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256" r:id="rId2"/>
    <p:sldId id="324" r:id="rId3"/>
    <p:sldId id="322" r:id="rId4"/>
    <p:sldId id="320" r:id="rId5"/>
    <p:sldId id="321" r:id="rId6"/>
    <p:sldId id="326" r:id="rId7"/>
    <p:sldId id="327" r:id="rId8"/>
    <p:sldId id="325" r:id="rId9"/>
    <p:sldId id="323" r:id="rId10"/>
    <p:sldId id="258" r:id="rId11"/>
  </p:sldIdLst>
  <p:sldSz cx="9144000" cy="5715000" type="screen16x10"/>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9"/>
    <p:restoredTop sz="81391"/>
  </p:normalViewPr>
  <p:slideViewPr>
    <p:cSldViewPr snapToGrid="0" snapToObjects="1">
      <p:cViewPr varScale="1">
        <p:scale>
          <a:sx n="95" d="100"/>
          <a:sy n="95" d="100"/>
        </p:scale>
        <p:origin x="15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19D1D7-64CB-8645-A349-BD378960EFFF}" type="datetimeFigureOut">
              <a:rPr lang="en-US" smtClean="0"/>
              <a:t>9/22/17</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34A66E-A04D-1647-81AC-881EB91030AF}" type="slidenum">
              <a:rPr lang="en-US" smtClean="0"/>
              <a:t>‹#›</a:t>
            </a:fld>
            <a:endParaRPr lang="en-US"/>
          </a:p>
        </p:txBody>
      </p:sp>
    </p:spTree>
    <p:extLst>
      <p:ext uri="{BB962C8B-B14F-4D97-AF65-F5344CB8AC3E}">
        <p14:creationId xmlns:p14="http://schemas.microsoft.com/office/powerpoint/2010/main" val="727911759"/>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1</a:t>
            </a:fld>
            <a:endParaRPr lang="en-US"/>
          </a:p>
        </p:txBody>
      </p:sp>
    </p:spTree>
    <p:extLst>
      <p:ext uri="{BB962C8B-B14F-4D97-AF65-F5344CB8AC3E}">
        <p14:creationId xmlns:p14="http://schemas.microsoft.com/office/powerpoint/2010/main" val="1212062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34A66E-A04D-1647-81AC-881EB91030AF}" type="slidenum">
              <a:rPr lang="en-US" smtClean="0"/>
              <a:t>10</a:t>
            </a:fld>
            <a:endParaRPr lang="en-US"/>
          </a:p>
        </p:txBody>
      </p:sp>
    </p:spTree>
    <p:extLst>
      <p:ext uri="{BB962C8B-B14F-4D97-AF65-F5344CB8AC3E}">
        <p14:creationId xmlns:p14="http://schemas.microsoft.com/office/powerpoint/2010/main" val="242466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a part of me that really want to</a:t>
            </a:r>
            <a:r>
              <a:rPr lang="en-US" baseline="0" dirty="0" smtClean="0"/>
              <a:t> pause and talk about the Kingdom of Heaven here</a:t>
            </a:r>
            <a:r>
              <a:rPr lang="mr-IN" baseline="0" dirty="0" smtClean="0"/>
              <a:t>…</a:t>
            </a:r>
            <a:r>
              <a:rPr lang="en-US" baseline="0" dirty="0" smtClean="0"/>
              <a:t>but next class is </a:t>
            </a:r>
            <a:r>
              <a:rPr lang="en-US" baseline="0" dirty="0" err="1" smtClean="0"/>
              <a:t>Ch</a:t>
            </a:r>
            <a:r>
              <a:rPr lang="en-US" baseline="0" dirty="0" smtClean="0"/>
              <a:t> 13 where we will focus almost entirely on the kingdom. So we are going to come back to this verse on Wednesday night.  We just have so much in these chapters.</a:t>
            </a:r>
          </a:p>
          <a:p>
            <a:endParaRPr lang="en-US" baseline="0" dirty="0" smtClean="0"/>
          </a:p>
          <a:p>
            <a:endParaRPr lang="en-US" baseline="0" dirty="0" smtClean="0"/>
          </a:p>
          <a:p>
            <a:r>
              <a:rPr lang="en-US" baseline="0" dirty="0" smtClean="0"/>
              <a:t>WORKBOOK QUESTIONS: </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2</a:t>
            </a:fld>
            <a:endParaRPr lang="en-US"/>
          </a:p>
        </p:txBody>
      </p:sp>
    </p:spTree>
    <p:extLst>
      <p:ext uri="{BB962C8B-B14F-4D97-AF65-F5344CB8AC3E}">
        <p14:creationId xmlns:p14="http://schemas.microsoft.com/office/powerpoint/2010/main" val="1869529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before we look at 1-14</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3</a:t>
            </a:fld>
            <a:endParaRPr lang="en-US"/>
          </a:p>
        </p:txBody>
      </p:sp>
    </p:spTree>
    <p:extLst>
      <p:ext uri="{BB962C8B-B14F-4D97-AF65-F5344CB8AC3E}">
        <p14:creationId xmlns:p14="http://schemas.microsoft.com/office/powerpoint/2010/main" val="1258648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smtClean="0"/>
              <a:t>Because it is compassionate.  Because it is an act of mercy, not an act driven by business profit.</a:t>
            </a:r>
          </a:p>
          <a:p>
            <a:pPr lvl="2"/>
            <a:r>
              <a:rPr lang="en-US" dirty="0" smtClean="0"/>
              <a:t>Because they are not rejecting or resisting God’s commands.</a:t>
            </a:r>
          </a:p>
          <a:p>
            <a:pPr lvl="2"/>
            <a:r>
              <a:rPr lang="en-US" dirty="0" smtClean="0"/>
              <a:t>Because they can distinguish between work for profit and an act of sympathy. Just as we can distinguish picking up a snack, vs harvesting 100 acres of land.</a:t>
            </a:r>
          </a:p>
          <a:p>
            <a:endParaRPr lang="en-US" dirty="0" smtClean="0"/>
          </a:p>
          <a:p>
            <a:pPr marL="0" marR="0" indent="0" algn="l" defTabSz="713232" rtl="0" eaLnBrk="1" fontAlgn="auto" latinLnBrk="0" hangingPunct="1">
              <a:lnSpc>
                <a:spcPct val="100000"/>
              </a:lnSpc>
              <a:spcBef>
                <a:spcPts val="0"/>
              </a:spcBef>
              <a:spcAft>
                <a:spcPts val="0"/>
              </a:spcAft>
              <a:buClrTx/>
              <a:buSzTx/>
              <a:buFontTx/>
              <a:buNone/>
              <a:tabLst/>
              <a:defRPr/>
            </a:pPr>
            <a:r>
              <a:rPr lang="en-US" dirty="0" smtClean="0"/>
              <a:t>Then, You’ll See These Men Have Not Violated The Sabbath.</a:t>
            </a:r>
          </a:p>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4</a:t>
            </a:fld>
            <a:endParaRPr lang="en-US"/>
          </a:p>
        </p:txBody>
      </p:sp>
    </p:spTree>
    <p:extLst>
      <p:ext uri="{BB962C8B-B14F-4D97-AF65-F5344CB8AC3E}">
        <p14:creationId xmlns:p14="http://schemas.microsoft.com/office/powerpoint/2010/main" val="1754853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713232" rtl="0" eaLnBrk="1" fontAlgn="auto" latinLnBrk="0" hangingPunct="1">
              <a:lnSpc>
                <a:spcPct val="100000"/>
              </a:lnSpc>
              <a:spcBef>
                <a:spcPts val="0"/>
              </a:spcBef>
              <a:spcAft>
                <a:spcPts val="0"/>
              </a:spcAft>
              <a:buClrTx/>
              <a:buSzTx/>
              <a:buFontTx/>
              <a:buNone/>
              <a:tabLst/>
              <a:defRPr/>
            </a:pPr>
            <a:r>
              <a:rPr lang="en-US" dirty="0" smtClean="0"/>
              <a:t>HE IS TEACHING:  God Desires Mercy!!! Jesus Declares That Improved Understanding of What God Desires Will Help Us Understand The Law of the Sabbath Better.</a:t>
            </a:r>
          </a:p>
          <a:p>
            <a:endParaRPr lang="en-US" dirty="0" smtClean="0"/>
          </a:p>
          <a:p>
            <a:endParaRPr lang="en-US" dirty="0" smtClean="0"/>
          </a:p>
          <a:p>
            <a:r>
              <a:rPr lang="en-US" dirty="0" smtClean="0"/>
              <a:t>Application Is NOT: Break God’s Law When Its Hard or Seems “Best” To Us.</a:t>
            </a:r>
          </a:p>
          <a:p>
            <a:r>
              <a:rPr lang="en-US" dirty="0" smtClean="0"/>
              <a:t>Application IS: Jesus is the authority. God’s laws direct us to do good. Beware of judging others quickly (especially in hypocrisy).</a:t>
            </a:r>
          </a:p>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5</a:t>
            </a:fld>
            <a:endParaRPr lang="en-US"/>
          </a:p>
        </p:txBody>
      </p:sp>
    </p:spTree>
    <p:extLst>
      <p:ext uri="{BB962C8B-B14F-4D97-AF65-F5344CB8AC3E}">
        <p14:creationId xmlns:p14="http://schemas.microsoft.com/office/powerpoint/2010/main" val="691386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Honors the Spirit::</a:t>
            </a:r>
            <a:r>
              <a:rPr lang="en-US" baseline="0" dirty="0" smtClean="0"/>
              <a:t> vs. 28 is HUGELY IMPORTANT!</a:t>
            </a:r>
          </a:p>
          <a:p>
            <a:endParaRPr lang="en-US" baseline="0" dirty="0" smtClean="0"/>
          </a:p>
          <a:p>
            <a:endParaRPr lang="en-US" baseline="0" dirty="0" smtClean="0"/>
          </a:p>
          <a:p>
            <a:r>
              <a:rPr lang="en-US" baseline="0" dirty="0" smtClean="0"/>
              <a:t>** Unforgivable sin.  &gt;&gt; To permanently conclude.  </a:t>
            </a:r>
            <a:r>
              <a:rPr lang="en-US" baseline="0" dirty="0" err="1" smtClean="0"/>
              <a:t>Remebmer</a:t>
            </a:r>
            <a:r>
              <a:rPr lang="en-US" baseline="0" dirty="0" smtClean="0"/>
              <a:t>, Paul rejected Jesus but came around later.  This is not a matter of doubting </a:t>
            </a:r>
            <a:r>
              <a:rPr lang="mr-IN" baseline="0" dirty="0" smtClean="0"/>
              <a:t>–</a:t>
            </a:r>
            <a:r>
              <a:rPr lang="en-US" baseline="0" dirty="0" smtClean="0"/>
              <a:t> This is a matter or rejecting.</a:t>
            </a:r>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6</a:t>
            </a:fld>
            <a:endParaRPr lang="en-US"/>
          </a:p>
        </p:txBody>
      </p:sp>
    </p:spTree>
    <p:extLst>
      <p:ext uri="{BB962C8B-B14F-4D97-AF65-F5344CB8AC3E}">
        <p14:creationId xmlns:p14="http://schemas.microsoft.com/office/powerpoint/2010/main" val="1375811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x-none" sz="2800" dirty="0" smtClean="0"/>
              <a:t>The Example: The Pharisees</a:t>
            </a:r>
          </a:p>
          <a:p>
            <a:pPr lvl="1" eaLnBrk="1" hangingPunct="1">
              <a:lnSpc>
                <a:spcPct val="90000"/>
              </a:lnSpc>
            </a:pPr>
            <a:r>
              <a:rPr lang="en-US" altLang="x-none" sz="2400" dirty="0" smtClean="0"/>
              <a:t>Matthew 12:31-32</a:t>
            </a:r>
          </a:p>
          <a:p>
            <a:pPr eaLnBrk="1" hangingPunct="1">
              <a:lnSpc>
                <a:spcPct val="90000"/>
              </a:lnSpc>
            </a:pPr>
            <a:r>
              <a:rPr lang="en-US" altLang="x-none" sz="2800" dirty="0" smtClean="0"/>
              <a:t>The Meaning: Permanently concluding that the work of the Holy Spirit is of Satan, and therefore rejecting the gospel as un-confirmed and un-true.</a:t>
            </a:r>
          </a:p>
          <a:p>
            <a:pPr lvl="1" eaLnBrk="1" hangingPunct="1">
              <a:lnSpc>
                <a:spcPct val="90000"/>
              </a:lnSpc>
            </a:pPr>
            <a:r>
              <a:rPr lang="en-US" altLang="x-none" sz="2400" dirty="0" smtClean="0"/>
              <a:t>More specific than rejecting the gospel.</a:t>
            </a:r>
          </a:p>
          <a:p>
            <a:pPr lvl="1" eaLnBrk="1" hangingPunct="1">
              <a:lnSpc>
                <a:spcPct val="90000"/>
              </a:lnSpc>
            </a:pPr>
            <a:r>
              <a:rPr lang="en-US" altLang="x-none" sz="2400" dirty="0" smtClean="0"/>
              <a:t>More conclusive than critically considering the validity of Biblical evidence. (1 Timothy 1:12-16)</a:t>
            </a:r>
          </a:p>
          <a:p>
            <a:pPr eaLnBrk="1" hangingPunct="1">
              <a:lnSpc>
                <a:spcPct val="90000"/>
              </a:lnSpc>
            </a:pPr>
            <a:r>
              <a:rPr lang="en-US" altLang="x-none" sz="2800" dirty="0" smtClean="0"/>
              <a:t>The Application: If we completely reject the work of the Holy Spirit we have rejected Jesus’ works and words and can thus never develop a saving faith. (Hebrews 6:4-6)</a:t>
            </a:r>
          </a:p>
          <a:p>
            <a:pPr eaLnBrk="1" hangingPunct="1"/>
            <a:endParaRPr lang="en-US" altLang="x-none" dirty="0" smtClean="0"/>
          </a:p>
          <a:p>
            <a:pPr eaLnBrk="1" hangingPunct="1"/>
            <a:endParaRPr lang="en-US" altLang="x-none" dirty="0" smtClean="0"/>
          </a:p>
          <a:p>
            <a:pPr eaLnBrk="1" hangingPunct="1"/>
            <a:endParaRPr lang="en-US" altLang="x-none" dirty="0" smtClean="0"/>
          </a:p>
          <a:p>
            <a:pPr eaLnBrk="1" hangingPunct="1"/>
            <a:endParaRPr lang="en-US" altLang="x-none" dirty="0" smtClean="0"/>
          </a:p>
          <a:p>
            <a:pPr eaLnBrk="1" hangingPunct="1"/>
            <a:r>
              <a:rPr lang="en-US" altLang="x-none" dirty="0" smtClean="0"/>
              <a:t>Blaspheme in its most general sense is speaking evil against God. (Blaspheming Jesus = Luke 22:65)  Three Ideas to understand.</a:t>
            </a:r>
          </a:p>
          <a:p>
            <a:pPr eaLnBrk="1" hangingPunct="1"/>
            <a:endParaRPr lang="en-US" altLang="x-none" dirty="0" smtClean="0"/>
          </a:p>
          <a:p>
            <a:pPr eaLnBrk="1" hangingPunct="1"/>
            <a:r>
              <a:rPr lang="en-US" altLang="x-none" dirty="0" smtClean="0"/>
              <a:t>1. Continued and obstinate rejection of the gospel, therefore cutting yourself off from forgiveness.  (I think this is partially correct in describing the sin as an on-going obstinate rejection, but I believe Jesus is talking about more than just rejecting the Gospel here.  Rejecting the gospel is horrible and will result in being lost…but I wouldn’t say that is all this passage is talking about.)</a:t>
            </a:r>
          </a:p>
          <a:p>
            <a:pPr eaLnBrk="1" hangingPunct="1"/>
            <a:endParaRPr lang="en-US" altLang="x-none" dirty="0" smtClean="0"/>
          </a:p>
          <a:p>
            <a:pPr eaLnBrk="1" hangingPunct="1"/>
            <a:r>
              <a:rPr lang="en-US" altLang="x-none" dirty="0" smtClean="0"/>
              <a:t>2. Attributing to Satan the miracles which Christ performed.  (I think this is closer because it fits the actions which prompted Jesus to give this teaching in the first place.  Certainly this is a rejection not just of the gospel but a rejection of Christ Himself and of the Holy Spirit’s power working through Christ…but in its most general, unqualified sense this would mean anyone who ever believes Jesus miracles to be invalid is beyond forgiveness, and I think Paul himself is proof that this is not the case.  Many people will deliberate long and hard about the validity of Jesus miracles and may initially reach the wrong conclusions just as Paul had, yet later find forgiveness.)</a:t>
            </a:r>
          </a:p>
          <a:p>
            <a:pPr eaLnBrk="1" hangingPunct="1"/>
            <a:endParaRPr lang="en-US" altLang="x-none" dirty="0" smtClean="0"/>
          </a:p>
          <a:p>
            <a:pPr eaLnBrk="1" hangingPunct="1"/>
            <a:r>
              <a:rPr lang="en-US" altLang="x-none" dirty="0" smtClean="0"/>
              <a:t>3. Seems to best fit the context and best explain why this sin is unforgiveable:  Permanently concluding that the work of the Holy Spirit, is actually the work of Satan, and therefore rejecting the gospel as un-confirmed and un-true.</a:t>
            </a:r>
          </a:p>
          <a:p>
            <a:pPr eaLnBrk="1" hangingPunct="1"/>
            <a:endParaRPr lang="en-US" altLang="x-none" dirty="0" smtClean="0"/>
          </a:p>
          <a:p>
            <a:pPr eaLnBrk="1" hangingPunct="1"/>
            <a:r>
              <a:rPr lang="en-US" altLang="x-none" dirty="0" smtClean="0"/>
              <a:t>The FACT is that there is only ONE GOD, and if you reject God the Father, God the Son, or God the Spirit - you have rejected God.  To use very plain and simple terms - Faith is a package deal. (1Jo 2:23 Whoever denies the Son does not have the Father; the one who confesses the Son has the Father also.)  You can’t accept one and reject the other.  </a:t>
            </a:r>
          </a:p>
          <a:p>
            <a:pPr eaLnBrk="1" hangingPunct="1"/>
            <a:endParaRPr lang="en-US" altLang="x-none" dirty="0" smtClean="0"/>
          </a:p>
          <a:p>
            <a:pPr eaLnBrk="1" hangingPunct="1"/>
            <a:r>
              <a:rPr lang="en-US" altLang="x-none" dirty="0" smtClean="0"/>
              <a:t>If you reject the Holy Spirit’s work, you are rejecting Jesus, and the Father as well.</a:t>
            </a:r>
          </a:p>
          <a:p>
            <a:pPr eaLnBrk="1" hangingPunct="1"/>
            <a:r>
              <a:rPr lang="en-US" altLang="x-none" dirty="0" smtClean="0"/>
              <a:t>There are many who have this conclusion at one time or another.  But those who are seeking the truth can be led back based on the evidence.  But if we abandon the evidence, all hope of forming true faith a gone.</a:t>
            </a:r>
          </a:p>
          <a:p>
            <a:endParaRPr lang="en-US" dirty="0"/>
          </a:p>
        </p:txBody>
      </p:sp>
      <p:sp>
        <p:nvSpPr>
          <p:cNvPr id="4" name="Slide Number Placeholder 3"/>
          <p:cNvSpPr>
            <a:spLocks noGrp="1"/>
          </p:cNvSpPr>
          <p:nvPr>
            <p:ph type="sldNum" sz="quarter" idx="10"/>
          </p:nvPr>
        </p:nvSpPr>
        <p:spPr/>
        <p:txBody>
          <a:bodyPr/>
          <a:lstStyle/>
          <a:p>
            <a:fld id="{2D34A66E-A04D-1647-81AC-881EB91030AF}" type="slidenum">
              <a:rPr lang="en-US" smtClean="0"/>
              <a:t>7</a:t>
            </a:fld>
            <a:endParaRPr lang="en-US"/>
          </a:p>
        </p:txBody>
      </p:sp>
    </p:spTree>
    <p:extLst>
      <p:ext uri="{BB962C8B-B14F-4D97-AF65-F5344CB8AC3E}">
        <p14:creationId xmlns:p14="http://schemas.microsoft.com/office/powerpoint/2010/main" val="1163820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34A66E-A04D-1647-81AC-881EB91030AF}" type="slidenum">
              <a:rPr lang="en-US" smtClean="0"/>
              <a:t>8</a:t>
            </a:fld>
            <a:endParaRPr lang="en-US"/>
          </a:p>
        </p:txBody>
      </p:sp>
    </p:spTree>
    <p:extLst>
      <p:ext uri="{BB962C8B-B14F-4D97-AF65-F5344CB8AC3E}">
        <p14:creationId xmlns:p14="http://schemas.microsoft.com/office/powerpoint/2010/main" val="1305586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34A66E-A04D-1647-81AC-881EB91030AF}" type="slidenum">
              <a:rPr lang="en-US" smtClean="0"/>
              <a:t>9</a:t>
            </a:fld>
            <a:endParaRPr lang="en-US"/>
          </a:p>
        </p:txBody>
      </p:sp>
    </p:spTree>
    <p:extLst>
      <p:ext uri="{BB962C8B-B14F-4D97-AF65-F5344CB8AC3E}">
        <p14:creationId xmlns:p14="http://schemas.microsoft.com/office/powerpoint/2010/main" val="2145581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9/22/17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9/22/17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9/22/17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a:solidFill>
                  <a:schemeClr val="accent2">
                    <a:lumMod val="50000"/>
                  </a:schemeClr>
                </a:solidFill>
                <a:latin typeface="Calibri" charset="0"/>
                <a:ea typeface="Calibri" charset="0"/>
                <a:cs typeface="Calibri"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3200"/>
            </a:lvl1pPr>
            <a:lvl2pPr>
              <a:defRPr sz="28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24B8EE9-F052-1247-A3DC-8928AA93E299}" type="datetimeFigureOut">
              <a:rPr lang="en-US" smtClean="0"/>
              <a:t>9/22/17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4B8EE9-F052-1247-A3DC-8928AA93E299}" type="datetimeFigureOut">
              <a:rPr lang="en-US" smtClean="0"/>
              <a:t>9/22/17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4B8EE9-F052-1247-A3DC-8928AA93E299}" type="datetimeFigureOut">
              <a:rPr lang="en-US" smtClean="0"/>
              <a:t>9/22/17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4B8EE9-F052-1247-A3DC-8928AA93E299}" type="datetimeFigureOut">
              <a:rPr lang="en-US" smtClean="0"/>
              <a:t>9/22/17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4B8EE9-F052-1247-A3DC-8928AA93E299}" type="datetimeFigureOut">
              <a:rPr lang="en-US" smtClean="0"/>
              <a:t>9/22/17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4B8EE9-F052-1247-A3DC-8928AA93E299}" type="datetimeFigureOut">
              <a:rPr lang="en-US" smtClean="0"/>
              <a:t>9/22/17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4B8EE9-F052-1247-A3DC-8928AA93E299}" type="datetimeFigureOut">
              <a:rPr lang="en-US" smtClean="0"/>
              <a:t>9/22/17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4B8EE9-F052-1247-A3DC-8928AA93E299}" type="datetimeFigureOut">
              <a:rPr lang="en-US" smtClean="0"/>
              <a:t>9/22/17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18321-4D48-904F-B33E-355F0650785D}" type="slidenum">
              <a:rPr lang="en-US" smtClean="0"/>
              <a:t>‹#›</a:t>
            </a:fld>
            <a:endParaRPr lang="en-US"/>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E24B8EE9-F052-1247-A3DC-8928AA93E299}" type="datetimeFigureOut">
              <a:rPr lang="en-US" smtClean="0"/>
              <a:t>9/22/17</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C3C18321-4D48-904F-B33E-355F0650785D}" type="slidenum">
              <a:rPr lang="en-US" smtClean="0"/>
              <a:t>‹#›</a:t>
            </a:fld>
            <a:endParaRPr lang="en-US"/>
          </a:p>
        </p:txBody>
      </p:sp>
    </p:spTree>
    <p:extLst>
      <p:ext uri="{BB962C8B-B14F-4D97-AF65-F5344CB8AC3E}">
        <p14:creationId xmlns:p14="http://schemas.microsoft.com/office/powerpoint/2010/main" val="1453273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Gospel of Matthew</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724002061"/>
      </p:ext>
    </p:extLst>
  </p:cSld>
  <p:clrMapOvr>
    <a:masterClrMapping/>
  </p:clrMapOvr>
  <p:transition spd="slow">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Gospel of Matthew</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946080201"/>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11: John &amp; Jesus</a:t>
            </a:r>
            <a:endParaRPr lang="en-US" dirty="0"/>
          </a:p>
        </p:txBody>
      </p:sp>
      <p:sp>
        <p:nvSpPr>
          <p:cNvPr id="3" name="Content Placeholder 2"/>
          <p:cNvSpPr>
            <a:spLocks noGrp="1"/>
          </p:cNvSpPr>
          <p:nvPr>
            <p:ph idx="1"/>
          </p:nvPr>
        </p:nvSpPr>
        <p:spPr/>
        <p:txBody>
          <a:bodyPr/>
          <a:lstStyle/>
          <a:p>
            <a:r>
              <a:rPr lang="en-US" dirty="0" smtClean="0"/>
              <a:t>Jesus Responds To John’s Question</a:t>
            </a:r>
          </a:p>
          <a:p>
            <a:pPr lvl="1"/>
            <a:r>
              <a:rPr lang="en-US" dirty="0" smtClean="0"/>
              <a:t>Vs. 1-11</a:t>
            </a:r>
          </a:p>
          <a:p>
            <a:r>
              <a:rPr lang="en-US" dirty="0" smtClean="0"/>
              <a:t>Jesus Explains John’s Role In The Kingdom</a:t>
            </a:r>
          </a:p>
          <a:p>
            <a:pPr lvl="1"/>
            <a:r>
              <a:rPr lang="en-US" dirty="0" smtClean="0"/>
              <a:t>Vs. 12-19</a:t>
            </a:r>
          </a:p>
          <a:p>
            <a:r>
              <a:rPr lang="en-US" dirty="0" smtClean="0"/>
              <a:t>Jesus Rebukes The Faithlessness in Galilee.</a:t>
            </a:r>
          </a:p>
          <a:p>
            <a:pPr lvl="1"/>
            <a:r>
              <a:rPr lang="en-US" dirty="0" smtClean="0"/>
              <a:t>Vs. 20-30</a:t>
            </a:r>
          </a:p>
          <a:p>
            <a:endParaRPr lang="en-US" dirty="0" smtClean="0"/>
          </a:p>
        </p:txBody>
      </p:sp>
    </p:spTree>
    <p:extLst>
      <p:ext uri="{BB962C8B-B14F-4D97-AF65-F5344CB8AC3E}">
        <p14:creationId xmlns:p14="http://schemas.microsoft.com/office/powerpoint/2010/main" val="2099484522"/>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Pharisees</a:t>
            </a:r>
            <a:r>
              <a:rPr lang="mr-IN" dirty="0" smtClean="0"/>
              <a:t>…</a:t>
            </a:r>
            <a:endParaRPr lang="en-US" dirty="0"/>
          </a:p>
        </p:txBody>
      </p:sp>
      <p:sp>
        <p:nvSpPr>
          <p:cNvPr id="3" name="Content Placeholder 2"/>
          <p:cNvSpPr>
            <a:spLocks noGrp="1"/>
          </p:cNvSpPr>
          <p:nvPr>
            <p:ph idx="1"/>
          </p:nvPr>
        </p:nvSpPr>
        <p:spPr>
          <a:xfrm>
            <a:off x="628650" y="1408908"/>
            <a:ext cx="7886700" cy="3983364"/>
          </a:xfrm>
        </p:spPr>
        <p:txBody>
          <a:bodyPr>
            <a:normAutofit fontScale="92500" lnSpcReduction="10000"/>
          </a:bodyPr>
          <a:lstStyle/>
          <a:p>
            <a:r>
              <a:rPr lang="en-US" dirty="0" smtClean="0"/>
              <a:t>Condemn The Innocent (12:1-14)</a:t>
            </a:r>
          </a:p>
          <a:p>
            <a:pPr lvl="1"/>
            <a:r>
              <a:rPr lang="en-US" dirty="0" smtClean="0"/>
              <a:t>But Jesus Is The Servant Who Brings Hope To </a:t>
            </a:r>
            <a:br>
              <a:rPr lang="en-US" dirty="0" smtClean="0"/>
            </a:br>
            <a:r>
              <a:rPr lang="en-US" dirty="0" smtClean="0"/>
              <a:t>The Gentiles (12:15-21)</a:t>
            </a:r>
          </a:p>
          <a:p>
            <a:r>
              <a:rPr lang="en-US" dirty="0" smtClean="0"/>
              <a:t>Misjudge &amp; Reject The Spirit (12:22-24)</a:t>
            </a:r>
          </a:p>
          <a:p>
            <a:pPr lvl="1"/>
            <a:r>
              <a:rPr lang="en-US" dirty="0" smtClean="0"/>
              <a:t>But Jesus Honors The Spirit (12:25-32)</a:t>
            </a:r>
          </a:p>
          <a:p>
            <a:pPr lvl="1"/>
            <a:r>
              <a:rPr lang="en-US" dirty="0" smtClean="0"/>
              <a:t>Jesus Calls For Integrity, Not Hypocrisy (12:33-37)</a:t>
            </a:r>
          </a:p>
          <a:p>
            <a:r>
              <a:rPr lang="en-US" dirty="0" smtClean="0"/>
              <a:t>Ask For A Sign (12:38)</a:t>
            </a:r>
          </a:p>
          <a:p>
            <a:pPr lvl="1"/>
            <a:r>
              <a:rPr lang="en-US" dirty="0" smtClean="0"/>
              <a:t>But Jesus Foretells The Sign of Jonah &amp; Holds Them Accountable For The Numerous Signs Already Performed.</a:t>
            </a:r>
          </a:p>
          <a:p>
            <a:endParaRPr lang="en-US" dirty="0" smtClean="0"/>
          </a:p>
          <a:p>
            <a:endParaRPr lang="en-US" dirty="0"/>
          </a:p>
        </p:txBody>
      </p:sp>
    </p:spTree>
    <p:extLst>
      <p:ext uri="{BB962C8B-B14F-4D97-AF65-F5344CB8AC3E}">
        <p14:creationId xmlns:p14="http://schemas.microsoft.com/office/powerpoint/2010/main" val="933101121"/>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12: The Sabbath</a:t>
            </a:r>
            <a:endParaRPr lang="en-US" dirty="0"/>
          </a:p>
        </p:txBody>
      </p:sp>
      <p:sp>
        <p:nvSpPr>
          <p:cNvPr id="3" name="Content Placeholder 2"/>
          <p:cNvSpPr>
            <a:spLocks noGrp="1"/>
          </p:cNvSpPr>
          <p:nvPr>
            <p:ph idx="1"/>
          </p:nvPr>
        </p:nvSpPr>
        <p:spPr>
          <a:xfrm>
            <a:off x="628649" y="1408907"/>
            <a:ext cx="8044703" cy="3738562"/>
          </a:xfrm>
        </p:spPr>
        <p:txBody>
          <a:bodyPr>
            <a:normAutofit fontScale="92500"/>
          </a:bodyPr>
          <a:lstStyle/>
          <a:p>
            <a:r>
              <a:rPr lang="en-US" sz="2800" dirty="0" smtClean="0"/>
              <a:t>You Are Judging Too Quickly, Without Proper Understanding, and Without Mercy.</a:t>
            </a:r>
          </a:p>
          <a:p>
            <a:pPr lvl="1"/>
            <a:r>
              <a:rPr lang="en-US" sz="2400" dirty="0" smtClean="0"/>
              <a:t>They are condemning the Innocent. (vs. 7)</a:t>
            </a:r>
          </a:p>
          <a:p>
            <a:pPr lvl="1"/>
            <a:r>
              <a:rPr lang="en-US" sz="2400" dirty="0" smtClean="0"/>
              <a:t>They allow rescuing livestock, but not a few heads of grain. Why is that? They need to slow down and think about it. </a:t>
            </a:r>
          </a:p>
          <a:p>
            <a:r>
              <a:rPr lang="en-US" sz="2800" dirty="0" smtClean="0">
                <a:solidFill>
                  <a:schemeClr val="accent2">
                    <a:lumMod val="50000"/>
                  </a:schemeClr>
                </a:solidFill>
              </a:rPr>
              <a:t>Slow Down &amp; Remember: </a:t>
            </a:r>
            <a:r>
              <a:rPr lang="en-US" sz="2800" dirty="0" smtClean="0"/>
              <a:t>Even Though What David Did Was Unlawful, People Commonly Judged Him Mercifully. </a:t>
            </a:r>
          </a:p>
          <a:p>
            <a:r>
              <a:rPr lang="en-US" sz="2800" dirty="0" smtClean="0">
                <a:solidFill>
                  <a:schemeClr val="accent2">
                    <a:lumMod val="50000"/>
                  </a:schemeClr>
                </a:solidFill>
              </a:rPr>
              <a:t>Slow Down &amp; Remember</a:t>
            </a:r>
            <a:r>
              <a:rPr lang="en-US" sz="2800" dirty="0" smtClean="0"/>
              <a:t>: Some Acts of Service May Appear To Be Work But Are Not A Violation of The Law.</a:t>
            </a:r>
          </a:p>
        </p:txBody>
      </p:sp>
    </p:spTree>
    <p:extLst>
      <p:ext uri="{BB962C8B-B14F-4D97-AF65-F5344CB8AC3E}">
        <p14:creationId xmlns:p14="http://schemas.microsoft.com/office/powerpoint/2010/main" val="1000443461"/>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12: The Sabbath</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Two Things Jesus Is NOT Teaching: </a:t>
            </a:r>
          </a:p>
          <a:p>
            <a:pPr lvl="1"/>
            <a:r>
              <a:rPr lang="en-US" dirty="0" smtClean="0"/>
              <a:t>When to Break God’s Law. Jesus Declares That The Apostles Were Not Breaking The Law In The First Place.</a:t>
            </a:r>
          </a:p>
          <a:p>
            <a:pPr lvl="1"/>
            <a:r>
              <a:rPr lang="en-US" dirty="0" smtClean="0"/>
              <a:t>Relieving Hunger &amp; Suffering Are More Important Than Observing The Sabbath. </a:t>
            </a:r>
            <a:r>
              <a:rPr lang="en-US" i="1" dirty="0" smtClean="0">
                <a:solidFill>
                  <a:schemeClr val="accent2">
                    <a:lumMod val="50000"/>
                  </a:schemeClr>
                </a:solidFill>
              </a:rPr>
              <a:t>Jesus Never Taught Like That.</a:t>
            </a:r>
          </a:p>
          <a:p>
            <a:r>
              <a:rPr lang="en-US" dirty="0" smtClean="0"/>
              <a:t>Three Things Jesus IS TEACHING: </a:t>
            </a:r>
          </a:p>
          <a:p>
            <a:pPr lvl="1"/>
            <a:r>
              <a:rPr lang="en-US" dirty="0" smtClean="0"/>
              <a:t>How To Better Understand God’s Law About The Sabbath.</a:t>
            </a:r>
          </a:p>
          <a:p>
            <a:pPr lvl="1"/>
            <a:r>
              <a:rPr lang="en-US" dirty="0" smtClean="0"/>
              <a:t>Jesus Declares It Is LAWFUL To Do Good On The Sabbath.</a:t>
            </a:r>
          </a:p>
          <a:p>
            <a:pPr lvl="1"/>
            <a:r>
              <a:rPr lang="en-US" dirty="0" smtClean="0"/>
              <a:t>Jesus Calls On Us To Avoid Hypocrisy By Measuring Others with Greater Mercy.</a:t>
            </a:r>
          </a:p>
        </p:txBody>
      </p:sp>
    </p:spTree>
    <p:extLst>
      <p:ext uri="{BB962C8B-B14F-4D97-AF65-F5344CB8AC3E}">
        <p14:creationId xmlns:p14="http://schemas.microsoft.com/office/powerpoint/2010/main" val="1346294065"/>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Pharisees</a:t>
            </a:r>
            <a:r>
              <a:rPr lang="mr-IN" dirty="0" smtClean="0"/>
              <a:t>…</a:t>
            </a:r>
            <a:endParaRPr lang="en-US" dirty="0"/>
          </a:p>
        </p:txBody>
      </p:sp>
      <p:sp>
        <p:nvSpPr>
          <p:cNvPr id="3" name="Content Placeholder 2"/>
          <p:cNvSpPr>
            <a:spLocks noGrp="1"/>
          </p:cNvSpPr>
          <p:nvPr>
            <p:ph idx="1"/>
          </p:nvPr>
        </p:nvSpPr>
        <p:spPr>
          <a:xfrm>
            <a:off x="628650" y="1521354"/>
            <a:ext cx="7886700" cy="3870917"/>
          </a:xfrm>
        </p:spPr>
        <p:txBody>
          <a:bodyPr>
            <a:normAutofit fontScale="92500" lnSpcReduction="10000"/>
          </a:bodyPr>
          <a:lstStyle/>
          <a:p>
            <a:r>
              <a:rPr lang="en-US" dirty="0" smtClean="0"/>
              <a:t>Condemn The Innocent (12:1-14)</a:t>
            </a:r>
          </a:p>
          <a:p>
            <a:pPr lvl="1"/>
            <a:r>
              <a:rPr lang="en-US" dirty="0" smtClean="0"/>
              <a:t>But Jesus Is The Servant Who Brings Hope To </a:t>
            </a:r>
            <a:br>
              <a:rPr lang="en-US" dirty="0" smtClean="0"/>
            </a:br>
            <a:r>
              <a:rPr lang="en-US" dirty="0" smtClean="0"/>
              <a:t>The Gentiles (12:15-21)</a:t>
            </a:r>
          </a:p>
          <a:p>
            <a:r>
              <a:rPr lang="en-US" dirty="0" smtClean="0"/>
              <a:t>Misjudge &amp; Reject The Spirit (12:22-24)</a:t>
            </a:r>
          </a:p>
          <a:p>
            <a:pPr lvl="1"/>
            <a:r>
              <a:rPr lang="en-US" dirty="0" smtClean="0"/>
              <a:t>But Jesus Honors The Spirit (12:25-32)</a:t>
            </a:r>
          </a:p>
          <a:p>
            <a:pPr lvl="1"/>
            <a:r>
              <a:rPr lang="en-US" dirty="0" smtClean="0"/>
              <a:t>Jesus Calls For Integrity, Not Hypocrisy (12:33-37)</a:t>
            </a:r>
          </a:p>
          <a:p>
            <a:r>
              <a:rPr lang="en-US" dirty="0" smtClean="0"/>
              <a:t>Ask For A Sign (12:38)</a:t>
            </a:r>
          </a:p>
          <a:p>
            <a:pPr lvl="1"/>
            <a:r>
              <a:rPr lang="en-US" dirty="0" smtClean="0"/>
              <a:t>But Jesus Foretells The Sign of Jonah &amp; Holds Them Accountable For The Numerous Signs Already Performed.</a:t>
            </a:r>
          </a:p>
          <a:p>
            <a:endParaRPr lang="en-US" dirty="0" smtClean="0"/>
          </a:p>
          <a:p>
            <a:endParaRPr lang="en-US" dirty="0"/>
          </a:p>
        </p:txBody>
      </p:sp>
    </p:spTree>
    <p:extLst>
      <p:ext uri="{BB962C8B-B14F-4D97-AF65-F5344CB8AC3E}">
        <p14:creationId xmlns:p14="http://schemas.microsoft.com/office/powerpoint/2010/main" val="488175364"/>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Sins Against The Spirit</a:t>
            </a:r>
            <a:endParaRPr lang="en-US" dirty="0"/>
          </a:p>
        </p:txBody>
      </p:sp>
      <p:sp>
        <p:nvSpPr>
          <p:cNvPr id="3" name="Content Placeholder 2"/>
          <p:cNvSpPr>
            <a:spLocks noGrp="1"/>
          </p:cNvSpPr>
          <p:nvPr>
            <p:ph idx="1"/>
          </p:nvPr>
        </p:nvSpPr>
        <p:spPr/>
        <p:txBody>
          <a:bodyPr/>
          <a:lstStyle/>
          <a:p>
            <a:r>
              <a:rPr lang="en-US" altLang="x-none" dirty="0"/>
              <a:t>Let Us </a:t>
            </a:r>
            <a:r>
              <a:rPr lang="en-US" altLang="x-none" b="1" dirty="0"/>
              <a:t>Welcome</a:t>
            </a:r>
            <a:r>
              <a:rPr lang="en-US" altLang="x-none" dirty="0"/>
              <a:t>, Not </a:t>
            </a:r>
            <a:r>
              <a:rPr lang="en-US" altLang="x-none" dirty="0" smtClean="0"/>
              <a:t>Resist (Acts 7:57)</a:t>
            </a:r>
            <a:endParaRPr lang="en-US" altLang="x-none" dirty="0"/>
          </a:p>
          <a:p>
            <a:r>
              <a:rPr lang="en-US" altLang="x-none" dirty="0"/>
              <a:t>Let Us </a:t>
            </a:r>
            <a:r>
              <a:rPr lang="en-US" altLang="x-none" b="1" dirty="0"/>
              <a:t>Promote</a:t>
            </a:r>
            <a:r>
              <a:rPr lang="en-US" altLang="x-none" dirty="0"/>
              <a:t>, Not </a:t>
            </a:r>
            <a:r>
              <a:rPr lang="en-US" altLang="x-none" dirty="0" smtClean="0"/>
              <a:t>Quench (1 Thess. 5:19)</a:t>
            </a:r>
            <a:endParaRPr lang="en-US" altLang="x-none" dirty="0"/>
          </a:p>
          <a:p>
            <a:r>
              <a:rPr lang="en-US" altLang="x-none" dirty="0"/>
              <a:t>Let Us </a:t>
            </a:r>
            <a:r>
              <a:rPr lang="en-US" altLang="x-none" b="1" dirty="0"/>
              <a:t>Please</a:t>
            </a:r>
            <a:r>
              <a:rPr lang="en-US" altLang="x-none" dirty="0"/>
              <a:t>, Not </a:t>
            </a:r>
            <a:r>
              <a:rPr lang="en-US" altLang="x-none" dirty="0" smtClean="0"/>
              <a:t>Grieve (Eph. 4:30)</a:t>
            </a:r>
            <a:endParaRPr lang="en-US" altLang="x-none" dirty="0"/>
          </a:p>
          <a:p>
            <a:r>
              <a:rPr lang="en-US" altLang="x-none" dirty="0"/>
              <a:t>Let Us </a:t>
            </a:r>
            <a:r>
              <a:rPr lang="en-US" altLang="x-none" b="1" dirty="0"/>
              <a:t>Respect</a:t>
            </a:r>
            <a:r>
              <a:rPr lang="en-US" altLang="x-none" dirty="0"/>
              <a:t>, Not </a:t>
            </a:r>
            <a:r>
              <a:rPr lang="en-US" altLang="x-none" dirty="0" smtClean="0"/>
              <a:t>Insult (Heb. 10:26-31)</a:t>
            </a:r>
            <a:endParaRPr lang="en-US" altLang="x-none" dirty="0"/>
          </a:p>
          <a:p>
            <a:r>
              <a:rPr lang="en-US" altLang="x-none" dirty="0"/>
              <a:t>Let Us </a:t>
            </a:r>
            <a:r>
              <a:rPr lang="en-US" altLang="x-none" b="1" dirty="0" smtClean="0"/>
              <a:t>Honor</a:t>
            </a:r>
            <a:r>
              <a:rPr lang="en-US" altLang="x-none" dirty="0" smtClean="0"/>
              <a:t>, </a:t>
            </a:r>
            <a:r>
              <a:rPr lang="en-US" altLang="x-none" dirty="0"/>
              <a:t>Not </a:t>
            </a:r>
            <a:r>
              <a:rPr lang="en-US" altLang="x-none" dirty="0" smtClean="0"/>
              <a:t>Blaspheme (Matt. 12:31)</a:t>
            </a:r>
            <a:endParaRPr lang="en-US" altLang="x-none" dirty="0"/>
          </a:p>
          <a:p>
            <a:endParaRPr lang="en-US" dirty="0"/>
          </a:p>
        </p:txBody>
      </p:sp>
    </p:spTree>
    <p:extLst>
      <p:ext uri="{BB962C8B-B14F-4D97-AF65-F5344CB8AC3E}">
        <p14:creationId xmlns:p14="http://schemas.microsoft.com/office/powerpoint/2010/main" val="1349592823"/>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Exposing &amp; Avoiding Hypocrisy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11:6 </a:t>
            </a:r>
            <a:r>
              <a:rPr lang="mr-IN" dirty="0" smtClean="0"/>
              <a:t>–</a:t>
            </a:r>
            <a:r>
              <a:rPr lang="en-US" dirty="0" smtClean="0"/>
              <a:t> Do Not Take Offense At Jesus.  Yes, He Surprises &amp; Challenges Us, So Learn From Him.</a:t>
            </a:r>
          </a:p>
          <a:p>
            <a:r>
              <a:rPr lang="en-US" dirty="0" smtClean="0"/>
              <a:t>11:19 </a:t>
            </a:r>
            <a:r>
              <a:rPr lang="mr-IN" dirty="0" smtClean="0"/>
              <a:t>–</a:t>
            </a:r>
            <a:r>
              <a:rPr lang="en-US" dirty="0" smtClean="0"/>
              <a:t> Do Not Exaggerate, Classify &amp; Then Dismiss The Life of Jesus.</a:t>
            </a:r>
          </a:p>
          <a:p>
            <a:pPr lvl="1"/>
            <a:r>
              <a:rPr lang="en-US" dirty="0" smtClean="0"/>
              <a:t>He’s just like all the others</a:t>
            </a:r>
            <a:r>
              <a:rPr lang="mr-IN" dirty="0" smtClean="0"/>
              <a:t>…</a:t>
            </a:r>
            <a:endParaRPr lang="en-US" dirty="0" smtClean="0"/>
          </a:p>
          <a:p>
            <a:pPr lvl="1"/>
            <a:r>
              <a:rPr lang="en-US" dirty="0" smtClean="0"/>
              <a:t>He’s no model, after all He</a:t>
            </a:r>
            <a:r>
              <a:rPr lang="mr-IN" dirty="0" smtClean="0"/>
              <a:t>…</a:t>
            </a:r>
            <a:endParaRPr lang="en-US" dirty="0" smtClean="0"/>
          </a:p>
          <a:p>
            <a:r>
              <a:rPr lang="en-US" dirty="0" smtClean="0"/>
              <a:t>11:23 </a:t>
            </a:r>
            <a:r>
              <a:rPr lang="mr-IN" dirty="0" smtClean="0"/>
              <a:t>–</a:t>
            </a:r>
            <a:r>
              <a:rPr lang="en-US" dirty="0" smtClean="0"/>
              <a:t> Do Not Put Your Hope In Your Proximity To Godly People. Be Godly.</a:t>
            </a:r>
          </a:p>
          <a:p>
            <a:r>
              <a:rPr lang="en-US" dirty="0" smtClean="0"/>
              <a:t>12:33-37 </a:t>
            </a:r>
            <a:r>
              <a:rPr lang="mr-IN" dirty="0" smtClean="0"/>
              <a:t>–</a:t>
            </a:r>
            <a:r>
              <a:rPr lang="en-US" dirty="0" smtClean="0"/>
              <a:t> Have Good Roots &amp; Good Fruits</a:t>
            </a:r>
          </a:p>
          <a:p>
            <a:pPr lvl="1"/>
            <a:r>
              <a:rPr lang="en-US" dirty="0" smtClean="0"/>
              <a:t>What Is in My Heart &amp; What comes out of my mouth?</a:t>
            </a:r>
            <a:endParaRPr lang="en-US" dirty="0"/>
          </a:p>
        </p:txBody>
      </p:sp>
    </p:spTree>
    <p:extLst>
      <p:ext uri="{BB962C8B-B14F-4D97-AF65-F5344CB8AC3E}">
        <p14:creationId xmlns:p14="http://schemas.microsoft.com/office/powerpoint/2010/main" val="884348632"/>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Behold</a:t>
            </a:r>
            <a:r>
              <a:rPr lang="mr-IN" dirty="0" smtClean="0"/>
              <a:t>…</a:t>
            </a:r>
            <a:r>
              <a:rPr lang="en-US" dirty="0" smtClean="0"/>
              <a:t>the Family of God</a:t>
            </a:r>
            <a:endParaRPr lang="en-US" dirty="0"/>
          </a:p>
        </p:txBody>
      </p:sp>
      <p:sp>
        <p:nvSpPr>
          <p:cNvPr id="3" name="Content Placeholder 2"/>
          <p:cNvSpPr>
            <a:spLocks noGrp="1"/>
          </p:cNvSpPr>
          <p:nvPr>
            <p:ph idx="1"/>
          </p:nvPr>
        </p:nvSpPr>
        <p:spPr/>
        <p:txBody>
          <a:bodyPr>
            <a:normAutofit fontScale="92500"/>
          </a:bodyPr>
          <a:lstStyle/>
          <a:p>
            <a:r>
              <a:rPr lang="en-US" dirty="0" smtClean="0"/>
              <a:t>We Must Be Disciples of Jesus, The Servant.</a:t>
            </a:r>
          </a:p>
          <a:p>
            <a:r>
              <a:rPr lang="en-US" dirty="0" smtClean="0"/>
              <a:t>We Must Realize He Fulfills The Prophecies.</a:t>
            </a:r>
          </a:p>
          <a:p>
            <a:r>
              <a:rPr lang="en-US" dirty="0" smtClean="0"/>
              <a:t>We Must Appreciate &amp; Honor The Spirit.</a:t>
            </a:r>
          </a:p>
          <a:p>
            <a:r>
              <a:rPr lang="en-US" dirty="0" smtClean="0"/>
              <a:t>We Must Live With Integrity In Speech &amp; Acts.</a:t>
            </a:r>
          </a:p>
          <a:p>
            <a:r>
              <a:rPr lang="en-US" dirty="0" smtClean="0"/>
              <a:t>We Must Respond To His Miracles.</a:t>
            </a:r>
          </a:p>
          <a:p>
            <a:r>
              <a:rPr lang="en-US" dirty="0" smtClean="0"/>
              <a:t>We Must Respond To His Crucifixion.</a:t>
            </a:r>
          </a:p>
          <a:p>
            <a:r>
              <a:rPr lang="en-US" dirty="0" smtClean="0"/>
              <a:t>We Must Do The Will of God the Father.</a:t>
            </a:r>
            <a:endParaRPr lang="en-US" dirty="0"/>
          </a:p>
        </p:txBody>
      </p:sp>
    </p:spTree>
    <p:extLst>
      <p:ext uri="{BB962C8B-B14F-4D97-AF65-F5344CB8AC3E}">
        <p14:creationId xmlns:p14="http://schemas.microsoft.com/office/powerpoint/2010/main" val="1738764957"/>
      </p:ext>
    </p:extLst>
  </p:cSld>
  <p:clrMapOvr>
    <a:masterClrMapping/>
  </p:clrMapOvr>
  <p:transition spd="slow">
    <p:push/>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4148</TotalTime>
  <Words>1256</Words>
  <Application>Microsoft Macintosh PowerPoint</Application>
  <PresentationFormat>On-screen Show (16:10)</PresentationFormat>
  <Paragraphs>112</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Calibri</vt:lpstr>
      <vt:lpstr>Calibri Light</vt:lpstr>
      <vt:lpstr>Mangal</vt:lpstr>
      <vt:lpstr>Arial</vt:lpstr>
      <vt:lpstr>Office Theme</vt:lpstr>
      <vt:lpstr>The Gospel of Matthew</vt:lpstr>
      <vt:lpstr>Matthew 11: John &amp; Jesus</vt:lpstr>
      <vt:lpstr>The Pharisees…</vt:lpstr>
      <vt:lpstr>Matthew 12: The Sabbath</vt:lpstr>
      <vt:lpstr>Matthew 12: The Sabbath</vt:lpstr>
      <vt:lpstr>The Pharisees…</vt:lpstr>
      <vt:lpstr>Sins Against The Spirit</vt:lpstr>
      <vt:lpstr>Exposing &amp; Avoiding Hypocrisy</vt:lpstr>
      <vt:lpstr>Behold…the Family of God</vt:lpstr>
      <vt:lpstr>The Gospel of Matthew</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Gospel of Matthew</dc:title>
  <dc:creator>Phillip Shumake</dc:creator>
  <cp:lastModifiedBy>Phillip Shumake</cp:lastModifiedBy>
  <cp:revision>93</cp:revision>
  <cp:lastPrinted>2017-09-24T02:24:49Z</cp:lastPrinted>
  <dcterms:created xsi:type="dcterms:W3CDTF">2017-09-07T14:21:22Z</dcterms:created>
  <dcterms:modified xsi:type="dcterms:W3CDTF">2017-09-24T02:24:52Z</dcterms:modified>
</cp:coreProperties>
</file>