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328" r:id="rId3"/>
    <p:sldId id="355" r:id="rId4"/>
    <p:sldId id="363" r:id="rId5"/>
    <p:sldId id="364" r:id="rId6"/>
    <p:sldId id="365" r:id="rId7"/>
    <p:sldId id="366" r:id="rId8"/>
    <p:sldId id="367" r:id="rId9"/>
    <p:sldId id="356" r:id="rId10"/>
    <p:sldId id="357" r:id="rId11"/>
    <p:sldId id="368" r:id="rId12"/>
    <p:sldId id="369" r:id="rId13"/>
    <p:sldId id="370" r:id="rId14"/>
    <p:sldId id="371" r:id="rId15"/>
    <p:sldId id="358" r:id="rId16"/>
    <p:sldId id="372" r:id="rId17"/>
    <p:sldId id="373" r:id="rId18"/>
    <p:sldId id="374" r:id="rId19"/>
    <p:sldId id="375" r:id="rId20"/>
    <p:sldId id="376" r:id="rId21"/>
    <p:sldId id="359" r:id="rId22"/>
    <p:sldId id="360" r:id="rId23"/>
    <p:sldId id="377" r:id="rId24"/>
    <p:sldId id="378" r:id="rId25"/>
    <p:sldId id="361" r:id="rId26"/>
    <p:sldId id="362" r:id="rId27"/>
    <p:sldId id="379" r:id="rId28"/>
    <p:sldId id="350" r:id="rId29"/>
    <p:sldId id="351" r:id="rId30"/>
    <p:sldId id="349" r:id="rId31"/>
    <p:sldId id="329" r:id="rId32"/>
    <p:sldId id="324" r:id="rId33"/>
    <p:sldId id="322" r:id="rId34"/>
    <p:sldId id="320" r:id="rId35"/>
    <p:sldId id="321" r:id="rId36"/>
    <p:sldId id="326" r:id="rId37"/>
    <p:sldId id="327" r:id="rId38"/>
    <p:sldId id="325" r:id="rId39"/>
    <p:sldId id="323" r:id="rId40"/>
    <p:sldId id="258" r:id="rId41"/>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p:restoredTop sz="61391"/>
  </p:normalViewPr>
  <p:slideViewPr>
    <p:cSldViewPr snapToGrid="0" snapToObjects="1">
      <p:cViewPr varScale="1">
        <p:scale>
          <a:sx n="69" d="100"/>
          <a:sy n="69" d="100"/>
        </p:scale>
        <p:origin x="2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9D1D7-64CB-8645-A349-BD378960EFFF}" type="datetimeFigureOut">
              <a:rPr lang="en-US" smtClean="0"/>
              <a:t>9/27/17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A66E-A04D-1647-81AC-881EB91030AF}" type="slidenum">
              <a:rPr lang="en-US" smtClean="0"/>
              <a:t>‹#›</a:t>
            </a:fld>
            <a:endParaRPr lang="en-US"/>
          </a:p>
        </p:txBody>
      </p:sp>
    </p:spTree>
    <p:extLst>
      <p:ext uri="{BB962C8B-B14F-4D97-AF65-F5344CB8AC3E}">
        <p14:creationId xmlns:p14="http://schemas.microsoft.com/office/powerpoint/2010/main" val="72791175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a:t>
            </a:fld>
            <a:endParaRPr lang="en-US"/>
          </a:p>
        </p:txBody>
      </p:sp>
    </p:spTree>
    <p:extLst>
      <p:ext uri="{BB962C8B-B14F-4D97-AF65-F5344CB8AC3E}">
        <p14:creationId xmlns:p14="http://schemas.microsoft.com/office/powerpoint/2010/main" val="121206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gs030193158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06708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tb052916397</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80195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tb052704126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1322531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American Colony photograph was taken in Homs, Syria, in the early </a:t>
            </a:r>
            <a:r>
              <a:rPr lang="en-US" baseline="0" dirty="0" err="1"/>
              <a:t>1900s</a:t>
            </a:r>
            <a:r>
              <a:rPr lang="en-US" baseline="0" dirty="0"/>
              <a:t>.</a:t>
            </a:r>
          </a:p>
          <a:p>
            <a:endParaRPr lang="en-US" dirty="0"/>
          </a:p>
          <a:p>
            <a:r>
              <a:rPr lang="en-US" dirty="0" err="1"/>
              <a:t>mat02208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356635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tb053116582</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548095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tb053116573</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430962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tb053116592</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037952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ws022611001</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66817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dad2888</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752523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was photographed in the Antalya Museum.</a:t>
            </a:r>
          </a:p>
          <a:p>
            <a:endParaRPr lang="en-US" dirty="0"/>
          </a:p>
          <a:p>
            <a:r>
              <a:rPr lang="en-US" dirty="0"/>
              <a:t>tb123016964</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65051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Notice the similarities:  </a:t>
            </a:r>
          </a:p>
          <a:p>
            <a:endParaRPr lang="en-US" dirty="0" smtClean="0"/>
          </a:p>
        </p:txBody>
      </p:sp>
      <p:sp>
        <p:nvSpPr>
          <p:cNvPr id="4" name="Slide Number Placeholder 3"/>
          <p:cNvSpPr>
            <a:spLocks noGrp="1"/>
          </p:cNvSpPr>
          <p:nvPr>
            <p:ph type="sldNum" sz="quarter" idx="10"/>
          </p:nvPr>
        </p:nvSpPr>
        <p:spPr/>
        <p:txBody>
          <a:bodyPr/>
          <a:lstStyle/>
          <a:p>
            <a:fld id="{2D34A66E-A04D-1647-81AC-881EB91030AF}" type="slidenum">
              <a:rPr lang="en-US" smtClean="0"/>
              <a:t>2</a:t>
            </a:fld>
            <a:endParaRPr lang="en-US"/>
          </a:p>
        </p:txBody>
      </p:sp>
    </p:spTree>
    <p:extLst>
      <p:ext uri="{BB962C8B-B14F-4D97-AF65-F5344CB8AC3E}">
        <p14:creationId xmlns:p14="http://schemas.microsoft.com/office/powerpoint/2010/main" val="126206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was photographed in the Israel Museum.</a:t>
            </a:r>
          </a:p>
          <a:p>
            <a:endParaRPr lang="en-US" dirty="0"/>
          </a:p>
          <a:p>
            <a:r>
              <a:rPr lang="en-US" dirty="0"/>
              <a:t>tb032014405</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66841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1920 and 1933.</a:t>
            </a:r>
          </a:p>
          <a:p>
            <a:endParaRPr lang="en-US" sz="1200" b="0" i="0" kern="1200" dirty="0">
              <a:solidFill>
                <a:schemeClr val="tx1"/>
              </a:solidFill>
              <a:effectLst/>
              <a:latin typeface="+mn-lt"/>
              <a:ea typeface="+mn-ea"/>
              <a:cs typeface="+mn-cs"/>
            </a:endParaRPr>
          </a:p>
          <a:p>
            <a:r>
              <a:rPr lang="en-US" dirty="0"/>
              <a:t>mat15379</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2493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31</a:t>
            </a:fld>
            <a:endParaRPr lang="en-US"/>
          </a:p>
        </p:txBody>
      </p:sp>
    </p:spTree>
    <p:extLst>
      <p:ext uri="{BB962C8B-B14F-4D97-AF65-F5344CB8AC3E}">
        <p14:creationId xmlns:p14="http://schemas.microsoft.com/office/powerpoint/2010/main" val="186012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part of me that really want to</a:t>
            </a:r>
            <a:r>
              <a:rPr lang="en-US" baseline="0" dirty="0" smtClean="0"/>
              <a:t> pause and talk about the Kingdom of Heaven here</a:t>
            </a:r>
            <a:r>
              <a:rPr lang="mr-IN" baseline="0" dirty="0" smtClean="0"/>
              <a:t>…</a:t>
            </a:r>
            <a:r>
              <a:rPr lang="en-US" baseline="0" dirty="0" smtClean="0"/>
              <a:t>but next class is </a:t>
            </a:r>
            <a:r>
              <a:rPr lang="en-US" baseline="0" dirty="0" err="1" smtClean="0"/>
              <a:t>Ch</a:t>
            </a:r>
            <a:r>
              <a:rPr lang="en-US" baseline="0" dirty="0" smtClean="0"/>
              <a:t> 13 where we will focus almost entirely on the kingdom. So we are going to come back to this verse on Wednesday night.  We just have so much in these chapters.</a:t>
            </a:r>
          </a:p>
          <a:p>
            <a:endParaRPr lang="en-US" baseline="0" dirty="0" smtClean="0"/>
          </a:p>
          <a:p>
            <a:endParaRPr lang="en-US" baseline="0" dirty="0" smtClean="0"/>
          </a:p>
          <a:p>
            <a:r>
              <a:rPr lang="en-US" baseline="0" dirty="0" smtClean="0"/>
              <a:t>WORKBOOK QUESTIONS: </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32</a:t>
            </a:fld>
            <a:endParaRPr lang="en-US"/>
          </a:p>
        </p:txBody>
      </p:sp>
    </p:spTree>
    <p:extLst>
      <p:ext uri="{BB962C8B-B14F-4D97-AF65-F5344CB8AC3E}">
        <p14:creationId xmlns:p14="http://schemas.microsoft.com/office/powerpoint/2010/main" val="1869529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before we look at 1-14</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33</a:t>
            </a:fld>
            <a:endParaRPr lang="en-US"/>
          </a:p>
        </p:txBody>
      </p:sp>
    </p:spTree>
    <p:extLst>
      <p:ext uri="{BB962C8B-B14F-4D97-AF65-F5344CB8AC3E}">
        <p14:creationId xmlns:p14="http://schemas.microsoft.com/office/powerpoint/2010/main" val="1258648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Because it is compassionate.  Because it is an act of mercy, not an act driven by business profit.</a:t>
            </a:r>
          </a:p>
          <a:p>
            <a:pPr lvl="2"/>
            <a:r>
              <a:rPr lang="en-US" dirty="0" smtClean="0"/>
              <a:t>Because they are not rejecting or resisting God’s commands.</a:t>
            </a:r>
          </a:p>
          <a:p>
            <a:pPr lvl="2"/>
            <a:r>
              <a:rPr lang="en-US" dirty="0" smtClean="0"/>
              <a:t>Because they can distinguish between work for profit and an act of sympathy. Just as we can distinguish picking up a snack, vs harvesting 100 acres of land.</a:t>
            </a:r>
          </a:p>
          <a:p>
            <a:endParaRPr lang="en-US" dirty="0" smtClean="0"/>
          </a:p>
          <a:p>
            <a:pPr marL="0" marR="0" indent="0" algn="l" defTabSz="713232" rtl="0" eaLnBrk="1" fontAlgn="auto" latinLnBrk="0" hangingPunct="1">
              <a:lnSpc>
                <a:spcPct val="100000"/>
              </a:lnSpc>
              <a:spcBef>
                <a:spcPts val="0"/>
              </a:spcBef>
              <a:spcAft>
                <a:spcPts val="0"/>
              </a:spcAft>
              <a:buClrTx/>
              <a:buSzTx/>
              <a:buFontTx/>
              <a:buNone/>
              <a:tabLst/>
              <a:defRPr/>
            </a:pPr>
            <a:r>
              <a:rPr lang="en-US" dirty="0" smtClean="0"/>
              <a:t>Then, You’ll See These Men Have Not Violated The Sabbath.</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34</a:t>
            </a:fld>
            <a:endParaRPr lang="en-US"/>
          </a:p>
        </p:txBody>
      </p:sp>
    </p:spTree>
    <p:extLst>
      <p:ext uri="{BB962C8B-B14F-4D97-AF65-F5344CB8AC3E}">
        <p14:creationId xmlns:p14="http://schemas.microsoft.com/office/powerpoint/2010/main" val="1754853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713232" rtl="0" eaLnBrk="1" fontAlgn="auto" latinLnBrk="0" hangingPunct="1">
              <a:lnSpc>
                <a:spcPct val="100000"/>
              </a:lnSpc>
              <a:spcBef>
                <a:spcPts val="0"/>
              </a:spcBef>
              <a:spcAft>
                <a:spcPts val="0"/>
              </a:spcAft>
              <a:buClrTx/>
              <a:buSzTx/>
              <a:buFontTx/>
              <a:buNone/>
              <a:tabLst/>
              <a:defRPr/>
            </a:pPr>
            <a:r>
              <a:rPr lang="en-US" dirty="0" smtClean="0"/>
              <a:t>HE IS TEACHING:  God Desires Mercy!!! Jesus Declares That Improved Understanding of What God Desires Will Help Us Understand The Law of the Sabbath Better.</a:t>
            </a:r>
          </a:p>
          <a:p>
            <a:endParaRPr lang="en-US" dirty="0" smtClean="0"/>
          </a:p>
          <a:p>
            <a:endParaRPr lang="en-US" dirty="0" smtClean="0"/>
          </a:p>
          <a:p>
            <a:r>
              <a:rPr lang="en-US" dirty="0" smtClean="0"/>
              <a:t>Application Is NOT: Break God’s Law When Its Hard or Seems “Best” To Us.</a:t>
            </a:r>
          </a:p>
          <a:p>
            <a:r>
              <a:rPr lang="en-US" dirty="0" smtClean="0"/>
              <a:t>Application IS: Jesus is the authority. God’s laws direct us to do good. Beware of judging others quickly (especially in hypocrisy).</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35</a:t>
            </a:fld>
            <a:endParaRPr lang="en-US"/>
          </a:p>
        </p:txBody>
      </p:sp>
    </p:spTree>
    <p:extLst>
      <p:ext uri="{BB962C8B-B14F-4D97-AF65-F5344CB8AC3E}">
        <p14:creationId xmlns:p14="http://schemas.microsoft.com/office/powerpoint/2010/main" val="691386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Honors the Spirit::</a:t>
            </a:r>
            <a:r>
              <a:rPr lang="en-US" baseline="0" dirty="0" smtClean="0"/>
              <a:t> vs. 28 is HUGELY IMPORTANT!</a:t>
            </a:r>
          </a:p>
          <a:p>
            <a:endParaRPr lang="en-US" baseline="0" dirty="0" smtClean="0"/>
          </a:p>
          <a:p>
            <a:endParaRPr lang="en-US" baseline="0" dirty="0" smtClean="0"/>
          </a:p>
          <a:p>
            <a:r>
              <a:rPr lang="en-US" baseline="0" dirty="0" smtClean="0"/>
              <a:t>** Unforgivable sin.  &gt;&gt; To permanently conclude.  </a:t>
            </a:r>
            <a:r>
              <a:rPr lang="en-US" baseline="0" dirty="0" err="1" smtClean="0"/>
              <a:t>Remebmer</a:t>
            </a:r>
            <a:r>
              <a:rPr lang="en-US" baseline="0" dirty="0" smtClean="0"/>
              <a:t>, Paul rejected Jesus but came around later.  This is not a matter of doubting </a:t>
            </a:r>
            <a:r>
              <a:rPr lang="mr-IN" baseline="0" dirty="0" smtClean="0"/>
              <a:t>–</a:t>
            </a:r>
            <a:r>
              <a:rPr lang="en-US" baseline="0" dirty="0" smtClean="0"/>
              <a:t> This is a matter or rejecting.</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36</a:t>
            </a:fld>
            <a:endParaRPr lang="en-US"/>
          </a:p>
        </p:txBody>
      </p:sp>
    </p:spTree>
    <p:extLst>
      <p:ext uri="{BB962C8B-B14F-4D97-AF65-F5344CB8AC3E}">
        <p14:creationId xmlns:p14="http://schemas.microsoft.com/office/powerpoint/2010/main" val="1375811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x-none" sz="2800" dirty="0" smtClean="0"/>
              <a:t>The Example: The Pharisees</a:t>
            </a:r>
          </a:p>
          <a:p>
            <a:pPr lvl="1" eaLnBrk="1" hangingPunct="1">
              <a:lnSpc>
                <a:spcPct val="90000"/>
              </a:lnSpc>
            </a:pPr>
            <a:r>
              <a:rPr lang="en-US" altLang="x-none" sz="2400" dirty="0" smtClean="0"/>
              <a:t>Matthew 12:31-32</a:t>
            </a:r>
          </a:p>
          <a:p>
            <a:pPr eaLnBrk="1" hangingPunct="1">
              <a:lnSpc>
                <a:spcPct val="90000"/>
              </a:lnSpc>
            </a:pPr>
            <a:r>
              <a:rPr lang="en-US" altLang="x-none" sz="2800" dirty="0" smtClean="0"/>
              <a:t>The Meaning: Permanently concluding that the work of the Holy Spirit is of Satan, and therefore rejecting the gospel as un-confirmed and un-true.</a:t>
            </a:r>
          </a:p>
          <a:p>
            <a:pPr lvl="1" eaLnBrk="1" hangingPunct="1">
              <a:lnSpc>
                <a:spcPct val="90000"/>
              </a:lnSpc>
            </a:pPr>
            <a:r>
              <a:rPr lang="en-US" altLang="x-none" sz="2400" dirty="0" smtClean="0"/>
              <a:t>More specific than rejecting the gospel.</a:t>
            </a:r>
          </a:p>
          <a:p>
            <a:pPr lvl="1" eaLnBrk="1" hangingPunct="1">
              <a:lnSpc>
                <a:spcPct val="90000"/>
              </a:lnSpc>
            </a:pPr>
            <a:r>
              <a:rPr lang="en-US" altLang="x-none" sz="2400" dirty="0" smtClean="0"/>
              <a:t>More conclusive than critically considering the validity of Biblical evidence. (1 Timothy 1:12-16)</a:t>
            </a:r>
          </a:p>
          <a:p>
            <a:pPr eaLnBrk="1" hangingPunct="1">
              <a:lnSpc>
                <a:spcPct val="90000"/>
              </a:lnSpc>
            </a:pPr>
            <a:r>
              <a:rPr lang="en-US" altLang="x-none" sz="2800" dirty="0" smtClean="0"/>
              <a:t>The Application: If we completely reject the work of the Holy Spirit we have rejected Jesus’ works and words and can thus never develop a saving faith. (Hebrews 6:4-6)</a:t>
            </a:r>
          </a:p>
          <a:p>
            <a:pPr eaLnBrk="1" hangingPunct="1"/>
            <a:endParaRPr lang="en-US" altLang="x-none" dirty="0" smtClean="0"/>
          </a:p>
          <a:p>
            <a:pPr eaLnBrk="1" hangingPunct="1"/>
            <a:endParaRPr lang="en-US" altLang="x-none" dirty="0" smtClean="0"/>
          </a:p>
          <a:p>
            <a:pPr eaLnBrk="1" hangingPunct="1"/>
            <a:endParaRPr lang="en-US" altLang="x-none" dirty="0" smtClean="0"/>
          </a:p>
          <a:p>
            <a:pPr eaLnBrk="1" hangingPunct="1"/>
            <a:endParaRPr lang="en-US" altLang="x-none" dirty="0" smtClean="0"/>
          </a:p>
          <a:p>
            <a:pPr eaLnBrk="1" hangingPunct="1"/>
            <a:r>
              <a:rPr lang="en-US" altLang="x-none" dirty="0" smtClean="0"/>
              <a:t>Blaspheme in its most general sense is speaking evil against God. (Blaspheming Jesus = Luke 22:65)  Three Ideas to understand.</a:t>
            </a:r>
          </a:p>
          <a:p>
            <a:pPr eaLnBrk="1" hangingPunct="1"/>
            <a:endParaRPr lang="en-US" altLang="x-none" dirty="0" smtClean="0"/>
          </a:p>
          <a:p>
            <a:pPr eaLnBrk="1" hangingPunct="1"/>
            <a:r>
              <a:rPr lang="en-US" altLang="x-none" dirty="0" smtClean="0"/>
              <a:t>1. Continued and obstinate rejection of the gospel, therefore cutting yourself off from forgiveness.  (I think this is partially correct in describing the sin as an on-going obstinate rejection, but I believe Jesus is talking about more than just rejecting the Gospel here.  Rejecting the gospel is horrible and will result in being lost…but I wouldn’t say that is all this passage is talking about.)</a:t>
            </a:r>
          </a:p>
          <a:p>
            <a:pPr eaLnBrk="1" hangingPunct="1"/>
            <a:endParaRPr lang="en-US" altLang="x-none" dirty="0" smtClean="0"/>
          </a:p>
          <a:p>
            <a:pPr eaLnBrk="1" hangingPunct="1"/>
            <a:r>
              <a:rPr lang="en-US" altLang="x-none" dirty="0" smtClean="0"/>
              <a:t>2. Attributing to Satan the miracles which Christ performed.  (I think this is closer because it fits the actions which prompted Jesus to give this teaching in the first place.  Certainly this is a rejection not just of the gospel but a rejection of Christ Himself and of the Holy Spirit’s power working through Christ…but in its most general, unqualified sense this would mean anyone who ever believes Jesus miracles to be invalid is beyond forgiveness, and I think Paul himself is proof that this is not the case.  Many people will deliberate long and hard about the validity of Jesus miracles and may initially reach the wrong conclusions just as Paul had, yet later find forgiveness.)</a:t>
            </a:r>
          </a:p>
          <a:p>
            <a:pPr eaLnBrk="1" hangingPunct="1"/>
            <a:endParaRPr lang="en-US" altLang="x-none" dirty="0" smtClean="0"/>
          </a:p>
          <a:p>
            <a:pPr eaLnBrk="1" hangingPunct="1"/>
            <a:r>
              <a:rPr lang="en-US" altLang="x-none" dirty="0" smtClean="0"/>
              <a:t>3. Seems to best fit the context and best explain why this sin is unforgiveable:  Permanently concluding that the work of the Holy Spirit, is actually the work of Satan, and therefore rejecting the gospel as un-confirmed and un-true.</a:t>
            </a:r>
          </a:p>
          <a:p>
            <a:pPr eaLnBrk="1" hangingPunct="1"/>
            <a:endParaRPr lang="en-US" altLang="x-none" dirty="0" smtClean="0"/>
          </a:p>
          <a:p>
            <a:pPr eaLnBrk="1" hangingPunct="1"/>
            <a:r>
              <a:rPr lang="en-US" altLang="x-none" dirty="0" smtClean="0"/>
              <a:t>The FACT is that there is only ONE GOD, and if you reject God the Father, God the Son, or God the Spirit - you have rejected God.  To use very plain and simple terms - Faith is a package deal. (1Jo 2:23 Whoever denies the Son does not have the Father; the one who confesses the Son has the Father also.)  You can’t accept one and reject the other.  </a:t>
            </a:r>
          </a:p>
          <a:p>
            <a:pPr eaLnBrk="1" hangingPunct="1"/>
            <a:endParaRPr lang="en-US" altLang="x-none" dirty="0" smtClean="0"/>
          </a:p>
          <a:p>
            <a:pPr eaLnBrk="1" hangingPunct="1"/>
            <a:r>
              <a:rPr lang="en-US" altLang="x-none" dirty="0" smtClean="0"/>
              <a:t>If you reject the Holy Spirit’s work, you are rejecting Jesus, and the Father as well.</a:t>
            </a:r>
          </a:p>
          <a:p>
            <a:pPr eaLnBrk="1" hangingPunct="1"/>
            <a:r>
              <a:rPr lang="en-US" altLang="x-none" dirty="0" smtClean="0"/>
              <a:t>There are many who have this conclusion at one time or another.  But those who are seeking the truth can be led back based on the evidence.  But if we abandon the evidence, all hope of forming true faith a gone.</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37</a:t>
            </a:fld>
            <a:endParaRPr lang="en-US"/>
          </a:p>
        </p:txBody>
      </p:sp>
    </p:spTree>
    <p:extLst>
      <p:ext uri="{BB962C8B-B14F-4D97-AF65-F5344CB8AC3E}">
        <p14:creationId xmlns:p14="http://schemas.microsoft.com/office/powerpoint/2010/main" val="1163820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38</a:t>
            </a:fld>
            <a:endParaRPr lang="en-US"/>
          </a:p>
        </p:txBody>
      </p:sp>
    </p:spTree>
    <p:extLst>
      <p:ext uri="{BB962C8B-B14F-4D97-AF65-F5344CB8AC3E}">
        <p14:creationId xmlns:p14="http://schemas.microsoft.com/office/powerpoint/2010/main" val="130558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you to consider how the parables are connected.</a:t>
            </a:r>
          </a:p>
          <a:p>
            <a:endParaRPr lang="en-US" dirty="0" smtClean="0"/>
          </a:p>
          <a:p>
            <a:r>
              <a:rPr lang="en-US" dirty="0" smtClean="0"/>
              <a:t>1 and 2 both explain</a:t>
            </a:r>
            <a:r>
              <a:rPr lang="en-US" baseline="0" dirty="0" smtClean="0"/>
              <a:t> </a:t>
            </a:r>
            <a:r>
              <a:rPr lang="en-US" dirty="0" smtClean="0"/>
              <a:t>why everyone</a:t>
            </a:r>
            <a:r>
              <a:rPr lang="en-US" baseline="0" dirty="0" smtClean="0"/>
              <a:t> doesn’t follow Jesus </a:t>
            </a:r>
            <a:r>
              <a:rPr lang="mr-IN" baseline="0" dirty="0" smtClean="0"/>
              <a:t>…</a:t>
            </a:r>
            <a:r>
              <a:rPr lang="en-US" baseline="0" dirty="0" smtClean="0"/>
              <a:t> sometimes people reject God &amp; sometimes Satan attacks God’s field.</a:t>
            </a:r>
          </a:p>
          <a:p>
            <a:endParaRPr lang="en-US" baseline="0" dirty="0" smtClean="0"/>
          </a:p>
          <a:p>
            <a:r>
              <a:rPr lang="en-US" baseline="0" dirty="0" smtClean="0"/>
              <a:t>3 and 4 both deal with growth</a:t>
            </a:r>
            <a:r>
              <a:rPr lang="mr-IN" baseline="0" dirty="0" smtClean="0"/>
              <a:t>…</a:t>
            </a:r>
            <a:r>
              <a:rPr lang="en-US" baseline="0" dirty="0" smtClean="0"/>
              <a:t> Growth That Looks Impressive, But Is Also Hard To See</a:t>
            </a:r>
          </a:p>
          <a:p>
            <a:endParaRPr lang="en-US" baseline="0" dirty="0" smtClean="0"/>
          </a:p>
          <a:p>
            <a:r>
              <a:rPr lang="en-US" baseline="0" dirty="0" smtClean="0"/>
              <a:t>5 and 6 both deal with value</a:t>
            </a:r>
            <a:r>
              <a:rPr lang="mr-IN" baseline="0" dirty="0" smtClean="0"/>
              <a:t>…</a:t>
            </a:r>
            <a:r>
              <a:rPr lang="en-US" baseline="0" dirty="0" smtClean="0"/>
              <a:t> Value That Is Hidden &amp; Must Be Sought Out</a:t>
            </a:r>
          </a:p>
          <a:p>
            <a:endParaRPr lang="en-US" baseline="0" dirty="0" smtClean="0"/>
          </a:p>
          <a:p>
            <a:r>
              <a:rPr lang="en-US" baseline="0" dirty="0" smtClean="0"/>
              <a:t>7 deals with judgment.</a:t>
            </a:r>
          </a:p>
          <a:p>
            <a:endParaRPr lang="en-US" baseline="0" dirty="0" smtClean="0"/>
          </a:p>
          <a:p>
            <a:r>
              <a:rPr lang="en-US" baseline="0" dirty="0" smtClean="0"/>
              <a:t>1-6 reveals man’s responses to God.</a:t>
            </a:r>
          </a:p>
          <a:p>
            <a:r>
              <a:rPr lang="en-US" baseline="0" dirty="0" smtClean="0"/>
              <a:t>7 </a:t>
            </a:r>
            <a:r>
              <a:rPr lang="mr-IN" baseline="0" dirty="0" smtClean="0"/>
              <a:t>–</a:t>
            </a:r>
            <a:r>
              <a:rPr lang="en-US" baseline="0" dirty="0" smtClean="0"/>
              <a:t> God’s response to man.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a:t>
            </a:fld>
            <a:endParaRPr lang="en-US"/>
          </a:p>
        </p:txBody>
      </p:sp>
    </p:spTree>
    <p:extLst>
      <p:ext uri="{BB962C8B-B14F-4D97-AF65-F5344CB8AC3E}">
        <p14:creationId xmlns:p14="http://schemas.microsoft.com/office/powerpoint/2010/main" val="165017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39</a:t>
            </a:fld>
            <a:endParaRPr lang="en-US"/>
          </a:p>
        </p:txBody>
      </p:sp>
    </p:spTree>
    <p:extLst>
      <p:ext uri="{BB962C8B-B14F-4D97-AF65-F5344CB8AC3E}">
        <p14:creationId xmlns:p14="http://schemas.microsoft.com/office/powerpoint/2010/main" val="2145581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40</a:t>
            </a:fld>
            <a:endParaRPr lang="en-US"/>
          </a:p>
        </p:txBody>
      </p:sp>
    </p:spTree>
    <p:extLst>
      <p:ext uri="{BB962C8B-B14F-4D97-AF65-F5344CB8AC3E}">
        <p14:creationId xmlns:p14="http://schemas.microsoft.com/office/powerpoint/2010/main" val="24246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“Cove of the Sower” is located 1 mile (1.6 km) southwest of Capernaum. See the next slide for identifying</a:t>
            </a:r>
            <a:r>
              <a:rPr lang="en-US" baseline="0" dirty="0"/>
              <a:t> labels.</a:t>
            </a:r>
          </a:p>
          <a:p>
            <a:endParaRPr lang="en-US" dirty="0"/>
          </a:p>
          <a:p>
            <a:r>
              <a:rPr lang="en-US" dirty="0"/>
              <a:t>ws011315204</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40259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“Cove of the Sower” is located 1 mile (1.6 km) southwest of Capernaum. </a:t>
            </a:r>
          </a:p>
          <a:p>
            <a:endParaRPr lang="en-US" dirty="0"/>
          </a:p>
          <a:p>
            <a:r>
              <a:rPr lang="en-US" dirty="0"/>
              <a:t>ws011315204</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37266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Cove of the Sower is shaped like a natural amphitheater.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ws011315214</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117205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illustration gives a good example</a:t>
            </a:r>
            <a:r>
              <a:rPr lang="en-US" baseline="0" dirty="0"/>
              <a:t> of the rocky and thorny soil that the ancient farmer had to contend with.</a:t>
            </a:r>
            <a:endParaRPr lang="en-US" dirty="0"/>
          </a:p>
          <a:p>
            <a:endParaRPr lang="en-US" dirty="0"/>
          </a:p>
          <a:p>
            <a:r>
              <a:rPr lang="en-US" dirty="0" err="1"/>
              <a:t>adr08072470311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649175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necklace</a:t>
            </a:r>
            <a:r>
              <a:rPr lang="en-US" baseline="0" dirty="0"/>
              <a:t> is on display at the Thessalonica Archaeological Museum.</a:t>
            </a:r>
          </a:p>
          <a:p>
            <a:endParaRPr lang="en-US" dirty="0"/>
          </a:p>
          <a:p>
            <a:r>
              <a:rPr lang="en-US" dirty="0" err="1"/>
              <a:t>tb011301128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2531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spend 3 minutes overviewing each parable we will still have 20 minutes</a:t>
            </a:r>
            <a:r>
              <a:rPr lang="en-US" dirty="0" smtClean="0"/>
              <a:t>.</a:t>
            </a:r>
          </a:p>
          <a:p>
            <a:endParaRPr lang="en-US" dirty="0" smtClean="0"/>
          </a:p>
          <a:p>
            <a:r>
              <a:rPr lang="en-US" dirty="0" smtClean="0"/>
              <a:t>&gt;. Notice how very PERSONAL each</a:t>
            </a:r>
            <a:r>
              <a:rPr lang="en-US" baseline="0" dirty="0" smtClean="0"/>
              <a:t> of these parables are</a:t>
            </a:r>
            <a:r>
              <a:rPr lang="mr-IN" baseline="0" dirty="0" smtClean="0"/>
              <a:t>…</a:t>
            </a:r>
            <a:r>
              <a:rPr lang="en-US" baseline="0" dirty="0" smtClean="0"/>
              <a:t> they aren’t about some massive world power </a:t>
            </a:r>
            <a:r>
              <a:rPr lang="mr-IN" baseline="0" dirty="0" smtClean="0"/>
              <a:t>–</a:t>
            </a:r>
            <a:r>
              <a:rPr lang="en-US" baseline="0" dirty="0" smtClean="0"/>
              <a:t> they are about each, individual person, and the relationship we have with God.</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9</a:t>
            </a:fld>
            <a:endParaRPr lang="en-US"/>
          </a:p>
        </p:txBody>
      </p:sp>
    </p:spTree>
    <p:extLst>
      <p:ext uri="{BB962C8B-B14F-4D97-AF65-F5344CB8AC3E}">
        <p14:creationId xmlns:p14="http://schemas.microsoft.com/office/powerpoint/2010/main" val="65939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85461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41313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91501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6983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74861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6855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78566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1389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chemeClr val="accent2">
                    <a:lumMod val="50000"/>
                  </a:schemeClr>
                </a:solidFill>
                <a:latin typeface="Calibri" charset="0"/>
                <a:ea typeface="Calibri" charset="0"/>
                <a:cs typeface="Calibri"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200"/>
            </a:lvl1pPr>
            <a:lvl2pPr>
              <a:defRPr sz="28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24422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38360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8458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69728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57519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45302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27708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34445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8040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4B8EE9-F052-1247-A3DC-8928AA93E299}"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4B8EE9-F052-1247-A3DC-8928AA93E299}"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4B8EE9-F052-1247-A3DC-8928AA93E299}" type="datetimeFigureOut">
              <a:rPr lang="en-US" smtClean="0"/>
              <a:t>9/27/17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4B8EE9-F052-1247-A3DC-8928AA93E299}" type="datetimeFigureOut">
              <a:rPr lang="en-US" smtClean="0"/>
              <a:t>9/27/17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B8EE9-F052-1247-A3DC-8928AA93E299}" type="datetimeFigureOut">
              <a:rPr lang="en-US" smtClean="0"/>
              <a:t>9/27/17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30"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B8EE9-F052-1247-A3DC-8928AA93E299}" type="datetimeFigureOut">
              <a:rPr lang="en-US" smtClean="0"/>
              <a:t>9/27/17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3C18321-4D48-904F-B33E-355F0650785D}" type="slidenum">
              <a:rPr lang="en-US" smtClean="0"/>
              <a:t>‹#›</a:t>
            </a:fld>
            <a:endParaRPr lang="en-US"/>
          </a:p>
        </p:txBody>
      </p:sp>
    </p:spTree>
    <p:extLst>
      <p:ext uri="{BB962C8B-B14F-4D97-AF65-F5344CB8AC3E}">
        <p14:creationId xmlns:p14="http://schemas.microsoft.com/office/powerpoint/2010/main" val="145327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72400206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 Tares</a:t>
            </a:r>
            <a:endParaRPr lang="en-US" dirty="0"/>
          </a:p>
        </p:txBody>
      </p:sp>
      <p:sp>
        <p:nvSpPr>
          <p:cNvPr id="3" name="Content Placeholder 2"/>
          <p:cNvSpPr>
            <a:spLocks noGrp="1"/>
          </p:cNvSpPr>
          <p:nvPr>
            <p:ph idx="1"/>
          </p:nvPr>
        </p:nvSpPr>
        <p:spPr/>
        <p:txBody>
          <a:bodyPr/>
          <a:lstStyle/>
          <a:p>
            <a:r>
              <a:rPr lang="en-US" dirty="0" smtClean="0"/>
              <a:t>Sets our Expectations. For all the work Jesus puts into correcting hypocrisy, we are reminded that we will still encounter (if not be surrounded) by self-righteous people.</a:t>
            </a:r>
          </a:p>
          <a:p>
            <a:endParaRPr lang="en-US" dirty="0"/>
          </a:p>
          <a:p>
            <a:r>
              <a:rPr lang="en-US" dirty="0" smtClean="0"/>
              <a:t>Application: Don’t Judge Too Quickly</a:t>
            </a:r>
            <a:endParaRPr lang="en-US" dirty="0"/>
          </a:p>
        </p:txBody>
      </p:sp>
    </p:spTree>
    <p:extLst>
      <p:ext uri="{BB962C8B-B14F-4D97-AF65-F5344CB8AC3E}">
        <p14:creationId xmlns:p14="http://schemas.microsoft.com/office/powerpoint/2010/main" val="143357500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lateran\Mixed wheat and tares, En Gev, gs0301931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933"/>
            <a:ext cx="7620000" cy="5105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Mixed wheat and tares at </a:t>
            </a:r>
            <a:r>
              <a:rPr lang="en-US" dirty="0" err="1"/>
              <a:t>En</a:t>
            </a:r>
            <a:r>
              <a:rPr lang="en-US" dirty="0"/>
              <a:t> </a:t>
            </a:r>
            <a:r>
              <a:rPr lang="en-US" dirty="0" err="1"/>
              <a:t>Gev</a:t>
            </a:r>
            <a:r>
              <a:rPr lang="en-US" dirty="0"/>
              <a:t> (growing)</a:t>
            </a:r>
          </a:p>
        </p:txBody>
      </p:sp>
      <p:sp>
        <p:nvSpPr>
          <p:cNvPr id="3" name="Text Placeholder 2"/>
          <p:cNvSpPr>
            <a:spLocks noGrp="1"/>
          </p:cNvSpPr>
          <p:nvPr>
            <p:ph type="body" sz="quarter" idx="12"/>
          </p:nvPr>
        </p:nvSpPr>
        <p:spPr/>
        <p:txBody>
          <a:bodyPr/>
          <a:lstStyle/>
          <a:p>
            <a:r>
              <a:rPr lang="en-US" kern="0" dirty="0"/>
              <a:t>13:25</a:t>
            </a:r>
            <a:endParaRPr lang="en-US" dirty="0"/>
          </a:p>
        </p:txBody>
      </p:sp>
      <p:sp>
        <p:nvSpPr>
          <p:cNvPr id="4" name="Title 3"/>
          <p:cNvSpPr>
            <a:spLocks noGrp="1"/>
          </p:cNvSpPr>
          <p:nvPr>
            <p:ph type="title"/>
          </p:nvPr>
        </p:nvSpPr>
        <p:spPr/>
        <p:txBody>
          <a:bodyPr/>
          <a:lstStyle/>
          <a:p>
            <a:r>
              <a:rPr lang="en-US" dirty="0"/>
              <a:t>His enemy came, and sowed tares also among the wheat</a:t>
            </a:r>
          </a:p>
        </p:txBody>
      </p:sp>
    </p:spTree>
    <p:extLst>
      <p:ext uri="{BB962C8B-B14F-4D97-AF65-F5344CB8AC3E}">
        <p14:creationId xmlns:p14="http://schemas.microsoft.com/office/powerpoint/2010/main" val="160163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Wheat and tares near Mount Gerizim</a:t>
            </a:r>
          </a:p>
        </p:txBody>
      </p:sp>
      <p:sp>
        <p:nvSpPr>
          <p:cNvPr id="3" name="Text Placeholder 2"/>
          <p:cNvSpPr>
            <a:spLocks noGrp="1"/>
          </p:cNvSpPr>
          <p:nvPr>
            <p:ph type="body" sz="quarter" idx="12"/>
          </p:nvPr>
        </p:nvSpPr>
        <p:spPr/>
        <p:txBody>
          <a:bodyPr/>
          <a:lstStyle/>
          <a:p>
            <a:r>
              <a:rPr lang="en-US" dirty="0"/>
              <a:t>13:25</a:t>
            </a:r>
          </a:p>
        </p:txBody>
      </p:sp>
      <p:sp>
        <p:nvSpPr>
          <p:cNvPr id="4" name="Title 3"/>
          <p:cNvSpPr>
            <a:spLocks noGrp="1"/>
          </p:cNvSpPr>
          <p:nvPr>
            <p:ph type="title"/>
          </p:nvPr>
        </p:nvSpPr>
        <p:spPr/>
        <p:txBody>
          <a:bodyPr/>
          <a:lstStyle/>
          <a:p>
            <a:r>
              <a:rPr lang="en-US" dirty="0"/>
              <a:t>His enemy came, and sowed tares also among the wheat</a:t>
            </a:r>
          </a:p>
        </p:txBody>
      </p:sp>
    </p:spTree>
    <p:extLst>
      <p:ext uri="{BB962C8B-B14F-4D97-AF65-F5344CB8AC3E}">
        <p14:creationId xmlns:p14="http://schemas.microsoft.com/office/powerpoint/2010/main" val="2121210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Israel Museums\Nazareth Village\Wheat and tare, tb052704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
            <a:ext cx="7620000" cy="5714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Wheat and tare (mature)</a:t>
            </a:r>
          </a:p>
        </p:txBody>
      </p:sp>
      <p:sp>
        <p:nvSpPr>
          <p:cNvPr id="3" name="Text Placeholder 2"/>
          <p:cNvSpPr>
            <a:spLocks noGrp="1"/>
          </p:cNvSpPr>
          <p:nvPr>
            <p:ph type="body" sz="quarter" idx="12"/>
          </p:nvPr>
        </p:nvSpPr>
        <p:spPr/>
        <p:txBody>
          <a:bodyPr/>
          <a:lstStyle/>
          <a:p>
            <a:r>
              <a:rPr lang="en-US" kern="0" dirty="0"/>
              <a:t>13:25</a:t>
            </a:r>
            <a:endParaRPr lang="en-US" dirty="0"/>
          </a:p>
        </p:txBody>
      </p:sp>
      <p:sp>
        <p:nvSpPr>
          <p:cNvPr id="4" name="Title 3"/>
          <p:cNvSpPr>
            <a:spLocks noGrp="1"/>
          </p:cNvSpPr>
          <p:nvPr>
            <p:ph type="title"/>
          </p:nvPr>
        </p:nvSpPr>
        <p:spPr/>
        <p:txBody>
          <a:bodyPr/>
          <a:lstStyle/>
          <a:p>
            <a:r>
              <a:rPr lang="en-US" dirty="0"/>
              <a:t>His enemy came, and sowed tares also among the wheat</a:t>
            </a:r>
          </a:p>
        </p:txBody>
      </p:sp>
    </p:spTree>
    <p:extLst>
      <p:ext uri="{BB962C8B-B14F-4D97-AF65-F5344CB8AC3E}">
        <p14:creationId xmlns:p14="http://schemas.microsoft.com/office/powerpoint/2010/main" val="1069029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13plus\Homs, lime kiln burning thorns, mat022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004" y="190500"/>
            <a:ext cx="5573992"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Burning thorns in a lime kiln in Homs</a:t>
            </a:r>
          </a:p>
        </p:txBody>
      </p:sp>
      <p:sp>
        <p:nvSpPr>
          <p:cNvPr id="3" name="Text Placeholder 2"/>
          <p:cNvSpPr>
            <a:spLocks noGrp="1"/>
          </p:cNvSpPr>
          <p:nvPr>
            <p:ph type="body" sz="quarter" idx="12"/>
          </p:nvPr>
        </p:nvSpPr>
        <p:spPr/>
        <p:txBody>
          <a:bodyPr/>
          <a:lstStyle/>
          <a:p>
            <a:r>
              <a:rPr lang="en-US" kern="0" dirty="0"/>
              <a:t>13:30</a:t>
            </a:r>
            <a:endParaRPr lang="en-US" dirty="0"/>
          </a:p>
        </p:txBody>
      </p:sp>
      <p:sp>
        <p:nvSpPr>
          <p:cNvPr id="4" name="Title 3"/>
          <p:cNvSpPr>
            <a:spLocks noGrp="1"/>
          </p:cNvSpPr>
          <p:nvPr>
            <p:ph type="title"/>
          </p:nvPr>
        </p:nvSpPr>
        <p:spPr/>
        <p:txBody>
          <a:bodyPr/>
          <a:lstStyle/>
          <a:p>
            <a:r>
              <a:rPr lang="en-US" dirty="0"/>
              <a:t>First gather up the tares and bind them in bundles to burn them</a:t>
            </a:r>
          </a:p>
        </p:txBody>
      </p:sp>
    </p:spTree>
    <p:extLst>
      <p:ext uri="{BB962C8B-B14F-4D97-AF65-F5344CB8AC3E}">
        <p14:creationId xmlns:p14="http://schemas.microsoft.com/office/powerpoint/2010/main" val="1276347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Mustard Seed</a:t>
            </a:r>
            <a:endParaRPr lang="en-US" dirty="0"/>
          </a:p>
        </p:txBody>
      </p:sp>
      <p:sp>
        <p:nvSpPr>
          <p:cNvPr id="3" name="Content Placeholder 2"/>
          <p:cNvSpPr>
            <a:spLocks noGrp="1"/>
          </p:cNvSpPr>
          <p:nvPr>
            <p:ph idx="1"/>
          </p:nvPr>
        </p:nvSpPr>
        <p:spPr/>
        <p:txBody>
          <a:bodyPr/>
          <a:lstStyle/>
          <a:p>
            <a:r>
              <a:rPr lang="en-US" dirty="0" smtClean="0"/>
              <a:t>The Kingdom of Heaven will have a small, humble beginning, but result in a great salvation.</a:t>
            </a:r>
          </a:p>
          <a:p>
            <a:endParaRPr lang="en-US" dirty="0"/>
          </a:p>
          <a:p>
            <a:r>
              <a:rPr lang="en-US" dirty="0" smtClean="0"/>
              <a:t>Application: Take refuge in Jesus.</a:t>
            </a:r>
            <a:endParaRPr lang="en-US" dirty="0"/>
          </a:p>
        </p:txBody>
      </p:sp>
    </p:spTree>
    <p:extLst>
      <p:ext uri="{BB962C8B-B14F-4D97-AF65-F5344CB8AC3E}">
        <p14:creationId xmlns:p14="http://schemas.microsoft.com/office/powerpoint/2010/main" val="147614057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Mustard plant near Good Samaritan Inn</a:t>
            </a:r>
          </a:p>
        </p:txBody>
      </p:sp>
      <p:sp>
        <p:nvSpPr>
          <p:cNvPr id="3" name="Text Placeholder 2"/>
          <p:cNvSpPr>
            <a:spLocks noGrp="1"/>
          </p:cNvSpPr>
          <p:nvPr>
            <p:ph type="body" sz="quarter" idx="12"/>
          </p:nvPr>
        </p:nvSpPr>
        <p:spPr/>
        <p:txBody>
          <a:bodyPr/>
          <a:lstStyle/>
          <a:p>
            <a:r>
              <a:rPr lang="en-US" dirty="0"/>
              <a:t>13:31</a:t>
            </a:r>
          </a:p>
        </p:txBody>
      </p:sp>
      <p:sp>
        <p:nvSpPr>
          <p:cNvPr id="4" name="Title 3"/>
          <p:cNvSpPr>
            <a:spLocks noGrp="1"/>
          </p:cNvSpPr>
          <p:nvPr>
            <p:ph type="title"/>
          </p:nvPr>
        </p:nvSpPr>
        <p:spPr/>
        <p:txBody>
          <a:bodyPr/>
          <a:lstStyle/>
          <a:p>
            <a:r>
              <a:rPr lang="en-US" dirty="0"/>
              <a:t>The kingdom of heaven is like a grain of mustard seed . . .</a:t>
            </a:r>
          </a:p>
        </p:txBody>
      </p:sp>
    </p:spTree>
    <p:extLst>
      <p:ext uri="{BB962C8B-B14F-4D97-AF65-F5344CB8AC3E}">
        <p14:creationId xmlns:p14="http://schemas.microsoft.com/office/powerpoint/2010/main" val="1293284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Mustard seeds in hand</a:t>
            </a:r>
          </a:p>
        </p:txBody>
      </p:sp>
      <p:sp>
        <p:nvSpPr>
          <p:cNvPr id="3" name="Text Placeholder 2"/>
          <p:cNvSpPr>
            <a:spLocks noGrp="1"/>
          </p:cNvSpPr>
          <p:nvPr>
            <p:ph type="body" sz="quarter" idx="12"/>
          </p:nvPr>
        </p:nvSpPr>
        <p:spPr/>
        <p:txBody>
          <a:bodyPr/>
          <a:lstStyle/>
          <a:p>
            <a:r>
              <a:rPr lang="en-US" dirty="0"/>
              <a:t>13:31</a:t>
            </a:r>
          </a:p>
        </p:txBody>
      </p:sp>
      <p:sp>
        <p:nvSpPr>
          <p:cNvPr id="4" name="Title 3"/>
          <p:cNvSpPr>
            <a:spLocks noGrp="1"/>
          </p:cNvSpPr>
          <p:nvPr>
            <p:ph type="title"/>
          </p:nvPr>
        </p:nvSpPr>
        <p:spPr/>
        <p:txBody>
          <a:bodyPr/>
          <a:lstStyle/>
          <a:p>
            <a:r>
              <a:rPr lang="en-US" dirty="0"/>
              <a:t>The kingdom of heaven is like a grain of mustard seed . . .</a:t>
            </a:r>
          </a:p>
        </p:txBody>
      </p:sp>
    </p:spTree>
    <p:extLst>
      <p:ext uri="{BB962C8B-B14F-4D97-AF65-F5344CB8AC3E}">
        <p14:creationId xmlns:p14="http://schemas.microsoft.com/office/powerpoint/2010/main" val="1561541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Mustard plant near Good Samaritan Inn</a:t>
            </a:r>
          </a:p>
        </p:txBody>
      </p:sp>
      <p:sp>
        <p:nvSpPr>
          <p:cNvPr id="3" name="Text Placeholder 2"/>
          <p:cNvSpPr>
            <a:spLocks noGrp="1"/>
          </p:cNvSpPr>
          <p:nvPr>
            <p:ph type="body" sz="quarter" idx="12"/>
          </p:nvPr>
        </p:nvSpPr>
        <p:spPr/>
        <p:txBody>
          <a:bodyPr/>
          <a:lstStyle/>
          <a:p>
            <a:r>
              <a:rPr lang="en-US" dirty="0"/>
              <a:t>13:32</a:t>
            </a:r>
          </a:p>
        </p:txBody>
      </p:sp>
      <p:sp>
        <p:nvSpPr>
          <p:cNvPr id="4" name="Title 3"/>
          <p:cNvSpPr>
            <a:spLocks noGrp="1"/>
          </p:cNvSpPr>
          <p:nvPr>
            <p:ph type="title"/>
          </p:nvPr>
        </p:nvSpPr>
        <p:spPr/>
        <p:txBody>
          <a:bodyPr/>
          <a:lstStyle/>
          <a:p>
            <a:r>
              <a:rPr lang="en-US" dirty="0"/>
              <a:t>But when it is grown, it is greater than the garden plants and becomes a tree</a:t>
            </a:r>
          </a:p>
        </p:txBody>
      </p:sp>
    </p:spTree>
    <p:extLst>
      <p:ext uri="{BB962C8B-B14F-4D97-AF65-F5344CB8AC3E}">
        <p14:creationId xmlns:p14="http://schemas.microsoft.com/office/powerpoint/2010/main" val="399029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7620000" cy="5715000"/>
          </a:xfrm>
          <a:prstGeom prst="rect">
            <a:avLst/>
          </a:prstGeom>
        </p:spPr>
      </p:pic>
      <p:sp>
        <p:nvSpPr>
          <p:cNvPr id="2" name="Text Placeholder 1"/>
          <p:cNvSpPr>
            <a:spLocks noGrp="1"/>
          </p:cNvSpPr>
          <p:nvPr>
            <p:ph type="body" sz="quarter" idx="10"/>
          </p:nvPr>
        </p:nvSpPr>
        <p:spPr/>
        <p:txBody>
          <a:bodyPr/>
          <a:lstStyle/>
          <a:p>
            <a:r>
              <a:rPr lang="en-US" dirty="0"/>
              <a:t>Mustard plant</a:t>
            </a:r>
          </a:p>
        </p:txBody>
      </p:sp>
      <p:sp>
        <p:nvSpPr>
          <p:cNvPr id="3" name="Text Placeholder 2"/>
          <p:cNvSpPr>
            <a:spLocks noGrp="1"/>
          </p:cNvSpPr>
          <p:nvPr>
            <p:ph type="body" sz="quarter" idx="12"/>
          </p:nvPr>
        </p:nvSpPr>
        <p:spPr/>
        <p:txBody>
          <a:bodyPr/>
          <a:lstStyle/>
          <a:p>
            <a:r>
              <a:rPr lang="en-US" dirty="0"/>
              <a:t>13:32</a:t>
            </a:r>
          </a:p>
        </p:txBody>
      </p:sp>
      <p:sp>
        <p:nvSpPr>
          <p:cNvPr id="4" name="Title 3"/>
          <p:cNvSpPr>
            <a:spLocks noGrp="1"/>
          </p:cNvSpPr>
          <p:nvPr>
            <p:ph type="title"/>
          </p:nvPr>
        </p:nvSpPr>
        <p:spPr/>
        <p:txBody>
          <a:bodyPr/>
          <a:lstStyle/>
          <a:p>
            <a:r>
              <a:rPr lang="en-US" dirty="0"/>
              <a:t>But when it is grown, it is greater than the garden plants and becomes a tree</a:t>
            </a:r>
          </a:p>
        </p:txBody>
      </p:sp>
    </p:spTree>
    <p:extLst>
      <p:ext uri="{BB962C8B-B14F-4D97-AF65-F5344CB8AC3E}">
        <p14:creationId xmlns:p14="http://schemas.microsoft.com/office/powerpoint/2010/main" val="771023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13: Kingdom Parables</a:t>
            </a:r>
            <a:endParaRPr lang="en-US" dirty="0"/>
          </a:p>
        </p:txBody>
      </p:sp>
      <p:sp>
        <p:nvSpPr>
          <p:cNvPr id="3" name="Content Placeholder 2"/>
          <p:cNvSpPr>
            <a:spLocks noGrp="1"/>
          </p:cNvSpPr>
          <p:nvPr>
            <p:ph idx="1"/>
          </p:nvPr>
        </p:nvSpPr>
        <p:spPr>
          <a:xfrm>
            <a:off x="628650" y="1521354"/>
            <a:ext cx="7886700" cy="3924705"/>
          </a:xfrm>
        </p:spPr>
        <p:txBody>
          <a:bodyPr>
            <a:noAutofit/>
          </a:bodyPr>
          <a:lstStyle/>
          <a:p>
            <a:r>
              <a:rPr lang="en-US" sz="2800" dirty="0" smtClean="0"/>
              <a:t>God’s Reign In The Hearts of Men.</a:t>
            </a:r>
          </a:p>
          <a:p>
            <a:r>
              <a:rPr lang="en-US" sz="2800" dirty="0" smtClean="0"/>
              <a:t>Each Parable Helps Us See How A Spiritual Kingdom Is Different From An Earthly One.</a:t>
            </a:r>
          </a:p>
          <a:p>
            <a:pPr lvl="1"/>
            <a:r>
              <a:rPr lang="en-US" sz="2400" dirty="0" smtClean="0"/>
              <a:t>Conquer</a:t>
            </a:r>
            <a:r>
              <a:rPr lang="en-US" sz="2400" dirty="0" smtClean="0"/>
              <a:t> People 		vs. Preach to People</a:t>
            </a:r>
          </a:p>
          <a:p>
            <a:pPr lvl="1"/>
            <a:r>
              <a:rPr lang="en-US" sz="2400" dirty="0" smtClean="0"/>
              <a:t>Weed Out Disloyal 	vs. Delay Judgment</a:t>
            </a:r>
          </a:p>
          <a:p>
            <a:pPr lvl="1"/>
            <a:r>
              <a:rPr lang="en-US" sz="2400" dirty="0" smtClean="0"/>
              <a:t>Military Might 		vs. Strength for Shelter</a:t>
            </a:r>
          </a:p>
          <a:p>
            <a:pPr lvl="1"/>
            <a:r>
              <a:rPr lang="en-US" sz="2400" dirty="0" smtClean="0"/>
              <a:t>Visible Force 		vs. Invisible Influence</a:t>
            </a:r>
          </a:p>
          <a:p>
            <a:pPr lvl="1"/>
            <a:r>
              <a:rPr lang="en-US" sz="2400" dirty="0" smtClean="0"/>
              <a:t>Wealthy Nation 		vs. Wealthy Citizens</a:t>
            </a:r>
          </a:p>
          <a:p>
            <a:pPr lvl="1"/>
            <a:r>
              <a:rPr lang="en-US" sz="2400" dirty="0" smtClean="0"/>
              <a:t>Born A Citizen 		vs. Must Be Sought Out</a:t>
            </a:r>
          </a:p>
          <a:p>
            <a:pPr lvl="1"/>
            <a:r>
              <a:rPr lang="en-US" sz="2400" dirty="0" smtClean="0"/>
              <a:t>Judgment Now		vs. Judgment for Eternity</a:t>
            </a:r>
            <a:endParaRPr lang="en-US" sz="2400" dirty="0"/>
          </a:p>
        </p:txBody>
      </p:sp>
    </p:spTree>
    <p:extLst>
      <p:ext uri="{BB962C8B-B14F-4D97-AF65-F5344CB8AC3E}">
        <p14:creationId xmlns:p14="http://schemas.microsoft.com/office/powerpoint/2010/main" val="960915292"/>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Mustard plant</a:t>
            </a:r>
          </a:p>
        </p:txBody>
      </p:sp>
      <p:sp>
        <p:nvSpPr>
          <p:cNvPr id="3" name="Text Placeholder 2"/>
          <p:cNvSpPr>
            <a:spLocks noGrp="1"/>
          </p:cNvSpPr>
          <p:nvPr>
            <p:ph type="body" sz="quarter" idx="12"/>
          </p:nvPr>
        </p:nvSpPr>
        <p:spPr/>
        <p:txBody>
          <a:bodyPr/>
          <a:lstStyle/>
          <a:p>
            <a:r>
              <a:rPr lang="en-US" dirty="0"/>
              <a:t>13:32</a:t>
            </a:r>
          </a:p>
        </p:txBody>
      </p:sp>
      <p:sp>
        <p:nvSpPr>
          <p:cNvPr id="4" name="Title 3"/>
          <p:cNvSpPr>
            <a:spLocks noGrp="1"/>
          </p:cNvSpPr>
          <p:nvPr>
            <p:ph type="title"/>
          </p:nvPr>
        </p:nvSpPr>
        <p:spPr/>
        <p:txBody>
          <a:bodyPr/>
          <a:lstStyle/>
          <a:p>
            <a:r>
              <a:rPr lang="en-US" dirty="0"/>
              <a:t>But when it is grown, it is greater than the garden plants and becomes a tree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41960"/>
            <a:ext cx="7620000" cy="4831080"/>
          </a:xfrm>
          <a:prstGeom prst="rect">
            <a:avLst/>
          </a:prstGeom>
        </p:spPr>
      </p:pic>
    </p:spTree>
    <p:extLst>
      <p:ext uri="{BB962C8B-B14F-4D97-AF65-F5344CB8AC3E}">
        <p14:creationId xmlns:p14="http://schemas.microsoft.com/office/powerpoint/2010/main" val="1393027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The Leaven</a:t>
            </a:r>
            <a:endParaRPr lang="en-US" dirty="0"/>
          </a:p>
        </p:txBody>
      </p:sp>
      <p:sp>
        <p:nvSpPr>
          <p:cNvPr id="3" name="Content Placeholder 2"/>
          <p:cNvSpPr>
            <a:spLocks noGrp="1"/>
          </p:cNvSpPr>
          <p:nvPr>
            <p:ph idx="1"/>
          </p:nvPr>
        </p:nvSpPr>
        <p:spPr/>
        <p:txBody>
          <a:bodyPr/>
          <a:lstStyle/>
          <a:p>
            <a:r>
              <a:rPr lang="en-US" dirty="0" smtClean="0"/>
              <a:t>The Kingdom of Heaven grows and spreads impacting everything it touches, but this happens internally where it is harder to see.</a:t>
            </a:r>
          </a:p>
          <a:p>
            <a:endParaRPr lang="en-US" dirty="0"/>
          </a:p>
          <a:p>
            <a:r>
              <a:rPr lang="en-US" dirty="0" smtClean="0"/>
              <a:t>Application: Focus on Internal Growth and External Growth Will Follow.</a:t>
            </a:r>
            <a:endParaRPr lang="en-US" dirty="0"/>
          </a:p>
        </p:txBody>
      </p:sp>
    </p:spTree>
    <p:extLst>
      <p:ext uri="{BB962C8B-B14F-4D97-AF65-F5344CB8AC3E}">
        <p14:creationId xmlns:p14="http://schemas.microsoft.com/office/powerpoint/2010/main" val="1763469846"/>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Hidden Treasure</a:t>
            </a:r>
            <a:endParaRPr lang="en-US" dirty="0"/>
          </a:p>
        </p:txBody>
      </p:sp>
      <p:sp>
        <p:nvSpPr>
          <p:cNvPr id="3" name="Content Placeholder 2"/>
          <p:cNvSpPr>
            <a:spLocks noGrp="1"/>
          </p:cNvSpPr>
          <p:nvPr>
            <p:ph idx="1"/>
          </p:nvPr>
        </p:nvSpPr>
        <p:spPr/>
        <p:txBody>
          <a:bodyPr/>
          <a:lstStyle/>
          <a:p>
            <a:r>
              <a:rPr lang="en-US" dirty="0" smtClean="0"/>
              <a:t>The Kingdom of Heaven is so valuable, that once we see it for what it really contains the only reasonable response is life-changing joy.</a:t>
            </a:r>
          </a:p>
          <a:p>
            <a:endParaRPr lang="en-US" dirty="0"/>
          </a:p>
          <a:p>
            <a:r>
              <a:rPr lang="en-US" dirty="0" smtClean="0"/>
              <a:t>Application: Leave behind any necessary to be with the Lord.</a:t>
            </a:r>
            <a:endParaRPr lang="en-US" dirty="0"/>
          </a:p>
        </p:txBody>
      </p:sp>
    </p:spTree>
    <p:extLst>
      <p:ext uri="{BB962C8B-B14F-4D97-AF65-F5344CB8AC3E}">
        <p14:creationId xmlns:p14="http://schemas.microsoft.com/office/powerpoint/2010/main" val="121588947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LBLsr\pcbgospelsMar17adds\Coin treasure, tb1230169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803" y="266700"/>
            <a:ext cx="5386395"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Coin treasure from southern Turkey</a:t>
            </a:r>
          </a:p>
        </p:txBody>
      </p:sp>
      <p:sp>
        <p:nvSpPr>
          <p:cNvPr id="3" name="Text Placeholder 2"/>
          <p:cNvSpPr>
            <a:spLocks noGrp="1"/>
          </p:cNvSpPr>
          <p:nvPr>
            <p:ph type="body" sz="quarter" idx="12"/>
          </p:nvPr>
        </p:nvSpPr>
        <p:spPr/>
        <p:txBody>
          <a:bodyPr/>
          <a:lstStyle/>
          <a:p>
            <a:r>
              <a:rPr lang="en-US" dirty="0"/>
              <a:t>13:44</a:t>
            </a:r>
          </a:p>
        </p:txBody>
      </p:sp>
      <p:sp>
        <p:nvSpPr>
          <p:cNvPr id="4" name="Title 3"/>
          <p:cNvSpPr>
            <a:spLocks noGrp="1"/>
          </p:cNvSpPr>
          <p:nvPr>
            <p:ph type="title"/>
          </p:nvPr>
        </p:nvSpPr>
        <p:spPr/>
        <p:txBody>
          <a:bodyPr/>
          <a:lstStyle/>
          <a:p>
            <a:r>
              <a:rPr lang="en-US" dirty="0"/>
              <a:t>The kingdom of heaven is like a treasure hidden in a field</a:t>
            </a:r>
          </a:p>
        </p:txBody>
      </p:sp>
    </p:spTree>
    <p:extLst>
      <p:ext uri="{BB962C8B-B14F-4D97-AF65-F5344CB8AC3E}">
        <p14:creationId xmlns:p14="http://schemas.microsoft.com/office/powerpoint/2010/main" val="106916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LBLsr\pcbgospelsMar17adds\Silver hoards from Ekron, 7th c BC, tb0320144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9755"/>
            <a:ext cx="7620000" cy="49754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Treasure hoard from Ekron, 7th century BC</a:t>
            </a:r>
          </a:p>
        </p:txBody>
      </p:sp>
      <p:sp>
        <p:nvSpPr>
          <p:cNvPr id="3" name="Text Placeholder 2"/>
          <p:cNvSpPr>
            <a:spLocks noGrp="1"/>
          </p:cNvSpPr>
          <p:nvPr>
            <p:ph type="body" sz="quarter" idx="12"/>
          </p:nvPr>
        </p:nvSpPr>
        <p:spPr/>
        <p:txBody>
          <a:bodyPr/>
          <a:lstStyle/>
          <a:p>
            <a:r>
              <a:rPr lang="en-US" dirty="0"/>
              <a:t>13:44</a:t>
            </a:r>
          </a:p>
        </p:txBody>
      </p:sp>
      <p:sp>
        <p:nvSpPr>
          <p:cNvPr id="4" name="Title 3"/>
          <p:cNvSpPr>
            <a:spLocks noGrp="1"/>
          </p:cNvSpPr>
          <p:nvPr>
            <p:ph type="title"/>
          </p:nvPr>
        </p:nvSpPr>
        <p:spPr/>
        <p:txBody>
          <a:bodyPr/>
          <a:lstStyle/>
          <a:p>
            <a:r>
              <a:rPr lang="en-US" dirty="0"/>
              <a:t>The kingdom of heaven is like a treasure hidden in a field</a:t>
            </a:r>
          </a:p>
        </p:txBody>
      </p:sp>
    </p:spTree>
    <p:extLst>
      <p:ext uri="{BB962C8B-B14F-4D97-AF65-F5344CB8AC3E}">
        <p14:creationId xmlns:p14="http://schemas.microsoft.com/office/powerpoint/2010/main" val="12662718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Pearl of Great Price</a:t>
            </a:r>
            <a:endParaRPr lang="en-US" dirty="0"/>
          </a:p>
        </p:txBody>
      </p:sp>
      <p:sp>
        <p:nvSpPr>
          <p:cNvPr id="3" name="Content Placeholder 2"/>
          <p:cNvSpPr>
            <a:spLocks noGrp="1"/>
          </p:cNvSpPr>
          <p:nvPr>
            <p:ph idx="1"/>
          </p:nvPr>
        </p:nvSpPr>
        <p:spPr/>
        <p:txBody>
          <a:bodyPr/>
          <a:lstStyle/>
          <a:p>
            <a:r>
              <a:rPr lang="en-US" dirty="0" smtClean="0"/>
              <a:t>We must look for the Kingdom of Heaven carefully. There are many other imitators, but only one true kingdom of God. Seek until you find Him.</a:t>
            </a:r>
          </a:p>
          <a:p>
            <a:endParaRPr lang="en-US" dirty="0"/>
          </a:p>
          <a:p>
            <a:r>
              <a:rPr lang="en-US" dirty="0" smtClean="0"/>
              <a:t>Application: Don’t settle for substitutes.</a:t>
            </a:r>
            <a:endParaRPr lang="en-US" dirty="0"/>
          </a:p>
        </p:txBody>
      </p:sp>
    </p:spTree>
    <p:extLst>
      <p:ext uri="{BB962C8B-B14F-4D97-AF65-F5344CB8AC3E}">
        <p14:creationId xmlns:p14="http://schemas.microsoft.com/office/powerpoint/2010/main" val="21473"/>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The Dragnet</a:t>
            </a:r>
            <a:endParaRPr lang="en-US" dirty="0"/>
          </a:p>
        </p:txBody>
      </p:sp>
      <p:sp>
        <p:nvSpPr>
          <p:cNvPr id="3" name="Content Placeholder 2"/>
          <p:cNvSpPr>
            <a:spLocks noGrp="1"/>
          </p:cNvSpPr>
          <p:nvPr>
            <p:ph idx="1"/>
          </p:nvPr>
        </p:nvSpPr>
        <p:spPr/>
        <p:txBody>
          <a:bodyPr/>
          <a:lstStyle/>
          <a:p>
            <a:r>
              <a:rPr lang="en-US" dirty="0" smtClean="0"/>
              <a:t>The Kingdom of Heaven will be made up of every kind of people possible, and God will judge who is truly His child.</a:t>
            </a:r>
          </a:p>
          <a:p>
            <a:endParaRPr lang="en-US" dirty="0"/>
          </a:p>
          <a:p>
            <a:r>
              <a:rPr lang="en-US" dirty="0" smtClean="0"/>
              <a:t>Application: Live to please the true Judge.</a:t>
            </a:r>
            <a:endParaRPr lang="en-US" dirty="0"/>
          </a:p>
        </p:txBody>
      </p:sp>
    </p:spTree>
    <p:extLst>
      <p:ext uri="{BB962C8B-B14F-4D97-AF65-F5344CB8AC3E}">
        <p14:creationId xmlns:p14="http://schemas.microsoft.com/office/powerpoint/2010/main" val="36089671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Bethany\Matson15k1\Life and customs\Fishermen removing fish from net near Haifa, mat153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438"/>
            <a:ext cx="7620000" cy="5318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5433060"/>
            <a:ext cx="8074152" cy="261546"/>
          </a:xfrm>
        </p:spPr>
        <p:txBody>
          <a:bodyPr vert="horz" lIns="76200" tIns="38100" rIns="76200" bIns="38100" rtlCol="0" anchor="t">
            <a:spAutoFit/>
          </a:bodyPr>
          <a:lstStyle/>
          <a:p>
            <a:r>
              <a:rPr lang="en-US" dirty="0"/>
              <a:t>Fishermen removing fish from a net near Haifa</a:t>
            </a:r>
          </a:p>
        </p:txBody>
      </p:sp>
      <p:sp>
        <p:nvSpPr>
          <p:cNvPr id="3" name="Text Placeholder 2"/>
          <p:cNvSpPr>
            <a:spLocks noGrp="1"/>
          </p:cNvSpPr>
          <p:nvPr>
            <p:ph type="body" sz="quarter" idx="12"/>
          </p:nvPr>
        </p:nvSpPr>
        <p:spPr/>
        <p:txBody>
          <a:bodyPr/>
          <a:lstStyle/>
          <a:p>
            <a:r>
              <a:rPr lang="en-US" dirty="0"/>
              <a:t>13:48</a:t>
            </a:r>
          </a:p>
        </p:txBody>
      </p:sp>
      <p:sp>
        <p:nvSpPr>
          <p:cNvPr id="4" name="Title 3"/>
          <p:cNvSpPr>
            <a:spLocks noGrp="1"/>
          </p:cNvSpPr>
          <p:nvPr>
            <p:ph type="title"/>
          </p:nvPr>
        </p:nvSpPr>
        <p:spPr/>
        <p:txBody>
          <a:bodyPr/>
          <a:lstStyle/>
          <a:p>
            <a:r>
              <a:rPr lang="en-US" dirty="0"/>
              <a:t>When it was filled, they drew up on the beach</a:t>
            </a:r>
          </a:p>
        </p:txBody>
      </p:sp>
    </p:spTree>
    <p:extLst>
      <p:ext uri="{BB962C8B-B14F-4D97-AF65-F5344CB8AC3E}">
        <p14:creationId xmlns:p14="http://schemas.microsoft.com/office/powerpoint/2010/main" val="308707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King</a:t>
            </a:r>
            <a:endParaRPr lang="en-US" dirty="0"/>
          </a:p>
        </p:txBody>
      </p:sp>
      <p:sp>
        <p:nvSpPr>
          <p:cNvPr id="3" name="Content Placeholder 2"/>
          <p:cNvSpPr>
            <a:spLocks noGrp="1"/>
          </p:cNvSpPr>
          <p:nvPr>
            <p:ph idx="1"/>
          </p:nvPr>
        </p:nvSpPr>
        <p:spPr/>
        <p:txBody>
          <a:bodyPr>
            <a:normAutofit lnSpcReduction="10000"/>
          </a:bodyPr>
          <a:lstStyle/>
          <a:p>
            <a:r>
              <a:rPr lang="en-US" dirty="0"/>
              <a:t>Sower: </a:t>
            </a:r>
            <a:r>
              <a:rPr lang="en-US" dirty="0" smtClean="0"/>
              <a:t>	Reigns </a:t>
            </a:r>
            <a:r>
              <a:rPr lang="en-US" dirty="0" smtClean="0"/>
              <a:t>in the Heart By His Word</a:t>
            </a:r>
            <a:endParaRPr lang="en-US" dirty="0"/>
          </a:p>
          <a:p>
            <a:r>
              <a:rPr lang="en-US" dirty="0"/>
              <a:t>Tares</a:t>
            </a:r>
            <a:r>
              <a:rPr lang="en-US" dirty="0" smtClean="0"/>
              <a:t>:		Is </a:t>
            </a:r>
            <a:r>
              <a:rPr lang="en-US" dirty="0" smtClean="0"/>
              <a:t>Good &amp; Patient</a:t>
            </a:r>
            <a:endParaRPr lang="en-US" dirty="0"/>
          </a:p>
          <a:p>
            <a:r>
              <a:rPr lang="en-US" dirty="0"/>
              <a:t>Mustard: </a:t>
            </a:r>
            <a:r>
              <a:rPr lang="en-US" dirty="0" smtClean="0"/>
              <a:t>	Offers </a:t>
            </a:r>
            <a:r>
              <a:rPr lang="en-US" dirty="0" smtClean="0"/>
              <a:t>Rest &amp; Security</a:t>
            </a:r>
            <a:endParaRPr lang="en-US" dirty="0"/>
          </a:p>
          <a:p>
            <a:r>
              <a:rPr lang="en-US" dirty="0"/>
              <a:t>Leaven: </a:t>
            </a:r>
            <a:r>
              <a:rPr lang="en-US" dirty="0" smtClean="0"/>
              <a:t>	Works </a:t>
            </a:r>
            <a:r>
              <a:rPr lang="en-US" dirty="0" smtClean="0"/>
              <a:t>Providentially</a:t>
            </a:r>
            <a:endParaRPr lang="en-US" dirty="0"/>
          </a:p>
          <a:p>
            <a:r>
              <a:rPr lang="en-US" dirty="0"/>
              <a:t>Hidden </a:t>
            </a:r>
            <a:r>
              <a:rPr lang="en-US" dirty="0" smtClean="0"/>
              <a:t>Treasure</a:t>
            </a:r>
            <a:r>
              <a:rPr lang="en-US" dirty="0"/>
              <a:t>: </a:t>
            </a:r>
            <a:r>
              <a:rPr lang="en-US" dirty="0" smtClean="0"/>
              <a:t>Provides Riches of Grace</a:t>
            </a:r>
            <a:endParaRPr lang="en-US" dirty="0"/>
          </a:p>
          <a:p>
            <a:r>
              <a:rPr lang="en-US" dirty="0"/>
              <a:t>Pearl: </a:t>
            </a:r>
            <a:r>
              <a:rPr lang="en-US" dirty="0" smtClean="0"/>
              <a:t>		Can </a:t>
            </a:r>
            <a:r>
              <a:rPr lang="en-US" dirty="0" smtClean="0"/>
              <a:t>Be &amp; Will Be Found</a:t>
            </a:r>
            <a:endParaRPr lang="en-US" dirty="0"/>
          </a:p>
          <a:p>
            <a:r>
              <a:rPr lang="en-US" dirty="0"/>
              <a:t>Dragnet: </a:t>
            </a:r>
            <a:r>
              <a:rPr lang="en-US" dirty="0" smtClean="0"/>
              <a:t>	Perfect </a:t>
            </a:r>
            <a:r>
              <a:rPr lang="en-US" dirty="0" smtClean="0"/>
              <a:t>Judge</a:t>
            </a:r>
            <a:endParaRPr lang="en-US" dirty="0"/>
          </a:p>
          <a:p>
            <a:endParaRPr lang="en-US" dirty="0"/>
          </a:p>
        </p:txBody>
      </p:sp>
    </p:spTree>
    <p:extLst>
      <p:ext uri="{BB962C8B-B14F-4D97-AF65-F5344CB8AC3E}">
        <p14:creationId xmlns:p14="http://schemas.microsoft.com/office/powerpoint/2010/main" val="442761871"/>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Kingdom</a:t>
            </a:r>
            <a:endParaRPr lang="en-US" dirty="0"/>
          </a:p>
        </p:txBody>
      </p:sp>
      <p:sp>
        <p:nvSpPr>
          <p:cNvPr id="3" name="Content Placeholder 2"/>
          <p:cNvSpPr>
            <a:spLocks noGrp="1"/>
          </p:cNvSpPr>
          <p:nvPr>
            <p:ph idx="1"/>
          </p:nvPr>
        </p:nvSpPr>
        <p:spPr/>
        <p:txBody>
          <a:bodyPr>
            <a:normAutofit fontScale="92500" lnSpcReduction="20000"/>
          </a:bodyPr>
          <a:lstStyle/>
          <a:p>
            <a:r>
              <a:rPr lang="en-US" dirty="0"/>
              <a:t>Sower: </a:t>
            </a:r>
            <a:r>
              <a:rPr lang="en-US" dirty="0" smtClean="0"/>
              <a:t>Spreads In Hearts All Over The World, But Will Be Rejected By </a:t>
            </a:r>
            <a:r>
              <a:rPr lang="en-US" dirty="0" smtClean="0"/>
              <a:t>Many</a:t>
            </a:r>
            <a:endParaRPr lang="en-US" dirty="0"/>
          </a:p>
          <a:p>
            <a:r>
              <a:rPr lang="en-US" dirty="0"/>
              <a:t>Tares: </a:t>
            </a:r>
            <a:r>
              <a:rPr lang="en-US" dirty="0" smtClean="0"/>
              <a:t>Is Under Attack From Evil Imposters</a:t>
            </a:r>
            <a:endParaRPr lang="en-US" dirty="0"/>
          </a:p>
          <a:p>
            <a:r>
              <a:rPr lang="en-US" dirty="0"/>
              <a:t>Mustard: </a:t>
            </a:r>
            <a:r>
              <a:rPr lang="en-US" dirty="0" smtClean="0"/>
              <a:t>Starts Small &amp; Possesses An Unexpected Type of Glory</a:t>
            </a:r>
            <a:endParaRPr lang="en-US" dirty="0"/>
          </a:p>
          <a:p>
            <a:r>
              <a:rPr lang="en-US" dirty="0"/>
              <a:t>Leaven: </a:t>
            </a:r>
            <a:r>
              <a:rPr lang="en-US" dirty="0" smtClean="0"/>
              <a:t>Hard To See</a:t>
            </a:r>
            <a:endParaRPr lang="en-US" dirty="0"/>
          </a:p>
          <a:p>
            <a:r>
              <a:rPr lang="en-US" dirty="0"/>
              <a:t>Hidden Treasure: </a:t>
            </a:r>
            <a:r>
              <a:rPr lang="en-US" dirty="0" smtClean="0"/>
              <a:t>Source of Life-Changing Joy!</a:t>
            </a:r>
            <a:endParaRPr lang="en-US" dirty="0"/>
          </a:p>
          <a:p>
            <a:r>
              <a:rPr lang="en-US" dirty="0"/>
              <a:t>Pearl: </a:t>
            </a:r>
            <a:r>
              <a:rPr lang="en-US" dirty="0" smtClean="0"/>
              <a:t>Worthy of Every Sacrifice</a:t>
            </a:r>
            <a:endParaRPr lang="en-US" dirty="0"/>
          </a:p>
          <a:p>
            <a:r>
              <a:rPr lang="en-US" dirty="0"/>
              <a:t>Dragnet: </a:t>
            </a:r>
            <a:r>
              <a:rPr lang="en-US" dirty="0" smtClean="0"/>
              <a:t>Pulls In All Types, But Will Be Sorted.</a:t>
            </a:r>
            <a:endParaRPr lang="en-US" dirty="0"/>
          </a:p>
          <a:p>
            <a:endParaRPr lang="en-US" dirty="0"/>
          </a:p>
          <a:p>
            <a:endParaRPr lang="en-US" dirty="0"/>
          </a:p>
        </p:txBody>
      </p:sp>
    </p:spTree>
    <p:extLst>
      <p:ext uri="{BB962C8B-B14F-4D97-AF65-F5344CB8AC3E}">
        <p14:creationId xmlns:p14="http://schemas.microsoft.com/office/powerpoint/2010/main" val="753628733"/>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The Connections</a:t>
            </a:r>
            <a:endParaRPr lang="en-US" dirty="0"/>
          </a:p>
        </p:txBody>
      </p:sp>
      <p:sp>
        <p:nvSpPr>
          <p:cNvPr id="3" name="Content Placeholder 2"/>
          <p:cNvSpPr>
            <a:spLocks noGrp="1"/>
          </p:cNvSpPr>
          <p:nvPr>
            <p:ph idx="1"/>
          </p:nvPr>
        </p:nvSpPr>
        <p:spPr>
          <a:xfrm>
            <a:off x="447869" y="1521354"/>
            <a:ext cx="8322907" cy="3626115"/>
          </a:xfrm>
        </p:spPr>
        <p:txBody>
          <a:bodyPr>
            <a:normAutofit/>
          </a:bodyPr>
          <a:lstStyle/>
          <a:p>
            <a:r>
              <a:rPr lang="en-US" sz="2300" dirty="0" smtClean="0"/>
              <a:t>Hearts </a:t>
            </a:r>
            <a:r>
              <a:rPr lang="en-US" sz="2300" dirty="0"/>
              <a:t>&amp; Plants</a:t>
            </a:r>
          </a:p>
          <a:p>
            <a:r>
              <a:rPr lang="en-US" sz="2300" dirty="0"/>
              <a:t> </a:t>
            </a:r>
            <a:r>
              <a:rPr lang="en-US" sz="2300" dirty="0" smtClean="0"/>
              <a:t>         Plants </a:t>
            </a:r>
            <a:r>
              <a:rPr lang="en-US" sz="2300" dirty="0"/>
              <a:t>&amp; </a:t>
            </a:r>
            <a:r>
              <a:rPr lang="en-US" sz="2300" dirty="0" smtClean="0"/>
              <a:t>Examine What Grows</a:t>
            </a:r>
            <a:endParaRPr lang="en-US" sz="2300" dirty="0"/>
          </a:p>
          <a:p>
            <a:r>
              <a:rPr lang="en-US" sz="2300" dirty="0"/>
              <a:t> </a:t>
            </a:r>
            <a:r>
              <a:rPr lang="en-US" sz="2300" dirty="0" smtClean="0"/>
              <a:t>                       Growth </a:t>
            </a:r>
            <a:r>
              <a:rPr lang="en-US" sz="2300" dirty="0"/>
              <a:t>&amp; Change</a:t>
            </a:r>
          </a:p>
          <a:p>
            <a:r>
              <a:rPr lang="en-US" sz="2300" dirty="0"/>
              <a:t> </a:t>
            </a:r>
            <a:r>
              <a:rPr lang="en-US" sz="2300" dirty="0" smtClean="0"/>
              <a:t>                                       Change </a:t>
            </a:r>
            <a:r>
              <a:rPr lang="en-US" sz="2300" dirty="0"/>
              <a:t>&amp; Hidden</a:t>
            </a:r>
          </a:p>
          <a:p>
            <a:r>
              <a:rPr lang="en-US" sz="2300" dirty="0" smtClean="0"/>
              <a:t>                                                      Hidden </a:t>
            </a:r>
            <a:r>
              <a:rPr lang="en-US" sz="2300" dirty="0"/>
              <a:t>&amp; Value</a:t>
            </a:r>
          </a:p>
          <a:p>
            <a:r>
              <a:rPr lang="en-US" sz="2300" dirty="0"/>
              <a:t> </a:t>
            </a:r>
            <a:r>
              <a:rPr lang="en-US" sz="2300" dirty="0" smtClean="0"/>
              <a:t>                                                              Value </a:t>
            </a:r>
            <a:r>
              <a:rPr lang="en-US" sz="2300" dirty="0"/>
              <a:t>&amp; </a:t>
            </a:r>
            <a:r>
              <a:rPr lang="en-US" sz="2300" dirty="0" smtClean="0"/>
              <a:t>Someone </a:t>
            </a:r>
            <a:r>
              <a:rPr lang="en-US" sz="2300" dirty="0"/>
              <a:t>Seeking</a:t>
            </a:r>
          </a:p>
          <a:p>
            <a:r>
              <a:rPr lang="en-US" sz="2300" dirty="0" smtClean="0"/>
              <a:t>                                                                             God </a:t>
            </a:r>
            <a:r>
              <a:rPr lang="en-US" sz="2300" dirty="0"/>
              <a:t>Is Seeking &amp; </a:t>
            </a:r>
            <a:r>
              <a:rPr lang="en-US" sz="2300" dirty="0" smtClean="0"/>
              <a:t> </a:t>
            </a:r>
            <a:br>
              <a:rPr lang="en-US" sz="2300" dirty="0" smtClean="0"/>
            </a:br>
            <a:r>
              <a:rPr lang="en-US" sz="2300" dirty="0" smtClean="0"/>
              <a:t>                                                                                        Will </a:t>
            </a:r>
            <a:r>
              <a:rPr lang="en-US" sz="2300" dirty="0"/>
              <a:t>Judge Hearts</a:t>
            </a:r>
          </a:p>
          <a:p>
            <a:endParaRPr lang="en-US" sz="2300" dirty="0"/>
          </a:p>
        </p:txBody>
      </p:sp>
    </p:spTree>
    <p:extLst>
      <p:ext uri="{BB962C8B-B14F-4D97-AF65-F5344CB8AC3E}">
        <p14:creationId xmlns:p14="http://schemas.microsoft.com/office/powerpoint/2010/main" val="385428186"/>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Kingdom Citizens</a:t>
            </a:r>
            <a:endParaRPr lang="en-US" dirty="0"/>
          </a:p>
        </p:txBody>
      </p:sp>
      <p:sp>
        <p:nvSpPr>
          <p:cNvPr id="3" name="Content Placeholder 2"/>
          <p:cNvSpPr>
            <a:spLocks noGrp="1"/>
          </p:cNvSpPr>
          <p:nvPr>
            <p:ph idx="1"/>
          </p:nvPr>
        </p:nvSpPr>
        <p:spPr/>
        <p:txBody>
          <a:bodyPr>
            <a:normAutofit lnSpcReduction="10000"/>
          </a:bodyPr>
          <a:lstStyle/>
          <a:p>
            <a:r>
              <a:rPr lang="en-US" dirty="0" smtClean="0"/>
              <a:t>Sower: </a:t>
            </a:r>
            <a:r>
              <a:rPr lang="en-US" dirty="0" smtClean="0"/>
              <a:t>	Fruitful</a:t>
            </a:r>
            <a:endParaRPr lang="en-US" dirty="0" smtClean="0"/>
          </a:p>
          <a:p>
            <a:r>
              <a:rPr lang="en-US" dirty="0" smtClean="0"/>
              <a:t>Tares: </a:t>
            </a:r>
            <a:r>
              <a:rPr lang="en-US" dirty="0" smtClean="0"/>
              <a:t>		Hard </a:t>
            </a:r>
            <a:r>
              <a:rPr lang="en-US" dirty="0" smtClean="0"/>
              <a:t>To Recognize True from False</a:t>
            </a:r>
          </a:p>
          <a:p>
            <a:r>
              <a:rPr lang="en-US" dirty="0" smtClean="0"/>
              <a:t>Mustard: </a:t>
            </a:r>
            <a:r>
              <a:rPr lang="en-US" dirty="0" smtClean="0"/>
              <a:t>	Growing </a:t>
            </a:r>
            <a:r>
              <a:rPr lang="en-US" dirty="0" smtClean="0"/>
              <a:t>Faith</a:t>
            </a:r>
          </a:p>
          <a:p>
            <a:r>
              <a:rPr lang="en-US" dirty="0" smtClean="0"/>
              <a:t>Leaven: </a:t>
            </a:r>
            <a:r>
              <a:rPr lang="en-US" dirty="0" smtClean="0"/>
              <a:t>	Spreading </a:t>
            </a:r>
            <a:r>
              <a:rPr lang="en-US" dirty="0" smtClean="0"/>
              <a:t>Influence</a:t>
            </a:r>
          </a:p>
          <a:p>
            <a:r>
              <a:rPr lang="en-US" dirty="0" smtClean="0"/>
              <a:t>Hidden Treasure: Recognize Amazing Value</a:t>
            </a:r>
          </a:p>
          <a:p>
            <a:r>
              <a:rPr lang="en-US" dirty="0" smtClean="0"/>
              <a:t>Pearl: </a:t>
            </a:r>
            <a:r>
              <a:rPr lang="en-US" dirty="0" smtClean="0"/>
              <a:t>		Seekers</a:t>
            </a:r>
            <a:endParaRPr lang="en-US" dirty="0" smtClean="0"/>
          </a:p>
          <a:p>
            <a:r>
              <a:rPr lang="en-US" dirty="0" smtClean="0"/>
              <a:t>Dragnet: </a:t>
            </a:r>
            <a:r>
              <a:rPr lang="en-US" dirty="0" smtClean="0"/>
              <a:t>	Sorted </a:t>
            </a:r>
            <a:r>
              <a:rPr lang="en-US" dirty="0" smtClean="0"/>
              <a:t>&amp; Judged for Eternity</a:t>
            </a:r>
            <a:endParaRPr lang="en-US" dirty="0"/>
          </a:p>
        </p:txBody>
      </p:sp>
    </p:spTree>
    <p:extLst>
      <p:ext uri="{BB962C8B-B14F-4D97-AF65-F5344CB8AC3E}">
        <p14:creationId xmlns:p14="http://schemas.microsoft.com/office/powerpoint/2010/main" val="292646426"/>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382233042"/>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11: John &amp; Jesus</a:t>
            </a:r>
            <a:endParaRPr lang="en-US" dirty="0"/>
          </a:p>
        </p:txBody>
      </p:sp>
      <p:sp>
        <p:nvSpPr>
          <p:cNvPr id="3" name="Content Placeholder 2"/>
          <p:cNvSpPr>
            <a:spLocks noGrp="1"/>
          </p:cNvSpPr>
          <p:nvPr>
            <p:ph idx="1"/>
          </p:nvPr>
        </p:nvSpPr>
        <p:spPr/>
        <p:txBody>
          <a:bodyPr/>
          <a:lstStyle/>
          <a:p>
            <a:r>
              <a:rPr lang="en-US" dirty="0" smtClean="0"/>
              <a:t>Jesus Responds To John’s Question</a:t>
            </a:r>
          </a:p>
          <a:p>
            <a:pPr lvl="1"/>
            <a:r>
              <a:rPr lang="en-US" dirty="0" smtClean="0"/>
              <a:t>Vs. 1-11</a:t>
            </a:r>
          </a:p>
          <a:p>
            <a:r>
              <a:rPr lang="en-US" dirty="0" smtClean="0"/>
              <a:t>Jesus Explains John’s Role In The Kingdom</a:t>
            </a:r>
          </a:p>
          <a:p>
            <a:pPr lvl="1"/>
            <a:r>
              <a:rPr lang="en-US" dirty="0" smtClean="0"/>
              <a:t>Vs. 12-19</a:t>
            </a:r>
          </a:p>
          <a:p>
            <a:r>
              <a:rPr lang="en-US" dirty="0" smtClean="0"/>
              <a:t>Jesus Rebukes The Faithlessness in Galilee.</a:t>
            </a:r>
          </a:p>
          <a:p>
            <a:pPr lvl="1"/>
            <a:r>
              <a:rPr lang="en-US" dirty="0" smtClean="0"/>
              <a:t>Vs. 20-30</a:t>
            </a:r>
          </a:p>
          <a:p>
            <a:endParaRPr lang="en-US" dirty="0" smtClean="0"/>
          </a:p>
        </p:txBody>
      </p:sp>
    </p:spTree>
    <p:extLst>
      <p:ext uri="{BB962C8B-B14F-4D97-AF65-F5344CB8AC3E}">
        <p14:creationId xmlns:p14="http://schemas.microsoft.com/office/powerpoint/2010/main" val="2099484522"/>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Pharisees</a:t>
            </a:r>
            <a:r>
              <a:rPr lang="mr-IN" dirty="0" smtClean="0"/>
              <a:t>…</a:t>
            </a:r>
            <a:endParaRPr lang="en-US" dirty="0"/>
          </a:p>
        </p:txBody>
      </p:sp>
      <p:sp>
        <p:nvSpPr>
          <p:cNvPr id="3" name="Content Placeholder 2"/>
          <p:cNvSpPr>
            <a:spLocks noGrp="1"/>
          </p:cNvSpPr>
          <p:nvPr>
            <p:ph idx="1"/>
          </p:nvPr>
        </p:nvSpPr>
        <p:spPr>
          <a:xfrm>
            <a:off x="628650" y="1408908"/>
            <a:ext cx="7886700" cy="3983364"/>
          </a:xfrm>
        </p:spPr>
        <p:txBody>
          <a:bodyPr>
            <a:normAutofit fontScale="92500" lnSpcReduction="10000"/>
          </a:bodyPr>
          <a:lstStyle/>
          <a:p>
            <a:r>
              <a:rPr lang="en-US" dirty="0" smtClean="0"/>
              <a:t>Condemn The Innocent (12:1-14)</a:t>
            </a:r>
          </a:p>
          <a:p>
            <a:pPr lvl="1"/>
            <a:r>
              <a:rPr lang="en-US" dirty="0" smtClean="0"/>
              <a:t>But Jesus Is The Servant Who Brings Hope To </a:t>
            </a:r>
            <a:br>
              <a:rPr lang="en-US" dirty="0" smtClean="0"/>
            </a:br>
            <a:r>
              <a:rPr lang="en-US" dirty="0" smtClean="0"/>
              <a:t>The Gentiles (12:15-21)</a:t>
            </a:r>
          </a:p>
          <a:p>
            <a:r>
              <a:rPr lang="en-US" dirty="0" smtClean="0"/>
              <a:t>Misjudge &amp; Reject The Spirit (12:22-24)</a:t>
            </a:r>
          </a:p>
          <a:p>
            <a:pPr lvl="1"/>
            <a:r>
              <a:rPr lang="en-US" dirty="0" smtClean="0"/>
              <a:t>But Jesus Honors The Spirit (12:25-32)</a:t>
            </a:r>
          </a:p>
          <a:p>
            <a:pPr lvl="1"/>
            <a:r>
              <a:rPr lang="en-US" dirty="0" smtClean="0"/>
              <a:t>Jesus Calls For Integrity, Not Hypocrisy (12:33-37)</a:t>
            </a:r>
          </a:p>
          <a:p>
            <a:r>
              <a:rPr lang="en-US" dirty="0" smtClean="0"/>
              <a:t>Ask For A Sign (12:38)</a:t>
            </a:r>
          </a:p>
          <a:p>
            <a:pPr lvl="1"/>
            <a:r>
              <a:rPr lang="en-US" dirty="0" smtClean="0"/>
              <a:t>But Jesus Foretells The Sign of Jonah &amp; Holds Them Accountable For The Numerous Signs Already Performed.</a:t>
            </a:r>
          </a:p>
          <a:p>
            <a:endParaRPr lang="en-US" dirty="0" smtClean="0"/>
          </a:p>
          <a:p>
            <a:endParaRPr lang="en-US" dirty="0"/>
          </a:p>
        </p:txBody>
      </p:sp>
    </p:spTree>
    <p:extLst>
      <p:ext uri="{BB962C8B-B14F-4D97-AF65-F5344CB8AC3E}">
        <p14:creationId xmlns:p14="http://schemas.microsoft.com/office/powerpoint/2010/main" val="933101121"/>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12: The Sabbath</a:t>
            </a:r>
            <a:endParaRPr lang="en-US" dirty="0"/>
          </a:p>
        </p:txBody>
      </p:sp>
      <p:sp>
        <p:nvSpPr>
          <p:cNvPr id="3" name="Content Placeholder 2"/>
          <p:cNvSpPr>
            <a:spLocks noGrp="1"/>
          </p:cNvSpPr>
          <p:nvPr>
            <p:ph idx="1"/>
          </p:nvPr>
        </p:nvSpPr>
        <p:spPr>
          <a:xfrm>
            <a:off x="628649" y="1408907"/>
            <a:ext cx="8044703" cy="3738562"/>
          </a:xfrm>
        </p:spPr>
        <p:txBody>
          <a:bodyPr>
            <a:normAutofit fontScale="92500"/>
          </a:bodyPr>
          <a:lstStyle/>
          <a:p>
            <a:r>
              <a:rPr lang="en-US" sz="2800" dirty="0" smtClean="0"/>
              <a:t>You Are Judging Too Quickly, Without Proper Understanding, and Without Mercy.</a:t>
            </a:r>
          </a:p>
          <a:p>
            <a:pPr lvl="1"/>
            <a:r>
              <a:rPr lang="en-US" sz="2400" dirty="0" smtClean="0"/>
              <a:t>They are condemning the Innocent. (vs. 7)</a:t>
            </a:r>
          </a:p>
          <a:p>
            <a:pPr lvl="1"/>
            <a:r>
              <a:rPr lang="en-US" sz="2400" dirty="0" smtClean="0"/>
              <a:t>They allow rescuing livestock, but not a few heads of grain. Why is that? They need to slow down and think about it. </a:t>
            </a:r>
          </a:p>
          <a:p>
            <a:r>
              <a:rPr lang="en-US" sz="2800" dirty="0" smtClean="0">
                <a:solidFill>
                  <a:schemeClr val="accent2">
                    <a:lumMod val="50000"/>
                  </a:schemeClr>
                </a:solidFill>
              </a:rPr>
              <a:t>Slow Down &amp; Remember: </a:t>
            </a:r>
            <a:r>
              <a:rPr lang="en-US" sz="2800" dirty="0" smtClean="0"/>
              <a:t>Even Though What David Did Was Unlawful, People Commonly Judged Him Mercifully. </a:t>
            </a:r>
          </a:p>
          <a:p>
            <a:r>
              <a:rPr lang="en-US" sz="2800" dirty="0" smtClean="0">
                <a:solidFill>
                  <a:schemeClr val="accent2">
                    <a:lumMod val="50000"/>
                  </a:schemeClr>
                </a:solidFill>
              </a:rPr>
              <a:t>Slow Down &amp; Remember</a:t>
            </a:r>
            <a:r>
              <a:rPr lang="en-US" sz="2800" dirty="0" smtClean="0"/>
              <a:t>: Some Acts of Service May Appear To Be Work But Are Not A Violation of The Law.</a:t>
            </a:r>
          </a:p>
        </p:txBody>
      </p:sp>
    </p:spTree>
    <p:extLst>
      <p:ext uri="{BB962C8B-B14F-4D97-AF65-F5344CB8AC3E}">
        <p14:creationId xmlns:p14="http://schemas.microsoft.com/office/powerpoint/2010/main" val="1000443461"/>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12: The Sabbath</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Two Things Jesus Is NOT Teaching: </a:t>
            </a:r>
          </a:p>
          <a:p>
            <a:pPr lvl="1"/>
            <a:r>
              <a:rPr lang="en-US" dirty="0" smtClean="0"/>
              <a:t>When to Break God’s Law. Jesus Declares That The Apostles Were Not Breaking The Law In The First Place.</a:t>
            </a:r>
          </a:p>
          <a:p>
            <a:pPr lvl="1"/>
            <a:r>
              <a:rPr lang="en-US" dirty="0" smtClean="0"/>
              <a:t>Relieving Hunger &amp; Suffering Are More Important Than Observing The Sabbath. </a:t>
            </a:r>
            <a:r>
              <a:rPr lang="en-US" i="1" dirty="0" smtClean="0">
                <a:solidFill>
                  <a:schemeClr val="accent2">
                    <a:lumMod val="50000"/>
                  </a:schemeClr>
                </a:solidFill>
              </a:rPr>
              <a:t>Jesus Never Taught Like That.</a:t>
            </a:r>
          </a:p>
          <a:p>
            <a:r>
              <a:rPr lang="en-US" dirty="0" smtClean="0"/>
              <a:t>Three Things Jesus IS TEACHING: </a:t>
            </a:r>
          </a:p>
          <a:p>
            <a:pPr lvl="1"/>
            <a:r>
              <a:rPr lang="en-US" dirty="0" smtClean="0"/>
              <a:t>How To Better Understand God’s Law About The Sabbath.</a:t>
            </a:r>
          </a:p>
          <a:p>
            <a:pPr lvl="1"/>
            <a:r>
              <a:rPr lang="en-US" dirty="0" smtClean="0"/>
              <a:t>Jesus Declares It Is LAWFUL To Do Good On The Sabbath.</a:t>
            </a:r>
          </a:p>
          <a:p>
            <a:pPr lvl="1"/>
            <a:r>
              <a:rPr lang="en-US" dirty="0" smtClean="0"/>
              <a:t>Jesus Calls On Us To Avoid Hypocrisy By Measuring Others with Greater Mercy.</a:t>
            </a:r>
          </a:p>
        </p:txBody>
      </p:sp>
    </p:spTree>
    <p:extLst>
      <p:ext uri="{BB962C8B-B14F-4D97-AF65-F5344CB8AC3E}">
        <p14:creationId xmlns:p14="http://schemas.microsoft.com/office/powerpoint/2010/main" val="1346294065"/>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Pharisees</a:t>
            </a:r>
            <a:r>
              <a:rPr lang="mr-IN" dirty="0" smtClean="0"/>
              <a:t>…</a:t>
            </a:r>
            <a:endParaRPr lang="en-US" dirty="0"/>
          </a:p>
        </p:txBody>
      </p:sp>
      <p:sp>
        <p:nvSpPr>
          <p:cNvPr id="3" name="Content Placeholder 2"/>
          <p:cNvSpPr>
            <a:spLocks noGrp="1"/>
          </p:cNvSpPr>
          <p:nvPr>
            <p:ph idx="1"/>
          </p:nvPr>
        </p:nvSpPr>
        <p:spPr>
          <a:xfrm>
            <a:off x="628650" y="1521354"/>
            <a:ext cx="7886700" cy="3870917"/>
          </a:xfrm>
        </p:spPr>
        <p:txBody>
          <a:bodyPr>
            <a:normAutofit fontScale="92500" lnSpcReduction="10000"/>
          </a:bodyPr>
          <a:lstStyle/>
          <a:p>
            <a:r>
              <a:rPr lang="en-US" dirty="0" smtClean="0"/>
              <a:t>Condemn The Innocent (12:1-14)</a:t>
            </a:r>
          </a:p>
          <a:p>
            <a:pPr lvl="1"/>
            <a:r>
              <a:rPr lang="en-US" dirty="0" smtClean="0"/>
              <a:t>But Jesus Is The Servant Who Brings Hope To </a:t>
            </a:r>
            <a:br>
              <a:rPr lang="en-US" dirty="0" smtClean="0"/>
            </a:br>
            <a:r>
              <a:rPr lang="en-US" dirty="0" smtClean="0"/>
              <a:t>The Gentiles (12:15-21)</a:t>
            </a:r>
          </a:p>
          <a:p>
            <a:r>
              <a:rPr lang="en-US" dirty="0" smtClean="0"/>
              <a:t>Misjudge &amp; Reject The Spirit (12:22-24)</a:t>
            </a:r>
          </a:p>
          <a:p>
            <a:pPr lvl="1"/>
            <a:r>
              <a:rPr lang="en-US" dirty="0" smtClean="0"/>
              <a:t>But Jesus Honors The Spirit (12:25-32)</a:t>
            </a:r>
          </a:p>
          <a:p>
            <a:pPr lvl="1"/>
            <a:r>
              <a:rPr lang="en-US" dirty="0" smtClean="0"/>
              <a:t>Jesus Calls For Integrity, Not Hypocrisy (12:33-37)</a:t>
            </a:r>
          </a:p>
          <a:p>
            <a:r>
              <a:rPr lang="en-US" dirty="0" smtClean="0"/>
              <a:t>Ask For A Sign (12:38)</a:t>
            </a:r>
          </a:p>
          <a:p>
            <a:pPr lvl="1"/>
            <a:r>
              <a:rPr lang="en-US" dirty="0" smtClean="0"/>
              <a:t>But Jesus Foretells The Sign of Jonah &amp; Holds Them Accountable For The Numerous Signs Already Performed.</a:t>
            </a:r>
          </a:p>
          <a:p>
            <a:endParaRPr lang="en-US" dirty="0" smtClean="0"/>
          </a:p>
          <a:p>
            <a:endParaRPr lang="en-US" dirty="0"/>
          </a:p>
        </p:txBody>
      </p:sp>
    </p:spTree>
    <p:extLst>
      <p:ext uri="{BB962C8B-B14F-4D97-AF65-F5344CB8AC3E}">
        <p14:creationId xmlns:p14="http://schemas.microsoft.com/office/powerpoint/2010/main" val="488175364"/>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Sins Against The Spirit</a:t>
            </a:r>
            <a:endParaRPr lang="en-US" dirty="0"/>
          </a:p>
        </p:txBody>
      </p:sp>
      <p:sp>
        <p:nvSpPr>
          <p:cNvPr id="3" name="Content Placeholder 2"/>
          <p:cNvSpPr>
            <a:spLocks noGrp="1"/>
          </p:cNvSpPr>
          <p:nvPr>
            <p:ph idx="1"/>
          </p:nvPr>
        </p:nvSpPr>
        <p:spPr/>
        <p:txBody>
          <a:bodyPr/>
          <a:lstStyle/>
          <a:p>
            <a:r>
              <a:rPr lang="en-US" altLang="x-none" dirty="0"/>
              <a:t>Let Us </a:t>
            </a:r>
            <a:r>
              <a:rPr lang="en-US" altLang="x-none" b="1" dirty="0"/>
              <a:t>Welcome</a:t>
            </a:r>
            <a:r>
              <a:rPr lang="en-US" altLang="x-none" dirty="0"/>
              <a:t>, Not </a:t>
            </a:r>
            <a:r>
              <a:rPr lang="en-US" altLang="x-none" dirty="0" smtClean="0"/>
              <a:t>Resist (Acts 7:57)</a:t>
            </a:r>
            <a:endParaRPr lang="en-US" altLang="x-none" dirty="0"/>
          </a:p>
          <a:p>
            <a:r>
              <a:rPr lang="en-US" altLang="x-none" dirty="0"/>
              <a:t>Let Us </a:t>
            </a:r>
            <a:r>
              <a:rPr lang="en-US" altLang="x-none" b="1" dirty="0"/>
              <a:t>Promote</a:t>
            </a:r>
            <a:r>
              <a:rPr lang="en-US" altLang="x-none" dirty="0"/>
              <a:t>, Not </a:t>
            </a:r>
            <a:r>
              <a:rPr lang="en-US" altLang="x-none" dirty="0" smtClean="0"/>
              <a:t>Quench (1 Thess. 5:19)</a:t>
            </a:r>
            <a:endParaRPr lang="en-US" altLang="x-none" dirty="0"/>
          </a:p>
          <a:p>
            <a:r>
              <a:rPr lang="en-US" altLang="x-none" dirty="0"/>
              <a:t>Let Us </a:t>
            </a:r>
            <a:r>
              <a:rPr lang="en-US" altLang="x-none" b="1" dirty="0"/>
              <a:t>Please</a:t>
            </a:r>
            <a:r>
              <a:rPr lang="en-US" altLang="x-none" dirty="0"/>
              <a:t>, Not </a:t>
            </a:r>
            <a:r>
              <a:rPr lang="en-US" altLang="x-none" dirty="0" smtClean="0"/>
              <a:t>Grieve (Eph. 4:30)</a:t>
            </a:r>
            <a:endParaRPr lang="en-US" altLang="x-none" dirty="0"/>
          </a:p>
          <a:p>
            <a:r>
              <a:rPr lang="en-US" altLang="x-none" dirty="0"/>
              <a:t>Let Us </a:t>
            </a:r>
            <a:r>
              <a:rPr lang="en-US" altLang="x-none" b="1" dirty="0"/>
              <a:t>Respect</a:t>
            </a:r>
            <a:r>
              <a:rPr lang="en-US" altLang="x-none" dirty="0"/>
              <a:t>, Not </a:t>
            </a:r>
            <a:r>
              <a:rPr lang="en-US" altLang="x-none" dirty="0" smtClean="0"/>
              <a:t>Insult (Heb. 10:26-31)</a:t>
            </a:r>
            <a:endParaRPr lang="en-US" altLang="x-none" dirty="0"/>
          </a:p>
          <a:p>
            <a:r>
              <a:rPr lang="en-US" altLang="x-none" dirty="0"/>
              <a:t>Let Us </a:t>
            </a:r>
            <a:r>
              <a:rPr lang="en-US" altLang="x-none" b="1" dirty="0" smtClean="0"/>
              <a:t>Honor</a:t>
            </a:r>
            <a:r>
              <a:rPr lang="en-US" altLang="x-none" dirty="0" smtClean="0"/>
              <a:t>, </a:t>
            </a:r>
            <a:r>
              <a:rPr lang="en-US" altLang="x-none" dirty="0"/>
              <a:t>Not </a:t>
            </a:r>
            <a:r>
              <a:rPr lang="en-US" altLang="x-none" dirty="0" smtClean="0"/>
              <a:t>Blaspheme (Matt. 12:31)</a:t>
            </a:r>
            <a:endParaRPr lang="en-US" altLang="x-none" dirty="0"/>
          </a:p>
          <a:p>
            <a:endParaRPr lang="en-US" dirty="0"/>
          </a:p>
        </p:txBody>
      </p:sp>
    </p:spTree>
    <p:extLst>
      <p:ext uri="{BB962C8B-B14F-4D97-AF65-F5344CB8AC3E}">
        <p14:creationId xmlns:p14="http://schemas.microsoft.com/office/powerpoint/2010/main" val="134959282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Exposing &amp; Avoiding Hypocrisy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11:6 </a:t>
            </a:r>
            <a:r>
              <a:rPr lang="mr-IN" dirty="0" smtClean="0"/>
              <a:t>–</a:t>
            </a:r>
            <a:r>
              <a:rPr lang="en-US" dirty="0" smtClean="0"/>
              <a:t> Do Not Take Offense At Jesus.  Yes, He Surprises &amp; Challenges Us, So Learn From Him.</a:t>
            </a:r>
          </a:p>
          <a:p>
            <a:r>
              <a:rPr lang="en-US" dirty="0" smtClean="0"/>
              <a:t>11:19 </a:t>
            </a:r>
            <a:r>
              <a:rPr lang="mr-IN" dirty="0" smtClean="0"/>
              <a:t>–</a:t>
            </a:r>
            <a:r>
              <a:rPr lang="en-US" dirty="0" smtClean="0"/>
              <a:t> Do Not Exaggerate, Classify &amp; Then Dismiss The Life of Jesus.</a:t>
            </a:r>
          </a:p>
          <a:p>
            <a:pPr lvl="1"/>
            <a:r>
              <a:rPr lang="en-US" dirty="0" smtClean="0"/>
              <a:t>He’s just like all the others</a:t>
            </a:r>
            <a:r>
              <a:rPr lang="mr-IN" dirty="0" smtClean="0"/>
              <a:t>…</a:t>
            </a:r>
            <a:endParaRPr lang="en-US" dirty="0" smtClean="0"/>
          </a:p>
          <a:p>
            <a:pPr lvl="1"/>
            <a:r>
              <a:rPr lang="en-US" dirty="0" smtClean="0"/>
              <a:t>He’s no model, after all He</a:t>
            </a:r>
            <a:r>
              <a:rPr lang="mr-IN" dirty="0" smtClean="0"/>
              <a:t>…</a:t>
            </a:r>
            <a:endParaRPr lang="en-US" dirty="0" smtClean="0"/>
          </a:p>
          <a:p>
            <a:r>
              <a:rPr lang="en-US" dirty="0" smtClean="0"/>
              <a:t>11:23 </a:t>
            </a:r>
            <a:r>
              <a:rPr lang="mr-IN" dirty="0" smtClean="0"/>
              <a:t>–</a:t>
            </a:r>
            <a:r>
              <a:rPr lang="en-US" dirty="0" smtClean="0"/>
              <a:t> Do Not Put Your Hope In Your Proximity To Godly People. Be Godly.</a:t>
            </a:r>
          </a:p>
          <a:p>
            <a:r>
              <a:rPr lang="en-US" dirty="0" smtClean="0"/>
              <a:t>12:33-37 </a:t>
            </a:r>
            <a:r>
              <a:rPr lang="mr-IN" dirty="0" smtClean="0"/>
              <a:t>–</a:t>
            </a:r>
            <a:r>
              <a:rPr lang="en-US" dirty="0" smtClean="0"/>
              <a:t> Have Good Roots &amp; Good Fruits</a:t>
            </a:r>
          </a:p>
          <a:p>
            <a:pPr lvl="1"/>
            <a:r>
              <a:rPr lang="en-US" dirty="0" smtClean="0"/>
              <a:t>What Is in My Heart &amp; What comes out of my mouth?</a:t>
            </a:r>
            <a:endParaRPr lang="en-US" dirty="0"/>
          </a:p>
        </p:txBody>
      </p:sp>
    </p:spTree>
    <p:extLst>
      <p:ext uri="{BB962C8B-B14F-4D97-AF65-F5344CB8AC3E}">
        <p14:creationId xmlns:p14="http://schemas.microsoft.com/office/powerpoint/2010/main" val="884348632"/>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Behold</a:t>
            </a:r>
            <a:r>
              <a:rPr lang="mr-IN" dirty="0" smtClean="0"/>
              <a:t>…</a:t>
            </a:r>
            <a:r>
              <a:rPr lang="en-US" dirty="0" smtClean="0"/>
              <a:t>the Family of God</a:t>
            </a:r>
            <a:endParaRPr lang="en-US" dirty="0"/>
          </a:p>
        </p:txBody>
      </p:sp>
      <p:sp>
        <p:nvSpPr>
          <p:cNvPr id="3" name="Content Placeholder 2"/>
          <p:cNvSpPr>
            <a:spLocks noGrp="1"/>
          </p:cNvSpPr>
          <p:nvPr>
            <p:ph idx="1"/>
          </p:nvPr>
        </p:nvSpPr>
        <p:spPr/>
        <p:txBody>
          <a:bodyPr>
            <a:normAutofit fontScale="92500"/>
          </a:bodyPr>
          <a:lstStyle/>
          <a:p>
            <a:r>
              <a:rPr lang="en-US" dirty="0" smtClean="0"/>
              <a:t>We Must Be Disciples of Jesus, The Servant.</a:t>
            </a:r>
          </a:p>
          <a:p>
            <a:r>
              <a:rPr lang="en-US" dirty="0" smtClean="0"/>
              <a:t>We Must Realize He Fulfills The Prophecies.</a:t>
            </a:r>
          </a:p>
          <a:p>
            <a:r>
              <a:rPr lang="en-US" dirty="0" smtClean="0"/>
              <a:t>We Must Appreciate &amp; Honor The Spirit.</a:t>
            </a:r>
          </a:p>
          <a:p>
            <a:r>
              <a:rPr lang="en-US" dirty="0" smtClean="0"/>
              <a:t>We Must Live With Integrity In Speech &amp; Acts.</a:t>
            </a:r>
          </a:p>
          <a:p>
            <a:r>
              <a:rPr lang="en-US" dirty="0" smtClean="0"/>
              <a:t>We Must Respond To His Miracles.</a:t>
            </a:r>
          </a:p>
          <a:p>
            <a:r>
              <a:rPr lang="en-US" dirty="0" smtClean="0"/>
              <a:t>We Must Respond To His Crucifixion.</a:t>
            </a:r>
          </a:p>
          <a:p>
            <a:r>
              <a:rPr lang="en-US" dirty="0" smtClean="0"/>
              <a:t>We Must Do The Will of God the Father.</a:t>
            </a:r>
            <a:endParaRPr lang="en-US" dirty="0"/>
          </a:p>
        </p:txBody>
      </p:sp>
    </p:spTree>
    <p:extLst>
      <p:ext uri="{BB962C8B-B14F-4D97-AF65-F5344CB8AC3E}">
        <p14:creationId xmlns:p14="http://schemas.microsoft.com/office/powerpoint/2010/main" val="173876495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7620000" cy="5715000"/>
          </a:xfrm>
          <a:prstGeom prst="rect">
            <a:avLst/>
          </a:prstGeom>
        </p:spPr>
      </p:pic>
      <p:sp>
        <p:nvSpPr>
          <p:cNvPr id="2" name="Text Placeholder 1"/>
          <p:cNvSpPr>
            <a:spLocks noGrp="1"/>
          </p:cNvSpPr>
          <p:nvPr>
            <p:ph type="body" sz="quarter" idx="10"/>
          </p:nvPr>
        </p:nvSpPr>
        <p:spPr/>
        <p:txBody>
          <a:bodyPr/>
          <a:lstStyle/>
          <a:p>
            <a:r>
              <a:rPr lang="en-US" dirty="0"/>
              <a:t>The “Cove of the Sower” (aerial view from the southwest)</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He entered into a boat, and sat; and all the crowd stood on the beach</a:t>
            </a:r>
          </a:p>
        </p:txBody>
      </p:sp>
    </p:spTree>
    <p:extLst>
      <p:ext uri="{BB962C8B-B14F-4D97-AF65-F5344CB8AC3E}">
        <p14:creationId xmlns:p14="http://schemas.microsoft.com/office/powerpoint/2010/main" val="14570808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46080201"/>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7620000" cy="5715000"/>
          </a:xfrm>
          <a:prstGeom prst="rect">
            <a:avLst/>
          </a:prstGeom>
        </p:spPr>
      </p:pic>
      <p:sp>
        <p:nvSpPr>
          <p:cNvPr id="2" name="Text Placeholder 1"/>
          <p:cNvSpPr>
            <a:spLocks noGrp="1"/>
          </p:cNvSpPr>
          <p:nvPr>
            <p:ph type="body" sz="quarter" idx="10"/>
          </p:nvPr>
        </p:nvSpPr>
        <p:spPr/>
        <p:txBody>
          <a:bodyPr/>
          <a:lstStyle/>
          <a:p>
            <a:r>
              <a:rPr lang="en-US" dirty="0"/>
              <a:t>The “Cove of the Sower” (aerial view from the southwest)</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He entered into a boat, and sat; and all the crowd stood on the beach</a:t>
            </a:r>
          </a:p>
        </p:txBody>
      </p:sp>
      <p:sp>
        <p:nvSpPr>
          <p:cNvPr id="6" name="Oval 5"/>
          <p:cNvSpPr/>
          <p:nvPr/>
        </p:nvSpPr>
        <p:spPr>
          <a:xfrm>
            <a:off x="4572000" y="889000"/>
            <a:ext cx="571500" cy="3175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1170"/>
          </a:p>
        </p:txBody>
      </p:sp>
      <p:sp>
        <p:nvSpPr>
          <p:cNvPr id="7" name="TextBox 6"/>
          <p:cNvSpPr txBox="1"/>
          <p:nvPr/>
        </p:nvSpPr>
        <p:spPr>
          <a:xfrm>
            <a:off x="3369431" y="863617"/>
            <a:ext cx="1191353" cy="348878"/>
          </a:xfrm>
          <a:prstGeom prst="rect">
            <a:avLst/>
          </a:prstGeom>
          <a:noFill/>
        </p:spPr>
        <p:txBody>
          <a:bodyPr wrap="none" rtlCol="0">
            <a:spAutoFit/>
          </a:bodyPr>
          <a:lstStyle/>
          <a:p>
            <a:pPr algn="ctr">
              <a:defRPr/>
            </a:pPr>
            <a:r>
              <a:rPr lang="en-US" sz="1667" dirty="0">
                <a:effectLst>
                  <a:glow rad="76200">
                    <a:schemeClr val="bg1">
                      <a:alpha val="60000"/>
                    </a:schemeClr>
                  </a:glow>
                </a:effectLst>
                <a:latin typeface="Calibri" pitchFamily="34" charset="0"/>
                <a:cs typeface="Calibri" pitchFamily="34" charset="0"/>
              </a:rPr>
              <a:t>Capernaum</a:t>
            </a:r>
          </a:p>
        </p:txBody>
      </p:sp>
      <p:sp>
        <p:nvSpPr>
          <p:cNvPr id="8" name="TextBox 7"/>
          <p:cNvSpPr txBox="1"/>
          <p:nvPr/>
        </p:nvSpPr>
        <p:spPr>
          <a:xfrm>
            <a:off x="6503788" y="2032000"/>
            <a:ext cx="1362874" cy="348878"/>
          </a:xfrm>
          <a:prstGeom prst="rect">
            <a:avLst/>
          </a:prstGeom>
          <a:noFill/>
        </p:spPr>
        <p:txBody>
          <a:bodyPr wrap="none" rtlCol="0">
            <a:spAutoFit/>
          </a:bodyPr>
          <a:lstStyle/>
          <a:p>
            <a:pPr algn="ctr">
              <a:defRPr/>
            </a:pPr>
            <a:r>
              <a:rPr lang="en-US" sz="1667" dirty="0">
                <a:effectLst>
                  <a:glow rad="76200">
                    <a:schemeClr val="bg1">
                      <a:alpha val="60000"/>
                    </a:schemeClr>
                  </a:glow>
                </a:effectLst>
                <a:latin typeface="Calibri" pitchFamily="34" charset="0"/>
                <a:cs typeface="Calibri" pitchFamily="34" charset="0"/>
              </a:rPr>
              <a:t>Sea of Galilee</a:t>
            </a:r>
          </a:p>
        </p:txBody>
      </p:sp>
      <p:sp>
        <p:nvSpPr>
          <p:cNvPr id="9" name="TextBox 8"/>
          <p:cNvSpPr txBox="1"/>
          <p:nvPr/>
        </p:nvSpPr>
        <p:spPr>
          <a:xfrm>
            <a:off x="4050471" y="2707532"/>
            <a:ext cx="1950663" cy="348878"/>
          </a:xfrm>
          <a:prstGeom prst="rect">
            <a:avLst/>
          </a:prstGeom>
          <a:noFill/>
        </p:spPr>
        <p:txBody>
          <a:bodyPr wrap="none" rtlCol="0">
            <a:spAutoFit/>
          </a:bodyPr>
          <a:lstStyle/>
          <a:p>
            <a:pPr algn="ctr">
              <a:defRPr/>
            </a:pPr>
            <a:r>
              <a:rPr lang="en-US" sz="1667" dirty="0">
                <a:effectLst>
                  <a:glow rad="76200">
                    <a:schemeClr val="bg1">
                      <a:alpha val="60000"/>
                    </a:schemeClr>
                  </a:glow>
                </a:effectLst>
                <a:latin typeface="Calibri" pitchFamily="34" charset="0"/>
                <a:cs typeface="Calibri" pitchFamily="34" charset="0"/>
              </a:rPr>
              <a:t>“Cove of the Sower”</a:t>
            </a:r>
          </a:p>
        </p:txBody>
      </p:sp>
    </p:spTree>
    <p:extLst>
      <p:ext uri="{BB962C8B-B14F-4D97-AF65-F5344CB8AC3E}">
        <p14:creationId xmlns:p14="http://schemas.microsoft.com/office/powerpoint/2010/main" val="1903331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7620000" cy="5715000"/>
          </a:xfrm>
          <a:prstGeom prst="rect">
            <a:avLst/>
          </a:prstGeom>
        </p:spPr>
      </p:pic>
      <p:sp>
        <p:nvSpPr>
          <p:cNvPr id="2" name="Text Placeholder 1"/>
          <p:cNvSpPr>
            <a:spLocks noGrp="1"/>
          </p:cNvSpPr>
          <p:nvPr>
            <p:ph type="body" sz="quarter" idx="10"/>
          </p:nvPr>
        </p:nvSpPr>
        <p:spPr/>
        <p:txBody>
          <a:bodyPr/>
          <a:lstStyle/>
          <a:p>
            <a:r>
              <a:rPr lang="en-US" dirty="0"/>
              <a:t>“Cove of the Sower” (aerial view from the south)</a:t>
            </a:r>
          </a:p>
        </p:txBody>
      </p:sp>
      <p:sp>
        <p:nvSpPr>
          <p:cNvPr id="3" name="Text Placeholder 2"/>
          <p:cNvSpPr>
            <a:spLocks noGrp="1"/>
          </p:cNvSpPr>
          <p:nvPr>
            <p:ph type="body" sz="quarter" idx="12"/>
          </p:nvPr>
        </p:nvSpPr>
        <p:spPr/>
        <p:txBody>
          <a:bodyPr/>
          <a:lstStyle/>
          <a:p>
            <a:r>
              <a:rPr lang="en-US" kern="0" dirty="0"/>
              <a:t>13:2</a:t>
            </a:r>
            <a:endParaRPr lang="en-US" dirty="0"/>
          </a:p>
        </p:txBody>
      </p:sp>
      <p:sp>
        <p:nvSpPr>
          <p:cNvPr id="4" name="Title 3"/>
          <p:cNvSpPr>
            <a:spLocks noGrp="1"/>
          </p:cNvSpPr>
          <p:nvPr>
            <p:ph type="title"/>
          </p:nvPr>
        </p:nvSpPr>
        <p:spPr/>
        <p:txBody>
          <a:bodyPr/>
          <a:lstStyle/>
          <a:p>
            <a:r>
              <a:rPr lang="en-US" dirty="0"/>
              <a:t>He entered into a boat, and sat; and all the crowd stood on the beach</a:t>
            </a:r>
          </a:p>
        </p:txBody>
      </p:sp>
    </p:spTree>
    <p:extLst>
      <p:ext uri="{BB962C8B-B14F-4D97-AF65-F5344CB8AC3E}">
        <p14:creationId xmlns:p14="http://schemas.microsoft.com/office/powerpoint/2010/main" val="864071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13plus\Tell es-Safi, Gath, siege trench indicated by treeless path and dense thorny burnet shrubs, adr08072470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4115"/>
            <a:ext cx="7620000" cy="5066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Rocky ground near the ancient Philistine city of Gath</a:t>
            </a:r>
          </a:p>
        </p:txBody>
      </p:sp>
      <p:sp>
        <p:nvSpPr>
          <p:cNvPr id="3" name="Text Placeholder 2"/>
          <p:cNvSpPr>
            <a:spLocks noGrp="1"/>
          </p:cNvSpPr>
          <p:nvPr>
            <p:ph type="body" sz="quarter" idx="12"/>
          </p:nvPr>
        </p:nvSpPr>
        <p:spPr/>
        <p:txBody>
          <a:bodyPr/>
          <a:lstStyle/>
          <a:p>
            <a:r>
              <a:rPr lang="en-US" dirty="0"/>
              <a:t>13:20</a:t>
            </a:r>
          </a:p>
        </p:txBody>
      </p:sp>
      <p:sp>
        <p:nvSpPr>
          <p:cNvPr id="4" name="Title 3"/>
          <p:cNvSpPr>
            <a:spLocks noGrp="1"/>
          </p:cNvSpPr>
          <p:nvPr>
            <p:ph type="title"/>
          </p:nvPr>
        </p:nvSpPr>
        <p:spPr/>
        <p:txBody>
          <a:bodyPr/>
          <a:lstStyle/>
          <a:p>
            <a:r>
              <a:rPr lang="en-US" dirty="0"/>
              <a:t>And the one that was sown upon the rocky places</a:t>
            </a:r>
          </a:p>
        </p:txBody>
      </p:sp>
    </p:spTree>
    <p:extLst>
      <p:ext uri="{BB962C8B-B14F-4D97-AF65-F5344CB8AC3E}">
        <p14:creationId xmlns:p14="http://schemas.microsoft.com/office/powerpoint/2010/main" val="1430203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13plus\Gold necklace from Sindos, 500 BC, tb0113011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Gold necklace from </a:t>
            </a:r>
            <a:r>
              <a:rPr lang="en-US" dirty="0" err="1"/>
              <a:t>Sindos</a:t>
            </a:r>
            <a:r>
              <a:rPr lang="en-US" dirty="0"/>
              <a:t>, 500 BC</a:t>
            </a:r>
          </a:p>
        </p:txBody>
      </p:sp>
      <p:sp>
        <p:nvSpPr>
          <p:cNvPr id="3" name="Text Placeholder 2"/>
          <p:cNvSpPr>
            <a:spLocks noGrp="1"/>
          </p:cNvSpPr>
          <p:nvPr>
            <p:ph type="body" sz="quarter" idx="12"/>
          </p:nvPr>
        </p:nvSpPr>
        <p:spPr/>
        <p:txBody>
          <a:bodyPr/>
          <a:lstStyle/>
          <a:p>
            <a:r>
              <a:rPr lang="en-US" dirty="0"/>
              <a:t>13:22</a:t>
            </a:r>
          </a:p>
        </p:txBody>
      </p:sp>
      <p:sp>
        <p:nvSpPr>
          <p:cNvPr id="4" name="Title 3"/>
          <p:cNvSpPr>
            <a:spLocks noGrp="1"/>
          </p:cNvSpPr>
          <p:nvPr>
            <p:ph type="title"/>
          </p:nvPr>
        </p:nvSpPr>
        <p:spPr/>
        <p:txBody>
          <a:bodyPr/>
          <a:lstStyle/>
          <a:p>
            <a:r>
              <a:rPr lang="en-US" dirty="0"/>
              <a:t>The deceitfulness of riches chokes the word</a:t>
            </a:r>
          </a:p>
        </p:txBody>
      </p:sp>
    </p:spTree>
    <p:extLst>
      <p:ext uri="{BB962C8B-B14F-4D97-AF65-F5344CB8AC3E}">
        <p14:creationId xmlns:p14="http://schemas.microsoft.com/office/powerpoint/2010/main" val="1739128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The </a:t>
            </a:r>
            <a:r>
              <a:rPr lang="en-US" dirty="0" smtClean="0"/>
              <a:t>Sower</a:t>
            </a:r>
            <a:endParaRPr lang="en-US" dirty="0"/>
          </a:p>
        </p:txBody>
      </p:sp>
      <p:sp>
        <p:nvSpPr>
          <p:cNvPr id="3" name="Content Placeholder 2"/>
          <p:cNvSpPr>
            <a:spLocks noGrp="1"/>
          </p:cNvSpPr>
          <p:nvPr>
            <p:ph idx="1"/>
          </p:nvPr>
        </p:nvSpPr>
        <p:spPr/>
        <p:txBody>
          <a:bodyPr/>
          <a:lstStyle/>
          <a:p>
            <a:r>
              <a:rPr lang="en-US" dirty="0" smtClean="0"/>
              <a:t>We must see the importance of accepting the Words of Jesus, guarding against spiritual threats, and becoming fruitful.</a:t>
            </a:r>
          </a:p>
          <a:p>
            <a:endParaRPr lang="en-US" dirty="0"/>
          </a:p>
          <a:p>
            <a:r>
              <a:rPr lang="en-US" dirty="0" smtClean="0"/>
              <a:t>Application: Be The Good Soil</a:t>
            </a:r>
            <a:endParaRPr lang="en-US" dirty="0"/>
          </a:p>
        </p:txBody>
      </p:sp>
    </p:spTree>
    <p:extLst>
      <p:ext uri="{BB962C8B-B14F-4D97-AF65-F5344CB8AC3E}">
        <p14:creationId xmlns:p14="http://schemas.microsoft.com/office/powerpoint/2010/main" val="841808869"/>
      </p:ext>
    </p:extLst>
  </p:cSld>
  <p:clrMapOvr>
    <a:masterClrMapping/>
  </p:clrMapOvr>
  <p:transition spd="slow">
    <p:push/>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4544</TotalTime>
  <Words>2367</Words>
  <Application>Microsoft Macintosh PowerPoint</Application>
  <PresentationFormat>On-screen Show (16:10)</PresentationFormat>
  <Paragraphs>310</Paragraphs>
  <Slides>40</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Calibri Light</vt:lpstr>
      <vt:lpstr>Mangal</vt:lpstr>
      <vt:lpstr>Arial</vt:lpstr>
      <vt:lpstr>Office Theme</vt:lpstr>
      <vt:lpstr>The Gospel of Matthew</vt:lpstr>
      <vt:lpstr>Matthew 13: Kingdom Parables</vt:lpstr>
      <vt:lpstr>Consider The Connections</vt:lpstr>
      <vt:lpstr>He entered into a boat, and sat; and all the crowd stood on the beach</vt:lpstr>
      <vt:lpstr>He entered into a boat, and sat; and all the crowd stood on the beach</vt:lpstr>
      <vt:lpstr>He entered into a boat, and sat; and all the crowd stood on the beach</vt:lpstr>
      <vt:lpstr>And the one that was sown upon the rocky places</vt:lpstr>
      <vt:lpstr>The deceitfulness of riches chokes the word</vt:lpstr>
      <vt:lpstr>1. The Sower</vt:lpstr>
      <vt:lpstr>2. The Tares</vt:lpstr>
      <vt:lpstr>His enemy came, and sowed tares also among the wheat</vt:lpstr>
      <vt:lpstr>His enemy came, and sowed tares also among the wheat</vt:lpstr>
      <vt:lpstr>His enemy came, and sowed tares also among the wheat</vt:lpstr>
      <vt:lpstr>First gather up the tares and bind them in bundles to burn them</vt:lpstr>
      <vt:lpstr>3. The Mustard Seed</vt:lpstr>
      <vt:lpstr>The kingdom of heaven is like a grain of mustard seed . . .</vt:lpstr>
      <vt:lpstr>The kingdom of heaven is like a grain of mustard seed . . .</vt:lpstr>
      <vt:lpstr>But when it is grown, it is greater than the garden plants and becomes a tree</vt:lpstr>
      <vt:lpstr>But when it is grown, it is greater than the garden plants and becomes a tree</vt:lpstr>
      <vt:lpstr>But when it is grown, it is greater than the garden plants and becomes a tree</vt:lpstr>
      <vt:lpstr>4. The Leaven</vt:lpstr>
      <vt:lpstr>5. The Hidden Treasure</vt:lpstr>
      <vt:lpstr>The kingdom of heaven is like a treasure hidden in a field</vt:lpstr>
      <vt:lpstr>The kingdom of heaven is like a treasure hidden in a field</vt:lpstr>
      <vt:lpstr>6. The Pearl of Great Price</vt:lpstr>
      <vt:lpstr>7. The Dragnet</vt:lpstr>
      <vt:lpstr>When it was filled, they drew up on the beach</vt:lpstr>
      <vt:lpstr>The King</vt:lpstr>
      <vt:lpstr>The Kingdom</vt:lpstr>
      <vt:lpstr>Kingdom Citizens</vt:lpstr>
      <vt:lpstr>The Gospel of Matthew</vt:lpstr>
      <vt:lpstr>Matthew 11: John &amp; Jesus</vt:lpstr>
      <vt:lpstr>The Pharisees…</vt:lpstr>
      <vt:lpstr>Matthew 12: The Sabbath</vt:lpstr>
      <vt:lpstr>Matthew 12: The Sabbath</vt:lpstr>
      <vt:lpstr>The Pharisees…</vt:lpstr>
      <vt:lpstr>Sins Against The Spirit</vt:lpstr>
      <vt:lpstr>Exposing &amp; Avoiding Hypocrisy</vt:lpstr>
      <vt:lpstr>Behold…the Family of God</vt:lpstr>
      <vt:lpstr>The Gospel of Matthew</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Matthew</dc:title>
  <dc:creator>Phillip Shumake</dc:creator>
  <cp:lastModifiedBy>Phillip Shumake</cp:lastModifiedBy>
  <cp:revision>118</cp:revision>
  <cp:lastPrinted>2017-09-24T02:24:49Z</cp:lastPrinted>
  <dcterms:created xsi:type="dcterms:W3CDTF">2017-09-07T14:21:22Z</dcterms:created>
  <dcterms:modified xsi:type="dcterms:W3CDTF">2017-09-27T19:28:10Z</dcterms:modified>
</cp:coreProperties>
</file>