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58" r:id="rId4"/>
    <p:sldId id="261" r:id="rId5"/>
    <p:sldId id="262" r:id="rId6"/>
    <p:sldId id="260" r:id="rId7"/>
    <p:sldId id="271" r:id="rId8"/>
    <p:sldId id="277" r:id="rId9"/>
    <p:sldId id="263" r:id="rId10"/>
    <p:sldId id="264" r:id="rId11"/>
    <p:sldId id="265" r:id="rId12"/>
    <p:sldId id="266" r:id="rId13"/>
    <p:sldId id="256" r:id="rId14"/>
    <p:sldId id="267" r:id="rId15"/>
    <p:sldId id="268" r:id="rId16"/>
    <p:sldId id="269" r:id="rId17"/>
    <p:sldId id="270"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56"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95F213-152F-45DC-8C08-87230F3DB0D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5F213-152F-45DC-8C08-87230F3DB0D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5F213-152F-45DC-8C08-87230F3DB0D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5F213-152F-45DC-8C08-87230F3DB0D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5F213-152F-45DC-8C08-87230F3DB0DA}"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95F213-152F-45DC-8C08-87230F3DB0D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95F213-152F-45DC-8C08-87230F3DB0DA}"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95F213-152F-45DC-8C08-87230F3DB0DA}"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5F213-152F-45DC-8C08-87230F3DB0DA}"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5F213-152F-45DC-8C08-87230F3DB0D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5F213-152F-45DC-8C08-87230F3DB0DA}"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137EE-0C6A-4A57-AFEE-61358175CAD3}" type="slidenum">
              <a:rPr lang="en-US" smtClean="0"/>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5F213-152F-45DC-8C08-87230F3DB0DA}" type="datetimeFigureOut">
              <a:rPr lang="en-US" smtClean="0"/>
              <a:t>10/10/2017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137EE-0C6A-4A57-AFEE-61358175CA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ffalosfire.com/wp-content/uploads/2009/10/sedona-sweat.jpg"/>
          <p:cNvPicPr>
            <a:picLocks noChangeAspect="1" noChangeArrowheads="1"/>
          </p:cNvPicPr>
          <p:nvPr/>
        </p:nvPicPr>
        <p:blipFill>
          <a:blip r:embed="rId2" cstate="print"/>
          <a:srcRect/>
          <a:stretch>
            <a:fillRect/>
          </a:stretch>
        </p:blipFill>
        <p:spPr bwMode="auto">
          <a:xfrm>
            <a:off x="2819401" y="638175"/>
            <a:ext cx="6392103" cy="4800600"/>
          </a:xfrm>
          <a:prstGeom prst="rect">
            <a:avLst/>
          </a:prstGeom>
          <a:noFill/>
          <a:ln w="38100">
            <a:solidFill>
              <a:srgbClr val="003399"/>
            </a:solidFill>
          </a:ln>
          <a:scene3d>
            <a:camera prst="orthographicFront"/>
            <a:lightRig rig="threePt" dir="t"/>
          </a:scene3d>
          <a:sp3d>
            <a:bevelT w="165100" prst="coolSlant"/>
          </a:sp3d>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3657600" y="2133600"/>
            <a:ext cx="74676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Don’t trust in material things</a:t>
            </a:r>
            <a:endParaRPr lang="en-US" sz="3200" dirty="0">
              <a:solidFill>
                <a:srgbClr val="003399"/>
              </a:solidFill>
              <a:latin typeface="Lucida Sans" pitchFamily="34" charset="0"/>
              <a:cs typeface="Arial" pitchFamily="34" charset="0"/>
            </a:endParaRPr>
          </a:p>
        </p:txBody>
      </p:sp>
      <p:sp>
        <p:nvSpPr>
          <p:cNvPr id="5"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838200" y="1289777"/>
            <a:ext cx="101346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000" b="1" dirty="0">
                <a:solidFill>
                  <a:srgbClr val="003399"/>
                </a:solidFill>
                <a:latin typeface="Lucida Sans" pitchFamily="34" charset="0"/>
                <a:cs typeface="Arial" pitchFamily="34" charset="0"/>
              </a:rPr>
              <a:t>Beware of the </a:t>
            </a:r>
            <a:r>
              <a:rPr lang="en-US" sz="3000" b="1" dirty="0" smtClean="0">
                <a:solidFill>
                  <a:srgbClr val="003399"/>
                </a:solidFill>
                <a:latin typeface="Lucida Sans" pitchFamily="34" charset="0"/>
                <a:cs typeface="Arial" pitchFamily="34" charset="0"/>
              </a:rPr>
              <a:t>“</a:t>
            </a:r>
            <a:r>
              <a:rPr lang="en-US" sz="3000" b="1" dirty="0">
                <a:solidFill>
                  <a:srgbClr val="003399"/>
                </a:solidFill>
                <a:latin typeface="Lucida Sans" pitchFamily="34" charset="0"/>
                <a:cs typeface="Arial" pitchFamily="34" charset="0"/>
              </a:rPr>
              <a:t>I need more things, I need different things, and I need new things”                                               </a:t>
            </a:r>
            <a:r>
              <a:rPr lang="en-US" sz="3000" b="1" dirty="0" smtClean="0">
                <a:solidFill>
                  <a:srgbClr val="003399"/>
                </a:solidFill>
                <a:latin typeface="Lucida Sans" pitchFamily="34" charset="0"/>
                <a:cs typeface="Arial" pitchFamily="34" charset="0"/>
              </a:rPr>
              <a:t>cycle</a:t>
            </a:r>
            <a:endParaRPr lang="en-US" sz="3000" dirty="0">
              <a:solidFill>
                <a:srgbClr val="003399"/>
              </a:solidFill>
              <a:latin typeface="Lucida Sans" pitchFamily="34" charset="0"/>
              <a:cs typeface="Arial" pitchFamily="34" charset="0"/>
            </a:endParaRPr>
          </a:p>
        </p:txBody>
      </p:sp>
      <p:sp>
        <p:nvSpPr>
          <p:cNvPr id="4" name="TextBox 3"/>
          <p:cNvSpPr txBox="1"/>
          <p:nvPr/>
        </p:nvSpPr>
        <p:spPr>
          <a:xfrm>
            <a:off x="1345367" y="2971800"/>
            <a:ext cx="9982200" cy="3323987"/>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000" i="1" dirty="0">
                <a:solidFill>
                  <a:srgbClr val="003399"/>
                </a:solidFill>
                <a:latin typeface="Times New Roman" pitchFamily="18" charset="0"/>
                <a:cs typeface="Times New Roman" pitchFamily="18" charset="0"/>
              </a:rPr>
              <a:t>Ecclesiastes 5:10</a:t>
            </a:r>
          </a:p>
          <a:p>
            <a:r>
              <a:rPr lang="en-US" sz="3000" dirty="0">
                <a:latin typeface="Times New Roman" pitchFamily="18" charset="0"/>
                <a:cs typeface="Times New Roman" pitchFamily="18" charset="0"/>
              </a:rPr>
              <a:t>He who loves </a:t>
            </a:r>
            <a:r>
              <a:rPr lang="en-US" sz="3000" dirty="0" smtClean="0">
                <a:latin typeface="Times New Roman" pitchFamily="18" charset="0"/>
                <a:cs typeface="Times New Roman" pitchFamily="18" charset="0"/>
              </a:rPr>
              <a:t>money will not be satisfied with money, nor he who loves wealth with his income; this also is vanity.</a:t>
            </a:r>
            <a:endParaRPr lang="en-US" sz="3000" dirty="0">
              <a:latin typeface="Times New Roman" pitchFamily="18" charset="0"/>
              <a:cs typeface="Times New Roman" pitchFamily="18" charset="0"/>
            </a:endParaRPr>
          </a:p>
          <a:p>
            <a:r>
              <a:rPr lang="en-US" sz="3000" i="1" dirty="0" smtClean="0">
                <a:solidFill>
                  <a:srgbClr val="003399"/>
                </a:solidFill>
                <a:latin typeface="Times New Roman" pitchFamily="18" charset="0"/>
                <a:cs typeface="Times New Roman" pitchFamily="18" charset="0"/>
              </a:rPr>
              <a:t>Ecclesiastes </a:t>
            </a:r>
            <a:r>
              <a:rPr lang="en-US" sz="3000" i="1" dirty="0">
                <a:solidFill>
                  <a:srgbClr val="003399"/>
                </a:solidFill>
                <a:latin typeface="Times New Roman" pitchFamily="18" charset="0"/>
                <a:cs typeface="Times New Roman" pitchFamily="18" charset="0"/>
              </a:rPr>
              <a:t>6:9</a:t>
            </a:r>
          </a:p>
          <a:p>
            <a:r>
              <a:rPr lang="en-US" sz="3000" dirty="0" smtClean="0">
                <a:latin typeface="Times New Roman" pitchFamily="18" charset="0"/>
                <a:cs typeface="Times New Roman" pitchFamily="18" charset="0"/>
              </a:rPr>
              <a:t>Better is the sight of the eyes than the wandering of the appetite: this also is vanity and a striving after wind</a:t>
            </a:r>
          </a:p>
          <a:p>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en-US" sz="3000" i="1" dirty="0" smtClean="0">
                <a:latin typeface="Times New Roman" pitchFamily="18" charset="0"/>
                <a:cs typeface="Times New Roman" pitchFamily="18" charset="0"/>
              </a:rPr>
              <a:t>(English Standard </a:t>
            </a:r>
            <a:r>
              <a:rPr lang="en-US" sz="3000" i="1" dirty="0">
                <a:latin typeface="Times New Roman" pitchFamily="18" charset="0"/>
                <a:cs typeface="Times New Roman" pitchFamily="18" charset="0"/>
              </a:rPr>
              <a:t>Version)</a:t>
            </a:r>
          </a:p>
        </p:txBody>
      </p:sp>
      <p:sp>
        <p:nvSpPr>
          <p:cNvPr id="6"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914400" y="1066800"/>
            <a:ext cx="96012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200" b="1" dirty="0">
                <a:solidFill>
                  <a:srgbClr val="003399"/>
                </a:solidFill>
                <a:latin typeface="Lucida Sans" pitchFamily="34" charset="0"/>
                <a:cs typeface="Arial" pitchFamily="34" charset="0"/>
              </a:rPr>
              <a:t>See through the cravings for material things that complicate and burden our lives</a:t>
            </a:r>
            <a:endParaRPr lang="en-US" sz="2800" dirty="0">
              <a:solidFill>
                <a:srgbClr val="003399"/>
              </a:solidFill>
              <a:latin typeface="Lucida Sans" pitchFamily="34" charset="0"/>
              <a:cs typeface="Arial" pitchFamily="34" charset="0"/>
            </a:endParaRPr>
          </a:p>
        </p:txBody>
      </p:sp>
      <p:sp>
        <p:nvSpPr>
          <p:cNvPr id="4" name="TextBox 3"/>
          <p:cNvSpPr txBox="1"/>
          <p:nvPr/>
        </p:nvSpPr>
        <p:spPr>
          <a:xfrm>
            <a:off x="914400" y="2057400"/>
            <a:ext cx="9372600" cy="4493538"/>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2600" i="1" dirty="0">
                <a:solidFill>
                  <a:srgbClr val="003399"/>
                </a:solidFill>
                <a:latin typeface="Times New Roman" pitchFamily="18" charset="0"/>
                <a:cs typeface="Times New Roman" pitchFamily="18" charset="0"/>
              </a:rPr>
              <a:t>Ecclesiastes 4:6</a:t>
            </a:r>
          </a:p>
          <a:p>
            <a:r>
              <a:rPr lang="en-US" sz="2600" dirty="0">
                <a:latin typeface="Times New Roman" pitchFamily="18" charset="0"/>
                <a:cs typeface="Times New Roman" pitchFamily="18" charset="0"/>
              </a:rPr>
              <a:t>Better a handful with quietness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Than both hands full, together with toil and grasping for the wind. </a:t>
            </a:r>
          </a:p>
          <a:p>
            <a:r>
              <a:rPr lang="en-US" sz="2600" i="1" dirty="0">
                <a:solidFill>
                  <a:srgbClr val="003399"/>
                </a:solidFill>
                <a:latin typeface="Times New Roman" pitchFamily="18" charset="0"/>
                <a:cs typeface="Times New Roman" pitchFamily="18" charset="0"/>
              </a:rPr>
              <a:t>Ecclesiastes 5:11-12</a:t>
            </a:r>
          </a:p>
          <a:p>
            <a:r>
              <a:rPr lang="en-US" sz="2600" dirty="0">
                <a:latin typeface="Times New Roman" pitchFamily="18" charset="0"/>
                <a:cs typeface="Times New Roman" pitchFamily="18" charset="0"/>
              </a:rPr>
              <a:t>When goods increase,                                                                 </a:t>
            </a:r>
            <a:r>
              <a:rPr lang="en-US" sz="2600" dirty="0" smtClean="0">
                <a:latin typeface="Times New Roman" pitchFamily="18" charset="0"/>
                <a:cs typeface="Times New Roman" pitchFamily="18" charset="0"/>
              </a:rPr>
              <a:t>            They </a:t>
            </a:r>
            <a:r>
              <a:rPr lang="en-US" sz="2600" dirty="0">
                <a:latin typeface="Times New Roman" pitchFamily="18" charset="0"/>
                <a:cs typeface="Times New Roman" pitchFamily="18" charset="0"/>
              </a:rPr>
              <a:t>increase who eat them;                                                           </a:t>
            </a:r>
            <a:r>
              <a:rPr lang="en-US" sz="2600" dirty="0" smtClean="0">
                <a:latin typeface="Times New Roman" pitchFamily="18" charset="0"/>
                <a:cs typeface="Times New Roman" pitchFamily="18" charset="0"/>
              </a:rPr>
              <a:t>              So </a:t>
            </a:r>
            <a:r>
              <a:rPr lang="en-US" sz="2600" dirty="0">
                <a:latin typeface="Times New Roman" pitchFamily="18" charset="0"/>
                <a:cs typeface="Times New Roman" pitchFamily="18" charset="0"/>
              </a:rPr>
              <a:t>what profit have the owners                                                </a:t>
            </a:r>
            <a:r>
              <a:rPr lang="en-US" sz="2600" dirty="0" smtClean="0">
                <a:latin typeface="Times New Roman" pitchFamily="18" charset="0"/>
                <a:cs typeface="Times New Roman" pitchFamily="18" charset="0"/>
              </a:rPr>
              <a:t>          Except </a:t>
            </a:r>
            <a:r>
              <a:rPr lang="en-US" sz="2600" dirty="0">
                <a:latin typeface="Times New Roman" pitchFamily="18" charset="0"/>
                <a:cs typeface="Times New Roman" pitchFamily="18" charset="0"/>
              </a:rPr>
              <a:t>to see them with their eyes?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The sleep of a laboring man is sweet,                                      </a:t>
            </a:r>
            <a:r>
              <a:rPr lang="en-US" sz="2600" dirty="0" smtClean="0">
                <a:latin typeface="Times New Roman" pitchFamily="18" charset="0"/>
                <a:cs typeface="Times New Roman" pitchFamily="18" charset="0"/>
              </a:rPr>
              <a:t> Whether </a:t>
            </a:r>
            <a:r>
              <a:rPr lang="en-US" sz="2600" dirty="0">
                <a:latin typeface="Times New Roman" pitchFamily="18" charset="0"/>
                <a:cs typeface="Times New Roman" pitchFamily="18" charset="0"/>
              </a:rPr>
              <a:t>he eats little or much;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But the abundance of the rich will not permit him to sleep. </a:t>
            </a:r>
          </a:p>
        </p:txBody>
      </p:sp>
      <p:sp>
        <p:nvSpPr>
          <p:cNvPr id="6"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 calcmode="lin" valueType="num">
                                      <p:cBhvr>
                                        <p:cTn id="14" dur="1000" fill="hold"/>
                                        <p:tgtEl>
                                          <p:spTgt spid="4">
                                            <p:bg/>
                                          </p:spTgt>
                                        </p:tgtEl>
                                        <p:attrNameLst>
                                          <p:attrName>ppt_w</p:attrName>
                                        </p:attrNameLst>
                                      </p:cBhvr>
                                      <p:tavLst>
                                        <p:tav tm="0">
                                          <p:val>
                                            <p:strVal val="#ppt_w*0.70"/>
                                          </p:val>
                                        </p:tav>
                                        <p:tav tm="100000">
                                          <p:val>
                                            <p:strVal val="#ppt_w"/>
                                          </p:val>
                                        </p:tav>
                                      </p:tavLst>
                                    </p:anim>
                                    <p:anim calcmode="lin" valueType="num">
                                      <p:cBhvr>
                                        <p:cTn id="15" dur="1000" fill="hold"/>
                                        <p:tgtEl>
                                          <p:spTgt spid="4">
                                            <p:bg/>
                                          </p:spTgt>
                                        </p:tgtEl>
                                        <p:attrNameLst>
                                          <p:attrName>ppt_h</p:attrName>
                                        </p:attrNameLst>
                                      </p:cBhvr>
                                      <p:tavLst>
                                        <p:tav tm="0">
                                          <p:val>
                                            <p:strVal val="#ppt_h"/>
                                          </p:val>
                                        </p:tav>
                                        <p:tav tm="100000">
                                          <p:val>
                                            <p:strVal val="#ppt_h"/>
                                          </p:val>
                                        </p:tav>
                                      </p:tavLst>
                                    </p:anim>
                                    <p:animEffect transition="in" filter="fade">
                                      <p:cBhvr>
                                        <p:cTn id="16" dur="1000"/>
                                        <p:tgtEl>
                                          <p:spTgt spid="4">
                                            <p:bg/>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6400" y="533400"/>
            <a:ext cx="7315200" cy="5793637"/>
          </a:xfrm>
          <a:prstGeom prst="rect">
            <a:avLst/>
          </a:prstGeom>
          <a:scene3d>
            <a:camera prst="orthographicFront"/>
            <a:lightRig rig="threePt" dir="t"/>
          </a:scene3d>
          <a:sp3d>
            <a:bevelT/>
          </a:sp3d>
        </p:spPr>
      </p:pic>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1295400" y="1143000"/>
            <a:ext cx="82296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Enjoy life now with what you have</a:t>
            </a:r>
            <a:endParaRPr lang="en-US" sz="3200" dirty="0">
              <a:solidFill>
                <a:srgbClr val="003399"/>
              </a:solidFill>
              <a:latin typeface="Lucida Sans" pitchFamily="34" charset="0"/>
              <a:cs typeface="Arial" pitchFamily="34" charset="0"/>
            </a:endParaRPr>
          </a:p>
        </p:txBody>
      </p:sp>
      <p:sp>
        <p:nvSpPr>
          <p:cNvPr id="4" name="TextBox 3"/>
          <p:cNvSpPr txBox="1"/>
          <p:nvPr/>
        </p:nvSpPr>
        <p:spPr>
          <a:xfrm>
            <a:off x="1905000" y="2436435"/>
            <a:ext cx="8686800" cy="2062103"/>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a:solidFill>
                  <a:srgbClr val="003399"/>
                </a:solidFill>
                <a:latin typeface="Times New Roman" pitchFamily="18" charset="0"/>
                <a:cs typeface="Times New Roman" pitchFamily="18" charset="0"/>
              </a:rPr>
              <a:t>Ecclesiastes 2:24</a:t>
            </a:r>
          </a:p>
          <a:p>
            <a:r>
              <a:rPr lang="en-US" sz="3200" dirty="0">
                <a:latin typeface="Times New Roman" pitchFamily="18" charset="0"/>
                <a:cs typeface="Times New Roman" pitchFamily="18" charset="0"/>
              </a:rPr>
              <a:t>Nothing is better for a man than that he should eat and drink, and that his soul should enjoy good in his labor. This also, I saw, was from the hand of God.</a:t>
            </a:r>
          </a:p>
        </p:txBody>
      </p:sp>
      <p:sp>
        <p:nvSpPr>
          <p:cNvPr id="6"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295400" y="1143000"/>
            <a:ext cx="82296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Enjoy life now with what you have</a:t>
            </a:r>
            <a:endParaRPr lang="en-US" sz="3200" dirty="0">
              <a:solidFill>
                <a:srgbClr val="003399"/>
              </a:solidFill>
              <a:latin typeface="Lucida Sans" pitchFamily="34" charset="0"/>
              <a:cs typeface="Arial" pitchFamily="34" charset="0"/>
            </a:endParaRPr>
          </a:p>
        </p:txBody>
      </p:sp>
      <p:sp>
        <p:nvSpPr>
          <p:cNvPr id="4" name="TextBox 3"/>
          <p:cNvSpPr txBox="1"/>
          <p:nvPr/>
        </p:nvSpPr>
        <p:spPr>
          <a:xfrm>
            <a:off x="685800" y="1790700"/>
            <a:ext cx="11277600" cy="4832092"/>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2800" i="1" dirty="0">
                <a:solidFill>
                  <a:srgbClr val="003399"/>
                </a:solidFill>
                <a:latin typeface="Times New Roman" pitchFamily="18" charset="0"/>
                <a:cs typeface="Times New Roman" pitchFamily="18" charset="0"/>
              </a:rPr>
              <a:t>Ecclesiastes 9:7-10</a:t>
            </a:r>
          </a:p>
          <a:p>
            <a:r>
              <a:rPr lang="en-US" sz="2800" dirty="0">
                <a:latin typeface="Times New Roman" pitchFamily="18" charset="0"/>
                <a:cs typeface="Times New Roman" pitchFamily="18" charset="0"/>
              </a:rPr>
              <a:t>Go, eat your bread with joy,</a:t>
            </a:r>
          </a:p>
          <a:p>
            <a:r>
              <a:rPr lang="en-US" sz="2800" dirty="0">
                <a:latin typeface="Times New Roman" pitchFamily="18" charset="0"/>
                <a:cs typeface="Times New Roman" pitchFamily="18" charset="0"/>
              </a:rPr>
              <a:t>And drink your wine with a merry heart;</a:t>
            </a:r>
          </a:p>
          <a:p>
            <a:r>
              <a:rPr lang="en-US" sz="2800" dirty="0">
                <a:latin typeface="Times New Roman" pitchFamily="18" charset="0"/>
                <a:cs typeface="Times New Roman" pitchFamily="18" charset="0"/>
              </a:rPr>
              <a:t>For God has already accepted your works. </a:t>
            </a:r>
          </a:p>
          <a:p>
            <a:r>
              <a:rPr lang="en-US" sz="2800" dirty="0">
                <a:latin typeface="Times New Roman" pitchFamily="18" charset="0"/>
                <a:cs typeface="Times New Roman" pitchFamily="18" charset="0"/>
              </a:rPr>
              <a:t>Let your garments always be white,</a:t>
            </a:r>
          </a:p>
          <a:p>
            <a:r>
              <a:rPr lang="en-US" sz="2800" dirty="0">
                <a:latin typeface="Times New Roman" pitchFamily="18" charset="0"/>
                <a:cs typeface="Times New Roman" pitchFamily="18" charset="0"/>
              </a:rPr>
              <a:t>And let your head lack no oil. </a:t>
            </a:r>
          </a:p>
          <a:p>
            <a:r>
              <a:rPr lang="en-US" sz="2800" dirty="0">
                <a:latin typeface="Times New Roman" pitchFamily="18" charset="0"/>
                <a:cs typeface="Times New Roman" pitchFamily="18" charset="0"/>
              </a:rPr>
              <a:t>Live joyfully with the wife whom you love all the days of your vain life which He has given you under the sun, all your days of vanity; for that is your portion in life, and in the labor which you perform under the sun. Whatever your hand finds to do, do it with your might; for there is no work or device or knowledge or wisdom in the grave where you are going. </a:t>
            </a:r>
          </a:p>
        </p:txBody>
      </p:sp>
      <p:sp>
        <p:nvSpPr>
          <p:cNvPr id="7"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2133600" y="1066800"/>
            <a:ext cx="85344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Invest in spiritual, eternal treasure</a:t>
            </a:r>
            <a:endParaRPr lang="en-US" sz="3200" dirty="0">
              <a:solidFill>
                <a:srgbClr val="003399"/>
              </a:solidFill>
              <a:latin typeface="Lucida Sans" pitchFamily="34" charset="0"/>
              <a:cs typeface="Arial" pitchFamily="34" charset="0"/>
            </a:endParaRPr>
          </a:p>
        </p:txBody>
      </p:sp>
      <p:sp>
        <p:nvSpPr>
          <p:cNvPr id="4" name="TextBox 3"/>
          <p:cNvSpPr txBox="1"/>
          <p:nvPr/>
        </p:nvSpPr>
        <p:spPr>
          <a:xfrm>
            <a:off x="609600" y="1981200"/>
            <a:ext cx="11125200" cy="4524315"/>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a:solidFill>
                  <a:srgbClr val="003399"/>
                </a:solidFill>
                <a:latin typeface="Times New Roman" pitchFamily="18" charset="0"/>
                <a:cs typeface="Times New Roman" pitchFamily="18" charset="0"/>
              </a:rPr>
              <a:t>Luke 12:15, 20-21</a:t>
            </a:r>
          </a:p>
          <a:p>
            <a:r>
              <a:rPr lang="en-US" sz="3200" dirty="0">
                <a:latin typeface="Times New Roman" pitchFamily="18" charset="0"/>
                <a:cs typeface="Times New Roman" pitchFamily="18" charset="0"/>
              </a:rPr>
              <a:t>And He said to them, "Take heed and beware of covetousness, for one's life does not consist in the abundance of the things he possesses." </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But God said to him, 'Fool! This night your soul will be required of you; then whose will those things be which you have provided?' </a:t>
            </a:r>
          </a:p>
          <a:p>
            <a:r>
              <a:rPr lang="en-US" sz="3200" dirty="0">
                <a:latin typeface="Times New Roman" pitchFamily="18" charset="0"/>
                <a:cs typeface="Times New Roman" pitchFamily="18" charset="0"/>
              </a:rPr>
              <a:t>"So is he who lays up treasure for himself, and is not rich toward God." </a:t>
            </a:r>
          </a:p>
        </p:txBody>
      </p:sp>
      <p:sp>
        <p:nvSpPr>
          <p:cNvPr id="6"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133600" y="1066800"/>
            <a:ext cx="85344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Invest in spiritual, eternal treasure</a:t>
            </a:r>
            <a:endParaRPr lang="en-US" sz="3200" dirty="0">
              <a:solidFill>
                <a:srgbClr val="003399"/>
              </a:solidFill>
              <a:latin typeface="Lucida Sans" pitchFamily="34" charset="0"/>
              <a:cs typeface="Arial" pitchFamily="34" charset="0"/>
            </a:endParaRPr>
          </a:p>
        </p:txBody>
      </p:sp>
      <p:sp>
        <p:nvSpPr>
          <p:cNvPr id="4" name="TextBox 3"/>
          <p:cNvSpPr txBox="1"/>
          <p:nvPr/>
        </p:nvSpPr>
        <p:spPr>
          <a:xfrm>
            <a:off x="1828800" y="1905000"/>
            <a:ext cx="8382000" cy="4031873"/>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a:solidFill>
                  <a:srgbClr val="003399"/>
                </a:solidFill>
                <a:latin typeface="Times New Roman" pitchFamily="18" charset="0"/>
                <a:cs typeface="Times New Roman" pitchFamily="18" charset="0"/>
              </a:rPr>
              <a:t>Matthew 6:19-21</a:t>
            </a:r>
          </a:p>
          <a:p>
            <a:r>
              <a:rPr lang="en-US" sz="3200" dirty="0">
                <a:latin typeface="Times New Roman" pitchFamily="18" charset="0"/>
                <a:cs typeface="Times New Roman" pitchFamily="18" charset="0"/>
              </a:rPr>
              <a:t>"Do not lay up for yourselves treasures on earth, where moth and rust destroy and where thieves break in and steal; but lay up for yourselves treasures in heaven, where neither moth nor rust destroys and where thieves do not break in and steal. For where your treasure is, there your heart will be also. </a:t>
            </a:r>
          </a:p>
        </p:txBody>
      </p:sp>
      <p:sp>
        <p:nvSpPr>
          <p:cNvPr id="7"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133600" y="1066800"/>
            <a:ext cx="85344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Invest in spiritual, eternal treasure</a:t>
            </a:r>
            <a:endParaRPr lang="en-US" sz="3200" dirty="0">
              <a:solidFill>
                <a:srgbClr val="003399"/>
              </a:solidFill>
              <a:latin typeface="Lucida Sans" pitchFamily="34" charset="0"/>
              <a:cs typeface="Arial" pitchFamily="34" charset="0"/>
            </a:endParaRPr>
          </a:p>
        </p:txBody>
      </p:sp>
      <p:sp>
        <p:nvSpPr>
          <p:cNvPr id="4" name="TextBox 3"/>
          <p:cNvSpPr txBox="1"/>
          <p:nvPr/>
        </p:nvSpPr>
        <p:spPr>
          <a:xfrm>
            <a:off x="1143000" y="2362200"/>
            <a:ext cx="9525000" cy="2062103"/>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smtClean="0">
                <a:solidFill>
                  <a:srgbClr val="003399"/>
                </a:solidFill>
                <a:latin typeface="Times New Roman" pitchFamily="18" charset="0"/>
                <a:cs typeface="Times New Roman" pitchFamily="18" charset="0"/>
              </a:rPr>
              <a:t>I Corinthians 15:58</a:t>
            </a:r>
            <a:endParaRPr lang="en-US" sz="3200" i="1" dirty="0">
              <a:solidFill>
                <a:srgbClr val="003399"/>
              </a:solidFill>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Therefore, my beloved brothers, be steadfast, immovable, always abounding in the work of the Lord, knowing that in the Lord your labor is not in vain. </a:t>
            </a:r>
            <a:r>
              <a:rPr lang="en-US" sz="2800" i="1" dirty="0" smtClean="0">
                <a:latin typeface="Times New Roman" pitchFamily="18" charset="0"/>
                <a:cs typeface="Times New Roman" pitchFamily="18" charset="0"/>
              </a:rPr>
              <a:t>(ESV)</a:t>
            </a:r>
            <a:endParaRPr lang="en-US" sz="2800" i="1" dirty="0">
              <a:latin typeface="Times New Roman" pitchFamily="18" charset="0"/>
              <a:cs typeface="Times New Roman" pitchFamily="18" charset="0"/>
            </a:endParaRPr>
          </a:p>
        </p:txBody>
      </p:sp>
      <p:sp>
        <p:nvSpPr>
          <p:cNvPr id="7"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
        <p:nvSpPr>
          <p:cNvPr id="2" name="Rectangle 1"/>
          <p:cNvSpPr/>
          <p:nvPr/>
        </p:nvSpPr>
        <p:spPr>
          <a:xfrm>
            <a:off x="1295400" y="4354771"/>
            <a:ext cx="7848600" cy="695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61101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cademy.oracle.com/en/oa-assets/i/cw22/cw22-ask-expe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341"/>
            <a:ext cx="12192000" cy="24594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224756" y="228595"/>
            <a:ext cx="9367044" cy="2369880"/>
          </a:xfrm>
          <a:prstGeom prst="rect">
            <a:avLst/>
          </a:prstGeom>
        </p:spPr>
        <p:txBody>
          <a:bodyPr wrap="square">
            <a:spAutoFit/>
          </a:bodyPr>
          <a:lstStyle/>
          <a:p>
            <a:r>
              <a:rPr lang="en-US" sz="4800" b="1" dirty="0">
                <a:solidFill>
                  <a:schemeClr val="bg1"/>
                </a:solidFill>
                <a:latin typeface="Bodoni MT" panose="02070603080606020203" pitchFamily="18" charset="0"/>
              </a:rPr>
              <a:t>Have I Been Told the Truth?</a:t>
            </a:r>
          </a:p>
          <a:p>
            <a:endParaRPr lang="en-US" sz="2400" i="1" dirty="0">
              <a:solidFill>
                <a:schemeClr val="bg1"/>
              </a:solidFill>
              <a:latin typeface="Bodoni MT" panose="02070603080606020203" pitchFamily="18" charset="0"/>
            </a:endParaRPr>
          </a:p>
          <a:p>
            <a:endParaRPr lang="en-US" sz="2400" i="1" dirty="0">
              <a:solidFill>
                <a:schemeClr val="bg1"/>
              </a:solidFill>
              <a:latin typeface="Bodoni MT" panose="02070603080606020203" pitchFamily="18" charset="0"/>
            </a:endParaRPr>
          </a:p>
          <a:p>
            <a:endParaRPr lang="en-US" sz="2400" i="1" dirty="0">
              <a:solidFill>
                <a:schemeClr val="bg1"/>
              </a:solidFill>
              <a:latin typeface="Bodoni MT" panose="02070603080606020203" pitchFamily="18" charset="0"/>
            </a:endParaRPr>
          </a:p>
          <a:p>
            <a:r>
              <a:rPr lang="en-US" sz="2800" i="1" dirty="0">
                <a:solidFill>
                  <a:schemeClr val="bg1"/>
                </a:solidFill>
                <a:latin typeface="Bodoni MT" panose="02070603080606020203" pitchFamily="18" charset="0"/>
              </a:rPr>
              <a:t>Messages which challenge today’s conventional thinking about…</a:t>
            </a:r>
          </a:p>
        </p:txBody>
      </p:sp>
      <p:pic>
        <p:nvPicPr>
          <p:cNvPr id="7" name="Picture 2"/>
          <p:cNvPicPr>
            <a:picLocks noChangeAspect="1" noChangeArrowheads="1"/>
          </p:cNvPicPr>
          <p:nvPr/>
        </p:nvPicPr>
        <p:blipFill>
          <a:blip r:embed="rId3" cstate="print"/>
          <a:srcRect/>
          <a:stretch>
            <a:fillRect/>
          </a:stretch>
        </p:blipFill>
        <p:spPr bwMode="auto">
          <a:xfrm>
            <a:off x="2895600" y="3416964"/>
            <a:ext cx="4905374" cy="3120888"/>
          </a:xfrm>
          <a:prstGeom prst="rect">
            <a:avLst/>
          </a:prstGeom>
          <a:noFill/>
          <a:ln w="19050" algn="in">
            <a:solidFill>
              <a:srgbClr val="003399"/>
            </a:solidFill>
            <a:miter lim="800000"/>
            <a:headEnd/>
            <a:tailEnd/>
          </a:ln>
          <a:effectLst/>
          <a:scene3d>
            <a:camera prst="orthographicFront"/>
            <a:lightRig rig="threePt" dir="t"/>
          </a:scene3d>
          <a:sp3d>
            <a:bevelT w="165100" prst="coolSlant"/>
          </a:sp3d>
        </p:spPr>
      </p:pic>
      <p:sp>
        <p:nvSpPr>
          <p:cNvPr id="8" name="Text Box 3"/>
          <p:cNvSpPr txBox="1">
            <a:spLocks noChangeArrowheads="1"/>
          </p:cNvSpPr>
          <p:nvPr/>
        </p:nvSpPr>
        <p:spPr bwMode="auto">
          <a:xfrm>
            <a:off x="8229600" y="3461266"/>
            <a:ext cx="3619500" cy="31242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When the Good                 Life                   Isn’t                 Good Enough  </a:t>
            </a:r>
            <a:endParaRPr lang="en-US" sz="4000" dirty="0">
              <a:latin typeface="Arial" pitchFamily="34" charset="0"/>
              <a:cs typeface="Arial" pitchFamily="34" charset="0"/>
            </a:endParaRPr>
          </a:p>
        </p:txBody>
      </p:sp>
      <p:sp>
        <p:nvSpPr>
          <p:cNvPr id="2" name="TextBox 1"/>
          <p:cNvSpPr txBox="1"/>
          <p:nvPr/>
        </p:nvSpPr>
        <p:spPr>
          <a:xfrm>
            <a:off x="487761" y="2647117"/>
            <a:ext cx="3167855" cy="769441"/>
          </a:xfrm>
          <a:prstGeom prst="rect">
            <a:avLst/>
          </a:prstGeom>
          <a:noFill/>
        </p:spPr>
        <p:txBody>
          <a:bodyPr wrap="none" rtlCol="0">
            <a:spAutoFit/>
          </a:bodyPr>
          <a:lstStyle/>
          <a:p>
            <a:r>
              <a:rPr lang="en-US" sz="4400" b="1" dirty="0">
                <a:solidFill>
                  <a:srgbClr val="003399"/>
                </a:solidFill>
                <a:latin typeface="Lucida Sans" pitchFamily="34" charset="0"/>
                <a:cs typeface="Arial" pitchFamily="34" charset="0"/>
              </a:rPr>
              <a:t>Prosperity</a:t>
            </a:r>
            <a:endParaRPr lang="en-US" sz="4400" dirty="0"/>
          </a:p>
        </p:txBody>
      </p:sp>
    </p:spTree>
    <p:extLst>
      <p:ext uri="{BB962C8B-B14F-4D97-AF65-F5344CB8AC3E}">
        <p14:creationId xmlns:p14="http://schemas.microsoft.com/office/powerpoint/2010/main" val="2651610791"/>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cademy.oracle.com/en/oa-assets/i/cw22/cw22-ask-expe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341"/>
            <a:ext cx="12192000" cy="24594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224756" y="228595"/>
            <a:ext cx="9367044" cy="2369880"/>
          </a:xfrm>
          <a:prstGeom prst="rect">
            <a:avLst/>
          </a:prstGeom>
        </p:spPr>
        <p:txBody>
          <a:bodyPr wrap="square">
            <a:spAutoFit/>
          </a:bodyPr>
          <a:lstStyle/>
          <a:p>
            <a:r>
              <a:rPr lang="en-US" sz="4800" b="1" dirty="0">
                <a:solidFill>
                  <a:schemeClr val="bg1"/>
                </a:solidFill>
                <a:latin typeface="Bodoni MT" panose="02070603080606020203" pitchFamily="18" charset="0"/>
              </a:rPr>
              <a:t>Have I Been Told the Truth?</a:t>
            </a:r>
          </a:p>
          <a:p>
            <a:endParaRPr lang="en-US" sz="2400" i="1" dirty="0">
              <a:solidFill>
                <a:schemeClr val="bg1"/>
              </a:solidFill>
              <a:latin typeface="Bodoni MT" panose="02070603080606020203" pitchFamily="18" charset="0"/>
            </a:endParaRPr>
          </a:p>
          <a:p>
            <a:endParaRPr lang="en-US" sz="2400" i="1" dirty="0">
              <a:solidFill>
                <a:schemeClr val="bg1"/>
              </a:solidFill>
              <a:latin typeface="Bodoni MT" panose="02070603080606020203" pitchFamily="18" charset="0"/>
            </a:endParaRPr>
          </a:p>
          <a:p>
            <a:endParaRPr lang="en-US" sz="2400" i="1" dirty="0">
              <a:solidFill>
                <a:schemeClr val="bg1"/>
              </a:solidFill>
              <a:latin typeface="Bodoni MT" panose="02070603080606020203" pitchFamily="18" charset="0"/>
            </a:endParaRPr>
          </a:p>
          <a:p>
            <a:r>
              <a:rPr lang="en-US" sz="2800" i="1" dirty="0">
                <a:solidFill>
                  <a:schemeClr val="bg1"/>
                </a:solidFill>
                <a:latin typeface="Bodoni MT" panose="02070603080606020203" pitchFamily="18" charset="0"/>
              </a:rPr>
              <a:t>Messages which challenge today’s conventional thinking about…</a:t>
            </a:r>
          </a:p>
        </p:txBody>
      </p:sp>
      <p:pic>
        <p:nvPicPr>
          <p:cNvPr id="7" name="Picture 2"/>
          <p:cNvPicPr>
            <a:picLocks noChangeAspect="1" noChangeArrowheads="1"/>
          </p:cNvPicPr>
          <p:nvPr/>
        </p:nvPicPr>
        <p:blipFill>
          <a:blip r:embed="rId3" cstate="print"/>
          <a:srcRect/>
          <a:stretch>
            <a:fillRect/>
          </a:stretch>
        </p:blipFill>
        <p:spPr bwMode="auto">
          <a:xfrm>
            <a:off x="2895600" y="3416964"/>
            <a:ext cx="4905374" cy="3120888"/>
          </a:xfrm>
          <a:prstGeom prst="rect">
            <a:avLst/>
          </a:prstGeom>
          <a:noFill/>
          <a:ln w="19050" algn="in">
            <a:solidFill>
              <a:srgbClr val="003399"/>
            </a:solidFill>
            <a:miter lim="800000"/>
            <a:headEnd/>
            <a:tailEnd/>
          </a:ln>
          <a:effectLst/>
          <a:scene3d>
            <a:camera prst="orthographicFront"/>
            <a:lightRig rig="threePt" dir="t"/>
          </a:scene3d>
          <a:sp3d>
            <a:bevelT w="165100" prst="coolSlant"/>
          </a:sp3d>
        </p:spPr>
      </p:pic>
      <p:sp>
        <p:nvSpPr>
          <p:cNvPr id="8" name="Text Box 3"/>
          <p:cNvSpPr txBox="1">
            <a:spLocks noChangeArrowheads="1"/>
          </p:cNvSpPr>
          <p:nvPr/>
        </p:nvSpPr>
        <p:spPr bwMode="auto">
          <a:xfrm>
            <a:off x="8229600" y="3461266"/>
            <a:ext cx="3619500" cy="31242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When the Good                 Life                   Isn’t                 Good Enough  </a:t>
            </a:r>
            <a:endParaRPr lang="en-US" sz="4000" dirty="0">
              <a:latin typeface="Arial" pitchFamily="34" charset="0"/>
              <a:cs typeface="Arial" pitchFamily="34" charset="0"/>
            </a:endParaRPr>
          </a:p>
        </p:txBody>
      </p:sp>
      <p:sp>
        <p:nvSpPr>
          <p:cNvPr id="2" name="TextBox 1"/>
          <p:cNvSpPr txBox="1"/>
          <p:nvPr/>
        </p:nvSpPr>
        <p:spPr>
          <a:xfrm>
            <a:off x="487761" y="2647117"/>
            <a:ext cx="3167855" cy="769441"/>
          </a:xfrm>
          <a:prstGeom prst="rect">
            <a:avLst/>
          </a:prstGeom>
          <a:noFill/>
        </p:spPr>
        <p:txBody>
          <a:bodyPr wrap="none" rtlCol="0">
            <a:spAutoFit/>
          </a:bodyPr>
          <a:lstStyle/>
          <a:p>
            <a:r>
              <a:rPr lang="en-US" sz="4400" b="1" dirty="0">
                <a:solidFill>
                  <a:srgbClr val="003399"/>
                </a:solidFill>
                <a:latin typeface="Lucida Sans" pitchFamily="34" charset="0"/>
                <a:cs typeface="Arial" pitchFamily="34" charset="0"/>
              </a:rPr>
              <a:t>Prosperity</a:t>
            </a:r>
            <a:endParaRPr lang="en-US" sz="4400" dirty="0"/>
          </a:p>
        </p:txBody>
      </p:sp>
    </p:spTree>
    <p:extLst>
      <p:ext uri="{BB962C8B-B14F-4D97-AF65-F5344CB8AC3E}">
        <p14:creationId xmlns:p14="http://schemas.microsoft.com/office/powerpoint/2010/main" val="4077595656"/>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4"/>
          <p:cNvSpPr txBox="1">
            <a:spLocks noChangeArrowheads="1"/>
          </p:cNvSpPr>
          <p:nvPr/>
        </p:nvSpPr>
        <p:spPr bwMode="auto">
          <a:xfrm>
            <a:off x="0" y="457200"/>
            <a:ext cx="10134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a:solidFill>
                  <a:srgbClr val="FFFFFF"/>
                </a:solidFill>
                <a:latin typeface="Lucida Sans" pitchFamily="34" charset="0"/>
                <a:cs typeface="Arial" pitchFamily="34" charset="0"/>
              </a:rPr>
              <a:t>Ecclesiastes and the “man on top of the world”</a:t>
            </a:r>
            <a:endParaRPr lang="en-US" sz="4400" dirty="0">
              <a:latin typeface="Arial" pitchFamily="34" charset="0"/>
              <a:cs typeface="Arial" pitchFamily="34" charset="0"/>
            </a:endParaRPr>
          </a:p>
        </p:txBody>
      </p:sp>
      <p:sp>
        <p:nvSpPr>
          <p:cNvPr id="6" name="TextBox 5"/>
          <p:cNvSpPr txBox="1"/>
          <p:nvPr/>
        </p:nvSpPr>
        <p:spPr>
          <a:xfrm>
            <a:off x="1828800" y="1371602"/>
            <a:ext cx="8610600" cy="4801314"/>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a:solidFill>
                  <a:srgbClr val="003399"/>
                </a:solidFill>
                <a:latin typeface="Times New Roman" pitchFamily="18" charset="0"/>
                <a:cs typeface="Times New Roman" pitchFamily="18" charset="0"/>
              </a:rPr>
              <a:t>Ecclesiastes 1:3</a:t>
            </a:r>
          </a:p>
          <a:p>
            <a:r>
              <a:rPr lang="en-US" sz="3200" dirty="0">
                <a:latin typeface="Times New Roman" pitchFamily="18" charset="0"/>
                <a:cs typeface="Times New Roman" pitchFamily="18" charset="0"/>
              </a:rPr>
              <a:t>What profit has a man from all his labor                  In which he toils under the sun? </a:t>
            </a:r>
          </a:p>
          <a:p>
            <a:endParaRPr lang="en-US" dirty="0">
              <a:latin typeface="Times New Roman" pitchFamily="18" charset="0"/>
              <a:cs typeface="Times New Roman" pitchFamily="18" charset="0"/>
            </a:endParaRPr>
          </a:p>
          <a:p>
            <a:r>
              <a:rPr lang="en-US" sz="3200" i="1" dirty="0">
                <a:solidFill>
                  <a:srgbClr val="003399"/>
                </a:solidFill>
                <a:latin typeface="Times New Roman" pitchFamily="18" charset="0"/>
                <a:cs typeface="Times New Roman" pitchFamily="18" charset="0"/>
              </a:rPr>
              <a:t>Ecclesiastes 1:12-13</a:t>
            </a:r>
          </a:p>
          <a:p>
            <a:r>
              <a:rPr lang="en-US" sz="3200" dirty="0">
                <a:latin typeface="Times New Roman" pitchFamily="18" charset="0"/>
                <a:cs typeface="Times New Roman" pitchFamily="18" charset="0"/>
              </a:rPr>
              <a:t>I, the Preacher, was king over Israel in Jerusalem. And I set my heart to seek and search out by wisdom concerning all that is done under heaven; this burdensome task God has given to the sons of man, by which they may be exercised.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1000" fill="hold"/>
                                        <p:tgtEl>
                                          <p:spTgt spid="6">
                                            <p:bg/>
                                          </p:spTgt>
                                        </p:tgtEl>
                                        <p:attrNameLst>
                                          <p:attrName>ppt_w</p:attrName>
                                        </p:attrNameLst>
                                      </p:cBhvr>
                                      <p:tavLst>
                                        <p:tav tm="0">
                                          <p:val>
                                            <p:strVal val="#ppt_w*0.70"/>
                                          </p:val>
                                        </p:tav>
                                        <p:tav tm="100000">
                                          <p:val>
                                            <p:strVal val="#ppt_w"/>
                                          </p:val>
                                        </p:tav>
                                      </p:tavLst>
                                    </p:anim>
                                    <p:anim calcmode="lin" valueType="num">
                                      <p:cBhvr>
                                        <p:cTn id="8" dur="1000" fill="hold"/>
                                        <p:tgtEl>
                                          <p:spTgt spid="6">
                                            <p:bg/>
                                          </p:spTgt>
                                        </p:tgtEl>
                                        <p:attrNameLst>
                                          <p:attrName>ppt_h</p:attrName>
                                        </p:attrNameLst>
                                      </p:cBhvr>
                                      <p:tavLst>
                                        <p:tav tm="0">
                                          <p:val>
                                            <p:strVal val="#ppt_h"/>
                                          </p:val>
                                        </p:tav>
                                        <p:tav tm="100000">
                                          <p:val>
                                            <p:strVal val="#ppt_h"/>
                                          </p:val>
                                        </p:tav>
                                      </p:tavLst>
                                    </p:anim>
                                    <p:animEffect transition="in" filter="fade">
                                      <p:cBhvr>
                                        <p:cTn id="9" dur="1000"/>
                                        <p:tgtEl>
                                          <p:spTgt spid="6">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143000"/>
            <a:ext cx="11811000" cy="5509200"/>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3200" i="1" dirty="0">
                <a:solidFill>
                  <a:srgbClr val="003399"/>
                </a:solidFill>
                <a:latin typeface="Times New Roman" pitchFamily="18" charset="0"/>
                <a:cs typeface="Times New Roman" pitchFamily="18" charset="0"/>
              </a:rPr>
              <a:t>Ecclesiastes 2:1-6</a:t>
            </a:r>
          </a:p>
          <a:p>
            <a:r>
              <a:rPr lang="en-US" sz="3200" dirty="0">
                <a:latin typeface="Times New Roman" pitchFamily="18" charset="0"/>
                <a:cs typeface="Times New Roman" pitchFamily="18" charset="0"/>
              </a:rPr>
              <a:t>I said in my heart, "Come now, I will test you with mirth; therefore enjoy pleasure"; but surely, this also was vanity. I said of laughter — "Madness!"; and of mirth, "What does it accomplish?“ I searched in my heart how to gratify my flesh with wine, while guiding my heart with wisdom, and how to lay hold on folly, till I might see what was good for the sons of men to do under heaven all the days of their lives. </a:t>
            </a:r>
          </a:p>
          <a:p>
            <a:r>
              <a:rPr lang="en-US" sz="3200" dirty="0">
                <a:latin typeface="Times New Roman" pitchFamily="18" charset="0"/>
                <a:cs typeface="Times New Roman" pitchFamily="18" charset="0"/>
              </a:rPr>
              <a:t>I made my works great, I built myself houses, and planted myself vineyards. I made myself gardens and orchards, and I planted all kinds of fruit trees in them. I made myself water pools from which to water the growing trees of the grove. </a:t>
            </a:r>
          </a:p>
        </p:txBody>
      </p:sp>
      <p:sp>
        <p:nvSpPr>
          <p:cNvPr id="4" name="Text Box 4"/>
          <p:cNvSpPr txBox="1">
            <a:spLocks noChangeArrowheads="1"/>
          </p:cNvSpPr>
          <p:nvPr/>
        </p:nvSpPr>
        <p:spPr bwMode="auto">
          <a:xfrm>
            <a:off x="0" y="457200"/>
            <a:ext cx="10134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a:solidFill>
                  <a:srgbClr val="FFFFFF"/>
                </a:solidFill>
                <a:latin typeface="Lucida Sans" pitchFamily="34" charset="0"/>
                <a:cs typeface="Arial" pitchFamily="34" charset="0"/>
              </a:rPr>
              <a:t>Ecclesiastes and the “man on top of the world”</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19200"/>
            <a:ext cx="11658600" cy="5447645"/>
          </a:xfrm>
          <a:prstGeom prst="rect">
            <a:avLst/>
          </a:prstGeom>
          <a:noFill/>
          <a:ln w="19050">
            <a:solidFill>
              <a:srgbClr val="003399"/>
            </a:solidFill>
          </a:ln>
          <a:scene3d>
            <a:camera prst="orthographicFront"/>
            <a:lightRig rig="threePt" dir="t"/>
          </a:scene3d>
          <a:sp3d>
            <a:bevelT w="165100" prst="coolSlant"/>
          </a:sp3d>
        </p:spPr>
        <p:txBody>
          <a:bodyPr wrap="square" rtlCol="0">
            <a:spAutoFit/>
          </a:bodyPr>
          <a:lstStyle/>
          <a:p>
            <a:r>
              <a:rPr lang="en-US" sz="2900" i="1" dirty="0">
                <a:solidFill>
                  <a:srgbClr val="003399"/>
                </a:solidFill>
                <a:latin typeface="Times New Roman" pitchFamily="18" charset="0"/>
                <a:cs typeface="Times New Roman" pitchFamily="18" charset="0"/>
              </a:rPr>
              <a:t>Ecclesiastes 2:7-11</a:t>
            </a:r>
          </a:p>
          <a:p>
            <a:r>
              <a:rPr lang="en-US" sz="2900" dirty="0">
                <a:latin typeface="Times New Roman" pitchFamily="18" charset="0"/>
                <a:cs typeface="Times New Roman" pitchFamily="18" charset="0"/>
              </a:rPr>
              <a:t>I acquired male and female servants, and had servants born in my house. Yes, I had greater possessions of herds and flocks than all who were in Jerusalem before me. I also gathered for myself silver and gold and the special treasures of kings and of the provinces. I acquired male and female singers, the delights of the sons of men, and musical instruments of all kinds. </a:t>
            </a:r>
          </a:p>
          <a:p>
            <a:r>
              <a:rPr lang="en-US" sz="2900" dirty="0">
                <a:latin typeface="Times New Roman" pitchFamily="18" charset="0"/>
                <a:cs typeface="Times New Roman" pitchFamily="18" charset="0"/>
              </a:rPr>
              <a:t>For my heart rejoiced in all my labor;</a:t>
            </a:r>
          </a:p>
          <a:p>
            <a:r>
              <a:rPr lang="en-US" sz="2900" dirty="0">
                <a:latin typeface="Times New Roman" pitchFamily="18" charset="0"/>
                <a:cs typeface="Times New Roman" pitchFamily="18" charset="0"/>
              </a:rPr>
              <a:t>And this was my reward from all my labor. </a:t>
            </a:r>
          </a:p>
          <a:p>
            <a:r>
              <a:rPr lang="en-US" sz="2900" dirty="0">
                <a:latin typeface="Times New Roman" pitchFamily="18" charset="0"/>
                <a:cs typeface="Times New Roman" pitchFamily="18" charset="0"/>
              </a:rPr>
              <a:t>Then I looked on all the works that my hands had done</a:t>
            </a:r>
          </a:p>
          <a:p>
            <a:r>
              <a:rPr lang="en-US" sz="2900" dirty="0">
                <a:latin typeface="Times New Roman" pitchFamily="18" charset="0"/>
                <a:cs typeface="Times New Roman" pitchFamily="18" charset="0"/>
              </a:rPr>
              <a:t>And on the labor in which I had toiled;</a:t>
            </a:r>
          </a:p>
          <a:p>
            <a:r>
              <a:rPr lang="en-US" sz="2900" dirty="0">
                <a:latin typeface="Times New Roman" pitchFamily="18" charset="0"/>
                <a:cs typeface="Times New Roman" pitchFamily="18" charset="0"/>
              </a:rPr>
              <a:t>And indeed all was vanity and grasping for the wind.</a:t>
            </a:r>
          </a:p>
          <a:p>
            <a:r>
              <a:rPr lang="en-US" sz="2900" dirty="0">
                <a:latin typeface="Times New Roman" pitchFamily="18" charset="0"/>
                <a:cs typeface="Times New Roman" pitchFamily="18" charset="0"/>
              </a:rPr>
              <a:t>There was no profit under the sun. </a:t>
            </a:r>
          </a:p>
        </p:txBody>
      </p:sp>
      <p:sp>
        <p:nvSpPr>
          <p:cNvPr id="4" name="Text Box 4"/>
          <p:cNvSpPr txBox="1">
            <a:spLocks noChangeArrowheads="1"/>
          </p:cNvSpPr>
          <p:nvPr/>
        </p:nvSpPr>
        <p:spPr bwMode="auto">
          <a:xfrm>
            <a:off x="0" y="457200"/>
            <a:ext cx="10134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a:solidFill>
                  <a:srgbClr val="FFFFFF"/>
                </a:solidFill>
                <a:latin typeface="Lucida Sans" pitchFamily="34" charset="0"/>
                <a:cs typeface="Arial" pitchFamily="34" charset="0"/>
              </a:rPr>
              <a:t>Ecclesiastes and the “man on top of the world”</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509586" y="1485900"/>
            <a:ext cx="3452814"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Vanity  </a:t>
            </a:r>
            <a:r>
              <a:rPr lang="en-US" sz="3600" i="1" dirty="0">
                <a:solidFill>
                  <a:srgbClr val="003399"/>
                </a:solidFill>
                <a:latin typeface="Lucida Sans" pitchFamily="34" charset="0"/>
                <a:cs typeface="Arial" pitchFamily="34" charset="0"/>
              </a:rPr>
              <a:t>(vapor, empty)</a:t>
            </a:r>
          </a:p>
        </p:txBody>
      </p:sp>
      <p:sp>
        <p:nvSpPr>
          <p:cNvPr id="4" name="Text Box 3"/>
          <p:cNvSpPr txBox="1">
            <a:spLocks noChangeArrowheads="1"/>
          </p:cNvSpPr>
          <p:nvPr/>
        </p:nvSpPr>
        <p:spPr bwMode="auto">
          <a:xfrm>
            <a:off x="4648200" y="2133600"/>
            <a:ext cx="2819400" cy="17526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Grasping for the wind</a:t>
            </a:r>
          </a:p>
        </p:txBody>
      </p:sp>
      <p:sp>
        <p:nvSpPr>
          <p:cNvPr id="5" name="Text Box 3"/>
          <p:cNvSpPr txBox="1">
            <a:spLocks noChangeArrowheads="1"/>
          </p:cNvSpPr>
          <p:nvPr/>
        </p:nvSpPr>
        <p:spPr bwMode="auto">
          <a:xfrm>
            <a:off x="8382000" y="1790700"/>
            <a:ext cx="2743200" cy="6858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No profit</a:t>
            </a:r>
            <a:endParaRPr lang="en-US" sz="4400" i="1" dirty="0">
              <a:latin typeface="Arial" pitchFamily="34" charset="0"/>
              <a:cs typeface="Arial" pitchFamily="34" charset="0"/>
            </a:endParaRPr>
          </a:p>
        </p:txBody>
      </p:sp>
      <p:sp>
        <p:nvSpPr>
          <p:cNvPr id="6" name="Text Box 4"/>
          <p:cNvSpPr txBox="1">
            <a:spLocks noChangeArrowheads="1"/>
          </p:cNvSpPr>
          <p:nvPr/>
        </p:nvSpPr>
        <p:spPr bwMode="auto">
          <a:xfrm>
            <a:off x="3962400" y="4457701"/>
            <a:ext cx="8229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3600" b="1" i="1" dirty="0">
                <a:solidFill>
                  <a:srgbClr val="FFFFFF"/>
                </a:solidFill>
                <a:latin typeface="Lucida Sans" pitchFamily="34" charset="0"/>
                <a:cs typeface="Arial" pitchFamily="34" charset="0"/>
              </a:rPr>
              <a:t>Our experience – Is this familiar?   </a:t>
            </a:r>
            <a:endParaRPr lang="en-US" sz="4800" dirty="0">
              <a:latin typeface="Arial" pitchFamily="34" charset="0"/>
              <a:cs typeface="Arial" pitchFamily="34" charset="0"/>
            </a:endParaRPr>
          </a:p>
        </p:txBody>
      </p:sp>
      <p:sp>
        <p:nvSpPr>
          <p:cNvPr id="7" name="Text Box 4"/>
          <p:cNvSpPr txBox="1">
            <a:spLocks noChangeArrowheads="1"/>
          </p:cNvSpPr>
          <p:nvPr/>
        </p:nvSpPr>
        <p:spPr bwMode="auto">
          <a:xfrm>
            <a:off x="0" y="457200"/>
            <a:ext cx="10134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a:solidFill>
                  <a:srgbClr val="FFFFFF"/>
                </a:solidFill>
                <a:latin typeface="Lucida Sans" pitchFamily="34" charset="0"/>
                <a:cs typeface="Arial" pitchFamily="34" charset="0"/>
              </a:rPr>
              <a:t>Ecclesiastes and the “man on top of the world”</a:t>
            </a:r>
            <a:endParaRPr lang="en-US" sz="4400" dirty="0">
              <a:latin typeface="Arial" pitchFamily="34" charset="0"/>
              <a:cs typeface="Arial" pitchFamily="34" charset="0"/>
            </a:endParaRPr>
          </a:p>
        </p:txBody>
      </p:sp>
      <p:sp>
        <p:nvSpPr>
          <p:cNvPr id="8" name="Text Box 3"/>
          <p:cNvSpPr txBox="1">
            <a:spLocks noChangeArrowheads="1"/>
          </p:cNvSpPr>
          <p:nvPr/>
        </p:nvSpPr>
        <p:spPr bwMode="auto">
          <a:xfrm>
            <a:off x="3429000" y="5219701"/>
            <a:ext cx="8953500" cy="17526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smtClean="0">
                <a:solidFill>
                  <a:srgbClr val="003399"/>
                </a:solidFill>
                <a:latin typeface="Lucida Sans" pitchFamily="34" charset="0"/>
                <a:cs typeface="Arial" pitchFamily="34" charset="0"/>
              </a:rPr>
              <a:t>Prosperity…things…experiences</a:t>
            </a:r>
            <a:endParaRPr lang="en-US" sz="4000" b="1" i="1" dirty="0">
              <a:solidFill>
                <a:srgbClr val="003399"/>
              </a:solidFill>
              <a:latin typeface="Lucida Sans"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strVal val="#ppt_w*0.70"/>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strVal val="#ppt_w*0.70"/>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4" grpId="0" animBg="1"/>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edia.herald-dispatch.com/blog/cobb/uploaded_images/9th-Street-West-Dilapidated-House-photo-by-Jay-Bowen-784018.jpg"/>
          <p:cNvPicPr>
            <a:picLocks noChangeAspect="1" noChangeArrowheads="1"/>
          </p:cNvPicPr>
          <p:nvPr/>
        </p:nvPicPr>
        <p:blipFill>
          <a:blip r:embed="rId2" cstate="print"/>
          <a:srcRect/>
          <a:stretch>
            <a:fillRect/>
          </a:stretch>
        </p:blipFill>
        <p:spPr bwMode="auto">
          <a:xfrm>
            <a:off x="1371600" y="533400"/>
            <a:ext cx="5867400" cy="4693920"/>
          </a:xfrm>
          <a:prstGeom prst="rect">
            <a:avLst/>
          </a:prstGeom>
          <a:noFill/>
          <a:ln w="12700">
            <a:solidFill>
              <a:srgbClr val="003399"/>
            </a:solidFill>
          </a:ln>
          <a:scene3d>
            <a:camera prst="orthographicFront"/>
            <a:lightRig rig="threePt" dir="t"/>
          </a:scene3d>
          <a:sp3d>
            <a:bevelT w="165100" prst="coolSlant"/>
          </a:sp3d>
        </p:spPr>
      </p:pic>
      <p:pic>
        <p:nvPicPr>
          <p:cNvPr id="24580" name="Picture 4" descr="http://www.junkyards.com/images/67-mustange-fastback-4spd-2-out-of-the-yard.jpg"/>
          <p:cNvPicPr>
            <a:picLocks noChangeAspect="1" noChangeArrowheads="1"/>
          </p:cNvPicPr>
          <p:nvPr/>
        </p:nvPicPr>
        <p:blipFill>
          <a:blip r:embed="rId3" cstate="print"/>
          <a:srcRect/>
          <a:stretch>
            <a:fillRect/>
          </a:stretch>
        </p:blipFill>
        <p:spPr bwMode="auto">
          <a:xfrm>
            <a:off x="5867400" y="3217008"/>
            <a:ext cx="5767039" cy="3031392"/>
          </a:xfrm>
          <a:prstGeom prst="rect">
            <a:avLst/>
          </a:prstGeom>
          <a:noFill/>
          <a:ln w="12700">
            <a:solidFill>
              <a:srgbClr val="003399"/>
            </a:solidFill>
          </a:ln>
          <a:scene3d>
            <a:camera prst="orthographicFront"/>
            <a:lightRig rig="threePt" dir="t"/>
          </a:scene3d>
          <a:sp3d>
            <a:bevelT w="165100" prst="coolSlant"/>
          </a:sp3d>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strVal val="#ppt_w*0.70"/>
                                          </p:val>
                                        </p:tav>
                                        <p:tav tm="100000">
                                          <p:val>
                                            <p:strVal val="#ppt_w"/>
                                          </p:val>
                                        </p:tav>
                                      </p:tavLst>
                                    </p:anim>
                                    <p:anim calcmode="lin" valueType="num">
                                      <p:cBhvr>
                                        <p:cTn id="8" dur="1000" fill="hold"/>
                                        <p:tgtEl>
                                          <p:spTgt spid="24578"/>
                                        </p:tgtEl>
                                        <p:attrNameLst>
                                          <p:attrName>ppt_h</p:attrName>
                                        </p:attrNameLst>
                                      </p:cBhvr>
                                      <p:tavLst>
                                        <p:tav tm="0">
                                          <p:val>
                                            <p:strVal val="#ppt_h"/>
                                          </p:val>
                                        </p:tav>
                                        <p:tav tm="100000">
                                          <p:val>
                                            <p:strVal val="#ppt_h"/>
                                          </p:val>
                                        </p:tav>
                                      </p:tavLst>
                                    </p:anim>
                                    <p:animEffect transition="in" filter="fade">
                                      <p:cBhvr>
                                        <p:cTn id="9" dur="10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4580"/>
                                        </p:tgtEl>
                                        <p:attrNameLst>
                                          <p:attrName>style.visibility</p:attrName>
                                        </p:attrNameLst>
                                      </p:cBhvr>
                                      <p:to>
                                        <p:strVal val="visible"/>
                                      </p:to>
                                    </p:set>
                                    <p:anim calcmode="lin" valueType="num">
                                      <p:cBhvr>
                                        <p:cTn id="14" dur="1000" fill="hold"/>
                                        <p:tgtEl>
                                          <p:spTgt spid="24580"/>
                                        </p:tgtEl>
                                        <p:attrNameLst>
                                          <p:attrName>ppt_w</p:attrName>
                                        </p:attrNameLst>
                                      </p:cBhvr>
                                      <p:tavLst>
                                        <p:tav tm="0">
                                          <p:val>
                                            <p:strVal val="#ppt_w*0.70"/>
                                          </p:val>
                                        </p:tav>
                                        <p:tav tm="100000">
                                          <p:val>
                                            <p:strVal val="#ppt_w"/>
                                          </p:val>
                                        </p:tav>
                                      </p:tavLst>
                                    </p:anim>
                                    <p:anim calcmode="lin" valueType="num">
                                      <p:cBhvr>
                                        <p:cTn id="15" dur="1000" fill="hold"/>
                                        <p:tgtEl>
                                          <p:spTgt spid="24580"/>
                                        </p:tgtEl>
                                        <p:attrNameLst>
                                          <p:attrName>ppt_h</p:attrName>
                                        </p:attrNameLst>
                                      </p:cBhvr>
                                      <p:tavLst>
                                        <p:tav tm="0">
                                          <p:val>
                                            <p:strVal val="#ppt_h"/>
                                          </p:val>
                                        </p:tav>
                                        <p:tav tm="100000">
                                          <p:val>
                                            <p:strVal val="#ppt_h"/>
                                          </p:val>
                                        </p:tav>
                                      </p:tavLst>
                                    </p:anim>
                                    <p:animEffect transition="in" filter="fade">
                                      <p:cBhvr>
                                        <p:cTn id="16" dur="1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509586" y="1485900"/>
            <a:ext cx="3452814"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Vanity  </a:t>
            </a:r>
            <a:r>
              <a:rPr lang="en-US" sz="3600" i="1" dirty="0">
                <a:solidFill>
                  <a:srgbClr val="003399"/>
                </a:solidFill>
                <a:latin typeface="Lucida Sans" pitchFamily="34" charset="0"/>
                <a:cs typeface="Arial" pitchFamily="34" charset="0"/>
              </a:rPr>
              <a:t>(vapor, empty)</a:t>
            </a:r>
          </a:p>
        </p:txBody>
      </p:sp>
      <p:sp>
        <p:nvSpPr>
          <p:cNvPr id="4" name="Text Box 3"/>
          <p:cNvSpPr txBox="1">
            <a:spLocks noChangeArrowheads="1"/>
          </p:cNvSpPr>
          <p:nvPr/>
        </p:nvSpPr>
        <p:spPr bwMode="auto">
          <a:xfrm>
            <a:off x="4648200" y="2133600"/>
            <a:ext cx="2819400" cy="17526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Grasping for the wind</a:t>
            </a:r>
          </a:p>
        </p:txBody>
      </p:sp>
      <p:sp>
        <p:nvSpPr>
          <p:cNvPr id="5" name="Text Box 3"/>
          <p:cNvSpPr txBox="1">
            <a:spLocks noChangeArrowheads="1"/>
          </p:cNvSpPr>
          <p:nvPr/>
        </p:nvSpPr>
        <p:spPr bwMode="auto">
          <a:xfrm>
            <a:off x="8382000" y="1790700"/>
            <a:ext cx="2743200" cy="6858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a:solidFill>
                  <a:srgbClr val="003399"/>
                </a:solidFill>
                <a:latin typeface="Lucida Sans" pitchFamily="34" charset="0"/>
                <a:cs typeface="Arial" pitchFamily="34" charset="0"/>
              </a:rPr>
              <a:t>No profit</a:t>
            </a:r>
            <a:endParaRPr lang="en-US" sz="4400" i="1" dirty="0">
              <a:latin typeface="Arial" pitchFamily="34" charset="0"/>
              <a:cs typeface="Arial" pitchFamily="34" charset="0"/>
            </a:endParaRPr>
          </a:p>
        </p:txBody>
      </p:sp>
      <p:sp>
        <p:nvSpPr>
          <p:cNvPr id="6" name="Text Box 4"/>
          <p:cNvSpPr txBox="1">
            <a:spLocks noChangeArrowheads="1"/>
          </p:cNvSpPr>
          <p:nvPr/>
        </p:nvSpPr>
        <p:spPr bwMode="auto">
          <a:xfrm>
            <a:off x="3962400" y="4457701"/>
            <a:ext cx="8229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3600" b="1" i="1" dirty="0">
                <a:solidFill>
                  <a:srgbClr val="FFFFFF"/>
                </a:solidFill>
                <a:latin typeface="Lucida Sans" pitchFamily="34" charset="0"/>
                <a:cs typeface="Arial" pitchFamily="34" charset="0"/>
              </a:rPr>
              <a:t>Our experience – Is this familiar?   </a:t>
            </a:r>
            <a:endParaRPr lang="en-US" sz="4800" dirty="0">
              <a:latin typeface="Arial" pitchFamily="34" charset="0"/>
              <a:cs typeface="Arial" pitchFamily="34" charset="0"/>
            </a:endParaRPr>
          </a:p>
        </p:txBody>
      </p:sp>
      <p:sp>
        <p:nvSpPr>
          <p:cNvPr id="7" name="Text Box 4"/>
          <p:cNvSpPr txBox="1">
            <a:spLocks noChangeArrowheads="1"/>
          </p:cNvSpPr>
          <p:nvPr/>
        </p:nvSpPr>
        <p:spPr bwMode="auto">
          <a:xfrm>
            <a:off x="0" y="457200"/>
            <a:ext cx="101346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a:solidFill>
                  <a:srgbClr val="FFFFFF"/>
                </a:solidFill>
                <a:latin typeface="Lucida Sans" pitchFamily="34" charset="0"/>
                <a:cs typeface="Arial" pitchFamily="34" charset="0"/>
              </a:rPr>
              <a:t>Ecclesiastes and the “man on top of the world”</a:t>
            </a:r>
            <a:endParaRPr lang="en-US" sz="4400" dirty="0">
              <a:latin typeface="Arial" pitchFamily="34" charset="0"/>
              <a:cs typeface="Arial" pitchFamily="34" charset="0"/>
            </a:endParaRPr>
          </a:p>
        </p:txBody>
      </p:sp>
      <p:sp>
        <p:nvSpPr>
          <p:cNvPr id="8" name="Text Box 3"/>
          <p:cNvSpPr txBox="1">
            <a:spLocks noChangeArrowheads="1"/>
          </p:cNvSpPr>
          <p:nvPr/>
        </p:nvSpPr>
        <p:spPr bwMode="auto">
          <a:xfrm>
            <a:off x="3429000" y="5219701"/>
            <a:ext cx="8953500" cy="17526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4000" b="1" i="1" dirty="0" smtClean="0">
                <a:solidFill>
                  <a:srgbClr val="003399"/>
                </a:solidFill>
                <a:latin typeface="Lucida Sans" pitchFamily="34" charset="0"/>
                <a:cs typeface="Arial" pitchFamily="34" charset="0"/>
              </a:rPr>
              <a:t>Prosperity…things…experiences</a:t>
            </a:r>
            <a:endParaRPr lang="en-US" sz="4000" b="1" i="1" dirty="0">
              <a:solidFill>
                <a:srgbClr val="003399"/>
              </a:solidFill>
              <a:latin typeface="Lucida Sans" pitchFamily="34" charset="0"/>
              <a:cs typeface="Arial" pitchFamily="34" charset="0"/>
            </a:endParaRPr>
          </a:p>
        </p:txBody>
      </p:sp>
    </p:spTree>
    <p:extLst>
      <p:ext uri="{BB962C8B-B14F-4D97-AF65-F5344CB8AC3E}">
        <p14:creationId xmlns:p14="http://schemas.microsoft.com/office/powerpoint/2010/main" val="3821179080"/>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533400" y="1447800"/>
            <a:ext cx="7239000" cy="129540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sz="3600" b="1" dirty="0">
                <a:solidFill>
                  <a:srgbClr val="003399"/>
                </a:solidFill>
                <a:latin typeface="Lucida Sans" pitchFamily="34" charset="0"/>
                <a:cs typeface="Arial" pitchFamily="34" charset="0"/>
              </a:rPr>
              <a:t>Don’t depend on material things for happiness and fulfillment</a:t>
            </a:r>
            <a:endParaRPr lang="en-US" sz="3200" dirty="0">
              <a:solidFill>
                <a:srgbClr val="003399"/>
              </a:solidFill>
              <a:latin typeface="Lucida Sans" pitchFamily="34" charset="0"/>
              <a:cs typeface="Arial" pitchFamily="34" charset="0"/>
            </a:endParaRPr>
          </a:p>
        </p:txBody>
      </p:sp>
      <p:sp>
        <p:nvSpPr>
          <p:cNvPr id="4" name="Text Box 4"/>
          <p:cNvSpPr txBox="1">
            <a:spLocks noChangeArrowheads="1"/>
          </p:cNvSpPr>
          <p:nvPr/>
        </p:nvSpPr>
        <p:spPr bwMode="auto">
          <a:xfrm>
            <a:off x="0" y="457200"/>
            <a:ext cx="8839200" cy="533399"/>
          </a:xfrm>
          <a:prstGeom prst="rect">
            <a:avLst/>
          </a:prstGeom>
          <a:solidFill>
            <a:srgbClr val="003399"/>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r" fontAlgn="base">
              <a:spcBef>
                <a:spcPct val="0"/>
              </a:spcBef>
              <a:spcAft>
                <a:spcPct val="0"/>
              </a:spcAft>
            </a:pPr>
            <a:r>
              <a:rPr lang="en-US" sz="3200" b="1" i="1" dirty="0" smtClean="0">
                <a:solidFill>
                  <a:srgbClr val="FFFFFF"/>
                </a:solidFill>
                <a:latin typeface="Lucida Sans" pitchFamily="34" charset="0"/>
                <a:cs typeface="Arial" pitchFamily="34" charset="0"/>
              </a:rPr>
              <a:t>When the good life isn’t good enough</a:t>
            </a:r>
            <a:endParaRPr lang="en-US" sz="44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0.70"/>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3895</TotalTime>
  <Words>1116</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Bodoni MT</vt:lpstr>
      <vt:lpstr>Calibri</vt:lpstr>
      <vt:lpstr>Lucida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 Mullins</dc:creator>
  <cp:lastModifiedBy>Mullins, Phillip</cp:lastModifiedBy>
  <cp:revision>21</cp:revision>
  <dcterms:created xsi:type="dcterms:W3CDTF">2011-09-30T19:24:23Z</dcterms:created>
  <dcterms:modified xsi:type="dcterms:W3CDTF">2017-10-10T20:31:55Z</dcterms:modified>
</cp:coreProperties>
</file>