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352" r:id="rId3"/>
    <p:sldId id="373" r:id="rId4"/>
    <p:sldId id="353" r:id="rId5"/>
    <p:sldId id="359" r:id="rId6"/>
    <p:sldId id="354" r:id="rId7"/>
    <p:sldId id="360" r:id="rId8"/>
    <p:sldId id="361" r:id="rId9"/>
    <p:sldId id="362" r:id="rId10"/>
    <p:sldId id="363" r:id="rId11"/>
    <p:sldId id="365" r:id="rId12"/>
    <p:sldId id="366" r:id="rId13"/>
    <p:sldId id="355" r:id="rId14"/>
    <p:sldId id="368" r:id="rId15"/>
    <p:sldId id="369" r:id="rId16"/>
    <p:sldId id="356" r:id="rId17"/>
    <p:sldId id="370" r:id="rId18"/>
    <p:sldId id="371" r:id="rId19"/>
    <p:sldId id="357" r:id="rId20"/>
    <p:sldId id="358" r:id="rId21"/>
    <p:sldId id="372" r:id="rId22"/>
    <p:sldId id="258" r:id="rId23"/>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9"/>
    <p:restoredTop sz="49565"/>
  </p:normalViewPr>
  <p:slideViewPr>
    <p:cSldViewPr snapToGrid="0" snapToObjects="1">
      <p:cViewPr varScale="1">
        <p:scale>
          <a:sx n="54" d="100"/>
          <a:sy n="54" d="100"/>
        </p:scale>
        <p:origin x="2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9D1D7-64CB-8645-A349-BD378960EFFF}" type="datetimeFigureOut">
              <a:rPr lang="en-US" smtClean="0"/>
              <a:t>9/30/17</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A66E-A04D-1647-81AC-881EB91030AF}" type="slidenum">
              <a:rPr lang="en-US" smtClean="0"/>
              <a:t>‹#›</a:t>
            </a:fld>
            <a:endParaRPr lang="en-US"/>
          </a:p>
        </p:txBody>
      </p:sp>
    </p:spTree>
    <p:extLst>
      <p:ext uri="{BB962C8B-B14F-4D97-AF65-F5344CB8AC3E}">
        <p14:creationId xmlns:p14="http://schemas.microsoft.com/office/powerpoint/2010/main" val="72791175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a:t>
            </a:fld>
            <a:endParaRPr lang="en-US"/>
          </a:p>
        </p:txBody>
      </p:sp>
    </p:spTree>
    <p:extLst>
      <p:ext uri="{BB962C8B-B14F-4D97-AF65-F5344CB8AC3E}">
        <p14:creationId xmlns:p14="http://schemas.microsoft.com/office/powerpoint/2010/main" val="121206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scene was recreated with one of our students one evening while</a:t>
            </a:r>
            <a:r>
              <a:rPr lang="en-US" b="0" baseline="0" dirty="0"/>
              <a:t> staying at the </a:t>
            </a:r>
            <a:r>
              <a:rPr lang="en-US" b="0" baseline="0" dirty="0" err="1"/>
              <a:t>En</a:t>
            </a:r>
            <a:r>
              <a:rPr lang="en-US" b="0" baseline="0" dirty="0"/>
              <a:t> </a:t>
            </a:r>
            <a:r>
              <a:rPr lang="en-US" b="0" baseline="0" dirty="0" err="1"/>
              <a:t>Gev</a:t>
            </a:r>
            <a:r>
              <a:rPr lang="en-US" b="0" baseline="0" dirty="0"/>
              <a:t> Holiday Resort. The effect was accomplished without the assistance of Photoshop.</a:t>
            </a:r>
            <a:endParaRPr lang="en-US" b="0" dirty="0"/>
          </a:p>
          <a:p>
            <a:endParaRPr lang="en-US" b="0" dirty="0"/>
          </a:p>
          <a:p>
            <a:r>
              <a:rPr lang="en-US" b="0" dirty="0" err="1"/>
              <a:t>tb040606161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54812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tb040606187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188591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a:t>
            </a:r>
            <a:r>
              <a:rPr lang="en-US" dirty="0" smtClean="0"/>
              <a:t> 15.</a:t>
            </a:r>
          </a:p>
          <a:p>
            <a:endParaRPr lang="en-US" dirty="0" smtClean="0"/>
          </a:p>
          <a:p>
            <a:r>
              <a:rPr lang="en-US" dirty="0" smtClean="0"/>
              <a:t>What commandments do people set aside for the sake of their traditions</a:t>
            </a:r>
            <a:r>
              <a:rPr lang="en-US" baseline="0" dirty="0" smtClean="0"/>
              <a:t> today? </a:t>
            </a:r>
          </a:p>
          <a:p>
            <a:r>
              <a:rPr lang="en-US" baseline="0" dirty="0" smtClean="0"/>
              <a:t> -  Tradition of </a:t>
            </a:r>
            <a:r>
              <a:rPr lang="en-US" baseline="0" dirty="0" err="1" smtClean="0"/>
              <a:t>Sprikiling</a:t>
            </a:r>
            <a:r>
              <a:rPr lang="en-US" baseline="0" dirty="0" smtClean="0"/>
              <a:t> vs. Command of Immersion.</a:t>
            </a:r>
          </a:p>
          <a:p>
            <a:r>
              <a:rPr lang="en-US" baseline="0" dirty="0" smtClean="0"/>
              <a:t> - Tradition of </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13</a:t>
            </a:fld>
            <a:endParaRPr lang="en-US"/>
          </a:p>
        </p:txBody>
      </p:sp>
    </p:spTree>
    <p:extLst>
      <p:ext uri="{BB962C8B-B14F-4D97-AF65-F5344CB8AC3E}">
        <p14:creationId xmlns:p14="http://schemas.microsoft.com/office/powerpoint/2010/main" val="2047087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Magdala</a:t>
            </a:r>
            <a:r>
              <a:rPr lang="mr-IN" sz="1200" dirty="0" smtClean="0"/>
              <a:t>…</a:t>
            </a:r>
            <a:r>
              <a:rPr lang="en-US" sz="1200" dirty="0" smtClean="0"/>
              <a:t>. Appian Media has an excellent</a:t>
            </a:r>
            <a:r>
              <a:rPr lang="en-US" sz="1200" baseline="0" dirty="0" smtClean="0"/>
              <a:t> video touring this city for free online.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Recent </a:t>
            </a:r>
            <a:r>
              <a:rPr lang="en-US" sz="1200" dirty="0"/>
              <a:t>excavations have discovered ruins from the first-century village</a:t>
            </a:r>
            <a:r>
              <a:rPr lang="en-US" sz="1200" baseline="0" dirty="0"/>
              <a:t> of Magdala, including this synagogue.</a:t>
            </a:r>
          </a:p>
          <a:p>
            <a:endParaRPr lang="en-US" dirty="0"/>
          </a:p>
          <a:p>
            <a:r>
              <a:rPr lang="en-US" dirty="0"/>
              <a:t>tb053116422</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584182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tb053116431</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119612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Matthew writes that Jesus came into the region of Caesarea Philippi,</a:t>
            </a:r>
            <a:r>
              <a:rPr lang="en-US" sz="1200" baseline="0" dirty="0"/>
              <a:t> and it is likely that Jesus did not enter the city. Caesarea Philippi is located at the bottom of the ridge in the center of </a:t>
            </a:r>
            <a:r>
              <a:rPr lang="en-US" sz="1200" baseline="0"/>
              <a:t>the photo.</a:t>
            </a:r>
            <a:endParaRPr lang="en-US" sz="1200" dirty="0"/>
          </a:p>
          <a:p>
            <a:endParaRPr lang="en-US" sz="1200" dirty="0"/>
          </a:p>
          <a:p>
            <a:r>
              <a:rPr lang="en-US" sz="1200" dirty="0" err="1"/>
              <a:t>adr0807088541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799621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Significance:  Around </a:t>
            </a:r>
            <a:r>
              <a:rPr lang="en-US" dirty="0" err="1" smtClean="0"/>
              <a:t>Ceasarea</a:t>
            </a:r>
            <a:r>
              <a:rPr lang="en-US" dirty="0" smtClean="0"/>
              <a:t> Philippi there were many buildings </a:t>
            </a:r>
            <a:r>
              <a:rPr lang="mr-IN" dirty="0" smtClean="0"/>
              <a:t>–</a:t>
            </a:r>
            <a:r>
              <a:rPr lang="en-US" dirty="0" smtClean="0"/>
              <a:t> ones that were wonderful to behold </a:t>
            </a:r>
            <a:r>
              <a:rPr lang="mr-IN" dirty="0" smtClean="0"/>
              <a:t>–</a:t>
            </a:r>
            <a:r>
              <a:rPr lang="en-US" dirty="0" smtClean="0"/>
              <a:t> built upon the rocks. </a:t>
            </a:r>
          </a:p>
          <a:p>
            <a:endParaRPr lang="en-US" dirty="0" smtClean="0"/>
          </a:p>
          <a:p>
            <a:r>
              <a:rPr lang="en-US" dirty="0" smtClean="0"/>
              <a:t>JESUS</a:t>
            </a:r>
            <a:r>
              <a:rPr lang="en-US" baseline="0" dirty="0" smtClean="0"/>
              <a:t> is going to out-shine and out-do these human structures. He is going to build on THE ROCK and He will draw people to Himself!</a:t>
            </a:r>
            <a:endParaRPr lang="en-US" dirty="0" smtClean="0"/>
          </a:p>
          <a:p>
            <a:endParaRPr lang="en-US" dirty="0" smtClean="0"/>
          </a:p>
          <a:p>
            <a:r>
              <a:rPr lang="en-US" dirty="0" smtClean="0"/>
              <a:t>ws012317100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870372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713232" rtl="0" eaLnBrk="1" fontAlgn="auto" latinLnBrk="0" hangingPunct="1">
              <a:lnSpc>
                <a:spcPct val="100000"/>
              </a:lnSpc>
              <a:spcBef>
                <a:spcPts val="0"/>
              </a:spcBef>
              <a:spcAft>
                <a:spcPts val="0"/>
              </a:spcAft>
              <a:buClrTx/>
              <a:buSzTx/>
              <a:buFontTx/>
              <a:buNone/>
              <a:tabLst/>
              <a:defRPr/>
            </a:pPr>
            <a:r>
              <a:rPr lang="en-US" dirty="0" smtClean="0"/>
              <a:t>CONFIRMS THAT JESUS IS THE SON of GOD:  *Can</a:t>
            </a:r>
            <a:r>
              <a:rPr lang="en-US" baseline="0" dirty="0" smtClean="0"/>
              <a:t> you see that THIS IS JUST A TASTE of the Glory He had in eternity &amp; that He will return with!</a:t>
            </a:r>
          </a:p>
          <a:p>
            <a:pPr marL="0" marR="0" lvl="1" indent="0" algn="l" defTabSz="713232"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713232"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713232" rtl="0" eaLnBrk="1" fontAlgn="auto" latinLnBrk="0" hangingPunct="1">
              <a:lnSpc>
                <a:spcPct val="100000"/>
              </a:lnSpc>
              <a:spcBef>
                <a:spcPts val="0"/>
              </a:spcBef>
              <a:spcAft>
                <a:spcPts val="0"/>
              </a:spcAft>
              <a:buClrTx/>
              <a:buSzTx/>
              <a:buFontTx/>
              <a:buNone/>
              <a:tabLst/>
              <a:defRPr/>
            </a:pPr>
            <a:r>
              <a:rPr lang="en-US" baseline="0" dirty="0" smtClean="0"/>
              <a:t>** Also shows us our weaknesses:  they fell asleep, they spoke in ignorance, the were terrified.</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20</a:t>
            </a:fld>
            <a:endParaRPr lang="en-US"/>
          </a:p>
        </p:txBody>
      </p:sp>
    </p:spTree>
    <p:extLst>
      <p:ext uri="{BB962C8B-B14F-4D97-AF65-F5344CB8AC3E}">
        <p14:creationId xmlns:p14="http://schemas.microsoft.com/office/powerpoint/2010/main" val="1145498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a:t>
            </a:r>
            <a:r>
              <a:rPr lang="en-US" baseline="0" dirty="0"/>
              <a:t> Tyrian shekel was the coin used to pay the temple tax. </a:t>
            </a:r>
            <a:r>
              <a:rPr lang="en-US" dirty="0"/>
              <a:t>This coin (obverse and reverse sides) is</a:t>
            </a:r>
            <a:r>
              <a:rPr lang="en-US" baseline="0" dirty="0"/>
              <a:t> part of the </a:t>
            </a:r>
            <a:r>
              <a:rPr lang="en-US" dirty="0"/>
              <a:t>Trinity Evangelical Divinity School Biblical Coin Collection. For more information</a:t>
            </a:r>
            <a:r>
              <a:rPr lang="en-US" baseline="0" dirty="0"/>
              <a:t> on the Tyrian shekel, see Steven Rudd’s guide at http://www.bible.ca/coins/Jesus-coins-of-the-bible-Phoenician-Tyre-Tyrian-Shekel-official-sancturary-Temple-tax-Peters-fish-money-changers-Judas-30-silver-pieces.htm</a:t>
            </a:r>
            <a:endParaRPr lang="en-US" dirty="0"/>
          </a:p>
          <a:p>
            <a:endParaRPr lang="en-US" dirty="0"/>
          </a:p>
          <a:p>
            <a:r>
              <a:rPr lang="en-US" dirty="0" err="1"/>
              <a:t>adr1410019877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2133960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34A66E-A04D-1647-81AC-881EB91030AF}" type="slidenum">
              <a:rPr lang="en-US" smtClean="0"/>
              <a:t>22</a:t>
            </a:fld>
            <a:endParaRPr lang="en-US"/>
          </a:p>
        </p:txBody>
      </p:sp>
    </p:spTree>
    <p:extLst>
      <p:ext uri="{BB962C8B-B14F-4D97-AF65-F5344CB8AC3E}">
        <p14:creationId xmlns:p14="http://schemas.microsoft.com/office/powerpoint/2010/main" val="2424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ch</a:t>
            </a:r>
            <a:r>
              <a:rPr lang="en-US" dirty="0" smtClean="0"/>
              <a:t> 13, Jesus’ Kingdom parables explained that not everyone would accept</a:t>
            </a:r>
            <a:r>
              <a:rPr lang="en-US" baseline="0" dirty="0" smtClean="0"/>
              <a:t> His teachings.</a:t>
            </a:r>
          </a:p>
          <a:p>
            <a:endParaRPr lang="en-US" baseline="0" dirty="0" smtClean="0"/>
          </a:p>
          <a:p>
            <a:r>
              <a:rPr lang="en-US" dirty="0" smtClean="0"/>
              <a:t>This section</a:t>
            </a:r>
            <a:r>
              <a:rPr lang="en-US" baseline="0" dirty="0" smtClean="0"/>
              <a:t> records BOTH faith &amp; opposition.</a:t>
            </a:r>
          </a:p>
          <a:p>
            <a:endParaRPr lang="en-US" baseline="0" dirty="0" smtClean="0"/>
          </a:p>
          <a:p>
            <a:r>
              <a:rPr lang="en-US" baseline="0" dirty="0" smtClean="0"/>
              <a:t>TRANSITION: </a:t>
            </a:r>
          </a:p>
          <a:p>
            <a:r>
              <a:rPr lang="en-US" baseline="0" dirty="0" smtClean="0"/>
              <a:t>The “masks” of hypocrisy worn by the Pharisees are called out</a:t>
            </a:r>
            <a:r>
              <a:rPr lang="mr-IN" baseline="0" dirty="0" smtClean="0"/>
              <a:t>…</a:t>
            </a:r>
            <a:r>
              <a:rPr lang="en-US" baseline="0" dirty="0" smtClean="0"/>
              <a:t>.and they are a reminder for us to follow God with integrity and sincerity.</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a:t>
            </a:fld>
            <a:endParaRPr lang="en-US"/>
          </a:p>
        </p:txBody>
      </p:sp>
    </p:spTree>
    <p:extLst>
      <p:ext uri="{BB962C8B-B14F-4D97-AF65-F5344CB8AC3E}">
        <p14:creationId xmlns:p14="http://schemas.microsoft.com/office/powerpoint/2010/main" val="1548818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Greek word for “hypocrite” originally</a:t>
            </a:r>
            <a:r>
              <a:rPr lang="en-US" baseline="0" dirty="0"/>
              <a:t> referred to an actor, who pretended to be someone else than himself. These masks are on display in the </a:t>
            </a:r>
            <a:r>
              <a:rPr lang="en-US" baseline="0" dirty="0" err="1"/>
              <a:t>Domus</a:t>
            </a:r>
            <a:r>
              <a:rPr lang="en-US" baseline="0" dirty="0"/>
              <a:t> </a:t>
            </a:r>
            <a:r>
              <a:rPr lang="en-US" baseline="0" dirty="0" err="1"/>
              <a:t>Romana</a:t>
            </a:r>
            <a:r>
              <a:rPr lang="en-US" baseline="0" dirty="0"/>
              <a:t> Museum in Rabat, Malta.</a:t>
            </a:r>
            <a:endParaRPr lang="en-US" dirty="0"/>
          </a:p>
          <a:p>
            <a:endParaRPr lang="en-US" dirty="0"/>
          </a:p>
          <a:p>
            <a:r>
              <a:rPr lang="en-US" dirty="0" err="1"/>
              <a:t>tb112005640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11846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Inscription: A coin of Herod the Tetrarch. *Great reminder that it’s not just Jesus visiting all of these places</a:t>
            </a:r>
            <a:r>
              <a:rPr lang="mr-IN" baseline="0" dirty="0" smtClean="0"/>
              <a:t>…</a:t>
            </a:r>
            <a:r>
              <a:rPr lang="en-US" baseline="0" dirty="0" smtClean="0"/>
              <a:t>but the people of the Bible are verified too!</a:t>
            </a:r>
          </a:p>
          <a:p>
            <a:endParaRPr lang="en-US" baseline="0" dirty="0" smtClean="0"/>
          </a:p>
          <a:p>
            <a:r>
              <a:rPr lang="en-US" baseline="0" dirty="0" smtClean="0"/>
              <a:t>The </a:t>
            </a:r>
            <a:r>
              <a:rPr lang="en-US" baseline="0" dirty="0"/>
              <a:t>obverse of this coin contains the text </a:t>
            </a:r>
            <a:r>
              <a:rPr lang="el-GR" baseline="0" dirty="0"/>
              <a:t>ΤΙΒΕΡΙΑϹ (</a:t>
            </a:r>
            <a:r>
              <a:rPr lang="en-US" baseline="0" dirty="0"/>
              <a:t>“</a:t>
            </a:r>
            <a:r>
              <a:rPr lang="en-US" baseline="0" dirty="0" err="1"/>
              <a:t>Tiberias</a:t>
            </a:r>
            <a:r>
              <a:rPr lang="en-US" baseline="0" dirty="0"/>
              <a:t>”) within a wreath. </a:t>
            </a:r>
            <a:r>
              <a:rPr lang="en-US" dirty="0"/>
              <a:t>The reverse</a:t>
            </a:r>
            <a:r>
              <a:rPr lang="en-US" baseline="0" dirty="0"/>
              <a:t> depicts an upright palm branch surrounded by the inscription </a:t>
            </a:r>
            <a:r>
              <a:rPr lang="el-GR" baseline="0" dirty="0"/>
              <a:t>ΗΡωΔΟΥ ΤΕΤΡΑΡΧΟΥ (</a:t>
            </a:r>
            <a:r>
              <a:rPr lang="en-US" baseline="0" dirty="0"/>
              <a:t>“[a coin of] Herod the tetrarch”). The reverse also contains the date L (“year”) </a:t>
            </a:r>
            <a:r>
              <a:rPr lang="el-GR" baseline="0" dirty="0"/>
              <a:t>ΛΔ</a:t>
            </a:r>
            <a:r>
              <a:rPr lang="en-US" baseline="0" dirty="0"/>
              <a:t> (34 = AD 30/31). </a:t>
            </a:r>
            <a:r>
              <a:rPr lang="en-US" sz="1200" dirty="0"/>
              <a:t>This coin is in the Jared James Clark Collection.</a:t>
            </a:r>
          </a:p>
          <a:p>
            <a:endParaRPr lang="en-US" sz="1200" dirty="0"/>
          </a:p>
          <a:p>
            <a:r>
              <a:rPr lang="en-US" dirty="0"/>
              <a:t>Obverse (left): tb0713158746;</a:t>
            </a:r>
            <a:r>
              <a:rPr lang="en-US" baseline="0" dirty="0"/>
              <a:t> r</a:t>
            </a:r>
            <a:r>
              <a:rPr lang="en-US" dirty="0"/>
              <a:t>everse (right): tb0713158738</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344905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 Courage &amp; His Death</a:t>
            </a:r>
          </a:p>
          <a:p>
            <a:endParaRPr lang="en-US" dirty="0" smtClean="0"/>
          </a:p>
          <a:p>
            <a:endParaRPr lang="en-US" dirty="0" smtClean="0"/>
          </a:p>
          <a:p>
            <a:r>
              <a:rPr lang="en-US" dirty="0" smtClean="0"/>
              <a:t>Feeding the 5,000 </a:t>
            </a:r>
            <a:r>
              <a:rPr lang="mr-IN" dirty="0" smtClean="0"/>
              <a:t>–</a:t>
            </a:r>
            <a:r>
              <a:rPr lang="en-US" dirty="0" smtClean="0"/>
              <a:t>  Notice that</a:t>
            </a:r>
            <a:r>
              <a:rPr lang="en-US" baseline="0" dirty="0" smtClean="0"/>
              <a:t> Jesus prays for this meal.  Prayer is mentioned often by Matthew </a:t>
            </a:r>
            <a:r>
              <a:rPr lang="mr-IN" baseline="0" dirty="0" smtClean="0"/>
              <a:t>–</a:t>
            </a:r>
            <a:r>
              <a:rPr lang="en-US" baseline="0" dirty="0" smtClean="0"/>
              <a:t> We need to </a:t>
            </a:r>
            <a:r>
              <a:rPr lang="en-US" baseline="0" dirty="0" err="1" smtClean="0"/>
              <a:t>imiate</a:t>
            </a:r>
            <a:r>
              <a:rPr lang="en-US" baseline="0" dirty="0" smtClean="0"/>
              <a:t> this about Jesus!</a:t>
            </a:r>
            <a:endParaRPr lang="en-US" dirty="0" smtClean="0"/>
          </a:p>
          <a:p>
            <a:r>
              <a:rPr lang="en-US" dirty="0" smtClean="0"/>
              <a:t>we can TRUST JESUS, with everything we have!  Give</a:t>
            </a:r>
            <a:r>
              <a:rPr lang="en-US" baseline="0" dirty="0" smtClean="0"/>
              <a:t> Him our All.</a:t>
            </a:r>
          </a:p>
          <a:p>
            <a:endParaRPr lang="en-US" baseline="0" dirty="0" smtClean="0"/>
          </a:p>
          <a:p>
            <a:r>
              <a:rPr lang="en-US" baseline="0" dirty="0" smtClean="0"/>
              <a:t>Peter:  Get’s a taste of walking by Faith.  What do we learn about walking by faith:  Walking by Faith is:  Going where Jesus calls us to come.  Going where we can’t go alone.  Going, but only as far as we keep our eyes fixed on HIM.  Depending on Him when we are sinking!</a:t>
            </a:r>
          </a:p>
          <a:p>
            <a:endParaRPr lang="en-US" baseline="0" dirty="0" smtClean="0"/>
          </a:p>
          <a:p>
            <a:endParaRPr lang="en-US" baseline="0" dirty="0" smtClean="0"/>
          </a:p>
          <a:p>
            <a:r>
              <a:rPr lang="en-US" baseline="0" dirty="0" smtClean="0"/>
              <a:t>TRANSITION: These 2 miracles are well remembered</a:t>
            </a:r>
            <a:r>
              <a:rPr lang="mr-IN" baseline="0" dirty="0" smtClean="0"/>
              <a:t>…</a:t>
            </a:r>
            <a:r>
              <a:rPr lang="en-US" baseline="0" dirty="0" smtClean="0"/>
              <a:t>. Photos</a:t>
            </a:r>
            <a:r>
              <a:rPr lang="mr-IN" baseline="0" dirty="0" smtClean="0"/>
              <a: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6</a:t>
            </a:fld>
            <a:endParaRPr lang="en-US"/>
          </a:p>
        </p:txBody>
      </p:sp>
    </p:spTree>
    <p:extLst>
      <p:ext uri="{BB962C8B-B14F-4D97-AF65-F5344CB8AC3E}">
        <p14:creationId xmlns:p14="http://schemas.microsoft.com/office/powerpoint/2010/main" val="978374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Multiplication of Loaves and Fishes</a:t>
            </a:r>
            <a:r>
              <a:rPr lang="en-US" baseline="0" dirty="0"/>
              <a:t> at </a:t>
            </a:r>
            <a:r>
              <a:rPr lang="en-US" baseline="0" dirty="0" err="1"/>
              <a:t>Tabgha</a:t>
            </a:r>
            <a:r>
              <a:rPr lang="en-US" baseline="0" dirty="0"/>
              <a:t> (ancient </a:t>
            </a:r>
            <a:r>
              <a:rPr lang="en-US" baseline="0" dirty="0" err="1"/>
              <a:t>Heptapegon</a:t>
            </a:r>
            <a:r>
              <a:rPr lang="en-US" baseline="0" dirty="0"/>
              <a:t>) commemorates this miracle, but it is based on the incorrect identification of </a:t>
            </a:r>
            <a:r>
              <a:rPr lang="en-US" baseline="0" dirty="0" err="1"/>
              <a:t>Tabgha</a:t>
            </a:r>
            <a:r>
              <a:rPr lang="en-US" baseline="0" dirty="0"/>
              <a:t> with Bethsaida. Nonetheless, the ancient depiction of the loaves and fish provide a valuable, historic illustration of the event.</a:t>
            </a:r>
            <a:endParaRPr lang="en-US" dirty="0"/>
          </a:p>
          <a:p>
            <a:endParaRPr lang="en-US" dirty="0"/>
          </a:p>
          <a:p>
            <a:r>
              <a:rPr lang="en-US" dirty="0" err="1"/>
              <a:t>tb032804310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96814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close-up of the mosaic shown in the previous photo.</a:t>
            </a:r>
          </a:p>
          <a:p>
            <a:endParaRPr lang="en-US" dirty="0"/>
          </a:p>
          <a:p>
            <a:r>
              <a:rPr lang="en-US" dirty="0" err="1"/>
              <a:t>tb102702024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168940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6:39 adds the detail</a:t>
            </a:r>
            <a:r>
              <a:rPr lang="en-US" baseline="0" dirty="0"/>
              <a:t> that the grass was green. This may not be the same area as the miracle, but it gives a good visual representation and it is likely not far from the place where the crowds sat down to eat.</a:t>
            </a:r>
            <a:endParaRPr lang="en-US" dirty="0"/>
          </a:p>
          <a:p>
            <a:endParaRPr lang="en-US" dirty="0"/>
          </a:p>
          <a:p>
            <a:r>
              <a:rPr lang="en-US" dirty="0" err="1"/>
              <a:t>tb110206630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54042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boat was excavated about 600 meters south of Kibbutz </a:t>
            </a:r>
            <a:r>
              <a:rPr lang="en-US" baseline="0" dirty="0" err="1"/>
              <a:t>Nof</a:t>
            </a:r>
            <a:r>
              <a:rPr lang="en-US" baseline="0" dirty="0"/>
              <a:t> </a:t>
            </a:r>
            <a:r>
              <a:rPr lang="en-US" baseline="0" dirty="0" err="1"/>
              <a:t>Ginosar</a:t>
            </a:r>
            <a:r>
              <a:rPr lang="en-US" baseline="0" dirty="0"/>
              <a:t>. It is now on display at the </a:t>
            </a:r>
            <a:r>
              <a:rPr lang="en-US" baseline="0" dirty="0" err="1"/>
              <a:t>Yigal</a:t>
            </a:r>
            <a:r>
              <a:rPr lang="en-US" baseline="0" dirty="0"/>
              <a:t> </a:t>
            </a:r>
            <a:r>
              <a:rPr lang="en-US" baseline="0" dirty="0" err="1"/>
              <a:t>Alon</a:t>
            </a:r>
            <a:r>
              <a:rPr lang="en-US" baseline="0" dirty="0"/>
              <a:t> Museum at the kibbutz.</a:t>
            </a:r>
          </a:p>
          <a:p>
            <a:endParaRPr lang="en-US" baseline="0" dirty="0"/>
          </a:p>
          <a:p>
            <a:r>
              <a:rPr lang="en-US" dirty="0" err="1"/>
              <a:t>adr1305051109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147262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1938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8024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832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54907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72432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3353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66101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2772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chemeClr val="accent2">
                    <a:lumMod val="50000"/>
                  </a:schemeClr>
                </a:solidFill>
                <a:latin typeface="Calibri" charset="0"/>
                <a:ea typeface="Calibri" charset="0"/>
                <a:cs typeface="Calibri"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200"/>
            </a:lvl1pPr>
            <a:lvl2pPr>
              <a:defRPr sz="28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3068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10400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59343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7906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34344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4B8EE9-F052-1247-A3DC-8928AA93E299}" type="datetimeFigureOut">
              <a:rPr lang="en-US" smtClean="0"/>
              <a:t>9/30/17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4B8EE9-F052-1247-A3DC-8928AA93E299}" type="datetimeFigureOut">
              <a:rPr lang="en-US" smtClean="0"/>
              <a:t>9/30/17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4B8EE9-F052-1247-A3DC-8928AA93E299}" type="datetimeFigureOut">
              <a:rPr lang="en-US" smtClean="0"/>
              <a:t>9/30/17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4B8EE9-F052-1247-A3DC-8928AA93E299}" type="datetimeFigureOut">
              <a:rPr lang="en-US" smtClean="0"/>
              <a:t>9/30/17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B8EE9-F052-1247-A3DC-8928AA93E299}" type="datetimeFigureOut">
              <a:rPr lang="en-US" smtClean="0"/>
              <a:t>9/30/17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9/30/17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9/30/17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26"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24B8EE9-F052-1247-A3DC-8928AA93E299}" type="datetimeFigureOut">
              <a:rPr lang="en-US" smtClean="0"/>
              <a:t>9/30/17</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3C18321-4D48-904F-B33E-355F0650785D}" type="slidenum">
              <a:rPr lang="en-US" smtClean="0"/>
              <a:t>‹#›</a:t>
            </a:fld>
            <a:endParaRPr lang="en-US"/>
          </a:p>
        </p:txBody>
      </p:sp>
    </p:spTree>
    <p:extLst>
      <p:ext uri="{BB962C8B-B14F-4D97-AF65-F5344CB8AC3E}">
        <p14:creationId xmlns:p14="http://schemas.microsoft.com/office/powerpoint/2010/main" val="145327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1" r:id="rId19"/>
    <p:sldLayoutId id="2147483682" r:id="rId20"/>
    <p:sldLayoutId id="2147483683" r:id="rId21"/>
    <p:sldLayoutId id="2147483684" r:id="rId22"/>
    <p:sldLayoutId id="2147483685" r:id="rId23"/>
    <p:sldLayoutId id="2147483686" r:id="rId24"/>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72400206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14plus\Nof Ginosar, 1st c AD Sea of Galilee boat, adr1305051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422"/>
            <a:ext cx="7620000" cy="5060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First-century AD boat excavated in the Sea of Galilee</a:t>
            </a:r>
          </a:p>
        </p:txBody>
      </p:sp>
      <p:sp>
        <p:nvSpPr>
          <p:cNvPr id="3" name="Text Placeholder 2"/>
          <p:cNvSpPr>
            <a:spLocks noGrp="1"/>
          </p:cNvSpPr>
          <p:nvPr>
            <p:ph type="body" sz="quarter" idx="12"/>
          </p:nvPr>
        </p:nvSpPr>
        <p:spPr/>
        <p:txBody>
          <a:bodyPr/>
          <a:lstStyle/>
          <a:p>
            <a:r>
              <a:rPr lang="en-US" dirty="0"/>
              <a:t>14:22</a:t>
            </a:r>
          </a:p>
        </p:txBody>
      </p:sp>
      <p:sp>
        <p:nvSpPr>
          <p:cNvPr id="4" name="Title 3"/>
          <p:cNvSpPr>
            <a:spLocks noGrp="1"/>
          </p:cNvSpPr>
          <p:nvPr>
            <p:ph type="title"/>
          </p:nvPr>
        </p:nvSpPr>
        <p:spPr/>
        <p:txBody>
          <a:bodyPr/>
          <a:lstStyle/>
          <a:p>
            <a:r>
              <a:rPr lang="en-US" dirty="0"/>
              <a:t>And immediately He made the disciples get into the boat</a:t>
            </a:r>
          </a:p>
        </p:txBody>
      </p:sp>
    </p:spTree>
    <p:extLst>
      <p:ext uri="{BB962C8B-B14F-4D97-AF65-F5344CB8AC3E}">
        <p14:creationId xmlns:p14="http://schemas.microsoft.com/office/powerpoint/2010/main" val="35248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ictorial Library of Bible Lands\01 Galilee and the North\Sea of Galilee-Scenes and Sunsets\Jesus walking on water, tb0406061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24829"/>
            <a:ext cx="7620000" cy="5065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Dramatization of Jesus walking on the Sea of Galilee</a:t>
            </a:r>
          </a:p>
        </p:txBody>
      </p:sp>
      <p:sp>
        <p:nvSpPr>
          <p:cNvPr id="3" name="Text Placeholder 2"/>
          <p:cNvSpPr>
            <a:spLocks noGrp="1"/>
          </p:cNvSpPr>
          <p:nvPr>
            <p:ph type="body" sz="quarter" idx="12"/>
          </p:nvPr>
        </p:nvSpPr>
        <p:spPr/>
        <p:txBody>
          <a:bodyPr/>
          <a:lstStyle/>
          <a:p>
            <a:r>
              <a:rPr lang="en-US" kern="0" dirty="0"/>
              <a:t>14:25</a:t>
            </a:r>
            <a:endParaRPr lang="en-US" dirty="0"/>
          </a:p>
        </p:txBody>
      </p:sp>
      <p:sp>
        <p:nvSpPr>
          <p:cNvPr id="4" name="Title 3"/>
          <p:cNvSpPr>
            <a:spLocks noGrp="1"/>
          </p:cNvSpPr>
          <p:nvPr>
            <p:ph type="title"/>
          </p:nvPr>
        </p:nvSpPr>
        <p:spPr/>
        <p:txBody>
          <a:bodyPr/>
          <a:lstStyle/>
          <a:p>
            <a:r>
              <a:rPr lang="en-US" dirty="0"/>
              <a:t>And in the fourth watch of the night He came to them, walking on the sea</a:t>
            </a:r>
          </a:p>
        </p:txBody>
      </p:sp>
    </p:spTree>
    <p:extLst>
      <p:ext uri="{BB962C8B-B14F-4D97-AF65-F5344CB8AC3E}">
        <p14:creationId xmlns:p14="http://schemas.microsoft.com/office/powerpoint/2010/main" val="1044254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ictorial Library of Bible Lands\40 Matthew\Jesus and Peter walking on water, tb0406061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24098"/>
            <a:ext cx="7620000" cy="506680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Dramatization of Jesus and Peter walking on the Sea of Galilee</a:t>
            </a:r>
          </a:p>
        </p:txBody>
      </p:sp>
      <p:sp>
        <p:nvSpPr>
          <p:cNvPr id="3" name="Text Placeholder 2"/>
          <p:cNvSpPr>
            <a:spLocks noGrp="1"/>
          </p:cNvSpPr>
          <p:nvPr>
            <p:ph type="body" sz="quarter" idx="12"/>
          </p:nvPr>
        </p:nvSpPr>
        <p:spPr/>
        <p:txBody>
          <a:bodyPr/>
          <a:lstStyle/>
          <a:p>
            <a:r>
              <a:rPr lang="en-US" kern="0" dirty="0"/>
              <a:t>14:31</a:t>
            </a:r>
            <a:endParaRPr lang="en-US" dirty="0"/>
          </a:p>
        </p:txBody>
      </p:sp>
      <p:sp>
        <p:nvSpPr>
          <p:cNvPr id="4" name="Title 3"/>
          <p:cNvSpPr>
            <a:spLocks noGrp="1"/>
          </p:cNvSpPr>
          <p:nvPr>
            <p:ph type="title"/>
          </p:nvPr>
        </p:nvSpPr>
        <p:spPr/>
        <p:txBody>
          <a:bodyPr/>
          <a:lstStyle/>
          <a:p>
            <a:r>
              <a:rPr lang="en-US" dirty="0"/>
              <a:t>And immediately Jesus extended His hand and took hold of him</a:t>
            </a:r>
          </a:p>
        </p:txBody>
      </p:sp>
    </p:spTree>
    <p:extLst>
      <p:ext uri="{BB962C8B-B14F-4D97-AF65-F5344CB8AC3E}">
        <p14:creationId xmlns:p14="http://schemas.microsoft.com/office/powerpoint/2010/main" val="1887705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Wonderful Savior Is Jesus My Lord”</a:t>
            </a:r>
            <a:endParaRPr lang="en-US" dirty="0"/>
          </a:p>
        </p:txBody>
      </p:sp>
      <p:sp>
        <p:nvSpPr>
          <p:cNvPr id="3" name="Content Placeholder 2"/>
          <p:cNvSpPr>
            <a:spLocks noGrp="1"/>
          </p:cNvSpPr>
          <p:nvPr>
            <p:ph idx="1"/>
          </p:nvPr>
        </p:nvSpPr>
        <p:spPr/>
        <p:txBody>
          <a:bodyPr/>
          <a:lstStyle/>
          <a:p>
            <a:r>
              <a:rPr lang="en-US" dirty="0" smtClean="0"/>
              <a:t>How Wonderful To Keep God’s Word Instead of The Doctrines &amp; Traditions of Men.</a:t>
            </a:r>
          </a:p>
          <a:p>
            <a:r>
              <a:rPr lang="en-US" dirty="0" smtClean="0"/>
              <a:t>How Wonderful To Have A Clean Heart, Not Just Clean Hands.</a:t>
            </a:r>
          </a:p>
          <a:p>
            <a:r>
              <a:rPr lang="en-US" dirty="0" smtClean="0"/>
              <a:t>How Wonderful To See Great Love &amp; Faith In Godly Mothers.</a:t>
            </a:r>
          </a:p>
          <a:p>
            <a:r>
              <a:rPr lang="en-US" dirty="0" smtClean="0"/>
              <a:t>How Wonderful To Hear of Jesus’ Miracles.</a:t>
            </a:r>
            <a:endParaRPr lang="en-US" dirty="0"/>
          </a:p>
        </p:txBody>
      </p:sp>
    </p:spTree>
    <p:extLst>
      <p:ext uri="{BB962C8B-B14F-4D97-AF65-F5344CB8AC3E}">
        <p14:creationId xmlns:p14="http://schemas.microsoft.com/office/powerpoint/2010/main" val="162146088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err="1"/>
              <a:t>Magdala</a:t>
            </a:r>
            <a:r>
              <a:rPr lang="en-US" dirty="0"/>
              <a:t> synagogue (from the west)</a:t>
            </a:r>
          </a:p>
        </p:txBody>
      </p:sp>
      <p:sp>
        <p:nvSpPr>
          <p:cNvPr id="3" name="Text Placeholder 2"/>
          <p:cNvSpPr>
            <a:spLocks noGrp="1"/>
          </p:cNvSpPr>
          <p:nvPr>
            <p:ph type="body" sz="quarter" idx="12"/>
          </p:nvPr>
        </p:nvSpPr>
        <p:spPr/>
        <p:txBody>
          <a:bodyPr/>
          <a:lstStyle/>
          <a:p>
            <a:r>
              <a:rPr lang="en-US" kern="0" dirty="0"/>
              <a:t>15:39</a:t>
            </a:r>
            <a:endParaRPr lang="en-US" dirty="0"/>
          </a:p>
        </p:txBody>
      </p:sp>
      <p:sp>
        <p:nvSpPr>
          <p:cNvPr id="4" name="Title 3"/>
          <p:cNvSpPr>
            <a:spLocks noGrp="1"/>
          </p:cNvSpPr>
          <p:nvPr>
            <p:ph type="title"/>
          </p:nvPr>
        </p:nvSpPr>
        <p:spPr/>
        <p:txBody>
          <a:bodyPr/>
          <a:lstStyle/>
          <a:p>
            <a:r>
              <a:rPr lang="en-US" dirty="0"/>
              <a:t>And He . . . got into the boat, and went to the region of Magadan</a:t>
            </a:r>
          </a:p>
        </p:txBody>
      </p:sp>
    </p:spTree>
    <p:extLst>
      <p:ext uri="{BB962C8B-B14F-4D97-AF65-F5344CB8AC3E}">
        <p14:creationId xmlns:p14="http://schemas.microsoft.com/office/powerpoint/2010/main" val="939550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Magdala synagogue with ornamented table (from the north)</a:t>
            </a:r>
          </a:p>
        </p:txBody>
      </p:sp>
      <p:sp>
        <p:nvSpPr>
          <p:cNvPr id="3" name="Text Placeholder 2"/>
          <p:cNvSpPr>
            <a:spLocks noGrp="1"/>
          </p:cNvSpPr>
          <p:nvPr>
            <p:ph type="body" sz="quarter" idx="12"/>
          </p:nvPr>
        </p:nvSpPr>
        <p:spPr/>
        <p:txBody>
          <a:bodyPr/>
          <a:lstStyle/>
          <a:p>
            <a:r>
              <a:rPr lang="en-US" kern="0" dirty="0"/>
              <a:t>15:39</a:t>
            </a:r>
            <a:endParaRPr lang="en-US" dirty="0"/>
          </a:p>
        </p:txBody>
      </p:sp>
      <p:sp>
        <p:nvSpPr>
          <p:cNvPr id="4" name="Title 3"/>
          <p:cNvSpPr>
            <a:spLocks noGrp="1"/>
          </p:cNvSpPr>
          <p:nvPr>
            <p:ph type="title"/>
          </p:nvPr>
        </p:nvSpPr>
        <p:spPr/>
        <p:txBody>
          <a:bodyPr/>
          <a:lstStyle/>
          <a:p>
            <a:r>
              <a:rPr lang="en-US" dirty="0"/>
              <a:t>And He . . . got into the boat, and went to the region of Magadan</a:t>
            </a:r>
          </a:p>
        </p:txBody>
      </p:sp>
    </p:spTree>
    <p:extLst>
      <p:ext uri="{BB962C8B-B14F-4D97-AF65-F5344CB8AC3E}">
        <p14:creationId xmlns:p14="http://schemas.microsoft.com/office/powerpoint/2010/main" val="71675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Asks Us To</a:t>
            </a:r>
            <a:r>
              <a:rPr lang="mr-IN" dirty="0" smtClean="0"/>
              <a:t>…</a:t>
            </a:r>
            <a:endParaRPr lang="en-US" dirty="0"/>
          </a:p>
        </p:txBody>
      </p:sp>
      <p:sp>
        <p:nvSpPr>
          <p:cNvPr id="3" name="Content Placeholder 2"/>
          <p:cNvSpPr>
            <a:spLocks noGrp="1"/>
          </p:cNvSpPr>
          <p:nvPr>
            <p:ph idx="1"/>
          </p:nvPr>
        </p:nvSpPr>
        <p:spPr>
          <a:xfrm>
            <a:off x="628650" y="1521354"/>
            <a:ext cx="8313644" cy="3626115"/>
          </a:xfrm>
        </p:spPr>
        <p:txBody>
          <a:bodyPr/>
          <a:lstStyle/>
          <a:p>
            <a:r>
              <a:rPr lang="en-US" dirty="0" smtClean="0"/>
              <a:t>Observe What Is Already Provided, Not Simply Ask For More.</a:t>
            </a:r>
          </a:p>
          <a:p>
            <a:r>
              <a:rPr lang="en-US" dirty="0" smtClean="0"/>
              <a:t>Think About Spiritual Concerns, Not Simply Physical Concerns.</a:t>
            </a:r>
          </a:p>
          <a:p>
            <a:endParaRPr lang="en-US" dirty="0"/>
          </a:p>
          <a:p>
            <a:r>
              <a:rPr lang="en-US" dirty="0" smtClean="0"/>
              <a:t>Jesus Is Going To Build His Church</a:t>
            </a:r>
            <a:r>
              <a:rPr lang="mr-IN" dirty="0" smtClean="0"/>
              <a:t>…</a:t>
            </a:r>
            <a:endParaRPr lang="en-US" dirty="0" smtClean="0"/>
          </a:p>
          <a:p>
            <a:pPr lvl="1"/>
            <a:r>
              <a:rPr lang="en-US" dirty="0" smtClean="0"/>
              <a:t>16:13</a:t>
            </a:r>
          </a:p>
        </p:txBody>
      </p:sp>
    </p:spTree>
    <p:extLst>
      <p:ext uri="{BB962C8B-B14F-4D97-AF65-F5344CB8AC3E}">
        <p14:creationId xmlns:p14="http://schemas.microsoft.com/office/powerpoint/2010/main" val="114813454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sr\matt16plus\Caesarea Philippi and Tel Dan from Nimrod's Fortress, adr0807088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4114"/>
            <a:ext cx="7620000" cy="50667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Area of Caesarea Philippi (from the northeast)</a:t>
            </a:r>
          </a:p>
        </p:txBody>
      </p:sp>
      <p:sp>
        <p:nvSpPr>
          <p:cNvPr id="3" name="Text Placeholder 2"/>
          <p:cNvSpPr>
            <a:spLocks noGrp="1"/>
          </p:cNvSpPr>
          <p:nvPr>
            <p:ph type="body" sz="quarter" idx="12"/>
          </p:nvPr>
        </p:nvSpPr>
        <p:spPr/>
        <p:txBody>
          <a:bodyPr/>
          <a:lstStyle/>
          <a:p>
            <a:r>
              <a:rPr lang="en-US" kern="0" dirty="0"/>
              <a:t>16:13</a:t>
            </a:r>
            <a:endParaRPr lang="en-US" dirty="0"/>
          </a:p>
        </p:txBody>
      </p:sp>
      <p:sp>
        <p:nvSpPr>
          <p:cNvPr id="4" name="Title 3"/>
          <p:cNvSpPr>
            <a:spLocks noGrp="1"/>
          </p:cNvSpPr>
          <p:nvPr>
            <p:ph type="title"/>
          </p:nvPr>
        </p:nvSpPr>
        <p:spPr/>
        <p:txBody>
          <a:bodyPr/>
          <a:lstStyle/>
          <a:p>
            <a:r>
              <a:rPr lang="en-US" dirty="0"/>
              <a:t>Now when Jesus came into the district of Caesarea Philippi . . .</a:t>
            </a:r>
          </a:p>
        </p:txBody>
      </p:sp>
      <p:sp>
        <p:nvSpPr>
          <p:cNvPr id="6" name="Oval 5"/>
          <p:cNvSpPr/>
          <p:nvPr/>
        </p:nvSpPr>
        <p:spPr>
          <a:xfrm>
            <a:off x="4064000" y="3421617"/>
            <a:ext cx="827353" cy="3175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pPr>
            <a:endParaRPr lang="en-US" sz="2000">
              <a:latin typeface="Calibri" pitchFamily="34" charset="0"/>
            </a:endParaRPr>
          </a:p>
        </p:txBody>
      </p:sp>
      <p:sp>
        <p:nvSpPr>
          <p:cNvPr id="7" name="Text Box 15"/>
          <p:cNvSpPr txBox="1">
            <a:spLocks noChangeArrowheads="1"/>
          </p:cNvSpPr>
          <p:nvPr/>
        </p:nvSpPr>
        <p:spPr bwMode="auto">
          <a:xfrm>
            <a:off x="3036297" y="2994099"/>
            <a:ext cx="1666290" cy="348878"/>
          </a:xfrm>
          <a:prstGeom prst="rect">
            <a:avLst/>
          </a:prstGeom>
          <a:noFill/>
          <a:ln w="9525">
            <a:noFill/>
            <a:miter lim="800000"/>
            <a:headEnd/>
            <a:tailEnd/>
          </a:ln>
          <a:effectLst/>
        </p:spPr>
        <p:txBody>
          <a:bodyPr wrap="none">
            <a:spAutoFit/>
          </a:bodyPr>
          <a:lstStyle/>
          <a:p>
            <a:pPr algn="ctr">
              <a:defRPr/>
            </a:pPr>
            <a:r>
              <a:rPr lang="en-US" sz="1667" dirty="0">
                <a:solidFill>
                  <a:prstClr val="white"/>
                </a:solidFill>
                <a:effectLst>
                  <a:glow rad="76200">
                    <a:prstClr val="black">
                      <a:alpha val="60000"/>
                    </a:prstClr>
                  </a:glow>
                </a:effectLst>
                <a:latin typeface="Calibri" pitchFamily="34" charset="0"/>
                <a:cs typeface="Calibri" pitchFamily="34" charset="0"/>
              </a:rPr>
              <a:t>Caesarea Philippi</a:t>
            </a:r>
          </a:p>
        </p:txBody>
      </p:sp>
    </p:spTree>
    <p:extLst>
      <p:ext uri="{BB962C8B-B14F-4D97-AF65-F5344CB8AC3E}">
        <p14:creationId xmlns:p14="http://schemas.microsoft.com/office/powerpoint/2010/main" val="294879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pcbgospelsMar17adds\Caesarea Philippi cave and temples area aerial from south, ws012317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12391"/>
            <a:ext cx="7620000" cy="4290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Caesarea Philippi cave and temples area (aerial view from the south)</a:t>
            </a:r>
          </a:p>
        </p:txBody>
      </p:sp>
      <p:sp>
        <p:nvSpPr>
          <p:cNvPr id="3" name="Text Placeholder 2"/>
          <p:cNvSpPr>
            <a:spLocks noGrp="1"/>
          </p:cNvSpPr>
          <p:nvPr>
            <p:ph type="body" sz="quarter" idx="12"/>
          </p:nvPr>
        </p:nvSpPr>
        <p:spPr/>
        <p:txBody>
          <a:bodyPr/>
          <a:lstStyle/>
          <a:p>
            <a:r>
              <a:rPr lang="en-US" kern="0" dirty="0"/>
              <a:t>16:18</a:t>
            </a:r>
            <a:endParaRPr lang="en-US" dirty="0"/>
          </a:p>
        </p:txBody>
      </p:sp>
      <p:sp>
        <p:nvSpPr>
          <p:cNvPr id="4" name="Title 3"/>
          <p:cNvSpPr>
            <a:spLocks noGrp="1"/>
          </p:cNvSpPr>
          <p:nvPr>
            <p:ph type="title"/>
          </p:nvPr>
        </p:nvSpPr>
        <p:spPr/>
        <p:txBody>
          <a:bodyPr/>
          <a:lstStyle/>
          <a:p>
            <a:r>
              <a:rPr lang="en-US" dirty="0"/>
              <a:t>On this rock I will build My church, and the gates of Hades will not prevail against it</a:t>
            </a:r>
          </a:p>
        </p:txBody>
      </p:sp>
    </p:spTree>
    <p:extLst>
      <p:ext uri="{BB962C8B-B14F-4D97-AF65-F5344CB8AC3E}">
        <p14:creationId xmlns:p14="http://schemas.microsoft.com/office/powerpoint/2010/main" val="1164448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 the Son of the Living God</a:t>
            </a:r>
            <a:endParaRPr lang="en-US" dirty="0"/>
          </a:p>
        </p:txBody>
      </p:sp>
      <p:sp>
        <p:nvSpPr>
          <p:cNvPr id="3" name="Content Placeholder 2"/>
          <p:cNvSpPr>
            <a:spLocks noGrp="1"/>
          </p:cNvSpPr>
          <p:nvPr>
            <p:ph idx="1"/>
          </p:nvPr>
        </p:nvSpPr>
        <p:spPr/>
        <p:txBody>
          <a:bodyPr/>
          <a:lstStyle/>
          <a:p>
            <a:r>
              <a:rPr lang="en-US" dirty="0" smtClean="0"/>
              <a:t>Peter’s Confession</a:t>
            </a:r>
          </a:p>
          <a:p>
            <a:r>
              <a:rPr lang="en-US" dirty="0" smtClean="0"/>
              <a:t>Jesus Will Build His Church</a:t>
            </a:r>
          </a:p>
          <a:p>
            <a:r>
              <a:rPr lang="en-US" dirty="0" smtClean="0"/>
              <a:t>Jesus Will Suffer &amp; Die</a:t>
            </a:r>
          </a:p>
          <a:p>
            <a:r>
              <a:rPr lang="en-US" dirty="0" smtClean="0"/>
              <a:t>Jesus Will Save Our Souls</a:t>
            </a:r>
            <a:endParaRPr lang="en-US" dirty="0"/>
          </a:p>
        </p:txBody>
      </p:sp>
    </p:spTree>
    <p:extLst>
      <p:ext uri="{BB962C8B-B14F-4D97-AF65-F5344CB8AC3E}">
        <p14:creationId xmlns:p14="http://schemas.microsoft.com/office/powerpoint/2010/main" val="22655315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Chapters 14-17</a:t>
            </a:r>
            <a:endParaRPr lang="en-US" dirty="0"/>
          </a:p>
        </p:txBody>
      </p:sp>
      <p:sp>
        <p:nvSpPr>
          <p:cNvPr id="3" name="Content Placeholder 2"/>
          <p:cNvSpPr>
            <a:spLocks noGrp="1"/>
          </p:cNvSpPr>
          <p:nvPr>
            <p:ph idx="1"/>
          </p:nvPr>
        </p:nvSpPr>
        <p:spPr>
          <a:xfrm>
            <a:off x="628650" y="1521354"/>
            <a:ext cx="8138832" cy="3626115"/>
          </a:xfrm>
        </p:spPr>
        <p:txBody>
          <a:bodyPr/>
          <a:lstStyle/>
          <a:p>
            <a:r>
              <a:rPr lang="en-US" dirty="0" smtClean="0"/>
              <a:t>Ch. 14: Feeding the 5,000 &amp; Walking on Water</a:t>
            </a:r>
          </a:p>
          <a:p>
            <a:r>
              <a:rPr lang="en-US" dirty="0" smtClean="0"/>
              <a:t>Ch. 15: Doctrines of Men &amp; Feeding 4,000</a:t>
            </a:r>
          </a:p>
          <a:p>
            <a:r>
              <a:rPr lang="en-US" dirty="0" smtClean="0"/>
              <a:t>Ch. 16: Warning of Leaven &amp; Confessing Christ</a:t>
            </a:r>
          </a:p>
          <a:p>
            <a:r>
              <a:rPr lang="en-US" dirty="0" smtClean="0"/>
              <a:t>Ch. 17: Transfiguration &amp; Temple Tax</a:t>
            </a:r>
            <a:endParaRPr lang="en-US" dirty="0"/>
          </a:p>
        </p:txBody>
      </p:sp>
    </p:spTree>
    <p:extLst>
      <p:ext uri="{BB962C8B-B14F-4D97-AF65-F5344CB8AC3E}">
        <p14:creationId xmlns:p14="http://schemas.microsoft.com/office/powerpoint/2010/main" val="26628850"/>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Transfiguration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“We were eyewitnesses of His majesty</a:t>
            </a:r>
            <a:r>
              <a:rPr lang="mr-IN" dirty="0" smtClean="0"/>
              <a:t>…</a:t>
            </a:r>
            <a:r>
              <a:rPr lang="en-US" dirty="0" smtClean="0"/>
              <a:t>”</a:t>
            </a:r>
          </a:p>
          <a:p>
            <a:pPr lvl="1"/>
            <a:r>
              <a:rPr lang="en-US" dirty="0" smtClean="0"/>
              <a:t>2 Peter 1:16</a:t>
            </a:r>
          </a:p>
          <a:p>
            <a:r>
              <a:rPr lang="en-US" dirty="0" smtClean="0"/>
              <a:t>The Son of God: By Association</a:t>
            </a:r>
          </a:p>
          <a:p>
            <a:r>
              <a:rPr lang="en-US" dirty="0" smtClean="0"/>
              <a:t>The Son of God: By Glorification</a:t>
            </a:r>
          </a:p>
          <a:p>
            <a:r>
              <a:rPr lang="en-US" dirty="0" smtClean="0"/>
              <a:t>The Son of God: By Declaration</a:t>
            </a:r>
          </a:p>
          <a:p>
            <a:r>
              <a:rPr lang="en-US" dirty="0" smtClean="0"/>
              <a:t>The Son of God: By Inspiration</a:t>
            </a:r>
          </a:p>
          <a:p>
            <a:r>
              <a:rPr lang="en-US" dirty="0" smtClean="0"/>
              <a:t>The One Above All Others, </a:t>
            </a:r>
            <a:br>
              <a:rPr lang="en-US" dirty="0" smtClean="0"/>
            </a:br>
            <a:r>
              <a:rPr lang="en-US" dirty="0" smtClean="0"/>
              <a:t>Would Soon Die For All Others.</a:t>
            </a:r>
            <a:endParaRPr lang="en-US" dirty="0"/>
          </a:p>
        </p:txBody>
      </p:sp>
    </p:spTree>
    <p:extLst>
      <p:ext uri="{BB962C8B-B14F-4D97-AF65-F5344CB8AC3E}">
        <p14:creationId xmlns:p14="http://schemas.microsoft.com/office/powerpoint/2010/main" val="68194262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17\Silver tetradrachma with Baal Melkart and eagle, from Tyre, 97-96 BC, adr1410019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6923"/>
            <a:ext cx="7620000" cy="544115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a:t>
            </a:r>
            <a:r>
              <a:rPr lang="en-US" dirty="0" err="1"/>
              <a:t>stater</a:t>
            </a:r>
            <a:r>
              <a:rPr lang="en-US" dirty="0"/>
              <a:t> (tetradrachm, shekel) with Baal </a:t>
            </a:r>
            <a:r>
              <a:rPr lang="en-US" dirty="0" err="1"/>
              <a:t>Melkart</a:t>
            </a:r>
            <a:r>
              <a:rPr lang="en-US" dirty="0"/>
              <a:t> and eagle, from Tyre, 97–96 BC</a:t>
            </a:r>
          </a:p>
        </p:txBody>
      </p:sp>
      <p:sp>
        <p:nvSpPr>
          <p:cNvPr id="3" name="Text Placeholder 2"/>
          <p:cNvSpPr>
            <a:spLocks noGrp="1"/>
          </p:cNvSpPr>
          <p:nvPr>
            <p:ph type="body" sz="quarter" idx="12"/>
          </p:nvPr>
        </p:nvSpPr>
        <p:spPr/>
        <p:txBody>
          <a:bodyPr/>
          <a:lstStyle/>
          <a:p>
            <a:r>
              <a:rPr lang="en-US" kern="0" dirty="0"/>
              <a:t>17:27</a:t>
            </a:r>
            <a:endParaRPr lang="en-US" dirty="0"/>
          </a:p>
        </p:txBody>
      </p:sp>
      <p:sp>
        <p:nvSpPr>
          <p:cNvPr id="4" name="Title 3"/>
          <p:cNvSpPr>
            <a:spLocks noGrp="1"/>
          </p:cNvSpPr>
          <p:nvPr>
            <p:ph type="title"/>
          </p:nvPr>
        </p:nvSpPr>
        <p:spPr/>
        <p:txBody>
          <a:bodyPr/>
          <a:lstStyle/>
          <a:p>
            <a:r>
              <a:rPr lang="en-US" dirty="0"/>
              <a:t>And when you have opened its mouth, you will find a </a:t>
            </a:r>
            <a:r>
              <a:rPr lang="en-US" dirty="0" err="1"/>
              <a:t>stater</a:t>
            </a:r>
            <a:endParaRPr lang="en-US" dirty="0"/>
          </a:p>
        </p:txBody>
      </p:sp>
    </p:spTree>
    <p:extLst>
      <p:ext uri="{BB962C8B-B14F-4D97-AF65-F5344CB8AC3E}">
        <p14:creationId xmlns:p14="http://schemas.microsoft.com/office/powerpoint/2010/main" val="1999521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46080201"/>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sr\matt15plus2\Theater masks from Malta, tb112005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8401"/>
            <a:ext cx="7620000" cy="5478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Theater masks from Malta</a:t>
            </a:r>
          </a:p>
        </p:txBody>
      </p:sp>
      <p:sp>
        <p:nvSpPr>
          <p:cNvPr id="3" name="Text Placeholder 2"/>
          <p:cNvSpPr>
            <a:spLocks noGrp="1"/>
          </p:cNvSpPr>
          <p:nvPr>
            <p:ph type="body" sz="quarter" idx="12"/>
          </p:nvPr>
        </p:nvSpPr>
        <p:spPr/>
        <p:txBody>
          <a:bodyPr/>
          <a:lstStyle/>
          <a:p>
            <a:r>
              <a:rPr lang="en-US" kern="0" dirty="0"/>
              <a:t>15:7</a:t>
            </a:r>
            <a:endParaRPr lang="en-US" dirty="0"/>
          </a:p>
        </p:txBody>
      </p:sp>
      <p:sp>
        <p:nvSpPr>
          <p:cNvPr id="4" name="Title 3"/>
          <p:cNvSpPr>
            <a:spLocks noGrp="1"/>
          </p:cNvSpPr>
          <p:nvPr>
            <p:ph type="title"/>
          </p:nvPr>
        </p:nvSpPr>
        <p:spPr/>
        <p:txBody>
          <a:bodyPr/>
          <a:lstStyle/>
          <a:p>
            <a:r>
              <a:rPr lang="en-US" dirty="0"/>
              <a:t>You hypocrites!</a:t>
            </a:r>
          </a:p>
        </p:txBody>
      </p:sp>
    </p:spTree>
    <p:extLst>
      <p:ext uri="{BB962C8B-B14F-4D97-AF65-F5344CB8AC3E}">
        <p14:creationId xmlns:p14="http://schemas.microsoft.com/office/powerpoint/2010/main" val="732658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271"/>
            <a:ext cx="8259856" cy="1104636"/>
          </a:xfrm>
        </p:spPr>
        <p:txBody>
          <a:bodyPr>
            <a:normAutofit/>
          </a:bodyPr>
          <a:lstStyle/>
          <a:p>
            <a:r>
              <a:rPr lang="en-US" dirty="0" smtClean="0"/>
              <a:t>Emphasis of 14-17: Jesus Is The Christ</a:t>
            </a:r>
            <a:endParaRPr lang="en-US" dirty="0"/>
          </a:p>
        </p:txBody>
      </p:sp>
      <p:sp>
        <p:nvSpPr>
          <p:cNvPr id="3" name="Content Placeholder 2"/>
          <p:cNvSpPr>
            <a:spLocks noGrp="1"/>
          </p:cNvSpPr>
          <p:nvPr>
            <p:ph idx="1"/>
          </p:nvPr>
        </p:nvSpPr>
        <p:spPr>
          <a:xfrm>
            <a:off x="628650" y="1408908"/>
            <a:ext cx="7886700" cy="4306092"/>
          </a:xfrm>
        </p:spPr>
        <p:txBody>
          <a:bodyPr>
            <a:normAutofit fontScale="92500" lnSpcReduction="10000"/>
          </a:bodyPr>
          <a:lstStyle/>
          <a:p>
            <a:r>
              <a:rPr lang="en-US" dirty="0" smtClean="0"/>
              <a:t>His Great Public Miracles Verify It.</a:t>
            </a:r>
          </a:p>
          <a:p>
            <a:pPr lvl="1"/>
            <a:r>
              <a:rPr lang="en-US" dirty="0" smtClean="0"/>
              <a:t>14:14, 15:32</a:t>
            </a:r>
          </a:p>
          <a:p>
            <a:r>
              <a:rPr lang="en-US" dirty="0" smtClean="0"/>
              <a:t>His Wisdom with the Law Verifies It.</a:t>
            </a:r>
          </a:p>
          <a:p>
            <a:pPr lvl="1"/>
            <a:r>
              <a:rPr lang="en-US" dirty="0" smtClean="0"/>
              <a:t>15:3-9</a:t>
            </a:r>
          </a:p>
          <a:p>
            <a:r>
              <a:rPr lang="en-US" dirty="0" smtClean="0"/>
              <a:t>His Apostle’s Faith Verifies It.</a:t>
            </a:r>
          </a:p>
          <a:p>
            <a:pPr lvl="1"/>
            <a:r>
              <a:rPr lang="en-US" dirty="0" smtClean="0"/>
              <a:t>16:16</a:t>
            </a:r>
          </a:p>
          <a:p>
            <a:r>
              <a:rPr lang="en-US" dirty="0" smtClean="0"/>
              <a:t>His Glory Before Moses &amp; Elijah Verifies It.</a:t>
            </a:r>
          </a:p>
          <a:p>
            <a:pPr lvl="1"/>
            <a:r>
              <a:rPr lang="en-US" dirty="0" smtClean="0"/>
              <a:t>17:3</a:t>
            </a:r>
          </a:p>
          <a:p>
            <a:r>
              <a:rPr lang="en-US" dirty="0" smtClean="0"/>
              <a:t>His Father’s Declaration Verifies It. </a:t>
            </a:r>
          </a:p>
          <a:p>
            <a:pPr lvl="1"/>
            <a:r>
              <a:rPr lang="en-US" dirty="0" smtClean="0"/>
              <a:t>17:5</a:t>
            </a:r>
            <a:endParaRPr lang="en-US" dirty="0"/>
          </a:p>
        </p:txBody>
      </p:sp>
    </p:spTree>
    <p:extLst>
      <p:ext uri="{BB962C8B-B14F-4D97-AF65-F5344CB8AC3E}">
        <p14:creationId xmlns:p14="http://schemas.microsoft.com/office/powerpoint/2010/main" val="1110357971"/>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2000" y="5433060"/>
            <a:ext cx="6728460" cy="282128"/>
          </a:xfrm>
        </p:spPr>
        <p:txBody>
          <a:bodyPr/>
          <a:lstStyle/>
          <a:p>
            <a:r>
              <a:rPr lang="en-US" dirty="0"/>
              <a:t>Bronze coin of Herod Antipas, AD 30/31, from the </a:t>
            </a:r>
            <a:r>
              <a:rPr lang="en-US" dirty="0" err="1"/>
              <a:t>Tiberias</a:t>
            </a:r>
            <a:r>
              <a:rPr lang="en-US" dirty="0"/>
              <a:t> mint</a:t>
            </a:r>
          </a:p>
        </p:txBody>
      </p:sp>
      <p:sp>
        <p:nvSpPr>
          <p:cNvPr id="3" name="Text Placeholder 2"/>
          <p:cNvSpPr>
            <a:spLocks noGrp="1"/>
          </p:cNvSpPr>
          <p:nvPr>
            <p:ph type="body" sz="quarter" idx="12"/>
          </p:nvPr>
        </p:nvSpPr>
        <p:spPr/>
        <p:txBody>
          <a:bodyPr/>
          <a:lstStyle/>
          <a:p>
            <a:r>
              <a:rPr lang="en-US" dirty="0"/>
              <a:t>14:1</a:t>
            </a:r>
          </a:p>
        </p:txBody>
      </p:sp>
      <p:sp>
        <p:nvSpPr>
          <p:cNvPr id="4" name="Title 3"/>
          <p:cNvSpPr>
            <a:spLocks noGrp="1"/>
          </p:cNvSpPr>
          <p:nvPr>
            <p:ph type="title"/>
          </p:nvPr>
        </p:nvSpPr>
        <p:spPr/>
        <p:txBody>
          <a:bodyPr/>
          <a:lstStyle/>
          <a:p>
            <a:r>
              <a:rPr lang="en-US" dirty="0"/>
              <a:t>At that time Herod the tetrarch heard the report concerning Jesus</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751" t="10678" r="4460" b="9436"/>
          <a:stretch/>
        </p:blipFill>
        <p:spPr>
          <a:xfrm>
            <a:off x="4572000" y="1034095"/>
            <a:ext cx="3810000" cy="364681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974" t="9119" r="6000" b="9119"/>
          <a:stretch/>
        </p:blipFill>
        <p:spPr>
          <a:xfrm>
            <a:off x="762000" y="1034096"/>
            <a:ext cx="3810000" cy="3646810"/>
          </a:xfrm>
          <a:prstGeom prst="rect">
            <a:avLst/>
          </a:prstGeom>
        </p:spPr>
      </p:pic>
    </p:spTree>
    <p:extLst>
      <p:ext uri="{BB962C8B-B14F-4D97-AF65-F5344CB8AC3E}">
        <p14:creationId xmlns:p14="http://schemas.microsoft.com/office/powerpoint/2010/main" val="460063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04271"/>
            <a:ext cx="8192621" cy="1104636"/>
          </a:xfrm>
        </p:spPr>
        <p:txBody>
          <a:bodyPr>
            <a:normAutofit/>
          </a:bodyPr>
          <a:lstStyle/>
          <a:p>
            <a:r>
              <a:rPr lang="en-US" dirty="0" smtClean="0"/>
              <a:t>John </a:t>
            </a:r>
            <a:r>
              <a:rPr lang="en-US" smtClean="0"/>
              <a:t>the Baptist &amp; Feeding The 5,000</a:t>
            </a:r>
            <a:endParaRPr lang="en-US" dirty="0"/>
          </a:p>
        </p:txBody>
      </p:sp>
      <p:sp>
        <p:nvSpPr>
          <p:cNvPr id="3" name="Content Placeholder 2"/>
          <p:cNvSpPr>
            <a:spLocks noGrp="1"/>
          </p:cNvSpPr>
          <p:nvPr>
            <p:ph idx="1"/>
          </p:nvPr>
        </p:nvSpPr>
        <p:spPr/>
        <p:txBody>
          <a:bodyPr/>
          <a:lstStyle/>
          <a:p>
            <a:r>
              <a:rPr lang="en-US" dirty="0" smtClean="0"/>
              <a:t>What do we learn about John’s character?</a:t>
            </a:r>
            <a:endParaRPr lang="en-US" dirty="0"/>
          </a:p>
          <a:p>
            <a:r>
              <a:rPr lang="en-US" dirty="0" smtClean="0"/>
              <a:t>Two Big Lessons</a:t>
            </a:r>
          </a:p>
          <a:p>
            <a:pPr lvl="1"/>
            <a:r>
              <a:rPr lang="en-US" dirty="0" smtClean="0"/>
              <a:t>Speaking the Truth About Unlawful Marriages.</a:t>
            </a:r>
          </a:p>
          <a:p>
            <a:pPr lvl="1"/>
            <a:r>
              <a:rPr lang="en-US" dirty="0" smtClean="0"/>
              <a:t>The Danger of Lust, Pride, &amp; Foolish Vows.</a:t>
            </a:r>
          </a:p>
          <a:p>
            <a:r>
              <a:rPr lang="en-US" dirty="0" smtClean="0"/>
              <a:t>Two Big Miracles</a:t>
            </a:r>
          </a:p>
          <a:p>
            <a:pPr lvl="1"/>
            <a:r>
              <a:rPr lang="en-US" dirty="0" smtClean="0"/>
              <a:t>Feeding The 5,000</a:t>
            </a:r>
          </a:p>
          <a:p>
            <a:pPr lvl="1"/>
            <a:r>
              <a:rPr lang="en-US" dirty="0" smtClean="0"/>
              <a:t>Jesus &amp; Peter Walk On The Water</a:t>
            </a:r>
          </a:p>
          <a:p>
            <a:endParaRPr lang="en-US" dirty="0"/>
          </a:p>
        </p:txBody>
      </p:sp>
    </p:spTree>
    <p:extLst>
      <p:ext uri="{BB962C8B-B14F-4D97-AF65-F5344CB8AC3E}">
        <p14:creationId xmlns:p14="http://schemas.microsoft.com/office/powerpoint/2010/main" val="146616948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Pictorial Library of Bible Lands\01 Galilee and the North\Tabgha\Tabgha fish and loaves mosaic, tb032804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0"/>
            <a:ext cx="7618759"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Mosaic of fish and loaves from </a:t>
            </a:r>
            <a:r>
              <a:rPr lang="en-US" dirty="0" err="1"/>
              <a:t>Tabgha</a:t>
            </a:r>
            <a:endParaRPr lang="en-US" dirty="0"/>
          </a:p>
        </p:txBody>
      </p:sp>
      <p:sp>
        <p:nvSpPr>
          <p:cNvPr id="3" name="Text Placeholder 2"/>
          <p:cNvSpPr>
            <a:spLocks noGrp="1"/>
          </p:cNvSpPr>
          <p:nvPr>
            <p:ph type="body" sz="quarter" idx="12"/>
          </p:nvPr>
        </p:nvSpPr>
        <p:spPr/>
        <p:txBody>
          <a:bodyPr/>
          <a:lstStyle/>
          <a:p>
            <a:r>
              <a:rPr lang="en-US" kern="0" dirty="0"/>
              <a:t>14:17</a:t>
            </a:r>
            <a:endParaRPr lang="en-US" dirty="0"/>
          </a:p>
        </p:txBody>
      </p:sp>
      <p:sp>
        <p:nvSpPr>
          <p:cNvPr id="4" name="Title 3"/>
          <p:cNvSpPr>
            <a:spLocks noGrp="1"/>
          </p:cNvSpPr>
          <p:nvPr>
            <p:ph type="title"/>
          </p:nvPr>
        </p:nvSpPr>
        <p:spPr/>
        <p:txBody>
          <a:bodyPr/>
          <a:lstStyle/>
          <a:p>
            <a:r>
              <a:rPr lang="en-US" dirty="0"/>
              <a:t>And they said to Him, We have only five loaves here and two fishes</a:t>
            </a:r>
          </a:p>
        </p:txBody>
      </p:sp>
    </p:spTree>
    <p:extLst>
      <p:ext uri="{BB962C8B-B14F-4D97-AF65-F5344CB8AC3E}">
        <p14:creationId xmlns:p14="http://schemas.microsoft.com/office/powerpoint/2010/main" val="196009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ictorial Library of Bible Lands\40 Matthew\Matthew PowerPoints\matt14\Tabgha mosaic of fish and loaves, tb102702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0"/>
            <a:ext cx="7620000" cy="5714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Mosaic of fish and loaves from </a:t>
            </a:r>
            <a:r>
              <a:rPr lang="en-US" dirty="0" err="1"/>
              <a:t>Tabgha</a:t>
            </a:r>
            <a:endParaRPr lang="en-US" dirty="0"/>
          </a:p>
        </p:txBody>
      </p:sp>
      <p:sp>
        <p:nvSpPr>
          <p:cNvPr id="3" name="Text Placeholder 2"/>
          <p:cNvSpPr>
            <a:spLocks noGrp="1"/>
          </p:cNvSpPr>
          <p:nvPr>
            <p:ph type="body" sz="quarter" idx="12"/>
          </p:nvPr>
        </p:nvSpPr>
        <p:spPr/>
        <p:txBody>
          <a:bodyPr/>
          <a:lstStyle/>
          <a:p>
            <a:r>
              <a:rPr lang="en-US" kern="0" dirty="0"/>
              <a:t>14:17</a:t>
            </a:r>
            <a:endParaRPr lang="en-US" dirty="0"/>
          </a:p>
        </p:txBody>
      </p:sp>
      <p:sp>
        <p:nvSpPr>
          <p:cNvPr id="4" name="Title 3"/>
          <p:cNvSpPr>
            <a:spLocks noGrp="1"/>
          </p:cNvSpPr>
          <p:nvPr>
            <p:ph type="title"/>
          </p:nvPr>
        </p:nvSpPr>
        <p:spPr/>
        <p:txBody>
          <a:bodyPr/>
          <a:lstStyle/>
          <a:p>
            <a:r>
              <a:rPr lang="en-US" dirty="0"/>
              <a:t>And they said to Him, We have only five loaves here and two fishes</a:t>
            </a:r>
          </a:p>
        </p:txBody>
      </p:sp>
    </p:spTree>
    <p:extLst>
      <p:ext uri="{BB962C8B-B14F-4D97-AF65-F5344CB8AC3E}">
        <p14:creationId xmlns:p14="http://schemas.microsoft.com/office/powerpoint/2010/main" val="1913631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ictorial Library of Bible Lands\01 Galilee and the North\Bethsaida\Plain of Bethsaida with green grass, tb1102066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6799"/>
            <a:ext cx="7620000" cy="5101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Plain of Bethsaida with green grass</a:t>
            </a:r>
          </a:p>
        </p:txBody>
      </p:sp>
      <p:sp>
        <p:nvSpPr>
          <p:cNvPr id="3" name="Text Placeholder 2"/>
          <p:cNvSpPr>
            <a:spLocks noGrp="1"/>
          </p:cNvSpPr>
          <p:nvPr>
            <p:ph type="body" sz="quarter" idx="12"/>
          </p:nvPr>
        </p:nvSpPr>
        <p:spPr/>
        <p:txBody>
          <a:bodyPr/>
          <a:lstStyle/>
          <a:p>
            <a:r>
              <a:rPr lang="en-US" kern="0" dirty="0"/>
              <a:t>14:19</a:t>
            </a:r>
            <a:endParaRPr lang="en-US" dirty="0"/>
          </a:p>
        </p:txBody>
      </p:sp>
      <p:sp>
        <p:nvSpPr>
          <p:cNvPr id="4" name="Title 3"/>
          <p:cNvSpPr>
            <a:spLocks noGrp="1"/>
          </p:cNvSpPr>
          <p:nvPr>
            <p:ph type="title"/>
          </p:nvPr>
        </p:nvSpPr>
        <p:spPr/>
        <p:txBody>
          <a:bodyPr/>
          <a:lstStyle/>
          <a:p>
            <a:r>
              <a:rPr lang="en-US" dirty="0"/>
              <a:t>And He commanded the crowds to sit down on the grass</a:t>
            </a:r>
          </a:p>
        </p:txBody>
      </p:sp>
    </p:spTree>
    <p:extLst>
      <p:ext uri="{BB962C8B-B14F-4D97-AF65-F5344CB8AC3E}">
        <p14:creationId xmlns:p14="http://schemas.microsoft.com/office/powerpoint/2010/main" val="17841884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4421</TotalTime>
  <Words>1410</Words>
  <Application>Microsoft Macintosh PowerPoint</Application>
  <PresentationFormat>On-screen Show (16:10)</PresentationFormat>
  <Paragraphs>175</Paragraphs>
  <Slides>22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Calibri Light</vt:lpstr>
      <vt:lpstr>Mangal</vt:lpstr>
      <vt:lpstr>Arial</vt:lpstr>
      <vt:lpstr>Office Theme</vt:lpstr>
      <vt:lpstr>The Gospel of Matthew</vt:lpstr>
      <vt:lpstr>Overview of Chapters 14-17</vt:lpstr>
      <vt:lpstr>You hypocrites!</vt:lpstr>
      <vt:lpstr>Emphasis of 14-17: Jesus Is The Christ</vt:lpstr>
      <vt:lpstr>At that time Herod the tetrarch heard the report concerning Jesus</vt:lpstr>
      <vt:lpstr>John the Baptist &amp; Feeding The 5,000</vt:lpstr>
      <vt:lpstr>And they said to Him, We have only five loaves here and two fishes</vt:lpstr>
      <vt:lpstr>And they said to Him, We have only five loaves here and two fishes</vt:lpstr>
      <vt:lpstr>And He commanded the crowds to sit down on the grass</vt:lpstr>
      <vt:lpstr>And immediately He made the disciples get into the boat</vt:lpstr>
      <vt:lpstr>And in the fourth watch of the night He came to them, walking on the sea</vt:lpstr>
      <vt:lpstr>And immediately Jesus extended His hand and took hold of him</vt:lpstr>
      <vt:lpstr>“A Wonderful Savior Is Jesus My Lord”</vt:lpstr>
      <vt:lpstr>And He . . . got into the boat, and went to the region of Magadan</vt:lpstr>
      <vt:lpstr>And He . . . got into the boat, and went to the region of Magadan</vt:lpstr>
      <vt:lpstr>Jesus Asks Us To…</vt:lpstr>
      <vt:lpstr>Now when Jesus came into the district of Caesarea Philippi . . .</vt:lpstr>
      <vt:lpstr>On this rock I will build My church, and the gates of Hades will not prevail against it</vt:lpstr>
      <vt:lpstr>Christ, the Son of the Living God</vt:lpstr>
      <vt:lpstr>The Transfiguration</vt:lpstr>
      <vt:lpstr>And when you have opened its mouth, you will find a stater</vt:lpstr>
      <vt:lpstr>The Gospel of Matthew</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Gospel of Matthew</dc:title>
  <dc:creator>Phillip Shumake</dc:creator>
  <cp:lastModifiedBy>Phillip Shumake</cp:lastModifiedBy>
  <cp:revision>143</cp:revision>
  <cp:lastPrinted>2017-09-24T02:24:49Z</cp:lastPrinted>
  <dcterms:created xsi:type="dcterms:W3CDTF">2017-09-07T14:21:22Z</dcterms:created>
  <dcterms:modified xsi:type="dcterms:W3CDTF">2017-10-01T02:14:42Z</dcterms:modified>
</cp:coreProperties>
</file>