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3"/>
  </p:notesMasterIdLst>
  <p:sldIdLst>
    <p:sldId id="256" r:id="rId2"/>
    <p:sldId id="273" r:id="rId3"/>
    <p:sldId id="278" r:id="rId4"/>
    <p:sldId id="280" r:id="rId5"/>
    <p:sldId id="267" r:id="rId6"/>
    <p:sldId id="283" r:id="rId7"/>
    <p:sldId id="296" r:id="rId8"/>
    <p:sldId id="284" r:id="rId9"/>
    <p:sldId id="285" r:id="rId10"/>
    <p:sldId id="289" r:id="rId11"/>
    <p:sldId id="290" r:id="rId12"/>
    <p:sldId id="266" r:id="rId13"/>
    <p:sldId id="291" r:id="rId14"/>
    <p:sldId id="297" r:id="rId15"/>
    <p:sldId id="298" r:id="rId16"/>
    <p:sldId id="301" r:id="rId17"/>
    <p:sldId id="300" r:id="rId18"/>
    <p:sldId id="302" r:id="rId19"/>
    <p:sldId id="303" r:id="rId20"/>
    <p:sldId id="304" r:id="rId21"/>
    <p:sldId id="292" r:id="rId22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39023-5436-4315-9AC2-DB95473F1B9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997B3572-B15B-49D0-8E72-27D130F9903B}">
      <dgm:prSet phldrT="[Text]" custT="1"/>
      <dgm:spPr/>
      <dgm:t>
        <a:bodyPr/>
        <a:lstStyle/>
        <a:p>
          <a:r>
            <a:rPr lang="en-CA" sz="2000" dirty="0" smtClean="0"/>
            <a:t>What did Eli see?</a:t>
          </a:r>
          <a:endParaRPr lang="en-CA" sz="2000" dirty="0"/>
        </a:p>
      </dgm:t>
    </dgm:pt>
    <dgm:pt modelId="{06E23C11-DC13-4508-9C97-93B6EEC00E05}" type="parTrans" cxnId="{D35422F7-B365-4031-9044-5B3AD65D1330}">
      <dgm:prSet/>
      <dgm:spPr/>
      <dgm:t>
        <a:bodyPr/>
        <a:lstStyle/>
        <a:p>
          <a:endParaRPr lang="en-CA"/>
        </a:p>
      </dgm:t>
    </dgm:pt>
    <dgm:pt modelId="{86D36902-659C-48F8-BEB5-797A57CA81F2}" type="sibTrans" cxnId="{D35422F7-B365-4031-9044-5B3AD65D1330}">
      <dgm:prSet/>
      <dgm:spPr/>
      <dgm:t>
        <a:bodyPr/>
        <a:lstStyle/>
        <a:p>
          <a:endParaRPr lang="en-CA"/>
        </a:p>
      </dgm:t>
    </dgm:pt>
    <dgm:pt modelId="{97DEDBDF-5643-4FAC-9ED1-F1DE2986551A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/>
            <a:t>“Eli </a:t>
          </a:r>
          <a:r>
            <a:rPr lang="en-CA" sz="1800" b="1" i="1" dirty="0" smtClean="0"/>
            <a:t>watched her mouth</a:t>
          </a:r>
          <a:r>
            <a:rPr lang="en-CA" sz="1800" i="1" dirty="0" smtClean="0"/>
            <a:t>” </a:t>
          </a:r>
          <a:r>
            <a:rPr lang="en-CA" sz="1400" i="0" dirty="0" smtClean="0"/>
            <a:t>(v.12)</a:t>
          </a:r>
          <a:endParaRPr lang="en-CA" sz="1800" i="1" dirty="0"/>
        </a:p>
      </dgm:t>
    </dgm:pt>
    <dgm:pt modelId="{79D74EEE-63B8-451B-98C7-629948F23356}" type="parTrans" cxnId="{B8A40E80-6299-4650-9A68-EAE9F080F817}">
      <dgm:prSet/>
      <dgm:spPr/>
      <dgm:t>
        <a:bodyPr/>
        <a:lstStyle/>
        <a:p>
          <a:endParaRPr lang="en-CA"/>
        </a:p>
      </dgm:t>
    </dgm:pt>
    <dgm:pt modelId="{366F3C97-560A-49D8-8BBB-A0C2A9C5898A}" type="sibTrans" cxnId="{B8A40E80-6299-4650-9A68-EAE9F080F817}">
      <dgm:prSet/>
      <dgm:spPr/>
      <dgm:t>
        <a:bodyPr/>
        <a:lstStyle/>
        <a:p>
          <a:endParaRPr lang="en-CA"/>
        </a:p>
      </dgm:t>
    </dgm:pt>
    <dgm:pt modelId="{31E0B868-80C5-48FE-9470-68D6D71F9ADE}">
      <dgm:prSet phldrT="[Text]" custT="1"/>
      <dgm:spPr/>
      <dgm:t>
        <a:bodyPr/>
        <a:lstStyle/>
        <a:p>
          <a:r>
            <a:rPr lang="en-CA" sz="2000" dirty="0" smtClean="0"/>
            <a:t>What did God see?</a:t>
          </a:r>
          <a:endParaRPr lang="en-CA" sz="2000" dirty="0"/>
        </a:p>
      </dgm:t>
    </dgm:pt>
    <dgm:pt modelId="{07EA3D78-6459-46B4-BFDC-6EA34F8B0149}" type="parTrans" cxnId="{AA7C0783-638E-492A-A6CF-4ADBE2F81BAE}">
      <dgm:prSet/>
      <dgm:spPr/>
      <dgm:t>
        <a:bodyPr/>
        <a:lstStyle/>
        <a:p>
          <a:endParaRPr lang="en-CA"/>
        </a:p>
      </dgm:t>
    </dgm:pt>
    <dgm:pt modelId="{1FBFA790-AEEA-43A8-953D-CA37DEAFE92E}" type="sibTrans" cxnId="{AA7C0783-638E-492A-A6CF-4ADBE2F81BAE}">
      <dgm:prSet/>
      <dgm:spPr/>
      <dgm:t>
        <a:bodyPr/>
        <a:lstStyle/>
        <a:p>
          <a:endParaRPr lang="en-CA"/>
        </a:p>
      </dgm:t>
    </dgm:pt>
    <dgm:pt modelId="{1B7652EF-00EB-42D9-BDEF-20E3D0F6E169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/>
            <a:t>“Now Hannah </a:t>
          </a:r>
          <a:r>
            <a:rPr lang="en-CA" sz="1800" b="1" i="1" dirty="0" smtClean="0"/>
            <a:t>spoke in her heart</a:t>
          </a:r>
          <a:r>
            <a:rPr lang="en-CA" sz="1800" i="1" dirty="0" smtClean="0"/>
            <a:t>;…” </a:t>
          </a:r>
          <a:r>
            <a:rPr lang="en-CA" sz="1400" i="0" dirty="0" smtClean="0"/>
            <a:t>(v.13)</a:t>
          </a:r>
          <a:endParaRPr lang="en-CA" sz="1400" dirty="0"/>
        </a:p>
      </dgm:t>
    </dgm:pt>
    <dgm:pt modelId="{CDC78376-81FD-41E2-AC7E-AFD15E977EED}" type="parTrans" cxnId="{D86D57BD-8614-4D91-9E0B-13072742C769}">
      <dgm:prSet/>
      <dgm:spPr/>
      <dgm:t>
        <a:bodyPr/>
        <a:lstStyle/>
        <a:p>
          <a:endParaRPr lang="en-CA"/>
        </a:p>
      </dgm:t>
    </dgm:pt>
    <dgm:pt modelId="{99EAD5D8-8FD0-4AEF-A720-3D9C8F02327B}" type="sibTrans" cxnId="{D86D57BD-8614-4D91-9E0B-13072742C769}">
      <dgm:prSet/>
      <dgm:spPr/>
      <dgm:t>
        <a:bodyPr/>
        <a:lstStyle/>
        <a:p>
          <a:endParaRPr lang="en-CA"/>
        </a:p>
      </dgm:t>
    </dgm:pt>
    <dgm:pt modelId="{EA9AC680-F4F4-4FF3-A180-588C1BA9A3DE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/>
            <a:t>“…only her lips moved, but her voice was not heard. Therefore Eli thought she was drunk.” </a:t>
          </a:r>
          <a:r>
            <a:rPr lang="en-CA" sz="1400" i="0" dirty="0" smtClean="0"/>
            <a:t>(v.13)</a:t>
          </a:r>
          <a:endParaRPr lang="en-CA" sz="1800" i="1" dirty="0"/>
        </a:p>
      </dgm:t>
    </dgm:pt>
    <dgm:pt modelId="{7C188753-FBD7-437F-8A57-4D63A1C763C3}" type="parTrans" cxnId="{58048C83-7686-4B4F-871F-47FC8BCF0103}">
      <dgm:prSet/>
      <dgm:spPr/>
    </dgm:pt>
    <dgm:pt modelId="{AEFAA7B9-CE2F-4555-85AE-9320AAEC17C6}" type="sibTrans" cxnId="{58048C83-7686-4B4F-871F-47FC8BCF0103}">
      <dgm:prSet/>
      <dgm:spPr/>
    </dgm:pt>
    <dgm:pt modelId="{CBCED91E-A53B-42EA-B040-F37AC37626DF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/>
            <a:t>“… and the LORD remembered her.”</a:t>
          </a:r>
          <a:r>
            <a:rPr lang="en-CA" sz="1800" i="0" dirty="0" smtClean="0"/>
            <a:t> </a:t>
          </a:r>
          <a:r>
            <a:rPr lang="en-CA" sz="1400" i="0" dirty="0" smtClean="0"/>
            <a:t>(v.19, compare to v.11)</a:t>
          </a:r>
          <a:endParaRPr lang="en-CA" sz="1400" i="1" dirty="0"/>
        </a:p>
      </dgm:t>
    </dgm:pt>
    <dgm:pt modelId="{65A22DE1-6466-4D1C-9408-C749ABE5AF98}" type="parTrans" cxnId="{C29E5254-3ABD-4631-8EF9-581256D33B79}">
      <dgm:prSet/>
      <dgm:spPr/>
      <dgm:t>
        <a:bodyPr/>
        <a:lstStyle/>
        <a:p>
          <a:endParaRPr lang="en-CA"/>
        </a:p>
      </dgm:t>
    </dgm:pt>
    <dgm:pt modelId="{C0709BA5-B924-4C2A-AA83-51193068A272}" type="sibTrans" cxnId="{C29E5254-3ABD-4631-8EF9-581256D33B79}">
      <dgm:prSet/>
      <dgm:spPr/>
      <dgm:t>
        <a:bodyPr/>
        <a:lstStyle/>
        <a:p>
          <a:endParaRPr lang="en-CA"/>
        </a:p>
      </dgm:t>
    </dgm:pt>
    <dgm:pt modelId="{F3254C30-415F-451C-84A0-507EADD47EAF}" type="pres">
      <dgm:prSet presAssocID="{1C239023-5436-4315-9AC2-DB95473F1B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BB795F8-3236-4F01-A3A8-C6ADB64FD32C}" type="pres">
      <dgm:prSet presAssocID="{997B3572-B15B-49D0-8E72-27D130F9903B}" presName="composite" presStyleCnt="0"/>
      <dgm:spPr/>
    </dgm:pt>
    <dgm:pt modelId="{50C15651-7939-4E68-87EE-A997A0EBBE88}" type="pres">
      <dgm:prSet presAssocID="{997B3572-B15B-49D0-8E72-27D130F9903B}" presName="parTx" presStyleLbl="alignNode1" presStyleIdx="0" presStyleCnt="2" custLinFactNeighborX="-7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E4BAB80-5333-4E4F-8AC2-2197134B67CA}" type="pres">
      <dgm:prSet presAssocID="{997B3572-B15B-49D0-8E72-27D130F9903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417947A-15BE-4D07-9061-48897E83EB51}" type="pres">
      <dgm:prSet presAssocID="{86D36902-659C-48F8-BEB5-797A57CA81F2}" presName="space" presStyleCnt="0"/>
      <dgm:spPr/>
    </dgm:pt>
    <dgm:pt modelId="{3B0C5138-FB23-4991-9823-E1D9DF36CAC6}" type="pres">
      <dgm:prSet presAssocID="{31E0B868-80C5-48FE-9470-68D6D71F9ADE}" presName="composite" presStyleCnt="0"/>
      <dgm:spPr/>
    </dgm:pt>
    <dgm:pt modelId="{12F3BF6F-0FDA-4A2B-A884-D21633CB0F47}" type="pres">
      <dgm:prSet presAssocID="{31E0B868-80C5-48FE-9470-68D6D71F9A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DFD0AF5-7BE0-4BF1-96D6-A5E2636B3D60}" type="pres">
      <dgm:prSet presAssocID="{31E0B868-80C5-48FE-9470-68D6D71F9AD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1CB1AA7-AF62-4B19-9F86-35FAF1E445CB}" type="presOf" srcId="{31E0B868-80C5-48FE-9470-68D6D71F9ADE}" destId="{12F3BF6F-0FDA-4A2B-A884-D21633CB0F47}" srcOrd="0" destOrd="0" presId="urn:microsoft.com/office/officeart/2005/8/layout/hList1"/>
    <dgm:cxn modelId="{59C0B6DE-E543-4147-94A8-3633ED99D5A0}" type="presOf" srcId="{997B3572-B15B-49D0-8E72-27D130F9903B}" destId="{50C15651-7939-4E68-87EE-A997A0EBBE88}" srcOrd="0" destOrd="0" presId="urn:microsoft.com/office/officeart/2005/8/layout/hList1"/>
    <dgm:cxn modelId="{C310EF83-B4C1-4FDD-B327-2759495ABDE8}" type="presOf" srcId="{EA9AC680-F4F4-4FF3-A180-588C1BA9A3DE}" destId="{DE4BAB80-5333-4E4F-8AC2-2197134B67CA}" srcOrd="0" destOrd="1" presId="urn:microsoft.com/office/officeart/2005/8/layout/hList1"/>
    <dgm:cxn modelId="{429C698A-F448-4F4F-B93C-BEBBC6E5F391}" type="presOf" srcId="{97DEDBDF-5643-4FAC-9ED1-F1DE2986551A}" destId="{DE4BAB80-5333-4E4F-8AC2-2197134B67CA}" srcOrd="0" destOrd="0" presId="urn:microsoft.com/office/officeart/2005/8/layout/hList1"/>
    <dgm:cxn modelId="{B8C5BFD9-7AB7-45F3-9F25-E213E4D75B62}" type="presOf" srcId="{CBCED91E-A53B-42EA-B040-F37AC37626DF}" destId="{DDFD0AF5-7BE0-4BF1-96D6-A5E2636B3D60}" srcOrd="0" destOrd="1" presId="urn:microsoft.com/office/officeart/2005/8/layout/hList1"/>
    <dgm:cxn modelId="{B8A40E80-6299-4650-9A68-EAE9F080F817}" srcId="{997B3572-B15B-49D0-8E72-27D130F9903B}" destId="{97DEDBDF-5643-4FAC-9ED1-F1DE2986551A}" srcOrd="0" destOrd="0" parTransId="{79D74EEE-63B8-451B-98C7-629948F23356}" sibTransId="{366F3C97-560A-49D8-8BBB-A0C2A9C5898A}"/>
    <dgm:cxn modelId="{C12417CF-905E-4EC6-A85A-EF3250E47E9D}" type="presOf" srcId="{1B7652EF-00EB-42D9-BDEF-20E3D0F6E169}" destId="{DDFD0AF5-7BE0-4BF1-96D6-A5E2636B3D60}" srcOrd="0" destOrd="0" presId="urn:microsoft.com/office/officeart/2005/8/layout/hList1"/>
    <dgm:cxn modelId="{AA7C0783-638E-492A-A6CF-4ADBE2F81BAE}" srcId="{1C239023-5436-4315-9AC2-DB95473F1B94}" destId="{31E0B868-80C5-48FE-9470-68D6D71F9ADE}" srcOrd="1" destOrd="0" parTransId="{07EA3D78-6459-46B4-BFDC-6EA34F8B0149}" sibTransId="{1FBFA790-AEEA-43A8-953D-CA37DEAFE92E}"/>
    <dgm:cxn modelId="{9B0839A5-1CE2-4B94-A60A-886C5779EB11}" type="presOf" srcId="{1C239023-5436-4315-9AC2-DB95473F1B94}" destId="{F3254C30-415F-451C-84A0-507EADD47EAF}" srcOrd="0" destOrd="0" presId="urn:microsoft.com/office/officeart/2005/8/layout/hList1"/>
    <dgm:cxn modelId="{D35422F7-B365-4031-9044-5B3AD65D1330}" srcId="{1C239023-5436-4315-9AC2-DB95473F1B94}" destId="{997B3572-B15B-49D0-8E72-27D130F9903B}" srcOrd="0" destOrd="0" parTransId="{06E23C11-DC13-4508-9C97-93B6EEC00E05}" sibTransId="{86D36902-659C-48F8-BEB5-797A57CA81F2}"/>
    <dgm:cxn modelId="{D86D57BD-8614-4D91-9E0B-13072742C769}" srcId="{31E0B868-80C5-48FE-9470-68D6D71F9ADE}" destId="{1B7652EF-00EB-42D9-BDEF-20E3D0F6E169}" srcOrd="0" destOrd="0" parTransId="{CDC78376-81FD-41E2-AC7E-AFD15E977EED}" sibTransId="{99EAD5D8-8FD0-4AEF-A720-3D9C8F02327B}"/>
    <dgm:cxn modelId="{58048C83-7686-4B4F-871F-47FC8BCF0103}" srcId="{997B3572-B15B-49D0-8E72-27D130F9903B}" destId="{EA9AC680-F4F4-4FF3-A180-588C1BA9A3DE}" srcOrd="1" destOrd="0" parTransId="{7C188753-FBD7-437F-8A57-4D63A1C763C3}" sibTransId="{AEFAA7B9-CE2F-4555-85AE-9320AAEC17C6}"/>
    <dgm:cxn modelId="{C29E5254-3ABD-4631-8EF9-581256D33B79}" srcId="{31E0B868-80C5-48FE-9470-68D6D71F9ADE}" destId="{CBCED91E-A53B-42EA-B040-F37AC37626DF}" srcOrd="1" destOrd="0" parTransId="{65A22DE1-6466-4D1C-9408-C749ABE5AF98}" sibTransId="{C0709BA5-B924-4C2A-AA83-51193068A272}"/>
    <dgm:cxn modelId="{11F31494-CE91-43E2-92A1-1E5D59A8FDB1}" type="presParOf" srcId="{F3254C30-415F-451C-84A0-507EADD47EAF}" destId="{CBB795F8-3236-4F01-A3A8-C6ADB64FD32C}" srcOrd="0" destOrd="0" presId="urn:microsoft.com/office/officeart/2005/8/layout/hList1"/>
    <dgm:cxn modelId="{A5E19F8E-BFD8-425B-98C6-89E6134F97E5}" type="presParOf" srcId="{CBB795F8-3236-4F01-A3A8-C6ADB64FD32C}" destId="{50C15651-7939-4E68-87EE-A997A0EBBE88}" srcOrd="0" destOrd="0" presId="urn:microsoft.com/office/officeart/2005/8/layout/hList1"/>
    <dgm:cxn modelId="{36712AB0-6403-43AB-92AF-301D98468BA6}" type="presParOf" srcId="{CBB795F8-3236-4F01-A3A8-C6ADB64FD32C}" destId="{DE4BAB80-5333-4E4F-8AC2-2197134B67CA}" srcOrd="1" destOrd="0" presId="urn:microsoft.com/office/officeart/2005/8/layout/hList1"/>
    <dgm:cxn modelId="{1ECC6441-0BCF-4001-AA2E-94F6F0A9F3D2}" type="presParOf" srcId="{F3254C30-415F-451C-84A0-507EADD47EAF}" destId="{1417947A-15BE-4D07-9061-48897E83EB51}" srcOrd="1" destOrd="0" presId="urn:microsoft.com/office/officeart/2005/8/layout/hList1"/>
    <dgm:cxn modelId="{3E449C96-4A43-4BBE-92D8-5D68C46AB85E}" type="presParOf" srcId="{F3254C30-415F-451C-84A0-507EADD47EAF}" destId="{3B0C5138-FB23-4991-9823-E1D9DF36CAC6}" srcOrd="2" destOrd="0" presId="urn:microsoft.com/office/officeart/2005/8/layout/hList1"/>
    <dgm:cxn modelId="{86768E0C-F2A3-4B57-9DF2-D1690FFAD6F9}" type="presParOf" srcId="{3B0C5138-FB23-4991-9823-E1D9DF36CAC6}" destId="{12F3BF6F-0FDA-4A2B-A884-D21633CB0F47}" srcOrd="0" destOrd="0" presId="urn:microsoft.com/office/officeart/2005/8/layout/hList1"/>
    <dgm:cxn modelId="{C88D8F4E-BEED-42C2-A745-335C2704A71D}" type="presParOf" srcId="{3B0C5138-FB23-4991-9823-E1D9DF36CAC6}" destId="{DDFD0AF5-7BE0-4BF1-96D6-A5E2636B3D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15651-7939-4E68-87EE-A997A0EBBE88}">
      <dsp:nvSpPr>
        <dsp:cNvPr id="0" name=""/>
        <dsp:cNvSpPr/>
      </dsp:nvSpPr>
      <dsp:spPr>
        <a:xfrm>
          <a:off x="0" y="6262"/>
          <a:ext cx="330009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Eli see?</a:t>
          </a:r>
          <a:endParaRPr lang="en-CA" sz="2000" kern="1200" dirty="0"/>
        </a:p>
      </dsp:txBody>
      <dsp:txXfrm>
        <a:off x="0" y="6262"/>
        <a:ext cx="3300099" cy="547200"/>
      </dsp:txXfrm>
    </dsp:sp>
    <dsp:sp modelId="{DE4BAB80-5333-4E4F-8AC2-2197134B67CA}">
      <dsp:nvSpPr>
        <dsp:cNvPr id="0" name=""/>
        <dsp:cNvSpPr/>
      </dsp:nvSpPr>
      <dsp:spPr>
        <a:xfrm>
          <a:off x="34" y="553462"/>
          <a:ext cx="3300099" cy="2086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/>
            <a:t>“Eli </a:t>
          </a:r>
          <a:r>
            <a:rPr lang="en-CA" sz="1800" b="1" i="1" kern="1200" dirty="0" smtClean="0"/>
            <a:t>watched her mouth</a:t>
          </a:r>
          <a:r>
            <a:rPr lang="en-CA" sz="1800" i="1" kern="1200" dirty="0" smtClean="0"/>
            <a:t>” </a:t>
          </a:r>
          <a:r>
            <a:rPr lang="en-CA" sz="1400" i="0" kern="1200" dirty="0" smtClean="0"/>
            <a:t>(v.12)</a:t>
          </a:r>
          <a:endParaRPr lang="en-CA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/>
            <a:t>“…only her lips moved, but her voice was not heard. Therefore Eli thought she was drunk.” </a:t>
          </a:r>
          <a:r>
            <a:rPr lang="en-CA" sz="1400" i="0" kern="1200" dirty="0" smtClean="0"/>
            <a:t>(v.13)</a:t>
          </a:r>
          <a:endParaRPr lang="en-CA" sz="1800" i="1" kern="1200" dirty="0"/>
        </a:p>
      </dsp:txBody>
      <dsp:txXfrm>
        <a:off x="34" y="553462"/>
        <a:ext cx="3300099" cy="2086199"/>
      </dsp:txXfrm>
    </dsp:sp>
    <dsp:sp modelId="{12F3BF6F-0FDA-4A2B-A884-D21633CB0F47}">
      <dsp:nvSpPr>
        <dsp:cNvPr id="0" name=""/>
        <dsp:cNvSpPr/>
      </dsp:nvSpPr>
      <dsp:spPr>
        <a:xfrm>
          <a:off x="3762147" y="6262"/>
          <a:ext cx="3300099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God see?</a:t>
          </a:r>
          <a:endParaRPr lang="en-CA" sz="2000" kern="1200" dirty="0"/>
        </a:p>
      </dsp:txBody>
      <dsp:txXfrm>
        <a:off x="3762147" y="6262"/>
        <a:ext cx="3300099" cy="547200"/>
      </dsp:txXfrm>
    </dsp:sp>
    <dsp:sp modelId="{DDFD0AF5-7BE0-4BF1-96D6-A5E2636B3D60}">
      <dsp:nvSpPr>
        <dsp:cNvPr id="0" name=""/>
        <dsp:cNvSpPr/>
      </dsp:nvSpPr>
      <dsp:spPr>
        <a:xfrm>
          <a:off x="3762147" y="553462"/>
          <a:ext cx="3300099" cy="2086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/>
            <a:t>“Now Hannah </a:t>
          </a:r>
          <a:r>
            <a:rPr lang="en-CA" sz="1800" b="1" i="1" kern="1200" dirty="0" smtClean="0"/>
            <a:t>spoke in her heart</a:t>
          </a:r>
          <a:r>
            <a:rPr lang="en-CA" sz="1800" i="1" kern="1200" dirty="0" smtClean="0"/>
            <a:t>;…” </a:t>
          </a:r>
          <a:r>
            <a:rPr lang="en-CA" sz="1400" i="0" kern="1200" dirty="0" smtClean="0"/>
            <a:t>(v.13)</a:t>
          </a:r>
          <a:endParaRPr lang="en-CA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/>
            <a:t>“… and the LORD remembered her.”</a:t>
          </a:r>
          <a:r>
            <a:rPr lang="en-CA" sz="1800" i="0" kern="1200" dirty="0" smtClean="0"/>
            <a:t> </a:t>
          </a:r>
          <a:r>
            <a:rPr lang="en-CA" sz="1400" i="0" kern="1200" dirty="0" smtClean="0"/>
            <a:t>(v.19, compare to v.11)</a:t>
          </a:r>
          <a:endParaRPr lang="en-CA" sz="1400" i="1" kern="1200" dirty="0"/>
        </a:p>
      </dsp:txBody>
      <dsp:txXfrm>
        <a:off x="3762147" y="553462"/>
        <a:ext cx="3300099" cy="2086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Doe s 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1“My heart rejoices in the Lord; My horn is 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2  No one is holy like the 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You, Nor 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3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Lord is the God of knowledge; And 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4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5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6  The Lord kills and makes alive; He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7  The Lord makes poor and makes rich; He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8  He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Lord’s, and 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9  He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10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He will thunder against them. The 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 will give strength to His king, and exalt the horn of His anointed.”</a:t>
            </a:r>
            <a:endParaRPr lang="en-CA" sz="1400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4669" y="4774018"/>
            <a:ext cx="6156251" cy="30568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984004" cy="1436735"/>
          </a:xfrm>
        </p:spPr>
        <p:txBody>
          <a:bodyPr/>
          <a:lstStyle/>
          <a:p>
            <a:r>
              <a:rPr lang="en-CA" b="1" i="1" dirty="0" smtClean="0">
                <a:solidFill>
                  <a:srgbClr val="FFFF00"/>
                </a:solidFill>
              </a:rPr>
              <a:t>“He will give strength to His king,</a:t>
            </a:r>
            <a:br>
              <a:rPr lang="en-CA" b="1" i="1" dirty="0" smtClean="0">
                <a:solidFill>
                  <a:srgbClr val="FFFF00"/>
                </a:solidFill>
              </a:rPr>
            </a:br>
            <a:r>
              <a:rPr lang="en-CA" b="1" i="1" dirty="0" smtClean="0">
                <a:solidFill>
                  <a:srgbClr val="FFFF00"/>
                </a:solidFill>
              </a:rPr>
              <a:t>  and exalt the horn of His anointed.”</a:t>
            </a:r>
            <a:endParaRPr lang="en-CA" b="1" i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647872"/>
            <a:ext cx="6857546" cy="58046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BUT THERE WAS NO KING At this time.</a:t>
            </a:r>
          </a:p>
          <a:p>
            <a:r>
              <a:rPr lang="en-CA" dirty="0" smtClean="0"/>
              <a:t>What did </a:t>
            </a:r>
            <a:r>
              <a:rPr lang="en-CA" dirty="0" err="1" smtClean="0"/>
              <a:t>hannah</a:t>
            </a:r>
            <a:r>
              <a:rPr lang="en-CA" dirty="0" smtClean="0"/>
              <a:t> mean?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Hannah’s Prayer and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6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Hannah’s Prayer and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7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“My </a:t>
                      </a:r>
                      <a:r>
                        <a:rPr lang="en-CA" sz="1100" b="1" i="1" dirty="0" smtClean="0"/>
                        <a:t>horn</a:t>
                      </a:r>
                      <a:r>
                        <a:rPr lang="en-CA" sz="1100" b="0" i="1" baseline="0" dirty="0" smtClean="0"/>
                        <a:t> is exalted in the LORD. I smile at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, because I rejoice in Your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.” </a:t>
                      </a:r>
                      <a:r>
                        <a:rPr lang="en-CA" sz="1100" b="0" i="0" baseline="0" dirty="0" smtClean="0"/>
                        <a:t>(v.1)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</a:t>
                      </a:r>
                      <a:r>
                        <a:rPr lang="en-CA" sz="1100" i="1" baseline="0" dirty="0" smtClean="0"/>
                        <a:t>My shield and the </a:t>
                      </a:r>
                      <a:r>
                        <a:rPr lang="en-CA" sz="1100" b="1" i="1" baseline="0" dirty="0" smtClean="0"/>
                        <a:t>horn</a:t>
                      </a:r>
                      <a:r>
                        <a:rPr lang="en-CA" sz="1100" b="0" i="1" baseline="0" dirty="0" smtClean="0"/>
                        <a:t> of my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 … so shall I be saved from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.”</a:t>
                      </a:r>
                      <a:r>
                        <a:rPr lang="en-CA" sz="1100" b="0" i="0" baseline="0" dirty="0" smtClean="0"/>
                        <a:t> (v. 3-4)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“No one is holy like the LORD, for </a:t>
                      </a:r>
                      <a:r>
                        <a:rPr lang="en-CA" sz="1100" i="1" u="sng" dirty="0" smtClean="0"/>
                        <a:t>there is none besides You</a:t>
                      </a:r>
                      <a:r>
                        <a:rPr lang="en-CA" sz="1100" i="1" dirty="0" smtClean="0"/>
                        <a:t>, nor is there any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b="1" i="1" baseline="0" dirty="0" smtClean="0"/>
                        <a:t>rock </a:t>
                      </a:r>
                      <a:r>
                        <a:rPr lang="en-CA" sz="1100" b="0" i="1" baseline="0" dirty="0" smtClean="0"/>
                        <a:t>like our God.</a:t>
                      </a:r>
                      <a:r>
                        <a:rPr lang="en-CA" sz="1100" i="1" dirty="0" smtClean="0"/>
                        <a:t>”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i="0" baseline="0" dirty="0" smtClean="0"/>
                        <a:t>(v.2)</a:t>
                      </a:r>
                      <a:r>
                        <a:rPr lang="en-CA" sz="1100" i="1" dirty="0" smtClean="0"/>
                        <a:t> 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is my </a:t>
                      </a:r>
                      <a:r>
                        <a:rPr lang="en-CA" sz="1100" b="1" i="1" dirty="0" smtClean="0"/>
                        <a:t>rock</a:t>
                      </a:r>
                      <a:r>
                        <a:rPr lang="en-CA" sz="1100" b="0" i="1" dirty="0" smtClean="0"/>
                        <a:t>…” </a:t>
                      </a:r>
                      <a:r>
                        <a:rPr lang="en-CA" sz="1100" b="0" i="0" dirty="0" smtClean="0"/>
                        <a:t>(v.2)</a:t>
                      </a:r>
                    </a:p>
                    <a:p>
                      <a:pPr algn="ctr"/>
                      <a:r>
                        <a:rPr lang="en-CA" sz="1100" b="0" i="1" dirty="0" smtClean="0"/>
                        <a:t>“</a:t>
                      </a:r>
                      <a:r>
                        <a:rPr lang="en-CA" sz="1100" b="0" i="1" u="sng" dirty="0" smtClean="0"/>
                        <a:t>For</a:t>
                      </a:r>
                      <a:r>
                        <a:rPr lang="en-CA" sz="1100" b="0" i="1" u="sng" baseline="0" dirty="0" smtClean="0"/>
                        <a:t> who is God, except the LORD</a:t>
                      </a:r>
                      <a:r>
                        <a:rPr lang="en-CA" sz="1100" b="0" i="1" baseline="0" dirty="0" smtClean="0"/>
                        <a:t>? And who is a </a:t>
                      </a:r>
                      <a:r>
                        <a:rPr lang="en-CA" sz="1100" b="1" i="1" baseline="0" dirty="0" smtClean="0"/>
                        <a:t>rock</a:t>
                      </a:r>
                      <a:r>
                        <a:rPr lang="en-CA" sz="1100" b="0" i="1" baseline="0" dirty="0" smtClean="0"/>
                        <a:t>, except our God?” </a:t>
                      </a:r>
                      <a:r>
                        <a:rPr lang="en-CA" sz="1100" b="0" i="0" baseline="0" dirty="0" smtClean="0"/>
                        <a:t>(v. 32)  Also see v.47.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The LORD can</a:t>
                      </a:r>
                      <a:r>
                        <a:rPr lang="en-CA" sz="1100" i="0" baseline="0" dirty="0" smtClean="0"/>
                        <a:t> reverse the normal course of things to accomplish His purpose, </a:t>
                      </a:r>
                      <a:r>
                        <a:rPr lang="en-CA" sz="1100" i="0" dirty="0" smtClean="0"/>
                        <a:t>V.4-8</a:t>
                      </a:r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“by You</a:t>
                      </a:r>
                      <a:r>
                        <a:rPr lang="en-CA" sz="1100" i="1" baseline="0" dirty="0" smtClean="0"/>
                        <a:t> I can run against a troop…I can leap over a wall … my arms can bend a bow of bronze…”; “You have kept me as the head of nations.” </a:t>
                      </a:r>
                      <a:r>
                        <a:rPr lang="en-CA" sz="1100" i="0" baseline="0" dirty="0" smtClean="0"/>
                        <a:t>(vv.30,35,44)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guard the feet of His </a:t>
                      </a:r>
                      <a:r>
                        <a:rPr lang="en-CA" sz="1100" b="1" i="1" dirty="0" smtClean="0"/>
                        <a:t>saints</a:t>
                      </a:r>
                      <a:r>
                        <a:rPr lang="en-CA" sz="1100" b="0" i="1" baseline="0" dirty="0" smtClean="0"/>
                        <a:t> …”</a:t>
                      </a:r>
                    </a:p>
                    <a:p>
                      <a:pPr algn="ctr"/>
                      <a:r>
                        <a:rPr lang="en-CA" sz="1100" b="0" i="0" baseline="0" dirty="0" smtClean="0"/>
                        <a:t>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“With</a:t>
                      </a:r>
                      <a:r>
                        <a:rPr lang="en-CA" sz="1100" i="1" baseline="0" dirty="0" smtClean="0"/>
                        <a:t> the </a:t>
                      </a:r>
                      <a:r>
                        <a:rPr lang="en-CA" sz="1100" b="1" i="1" baseline="0" dirty="0" smtClean="0"/>
                        <a:t>merciful</a:t>
                      </a:r>
                      <a:r>
                        <a:rPr lang="en-CA" sz="1100" b="0" i="1" baseline="0" dirty="0" smtClean="0"/>
                        <a:t> you will show Yourself merciful…”</a:t>
                      </a:r>
                      <a:r>
                        <a:rPr lang="en-CA" sz="1100" b="0" i="0" baseline="0" dirty="0" smtClean="0"/>
                        <a:t> 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v.26)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“…but the wicked shall be </a:t>
                      </a:r>
                      <a:r>
                        <a:rPr lang="en-CA" sz="1100" b="0" i="1" dirty="0" smtClean="0"/>
                        <a:t>silent</a:t>
                      </a:r>
                      <a:r>
                        <a:rPr lang="en-CA" sz="1100" b="0" i="1" baseline="0" dirty="0" smtClean="0"/>
                        <a:t> in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See</a:t>
                      </a:r>
                      <a:r>
                        <a:rPr lang="en-CA" sz="1100" i="0" baseline="0" dirty="0" smtClean="0"/>
                        <a:t> judgment in vv.10-12.  </a:t>
                      </a:r>
                      <a:r>
                        <a:rPr lang="en-CA" sz="1100" i="1" baseline="0" dirty="0" smtClean="0"/>
                        <a:t>“For You are my lamp, O LORD; The LORD shall enlighten my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(v.29)</a:t>
                      </a:r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“From heaven He will </a:t>
                      </a:r>
                      <a:r>
                        <a:rPr lang="en-CA" sz="1100" b="1" i="1" dirty="0" smtClean="0"/>
                        <a:t>thunder</a:t>
                      </a:r>
                      <a:r>
                        <a:rPr lang="en-CA" sz="1100" b="0" i="1" dirty="0" smtClean="0"/>
                        <a:t> against them”</a:t>
                      </a:r>
                      <a:r>
                        <a:rPr lang="en-CA" sz="1100" b="0" i="1" baseline="0" dirty="0" smtClean="0"/>
                        <a:t> </a:t>
                      </a:r>
                      <a:r>
                        <a:rPr lang="en-CA" sz="1100" b="0" i="0" baseline="0" dirty="0" smtClean="0"/>
                        <a:t>(adversaries, 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</a:t>
                      </a:r>
                      <a:r>
                        <a:rPr lang="en-CA" sz="1100" b="1" i="1" dirty="0" smtClean="0"/>
                        <a:t>thundered</a:t>
                      </a:r>
                      <a:r>
                        <a:rPr lang="en-CA" sz="1100" i="1" dirty="0" smtClean="0"/>
                        <a:t> from heaven…”</a:t>
                      </a:r>
                    </a:p>
                    <a:p>
                      <a:pPr algn="ctr"/>
                      <a:r>
                        <a:rPr lang="en-CA" sz="1100" i="0" dirty="0" smtClean="0"/>
                        <a:t>(against</a:t>
                      </a:r>
                      <a:r>
                        <a:rPr lang="en-CA" sz="1100" i="0" baseline="0" dirty="0" smtClean="0"/>
                        <a:t> adversaries, </a:t>
                      </a:r>
                      <a:r>
                        <a:rPr lang="en-CA" sz="1100" i="0" dirty="0" smtClean="0"/>
                        <a:t>v.14)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give strength to His </a:t>
                      </a:r>
                      <a:r>
                        <a:rPr lang="en-CA" sz="1100" b="1" i="1" dirty="0" smtClean="0"/>
                        <a:t>king</a:t>
                      </a:r>
                      <a:r>
                        <a:rPr lang="en-CA" sz="1100" i="1" dirty="0" smtClean="0"/>
                        <a:t>,</a:t>
                      </a:r>
                    </a:p>
                    <a:p>
                      <a:pPr algn="ctr"/>
                      <a:r>
                        <a:rPr lang="en-CA" sz="1100" i="1" dirty="0" smtClean="0"/>
                        <a:t>And</a:t>
                      </a:r>
                      <a:r>
                        <a:rPr lang="en-CA" sz="1100" i="1" baseline="0" dirty="0" smtClean="0"/>
                        <a:t> exalt the horn of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.” (v.10)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</a:t>
                      </a:r>
                      <a:r>
                        <a:rPr lang="en-CA" sz="1100" i="1" baseline="0" dirty="0" smtClean="0"/>
                        <a:t> is the tower of salvation to His </a:t>
                      </a:r>
                      <a:r>
                        <a:rPr lang="en-CA" sz="1100" b="1" i="1" baseline="0" dirty="0" smtClean="0"/>
                        <a:t>king</a:t>
                      </a:r>
                      <a:r>
                        <a:rPr lang="en-CA" sz="1100" i="1" baseline="0" dirty="0" smtClean="0"/>
                        <a:t>, and shows mercy to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” (v.51)</a:t>
                      </a:r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remembered Hannah (</a:t>
            </a:r>
            <a:r>
              <a:rPr lang="en-CA" i="1" dirty="0" smtClean="0"/>
              <a:t>answered her prayer,</a:t>
            </a:r>
            <a:r>
              <a:rPr lang="en-CA" dirty="0" smtClean="0"/>
              <a:t>1:19)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An Intended Comparison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827088" y="1137421"/>
          <a:ext cx="7488574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4287"/>
                <a:gridCol w="3744287"/>
              </a:tblGrid>
              <a:tr h="20561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The</a:t>
                      </a:r>
                      <a:r>
                        <a:rPr lang="en-CA" baseline="0" dirty="0" smtClean="0"/>
                        <a:t> child Samuel</a:t>
                      </a:r>
                      <a:endParaRPr lang="en-CA" dirty="0"/>
                    </a:p>
                  </a:txBody>
                  <a:tcPr marL="40203" marR="40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The sons of Eli, </a:t>
                      </a:r>
                      <a:r>
                        <a:rPr lang="en-CA" dirty="0" err="1" smtClean="0"/>
                        <a:t>Hophni</a:t>
                      </a:r>
                      <a:r>
                        <a:rPr lang="en-CA" dirty="0" smtClean="0"/>
                        <a:t> and </a:t>
                      </a:r>
                      <a:r>
                        <a:rPr lang="en-CA" dirty="0" err="1" smtClean="0"/>
                        <a:t>Phinehas</a:t>
                      </a:r>
                      <a:endParaRPr lang="en-CA" dirty="0"/>
                    </a:p>
                  </a:txBody>
                  <a:tcPr marL="40203" marR="40203"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“But</a:t>
                      </a:r>
                      <a:r>
                        <a:rPr lang="en-CA" sz="1100" i="1" baseline="0" dirty="0" smtClean="0"/>
                        <a:t> the child ministered to the LORD before Eli the priest.” </a:t>
                      </a:r>
                      <a:r>
                        <a:rPr lang="en-CA" sz="1100" baseline="0" dirty="0" smtClean="0"/>
                        <a:t>(2:11)</a:t>
                      </a:r>
                    </a:p>
                    <a:p>
                      <a:pPr algn="ctr"/>
                      <a:endParaRPr lang="en-CA" sz="1100" baseline="0" dirty="0" smtClean="0"/>
                    </a:p>
                    <a:p>
                      <a:pPr algn="ctr"/>
                      <a:r>
                        <a:rPr lang="en-CA" sz="1100" i="1" baseline="0" dirty="0" smtClean="0"/>
                        <a:t>“But Samuel ministered before the LORD, even as a child, wearing a linen ephod.” </a:t>
                      </a:r>
                      <a:r>
                        <a:rPr lang="en-CA" sz="1100" i="0" baseline="0" dirty="0" smtClean="0"/>
                        <a:t>(2:18)</a:t>
                      </a:r>
                    </a:p>
                    <a:p>
                      <a:pPr algn="ctr"/>
                      <a:endParaRPr lang="en-CA" sz="1100" i="0" baseline="0" dirty="0" smtClean="0"/>
                    </a:p>
                    <a:p>
                      <a:pPr algn="ctr"/>
                      <a:r>
                        <a:rPr lang="en-CA" sz="1100" i="1" baseline="0" dirty="0" smtClean="0"/>
                        <a:t>“And the child Samuel grew in stature, and in favor both with the LORD and men.”</a:t>
                      </a:r>
                      <a:r>
                        <a:rPr lang="en-CA" sz="1100" i="0" baseline="0" dirty="0" smtClean="0"/>
                        <a:t> (2:26)</a:t>
                      </a:r>
                      <a:endParaRPr lang="en-CA" sz="1100" i="1" baseline="0" dirty="0" smtClean="0"/>
                    </a:p>
                  </a:txBody>
                  <a:tcPr marL="40203" marR="402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“Now the</a:t>
                      </a:r>
                      <a:r>
                        <a:rPr lang="en-CA" sz="1100" baseline="0" dirty="0" smtClean="0"/>
                        <a:t> sons of Eli were corrupt; they did not know the LORD … Therefore the sin of the young men was very great before the LORD…” (2:12-17)</a:t>
                      </a:r>
                    </a:p>
                    <a:p>
                      <a:pPr algn="ctr"/>
                      <a:endParaRPr lang="en-CA" sz="1100" i="0" baseline="0" dirty="0" smtClean="0"/>
                    </a:p>
                    <a:p>
                      <a:pPr algn="ctr"/>
                      <a:r>
                        <a:rPr lang="en-CA" sz="1100" i="1" baseline="0" dirty="0" smtClean="0"/>
                        <a:t>“Now Eli was very old; and he heard everything his sons did to all Israel, and how they lay with the women who assembled at the tabernacle of meeting.” </a:t>
                      </a:r>
                      <a:r>
                        <a:rPr lang="en-CA" sz="1100" i="0" baseline="0" dirty="0" smtClean="0"/>
                        <a:t>(2:22-25)</a:t>
                      </a:r>
                      <a:endParaRPr lang="en-CA" sz="1100" i="1" baseline="0" dirty="0" smtClean="0"/>
                    </a:p>
                  </a:txBody>
                  <a:tcPr marL="40203" marR="40203" anchor="ctr"/>
                </a:tc>
              </a:tr>
            </a:tbl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828339" y="3076687"/>
            <a:ext cx="7508837" cy="1615566"/>
          </a:xfrm>
        </p:spPr>
        <p:txBody>
          <a:bodyPr>
            <a:normAutofit/>
          </a:bodyPr>
          <a:lstStyle/>
          <a:p>
            <a:r>
              <a:rPr lang="en-CA" sz="1800" dirty="0" smtClean="0"/>
              <a:t>List all of the problems you see in 2:12-17.</a:t>
            </a:r>
          </a:p>
          <a:p>
            <a:r>
              <a:rPr lang="en-CA" sz="1800" dirty="0" smtClean="0"/>
              <a:t>What do you see in Samuel? (2:18)</a:t>
            </a:r>
          </a:p>
          <a:p>
            <a:r>
              <a:rPr lang="en-CA" sz="1800" dirty="0" smtClean="0"/>
              <a:t>List all of the problems you see in 2:22-25</a:t>
            </a:r>
          </a:p>
          <a:p>
            <a:r>
              <a:rPr lang="en-CA" sz="1800" dirty="0" smtClean="0"/>
              <a:t>What do you see in Samuel? (2:26)</a:t>
            </a:r>
          </a:p>
          <a:p>
            <a:endParaRPr lang="en-CA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53666" y="1656678"/>
            <a:ext cx="193638" cy="13984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444701" y="1862867"/>
            <a:ext cx="193638" cy="13984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435736" y="2327240"/>
            <a:ext cx="193638" cy="13984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8489" y="2099535"/>
            <a:ext cx="193638" cy="13984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remembered Hannah (</a:t>
            </a:r>
            <a:r>
              <a:rPr lang="en-CA" i="1" dirty="0" smtClean="0"/>
              <a:t>answered her prayer,</a:t>
            </a:r>
            <a:r>
              <a:rPr lang="en-CA" dirty="0" smtClean="0"/>
              <a:t>1:19)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desired to kill </a:t>
            </a:r>
            <a:r>
              <a:rPr lang="en-CA" dirty="0" err="1" smtClean="0"/>
              <a:t>Hophni</a:t>
            </a:r>
            <a:r>
              <a:rPr lang="en-CA" dirty="0" smtClean="0"/>
              <a:t> and </a:t>
            </a:r>
            <a:r>
              <a:rPr lang="en-CA" dirty="0" err="1" smtClean="0"/>
              <a:t>Phinehas</a:t>
            </a:r>
            <a:r>
              <a:rPr lang="en-CA" dirty="0" smtClean="0"/>
              <a:t> (2:24)</a:t>
            </a:r>
          </a:p>
          <a:p>
            <a:pPr marL="642938" lvl="1" indent="-342900"/>
            <a:r>
              <a:rPr lang="en-CA" dirty="0" smtClean="0"/>
              <a:t>What is the necessary implication of this verse?  (Romans 9:14-24)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19136" y="997227"/>
            <a:ext cx="2517288" cy="101445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Did they have freewill?</a:t>
            </a:r>
          </a:p>
          <a:p>
            <a:pPr algn="ctr"/>
            <a:r>
              <a:rPr lang="en-CA" dirty="0" smtClean="0"/>
              <a:t>Did they have hope?</a:t>
            </a:r>
          </a:p>
          <a:p>
            <a:pPr algn="ctr"/>
            <a:r>
              <a:rPr lang="en-CA" dirty="0" smtClean="0"/>
              <a:t>Why were they not killed immediately</a:t>
            </a:r>
            <a:r>
              <a:rPr lang="en-CA" i="1" dirty="0" smtClean="0"/>
              <a:t>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dirty="0" smtClean="0"/>
              <a:t>2:27-36, A Message From God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336" y="1290918"/>
            <a:ext cx="7874598" cy="339538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CA" sz="2400" dirty="0" smtClean="0"/>
              <a:t>Who was the prophecy/rebuke directed towards?</a:t>
            </a:r>
          </a:p>
          <a:p>
            <a:r>
              <a:rPr lang="en-CA" sz="2400" dirty="0" smtClean="0"/>
              <a:t>Why? (V.29; see also 3:13)</a:t>
            </a:r>
          </a:p>
          <a:p>
            <a:pPr lvl="1"/>
            <a:r>
              <a:rPr lang="en-CA" sz="2000" i="1" dirty="0" smtClean="0"/>
              <a:t>What does this mean?</a:t>
            </a:r>
          </a:p>
          <a:p>
            <a:pPr lvl="1"/>
            <a:r>
              <a:rPr lang="en-CA" sz="2000" i="1" dirty="0" smtClean="0"/>
              <a:t>What application can we make?</a:t>
            </a:r>
          </a:p>
          <a:p>
            <a:pPr lvl="1">
              <a:spcAft>
                <a:spcPts val="1800"/>
              </a:spcAft>
            </a:pPr>
            <a:r>
              <a:rPr lang="en-CA" sz="2000" i="1" dirty="0" smtClean="0"/>
              <a:t>Compare to Samuel’s family (2:18-21)</a:t>
            </a:r>
          </a:p>
          <a:p>
            <a:r>
              <a:rPr lang="en-CA" sz="2400" dirty="0" smtClean="0"/>
              <a:t>What would be the consequences?</a:t>
            </a:r>
            <a:endParaRPr lang="en-CA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remembered Hannah (</a:t>
            </a:r>
            <a:r>
              <a:rPr lang="en-CA" i="1" dirty="0" smtClean="0"/>
              <a:t>answered her prayer,</a:t>
            </a:r>
            <a:r>
              <a:rPr lang="en-CA" dirty="0" smtClean="0"/>
              <a:t>1:19)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desired to kill </a:t>
            </a:r>
            <a:r>
              <a:rPr lang="en-CA" dirty="0" err="1" smtClean="0"/>
              <a:t>Hophni</a:t>
            </a:r>
            <a:r>
              <a:rPr lang="en-CA" dirty="0" smtClean="0"/>
              <a:t> and </a:t>
            </a:r>
            <a:r>
              <a:rPr lang="en-CA" dirty="0" err="1" smtClean="0"/>
              <a:t>Phinehas</a:t>
            </a:r>
            <a:r>
              <a:rPr lang="en-CA" dirty="0" smtClean="0"/>
              <a:t> (2:24)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gave a prophecy of specific judgment to Eli’s family (2:27-36)</a:t>
            </a:r>
          </a:p>
          <a:p>
            <a:pPr marL="342900" indent="-342900"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3:1-21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WHAT DO YOU LEARN?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3"/>
            <a:ext cx="7918315" cy="3577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baseline="30000" dirty="0" smtClean="0"/>
              <a:t>5 </a:t>
            </a:r>
            <a:r>
              <a:rPr lang="en-CA" sz="2400" dirty="0" smtClean="0"/>
              <a:t>But to Hannah he would give a double portion, for he loved Hannah, although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6 </a:t>
            </a:r>
            <a:r>
              <a:rPr lang="en-CA" sz="2400" dirty="0" smtClean="0"/>
              <a:t>And her rival also provoked her severely, to make her miserable, because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7 </a:t>
            </a:r>
            <a:r>
              <a:rPr lang="en-CA" sz="2400" dirty="0" smtClean="0"/>
              <a:t>So it was, year by year, when she went up to the house of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, that she provoked her; therefore she wept and did not eat.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1:5-7 </a:t>
            </a:r>
            <a:r>
              <a:rPr lang="en-CA" sz="2000" dirty="0" smtClean="0"/>
              <a:t>(NKJV)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remembered Hannah (</a:t>
            </a:r>
            <a:r>
              <a:rPr lang="en-CA" i="1" dirty="0" smtClean="0"/>
              <a:t>answered her prayer,</a:t>
            </a:r>
            <a:r>
              <a:rPr lang="en-CA" dirty="0" smtClean="0"/>
              <a:t>1:19)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desired to kill </a:t>
            </a:r>
            <a:r>
              <a:rPr lang="en-CA" dirty="0" err="1" smtClean="0"/>
              <a:t>Hophni</a:t>
            </a:r>
            <a:r>
              <a:rPr lang="en-CA" dirty="0" smtClean="0"/>
              <a:t> and </a:t>
            </a:r>
            <a:r>
              <a:rPr lang="en-CA" dirty="0" err="1" smtClean="0"/>
              <a:t>Phinehas</a:t>
            </a:r>
            <a:r>
              <a:rPr lang="en-CA" dirty="0" smtClean="0"/>
              <a:t> (2:24)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gave a prophecy of specific judgment to Eli’s family (2:27-36) 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spoke to and through Samuel starting even from boyhood (3:1-21)</a:t>
            </a:r>
          </a:p>
          <a:p>
            <a:pPr marL="642938" lvl="1" indent="-342900"/>
            <a:r>
              <a:rPr lang="en-CA" i="1" dirty="0" smtClean="0"/>
              <a:t>“and the LORD was with him and let none of his words fall to the ground.”</a:t>
            </a:r>
            <a:r>
              <a:rPr lang="en-CA" dirty="0" smtClean="0"/>
              <a:t> (v.19)</a:t>
            </a:r>
          </a:p>
          <a:p>
            <a:pPr marL="642938" lvl="1" indent="-342900"/>
            <a:r>
              <a:rPr lang="en-CA" i="1" dirty="0" smtClean="0"/>
              <a:t>“Then the LORD appeared again in Shiloh.  For the LORD revealed Himself … by the word…”</a:t>
            </a:r>
          </a:p>
          <a:p>
            <a:pPr marL="342900" indent="-342900"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853020" cy="1436735"/>
          </a:xfrm>
        </p:spPr>
        <p:txBody>
          <a:bodyPr/>
          <a:lstStyle/>
          <a:p>
            <a:r>
              <a:rPr lang="en-US" dirty="0" smtClean="0"/>
              <a:t>Disaster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Next Class – CHAPTERS 4 THROUGH 7</a:t>
            </a:r>
            <a:endParaRPr lang="en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94317"/>
          </a:xfrm>
        </p:spPr>
        <p:txBody>
          <a:bodyPr/>
          <a:lstStyle/>
          <a:p>
            <a:r>
              <a:rPr lang="en-CA" dirty="0" smtClean="0"/>
              <a:t>1:12-19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7864" y="1186775"/>
          <a:ext cx="7062282" cy="264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8136" y="4027251"/>
            <a:ext cx="705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i="1" dirty="0" smtClean="0">
                <a:solidFill>
                  <a:srgbClr val="FFFF00"/>
                </a:solidFill>
              </a:rPr>
              <a:t>Why are these verses significant?</a:t>
            </a:r>
            <a:endParaRPr lang="en-CA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the Lord; My horn is 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the 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You, Nor 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Lord is the God of knowledge; And 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The Lord kills and makes alive; He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The Lord makes poor and makes rich; He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He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Lord’s, and 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He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He will thunder against them. The 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He will give strength to His king, and exalt the horn of His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23736" y="1206230"/>
            <a:ext cx="6566170" cy="49611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le 4"/>
          <p:cNvSpPr/>
          <p:nvPr/>
        </p:nvSpPr>
        <p:spPr>
          <a:xfrm>
            <a:off x="6959574" y="1072531"/>
            <a:ext cx="1955260" cy="6420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Why would Hannah say this?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</a:t>
            </a:r>
            <a:r>
              <a:rPr lang="en-CA" sz="1400" b="1" dirty="0" smtClean="0">
                <a:solidFill>
                  <a:srgbClr val="92D050"/>
                </a:solidFill>
              </a:rPr>
              <a:t>My horn is exalted</a:t>
            </a:r>
            <a:r>
              <a:rPr lang="en-CA" sz="1400" dirty="0" smtClean="0"/>
              <a:t>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</a:t>
            </a:r>
            <a:r>
              <a:rPr lang="en-CA" sz="1400" b="1" dirty="0" smtClean="0">
                <a:solidFill>
                  <a:srgbClr val="92D050"/>
                </a:solidFill>
              </a:rPr>
              <a:t>rock</a:t>
            </a:r>
            <a:r>
              <a:rPr lang="en-CA" sz="1400" dirty="0" smtClean="0"/>
              <a:t>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92D050"/>
                </a:solidFill>
              </a:rPr>
              <a:t>will give strength</a:t>
            </a:r>
            <a:r>
              <a:rPr lang="en-CA" sz="1400" dirty="0" smtClean="0"/>
              <a:t>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</a:t>
            </a:r>
            <a:r>
              <a:rPr lang="en-CA" sz="1400" b="1" dirty="0" smtClean="0">
                <a:solidFill>
                  <a:srgbClr val="92D050"/>
                </a:solidFill>
              </a:rPr>
              <a:t>exalt the horn</a:t>
            </a:r>
            <a:r>
              <a:rPr lang="en-CA" sz="1400" dirty="0" smtClean="0"/>
              <a:t>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116731" y="1712069"/>
            <a:ext cx="8825249" cy="2042808"/>
          </a:xfrm>
          <a:prstGeom prst="round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6819089" y="2714019"/>
            <a:ext cx="2042809" cy="642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We will see this </a:t>
            </a:r>
            <a:r>
              <a:rPr lang="en-CA" i="1" dirty="0" smtClean="0"/>
              <a:t>throughout </a:t>
            </a:r>
            <a:r>
              <a:rPr lang="en-CA" dirty="0" smtClean="0"/>
              <a:t>1 Samuel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</a:t>
            </a:r>
            <a:r>
              <a:rPr lang="en-CA" sz="1400" b="1" dirty="0" smtClean="0">
                <a:solidFill>
                  <a:srgbClr val="FFC000"/>
                </a:solidFill>
              </a:rPr>
              <a:t>enemies</a:t>
            </a:r>
            <a:r>
              <a:rPr lang="en-CA" sz="1400" dirty="0" smtClean="0"/>
              <a:t>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C000"/>
                </a:solidFill>
              </a:rPr>
              <a:t>salvation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C000"/>
                </a:solidFill>
              </a:rPr>
              <a:t>The bows of the mighty men are broken, and those who stumbled are girded with strength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5651770" y="243191"/>
            <a:ext cx="1955260" cy="6420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 was Hannah saved from?</a:t>
            </a:r>
            <a:endParaRPr lang="en-CA" dirty="0"/>
          </a:p>
        </p:txBody>
      </p:sp>
      <p:sp>
        <p:nvSpPr>
          <p:cNvPr id="6" name="Rounded Rectangle 5"/>
          <p:cNvSpPr/>
          <p:nvPr/>
        </p:nvSpPr>
        <p:spPr>
          <a:xfrm>
            <a:off x="148630" y="3763927"/>
            <a:ext cx="8754894" cy="999460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4045</TotalTime>
  <Words>1038</Words>
  <Application>Microsoft Office PowerPoint</Application>
  <PresentationFormat>On-screen Show (16:9)</PresentationFormat>
  <Paragraphs>213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</vt:lpstr>
      <vt:lpstr>1 Samuel</vt:lpstr>
      <vt:lpstr>1:5-7 (NKJV)</vt:lpstr>
      <vt:lpstr>1:12-19</vt:lpstr>
      <vt:lpstr>1 Samuel 16:7 (NKJV)</vt:lpstr>
      <vt:lpstr>Slide 5</vt:lpstr>
      <vt:lpstr>Slide 6</vt:lpstr>
      <vt:lpstr>Slide 7</vt:lpstr>
      <vt:lpstr>Slide 8</vt:lpstr>
      <vt:lpstr>Slide 9</vt:lpstr>
      <vt:lpstr>Slide 10</vt:lpstr>
      <vt:lpstr>“He will give strength to His king,   and exalt the horn of His anointed.”</vt:lpstr>
      <vt:lpstr>The Bookends of 1-2 Samuel Hannah’s Prayer and David’s Song</vt:lpstr>
      <vt:lpstr>The Bookends of 1-2 Samuel Hannah’s Prayer and David’s Song</vt:lpstr>
      <vt:lpstr>Slide 14</vt:lpstr>
      <vt:lpstr>An Intended Comparison</vt:lpstr>
      <vt:lpstr>Slide 16</vt:lpstr>
      <vt:lpstr>2:27-36, A Message From God</vt:lpstr>
      <vt:lpstr>Slide 18</vt:lpstr>
      <vt:lpstr>3:1-21</vt:lpstr>
      <vt:lpstr>Slide 20</vt:lpstr>
      <vt:lpstr>Disaster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42</cp:revision>
  <dcterms:created xsi:type="dcterms:W3CDTF">2014-09-12T17:24:29Z</dcterms:created>
  <dcterms:modified xsi:type="dcterms:W3CDTF">2017-11-09T00:24:10Z</dcterms:modified>
</cp:coreProperties>
</file>