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11"/>
  </p:notesMasterIdLst>
  <p:sldIdLst>
    <p:sldId id="256" r:id="rId2"/>
    <p:sldId id="307" r:id="rId3"/>
    <p:sldId id="308" r:id="rId4"/>
    <p:sldId id="313" r:id="rId5"/>
    <p:sldId id="311" r:id="rId6"/>
    <p:sldId id="310" r:id="rId7"/>
    <p:sldId id="314" r:id="rId8"/>
    <p:sldId id="306" r:id="rId9"/>
    <p:sldId id="305" r:id="rId10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-3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51CEA-17C0-4C7E-8468-2DB19A4AB5BF}" type="datetimeFigureOut">
              <a:rPr lang="en-US"/>
              <a:pPr/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5C3A2-0322-42B6-BC5D-7638A3A53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9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5C3A2-0322-42B6-BC5D-7638A3A53AC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49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032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478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21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051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52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91125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3039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496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465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201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94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61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360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34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699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245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202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414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77" y="1085850"/>
            <a:ext cx="8025319" cy="2497186"/>
          </a:xfrm>
        </p:spPr>
        <p:txBody>
          <a:bodyPr/>
          <a:lstStyle/>
          <a:p>
            <a:r>
              <a:rPr lang="en-US" sz="6000" dirty="0" smtClean="0"/>
              <a:t>1 Samuel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99" y="3583035"/>
            <a:ext cx="6425144" cy="64606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“The LORD Doe s Not See As Man Sees” (16:7)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29973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60" y="125522"/>
            <a:ext cx="7053542" cy="526224"/>
          </a:xfrm>
        </p:spPr>
        <p:txBody>
          <a:bodyPr/>
          <a:lstStyle/>
          <a:p>
            <a:r>
              <a:rPr lang="en-CA" sz="2800" dirty="0" smtClean="0"/>
              <a:t>The Bookends of 1-2 Samuel</a:t>
            </a:r>
            <a:br>
              <a:rPr lang="en-CA" sz="2800" dirty="0" smtClean="0"/>
            </a:br>
            <a:r>
              <a:rPr lang="en-CA" sz="1500" dirty="0" smtClean="0"/>
              <a:t>Hannah’s Prayer and David’s Song</a:t>
            </a:r>
            <a:endParaRPr lang="en-CA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7088" y="997150"/>
          <a:ext cx="7499788" cy="397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894"/>
                <a:gridCol w="3749894"/>
              </a:tblGrid>
              <a:tr h="301836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Hannah’s Prayer (1</a:t>
                      </a:r>
                      <a:r>
                        <a:rPr lang="en-CA" baseline="0" dirty="0" smtClean="0"/>
                        <a:t> Samuel 2:1-10)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David’s Song (2 Samuel 22:1-51)</a:t>
                      </a:r>
                      <a:endParaRPr lang="en-CA" dirty="0"/>
                    </a:p>
                  </a:txBody>
                  <a:tcPr anchor="ctr"/>
                </a:tc>
              </a:tr>
              <a:tr h="496595"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“My </a:t>
                      </a:r>
                      <a:r>
                        <a:rPr lang="en-CA" sz="1100" b="1" i="1" dirty="0" smtClean="0"/>
                        <a:t>horn</a:t>
                      </a:r>
                      <a:r>
                        <a:rPr lang="en-CA" sz="1100" b="0" i="1" baseline="0" dirty="0" smtClean="0"/>
                        <a:t> is exalted in the LORD. I smile at my </a:t>
                      </a:r>
                      <a:r>
                        <a:rPr lang="en-CA" sz="1100" b="1" i="1" baseline="0" dirty="0" smtClean="0"/>
                        <a:t>enemies</a:t>
                      </a:r>
                      <a:r>
                        <a:rPr lang="en-CA" sz="1100" b="0" i="1" baseline="0" dirty="0" smtClean="0"/>
                        <a:t>, because I rejoice in Your </a:t>
                      </a:r>
                      <a:r>
                        <a:rPr lang="en-CA" sz="1100" b="1" i="1" baseline="0" dirty="0" smtClean="0"/>
                        <a:t>salvation</a:t>
                      </a:r>
                      <a:r>
                        <a:rPr lang="en-CA" sz="1100" b="0" i="1" baseline="0" dirty="0" smtClean="0"/>
                        <a:t>.” </a:t>
                      </a:r>
                      <a:r>
                        <a:rPr lang="en-CA" sz="1100" b="0" i="0" baseline="0" dirty="0" smtClean="0"/>
                        <a:t>(v.1)</a:t>
                      </a:r>
                      <a:endParaRPr lang="en-CA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</a:t>
                      </a:r>
                      <a:r>
                        <a:rPr lang="en-CA" sz="1100" i="1" baseline="0" dirty="0" smtClean="0"/>
                        <a:t>My shield and the </a:t>
                      </a:r>
                      <a:r>
                        <a:rPr lang="en-CA" sz="1100" b="1" i="1" baseline="0" dirty="0" smtClean="0"/>
                        <a:t>horn</a:t>
                      </a:r>
                      <a:r>
                        <a:rPr lang="en-CA" sz="1100" b="0" i="1" baseline="0" dirty="0" smtClean="0"/>
                        <a:t> of my </a:t>
                      </a:r>
                      <a:r>
                        <a:rPr lang="en-CA" sz="1100" b="1" i="1" baseline="0" dirty="0" smtClean="0"/>
                        <a:t>salvation</a:t>
                      </a:r>
                      <a:r>
                        <a:rPr lang="en-CA" sz="1100" b="0" i="1" baseline="0" dirty="0" smtClean="0"/>
                        <a:t> … so shall I be saved from my </a:t>
                      </a:r>
                      <a:r>
                        <a:rPr lang="en-CA" sz="1100" b="1" i="1" baseline="0" dirty="0" smtClean="0"/>
                        <a:t>enemies</a:t>
                      </a:r>
                      <a:r>
                        <a:rPr lang="en-CA" sz="1100" b="0" i="1" baseline="0" dirty="0" smtClean="0"/>
                        <a:t>.”</a:t>
                      </a:r>
                      <a:r>
                        <a:rPr lang="en-CA" sz="1100" b="0" i="0" baseline="0" dirty="0" smtClean="0"/>
                        <a:t> (v. 3-4)</a:t>
                      </a:r>
                      <a:endParaRPr lang="en-CA" sz="1100" i="1" dirty="0"/>
                    </a:p>
                  </a:txBody>
                  <a:tcPr anchor="ctr"/>
                </a:tc>
              </a:tr>
              <a:tr h="588579"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“No one is holy like the LORD, for </a:t>
                      </a:r>
                      <a:r>
                        <a:rPr lang="en-CA" sz="1100" i="1" u="sng" dirty="0" smtClean="0"/>
                        <a:t>there is none besides You</a:t>
                      </a:r>
                      <a:r>
                        <a:rPr lang="en-CA" sz="1100" i="1" dirty="0" smtClean="0"/>
                        <a:t>, nor is there any</a:t>
                      </a:r>
                      <a:r>
                        <a:rPr lang="en-CA" sz="1100" i="1" baseline="0" dirty="0" smtClean="0"/>
                        <a:t> </a:t>
                      </a:r>
                      <a:r>
                        <a:rPr lang="en-CA" sz="1100" b="1" i="1" baseline="0" dirty="0" smtClean="0"/>
                        <a:t>rock </a:t>
                      </a:r>
                      <a:r>
                        <a:rPr lang="en-CA" sz="1100" b="0" i="1" baseline="0" dirty="0" smtClean="0"/>
                        <a:t>like our God.</a:t>
                      </a:r>
                      <a:r>
                        <a:rPr lang="en-CA" sz="1100" i="1" dirty="0" smtClean="0"/>
                        <a:t>”</a:t>
                      </a:r>
                      <a:r>
                        <a:rPr lang="en-CA" sz="1100" i="1" baseline="0" dirty="0" smtClean="0"/>
                        <a:t> </a:t>
                      </a:r>
                      <a:r>
                        <a:rPr lang="en-CA" sz="1100" i="0" baseline="0" dirty="0" smtClean="0"/>
                        <a:t>(v.2)</a:t>
                      </a:r>
                      <a:r>
                        <a:rPr lang="en-CA" sz="1100" i="1" dirty="0" smtClean="0"/>
                        <a:t> </a:t>
                      </a:r>
                      <a:endParaRPr lang="en-CA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“The Lord is my </a:t>
                      </a:r>
                      <a:r>
                        <a:rPr lang="en-CA" sz="1100" b="1" i="1" dirty="0" smtClean="0"/>
                        <a:t>rock</a:t>
                      </a:r>
                      <a:r>
                        <a:rPr lang="en-CA" sz="1100" b="0" i="1" dirty="0" smtClean="0"/>
                        <a:t>…” </a:t>
                      </a:r>
                      <a:r>
                        <a:rPr lang="en-CA" sz="1100" b="0" i="0" dirty="0" smtClean="0"/>
                        <a:t>(v.2)</a:t>
                      </a:r>
                    </a:p>
                    <a:p>
                      <a:pPr algn="ctr"/>
                      <a:r>
                        <a:rPr lang="en-CA" sz="1100" b="0" i="1" dirty="0" smtClean="0"/>
                        <a:t>“</a:t>
                      </a:r>
                      <a:r>
                        <a:rPr lang="en-CA" sz="1100" b="0" i="1" u="sng" dirty="0" smtClean="0"/>
                        <a:t>For</a:t>
                      </a:r>
                      <a:r>
                        <a:rPr lang="en-CA" sz="1100" b="0" i="1" u="sng" baseline="0" dirty="0" smtClean="0"/>
                        <a:t> who is God, except the LORD</a:t>
                      </a:r>
                      <a:r>
                        <a:rPr lang="en-CA" sz="1100" b="0" i="1" baseline="0" dirty="0" smtClean="0"/>
                        <a:t>? And who is a </a:t>
                      </a:r>
                      <a:r>
                        <a:rPr lang="en-CA" sz="1100" b="1" i="1" baseline="0" dirty="0" smtClean="0"/>
                        <a:t>rock</a:t>
                      </a:r>
                      <a:r>
                        <a:rPr lang="en-CA" sz="1100" b="0" i="1" baseline="0" dirty="0" smtClean="0"/>
                        <a:t>, except our God?” </a:t>
                      </a:r>
                      <a:r>
                        <a:rPr lang="en-CA" sz="1100" b="0" i="0" baseline="0" dirty="0" smtClean="0"/>
                        <a:t>(v. 32)  Also see v.47.</a:t>
                      </a:r>
                      <a:endParaRPr lang="en-CA" sz="1100" i="1" dirty="0"/>
                    </a:p>
                  </a:txBody>
                  <a:tcPr anchor="ctr"/>
                </a:tc>
              </a:tr>
              <a:tr h="588579">
                <a:tc>
                  <a:txBody>
                    <a:bodyPr/>
                    <a:lstStyle/>
                    <a:p>
                      <a:pPr algn="ctr"/>
                      <a:r>
                        <a:rPr lang="en-CA" sz="1100" i="0" dirty="0" smtClean="0"/>
                        <a:t>The LORD can</a:t>
                      </a:r>
                      <a:r>
                        <a:rPr lang="en-CA" sz="1100" i="0" baseline="0" dirty="0" smtClean="0"/>
                        <a:t> reverse the normal course of things to accomplish His purpose, </a:t>
                      </a:r>
                      <a:r>
                        <a:rPr lang="en-CA" sz="1100" i="0" dirty="0" smtClean="0"/>
                        <a:t>V.4-8</a:t>
                      </a:r>
                      <a:endParaRPr lang="en-CA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“by You</a:t>
                      </a:r>
                      <a:r>
                        <a:rPr lang="en-CA" sz="1100" i="1" baseline="0" dirty="0" smtClean="0"/>
                        <a:t> I can run against a troop…I can leap over a wall … my arms can bend a bow of bronze…”; “You have kept me as the head of nations.” </a:t>
                      </a:r>
                      <a:r>
                        <a:rPr lang="en-CA" sz="1100" i="0" baseline="0" dirty="0" smtClean="0"/>
                        <a:t>(vv.30,35,44)</a:t>
                      </a:r>
                      <a:endParaRPr lang="en-CA" sz="1100" i="1" dirty="0"/>
                    </a:p>
                  </a:txBody>
                  <a:tcPr anchor="ctr"/>
                </a:tc>
              </a:tr>
              <a:tr h="496595"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“He will guard the feet of His </a:t>
                      </a:r>
                      <a:r>
                        <a:rPr lang="en-CA" sz="1100" b="1" i="1" dirty="0" smtClean="0"/>
                        <a:t>saints</a:t>
                      </a:r>
                      <a:r>
                        <a:rPr lang="en-CA" sz="1100" b="0" i="1" baseline="0" dirty="0" smtClean="0"/>
                        <a:t> …”</a:t>
                      </a:r>
                    </a:p>
                    <a:p>
                      <a:pPr algn="ctr"/>
                      <a:r>
                        <a:rPr lang="en-CA" sz="1100" b="0" i="0" baseline="0" dirty="0" smtClean="0"/>
                        <a:t>(</a:t>
                      </a:r>
                      <a:r>
                        <a:rPr lang="en-CA" sz="1100" b="0" i="0" baseline="0" dirty="0" err="1" smtClean="0"/>
                        <a:t>chasyid</a:t>
                      </a:r>
                      <a:r>
                        <a:rPr lang="en-CA" sz="1100" b="0" i="0" baseline="0" dirty="0" smtClean="0"/>
                        <a:t>, v.9)</a:t>
                      </a:r>
                      <a:endParaRPr lang="en-CA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“With</a:t>
                      </a:r>
                      <a:r>
                        <a:rPr lang="en-CA" sz="1100" i="1" baseline="0" dirty="0" smtClean="0"/>
                        <a:t> the </a:t>
                      </a:r>
                      <a:r>
                        <a:rPr lang="en-CA" sz="1100" b="1" i="1" baseline="0" dirty="0" smtClean="0"/>
                        <a:t>merciful</a:t>
                      </a:r>
                      <a:r>
                        <a:rPr lang="en-CA" sz="1100" b="0" i="1" baseline="0" dirty="0" smtClean="0"/>
                        <a:t> you will show Yourself merciful…”</a:t>
                      </a:r>
                      <a:r>
                        <a:rPr lang="en-CA" sz="1100" b="0" i="0" baseline="0" dirty="0" smtClean="0"/>
                        <a:t> (</a:t>
                      </a:r>
                      <a:r>
                        <a:rPr lang="en-CA" sz="1100" b="0" i="0" baseline="0" dirty="0" err="1" smtClean="0"/>
                        <a:t>chasyid</a:t>
                      </a:r>
                      <a:r>
                        <a:rPr lang="en-CA" sz="1100" b="0" i="0" baseline="0" dirty="0" smtClean="0"/>
                        <a:t>, v.26)</a:t>
                      </a:r>
                      <a:endParaRPr lang="en-CA" sz="1100" i="1" dirty="0"/>
                    </a:p>
                  </a:txBody>
                  <a:tcPr anchor="ctr"/>
                </a:tc>
              </a:tr>
              <a:tr h="496595"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“…but the wicked shall be </a:t>
                      </a:r>
                      <a:r>
                        <a:rPr lang="en-CA" sz="1100" b="0" i="1" dirty="0" smtClean="0"/>
                        <a:t>silent</a:t>
                      </a:r>
                      <a:r>
                        <a:rPr lang="en-CA" sz="1100" b="0" i="1" baseline="0" dirty="0" smtClean="0"/>
                        <a:t> in </a:t>
                      </a:r>
                      <a:r>
                        <a:rPr lang="en-CA" sz="1100" b="1" i="1" baseline="0" dirty="0" smtClean="0"/>
                        <a:t>darkness.</a:t>
                      </a:r>
                      <a:r>
                        <a:rPr lang="en-CA" sz="1100" b="0" i="1" baseline="0" dirty="0" smtClean="0"/>
                        <a:t>”</a:t>
                      </a:r>
                      <a:r>
                        <a:rPr lang="en-CA" sz="1100" b="0" i="0" baseline="0" dirty="0" smtClean="0"/>
                        <a:t> (v.9)</a:t>
                      </a:r>
                      <a:endParaRPr lang="en-CA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i="0" dirty="0" smtClean="0"/>
                        <a:t>See</a:t>
                      </a:r>
                      <a:r>
                        <a:rPr lang="en-CA" sz="1100" i="0" baseline="0" dirty="0" smtClean="0"/>
                        <a:t> judgment in vv.10-12.  </a:t>
                      </a:r>
                      <a:r>
                        <a:rPr lang="en-CA" sz="1100" i="1" baseline="0" dirty="0" smtClean="0"/>
                        <a:t>“For You are my lamp, O LORD; The LORD shall enlighten my </a:t>
                      </a:r>
                      <a:r>
                        <a:rPr lang="en-CA" sz="1100" b="1" i="1" baseline="0" dirty="0" smtClean="0"/>
                        <a:t>darkness.</a:t>
                      </a:r>
                      <a:r>
                        <a:rPr lang="en-CA" sz="1100" b="0" i="1" baseline="0" dirty="0" smtClean="0"/>
                        <a:t>”</a:t>
                      </a:r>
                      <a:r>
                        <a:rPr lang="en-CA" sz="1100" b="0" i="0" baseline="0" dirty="0" smtClean="0"/>
                        <a:t> (v.29)</a:t>
                      </a:r>
                      <a:endParaRPr lang="en-CA" sz="1100" i="0" dirty="0"/>
                    </a:p>
                  </a:txBody>
                  <a:tcPr anchor="ctr"/>
                </a:tc>
              </a:tr>
              <a:tr h="496595"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“From heaven He will </a:t>
                      </a:r>
                      <a:r>
                        <a:rPr lang="en-CA" sz="1100" b="1" i="1" dirty="0" smtClean="0"/>
                        <a:t>thunder</a:t>
                      </a:r>
                      <a:r>
                        <a:rPr lang="en-CA" sz="1100" b="0" i="1" dirty="0" smtClean="0"/>
                        <a:t> against them”</a:t>
                      </a:r>
                      <a:r>
                        <a:rPr lang="en-CA" sz="1100" b="0" i="1" baseline="0" dirty="0" smtClean="0"/>
                        <a:t> </a:t>
                      </a:r>
                      <a:r>
                        <a:rPr lang="en-CA" sz="1100" b="0" i="0" baseline="0" dirty="0" smtClean="0"/>
                        <a:t>(adversaries, v.10)</a:t>
                      </a:r>
                      <a:endParaRPr lang="en-CA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“The LORD </a:t>
                      </a:r>
                      <a:r>
                        <a:rPr lang="en-CA" sz="1100" b="1" i="1" dirty="0" smtClean="0"/>
                        <a:t>thundered</a:t>
                      </a:r>
                      <a:r>
                        <a:rPr lang="en-CA" sz="1100" i="1" dirty="0" smtClean="0"/>
                        <a:t> from heaven…”</a:t>
                      </a:r>
                    </a:p>
                    <a:p>
                      <a:pPr algn="ctr"/>
                      <a:r>
                        <a:rPr lang="en-CA" sz="1100" i="0" dirty="0" smtClean="0"/>
                        <a:t>(against</a:t>
                      </a:r>
                      <a:r>
                        <a:rPr lang="en-CA" sz="1100" i="0" baseline="0" dirty="0" smtClean="0"/>
                        <a:t> adversaries, </a:t>
                      </a:r>
                      <a:r>
                        <a:rPr lang="en-CA" sz="1100" i="0" dirty="0" smtClean="0"/>
                        <a:t>v.14)</a:t>
                      </a:r>
                      <a:endParaRPr lang="en-CA" sz="1100" i="1" dirty="0"/>
                    </a:p>
                  </a:txBody>
                  <a:tcPr anchor="ctr"/>
                </a:tc>
              </a:tr>
              <a:tr h="496595"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“He will give strength to His </a:t>
                      </a:r>
                      <a:r>
                        <a:rPr lang="en-CA" sz="1100" b="1" i="1" dirty="0" smtClean="0"/>
                        <a:t>king</a:t>
                      </a:r>
                      <a:r>
                        <a:rPr lang="en-CA" sz="1100" i="1" dirty="0" smtClean="0"/>
                        <a:t>,</a:t>
                      </a:r>
                    </a:p>
                    <a:p>
                      <a:pPr algn="ctr"/>
                      <a:r>
                        <a:rPr lang="en-CA" sz="1100" i="1" dirty="0" smtClean="0"/>
                        <a:t>And</a:t>
                      </a:r>
                      <a:r>
                        <a:rPr lang="en-CA" sz="1100" i="1" baseline="0" dirty="0" smtClean="0"/>
                        <a:t> exalt the horn of His </a:t>
                      </a:r>
                      <a:r>
                        <a:rPr lang="en-CA" sz="1100" b="1" i="1" baseline="0" dirty="0" smtClean="0"/>
                        <a:t>anointed</a:t>
                      </a:r>
                      <a:r>
                        <a:rPr lang="en-CA" sz="1100" i="1" baseline="0" dirty="0" smtClean="0"/>
                        <a:t>.” (v.10)</a:t>
                      </a:r>
                      <a:endParaRPr lang="en-CA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i="1" dirty="0" smtClean="0"/>
                        <a:t>“He</a:t>
                      </a:r>
                      <a:r>
                        <a:rPr lang="en-CA" sz="1100" i="1" baseline="0" dirty="0" smtClean="0"/>
                        <a:t> is the tower of salvation to His </a:t>
                      </a:r>
                      <a:r>
                        <a:rPr lang="en-CA" sz="1100" b="1" i="1" baseline="0" dirty="0" smtClean="0"/>
                        <a:t>king</a:t>
                      </a:r>
                      <a:r>
                        <a:rPr lang="en-CA" sz="1100" i="1" baseline="0" dirty="0" smtClean="0"/>
                        <a:t>, and shows mercy to His </a:t>
                      </a:r>
                      <a:r>
                        <a:rPr lang="en-CA" sz="1100" b="1" i="1" baseline="0" dirty="0" smtClean="0"/>
                        <a:t>anointed</a:t>
                      </a:r>
                      <a:r>
                        <a:rPr lang="en-CA" sz="1100" i="1" baseline="0" dirty="0" smtClean="0"/>
                        <a:t>” (v.51)</a:t>
                      </a:r>
                      <a:endParaRPr lang="en-CA" sz="11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64104"/>
          </a:xfrm>
        </p:spPr>
        <p:txBody>
          <a:bodyPr/>
          <a:lstStyle/>
          <a:p>
            <a:r>
              <a:rPr lang="en-CA" dirty="0" smtClean="0"/>
              <a:t>Chapter 3 – A Prophet in Israel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3336" y="1196502"/>
            <a:ext cx="7874598" cy="348979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CA" sz="2400" i="1" dirty="0" smtClean="0"/>
              <a:t>“The word of the LORD was rare in those days.”</a:t>
            </a:r>
            <a:r>
              <a:rPr lang="en-CA" sz="2400" dirty="0" smtClean="0"/>
              <a:t> (3:1)  </a:t>
            </a:r>
            <a:r>
              <a:rPr lang="en-CA" sz="2300" dirty="0" smtClean="0"/>
              <a:t>Why might this be?</a:t>
            </a:r>
            <a:endParaRPr lang="en-CA" sz="2300" dirty="0" smtClean="0"/>
          </a:p>
          <a:p>
            <a:pPr>
              <a:spcAft>
                <a:spcPts val="1800"/>
              </a:spcAft>
            </a:pPr>
            <a:r>
              <a:rPr lang="en-CA" sz="2400" dirty="0" smtClean="0"/>
              <a:t>Why might God have not corrected Samuel’s misunderstanding when He called Samuel?</a:t>
            </a:r>
            <a:endParaRPr lang="en-CA" sz="2400" dirty="0" smtClean="0"/>
          </a:p>
          <a:p>
            <a:pPr>
              <a:spcAft>
                <a:spcPts val="1800"/>
              </a:spcAft>
            </a:pPr>
            <a:r>
              <a:rPr lang="en-CA" sz="2400" dirty="0" smtClean="0"/>
              <a:t>Was the first message that God gave Samuel an easy one? How did Samuel handle it?  And Eli?</a:t>
            </a:r>
          </a:p>
          <a:p>
            <a:pPr>
              <a:spcAft>
                <a:spcPts val="1800"/>
              </a:spcAft>
            </a:pPr>
            <a:r>
              <a:rPr lang="en-CA" sz="2400" dirty="0" smtClean="0"/>
              <a:t>How did all Israel know that the LORD had appeared again in Shiloh?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184826"/>
            <a:ext cx="3892863" cy="642025"/>
          </a:xfrm>
        </p:spPr>
        <p:txBody>
          <a:bodyPr/>
          <a:lstStyle/>
          <a:p>
            <a:r>
              <a:rPr lang="en-CA" dirty="0" smtClean="0"/>
              <a:t>Chapter 4</a:t>
            </a:r>
            <a:endParaRPr lang="en-CA" dirty="0"/>
          </a:p>
        </p:txBody>
      </p:sp>
      <p:pic>
        <p:nvPicPr>
          <p:cNvPr id="5" name="Content Placeholder 4" descr="palestine-at-time-of-the-judges-large-ma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2086" y="196025"/>
            <a:ext cx="3619628" cy="48141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93" y="958409"/>
            <a:ext cx="4183284" cy="40416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800" dirty="0" smtClean="0"/>
              <a:t>V.1-2, Israel was defeated.  Why would God do this?</a:t>
            </a:r>
          </a:p>
          <a:p>
            <a:r>
              <a:rPr lang="en-CA" sz="1800" dirty="0" smtClean="0"/>
              <a:t>V.3-5, How did Israel respond?</a:t>
            </a:r>
          </a:p>
          <a:p>
            <a:pPr lvl="1"/>
            <a:r>
              <a:rPr lang="en-CA" sz="1600" i="1" dirty="0" smtClean="0"/>
              <a:t>What would cause them to respond this way?</a:t>
            </a:r>
          </a:p>
          <a:p>
            <a:r>
              <a:rPr lang="en-CA" sz="1800" dirty="0" smtClean="0"/>
              <a:t>V.6-9, How did Philistines respond?</a:t>
            </a:r>
          </a:p>
          <a:p>
            <a:r>
              <a:rPr lang="en-CA" sz="1800" dirty="0" smtClean="0"/>
              <a:t>V.10-11, What happened?</a:t>
            </a:r>
          </a:p>
          <a:p>
            <a:r>
              <a:rPr lang="en-CA" sz="1800" dirty="0" smtClean="0"/>
              <a:t>What do the accounts of Eli and </a:t>
            </a:r>
            <a:r>
              <a:rPr lang="en-CA" sz="1800" dirty="0" err="1" smtClean="0"/>
              <a:t>Ichabod</a:t>
            </a:r>
            <a:r>
              <a:rPr lang="en-CA" sz="1800" dirty="0" smtClean="0"/>
              <a:t> tell us about how the capture of the ark was viewed?</a:t>
            </a:r>
          </a:p>
          <a:p>
            <a:r>
              <a:rPr lang="en-CA" sz="1800" dirty="0" smtClean="0"/>
              <a:t>What lessons do you learn?</a:t>
            </a:r>
          </a:p>
          <a:p>
            <a:endParaRPr lang="en-CA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184826"/>
            <a:ext cx="3892863" cy="642025"/>
          </a:xfrm>
        </p:spPr>
        <p:txBody>
          <a:bodyPr/>
          <a:lstStyle/>
          <a:p>
            <a:r>
              <a:rPr lang="en-CA" dirty="0" smtClean="0"/>
              <a:t>Chapter 5</a:t>
            </a:r>
            <a:endParaRPr lang="en-CA" dirty="0"/>
          </a:p>
        </p:txBody>
      </p:sp>
      <p:pic>
        <p:nvPicPr>
          <p:cNvPr id="5" name="Content Placeholder 4" descr="palestine-at-time-of-the-judges-large-ma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2086" y="196025"/>
            <a:ext cx="3619628" cy="4814106"/>
          </a:xfrm>
        </p:spPr>
      </p:pic>
      <p:pic>
        <p:nvPicPr>
          <p:cNvPr id="12" name="Content Placeholder 11" descr="800px-Dagon_fallen_down_before_the_ar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25" y="870254"/>
            <a:ext cx="3692330" cy="412617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184826"/>
            <a:ext cx="3892863" cy="642025"/>
          </a:xfrm>
        </p:spPr>
        <p:txBody>
          <a:bodyPr/>
          <a:lstStyle/>
          <a:p>
            <a:r>
              <a:rPr lang="en-CA" dirty="0" smtClean="0"/>
              <a:t>Chapter 6</a:t>
            </a:r>
            <a:endParaRPr lang="en-CA" dirty="0"/>
          </a:p>
        </p:txBody>
      </p:sp>
      <p:pic>
        <p:nvPicPr>
          <p:cNvPr id="5" name="Content Placeholder 4" descr="palestine-at-time-of-the-judges-large-ma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2086" y="196025"/>
            <a:ext cx="3619628" cy="48141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93" y="958409"/>
            <a:ext cx="4183284" cy="4041608"/>
          </a:xfrm>
        </p:spPr>
        <p:txBody>
          <a:bodyPr>
            <a:normAutofit/>
          </a:bodyPr>
          <a:lstStyle/>
          <a:p>
            <a:r>
              <a:rPr lang="en-CA" sz="1800" dirty="0" smtClean="0"/>
              <a:t>Philistine </a:t>
            </a:r>
            <a:r>
              <a:rPr lang="en-CA" sz="1800" i="1" dirty="0" smtClean="0"/>
              <a:t>“priests” </a:t>
            </a:r>
            <a:r>
              <a:rPr lang="en-CA" sz="1800" dirty="0" smtClean="0"/>
              <a:t>and </a:t>
            </a:r>
            <a:r>
              <a:rPr lang="en-CA" sz="1800" i="1" dirty="0" smtClean="0"/>
              <a:t>“diviners”:</a:t>
            </a:r>
          </a:p>
          <a:p>
            <a:pPr lvl="1"/>
            <a:r>
              <a:rPr lang="en-CA" sz="1600" dirty="0" smtClean="0"/>
              <a:t>Include an offering – gold tumors and rats!</a:t>
            </a:r>
          </a:p>
          <a:p>
            <a:pPr lvl="1"/>
            <a:r>
              <a:rPr lang="en-CA" sz="1600" i="1" dirty="0" smtClean="0"/>
              <a:t>“Give glory to the God of Israel”</a:t>
            </a:r>
            <a:endParaRPr lang="en-CA" sz="1600" dirty="0" smtClean="0"/>
          </a:p>
          <a:p>
            <a:pPr lvl="1"/>
            <a:r>
              <a:rPr lang="en-CA" sz="1600" i="1" dirty="0" smtClean="0"/>
              <a:t>“Why then do you harden your hearts as the Egyptians…?”</a:t>
            </a:r>
            <a:endParaRPr lang="en-CA" sz="1600" dirty="0" smtClean="0"/>
          </a:p>
          <a:p>
            <a:r>
              <a:rPr lang="en-CA" sz="1800" dirty="0" smtClean="0"/>
              <a:t>V.7-12,16</a:t>
            </a:r>
            <a:r>
              <a:rPr lang="en-CA" sz="1800" b="1" dirty="0" smtClean="0"/>
              <a:t>,</a:t>
            </a:r>
            <a:r>
              <a:rPr lang="en-CA" sz="1800" dirty="0" smtClean="0"/>
              <a:t> what would the Philistines think when the ark returned?</a:t>
            </a:r>
          </a:p>
          <a:p>
            <a:r>
              <a:rPr lang="en-CA" sz="1800" dirty="0" smtClean="0"/>
              <a:t>V.13-15,19-21, what would the Israelites think when the ark returned?  What did they do wrong? </a:t>
            </a:r>
            <a:endParaRPr lang="en-CA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55407"/>
          </a:xfrm>
        </p:spPr>
        <p:txBody>
          <a:bodyPr/>
          <a:lstStyle/>
          <a:p>
            <a:r>
              <a:rPr lang="en-CA" sz="2800" dirty="0" smtClean="0"/>
              <a:t>7:3-12, What has happened in Israel?</a:t>
            </a:r>
            <a:endParaRPr lang="en-CA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55407"/>
          </a:xfrm>
        </p:spPr>
        <p:txBody>
          <a:bodyPr/>
          <a:lstStyle/>
          <a:p>
            <a:r>
              <a:rPr lang="en-CA" sz="2800" dirty="0" smtClean="0"/>
              <a:t>7:3-12, What has happened in Israel?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331470"/>
            <a:ext cx="3297254" cy="432197"/>
          </a:xfrm>
        </p:spPr>
        <p:txBody>
          <a:bodyPr/>
          <a:lstStyle/>
          <a:p>
            <a:pPr algn="ctr"/>
            <a:r>
              <a:rPr lang="en-CA" i="1" dirty="0" smtClean="0"/>
              <a:t>Chapter 4</a:t>
            </a:r>
            <a:endParaRPr lang="en-C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788670"/>
            <a:ext cx="3297254" cy="2806304"/>
          </a:xfrm>
        </p:spPr>
        <p:txBody>
          <a:bodyPr/>
          <a:lstStyle/>
          <a:p>
            <a:r>
              <a:rPr lang="en-CA" dirty="0" smtClean="0"/>
              <a:t>Israel </a:t>
            </a:r>
            <a:r>
              <a:rPr lang="en-CA" i="1" dirty="0" smtClean="0"/>
              <a:t>“struck down”</a:t>
            </a:r>
            <a:endParaRPr lang="en-CA" dirty="0" smtClean="0"/>
          </a:p>
          <a:p>
            <a:pPr lvl="1"/>
            <a:r>
              <a:rPr lang="en-CA" dirty="0" smtClean="0"/>
              <a:t>(Hebrew </a:t>
            </a:r>
            <a:r>
              <a:rPr lang="en-CA" i="1" dirty="0" err="1" smtClean="0"/>
              <a:t>nagaph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By Philistines, v.2, 3, 10</a:t>
            </a:r>
          </a:p>
          <a:p>
            <a:r>
              <a:rPr lang="en-CA" dirty="0" smtClean="0"/>
              <a:t>Manipulation</a:t>
            </a:r>
          </a:p>
          <a:p>
            <a:pPr lvl="1"/>
            <a:r>
              <a:rPr lang="en-CA" i="1" dirty="0" smtClean="0"/>
              <a:t>“Let it save”</a:t>
            </a:r>
            <a:r>
              <a:rPr lang="en-CA" dirty="0" smtClean="0"/>
              <a:t>, v.3</a:t>
            </a:r>
          </a:p>
          <a:p>
            <a:r>
              <a:rPr lang="en-CA" dirty="0" smtClean="0"/>
              <a:t>Philistines hear, v.6</a:t>
            </a:r>
          </a:p>
          <a:p>
            <a:r>
              <a:rPr lang="en-CA" dirty="0" smtClean="0"/>
              <a:t>Result: </a:t>
            </a:r>
            <a:r>
              <a:rPr lang="en-CA" dirty="0" err="1" smtClean="0"/>
              <a:t>Ichabod</a:t>
            </a:r>
            <a:r>
              <a:rPr lang="en-CA" dirty="0" smtClean="0"/>
              <a:t>, v.21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331470"/>
            <a:ext cx="3297254" cy="432197"/>
          </a:xfrm>
        </p:spPr>
        <p:txBody>
          <a:bodyPr/>
          <a:lstStyle/>
          <a:p>
            <a:pPr algn="ctr"/>
            <a:r>
              <a:rPr lang="en-CA" i="1" dirty="0" smtClean="0"/>
              <a:t>Chapter 7</a:t>
            </a:r>
            <a:endParaRPr lang="en-CA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788670"/>
            <a:ext cx="3297254" cy="2806304"/>
          </a:xfrm>
        </p:spPr>
        <p:txBody>
          <a:bodyPr/>
          <a:lstStyle/>
          <a:p>
            <a:r>
              <a:rPr lang="en-CA" dirty="0" smtClean="0"/>
              <a:t>Philistines </a:t>
            </a:r>
            <a:r>
              <a:rPr lang="en-CA" i="1" dirty="0" smtClean="0"/>
              <a:t>“struck down”</a:t>
            </a:r>
            <a:endParaRPr lang="en-CA" dirty="0" smtClean="0"/>
          </a:p>
          <a:p>
            <a:pPr lvl="1"/>
            <a:r>
              <a:rPr lang="en-CA" dirty="0" smtClean="0"/>
              <a:t>(Hebrew </a:t>
            </a:r>
            <a:r>
              <a:rPr lang="en-CA" i="1" dirty="0" err="1" smtClean="0"/>
              <a:t>nagaph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By Israel, v.10</a:t>
            </a:r>
          </a:p>
          <a:p>
            <a:r>
              <a:rPr lang="en-CA" dirty="0" smtClean="0"/>
              <a:t>Repentance</a:t>
            </a:r>
          </a:p>
          <a:p>
            <a:pPr lvl="1"/>
            <a:r>
              <a:rPr lang="en-CA" i="1" dirty="0" smtClean="0"/>
              <a:t>“Let him deliver/save”</a:t>
            </a:r>
            <a:r>
              <a:rPr lang="en-CA" dirty="0" smtClean="0"/>
              <a:t>, v.3, 8</a:t>
            </a:r>
          </a:p>
          <a:p>
            <a:r>
              <a:rPr lang="en-CA" dirty="0" smtClean="0"/>
              <a:t>Philistines hear, v.7</a:t>
            </a:r>
          </a:p>
          <a:p>
            <a:r>
              <a:rPr lang="en-CA" dirty="0" smtClean="0"/>
              <a:t>Result: Ebenezer, v.12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978609"/>
            <a:ext cx="281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D. R. Davis, </a:t>
            </a:r>
            <a:r>
              <a:rPr lang="en-CA" i="1" dirty="0" smtClean="0"/>
              <a:t>1 Samuel</a:t>
            </a:r>
            <a:r>
              <a:rPr lang="en-CA" dirty="0" smtClean="0"/>
              <a:t>,  p.75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68486" y="4523361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>
                <a:solidFill>
                  <a:srgbClr val="FFFF00"/>
                </a:solidFill>
              </a:rPr>
              <a:t>Note 1 Samuel 7:10</a:t>
            </a:r>
            <a:r>
              <a:rPr lang="en-CA" sz="1200" b="1" dirty="0" smtClean="0">
                <a:solidFill>
                  <a:srgbClr val="FFFF00"/>
                </a:solidFill>
              </a:rPr>
              <a:t> </a:t>
            </a:r>
            <a:r>
              <a:rPr lang="en-CA" sz="1200" b="1" dirty="0" smtClean="0">
                <a:solidFill>
                  <a:srgbClr val="FFFF00"/>
                </a:solidFill>
              </a:rPr>
              <a:t>– </a:t>
            </a:r>
            <a:r>
              <a:rPr lang="en-CA" sz="1200" b="1" i="1" dirty="0" smtClean="0">
                <a:solidFill>
                  <a:srgbClr val="FFFF00"/>
                </a:solidFill>
              </a:rPr>
              <a:t>“But the LORD </a:t>
            </a:r>
            <a:r>
              <a:rPr lang="en-CA" sz="1200" b="1" i="1" u="sng" dirty="0" smtClean="0">
                <a:solidFill>
                  <a:srgbClr val="FFFF00"/>
                </a:solidFill>
              </a:rPr>
              <a:t>thundered</a:t>
            </a:r>
            <a:r>
              <a:rPr lang="en-CA" sz="1200" b="1" i="1" dirty="0" smtClean="0">
                <a:solidFill>
                  <a:srgbClr val="FFFF00"/>
                </a:solidFill>
              </a:rPr>
              <a:t> with a loud </a:t>
            </a:r>
            <a:r>
              <a:rPr lang="en-CA" sz="1200" b="1" i="1" u="sng" dirty="0" smtClean="0">
                <a:solidFill>
                  <a:srgbClr val="FFFF00"/>
                </a:solidFill>
              </a:rPr>
              <a:t>thunder</a:t>
            </a:r>
            <a:r>
              <a:rPr lang="en-CA" sz="1200" b="1" i="1" dirty="0" smtClean="0">
                <a:solidFill>
                  <a:srgbClr val="FFFF00"/>
                </a:solidFill>
              </a:rPr>
              <a:t> upon the Philistines that day, and so confused them that they were overcome before Israel.”  </a:t>
            </a:r>
            <a:r>
              <a:rPr lang="en-CA" sz="1200" b="1" dirty="0" smtClean="0">
                <a:solidFill>
                  <a:srgbClr val="FFFF00"/>
                </a:solidFill>
              </a:rPr>
              <a:t>See Hannah’s prayer, 2:10</a:t>
            </a:r>
            <a:endParaRPr lang="en-CA" sz="1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2952" y="1157390"/>
          <a:ext cx="8408352" cy="368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2784"/>
                <a:gridCol w="2802784"/>
                <a:gridCol w="2802784"/>
              </a:tblGrid>
              <a:tr h="46030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 smtClean="0"/>
                        <a:t>What God did</a:t>
                      </a:r>
                      <a:endParaRPr lang="en-CA" sz="1100" i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“God</a:t>
                      </a:r>
                      <a:r>
                        <a:rPr lang="en-CA" sz="1200" baseline="0" dirty="0" smtClean="0"/>
                        <a:t> </a:t>
                      </a:r>
                      <a:r>
                        <a:rPr lang="en-CA" sz="1200" dirty="0" smtClean="0"/>
                        <a:t>wouldn’t do that…”</a:t>
                      </a:r>
                      <a:endParaRPr lang="en-CA" sz="1200" i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 smtClean="0"/>
                        <a:t>What we learn</a:t>
                      </a:r>
                      <a:endParaRPr lang="en-CA" sz="1100" dirty="0"/>
                    </a:p>
                  </a:txBody>
                  <a:tcPr marT="34290" marB="34290" anchor="ctr"/>
                </a:tc>
              </a:tr>
              <a:tr h="46030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Close</a:t>
                      </a:r>
                      <a:r>
                        <a:rPr lang="en-CA" sz="1100" baseline="0" dirty="0" smtClean="0"/>
                        <a:t>d the womb of Hannah (1:5-6)</a:t>
                      </a:r>
                      <a:endParaRPr lang="en-CA" sz="1100" b="1" dirty="0"/>
                    </a:p>
                  </a:txBody>
                  <a:tcPr marT="34290" marB="34290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“Talk</a:t>
                      </a:r>
                      <a:r>
                        <a:rPr lang="en-CA" sz="1400" baseline="0" dirty="0" smtClean="0"/>
                        <a:t> no more so very proudly; Let no arrogance come from your mouth, for the LORD is the God of knowledge, and by Him actions are weighed.” (2:3)</a:t>
                      </a:r>
                    </a:p>
                    <a:p>
                      <a:pPr algn="ctr"/>
                      <a:endParaRPr lang="en-CA" sz="1500" baseline="0" dirty="0" smtClean="0"/>
                    </a:p>
                    <a:p>
                      <a:pPr algn="ctr"/>
                      <a:r>
                        <a:rPr lang="en-CA" sz="1500" baseline="0" dirty="0" smtClean="0"/>
                        <a:t>Knowledge</a:t>
                      </a:r>
                    </a:p>
                    <a:p>
                      <a:pPr algn="ctr"/>
                      <a:r>
                        <a:rPr lang="en-CA" sz="1500" baseline="0" dirty="0" smtClean="0"/>
                        <a:t>Power</a:t>
                      </a:r>
                    </a:p>
                    <a:p>
                      <a:pPr algn="ctr"/>
                      <a:r>
                        <a:rPr lang="en-CA" sz="1500" baseline="0" dirty="0" smtClean="0"/>
                        <a:t>Holiness/Goodness</a:t>
                      </a:r>
                      <a:endParaRPr lang="en-CA" sz="1500" b="1" i="0" baseline="0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God</a:t>
                      </a:r>
                      <a:r>
                        <a:rPr lang="en-CA" sz="1100" baseline="0" dirty="0" smtClean="0"/>
                        <a:t> hears prayers of faithful; He raises needed leaders</a:t>
                      </a:r>
                      <a:endParaRPr lang="en-CA" sz="1100" dirty="0"/>
                    </a:p>
                  </a:txBody>
                  <a:tcPr marT="34290" marB="34290"/>
                </a:tc>
              </a:tr>
              <a:tr h="46030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Did</a:t>
                      </a:r>
                      <a:r>
                        <a:rPr lang="en-CA" sz="1100" baseline="0" dirty="0" smtClean="0"/>
                        <a:t> not remove the sons of Eli immediately (2:12-36)</a:t>
                      </a:r>
                      <a:endParaRPr lang="en-CA" sz="1100" b="1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God</a:t>
                      </a:r>
                      <a:r>
                        <a:rPr lang="en-CA" sz="1100" baseline="0" dirty="0" smtClean="0"/>
                        <a:t> wants His people to clearly see right and wrong </a:t>
                      </a:r>
                      <a:endParaRPr lang="en-CA" sz="1100" dirty="0"/>
                    </a:p>
                  </a:txBody>
                  <a:tcPr marT="34290" marB="34290"/>
                </a:tc>
              </a:tr>
              <a:tr h="46030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Promised</a:t>
                      </a:r>
                      <a:r>
                        <a:rPr lang="en-CA" sz="1100" baseline="0" dirty="0" smtClean="0"/>
                        <a:t> to punish the very old Eli (2:27 – 3:18)</a:t>
                      </a:r>
                      <a:endParaRPr lang="en-CA" sz="1100" b="1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God says that faith without works is dead (James 2:17)</a:t>
                      </a:r>
                      <a:endParaRPr lang="en-CA" sz="1100" dirty="0"/>
                    </a:p>
                  </a:txBody>
                  <a:tcPr marT="34290" marB="34290"/>
                </a:tc>
              </a:tr>
              <a:tr h="46030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Did</a:t>
                      </a:r>
                      <a:r>
                        <a:rPr lang="en-CA" sz="1100" baseline="0" dirty="0" smtClean="0"/>
                        <a:t> not speak very often to the people (3:1)</a:t>
                      </a:r>
                      <a:endParaRPr lang="en-CA" sz="1100" b="1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God chooses when/how to speak and confirms His</a:t>
                      </a:r>
                      <a:r>
                        <a:rPr lang="en-CA" sz="1100" baseline="0" dirty="0" smtClean="0"/>
                        <a:t> words</a:t>
                      </a:r>
                      <a:endParaRPr lang="en-CA" sz="1100" dirty="0"/>
                    </a:p>
                  </a:txBody>
                  <a:tcPr marT="34290" marB="34290"/>
                </a:tc>
              </a:tr>
              <a:tr h="46030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Did</a:t>
                      </a:r>
                      <a:r>
                        <a:rPr lang="en-CA" sz="1100" baseline="0" dirty="0" smtClean="0"/>
                        <a:t> not immediately identify himself to Samuel (3:2-10)</a:t>
                      </a:r>
                      <a:endParaRPr lang="en-CA" sz="1100" b="1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God gives time</a:t>
                      </a:r>
                      <a:r>
                        <a:rPr lang="en-CA" sz="1100" baseline="0" dirty="0" smtClean="0"/>
                        <a:t> to learn and understand</a:t>
                      </a:r>
                      <a:endParaRPr lang="en-CA" sz="1100" dirty="0"/>
                    </a:p>
                  </a:txBody>
                  <a:tcPr marT="34290" marB="34290"/>
                </a:tc>
              </a:tr>
              <a:tr h="46030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Gave the</a:t>
                      </a:r>
                      <a:r>
                        <a:rPr lang="en-CA" sz="1100" baseline="0" dirty="0" smtClean="0"/>
                        <a:t> child Samuel a hard message (3:11-18)</a:t>
                      </a:r>
                      <a:endParaRPr lang="en-CA" sz="1100" b="1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God trains his servants by setting a high expectation</a:t>
                      </a:r>
                      <a:endParaRPr lang="en-CA" sz="1100" dirty="0"/>
                    </a:p>
                  </a:txBody>
                  <a:tcPr marT="34290" marB="34290"/>
                </a:tc>
              </a:tr>
              <a:tr h="46030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Allowed Israel</a:t>
                      </a:r>
                      <a:r>
                        <a:rPr lang="en-CA" sz="1100" baseline="0" dirty="0" smtClean="0"/>
                        <a:t> to be defeated and the ark taken (4:1-11)</a:t>
                      </a:r>
                      <a:endParaRPr lang="en-CA" sz="1100" b="1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God</a:t>
                      </a:r>
                      <a:r>
                        <a:rPr lang="en-CA" sz="1100" baseline="0" dirty="0" smtClean="0"/>
                        <a:t> will suffer “shame” if it wakes people up to who He is</a:t>
                      </a:r>
                      <a:endParaRPr lang="en-CA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4584" y="339539"/>
            <a:ext cx="7053542" cy="610784"/>
          </a:xfrm>
        </p:spPr>
        <p:txBody>
          <a:bodyPr/>
          <a:lstStyle/>
          <a:p>
            <a:r>
              <a:rPr lang="en-CA" sz="2400" dirty="0" smtClean="0"/>
              <a:t>The LORD Does Whatever Is Good To Him</a:t>
            </a:r>
            <a:br>
              <a:rPr lang="en-CA" sz="2400" dirty="0" smtClean="0"/>
            </a:br>
            <a:r>
              <a:rPr lang="en-CA" sz="2000" dirty="0" smtClean="0"/>
              <a:t>(cf. 1 Samuel 3:18)</a:t>
            </a:r>
            <a:endParaRPr lang="en-CA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4715</TotalTime>
  <Words>890</Words>
  <Application>Microsoft Office PowerPoint</Application>
  <PresentationFormat>On-screen Show (16:9)</PresentationFormat>
  <Paragraphs>88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1 Samuel</vt:lpstr>
      <vt:lpstr>The Bookends of 1-2 Samuel Hannah’s Prayer and David’s Song</vt:lpstr>
      <vt:lpstr>Chapter 3 – A Prophet in Israel</vt:lpstr>
      <vt:lpstr>Chapter 4</vt:lpstr>
      <vt:lpstr>Chapter 5</vt:lpstr>
      <vt:lpstr>Chapter 6</vt:lpstr>
      <vt:lpstr>7:3-12, What has happened in Israel?</vt:lpstr>
      <vt:lpstr>7:3-12, What has happened in Israel?</vt:lpstr>
      <vt:lpstr>The LORD Does Whatever Is Good To Him (cf. 1 Samuel 3:18)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</cp:lastModifiedBy>
  <cp:revision>43</cp:revision>
  <dcterms:created xsi:type="dcterms:W3CDTF">2014-09-12T17:24:29Z</dcterms:created>
  <dcterms:modified xsi:type="dcterms:W3CDTF">2017-11-12T13:18:50Z</dcterms:modified>
</cp:coreProperties>
</file>