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10"/>
  </p:notesMasterIdLst>
  <p:sldIdLst>
    <p:sldId id="256" r:id="rId2"/>
    <p:sldId id="306" r:id="rId3"/>
    <p:sldId id="305" r:id="rId4"/>
    <p:sldId id="307" r:id="rId5"/>
    <p:sldId id="309" r:id="rId6"/>
    <p:sldId id="311" r:id="rId7"/>
    <p:sldId id="312" r:id="rId8"/>
    <p:sldId id="313" r:id="rId9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6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1CEA-17C0-4C7E-8468-2DB19A4AB5BF}" type="datetimeFigureOut">
              <a:rPr lang="en-US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5C3A2-0322-42B6-BC5D-7638A3A53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9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5C3A2-0322-42B6-BC5D-7638A3A53AC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49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803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4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2213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2828380"/>
            <a:ext cx="5459737" cy="256631"/>
          </a:xfrm>
        </p:spPr>
        <p:txBody>
          <a:bodyPr anchor="t">
            <a:normAutofit/>
          </a:bodyPr>
          <a:lstStyle>
            <a:lvl1pPr marL="0" indent="0">
              <a:buNone/>
              <a:defRPr lang="en-US" sz="11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262993"/>
            <a:ext cx="6619244" cy="1257300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721" y="7284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1960340"/>
            <a:ext cx="601434" cy="194668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05120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6528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91125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430396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4961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465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4201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946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11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60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434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6998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346961"/>
            <a:ext cx="2550797" cy="2171699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245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202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68580" tIns="34290" rIns="68580" bIns="34290" rtlCol="0" anchor="t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11/15/2017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l">
              <a:defRPr sz="8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68580" tIns="34290" rIns="68580" bIns="3429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441496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1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085850"/>
            <a:ext cx="8025319" cy="2497186"/>
          </a:xfrm>
        </p:spPr>
        <p:txBody>
          <a:bodyPr/>
          <a:lstStyle/>
          <a:p>
            <a:r>
              <a:rPr lang="en-US" sz="6000" dirty="0" smtClean="0"/>
              <a:t>1 Samuel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099" y="3583035"/>
            <a:ext cx="6425144" cy="64606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“The LORD </a:t>
            </a:r>
            <a:r>
              <a:rPr lang="en-US" sz="1800" dirty="0" smtClean="0"/>
              <a:t>Does </a:t>
            </a:r>
            <a:r>
              <a:rPr lang="en-US" sz="1800" dirty="0" smtClean="0"/>
              <a:t>Not See As Man Sees” (16:7)</a:t>
            </a: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2997343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55407"/>
          </a:xfrm>
        </p:spPr>
        <p:txBody>
          <a:bodyPr/>
          <a:lstStyle/>
          <a:p>
            <a:r>
              <a:rPr lang="en-CA" sz="2800" dirty="0" smtClean="0"/>
              <a:t>7:3-12, What has happened in Israel?</a:t>
            </a:r>
            <a:endParaRPr lang="en-CA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331470"/>
            <a:ext cx="3297254" cy="432197"/>
          </a:xfrm>
        </p:spPr>
        <p:txBody>
          <a:bodyPr/>
          <a:lstStyle/>
          <a:p>
            <a:pPr algn="ctr"/>
            <a:r>
              <a:rPr lang="en-CA" i="1" dirty="0" smtClean="0"/>
              <a:t>Chapter 4</a:t>
            </a:r>
            <a:endParaRPr lang="en-CA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788670"/>
            <a:ext cx="3297254" cy="2806304"/>
          </a:xfrm>
        </p:spPr>
        <p:txBody>
          <a:bodyPr/>
          <a:lstStyle/>
          <a:p>
            <a:r>
              <a:rPr lang="en-CA" dirty="0" smtClean="0"/>
              <a:t>Israel </a:t>
            </a:r>
            <a:r>
              <a:rPr lang="en-CA" i="1" dirty="0" smtClean="0"/>
              <a:t>“struck down”</a:t>
            </a:r>
            <a:endParaRPr lang="en-CA" dirty="0" smtClean="0"/>
          </a:p>
          <a:p>
            <a:pPr lvl="1"/>
            <a:r>
              <a:rPr lang="en-CA" dirty="0" smtClean="0"/>
              <a:t>(Hebrew </a:t>
            </a:r>
            <a:r>
              <a:rPr lang="en-CA" i="1" dirty="0" err="1" smtClean="0"/>
              <a:t>nagaph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By Philistines, v.2, 3, 10</a:t>
            </a:r>
          </a:p>
          <a:p>
            <a:r>
              <a:rPr lang="en-CA" dirty="0" smtClean="0"/>
              <a:t>Manipulation</a:t>
            </a:r>
          </a:p>
          <a:p>
            <a:pPr lvl="1"/>
            <a:r>
              <a:rPr lang="en-CA" i="1" dirty="0" smtClean="0"/>
              <a:t>“Let it save”</a:t>
            </a:r>
            <a:r>
              <a:rPr lang="en-CA" dirty="0" smtClean="0"/>
              <a:t>, v.3</a:t>
            </a:r>
          </a:p>
          <a:p>
            <a:r>
              <a:rPr lang="en-CA" dirty="0" smtClean="0"/>
              <a:t>Philistines hear, v.6</a:t>
            </a:r>
          </a:p>
          <a:p>
            <a:r>
              <a:rPr lang="en-CA" dirty="0" smtClean="0"/>
              <a:t>Result: </a:t>
            </a:r>
            <a:r>
              <a:rPr lang="en-CA" dirty="0" err="1" smtClean="0"/>
              <a:t>Ichabod</a:t>
            </a:r>
            <a:r>
              <a:rPr lang="en-CA" dirty="0" smtClean="0"/>
              <a:t>, v.21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331470"/>
            <a:ext cx="3297254" cy="432197"/>
          </a:xfrm>
        </p:spPr>
        <p:txBody>
          <a:bodyPr/>
          <a:lstStyle/>
          <a:p>
            <a:pPr algn="ctr"/>
            <a:r>
              <a:rPr lang="en-CA" i="1" dirty="0" smtClean="0"/>
              <a:t>Chapter 7</a:t>
            </a:r>
            <a:endParaRPr lang="en-CA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788670"/>
            <a:ext cx="3297254" cy="2806304"/>
          </a:xfrm>
        </p:spPr>
        <p:txBody>
          <a:bodyPr/>
          <a:lstStyle/>
          <a:p>
            <a:r>
              <a:rPr lang="en-CA" dirty="0" smtClean="0"/>
              <a:t>Philistines </a:t>
            </a:r>
            <a:r>
              <a:rPr lang="en-CA" i="1" dirty="0" smtClean="0"/>
              <a:t>“struck down”</a:t>
            </a:r>
            <a:endParaRPr lang="en-CA" dirty="0" smtClean="0"/>
          </a:p>
          <a:p>
            <a:pPr lvl="1"/>
            <a:r>
              <a:rPr lang="en-CA" dirty="0" smtClean="0"/>
              <a:t>(Hebrew </a:t>
            </a:r>
            <a:r>
              <a:rPr lang="en-CA" i="1" dirty="0" err="1" smtClean="0"/>
              <a:t>nagaph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By Israel, v.10</a:t>
            </a:r>
          </a:p>
          <a:p>
            <a:r>
              <a:rPr lang="en-CA" dirty="0" smtClean="0"/>
              <a:t>Repentance</a:t>
            </a:r>
          </a:p>
          <a:p>
            <a:pPr lvl="1"/>
            <a:r>
              <a:rPr lang="en-CA" i="1" dirty="0" smtClean="0"/>
              <a:t>“Let him deliver/save”</a:t>
            </a:r>
            <a:r>
              <a:rPr lang="en-CA" dirty="0" smtClean="0"/>
              <a:t>, v.3, 8</a:t>
            </a:r>
          </a:p>
          <a:p>
            <a:r>
              <a:rPr lang="en-CA" dirty="0" smtClean="0"/>
              <a:t>Philistines hear, v.7</a:t>
            </a:r>
          </a:p>
          <a:p>
            <a:r>
              <a:rPr lang="en-CA" dirty="0" smtClean="0"/>
              <a:t>Result: Ebenezer, v.12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3978609"/>
            <a:ext cx="2811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D. R. Davis, </a:t>
            </a:r>
            <a:r>
              <a:rPr lang="en-CA" i="1" dirty="0" smtClean="0"/>
              <a:t>1 Samuel</a:t>
            </a:r>
            <a:r>
              <a:rPr lang="en-CA" dirty="0" smtClean="0"/>
              <a:t>,  p.75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768486" y="4523361"/>
            <a:ext cx="7490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i="1" dirty="0" smtClean="0">
                <a:solidFill>
                  <a:srgbClr val="FFFF00"/>
                </a:solidFill>
              </a:rPr>
              <a:t>Note 1 Samuel 7:10</a:t>
            </a:r>
            <a:r>
              <a:rPr lang="en-CA" sz="1200" b="1" dirty="0" smtClean="0">
                <a:solidFill>
                  <a:srgbClr val="FFFF00"/>
                </a:solidFill>
              </a:rPr>
              <a:t> – </a:t>
            </a:r>
            <a:r>
              <a:rPr lang="en-CA" sz="1200" b="1" i="1" dirty="0" smtClean="0">
                <a:solidFill>
                  <a:srgbClr val="FFFF00"/>
                </a:solidFill>
              </a:rPr>
              <a:t>“But the LORD </a:t>
            </a:r>
            <a:r>
              <a:rPr lang="en-CA" sz="1200" b="1" i="1" u="sng" dirty="0" smtClean="0">
                <a:solidFill>
                  <a:srgbClr val="FFFF00"/>
                </a:solidFill>
              </a:rPr>
              <a:t>thundered</a:t>
            </a:r>
            <a:r>
              <a:rPr lang="en-CA" sz="1200" b="1" i="1" dirty="0" smtClean="0">
                <a:solidFill>
                  <a:srgbClr val="FFFF00"/>
                </a:solidFill>
              </a:rPr>
              <a:t> with a loud </a:t>
            </a:r>
            <a:r>
              <a:rPr lang="en-CA" sz="1200" b="1" i="1" u="sng" dirty="0" smtClean="0">
                <a:solidFill>
                  <a:srgbClr val="FFFF00"/>
                </a:solidFill>
              </a:rPr>
              <a:t>thunder</a:t>
            </a:r>
            <a:r>
              <a:rPr lang="en-CA" sz="1200" b="1" i="1" dirty="0" smtClean="0">
                <a:solidFill>
                  <a:srgbClr val="FFFF00"/>
                </a:solidFill>
              </a:rPr>
              <a:t> upon the Philistines that day, and so confused them that they were overcome before Israel.”  </a:t>
            </a:r>
            <a:r>
              <a:rPr lang="en-CA" sz="1200" b="1" dirty="0" smtClean="0">
                <a:solidFill>
                  <a:srgbClr val="FFFF00"/>
                </a:solidFill>
              </a:rPr>
              <a:t>See Hannah’s prayer, 2:10</a:t>
            </a:r>
            <a:endParaRPr lang="en-CA" sz="1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2952" y="1157390"/>
          <a:ext cx="8408352" cy="3682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2784"/>
                <a:gridCol w="2802784"/>
                <a:gridCol w="2802784"/>
              </a:tblGrid>
              <a:tr h="460300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What God did</a:t>
                      </a:r>
                      <a:endParaRPr lang="en-CA" sz="1100" i="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“God</a:t>
                      </a:r>
                      <a:r>
                        <a:rPr lang="en-CA" sz="1200" baseline="0" dirty="0" smtClean="0"/>
                        <a:t> </a:t>
                      </a:r>
                      <a:r>
                        <a:rPr lang="en-CA" sz="1200" dirty="0" smtClean="0"/>
                        <a:t>wouldn’t do that…”</a:t>
                      </a:r>
                      <a:endParaRPr lang="en-CA" sz="1200" i="1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What we learn</a:t>
                      </a:r>
                      <a:endParaRPr lang="en-CA" sz="1100" dirty="0"/>
                    </a:p>
                  </a:txBody>
                  <a:tcPr marT="34290" marB="34290" anchor="ctr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Close</a:t>
                      </a:r>
                      <a:r>
                        <a:rPr lang="en-CA" sz="1100" baseline="0" dirty="0" smtClean="0"/>
                        <a:t>d the womb of Hannah (1:5-6)</a:t>
                      </a:r>
                      <a:endParaRPr lang="en-CA" sz="1100" b="1" dirty="0"/>
                    </a:p>
                  </a:txBody>
                  <a:tcPr marT="34290" marB="34290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CA" sz="1400" dirty="0" smtClean="0"/>
                        <a:t>“Talk</a:t>
                      </a:r>
                      <a:r>
                        <a:rPr lang="en-CA" sz="1400" baseline="0" dirty="0" smtClean="0"/>
                        <a:t> no more so very proudly; Let no arrogance come from your mouth, for the LORD is the God of knowledge, and by Him actions are weighed.” (2:3)</a:t>
                      </a:r>
                    </a:p>
                    <a:p>
                      <a:pPr algn="ctr"/>
                      <a:endParaRPr lang="en-CA" sz="1500" baseline="0" dirty="0" smtClean="0"/>
                    </a:p>
                    <a:p>
                      <a:pPr algn="ctr"/>
                      <a:r>
                        <a:rPr lang="en-CA" sz="1500" baseline="0" dirty="0" smtClean="0"/>
                        <a:t>Knowledge</a:t>
                      </a:r>
                    </a:p>
                    <a:p>
                      <a:pPr algn="ctr"/>
                      <a:r>
                        <a:rPr lang="en-CA" sz="1500" baseline="0" dirty="0" smtClean="0"/>
                        <a:t>Power</a:t>
                      </a:r>
                    </a:p>
                    <a:p>
                      <a:pPr algn="ctr"/>
                      <a:r>
                        <a:rPr lang="en-CA" sz="1500" baseline="0" dirty="0" smtClean="0"/>
                        <a:t>Holiness/Goodness</a:t>
                      </a:r>
                      <a:endParaRPr lang="en-CA" sz="1500" b="1" i="0" baseline="0" dirty="0" smtClean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</a:t>
                      </a:r>
                      <a:r>
                        <a:rPr lang="en-CA" sz="1100" baseline="0" dirty="0" smtClean="0"/>
                        <a:t> hears prayers of faithful; He raises needed leaders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remove the sons of Eli immediately (2:12-36)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</a:t>
                      </a:r>
                      <a:r>
                        <a:rPr lang="en-CA" sz="1100" baseline="0" dirty="0" smtClean="0"/>
                        <a:t> wants His people to clearly see right and wrong 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Promised</a:t>
                      </a:r>
                      <a:r>
                        <a:rPr lang="en-CA" sz="1100" baseline="0" dirty="0" smtClean="0"/>
                        <a:t> to punish the very old Eli (2:27 – 3:18)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says that faith without works is dead (James 2:17)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speak very often to the people (3:1)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chooses when/how to speak and confirms His</a:t>
                      </a:r>
                      <a:r>
                        <a:rPr lang="en-CA" sz="1100" baseline="0" dirty="0" smtClean="0"/>
                        <a:t> words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Did</a:t>
                      </a:r>
                      <a:r>
                        <a:rPr lang="en-CA" sz="1100" baseline="0" dirty="0" smtClean="0"/>
                        <a:t> not immediately identify himself to Samuel (3:2-10)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gives time</a:t>
                      </a:r>
                      <a:r>
                        <a:rPr lang="en-CA" sz="1100" baseline="0" dirty="0" smtClean="0"/>
                        <a:t> to learn and understand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Gave the</a:t>
                      </a:r>
                      <a:r>
                        <a:rPr lang="en-CA" sz="1100" baseline="0" dirty="0" smtClean="0"/>
                        <a:t> child Samuel a hard message (3:11-18)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 trains his servants by setting a high expectation</a:t>
                      </a:r>
                      <a:endParaRPr lang="en-CA" sz="1100" dirty="0"/>
                    </a:p>
                  </a:txBody>
                  <a:tcPr marT="34290" marB="34290"/>
                </a:tc>
              </a:tr>
              <a:tr h="460300"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Allowed Israel</a:t>
                      </a:r>
                      <a:r>
                        <a:rPr lang="en-CA" sz="1100" baseline="0" dirty="0" smtClean="0"/>
                        <a:t> to be defeated and the ark taken (4:1-11)</a:t>
                      </a:r>
                      <a:endParaRPr lang="en-CA" sz="1100" b="1" dirty="0"/>
                    </a:p>
                  </a:txBody>
                  <a:tcPr marT="34290" marB="34290"/>
                </a:tc>
                <a:tc v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100" dirty="0" smtClean="0"/>
                        <a:t>God</a:t>
                      </a:r>
                      <a:r>
                        <a:rPr lang="en-CA" sz="1100" baseline="0" dirty="0" smtClean="0"/>
                        <a:t> will suffer “shame” if it wakes people up to who He is</a:t>
                      </a:r>
                      <a:endParaRPr lang="en-CA" sz="11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4584" y="339539"/>
            <a:ext cx="7053542" cy="610784"/>
          </a:xfrm>
        </p:spPr>
        <p:txBody>
          <a:bodyPr/>
          <a:lstStyle/>
          <a:p>
            <a:r>
              <a:rPr lang="en-CA" sz="2400" dirty="0" smtClean="0"/>
              <a:t>The LORD Does Whatever Is Good To Him</a:t>
            </a:r>
            <a:br>
              <a:rPr lang="en-CA" sz="2400" dirty="0" smtClean="0"/>
            </a:br>
            <a:r>
              <a:rPr lang="en-CA" sz="2000" dirty="0" smtClean="0"/>
              <a:t>(cf. 1 Samuel 3:18)</a:t>
            </a:r>
            <a:endParaRPr lang="en-CA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8:1-5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999598"/>
          </a:xfrm>
        </p:spPr>
        <p:txBody>
          <a:bodyPr/>
          <a:lstStyle/>
          <a:p>
            <a:r>
              <a:rPr lang="en-CA" dirty="0" smtClean="0"/>
              <a:t>WHAT Has HAPPENED? (see also V.19-20)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3" y="894946"/>
            <a:ext cx="8735437" cy="4085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1400" b="1" baseline="30000" dirty="0" smtClean="0"/>
              <a:t>14 </a:t>
            </a:r>
            <a:r>
              <a:rPr lang="en-CA" sz="1400" dirty="0" smtClean="0"/>
              <a:t>“When you come to the land which the </a:t>
            </a:r>
            <a:r>
              <a:rPr lang="en-CA" sz="1400" cap="small" dirty="0" smtClean="0"/>
              <a:t>Lord</a:t>
            </a:r>
            <a:r>
              <a:rPr lang="en-CA" sz="1400" dirty="0" smtClean="0"/>
              <a:t> your God is giving you, and possess it and dwell in it, and say, ‘I will set a king over me like all the nations that </a:t>
            </a:r>
            <a:r>
              <a:rPr lang="en-CA" sz="1400" i="1" dirty="0" smtClean="0"/>
              <a:t>are</a:t>
            </a:r>
            <a:r>
              <a:rPr lang="en-CA" sz="1400" dirty="0" smtClean="0"/>
              <a:t> around me,’</a:t>
            </a:r>
          </a:p>
          <a:p>
            <a:pPr>
              <a:buNone/>
            </a:pPr>
            <a:r>
              <a:rPr lang="en-CA" sz="1400" b="1" baseline="30000" dirty="0" smtClean="0"/>
              <a:t>15 </a:t>
            </a:r>
            <a:r>
              <a:rPr lang="en-CA" sz="1400" dirty="0" smtClean="0"/>
              <a:t>you shall surely set a king over you whom the </a:t>
            </a:r>
            <a:r>
              <a:rPr lang="en-CA" sz="1400" cap="small" dirty="0" smtClean="0"/>
              <a:t>Lord</a:t>
            </a:r>
            <a:r>
              <a:rPr lang="en-CA" sz="1400" dirty="0" smtClean="0"/>
              <a:t> your God chooses; </a:t>
            </a:r>
            <a:r>
              <a:rPr lang="en-CA" sz="1400" i="1" dirty="0" smtClean="0"/>
              <a:t>one</a:t>
            </a:r>
            <a:r>
              <a:rPr lang="en-CA" sz="1400" dirty="0" smtClean="0"/>
              <a:t> from among your brethren you shall set as king over you; you may not set a foreigner over you, who </a:t>
            </a:r>
            <a:r>
              <a:rPr lang="en-CA" sz="1400" i="1" dirty="0" smtClean="0"/>
              <a:t>is </a:t>
            </a:r>
            <a:r>
              <a:rPr lang="en-CA" sz="1400" dirty="0" smtClean="0"/>
              <a:t>not your brother.</a:t>
            </a:r>
          </a:p>
          <a:p>
            <a:pPr>
              <a:buNone/>
            </a:pPr>
            <a:r>
              <a:rPr lang="en-CA" sz="1400" b="1" baseline="30000" dirty="0" smtClean="0"/>
              <a:t>16 </a:t>
            </a:r>
            <a:r>
              <a:rPr lang="en-CA" sz="1400" dirty="0" smtClean="0"/>
              <a:t>But he shall not multiply horses for himself, nor cause the people to return to Egypt to multiply horses, for the </a:t>
            </a:r>
            <a:r>
              <a:rPr lang="en-CA" sz="1400" cap="small" dirty="0" smtClean="0"/>
              <a:t>Lord</a:t>
            </a:r>
            <a:r>
              <a:rPr lang="en-CA" sz="1400" dirty="0" smtClean="0"/>
              <a:t> has said to you, ‘You shall not return that way again.’</a:t>
            </a:r>
          </a:p>
          <a:p>
            <a:pPr>
              <a:buNone/>
            </a:pPr>
            <a:r>
              <a:rPr lang="en-CA" sz="1400" b="1" baseline="30000" dirty="0" smtClean="0"/>
              <a:t>17 </a:t>
            </a:r>
            <a:r>
              <a:rPr lang="en-CA" sz="1400" dirty="0" smtClean="0"/>
              <a:t>Neither shall he multiply wives for himself, lest his heart turn away; nor shall he greatly multiply silver and gold for himself.</a:t>
            </a:r>
          </a:p>
          <a:p>
            <a:pPr>
              <a:buNone/>
            </a:pPr>
            <a:r>
              <a:rPr lang="en-CA" sz="1400" b="1" baseline="30000" dirty="0" smtClean="0"/>
              <a:t>18 </a:t>
            </a:r>
            <a:r>
              <a:rPr lang="en-CA" sz="1400" dirty="0" smtClean="0"/>
              <a:t>“Also it shall be, when he sits on the throne of his kingdom, that he shall write for himself a copy of this law in a book, from </a:t>
            </a:r>
            <a:r>
              <a:rPr lang="en-CA" sz="1400" i="1" dirty="0" smtClean="0"/>
              <a:t>the one</a:t>
            </a:r>
            <a:r>
              <a:rPr lang="en-CA" sz="1400" dirty="0" smtClean="0"/>
              <a:t> before the priests, the Levites.</a:t>
            </a:r>
          </a:p>
          <a:p>
            <a:pPr>
              <a:buNone/>
            </a:pPr>
            <a:r>
              <a:rPr lang="en-CA" sz="1400" b="1" baseline="30000" dirty="0" smtClean="0"/>
              <a:t>19 </a:t>
            </a:r>
            <a:r>
              <a:rPr lang="en-CA" sz="1400" dirty="0" smtClean="0"/>
              <a:t>And it shall be with him, and he shall read it all the days of his life, that he may learn to fear the </a:t>
            </a:r>
            <a:r>
              <a:rPr lang="en-CA" sz="1400" cap="small" dirty="0" smtClean="0"/>
              <a:t>Lord</a:t>
            </a:r>
            <a:r>
              <a:rPr lang="en-CA" sz="1400" dirty="0" smtClean="0"/>
              <a:t> his God and be careful to observe all the words of this law and these statutes,</a:t>
            </a:r>
          </a:p>
          <a:p>
            <a:pPr>
              <a:buNone/>
            </a:pPr>
            <a:r>
              <a:rPr lang="en-CA" sz="1400" b="1" baseline="30000" dirty="0" smtClean="0"/>
              <a:t>20 </a:t>
            </a:r>
            <a:r>
              <a:rPr lang="en-CA" sz="1400" dirty="0" smtClean="0"/>
              <a:t>that his heart may not be lifted above his brethren, that he may not turn aside from the commandment </a:t>
            </a:r>
            <a:r>
              <a:rPr lang="en-CA" sz="1400" i="1" dirty="0" smtClean="0"/>
              <a:t>to</a:t>
            </a:r>
            <a:r>
              <a:rPr lang="en-CA" sz="1400" dirty="0" smtClean="0"/>
              <a:t> the right hand or </a:t>
            </a:r>
            <a:r>
              <a:rPr lang="en-CA" sz="1400" i="1" dirty="0" smtClean="0"/>
              <a:t>to</a:t>
            </a:r>
            <a:r>
              <a:rPr lang="en-CA" sz="1400" dirty="0" smtClean="0"/>
              <a:t> the left, and that he may prolong </a:t>
            </a:r>
            <a:r>
              <a:rPr lang="en-CA" sz="1400" i="1" dirty="0" smtClean="0"/>
              <a:t>his</a:t>
            </a:r>
            <a:r>
              <a:rPr lang="en-CA" sz="1400" dirty="0" smtClean="0"/>
              <a:t> days in his kingdom, he and his children in the midst of Israel.</a:t>
            </a:r>
            <a:endParaRPr lang="en-CA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919" y="262647"/>
            <a:ext cx="7285207" cy="583660"/>
          </a:xfrm>
        </p:spPr>
        <p:txBody>
          <a:bodyPr/>
          <a:lstStyle/>
          <a:p>
            <a:r>
              <a:rPr lang="en-CA" sz="2800" dirty="0" smtClean="0"/>
              <a:t>Deuteronomy 17:14-20 (NKJV)</a:t>
            </a:r>
            <a:endParaRPr lang="en-CA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64104"/>
          </a:xfrm>
        </p:spPr>
        <p:txBody>
          <a:bodyPr/>
          <a:lstStyle/>
          <a:p>
            <a:r>
              <a:rPr lang="en-CA" dirty="0" smtClean="0"/>
              <a:t>Anointing Saul </a:t>
            </a:r>
            <a:r>
              <a:rPr lang="en-CA" sz="2000" dirty="0" smtClean="0"/>
              <a:t>(Chapters 9-10)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336" y="1089497"/>
            <a:ext cx="7874598" cy="3638145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n-CA" sz="2400" dirty="0" smtClean="0"/>
              <a:t>Good looks, good family </a:t>
            </a:r>
            <a:r>
              <a:rPr lang="en-CA" sz="2400" dirty="0" smtClean="0"/>
              <a:t>(</a:t>
            </a:r>
            <a:r>
              <a:rPr lang="en-CA" sz="2400" dirty="0" smtClean="0"/>
              <a:t>9:</a:t>
            </a:r>
            <a:r>
              <a:rPr lang="en-CA" sz="2400" dirty="0" smtClean="0"/>
              <a:t>1-2; 10:24)</a:t>
            </a:r>
            <a:endParaRPr lang="en-CA" sz="2400" dirty="0" smtClean="0"/>
          </a:p>
          <a:p>
            <a:pPr>
              <a:spcAft>
                <a:spcPts val="1800"/>
              </a:spcAft>
            </a:pPr>
            <a:r>
              <a:rPr lang="en-CA" sz="2400" dirty="0" smtClean="0"/>
              <a:t>Thinks that payment or a </a:t>
            </a:r>
            <a:r>
              <a:rPr lang="en-CA" sz="2400" dirty="0" smtClean="0"/>
              <a:t>gift is necessary to </a:t>
            </a:r>
            <a:r>
              <a:rPr lang="en-CA" sz="2400" dirty="0" smtClean="0"/>
              <a:t>get a </a:t>
            </a:r>
            <a:r>
              <a:rPr lang="en-CA" sz="2400" dirty="0" smtClean="0"/>
              <a:t>“seer’s</a:t>
            </a:r>
            <a:r>
              <a:rPr lang="en-CA" sz="2400" dirty="0" smtClean="0"/>
              <a:t>” (prophet’s) </a:t>
            </a:r>
            <a:r>
              <a:rPr lang="en-CA" sz="2400" dirty="0" smtClean="0"/>
              <a:t>help </a:t>
            </a:r>
            <a:r>
              <a:rPr lang="en-CA" sz="2400" dirty="0" smtClean="0"/>
              <a:t>(</a:t>
            </a:r>
            <a:r>
              <a:rPr lang="en-CA" sz="2400" dirty="0" smtClean="0"/>
              <a:t>9:</a:t>
            </a:r>
            <a:r>
              <a:rPr lang="en-CA" sz="2400" dirty="0" smtClean="0"/>
              <a:t>6-10)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Doesn’t seem to know or recognize Samuel, despite living only five miles away (9:6-10,18)</a:t>
            </a:r>
            <a:endParaRPr lang="en-CA" sz="2400" dirty="0" smtClean="0"/>
          </a:p>
          <a:p>
            <a:pPr>
              <a:spcAft>
                <a:spcPts val="1800"/>
              </a:spcAft>
            </a:pPr>
            <a:r>
              <a:rPr lang="en-CA" sz="2400" dirty="0" smtClean="0"/>
              <a:t>Humble? (</a:t>
            </a:r>
            <a:r>
              <a:rPr lang="en-CA" sz="2400" dirty="0" smtClean="0"/>
              <a:t>9:</a:t>
            </a:r>
            <a:r>
              <a:rPr lang="en-CA" sz="2400" dirty="0" smtClean="0"/>
              <a:t>21; see also 15:17)</a:t>
            </a:r>
          </a:p>
          <a:p>
            <a:pPr>
              <a:spcAft>
                <a:spcPts val="1800"/>
              </a:spcAft>
            </a:pPr>
            <a:r>
              <a:rPr lang="en-CA" sz="2400" dirty="0" smtClean="0"/>
              <a:t>Hesitant to assume responsibility even after God confirms his anointing (10:16, 21-22)</a:t>
            </a:r>
            <a:endParaRPr lang="en-CA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10:24 </a:t>
            </a:r>
            <a:r>
              <a:rPr lang="en-CA" sz="2000" dirty="0" smtClean="0"/>
              <a:t>(KEY VERSE)</a:t>
            </a:r>
            <a:endParaRPr lang="en-CA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933078" cy="999598"/>
          </a:xfrm>
        </p:spPr>
        <p:txBody>
          <a:bodyPr/>
          <a:lstStyle/>
          <a:p>
            <a:r>
              <a:rPr lang="en-CA" dirty="0" smtClean="0"/>
              <a:t>“And Samuel said to All the people, ‘</a:t>
            </a:r>
            <a:r>
              <a:rPr lang="en-CA" dirty="0" smtClean="0"/>
              <a:t>Do you </a:t>
            </a:r>
            <a:r>
              <a:rPr lang="en-CA" sz="1800" b="1" dirty="0" smtClean="0">
                <a:solidFill>
                  <a:srgbClr val="FFFF00"/>
                </a:solidFill>
              </a:rPr>
              <a:t>see</a:t>
            </a:r>
            <a:r>
              <a:rPr lang="en-CA" dirty="0" smtClean="0"/>
              <a:t> him whom the lord has chosen, that there is no one like him among all the people?’  So all the people shouted and said, ‘Long live the king!”</a:t>
            </a:r>
            <a:endParaRPr lang="en-C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574862"/>
          </a:xfrm>
        </p:spPr>
        <p:txBody>
          <a:bodyPr/>
          <a:lstStyle/>
          <a:p>
            <a:r>
              <a:rPr lang="en-CA" dirty="0" smtClean="0"/>
              <a:t>1 Samuel 16:7 </a:t>
            </a:r>
            <a:r>
              <a:rPr lang="en-CA" sz="2000" dirty="0" smtClean="0"/>
              <a:t>(NKJV)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570" y="1284051"/>
            <a:ext cx="7723762" cy="3402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400" i="1" dirty="0" smtClean="0"/>
              <a:t>But the Lord said to Samuel:</a:t>
            </a:r>
          </a:p>
          <a:p>
            <a:pPr>
              <a:buNone/>
            </a:pPr>
            <a:r>
              <a:rPr lang="en-CA" sz="2400" i="1" dirty="0" smtClean="0"/>
              <a:t>	“Do not look at his appearance</a:t>
            </a:r>
          </a:p>
          <a:p>
            <a:pPr>
              <a:buNone/>
            </a:pPr>
            <a:r>
              <a:rPr lang="en-CA" sz="2400" i="1" dirty="0" smtClean="0"/>
              <a:t>	  or his physical stature,</a:t>
            </a:r>
          </a:p>
          <a:p>
            <a:pPr>
              <a:buNone/>
            </a:pPr>
            <a:r>
              <a:rPr lang="en-CA" sz="2400" i="1" dirty="0" smtClean="0"/>
              <a:t>		 because I have refused him.</a:t>
            </a:r>
          </a:p>
          <a:p>
            <a:pPr>
              <a:buNone/>
            </a:pPr>
            <a:r>
              <a:rPr lang="en-CA" sz="2400" i="1" dirty="0" smtClean="0"/>
              <a:t>		 </a:t>
            </a:r>
            <a:r>
              <a:rPr lang="en-CA" sz="2400" b="1" i="1" dirty="0" smtClean="0">
                <a:solidFill>
                  <a:srgbClr val="FFFF00"/>
                </a:solidFill>
              </a:rPr>
              <a:t>For the LORD does not see as man sees</a:t>
            </a:r>
            <a:r>
              <a:rPr lang="en-CA" sz="2400" i="1" dirty="0" smtClean="0">
                <a:solidFill>
                  <a:srgbClr val="FFFF00"/>
                </a:solidFill>
              </a:rPr>
              <a:t>;</a:t>
            </a:r>
          </a:p>
          <a:p>
            <a:pPr>
              <a:buNone/>
            </a:pPr>
            <a:r>
              <a:rPr lang="en-CA" sz="2400" i="1" dirty="0" smtClean="0"/>
              <a:t>		 For man looks at the </a:t>
            </a:r>
            <a:r>
              <a:rPr lang="en-CA" sz="2400" b="1" i="1" dirty="0" smtClean="0"/>
              <a:t>outward appearance</a:t>
            </a:r>
            <a:r>
              <a:rPr lang="en-CA" sz="2400" i="1" dirty="0" smtClean="0"/>
              <a:t>,</a:t>
            </a:r>
          </a:p>
          <a:p>
            <a:pPr>
              <a:buNone/>
            </a:pPr>
            <a:r>
              <a:rPr lang="en-CA" sz="2400" i="1" dirty="0" smtClean="0"/>
              <a:t>		 But the LORD looks at the </a:t>
            </a:r>
            <a:r>
              <a:rPr lang="en-CA" sz="2400" b="1" i="1" dirty="0" smtClean="0"/>
              <a:t>heart</a:t>
            </a:r>
            <a:r>
              <a:rPr lang="en-CA" sz="2400" i="1" dirty="0" smtClean="0"/>
              <a:t>.”	</a:t>
            </a:r>
            <a:r>
              <a:rPr lang="en-CA" sz="2800" i="1" dirty="0" smtClean="0"/>
              <a:t>		</a:t>
            </a:r>
            <a:endParaRPr lang="en-CA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5344</TotalTime>
  <Words>500</Words>
  <Application>Microsoft Office PowerPoint</Application>
  <PresentationFormat>On-screen Show (16:9)</PresentationFormat>
  <Paragraphs>71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Ion</vt:lpstr>
      <vt:lpstr>1 Samuel</vt:lpstr>
      <vt:lpstr>7:3-12, What has happened in Israel?</vt:lpstr>
      <vt:lpstr>The LORD Does Whatever Is Good To Him (cf. 1 Samuel 3:18)</vt:lpstr>
      <vt:lpstr>8:1-5</vt:lpstr>
      <vt:lpstr>Deuteronomy 17:14-20 (NKJV)</vt:lpstr>
      <vt:lpstr>Anointing Saul (Chapters 9-10)</vt:lpstr>
      <vt:lpstr>10:24 (KEY VERSE)</vt:lpstr>
      <vt:lpstr>1 Samuel 16:7 (NKJV)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50</cp:revision>
  <dcterms:created xsi:type="dcterms:W3CDTF">2014-09-12T17:24:29Z</dcterms:created>
  <dcterms:modified xsi:type="dcterms:W3CDTF">2017-11-16T00:18:35Z</dcterms:modified>
</cp:coreProperties>
</file>