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11"/>
  </p:notesMasterIdLst>
  <p:sldIdLst>
    <p:sldId id="256" r:id="rId2"/>
    <p:sldId id="311" r:id="rId3"/>
    <p:sldId id="314" r:id="rId4"/>
    <p:sldId id="312" r:id="rId5"/>
    <p:sldId id="313" r:id="rId6"/>
    <p:sldId id="315" r:id="rId7"/>
    <p:sldId id="320" r:id="rId8"/>
    <p:sldId id="322" r:id="rId9"/>
    <p:sldId id="321" r:id="rId10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26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0" y="-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51CEA-17C0-4C7E-8468-2DB19A4AB5BF}" type="datetimeFigureOut">
              <a:rPr lang="en-US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5C3A2-0322-42B6-BC5D-7638A3A53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9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49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03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7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221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2828380"/>
            <a:ext cx="5459737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0512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652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91125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43039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496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465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20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946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61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360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434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69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245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202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6456759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4149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085850"/>
            <a:ext cx="8025319" cy="2497186"/>
          </a:xfrm>
        </p:spPr>
        <p:txBody>
          <a:bodyPr/>
          <a:lstStyle/>
          <a:p>
            <a:r>
              <a:rPr lang="en-US" sz="6000" dirty="0" smtClean="0"/>
              <a:t>1 Samuel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99" y="3583035"/>
            <a:ext cx="6425144" cy="64606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“The LORD Does Not See As Man Sees” (16:7)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299734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64104"/>
          </a:xfrm>
        </p:spPr>
        <p:txBody>
          <a:bodyPr/>
          <a:lstStyle/>
          <a:p>
            <a:r>
              <a:rPr lang="en-CA" dirty="0" smtClean="0"/>
              <a:t>Saul </a:t>
            </a:r>
            <a:r>
              <a:rPr lang="en-CA" sz="2000" dirty="0" smtClean="0"/>
              <a:t>(Chapters 9-10)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3336" y="1089497"/>
            <a:ext cx="7874598" cy="3794475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800"/>
              </a:spcAft>
            </a:pPr>
            <a:r>
              <a:rPr lang="en-CA" sz="2400" dirty="0" smtClean="0"/>
              <a:t>Good looks, good family (9:1-2; 10:24)</a:t>
            </a:r>
          </a:p>
          <a:p>
            <a:pPr>
              <a:spcAft>
                <a:spcPts val="1800"/>
              </a:spcAft>
            </a:pPr>
            <a:r>
              <a:rPr lang="en-CA" sz="2400" dirty="0" smtClean="0"/>
              <a:t>Thinks that payment or a gift is necessary to get a “seer’s” (prophet’s) help (9:6-10)</a:t>
            </a:r>
          </a:p>
          <a:p>
            <a:pPr>
              <a:spcAft>
                <a:spcPts val="1800"/>
              </a:spcAft>
            </a:pPr>
            <a:r>
              <a:rPr lang="en-CA" sz="2400" dirty="0" smtClean="0"/>
              <a:t>Doesn’t seem to know or recognize Samuel, despite living only five miles away (9:6-10,18)</a:t>
            </a:r>
          </a:p>
          <a:p>
            <a:pPr>
              <a:spcAft>
                <a:spcPts val="1800"/>
              </a:spcAft>
            </a:pPr>
            <a:r>
              <a:rPr lang="en-CA" sz="2400" dirty="0" smtClean="0"/>
              <a:t>Humble? (9:21; see also 15:17)</a:t>
            </a:r>
          </a:p>
          <a:p>
            <a:pPr>
              <a:spcAft>
                <a:spcPts val="1800"/>
              </a:spcAft>
            </a:pPr>
            <a:r>
              <a:rPr lang="en-CA" sz="2400" dirty="0" smtClean="0"/>
              <a:t>Hesitant to assume responsibility even after God confirms his anointing (10:16, 21-22</a:t>
            </a:r>
            <a:r>
              <a:rPr lang="en-CA" sz="2400" dirty="0" smtClean="0"/>
              <a:t>)</a:t>
            </a:r>
          </a:p>
          <a:p>
            <a:pPr>
              <a:spcAft>
                <a:spcPts val="1800"/>
              </a:spcAft>
            </a:pPr>
            <a:r>
              <a:rPr lang="en-CA" sz="2400" dirty="0" smtClean="0">
                <a:solidFill>
                  <a:schemeClr val="bg2"/>
                </a:solidFill>
              </a:rPr>
              <a:t>.</a:t>
            </a:r>
            <a:endParaRPr lang="en-CA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64104"/>
          </a:xfrm>
        </p:spPr>
        <p:txBody>
          <a:bodyPr/>
          <a:lstStyle/>
          <a:p>
            <a:r>
              <a:rPr lang="en-CA" dirty="0" smtClean="0"/>
              <a:t>Saul </a:t>
            </a:r>
            <a:r>
              <a:rPr lang="en-CA" sz="2000" dirty="0" smtClean="0"/>
              <a:t>(Chapters 9-10)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3336" y="1089497"/>
            <a:ext cx="7874598" cy="3794475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800"/>
              </a:spcAft>
            </a:pPr>
            <a:r>
              <a:rPr lang="en-CA" sz="2400" dirty="0" smtClean="0"/>
              <a:t>Good looks, good family (9:1-2; 10:24)</a:t>
            </a:r>
          </a:p>
          <a:p>
            <a:pPr>
              <a:spcAft>
                <a:spcPts val="1800"/>
              </a:spcAft>
            </a:pPr>
            <a:r>
              <a:rPr lang="en-CA" sz="2400" dirty="0" smtClean="0"/>
              <a:t>Thinks that payment or a gift is necessary to get a “seer’s” (prophet’s) help (9:6-10)</a:t>
            </a:r>
          </a:p>
          <a:p>
            <a:pPr>
              <a:spcAft>
                <a:spcPts val="1800"/>
              </a:spcAft>
            </a:pPr>
            <a:r>
              <a:rPr lang="en-CA" sz="2400" dirty="0" smtClean="0"/>
              <a:t>Doesn’t seem to know or recognize Samuel, despite living only five miles away (9:6-10,18)</a:t>
            </a:r>
          </a:p>
          <a:p>
            <a:pPr>
              <a:spcAft>
                <a:spcPts val="1800"/>
              </a:spcAft>
            </a:pPr>
            <a:r>
              <a:rPr lang="en-CA" sz="2400" dirty="0" smtClean="0"/>
              <a:t>Humble? (9:21; see also 15:17)</a:t>
            </a:r>
          </a:p>
          <a:p>
            <a:pPr>
              <a:spcAft>
                <a:spcPts val="1800"/>
              </a:spcAft>
            </a:pPr>
            <a:r>
              <a:rPr lang="en-CA" sz="2400" dirty="0" smtClean="0"/>
              <a:t>Hesitant to assume responsibility even after God confirms his anointing (10:16, 21-22</a:t>
            </a:r>
            <a:r>
              <a:rPr lang="en-CA" sz="2400" dirty="0" smtClean="0"/>
              <a:t>)</a:t>
            </a:r>
          </a:p>
          <a:p>
            <a:pPr>
              <a:spcAft>
                <a:spcPts val="1800"/>
              </a:spcAft>
            </a:pPr>
            <a:r>
              <a:rPr lang="en-CA" sz="2400" dirty="0" smtClean="0"/>
              <a:t>From </a:t>
            </a:r>
            <a:r>
              <a:rPr lang="en-CA" sz="2400" dirty="0" err="1" smtClean="0"/>
              <a:t>Gibeah</a:t>
            </a:r>
            <a:r>
              <a:rPr lang="en-CA" sz="2400" dirty="0" smtClean="0"/>
              <a:t> of Benjamin! (9:1, 10:26)</a:t>
            </a:r>
            <a:endParaRPr lang="en-CA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10:24 </a:t>
            </a:r>
            <a:r>
              <a:rPr lang="en-CA" sz="2000" dirty="0" smtClean="0"/>
              <a:t>(KEY VERSE)</a:t>
            </a:r>
            <a:endParaRPr lang="en-CA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933078" cy="999598"/>
          </a:xfrm>
        </p:spPr>
        <p:txBody>
          <a:bodyPr/>
          <a:lstStyle/>
          <a:p>
            <a:r>
              <a:rPr lang="en-CA" dirty="0" smtClean="0"/>
              <a:t>“And Samuel said to All the people, ‘Do you </a:t>
            </a:r>
            <a:r>
              <a:rPr lang="en-CA" sz="1800" b="1" dirty="0" smtClean="0">
                <a:solidFill>
                  <a:srgbClr val="FFFF00"/>
                </a:solidFill>
              </a:rPr>
              <a:t>see</a:t>
            </a:r>
            <a:r>
              <a:rPr lang="en-CA" dirty="0" smtClean="0"/>
              <a:t> him whom the lord has chosen, that there is no one like him among all the people?’  So all the people shouted and said, ‘Long live the king!”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1 Samuel 16:7 </a:t>
            </a:r>
            <a:r>
              <a:rPr lang="en-CA" sz="2000" dirty="0" smtClean="0"/>
              <a:t>(NKJV)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70" y="1284051"/>
            <a:ext cx="7723762" cy="3402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i="1" dirty="0" smtClean="0"/>
              <a:t>But the Lord said to Samuel:</a:t>
            </a:r>
          </a:p>
          <a:p>
            <a:pPr>
              <a:buNone/>
            </a:pPr>
            <a:r>
              <a:rPr lang="en-CA" sz="2400" i="1" dirty="0" smtClean="0"/>
              <a:t>	“Do not look at his appearance</a:t>
            </a:r>
          </a:p>
          <a:p>
            <a:pPr>
              <a:buNone/>
            </a:pPr>
            <a:r>
              <a:rPr lang="en-CA" sz="2400" i="1" dirty="0" smtClean="0"/>
              <a:t>	  or his physical stature,</a:t>
            </a:r>
          </a:p>
          <a:p>
            <a:pPr>
              <a:buNone/>
            </a:pPr>
            <a:r>
              <a:rPr lang="en-CA" sz="2400" i="1" dirty="0" smtClean="0"/>
              <a:t>		 because I have refused him.</a:t>
            </a:r>
          </a:p>
          <a:p>
            <a:pPr>
              <a:buNone/>
            </a:pPr>
            <a:r>
              <a:rPr lang="en-CA" sz="2400" i="1" dirty="0" smtClean="0"/>
              <a:t>		 </a:t>
            </a:r>
            <a:r>
              <a:rPr lang="en-CA" sz="2400" b="1" i="1" dirty="0" smtClean="0">
                <a:solidFill>
                  <a:srgbClr val="FFFF00"/>
                </a:solidFill>
              </a:rPr>
              <a:t>For the LORD does not see as man sees</a:t>
            </a:r>
            <a:r>
              <a:rPr lang="en-CA" sz="2400" i="1" dirty="0" smtClean="0">
                <a:solidFill>
                  <a:srgbClr val="FFFF00"/>
                </a:solidFill>
              </a:rPr>
              <a:t>;</a:t>
            </a:r>
          </a:p>
          <a:p>
            <a:pPr>
              <a:buNone/>
            </a:pPr>
            <a:r>
              <a:rPr lang="en-CA" sz="2400" i="1" dirty="0" smtClean="0"/>
              <a:t>		 For man looks at the </a:t>
            </a:r>
            <a:r>
              <a:rPr lang="en-CA" sz="2400" b="1" i="1" dirty="0" smtClean="0"/>
              <a:t>outward appearance</a:t>
            </a:r>
            <a:r>
              <a:rPr lang="en-CA" sz="2400" i="1" dirty="0" smtClean="0"/>
              <a:t>,</a:t>
            </a:r>
          </a:p>
          <a:p>
            <a:pPr>
              <a:buNone/>
            </a:pPr>
            <a:r>
              <a:rPr lang="en-CA" sz="2400" i="1" dirty="0" smtClean="0"/>
              <a:t>		 But the LORD looks at the </a:t>
            </a:r>
            <a:r>
              <a:rPr lang="en-CA" sz="2400" b="1" i="1" dirty="0" smtClean="0"/>
              <a:t>heart</a:t>
            </a:r>
            <a:r>
              <a:rPr lang="en-CA" sz="2400" i="1" dirty="0" smtClean="0"/>
              <a:t>.”	</a:t>
            </a:r>
            <a:r>
              <a:rPr lang="en-CA" sz="2800" i="1" dirty="0" smtClean="0"/>
              <a:t>		</a:t>
            </a:r>
            <a:endParaRPr lang="en-CA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11:1-15</a:t>
            </a:r>
            <a:endParaRPr lang="en-CA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999598"/>
          </a:xfrm>
        </p:spPr>
        <p:txBody>
          <a:bodyPr/>
          <a:lstStyle/>
          <a:p>
            <a:r>
              <a:rPr lang="en-CA" dirty="0" smtClean="0"/>
              <a:t>Israel  VS.  </a:t>
            </a:r>
            <a:r>
              <a:rPr lang="en-CA" dirty="0" err="1" smtClean="0"/>
              <a:t>Nahash</a:t>
            </a:r>
            <a:r>
              <a:rPr lang="en-CA" dirty="0" smtClean="0"/>
              <a:t> the ammonite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12:1-25</a:t>
            </a:r>
            <a:endParaRPr lang="en-CA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999598"/>
          </a:xfrm>
        </p:spPr>
        <p:txBody>
          <a:bodyPr/>
          <a:lstStyle/>
          <a:p>
            <a:r>
              <a:rPr lang="en-CA" dirty="0" smtClean="0"/>
              <a:t>Samuel’s Speech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3600" dirty="0" smtClean="0"/>
              <a:t>Lessons Learned?</a:t>
            </a:r>
            <a:endParaRPr lang="en-CA" sz="3600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999598"/>
          </a:xfrm>
        </p:spPr>
        <p:txBody>
          <a:bodyPr/>
          <a:lstStyle/>
          <a:p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6" y="180753"/>
            <a:ext cx="8803758" cy="4816549"/>
          </a:xfrm>
        </p:spPr>
        <p:txBody>
          <a:bodyPr/>
          <a:lstStyle/>
          <a:p>
            <a:pPr marL="342900" indent="-342900"/>
            <a:r>
              <a:rPr lang="en-CA" dirty="0" smtClean="0"/>
              <a:t>The LORD closed Hannah’s womb (</a:t>
            </a:r>
            <a:r>
              <a:rPr lang="en-CA" dirty="0" smtClean="0"/>
              <a:t>1:5-6)</a:t>
            </a:r>
          </a:p>
          <a:p>
            <a:pPr marL="342900" indent="-342900"/>
            <a:r>
              <a:rPr lang="en-CA" dirty="0" smtClean="0"/>
              <a:t>The LORD remembered </a:t>
            </a:r>
            <a:r>
              <a:rPr lang="en-CA" dirty="0" smtClean="0"/>
              <a:t>Hannah (</a:t>
            </a:r>
            <a:r>
              <a:rPr lang="en-CA" i="1" dirty="0" smtClean="0"/>
              <a:t>answered her prayer,</a:t>
            </a:r>
            <a:r>
              <a:rPr lang="en-CA" dirty="0" smtClean="0"/>
              <a:t>1:19)</a:t>
            </a:r>
          </a:p>
          <a:p>
            <a:pPr marL="342900" indent="-342900"/>
            <a:r>
              <a:rPr lang="en-CA" dirty="0" smtClean="0"/>
              <a:t>The LORD desired to kill </a:t>
            </a:r>
            <a:r>
              <a:rPr lang="en-CA" dirty="0" err="1" smtClean="0"/>
              <a:t>Hophni</a:t>
            </a:r>
            <a:r>
              <a:rPr lang="en-CA" dirty="0" smtClean="0"/>
              <a:t> and </a:t>
            </a:r>
            <a:r>
              <a:rPr lang="en-CA" dirty="0" err="1" smtClean="0"/>
              <a:t>Phinehas</a:t>
            </a:r>
            <a:r>
              <a:rPr lang="en-CA" dirty="0" smtClean="0"/>
              <a:t> (2:24)</a:t>
            </a:r>
          </a:p>
          <a:p>
            <a:pPr marL="342900" indent="-342900"/>
            <a:r>
              <a:rPr lang="en-CA" dirty="0" smtClean="0"/>
              <a:t>The </a:t>
            </a:r>
            <a:r>
              <a:rPr lang="en-CA" dirty="0" smtClean="0"/>
              <a:t>LORD gave a prophecy of specific judgment to Eli’s family (2:27-36) </a:t>
            </a:r>
          </a:p>
          <a:p>
            <a:pPr marL="342900" indent="-342900"/>
            <a:r>
              <a:rPr lang="en-CA" dirty="0" smtClean="0"/>
              <a:t>The LORD spoke to and through Samuel starting even from boyhood (</a:t>
            </a:r>
            <a:r>
              <a:rPr lang="en-CA" dirty="0" smtClean="0"/>
              <a:t>3:1-21)</a:t>
            </a:r>
          </a:p>
          <a:p>
            <a:pPr marL="342900" indent="-342900"/>
            <a:r>
              <a:rPr lang="en-CA" dirty="0" smtClean="0"/>
              <a:t>Chapters 4-7</a:t>
            </a:r>
          </a:p>
          <a:p>
            <a:pPr marL="642938" lvl="1" indent="-342900"/>
            <a:r>
              <a:rPr lang="en-CA" dirty="0" smtClean="0"/>
              <a:t>Directly stated - Hand of the LORD was against cities of Philistines (5:6,9,11); He struck the men of Beth </a:t>
            </a:r>
            <a:r>
              <a:rPr lang="en-CA" dirty="0" err="1" smtClean="0"/>
              <a:t>Shemesh</a:t>
            </a:r>
            <a:r>
              <a:rPr lang="en-CA" dirty="0" smtClean="0"/>
              <a:t> for looking into the ark (6:19); He answered Samuel’s prayer and thundered against the Philistines (7:9-10); His hand was against the Philistines the days of Samuel (7:13)</a:t>
            </a:r>
          </a:p>
          <a:p>
            <a:pPr marL="642938" lvl="1" indent="-342900"/>
            <a:r>
              <a:rPr lang="en-CA" dirty="0" smtClean="0"/>
              <a:t>Implied – He caused the Israelites to be defeated in battle (4:2,10); He caused Dagon to fall before the ark (5:3-4); He caused the cows to pull the cart with the ark to Israel (6:7-14)</a:t>
            </a:r>
          </a:p>
          <a:p>
            <a:pPr marL="342900" indent="-342900"/>
            <a:r>
              <a:rPr lang="en-CA" dirty="0" smtClean="0"/>
              <a:t>Chapters 8-12</a:t>
            </a:r>
          </a:p>
          <a:p>
            <a:pPr marL="642938" lvl="1" indent="-342900"/>
            <a:r>
              <a:rPr lang="en-CA" dirty="0" smtClean="0"/>
              <a:t>Directly stated – Spoke to Samuel about the request for a king (8:1-22); Identified Saul to Samuel (9:17); Sent Spirit upon Saul (10:10); Found Saul among the equipment (10:22); Sent Spirit upon Saul again for battle (11:6); Brought thunder and rain as a sign (12:18).</a:t>
            </a:r>
          </a:p>
          <a:p>
            <a:pPr marL="642938" lvl="1" indent="-342900"/>
            <a:r>
              <a:rPr lang="en-CA" dirty="0" smtClean="0"/>
              <a:t>Implied – Somehow led Saul to Samuel (9:16); Gave Samuel signs to give to Saul (10:1-8)</a:t>
            </a:r>
          </a:p>
          <a:p>
            <a:pPr marL="342900" indent="-342900">
              <a:buFont typeface="+mj-lt"/>
              <a:buAutoNum type="arabicPeriod"/>
            </a:pPr>
            <a:endParaRPr lang="en-CA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6000</TotalTime>
  <Words>491</Words>
  <Application>Microsoft Office PowerPoint</Application>
  <PresentationFormat>On-screen Show (16:9)</PresentationFormat>
  <Paragraphs>43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1 Samuel</vt:lpstr>
      <vt:lpstr>Saul (Chapters 9-10)</vt:lpstr>
      <vt:lpstr>Saul (Chapters 9-10)</vt:lpstr>
      <vt:lpstr>10:24 (KEY VERSE)</vt:lpstr>
      <vt:lpstr>1 Samuel 16:7 (NKJV)</vt:lpstr>
      <vt:lpstr>11:1-15</vt:lpstr>
      <vt:lpstr>12:1-25</vt:lpstr>
      <vt:lpstr>Lessons Learned?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55</cp:revision>
  <dcterms:created xsi:type="dcterms:W3CDTF">2014-09-12T17:24:29Z</dcterms:created>
  <dcterms:modified xsi:type="dcterms:W3CDTF">2017-11-19T13:19:37Z</dcterms:modified>
</cp:coreProperties>
</file>