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15"/>
  </p:notesMasterIdLst>
  <p:sldIdLst>
    <p:sldId id="256" r:id="rId2"/>
    <p:sldId id="323" r:id="rId3"/>
    <p:sldId id="321" r:id="rId4"/>
    <p:sldId id="324" r:id="rId5"/>
    <p:sldId id="325" r:id="rId6"/>
    <p:sldId id="326" r:id="rId7"/>
    <p:sldId id="327" r:id="rId8"/>
    <p:sldId id="328" r:id="rId9"/>
    <p:sldId id="329" r:id="rId10"/>
    <p:sldId id="331" r:id="rId11"/>
    <p:sldId id="332" r:id="rId12"/>
    <p:sldId id="334" r:id="rId13"/>
    <p:sldId id="333" r:id="rId14"/>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26" autoAdjust="0"/>
    <p:restoredTop sz="94660"/>
  </p:normalViewPr>
  <p:slideViewPr>
    <p:cSldViewPr snapToGrid="0">
      <p:cViewPr varScale="1">
        <p:scale>
          <a:sx n="89" d="100"/>
          <a:sy n="89" d="100"/>
        </p:scale>
        <p:origin x="-120" y="-24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51CEA-17C0-4C7E-8468-2DB19A4AB5BF}" type="datetimeFigureOut">
              <a:rPr lang="en-US"/>
              <a:pPr/>
              <a:t>11/25/2017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5C3A2-0322-42B6-BC5D-7638A3A53ACC}" type="slidenum">
              <a:rPr lang="en-US"/>
              <a:pPr/>
              <a:t>‹#›</a:t>
            </a:fld>
            <a:endParaRPr lang="en-US"/>
          </a:p>
        </p:txBody>
      </p:sp>
    </p:spTree>
    <p:extLst>
      <p:ext uri="{BB962C8B-B14F-4D97-AF65-F5344CB8AC3E}">
        <p14:creationId xmlns="" xmlns:p14="http://schemas.microsoft.com/office/powerpoint/2010/main" val="25989307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05C3A2-0322-42B6-BC5D-7638A3A53ACC}" type="slidenum">
              <a:rPr lang="en-US"/>
              <a:pPr/>
              <a:t>1</a:t>
            </a:fld>
            <a:endParaRPr lang="en-US"/>
          </a:p>
        </p:txBody>
      </p:sp>
    </p:spTree>
    <p:extLst>
      <p:ext uri="{BB962C8B-B14F-4D97-AF65-F5344CB8AC3E}">
        <p14:creationId xmlns="" xmlns:p14="http://schemas.microsoft.com/office/powerpoint/2010/main" val="423049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28032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dirty="0"/>
              <a:t>Click to edit Master title style</a:t>
            </a:r>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38478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dirty="0"/>
              <a:t>Click to edit Master title style</a:t>
            </a:r>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08221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dirty="0"/>
              <a:t>Click to edit Master title style</a:t>
            </a:r>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100" b="0" i="0" kern="1200" cap="small" dirty="0">
                <a:solidFill>
                  <a:schemeClr val="accent1"/>
                </a:solidFill>
                <a:latin typeface="+mj-lt"/>
                <a:ea typeface="+mj-ea"/>
                <a:cs typeface="+mj-cs"/>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673721" y="7284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6997868" y="19603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24051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94652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11/25/2017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5891125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11/25/2017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6043039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82496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69465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74201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0194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485" y="1545432"/>
            <a:ext cx="3297254" cy="3146822"/>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0870" y="1542069"/>
            <a:ext cx="3297256" cy="315018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pPr/>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12611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pPr/>
              <a:t>11/25/2017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59360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45434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91699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dirty="0"/>
              <a:t>Click to edit Master title style</a:t>
            </a:r>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98245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dirty="0"/>
              <a:t>Click to edit Master title style</a:t>
            </a:r>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86202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68580" tIns="34290" rIns="68580" bIns="34290" rtlCol="0" anchor="t">
            <a:noAutofit/>
          </a:bodyPr>
          <a:lstStyle/>
          <a:p>
            <a:r>
              <a:rPr lang="en-US" dirty="0"/>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68580" tIns="34290" rIns="68580" bIns="34290" rtlCol="0" anchor="t"/>
          <a:lstStyle>
            <a:lvl1pPr algn="l">
              <a:defRPr sz="800" b="0" i="0">
                <a:solidFill>
                  <a:schemeClr val="tx1">
                    <a:tint val="75000"/>
                    <a:alpha val="60000"/>
                  </a:schemeClr>
                </a:solidFill>
              </a:defRPr>
            </a:lvl1pPr>
          </a:lstStyle>
          <a:p>
            <a:fld id="{4AAD347D-5ACD-4C99-B74B-A9C85AD731AF}" type="datetimeFigureOut">
              <a:rPr lang="en-US" dirty="0"/>
              <a:pPr/>
              <a:t>11/25/2017</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68580" tIns="34290" rIns="68580" bIns="34290" rtlCol="0" anchor="b"/>
          <a:lstStyle>
            <a:lvl1pPr algn="l">
              <a:defRPr sz="8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68580" tIns="34290" rIns="68580" bIns="34290" rtlCol="0" anchor="b"/>
          <a:lstStyle>
            <a:lvl1pPr algn="ctr">
              <a:defRPr sz="2100"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24414965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342900" rtl="0" eaLnBrk="1" latinLnBrk="0" hangingPunct="1">
        <a:spcBef>
          <a:spcPct val="0"/>
        </a:spcBef>
        <a:buNone/>
        <a:defRPr sz="3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40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477" y="1085850"/>
            <a:ext cx="8025319" cy="2497186"/>
          </a:xfrm>
        </p:spPr>
        <p:txBody>
          <a:bodyPr/>
          <a:lstStyle/>
          <a:p>
            <a:r>
              <a:rPr lang="en-US" sz="6000" dirty="0" smtClean="0"/>
              <a:t>1 Samuel</a:t>
            </a:r>
            <a:endParaRPr lang="en-US" sz="6000" dirty="0"/>
          </a:p>
        </p:txBody>
      </p:sp>
      <p:sp>
        <p:nvSpPr>
          <p:cNvPr id="3" name="Subtitle 2"/>
          <p:cNvSpPr>
            <a:spLocks noGrp="1"/>
          </p:cNvSpPr>
          <p:nvPr>
            <p:ph type="subTitle" idx="1"/>
          </p:nvPr>
        </p:nvSpPr>
        <p:spPr>
          <a:xfrm>
            <a:off x="603099" y="3583035"/>
            <a:ext cx="6425144" cy="646065"/>
          </a:xfrm>
        </p:spPr>
        <p:txBody>
          <a:bodyPr>
            <a:normAutofit/>
          </a:bodyPr>
          <a:lstStyle/>
          <a:p>
            <a:r>
              <a:rPr lang="en-US" sz="1800" dirty="0" smtClean="0"/>
              <a:t>“The LORD Does Not See As Man Sees” (16:7)</a:t>
            </a:r>
            <a:endParaRPr lang="en-US" sz="1800" dirty="0"/>
          </a:p>
        </p:txBody>
      </p:sp>
    </p:spTree>
    <p:extLst>
      <p:ext uri="{BB962C8B-B14F-4D97-AF65-F5344CB8AC3E}">
        <p14:creationId xmlns="" xmlns:p14="http://schemas.microsoft.com/office/powerpoint/2010/main" val="22997343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14:1-23</a:t>
            </a:r>
            <a:endParaRPr lang="en-CA" dirty="0"/>
          </a:p>
        </p:txBody>
      </p:sp>
      <p:sp>
        <p:nvSpPr>
          <p:cNvPr id="6" name="Text Placeholder 5"/>
          <p:cNvSpPr>
            <a:spLocks noGrp="1"/>
          </p:cNvSpPr>
          <p:nvPr>
            <p:ph type="body" idx="1"/>
          </p:nvPr>
        </p:nvSpPr>
        <p:spPr>
          <a:xfrm>
            <a:off x="590803" y="880096"/>
            <a:ext cx="3297254" cy="432197"/>
          </a:xfrm>
        </p:spPr>
        <p:txBody>
          <a:bodyPr/>
          <a:lstStyle/>
          <a:p>
            <a:pPr algn="ctr"/>
            <a:r>
              <a:rPr lang="en-CA" dirty="0" smtClean="0"/>
              <a:t>Jonathan</a:t>
            </a:r>
            <a:endParaRPr lang="en-CA" dirty="0"/>
          </a:p>
        </p:txBody>
      </p:sp>
      <p:sp>
        <p:nvSpPr>
          <p:cNvPr id="7" name="Content Placeholder 6"/>
          <p:cNvSpPr>
            <a:spLocks noGrp="1"/>
          </p:cNvSpPr>
          <p:nvPr>
            <p:ph sz="half" idx="2"/>
          </p:nvPr>
        </p:nvSpPr>
        <p:spPr>
          <a:xfrm>
            <a:off x="644593" y="1358810"/>
            <a:ext cx="3297254" cy="1653316"/>
          </a:xfrm>
        </p:spPr>
        <p:txBody>
          <a:bodyPr/>
          <a:lstStyle/>
          <a:p>
            <a:r>
              <a:rPr lang="en-CA" dirty="0" smtClean="0"/>
              <a:t>Action, faith (trust), courage</a:t>
            </a:r>
          </a:p>
          <a:p>
            <a:pPr lvl="1"/>
            <a:r>
              <a:rPr lang="en-CA" i="1" dirty="0" smtClean="0"/>
              <a:t>“It may be that the LORD will work for us.  For nothing restrains the LORD from saving by many or by few.” </a:t>
            </a:r>
            <a:r>
              <a:rPr lang="en-CA" dirty="0" smtClean="0"/>
              <a:t>(v.6)</a:t>
            </a:r>
          </a:p>
          <a:p>
            <a:pPr lvl="1"/>
            <a:r>
              <a:rPr lang="en-CA" i="1" dirty="0" smtClean="0"/>
              <a:t>“for the LORD has delivered them into the hand of Israel.” </a:t>
            </a:r>
            <a:r>
              <a:rPr lang="en-CA" dirty="0" smtClean="0"/>
              <a:t>(v.12)</a:t>
            </a:r>
          </a:p>
          <a:p>
            <a:endParaRPr lang="en-CA" i="1" dirty="0"/>
          </a:p>
        </p:txBody>
      </p:sp>
      <p:sp>
        <p:nvSpPr>
          <p:cNvPr id="8" name="Text Placeholder 7"/>
          <p:cNvSpPr>
            <a:spLocks noGrp="1"/>
          </p:cNvSpPr>
          <p:nvPr>
            <p:ph type="body" sz="quarter" idx="3"/>
          </p:nvPr>
        </p:nvSpPr>
        <p:spPr>
          <a:xfrm>
            <a:off x="594012" y="2988608"/>
            <a:ext cx="3297254" cy="357019"/>
          </a:xfrm>
        </p:spPr>
        <p:txBody>
          <a:bodyPr/>
          <a:lstStyle/>
          <a:p>
            <a:pPr algn="ctr"/>
            <a:r>
              <a:rPr lang="en-CA" dirty="0" smtClean="0"/>
              <a:t>Saul</a:t>
            </a:r>
            <a:endParaRPr lang="en-CA" dirty="0"/>
          </a:p>
        </p:txBody>
      </p:sp>
      <p:sp>
        <p:nvSpPr>
          <p:cNvPr id="9" name="Content Placeholder 8"/>
          <p:cNvSpPr>
            <a:spLocks noGrp="1"/>
          </p:cNvSpPr>
          <p:nvPr>
            <p:ph sz="quarter" idx="4"/>
          </p:nvPr>
        </p:nvSpPr>
        <p:spPr>
          <a:xfrm>
            <a:off x="518710" y="3350336"/>
            <a:ext cx="3297254" cy="1717862"/>
          </a:xfrm>
        </p:spPr>
        <p:txBody>
          <a:bodyPr/>
          <a:lstStyle/>
          <a:p>
            <a:r>
              <a:rPr lang="en-CA" dirty="0" smtClean="0"/>
              <a:t>Inaction, doubt?, fear?</a:t>
            </a:r>
          </a:p>
          <a:p>
            <a:pPr lvl="1"/>
            <a:r>
              <a:rPr lang="en-CA" i="1" dirty="0" smtClean="0"/>
              <a:t>“Bring the ark of God here” </a:t>
            </a:r>
            <a:r>
              <a:rPr lang="en-CA" dirty="0" smtClean="0"/>
              <a:t>(v.18) Was the ark of God needed? [</a:t>
            </a:r>
            <a:r>
              <a:rPr lang="en-CA" i="1" dirty="0" smtClean="0"/>
              <a:t>note: the LXX says “ephod”</a:t>
            </a:r>
            <a:r>
              <a:rPr lang="en-CA" dirty="0" smtClean="0"/>
              <a:t>]</a:t>
            </a:r>
          </a:p>
          <a:p>
            <a:pPr lvl="1"/>
            <a:r>
              <a:rPr lang="en-CA" dirty="0" smtClean="0"/>
              <a:t> (when the noise increased) – </a:t>
            </a:r>
            <a:r>
              <a:rPr lang="en-CA" i="1" dirty="0" smtClean="0"/>
              <a:t>“so Saul said to the priest, ‘Withdraw your hand.’ </a:t>
            </a:r>
            <a:r>
              <a:rPr lang="en-CA" dirty="0" smtClean="0"/>
              <a:t>(v.19, cf. Deut. 20:3-5?)</a:t>
            </a:r>
            <a:endParaRPr lang="en-CA" dirty="0"/>
          </a:p>
        </p:txBody>
      </p:sp>
      <p:pic>
        <p:nvPicPr>
          <p:cNvPr id="10" name="Picture 9" descr="ichbvw01.jpg"/>
          <p:cNvPicPr>
            <a:picLocks noChangeAspect="1"/>
          </p:cNvPicPr>
          <p:nvPr/>
        </p:nvPicPr>
        <p:blipFill>
          <a:blip r:embed="rId2"/>
          <a:stretch>
            <a:fillRect/>
          </a:stretch>
        </p:blipFill>
        <p:spPr>
          <a:xfrm>
            <a:off x="4130675" y="1516827"/>
            <a:ext cx="4653324" cy="303500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2000"/>
                                        <p:tgtEl>
                                          <p:spTgt spid="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2000"/>
                                        <p:tgtEl>
                                          <p:spTgt spid="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2000"/>
                                        <p:tgtEl>
                                          <p:spTgt spid="9">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20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4584" y="339538"/>
            <a:ext cx="7053542" cy="564104"/>
          </a:xfrm>
        </p:spPr>
        <p:txBody>
          <a:bodyPr/>
          <a:lstStyle/>
          <a:p>
            <a:r>
              <a:rPr lang="en-CA" dirty="0" smtClean="0"/>
              <a:t>Saul’s Oath</a:t>
            </a:r>
            <a:endParaRPr lang="en-CA" dirty="0"/>
          </a:p>
        </p:txBody>
      </p:sp>
      <p:sp>
        <p:nvSpPr>
          <p:cNvPr id="7" name="Content Placeholder 6"/>
          <p:cNvSpPr>
            <a:spLocks noGrp="1"/>
          </p:cNvSpPr>
          <p:nvPr>
            <p:ph idx="1"/>
          </p:nvPr>
        </p:nvSpPr>
        <p:spPr>
          <a:xfrm>
            <a:off x="473335" y="1089497"/>
            <a:ext cx="8078993" cy="3794475"/>
          </a:xfrm>
        </p:spPr>
        <p:txBody>
          <a:bodyPr>
            <a:normAutofit fontScale="92500"/>
          </a:bodyPr>
          <a:lstStyle/>
          <a:p>
            <a:pPr>
              <a:spcBef>
                <a:spcPts val="0"/>
              </a:spcBef>
              <a:spcAft>
                <a:spcPts val="600"/>
              </a:spcAft>
            </a:pPr>
            <a:r>
              <a:rPr lang="en-CA" sz="2000" i="1" dirty="0" smtClean="0"/>
              <a:t>“Cursed is the man who eats any food until evening, before I have taken vengeance on my enemies.”</a:t>
            </a:r>
            <a:r>
              <a:rPr lang="en-CA" sz="2000" dirty="0" smtClean="0"/>
              <a:t> (v.24)</a:t>
            </a:r>
          </a:p>
          <a:p>
            <a:pPr lvl="1">
              <a:spcBef>
                <a:spcPts val="0"/>
              </a:spcBef>
              <a:spcAft>
                <a:spcPts val="600"/>
              </a:spcAft>
            </a:pPr>
            <a:r>
              <a:rPr lang="en-CA" sz="1800" dirty="0" smtClean="0"/>
              <a:t>Why might Saul do this?  What does this say about his faith?</a:t>
            </a:r>
          </a:p>
          <a:p>
            <a:pPr lvl="1">
              <a:spcBef>
                <a:spcPts val="0"/>
              </a:spcBef>
              <a:spcAft>
                <a:spcPts val="600"/>
              </a:spcAft>
            </a:pPr>
            <a:r>
              <a:rPr lang="en-CA" sz="1800" dirty="0" smtClean="0"/>
              <a:t>What </a:t>
            </a:r>
            <a:r>
              <a:rPr lang="en-CA" sz="1800" dirty="0" smtClean="0"/>
              <a:t>negative </a:t>
            </a:r>
            <a:r>
              <a:rPr lang="en-CA" sz="1800" dirty="0" smtClean="0"/>
              <a:t>consequences resulted? (v.27-28, v.31-33)</a:t>
            </a:r>
          </a:p>
          <a:p>
            <a:pPr lvl="1">
              <a:spcBef>
                <a:spcPts val="0"/>
              </a:spcBef>
              <a:spcAft>
                <a:spcPts val="600"/>
              </a:spcAft>
            </a:pPr>
            <a:r>
              <a:rPr lang="en-CA" sz="1800" dirty="0" smtClean="0"/>
              <a:t>What lessons do we learn?</a:t>
            </a:r>
          </a:p>
          <a:p>
            <a:pPr lvl="1">
              <a:spcBef>
                <a:spcPts val="0"/>
              </a:spcBef>
              <a:spcAft>
                <a:spcPts val="600"/>
              </a:spcAft>
              <a:buNone/>
            </a:pPr>
            <a:endParaRPr lang="en-CA" sz="1800" dirty="0" smtClean="0"/>
          </a:p>
          <a:p>
            <a:pPr>
              <a:spcBef>
                <a:spcPts val="0"/>
              </a:spcBef>
              <a:spcAft>
                <a:spcPts val="600"/>
              </a:spcAft>
            </a:pPr>
            <a:r>
              <a:rPr lang="en-CA" sz="2000" dirty="0" smtClean="0"/>
              <a:t>Sin in the camp?</a:t>
            </a:r>
          </a:p>
          <a:p>
            <a:pPr lvl="1">
              <a:spcBef>
                <a:spcPts val="0"/>
              </a:spcBef>
              <a:spcAft>
                <a:spcPts val="600"/>
              </a:spcAft>
            </a:pPr>
            <a:r>
              <a:rPr lang="en-CA" sz="1800" dirty="0" smtClean="0"/>
              <a:t>What is the significance of v.35?  </a:t>
            </a:r>
            <a:r>
              <a:rPr lang="en-CA" sz="1800" dirty="0" smtClean="0"/>
              <a:t>But is Saul really seeking God? (v.36)</a:t>
            </a:r>
          </a:p>
          <a:p>
            <a:pPr lvl="1">
              <a:spcBef>
                <a:spcPts val="0"/>
              </a:spcBef>
              <a:spcAft>
                <a:spcPts val="600"/>
              </a:spcAft>
            </a:pPr>
            <a:r>
              <a:rPr lang="en-CA" sz="1800" dirty="0" smtClean="0"/>
              <a:t>What “sin” does Saul find? And how </a:t>
            </a:r>
            <a:r>
              <a:rPr lang="en-CA" sz="1800" dirty="0" smtClean="0"/>
              <a:t>does he intend to respond?</a:t>
            </a:r>
          </a:p>
          <a:p>
            <a:pPr lvl="1">
              <a:spcBef>
                <a:spcPts val="0"/>
              </a:spcBef>
              <a:spcAft>
                <a:spcPts val="600"/>
              </a:spcAft>
            </a:pPr>
            <a:r>
              <a:rPr lang="en-CA" sz="1800" dirty="0" smtClean="0"/>
              <a:t>What do the people do in return?</a:t>
            </a:r>
          </a:p>
          <a:p>
            <a:pPr lvl="1">
              <a:spcBef>
                <a:spcPts val="0"/>
              </a:spcBef>
              <a:spcAft>
                <a:spcPts val="600"/>
              </a:spcAft>
            </a:pPr>
            <a:r>
              <a:rPr lang="en-CA" sz="1800" dirty="0" smtClean="0"/>
              <a:t>What lessons do we learn? </a:t>
            </a:r>
          </a:p>
          <a:p>
            <a:pPr>
              <a:spcBef>
                <a:spcPts val="0"/>
              </a:spcBef>
              <a:spcAft>
                <a:spcPts val="600"/>
              </a:spcAft>
            </a:pPr>
            <a:endParaRPr lang="en-CA"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2000"/>
                                        <p:tgtEl>
                                          <p:spTgt spid="7">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2000"/>
                                        <p:tgtEl>
                                          <p:spTgt spid="7">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2000"/>
                                        <p:tgtEl>
                                          <p:spTgt spid="7">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2000"/>
                                        <p:tgtEl>
                                          <p:spTgt spid="7">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0154" y="1539875"/>
          <a:ext cx="7756264" cy="2989096"/>
        </p:xfrm>
        <a:graphic>
          <a:graphicData uri="http://schemas.openxmlformats.org/drawingml/2006/table">
            <a:tbl>
              <a:tblPr firstRow="1" bandRow="1">
                <a:tableStyleId>{21E4AEA4-8DFA-4A89-87EB-49C32662AFE0}</a:tableStyleId>
              </a:tblPr>
              <a:tblGrid>
                <a:gridCol w="3878132"/>
                <a:gridCol w="3878132"/>
              </a:tblGrid>
              <a:tr h="747274">
                <a:tc>
                  <a:txBody>
                    <a:bodyPr/>
                    <a:lstStyle/>
                    <a:p>
                      <a:pPr algn="ctr"/>
                      <a:r>
                        <a:rPr lang="en-CA" sz="1800" dirty="0" smtClean="0">
                          <a:solidFill>
                            <a:schemeClr val="tx1"/>
                          </a:solidFill>
                        </a:rPr>
                        <a:t>Saul (1 Samuel 13-14)</a:t>
                      </a:r>
                      <a:endParaRPr lang="en-CA" sz="1800" dirty="0">
                        <a:solidFill>
                          <a:schemeClr val="tx1"/>
                        </a:solidFill>
                      </a:endParaRPr>
                    </a:p>
                  </a:txBody>
                  <a:tcPr anchor="ctr"/>
                </a:tc>
                <a:tc>
                  <a:txBody>
                    <a:bodyPr/>
                    <a:lstStyle/>
                    <a:p>
                      <a:pPr algn="ctr"/>
                      <a:endParaRPr lang="en-CA" sz="1800" dirty="0">
                        <a:solidFill>
                          <a:schemeClr val="tx1"/>
                        </a:solidFill>
                      </a:endParaRPr>
                    </a:p>
                  </a:txBody>
                  <a:tcPr anchor="ctr"/>
                </a:tc>
              </a:tr>
              <a:tr h="747274">
                <a:tc>
                  <a:txBody>
                    <a:bodyPr/>
                    <a:lstStyle/>
                    <a:p>
                      <a:pPr algn="ctr"/>
                      <a:r>
                        <a:rPr lang="en-CA" sz="1800" dirty="0" smtClean="0">
                          <a:solidFill>
                            <a:schemeClr val="bg1"/>
                          </a:solidFill>
                        </a:rPr>
                        <a:t>Presumptuous sacrifices to seek divine</a:t>
                      </a:r>
                      <a:r>
                        <a:rPr lang="en-CA" sz="1800" baseline="0" dirty="0" smtClean="0">
                          <a:solidFill>
                            <a:schemeClr val="bg1"/>
                          </a:solidFill>
                        </a:rPr>
                        <a:t> favor</a:t>
                      </a:r>
                      <a:endParaRPr lang="en-CA" sz="1800" dirty="0">
                        <a:solidFill>
                          <a:schemeClr val="bg1"/>
                        </a:solidFill>
                      </a:endParaRPr>
                    </a:p>
                  </a:txBody>
                  <a:tcPr anchor="ctr"/>
                </a:tc>
                <a:tc>
                  <a:txBody>
                    <a:bodyPr/>
                    <a:lstStyle/>
                    <a:p>
                      <a:pPr algn="ctr"/>
                      <a:endParaRPr lang="en-CA" sz="1800" i="1" dirty="0">
                        <a:solidFill>
                          <a:schemeClr val="bg1"/>
                        </a:solidFill>
                      </a:endParaRPr>
                    </a:p>
                  </a:txBody>
                  <a:tcPr anchor="ctr"/>
                </a:tc>
              </a:tr>
              <a:tr h="747274">
                <a:tc>
                  <a:txBody>
                    <a:bodyPr/>
                    <a:lstStyle/>
                    <a:p>
                      <a:pPr algn="ctr"/>
                      <a:r>
                        <a:rPr lang="en-CA" sz="1800" dirty="0" smtClean="0">
                          <a:solidFill>
                            <a:schemeClr val="bg1"/>
                          </a:solidFill>
                        </a:rPr>
                        <a:t>A rash oath to</a:t>
                      </a:r>
                      <a:r>
                        <a:rPr lang="en-CA" sz="1800" baseline="0" dirty="0" smtClean="0">
                          <a:solidFill>
                            <a:schemeClr val="bg1"/>
                          </a:solidFill>
                        </a:rPr>
                        <a:t> avoid food </a:t>
                      </a:r>
                      <a:r>
                        <a:rPr lang="en-CA" sz="1800" dirty="0" smtClean="0">
                          <a:solidFill>
                            <a:schemeClr val="bg1"/>
                          </a:solidFill>
                        </a:rPr>
                        <a:t>to motivate greater fervor</a:t>
                      </a:r>
                      <a:endParaRPr lang="en-CA" sz="1800" dirty="0">
                        <a:solidFill>
                          <a:schemeClr val="bg1"/>
                        </a:solidFill>
                      </a:endParaRPr>
                    </a:p>
                  </a:txBody>
                  <a:tcPr anchor="ctr"/>
                </a:tc>
                <a:tc>
                  <a:txBody>
                    <a:bodyPr/>
                    <a:lstStyle/>
                    <a:p>
                      <a:pPr algn="ctr"/>
                      <a:endParaRPr lang="en-CA" sz="1800" i="1" dirty="0">
                        <a:solidFill>
                          <a:schemeClr val="bg1"/>
                        </a:solidFill>
                      </a:endParaRPr>
                    </a:p>
                  </a:txBody>
                  <a:tcPr anchor="ctr"/>
                </a:tc>
              </a:tr>
              <a:tr h="747274">
                <a:tc>
                  <a:txBody>
                    <a:bodyPr/>
                    <a:lstStyle/>
                    <a:p>
                      <a:pPr algn="ctr"/>
                      <a:r>
                        <a:rPr lang="en-CA" sz="1800" baseline="0" dirty="0" smtClean="0">
                          <a:solidFill>
                            <a:schemeClr val="bg1"/>
                          </a:solidFill>
                        </a:rPr>
                        <a:t>Zeal to prosecute </a:t>
                      </a:r>
                      <a:r>
                        <a:rPr lang="en-CA" sz="1800" i="1" baseline="0" dirty="0" smtClean="0">
                          <a:solidFill>
                            <a:schemeClr val="bg1"/>
                          </a:solidFill>
                        </a:rPr>
                        <a:t>his </a:t>
                      </a:r>
                      <a:r>
                        <a:rPr lang="en-CA" sz="1800" i="0" baseline="0" dirty="0" smtClean="0">
                          <a:solidFill>
                            <a:schemeClr val="bg1"/>
                          </a:solidFill>
                        </a:rPr>
                        <a:t>laws</a:t>
                      </a:r>
                      <a:r>
                        <a:rPr lang="en-CA" sz="1800" baseline="0" dirty="0" smtClean="0">
                          <a:solidFill>
                            <a:schemeClr val="bg1"/>
                          </a:solidFill>
                        </a:rPr>
                        <a:t> in the name of God</a:t>
                      </a:r>
                      <a:endParaRPr lang="en-CA" sz="1800" dirty="0">
                        <a:solidFill>
                          <a:schemeClr val="bg1"/>
                        </a:solidFill>
                      </a:endParaRPr>
                    </a:p>
                  </a:txBody>
                  <a:tcPr anchor="ctr"/>
                </a:tc>
                <a:tc>
                  <a:txBody>
                    <a:bodyPr/>
                    <a:lstStyle/>
                    <a:p>
                      <a:pPr algn="ctr"/>
                      <a:endParaRPr lang="en-CA" sz="1800" i="1" dirty="0">
                        <a:solidFill>
                          <a:schemeClr val="bg1"/>
                        </a:solidFill>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0154" y="1539875"/>
          <a:ext cx="7756264" cy="2989096"/>
        </p:xfrm>
        <a:graphic>
          <a:graphicData uri="http://schemas.openxmlformats.org/drawingml/2006/table">
            <a:tbl>
              <a:tblPr firstRow="1" bandRow="1">
                <a:tableStyleId>{21E4AEA4-8DFA-4A89-87EB-49C32662AFE0}</a:tableStyleId>
              </a:tblPr>
              <a:tblGrid>
                <a:gridCol w="3878132"/>
                <a:gridCol w="3878132"/>
              </a:tblGrid>
              <a:tr h="747274">
                <a:tc>
                  <a:txBody>
                    <a:bodyPr/>
                    <a:lstStyle/>
                    <a:p>
                      <a:pPr algn="ctr"/>
                      <a:r>
                        <a:rPr lang="en-CA" sz="1800" dirty="0" smtClean="0">
                          <a:solidFill>
                            <a:schemeClr val="tx1"/>
                          </a:solidFill>
                        </a:rPr>
                        <a:t>Saul (1 Samuel 13-14)</a:t>
                      </a:r>
                      <a:endParaRPr lang="en-CA" sz="1800" dirty="0">
                        <a:solidFill>
                          <a:schemeClr val="tx1"/>
                        </a:solidFill>
                      </a:endParaRPr>
                    </a:p>
                  </a:txBody>
                  <a:tcPr anchor="ctr"/>
                </a:tc>
                <a:tc>
                  <a:txBody>
                    <a:bodyPr/>
                    <a:lstStyle/>
                    <a:p>
                      <a:pPr algn="ctr"/>
                      <a:r>
                        <a:rPr lang="en-CA" sz="1800" dirty="0" smtClean="0">
                          <a:solidFill>
                            <a:schemeClr val="tx1"/>
                          </a:solidFill>
                        </a:rPr>
                        <a:t>Colossians</a:t>
                      </a:r>
                      <a:r>
                        <a:rPr lang="en-CA" sz="1800" baseline="0" dirty="0" smtClean="0">
                          <a:solidFill>
                            <a:schemeClr val="tx1"/>
                          </a:solidFill>
                        </a:rPr>
                        <a:t> 2:23</a:t>
                      </a:r>
                      <a:endParaRPr lang="en-CA" sz="1800" dirty="0">
                        <a:solidFill>
                          <a:schemeClr val="tx1"/>
                        </a:solidFill>
                      </a:endParaRPr>
                    </a:p>
                  </a:txBody>
                  <a:tcPr anchor="ctr"/>
                </a:tc>
              </a:tr>
              <a:tr h="747274">
                <a:tc>
                  <a:txBody>
                    <a:bodyPr/>
                    <a:lstStyle/>
                    <a:p>
                      <a:pPr algn="ctr"/>
                      <a:r>
                        <a:rPr lang="en-CA" sz="1800" dirty="0" smtClean="0">
                          <a:solidFill>
                            <a:schemeClr val="bg1"/>
                          </a:solidFill>
                        </a:rPr>
                        <a:t>Presumptuous sacrifices to seek divine</a:t>
                      </a:r>
                      <a:r>
                        <a:rPr lang="en-CA" sz="1800" baseline="0" dirty="0" smtClean="0">
                          <a:solidFill>
                            <a:schemeClr val="bg1"/>
                          </a:solidFill>
                        </a:rPr>
                        <a:t> favor</a:t>
                      </a:r>
                      <a:endParaRPr lang="en-CA" sz="1800" dirty="0">
                        <a:solidFill>
                          <a:schemeClr val="bg1"/>
                        </a:solidFill>
                      </a:endParaRPr>
                    </a:p>
                  </a:txBody>
                  <a:tcPr anchor="ctr"/>
                </a:tc>
                <a:tc>
                  <a:txBody>
                    <a:bodyPr/>
                    <a:lstStyle/>
                    <a:p>
                      <a:pPr algn="ctr"/>
                      <a:r>
                        <a:rPr lang="en-CA" sz="1800" i="1" dirty="0" smtClean="0">
                          <a:solidFill>
                            <a:schemeClr val="bg1"/>
                          </a:solidFill>
                        </a:rPr>
                        <a:t>“self-imposed religion”</a:t>
                      </a:r>
                      <a:endParaRPr lang="en-CA" sz="1800" i="1" dirty="0">
                        <a:solidFill>
                          <a:schemeClr val="bg1"/>
                        </a:solidFill>
                      </a:endParaRPr>
                    </a:p>
                  </a:txBody>
                  <a:tcPr anchor="ctr"/>
                </a:tc>
              </a:tr>
              <a:tr h="747274">
                <a:tc>
                  <a:txBody>
                    <a:bodyPr/>
                    <a:lstStyle/>
                    <a:p>
                      <a:pPr algn="ctr"/>
                      <a:r>
                        <a:rPr lang="en-CA" sz="1800" dirty="0" smtClean="0">
                          <a:solidFill>
                            <a:schemeClr val="bg1"/>
                          </a:solidFill>
                        </a:rPr>
                        <a:t>A rash oath to</a:t>
                      </a:r>
                      <a:r>
                        <a:rPr lang="en-CA" sz="1800" baseline="0" dirty="0" smtClean="0">
                          <a:solidFill>
                            <a:schemeClr val="bg1"/>
                          </a:solidFill>
                        </a:rPr>
                        <a:t> avoid food </a:t>
                      </a:r>
                      <a:r>
                        <a:rPr lang="en-CA" sz="1800" dirty="0" smtClean="0">
                          <a:solidFill>
                            <a:schemeClr val="bg1"/>
                          </a:solidFill>
                        </a:rPr>
                        <a:t>to motivate greater fervor</a:t>
                      </a:r>
                      <a:endParaRPr lang="en-CA" sz="1800" dirty="0">
                        <a:solidFill>
                          <a:schemeClr val="bg1"/>
                        </a:solidFill>
                      </a:endParaRPr>
                    </a:p>
                  </a:txBody>
                  <a:tcPr anchor="ctr"/>
                </a:tc>
                <a:tc>
                  <a:txBody>
                    <a:bodyPr/>
                    <a:lstStyle/>
                    <a:p>
                      <a:pPr algn="ctr"/>
                      <a:r>
                        <a:rPr lang="en-CA" sz="1800" i="1" dirty="0" smtClean="0">
                          <a:solidFill>
                            <a:schemeClr val="bg1"/>
                          </a:solidFill>
                        </a:rPr>
                        <a:t>“neglect of the body”</a:t>
                      </a:r>
                      <a:endParaRPr lang="en-CA" sz="1800" i="1" dirty="0">
                        <a:solidFill>
                          <a:schemeClr val="bg1"/>
                        </a:solidFill>
                      </a:endParaRPr>
                    </a:p>
                  </a:txBody>
                  <a:tcPr anchor="ctr"/>
                </a:tc>
              </a:tr>
              <a:tr h="747274">
                <a:tc>
                  <a:txBody>
                    <a:bodyPr/>
                    <a:lstStyle/>
                    <a:p>
                      <a:pPr algn="ctr"/>
                      <a:r>
                        <a:rPr lang="en-CA" sz="1800" baseline="0" dirty="0" smtClean="0">
                          <a:solidFill>
                            <a:schemeClr val="bg1"/>
                          </a:solidFill>
                        </a:rPr>
                        <a:t>Zeal to prosecute </a:t>
                      </a:r>
                      <a:r>
                        <a:rPr lang="en-CA" sz="1800" i="1" baseline="0" dirty="0" smtClean="0">
                          <a:solidFill>
                            <a:schemeClr val="bg1"/>
                          </a:solidFill>
                        </a:rPr>
                        <a:t>his </a:t>
                      </a:r>
                      <a:r>
                        <a:rPr lang="en-CA" sz="1800" i="0" baseline="0" dirty="0" smtClean="0">
                          <a:solidFill>
                            <a:schemeClr val="bg1"/>
                          </a:solidFill>
                        </a:rPr>
                        <a:t>laws</a:t>
                      </a:r>
                      <a:r>
                        <a:rPr lang="en-CA" sz="1800" baseline="0" dirty="0" smtClean="0">
                          <a:solidFill>
                            <a:schemeClr val="bg1"/>
                          </a:solidFill>
                        </a:rPr>
                        <a:t> in the name of God</a:t>
                      </a:r>
                      <a:endParaRPr lang="en-CA" sz="1800" dirty="0">
                        <a:solidFill>
                          <a:schemeClr val="bg1"/>
                        </a:solidFill>
                      </a:endParaRPr>
                    </a:p>
                  </a:txBody>
                  <a:tcPr anchor="ctr"/>
                </a:tc>
                <a:tc>
                  <a:txBody>
                    <a:bodyPr/>
                    <a:lstStyle/>
                    <a:p>
                      <a:pPr algn="ctr"/>
                      <a:r>
                        <a:rPr lang="en-CA" sz="1800" i="1" dirty="0" smtClean="0">
                          <a:solidFill>
                            <a:schemeClr val="bg1"/>
                          </a:solidFill>
                        </a:rPr>
                        <a:t>“false humility”</a:t>
                      </a:r>
                      <a:endParaRPr lang="en-CA" sz="1800" i="1" dirty="0">
                        <a:solidFill>
                          <a:schemeClr val="bg1"/>
                        </a:solidFill>
                      </a:endParaRPr>
                    </a:p>
                  </a:txBody>
                  <a:tcPr anchor="ctr"/>
                </a:tc>
              </a:tr>
            </a:tbl>
          </a:graphicData>
        </a:graphic>
      </p:graphicFrame>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CA" sz="3600" dirty="0" smtClean="0"/>
              <a:t>What are some of the lessons you’ve learned so far?</a:t>
            </a:r>
            <a:endParaRPr lang="en-CA" sz="3600" dirty="0"/>
          </a:p>
        </p:txBody>
      </p:sp>
      <p:sp>
        <p:nvSpPr>
          <p:cNvPr id="12" name="Subtitle 11"/>
          <p:cNvSpPr>
            <a:spLocks noGrp="1"/>
          </p:cNvSpPr>
          <p:nvPr>
            <p:ph type="subTitle" idx="1"/>
          </p:nvPr>
        </p:nvSpPr>
        <p:spPr>
          <a:xfrm>
            <a:off x="866216" y="3583035"/>
            <a:ext cx="6619244" cy="999598"/>
          </a:xfrm>
        </p:spPr>
        <p:txBody>
          <a:bodyPr/>
          <a:lstStyle/>
          <a:p>
            <a:r>
              <a:rPr lang="en-CA" dirty="0" smtClean="0"/>
              <a:t>1 Samuel 1-12</a:t>
            </a:r>
            <a:endParaRPr lang="en-CA"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856" y="180753"/>
            <a:ext cx="8803758" cy="4816549"/>
          </a:xfrm>
        </p:spPr>
        <p:txBody>
          <a:bodyPr/>
          <a:lstStyle/>
          <a:p>
            <a:pPr marL="342900" indent="-342900"/>
            <a:r>
              <a:rPr lang="en-CA" dirty="0" smtClean="0"/>
              <a:t>The LORD closed Hannah’s womb (1:5-6)</a:t>
            </a:r>
          </a:p>
          <a:p>
            <a:pPr marL="342900" indent="-342900"/>
            <a:r>
              <a:rPr lang="en-CA" dirty="0" smtClean="0"/>
              <a:t>The LORD remembered Hannah (</a:t>
            </a:r>
            <a:r>
              <a:rPr lang="en-CA" i="1" dirty="0" smtClean="0"/>
              <a:t>answered her prayer,</a:t>
            </a:r>
            <a:r>
              <a:rPr lang="en-CA" dirty="0" smtClean="0"/>
              <a:t>1:19)</a:t>
            </a:r>
          </a:p>
          <a:p>
            <a:pPr marL="342900" indent="-342900"/>
            <a:r>
              <a:rPr lang="en-CA" dirty="0" smtClean="0"/>
              <a:t>The LORD desired to kill </a:t>
            </a:r>
            <a:r>
              <a:rPr lang="en-CA" dirty="0" err="1" smtClean="0"/>
              <a:t>Hophni</a:t>
            </a:r>
            <a:r>
              <a:rPr lang="en-CA" dirty="0" smtClean="0"/>
              <a:t> and </a:t>
            </a:r>
            <a:r>
              <a:rPr lang="en-CA" dirty="0" err="1" smtClean="0"/>
              <a:t>Phinehas</a:t>
            </a:r>
            <a:r>
              <a:rPr lang="en-CA" dirty="0" smtClean="0"/>
              <a:t> (2:24)</a:t>
            </a:r>
          </a:p>
          <a:p>
            <a:pPr marL="342900" indent="-342900"/>
            <a:r>
              <a:rPr lang="en-CA" dirty="0" smtClean="0"/>
              <a:t>The LORD gave a prophecy of specific judgment to Eli’s family (2:27-36) </a:t>
            </a:r>
          </a:p>
          <a:p>
            <a:pPr marL="342900" indent="-342900"/>
            <a:r>
              <a:rPr lang="en-CA" dirty="0" smtClean="0"/>
              <a:t>The LORD spoke to and through Samuel starting even from boyhood (3:1-21)</a:t>
            </a:r>
          </a:p>
          <a:p>
            <a:pPr marL="342900" indent="-342900"/>
            <a:r>
              <a:rPr lang="en-CA" b="1" dirty="0" smtClean="0"/>
              <a:t>Chapters 4-7</a:t>
            </a:r>
          </a:p>
          <a:p>
            <a:pPr marL="642938" lvl="1" indent="-342900"/>
            <a:r>
              <a:rPr lang="en-CA" dirty="0" smtClean="0"/>
              <a:t>Directly stated - Hand of the LORD was against cities of Philistines (5:6,9,11); He struck the men of Beth </a:t>
            </a:r>
            <a:r>
              <a:rPr lang="en-CA" dirty="0" err="1" smtClean="0"/>
              <a:t>Shemesh</a:t>
            </a:r>
            <a:r>
              <a:rPr lang="en-CA" dirty="0" smtClean="0"/>
              <a:t> for looking into the ark (6:19); He answered Samuel’s prayer and thundered against the Philistines (7:9-10); His hand was against the Philistines the days of Samuel (7:13)</a:t>
            </a:r>
          </a:p>
          <a:p>
            <a:pPr marL="642938" lvl="1" indent="-342900"/>
            <a:r>
              <a:rPr lang="en-CA" dirty="0" smtClean="0"/>
              <a:t>Implied – He caused the Israelites to be defeated in battle (4:2,10); He caused Dagon to fall before the ark (5:3-4); He caused the cows to pull the cart with the ark to Israel (6:7-14)</a:t>
            </a:r>
          </a:p>
          <a:p>
            <a:pPr marL="342900" indent="-342900"/>
            <a:r>
              <a:rPr lang="en-CA" b="1" dirty="0" smtClean="0"/>
              <a:t>Chapters 8-12</a:t>
            </a:r>
          </a:p>
          <a:p>
            <a:pPr marL="642938" lvl="1" indent="-342900"/>
            <a:r>
              <a:rPr lang="en-CA" dirty="0" smtClean="0"/>
              <a:t>Directly stated – Spoke to Samuel about the request for a king (8:1-22); Identified Saul to Samuel (9:17); Sent Spirit upon Saul (10:10); Found Saul among the equipment (10:22); Sent Spirit upon Saul again for battle (11:6); Brought thunder and rain as a sign (12:18).</a:t>
            </a:r>
          </a:p>
          <a:p>
            <a:pPr marL="642938" lvl="1" indent="-342900"/>
            <a:r>
              <a:rPr lang="en-CA" dirty="0" smtClean="0"/>
              <a:t>Implied – Somehow led Saul to Samuel (9:16); Gave Samuel signs to give to Saul (10:1-8)</a:t>
            </a:r>
          </a:p>
          <a:p>
            <a:pPr marL="342900" indent="-342900">
              <a:buFont typeface="+mj-lt"/>
              <a:buAutoNum type="arabicPeriod"/>
            </a:pPr>
            <a:endParaRPr lang="en-CA"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53" y="935916"/>
            <a:ext cx="8735437" cy="4044646"/>
          </a:xfrm>
        </p:spPr>
        <p:txBody>
          <a:bodyPr>
            <a:noAutofit/>
          </a:bodyPr>
          <a:lstStyle/>
          <a:p>
            <a:pPr>
              <a:spcBef>
                <a:spcPts val="1200"/>
              </a:spcBef>
              <a:buNone/>
            </a:pPr>
            <a:r>
              <a:rPr lang="en-CA" sz="1600" b="1" baseline="30000" dirty="0" smtClean="0"/>
              <a:t>12 </a:t>
            </a:r>
            <a:r>
              <a:rPr lang="en-CA" sz="1600" dirty="0" smtClean="0"/>
              <a:t>And when you saw that </a:t>
            </a:r>
            <a:r>
              <a:rPr lang="en-CA" sz="1600" dirty="0" err="1" smtClean="0"/>
              <a:t>Nahash</a:t>
            </a:r>
            <a:r>
              <a:rPr lang="en-CA" sz="1600" dirty="0" smtClean="0"/>
              <a:t> king of the Ammonites came against you, you said to me, ‘No, but a king shall reign over us,’ when the </a:t>
            </a:r>
            <a:r>
              <a:rPr lang="en-CA" sz="1600" cap="small" dirty="0" smtClean="0"/>
              <a:t>Lord </a:t>
            </a:r>
            <a:r>
              <a:rPr lang="en-CA" sz="1600" dirty="0" smtClean="0"/>
              <a:t>your </a:t>
            </a:r>
            <a:r>
              <a:rPr lang="en-CA" sz="1600" dirty="0" smtClean="0"/>
              <a:t>God </a:t>
            </a:r>
            <a:r>
              <a:rPr lang="en-CA" sz="1600" i="1" dirty="0" smtClean="0"/>
              <a:t>was</a:t>
            </a:r>
            <a:r>
              <a:rPr lang="en-CA" sz="1600" dirty="0" smtClean="0"/>
              <a:t> your king.</a:t>
            </a:r>
          </a:p>
          <a:p>
            <a:pPr>
              <a:spcBef>
                <a:spcPts val="1200"/>
              </a:spcBef>
              <a:buNone/>
            </a:pPr>
            <a:r>
              <a:rPr lang="en-CA" sz="1600" b="1" baseline="30000" dirty="0" smtClean="0"/>
              <a:t>13 </a:t>
            </a:r>
            <a:r>
              <a:rPr lang="en-CA" sz="1600" dirty="0" smtClean="0"/>
              <a:t>“Now therefore, here is the king whom you have chosen </a:t>
            </a:r>
            <a:r>
              <a:rPr lang="en-CA" sz="1600" i="1" dirty="0" smtClean="0"/>
              <a:t>and</a:t>
            </a:r>
            <a:r>
              <a:rPr lang="en-CA" sz="1600" dirty="0" smtClean="0"/>
              <a:t> whom you have desired. And take note, the </a:t>
            </a:r>
            <a:r>
              <a:rPr lang="en-CA" sz="1600" cap="small" dirty="0" smtClean="0"/>
              <a:t>Lord</a:t>
            </a:r>
            <a:r>
              <a:rPr lang="en-CA" sz="1600" dirty="0" smtClean="0"/>
              <a:t> has set a king over </a:t>
            </a:r>
            <a:r>
              <a:rPr lang="en-CA" sz="1600" dirty="0" smtClean="0"/>
              <a:t>you.</a:t>
            </a:r>
          </a:p>
          <a:p>
            <a:pPr>
              <a:spcBef>
                <a:spcPts val="1200"/>
              </a:spcBef>
              <a:buNone/>
            </a:pPr>
            <a:r>
              <a:rPr lang="en-CA" sz="1600" b="1" baseline="30000" dirty="0" smtClean="0"/>
              <a:t>14</a:t>
            </a:r>
            <a:r>
              <a:rPr lang="en-CA" sz="1600" b="1" baseline="30000" dirty="0" smtClean="0"/>
              <a:t> </a:t>
            </a:r>
            <a:r>
              <a:rPr lang="en-CA" sz="1600" dirty="0" smtClean="0"/>
              <a:t>If you fear the </a:t>
            </a:r>
            <a:r>
              <a:rPr lang="en-CA" sz="1600" cap="small" dirty="0" smtClean="0"/>
              <a:t>Lord</a:t>
            </a:r>
            <a:r>
              <a:rPr lang="en-CA" sz="1600" dirty="0" smtClean="0"/>
              <a:t> and serve Him and obey His voice, and do not rebel against the commandment of the </a:t>
            </a:r>
            <a:r>
              <a:rPr lang="en-CA" sz="1600" cap="small" dirty="0" smtClean="0"/>
              <a:t>Lord</a:t>
            </a:r>
            <a:r>
              <a:rPr lang="en-CA" sz="1600" dirty="0" smtClean="0"/>
              <a:t>, then both you and the king who reigns over you will continue following the </a:t>
            </a:r>
            <a:r>
              <a:rPr lang="en-CA" sz="1600" cap="small" dirty="0" smtClean="0"/>
              <a:t>Lord</a:t>
            </a:r>
            <a:r>
              <a:rPr lang="en-CA" sz="1600" dirty="0" smtClean="0"/>
              <a:t> your </a:t>
            </a:r>
            <a:r>
              <a:rPr lang="en-CA" sz="1600" dirty="0" smtClean="0"/>
              <a:t>God.</a:t>
            </a:r>
          </a:p>
          <a:p>
            <a:pPr>
              <a:spcBef>
                <a:spcPts val="1200"/>
              </a:spcBef>
              <a:buNone/>
            </a:pPr>
            <a:r>
              <a:rPr lang="en-CA" sz="1600" b="1" baseline="30000" dirty="0" smtClean="0"/>
              <a:t>15</a:t>
            </a:r>
            <a:r>
              <a:rPr lang="en-CA" sz="1600" b="1" baseline="30000" dirty="0" smtClean="0"/>
              <a:t> </a:t>
            </a:r>
            <a:r>
              <a:rPr lang="en-CA" sz="1600" dirty="0" smtClean="0"/>
              <a:t>However, if you do not obey the voice of the </a:t>
            </a:r>
            <a:r>
              <a:rPr lang="en-CA" sz="1600" cap="small" dirty="0" smtClean="0"/>
              <a:t>Lord</a:t>
            </a:r>
            <a:r>
              <a:rPr lang="en-CA" sz="1600" dirty="0" smtClean="0"/>
              <a:t>, but rebel against the commandment of the </a:t>
            </a:r>
            <a:r>
              <a:rPr lang="en-CA" sz="1600" cap="small" dirty="0" smtClean="0"/>
              <a:t>Lord</a:t>
            </a:r>
            <a:r>
              <a:rPr lang="en-CA" sz="1600" dirty="0" smtClean="0"/>
              <a:t>, then the hand of the </a:t>
            </a:r>
            <a:r>
              <a:rPr lang="en-CA" sz="1600" cap="small" dirty="0" smtClean="0"/>
              <a:t>Lord</a:t>
            </a:r>
            <a:r>
              <a:rPr lang="en-CA" sz="1600" dirty="0" smtClean="0"/>
              <a:t> will be against you, as </a:t>
            </a:r>
            <a:r>
              <a:rPr lang="en-CA" sz="1600" i="1" dirty="0" smtClean="0"/>
              <a:t>it was</a:t>
            </a:r>
            <a:r>
              <a:rPr lang="en-CA" sz="1600" dirty="0" smtClean="0"/>
              <a:t> against your </a:t>
            </a:r>
            <a:r>
              <a:rPr lang="en-CA" sz="1600" dirty="0" smtClean="0"/>
              <a:t>fathers</a:t>
            </a:r>
            <a:r>
              <a:rPr lang="en-CA" sz="1600" dirty="0" smtClean="0"/>
              <a:t> </a:t>
            </a:r>
            <a:r>
              <a:rPr lang="en-CA" sz="1600" dirty="0" smtClean="0"/>
              <a:t>…..</a:t>
            </a:r>
          </a:p>
          <a:p>
            <a:pPr>
              <a:spcBef>
                <a:spcPts val="1200"/>
              </a:spcBef>
              <a:buNone/>
            </a:pPr>
            <a:r>
              <a:rPr lang="en-CA" sz="1600" b="1" baseline="30000" dirty="0" smtClean="0"/>
              <a:t>24</a:t>
            </a:r>
            <a:r>
              <a:rPr lang="en-CA" sz="1600" b="1" baseline="30000" dirty="0" smtClean="0"/>
              <a:t> </a:t>
            </a:r>
            <a:r>
              <a:rPr lang="en-CA" sz="1600" dirty="0" smtClean="0">
                <a:solidFill>
                  <a:srgbClr val="FFFF00"/>
                </a:solidFill>
              </a:rPr>
              <a:t>Only fear the </a:t>
            </a:r>
            <a:r>
              <a:rPr lang="en-CA" sz="1600" cap="small" dirty="0" smtClean="0">
                <a:solidFill>
                  <a:srgbClr val="FFFF00"/>
                </a:solidFill>
              </a:rPr>
              <a:t>Lord,</a:t>
            </a:r>
            <a:r>
              <a:rPr lang="en-CA" sz="1600" dirty="0" smtClean="0">
                <a:solidFill>
                  <a:srgbClr val="FFFF00"/>
                </a:solidFill>
              </a:rPr>
              <a:t> and </a:t>
            </a:r>
            <a:r>
              <a:rPr lang="en-CA" sz="1600" b="1" dirty="0" smtClean="0">
                <a:solidFill>
                  <a:srgbClr val="FFFF00"/>
                </a:solidFill>
              </a:rPr>
              <a:t>serve Him in truth with all your heart</a:t>
            </a:r>
            <a:r>
              <a:rPr lang="en-CA" sz="1600" dirty="0" smtClean="0">
                <a:solidFill>
                  <a:srgbClr val="FFFF00"/>
                </a:solidFill>
              </a:rPr>
              <a:t>; for consider what great things He has done for you</a:t>
            </a:r>
            <a:r>
              <a:rPr lang="en-CA" sz="1600" dirty="0" smtClean="0"/>
              <a:t>.</a:t>
            </a:r>
            <a:endParaRPr lang="en-CA" sz="1600" dirty="0" smtClean="0"/>
          </a:p>
          <a:p>
            <a:pPr>
              <a:spcBef>
                <a:spcPts val="1200"/>
              </a:spcBef>
              <a:buNone/>
            </a:pPr>
            <a:r>
              <a:rPr lang="en-CA" sz="1600" b="1" baseline="30000" dirty="0" smtClean="0"/>
              <a:t>25</a:t>
            </a:r>
            <a:r>
              <a:rPr lang="en-CA" sz="1600" b="1" baseline="30000" dirty="0" smtClean="0"/>
              <a:t> </a:t>
            </a:r>
            <a:r>
              <a:rPr lang="en-CA" sz="1600" dirty="0" smtClean="0"/>
              <a:t>But if you still do wickedly, you shall be swept away, both you and your king.</a:t>
            </a:r>
            <a:endParaRPr lang="en-CA" sz="1600" dirty="0" smtClean="0"/>
          </a:p>
          <a:p>
            <a:pPr>
              <a:spcBef>
                <a:spcPts val="1200"/>
              </a:spcBef>
              <a:buNone/>
            </a:pPr>
            <a:endParaRPr lang="en-CA" sz="1800" dirty="0"/>
          </a:p>
        </p:txBody>
      </p:sp>
      <p:sp>
        <p:nvSpPr>
          <p:cNvPr id="5" name="Title 1"/>
          <p:cNvSpPr>
            <a:spLocks noGrp="1"/>
          </p:cNvSpPr>
          <p:nvPr>
            <p:ph type="title"/>
          </p:nvPr>
        </p:nvSpPr>
        <p:spPr>
          <a:xfrm>
            <a:off x="252919" y="262647"/>
            <a:ext cx="7285207" cy="583660"/>
          </a:xfrm>
        </p:spPr>
        <p:txBody>
          <a:bodyPr/>
          <a:lstStyle/>
          <a:p>
            <a:r>
              <a:rPr lang="en-CA" sz="2800" dirty="0" smtClean="0"/>
              <a:t>1 Samuel 12:12-15, 24-25 </a:t>
            </a:r>
            <a:r>
              <a:rPr lang="en-CA" sz="1800" dirty="0" smtClean="0"/>
              <a:t>(NKJV</a:t>
            </a:r>
            <a:r>
              <a:rPr lang="en-CA" sz="1800" dirty="0" smtClean="0"/>
              <a:t>)</a:t>
            </a:r>
            <a:endParaRPr lang="en-CA"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866216" y="2216058"/>
            <a:ext cx="6619244" cy="839836"/>
          </a:xfrm>
        </p:spPr>
        <p:txBody>
          <a:bodyPr/>
          <a:lstStyle/>
          <a:p>
            <a:r>
              <a:rPr lang="en-CA" dirty="0" smtClean="0"/>
              <a:t>13:1-15</a:t>
            </a:r>
            <a:endParaRPr lang="en-CA" dirty="0"/>
          </a:p>
        </p:txBody>
      </p:sp>
      <p:sp>
        <p:nvSpPr>
          <p:cNvPr id="12" name="Subtitle 11"/>
          <p:cNvSpPr>
            <a:spLocks noGrp="1"/>
          </p:cNvSpPr>
          <p:nvPr>
            <p:ph type="subTitle" idx="1"/>
          </p:nvPr>
        </p:nvSpPr>
        <p:spPr>
          <a:xfrm>
            <a:off x="935916" y="2980587"/>
            <a:ext cx="6549544" cy="343506"/>
          </a:xfrm>
        </p:spPr>
        <p:txBody>
          <a:bodyPr/>
          <a:lstStyle/>
          <a:p>
            <a:r>
              <a:rPr lang="en-CA" dirty="0" smtClean="0"/>
              <a:t>The Philistines Attack!</a:t>
            </a:r>
            <a:endParaRPr lang="en-CA" dirty="0"/>
          </a:p>
        </p:txBody>
      </p:sp>
      <p:pic>
        <p:nvPicPr>
          <p:cNvPr id="4" name="Picture 3" descr="large-map-kingdoms-judah-and-israel.jpg"/>
          <p:cNvPicPr>
            <a:picLocks noChangeAspect="1"/>
          </p:cNvPicPr>
          <p:nvPr/>
        </p:nvPicPr>
        <p:blipFill>
          <a:blip r:embed="rId2"/>
          <a:stretch>
            <a:fillRect/>
          </a:stretch>
        </p:blipFill>
        <p:spPr>
          <a:xfrm>
            <a:off x="4288960" y="258183"/>
            <a:ext cx="3150350" cy="4668819"/>
          </a:xfrm>
          <a:prstGeom prst="rect">
            <a:avLst/>
          </a:prstGeom>
        </p:spPr>
      </p:pic>
      <p:sp>
        <p:nvSpPr>
          <p:cNvPr id="5" name="Oval 4"/>
          <p:cNvSpPr/>
          <p:nvPr/>
        </p:nvSpPr>
        <p:spPr>
          <a:xfrm>
            <a:off x="5637007" y="3108960"/>
            <a:ext cx="268941" cy="3012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6090621" y="3238051"/>
            <a:ext cx="170329" cy="1739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08791" y="322729"/>
            <a:ext cx="3593054" cy="1815882"/>
          </a:xfrm>
          <a:prstGeom prst="rect">
            <a:avLst/>
          </a:prstGeom>
          <a:noFill/>
        </p:spPr>
        <p:txBody>
          <a:bodyPr wrap="square" rtlCol="0">
            <a:spAutoFit/>
          </a:bodyPr>
          <a:lstStyle/>
          <a:p>
            <a:r>
              <a:rPr lang="en-CA" sz="1600" i="1" dirty="0" smtClean="0">
                <a:solidFill>
                  <a:srgbClr val="FFFF00"/>
                </a:solidFill>
              </a:rPr>
              <a:t>“You shall go down before me to </a:t>
            </a:r>
            <a:r>
              <a:rPr lang="en-CA" sz="1600" i="1" dirty="0" err="1" smtClean="0">
                <a:solidFill>
                  <a:srgbClr val="FFFF00"/>
                </a:solidFill>
              </a:rPr>
              <a:t>Gilgal</a:t>
            </a:r>
            <a:r>
              <a:rPr lang="en-CA" sz="1600" i="1" dirty="0" smtClean="0">
                <a:solidFill>
                  <a:srgbClr val="FFFF00"/>
                </a:solidFill>
              </a:rPr>
              <a:t>; and surely I will come down to you to offer burnt offerings and make sacrifices of peace offerings.  Seven days you shall wait, till I come to you and show you what you should do.” </a:t>
            </a:r>
            <a:r>
              <a:rPr lang="en-CA" sz="1600" dirty="0" smtClean="0">
                <a:solidFill>
                  <a:srgbClr val="FFFF00"/>
                </a:solidFill>
              </a:rPr>
              <a:t>(10:8)</a:t>
            </a:r>
            <a:endParaRPr lang="en-CA" sz="1600" i="1" dirty="0">
              <a:solidFill>
                <a:srgbClr val="FFFF00"/>
              </a:solidFill>
            </a:endParaRPr>
          </a:p>
        </p:txBody>
      </p:sp>
      <p:sp>
        <p:nvSpPr>
          <p:cNvPr id="9" name="TextBox 8"/>
          <p:cNvSpPr txBox="1"/>
          <p:nvPr/>
        </p:nvSpPr>
        <p:spPr>
          <a:xfrm>
            <a:off x="410584" y="3474718"/>
            <a:ext cx="3593054" cy="1323439"/>
          </a:xfrm>
          <a:prstGeom prst="rect">
            <a:avLst/>
          </a:prstGeom>
          <a:noFill/>
        </p:spPr>
        <p:txBody>
          <a:bodyPr wrap="square" rtlCol="0">
            <a:spAutoFit/>
          </a:bodyPr>
          <a:lstStyle/>
          <a:p>
            <a:r>
              <a:rPr lang="en-CA" sz="1600" i="1" dirty="0" smtClean="0">
                <a:solidFill>
                  <a:srgbClr val="FFFF00"/>
                </a:solidFill>
              </a:rPr>
              <a:t>“Then he waited seven days, according to the time set by Samuel.  But Samuel did not come to </a:t>
            </a:r>
            <a:r>
              <a:rPr lang="en-CA" sz="1600" i="1" dirty="0" err="1" smtClean="0">
                <a:solidFill>
                  <a:srgbClr val="FFFF00"/>
                </a:solidFill>
              </a:rPr>
              <a:t>Gilgal</a:t>
            </a:r>
            <a:r>
              <a:rPr lang="en-CA" sz="1600" i="1" dirty="0" smtClean="0">
                <a:solidFill>
                  <a:srgbClr val="FFFF00"/>
                </a:solidFill>
              </a:rPr>
              <a:t>, and the people were scattered from him.” </a:t>
            </a:r>
            <a:r>
              <a:rPr lang="en-CA" sz="1600" dirty="0" smtClean="0">
                <a:solidFill>
                  <a:srgbClr val="FFFF00"/>
                </a:solidFill>
              </a:rPr>
              <a:t>(13:8)</a:t>
            </a:r>
            <a:endParaRPr lang="en-CA" sz="1600"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CA" sz="3600" dirty="0" smtClean="0"/>
              <a:t>Why did he do it?</a:t>
            </a:r>
            <a:endParaRPr lang="en-CA" sz="3600" dirty="0"/>
          </a:p>
        </p:txBody>
      </p:sp>
      <p:sp>
        <p:nvSpPr>
          <p:cNvPr id="12" name="Subtitle 11"/>
          <p:cNvSpPr>
            <a:spLocks noGrp="1"/>
          </p:cNvSpPr>
          <p:nvPr>
            <p:ph type="subTitle" idx="1"/>
          </p:nvPr>
        </p:nvSpPr>
        <p:spPr>
          <a:xfrm>
            <a:off x="866216" y="3583035"/>
            <a:ext cx="6619244" cy="999598"/>
          </a:xfrm>
        </p:spPr>
        <p:txBody>
          <a:bodyPr/>
          <a:lstStyle/>
          <a:p>
            <a:r>
              <a:rPr lang="en-CA" dirty="0" smtClean="0"/>
              <a:t>“So Saul said, ‘Bring A burnt offering and peace offerings here to me.’ And he offered the burnt offering.” (13:9)</a:t>
            </a:r>
            <a:endParaRPr lang="en-CA" dirty="0"/>
          </a:p>
        </p:txBody>
      </p:sp>
      <p:sp>
        <p:nvSpPr>
          <p:cNvPr id="4" name="TextBox 3"/>
          <p:cNvSpPr txBox="1"/>
          <p:nvPr/>
        </p:nvSpPr>
        <p:spPr>
          <a:xfrm>
            <a:off x="892884" y="484092"/>
            <a:ext cx="6809591" cy="2462213"/>
          </a:xfrm>
          <a:prstGeom prst="rect">
            <a:avLst/>
          </a:prstGeom>
          <a:noFill/>
        </p:spPr>
        <p:txBody>
          <a:bodyPr wrap="square" rtlCol="0">
            <a:spAutoFit/>
          </a:bodyPr>
          <a:lstStyle/>
          <a:p>
            <a:r>
              <a:rPr lang="en-CA" i="1" dirty="0" smtClean="0">
                <a:solidFill>
                  <a:srgbClr val="FFFF00"/>
                </a:solidFill>
              </a:rPr>
              <a:t>“Let us bring the ark of the covenant of the LORD from Shiloh to us, that when it comes among us it may save us from the hand of our enemies.” </a:t>
            </a:r>
            <a:r>
              <a:rPr lang="en-CA" dirty="0" smtClean="0">
                <a:solidFill>
                  <a:srgbClr val="FFFF00"/>
                </a:solidFill>
              </a:rPr>
              <a:t>(4:3)</a:t>
            </a:r>
          </a:p>
          <a:p>
            <a:endParaRPr lang="en-CA" i="1" dirty="0" smtClean="0">
              <a:solidFill>
                <a:srgbClr val="FFFF00"/>
              </a:solidFill>
            </a:endParaRPr>
          </a:p>
          <a:p>
            <a:r>
              <a:rPr lang="en-CA" i="1" dirty="0" smtClean="0">
                <a:solidFill>
                  <a:srgbClr val="FFFF00"/>
                </a:solidFill>
              </a:rPr>
              <a:t>“Make us a king … that we also may be like all the nations, and that our king may judge us and go out before us and fight our battles.”</a:t>
            </a:r>
            <a:r>
              <a:rPr lang="en-CA" dirty="0" smtClean="0">
                <a:solidFill>
                  <a:srgbClr val="FFFF00"/>
                </a:solidFill>
              </a:rPr>
              <a:t> (8:4,20)</a:t>
            </a:r>
          </a:p>
          <a:p>
            <a:endParaRPr lang="en-CA" i="1" dirty="0" smtClean="0">
              <a:solidFill>
                <a:srgbClr val="FFFF00"/>
              </a:solidFill>
            </a:endParaRPr>
          </a:p>
          <a:p>
            <a:r>
              <a:rPr lang="en-CA" dirty="0" smtClean="0">
                <a:solidFill>
                  <a:srgbClr val="FFFF00"/>
                </a:solidFill>
              </a:rPr>
              <a:t>“</a:t>
            </a:r>
            <a:r>
              <a:rPr lang="en-CA" i="1" dirty="0" smtClean="0">
                <a:solidFill>
                  <a:srgbClr val="FFFF00"/>
                </a:solidFill>
              </a:rPr>
              <a:t>… Saul said, ‘When I saw that the people were scattered from me, and that you did not come within the days appointed, and that the Philistines gathered together at </a:t>
            </a:r>
            <a:r>
              <a:rPr lang="en-CA" i="1" dirty="0" err="1" smtClean="0">
                <a:solidFill>
                  <a:srgbClr val="FFFF00"/>
                </a:solidFill>
              </a:rPr>
              <a:t>Michmash</a:t>
            </a:r>
            <a:r>
              <a:rPr lang="en-CA" i="1" dirty="0" smtClean="0">
                <a:solidFill>
                  <a:srgbClr val="FFFF00"/>
                </a:solidFill>
              </a:rPr>
              <a:t>, then I said, ‘The Philistines will now come down on me at </a:t>
            </a:r>
            <a:r>
              <a:rPr lang="en-CA" i="1" dirty="0" err="1" smtClean="0">
                <a:solidFill>
                  <a:srgbClr val="FFFF00"/>
                </a:solidFill>
              </a:rPr>
              <a:t>Gilgal</a:t>
            </a:r>
            <a:r>
              <a:rPr lang="en-CA" i="1" dirty="0" smtClean="0">
                <a:solidFill>
                  <a:srgbClr val="FFFF00"/>
                </a:solidFill>
              </a:rPr>
              <a:t>, and I have not made supplication to the LORD.’ Therefore </a:t>
            </a:r>
            <a:r>
              <a:rPr lang="en-CA" b="1" i="1" dirty="0" smtClean="0">
                <a:solidFill>
                  <a:srgbClr val="FFFF00"/>
                </a:solidFill>
              </a:rPr>
              <a:t>I felt compelled</a:t>
            </a:r>
            <a:r>
              <a:rPr lang="en-CA" i="1" dirty="0" smtClean="0">
                <a:solidFill>
                  <a:srgbClr val="FFFF00"/>
                </a:solidFill>
              </a:rPr>
              <a:t>, and offered a burnt offering.” </a:t>
            </a:r>
            <a:r>
              <a:rPr lang="en-CA" dirty="0" smtClean="0">
                <a:solidFill>
                  <a:srgbClr val="FFFF00"/>
                </a:solidFill>
              </a:rPr>
              <a:t>(13:11-12)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CA" sz="3600" dirty="0" smtClean="0"/>
              <a:t>Was he justified in doing it?</a:t>
            </a:r>
            <a:endParaRPr lang="en-CA" sz="3600" dirty="0"/>
          </a:p>
        </p:txBody>
      </p:sp>
      <p:sp>
        <p:nvSpPr>
          <p:cNvPr id="12" name="Subtitle 11"/>
          <p:cNvSpPr>
            <a:spLocks noGrp="1"/>
          </p:cNvSpPr>
          <p:nvPr>
            <p:ph type="subTitle" idx="1"/>
          </p:nvPr>
        </p:nvSpPr>
        <p:spPr>
          <a:xfrm>
            <a:off x="866216" y="3583035"/>
            <a:ext cx="6619244" cy="999598"/>
          </a:xfrm>
        </p:spPr>
        <p:txBody>
          <a:bodyPr/>
          <a:lstStyle/>
          <a:p>
            <a:r>
              <a:rPr lang="en-CA" dirty="0" smtClean="0"/>
              <a:t>“So Saul said, ‘Bring A burnt offering and peace offerings here to me.’ And he offered the burnt offering.” (13:9)</a:t>
            </a:r>
            <a:endParaRPr lang="en-CA" dirty="0"/>
          </a:p>
        </p:txBody>
      </p:sp>
      <p:sp>
        <p:nvSpPr>
          <p:cNvPr id="4" name="TextBox 3"/>
          <p:cNvSpPr txBox="1"/>
          <p:nvPr/>
        </p:nvSpPr>
        <p:spPr>
          <a:xfrm>
            <a:off x="892885" y="484092"/>
            <a:ext cx="6895652" cy="1600438"/>
          </a:xfrm>
          <a:prstGeom prst="rect">
            <a:avLst/>
          </a:prstGeom>
          <a:noFill/>
        </p:spPr>
        <p:txBody>
          <a:bodyPr wrap="square" rtlCol="0">
            <a:spAutoFit/>
          </a:bodyPr>
          <a:lstStyle/>
          <a:p>
            <a:r>
              <a:rPr lang="en-CA" i="1" dirty="0" smtClean="0">
                <a:solidFill>
                  <a:srgbClr val="FFFF00"/>
                </a:solidFill>
              </a:rPr>
              <a:t>“And Samuel said to Saul, ‘You have done foolishly.  </a:t>
            </a:r>
            <a:r>
              <a:rPr lang="en-CA" b="1" i="1" dirty="0" smtClean="0">
                <a:solidFill>
                  <a:srgbClr val="FFFF00"/>
                </a:solidFill>
              </a:rPr>
              <a:t>You have not kept the commandment of the LORD your God, which He commanded you.</a:t>
            </a:r>
            <a:r>
              <a:rPr lang="en-CA" i="1" dirty="0" smtClean="0">
                <a:solidFill>
                  <a:srgbClr val="FFFF00"/>
                </a:solidFill>
              </a:rPr>
              <a:t> </a:t>
            </a:r>
            <a:r>
              <a:rPr lang="en-CA" i="1" dirty="0" smtClean="0">
                <a:solidFill>
                  <a:srgbClr val="FFFF00"/>
                </a:solidFill>
              </a:rPr>
              <a:t> </a:t>
            </a:r>
            <a:r>
              <a:rPr lang="en-CA" i="1" dirty="0" smtClean="0">
                <a:solidFill>
                  <a:srgbClr val="FFFF00"/>
                </a:solidFill>
              </a:rPr>
              <a:t>For now the LORD would have established your kingdom over Israel forever.  But now your kingdom shall not continue.  The LORD has sought for Himself a </a:t>
            </a:r>
            <a:r>
              <a:rPr lang="en-CA" b="1" i="1" u="sng" dirty="0" smtClean="0">
                <a:solidFill>
                  <a:srgbClr val="FFFF00"/>
                </a:solidFill>
              </a:rPr>
              <a:t>man after His own heart</a:t>
            </a:r>
            <a:r>
              <a:rPr lang="en-CA" i="1" dirty="0" smtClean="0">
                <a:solidFill>
                  <a:srgbClr val="FFFF00"/>
                </a:solidFill>
              </a:rPr>
              <a:t>, and the LORD has commanded him to be commander over His people, because you have not kept what the LORD commanded you.” </a:t>
            </a:r>
            <a:r>
              <a:rPr lang="en-CA" dirty="0" smtClean="0">
                <a:solidFill>
                  <a:srgbClr val="FFFF00"/>
                </a:solidFill>
              </a:rPr>
              <a:t>(13:13-14)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dirty="0" smtClean="0"/>
              <a:t>1 Samuel 16:7 </a:t>
            </a:r>
            <a:r>
              <a:rPr lang="en-CA" sz="2000" dirty="0" smtClean="0"/>
              <a:t>(NKJV)</a:t>
            </a:r>
            <a:endParaRPr lang="en-CA" dirty="0"/>
          </a:p>
        </p:txBody>
      </p:sp>
      <p:sp>
        <p:nvSpPr>
          <p:cNvPr id="3" name="Content Placeholder 2"/>
          <p:cNvSpPr>
            <a:spLocks noGrp="1"/>
          </p:cNvSpPr>
          <p:nvPr>
            <p:ph idx="1"/>
          </p:nvPr>
        </p:nvSpPr>
        <p:spPr>
          <a:xfrm>
            <a:off x="622570" y="1284051"/>
            <a:ext cx="7723762" cy="3402249"/>
          </a:xfrm>
        </p:spPr>
        <p:txBody>
          <a:bodyPr>
            <a:normAutofit/>
          </a:bodyPr>
          <a:lstStyle/>
          <a:p>
            <a:pPr>
              <a:buNone/>
            </a:pPr>
            <a:r>
              <a:rPr lang="en-CA" sz="2400" i="1" dirty="0" smtClean="0"/>
              <a:t>But the Lord said to Samuel:</a:t>
            </a:r>
          </a:p>
          <a:p>
            <a:pPr>
              <a:buNone/>
            </a:pPr>
            <a:r>
              <a:rPr lang="en-CA" sz="2400" i="1" dirty="0" smtClean="0"/>
              <a:t>	“Do not look at his appearance</a:t>
            </a:r>
          </a:p>
          <a:p>
            <a:pPr>
              <a:buNone/>
            </a:pPr>
            <a:r>
              <a:rPr lang="en-CA" sz="2400" i="1" dirty="0" smtClean="0"/>
              <a:t>	  or his physical stature,</a:t>
            </a:r>
          </a:p>
          <a:p>
            <a:pPr>
              <a:buNone/>
            </a:pPr>
            <a:r>
              <a:rPr lang="en-CA" sz="2400" i="1" dirty="0" smtClean="0"/>
              <a:t>		 because I have refused him.</a:t>
            </a:r>
          </a:p>
          <a:p>
            <a:pPr>
              <a:buNone/>
            </a:pPr>
            <a:r>
              <a:rPr lang="en-CA" sz="2400" i="1" dirty="0" smtClean="0"/>
              <a:t>		 </a:t>
            </a:r>
            <a:r>
              <a:rPr lang="en-CA" sz="2400" b="1" i="1" dirty="0" smtClean="0">
                <a:solidFill>
                  <a:srgbClr val="FFFF00"/>
                </a:solidFill>
              </a:rPr>
              <a:t>For the LORD does not see as man sees</a:t>
            </a:r>
            <a:r>
              <a:rPr lang="en-CA" sz="2400" i="1" dirty="0" smtClean="0">
                <a:solidFill>
                  <a:srgbClr val="FFFF00"/>
                </a:solidFill>
              </a:rPr>
              <a:t>;</a:t>
            </a:r>
          </a:p>
          <a:p>
            <a:pPr>
              <a:buNone/>
            </a:pPr>
            <a:r>
              <a:rPr lang="en-CA" sz="2400" i="1" dirty="0" smtClean="0"/>
              <a:t>		 For man looks at the </a:t>
            </a:r>
            <a:r>
              <a:rPr lang="en-CA" sz="2400" b="1" i="1" dirty="0" smtClean="0"/>
              <a:t>outward appearance</a:t>
            </a:r>
            <a:r>
              <a:rPr lang="en-CA" sz="2400" i="1" dirty="0" smtClean="0"/>
              <a:t>,</a:t>
            </a:r>
          </a:p>
          <a:p>
            <a:pPr>
              <a:buNone/>
            </a:pPr>
            <a:r>
              <a:rPr lang="en-CA" sz="2400" i="1" dirty="0" smtClean="0"/>
              <a:t>		 But the LORD looks at the </a:t>
            </a:r>
            <a:r>
              <a:rPr lang="en-CA" sz="2400" b="1" i="1" dirty="0" smtClean="0"/>
              <a:t>heart</a:t>
            </a:r>
            <a:r>
              <a:rPr lang="en-CA" sz="2400" i="1" dirty="0" smtClean="0"/>
              <a:t>.”	</a:t>
            </a:r>
            <a:r>
              <a:rPr lang="en-CA" sz="2800" i="1" dirty="0" smtClean="0"/>
              <a:t>		</a:t>
            </a:r>
            <a:endParaRPr lang="en-CA" sz="2800"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a:t>
            </a:r>
            <a:endParaRPr lang="en-CA"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7140</TotalTime>
  <Words>989</Words>
  <Application>Microsoft Office PowerPoint</Application>
  <PresentationFormat>On-screen Show (16:9)</PresentationFormat>
  <Paragraphs>78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1 Samuel</vt:lpstr>
      <vt:lpstr>What are some of the lessons you’ve learned so far?</vt:lpstr>
      <vt:lpstr>Slide 3</vt:lpstr>
      <vt:lpstr>1 Samuel 12:12-15, 24-25 (NKJV)</vt:lpstr>
      <vt:lpstr>13:1-15</vt:lpstr>
      <vt:lpstr>Why did he do it?</vt:lpstr>
      <vt:lpstr>Was he justified in doing it?</vt:lpstr>
      <vt:lpstr>1 Samuel 16:7 (NKJV)</vt:lpstr>
      <vt:lpstr>Applications?</vt:lpstr>
      <vt:lpstr>14:1-23</vt:lpstr>
      <vt:lpstr>Saul’s Oath</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64</cp:revision>
  <dcterms:created xsi:type="dcterms:W3CDTF">2014-09-12T17:24:29Z</dcterms:created>
  <dcterms:modified xsi:type="dcterms:W3CDTF">2017-11-26T13:21:38Z</dcterms:modified>
</cp:coreProperties>
</file>