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notesMasterIdLst>
    <p:notesMasterId r:id="rId10"/>
  </p:notesMasterIdLst>
  <p:sldIdLst>
    <p:sldId id="256" r:id="rId2"/>
    <p:sldId id="331" r:id="rId3"/>
    <p:sldId id="332" r:id="rId4"/>
    <p:sldId id="334" r:id="rId5"/>
    <p:sldId id="333" r:id="rId6"/>
    <p:sldId id="335" r:id="rId7"/>
    <p:sldId id="336" r:id="rId8"/>
    <p:sldId id="337" r:id="rId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0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1CEA-17C0-4C7E-8468-2DB19A4AB5BF}" type="datetimeFigureOut">
              <a:rPr lang="en-US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C3A2-0322-42B6-BC5D-7638A3A53A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9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5C3A2-0322-42B6-BC5D-7638A3A53AC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32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78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21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1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0"/>
            <a:ext cx="601434" cy="194668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051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52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112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039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9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46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01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94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1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6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34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9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24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l">
              <a:defRPr sz="8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68580" tIns="34290" rIns="68580" bIns="3429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14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77" y="1085850"/>
            <a:ext cx="8025319" cy="2497186"/>
          </a:xfrm>
        </p:spPr>
        <p:txBody>
          <a:bodyPr/>
          <a:lstStyle/>
          <a:p>
            <a:r>
              <a:rPr lang="en-US" sz="6000" dirty="0" smtClean="0"/>
              <a:t>1 Samuel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099" y="3583035"/>
            <a:ext cx="6425144" cy="64606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“The LORD Does Not See As Man Sees” (16:7)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29973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14:1-23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90803" y="880096"/>
            <a:ext cx="3297254" cy="432197"/>
          </a:xfrm>
        </p:spPr>
        <p:txBody>
          <a:bodyPr/>
          <a:lstStyle/>
          <a:p>
            <a:pPr algn="ctr"/>
            <a:r>
              <a:rPr lang="en-CA" dirty="0" smtClean="0"/>
              <a:t>Jonathan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44593" y="1358810"/>
            <a:ext cx="3297254" cy="1653316"/>
          </a:xfrm>
        </p:spPr>
        <p:txBody>
          <a:bodyPr/>
          <a:lstStyle/>
          <a:p>
            <a:r>
              <a:rPr lang="en-CA" dirty="0" smtClean="0"/>
              <a:t>Action, faith (trust), courage</a:t>
            </a:r>
          </a:p>
          <a:p>
            <a:pPr lvl="1"/>
            <a:r>
              <a:rPr lang="en-CA" i="1" dirty="0" smtClean="0"/>
              <a:t>“It may be that the LORD will work for us.  For nothing restrains the LORD from saving by many or by few.” </a:t>
            </a:r>
            <a:r>
              <a:rPr lang="en-CA" dirty="0" smtClean="0"/>
              <a:t>(v.6)</a:t>
            </a:r>
          </a:p>
          <a:p>
            <a:pPr lvl="1"/>
            <a:r>
              <a:rPr lang="en-CA" i="1" dirty="0" smtClean="0"/>
              <a:t>“for the LORD has delivered them into the hand of Israel.” </a:t>
            </a:r>
            <a:r>
              <a:rPr lang="en-CA" dirty="0" smtClean="0"/>
              <a:t>(v.12)</a:t>
            </a:r>
          </a:p>
          <a:p>
            <a:endParaRPr lang="en-CA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4012" y="2988608"/>
            <a:ext cx="3297254" cy="357019"/>
          </a:xfrm>
        </p:spPr>
        <p:txBody>
          <a:bodyPr/>
          <a:lstStyle/>
          <a:p>
            <a:pPr algn="ctr"/>
            <a:r>
              <a:rPr lang="en-CA" dirty="0" smtClean="0"/>
              <a:t>Saul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710" y="3350336"/>
            <a:ext cx="3297254" cy="1717862"/>
          </a:xfrm>
        </p:spPr>
        <p:txBody>
          <a:bodyPr/>
          <a:lstStyle/>
          <a:p>
            <a:r>
              <a:rPr lang="en-CA" dirty="0" smtClean="0"/>
              <a:t>Inaction, doubt?, fear?</a:t>
            </a:r>
          </a:p>
          <a:p>
            <a:pPr lvl="1"/>
            <a:r>
              <a:rPr lang="en-CA" i="1" dirty="0" smtClean="0"/>
              <a:t>“Bring the ark of God here” </a:t>
            </a:r>
            <a:r>
              <a:rPr lang="en-CA" dirty="0" smtClean="0"/>
              <a:t>(v.18) Was the ark of God needed? [</a:t>
            </a:r>
            <a:r>
              <a:rPr lang="en-CA" i="1" dirty="0" smtClean="0"/>
              <a:t>note: the LXX says “ephod”</a:t>
            </a:r>
            <a:r>
              <a:rPr lang="en-CA" dirty="0" smtClean="0"/>
              <a:t>]</a:t>
            </a:r>
          </a:p>
          <a:p>
            <a:pPr lvl="1"/>
            <a:r>
              <a:rPr lang="en-CA" dirty="0" smtClean="0"/>
              <a:t> (when the noise increased) – </a:t>
            </a:r>
            <a:r>
              <a:rPr lang="en-CA" i="1" dirty="0" smtClean="0"/>
              <a:t>“so Saul said to the priest, ‘Withdraw your hand.’ </a:t>
            </a:r>
            <a:r>
              <a:rPr lang="en-CA" dirty="0" smtClean="0"/>
              <a:t>(v.19, cf. Deut. 20:3-5?)</a:t>
            </a:r>
            <a:endParaRPr lang="en-CA" dirty="0"/>
          </a:p>
        </p:txBody>
      </p:sp>
      <p:pic>
        <p:nvPicPr>
          <p:cNvPr id="10" name="Picture 9" descr="ichbvw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75" y="1516827"/>
            <a:ext cx="4653324" cy="30350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64104"/>
          </a:xfrm>
        </p:spPr>
        <p:txBody>
          <a:bodyPr/>
          <a:lstStyle/>
          <a:p>
            <a:r>
              <a:rPr lang="en-CA" dirty="0" smtClean="0"/>
              <a:t>Saul’s Oath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3335" y="1089497"/>
            <a:ext cx="8078993" cy="37944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i="1" dirty="0" smtClean="0"/>
              <a:t>“Cursed is the man who eats any food until evening, before I have taken vengeance on my enemies.”</a:t>
            </a:r>
            <a:r>
              <a:rPr lang="en-CA" sz="2000" dirty="0" smtClean="0"/>
              <a:t> (v.24)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Why might Saul do this</a:t>
            </a:r>
            <a:r>
              <a:rPr lang="en-CA" sz="1800" dirty="0" smtClean="0"/>
              <a:t>?</a:t>
            </a:r>
            <a:endParaRPr lang="en-CA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What negative consequences resulted? (v.27-28, v.31-33)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What lessons do we learn?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en-CA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Sin in the camp</a:t>
            </a:r>
            <a:r>
              <a:rPr lang="en-CA" sz="2000" dirty="0" smtClean="0"/>
              <a:t>?</a:t>
            </a:r>
            <a:endParaRPr lang="en-CA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What “sin” does Saul find? And how does he intend to respond?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What do the people do in return?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1800" dirty="0" smtClean="0"/>
              <a:t>What lessons do we learn?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CA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0154" y="1539875"/>
          <a:ext cx="7756264" cy="2989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8132"/>
                <a:gridCol w="3878132"/>
              </a:tblGrid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Saul (1 Samuel 13-14)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Presumptuous sacrifices to seek divine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favor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A rash oath to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avoid food 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to motivate greater fervor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Zeal to prosecute 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his 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laws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in the name of God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0154" y="1539875"/>
          <a:ext cx="7756264" cy="2989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8132"/>
                <a:gridCol w="3878132"/>
              </a:tblGrid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Saul (1 Samuel 13-14)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Colossians</a:t>
                      </a:r>
                      <a:r>
                        <a:rPr lang="en-CA" sz="1800" baseline="0" dirty="0" smtClean="0">
                          <a:solidFill>
                            <a:schemeClr val="tx1"/>
                          </a:solidFill>
                        </a:rPr>
                        <a:t> 2:23</a:t>
                      </a:r>
                      <a:endParaRPr lang="en-CA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Presumptuous sacrifices to seek divine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favor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“self-imposed religion”</a:t>
                      </a:r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A rash oath to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avoid food </a:t>
                      </a:r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to motivate greater fervor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“neglect of the body”</a:t>
                      </a:r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47274">
                <a:tc>
                  <a:txBody>
                    <a:bodyPr/>
                    <a:lstStyle/>
                    <a:p>
                      <a:pPr algn="ctr"/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Zeal to prosecute </a:t>
                      </a:r>
                      <a:r>
                        <a:rPr lang="en-CA" sz="1800" i="1" baseline="0" dirty="0" smtClean="0">
                          <a:solidFill>
                            <a:schemeClr val="bg1"/>
                          </a:solidFill>
                        </a:rPr>
                        <a:t>his </a:t>
                      </a:r>
                      <a:r>
                        <a:rPr lang="en-CA" sz="1800" i="0" baseline="0" dirty="0" smtClean="0">
                          <a:solidFill>
                            <a:schemeClr val="bg1"/>
                          </a:solidFill>
                        </a:rPr>
                        <a:t>laws</a:t>
                      </a:r>
                      <a:r>
                        <a:rPr lang="en-CA" sz="1800" baseline="0" dirty="0" smtClean="0">
                          <a:solidFill>
                            <a:schemeClr val="bg1"/>
                          </a:solidFill>
                        </a:rPr>
                        <a:t> in the name of God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i="1" dirty="0" smtClean="0">
                          <a:solidFill>
                            <a:schemeClr val="bg1"/>
                          </a:solidFill>
                        </a:rPr>
                        <a:t>“false humility”</a:t>
                      </a:r>
                      <a:endParaRPr lang="en-CA" sz="18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38" y="339538"/>
            <a:ext cx="6709787" cy="1050398"/>
          </a:xfrm>
        </p:spPr>
        <p:txBody>
          <a:bodyPr anchor="ctr"/>
          <a:lstStyle/>
          <a:p>
            <a:pPr algn="ctr"/>
            <a:r>
              <a:rPr lang="en-CA" b="1" dirty="0" smtClean="0"/>
              <a:t>Did Saul obey God?</a:t>
            </a:r>
            <a:br>
              <a:rPr lang="en-CA" b="1" dirty="0" smtClean="0"/>
            </a:br>
            <a:r>
              <a:rPr lang="en-CA" sz="1800" b="1" dirty="0" smtClean="0"/>
              <a:t>1 Samuel 15:4-9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b="1" dirty="0" smtClean="0"/>
              <a:t>Yes?</a:t>
            </a: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He </a:t>
            </a:r>
            <a:r>
              <a:rPr lang="en-CA" dirty="0" smtClean="0"/>
              <a:t>gathered together over 200,000 men to </a:t>
            </a:r>
            <a:r>
              <a:rPr lang="en-CA" dirty="0" smtClean="0"/>
              <a:t>fight, V.4.</a:t>
            </a:r>
          </a:p>
          <a:p>
            <a:r>
              <a:rPr lang="en-CA" dirty="0" smtClean="0"/>
              <a:t>He </a:t>
            </a:r>
            <a:r>
              <a:rPr lang="en-CA" dirty="0" smtClean="0"/>
              <a:t>attacked the </a:t>
            </a:r>
            <a:r>
              <a:rPr lang="en-CA" dirty="0" err="1" smtClean="0"/>
              <a:t>Amelekites</a:t>
            </a:r>
            <a:r>
              <a:rPr lang="en-CA" dirty="0" smtClean="0"/>
              <a:t> from </a:t>
            </a:r>
            <a:r>
              <a:rPr lang="en-CA" dirty="0" err="1" smtClean="0"/>
              <a:t>Havilah</a:t>
            </a:r>
            <a:r>
              <a:rPr lang="en-CA" dirty="0" smtClean="0"/>
              <a:t> all the way to </a:t>
            </a:r>
            <a:r>
              <a:rPr lang="en-CA" dirty="0" err="1" smtClean="0"/>
              <a:t>Shur</a:t>
            </a:r>
            <a:r>
              <a:rPr lang="en-CA" dirty="0" smtClean="0"/>
              <a:t>, so you would need a lot of men; it was a very large </a:t>
            </a:r>
            <a:r>
              <a:rPr lang="en-CA" dirty="0" smtClean="0"/>
              <a:t>attack, V.7</a:t>
            </a:r>
          </a:p>
          <a:p>
            <a:r>
              <a:rPr lang="en-CA" dirty="0" smtClean="0"/>
              <a:t>O</a:t>
            </a:r>
            <a:r>
              <a:rPr lang="en-CA" dirty="0" smtClean="0"/>
              <a:t>f </a:t>
            </a:r>
            <a:r>
              <a:rPr lang="en-CA" dirty="0" smtClean="0"/>
              <a:t>those people that he attacked, he utterly destroyed all the people with the edge of the </a:t>
            </a:r>
            <a:r>
              <a:rPr lang="en-CA" dirty="0" smtClean="0"/>
              <a:t>sword, V.8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b="1" dirty="0" smtClean="0"/>
              <a:t>No?</a:t>
            </a:r>
            <a:endParaRPr lang="en-CA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 smtClean="0"/>
              <a:t>kept the king </a:t>
            </a:r>
            <a:r>
              <a:rPr lang="en-US" dirty="0" err="1" smtClean="0"/>
              <a:t>Agag</a:t>
            </a:r>
            <a:r>
              <a:rPr lang="en-US" dirty="0" smtClean="0"/>
              <a:t> </a:t>
            </a:r>
            <a:r>
              <a:rPr lang="en-US" dirty="0" smtClean="0"/>
              <a:t>alive, V.8</a:t>
            </a:r>
          </a:p>
          <a:p>
            <a:r>
              <a:rPr lang="en-US" dirty="0" smtClean="0"/>
              <a:t>He kept </a:t>
            </a:r>
            <a:r>
              <a:rPr lang="en-US" dirty="0" smtClean="0"/>
              <a:t>the best of the sheep, the oxen, the fatlings, the lambs, all the good animals </a:t>
            </a:r>
            <a:r>
              <a:rPr lang="en-US" dirty="0" smtClean="0"/>
              <a:t>alive, V.9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will find evidence later in the book of 1 Samuel </a:t>
            </a:r>
            <a:r>
              <a:rPr lang="en-US" dirty="0" smtClean="0"/>
              <a:t>(e.g., </a:t>
            </a:r>
            <a:r>
              <a:rPr lang="en-US" dirty="0" err="1" smtClean="0"/>
              <a:t>ch</a:t>
            </a:r>
            <a:r>
              <a:rPr lang="en-US" dirty="0" smtClean="0"/>
              <a:t>. 30) that Saul stopped and did not destroy </a:t>
            </a:r>
            <a:r>
              <a:rPr lang="en-US" i="1" dirty="0" smtClean="0"/>
              <a:t>all </a:t>
            </a:r>
            <a:r>
              <a:rPr lang="en-US" dirty="0" smtClean="0"/>
              <a:t>of the </a:t>
            </a:r>
            <a:r>
              <a:rPr lang="en-US" dirty="0" err="1" smtClean="0"/>
              <a:t>Amelekites</a:t>
            </a:r>
            <a:r>
              <a:rPr lang="en-US" dirty="0" smtClean="0"/>
              <a:t>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0456" y="4410635"/>
            <a:ext cx="85415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i="1" dirty="0" smtClean="0">
                <a:solidFill>
                  <a:srgbClr val="FFFF00"/>
                </a:solidFill>
              </a:rPr>
              <a:t>“Now the word of the LORD came to Samuel, saying, ‘I greatly regret that I have set up Saul as king, for </a:t>
            </a:r>
            <a:r>
              <a:rPr lang="en-CA" sz="1300" b="1" i="1" dirty="0" smtClean="0">
                <a:solidFill>
                  <a:srgbClr val="FFFF00"/>
                </a:solidFill>
              </a:rPr>
              <a:t>he has turned back from following me, and has not performed my commandments</a:t>
            </a:r>
            <a:r>
              <a:rPr lang="en-CA" sz="1300" i="1" dirty="0" smtClean="0">
                <a:solidFill>
                  <a:srgbClr val="FFFF00"/>
                </a:solidFill>
              </a:rPr>
              <a:t>…”</a:t>
            </a:r>
            <a:r>
              <a:rPr lang="en-CA" sz="1300" dirty="0" smtClean="0">
                <a:solidFill>
                  <a:srgbClr val="FFFF00"/>
                </a:solidFill>
              </a:rPr>
              <a:t> (v.10-11)</a:t>
            </a:r>
            <a:endParaRPr lang="en-CA" sz="13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4862"/>
          </a:xfrm>
        </p:spPr>
        <p:txBody>
          <a:bodyPr/>
          <a:lstStyle/>
          <a:p>
            <a:r>
              <a:rPr lang="en-CA" dirty="0" smtClean="0"/>
              <a:t>1 Samuel </a:t>
            </a:r>
            <a:r>
              <a:rPr lang="en-CA" dirty="0" smtClean="0"/>
              <a:t>15:22-23 </a:t>
            </a:r>
            <a:r>
              <a:rPr lang="en-CA" sz="2000" dirty="0" smtClean="0"/>
              <a:t>(NKJV)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70" y="1284051"/>
            <a:ext cx="7723762" cy="34022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CA" sz="2000" i="1" dirty="0" smtClean="0"/>
              <a:t>“Has the LORD as great delight in burnt offerings and sacrifices, as in obeying the voice of the LORD?</a:t>
            </a:r>
          </a:p>
          <a:p>
            <a:pPr>
              <a:spcBef>
                <a:spcPts val="600"/>
              </a:spcBef>
              <a:buNone/>
            </a:pPr>
            <a:r>
              <a:rPr lang="en-CA" sz="2000" i="1" dirty="0" smtClean="0"/>
              <a:t> </a:t>
            </a:r>
            <a:r>
              <a:rPr lang="en-CA" sz="2000" i="1" dirty="0" smtClean="0"/>
              <a:t> Behold, to obey is better than sacrifice, and to heed than the fat of rams.</a:t>
            </a:r>
          </a:p>
          <a:p>
            <a:pPr>
              <a:spcBef>
                <a:spcPts val="600"/>
              </a:spcBef>
              <a:buNone/>
            </a:pPr>
            <a:r>
              <a:rPr lang="en-CA" sz="2000" i="1" dirty="0" smtClean="0"/>
              <a:t> </a:t>
            </a:r>
            <a:r>
              <a:rPr lang="en-CA" sz="2000" i="1" dirty="0" smtClean="0"/>
              <a:t> For rebellion is as the sin of witchcraft, and stubbornness is as iniquity and idolatry.</a:t>
            </a:r>
          </a:p>
          <a:p>
            <a:pPr>
              <a:spcBef>
                <a:spcPts val="600"/>
              </a:spcBef>
              <a:buNone/>
            </a:pPr>
            <a:r>
              <a:rPr lang="en-CA" sz="2000" i="1" dirty="0" smtClean="0"/>
              <a:t> </a:t>
            </a:r>
            <a:r>
              <a:rPr lang="en-CA" sz="2000" i="1" dirty="0" smtClean="0"/>
              <a:t> Because you have rejected the word of the LORD, He also has rejected you from being king.”</a:t>
            </a:r>
          </a:p>
          <a:p>
            <a:pPr>
              <a:spcBef>
                <a:spcPts val="600"/>
              </a:spcBef>
              <a:buNone/>
            </a:pPr>
            <a:r>
              <a:rPr lang="en-CA" sz="2400" i="1" dirty="0" smtClean="0"/>
              <a:t>	</a:t>
            </a:r>
            <a:r>
              <a:rPr lang="en-CA" sz="2800" i="1" dirty="0" smtClean="0"/>
              <a:t>		</a:t>
            </a:r>
            <a:endParaRPr lang="en-CA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 smtClean="0"/>
              <a:t>How would you describe Saul’s excuses?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was the result?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7182</TotalTime>
  <Words>570</Words>
  <Application>Microsoft Office PowerPoint</Application>
  <PresentationFormat>On-screen Show (16:9)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1 Samuel</vt:lpstr>
      <vt:lpstr>14:1-23</vt:lpstr>
      <vt:lpstr>Saul’s Oath</vt:lpstr>
      <vt:lpstr>Slide 4</vt:lpstr>
      <vt:lpstr>Slide 5</vt:lpstr>
      <vt:lpstr>Did Saul obey God? 1 Samuel 15:4-9</vt:lpstr>
      <vt:lpstr>1 Samuel 15:22-23 (NKJV)</vt:lpstr>
      <vt:lpstr>How would you describe Saul’s excuses?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69</cp:revision>
  <dcterms:created xsi:type="dcterms:W3CDTF">2014-09-12T17:24:29Z</dcterms:created>
  <dcterms:modified xsi:type="dcterms:W3CDTF">2017-11-29T23:12:13Z</dcterms:modified>
</cp:coreProperties>
</file>