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65" r:id="rId5"/>
    <p:sldId id="266" r:id="rId6"/>
    <p:sldId id="283" r:id="rId7"/>
    <p:sldId id="286" r:id="rId8"/>
    <p:sldId id="287" r:id="rId9"/>
    <p:sldId id="293" r:id="rId10"/>
    <p:sldId id="277" r:id="rId11"/>
    <p:sldId id="288" r:id="rId12"/>
    <p:sldId id="290" r:id="rId13"/>
    <p:sldId id="291" r:id="rId14"/>
    <p:sldId id="292" r:id="rId15"/>
    <p:sldId id="294" r:id="rId16"/>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60C0F28-3959-4FFD-844D-BBD4718320C2}">
          <p14:sldIdLst>
            <p14:sldId id="265"/>
            <p14:sldId id="266"/>
            <p14:sldId id="283"/>
          </p14:sldIdLst>
        </p14:section>
        <p14:section name="Compassion Defined" id="{5D7D92E0-41C4-4562-A9C9-212BCCEC6A58}">
          <p14:sldIdLst>
            <p14:sldId id="286"/>
            <p14:sldId id="287"/>
            <p14:sldId id="293"/>
          </p14:sldIdLst>
        </p14:section>
        <p14:section name="Jesus Compassion in Preaching" id="{F1BE2227-8650-49CA-9F73-1943307B95F7}">
          <p14:sldIdLst>
            <p14:sldId id="277"/>
            <p14:sldId id="288"/>
          </p14:sldIdLst>
        </p14:section>
        <p14:section name="Compassion" id="{EB247453-EF8A-4A61-972F-ABB68C5534B6}">
          <p14:sldIdLst>
            <p14:sldId id="290"/>
            <p14:sldId id="291"/>
            <p14:sldId id="292"/>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D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7093" autoAdjust="0"/>
  </p:normalViewPr>
  <p:slideViewPr>
    <p:cSldViewPr snapToGrid="0" showGuides="1">
      <p:cViewPr varScale="1">
        <p:scale>
          <a:sx n="70" d="100"/>
          <a:sy n="70" d="100"/>
        </p:scale>
        <p:origin x="648" y="66"/>
      </p:cViewPr>
      <p:guideLst>
        <p:guide orient="horz" pos="2160"/>
        <p:guide pos="3840"/>
      </p:guideLst>
    </p:cSldViewPr>
  </p:slideViewPr>
  <p:notesTextViewPr>
    <p:cViewPr>
      <p:scale>
        <a:sx n="1" d="1"/>
        <a:sy n="1" d="1"/>
      </p:scale>
      <p:origin x="0" y="0"/>
    </p:cViewPr>
  </p:notesTextViewPr>
  <p:sorterViewPr>
    <p:cViewPr>
      <p:scale>
        <a:sx n="100" d="100"/>
        <a:sy n="100" d="100"/>
      </p:scale>
      <p:origin x="0" y="-135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79" tIns="46640" rIns="93279" bIns="46640" rtlCol="0"/>
          <a:lstStyle>
            <a:lvl1pPr algn="r">
              <a:defRPr sz="1200"/>
            </a:lvl1pPr>
          </a:lstStyle>
          <a:p>
            <a:fld id="{41658A34-83F4-4B2E-BC5A-DE51EE8822F9}" type="datetimeFigureOut">
              <a:rPr lang="en-US" smtClean="0"/>
              <a:t>12/27/2017</a:t>
            </a:fld>
            <a:endParaRPr lang="en-US" dirty="0"/>
          </a:p>
        </p:txBody>
      </p:sp>
      <p:sp>
        <p:nvSpPr>
          <p:cNvPr id="4" name="Footer Placeholder 3"/>
          <p:cNvSpPr>
            <a:spLocks noGrp="1"/>
          </p:cNvSpPr>
          <p:nvPr>
            <p:ph type="ftr" sz="quarter" idx="2"/>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9" tIns="46640" rIns="93279" bIns="46640" rtlCol="0" anchor="b"/>
          <a:lstStyle>
            <a:lvl1pPr algn="r">
              <a:defRPr sz="1200"/>
            </a:lvl1pPr>
          </a:lstStyle>
          <a:p>
            <a:fld id="{B78FE58C-C1A6-4C4C-90C2-B7F5B0504B2D}" type="slidenum">
              <a:rPr lang="en-US" smtClean="0"/>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7F2E1917-0BAF-4687-978A-82FFF05559C3}" type="datetimeFigureOut">
              <a:rPr lang="en-US" smtClean="0"/>
              <a:t>12/27/2017</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9" tIns="46640" rIns="93279" bIns="46640"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810E1E9A-E921-4174-A0FC-51868D7AC568}" type="slidenum">
              <a:rPr lang="en-US" smtClean="0"/>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a:t>
            </a:fld>
            <a:endParaRPr lang="en-US" dirty="0"/>
          </a:p>
        </p:txBody>
      </p:sp>
    </p:spTree>
    <p:extLst>
      <p:ext uri="{BB962C8B-B14F-4D97-AF65-F5344CB8AC3E}">
        <p14:creationId xmlns:p14="http://schemas.microsoft.com/office/powerpoint/2010/main" val="2246821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understood about being hungry</a:t>
            </a:r>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dirty="0"/>
          </a:p>
        </p:txBody>
      </p:sp>
    </p:spTree>
    <p:extLst>
      <p:ext uri="{BB962C8B-B14F-4D97-AF65-F5344CB8AC3E}">
        <p14:creationId xmlns:p14="http://schemas.microsoft.com/office/powerpoint/2010/main" val="295335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dirty="0"/>
          </a:p>
        </p:txBody>
      </p:sp>
    </p:spTree>
    <p:extLst>
      <p:ext uri="{BB962C8B-B14F-4D97-AF65-F5344CB8AC3E}">
        <p14:creationId xmlns:p14="http://schemas.microsoft.com/office/powerpoint/2010/main" val="158425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dirty="0"/>
          </a:p>
        </p:txBody>
      </p:sp>
    </p:spTree>
    <p:extLst>
      <p:ext uri="{BB962C8B-B14F-4D97-AF65-F5344CB8AC3E}">
        <p14:creationId xmlns:p14="http://schemas.microsoft.com/office/powerpoint/2010/main" val="78825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dirty="0"/>
          </a:p>
        </p:txBody>
      </p:sp>
    </p:spTree>
    <p:extLst>
      <p:ext uri="{BB962C8B-B14F-4D97-AF65-F5344CB8AC3E}">
        <p14:creationId xmlns:p14="http://schemas.microsoft.com/office/powerpoint/2010/main" val="42017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dirty="0"/>
          </a:p>
        </p:txBody>
      </p:sp>
    </p:spTree>
    <p:extLst>
      <p:ext uri="{BB962C8B-B14F-4D97-AF65-F5344CB8AC3E}">
        <p14:creationId xmlns:p14="http://schemas.microsoft.com/office/powerpoint/2010/main" val="121130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endParaRPr lang="en-US" dirty="0"/>
          </a:p>
          <a:p>
            <a:pPr defTabSz="915406"/>
            <a:endParaRPr lang="en-US" dirty="0"/>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dirty="0"/>
          </a:p>
        </p:txBody>
      </p:sp>
    </p:spTree>
    <p:extLst>
      <p:ext uri="{BB962C8B-B14F-4D97-AF65-F5344CB8AC3E}">
        <p14:creationId xmlns:p14="http://schemas.microsoft.com/office/powerpoint/2010/main" val="74908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dirty="0"/>
          </a:p>
        </p:txBody>
      </p:sp>
    </p:spTree>
    <p:extLst>
      <p:ext uri="{BB962C8B-B14F-4D97-AF65-F5344CB8AC3E}">
        <p14:creationId xmlns:p14="http://schemas.microsoft.com/office/powerpoint/2010/main" val="323236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dirty="0"/>
          </a:p>
        </p:txBody>
      </p:sp>
    </p:spTree>
    <p:extLst>
      <p:ext uri="{BB962C8B-B14F-4D97-AF65-F5344CB8AC3E}">
        <p14:creationId xmlns:p14="http://schemas.microsoft.com/office/powerpoint/2010/main" val="315331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dirty="0"/>
          </a:p>
        </p:txBody>
      </p:sp>
    </p:spTree>
    <p:extLst>
      <p:ext uri="{BB962C8B-B14F-4D97-AF65-F5344CB8AC3E}">
        <p14:creationId xmlns:p14="http://schemas.microsoft.com/office/powerpoint/2010/main" val="209042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dirty="0"/>
          </a:p>
        </p:txBody>
      </p:sp>
    </p:spTree>
    <p:extLst>
      <p:ext uri="{BB962C8B-B14F-4D97-AF65-F5344CB8AC3E}">
        <p14:creationId xmlns:p14="http://schemas.microsoft.com/office/powerpoint/2010/main" val="133317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dirty="0"/>
          </a:p>
        </p:txBody>
      </p:sp>
    </p:spTree>
    <p:extLst>
      <p:ext uri="{BB962C8B-B14F-4D97-AF65-F5344CB8AC3E}">
        <p14:creationId xmlns:p14="http://schemas.microsoft.com/office/powerpoint/2010/main" val="78993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12/27/2017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12/27/2017</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ctr">
            <a:normAutofit/>
          </a:bodyPr>
          <a:lstStyle/>
          <a:p>
            <a:pPr algn="l"/>
            <a:r>
              <a:rPr lang="en-US" sz="4800" dirty="0"/>
              <a:t>Serving Others Like The Savior</a:t>
            </a:r>
          </a:p>
        </p:txBody>
      </p:sp>
      <p:sp>
        <p:nvSpPr>
          <p:cNvPr id="3" name="Subtitle 2"/>
          <p:cNvSpPr>
            <a:spLocks noGrp="1"/>
          </p:cNvSpPr>
          <p:nvPr>
            <p:ph type="subTitle" idx="1"/>
          </p:nvPr>
        </p:nvSpPr>
        <p:spPr>
          <a:xfrm>
            <a:off x="1524000" y="3000459"/>
            <a:ext cx="9144000" cy="1655762"/>
          </a:xfrm>
        </p:spPr>
        <p:txBody>
          <a:bodyPr>
            <a:normAutofit/>
          </a:bodyPr>
          <a:lstStyle/>
          <a:p>
            <a:r>
              <a:rPr lang="en-US" sz="3200" dirty="0"/>
              <a:t>Serving Others with Compassion</a:t>
            </a:r>
          </a:p>
        </p:txBody>
      </p:sp>
      <p:pic>
        <p:nvPicPr>
          <p:cNvPr id="4" name="Picture 3">
            <a:extLst>
              <a:ext uri="{FF2B5EF4-FFF2-40B4-BE49-F238E27FC236}">
                <a16:creationId xmlns:a16="http://schemas.microsoft.com/office/drawing/2014/main" id="{7A9BD30B-27B5-4E0B-A017-ADEBF2F636E4}"/>
              </a:ext>
            </a:extLst>
          </p:cNvPr>
          <p:cNvPicPr>
            <a:picLocks noChangeAspect="1"/>
          </p:cNvPicPr>
          <p:nvPr/>
        </p:nvPicPr>
        <p:blipFill>
          <a:blip r:embed="rId3"/>
          <a:stretch>
            <a:fillRect/>
          </a:stretch>
        </p:blipFill>
        <p:spPr>
          <a:xfrm>
            <a:off x="4407761" y="3741821"/>
            <a:ext cx="3558949" cy="2998862"/>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365125"/>
            <a:ext cx="11649624" cy="941161"/>
          </a:xfrm>
        </p:spPr>
        <p:txBody>
          <a:bodyPr>
            <a:normAutofit fontScale="90000"/>
          </a:bodyPr>
          <a:lstStyle/>
          <a:p>
            <a:r>
              <a:rPr lang="en-US" dirty="0"/>
              <a:t>Compassion of Jesus Addressing Physical Needs </a:t>
            </a:r>
            <a:r>
              <a:rPr lang="en-US" sz="3600" dirty="0"/>
              <a:t>(Matt 15:32)</a:t>
            </a:r>
          </a:p>
        </p:txBody>
      </p:sp>
      <p:sp>
        <p:nvSpPr>
          <p:cNvPr id="3" name="Content Placeholder 2"/>
          <p:cNvSpPr>
            <a:spLocks noGrp="1"/>
          </p:cNvSpPr>
          <p:nvPr>
            <p:ph idx="1"/>
          </p:nvPr>
        </p:nvSpPr>
        <p:spPr>
          <a:xfrm>
            <a:off x="333829" y="1306285"/>
            <a:ext cx="6044558" cy="5442857"/>
          </a:xfrm>
        </p:spPr>
        <p:txBody>
          <a:bodyPr>
            <a:noAutofit/>
          </a:bodyPr>
          <a:lstStyle/>
          <a:p>
            <a:r>
              <a:rPr lang="en-US" sz="2400" dirty="0"/>
              <a:t>What moved Jesus to show compassion in these stories?</a:t>
            </a:r>
          </a:p>
          <a:p>
            <a:r>
              <a:rPr lang="en-US" sz="2400" dirty="0"/>
              <a:t>What are some obstacles to showing compassion?</a:t>
            </a:r>
          </a:p>
          <a:p>
            <a:r>
              <a:rPr lang="en-US" sz="2400" dirty="0"/>
              <a:t>Can there be negative reactions to showing compassion?</a:t>
            </a:r>
          </a:p>
          <a:p>
            <a:r>
              <a:rPr lang="en-US" sz="2400" dirty="0"/>
              <a:t>How are we to show compassion?</a:t>
            </a:r>
          </a:p>
          <a:p>
            <a:r>
              <a:rPr lang="en-US" sz="2400" dirty="0"/>
              <a:t>Suggestion on how to be prepared to demonstrate compassion?</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6503669" y="1306285"/>
            <a:ext cx="5354502" cy="3047351"/>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bg1"/>
                </a:solidFill>
              </a:rPr>
              <a:t>Mat 15:32 ESV  Then Jesus called his disciples to him and said, "I have </a:t>
            </a:r>
            <a:r>
              <a:rPr lang="en-US" dirty="0">
                <a:solidFill>
                  <a:srgbClr val="FFFF00"/>
                </a:solidFill>
              </a:rPr>
              <a:t>compassion on the crowd because they have been with me now three days and have nothing to eat</a:t>
            </a:r>
            <a:r>
              <a:rPr lang="en-US" dirty="0">
                <a:solidFill>
                  <a:schemeClr val="bg1"/>
                </a:solidFill>
              </a:rPr>
              <a:t>. And </a:t>
            </a:r>
            <a:r>
              <a:rPr lang="en-US" u="sng" dirty="0">
                <a:solidFill>
                  <a:srgbClr val="FFFF00"/>
                </a:solidFill>
              </a:rPr>
              <a:t>I am unwilling </a:t>
            </a:r>
            <a:r>
              <a:rPr lang="en-US" dirty="0">
                <a:solidFill>
                  <a:srgbClr val="FFFF00"/>
                </a:solidFill>
              </a:rPr>
              <a:t>to send them away hungry, lest they faint on the way."</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4A9A482E-E7CE-4F09-9B86-5876BE0B390A}"/>
              </a:ext>
            </a:extLst>
          </p:cNvPr>
          <p:cNvSpPr/>
          <p:nvPr/>
        </p:nvSpPr>
        <p:spPr>
          <a:xfrm>
            <a:off x="1068356" y="4809887"/>
            <a:ext cx="9344886" cy="1938992"/>
          </a:xfrm>
          <a:prstGeom prst="rect">
            <a:avLst/>
          </a:prstGeom>
          <a:solidFill>
            <a:srgbClr val="9ABD9B"/>
          </a:solidFill>
        </p:spPr>
        <p:txBody>
          <a:bodyPr wrap="square">
            <a:spAutoFit/>
          </a:bodyPr>
          <a:lstStyle/>
          <a:p>
            <a:pPr defTabSz="915406"/>
            <a:r>
              <a:rPr lang="x-none" sz="2400" dirty="0">
                <a:solidFill>
                  <a:schemeClr val="bg1"/>
                </a:solidFill>
              </a:rPr>
              <a:t>Author Fredrick Buechner describes the meaning of compassion in these words: "</a:t>
            </a:r>
            <a:r>
              <a:rPr lang="x-none" sz="2400" dirty="0">
                <a:solidFill>
                  <a:srgbClr val="FFFF00"/>
                </a:solidFill>
              </a:rPr>
              <a:t>Compassion is sometimes the fatal capacity for feeling what it is like to live inside somebody else's skin. It is the knowledge that there can never really be any peace and joy for me until there is peace and joy finally for you too.</a:t>
            </a:r>
            <a:endParaRPr lang="en-US" sz="2400" dirty="0">
              <a:solidFill>
                <a:srgbClr val="FFFF00"/>
              </a:solidFill>
            </a:endParaRPr>
          </a:p>
        </p:txBody>
      </p:sp>
    </p:spTree>
    <p:extLst>
      <p:ext uri="{BB962C8B-B14F-4D97-AF65-F5344CB8AC3E}">
        <p14:creationId xmlns:p14="http://schemas.microsoft.com/office/powerpoint/2010/main" val="41684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108859"/>
            <a:ext cx="11649624" cy="1197428"/>
          </a:xfrm>
        </p:spPr>
        <p:txBody>
          <a:bodyPr>
            <a:normAutofit/>
          </a:bodyPr>
          <a:lstStyle/>
          <a:p>
            <a:r>
              <a:rPr lang="en-US" sz="3600" dirty="0"/>
              <a:t>Compassion of Jesus Addressing Emotional Needs (Matt 15:32)</a:t>
            </a:r>
          </a:p>
        </p:txBody>
      </p:sp>
      <p:sp>
        <p:nvSpPr>
          <p:cNvPr id="3" name="Content Placeholder 2"/>
          <p:cNvSpPr>
            <a:spLocks noGrp="1"/>
          </p:cNvSpPr>
          <p:nvPr>
            <p:ph idx="1"/>
          </p:nvPr>
        </p:nvSpPr>
        <p:spPr>
          <a:xfrm>
            <a:off x="333830" y="1332136"/>
            <a:ext cx="6169840" cy="5442857"/>
          </a:xfrm>
        </p:spPr>
        <p:txBody>
          <a:bodyPr>
            <a:noAutofit/>
          </a:bodyPr>
          <a:lstStyle/>
          <a:p>
            <a:r>
              <a:rPr lang="en-US" sz="2400" dirty="0"/>
              <a:t>What moved Jesus to show compassion in these stories?</a:t>
            </a:r>
          </a:p>
          <a:p>
            <a:r>
              <a:rPr lang="en-US" sz="2400" dirty="0"/>
              <a:t>What are some obstacles to showing compassion?</a:t>
            </a:r>
          </a:p>
          <a:p>
            <a:r>
              <a:rPr lang="en-US" sz="2400" dirty="0"/>
              <a:t>Can there be negative reactions to showing compassion?</a:t>
            </a:r>
          </a:p>
          <a:p>
            <a:r>
              <a:rPr lang="en-US" sz="2400" dirty="0"/>
              <a:t>How are we to show compassion?</a:t>
            </a:r>
          </a:p>
          <a:p>
            <a:r>
              <a:rPr lang="en-US" sz="2400" dirty="0"/>
              <a:t>Suggestion on how to be prepared to demonstrate compassion?</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6503669" y="1306285"/>
            <a:ext cx="5354502" cy="5442857"/>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dirty="0" err="1">
                <a:solidFill>
                  <a:schemeClr val="bg1"/>
                </a:solidFill>
              </a:rPr>
              <a:t>Luk</a:t>
            </a:r>
            <a:r>
              <a:rPr lang="en-US" dirty="0">
                <a:solidFill>
                  <a:schemeClr val="bg1"/>
                </a:solidFill>
              </a:rPr>
              <a:t> 7:11-13 ESV  Soon afterward he went to a town called Nain, and his disciples and a great crowd went with him.  (12)  As he drew near to the gate of the town, behold, a man who had died was being carried out, the only son of his mother, and she was a widow, and a considerable crowd from the town was with her.  (13)  And when </a:t>
            </a:r>
            <a:r>
              <a:rPr lang="en-US" dirty="0">
                <a:solidFill>
                  <a:srgbClr val="FFFF00"/>
                </a:solidFill>
              </a:rPr>
              <a:t>the Lord saw her, he had compassion on her and said to her, "Do not weep."</a:t>
            </a:r>
          </a:p>
          <a:p>
            <a:endParaRPr lang="en-US" dirty="0"/>
          </a:p>
          <a:p>
            <a:endParaRPr lang="en-US" dirty="0"/>
          </a:p>
        </p:txBody>
      </p:sp>
    </p:spTree>
    <p:extLst>
      <p:ext uri="{BB962C8B-B14F-4D97-AF65-F5344CB8AC3E}">
        <p14:creationId xmlns:p14="http://schemas.microsoft.com/office/powerpoint/2010/main" val="237305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365126"/>
            <a:ext cx="11649624" cy="781504"/>
          </a:xfrm>
        </p:spPr>
        <p:txBody>
          <a:bodyPr>
            <a:normAutofit/>
          </a:bodyPr>
          <a:lstStyle/>
          <a:p>
            <a:r>
              <a:rPr lang="en-US" sz="3600" dirty="0"/>
              <a:t>Luke 10:25-37</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333829" y="1306285"/>
            <a:ext cx="11524342" cy="5442857"/>
          </a:xfrm>
          <a:prstGeom prst="rect">
            <a:avLst/>
          </a:prstGeom>
          <a:solidFill>
            <a:srgbClr val="9ABD9B"/>
          </a:solidFill>
          <a:ln w="28575" cap="sq">
            <a:solidFill>
              <a:srgbClr val="91B492"/>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bg1"/>
                </a:solidFill>
              </a:rPr>
              <a:t>And behold, a lawyer stood up to put him to the test, saying, "Teacher, what shall I do to inherit eternal life?"  (26)  He said to him, "What is written in the Law? How do you read it?" (27)  And he answered, "You shall love the Lord your God with all your heart and with all your soul and with all your strength and with all your mind, and your neighbor as yourself."  (28)  And he said to him, "You have answered correctly; do this, and you will live." (29)  But he, desiring to justify himself, said to Jesus, "And who is my neighbor?"  (30)  Jesus replied, "A man was going down from Jerusalem to Jericho, and he fell among robbers, who stripped him and beat him and departed, leaving him half dead. (31)  Now by chance a priest was going down that road, and when he saw him he passed by on the other side. (32)  So likewise a Levite, when he came to the place and saw him, passed by on the other side. (33)  But a Samaritan, as he journeyed, came to where he was, and when he saw him, he had compassion. (34)  He went to him and bound up his wounds, pouring on oil and wine. Then he set him on his own animal and brought him to an inn and took care of him. (35)  And the next day he took out two denarii and gave them to the innkeeper, saying, 'Take care of him, and whatever more you spend, I will repay you when I come back.' (36)  Which of these three, do you think, proved to be a neighbor to the man who fell among the robbers?" (37)  He said, "</a:t>
            </a:r>
            <a:r>
              <a:rPr lang="en-US" dirty="0">
                <a:solidFill>
                  <a:srgbClr val="FFFF00"/>
                </a:solidFill>
              </a:rPr>
              <a:t>The one who showed him mercy</a:t>
            </a:r>
            <a:r>
              <a:rPr lang="en-US" dirty="0">
                <a:solidFill>
                  <a:schemeClr val="bg1"/>
                </a:solidFill>
              </a:rPr>
              <a:t>." And Jesus said to him, "</a:t>
            </a:r>
            <a:r>
              <a:rPr lang="en-US" dirty="0">
                <a:solidFill>
                  <a:srgbClr val="FFFF00"/>
                </a:solidFill>
              </a:rPr>
              <a:t>You go, and do likewise</a:t>
            </a:r>
            <a:r>
              <a:rPr lang="en-US" dirty="0">
                <a:solidFill>
                  <a:schemeClr val="bg1"/>
                </a:solidFill>
              </a:rPr>
              <a:t>."</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4A15CBC1-4CE5-4065-B978-1BFDDF871B6B}"/>
              </a:ext>
            </a:extLst>
          </p:cNvPr>
          <p:cNvSpPr/>
          <p:nvPr/>
        </p:nvSpPr>
        <p:spPr>
          <a:xfrm>
            <a:off x="3759200" y="58057"/>
            <a:ext cx="6096000" cy="1200329"/>
          </a:xfrm>
          <a:prstGeom prst="rect">
            <a:avLst/>
          </a:prstGeom>
          <a:solidFill>
            <a:srgbClr val="9ABD9B"/>
          </a:solidFill>
        </p:spPr>
        <p:txBody>
          <a:bodyPr>
            <a:spAutoFit/>
          </a:bodyPr>
          <a:lstStyle/>
          <a:p>
            <a:r>
              <a:rPr lang="en-US" sz="2400" dirty="0">
                <a:solidFill>
                  <a:schemeClr val="bg1"/>
                </a:solidFill>
              </a:rPr>
              <a:t>Gal 6:10 So then, as we have opportunity, let us do good to everyone, and especially to those who are of the household of faith.</a:t>
            </a:r>
            <a:endParaRPr lang="en-US" sz="2400" dirty="0"/>
          </a:p>
        </p:txBody>
      </p:sp>
    </p:spTree>
    <p:extLst>
      <p:ext uri="{BB962C8B-B14F-4D97-AF65-F5344CB8AC3E}">
        <p14:creationId xmlns:p14="http://schemas.microsoft.com/office/powerpoint/2010/main" val="373922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Year-End Classes Planned</a:t>
            </a:r>
          </a:p>
        </p:txBody>
      </p:sp>
      <p:sp>
        <p:nvSpPr>
          <p:cNvPr id="3" name="Content Placeholder 2"/>
          <p:cNvSpPr>
            <a:spLocks noGrp="1"/>
          </p:cNvSpPr>
          <p:nvPr>
            <p:ph idx="1"/>
          </p:nvPr>
        </p:nvSpPr>
        <p:spPr>
          <a:xfrm>
            <a:off x="1195754" y="2341265"/>
            <a:ext cx="10158046" cy="3835697"/>
          </a:xfrm>
        </p:spPr>
        <p:txBody>
          <a:bodyPr/>
          <a:lstStyle/>
          <a:p>
            <a:pPr marL="0" indent="0" algn="ctr">
              <a:buNone/>
            </a:pPr>
            <a:r>
              <a:rPr lang="en-US" strike="sngStrike" dirty="0"/>
              <a:t>December 23</a:t>
            </a:r>
            <a:r>
              <a:rPr lang="en-US" strike="sngStrike" baseline="30000" dirty="0"/>
              <a:t>rd</a:t>
            </a:r>
            <a:r>
              <a:rPr lang="en-US" strike="sngStrike" dirty="0"/>
              <a:t> - Serving Others with Friendship (Sam Freesmeyer)</a:t>
            </a:r>
          </a:p>
          <a:p>
            <a:pPr marL="0" indent="0" algn="ctr">
              <a:buNone/>
            </a:pPr>
            <a:r>
              <a:rPr lang="en-US" b="1" u="sng" dirty="0"/>
              <a:t>December 27</a:t>
            </a:r>
            <a:r>
              <a:rPr lang="en-US" b="1" u="sng" baseline="30000" dirty="0"/>
              <a:t>th</a:t>
            </a:r>
            <a:r>
              <a:rPr lang="en-US" b="1" u="sng" dirty="0"/>
              <a:t> – Serving Others with Compassion (James Newman)</a:t>
            </a:r>
          </a:p>
          <a:p>
            <a:pPr marL="0" indent="0" algn="ctr">
              <a:buNone/>
            </a:pPr>
            <a:r>
              <a:rPr lang="en-US" dirty="0"/>
              <a:t>December 31</a:t>
            </a:r>
            <a:r>
              <a:rPr lang="en-US" baseline="30000" dirty="0"/>
              <a:t>st</a:t>
            </a:r>
            <a:r>
              <a:rPr lang="en-US" dirty="0"/>
              <a:t> – Serving Others with Faithfulness (Larry Brown)</a:t>
            </a:r>
          </a:p>
          <a:p>
            <a:pPr marL="0" indent="0" algn="ctr">
              <a:buNone/>
            </a:pPr>
            <a:r>
              <a:rPr lang="en-US" dirty="0"/>
              <a:t>January 3</a:t>
            </a:r>
            <a:r>
              <a:rPr lang="en-US" baseline="30000" dirty="0"/>
              <a:t>rd</a:t>
            </a:r>
            <a:r>
              <a:rPr lang="en-US" dirty="0"/>
              <a:t> – Serving Others with Boldness (Barry Caudill)</a:t>
            </a:r>
          </a:p>
        </p:txBody>
      </p:sp>
    </p:spTree>
    <p:extLst>
      <p:ext uri="{BB962C8B-B14F-4D97-AF65-F5344CB8AC3E}">
        <p14:creationId xmlns:p14="http://schemas.microsoft.com/office/powerpoint/2010/main" val="208618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Jesus – Serving Others with Compassion</a:t>
            </a:r>
          </a:p>
        </p:txBody>
      </p:sp>
      <p:sp>
        <p:nvSpPr>
          <p:cNvPr id="3" name="Content Placeholder 2"/>
          <p:cNvSpPr>
            <a:spLocks noGrp="1"/>
          </p:cNvSpPr>
          <p:nvPr>
            <p:ph idx="1"/>
          </p:nvPr>
        </p:nvSpPr>
        <p:spPr/>
        <p:txBody>
          <a:bodyPr>
            <a:normAutofit lnSpcReduction="10000"/>
          </a:bodyPr>
          <a:lstStyle/>
          <a:p>
            <a:r>
              <a:rPr lang="en-US" dirty="0"/>
              <a:t>What is Compassion?</a:t>
            </a:r>
          </a:p>
          <a:p>
            <a:pPr marL="0" indent="0">
              <a:buNone/>
            </a:pPr>
            <a:endParaRPr lang="en-US" dirty="0"/>
          </a:p>
          <a:p>
            <a:pPr marL="0" indent="0">
              <a:buNone/>
            </a:pPr>
            <a:r>
              <a:rPr lang="en-US" dirty="0"/>
              <a:t>Questions to asked ourselves:</a:t>
            </a:r>
          </a:p>
          <a:p>
            <a:r>
              <a:rPr lang="en-US" dirty="0"/>
              <a:t>What moved Jesus to show compassion in these stories?</a:t>
            </a:r>
          </a:p>
          <a:p>
            <a:r>
              <a:rPr lang="en-US" dirty="0"/>
              <a:t>What are some obstacles to showing compassion?</a:t>
            </a:r>
          </a:p>
          <a:p>
            <a:r>
              <a:rPr lang="en-US" dirty="0"/>
              <a:t>Can there be negative reactions to showing compassion?</a:t>
            </a:r>
          </a:p>
          <a:p>
            <a:r>
              <a:rPr lang="en-US" u="sng" dirty="0">
                <a:solidFill>
                  <a:srgbClr val="0070C0"/>
                </a:solidFill>
              </a:rPr>
              <a:t>Why are we to show compassion?</a:t>
            </a:r>
          </a:p>
          <a:p>
            <a:r>
              <a:rPr lang="en-US" dirty="0"/>
              <a:t>How are we to show compassion?</a:t>
            </a:r>
          </a:p>
          <a:p>
            <a:r>
              <a:rPr lang="en-US" dirty="0"/>
              <a:t>Suggestion on how to be prepared to demonstrate compassion?</a:t>
            </a:r>
          </a:p>
        </p:txBody>
      </p:sp>
    </p:spTree>
    <p:extLst>
      <p:ext uri="{BB962C8B-B14F-4D97-AF65-F5344CB8AC3E}">
        <p14:creationId xmlns:p14="http://schemas.microsoft.com/office/powerpoint/2010/main" val="105701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Compassion?</a:t>
            </a:r>
          </a:p>
        </p:txBody>
      </p:sp>
      <p:sp>
        <p:nvSpPr>
          <p:cNvPr id="5" name="Content Placeholder 7">
            <a:extLst>
              <a:ext uri="{FF2B5EF4-FFF2-40B4-BE49-F238E27FC236}">
                <a16:creationId xmlns:a16="http://schemas.microsoft.com/office/drawing/2014/main" id="{4DB85173-9AC0-4411-86EA-DA4AD85010E2}"/>
              </a:ext>
            </a:extLst>
          </p:cNvPr>
          <p:cNvSpPr txBox="1">
            <a:spLocks/>
          </p:cNvSpPr>
          <p:nvPr/>
        </p:nvSpPr>
        <p:spPr>
          <a:xfrm>
            <a:off x="1562100" y="1825625"/>
            <a:ext cx="4438650" cy="4667250"/>
          </a:xfrm>
          <a:prstGeom prst="rect">
            <a:avLst/>
          </a:prstGeom>
          <a:solidFill>
            <a:srgbClr val="9ABD9B"/>
          </a:solidFill>
          <a:ln w="28575" cap="sq">
            <a:solidFill>
              <a:srgbClr val="91B492"/>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b="1" dirty="0">
                <a:solidFill>
                  <a:schemeClr val="bg1"/>
                </a:solidFill>
              </a:rPr>
              <a:t>COMPASSION</a:t>
            </a:r>
            <a:r>
              <a:rPr lang="x-none" dirty="0">
                <a:solidFill>
                  <a:schemeClr val="bg1"/>
                </a:solidFill>
              </a:rPr>
              <a:t>, n.</a:t>
            </a:r>
            <a:r>
              <a:rPr lang="en-US" dirty="0">
                <a:solidFill>
                  <a:schemeClr val="bg1"/>
                </a:solidFill>
              </a:rPr>
              <a:t> (Webster)</a:t>
            </a:r>
          </a:p>
          <a:p>
            <a:pPr marL="0" indent="0">
              <a:buFont typeface="Arial" panose="020B0604020202020204" pitchFamily="34" charset="0"/>
              <a:buNone/>
            </a:pPr>
            <a:r>
              <a:rPr lang="x-none" dirty="0">
                <a:solidFill>
                  <a:schemeClr val="bg1"/>
                </a:solidFill>
              </a:rPr>
              <a:t>A suffering with another; painful sympathy; a sensation of sorrow excited by the distress or misfortunes of another; pity; commiseration. Compassion is a mixed passion, compounded of love and sorrow; at least some portion of love generally attends the pain or regret, or is excited by it. Extreme distress of an enemy even changes enmity into at least temporary affection.</a:t>
            </a:r>
            <a:endParaRPr lang="en-US" dirty="0">
              <a:solidFill>
                <a:schemeClr val="bg1"/>
              </a:solidFill>
            </a:endParaRPr>
          </a:p>
          <a:p>
            <a:pPr marL="0" indent="0">
              <a:buFont typeface="Arial" panose="020B0604020202020204" pitchFamily="34" charset="0"/>
              <a:buNone/>
            </a:pPr>
            <a:r>
              <a:rPr lang="en-US" dirty="0">
                <a:solidFill>
                  <a:schemeClr val="bg1"/>
                </a:solidFill>
              </a:rPr>
              <a:t>v.t. To pity</a:t>
            </a:r>
          </a:p>
        </p:txBody>
      </p:sp>
      <p:sp>
        <p:nvSpPr>
          <p:cNvPr id="7" name="Content Placeholder 7">
            <a:extLst>
              <a:ext uri="{FF2B5EF4-FFF2-40B4-BE49-F238E27FC236}">
                <a16:creationId xmlns:a16="http://schemas.microsoft.com/office/drawing/2014/main" id="{383A0126-1F5E-40BB-966A-82B6E262AFD1}"/>
              </a:ext>
            </a:extLst>
          </p:cNvPr>
          <p:cNvSpPr txBox="1">
            <a:spLocks noGrp="1"/>
          </p:cNvSpPr>
          <p:nvPr>
            <p:ph idx="1"/>
          </p:nvPr>
        </p:nvSpPr>
        <p:spPr>
          <a:xfrm>
            <a:off x="6503670" y="1825624"/>
            <a:ext cx="4617720" cy="4667249"/>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x-none" b="1" dirty="0">
                <a:solidFill>
                  <a:schemeClr val="bg1"/>
                </a:solidFill>
              </a:rPr>
              <a:t>COMPASSION </a:t>
            </a:r>
            <a:r>
              <a:rPr lang="en-US" b="1" dirty="0">
                <a:solidFill>
                  <a:schemeClr val="bg1"/>
                </a:solidFill>
              </a:rPr>
              <a:t>:  </a:t>
            </a:r>
            <a:r>
              <a:rPr lang="en-US" dirty="0">
                <a:solidFill>
                  <a:schemeClr val="bg1"/>
                </a:solidFill>
              </a:rPr>
              <a:t>“to have pity, a feeling of distress through the ills of others...to be moved as to one’s inwards...to have mercy... to show kindness” (Vine, I:218).</a:t>
            </a:r>
          </a:p>
          <a:p>
            <a:pPr marL="0" indent="0">
              <a:buNone/>
            </a:pPr>
            <a:r>
              <a:rPr lang="en-US" dirty="0">
                <a:solidFill>
                  <a:schemeClr val="bg1"/>
                </a:solidFill>
              </a:rPr>
              <a:t>  a.  “Denotes the inward feeling of compassion which abides in the heart” (Thayer, 203).</a:t>
            </a:r>
          </a:p>
        </p:txBody>
      </p:sp>
    </p:spTree>
    <p:extLst>
      <p:ext uri="{BB962C8B-B14F-4D97-AF65-F5344CB8AC3E}">
        <p14:creationId xmlns:p14="http://schemas.microsoft.com/office/powerpoint/2010/main" val="1211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Compassion?</a:t>
            </a:r>
          </a:p>
        </p:txBody>
      </p:sp>
      <p:sp>
        <p:nvSpPr>
          <p:cNvPr id="7" name="Content Placeholder 7">
            <a:extLst>
              <a:ext uri="{FF2B5EF4-FFF2-40B4-BE49-F238E27FC236}">
                <a16:creationId xmlns:a16="http://schemas.microsoft.com/office/drawing/2014/main" id="{383A0126-1F5E-40BB-966A-82B6E262AFD1}"/>
              </a:ext>
            </a:extLst>
          </p:cNvPr>
          <p:cNvSpPr txBox="1">
            <a:spLocks noGrp="1"/>
          </p:cNvSpPr>
          <p:nvPr>
            <p:ph idx="1"/>
          </p:nvPr>
        </p:nvSpPr>
        <p:spPr>
          <a:xfrm>
            <a:off x="6503669" y="1825624"/>
            <a:ext cx="5354502" cy="4473575"/>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x-none" sz="2600" b="1" u="sng" dirty="0">
                <a:solidFill>
                  <a:schemeClr val="bg1"/>
                </a:solidFill>
              </a:rPr>
              <a:t>G4697</a:t>
            </a:r>
            <a:endParaRPr lang="en-US" sz="2600" b="1" u="sng" dirty="0">
              <a:solidFill>
                <a:schemeClr val="bg1"/>
              </a:solidFill>
            </a:endParaRPr>
          </a:p>
          <a:p>
            <a:pPr marL="0" indent="0">
              <a:buNone/>
            </a:pPr>
            <a:r>
              <a:rPr lang="x-none" sz="2600" dirty="0">
                <a:solidFill>
                  <a:schemeClr val="bg1"/>
                </a:solidFill>
              </a:rPr>
              <a:t>σπλαγχνίζομαι</a:t>
            </a:r>
            <a:endParaRPr lang="en-US" sz="2600" dirty="0">
              <a:solidFill>
                <a:schemeClr val="bg1"/>
              </a:solidFill>
            </a:endParaRPr>
          </a:p>
          <a:p>
            <a:pPr marL="0" indent="0">
              <a:buNone/>
            </a:pPr>
            <a:r>
              <a:rPr lang="x-none" sz="2600" dirty="0">
                <a:solidFill>
                  <a:schemeClr val="bg1"/>
                </a:solidFill>
              </a:rPr>
              <a:t>splagchnizomai</a:t>
            </a:r>
            <a:endParaRPr lang="en-US" sz="2600" dirty="0">
              <a:solidFill>
                <a:schemeClr val="bg1"/>
              </a:solidFill>
            </a:endParaRPr>
          </a:p>
          <a:p>
            <a:pPr marL="0" indent="0">
              <a:buNone/>
            </a:pPr>
            <a:r>
              <a:rPr lang="x-none" sz="2600" i="1" dirty="0">
                <a:solidFill>
                  <a:schemeClr val="bg1"/>
                </a:solidFill>
              </a:rPr>
              <a:t>splangkh-nid'-zom-ahee</a:t>
            </a:r>
            <a:endParaRPr lang="en-US" sz="2600" dirty="0">
              <a:solidFill>
                <a:schemeClr val="bg1"/>
              </a:solidFill>
            </a:endParaRPr>
          </a:p>
          <a:p>
            <a:pPr marL="0" indent="0">
              <a:buNone/>
            </a:pPr>
            <a:r>
              <a:rPr lang="x-none" sz="2600" dirty="0">
                <a:solidFill>
                  <a:schemeClr val="bg1"/>
                </a:solidFill>
              </a:rPr>
              <a:t>Middle voice from G4698; </a:t>
            </a:r>
            <a:r>
              <a:rPr lang="x-none" sz="2600" dirty="0">
                <a:solidFill>
                  <a:srgbClr val="FFFF00"/>
                </a:solidFill>
              </a:rPr>
              <a:t>to have the </a:t>
            </a:r>
            <a:r>
              <a:rPr lang="x-none" sz="2600" i="1" dirty="0">
                <a:solidFill>
                  <a:srgbClr val="FFFF00"/>
                </a:solidFill>
              </a:rPr>
              <a:t>bowels</a:t>
            </a:r>
            <a:r>
              <a:rPr lang="x-none" sz="2600" dirty="0">
                <a:solidFill>
                  <a:srgbClr val="FFFF00"/>
                </a:solidFill>
              </a:rPr>
              <a:t> yearn</a:t>
            </a:r>
            <a:r>
              <a:rPr lang="x-none" sz="2600" dirty="0">
                <a:solidFill>
                  <a:schemeClr val="bg1"/>
                </a:solidFill>
              </a:rPr>
              <a:t>, that is, (figuratively) </a:t>
            </a:r>
            <a:r>
              <a:rPr lang="x-none" sz="2600" i="1" dirty="0">
                <a:solidFill>
                  <a:schemeClr val="bg1"/>
                </a:solidFill>
              </a:rPr>
              <a:t>feel sympathy</a:t>
            </a:r>
            <a:r>
              <a:rPr lang="x-none" sz="2600" dirty="0">
                <a:solidFill>
                  <a:schemeClr val="bg1"/>
                </a:solidFill>
              </a:rPr>
              <a:t>, to </a:t>
            </a:r>
            <a:r>
              <a:rPr lang="x-none" sz="2600" i="1" dirty="0">
                <a:solidFill>
                  <a:schemeClr val="bg1"/>
                </a:solidFill>
              </a:rPr>
              <a:t>pity:</a:t>
            </a:r>
            <a:r>
              <a:rPr lang="x-none" sz="2600" dirty="0">
                <a:solidFill>
                  <a:schemeClr val="bg1"/>
                </a:solidFill>
              </a:rPr>
              <a:t> - have (be moved with) compassion.</a:t>
            </a:r>
            <a:endParaRPr lang="en-US" sz="2600" dirty="0">
              <a:solidFill>
                <a:schemeClr val="bg1"/>
              </a:solidFill>
            </a:endParaRPr>
          </a:p>
          <a:p>
            <a:pPr marL="0" indent="0">
              <a:buNone/>
            </a:pPr>
            <a:r>
              <a:rPr lang="en-US" sz="2600" dirty="0">
                <a:solidFill>
                  <a:schemeClr val="bg1"/>
                </a:solidFill>
              </a:rPr>
              <a:t>(Used 12 time) Matt, Mk &amp; Lk </a:t>
            </a:r>
          </a:p>
        </p:txBody>
      </p:sp>
      <p:sp>
        <p:nvSpPr>
          <p:cNvPr id="6" name="Content Placeholder 7">
            <a:extLst>
              <a:ext uri="{FF2B5EF4-FFF2-40B4-BE49-F238E27FC236}">
                <a16:creationId xmlns:a16="http://schemas.microsoft.com/office/drawing/2014/main" id="{422F7757-77EA-40AB-930E-C0F1B1C1A8A1}"/>
              </a:ext>
            </a:extLst>
          </p:cNvPr>
          <p:cNvSpPr txBox="1">
            <a:spLocks/>
          </p:cNvSpPr>
          <p:nvPr/>
        </p:nvSpPr>
        <p:spPr>
          <a:xfrm>
            <a:off x="1203960" y="1825625"/>
            <a:ext cx="4892040" cy="4139746"/>
          </a:xfrm>
          <a:prstGeom prst="rect">
            <a:avLst/>
          </a:prstGeom>
          <a:solidFill>
            <a:srgbClr val="9ABD9B"/>
          </a:solidFill>
          <a:ln w="28575" cap="sq">
            <a:solidFill>
              <a:srgbClr val="91B492"/>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b="1" u="sng" dirty="0">
                <a:solidFill>
                  <a:srgbClr val="FFFFFF"/>
                </a:solidFill>
              </a:rPr>
              <a:t>G1653</a:t>
            </a:r>
            <a:endParaRPr lang="en-US" u="sng" dirty="0">
              <a:solidFill>
                <a:srgbClr val="FFFFFF"/>
              </a:solidFill>
            </a:endParaRPr>
          </a:p>
          <a:p>
            <a:pPr marL="0" indent="0">
              <a:buNone/>
            </a:pPr>
            <a:r>
              <a:rPr lang="x-none" dirty="0">
                <a:solidFill>
                  <a:srgbClr val="FFFFFF"/>
                </a:solidFill>
              </a:rPr>
              <a:t>ἐλεέω</a:t>
            </a:r>
            <a:endParaRPr lang="en-US" dirty="0">
              <a:solidFill>
                <a:srgbClr val="FFFFFF"/>
              </a:solidFill>
            </a:endParaRPr>
          </a:p>
          <a:p>
            <a:pPr marL="0" indent="0">
              <a:buNone/>
            </a:pPr>
            <a:r>
              <a:rPr lang="x-none" dirty="0">
                <a:solidFill>
                  <a:srgbClr val="FFFFFF"/>
                </a:solidFill>
              </a:rPr>
              <a:t>eleeō</a:t>
            </a:r>
            <a:endParaRPr lang="en-US" dirty="0">
              <a:solidFill>
                <a:srgbClr val="FFFFFF"/>
              </a:solidFill>
            </a:endParaRPr>
          </a:p>
          <a:p>
            <a:pPr marL="0" indent="0">
              <a:buNone/>
            </a:pPr>
            <a:r>
              <a:rPr lang="x-none" i="1" dirty="0">
                <a:solidFill>
                  <a:srgbClr val="FFFFFF"/>
                </a:solidFill>
              </a:rPr>
              <a:t>el-eh-eh'-o</a:t>
            </a:r>
            <a:endParaRPr lang="en-US" dirty="0">
              <a:solidFill>
                <a:srgbClr val="FFFFFF"/>
              </a:solidFill>
            </a:endParaRPr>
          </a:p>
          <a:p>
            <a:pPr marL="0" indent="0">
              <a:buNone/>
            </a:pPr>
            <a:r>
              <a:rPr lang="x-none" dirty="0">
                <a:solidFill>
                  <a:srgbClr val="FFFFFF"/>
                </a:solidFill>
              </a:rPr>
              <a:t>From G1656; to </a:t>
            </a:r>
            <a:r>
              <a:rPr lang="x-none" i="1" dirty="0">
                <a:solidFill>
                  <a:srgbClr val="FFFFFF"/>
                </a:solidFill>
              </a:rPr>
              <a:t>compassionate</a:t>
            </a:r>
            <a:r>
              <a:rPr lang="x-none" dirty="0">
                <a:solidFill>
                  <a:srgbClr val="FFFFFF"/>
                </a:solidFill>
              </a:rPr>
              <a:t> (by word or deed, specifically by divine grace): - have compassion (</a:t>
            </a:r>
            <a:r>
              <a:rPr lang="x-none" dirty="0">
                <a:solidFill>
                  <a:srgbClr val="FFFF00"/>
                </a:solidFill>
              </a:rPr>
              <a:t>pity on</a:t>
            </a:r>
            <a:r>
              <a:rPr lang="x-none" dirty="0">
                <a:solidFill>
                  <a:srgbClr val="FFFFFF"/>
                </a:solidFill>
              </a:rPr>
              <a:t>), </a:t>
            </a:r>
            <a:r>
              <a:rPr lang="x-none" dirty="0">
                <a:solidFill>
                  <a:srgbClr val="FFFF00"/>
                </a:solidFill>
              </a:rPr>
              <a:t>have (obtain, receive, shew) mercy (on).</a:t>
            </a:r>
            <a:endParaRPr lang="en-US" dirty="0">
              <a:solidFill>
                <a:srgbClr val="FFFF00"/>
              </a:solidFill>
            </a:endParaRPr>
          </a:p>
          <a:p>
            <a:pPr marL="0" indent="0">
              <a:buNone/>
            </a:pPr>
            <a:r>
              <a:rPr lang="en-US" dirty="0">
                <a:solidFill>
                  <a:srgbClr val="FFFFFF"/>
                </a:solidFill>
              </a:rPr>
              <a:t>Mk 5:19 &amp; </a:t>
            </a:r>
            <a:r>
              <a:rPr lang="en-US" dirty="0">
                <a:solidFill>
                  <a:srgbClr val="FFFF00"/>
                </a:solidFill>
              </a:rPr>
              <a:t>Mt 18:33</a:t>
            </a:r>
            <a:r>
              <a:rPr lang="en-US" dirty="0">
                <a:solidFill>
                  <a:srgbClr val="FFFFFF"/>
                </a:solidFill>
              </a:rPr>
              <a:t> (Used twice)</a:t>
            </a:r>
          </a:p>
          <a:p>
            <a:pPr marL="0" indent="0">
              <a:buNone/>
            </a:pPr>
            <a:endParaRPr lang="en-US" dirty="0">
              <a:solidFill>
                <a:srgbClr val="FFFFFF"/>
              </a:solidFill>
            </a:endParaRPr>
          </a:p>
          <a:p>
            <a:pPr marL="0" indent="0">
              <a:buNone/>
            </a:pPr>
            <a:endParaRPr lang="en-US" b="1" dirty="0"/>
          </a:p>
        </p:txBody>
      </p:sp>
    </p:spTree>
    <p:extLst>
      <p:ext uri="{BB962C8B-B14F-4D97-AF65-F5344CB8AC3E}">
        <p14:creationId xmlns:p14="http://schemas.microsoft.com/office/powerpoint/2010/main" val="10160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365126"/>
            <a:ext cx="10551695" cy="661570"/>
          </a:xfrm>
        </p:spPr>
        <p:txBody>
          <a:bodyPr>
            <a:normAutofit fontScale="90000"/>
          </a:bodyPr>
          <a:lstStyle/>
          <a:p>
            <a:r>
              <a:rPr lang="en-US" dirty="0"/>
              <a:t>Mat 18:21-35 “Put on “Compassionate hearts”</a:t>
            </a:r>
          </a:p>
        </p:txBody>
      </p:sp>
      <p:sp>
        <p:nvSpPr>
          <p:cNvPr id="6" name="Content Placeholder 7">
            <a:extLst>
              <a:ext uri="{FF2B5EF4-FFF2-40B4-BE49-F238E27FC236}">
                <a16:creationId xmlns:a16="http://schemas.microsoft.com/office/drawing/2014/main" id="{422F7757-77EA-40AB-930E-C0F1B1C1A8A1}"/>
              </a:ext>
            </a:extLst>
          </p:cNvPr>
          <p:cNvSpPr txBox="1">
            <a:spLocks/>
          </p:cNvSpPr>
          <p:nvPr/>
        </p:nvSpPr>
        <p:spPr>
          <a:xfrm>
            <a:off x="465221" y="1026696"/>
            <a:ext cx="11392950" cy="5710988"/>
          </a:xfrm>
          <a:prstGeom prst="rect">
            <a:avLst/>
          </a:prstGeom>
          <a:solidFill>
            <a:srgbClr val="9ABD9B"/>
          </a:solidFill>
          <a:ln w="28575" cap="sq">
            <a:solidFill>
              <a:srgbClr val="91B492"/>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100" dirty="0">
                <a:solidFill>
                  <a:schemeClr val="bg1"/>
                </a:solidFill>
              </a:rPr>
              <a:t>Then Peter came up and said to him, "Lord, how often will my brother sin against me, and I forgive him? As many as seven times?"  (22)  Jesus said to him, "I do not say to you seven times, but seventy-seven times. (23)  "Therefore the kingdom of heaven may be compared to a king who wished to settle accounts with his servants. (24)  When he began to settle, one was brought to him who owed him ten thousand talents. (25)  And since he could not pay, his master ordered him to be sold, with his wife and children and all that he had, and payment to be made. (26)  So the servant fell on his knees, imploring him, 'Have patience with me, and I will pay you everything.' (27)  And out of </a:t>
            </a:r>
            <a:r>
              <a:rPr lang="en-US" sz="3100" dirty="0">
                <a:solidFill>
                  <a:schemeClr val="accent1">
                    <a:lumMod val="50000"/>
                  </a:schemeClr>
                </a:solidFill>
              </a:rPr>
              <a:t>pity</a:t>
            </a:r>
            <a:r>
              <a:rPr lang="en-US" sz="3100" dirty="0">
                <a:solidFill>
                  <a:schemeClr val="bg1"/>
                </a:solidFill>
              </a:rPr>
              <a:t> for him, the master of that servant released him and forgave him the debt. (28)  But when that same servant went out, he found one of his fellow servants who owed him a hundred denarii, and seizing him, he began to choke him, saying, 'Pay what you owe.' (29)  So his fellow servant fell down and pleaded with him, 'Have patience with me, and I will pay you.' (30)  He refused and went and put him in prison until he should pay the debt. (31)  When his fellow servants saw what had taken place, they were greatly distressed, and they went and reported to their master all that had taken place. (32)  Then his master summoned him and said to him, 'You wicked servant! I forgave you all that debt because you pleaded with me. (33)  And should </a:t>
            </a:r>
            <a:r>
              <a:rPr lang="en-US" sz="3100" dirty="0">
                <a:solidFill>
                  <a:srgbClr val="FFFF00"/>
                </a:solidFill>
              </a:rPr>
              <a:t>not you have had mercy</a:t>
            </a:r>
            <a:r>
              <a:rPr lang="en-US" sz="3100" dirty="0">
                <a:solidFill>
                  <a:schemeClr val="bg1"/>
                </a:solidFill>
              </a:rPr>
              <a:t> on your fellow servant, </a:t>
            </a:r>
            <a:r>
              <a:rPr lang="en-US" sz="3100" dirty="0">
                <a:solidFill>
                  <a:srgbClr val="FFFF00"/>
                </a:solidFill>
              </a:rPr>
              <a:t>as I had mercy on you?' </a:t>
            </a:r>
            <a:r>
              <a:rPr lang="en-US" sz="3100" dirty="0">
                <a:solidFill>
                  <a:schemeClr val="bg1"/>
                </a:solidFill>
              </a:rPr>
              <a:t>(34)  And in anger his master delivered him to the jailers, until he should pay all his debt. (35)  So also my heavenly Father will do to every one of you, if you do not forgive your brother from your heart."</a:t>
            </a:r>
            <a:endParaRPr lang="en-US" b="1" dirty="0"/>
          </a:p>
        </p:txBody>
      </p:sp>
      <p:sp>
        <p:nvSpPr>
          <p:cNvPr id="8" name="Content Placeholder 7">
            <a:extLst>
              <a:ext uri="{FF2B5EF4-FFF2-40B4-BE49-F238E27FC236}">
                <a16:creationId xmlns:a16="http://schemas.microsoft.com/office/drawing/2014/main" id="{91A7FC80-1C16-475F-ACB7-545D59EDDC74}"/>
              </a:ext>
            </a:extLst>
          </p:cNvPr>
          <p:cNvSpPr txBox="1">
            <a:spLocks/>
          </p:cNvSpPr>
          <p:nvPr/>
        </p:nvSpPr>
        <p:spPr>
          <a:xfrm>
            <a:off x="802105" y="1175657"/>
            <a:ext cx="3755381" cy="3546468"/>
          </a:xfrm>
          <a:prstGeom prst="rect">
            <a:avLst/>
          </a:prstGeom>
          <a:solidFill>
            <a:srgbClr val="9ABD9B"/>
          </a:solidFill>
          <a:ln w="28575" cap="sq">
            <a:solidFill>
              <a:srgbClr val="91B492"/>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b="1" u="sng" dirty="0">
                <a:solidFill>
                  <a:srgbClr val="FFFFFF"/>
                </a:solidFill>
              </a:rPr>
              <a:t>G1653</a:t>
            </a:r>
            <a:endParaRPr lang="en-US" u="sng" dirty="0">
              <a:solidFill>
                <a:srgbClr val="FFFFFF"/>
              </a:solidFill>
            </a:endParaRPr>
          </a:p>
          <a:p>
            <a:pPr marL="0" indent="0">
              <a:buNone/>
            </a:pPr>
            <a:r>
              <a:rPr lang="x-none" dirty="0">
                <a:solidFill>
                  <a:srgbClr val="FFFFFF"/>
                </a:solidFill>
              </a:rPr>
              <a:t>ἐλεέω</a:t>
            </a:r>
            <a:endParaRPr lang="en-US" dirty="0">
              <a:solidFill>
                <a:srgbClr val="FFFFFF"/>
              </a:solidFill>
            </a:endParaRPr>
          </a:p>
          <a:p>
            <a:pPr marL="0" indent="0">
              <a:buNone/>
            </a:pPr>
            <a:r>
              <a:rPr lang="x-none" dirty="0">
                <a:solidFill>
                  <a:srgbClr val="FFFFFF"/>
                </a:solidFill>
              </a:rPr>
              <a:t>eleeō</a:t>
            </a:r>
            <a:endParaRPr lang="en-US" dirty="0">
              <a:solidFill>
                <a:srgbClr val="FFFFFF"/>
              </a:solidFill>
            </a:endParaRPr>
          </a:p>
          <a:p>
            <a:pPr marL="0" indent="0">
              <a:buNone/>
            </a:pPr>
            <a:r>
              <a:rPr lang="x-none" i="1" dirty="0">
                <a:solidFill>
                  <a:srgbClr val="FFFFFF"/>
                </a:solidFill>
              </a:rPr>
              <a:t>el-eh-eh'-o</a:t>
            </a:r>
            <a:endParaRPr lang="en-US" dirty="0">
              <a:solidFill>
                <a:srgbClr val="FFFFFF"/>
              </a:solidFill>
            </a:endParaRPr>
          </a:p>
          <a:p>
            <a:pPr marL="0" indent="0">
              <a:buNone/>
            </a:pPr>
            <a:r>
              <a:rPr lang="x-none" dirty="0">
                <a:solidFill>
                  <a:srgbClr val="FFFFFF"/>
                </a:solidFill>
              </a:rPr>
              <a:t>From G1656; to </a:t>
            </a:r>
            <a:r>
              <a:rPr lang="x-none" i="1" dirty="0">
                <a:solidFill>
                  <a:srgbClr val="FFFFFF"/>
                </a:solidFill>
              </a:rPr>
              <a:t>compassionate</a:t>
            </a:r>
            <a:r>
              <a:rPr lang="x-none" dirty="0">
                <a:solidFill>
                  <a:srgbClr val="FFFFFF"/>
                </a:solidFill>
              </a:rPr>
              <a:t> (by word or deed, specifically by divine grace): - have compassion (</a:t>
            </a:r>
            <a:r>
              <a:rPr lang="x-none" dirty="0">
                <a:solidFill>
                  <a:srgbClr val="FFFF00"/>
                </a:solidFill>
              </a:rPr>
              <a:t>pity on</a:t>
            </a:r>
            <a:r>
              <a:rPr lang="x-none" dirty="0">
                <a:solidFill>
                  <a:srgbClr val="FFFFFF"/>
                </a:solidFill>
              </a:rPr>
              <a:t>), </a:t>
            </a:r>
            <a:r>
              <a:rPr lang="x-none" dirty="0">
                <a:solidFill>
                  <a:srgbClr val="FFFF00"/>
                </a:solidFill>
              </a:rPr>
              <a:t>have (obtain, receive, shew) mercy (on).</a:t>
            </a:r>
            <a:endParaRPr lang="en-US" dirty="0">
              <a:solidFill>
                <a:srgbClr val="FFFF00"/>
              </a:solidFill>
            </a:endParaRPr>
          </a:p>
          <a:p>
            <a:pPr marL="0" indent="0">
              <a:buNone/>
            </a:pPr>
            <a:r>
              <a:rPr lang="en-US" dirty="0">
                <a:solidFill>
                  <a:srgbClr val="FFFFFF"/>
                </a:solidFill>
              </a:rPr>
              <a:t>Mk 5:19 &amp; </a:t>
            </a:r>
            <a:r>
              <a:rPr lang="en-US" dirty="0">
                <a:solidFill>
                  <a:srgbClr val="FFFF00"/>
                </a:solidFill>
              </a:rPr>
              <a:t>Mt 18:33</a:t>
            </a:r>
            <a:r>
              <a:rPr lang="en-US" dirty="0">
                <a:solidFill>
                  <a:srgbClr val="FFFFFF"/>
                </a:solidFill>
              </a:rPr>
              <a:t> (Used twice)</a:t>
            </a:r>
            <a:endParaRPr lang="en-US" b="1" dirty="0"/>
          </a:p>
        </p:txBody>
      </p:sp>
      <p:sp>
        <p:nvSpPr>
          <p:cNvPr id="9" name="Content Placeholder 7">
            <a:extLst>
              <a:ext uri="{FF2B5EF4-FFF2-40B4-BE49-F238E27FC236}">
                <a16:creationId xmlns:a16="http://schemas.microsoft.com/office/drawing/2014/main" id="{F41F83EA-497F-4AC3-9BFC-2F0D462948B0}"/>
              </a:ext>
            </a:extLst>
          </p:cNvPr>
          <p:cNvSpPr txBox="1">
            <a:spLocks noGrp="1"/>
          </p:cNvSpPr>
          <p:nvPr>
            <p:ph idx="1"/>
          </p:nvPr>
        </p:nvSpPr>
        <p:spPr>
          <a:xfrm>
            <a:off x="8090059" y="1026696"/>
            <a:ext cx="4101941" cy="3882770"/>
          </a:xfrm>
          <a:prstGeom prst="rect">
            <a:avLst/>
          </a:prstGeom>
          <a:solidFill>
            <a:srgbClr val="9ABD9B"/>
          </a:solidFill>
          <a:ln w="28575" cap="sq">
            <a:solidFill>
              <a:srgbClr val="91B492"/>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x-none" sz="2600" b="1" u="sng" dirty="0">
                <a:solidFill>
                  <a:schemeClr val="bg1"/>
                </a:solidFill>
              </a:rPr>
              <a:t>G4697</a:t>
            </a:r>
            <a:endParaRPr lang="en-US" sz="2600" b="1" u="sng" dirty="0">
              <a:solidFill>
                <a:schemeClr val="bg1"/>
              </a:solidFill>
            </a:endParaRPr>
          </a:p>
          <a:p>
            <a:pPr marL="0" indent="0">
              <a:buNone/>
            </a:pPr>
            <a:r>
              <a:rPr lang="x-none" sz="2600" dirty="0">
                <a:solidFill>
                  <a:schemeClr val="bg1"/>
                </a:solidFill>
              </a:rPr>
              <a:t>σπλαγχνίζομαι</a:t>
            </a:r>
            <a:endParaRPr lang="en-US" sz="2600" dirty="0">
              <a:solidFill>
                <a:schemeClr val="bg1"/>
              </a:solidFill>
            </a:endParaRPr>
          </a:p>
          <a:p>
            <a:pPr marL="0" indent="0">
              <a:buNone/>
            </a:pPr>
            <a:r>
              <a:rPr lang="x-none" sz="2600" dirty="0">
                <a:solidFill>
                  <a:schemeClr val="bg1"/>
                </a:solidFill>
              </a:rPr>
              <a:t>splagchnizomai</a:t>
            </a:r>
            <a:endParaRPr lang="en-US" sz="2600" dirty="0">
              <a:solidFill>
                <a:schemeClr val="bg1"/>
              </a:solidFill>
            </a:endParaRPr>
          </a:p>
          <a:p>
            <a:pPr marL="0" indent="0">
              <a:buNone/>
            </a:pPr>
            <a:r>
              <a:rPr lang="x-none" sz="2600" i="1" dirty="0">
                <a:solidFill>
                  <a:schemeClr val="bg1"/>
                </a:solidFill>
              </a:rPr>
              <a:t>splangkh-nid'-zom-ahee</a:t>
            </a:r>
            <a:endParaRPr lang="en-US" sz="2600" dirty="0">
              <a:solidFill>
                <a:schemeClr val="bg1"/>
              </a:solidFill>
            </a:endParaRPr>
          </a:p>
          <a:p>
            <a:pPr marL="0" indent="0">
              <a:buNone/>
            </a:pPr>
            <a:r>
              <a:rPr lang="x-none" sz="2600" dirty="0">
                <a:solidFill>
                  <a:schemeClr val="bg1"/>
                </a:solidFill>
              </a:rPr>
              <a:t>Middle voice from G4698</a:t>
            </a:r>
            <a:r>
              <a:rPr lang="x-none" sz="2600" dirty="0">
                <a:solidFill>
                  <a:schemeClr val="accent1">
                    <a:lumMod val="50000"/>
                  </a:schemeClr>
                </a:solidFill>
              </a:rPr>
              <a:t>; to have the </a:t>
            </a:r>
            <a:r>
              <a:rPr lang="x-none" sz="2600" i="1" dirty="0">
                <a:solidFill>
                  <a:schemeClr val="accent1">
                    <a:lumMod val="50000"/>
                  </a:schemeClr>
                </a:solidFill>
              </a:rPr>
              <a:t>bowels</a:t>
            </a:r>
            <a:r>
              <a:rPr lang="x-none" sz="2600" dirty="0">
                <a:solidFill>
                  <a:schemeClr val="accent1">
                    <a:lumMod val="50000"/>
                  </a:schemeClr>
                </a:solidFill>
              </a:rPr>
              <a:t> yearn, that is, (figuratively) </a:t>
            </a:r>
            <a:r>
              <a:rPr lang="x-none" sz="2600" i="1" dirty="0">
                <a:solidFill>
                  <a:schemeClr val="accent1">
                    <a:lumMod val="50000"/>
                  </a:schemeClr>
                </a:solidFill>
              </a:rPr>
              <a:t>feel sympathy</a:t>
            </a:r>
            <a:r>
              <a:rPr lang="x-none" sz="2600" dirty="0">
                <a:solidFill>
                  <a:schemeClr val="accent1">
                    <a:lumMod val="50000"/>
                  </a:schemeClr>
                </a:solidFill>
              </a:rPr>
              <a:t>, to </a:t>
            </a:r>
            <a:r>
              <a:rPr lang="x-none" sz="2600" i="1" dirty="0">
                <a:solidFill>
                  <a:schemeClr val="accent1">
                    <a:lumMod val="50000"/>
                  </a:schemeClr>
                </a:solidFill>
              </a:rPr>
              <a:t>pity:</a:t>
            </a:r>
            <a:r>
              <a:rPr lang="x-none" sz="2600" dirty="0">
                <a:solidFill>
                  <a:schemeClr val="accent1">
                    <a:lumMod val="50000"/>
                  </a:schemeClr>
                </a:solidFill>
              </a:rPr>
              <a:t> - have (be moved with) compassion.</a:t>
            </a:r>
            <a:endParaRPr lang="en-US" sz="2600" dirty="0">
              <a:solidFill>
                <a:schemeClr val="accent1">
                  <a:lumMod val="50000"/>
                </a:schemeClr>
              </a:solidFill>
            </a:endParaRPr>
          </a:p>
          <a:p>
            <a:pPr marL="0" indent="0">
              <a:buNone/>
            </a:pPr>
            <a:r>
              <a:rPr lang="en-US" sz="2600" dirty="0">
                <a:solidFill>
                  <a:schemeClr val="bg1"/>
                </a:solidFill>
              </a:rPr>
              <a:t>(Used 12 time) Matt, Mk &amp; Lk </a:t>
            </a:r>
          </a:p>
        </p:txBody>
      </p:sp>
    </p:spTree>
    <p:extLst>
      <p:ext uri="{BB962C8B-B14F-4D97-AF65-F5344CB8AC3E}">
        <p14:creationId xmlns:p14="http://schemas.microsoft.com/office/powerpoint/2010/main" val="374214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87" y="365125"/>
            <a:ext cx="10163483" cy="941161"/>
          </a:xfrm>
        </p:spPr>
        <p:txBody>
          <a:bodyPr>
            <a:normAutofit fontScale="90000"/>
          </a:bodyPr>
          <a:lstStyle/>
          <a:p>
            <a:r>
              <a:rPr lang="en-US" dirty="0"/>
              <a:t>Compassion of Jesus for the Lost </a:t>
            </a:r>
            <a:r>
              <a:rPr lang="en-US" sz="3600" dirty="0"/>
              <a:t>(Matt 9:35-38)</a:t>
            </a:r>
          </a:p>
        </p:txBody>
      </p:sp>
      <p:sp>
        <p:nvSpPr>
          <p:cNvPr id="3" name="Content Placeholder 2"/>
          <p:cNvSpPr>
            <a:spLocks noGrp="1"/>
          </p:cNvSpPr>
          <p:nvPr>
            <p:ph idx="1"/>
          </p:nvPr>
        </p:nvSpPr>
        <p:spPr>
          <a:xfrm>
            <a:off x="333829" y="1306284"/>
            <a:ext cx="5994400" cy="5442857"/>
          </a:xfrm>
        </p:spPr>
        <p:txBody>
          <a:bodyPr>
            <a:noAutofit/>
          </a:bodyPr>
          <a:lstStyle/>
          <a:p>
            <a:r>
              <a:rPr lang="en-US" sz="2400" dirty="0"/>
              <a:t>What moved Jesus to show compassion in these stories?</a:t>
            </a:r>
          </a:p>
          <a:p>
            <a:r>
              <a:rPr lang="en-US" sz="2400" dirty="0"/>
              <a:t>What are some obstacles to showing compassion?</a:t>
            </a:r>
          </a:p>
          <a:p>
            <a:r>
              <a:rPr lang="en-US" sz="2400" dirty="0"/>
              <a:t>Can there be negative reactions to showing compassion?</a:t>
            </a:r>
          </a:p>
          <a:p>
            <a:r>
              <a:rPr lang="en-US" sz="2400" dirty="0"/>
              <a:t>How are we to show compassion?</a:t>
            </a:r>
          </a:p>
          <a:p>
            <a:r>
              <a:rPr lang="en-US" sz="2400" dirty="0"/>
              <a:t>Suggestion on how to be prepared to demonstrate compassion?</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6503669" y="1306285"/>
            <a:ext cx="5354502" cy="5442857"/>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sz="2600" dirty="0">
                <a:solidFill>
                  <a:schemeClr val="bg1"/>
                </a:solidFill>
              </a:rPr>
              <a:t>And Jesus went throughout all the cities and villages, teaching in their synagogues and proclaiming the gospel of the kingdom and healing every disease and every affliction.  </a:t>
            </a:r>
            <a:r>
              <a:rPr lang="en-US" sz="2600" dirty="0">
                <a:solidFill>
                  <a:srgbClr val="FFFF00"/>
                </a:solidFill>
              </a:rPr>
              <a:t>(36)  When he saw the crowds, he had compassion for them, because they were harassed and helpless, like sheep without a shepherd.  </a:t>
            </a:r>
            <a:r>
              <a:rPr lang="en-US" sz="2600" dirty="0">
                <a:solidFill>
                  <a:schemeClr val="bg1"/>
                </a:solidFill>
              </a:rPr>
              <a:t>(37)  Then he said to his disciples, </a:t>
            </a:r>
            <a:r>
              <a:rPr lang="en-US" sz="2600" dirty="0">
                <a:solidFill>
                  <a:srgbClr val="FF0000"/>
                </a:solidFill>
              </a:rPr>
              <a:t>"The harvest is plentiful, but the laborers are few; </a:t>
            </a:r>
            <a:r>
              <a:rPr lang="en-US" sz="2600" dirty="0">
                <a:solidFill>
                  <a:srgbClr val="008080"/>
                </a:solidFill>
              </a:rPr>
              <a:t>(38)  </a:t>
            </a:r>
            <a:r>
              <a:rPr lang="en-US" sz="2600" dirty="0">
                <a:solidFill>
                  <a:srgbClr val="FF0000"/>
                </a:solidFill>
              </a:rPr>
              <a:t>therefore pray earnestly to the Lord of the harvest to send out laborers into his harvest."</a:t>
            </a:r>
            <a:endParaRPr lang="en-US" sz="2600" dirty="0">
              <a:solidFill>
                <a:schemeClr val="bg1"/>
              </a:solidFill>
            </a:endParaRPr>
          </a:p>
        </p:txBody>
      </p:sp>
    </p:spTree>
    <p:extLst>
      <p:ext uri="{BB962C8B-B14F-4D97-AF65-F5344CB8AC3E}">
        <p14:creationId xmlns:p14="http://schemas.microsoft.com/office/powerpoint/2010/main" val="34738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365125"/>
            <a:ext cx="11460480" cy="941161"/>
          </a:xfrm>
        </p:spPr>
        <p:txBody>
          <a:bodyPr>
            <a:noAutofit/>
          </a:bodyPr>
          <a:lstStyle/>
          <a:p>
            <a:r>
              <a:rPr lang="en-US" sz="3600" dirty="0"/>
              <a:t>Compassion of Jesus in Teaching the Lost (Mark 6:30-34)</a:t>
            </a:r>
          </a:p>
        </p:txBody>
      </p:sp>
      <p:sp>
        <p:nvSpPr>
          <p:cNvPr id="3" name="Content Placeholder 2"/>
          <p:cNvSpPr>
            <a:spLocks noGrp="1"/>
          </p:cNvSpPr>
          <p:nvPr>
            <p:ph idx="1"/>
          </p:nvPr>
        </p:nvSpPr>
        <p:spPr>
          <a:xfrm>
            <a:off x="174172" y="1332137"/>
            <a:ext cx="6190740" cy="3592962"/>
          </a:xfrm>
        </p:spPr>
        <p:txBody>
          <a:bodyPr>
            <a:noAutofit/>
          </a:bodyPr>
          <a:lstStyle/>
          <a:p>
            <a:r>
              <a:rPr lang="en-US" sz="2400" dirty="0"/>
              <a:t>What moved Jesus to show compassion in these stories?</a:t>
            </a:r>
          </a:p>
          <a:p>
            <a:r>
              <a:rPr lang="en-US" sz="2400" dirty="0"/>
              <a:t>What are some obstacles to showing compassion?</a:t>
            </a:r>
          </a:p>
          <a:p>
            <a:r>
              <a:rPr lang="en-US" sz="2400" dirty="0"/>
              <a:t>Can there be negative reactions to showing compassion?</a:t>
            </a:r>
          </a:p>
          <a:p>
            <a:r>
              <a:rPr lang="en-US" sz="2400" dirty="0"/>
              <a:t>How are we to show compassion?</a:t>
            </a:r>
          </a:p>
          <a:p>
            <a:r>
              <a:rPr lang="en-US" sz="2400" dirty="0"/>
              <a:t>Suggestion on how to be prepared to demonstrate compassion?</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6503669" y="1306285"/>
            <a:ext cx="5354502" cy="5442857"/>
          </a:xfrm>
          <a:prstGeom prst="rect">
            <a:avLst/>
          </a:prstGeom>
          <a:solidFill>
            <a:srgbClr val="9ABD9B"/>
          </a:solidFill>
          <a:ln w="28575" cap="sq">
            <a:solidFill>
              <a:srgbClr val="91B492"/>
            </a:solidFill>
          </a:ln>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bg1"/>
                </a:solidFill>
              </a:rPr>
              <a:t>The apostles returned to Jesus and told him all that they had done and taught.  (31)  And he said to them, "Come away by yourselves to a desolate place and rest a while." For many were coming and going, and they had no leisure even to eat.  (32)  And they went away in the boat to a desolate place by themselves.  (33)  Now many saw them going and recognized them, and they ran there on foot from all the towns and got there ahead of them.  </a:t>
            </a:r>
            <a:r>
              <a:rPr lang="en-US" dirty="0">
                <a:solidFill>
                  <a:srgbClr val="FFFF00"/>
                </a:solidFill>
              </a:rPr>
              <a:t>(34)  When he went ashore he saw a great crowd, and he had compassion on them, because they were like sheep without a shepherd. And he began to teach them many things.</a:t>
            </a:r>
          </a:p>
          <a:p>
            <a:endParaRPr lang="en-US" dirty="0"/>
          </a:p>
        </p:txBody>
      </p:sp>
      <p:sp>
        <p:nvSpPr>
          <p:cNvPr id="4" name="Rectangle 3">
            <a:extLst>
              <a:ext uri="{FF2B5EF4-FFF2-40B4-BE49-F238E27FC236}">
                <a16:creationId xmlns:a16="http://schemas.microsoft.com/office/drawing/2014/main" id="{F7839AFD-FB1E-42CC-B32F-E1F61A79C7FD}"/>
              </a:ext>
            </a:extLst>
          </p:cNvPr>
          <p:cNvSpPr/>
          <p:nvPr/>
        </p:nvSpPr>
        <p:spPr>
          <a:xfrm>
            <a:off x="5921828" y="1306284"/>
            <a:ext cx="6096000" cy="2677656"/>
          </a:xfrm>
          <a:prstGeom prst="rect">
            <a:avLst/>
          </a:prstGeom>
          <a:solidFill>
            <a:srgbClr val="9ABD9B"/>
          </a:solidFill>
        </p:spPr>
        <p:txBody>
          <a:bodyPr>
            <a:spAutoFit/>
          </a:bodyPr>
          <a:lstStyle/>
          <a:p>
            <a:r>
              <a:rPr lang="en-US" sz="2400" dirty="0" err="1">
                <a:solidFill>
                  <a:schemeClr val="bg1"/>
                </a:solidFill>
              </a:rPr>
              <a:t>Luk</a:t>
            </a:r>
            <a:r>
              <a:rPr lang="en-US" sz="2400" dirty="0">
                <a:solidFill>
                  <a:schemeClr val="bg1"/>
                </a:solidFill>
              </a:rPr>
              <a:t> 9:10-11 On their return the apostles told him all that they had done. And he took them and withdrew apart to a town called Bethsaida.  (11)  When the crowds learned it, </a:t>
            </a:r>
            <a:r>
              <a:rPr lang="en-US" sz="2400" dirty="0">
                <a:solidFill>
                  <a:srgbClr val="FFFF00"/>
                </a:solidFill>
              </a:rPr>
              <a:t>they followed him</a:t>
            </a:r>
            <a:r>
              <a:rPr lang="en-US" sz="2400" dirty="0">
                <a:solidFill>
                  <a:schemeClr val="bg1"/>
                </a:solidFill>
              </a:rPr>
              <a:t>, and </a:t>
            </a:r>
            <a:r>
              <a:rPr lang="en-US" sz="2400" dirty="0">
                <a:solidFill>
                  <a:srgbClr val="FFFF00"/>
                </a:solidFill>
              </a:rPr>
              <a:t>he welcomed them and spoke to them of the kingdom of God and cured those who had need of healing. </a:t>
            </a:r>
            <a:endParaRPr lang="en-US" dirty="0">
              <a:latin typeface="Verdana" panose="020B0604030504040204" pitchFamily="34" charset="0"/>
            </a:endParaRPr>
          </a:p>
        </p:txBody>
      </p:sp>
      <p:sp>
        <p:nvSpPr>
          <p:cNvPr id="5" name="Rectangle 4">
            <a:extLst>
              <a:ext uri="{FF2B5EF4-FFF2-40B4-BE49-F238E27FC236}">
                <a16:creationId xmlns:a16="http://schemas.microsoft.com/office/drawing/2014/main" id="{3E0CEBF8-461D-4794-88EB-6010E67E5FA6}"/>
              </a:ext>
            </a:extLst>
          </p:cNvPr>
          <p:cNvSpPr/>
          <p:nvPr/>
        </p:nvSpPr>
        <p:spPr>
          <a:xfrm>
            <a:off x="221542" y="5370786"/>
            <a:ext cx="6096000" cy="1477328"/>
          </a:xfrm>
          <a:prstGeom prst="rect">
            <a:avLst/>
          </a:prstGeom>
          <a:solidFill>
            <a:srgbClr val="9ABD9B"/>
          </a:solidFill>
        </p:spPr>
        <p:txBody>
          <a:bodyPr>
            <a:spAutoFit/>
          </a:bodyPr>
          <a:lstStyle/>
          <a:p>
            <a:r>
              <a:rPr lang="en-US" sz="2400" dirty="0">
                <a:solidFill>
                  <a:schemeClr val="bg1"/>
                </a:solidFill>
              </a:rPr>
              <a:t>Mat 14:14 When he went ashore he saw a great crowd, and he </a:t>
            </a:r>
            <a:r>
              <a:rPr lang="en-US" sz="2400" dirty="0">
                <a:solidFill>
                  <a:srgbClr val="FFFF00"/>
                </a:solidFill>
              </a:rPr>
              <a:t>had compassion on them and healed their sick.</a:t>
            </a:r>
          </a:p>
          <a:p>
            <a:endParaRPr lang="en-US" dirty="0"/>
          </a:p>
        </p:txBody>
      </p:sp>
    </p:spTree>
    <p:extLst>
      <p:ext uri="{BB962C8B-B14F-4D97-AF65-F5344CB8AC3E}">
        <p14:creationId xmlns:p14="http://schemas.microsoft.com/office/powerpoint/2010/main" val="122084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365125"/>
            <a:ext cx="11649624" cy="941161"/>
          </a:xfrm>
        </p:spPr>
        <p:txBody>
          <a:bodyPr>
            <a:normAutofit fontScale="90000"/>
          </a:bodyPr>
          <a:lstStyle/>
          <a:p>
            <a:r>
              <a:rPr lang="en-US" dirty="0"/>
              <a:t>Compassion of Jesus Touching the Untouchable </a:t>
            </a:r>
            <a:r>
              <a:rPr lang="en-US" sz="3600" dirty="0"/>
              <a:t>(Mark 1:40-45)</a:t>
            </a:r>
          </a:p>
        </p:txBody>
      </p:sp>
      <p:sp>
        <p:nvSpPr>
          <p:cNvPr id="3" name="Content Placeholder 2"/>
          <p:cNvSpPr>
            <a:spLocks noGrp="1"/>
          </p:cNvSpPr>
          <p:nvPr>
            <p:ph idx="1"/>
          </p:nvPr>
        </p:nvSpPr>
        <p:spPr>
          <a:xfrm>
            <a:off x="333829" y="1386114"/>
            <a:ext cx="6044558" cy="5442857"/>
          </a:xfrm>
        </p:spPr>
        <p:txBody>
          <a:bodyPr>
            <a:noAutofit/>
          </a:bodyPr>
          <a:lstStyle/>
          <a:p>
            <a:r>
              <a:rPr lang="en-US" sz="2400" dirty="0"/>
              <a:t>What moved Jesus to show compassion in these stories?</a:t>
            </a:r>
          </a:p>
          <a:p>
            <a:r>
              <a:rPr lang="en-US" sz="2400" dirty="0"/>
              <a:t>What are some obstacles to showing compassion?</a:t>
            </a:r>
          </a:p>
          <a:p>
            <a:r>
              <a:rPr lang="en-US" sz="2400" dirty="0"/>
              <a:t>Can there be negative reactions to showing compassion?</a:t>
            </a:r>
          </a:p>
          <a:p>
            <a:r>
              <a:rPr lang="en-US" sz="2400" dirty="0"/>
              <a:t>How are we to show compassion?</a:t>
            </a:r>
          </a:p>
          <a:p>
            <a:r>
              <a:rPr lang="en-US" sz="2400" dirty="0"/>
              <a:t>Suggestion on how to be prepared to demonstrate compassion?</a:t>
            </a:r>
          </a:p>
        </p:txBody>
      </p:sp>
      <p:sp>
        <p:nvSpPr>
          <p:cNvPr id="6" name="Content Placeholder 7">
            <a:extLst>
              <a:ext uri="{FF2B5EF4-FFF2-40B4-BE49-F238E27FC236}">
                <a16:creationId xmlns:a16="http://schemas.microsoft.com/office/drawing/2014/main" id="{4FFD99FE-69E8-4086-ACEC-AA00F5223B55}"/>
              </a:ext>
            </a:extLst>
          </p:cNvPr>
          <p:cNvSpPr txBox="1">
            <a:spLocks/>
          </p:cNvSpPr>
          <p:nvPr/>
        </p:nvSpPr>
        <p:spPr>
          <a:xfrm>
            <a:off x="6503669" y="1306285"/>
            <a:ext cx="5354502" cy="5442857"/>
          </a:xfrm>
          <a:prstGeom prst="rect">
            <a:avLst/>
          </a:prstGeom>
          <a:solidFill>
            <a:srgbClr val="9ABD9B"/>
          </a:solidFill>
          <a:ln w="28575" cap="sq">
            <a:solidFill>
              <a:srgbClr val="91B492"/>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800"/>
              </a:spcBef>
              <a:buClr>
                <a:schemeClr val="accent3"/>
              </a:buClr>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Clr>
                <a:schemeClr val="accent3"/>
              </a:buClr>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Clr>
                <a:schemeClr val="accent3"/>
              </a:buClr>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3"/>
              </a:buClr>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pPr marL="0" indent="0">
              <a:buNone/>
            </a:pPr>
            <a:r>
              <a:rPr lang="en-US" dirty="0">
                <a:solidFill>
                  <a:schemeClr val="bg1"/>
                </a:solidFill>
              </a:rPr>
              <a:t>And a leper came to him, imploring him, and kneeling said to him, "</a:t>
            </a:r>
            <a:r>
              <a:rPr lang="en-US" dirty="0">
                <a:solidFill>
                  <a:srgbClr val="FFFF00"/>
                </a:solidFill>
              </a:rPr>
              <a:t>If you will</a:t>
            </a:r>
            <a:r>
              <a:rPr lang="en-US" dirty="0">
                <a:solidFill>
                  <a:schemeClr val="bg1"/>
                </a:solidFill>
              </a:rPr>
              <a:t>, you can make me clean."  (41)  </a:t>
            </a:r>
            <a:r>
              <a:rPr lang="en-US" dirty="0">
                <a:solidFill>
                  <a:srgbClr val="FFFF00"/>
                </a:solidFill>
              </a:rPr>
              <a:t>Moved with pity, he stretched out his hand and touched him and said to him, "I will; be clean."</a:t>
            </a:r>
            <a:r>
              <a:rPr lang="en-US" dirty="0">
                <a:solidFill>
                  <a:schemeClr val="bg1"/>
                </a:solidFill>
              </a:rPr>
              <a:t> (42)  And immediately the leprosy left him, and he was made clean.  (43)  And Jesus sternly charged him and sent him away at once,  (44)  and said to him, </a:t>
            </a:r>
            <a:r>
              <a:rPr lang="en-US" dirty="0">
                <a:solidFill>
                  <a:srgbClr val="FFFF00"/>
                </a:solidFill>
              </a:rPr>
              <a:t>"See that you say nothing to anyone, </a:t>
            </a:r>
            <a:r>
              <a:rPr lang="en-US" dirty="0">
                <a:solidFill>
                  <a:schemeClr val="bg1"/>
                </a:solidFill>
              </a:rPr>
              <a:t>but go, show yourself to the priest and offer for your cleansing what Moses commanded, for a proof to them." (45)  </a:t>
            </a:r>
            <a:r>
              <a:rPr lang="en-US" dirty="0">
                <a:solidFill>
                  <a:srgbClr val="FFFF00"/>
                </a:solidFill>
              </a:rPr>
              <a:t>But he went out and began to talk freely about it, and to spread the news</a:t>
            </a:r>
            <a:r>
              <a:rPr lang="en-US" dirty="0">
                <a:solidFill>
                  <a:schemeClr val="bg1"/>
                </a:solidFill>
              </a:rPr>
              <a:t>, so that Jesus could no longer openly enter a town, but was out in desolate places, and people were coming to him from every quarter.</a:t>
            </a:r>
          </a:p>
          <a:p>
            <a:endParaRPr lang="en-US" dirty="0"/>
          </a:p>
          <a:p>
            <a:endParaRPr lang="en-US" dirty="0"/>
          </a:p>
        </p:txBody>
      </p:sp>
    </p:spTree>
    <p:extLst>
      <p:ext uri="{BB962C8B-B14F-4D97-AF65-F5344CB8AC3E}">
        <p14:creationId xmlns:p14="http://schemas.microsoft.com/office/powerpoint/2010/main" val="37999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Year-End Lesson taught at Embry Hills on December 24th, 2017</Item_x0020_Details>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40262f94-9f35-4ac3-9a90-690165a166b7"/>
    <ds:schemaRef ds:uri="http://purl.org/dc/terms/"/>
    <ds:schemaRef ds:uri="http://schemas.microsoft.com/office/2006/documentManagement/types"/>
    <ds:schemaRef ds:uri="http://schemas.microsoft.com/office/infopath/2007/PartnerControls"/>
    <ds:schemaRef ds:uri="a4f35948-e619-41b3-aa29-22878b09cfd2"/>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1733</TotalTime>
  <Words>2299</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Verdana</vt:lpstr>
      <vt:lpstr>Cloud skipper design template</vt:lpstr>
      <vt:lpstr>Serving Others Like The Savior</vt:lpstr>
      <vt:lpstr>Year-End Classes Planned</vt:lpstr>
      <vt:lpstr>Jesus – Serving Others with Compassion</vt:lpstr>
      <vt:lpstr>What is Compassion?</vt:lpstr>
      <vt:lpstr>What is Compassion?</vt:lpstr>
      <vt:lpstr>Mat 18:21-35 “Put on “Compassionate hearts”</vt:lpstr>
      <vt:lpstr>Compassion of Jesus for the Lost (Matt 9:35-38)</vt:lpstr>
      <vt:lpstr>Compassion of Jesus in Teaching the Lost (Mark 6:30-34)</vt:lpstr>
      <vt:lpstr>Compassion of Jesus Touching the Untouchable (Mark 1:40-45)</vt:lpstr>
      <vt:lpstr>Compassion of Jesus Addressing Physical Needs (Matt 15:32)</vt:lpstr>
      <vt:lpstr>Compassion of Jesus Addressing Emotional Needs (Matt 15:32)</vt:lpstr>
      <vt:lpstr>Luke 10:25-37</vt:lpstr>
    </vt:vector>
  </TitlesOfParts>
  <Company>AGCO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Others Like The Savior</dc:title>
  <dc:subject>Friendship</dc:subject>
  <dc:creator>Freesmeyer, Sam</dc:creator>
  <cp:lastModifiedBy>JAMES F NEWMAN</cp:lastModifiedBy>
  <cp:revision>62</cp:revision>
  <cp:lastPrinted>2017-12-27T02:55:21Z</cp:lastPrinted>
  <dcterms:created xsi:type="dcterms:W3CDTF">2017-12-21T20:07:43Z</dcterms:created>
  <dcterms:modified xsi:type="dcterms:W3CDTF">2017-12-27T16:47:03Z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