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731" r:id="rId2"/>
  </p:sldMasterIdLst>
  <p:notesMasterIdLst>
    <p:notesMasterId r:id="rId19"/>
  </p:notesMasterIdLst>
  <p:handoutMasterIdLst>
    <p:handoutMasterId r:id="rId20"/>
  </p:handoutMasterIdLst>
  <p:sldIdLst>
    <p:sldId id="354" r:id="rId3"/>
    <p:sldId id="382" r:id="rId4"/>
    <p:sldId id="405" r:id="rId5"/>
    <p:sldId id="406" r:id="rId6"/>
    <p:sldId id="256" r:id="rId7"/>
    <p:sldId id="396" r:id="rId8"/>
    <p:sldId id="381" r:id="rId9"/>
    <p:sldId id="398" r:id="rId10"/>
    <p:sldId id="390" r:id="rId11"/>
    <p:sldId id="399" r:id="rId12"/>
    <p:sldId id="407" r:id="rId13"/>
    <p:sldId id="391" r:id="rId14"/>
    <p:sldId id="400" r:id="rId15"/>
    <p:sldId id="408" r:id="rId16"/>
    <p:sldId id="409" r:id="rId17"/>
    <p:sldId id="404"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Introduction" id="{122B4492-BD32-497A-AC08-054E7A1801CF}">
          <p14:sldIdLst>
            <p14:sldId id="354"/>
            <p14:sldId id="382"/>
            <p14:sldId id="405"/>
            <p14:sldId id="406"/>
          </p14:sldIdLst>
        </p14:section>
        <p14:section name="How the Bible Builds Our Faith" id="{6E214CC6-0256-4C07-9352-AF8652209118}">
          <p14:sldIdLst>
            <p14:sldId id="256"/>
            <p14:sldId id="396"/>
            <p14:sldId id="381"/>
            <p14:sldId id="398"/>
          </p14:sldIdLst>
        </p14:section>
        <p14:section name="Permanence of God's Word" id="{33331B4D-EB1E-440C-9997-8E7085FB143C}">
          <p14:sldIdLst>
            <p14:sldId id="390"/>
            <p14:sldId id="399"/>
            <p14:sldId id="407"/>
          </p14:sldIdLst>
        </p14:section>
        <p14:section name="Changing God's Word" id="{20B1A000-CA88-41E8-AA26-652044D794CD}">
          <p14:sldIdLst>
            <p14:sldId id="391"/>
            <p14:sldId id="400"/>
            <p14:sldId id="408"/>
            <p14:sldId id="409"/>
          </p14:sldIdLst>
        </p14:section>
        <p14:section name="Summary" id="{CC0C7A8A-47E7-42DC-A3DB-CE4A4CA1366C}">
          <p14:sldIdLst>
            <p14:sldId id="404"/>
          </p14:sldIdLst>
        </p14:section>
        <p14:section name="Backup" id="{A57805F0-A36C-4F72-86C5-029BEF127EE9}">
          <p14:sldIdLst/>
        </p14:section>
      </p14:sectionLst>
    </p:ex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0000FF"/>
    <a:srgbClr val="FF66FF"/>
    <a:srgbClr val="FFFFCC"/>
    <a:srgbClr val="FF3300"/>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4422" autoAdjust="0"/>
  </p:normalViewPr>
  <p:slideViewPr>
    <p:cSldViewPr>
      <p:cViewPr varScale="1">
        <p:scale>
          <a:sx n="103" d="100"/>
          <a:sy n="103" d="100"/>
        </p:scale>
        <p:origin x="762" y="96"/>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5FF4E1-30BB-4D6F-880C-5C57818AF989}" type="datetimeFigureOut">
              <a:rPr lang="en-US" smtClean="0"/>
              <a:t>09-Jan-18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305F9E-952B-4163-B049-917367B4C111}" type="slidenum">
              <a:rPr lang="en-US" smtClean="0"/>
              <a:t>‹#›</a:t>
            </a:fld>
            <a:endParaRPr lang="en-US" dirty="0"/>
          </a:p>
        </p:txBody>
      </p:sp>
    </p:spTree>
    <p:extLst>
      <p:ext uri="{BB962C8B-B14F-4D97-AF65-F5344CB8AC3E}">
        <p14:creationId xmlns:p14="http://schemas.microsoft.com/office/powerpoint/2010/main" val="387950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cs typeface="+mn-cs"/>
              </a:defRPr>
            </a:lvl1pPr>
          </a:lstStyle>
          <a:p>
            <a:pPr>
              <a:defRPr/>
            </a:pPr>
            <a:endParaRPr lang="en-US" dirty="0"/>
          </a:p>
        </p:txBody>
      </p:sp>
      <p:sp>
        <p:nvSpPr>
          <p:cNvPr id="1433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cs typeface="+mn-cs"/>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2E83D9F-F49B-4463-80F4-679CA74689FC}" type="slidenum">
              <a:rPr lang="en-US" altLang="en-US"/>
              <a:pPr>
                <a:defRPr/>
              </a:pPr>
              <a:t>‹#›</a:t>
            </a:fld>
            <a:endParaRPr lang="en-US" altLang="en-US" dirty="0"/>
          </a:p>
        </p:txBody>
      </p:sp>
    </p:spTree>
    <p:extLst>
      <p:ext uri="{BB962C8B-B14F-4D97-AF65-F5344CB8AC3E}">
        <p14:creationId xmlns:p14="http://schemas.microsoft.com/office/powerpoint/2010/main" val="2070706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5</a:t>
            </a:fld>
            <a:endParaRPr lang="en-US" altLang="en-US" dirty="0" smtClean="0"/>
          </a:p>
        </p:txBody>
      </p:sp>
    </p:spTree>
    <p:extLst>
      <p:ext uri="{BB962C8B-B14F-4D97-AF65-F5344CB8AC3E}">
        <p14:creationId xmlns:p14="http://schemas.microsoft.com/office/powerpoint/2010/main" val="248125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9</a:t>
            </a:fld>
            <a:endParaRPr lang="en-US" altLang="en-US" dirty="0" smtClean="0"/>
          </a:p>
        </p:txBody>
      </p:sp>
    </p:spTree>
    <p:extLst>
      <p:ext uri="{BB962C8B-B14F-4D97-AF65-F5344CB8AC3E}">
        <p14:creationId xmlns:p14="http://schemas.microsoft.com/office/powerpoint/2010/main" val="237633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12</a:t>
            </a:fld>
            <a:endParaRPr lang="en-US" altLang="en-US" dirty="0" smtClean="0"/>
          </a:p>
        </p:txBody>
      </p:sp>
    </p:spTree>
    <p:extLst>
      <p:ext uri="{BB962C8B-B14F-4D97-AF65-F5344CB8AC3E}">
        <p14:creationId xmlns:p14="http://schemas.microsoft.com/office/powerpoint/2010/main" val="239763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30723"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dirty="0"/>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dirty="0"/>
          </a:p>
        </p:txBody>
      </p:sp>
      <p:sp>
        <p:nvSpPr>
          <p:cNvPr id="10" name="Rectangle 6"/>
          <p:cNvSpPr>
            <a:spLocks noGrp="1" noChangeArrowheads="1"/>
          </p:cNvSpPr>
          <p:nvPr>
            <p:ph type="sldNum" sz="quarter" idx="12"/>
          </p:nvPr>
        </p:nvSpPr>
        <p:spPr/>
        <p:txBody>
          <a:bodyPr anchorCtr="0"/>
          <a:lstStyle>
            <a:lvl1pPr>
              <a:defRPr/>
            </a:lvl1pPr>
          </a:lstStyle>
          <a:p>
            <a:pPr>
              <a:defRPr/>
            </a:pPr>
            <a:fld id="{8F1E4364-71E0-4860-B911-6FD8C66F9799}" type="slidenum">
              <a:rPr lang="en-US" altLang="en-US"/>
              <a:pPr>
                <a:defRPr/>
              </a:pPr>
              <a:t>‹#›</a:t>
            </a:fld>
            <a:endParaRPr lang="en-US" altLang="en-US" dirty="0"/>
          </a:p>
        </p:txBody>
      </p:sp>
    </p:spTree>
    <p:extLst>
      <p:ext uri="{BB962C8B-B14F-4D97-AF65-F5344CB8AC3E}">
        <p14:creationId xmlns:p14="http://schemas.microsoft.com/office/powerpoint/2010/main" val="161049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95FF72-2BC6-4693-A572-1758EC5227C3}" type="slidenum">
              <a:rPr lang="en-US" altLang="en-US"/>
              <a:pPr>
                <a:defRPr/>
              </a:pPr>
              <a:t>‹#›</a:t>
            </a:fld>
            <a:endParaRPr lang="en-US" altLang="en-US" dirty="0"/>
          </a:p>
        </p:txBody>
      </p:sp>
    </p:spTree>
    <p:extLst>
      <p:ext uri="{BB962C8B-B14F-4D97-AF65-F5344CB8AC3E}">
        <p14:creationId xmlns:p14="http://schemas.microsoft.com/office/powerpoint/2010/main" val="374390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D287E8-B733-4879-9BCE-069E8D9A97DE}" type="slidenum">
              <a:rPr lang="en-US" altLang="en-US"/>
              <a:pPr>
                <a:defRPr/>
              </a:pPr>
              <a:t>‹#›</a:t>
            </a:fld>
            <a:endParaRPr lang="en-US" altLang="en-US" dirty="0"/>
          </a:p>
        </p:txBody>
      </p:sp>
    </p:spTree>
    <p:extLst>
      <p:ext uri="{BB962C8B-B14F-4D97-AF65-F5344CB8AC3E}">
        <p14:creationId xmlns:p14="http://schemas.microsoft.com/office/powerpoint/2010/main" val="323251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8"/>
            <a:ext cx="7391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76200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1" fontAlgn="auto" hangingPunct="1">
              <a:spcBef>
                <a:spcPts val="0"/>
              </a:spcBef>
              <a:spcAft>
                <a:spcPts val="0"/>
              </a:spcAft>
              <a:defRPr/>
            </a:pPr>
            <a:endParaRPr lang="en-US" sz="1800" dirty="0">
              <a:solidFill>
                <a:srgbClr val="FFFFFF"/>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323411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924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35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081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74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5"/>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5"/>
            <a:ext cx="38100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8100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72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7863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8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487"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244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87487"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4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EE515E-4394-48BD-8F62-0310F11171CF}" type="slidenum">
              <a:rPr lang="en-US" altLang="en-US"/>
              <a:pPr>
                <a:defRPr/>
              </a:pPr>
              <a:t>‹#›</a:t>
            </a:fld>
            <a:endParaRPr lang="en-US" altLang="en-US" dirty="0"/>
          </a:p>
        </p:txBody>
      </p:sp>
    </p:spTree>
    <p:extLst>
      <p:ext uri="{BB962C8B-B14F-4D97-AF65-F5344CB8AC3E}">
        <p14:creationId xmlns:p14="http://schemas.microsoft.com/office/powerpoint/2010/main" val="3156629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1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81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897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600200"/>
            <a:ext cx="76962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91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40"/>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25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4AABD1-CB71-42BA-A6AC-2616825EEFA4}" type="slidenum">
              <a:rPr lang="en-US" altLang="en-US"/>
              <a:pPr>
                <a:defRPr/>
              </a:pPr>
              <a:t>‹#›</a:t>
            </a:fld>
            <a:endParaRPr lang="en-US" altLang="en-US" dirty="0"/>
          </a:p>
        </p:txBody>
      </p:sp>
    </p:spTree>
    <p:extLst>
      <p:ext uri="{BB962C8B-B14F-4D97-AF65-F5344CB8AC3E}">
        <p14:creationId xmlns:p14="http://schemas.microsoft.com/office/powerpoint/2010/main" val="148291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9"/>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8" y="1766889"/>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FB9578-94CD-43DE-96BE-DD464DFF5E1D}" type="slidenum">
              <a:rPr lang="en-US" altLang="en-US"/>
              <a:pPr>
                <a:defRPr/>
              </a:pPr>
              <a:t>‹#›</a:t>
            </a:fld>
            <a:endParaRPr lang="en-US" altLang="en-US" dirty="0"/>
          </a:p>
        </p:txBody>
      </p:sp>
    </p:spTree>
    <p:extLst>
      <p:ext uri="{BB962C8B-B14F-4D97-AF65-F5344CB8AC3E}">
        <p14:creationId xmlns:p14="http://schemas.microsoft.com/office/powerpoint/2010/main" val="32607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79C3FA2-3205-4722-8F58-0180978E9166}" type="slidenum">
              <a:rPr lang="en-US" altLang="en-US"/>
              <a:pPr>
                <a:defRPr/>
              </a:pPr>
              <a:t>‹#›</a:t>
            </a:fld>
            <a:endParaRPr lang="en-US" altLang="en-US" dirty="0"/>
          </a:p>
        </p:txBody>
      </p:sp>
    </p:spTree>
    <p:extLst>
      <p:ext uri="{BB962C8B-B14F-4D97-AF65-F5344CB8AC3E}">
        <p14:creationId xmlns:p14="http://schemas.microsoft.com/office/powerpoint/2010/main" val="427986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ED5E7F9-CAF8-428E-8435-49B4AB6E03D5}" type="slidenum">
              <a:rPr lang="en-US" altLang="en-US"/>
              <a:pPr>
                <a:defRPr/>
              </a:pPr>
              <a:t>‹#›</a:t>
            </a:fld>
            <a:endParaRPr lang="en-US" altLang="en-US" dirty="0"/>
          </a:p>
        </p:txBody>
      </p:sp>
    </p:spTree>
    <p:extLst>
      <p:ext uri="{BB962C8B-B14F-4D97-AF65-F5344CB8AC3E}">
        <p14:creationId xmlns:p14="http://schemas.microsoft.com/office/powerpoint/2010/main" val="42088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0B4DD8-C6E2-4F30-95EC-EF80EFA25051}" type="slidenum">
              <a:rPr lang="en-US" altLang="en-US"/>
              <a:pPr>
                <a:defRPr/>
              </a:pPr>
              <a:t>‹#›</a:t>
            </a:fld>
            <a:endParaRPr lang="en-US" altLang="en-US" dirty="0"/>
          </a:p>
        </p:txBody>
      </p:sp>
    </p:spTree>
    <p:extLst>
      <p:ext uri="{BB962C8B-B14F-4D97-AF65-F5344CB8AC3E}">
        <p14:creationId xmlns:p14="http://schemas.microsoft.com/office/powerpoint/2010/main" val="19243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3C035E-478A-408C-A835-DB341D103FE5}" type="slidenum">
              <a:rPr lang="en-US" altLang="en-US"/>
              <a:pPr>
                <a:defRPr/>
              </a:pPr>
              <a:t>‹#›</a:t>
            </a:fld>
            <a:endParaRPr lang="en-US" altLang="en-US" dirty="0"/>
          </a:p>
        </p:txBody>
      </p:sp>
    </p:spTree>
    <p:extLst>
      <p:ext uri="{BB962C8B-B14F-4D97-AF65-F5344CB8AC3E}">
        <p14:creationId xmlns:p14="http://schemas.microsoft.com/office/powerpoint/2010/main" val="102314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BC809E-8398-4934-BA28-B1E64F8BF76D}" type="slidenum">
              <a:rPr lang="en-US" altLang="en-US"/>
              <a:pPr>
                <a:defRPr/>
              </a:pPr>
              <a:t>‹#›</a:t>
            </a:fld>
            <a:endParaRPr lang="en-US" altLang="en-US" dirty="0"/>
          </a:p>
        </p:txBody>
      </p:sp>
    </p:spTree>
    <p:extLst>
      <p:ext uri="{BB962C8B-B14F-4D97-AF65-F5344CB8AC3E}">
        <p14:creationId xmlns:p14="http://schemas.microsoft.com/office/powerpoint/2010/main" val="332484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spcBef>
                <a:spcPct val="0"/>
              </a:spcBef>
              <a:defRPr sz="1400">
                <a:solidFill>
                  <a:schemeClr val="tx2"/>
                </a:solidFill>
                <a:latin typeface="Arial" pitchFamily="34" charset="0"/>
                <a:cs typeface="+mn-cs"/>
              </a:defRPr>
            </a:lvl1pPr>
          </a:lstStyle>
          <a:p>
            <a:pPr>
              <a:defRPr/>
            </a:pPr>
            <a:endParaRPr lang="en-US" dirty="0"/>
          </a:p>
        </p:txBody>
      </p:sp>
      <p:sp>
        <p:nvSpPr>
          <p:cNvPr id="29701"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34" charset="0"/>
                <a:cs typeface="+mn-cs"/>
              </a:defRPr>
            </a:lvl1pPr>
          </a:lstStyle>
          <a:p>
            <a:pPr>
              <a:defRPr/>
            </a:pPr>
            <a:endParaRPr lang="en-US" dirty="0"/>
          </a:p>
        </p:txBody>
      </p:sp>
      <p:sp>
        <p:nvSpPr>
          <p:cNvPr id="29702"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pPr>
              <a:defRPr/>
            </a:pPr>
            <a:fld id="{DB073D73-05A8-4B44-9B6B-02007FFAC815}" type="slidenum">
              <a:rPr lang="en-US" altLang="en-US"/>
              <a:pPr>
                <a:defRPr/>
              </a:pPr>
              <a:t>‹#›</a:t>
            </a:fld>
            <a:endParaRPr lang="en-US" altLang="en-US" dirty="0"/>
          </a:p>
        </p:txBody>
      </p:sp>
      <p:pic>
        <p:nvPicPr>
          <p:cNvPr id="103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97"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5000" r="-15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FFF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1026" name="Rectangle 2"/>
          <p:cNvSpPr>
            <a:spLocks noGrp="1" noChangeArrowheads="1"/>
          </p:cNvSpPr>
          <p:nvPr>
            <p:ph type="title"/>
          </p:nvPr>
        </p:nvSpPr>
        <p:spPr bwMode="auto">
          <a:xfrm>
            <a:off x="924464"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19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02" y="-76200"/>
            <a:ext cx="1969697"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83148"/>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solidFill>
            <a:schemeClr val="accent1"/>
          </a:solidFill>
        </p:spPr>
        <p:txBody>
          <a:bodyPr/>
          <a:lstStyle/>
          <a:p>
            <a:pPr eaLnBrk="1" hangingPunct="1"/>
            <a:r>
              <a:rPr lang="en-US" altLang="en-US" sz="3600" dirty="0" smtClean="0">
                <a:solidFill>
                  <a:schemeClr val="tx1"/>
                </a:solidFill>
                <a:latin typeface="Algerian" panose="04020705040A02060702" pitchFamily="82" charset="0"/>
              </a:rPr>
              <a:t>HOW WE GOT the Bible</a:t>
            </a:r>
          </a:p>
        </p:txBody>
      </p:sp>
      <p:sp>
        <p:nvSpPr>
          <p:cNvPr id="52227" name="Rectangle 3"/>
          <p:cNvSpPr>
            <a:spLocks noGrp="1" noChangeArrowheads="1"/>
          </p:cNvSpPr>
          <p:nvPr>
            <p:ph type="subTitle" idx="1"/>
          </p:nvPr>
        </p:nvSpPr>
        <p:spPr>
          <a:solidFill>
            <a:schemeClr val="accent1"/>
          </a:solidFill>
          <a:ln w="76200" cmpd="tri">
            <a:solidFill>
              <a:schemeClr val="tx1"/>
            </a:solidFill>
            <a:miter lim="800000"/>
            <a:headEnd/>
            <a:tailEnd/>
          </a:ln>
        </p:spPr>
        <p:txBody>
          <a:bodyPr/>
          <a:lstStyle/>
          <a:p>
            <a:pPr eaLnBrk="1" hangingPunct="1">
              <a:lnSpc>
                <a:spcPct val="80000"/>
              </a:lnSpc>
            </a:pPr>
            <a:endParaRPr lang="en-US" altLang="en-US" sz="2000" dirty="0" smtClean="0">
              <a:solidFill>
                <a:schemeClr val="tx1"/>
              </a:solidFill>
            </a:endParaRPr>
          </a:p>
          <a:p>
            <a:pPr eaLnBrk="1" hangingPunct="1">
              <a:lnSpc>
                <a:spcPct val="80000"/>
              </a:lnSpc>
            </a:pPr>
            <a:r>
              <a:rPr lang="en-US" altLang="en-US" sz="2000" dirty="0" smtClean="0">
                <a:solidFill>
                  <a:schemeClr val="tx1"/>
                </a:solidFill>
              </a:rPr>
              <a:t>A class on Bible origin, transmission and reliability</a:t>
            </a:r>
          </a:p>
          <a:p>
            <a:pPr eaLnBrk="1" hangingPunct="1">
              <a:lnSpc>
                <a:spcPct val="80000"/>
              </a:lnSpc>
            </a:pPr>
            <a:r>
              <a:rPr lang="en-US" altLang="en-US" sz="2000" dirty="0" smtClean="0">
                <a:solidFill>
                  <a:schemeClr val="tx1"/>
                </a:solidFill>
              </a:rPr>
              <a:t>January 2018</a:t>
            </a:r>
          </a:p>
        </p:txBody>
      </p:sp>
      <p:grpSp>
        <p:nvGrpSpPr>
          <p:cNvPr id="52228" name="Group 44"/>
          <p:cNvGrpSpPr>
            <a:grpSpLocks/>
          </p:cNvGrpSpPr>
          <p:nvPr/>
        </p:nvGrpSpPr>
        <p:grpSpPr bwMode="auto">
          <a:xfrm>
            <a:off x="0" y="-169514838"/>
            <a:ext cx="7418388" cy="369888"/>
            <a:chOff x="0" y="50640"/>
            <a:chExt cx="3505" cy="310"/>
          </a:xfrm>
        </p:grpSpPr>
        <p:sp>
          <p:nvSpPr>
            <p:cNvPr id="52253" name="Rectangle 34"/>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nvGrpSpPr>
            <p:cNvPr id="52254" name="Group 43"/>
            <p:cNvGrpSpPr>
              <a:grpSpLocks/>
            </p:cNvGrpSpPr>
            <p:nvPr/>
          </p:nvGrpSpPr>
          <p:grpSpPr bwMode="auto">
            <a:xfrm>
              <a:off x="0" y="50640"/>
              <a:ext cx="3505" cy="310"/>
              <a:chOff x="0" y="175190"/>
              <a:chExt cx="3505" cy="310"/>
            </a:xfrm>
          </p:grpSpPr>
          <p:sp>
            <p:nvSpPr>
              <p:cNvPr id="52255" name="Rectangle 35"/>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52256" name="Rectangle 36"/>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grpSp>
      <p:grpSp>
        <p:nvGrpSpPr>
          <p:cNvPr id="52229" name="Group 42"/>
          <p:cNvGrpSpPr>
            <a:grpSpLocks/>
          </p:cNvGrpSpPr>
          <p:nvPr/>
        </p:nvGrpSpPr>
        <p:grpSpPr bwMode="auto">
          <a:xfrm>
            <a:off x="-11113" y="173424850"/>
            <a:ext cx="9166226" cy="2870200"/>
            <a:chOff x="-5" y="288033"/>
            <a:chExt cx="4330" cy="2410"/>
          </a:xfrm>
        </p:grpSpPr>
        <p:grpSp>
          <p:nvGrpSpPr>
            <p:cNvPr id="52249" name="Group 40"/>
            <p:cNvGrpSpPr>
              <a:grpSpLocks/>
            </p:cNvGrpSpPr>
            <p:nvPr/>
          </p:nvGrpSpPr>
          <p:grpSpPr bwMode="auto">
            <a:xfrm>
              <a:off x="0" y="288038"/>
              <a:ext cx="4320" cy="2400"/>
              <a:chOff x="0" y="288038"/>
              <a:chExt cx="4320" cy="2400"/>
            </a:xfrm>
          </p:grpSpPr>
          <p:sp>
            <p:nvSpPr>
              <p:cNvPr id="52251" name="Rectangle 37"/>
              <p:cNvSpPr>
                <a:spLocks noChangeArrowheads="1"/>
              </p:cNvSpPr>
              <p:nvPr/>
            </p:nvSpPr>
            <p:spPr bwMode="auto">
              <a:xfrm>
                <a:off x="0" y="288038"/>
                <a:ext cx="432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  </a:t>
                </a:r>
                <a:r>
                  <a:rPr lang="en-US" altLang="en-US" sz="24400" dirty="0">
                    <a:solidFill>
                      <a:srgbClr val="000000"/>
                    </a:solidFill>
                  </a:rPr>
                  <a:t> </a:t>
                </a:r>
                <a:r>
                  <a:rPr lang="en-US" altLang="en-US" sz="1800" dirty="0">
                    <a:solidFill>
                      <a:srgbClr val="000000"/>
                    </a:solidFill>
                  </a:rPr>
                  <a:t>                                                     </a:t>
                </a:r>
              </a:p>
            </p:txBody>
          </p:sp>
          <p:sp>
            <p:nvSpPr>
              <p:cNvPr id="52252" name="Rectangle 39"/>
              <p:cNvSpPr>
                <a:spLocks noChangeArrowheads="1"/>
              </p:cNvSpPr>
              <p:nvPr/>
            </p:nvSpPr>
            <p:spPr bwMode="auto">
              <a:xfrm>
                <a:off x="0" y="288038"/>
                <a:ext cx="4320" cy="24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sp>
          <p:nvSpPr>
            <p:cNvPr id="52250" name="Rectangle 41"/>
            <p:cNvSpPr>
              <a:spLocks noChangeArrowheads="1"/>
            </p:cNvSpPr>
            <p:nvPr/>
          </p:nvSpPr>
          <p:spPr bwMode="auto">
            <a:xfrm>
              <a:off x="-5" y="288033"/>
              <a:ext cx="4330" cy="2410"/>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pic>
        <p:nvPicPr>
          <p:cNvPr id="52230" name="Picture 38" descr="CODEX SINATICUS (340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73466125"/>
            <a:ext cx="45720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55"/>
          <p:cNvGrpSpPr>
            <a:grpSpLocks/>
          </p:cNvGrpSpPr>
          <p:nvPr/>
        </p:nvGrpSpPr>
        <p:grpSpPr bwMode="auto">
          <a:xfrm>
            <a:off x="0" y="-169179875"/>
            <a:ext cx="7418388" cy="369887"/>
            <a:chOff x="0" y="50640"/>
            <a:chExt cx="3505" cy="310"/>
          </a:xfrm>
        </p:grpSpPr>
        <p:sp>
          <p:nvSpPr>
            <p:cNvPr id="52245" name="Rectangle 45"/>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nvGrpSpPr>
            <p:cNvPr id="52246" name="Group 54"/>
            <p:cNvGrpSpPr>
              <a:grpSpLocks/>
            </p:cNvGrpSpPr>
            <p:nvPr/>
          </p:nvGrpSpPr>
          <p:grpSpPr bwMode="auto">
            <a:xfrm>
              <a:off x="0" y="50640"/>
              <a:ext cx="3505" cy="310"/>
              <a:chOff x="0" y="175190"/>
              <a:chExt cx="3505" cy="310"/>
            </a:xfrm>
          </p:grpSpPr>
          <p:sp>
            <p:nvSpPr>
              <p:cNvPr id="52247" name="Rectangle 46"/>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52248" name="Rectangle 47"/>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grpSp>
      <p:grpSp>
        <p:nvGrpSpPr>
          <p:cNvPr id="52232" name="Group 53"/>
          <p:cNvGrpSpPr>
            <a:grpSpLocks/>
          </p:cNvGrpSpPr>
          <p:nvPr/>
        </p:nvGrpSpPr>
        <p:grpSpPr bwMode="auto">
          <a:xfrm>
            <a:off x="-11113" y="173759813"/>
            <a:ext cx="9166226" cy="2217737"/>
            <a:chOff x="-5" y="288033"/>
            <a:chExt cx="4330" cy="1863"/>
          </a:xfrm>
        </p:grpSpPr>
        <p:grpSp>
          <p:nvGrpSpPr>
            <p:cNvPr id="52241" name="Group 51"/>
            <p:cNvGrpSpPr>
              <a:grpSpLocks/>
            </p:cNvGrpSpPr>
            <p:nvPr/>
          </p:nvGrpSpPr>
          <p:grpSpPr bwMode="auto">
            <a:xfrm>
              <a:off x="0" y="288038"/>
              <a:ext cx="4320" cy="1853"/>
              <a:chOff x="0" y="288038"/>
              <a:chExt cx="4320" cy="1853"/>
            </a:xfrm>
          </p:grpSpPr>
          <p:sp>
            <p:nvSpPr>
              <p:cNvPr id="52243" name="Rectangle 48"/>
              <p:cNvSpPr>
                <a:spLocks noChangeArrowheads="1"/>
              </p:cNvSpPr>
              <p:nvPr/>
            </p:nvSpPr>
            <p:spPr bwMode="auto">
              <a:xfrm>
                <a:off x="0" y="288038"/>
                <a:ext cx="4320" cy="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  </a:t>
                </a:r>
                <a:r>
                  <a:rPr lang="en-US" altLang="en-US" sz="18700" dirty="0">
                    <a:solidFill>
                      <a:srgbClr val="000000"/>
                    </a:solidFill>
                  </a:rPr>
                  <a:t> </a:t>
                </a:r>
                <a:r>
                  <a:rPr lang="en-US" altLang="en-US" sz="1800" dirty="0">
                    <a:solidFill>
                      <a:srgbClr val="000000"/>
                    </a:solidFill>
                  </a:rPr>
                  <a:t>                                                     </a:t>
                </a:r>
              </a:p>
            </p:txBody>
          </p:sp>
          <p:sp>
            <p:nvSpPr>
              <p:cNvPr id="52244" name="Rectangle 50"/>
              <p:cNvSpPr>
                <a:spLocks noChangeArrowheads="1"/>
              </p:cNvSpPr>
              <p:nvPr/>
            </p:nvSpPr>
            <p:spPr bwMode="auto">
              <a:xfrm>
                <a:off x="0" y="288038"/>
                <a:ext cx="4320" cy="18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sp>
          <p:nvSpPr>
            <p:cNvPr id="52242" name="Rectangle 52"/>
            <p:cNvSpPr>
              <a:spLocks noChangeArrowheads="1"/>
            </p:cNvSpPr>
            <p:nvPr/>
          </p:nvSpPr>
          <p:spPr bwMode="auto">
            <a:xfrm>
              <a:off x="-5" y="288033"/>
              <a:ext cx="4330" cy="1863"/>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pic>
        <p:nvPicPr>
          <p:cNvPr id="52233" name="Picture 49" descr="Codex Vaticanus (325-350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73801088"/>
            <a:ext cx="45720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66"/>
          <p:cNvSpPr txBox="1">
            <a:spLocks noChangeArrowheads="1"/>
          </p:cNvSpPr>
          <p:nvPr/>
        </p:nvSpPr>
        <p:spPr bwMode="auto">
          <a:xfrm>
            <a:off x="2987844" y="4797071"/>
            <a:ext cx="46923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None/>
            </a:pPr>
            <a:r>
              <a:rPr lang="en-US" altLang="en-US" sz="2400" b="1" dirty="0">
                <a:solidFill>
                  <a:srgbClr val="000000"/>
                </a:solidFill>
              </a:rPr>
              <a:t>Lesson 2</a:t>
            </a:r>
          </a:p>
          <a:p>
            <a:pPr eaLnBrk="1" hangingPunct="1">
              <a:lnSpc>
                <a:spcPct val="80000"/>
              </a:lnSpc>
              <a:buNone/>
            </a:pPr>
            <a:r>
              <a:rPr lang="en-US" altLang="en-US" sz="2400" b="1" dirty="0" smtClean="0">
                <a:solidFill>
                  <a:srgbClr val="000000"/>
                </a:solidFill>
              </a:rPr>
              <a:t>How the Bible Builds Our Faith</a:t>
            </a:r>
            <a:endParaRPr lang="en-US" altLang="en-US" sz="24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Preservation of God’s Word</a:t>
            </a:r>
            <a:endParaRPr lang="en-US" dirty="0"/>
          </a:p>
        </p:txBody>
      </p:sp>
      <p:sp>
        <p:nvSpPr>
          <p:cNvPr id="3" name="Content Placeholder 2"/>
          <p:cNvSpPr>
            <a:spLocks noGrp="1"/>
          </p:cNvSpPr>
          <p:nvPr>
            <p:ph idx="1"/>
          </p:nvPr>
        </p:nvSpPr>
        <p:spPr>
          <a:xfrm>
            <a:off x="1062039" y="1766888"/>
            <a:ext cx="3814762" cy="4113212"/>
          </a:xfrm>
        </p:spPr>
        <p:txBody>
          <a:bodyPr/>
          <a:lstStyle/>
          <a:p>
            <a:r>
              <a:rPr lang="en-US" sz="2400" dirty="0" smtClean="0"/>
              <a:t>Psalms 12:6-7</a:t>
            </a:r>
            <a:endParaRPr lang="en-US" sz="2000" dirty="0" smtClean="0"/>
          </a:p>
          <a:p>
            <a:r>
              <a:rPr lang="en-US" sz="2400" dirty="0" smtClean="0"/>
              <a:t>Isaiah 40:8</a:t>
            </a:r>
          </a:p>
          <a:p>
            <a:endParaRPr lang="en-US" sz="2400" dirty="0" smtClean="0"/>
          </a:p>
          <a:p>
            <a:r>
              <a:rPr lang="en-US" sz="2400" dirty="0" smtClean="0"/>
              <a:t>Mark </a:t>
            </a:r>
            <a:r>
              <a:rPr lang="en-US" sz="2400" dirty="0"/>
              <a:t>13:31</a:t>
            </a:r>
          </a:p>
          <a:p>
            <a:r>
              <a:rPr lang="en-US" sz="2400" dirty="0" smtClean="0"/>
              <a:t>Matt 5:18-19</a:t>
            </a:r>
            <a:endParaRPr lang="en-US" sz="2400" dirty="0"/>
          </a:p>
          <a:p>
            <a:pPr lvl="1"/>
            <a:r>
              <a:rPr lang="en-US" sz="2000" dirty="0"/>
              <a:t>Will God preserve His word?</a:t>
            </a:r>
          </a:p>
          <a:p>
            <a:pPr lvl="1"/>
            <a:r>
              <a:rPr lang="en-US" sz="2000" dirty="0"/>
              <a:t>For how long?</a:t>
            </a:r>
          </a:p>
          <a:p>
            <a:pPr marL="457200" lvl="1" indent="0">
              <a:buNone/>
            </a:pPr>
            <a:endParaRPr lang="en-US" sz="2000" dirty="0" smtClean="0"/>
          </a:p>
          <a:p>
            <a:pPr lvl="1"/>
            <a:endParaRPr lang="en-US" sz="2000" dirty="0" smtClean="0"/>
          </a:p>
        </p:txBody>
      </p:sp>
      <p:sp>
        <p:nvSpPr>
          <p:cNvPr id="4" name="Rounded Rectangle 3"/>
          <p:cNvSpPr/>
          <p:nvPr/>
        </p:nvSpPr>
        <p:spPr bwMode="auto">
          <a:xfrm>
            <a:off x="4876800" y="1801100"/>
            <a:ext cx="4114800" cy="23899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smtClean="0"/>
              <a:t>The words of the LORD are pure words, Like silver tried in a furnace of earth, Purified seven times. You shall keep them, O LORD, You shall preserve them from this generation forever. (Psa 12:6-7)</a:t>
            </a:r>
          </a:p>
          <a:p>
            <a:pPr eaLnBrk="1" hangingPunct="1">
              <a:spcBef>
                <a:spcPct val="20000"/>
              </a:spcBef>
            </a:pPr>
            <a:endParaRPr lang="en-US" sz="1600" dirty="0" smtClean="0"/>
          </a:p>
          <a:p>
            <a:pPr eaLnBrk="1" hangingPunct="1">
              <a:spcBef>
                <a:spcPct val="20000"/>
              </a:spcBef>
            </a:pPr>
            <a:r>
              <a:rPr lang="en-US" sz="1600" dirty="0" smtClean="0"/>
              <a:t>The </a:t>
            </a:r>
            <a:r>
              <a:rPr lang="en-US" sz="1600" dirty="0"/>
              <a:t>grass withers, the flower fades, But the word of our God stands forever." (Isa 40:8)</a:t>
            </a:r>
          </a:p>
          <a:p>
            <a:pPr eaLnBrk="1" hangingPunct="1">
              <a:spcBef>
                <a:spcPct val="20000"/>
              </a:spcBef>
            </a:pPr>
            <a:endParaRPr lang="en-US" sz="1600" dirty="0" smtClean="0"/>
          </a:p>
        </p:txBody>
      </p:sp>
      <p:sp>
        <p:nvSpPr>
          <p:cNvPr id="5" name="Rounded Rectangle 4"/>
          <p:cNvSpPr/>
          <p:nvPr/>
        </p:nvSpPr>
        <p:spPr bwMode="auto">
          <a:xfrm>
            <a:off x="4876800" y="4225212"/>
            <a:ext cx="4114800" cy="22583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solidFill>
                  <a:srgbClr val="FF0000"/>
                </a:solidFill>
              </a:rPr>
              <a:t>Heaven and earth will pass away, but My words will by no means pass away. </a:t>
            </a:r>
            <a:r>
              <a:rPr lang="en-US" sz="1600" dirty="0" smtClean="0">
                <a:solidFill>
                  <a:srgbClr val="FF0000"/>
                </a:solidFill>
              </a:rPr>
              <a:t/>
            </a:r>
            <a:br>
              <a:rPr lang="en-US" sz="1600" dirty="0" smtClean="0">
                <a:solidFill>
                  <a:srgbClr val="FF0000"/>
                </a:solidFill>
              </a:rPr>
            </a:br>
            <a:r>
              <a:rPr lang="en-US" sz="1600" dirty="0" smtClean="0"/>
              <a:t>(</a:t>
            </a:r>
            <a:r>
              <a:rPr lang="en-US" sz="1600" dirty="0"/>
              <a:t>Mar 13:31</a:t>
            </a:r>
            <a:r>
              <a:rPr lang="en-US" sz="1600" dirty="0" smtClean="0"/>
              <a:t>)</a:t>
            </a:r>
          </a:p>
          <a:p>
            <a:pPr eaLnBrk="1" hangingPunct="1">
              <a:spcBef>
                <a:spcPct val="20000"/>
              </a:spcBef>
            </a:pPr>
            <a:endParaRPr lang="en-US" sz="1600" dirty="0" smtClean="0"/>
          </a:p>
          <a:p>
            <a:pPr eaLnBrk="1" hangingPunct="1">
              <a:spcBef>
                <a:spcPct val="20000"/>
              </a:spcBef>
            </a:pPr>
            <a:r>
              <a:rPr lang="en-US" sz="1600" dirty="0" smtClean="0">
                <a:solidFill>
                  <a:srgbClr val="FF0000"/>
                </a:solidFill>
              </a:rPr>
              <a:t>For </a:t>
            </a:r>
            <a:r>
              <a:rPr lang="en-US" sz="1600" dirty="0">
                <a:solidFill>
                  <a:srgbClr val="FF0000"/>
                </a:solidFill>
              </a:rPr>
              <a:t>assuredly, I say to you, till heaven and earth pass away, one jot or one tittle will by no means pass from the law till all is fulfilled.</a:t>
            </a:r>
            <a:r>
              <a:rPr lang="en-US" sz="1600" dirty="0"/>
              <a:t> (Mat 5:18)</a:t>
            </a:r>
          </a:p>
          <a:p>
            <a:pPr eaLnBrk="1" hangingPunct="1">
              <a:spcBef>
                <a:spcPct val="20000"/>
              </a:spcBef>
            </a:pPr>
            <a:endParaRPr lang="en-US" sz="1600" dirty="0"/>
          </a:p>
          <a:p>
            <a:pPr eaLnBrk="1" hangingPunct="1">
              <a:spcBef>
                <a:spcPct val="20000"/>
              </a:spcBef>
            </a:pPr>
            <a:endParaRPr lang="en-US" sz="1600" dirty="0"/>
          </a:p>
        </p:txBody>
      </p:sp>
    </p:spTree>
    <p:extLst>
      <p:ext uri="{BB962C8B-B14F-4D97-AF65-F5344CB8AC3E}">
        <p14:creationId xmlns:p14="http://schemas.microsoft.com/office/powerpoint/2010/main" val="1053143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Judged by God’s Word</a:t>
            </a:r>
            <a:endParaRPr lang="en-US" dirty="0"/>
          </a:p>
        </p:txBody>
      </p:sp>
      <p:sp>
        <p:nvSpPr>
          <p:cNvPr id="3" name="Content Placeholder 2"/>
          <p:cNvSpPr>
            <a:spLocks noGrp="1"/>
          </p:cNvSpPr>
          <p:nvPr>
            <p:ph idx="1"/>
          </p:nvPr>
        </p:nvSpPr>
        <p:spPr>
          <a:xfrm>
            <a:off x="1062039" y="1766888"/>
            <a:ext cx="3662361" cy="4113212"/>
          </a:xfrm>
        </p:spPr>
        <p:txBody>
          <a:bodyPr/>
          <a:lstStyle/>
          <a:p>
            <a:r>
              <a:rPr lang="en-US" sz="2400" dirty="0" smtClean="0"/>
              <a:t>John 12:48</a:t>
            </a:r>
          </a:p>
          <a:p>
            <a:r>
              <a:rPr lang="en-US" sz="2400" dirty="0" smtClean="0"/>
              <a:t>John 5:39-40, 45-47</a:t>
            </a:r>
          </a:p>
          <a:p>
            <a:pPr lvl="1"/>
            <a:r>
              <a:rPr lang="en-US" sz="1600" dirty="0" smtClean="0"/>
              <a:t>Will we be judged by God’s Word?</a:t>
            </a:r>
          </a:p>
          <a:p>
            <a:pPr lvl="1"/>
            <a:r>
              <a:rPr lang="en-US" sz="1600" dirty="0" smtClean="0"/>
              <a:t>Would God allow us to be judged by a Word that was corrupted?</a:t>
            </a:r>
          </a:p>
          <a:p>
            <a:pPr lvl="1"/>
            <a:r>
              <a:rPr lang="en-US" sz="1600" dirty="0" smtClean="0"/>
              <a:t>Can we depend on God’s promise to preserve His Word?</a:t>
            </a:r>
            <a:endParaRPr lang="en-US" sz="1600" dirty="0"/>
          </a:p>
          <a:p>
            <a:pPr marL="457200" lvl="1" indent="0">
              <a:buNone/>
            </a:pPr>
            <a:endParaRPr lang="en-US" sz="2000" dirty="0" smtClean="0"/>
          </a:p>
          <a:p>
            <a:pPr lvl="1"/>
            <a:endParaRPr lang="en-US" sz="2000" dirty="0" smtClean="0"/>
          </a:p>
        </p:txBody>
      </p:sp>
      <p:sp>
        <p:nvSpPr>
          <p:cNvPr id="4" name="Rounded Rectangle 3"/>
          <p:cNvSpPr/>
          <p:nvPr/>
        </p:nvSpPr>
        <p:spPr bwMode="auto">
          <a:xfrm>
            <a:off x="4876800" y="1801100"/>
            <a:ext cx="4114800" cy="12469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solidFill>
                  <a:srgbClr val="FF0000"/>
                </a:solidFill>
              </a:rPr>
              <a:t>He who rejects Me, and does not receive My words, has that which judges him— </a:t>
            </a:r>
            <a:r>
              <a:rPr lang="en-US" sz="1600" u="sng" dirty="0">
                <a:solidFill>
                  <a:srgbClr val="FF0000"/>
                </a:solidFill>
              </a:rPr>
              <a:t>the word that I have spoken will judge him</a:t>
            </a:r>
            <a:r>
              <a:rPr lang="en-US" sz="1600" dirty="0">
                <a:solidFill>
                  <a:srgbClr val="FF0000"/>
                </a:solidFill>
              </a:rPr>
              <a:t> in the last day. </a:t>
            </a:r>
            <a:r>
              <a:rPr lang="en-US" sz="1600" dirty="0"/>
              <a:t>(Joh 12:48)</a:t>
            </a:r>
            <a:endParaRPr lang="en-US" sz="1600" dirty="0" smtClean="0"/>
          </a:p>
        </p:txBody>
      </p:sp>
      <p:sp>
        <p:nvSpPr>
          <p:cNvPr id="5" name="Rounded Rectangle 4"/>
          <p:cNvSpPr/>
          <p:nvPr/>
        </p:nvSpPr>
        <p:spPr bwMode="auto">
          <a:xfrm>
            <a:off x="4876800" y="3200400"/>
            <a:ext cx="4114800" cy="3283112"/>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solidFill>
                  <a:srgbClr val="FF0000"/>
                </a:solidFill>
              </a:rPr>
              <a:t>You </a:t>
            </a:r>
            <a:r>
              <a:rPr lang="en-US" sz="1600" u="sng" dirty="0">
                <a:solidFill>
                  <a:srgbClr val="FF0000"/>
                </a:solidFill>
              </a:rPr>
              <a:t>search the Scriptures, for in them you think you have eternal life</a:t>
            </a:r>
            <a:r>
              <a:rPr lang="en-US" sz="1600" dirty="0">
                <a:solidFill>
                  <a:srgbClr val="FF0000"/>
                </a:solidFill>
              </a:rPr>
              <a:t>; and these are they which testify of Me. But you are not willing to come to Me that you may have life. </a:t>
            </a:r>
            <a:r>
              <a:rPr lang="en-US" sz="1600" dirty="0"/>
              <a:t>(Joh 5:39-40</a:t>
            </a:r>
            <a:r>
              <a:rPr lang="en-US" sz="1600" dirty="0" smtClean="0"/>
              <a:t>)</a:t>
            </a:r>
          </a:p>
          <a:p>
            <a:pPr eaLnBrk="1" hangingPunct="1">
              <a:spcBef>
                <a:spcPct val="20000"/>
              </a:spcBef>
            </a:pPr>
            <a:r>
              <a:rPr lang="en-US" sz="1600" dirty="0">
                <a:solidFill>
                  <a:srgbClr val="FF0000"/>
                </a:solidFill>
              </a:rPr>
              <a:t>Do not think that I shall accuse you to the Father; </a:t>
            </a:r>
            <a:r>
              <a:rPr lang="en-US" sz="1600" u="sng" dirty="0">
                <a:solidFill>
                  <a:srgbClr val="FF0000"/>
                </a:solidFill>
              </a:rPr>
              <a:t>there is one who accuses you—Moses</a:t>
            </a:r>
            <a:r>
              <a:rPr lang="en-US" sz="1600" dirty="0">
                <a:solidFill>
                  <a:srgbClr val="FF0000"/>
                </a:solidFill>
              </a:rPr>
              <a:t>, in whom you trust. For if you believed Moses, you would believe Me; </a:t>
            </a:r>
            <a:r>
              <a:rPr lang="en-US" sz="1600" u="sng" dirty="0">
                <a:solidFill>
                  <a:srgbClr val="FF0000"/>
                </a:solidFill>
              </a:rPr>
              <a:t>for he wrote about Me</a:t>
            </a:r>
            <a:r>
              <a:rPr lang="en-US" sz="1600" dirty="0">
                <a:solidFill>
                  <a:srgbClr val="FF0000"/>
                </a:solidFill>
              </a:rPr>
              <a:t>. But if you do not believe his writings, how will you believe My words?" </a:t>
            </a:r>
            <a:r>
              <a:rPr lang="en-US" sz="1600" dirty="0"/>
              <a:t>(Joh 5:45-47)</a:t>
            </a:r>
          </a:p>
        </p:txBody>
      </p:sp>
    </p:spTree>
    <p:extLst>
      <p:ext uri="{BB962C8B-B14F-4D97-AF65-F5344CB8AC3E}">
        <p14:creationId xmlns:p14="http://schemas.microsoft.com/office/powerpoint/2010/main" val="237128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Changing God’s Word</a:t>
            </a:r>
            <a:endParaRPr lang="en-US" altLang="en-US" i="1" u="sng" dirty="0" smtClean="0"/>
          </a:p>
        </p:txBody>
      </p:sp>
    </p:spTree>
    <p:extLst>
      <p:ext uri="{BB962C8B-B14F-4D97-AF65-F5344CB8AC3E}">
        <p14:creationId xmlns:p14="http://schemas.microsoft.com/office/powerpoint/2010/main" val="397343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or Subtracting</a:t>
            </a:r>
            <a:endParaRPr lang="en-US" dirty="0"/>
          </a:p>
        </p:txBody>
      </p:sp>
      <p:sp>
        <p:nvSpPr>
          <p:cNvPr id="3" name="Content Placeholder 2"/>
          <p:cNvSpPr>
            <a:spLocks noGrp="1"/>
          </p:cNvSpPr>
          <p:nvPr>
            <p:ph idx="1"/>
          </p:nvPr>
        </p:nvSpPr>
        <p:spPr>
          <a:xfrm>
            <a:off x="1062038" y="1766888"/>
            <a:ext cx="3509961" cy="4113212"/>
          </a:xfrm>
        </p:spPr>
        <p:txBody>
          <a:bodyPr/>
          <a:lstStyle/>
          <a:p>
            <a:r>
              <a:rPr lang="en-US" sz="2400" dirty="0" smtClean="0"/>
              <a:t>Deut 4:1-2</a:t>
            </a:r>
          </a:p>
          <a:p>
            <a:r>
              <a:rPr lang="en-US" sz="2400" dirty="0" smtClean="0"/>
              <a:t>Deut 12:32</a:t>
            </a:r>
          </a:p>
          <a:p>
            <a:r>
              <a:rPr lang="en-US" sz="2400" dirty="0" smtClean="0"/>
              <a:t>Prov 30:5-6</a:t>
            </a:r>
          </a:p>
          <a:p>
            <a:r>
              <a:rPr lang="en-US" sz="2400" dirty="0" smtClean="0"/>
              <a:t>1 Cor 4:6</a:t>
            </a:r>
          </a:p>
          <a:p>
            <a:r>
              <a:rPr lang="en-US" sz="2400" dirty="0" smtClean="0"/>
              <a:t>Jude 1:3</a:t>
            </a:r>
          </a:p>
          <a:p>
            <a:r>
              <a:rPr lang="en-US" sz="2400" dirty="0" smtClean="0"/>
              <a:t>Rev 22:18-19</a:t>
            </a:r>
          </a:p>
          <a:p>
            <a:pPr lvl="1"/>
            <a:r>
              <a:rPr lang="en-US" sz="1800" dirty="0" smtClean="0"/>
              <a:t>Does God address adding or removing from His Word?</a:t>
            </a:r>
          </a:p>
          <a:p>
            <a:pPr lvl="1"/>
            <a:r>
              <a:rPr lang="en-US" sz="1800" dirty="0" smtClean="0"/>
              <a:t>Is He consistent?</a:t>
            </a:r>
          </a:p>
          <a:p>
            <a:pPr lvl="1"/>
            <a:r>
              <a:rPr lang="en-US" sz="1800" dirty="0" smtClean="0"/>
              <a:t>Has the faith been “once for all” delivered to the saints?</a:t>
            </a:r>
          </a:p>
          <a:p>
            <a:pPr lvl="1"/>
            <a:r>
              <a:rPr lang="en-US" sz="1800" dirty="0" smtClean="0"/>
              <a:t>What does this mean?</a:t>
            </a:r>
            <a:endParaRPr lang="en-US" sz="1800" dirty="0" smtClean="0"/>
          </a:p>
        </p:txBody>
      </p:sp>
      <p:sp>
        <p:nvSpPr>
          <p:cNvPr id="4" name="Rounded Rectangle 3"/>
          <p:cNvSpPr/>
          <p:nvPr/>
        </p:nvSpPr>
        <p:spPr bwMode="auto">
          <a:xfrm>
            <a:off x="4516256" y="2032794"/>
            <a:ext cx="4490160" cy="3581400"/>
          </a:xfrm>
          <a:prstGeom prst="roundRect">
            <a:avLst>
              <a:gd name="adj" fmla="val 1162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"Now, O Israel, listen to the statutes and the judgments which I teach you to observe, that you may live, and go in and possess the land which the LORD God of your fathers is giving you. </a:t>
            </a:r>
            <a:r>
              <a:rPr lang="en-US" sz="1600" u="sng" dirty="0"/>
              <a:t>You shall not add to the word which I command you, nor take from it, </a:t>
            </a:r>
            <a:r>
              <a:rPr lang="en-US" sz="1600" dirty="0"/>
              <a:t>that you may keep the commandments of the LORD your God which I command you. </a:t>
            </a:r>
            <a:r>
              <a:rPr lang="en-US" sz="1600" dirty="0" smtClean="0"/>
              <a:t/>
            </a:r>
            <a:br>
              <a:rPr lang="en-US" sz="1600" dirty="0" smtClean="0"/>
            </a:br>
            <a:r>
              <a:rPr lang="en-US" sz="1600" dirty="0" smtClean="0"/>
              <a:t>(</a:t>
            </a:r>
            <a:r>
              <a:rPr lang="en-US" sz="1600" dirty="0"/>
              <a:t>Deu 4:1-2</a:t>
            </a:r>
            <a:r>
              <a:rPr lang="en-US" sz="1600" dirty="0" smtClean="0"/>
              <a:t>)</a:t>
            </a:r>
          </a:p>
          <a:p>
            <a:pPr eaLnBrk="1" hangingPunct="1">
              <a:spcBef>
                <a:spcPct val="20000"/>
              </a:spcBef>
            </a:pPr>
            <a:endParaRPr kumimoji="0" lang="en-US" sz="1600" b="0" i="0" u="none" strike="noStrike" cap="none" normalizeH="0" baseline="0" dirty="0">
              <a:ln>
                <a:noFill/>
              </a:ln>
              <a:solidFill>
                <a:schemeClr val="tx1"/>
              </a:solidFill>
              <a:effectLst/>
            </a:endParaRPr>
          </a:p>
          <a:p>
            <a:pPr eaLnBrk="1" hangingPunct="1">
              <a:spcBef>
                <a:spcPct val="20000"/>
              </a:spcBef>
            </a:pPr>
            <a:r>
              <a:rPr lang="en-US" sz="1600" dirty="0"/>
              <a:t>"Whatever I command you, be careful to observe it; </a:t>
            </a:r>
            <a:r>
              <a:rPr lang="en-US" sz="1600" u="sng" dirty="0"/>
              <a:t>you shall not add to it nor take away from it. </a:t>
            </a:r>
            <a:br>
              <a:rPr lang="en-US" sz="1600" u="sng" dirty="0"/>
            </a:br>
            <a:r>
              <a:rPr lang="en-US" sz="1600" dirty="0" smtClean="0"/>
              <a:t>(</a:t>
            </a:r>
            <a:r>
              <a:rPr lang="en-US" sz="1600" dirty="0"/>
              <a:t>Deu 12:32)</a:t>
            </a:r>
            <a:endParaRPr kumimoji="0" lang="en-US" sz="1600" b="0" i="0" u="none" strike="noStrike" cap="none" normalizeH="0" baseline="0" dirty="0" smtClean="0">
              <a:ln>
                <a:noFill/>
              </a:ln>
              <a:solidFill>
                <a:schemeClr val="tx1"/>
              </a:solidFill>
              <a:effectLst/>
            </a:endParaRPr>
          </a:p>
        </p:txBody>
      </p:sp>
      <p:sp>
        <p:nvSpPr>
          <p:cNvPr id="6" name="Rounded Rectangle 5"/>
          <p:cNvSpPr/>
          <p:nvPr/>
        </p:nvSpPr>
        <p:spPr bwMode="auto">
          <a:xfrm>
            <a:off x="4516256" y="2514600"/>
            <a:ext cx="4490160" cy="30480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Every word of God is pure; He is a shield to those who put their trust in Him. </a:t>
            </a:r>
            <a:r>
              <a:rPr lang="en-US" sz="1600" u="sng" dirty="0"/>
              <a:t>Do not add to His words</a:t>
            </a:r>
            <a:r>
              <a:rPr lang="en-US" sz="1600" dirty="0"/>
              <a:t>, Lest He rebuke you, and you be found a liar. </a:t>
            </a:r>
            <a:r>
              <a:rPr lang="en-US" sz="1600" dirty="0" smtClean="0"/>
              <a:t/>
            </a:r>
            <a:br>
              <a:rPr lang="en-US" sz="1600" dirty="0" smtClean="0"/>
            </a:br>
            <a:r>
              <a:rPr lang="en-US" sz="1600" dirty="0" smtClean="0"/>
              <a:t>(</a:t>
            </a:r>
            <a:r>
              <a:rPr lang="en-US" sz="1600" dirty="0"/>
              <a:t>Pro 30:5-6</a:t>
            </a:r>
            <a:r>
              <a:rPr lang="en-US" sz="1600" dirty="0" smtClean="0"/>
              <a:t>)</a:t>
            </a:r>
          </a:p>
          <a:p>
            <a:pPr eaLnBrk="1" hangingPunct="1">
              <a:spcBef>
                <a:spcPct val="20000"/>
              </a:spcBef>
            </a:pPr>
            <a:endParaRPr lang="en-US" sz="1600" dirty="0"/>
          </a:p>
          <a:p>
            <a:pPr eaLnBrk="1" hangingPunct="1">
              <a:spcBef>
                <a:spcPct val="20000"/>
              </a:spcBef>
            </a:pPr>
            <a:r>
              <a:rPr lang="en-US" sz="1600" dirty="0"/>
              <a:t>Now these things, brethren, I have figuratively transferred to myself and Apollos for your sakes, that you may learn in us </a:t>
            </a:r>
            <a:r>
              <a:rPr lang="en-US" sz="1600" u="sng" dirty="0"/>
              <a:t>not to think beyond what is written</a:t>
            </a:r>
            <a:r>
              <a:rPr lang="en-US" sz="1600" dirty="0"/>
              <a:t>, that none of you may be puffed up on behalf of one against the other. (1Co 4:6)</a:t>
            </a:r>
            <a:endParaRPr lang="en-US" sz="1600" dirty="0"/>
          </a:p>
        </p:txBody>
      </p:sp>
      <p:sp>
        <p:nvSpPr>
          <p:cNvPr id="7" name="Rounded Rectangle 6"/>
          <p:cNvSpPr/>
          <p:nvPr/>
        </p:nvSpPr>
        <p:spPr bwMode="auto">
          <a:xfrm>
            <a:off x="4523671" y="2971800"/>
            <a:ext cx="4531073" cy="3759279"/>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Beloved, while I was very diligent to write to you concerning our common salvation, I found it necessary to write to you exhorting you to contend earnestly for the faith which was once for all delivered to the saints. (Jud 1:3</a:t>
            </a:r>
            <a:r>
              <a:rPr lang="en-US" sz="1600" dirty="0" smtClean="0"/>
              <a:t>)</a:t>
            </a:r>
          </a:p>
          <a:p>
            <a:pPr eaLnBrk="1" hangingPunct="1">
              <a:spcBef>
                <a:spcPct val="20000"/>
              </a:spcBef>
            </a:pPr>
            <a:endParaRPr lang="en-US" sz="1600" dirty="0"/>
          </a:p>
          <a:p>
            <a:pPr eaLnBrk="1" hangingPunct="1">
              <a:spcBef>
                <a:spcPct val="20000"/>
              </a:spcBef>
            </a:pPr>
            <a:r>
              <a:rPr lang="en-US" sz="1600" dirty="0"/>
              <a:t>For I testify to everyone who hears the words of the prophecy of this book: If anyone adds to these things, God will add to him the plagues that are written in this book; and if anyone takes away from the words of the book of this prophecy, God shall take away his part from the Book of Life, from the holy city, and from the things which are written in this book. (Rev 22:18-19)</a:t>
            </a:r>
            <a:endParaRPr lang="en-US" sz="1600" dirty="0"/>
          </a:p>
        </p:txBody>
      </p:sp>
    </p:spTree>
    <p:extLst>
      <p:ext uri="{BB962C8B-B14F-4D97-AF65-F5344CB8AC3E}">
        <p14:creationId xmlns:p14="http://schemas.microsoft.com/office/powerpoint/2010/main" val="3629658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Attempts to Corrupt It</a:t>
            </a:r>
            <a:endParaRPr lang="en-US" dirty="0"/>
          </a:p>
        </p:txBody>
      </p:sp>
      <p:sp>
        <p:nvSpPr>
          <p:cNvPr id="3" name="Content Placeholder 2"/>
          <p:cNvSpPr>
            <a:spLocks noGrp="1"/>
          </p:cNvSpPr>
          <p:nvPr>
            <p:ph idx="1"/>
          </p:nvPr>
        </p:nvSpPr>
        <p:spPr>
          <a:xfrm>
            <a:off x="1062039" y="1766888"/>
            <a:ext cx="3052762" cy="4113212"/>
          </a:xfrm>
        </p:spPr>
        <p:txBody>
          <a:bodyPr/>
          <a:lstStyle/>
          <a:p>
            <a:r>
              <a:rPr lang="en-US" sz="2000" dirty="0" smtClean="0"/>
              <a:t>Gen 3:1-4</a:t>
            </a:r>
          </a:p>
          <a:p>
            <a:r>
              <a:rPr lang="en-US" sz="2000" dirty="0" smtClean="0"/>
              <a:t>Matt 4:5-7</a:t>
            </a:r>
          </a:p>
          <a:p>
            <a:pPr lvl="1"/>
            <a:r>
              <a:rPr lang="en-US" sz="1800" dirty="0" smtClean="0"/>
              <a:t>Has Satan tried to change the Word of God?</a:t>
            </a:r>
          </a:p>
          <a:p>
            <a:pPr lvl="1"/>
            <a:r>
              <a:rPr lang="en-US" sz="1800" dirty="0" smtClean="0"/>
              <a:t>Has he tried to present less than the whole Word of God in order to deceive?</a:t>
            </a:r>
          </a:p>
          <a:p>
            <a:pPr lvl="1"/>
            <a:r>
              <a:rPr lang="en-US" sz="1800" dirty="0" smtClean="0"/>
              <a:t>What does this say about reading the context of scripture for full understanding?</a:t>
            </a:r>
            <a:endParaRPr lang="en-US" sz="1800" dirty="0" smtClean="0"/>
          </a:p>
        </p:txBody>
      </p:sp>
      <p:sp>
        <p:nvSpPr>
          <p:cNvPr id="4" name="Rounded Rectangle 3"/>
          <p:cNvSpPr/>
          <p:nvPr/>
        </p:nvSpPr>
        <p:spPr bwMode="auto">
          <a:xfrm>
            <a:off x="4231927" y="1690688"/>
            <a:ext cx="4795496" cy="2652712"/>
          </a:xfrm>
          <a:prstGeom prst="roundRect">
            <a:avLst>
              <a:gd name="adj" fmla="val 846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Now the serpent was more cunning than any beast of the field which the LORD God had made. And he said to the woman, "Has God indeed said, 'You shall not eat of every tree of the garden'?" And the woman said to the serpent, "We may eat the fruit of the trees of the garden; but of the fruit of the tree which is in the midst of the garden, God has said, 'You shall not eat it, nor shall you touch it, lest you die.' " Then the serpent said to the woman, "You will not surely die. (Gen 3:1-4)</a:t>
            </a:r>
            <a:endParaRPr kumimoji="0" lang="en-US" sz="1600" b="0" i="0" u="none" strike="noStrike" cap="none" normalizeH="0" baseline="0" dirty="0" smtClean="0">
              <a:ln>
                <a:noFill/>
              </a:ln>
              <a:solidFill>
                <a:schemeClr val="tx1"/>
              </a:solidFill>
              <a:effectLst/>
            </a:endParaRPr>
          </a:p>
        </p:txBody>
      </p:sp>
      <p:sp>
        <p:nvSpPr>
          <p:cNvPr id="7" name="Rounded Rectangle 6"/>
          <p:cNvSpPr/>
          <p:nvPr/>
        </p:nvSpPr>
        <p:spPr bwMode="auto">
          <a:xfrm>
            <a:off x="4231927" y="4419601"/>
            <a:ext cx="4835873" cy="23622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Then the devil took Him up into the holy city, set Him on the pinnacle of the temple, and said to Him, "If You are the Son of God, throw Yourself down. For it is written: 'HE SHALL GIVE HIS ANGELS CHARGE OVER YOU,' and, IN THEIR HANDS THEY SHALL BEAR YOU UP, LEST YOU DASH YOUR FOOT AGAINST A STONE.' " Jesus said to him, </a:t>
            </a:r>
            <a:r>
              <a:rPr lang="en-US" sz="1600" dirty="0">
                <a:solidFill>
                  <a:srgbClr val="FF0000"/>
                </a:solidFill>
              </a:rPr>
              <a:t>"It is written again, 'YOU SHALL NOT TEMPT THE LORD YOUR GOD.</a:t>
            </a:r>
            <a:r>
              <a:rPr lang="en-US" sz="1600" dirty="0"/>
              <a:t>' " (Mat 4:5-7)</a:t>
            </a:r>
            <a:endParaRPr lang="en-US" sz="1600" dirty="0"/>
          </a:p>
        </p:txBody>
      </p:sp>
    </p:spTree>
    <p:extLst>
      <p:ext uri="{BB962C8B-B14F-4D97-AF65-F5344CB8AC3E}">
        <p14:creationId xmlns:p14="http://schemas.microsoft.com/office/powerpoint/2010/main" val="2875577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Fate of False Teachers</a:t>
            </a:r>
            <a:endParaRPr lang="en-US" dirty="0"/>
          </a:p>
        </p:txBody>
      </p:sp>
      <p:sp>
        <p:nvSpPr>
          <p:cNvPr id="3" name="Content Placeholder 2"/>
          <p:cNvSpPr>
            <a:spLocks noGrp="1"/>
          </p:cNvSpPr>
          <p:nvPr>
            <p:ph idx="1"/>
          </p:nvPr>
        </p:nvSpPr>
        <p:spPr>
          <a:xfrm>
            <a:off x="1062039" y="1766888"/>
            <a:ext cx="3051152" cy="4113212"/>
          </a:xfrm>
        </p:spPr>
        <p:txBody>
          <a:bodyPr/>
          <a:lstStyle/>
          <a:p>
            <a:r>
              <a:rPr lang="en-US" sz="2000" dirty="0" smtClean="0"/>
              <a:t>Acts 20:29-30</a:t>
            </a:r>
          </a:p>
          <a:p>
            <a:r>
              <a:rPr lang="en-US" sz="2000" dirty="0" smtClean="0"/>
              <a:t>2 Tim 4:3-4</a:t>
            </a:r>
          </a:p>
          <a:p>
            <a:pPr lvl="1"/>
            <a:r>
              <a:rPr lang="en-US" sz="1600" dirty="0" smtClean="0"/>
              <a:t>Were men teaching false doctrine in the time of the Apostles?</a:t>
            </a:r>
          </a:p>
          <a:p>
            <a:pPr lvl="1"/>
            <a:endParaRPr lang="en-US" sz="1600" dirty="0" smtClean="0"/>
          </a:p>
          <a:p>
            <a:r>
              <a:rPr lang="en-US" sz="2000" dirty="0" smtClean="0"/>
              <a:t>Gal 1:8-9</a:t>
            </a:r>
          </a:p>
          <a:p>
            <a:r>
              <a:rPr lang="en-US" sz="2000" dirty="0" smtClean="0"/>
              <a:t>2 Pet 3:15-16</a:t>
            </a:r>
            <a:endParaRPr lang="en-US" sz="1600" dirty="0"/>
          </a:p>
          <a:p>
            <a:pPr lvl="1"/>
            <a:r>
              <a:rPr lang="en-US" sz="1600" dirty="0" smtClean="0"/>
              <a:t>What is the fate of one who preaches a different gospel than the one Paul preached?</a:t>
            </a:r>
          </a:p>
          <a:p>
            <a:pPr lvl="1"/>
            <a:r>
              <a:rPr lang="en-US" sz="1600" dirty="0" smtClean="0"/>
              <a:t>What is the fate of one who “twists” scripture?</a:t>
            </a:r>
            <a:endParaRPr lang="en-US" sz="1600" dirty="0" smtClean="0"/>
          </a:p>
        </p:txBody>
      </p:sp>
      <p:sp>
        <p:nvSpPr>
          <p:cNvPr id="4" name="Rounded Rectangle 3"/>
          <p:cNvSpPr/>
          <p:nvPr/>
        </p:nvSpPr>
        <p:spPr bwMode="auto">
          <a:xfrm>
            <a:off x="4332636" y="1766888"/>
            <a:ext cx="4643096" cy="3332073"/>
          </a:xfrm>
          <a:prstGeom prst="roundRect">
            <a:avLst>
              <a:gd name="adj" fmla="val 1162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For I know this, that after my departure savage wolves will come in among you, not sparing the flock. Also from among yourselves men will rise up, speaking perverse things, to draw away the disciples after themselves. (Act 20:29-30</a:t>
            </a:r>
            <a:r>
              <a:rPr lang="en-US" sz="1600" dirty="0" smtClean="0"/>
              <a:t>)</a:t>
            </a:r>
          </a:p>
          <a:p>
            <a:pPr eaLnBrk="1" hangingPunct="1">
              <a:spcBef>
                <a:spcPct val="20000"/>
              </a:spcBef>
            </a:pPr>
            <a:endParaRPr kumimoji="0" lang="en-US" sz="1600" b="0" i="0" u="none" strike="noStrike" cap="none" normalizeH="0" baseline="0" dirty="0">
              <a:ln>
                <a:noFill/>
              </a:ln>
              <a:solidFill>
                <a:schemeClr val="tx1"/>
              </a:solidFill>
              <a:effectLst/>
            </a:endParaRPr>
          </a:p>
          <a:p>
            <a:pPr eaLnBrk="1" hangingPunct="1">
              <a:spcBef>
                <a:spcPct val="20000"/>
              </a:spcBef>
            </a:pPr>
            <a:r>
              <a:rPr lang="en-US" sz="1600" dirty="0"/>
              <a:t>For the time will come when they will not endure sound doctrine, but according to their own desires, because they have itching ears, they will heap up for themselves teachers; and they will turn their ears away from the truth, and be turned aside to fables. (2Ti 4:3-4)</a:t>
            </a:r>
            <a:endParaRPr kumimoji="0" lang="en-US" sz="1600" b="0" i="0" u="none" strike="noStrike" cap="none" normalizeH="0" baseline="0" dirty="0" smtClean="0">
              <a:ln>
                <a:noFill/>
              </a:ln>
              <a:solidFill>
                <a:schemeClr val="tx1"/>
              </a:solidFill>
              <a:effectLst/>
            </a:endParaRPr>
          </a:p>
        </p:txBody>
      </p:sp>
      <p:sp>
        <p:nvSpPr>
          <p:cNvPr id="7" name="Rounded Rectangle 6"/>
          <p:cNvSpPr/>
          <p:nvPr/>
        </p:nvSpPr>
        <p:spPr bwMode="auto">
          <a:xfrm>
            <a:off x="4332636" y="2514600"/>
            <a:ext cx="4683473" cy="4064079"/>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But even if we, or an angel from heaven, preach any other gospel to you than what we have preached to you, let him be accursed. As we have said before, so now I say again, if anyone preaches any other gospel to you than what you have received, let him be accursed. (Gal 1:8-9</a:t>
            </a:r>
            <a:r>
              <a:rPr lang="en-US" sz="1600" dirty="0" smtClean="0"/>
              <a:t>)</a:t>
            </a:r>
          </a:p>
          <a:p>
            <a:pPr eaLnBrk="1" hangingPunct="1">
              <a:spcBef>
                <a:spcPct val="20000"/>
              </a:spcBef>
            </a:pPr>
            <a:endParaRPr lang="en-US" sz="1600" dirty="0"/>
          </a:p>
          <a:p>
            <a:pPr eaLnBrk="1" hangingPunct="1">
              <a:spcBef>
                <a:spcPct val="20000"/>
              </a:spcBef>
            </a:pPr>
            <a:r>
              <a:rPr lang="en-US" sz="1600" dirty="0"/>
              <a:t>and consider that the longsuffering of our Lord is salvation—as also our beloved brother Paul, according to the wisdom given to him, has written to you, as also in all his epistles, speaking in them of these things, in which are some things hard to understand, which untaught and unstable people twist to their own destruction, as they do also the rest of the Scriptures. (2Pe 3:15-16)</a:t>
            </a:r>
            <a:endParaRPr lang="en-US" sz="1600" dirty="0"/>
          </a:p>
        </p:txBody>
      </p:sp>
    </p:spTree>
    <p:extLst>
      <p:ext uri="{BB962C8B-B14F-4D97-AF65-F5344CB8AC3E}">
        <p14:creationId xmlns:p14="http://schemas.microsoft.com/office/powerpoint/2010/main" val="1726502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Summary</a:t>
            </a:r>
            <a:endParaRPr lang="en-US" dirty="0"/>
          </a:p>
        </p:txBody>
      </p:sp>
      <p:sp>
        <p:nvSpPr>
          <p:cNvPr id="3" name="Subtitle 2"/>
          <p:cNvSpPr>
            <a:spLocks noGrp="1"/>
          </p:cNvSpPr>
          <p:nvPr>
            <p:ph idx="1"/>
          </p:nvPr>
        </p:nvSpPr>
        <p:spPr/>
        <p:txBody>
          <a:bodyPr/>
          <a:lstStyle/>
          <a:p>
            <a:r>
              <a:rPr lang="en-US" sz="2000" dirty="0" smtClean="0"/>
              <a:t>The Resurrection proves Jesus’ authority is given from God</a:t>
            </a:r>
          </a:p>
          <a:p>
            <a:pPr lvl="1"/>
            <a:r>
              <a:rPr lang="en-US" sz="1600" dirty="0" smtClean="0"/>
              <a:t>If Jesus is Christ, we can trust Him to save us</a:t>
            </a:r>
          </a:p>
          <a:p>
            <a:endParaRPr lang="en-US" sz="2000" dirty="0" smtClean="0"/>
          </a:p>
          <a:p>
            <a:r>
              <a:rPr lang="en-US" sz="2000" dirty="0" smtClean="0"/>
              <a:t>The inerrancy and permanence of the Bible confirm its claim to be the Word of God</a:t>
            </a:r>
          </a:p>
          <a:p>
            <a:pPr lvl="1"/>
            <a:r>
              <a:rPr lang="en-US" sz="1600" dirty="0" smtClean="0"/>
              <a:t>If the Bible is from God, we can trust the facts revealed (Origins, Purpose, </a:t>
            </a:r>
            <a:r>
              <a:rPr lang="en-US" sz="1600" dirty="0" err="1" smtClean="0"/>
              <a:t>etc</a:t>
            </a:r>
            <a:r>
              <a:rPr lang="en-US" sz="1600" dirty="0" smtClean="0"/>
              <a:t>)</a:t>
            </a:r>
          </a:p>
          <a:p>
            <a:pPr lvl="1"/>
            <a:r>
              <a:rPr lang="en-US" sz="1600" dirty="0" smtClean="0"/>
              <a:t>If God </a:t>
            </a:r>
            <a:r>
              <a:rPr lang="en-US" sz="1600" smtClean="0"/>
              <a:t>“breathed” scripture, </a:t>
            </a:r>
            <a:r>
              <a:rPr lang="en-US" sz="1600" dirty="0" smtClean="0"/>
              <a:t>we must obey His commands and believe His promises</a:t>
            </a:r>
          </a:p>
          <a:p>
            <a:pPr lvl="1"/>
            <a:r>
              <a:rPr lang="en-US" sz="1600" dirty="0" smtClean="0"/>
              <a:t>We must not add or subtract from God’s Word</a:t>
            </a:r>
          </a:p>
          <a:p>
            <a:pPr lvl="1"/>
            <a:endParaRPr lang="en-US" sz="1600" dirty="0"/>
          </a:p>
          <a:p>
            <a:r>
              <a:rPr lang="en-US" sz="2000" dirty="0" smtClean="0"/>
              <a:t>Satan will try to change the Word of God</a:t>
            </a:r>
          </a:p>
          <a:p>
            <a:pPr lvl="1"/>
            <a:r>
              <a:rPr lang="en-US" sz="1600" dirty="0" smtClean="0"/>
              <a:t>He will fail in the face of God’s promise to preserve it</a:t>
            </a:r>
          </a:p>
          <a:p>
            <a:pPr lvl="1"/>
            <a:r>
              <a:rPr lang="en-US" sz="1600" dirty="0" smtClean="0"/>
              <a:t>We must be diligent for his attempts</a:t>
            </a:r>
          </a:p>
          <a:p>
            <a:endParaRPr lang="en-US" sz="2000" dirty="0" smtClean="0"/>
          </a:p>
          <a:p>
            <a:endParaRPr lang="en-US" sz="2000" dirty="0"/>
          </a:p>
        </p:txBody>
      </p:sp>
    </p:spTree>
    <p:extLst>
      <p:ext uri="{BB962C8B-B14F-4D97-AF65-F5344CB8AC3E}">
        <p14:creationId xmlns:p14="http://schemas.microsoft.com/office/powerpoint/2010/main" val="3828289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7"/>
          <p:cNvSpPr>
            <a:spLocks noGrp="1" noChangeArrowheads="1"/>
          </p:cNvSpPr>
          <p:nvPr>
            <p:ph type="title"/>
          </p:nvPr>
        </p:nvSpPr>
        <p:spPr/>
        <p:txBody>
          <a:bodyPr/>
          <a:lstStyle/>
          <a:p>
            <a:r>
              <a:rPr lang="en-US" altLang="en-US" dirty="0" smtClean="0"/>
              <a:t>Class Objectives</a:t>
            </a:r>
          </a:p>
        </p:txBody>
      </p:sp>
      <p:sp>
        <p:nvSpPr>
          <p:cNvPr id="3" name="Content Placeholder 2"/>
          <p:cNvSpPr>
            <a:spLocks noGrp="1"/>
          </p:cNvSpPr>
          <p:nvPr>
            <p:ph idx="1"/>
          </p:nvPr>
        </p:nvSpPr>
        <p:spPr/>
        <p:txBody>
          <a:bodyPr/>
          <a:lstStyle/>
          <a:p>
            <a:r>
              <a:rPr lang="en-US" sz="2400" dirty="0" smtClean="0"/>
              <a:t>Show the importance of the Bible to our faith &amp; that it is reliable.</a:t>
            </a:r>
          </a:p>
          <a:p>
            <a:endParaRPr lang="en-US" sz="2400" dirty="0" smtClean="0"/>
          </a:p>
          <a:p>
            <a:r>
              <a:rPr lang="en-US" sz="2400" dirty="0" smtClean="0"/>
              <a:t>Demonstrate that we can be confident that we have God’s inspired word today.</a:t>
            </a:r>
          </a:p>
          <a:p>
            <a:endParaRPr lang="en-US" sz="2400" dirty="0" smtClean="0"/>
          </a:p>
          <a:p>
            <a:r>
              <a:rPr lang="en-US" sz="2400" dirty="0" smtClean="0"/>
              <a:t>Understand the difference in modern versions of English Bible</a:t>
            </a:r>
          </a:p>
          <a:p>
            <a:endParaRPr lang="en-US" sz="2400" dirty="0" smtClean="0"/>
          </a:p>
          <a:p>
            <a:r>
              <a:rPr lang="en-US" sz="2400" dirty="0" smtClean="0"/>
              <a:t>Be able to answer questions about the origin of the Bible</a:t>
            </a:r>
          </a:p>
          <a:p>
            <a:endParaRPr lang="en-US" sz="2400" dirty="0"/>
          </a:p>
        </p:txBody>
      </p:sp>
    </p:spTree>
    <p:extLst>
      <p:ext uri="{BB962C8B-B14F-4D97-AF65-F5344CB8AC3E}">
        <p14:creationId xmlns:p14="http://schemas.microsoft.com/office/powerpoint/2010/main" val="565439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Last Time…</a:t>
            </a:r>
            <a:endParaRPr lang="en-US" dirty="0"/>
          </a:p>
        </p:txBody>
      </p:sp>
      <p:sp>
        <p:nvSpPr>
          <p:cNvPr id="3" name="Content Placeholder 2"/>
          <p:cNvSpPr>
            <a:spLocks noGrp="1"/>
          </p:cNvSpPr>
          <p:nvPr>
            <p:ph idx="1"/>
          </p:nvPr>
        </p:nvSpPr>
        <p:spPr/>
        <p:txBody>
          <a:bodyPr/>
          <a:lstStyle/>
          <a:p>
            <a:r>
              <a:rPr lang="en-US" sz="2800" dirty="0" smtClean="0"/>
              <a:t>How God Reveals Himself</a:t>
            </a:r>
          </a:p>
          <a:p>
            <a:r>
              <a:rPr lang="en-US" sz="2800" dirty="0" smtClean="0"/>
              <a:t>Authority of Jesus to Command</a:t>
            </a:r>
          </a:p>
          <a:p>
            <a:r>
              <a:rPr lang="en-US" sz="2800" dirty="0" smtClean="0"/>
              <a:t>Inspiration of the writers</a:t>
            </a:r>
          </a:p>
          <a:p>
            <a:r>
              <a:rPr lang="en-US" sz="2800" dirty="0" smtClean="0"/>
              <a:t>What is Scripture?</a:t>
            </a:r>
            <a:endParaRPr lang="en-US" sz="2800" dirty="0"/>
          </a:p>
        </p:txBody>
      </p:sp>
      <p:pic>
        <p:nvPicPr>
          <p:cNvPr id="4" name="Picture 3"/>
          <p:cNvPicPr>
            <a:picLocks noChangeAspect="1"/>
          </p:cNvPicPr>
          <p:nvPr/>
        </p:nvPicPr>
        <p:blipFill rotWithShape="1">
          <a:blip r:embed="rId2"/>
          <a:srcRect l="30985" t="4286" r="37486"/>
          <a:stretch/>
        </p:blipFill>
        <p:spPr>
          <a:xfrm>
            <a:off x="6553200" y="1880394"/>
            <a:ext cx="2438401" cy="3886200"/>
          </a:xfrm>
          <a:prstGeom prst="rect">
            <a:avLst/>
          </a:prstGeom>
          <a:effectLst>
            <a:softEdge rad="63500"/>
          </a:effectLst>
        </p:spPr>
      </p:pic>
    </p:spTree>
    <p:extLst>
      <p:ext uri="{BB962C8B-B14F-4D97-AF65-F5344CB8AC3E}">
        <p14:creationId xmlns:p14="http://schemas.microsoft.com/office/powerpoint/2010/main" val="221443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a:t>
            </a:r>
            <a:endParaRPr lang="en-US" dirty="0"/>
          </a:p>
        </p:txBody>
      </p:sp>
      <p:pic>
        <p:nvPicPr>
          <p:cNvPr id="4" name="Picture 3"/>
          <p:cNvPicPr>
            <a:picLocks noChangeAspect="1"/>
          </p:cNvPicPr>
          <p:nvPr/>
        </p:nvPicPr>
        <p:blipFill rotWithShape="1">
          <a:blip r:embed="rId2"/>
          <a:srcRect l="30985" t="4286" r="37486"/>
          <a:stretch/>
        </p:blipFill>
        <p:spPr>
          <a:xfrm>
            <a:off x="6553200" y="1880394"/>
            <a:ext cx="2438401" cy="3886200"/>
          </a:xfrm>
          <a:prstGeom prst="rect">
            <a:avLst/>
          </a:prstGeom>
          <a:effectLst>
            <a:softEdge rad="63500"/>
          </a:effectLst>
        </p:spPr>
      </p:pic>
      <p:pic>
        <p:nvPicPr>
          <p:cNvPr id="12" name="Picture 11"/>
          <p:cNvPicPr>
            <a:picLocks noChangeAspect="1"/>
          </p:cNvPicPr>
          <p:nvPr/>
        </p:nvPicPr>
        <p:blipFill>
          <a:blip r:embed="rId3"/>
          <a:stretch>
            <a:fillRect/>
          </a:stretch>
        </p:blipFill>
        <p:spPr>
          <a:xfrm>
            <a:off x="1066800" y="1916161"/>
            <a:ext cx="5253038" cy="4151462"/>
          </a:xfrm>
          <a:prstGeom prst="rect">
            <a:avLst/>
          </a:prstGeom>
        </p:spPr>
      </p:pic>
    </p:spTree>
    <p:extLst>
      <p:ext uri="{BB962C8B-B14F-4D97-AF65-F5344CB8AC3E}">
        <p14:creationId xmlns:p14="http://schemas.microsoft.com/office/powerpoint/2010/main" val="3275585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How the Bible Builds Our Faith</a:t>
            </a:r>
            <a:endParaRPr lang="en-US" altLang="en-US" dirty="0" smtClean="0"/>
          </a:p>
        </p:txBody>
      </p:sp>
      <p:sp>
        <p:nvSpPr>
          <p:cNvPr id="5" name="Subtitle 4"/>
          <p:cNvSpPr>
            <a:spLocks noGrp="1"/>
          </p:cNvSpPr>
          <p:nvPr>
            <p:ph type="subTitle" idx="1"/>
          </p:nvPr>
        </p:nvSpPr>
        <p:spPr/>
        <p:txBody>
          <a:bodyPr/>
          <a:lstStyle/>
          <a:p>
            <a:r>
              <a:rPr lang="en-US" dirty="0" smtClean="0"/>
              <a:t>The Fact of the Resurrection</a:t>
            </a:r>
          </a:p>
          <a:p>
            <a:r>
              <a:rPr lang="en-US" dirty="0" smtClean="0"/>
              <a:t>The Permanence of the Scripture</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81743" y="1752600"/>
            <a:ext cx="7924800" cy="1923661"/>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For </a:t>
            </a:r>
            <a:r>
              <a:rPr lang="en-US" sz="1600" u="sng" dirty="0"/>
              <a:t>I delivered </a:t>
            </a:r>
            <a:r>
              <a:rPr lang="en-US" sz="1600" dirty="0"/>
              <a:t>to you </a:t>
            </a:r>
            <a:r>
              <a:rPr lang="en-US" sz="1600" u="sng" dirty="0"/>
              <a:t>first of all </a:t>
            </a:r>
            <a:r>
              <a:rPr lang="en-US" sz="1600" dirty="0"/>
              <a:t>that which I also received: that </a:t>
            </a:r>
            <a:r>
              <a:rPr lang="en-US" sz="1600" u="sng" dirty="0"/>
              <a:t>Christ died for our sins according to the Scriptures</a:t>
            </a:r>
            <a:r>
              <a:rPr lang="en-US" sz="1600" dirty="0"/>
              <a:t>, and that </a:t>
            </a:r>
            <a:r>
              <a:rPr lang="en-US" sz="1600" u="sng" dirty="0"/>
              <a:t>He was buried</a:t>
            </a:r>
            <a:r>
              <a:rPr lang="en-US" sz="1600" dirty="0"/>
              <a:t>, and that </a:t>
            </a:r>
            <a:r>
              <a:rPr lang="en-US" sz="1600" u="sng" dirty="0"/>
              <a:t>He rose again the third day according to the Scriptures</a:t>
            </a:r>
            <a:r>
              <a:rPr lang="en-US" sz="1600" dirty="0"/>
              <a:t>, and that </a:t>
            </a:r>
            <a:r>
              <a:rPr lang="en-US" sz="1600" u="sng" dirty="0"/>
              <a:t>He was seen </a:t>
            </a:r>
            <a:r>
              <a:rPr lang="en-US" sz="1600" dirty="0"/>
              <a:t>by Cephas, then by the twelve. After that He was seen by over five hundred brethren at once, of whom the </a:t>
            </a:r>
            <a:r>
              <a:rPr lang="en-US" sz="1600" u="sng" dirty="0"/>
              <a:t>greater part remain </a:t>
            </a:r>
            <a:r>
              <a:rPr lang="en-US" sz="1600" dirty="0"/>
              <a:t>to the present, but some have fallen asleep. After that He was seen by James, then by all the apostles. Then last of all He was seen by me also, as by one born out of due time. </a:t>
            </a:r>
            <a:endParaRPr lang="en-US" sz="1600" dirty="0" smtClean="0"/>
          </a:p>
          <a:p>
            <a:pPr eaLnBrk="1" hangingPunct="1">
              <a:spcBef>
                <a:spcPct val="20000"/>
              </a:spcBef>
            </a:pPr>
            <a:r>
              <a:rPr lang="en-US" sz="1600" dirty="0" smtClean="0"/>
              <a:t>(</a:t>
            </a:r>
            <a:r>
              <a:rPr lang="en-US" sz="1600" dirty="0"/>
              <a:t>1Co 15:3-8)</a:t>
            </a:r>
            <a:endParaRPr kumimoji="0" lang="en-US" sz="1600" b="0" i="0" u="none" strike="noStrike" cap="none" normalizeH="0" baseline="0" dirty="0" smtClean="0">
              <a:ln>
                <a:noFill/>
              </a:ln>
              <a:solidFill>
                <a:schemeClr val="tx1"/>
              </a:solidFill>
              <a:effectLst/>
            </a:endParaRPr>
          </a:p>
        </p:txBody>
      </p:sp>
      <p:sp>
        <p:nvSpPr>
          <p:cNvPr id="2" name="Title 1"/>
          <p:cNvSpPr>
            <a:spLocks noGrp="1"/>
          </p:cNvSpPr>
          <p:nvPr>
            <p:ph type="title"/>
          </p:nvPr>
        </p:nvSpPr>
        <p:spPr/>
        <p:txBody>
          <a:bodyPr/>
          <a:lstStyle/>
          <a:p>
            <a:r>
              <a:rPr lang="en-US" dirty="0" smtClean="0"/>
              <a:t>Of First Importance</a:t>
            </a:r>
            <a:endParaRPr lang="en-US" dirty="0"/>
          </a:p>
        </p:txBody>
      </p:sp>
      <p:sp>
        <p:nvSpPr>
          <p:cNvPr id="7" name="Rounded Rectangle 6"/>
          <p:cNvSpPr/>
          <p:nvPr/>
        </p:nvSpPr>
        <p:spPr bwMode="auto">
          <a:xfrm>
            <a:off x="881743" y="3733800"/>
            <a:ext cx="7924800" cy="29718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Now if Christ is preached that He has been raised from the dead, how do some among you say that there is no resurrection of the dead? But if there is no resurrection of the dead, then Christ is not risen. And if Christ is not risen, then our preaching is empty and your faith is also empty. Yes, and we are found false witnesses of God, because we have testified of God that He raised up Christ, whom He did not raise up—if in fact the dead do not rise. For if the dead do not rise, then Christ is not risen. And if Christ is not risen, your faith is futile; you are still in your sins! Then also those who have fallen asleep in Christ have perished. If in this life only we have hope in Christ, we are of all men the most pitiable. </a:t>
            </a:r>
            <a:endParaRPr lang="en-US" sz="1600" dirty="0" smtClean="0"/>
          </a:p>
          <a:p>
            <a:pPr eaLnBrk="1" hangingPunct="1">
              <a:spcBef>
                <a:spcPct val="20000"/>
              </a:spcBef>
            </a:pPr>
            <a:r>
              <a:rPr lang="en-US" sz="1600" dirty="0" smtClean="0"/>
              <a:t>But </a:t>
            </a:r>
            <a:r>
              <a:rPr lang="en-US" sz="1600" dirty="0"/>
              <a:t>now Christ is risen from the dead, and has become the </a:t>
            </a:r>
            <a:r>
              <a:rPr lang="en-US" sz="1600" dirty="0"/>
              <a:t>firstfruits</a:t>
            </a:r>
            <a:r>
              <a:rPr lang="en-US" sz="1600" dirty="0"/>
              <a:t> of those who have fallen asleep. For since by man came death, by Man also came the resurrection of the dead. For as in Adam all die, even so in Christ all shall be made alive. (1Co 15:12-22)</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01333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953000" y="1892559"/>
            <a:ext cx="3962400" cy="2058022"/>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According to the grace of God which was given to me, as a wise master builder I have laid the foundation, and another builds on it. But let each one take heed how he builds on it. For no other foundation can anyone lay than that which is laid, which is Jesus Christ. (1Co 3:10-11)</a:t>
            </a:r>
            <a:endParaRPr kumimoji="0" lang="en-US" sz="1600" b="0" i="0" u="none" strike="noStrike" cap="none" normalizeH="0" baseline="0" dirty="0" smtClean="0">
              <a:ln>
                <a:noFill/>
              </a:ln>
              <a:solidFill>
                <a:schemeClr val="tx1"/>
              </a:solidFill>
              <a:effectLst/>
            </a:endParaRPr>
          </a:p>
        </p:txBody>
      </p:sp>
      <p:sp>
        <p:nvSpPr>
          <p:cNvPr id="2" name="Title 1"/>
          <p:cNvSpPr>
            <a:spLocks noGrp="1"/>
          </p:cNvSpPr>
          <p:nvPr>
            <p:ph type="title"/>
          </p:nvPr>
        </p:nvSpPr>
        <p:spPr/>
        <p:txBody>
          <a:bodyPr/>
          <a:lstStyle/>
          <a:p>
            <a:r>
              <a:rPr lang="en-US" dirty="0" smtClean="0"/>
              <a:t>The Foundation of Christ</a:t>
            </a:r>
            <a:endParaRPr lang="en-US" dirty="0"/>
          </a:p>
        </p:txBody>
      </p:sp>
      <p:sp>
        <p:nvSpPr>
          <p:cNvPr id="3" name="Content Placeholder 2"/>
          <p:cNvSpPr>
            <a:spLocks noGrp="1"/>
          </p:cNvSpPr>
          <p:nvPr>
            <p:ph idx="1"/>
          </p:nvPr>
        </p:nvSpPr>
        <p:spPr>
          <a:xfrm>
            <a:off x="1062039" y="1766888"/>
            <a:ext cx="3890961" cy="4113212"/>
          </a:xfrm>
        </p:spPr>
        <p:txBody>
          <a:bodyPr/>
          <a:lstStyle/>
          <a:p>
            <a:r>
              <a:rPr lang="en-US" sz="2400" dirty="0" smtClean="0"/>
              <a:t>1 Cor 3:10-11</a:t>
            </a:r>
            <a:endParaRPr lang="en-US" sz="2400" dirty="0" smtClean="0"/>
          </a:p>
          <a:p>
            <a:pPr lvl="1"/>
            <a:r>
              <a:rPr lang="en-US" sz="2000" dirty="0" smtClean="0"/>
              <a:t>What is the foundation?</a:t>
            </a:r>
          </a:p>
          <a:p>
            <a:pPr lvl="1"/>
            <a:r>
              <a:rPr lang="en-US" sz="2000" dirty="0" smtClean="0"/>
              <a:t>Who is the builder in this verse?</a:t>
            </a:r>
            <a:endParaRPr lang="en-US" sz="2000" dirty="0" smtClean="0"/>
          </a:p>
          <a:p>
            <a:r>
              <a:rPr lang="en-US" sz="2400" dirty="0" smtClean="0"/>
              <a:t>Eph 2:19-22</a:t>
            </a:r>
            <a:endParaRPr lang="en-US" sz="2400" dirty="0" smtClean="0"/>
          </a:p>
          <a:p>
            <a:pPr lvl="1"/>
            <a:r>
              <a:rPr lang="en-US" sz="2000" dirty="0" smtClean="0"/>
              <a:t>What is the expanded view of the foundation?</a:t>
            </a:r>
          </a:p>
          <a:p>
            <a:pPr lvl="1"/>
            <a:r>
              <a:rPr lang="en-US" sz="2000" dirty="0" smtClean="0"/>
              <a:t>What can be built on this foundation?</a:t>
            </a:r>
          </a:p>
          <a:p>
            <a:r>
              <a:rPr lang="en-US" sz="2400" dirty="0" smtClean="0"/>
              <a:t>Acts 4:10-12</a:t>
            </a:r>
          </a:p>
          <a:p>
            <a:pPr lvl="1"/>
            <a:r>
              <a:rPr lang="en-US" sz="2000" dirty="0" smtClean="0"/>
              <a:t>How critical is this foundation?</a:t>
            </a:r>
          </a:p>
          <a:p>
            <a:pPr lvl="1"/>
            <a:endParaRPr lang="en-US" sz="2000"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6445120" y="5462587"/>
            <a:ext cx="2705100" cy="1685925"/>
          </a:xfrm>
          <a:prstGeom prst="rect">
            <a:avLst/>
          </a:prstGeom>
        </p:spPr>
      </p:pic>
      <p:sp>
        <p:nvSpPr>
          <p:cNvPr id="8" name="Rounded Rectangle 7"/>
          <p:cNvSpPr/>
          <p:nvPr/>
        </p:nvSpPr>
        <p:spPr bwMode="auto">
          <a:xfrm>
            <a:off x="4953000" y="2058778"/>
            <a:ext cx="3962400" cy="305155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Now, therefore, you are no longer strangers and foreigners, but fellow citizens with the saints and members of the household of God, having been built on the foundation of the apostles and prophets, Jesus Christ Himself being the chief cornerstone, in whom the whole building, being fitted together, grows into a holy temple in the Lord, in whom you also are being built together for a dwelling place of God in the Spirit. (Eph 2:19-22)</a:t>
            </a:r>
            <a:endParaRPr kumimoji="0" lang="en-US" sz="1600" b="0" i="0" u="none" strike="noStrike" cap="none" normalizeH="0" baseline="0" dirty="0" smtClean="0">
              <a:ln>
                <a:noFill/>
              </a:ln>
              <a:solidFill>
                <a:schemeClr val="tx1"/>
              </a:solidFill>
              <a:effectLst/>
            </a:endParaRPr>
          </a:p>
        </p:txBody>
      </p:sp>
      <p:sp>
        <p:nvSpPr>
          <p:cNvPr id="5" name="Rounded Rectangle 4"/>
          <p:cNvSpPr/>
          <p:nvPr/>
        </p:nvSpPr>
        <p:spPr bwMode="auto">
          <a:xfrm>
            <a:off x="4953000" y="2258651"/>
            <a:ext cx="3962400" cy="3124735"/>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let it be known to you all, and to all the people of Israel, that by the name of Jesus Christ of Nazareth, whom you crucified, whom God raised from the dead, by Him this man stands here before you whole. This is the 'STONE WHICH WAS REJECTED BY YOU BUILDERS, WHICH HAS BECOME THE CHIEF CORNERSTONE.' Nor is there salvation in any other, for there is no other name under heaven given among men by which we must be saved</a:t>
            </a:r>
            <a:r>
              <a:rPr lang="en-US" sz="1600" dirty="0" smtClean="0"/>
              <a:t>.“</a:t>
            </a:r>
            <a:br>
              <a:rPr lang="en-US" sz="1600" dirty="0" smtClean="0"/>
            </a:br>
            <a:r>
              <a:rPr lang="en-US" sz="1600" dirty="0" smtClean="0"/>
              <a:t>(</a:t>
            </a:r>
            <a:r>
              <a:rPr lang="en-US" sz="1600" dirty="0"/>
              <a:t>Act 4:10-12)</a:t>
            </a:r>
            <a:endParaRPr kumimoji="0" 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413306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Building Materials</a:t>
            </a:r>
            <a:endParaRPr lang="en-US" dirty="0"/>
          </a:p>
        </p:txBody>
      </p:sp>
      <p:sp>
        <p:nvSpPr>
          <p:cNvPr id="3" name="Content Placeholder 2"/>
          <p:cNvSpPr>
            <a:spLocks noGrp="1"/>
          </p:cNvSpPr>
          <p:nvPr>
            <p:ph idx="1"/>
          </p:nvPr>
        </p:nvSpPr>
        <p:spPr>
          <a:xfrm>
            <a:off x="1062038" y="1766888"/>
            <a:ext cx="3967161" cy="4113212"/>
          </a:xfrm>
        </p:spPr>
        <p:txBody>
          <a:bodyPr/>
          <a:lstStyle/>
          <a:p>
            <a:r>
              <a:rPr lang="en-US" sz="2400" dirty="0" smtClean="0"/>
              <a:t>1 Cor 3:12-14</a:t>
            </a:r>
            <a:endParaRPr lang="en-US" sz="2400" dirty="0" smtClean="0"/>
          </a:p>
          <a:p>
            <a:pPr lvl="1"/>
            <a:r>
              <a:rPr lang="en-US" sz="2000" dirty="0" smtClean="0"/>
              <a:t>How do we build on this foundation?</a:t>
            </a:r>
            <a:br>
              <a:rPr lang="en-US" sz="2000" dirty="0" smtClean="0"/>
            </a:br>
            <a:r>
              <a:rPr lang="en-US" sz="2000" dirty="0" smtClean="0"/>
              <a:t>Why does the quality of material vary?</a:t>
            </a:r>
            <a:endParaRPr lang="en-US" sz="2000" dirty="0" smtClean="0"/>
          </a:p>
          <a:p>
            <a:r>
              <a:rPr lang="en-US" sz="2400" dirty="0" smtClean="0"/>
              <a:t>2 Thess 2:15</a:t>
            </a:r>
            <a:endParaRPr lang="en-US" sz="2400" dirty="0" smtClean="0"/>
          </a:p>
          <a:p>
            <a:pPr lvl="1"/>
            <a:r>
              <a:rPr lang="en-US" sz="2000" dirty="0" smtClean="0"/>
              <a:t>Is there a place for traditions of man and non-inspired teaching?</a:t>
            </a:r>
            <a:endParaRPr lang="en-US" sz="2000" dirty="0" smtClean="0"/>
          </a:p>
          <a:p>
            <a:r>
              <a:rPr lang="en-US" sz="2400" dirty="0" smtClean="0"/>
              <a:t>Mark 7:6-9</a:t>
            </a:r>
            <a:endParaRPr lang="en-US" sz="2400" dirty="0" smtClean="0"/>
          </a:p>
          <a:p>
            <a:pPr lvl="1"/>
            <a:r>
              <a:rPr lang="en-US" sz="2000" dirty="0" smtClean="0"/>
              <a:t>What is the risk of traditions of Man?</a:t>
            </a:r>
            <a:endParaRPr lang="en-US" sz="2000" dirty="0"/>
          </a:p>
        </p:txBody>
      </p:sp>
      <p:sp>
        <p:nvSpPr>
          <p:cNvPr id="4" name="Rounded Rectangle 3"/>
          <p:cNvSpPr/>
          <p:nvPr/>
        </p:nvSpPr>
        <p:spPr bwMode="auto">
          <a:xfrm>
            <a:off x="5181600" y="1828800"/>
            <a:ext cx="3505200" cy="2764632"/>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Now if anyone builds on this foundation with gold, silver, precious stones, wood, hay, straw, each one's work will become clear; for the Day will declare it, because it will be revealed by fire; and the fire will test each one's work, of what sort it is. If anyone's work which he has built on it endures, he will receive a reward. (1Co 3:12-14)</a:t>
            </a:r>
            <a:endParaRPr kumimoji="0" lang="en-US" sz="1600" b="0" i="0" u="none" strike="noStrike" cap="none" normalizeH="0" baseline="0" dirty="0" smtClean="0">
              <a:ln>
                <a:noFill/>
              </a:ln>
              <a:solidFill>
                <a:schemeClr val="tx1"/>
              </a:solidFill>
              <a:effectLst/>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6445120" y="5462587"/>
            <a:ext cx="2705100" cy="1685925"/>
          </a:xfrm>
          <a:prstGeom prst="rect">
            <a:avLst/>
          </a:prstGeom>
        </p:spPr>
      </p:pic>
      <p:sp>
        <p:nvSpPr>
          <p:cNvPr id="8" name="Rounded Rectangle 7"/>
          <p:cNvSpPr/>
          <p:nvPr/>
        </p:nvSpPr>
        <p:spPr bwMode="auto">
          <a:xfrm>
            <a:off x="5181600" y="2187058"/>
            <a:ext cx="3505200" cy="1238251"/>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Therefore, brethren, stand fast and hold the traditions which you were taught, whether by word or our epistle. </a:t>
            </a:r>
            <a:endParaRPr lang="en-US" sz="1600" dirty="0" smtClean="0"/>
          </a:p>
          <a:p>
            <a:pPr eaLnBrk="1" hangingPunct="1">
              <a:spcBef>
                <a:spcPct val="20000"/>
              </a:spcBef>
            </a:pPr>
            <a:r>
              <a:rPr lang="en-US" sz="1600" dirty="0" smtClean="0"/>
              <a:t>(</a:t>
            </a:r>
            <a:r>
              <a:rPr lang="en-US" sz="1600" dirty="0"/>
              <a:t>2Th 2:15)</a:t>
            </a:r>
            <a:endParaRPr kumimoji="0" lang="en-US" sz="1600" b="0" i="0" u="none" strike="noStrike" cap="none" normalizeH="0" baseline="0" dirty="0" smtClean="0">
              <a:ln>
                <a:noFill/>
              </a:ln>
              <a:solidFill>
                <a:schemeClr val="tx1"/>
              </a:solidFill>
              <a:effectLst/>
            </a:endParaRPr>
          </a:p>
        </p:txBody>
      </p:sp>
      <p:sp>
        <p:nvSpPr>
          <p:cNvPr id="5" name="Rounded Rectangle 4"/>
          <p:cNvSpPr/>
          <p:nvPr/>
        </p:nvSpPr>
        <p:spPr bwMode="auto">
          <a:xfrm>
            <a:off x="5181600" y="2438400"/>
            <a:ext cx="3505200" cy="32766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400" dirty="0"/>
              <a:t>He answered and said to them, </a:t>
            </a:r>
            <a:r>
              <a:rPr lang="en-US" sz="1400" dirty="0">
                <a:solidFill>
                  <a:srgbClr val="FF0000"/>
                </a:solidFill>
              </a:rPr>
              <a:t>"Well did Isaiah prophesy of you hypocrites, as it is written: 'THIS PEOPLE HONORS ME WITH THEIR LIPS, BUT THEIR HEART IS FAR FROM ME. AND IN VAIN THEY WORSHIP ME, TEACHING AS DOCTRINES THE COMMANDMENTS OF MEN.' For laying aside the commandment of God, you hold the tradition of men— the washing of pitchers and cups, and many other such things you do."</a:t>
            </a:r>
            <a:r>
              <a:rPr lang="en-US" sz="1400" dirty="0"/>
              <a:t> He said to them, </a:t>
            </a:r>
            <a:r>
              <a:rPr lang="en-US" sz="1400" dirty="0">
                <a:solidFill>
                  <a:srgbClr val="FF0000"/>
                </a:solidFill>
              </a:rPr>
              <a:t>"All too well you reject the commandment of God, that you may keep your tradition.</a:t>
            </a:r>
            <a:r>
              <a:rPr lang="en-US" sz="1400" dirty="0"/>
              <a:t> (Mar 7:6-9)</a:t>
            </a:r>
            <a:endParaRPr kumimoji="0" lang="en-US" sz="1400" b="0" i="0" u="none" strike="noStrike" cap="none" normalizeH="0" baseline="0" dirty="0" smtClean="0">
              <a:ln>
                <a:noFill/>
              </a:ln>
              <a:solidFill>
                <a:schemeClr val="tx1"/>
              </a:solidFill>
              <a:effectLst/>
            </a:endParaRPr>
          </a:p>
        </p:txBody>
      </p:sp>
      <p:sp>
        <p:nvSpPr>
          <p:cNvPr id="9" name="TextBox 8"/>
          <p:cNvSpPr txBox="1"/>
          <p:nvPr/>
        </p:nvSpPr>
        <p:spPr>
          <a:xfrm>
            <a:off x="1857375" y="6126330"/>
            <a:ext cx="4587745" cy="646331"/>
          </a:xfrm>
          <a:prstGeom prst="rect">
            <a:avLst/>
          </a:prstGeom>
          <a:noFill/>
        </p:spPr>
        <p:txBody>
          <a:bodyPr wrap="square" rtlCol="0">
            <a:spAutoFit/>
          </a:bodyPr>
          <a:lstStyle/>
          <a:p>
            <a:pPr algn="ctr"/>
            <a:r>
              <a:rPr lang="en-US" sz="1800" i="1" dirty="0" smtClean="0"/>
              <a:t>We will return to this idea when we discuss the non-inspired writings, and other aids</a:t>
            </a:r>
            <a:endParaRPr lang="en-US" sz="1800" i="1" dirty="0"/>
          </a:p>
        </p:txBody>
      </p:sp>
    </p:spTree>
    <p:extLst>
      <p:ext uri="{BB962C8B-B14F-4D97-AF65-F5344CB8AC3E}">
        <p14:creationId xmlns:p14="http://schemas.microsoft.com/office/powerpoint/2010/main" val="1072308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8" grpId="0" animBg="1"/>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The Permanence of God’s Word</a:t>
            </a:r>
            <a:endParaRPr lang="en-US" altLang="en-US" dirty="0" smtClean="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5255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Office2000\Templates\Presentation Designs\Expedition.pot</Template>
  <TotalTime>2916</TotalTime>
  <Words>2274</Words>
  <Application>Microsoft Office PowerPoint</Application>
  <PresentationFormat>On-screen Show (4:3)</PresentationFormat>
  <Paragraphs>137</Paragraphs>
  <Slides>16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Algerian</vt:lpstr>
      <vt:lpstr>Arial</vt:lpstr>
      <vt:lpstr>Times New Roman</vt:lpstr>
      <vt:lpstr>Wingdings</vt:lpstr>
      <vt:lpstr>Expedition</vt:lpstr>
      <vt:lpstr>2_Default Design</vt:lpstr>
      <vt:lpstr>HOW WE GOT the Bible</vt:lpstr>
      <vt:lpstr>Class Objectives</vt:lpstr>
      <vt:lpstr>From Last Time…</vt:lpstr>
      <vt:lpstr>Course Content</vt:lpstr>
      <vt:lpstr>How the Bible Builds Our Faith</vt:lpstr>
      <vt:lpstr>Of First Importance</vt:lpstr>
      <vt:lpstr>The Foundation of Christ</vt:lpstr>
      <vt:lpstr>Other Building Materials</vt:lpstr>
      <vt:lpstr>The Permanence of God’s Word</vt:lpstr>
      <vt:lpstr>The Preservation of God’s Word</vt:lpstr>
      <vt:lpstr>We Are Judged by God’s Word</vt:lpstr>
      <vt:lpstr>Changing God’s Word</vt:lpstr>
      <vt:lpstr>Adding or Subtracting</vt:lpstr>
      <vt:lpstr>Satan’s Attempts to Corrupt It</vt:lpstr>
      <vt:lpstr>Fate of False Teachers</vt:lpstr>
      <vt:lpstr>Summary</vt:lpstr>
    </vt:vector>
  </TitlesOfParts>
  <Company>Haynes Clan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Daniel Haynes</dc:creator>
  <cp:lastModifiedBy>Freesmeyer, Sam</cp:lastModifiedBy>
  <cp:revision>128</cp:revision>
  <cp:lastPrinted>2018-01-10T02:43:09Z</cp:lastPrinted>
  <dcterms:created xsi:type="dcterms:W3CDTF">2007-09-14T01:02:15Z</dcterms:created>
  <dcterms:modified xsi:type="dcterms:W3CDTF">2018-01-10T02:45:45Z</dcterms:modified>
</cp:coreProperties>
</file>