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9"/>
  </p:notesMasterIdLst>
  <p:sldIdLst>
    <p:sldId id="443" r:id="rId4"/>
    <p:sldId id="356" r:id="rId5"/>
    <p:sldId id="354" r:id="rId6"/>
    <p:sldId id="352" r:id="rId7"/>
    <p:sldId id="258" r:id="rId8"/>
    <p:sldId id="426" r:id="rId9"/>
    <p:sldId id="422" r:id="rId10"/>
    <p:sldId id="334" r:id="rId11"/>
    <p:sldId id="347" r:id="rId12"/>
    <p:sldId id="349" r:id="rId13"/>
    <p:sldId id="425" r:id="rId14"/>
    <p:sldId id="350" r:id="rId15"/>
    <p:sldId id="351" r:id="rId16"/>
    <p:sldId id="355" r:id="rId17"/>
    <p:sldId id="267" r:id="rId18"/>
    <p:sldId id="331" r:id="rId19"/>
    <p:sldId id="335" r:id="rId20"/>
    <p:sldId id="338" r:id="rId21"/>
    <p:sldId id="339" r:id="rId22"/>
    <p:sldId id="340" r:id="rId23"/>
    <p:sldId id="332" r:id="rId24"/>
    <p:sldId id="333" r:id="rId25"/>
    <p:sldId id="427" r:id="rId26"/>
    <p:sldId id="421" r:id="rId27"/>
    <p:sldId id="44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0877" autoAdjust="0"/>
  </p:normalViewPr>
  <p:slideViewPr>
    <p:cSldViewPr snapToGrid="0">
      <p:cViewPr varScale="1">
        <p:scale>
          <a:sx n="77" d="100"/>
          <a:sy n="77" d="100"/>
        </p:scale>
        <p:origin x="17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8B1C8-FCAA-4395-8A92-021EFFECAB94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849A6-AEAA-410B-A2C6-2B8B18BF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3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8DFEF-1FF2-4769-B984-3B5D1F46DFD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1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E254-1FF5-4D4A-A880-50DB1EFDB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19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E254-1FF5-4D4A-A880-50DB1EFDB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71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492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176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82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E254-1FF5-4D4A-A880-50DB1EFDB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34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706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31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153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549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674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83541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2876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844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E254-1FF5-4D4A-A880-50DB1EFDB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681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E254-1FF5-4D4A-A880-50DB1EFDB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067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7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08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37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877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886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E254-1FF5-4D4A-A880-50DB1EFDB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5649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38160" indent="-283908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35631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589883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44135" indent="-227126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498388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52640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06892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61145" indent="-22712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50AA38-7FDE-450C-90AA-D2B1E36FF9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724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5BE254-1FF5-4D4A-A880-50DB1EFDB8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28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2" name="Rectangle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57683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644248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7F355-5741-49B8-AC2B-9B4B36FF73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01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3170B-2889-475A-8203-6FAD2ABC89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04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50822-0131-46A8-B26D-BF389AB10F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3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5638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914400"/>
            <a:ext cx="56388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3A967-599C-495D-A776-B06DD8DA52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22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EAD59-A2DC-44A3-9EB1-86D0B249135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45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C0DF-682D-46DA-A9B6-9093D41B9F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78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59150-0693-44C0-A7F7-4E8E9E66AA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209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10302-4821-4CBC-955C-05D9D93098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0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40237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8825A-A978-4866-88D2-615D05EEC8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054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37FD4-3904-4188-887F-9139792B40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11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0"/>
            <a:ext cx="28702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84074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623A4-2883-4C08-8364-B9E955855D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733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E747295-FAD6-4793-980D-42827B62F384}"/>
              </a:ext>
            </a:extLst>
          </p:cNvPr>
          <p:cNvSpPr>
            <a:spLocks noChangeArrowheads="1"/>
          </p:cNvSpPr>
          <p:nvPr/>
        </p:nvSpPr>
        <p:spPr bwMode="invGray">
          <a:xfrm>
            <a:off x="11745384" y="0"/>
            <a:ext cx="446616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5" name="Freeform 3">
            <a:extLst>
              <a:ext uri="{FF2B5EF4-FFF2-40B4-BE49-F238E27FC236}">
                <a16:creationId xmlns:a16="http://schemas.microsoft.com/office/drawing/2014/main" id="{8FDAE45E-C03B-4C58-92E3-EAB3C4785893}"/>
              </a:ext>
            </a:extLst>
          </p:cNvPr>
          <p:cNvSpPr>
            <a:spLocks/>
          </p:cNvSpPr>
          <p:nvPr/>
        </p:nvSpPr>
        <p:spPr bwMode="white">
          <a:xfrm>
            <a:off x="-12700" y="4489450"/>
            <a:ext cx="7672917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076" name="Freeform 4">
            <a:extLst>
              <a:ext uri="{FF2B5EF4-FFF2-40B4-BE49-F238E27FC236}">
                <a16:creationId xmlns:a16="http://schemas.microsoft.com/office/drawing/2014/main" id="{D6257AB7-8806-4775-9713-C6288B6DFCAB}"/>
              </a:ext>
            </a:extLst>
          </p:cNvPr>
          <p:cNvSpPr>
            <a:spLocks/>
          </p:cNvSpPr>
          <p:nvPr/>
        </p:nvSpPr>
        <p:spPr bwMode="white">
          <a:xfrm>
            <a:off x="1" y="3817939"/>
            <a:ext cx="10886017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77" name="Freeform 5">
            <a:extLst>
              <a:ext uri="{FF2B5EF4-FFF2-40B4-BE49-F238E27FC236}">
                <a16:creationId xmlns:a16="http://schemas.microsoft.com/office/drawing/2014/main" id="{A393F191-6870-488B-AF0C-ECEAA91A2A2F}"/>
              </a:ext>
            </a:extLst>
          </p:cNvPr>
          <p:cNvSpPr>
            <a:spLocks/>
          </p:cNvSpPr>
          <p:nvPr/>
        </p:nvSpPr>
        <p:spPr bwMode="white">
          <a:xfrm>
            <a:off x="0" y="3146425"/>
            <a:ext cx="12192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78" name="Freeform 6">
            <a:extLst>
              <a:ext uri="{FF2B5EF4-FFF2-40B4-BE49-F238E27FC236}">
                <a16:creationId xmlns:a16="http://schemas.microsoft.com/office/drawing/2014/main" id="{894449F1-3364-4F1B-8400-F873CCE10899}"/>
              </a:ext>
            </a:extLst>
          </p:cNvPr>
          <p:cNvSpPr>
            <a:spLocks/>
          </p:cNvSpPr>
          <p:nvPr/>
        </p:nvSpPr>
        <p:spPr bwMode="white">
          <a:xfrm>
            <a:off x="0" y="2460625"/>
            <a:ext cx="12192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79" name="Freeform 7">
            <a:extLst>
              <a:ext uri="{FF2B5EF4-FFF2-40B4-BE49-F238E27FC236}">
                <a16:creationId xmlns:a16="http://schemas.microsoft.com/office/drawing/2014/main" id="{CAD0AF2B-AED9-431B-BC4B-0E7D4FF6A49D}"/>
              </a:ext>
            </a:extLst>
          </p:cNvPr>
          <p:cNvSpPr>
            <a:spLocks/>
          </p:cNvSpPr>
          <p:nvPr/>
        </p:nvSpPr>
        <p:spPr bwMode="white">
          <a:xfrm>
            <a:off x="0" y="1793876"/>
            <a:ext cx="12192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80" name="Freeform 8">
            <a:extLst>
              <a:ext uri="{FF2B5EF4-FFF2-40B4-BE49-F238E27FC236}">
                <a16:creationId xmlns:a16="http://schemas.microsoft.com/office/drawing/2014/main" id="{EA53D7BF-EA21-46A1-B4B0-026AE1A6E30E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2192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81" name="Freeform 9">
            <a:extLst>
              <a:ext uri="{FF2B5EF4-FFF2-40B4-BE49-F238E27FC236}">
                <a16:creationId xmlns:a16="http://schemas.microsoft.com/office/drawing/2014/main" id="{F4CA6A8A-DCB2-41B1-B9AA-7498103B235F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11184467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82" name="Freeform 10">
            <a:extLst>
              <a:ext uri="{FF2B5EF4-FFF2-40B4-BE49-F238E27FC236}">
                <a16:creationId xmlns:a16="http://schemas.microsoft.com/office/drawing/2014/main" id="{97AE7F1E-F515-421A-BF80-8E9D50BFF090}"/>
              </a:ext>
            </a:extLst>
          </p:cNvPr>
          <p:cNvSpPr>
            <a:spLocks/>
          </p:cNvSpPr>
          <p:nvPr/>
        </p:nvSpPr>
        <p:spPr bwMode="white">
          <a:xfrm>
            <a:off x="0" y="-20638"/>
            <a:ext cx="6104467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788F2A01-925D-46A5-A30E-66E1DDED1D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2860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84" name="Rectangle 12">
            <a:extLst>
              <a:ext uri="{FF2B5EF4-FFF2-40B4-BE49-F238E27FC236}">
                <a16:creationId xmlns:a16="http://schemas.microsoft.com/office/drawing/2014/main" id="{BDF55EE9-F482-41E9-BB5A-90EEA6C0561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085" name="Rectangle 13">
            <a:extLst>
              <a:ext uri="{FF2B5EF4-FFF2-40B4-BE49-F238E27FC236}">
                <a16:creationId xmlns:a16="http://schemas.microsoft.com/office/drawing/2014/main" id="{B718133C-A118-451F-899A-D880A711811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6" name="Rectangle 14">
            <a:extLst>
              <a:ext uri="{FF2B5EF4-FFF2-40B4-BE49-F238E27FC236}">
                <a16:creationId xmlns:a16="http://schemas.microsoft.com/office/drawing/2014/main" id="{7C60D6D0-C282-4353-AE06-9CC4C2FA5D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87" name="Rectangle 15">
            <a:extLst>
              <a:ext uri="{FF2B5EF4-FFF2-40B4-BE49-F238E27FC236}">
                <a16:creationId xmlns:a16="http://schemas.microsoft.com/office/drawing/2014/main" id="{45B6AC6D-7CD3-4C42-A20F-9A6C85DB83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 algn="r">
              <a:defRPr/>
            </a:lvl1pPr>
          </a:lstStyle>
          <a:p>
            <a:fld id="{67834433-ACA5-4CA5-8954-79D4FC8AC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9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086DC-021C-47EE-9C20-1FA108135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5FB55-B2D4-4169-A0F1-E14A4634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A6C41-F9E3-43B8-B6EE-F510414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305A9-62B5-47E6-800F-E4F775DF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3FE39-E657-432B-833C-16EF428E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531A1-3982-4538-83D7-4301846F9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643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9224-2E69-4782-A08E-A42BC932D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57368-E8F2-4456-982C-5101CCC92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77040-AF5A-4D2E-8CAC-FC878995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CE2B5-BD4B-4277-8DF8-6A2C154D0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42EBD-734B-40E3-8F74-5C1AD8244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E5745-E441-42C0-9B1A-3C352BA949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1755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C0A6-4690-4A4F-83A4-FE1E80DA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F0555-C5D2-47D0-9C62-87A74CA032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CFE243-1B24-4D93-B171-B3E8BB499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E6ADE-3A52-48AB-8A00-1688E289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1D2F8-372D-458E-A855-78E9E0FB5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69DC1-65A6-4C92-B070-A2D03351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A65568-4548-4528-8D1F-29CE5EEB2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926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AAA3D-853E-4568-ABC0-2D41786F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89C16C-B73B-42D7-B7E0-02863973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C0D8C-818B-4B9B-9E5C-0166A81DE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ED0DF-909D-4B17-8D89-2D864908D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FCF8B3-9F4D-4D5F-9846-3AE5132B7F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490068-7F66-49D9-AB9C-E2C03D20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6A138-741E-4009-9658-4D4D97086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B0BC19-3739-43FD-A39F-6E2F1EDB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8DF15-86D5-4485-8601-B2CC3988CB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064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FE47B-E925-45E4-8D07-B33B4C990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94948-E2D3-4139-B441-5D51973E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DA682-C7FB-4293-A23A-0273D3FF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F509A-6BFA-48D6-BD33-2661C8D0D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64579-C0F0-448B-BF45-24EE9F0D95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4644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019D10-2459-49DB-B015-6438B21E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21A69-706E-4DF6-B4DF-447863020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97BD8-CD48-46DD-9DD3-7F71ED37A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64D94-6F02-473E-8A25-FA4004B1C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7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806860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4222-BE0A-49CD-8084-FD90AB83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5890-298F-494D-AAB8-981C1597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1E804A-496D-4D15-8A62-5041D2803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AA99C9-E4FA-4F9A-A86B-1364EF0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97EBDD-8BE7-4CB4-9B23-B7D4F47C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65F5E9-41E1-4359-8187-50FB28C79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68047-14D7-431D-B82C-50D82E42EC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1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F00A-1943-47FC-B4E6-485544201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C2DA35-C005-4D2C-B801-27CCCDDA45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F032D7-6596-427B-A2B2-70FD381F3B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6FD9F-E1AD-49A6-B32F-35C413CE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80664-47FC-49C8-8719-B7E6F319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5A1DC-EA18-45B2-9BA6-880F0CB07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C168-A3DB-4952-A678-80AE276C19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608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3739B-F56F-4AD1-8180-9D8850DD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D03D9B-CD5B-46E0-B769-7B0549FB5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71A3A-41A6-426D-B997-7755BE85C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EBBAB-3E84-48A5-9BF6-F6849F403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FCCCF-D0FC-47C1-8B26-96CC0ABA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E441-D97E-46C8-BC22-72BEA6B2DF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33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20F59-CF7E-4429-8B16-E979D8941F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DFAF8-75D6-4B12-96F8-704B85559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6DE6B-2579-4673-B358-770428729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8CACD-7DB6-47E7-83AE-CE549D6F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C5253-3C33-408F-BFD2-070AA751E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017C5-365D-42A4-917A-4E48DFF2DC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6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1360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384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60391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20074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69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774819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56FDD2F-2CB0-414F-A709-F9A7D80C34F8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E582BFA-503C-4D81-9EFD-0190FB52CA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73567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rgbClr val="000066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11480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0" y="6553201"/>
            <a:ext cx="711200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8818E6-D8C9-483D-A5C0-9DA763A7B7F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481234" y="3317875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2400" b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84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Char char="•"/>
        <a:defRPr sz="36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har char="–"/>
        <a:defRPr sz="32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har char="•"/>
        <a:defRPr sz="28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har char="–"/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har char="»"/>
        <a:defRPr sz="2400" b="1">
          <a:solidFill>
            <a:schemeClr val="bg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11">
            <a:extLst>
              <a:ext uri="{FF2B5EF4-FFF2-40B4-BE49-F238E27FC236}">
                <a16:creationId xmlns:a16="http://schemas.microsoft.com/office/drawing/2014/main" id="{5786F976-A4FB-4EB0-9DEF-A9E4DDCC5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DB03AF09-50F0-450D-8895-15839A23B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61" name="Rectangle 13">
            <a:extLst>
              <a:ext uri="{FF2B5EF4-FFF2-40B4-BE49-F238E27FC236}">
                <a16:creationId xmlns:a16="http://schemas.microsoft.com/office/drawing/2014/main" id="{70123C03-CB13-416C-8448-B43E245EA4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2" name="Rectangle 14">
            <a:extLst>
              <a:ext uri="{FF2B5EF4-FFF2-40B4-BE49-F238E27FC236}">
                <a16:creationId xmlns:a16="http://schemas.microsoft.com/office/drawing/2014/main" id="{4858E90B-9CC4-444E-B99D-A9B8178DF3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63" name="Rectangle 15">
            <a:extLst>
              <a:ext uri="{FF2B5EF4-FFF2-40B4-BE49-F238E27FC236}">
                <a16:creationId xmlns:a16="http://schemas.microsoft.com/office/drawing/2014/main" id="{739625E3-AB15-4D00-8F9B-A8FDD9D42C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" y="0"/>
            <a:ext cx="590551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95B3264A-2DD0-48AE-BE6E-752BAB66A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240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							4/15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Paul’s Service as an Example					4/18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Paul’s “Charges” to Timothy					4/22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Personal Admonition: Purity					4/25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Personal Admonition: Development				4/29</a:t>
            </a:r>
          </a:p>
          <a:p>
            <a:pPr marL="0" indent="0">
              <a:buNone/>
            </a:pPr>
            <a:r>
              <a:rPr lang="en-US" dirty="0"/>
              <a:t>				Special Meeting Wednesday       May 2nd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Roles in the Church: Men &amp; Women				5/6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Roles in the Church: Old &amp; Young				5/9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Roles in the Church: Elders and Deacons			5/13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Lessons to Servants and Rich					5/16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Living in a World of Sinners					5/20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Dealing with Sinful Men in the church				5/23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Responsibility for Good Works				5/27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/>
              <a:t>Review							5/30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901700" y="2171700"/>
            <a:ext cx="8940800" cy="46990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1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latin typeface="Cambria" panose="02040503050406030204" pitchFamily="18" charset="0"/>
              </a:rPr>
              <a:t>Pursue: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4" y="685800"/>
            <a:ext cx="11673116" cy="5715000"/>
          </a:xfrm>
        </p:spPr>
        <p:txBody>
          <a:bodyPr>
            <a:normAutofit/>
          </a:bodyPr>
          <a:lstStyle/>
          <a:p>
            <a:r>
              <a:rPr lang="en-US" sz="32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Love</a:t>
            </a:r>
            <a:r>
              <a:rPr lang="en-US" sz="3200" dirty="0">
                <a:latin typeface="Cambria" panose="02040503050406030204" pitchFamily="18" charset="0"/>
              </a:rPr>
              <a:t> (</a:t>
            </a:r>
            <a:r>
              <a:rPr lang="en-US" sz="3200" b="0" i="1" dirty="0">
                <a:latin typeface="Cambria" panose="02040503050406030204" pitchFamily="18" charset="0"/>
              </a:rPr>
              <a:t>agape) </a:t>
            </a:r>
            <a:r>
              <a:rPr lang="en-US" sz="3200" b="0" dirty="0">
                <a:latin typeface="Cambria" panose="02040503050406030204" pitchFamily="18" charset="0"/>
              </a:rPr>
              <a:t>which is </a:t>
            </a:r>
            <a:r>
              <a:rPr lang="en-US" sz="3200" dirty="0">
                <a:latin typeface="Cambria" panose="02040503050406030204" pitchFamily="18" charset="0"/>
              </a:rPr>
              <a:t>love </a:t>
            </a:r>
            <a:r>
              <a:rPr lang="en-US" sz="3200" b="0" dirty="0">
                <a:latin typeface="Cambria" panose="02040503050406030204" pitchFamily="18" charset="0"/>
              </a:rPr>
              <a:t>at its highest possible level. </a:t>
            </a:r>
            <a:r>
              <a:rPr lang="en-US" sz="3200" b="0" i="1" dirty="0" err="1">
                <a:latin typeface="Cambria" panose="02040503050406030204" pitchFamily="18" charset="0"/>
              </a:rPr>
              <a:t>Agapē</a:t>
            </a:r>
            <a:r>
              <a:rPr lang="en-US" sz="3200" b="0" i="1" dirty="0">
                <a:latin typeface="Cambria" panose="02040503050406030204" pitchFamily="18" charset="0"/>
              </a:rPr>
              <a:t> </a:t>
            </a:r>
            <a:r>
              <a:rPr lang="en-US" sz="3200" b="0" dirty="0">
                <a:latin typeface="Cambria" panose="02040503050406030204" pitchFamily="18" charset="0"/>
              </a:rPr>
              <a:t>never fails in the face of duty. While personal affection may be absent in the action of such toward another, still it does what is right.</a:t>
            </a:r>
          </a:p>
          <a:p>
            <a:endParaRPr lang="en-US" sz="1000" i="1" u="sng" dirty="0">
              <a:solidFill>
                <a:srgbClr val="FFFF00"/>
              </a:solidFill>
              <a:latin typeface="Cambria" panose="02040503050406030204" pitchFamily="18" charset="0"/>
            </a:endParaRPr>
          </a:p>
          <a:p>
            <a:r>
              <a:rPr lang="en-US" sz="32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Patience</a:t>
            </a:r>
            <a:r>
              <a:rPr lang="en-US" sz="3200" dirty="0">
                <a:latin typeface="Cambria" panose="02040503050406030204" pitchFamily="18" charset="0"/>
              </a:rPr>
              <a:t> </a:t>
            </a:r>
            <a:r>
              <a:rPr lang="en-US" sz="3200" b="0" dirty="0">
                <a:latin typeface="Cambria" panose="02040503050406030204" pitchFamily="18" charset="0"/>
              </a:rPr>
              <a:t>(</a:t>
            </a:r>
            <a:r>
              <a:rPr lang="en-US" sz="3200" b="0" i="1" dirty="0" err="1">
                <a:latin typeface="Cambria" panose="02040503050406030204" pitchFamily="18" charset="0"/>
              </a:rPr>
              <a:t>hypomonē</a:t>
            </a:r>
            <a:r>
              <a:rPr lang="en-US" sz="3200" b="0" dirty="0">
                <a:latin typeface="Cambria" panose="02040503050406030204" pitchFamily="18" charset="0"/>
              </a:rPr>
              <a:t>) means “steadfastness, constancy, endurance”</a:t>
            </a:r>
          </a:p>
          <a:p>
            <a:pPr marL="457200" indent="-109538">
              <a:buNone/>
            </a:pPr>
            <a:r>
              <a:rPr lang="en-US" sz="3200" b="0" dirty="0">
                <a:latin typeface="Cambria" panose="02040503050406030204" pitchFamily="18" charset="0"/>
              </a:rPr>
              <a:t> </a:t>
            </a:r>
          </a:p>
          <a:p>
            <a:r>
              <a:rPr lang="en-US" sz="32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Gentleness</a:t>
            </a:r>
            <a:r>
              <a:rPr lang="en-US" sz="3200" b="0" i="1" dirty="0">
                <a:latin typeface="Cambria" panose="02040503050406030204" pitchFamily="18" charset="0"/>
              </a:rPr>
              <a:t> (</a:t>
            </a:r>
            <a:r>
              <a:rPr lang="en-US" sz="3200" i="1" dirty="0" err="1">
                <a:latin typeface="Cambria" panose="02040503050406030204" pitchFamily="18" charset="0"/>
              </a:rPr>
              <a:t>praupathia</a:t>
            </a:r>
            <a:r>
              <a:rPr lang="en-US" sz="3200" b="0" i="1" dirty="0">
                <a:latin typeface="Cambria" panose="02040503050406030204" pitchFamily="18" charset="0"/>
              </a:rPr>
              <a:t>) (meekness - KJV)-</a:t>
            </a:r>
            <a:r>
              <a:rPr lang="en-US" sz="3200" b="0" dirty="0">
                <a:latin typeface="Cambria" panose="02040503050406030204" pitchFamily="18" charset="0"/>
              </a:rPr>
              <a:t> strength under control</a:t>
            </a:r>
            <a:endParaRPr lang="en-US" sz="3200" b="0" dirty="0">
              <a:latin typeface="Cambria" panose="02040503050406030204" pitchFamily="18" charset="0"/>
              <a:ea typeface="+mn-ea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FF2A-BB80-4342-A712-4A2E52E887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573DD18-7742-4F00-BB72-8C7CB4AEB50C}"/>
              </a:ext>
            </a:extLst>
          </p:cNvPr>
          <p:cNvSpPr/>
          <p:nvPr/>
        </p:nvSpPr>
        <p:spPr bwMode="auto">
          <a:xfrm>
            <a:off x="239484" y="5096589"/>
            <a:ext cx="11827823" cy="1685212"/>
          </a:xfrm>
          <a:prstGeom prst="wedgeRoundRectCallout">
            <a:avLst>
              <a:gd name="adj1" fmla="val -22240"/>
              <a:gd name="adj2" fmla="val -4518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Pride and disputing has to do with my relationship with other people. 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God-like care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for others may mean I am willing to be “wrong” in an argument. And I will be patient with others and my manner will be gentle in every way.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84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BE554DD-D2BC-4107-9114-835F10FE8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609600"/>
          </a:xfrm>
        </p:spPr>
        <p:txBody>
          <a:bodyPr/>
          <a:lstStyle/>
          <a:p>
            <a:r>
              <a:rPr lang="en-US" altLang="en-US" sz="2800" i="1" u="sng" dirty="0">
                <a:latin typeface="Cambria" panose="02040503050406030204" pitchFamily="18" charset="0"/>
              </a:rPr>
              <a:t>Flee These Things (I Tim 6)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6E00E6B-612D-4C75-9F95-716296E57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362200"/>
            <a:ext cx="1828800" cy="91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Cambria" panose="02040503050406030204" pitchFamily="18" charset="0"/>
              </a:rPr>
              <a:t>Lust of the Flesh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ED215086-E2A0-450D-92D9-6EF80096E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Lust of the Eyes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FF212FC8-B125-4630-8789-8F48922E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2860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Pride of Life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13474EB0-7448-47B1-95D9-A6093EC2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3716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Harmful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Lusts…</a:t>
            </a:r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BA3A58C7-90A0-4FA6-BE4D-A27B04B2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2954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Desire to be Rich</a:t>
            </a: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E75E2C54-E308-4004-90DB-A4CEF000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2954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Pride, Obsession with Disputes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6EB4E670-EA44-4996-8681-693F1DF0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199" y="4038600"/>
            <a:ext cx="25907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Righteousness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BF872B2B-AF1F-488C-B87B-849C4D5B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9624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Godliness, Faith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1422EF67-E6EE-4112-90D3-7A50E17D1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3962400"/>
            <a:ext cx="236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Love, Patience, Gentleness</a:t>
            </a: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FD00F3EF-2C04-4505-A435-9080929D6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150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God-Directed Behavior</a:t>
            </a:r>
          </a:p>
        </p:txBody>
      </p:sp>
      <p:sp>
        <p:nvSpPr>
          <p:cNvPr id="65550" name="Rectangle 14">
            <a:extLst>
              <a:ext uri="{FF2B5EF4-FFF2-40B4-BE49-F238E27FC236}">
                <a16:creationId xmlns:a16="http://schemas.microsoft.com/office/drawing/2014/main" id="{7FF04EC0-DC71-49B3-A77C-963124D5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7150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God-Directed Thought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2457759B-0859-44A4-AAD8-768EADE78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7150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God-like Care for Others</a:t>
            </a: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56E4263E-40CC-4244-AB4A-891A8D2C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382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(In Context) What Timothy was to Flee</a:t>
            </a:r>
          </a:p>
        </p:txBody>
      </p:sp>
      <p:sp>
        <p:nvSpPr>
          <p:cNvPr id="65553" name="Rectangle 17">
            <a:extLst>
              <a:ext uri="{FF2B5EF4-FFF2-40B4-BE49-F238E27FC236}">
                <a16:creationId xmlns:a16="http://schemas.microsoft.com/office/drawing/2014/main" id="{44CC2925-8A18-4FBE-BDE6-90437A2B5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What Timothy was to Pursue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228CB7B-908D-4AAF-9589-54BBBDBCB7E2}"/>
              </a:ext>
            </a:extLst>
          </p:cNvPr>
          <p:cNvCxnSpPr>
            <a:cxnSpLocks/>
            <a:endCxn id="65549" idx="0"/>
          </p:cNvCxnSpPr>
          <p:nvPr/>
        </p:nvCxnSpPr>
        <p:spPr bwMode="auto">
          <a:xfrm>
            <a:off x="2895600" y="4461164"/>
            <a:ext cx="0" cy="12538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8B44B6-E047-4D75-B431-4FF0E5028CE5}"/>
              </a:ext>
            </a:extLst>
          </p:cNvPr>
          <p:cNvCxnSpPr>
            <a:cxnSpLocks/>
          </p:cNvCxnSpPr>
          <p:nvPr/>
        </p:nvCxnSpPr>
        <p:spPr bwMode="auto">
          <a:xfrm>
            <a:off x="6096000" y="4835237"/>
            <a:ext cx="0" cy="879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962CC4-9CA5-41DD-AF1C-91363B57FB61}"/>
              </a:ext>
            </a:extLst>
          </p:cNvPr>
          <p:cNvCxnSpPr>
            <a:cxnSpLocks/>
          </p:cNvCxnSpPr>
          <p:nvPr/>
        </p:nvCxnSpPr>
        <p:spPr bwMode="auto">
          <a:xfrm>
            <a:off x="9102436" y="5188528"/>
            <a:ext cx="0" cy="5264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1228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5" grpId="0" autoUpdateAnimBg="0"/>
      <p:bldP spid="65546" grpId="0" autoUpdateAnimBg="0"/>
      <p:bldP spid="65547" grpId="0" autoUpdateAnimBg="0"/>
      <p:bldP spid="65549" grpId="0" autoUpdateAnimBg="0"/>
      <p:bldP spid="65550" grpId="0" autoUpdateAnimBg="0"/>
      <p:bldP spid="6555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685800"/>
            <a:ext cx="11639227" cy="5943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5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I Timothy 6:11-16; 20-21</a:t>
            </a:r>
          </a:p>
          <a:p>
            <a:pPr marL="0" indent="0" algn="ctr">
              <a:buNone/>
            </a:pPr>
            <a:r>
              <a:rPr lang="en-US" sz="3500" dirty="0">
                <a:latin typeface="Cambria" panose="02040503050406030204" pitchFamily="18" charset="0"/>
              </a:rPr>
              <a:t>But flee from these things, </a:t>
            </a:r>
            <a:r>
              <a:rPr lang="en-US" sz="3500" i="1" dirty="0">
                <a:latin typeface="Cambria" panose="02040503050406030204" pitchFamily="18" charset="0"/>
              </a:rPr>
              <a:t>you man of God</a:t>
            </a:r>
            <a:r>
              <a:rPr lang="en-US" sz="3500" dirty="0">
                <a:latin typeface="Cambria" panose="02040503050406030204" pitchFamily="18" charset="0"/>
              </a:rPr>
              <a:t>, and pursue righteousness, godliness, faith, love, perseverance </a:t>
            </a:r>
            <a:r>
              <a:rPr lang="en-US" sz="3500" i="1" dirty="0">
                <a:latin typeface="Cambria" panose="02040503050406030204" pitchFamily="18" charset="0"/>
              </a:rPr>
              <a:t>and</a:t>
            </a:r>
            <a:r>
              <a:rPr lang="en-US" sz="3500" dirty="0">
                <a:latin typeface="Cambria" panose="02040503050406030204" pitchFamily="18" charset="0"/>
              </a:rPr>
              <a:t> gentleness. </a:t>
            </a:r>
            <a:r>
              <a:rPr lang="en-US" sz="3500" baseline="30000" dirty="0">
                <a:latin typeface="Cambria" panose="02040503050406030204" pitchFamily="18" charset="0"/>
              </a:rPr>
              <a:t>12 </a:t>
            </a:r>
            <a:r>
              <a:rPr lang="en-US" sz="3500" dirty="0">
                <a:latin typeface="Cambria" panose="02040503050406030204" pitchFamily="18" charset="0"/>
              </a:rPr>
              <a:t>Fight the good fight of faith; take hold of the eternal life to which you were called, and you made the good confession in the presence of many witnesses. </a:t>
            </a:r>
            <a:r>
              <a:rPr lang="en-US" sz="3500" baseline="30000" dirty="0">
                <a:latin typeface="Cambria" panose="02040503050406030204" pitchFamily="18" charset="0"/>
              </a:rPr>
              <a:t>13 </a:t>
            </a:r>
            <a:r>
              <a:rPr lang="en-US" sz="3500" dirty="0">
                <a:latin typeface="Cambria" panose="02040503050406030204" pitchFamily="18" charset="0"/>
              </a:rPr>
              <a:t>I charge you in the presence of God, who gives life to all things, and of Christ Jesus, who testified the good confession before Pontius Pilate, </a:t>
            </a:r>
            <a:r>
              <a:rPr lang="en-US" sz="3500" baseline="30000" dirty="0">
                <a:latin typeface="Cambria" panose="02040503050406030204" pitchFamily="18" charset="0"/>
              </a:rPr>
              <a:t>14 </a:t>
            </a:r>
            <a:r>
              <a:rPr lang="en-US" sz="3500" dirty="0">
                <a:latin typeface="Cambria" panose="02040503050406030204" pitchFamily="18" charset="0"/>
              </a:rPr>
              <a:t>that you keep the commandment without stain or reproach until the appearing of our Lord Jesus Christ, </a:t>
            </a:r>
            <a:r>
              <a:rPr lang="en-US" sz="3500" baseline="30000" dirty="0">
                <a:latin typeface="Cambria" panose="02040503050406030204" pitchFamily="18" charset="0"/>
              </a:rPr>
              <a:t>15 </a:t>
            </a:r>
            <a:r>
              <a:rPr lang="en-US" sz="3500" dirty="0">
                <a:latin typeface="Cambria" panose="02040503050406030204" pitchFamily="18" charset="0"/>
              </a:rPr>
              <a:t>which He will bring about at the proper time—He who is the blessed and only Sovereign, the King of kings and Lord of lords, </a:t>
            </a:r>
            <a:r>
              <a:rPr lang="en-US" sz="3500" baseline="30000" dirty="0">
                <a:latin typeface="Cambria" panose="02040503050406030204" pitchFamily="18" charset="0"/>
              </a:rPr>
              <a:t>16 </a:t>
            </a:r>
            <a:r>
              <a:rPr lang="en-US" sz="3500" dirty="0">
                <a:latin typeface="Cambria" panose="02040503050406030204" pitchFamily="18" charset="0"/>
              </a:rPr>
              <a:t>who alone possesses immortality and dwells in unapproachable light, whom no man has seen or can see. To Him </a:t>
            </a:r>
            <a:r>
              <a:rPr lang="en-US" sz="3500" i="1" dirty="0">
                <a:latin typeface="Cambria" panose="02040503050406030204" pitchFamily="18" charset="0"/>
              </a:rPr>
              <a:t>be</a:t>
            </a:r>
            <a:r>
              <a:rPr lang="en-US" sz="3500" dirty="0">
                <a:latin typeface="Cambria" panose="02040503050406030204" pitchFamily="18" charset="0"/>
              </a:rPr>
              <a:t> honor and eternal dominion! Amen.</a:t>
            </a:r>
          </a:p>
          <a:p>
            <a:pPr marL="0" indent="0" algn="ctr">
              <a:buNone/>
            </a:pPr>
            <a:r>
              <a:rPr lang="en-US" sz="3500" baseline="30000" dirty="0">
                <a:latin typeface="Cambria" panose="02040503050406030204" pitchFamily="18" charset="0"/>
              </a:rPr>
              <a:t>20 </a:t>
            </a:r>
            <a:r>
              <a:rPr lang="en-US" sz="3500" dirty="0">
                <a:latin typeface="Cambria" panose="02040503050406030204" pitchFamily="18" charset="0"/>
              </a:rPr>
              <a:t>O Timothy, guard what has been entrusted to you, avoiding worldly </a:t>
            </a:r>
            <a:r>
              <a:rPr lang="en-US" sz="3500" i="1" dirty="0">
                <a:latin typeface="Cambria" panose="02040503050406030204" pitchFamily="18" charset="0"/>
              </a:rPr>
              <a:t>and</a:t>
            </a:r>
            <a:r>
              <a:rPr lang="en-US" sz="3500" dirty="0">
                <a:latin typeface="Cambria" panose="02040503050406030204" pitchFamily="18" charset="0"/>
              </a:rPr>
              <a:t> empty chatter </a:t>
            </a:r>
            <a:r>
              <a:rPr lang="en-US" sz="3500" i="1" dirty="0">
                <a:latin typeface="Cambria" panose="02040503050406030204" pitchFamily="18" charset="0"/>
              </a:rPr>
              <a:t>and</a:t>
            </a:r>
            <a:r>
              <a:rPr lang="en-US" sz="3500" dirty="0">
                <a:latin typeface="Cambria" panose="02040503050406030204" pitchFamily="18" charset="0"/>
              </a:rPr>
              <a:t> the opposing arguments of what is falsely called “knowledge”— </a:t>
            </a:r>
            <a:r>
              <a:rPr lang="en-US" sz="3500" baseline="30000" dirty="0">
                <a:latin typeface="Cambria" panose="02040503050406030204" pitchFamily="18" charset="0"/>
              </a:rPr>
              <a:t>21 </a:t>
            </a:r>
            <a:r>
              <a:rPr lang="en-US" sz="3500" dirty="0">
                <a:latin typeface="Cambria" panose="02040503050406030204" pitchFamily="18" charset="0"/>
              </a:rPr>
              <a:t>which some have professed and thus gone astray from the faith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B6A8E9-DB82-4C36-B30D-47E953AAE1DB}"/>
              </a:ext>
            </a:extLst>
          </p:cNvPr>
          <p:cNvCxnSpPr>
            <a:cxnSpLocks/>
          </p:cNvCxnSpPr>
          <p:nvPr/>
        </p:nvCxnSpPr>
        <p:spPr bwMode="auto">
          <a:xfrm>
            <a:off x="8769927" y="1816108"/>
            <a:ext cx="28560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200E7-FB54-4872-9A8D-AE29DEEFEDA2}"/>
              </a:ext>
            </a:extLst>
          </p:cNvPr>
          <p:cNvCxnSpPr>
            <a:cxnSpLocks/>
          </p:cNvCxnSpPr>
          <p:nvPr/>
        </p:nvCxnSpPr>
        <p:spPr bwMode="auto">
          <a:xfrm>
            <a:off x="572932" y="2120908"/>
            <a:ext cx="106190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A4B5D5A-D451-4919-A375-A16B0BC4FB9C}"/>
              </a:ext>
            </a:extLst>
          </p:cNvPr>
          <p:cNvSpPr/>
          <p:nvPr/>
        </p:nvSpPr>
        <p:spPr bwMode="auto">
          <a:xfrm>
            <a:off x="269965" y="3153056"/>
            <a:ext cx="5862848" cy="606738"/>
          </a:xfrm>
          <a:prstGeom prst="wedgeRoundRectCallout">
            <a:avLst>
              <a:gd name="adj1" fmla="val -242"/>
              <a:gd name="adj2" fmla="val -164619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When?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Romans 10:10; Acts 8:37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F3668C-F2C3-4CE4-B8DC-E3C42EC07A57}"/>
              </a:ext>
            </a:extLst>
          </p:cNvPr>
          <p:cNvCxnSpPr>
            <a:cxnSpLocks/>
          </p:cNvCxnSpPr>
          <p:nvPr/>
        </p:nvCxnSpPr>
        <p:spPr bwMode="auto">
          <a:xfrm>
            <a:off x="1900052" y="2421749"/>
            <a:ext cx="260267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7442A71-0A56-4765-9861-2D8BC3C6F58A}"/>
              </a:ext>
            </a:extLst>
          </p:cNvPr>
          <p:cNvSpPr/>
          <p:nvPr/>
        </p:nvSpPr>
        <p:spPr bwMode="auto">
          <a:xfrm>
            <a:off x="5613401" y="2721437"/>
            <a:ext cx="5862848" cy="2028355"/>
          </a:xfrm>
          <a:prstGeom prst="wedgeRoundRectCallout">
            <a:avLst>
              <a:gd name="adj1" fmla="val 47154"/>
              <a:gd name="adj2" fmla="val -9297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Challenge to keep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fighting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in the great spiritual struggle.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Where is the focus of this fight?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What is the goal of the struggle?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370B3C06-23F9-4CCE-9203-A947EB7B5729}"/>
              </a:ext>
            </a:extLst>
          </p:cNvPr>
          <p:cNvSpPr/>
          <p:nvPr/>
        </p:nvSpPr>
        <p:spPr bwMode="auto">
          <a:xfrm>
            <a:off x="1900052" y="910780"/>
            <a:ext cx="9128166" cy="1106573"/>
          </a:xfrm>
          <a:prstGeom prst="wedgeRoundRectCallout">
            <a:avLst>
              <a:gd name="adj1" fmla="val -3778"/>
              <a:gd name="adj2" fmla="val -48418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Heb. 10:23 - Let us hold fast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confession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of our hope without wavering, for He who promised is faithful;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43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6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685800"/>
            <a:ext cx="11831782" cy="5943591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7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I Timothy 6:11-16; 20-21</a:t>
            </a:r>
          </a:p>
          <a:p>
            <a:pPr marL="0" indent="0" algn="ctr">
              <a:buNone/>
            </a:pPr>
            <a:r>
              <a:rPr lang="en-US" sz="3700" dirty="0">
                <a:latin typeface="Cambria" panose="02040503050406030204" pitchFamily="18" charset="0"/>
              </a:rPr>
              <a:t>But flee from these things, </a:t>
            </a:r>
            <a:r>
              <a:rPr lang="en-US" sz="3700" i="1" dirty="0">
                <a:latin typeface="Cambria" panose="02040503050406030204" pitchFamily="18" charset="0"/>
              </a:rPr>
              <a:t>you man of God</a:t>
            </a:r>
            <a:r>
              <a:rPr lang="en-US" sz="3700" dirty="0">
                <a:latin typeface="Cambria" panose="02040503050406030204" pitchFamily="18" charset="0"/>
              </a:rPr>
              <a:t>, and pursue righteousness, godliness, faith, love, perseverance </a:t>
            </a:r>
            <a:r>
              <a:rPr lang="en-US" sz="3700" i="1" dirty="0">
                <a:latin typeface="Cambria" panose="02040503050406030204" pitchFamily="18" charset="0"/>
              </a:rPr>
              <a:t>and</a:t>
            </a:r>
            <a:r>
              <a:rPr lang="en-US" sz="3700" dirty="0">
                <a:latin typeface="Cambria" panose="02040503050406030204" pitchFamily="18" charset="0"/>
              </a:rPr>
              <a:t> gentleness. </a:t>
            </a:r>
            <a:r>
              <a:rPr lang="en-US" sz="3700" baseline="30000" dirty="0">
                <a:latin typeface="Cambria" panose="02040503050406030204" pitchFamily="18" charset="0"/>
              </a:rPr>
              <a:t>12 </a:t>
            </a:r>
            <a:r>
              <a:rPr lang="en-US" sz="3700" dirty="0">
                <a:latin typeface="Cambria" panose="02040503050406030204" pitchFamily="18" charset="0"/>
              </a:rPr>
              <a:t>Fight the good fight of faith; take hold of the eternal life to which you were called, and you made the good confession in the presence of many witnesses. </a:t>
            </a:r>
            <a:r>
              <a:rPr lang="en-US" sz="3700" baseline="30000" dirty="0">
                <a:latin typeface="Cambria" panose="02040503050406030204" pitchFamily="18" charset="0"/>
              </a:rPr>
              <a:t>13 </a:t>
            </a:r>
            <a:r>
              <a:rPr lang="en-US" sz="3700" dirty="0">
                <a:latin typeface="Cambria" panose="02040503050406030204" pitchFamily="18" charset="0"/>
              </a:rPr>
              <a:t>I charge you in the presence of God, who gives life to all things, and of </a:t>
            </a:r>
            <a:r>
              <a:rPr lang="en-US" sz="37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Christ Jesus</a:t>
            </a:r>
            <a:r>
              <a:rPr lang="en-US" sz="3700" dirty="0">
                <a:latin typeface="Cambria" panose="02040503050406030204" pitchFamily="18" charset="0"/>
              </a:rPr>
              <a:t>, who testified the good confession before Pontius Pilate, </a:t>
            </a:r>
            <a:r>
              <a:rPr lang="en-US" sz="3700" baseline="30000" dirty="0">
                <a:latin typeface="Cambria" panose="02040503050406030204" pitchFamily="18" charset="0"/>
              </a:rPr>
              <a:t>14 </a:t>
            </a:r>
            <a:r>
              <a:rPr lang="en-US" sz="3700" dirty="0">
                <a:latin typeface="Cambria" panose="02040503050406030204" pitchFamily="18" charset="0"/>
              </a:rPr>
              <a:t>that you keep the commandment without stain or reproach until the appearing of our Lord Jesus Christ, </a:t>
            </a:r>
            <a:r>
              <a:rPr lang="en-US" sz="3700" baseline="30000" dirty="0">
                <a:latin typeface="Cambria" panose="02040503050406030204" pitchFamily="18" charset="0"/>
              </a:rPr>
              <a:t>15 </a:t>
            </a:r>
            <a:r>
              <a:rPr lang="en-US" sz="3700" dirty="0">
                <a:latin typeface="Cambria" panose="02040503050406030204" pitchFamily="18" charset="0"/>
              </a:rPr>
              <a:t>which He will bring about at the proper time—He who is the blessed and only Sovereign, the King of kings and Lord of lords, </a:t>
            </a:r>
            <a:r>
              <a:rPr lang="en-US" sz="3700" baseline="30000" dirty="0">
                <a:latin typeface="Cambria" panose="02040503050406030204" pitchFamily="18" charset="0"/>
              </a:rPr>
              <a:t>16 </a:t>
            </a:r>
            <a:r>
              <a:rPr lang="en-US" sz="3700" dirty="0">
                <a:latin typeface="Cambria" panose="02040503050406030204" pitchFamily="18" charset="0"/>
              </a:rPr>
              <a:t>who alone possesses immortality and dwells in unapproachable light, whom no man has seen or can see. To Him </a:t>
            </a:r>
            <a:r>
              <a:rPr lang="en-US" sz="3700" i="1" dirty="0">
                <a:latin typeface="Cambria" panose="02040503050406030204" pitchFamily="18" charset="0"/>
              </a:rPr>
              <a:t>be</a:t>
            </a:r>
            <a:r>
              <a:rPr lang="en-US" sz="3700" dirty="0">
                <a:latin typeface="Cambria" panose="02040503050406030204" pitchFamily="18" charset="0"/>
              </a:rPr>
              <a:t> honor and eternal dominion! Amen.</a:t>
            </a:r>
          </a:p>
          <a:p>
            <a:pPr marL="0" indent="0" algn="ctr">
              <a:buNone/>
            </a:pPr>
            <a:r>
              <a:rPr lang="en-US" sz="3700" baseline="30000" dirty="0">
                <a:latin typeface="Cambria" panose="02040503050406030204" pitchFamily="18" charset="0"/>
              </a:rPr>
              <a:t>20 </a:t>
            </a:r>
            <a:r>
              <a:rPr lang="en-US" sz="3700" dirty="0">
                <a:latin typeface="Cambria" panose="02040503050406030204" pitchFamily="18" charset="0"/>
              </a:rPr>
              <a:t>O Timothy, guard what has been entrusted to you, avoiding worldly </a:t>
            </a:r>
            <a:r>
              <a:rPr lang="en-US" sz="3700" i="1" dirty="0">
                <a:latin typeface="Cambria" panose="02040503050406030204" pitchFamily="18" charset="0"/>
              </a:rPr>
              <a:t>and</a:t>
            </a:r>
            <a:r>
              <a:rPr lang="en-US" sz="3700" dirty="0">
                <a:latin typeface="Cambria" panose="02040503050406030204" pitchFamily="18" charset="0"/>
              </a:rPr>
              <a:t> empty chatter </a:t>
            </a:r>
            <a:r>
              <a:rPr lang="en-US" sz="3700" i="1" dirty="0">
                <a:latin typeface="Cambria" panose="02040503050406030204" pitchFamily="18" charset="0"/>
              </a:rPr>
              <a:t>and</a:t>
            </a:r>
            <a:r>
              <a:rPr lang="en-US" sz="3700" dirty="0">
                <a:latin typeface="Cambria" panose="02040503050406030204" pitchFamily="18" charset="0"/>
              </a:rPr>
              <a:t> the opposing arguments of what is falsely called “knowledge”— </a:t>
            </a:r>
            <a:r>
              <a:rPr lang="en-US" sz="3700" baseline="30000" dirty="0">
                <a:latin typeface="Cambria" panose="02040503050406030204" pitchFamily="18" charset="0"/>
              </a:rPr>
              <a:t>21 </a:t>
            </a:r>
            <a:r>
              <a:rPr lang="en-US" sz="3700" dirty="0">
                <a:latin typeface="Cambria" panose="02040503050406030204" pitchFamily="18" charset="0"/>
              </a:rPr>
              <a:t>which some have professed and thus gone astray from the faith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B6A8E9-DB82-4C36-B30D-47E953AAE1DB}"/>
              </a:ext>
            </a:extLst>
          </p:cNvPr>
          <p:cNvCxnSpPr>
            <a:cxnSpLocks/>
          </p:cNvCxnSpPr>
          <p:nvPr/>
        </p:nvCxnSpPr>
        <p:spPr bwMode="auto">
          <a:xfrm>
            <a:off x="9840686" y="2708736"/>
            <a:ext cx="203101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200E7-FB54-4872-9A8D-AE29DEEFEDA2}"/>
              </a:ext>
            </a:extLst>
          </p:cNvPr>
          <p:cNvCxnSpPr>
            <a:cxnSpLocks/>
          </p:cNvCxnSpPr>
          <p:nvPr/>
        </p:nvCxnSpPr>
        <p:spPr bwMode="auto">
          <a:xfrm>
            <a:off x="1487331" y="3013537"/>
            <a:ext cx="613266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A4B5D5A-D451-4919-A375-A16B0BC4FB9C}"/>
              </a:ext>
            </a:extLst>
          </p:cNvPr>
          <p:cNvSpPr/>
          <p:nvPr/>
        </p:nvSpPr>
        <p:spPr bwMode="auto">
          <a:xfrm>
            <a:off x="1447799" y="3687577"/>
            <a:ext cx="9296402" cy="1048056"/>
          </a:xfrm>
          <a:prstGeom prst="wedgeRoundRectCallout">
            <a:avLst>
              <a:gd name="adj1" fmla="val -35340"/>
              <a:gd name="adj2" fmla="val -11297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What is it and how does it relate to the context?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John 18:33-</a:t>
            </a: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37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19:6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508CE2-2870-422F-A7CC-9DAB8E82E2D0}"/>
              </a:ext>
            </a:extLst>
          </p:cNvPr>
          <p:cNvCxnSpPr/>
          <p:nvPr/>
        </p:nvCxnSpPr>
        <p:spPr bwMode="auto">
          <a:xfrm>
            <a:off x="6817593" y="4465269"/>
            <a:ext cx="4789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A1A9F66-7F17-4C44-A60E-A00EB11F64DA}"/>
              </a:ext>
            </a:extLst>
          </p:cNvPr>
          <p:cNvSpPr/>
          <p:nvPr/>
        </p:nvSpPr>
        <p:spPr bwMode="auto">
          <a:xfrm>
            <a:off x="221673" y="646710"/>
            <a:ext cx="11748654" cy="1426258"/>
          </a:xfrm>
          <a:prstGeom prst="wedgeRoundRectCallout">
            <a:avLst>
              <a:gd name="adj1" fmla="val -26100"/>
              <a:gd name="adj2" fmla="val -46589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He is tied to Jesus by making the confession that he is King, Christ &amp; Son of God.  Be like Jesus - Courage despite the consequences (among rich &amp; influential) - live consistent with that confession.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542D2F1-30FF-425C-AF09-A1DB70BE4834}"/>
              </a:ext>
            </a:extLst>
          </p:cNvPr>
          <p:cNvSpPr/>
          <p:nvPr/>
        </p:nvSpPr>
        <p:spPr bwMode="auto">
          <a:xfrm>
            <a:off x="850900" y="3992378"/>
            <a:ext cx="10604500" cy="1426258"/>
          </a:xfrm>
          <a:prstGeom prst="wedgeRoundRectCallout">
            <a:avLst>
              <a:gd name="adj1" fmla="val -43664"/>
              <a:gd name="adj2" fmla="val -98723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“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keep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to watch over, preserve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“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without stain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” - refers to any deviation from the gospel in its purity.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“</a:t>
            </a:r>
            <a:r>
              <a:rPr kumimoji="0" lang="en-US" sz="2800" b="0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reproach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” - cannot be reprehended, not open to censure </a:t>
            </a:r>
          </a:p>
        </p:txBody>
      </p:sp>
    </p:spTree>
    <p:extLst>
      <p:ext uri="{BB962C8B-B14F-4D97-AF65-F5344CB8AC3E}">
        <p14:creationId xmlns:p14="http://schemas.microsoft.com/office/powerpoint/2010/main" val="40184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685800"/>
            <a:ext cx="11639227" cy="5943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9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I Timothy 6:11-16; 20-21</a:t>
            </a:r>
          </a:p>
          <a:p>
            <a:pPr marL="0" indent="0" algn="ctr">
              <a:buNone/>
            </a:pP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But flee from these things, </a:t>
            </a:r>
            <a:r>
              <a:rPr lang="en-US" sz="3900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you man of God</a:t>
            </a: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, and pursue righteousness, godliness, faith, love, perseverance </a:t>
            </a:r>
            <a:r>
              <a:rPr lang="en-US" sz="3900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and</a:t>
            </a: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gentleness. </a:t>
            </a:r>
            <a:r>
              <a:rPr lang="en-US" sz="3900" baseline="300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12 </a:t>
            </a: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Fight the good fight of faith; take hold of the eternal life to which you were called, and you made the good confession in the presence of many witnesses. </a:t>
            </a:r>
            <a:r>
              <a:rPr lang="en-US" sz="3900" baseline="300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13 </a:t>
            </a: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I charge you in the presence of God, who gives life to all things, and of Christ Jesus, who testified the good confession before Pontius Pilate, </a:t>
            </a:r>
            <a:r>
              <a:rPr lang="en-US" sz="3900" baseline="300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14 </a:t>
            </a: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that you keep the commandment without stain or reproach until the appearing of our Lord Jesus Christ, </a:t>
            </a:r>
            <a:r>
              <a:rPr lang="en-US" sz="3900" baseline="300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15 </a:t>
            </a: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which He will bring about at the proper time—He who is the blessed and only Sovereign, the King of kings and Lord of lords, </a:t>
            </a:r>
            <a:r>
              <a:rPr lang="en-US" sz="3900" baseline="300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16 </a:t>
            </a: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who alone possesses immortality and dwells in unapproachable light, whom no man has seen or can see. To Him </a:t>
            </a:r>
            <a:r>
              <a:rPr lang="en-US" sz="3900" i="1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be</a:t>
            </a:r>
            <a:r>
              <a:rPr lang="en-US" sz="3900" dirty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honor and eternal dominion! Amen.</a:t>
            </a:r>
          </a:p>
          <a:p>
            <a:pPr marL="0" indent="0" algn="ctr">
              <a:buNone/>
            </a:pPr>
            <a:r>
              <a:rPr lang="en-US" sz="3900" baseline="30000" dirty="0">
                <a:latin typeface="Cambria" panose="02040503050406030204" pitchFamily="18" charset="0"/>
              </a:rPr>
              <a:t>20 </a:t>
            </a:r>
            <a:r>
              <a:rPr lang="en-US" sz="3900" dirty="0">
                <a:latin typeface="Cambria" panose="02040503050406030204" pitchFamily="18" charset="0"/>
              </a:rPr>
              <a:t>O Timothy, guard what has been entrusted to you, avoiding worldly </a:t>
            </a:r>
            <a:r>
              <a:rPr lang="en-US" sz="3900" i="1" dirty="0">
                <a:latin typeface="Cambria" panose="02040503050406030204" pitchFamily="18" charset="0"/>
              </a:rPr>
              <a:t>and</a:t>
            </a:r>
            <a:r>
              <a:rPr lang="en-US" sz="3900" dirty="0">
                <a:latin typeface="Cambria" panose="02040503050406030204" pitchFamily="18" charset="0"/>
              </a:rPr>
              <a:t> empty chatter </a:t>
            </a:r>
            <a:r>
              <a:rPr lang="en-US" sz="3900" i="1" dirty="0">
                <a:latin typeface="Cambria" panose="02040503050406030204" pitchFamily="18" charset="0"/>
              </a:rPr>
              <a:t>and</a:t>
            </a:r>
            <a:r>
              <a:rPr lang="en-US" sz="3900" dirty="0">
                <a:latin typeface="Cambria" panose="02040503050406030204" pitchFamily="18" charset="0"/>
              </a:rPr>
              <a:t> the opposing arguments of what is falsely called “knowledge”— </a:t>
            </a:r>
            <a:r>
              <a:rPr lang="en-US" sz="3900" baseline="30000" dirty="0">
                <a:latin typeface="Cambria" panose="02040503050406030204" pitchFamily="18" charset="0"/>
              </a:rPr>
              <a:t>21 </a:t>
            </a:r>
            <a:r>
              <a:rPr lang="en-US" sz="3900" dirty="0">
                <a:latin typeface="Cambria" panose="02040503050406030204" pitchFamily="18" charset="0"/>
              </a:rPr>
              <a:t>which some have professed and thus gone astray from the faith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B200E7-FB54-4872-9A8D-AE29DEEFEDA2}"/>
              </a:ext>
            </a:extLst>
          </p:cNvPr>
          <p:cNvCxnSpPr>
            <a:cxnSpLocks/>
          </p:cNvCxnSpPr>
          <p:nvPr/>
        </p:nvCxnSpPr>
        <p:spPr bwMode="auto">
          <a:xfrm>
            <a:off x="8347771" y="5808081"/>
            <a:ext cx="307714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4A4B5D5A-D451-4919-A375-A16B0BC4FB9C}"/>
              </a:ext>
            </a:extLst>
          </p:cNvPr>
          <p:cNvSpPr/>
          <p:nvPr/>
        </p:nvSpPr>
        <p:spPr bwMode="auto">
          <a:xfrm>
            <a:off x="324650" y="2936604"/>
            <a:ext cx="11107272" cy="1426086"/>
          </a:xfrm>
          <a:prstGeom prst="wedgeRoundRectCallout">
            <a:avLst>
              <a:gd name="adj1" fmla="val 40008"/>
              <a:gd name="adj2" fmla="val 135464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Synthesize popular modern philosophies or new innovative ideas with bible teaching = academic pursuit appealing to intellectual community (pride of life)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May be a connection to the rich (Intellectualism)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7F3668C-F2C3-4CE4-B8DC-E3C42EC07A57}"/>
              </a:ext>
            </a:extLst>
          </p:cNvPr>
          <p:cNvCxnSpPr>
            <a:cxnSpLocks/>
          </p:cNvCxnSpPr>
          <p:nvPr/>
        </p:nvCxnSpPr>
        <p:spPr bwMode="auto">
          <a:xfrm>
            <a:off x="510987" y="6135116"/>
            <a:ext cx="166743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508CE2-2870-422F-A7CC-9DAB8E82E2D0}"/>
              </a:ext>
            </a:extLst>
          </p:cNvPr>
          <p:cNvCxnSpPr/>
          <p:nvPr/>
        </p:nvCxnSpPr>
        <p:spPr bwMode="auto">
          <a:xfrm>
            <a:off x="5399314" y="5241123"/>
            <a:ext cx="4789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537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5DDB810-C10D-4DFA-908F-25FD76005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27E0A3-D61A-4F5F-B6D8-9D2F975408F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46CF470E-4124-4107-8432-B753D26B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5416034"/>
            <a:ext cx="228600" cy="369332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52A7B8C0-C018-45DE-BC55-3179F8F7B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5416034"/>
            <a:ext cx="228600" cy="369332"/>
          </a:xfrm>
          <a:prstGeom prst="rect">
            <a:avLst/>
          </a:prstGeom>
          <a:solidFill>
            <a:schemeClr val="fol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5058" name="Object 2">
            <a:extLst>
              <a:ext uri="{FF2B5EF4-FFF2-40B4-BE49-F238E27FC236}">
                <a16:creationId xmlns:a16="http://schemas.microsoft.com/office/drawing/2014/main" id="{FE96089D-2C33-4126-BE9E-18006EDF15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00200" y="76200"/>
          <a:ext cx="88392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icture" r:id="rId4" imgW="6277680" imgH="4896360" progId="Word.Picture.8">
                  <p:embed/>
                </p:oleObj>
              </mc:Choice>
              <mc:Fallback>
                <p:oleObj name="Picture" r:id="rId4" imgW="6277680" imgH="4896360" progId="Word.Picture.8">
                  <p:embed/>
                  <p:pic>
                    <p:nvPicPr>
                      <p:cNvPr id="45058" name="Object 2">
                        <a:extLst>
                          <a:ext uri="{FF2B5EF4-FFF2-40B4-BE49-F238E27FC236}">
                            <a16:creationId xmlns:a16="http://schemas.microsoft.com/office/drawing/2014/main" id="{FE96089D-2C33-4126-BE9E-18006EDF15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76200"/>
                        <a:ext cx="8839200" cy="678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8473D1E7-DA5B-4B6C-9EAD-DA3CC0D44345}"/>
              </a:ext>
            </a:extLst>
          </p:cNvPr>
          <p:cNvSpPr/>
          <p:nvPr/>
        </p:nvSpPr>
        <p:spPr bwMode="auto">
          <a:xfrm>
            <a:off x="303867" y="76200"/>
            <a:ext cx="11584266" cy="475759"/>
          </a:xfrm>
          <a:prstGeom prst="wedgeRoundRectCallout">
            <a:avLst>
              <a:gd name="adj1" fmla="val -4767"/>
              <a:gd name="adj2" fmla="val 47839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What in Paul &amp; Timothy’s lives have changed between 1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and 2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Timothy?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85EEC6-879F-4696-A4FC-35200363DD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593"/>
            <a:ext cx="4594025" cy="29288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80AC56F-ABD8-4433-9635-0A441FE0CBE8}"/>
              </a:ext>
            </a:extLst>
          </p:cNvPr>
          <p:cNvSpPr/>
          <p:nvPr/>
        </p:nvSpPr>
        <p:spPr>
          <a:xfrm>
            <a:off x="0" y="5465288"/>
            <a:ext cx="2694574" cy="1323439"/>
          </a:xfrm>
          <a:prstGeom prst="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All in Asia turned away from me, among whom are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Phygelus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and Hermogenes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203D73-4548-4947-B929-ADA108FD4C8F}"/>
              </a:ext>
            </a:extLst>
          </p:cNvPr>
          <p:cNvSpPr/>
          <p:nvPr/>
        </p:nvSpPr>
        <p:spPr>
          <a:xfrm>
            <a:off x="2947487" y="6044691"/>
            <a:ext cx="2694574" cy="707886"/>
          </a:xfrm>
          <a:prstGeom prst="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Hymenaeus and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Philetus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gone astray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AAE912-9A4A-4684-A8E4-F20C118D4194}"/>
              </a:ext>
            </a:extLst>
          </p:cNvPr>
          <p:cNvSpPr/>
          <p:nvPr/>
        </p:nvSpPr>
        <p:spPr>
          <a:xfrm>
            <a:off x="6188927" y="5791200"/>
            <a:ext cx="2650273" cy="1015663"/>
          </a:xfrm>
          <a:prstGeom prst="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Demas, having loved this present world, has deserted me  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B16848-4F93-40FD-9180-AA178A1967F7}"/>
              </a:ext>
            </a:extLst>
          </p:cNvPr>
          <p:cNvSpPr/>
          <p:nvPr/>
        </p:nvSpPr>
        <p:spPr>
          <a:xfrm>
            <a:off x="9419639" y="5785366"/>
            <a:ext cx="2619961" cy="1015663"/>
          </a:xfrm>
          <a:prstGeom prst="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Alexander the coppersmith did me much harm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206DCB-E253-425E-81A2-ACA7E80D2713}"/>
              </a:ext>
            </a:extLst>
          </p:cNvPr>
          <p:cNvSpPr/>
          <p:nvPr/>
        </p:nvSpPr>
        <p:spPr>
          <a:xfrm>
            <a:off x="3193464" y="5505665"/>
            <a:ext cx="1974147" cy="400110"/>
          </a:xfrm>
          <a:prstGeom prst="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“all forsook me”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 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DF2C68BE-2732-4892-BA83-EA01359C5E9D}"/>
              </a:ext>
            </a:extLst>
          </p:cNvPr>
          <p:cNvSpPr/>
          <p:nvPr/>
        </p:nvSpPr>
        <p:spPr bwMode="auto">
          <a:xfrm>
            <a:off x="8725491" y="4585037"/>
            <a:ext cx="494709" cy="424597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5AE899DC-1FA9-4A8A-9D3B-8A01100222B7}"/>
              </a:ext>
            </a:extLst>
          </p:cNvPr>
          <p:cNvSpPr/>
          <p:nvPr/>
        </p:nvSpPr>
        <p:spPr bwMode="auto">
          <a:xfrm>
            <a:off x="10218036" y="4585036"/>
            <a:ext cx="494709" cy="424597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11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II Timothy 1:3-14; 2:22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6" y="685800"/>
            <a:ext cx="11779416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aseline="30000" dirty="0">
                <a:latin typeface="Cambria" panose="02040503050406030204" pitchFamily="18" charset="0"/>
              </a:rPr>
              <a:t>3 </a:t>
            </a:r>
            <a:r>
              <a:rPr lang="en-US" sz="2800" dirty="0">
                <a:latin typeface="Cambria" panose="02040503050406030204" pitchFamily="18" charset="0"/>
              </a:rPr>
              <a:t>I thank God, whom I serve with a clear conscience the way my forefathers did, as I constantly remember you in my prayers night and day, </a:t>
            </a:r>
            <a:r>
              <a:rPr lang="en-US" sz="2800" baseline="30000" dirty="0">
                <a:latin typeface="Cambria" panose="02040503050406030204" pitchFamily="18" charset="0"/>
              </a:rPr>
              <a:t>4 </a:t>
            </a:r>
            <a:r>
              <a:rPr lang="en-US" sz="2800" dirty="0">
                <a:latin typeface="Cambria" panose="02040503050406030204" pitchFamily="18" charset="0"/>
              </a:rPr>
              <a:t>longing to see you, even as I recall your tears, so that I may be filled with joy. </a:t>
            </a:r>
            <a:r>
              <a:rPr lang="en-US" sz="2800" baseline="30000" dirty="0">
                <a:latin typeface="Cambria" panose="02040503050406030204" pitchFamily="18" charset="0"/>
              </a:rPr>
              <a:t>5 </a:t>
            </a:r>
            <a:r>
              <a:rPr lang="en-US" sz="2800" dirty="0">
                <a:latin typeface="Cambria" panose="02040503050406030204" pitchFamily="18" charset="0"/>
              </a:rPr>
              <a:t>For I am mindful of the sincere faith within you, which first dwelt in your grandmother Lois and your mother Eunice, and I am sure that </a:t>
            </a:r>
            <a:r>
              <a:rPr lang="en-US" sz="2800" i="1" dirty="0">
                <a:latin typeface="Cambria" panose="02040503050406030204" pitchFamily="18" charset="0"/>
              </a:rPr>
              <a:t>it is</a:t>
            </a:r>
            <a:r>
              <a:rPr lang="en-US" sz="2800" dirty="0">
                <a:latin typeface="Cambria" panose="02040503050406030204" pitchFamily="18" charset="0"/>
              </a:rPr>
              <a:t> in you as well. </a:t>
            </a:r>
            <a:r>
              <a:rPr lang="en-US" sz="2800" baseline="30000" dirty="0">
                <a:latin typeface="Cambria" panose="02040503050406030204" pitchFamily="18" charset="0"/>
              </a:rPr>
              <a:t>6 </a:t>
            </a:r>
            <a:r>
              <a:rPr lang="en-US" sz="2800" dirty="0">
                <a:latin typeface="Cambria" panose="02040503050406030204" pitchFamily="18" charset="0"/>
              </a:rPr>
              <a:t>For this reason I remind you to </a:t>
            </a:r>
            <a:r>
              <a:rPr lang="en-US" sz="2800" i="1" dirty="0">
                <a:latin typeface="Cambria" panose="02040503050406030204" pitchFamily="18" charset="0"/>
              </a:rPr>
              <a:t>kindle afresh</a:t>
            </a:r>
            <a:r>
              <a:rPr lang="en-US" sz="2800" dirty="0">
                <a:latin typeface="Cambria" panose="02040503050406030204" pitchFamily="18" charset="0"/>
              </a:rPr>
              <a:t> (stir up –NKJV) the gift of God which is in you through the laying on of my hands. </a:t>
            </a:r>
            <a:r>
              <a:rPr lang="en-US" sz="2800" baseline="30000" dirty="0">
                <a:latin typeface="Cambria" panose="02040503050406030204" pitchFamily="18" charset="0"/>
              </a:rPr>
              <a:t>7 </a:t>
            </a:r>
            <a:r>
              <a:rPr lang="en-US" sz="2800" dirty="0">
                <a:latin typeface="Cambria" panose="02040503050406030204" pitchFamily="18" charset="0"/>
              </a:rPr>
              <a:t>For God has not given us a spirit of timidity (fear NKJV), but of power and love and discipline.  </a:t>
            </a:r>
            <a:r>
              <a:rPr lang="en-US" sz="2800" baseline="30000" dirty="0">
                <a:latin typeface="Cambria" panose="02040503050406030204" pitchFamily="18" charset="0"/>
              </a:rPr>
              <a:t>8 </a:t>
            </a:r>
            <a:r>
              <a:rPr lang="en-US" sz="2800" dirty="0">
                <a:latin typeface="Cambria" panose="02040503050406030204" pitchFamily="18" charset="0"/>
              </a:rPr>
              <a:t>Therefore do not be </a:t>
            </a:r>
            <a:r>
              <a:rPr lang="en-US" sz="2800" i="1" dirty="0">
                <a:latin typeface="Cambria" panose="02040503050406030204" pitchFamily="18" charset="0"/>
              </a:rPr>
              <a:t>ashamed</a:t>
            </a:r>
            <a:r>
              <a:rPr lang="en-US" sz="2800" dirty="0">
                <a:latin typeface="Cambria" panose="02040503050406030204" pitchFamily="18" charset="0"/>
              </a:rPr>
              <a:t> of the testimony of our Lord or of me His prisoner, but join with </a:t>
            </a:r>
            <a:r>
              <a:rPr lang="en-US" sz="2800" i="1" dirty="0">
                <a:latin typeface="Cambria" panose="02040503050406030204" pitchFamily="18" charset="0"/>
              </a:rPr>
              <a:t>me</a:t>
            </a:r>
            <a:r>
              <a:rPr lang="en-US" sz="2800" dirty="0">
                <a:latin typeface="Cambria" panose="02040503050406030204" pitchFamily="18" charset="0"/>
              </a:rPr>
              <a:t> in suffering for the gospel according to the power of God, </a:t>
            </a:r>
            <a:r>
              <a:rPr lang="en-US" sz="2800" baseline="30000" dirty="0">
                <a:latin typeface="Cambria" panose="02040503050406030204" pitchFamily="18" charset="0"/>
              </a:rPr>
              <a:t>9 </a:t>
            </a:r>
            <a:r>
              <a:rPr lang="en-US" sz="2800" dirty="0">
                <a:latin typeface="Cambria" panose="02040503050406030204" pitchFamily="18" charset="0"/>
              </a:rPr>
              <a:t>who has saved us and called us with a holy calling, not according to our works, but according to His own purpose and grace which was granted us in Christ Jesus from all eternity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09E673-1952-4EFF-8A9E-0B9BA7EE4371}"/>
              </a:ext>
            </a:extLst>
          </p:cNvPr>
          <p:cNvCxnSpPr>
            <a:cxnSpLocks/>
          </p:cNvCxnSpPr>
          <p:nvPr/>
        </p:nvCxnSpPr>
        <p:spPr bwMode="auto">
          <a:xfrm>
            <a:off x="10515601" y="3272444"/>
            <a:ext cx="94053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0C60A5-21FD-470C-84DD-591DCCC737ED}"/>
              </a:ext>
            </a:extLst>
          </p:cNvPr>
          <p:cNvCxnSpPr>
            <a:cxnSpLocks/>
          </p:cNvCxnSpPr>
          <p:nvPr/>
        </p:nvCxnSpPr>
        <p:spPr bwMode="auto">
          <a:xfrm>
            <a:off x="232476" y="3715789"/>
            <a:ext cx="488539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48FFA3-765F-43B7-BF92-A37D039A8330}"/>
              </a:ext>
            </a:extLst>
          </p:cNvPr>
          <p:cNvCxnSpPr>
            <a:cxnSpLocks/>
          </p:cNvCxnSpPr>
          <p:nvPr/>
        </p:nvCxnSpPr>
        <p:spPr bwMode="auto">
          <a:xfrm>
            <a:off x="5117869" y="4138353"/>
            <a:ext cx="633826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F0ACF-A48D-4562-845D-3D810C0266F4}"/>
              </a:ext>
            </a:extLst>
          </p:cNvPr>
          <p:cNvCxnSpPr>
            <a:cxnSpLocks/>
          </p:cNvCxnSpPr>
          <p:nvPr/>
        </p:nvCxnSpPr>
        <p:spPr bwMode="auto">
          <a:xfrm>
            <a:off x="10002982" y="4587042"/>
            <a:ext cx="145315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6CFAA73-9BDF-4F54-A6F9-29C055E55FB7}"/>
              </a:ext>
            </a:extLst>
          </p:cNvPr>
          <p:cNvSpPr/>
          <p:nvPr/>
        </p:nvSpPr>
        <p:spPr bwMode="auto">
          <a:xfrm>
            <a:off x="102122" y="3538712"/>
            <a:ext cx="6020062" cy="617040"/>
          </a:xfrm>
          <a:prstGeom prst="wedgeRoundRectCallout">
            <a:avLst>
              <a:gd name="adj1" fmla="val -39302"/>
              <a:gd name="adj2" fmla="val 14377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Why would shame be a possibility?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7101F1-B1C1-438E-A015-21578F51EF25}"/>
              </a:ext>
            </a:extLst>
          </p:cNvPr>
          <p:cNvCxnSpPr>
            <a:cxnSpLocks/>
          </p:cNvCxnSpPr>
          <p:nvPr/>
        </p:nvCxnSpPr>
        <p:spPr bwMode="auto">
          <a:xfrm>
            <a:off x="525087" y="4974575"/>
            <a:ext cx="746898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09E9639-0F4C-4EEB-AFF1-BA22F8577137}"/>
              </a:ext>
            </a:extLst>
          </p:cNvPr>
          <p:cNvCxnSpPr>
            <a:cxnSpLocks/>
          </p:cNvCxnSpPr>
          <p:nvPr/>
        </p:nvCxnSpPr>
        <p:spPr bwMode="auto">
          <a:xfrm>
            <a:off x="10376166" y="4974575"/>
            <a:ext cx="121939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21C23C-CF38-4D25-B770-39BDFEBB9720}"/>
              </a:ext>
            </a:extLst>
          </p:cNvPr>
          <p:cNvCxnSpPr>
            <a:cxnSpLocks/>
          </p:cNvCxnSpPr>
          <p:nvPr/>
        </p:nvCxnSpPr>
        <p:spPr bwMode="auto">
          <a:xfrm>
            <a:off x="302526" y="5417921"/>
            <a:ext cx="551638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188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II Timothy 1:3-14; 2:22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6" y="685800"/>
            <a:ext cx="11779416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aseline="30000" dirty="0">
                <a:latin typeface="Cambria" panose="02040503050406030204" pitchFamily="18" charset="0"/>
              </a:rPr>
              <a:t>10 </a:t>
            </a:r>
            <a:r>
              <a:rPr lang="en-US" sz="2800" dirty="0">
                <a:latin typeface="Cambria" panose="02040503050406030204" pitchFamily="18" charset="0"/>
              </a:rPr>
              <a:t>but now has been revealed by the appearing of our Savior Christ Jesus, who abolished death and brought life and immortality to light through the gospel, </a:t>
            </a:r>
            <a:r>
              <a:rPr lang="en-US" sz="2800" baseline="30000" dirty="0">
                <a:latin typeface="Cambria" panose="02040503050406030204" pitchFamily="18" charset="0"/>
              </a:rPr>
              <a:t>11 </a:t>
            </a:r>
            <a:r>
              <a:rPr lang="en-US" sz="2800" dirty="0">
                <a:latin typeface="Cambria" panose="02040503050406030204" pitchFamily="18" charset="0"/>
              </a:rPr>
              <a:t>for which I was appointed a preacher and an apostle and a teacher. </a:t>
            </a:r>
            <a:r>
              <a:rPr lang="en-US" sz="2800" baseline="30000" dirty="0">
                <a:latin typeface="Cambria" panose="02040503050406030204" pitchFamily="18" charset="0"/>
              </a:rPr>
              <a:t>12 </a:t>
            </a:r>
            <a:r>
              <a:rPr lang="en-US" sz="2800" dirty="0">
                <a:latin typeface="Cambria" panose="02040503050406030204" pitchFamily="18" charset="0"/>
              </a:rPr>
              <a:t>For this reason I also suffer these things, but    I am not ashamed; for I know whom I have believed and I am convinced that He is able to guard what I have entrusted to Him until that day. </a:t>
            </a:r>
            <a:r>
              <a:rPr lang="en-US" sz="2800" baseline="30000" dirty="0">
                <a:latin typeface="Cambria" panose="02040503050406030204" pitchFamily="18" charset="0"/>
              </a:rPr>
              <a:t>13 </a:t>
            </a:r>
            <a:r>
              <a:rPr lang="en-US" sz="2800" dirty="0">
                <a:latin typeface="Cambria" panose="02040503050406030204" pitchFamily="18" charset="0"/>
              </a:rPr>
              <a:t>Retain the standard of sound words which you have heard from me, in the faith and love which are in Christ Jesus. </a:t>
            </a:r>
            <a:r>
              <a:rPr lang="en-US" sz="2800" baseline="30000" dirty="0">
                <a:latin typeface="Cambria" panose="02040503050406030204" pitchFamily="18" charset="0"/>
              </a:rPr>
              <a:t>14 </a:t>
            </a:r>
            <a:r>
              <a:rPr lang="en-US" sz="2800" dirty="0">
                <a:latin typeface="Cambria" panose="02040503050406030204" pitchFamily="18" charset="0"/>
              </a:rPr>
              <a:t>Guard, through the Holy Spirit who dwells in us, the treasure which has been entrusted to </a:t>
            </a:r>
            <a:r>
              <a:rPr lang="en-US" sz="2800" i="1" dirty="0">
                <a:latin typeface="Cambria" panose="02040503050406030204" pitchFamily="18" charset="0"/>
              </a:rPr>
              <a:t>you</a:t>
            </a:r>
          </a:p>
          <a:p>
            <a:pPr marL="0" indent="0" algn="ctr">
              <a:buNone/>
            </a:pPr>
            <a:r>
              <a:rPr lang="en-US" sz="2800" baseline="30000" dirty="0">
                <a:latin typeface="Cambria" panose="02040503050406030204" pitchFamily="18" charset="0"/>
              </a:rPr>
              <a:t>2:22 </a:t>
            </a:r>
            <a:r>
              <a:rPr lang="en-US" sz="2800" dirty="0">
                <a:latin typeface="Cambria" panose="02040503050406030204" pitchFamily="18" charset="0"/>
              </a:rPr>
              <a:t>Now flee from youthful lusts and pursue righteousness, faith, love </a:t>
            </a:r>
            <a:r>
              <a:rPr lang="en-US" sz="2800" i="1" dirty="0">
                <a:latin typeface="Cambria" panose="02040503050406030204" pitchFamily="18" charset="0"/>
              </a:rPr>
              <a:t>and</a:t>
            </a:r>
            <a:r>
              <a:rPr lang="en-US" sz="2800" dirty="0">
                <a:latin typeface="Cambria" panose="02040503050406030204" pitchFamily="18" charset="0"/>
              </a:rPr>
              <a:t> peace, with those who call on the Lord from a pure heart.</a:t>
            </a:r>
          </a:p>
          <a:p>
            <a:pPr marL="0" indent="0" algn="ctr">
              <a:buNone/>
            </a:pPr>
            <a:endParaRPr lang="en-US" sz="2800" dirty="0">
              <a:latin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AEB7B0-915A-43F2-A0F5-61BDD1A35E5C}"/>
              </a:ext>
            </a:extLst>
          </p:cNvPr>
          <p:cNvCxnSpPr>
            <a:cxnSpLocks/>
          </p:cNvCxnSpPr>
          <p:nvPr/>
        </p:nvCxnSpPr>
        <p:spPr bwMode="auto">
          <a:xfrm>
            <a:off x="232476" y="2842953"/>
            <a:ext cx="307709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1358C3-56A8-4BE9-A1F6-981C393888DC}"/>
              </a:ext>
            </a:extLst>
          </p:cNvPr>
          <p:cNvCxnSpPr>
            <a:cxnSpLocks/>
          </p:cNvCxnSpPr>
          <p:nvPr/>
        </p:nvCxnSpPr>
        <p:spPr bwMode="auto">
          <a:xfrm>
            <a:off x="779730" y="3722717"/>
            <a:ext cx="568341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BFD726-F7D9-42CE-815D-E402388D630B}"/>
              </a:ext>
            </a:extLst>
          </p:cNvPr>
          <p:cNvCxnSpPr>
            <a:cxnSpLocks/>
          </p:cNvCxnSpPr>
          <p:nvPr/>
        </p:nvCxnSpPr>
        <p:spPr bwMode="auto">
          <a:xfrm>
            <a:off x="8427440" y="4117571"/>
            <a:ext cx="113219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566BC0-52B6-4190-8A89-846870B8651A}"/>
              </a:ext>
            </a:extLst>
          </p:cNvPr>
          <p:cNvCxnSpPr>
            <a:cxnSpLocks/>
          </p:cNvCxnSpPr>
          <p:nvPr/>
        </p:nvCxnSpPr>
        <p:spPr bwMode="auto">
          <a:xfrm>
            <a:off x="5143912" y="4553989"/>
            <a:ext cx="659781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522201A-D983-460E-8A3E-4E0302F7BD61}"/>
              </a:ext>
            </a:extLst>
          </p:cNvPr>
          <p:cNvSpPr/>
          <p:nvPr/>
        </p:nvSpPr>
        <p:spPr bwMode="auto">
          <a:xfrm>
            <a:off x="232476" y="5471392"/>
            <a:ext cx="11831784" cy="1401616"/>
          </a:xfrm>
          <a:prstGeom prst="wedgeRoundRectCallout">
            <a:avLst>
              <a:gd name="adj1" fmla="val -4767"/>
              <a:gd name="adj2" fmla="val 47839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1st letter perhaps focused on a young man in a wealthy city among church members who may be influential, being tempted by lusts.  Perhaps a theme of fear, shame and discouragement in the 2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letter.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CB2CAAC-23DE-48A4-878C-6BBF5340E436}"/>
              </a:ext>
            </a:extLst>
          </p:cNvPr>
          <p:cNvSpPr/>
          <p:nvPr/>
        </p:nvSpPr>
        <p:spPr bwMode="auto">
          <a:xfrm>
            <a:off x="2583131" y="1416216"/>
            <a:ext cx="8910370" cy="982101"/>
          </a:xfrm>
          <a:prstGeom prst="wedgeRoundRectCallout">
            <a:avLst>
              <a:gd name="adj1" fmla="val -44828"/>
              <a:gd name="adj2" fmla="val 153501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cf. 1 Tim. 1:3, 10; 6:3; 2 Tim. 4:3; Tit. 1:9, 13; 2:1, 2, 8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It matters what we believe and teach!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07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II Timothy 1:3-14; 2:22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6" y="685800"/>
            <a:ext cx="11779416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aseline="30000" dirty="0">
                <a:latin typeface="Cambria" panose="02040503050406030204" pitchFamily="18" charset="0"/>
              </a:rPr>
              <a:t>3 </a:t>
            </a:r>
            <a:r>
              <a:rPr lang="en-US" sz="2800" dirty="0">
                <a:latin typeface="Cambria" panose="02040503050406030204" pitchFamily="18" charset="0"/>
              </a:rPr>
              <a:t>I thank God, whom I serve with a clear conscience the way my forefathers did, as I constantly remember you in my prayers night and day, </a:t>
            </a:r>
            <a:r>
              <a:rPr lang="en-US" sz="2800" baseline="30000" dirty="0">
                <a:latin typeface="Cambria" panose="02040503050406030204" pitchFamily="18" charset="0"/>
              </a:rPr>
              <a:t>4 </a:t>
            </a:r>
            <a:r>
              <a:rPr lang="en-US" sz="2800" dirty="0">
                <a:latin typeface="Cambria" panose="02040503050406030204" pitchFamily="18" charset="0"/>
              </a:rPr>
              <a:t>longing to see you, even as I recall your tears, so that I may be filled with joy. </a:t>
            </a:r>
            <a:r>
              <a:rPr lang="en-US" sz="2800" baseline="30000" dirty="0">
                <a:latin typeface="Cambria" panose="02040503050406030204" pitchFamily="18" charset="0"/>
              </a:rPr>
              <a:t>5 </a:t>
            </a:r>
            <a:r>
              <a:rPr lang="en-US" sz="2800" dirty="0">
                <a:latin typeface="Cambria" panose="02040503050406030204" pitchFamily="18" charset="0"/>
              </a:rPr>
              <a:t>For I am mindful of the sincere faith within you, which first dwelt in your grandmother Lois and your mother Eunice, and I am sure that </a:t>
            </a:r>
            <a:r>
              <a:rPr lang="en-US" sz="2800" i="1" dirty="0">
                <a:latin typeface="Cambria" panose="02040503050406030204" pitchFamily="18" charset="0"/>
              </a:rPr>
              <a:t>it is</a:t>
            </a:r>
            <a:r>
              <a:rPr lang="en-US" sz="2800" dirty="0">
                <a:latin typeface="Cambria" panose="02040503050406030204" pitchFamily="18" charset="0"/>
              </a:rPr>
              <a:t> in you as well. </a:t>
            </a:r>
            <a:r>
              <a:rPr lang="en-US" sz="2800" baseline="30000" dirty="0">
                <a:latin typeface="Cambria" panose="02040503050406030204" pitchFamily="18" charset="0"/>
              </a:rPr>
              <a:t>6 </a:t>
            </a:r>
            <a:r>
              <a:rPr lang="en-US" sz="2800" dirty="0">
                <a:latin typeface="Cambria" panose="02040503050406030204" pitchFamily="18" charset="0"/>
              </a:rPr>
              <a:t>For this reason I remind you to </a:t>
            </a:r>
            <a:r>
              <a:rPr lang="en-US" sz="2800" i="1" dirty="0">
                <a:latin typeface="Cambria" panose="02040503050406030204" pitchFamily="18" charset="0"/>
              </a:rPr>
              <a:t>kindle afresh</a:t>
            </a:r>
            <a:r>
              <a:rPr lang="en-US" sz="2800" dirty="0">
                <a:latin typeface="Cambria" panose="02040503050406030204" pitchFamily="18" charset="0"/>
              </a:rPr>
              <a:t> the gift of God which is in you through the laying on of my hands. </a:t>
            </a:r>
            <a:r>
              <a:rPr lang="en-US" sz="2800" baseline="30000" dirty="0">
                <a:latin typeface="Cambria" panose="02040503050406030204" pitchFamily="18" charset="0"/>
              </a:rPr>
              <a:t>7 </a:t>
            </a:r>
            <a:r>
              <a:rPr lang="en-US" sz="2800" dirty="0">
                <a:latin typeface="Cambria" panose="02040503050406030204" pitchFamily="18" charset="0"/>
              </a:rPr>
              <a:t>For God has not given us a spirit of timidity (fear – NKJV), but of power and love and discipline (sound mind - NKJV)  </a:t>
            </a:r>
            <a:r>
              <a:rPr lang="en-US" sz="2800" baseline="30000" dirty="0">
                <a:latin typeface="Cambria" panose="02040503050406030204" pitchFamily="18" charset="0"/>
              </a:rPr>
              <a:t>8 </a:t>
            </a:r>
            <a:r>
              <a:rPr lang="en-US" sz="2800" dirty="0">
                <a:latin typeface="Cambria" panose="02040503050406030204" pitchFamily="18" charset="0"/>
              </a:rPr>
              <a:t>Therefore do not be </a:t>
            </a:r>
            <a:r>
              <a:rPr lang="en-US" sz="2800" i="1" dirty="0">
                <a:latin typeface="Cambria" panose="02040503050406030204" pitchFamily="18" charset="0"/>
              </a:rPr>
              <a:t>ashamed</a:t>
            </a:r>
            <a:r>
              <a:rPr lang="en-US" sz="2800" dirty="0">
                <a:latin typeface="Cambria" panose="02040503050406030204" pitchFamily="18" charset="0"/>
              </a:rPr>
              <a:t> of the testimony of our Lord or of me His prisoner, but join with </a:t>
            </a:r>
            <a:r>
              <a:rPr lang="en-US" sz="2800" i="1" dirty="0">
                <a:latin typeface="Cambria" panose="02040503050406030204" pitchFamily="18" charset="0"/>
              </a:rPr>
              <a:t>me</a:t>
            </a:r>
            <a:r>
              <a:rPr lang="en-US" sz="2800" dirty="0">
                <a:latin typeface="Cambria" panose="02040503050406030204" pitchFamily="18" charset="0"/>
              </a:rPr>
              <a:t> in suffering for the gospel according to the power of God, </a:t>
            </a:r>
            <a:r>
              <a:rPr lang="en-US" sz="2800" baseline="30000" dirty="0">
                <a:latin typeface="Cambria" panose="02040503050406030204" pitchFamily="18" charset="0"/>
              </a:rPr>
              <a:t>9 </a:t>
            </a:r>
            <a:r>
              <a:rPr lang="en-US" sz="2800" dirty="0">
                <a:latin typeface="Cambria" panose="02040503050406030204" pitchFamily="18" charset="0"/>
              </a:rPr>
              <a:t>who has saved us and called us with a holy calling, not according to our works, but according to His own purpose and grace which was granted us in Christ Jesus from all eternity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48FFA3-765F-43B7-BF92-A37D039A8330}"/>
              </a:ext>
            </a:extLst>
          </p:cNvPr>
          <p:cNvCxnSpPr>
            <a:cxnSpLocks/>
          </p:cNvCxnSpPr>
          <p:nvPr/>
        </p:nvCxnSpPr>
        <p:spPr bwMode="auto">
          <a:xfrm>
            <a:off x="1149927" y="4152207"/>
            <a:ext cx="1061258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F0ACF-A48D-4562-845D-3D810C0266F4}"/>
              </a:ext>
            </a:extLst>
          </p:cNvPr>
          <p:cNvCxnSpPr>
            <a:cxnSpLocks/>
          </p:cNvCxnSpPr>
          <p:nvPr/>
        </p:nvCxnSpPr>
        <p:spPr bwMode="auto">
          <a:xfrm>
            <a:off x="540327" y="4553989"/>
            <a:ext cx="810490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6CFAA73-9BDF-4F54-A6F9-29C055E55FB7}"/>
              </a:ext>
            </a:extLst>
          </p:cNvPr>
          <p:cNvSpPr/>
          <p:nvPr/>
        </p:nvSpPr>
        <p:spPr bwMode="auto">
          <a:xfrm>
            <a:off x="3668046" y="2448535"/>
            <a:ext cx="4855908" cy="617040"/>
          </a:xfrm>
          <a:prstGeom prst="wedgeRoundRectCallout">
            <a:avLst>
              <a:gd name="adj1" fmla="val 26835"/>
              <a:gd name="adj2" fmla="val 45912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What is the antidote to fear?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BAB42E48-D56F-4098-9E77-4B7B3E5777B7}"/>
              </a:ext>
            </a:extLst>
          </p:cNvPr>
          <p:cNvSpPr/>
          <p:nvPr/>
        </p:nvSpPr>
        <p:spPr bwMode="auto">
          <a:xfrm>
            <a:off x="911348" y="5195919"/>
            <a:ext cx="10641480" cy="976271"/>
          </a:xfrm>
          <a:prstGeom prst="wedgeRoundRectCallout">
            <a:avLst>
              <a:gd name="adj1" fmla="val -35096"/>
              <a:gd name="adj2" fmla="val -116652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As I pursue love I may suffer as a result of preaching but fear is not produced because I am motivated by sacrificial love.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6CBC833-240F-43CE-8B24-C723696593CB}"/>
              </a:ext>
            </a:extLst>
          </p:cNvPr>
          <p:cNvSpPr/>
          <p:nvPr/>
        </p:nvSpPr>
        <p:spPr bwMode="auto">
          <a:xfrm>
            <a:off x="3668046" y="2478579"/>
            <a:ext cx="4855908" cy="617040"/>
          </a:xfrm>
          <a:prstGeom prst="wedgeRoundRectCallout">
            <a:avLst>
              <a:gd name="adj1" fmla="val -100415"/>
              <a:gd name="adj2" fmla="val 247991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What is the antidote to fear?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A1AB3496-8437-4C32-B5F7-C226370D1049}"/>
              </a:ext>
            </a:extLst>
          </p:cNvPr>
          <p:cNvSpPr/>
          <p:nvPr/>
        </p:nvSpPr>
        <p:spPr bwMode="auto">
          <a:xfrm>
            <a:off x="3964411" y="4991074"/>
            <a:ext cx="7678471" cy="632265"/>
          </a:xfrm>
          <a:prstGeom prst="wedgeRoundRectCallout">
            <a:avLst>
              <a:gd name="adj1" fmla="val -36859"/>
              <a:gd name="adj2" fmla="val -11302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Proper view of priorities and the job at hand.</a:t>
            </a:r>
          </a:p>
        </p:txBody>
      </p:sp>
    </p:spTree>
    <p:extLst>
      <p:ext uri="{BB962C8B-B14F-4D97-AF65-F5344CB8AC3E}">
        <p14:creationId xmlns:p14="http://schemas.microsoft.com/office/powerpoint/2010/main" val="1846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7" grpId="0" animBg="1"/>
      <p:bldP spid="7" grpId="1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II Timothy 1:3-14; 2:22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6" y="685800"/>
            <a:ext cx="11779416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aseline="30000" dirty="0">
                <a:latin typeface="Cambria" panose="02040503050406030204" pitchFamily="18" charset="0"/>
              </a:rPr>
              <a:t>3 </a:t>
            </a:r>
            <a:r>
              <a:rPr lang="en-US" sz="2800" dirty="0">
                <a:latin typeface="Cambria" panose="02040503050406030204" pitchFamily="18" charset="0"/>
              </a:rPr>
              <a:t>I thank God, whom I serve with a clear conscience the way my forefathers did, as I constantly remember you in my prayers night and day, </a:t>
            </a:r>
            <a:r>
              <a:rPr lang="en-US" sz="2800" baseline="30000" dirty="0">
                <a:latin typeface="Cambria" panose="02040503050406030204" pitchFamily="18" charset="0"/>
              </a:rPr>
              <a:t>4 </a:t>
            </a:r>
            <a:r>
              <a:rPr lang="en-US" sz="2800" dirty="0">
                <a:latin typeface="Cambria" panose="02040503050406030204" pitchFamily="18" charset="0"/>
              </a:rPr>
              <a:t>longing to see you, even as I recall your tears, so that I may be filled with joy. </a:t>
            </a:r>
            <a:r>
              <a:rPr lang="en-US" sz="2800" baseline="30000" dirty="0">
                <a:latin typeface="Cambria" panose="02040503050406030204" pitchFamily="18" charset="0"/>
              </a:rPr>
              <a:t>5 </a:t>
            </a:r>
            <a:r>
              <a:rPr lang="en-US" sz="2800" dirty="0">
                <a:latin typeface="Cambria" panose="02040503050406030204" pitchFamily="18" charset="0"/>
              </a:rPr>
              <a:t>For I am mindful of the sincere faith within you, which first dwelt in your grandmother Lois and your mother Eunice, and I am sure that </a:t>
            </a:r>
            <a:r>
              <a:rPr lang="en-US" sz="2800" i="1" dirty="0">
                <a:latin typeface="Cambria" panose="02040503050406030204" pitchFamily="18" charset="0"/>
              </a:rPr>
              <a:t>it is</a:t>
            </a:r>
            <a:r>
              <a:rPr lang="en-US" sz="2800" dirty="0">
                <a:latin typeface="Cambria" panose="02040503050406030204" pitchFamily="18" charset="0"/>
              </a:rPr>
              <a:t> in you as well. </a:t>
            </a:r>
            <a:r>
              <a:rPr lang="en-US" sz="2800" baseline="30000" dirty="0">
                <a:latin typeface="Cambria" panose="02040503050406030204" pitchFamily="18" charset="0"/>
              </a:rPr>
              <a:t>6 </a:t>
            </a:r>
            <a:r>
              <a:rPr lang="en-US" sz="2800" dirty="0">
                <a:latin typeface="Cambria" panose="02040503050406030204" pitchFamily="18" charset="0"/>
              </a:rPr>
              <a:t>For this reason I remind you to kindle afresh (stir up –NKJV) the gift of God which is in you through the laying on of my hands. </a:t>
            </a:r>
            <a:r>
              <a:rPr lang="en-US" sz="2800" baseline="30000" dirty="0">
                <a:latin typeface="Cambria" panose="02040503050406030204" pitchFamily="18" charset="0"/>
              </a:rPr>
              <a:t>7 </a:t>
            </a:r>
            <a:r>
              <a:rPr lang="en-US" sz="2800" dirty="0">
                <a:latin typeface="Cambria" panose="02040503050406030204" pitchFamily="18" charset="0"/>
              </a:rPr>
              <a:t>For God has not given us a spirit of timidity, but of power and love and discipline.  </a:t>
            </a:r>
            <a:r>
              <a:rPr lang="en-US" sz="2800" baseline="30000" dirty="0">
                <a:latin typeface="Cambria" panose="02040503050406030204" pitchFamily="18" charset="0"/>
              </a:rPr>
              <a:t>8 </a:t>
            </a:r>
            <a:r>
              <a:rPr lang="en-US" sz="2800" dirty="0">
                <a:latin typeface="Cambria" panose="02040503050406030204" pitchFamily="18" charset="0"/>
              </a:rPr>
              <a:t>Therefore do not be </a:t>
            </a:r>
            <a:r>
              <a:rPr lang="en-US" sz="2800" i="1" dirty="0">
                <a:latin typeface="Cambria" panose="02040503050406030204" pitchFamily="18" charset="0"/>
              </a:rPr>
              <a:t>ashamed</a:t>
            </a:r>
            <a:r>
              <a:rPr lang="en-US" sz="2800" dirty="0">
                <a:latin typeface="Cambria" panose="02040503050406030204" pitchFamily="18" charset="0"/>
              </a:rPr>
              <a:t> of the testimony of our Lord or of me His prisoner, but join with </a:t>
            </a:r>
            <a:r>
              <a:rPr lang="en-US" sz="2800" i="1" dirty="0">
                <a:latin typeface="Cambria" panose="02040503050406030204" pitchFamily="18" charset="0"/>
              </a:rPr>
              <a:t>me</a:t>
            </a:r>
            <a:r>
              <a:rPr lang="en-US" sz="2800" dirty="0">
                <a:latin typeface="Cambria" panose="02040503050406030204" pitchFamily="18" charset="0"/>
              </a:rPr>
              <a:t> in suffering for the gospel according to the power of God, </a:t>
            </a:r>
            <a:r>
              <a:rPr lang="en-US" sz="2800" baseline="30000" dirty="0">
                <a:latin typeface="Cambria" panose="02040503050406030204" pitchFamily="18" charset="0"/>
              </a:rPr>
              <a:t>9 </a:t>
            </a:r>
            <a:r>
              <a:rPr lang="en-US" sz="2800" dirty="0">
                <a:latin typeface="Cambria" panose="02040503050406030204" pitchFamily="18" charset="0"/>
              </a:rPr>
              <a:t>who has saved us and called us with a holy calling, not according to our works, but according to His own purpose and grace which was granted us in Christ Jesus from all eternity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48FFA3-765F-43B7-BF92-A37D039A8330}"/>
              </a:ext>
            </a:extLst>
          </p:cNvPr>
          <p:cNvCxnSpPr>
            <a:cxnSpLocks/>
          </p:cNvCxnSpPr>
          <p:nvPr/>
        </p:nvCxnSpPr>
        <p:spPr bwMode="auto">
          <a:xfrm>
            <a:off x="10557164" y="3258589"/>
            <a:ext cx="10239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8F0ACF-A48D-4562-845D-3D810C0266F4}"/>
              </a:ext>
            </a:extLst>
          </p:cNvPr>
          <p:cNvCxnSpPr>
            <a:cxnSpLocks/>
          </p:cNvCxnSpPr>
          <p:nvPr/>
        </p:nvCxnSpPr>
        <p:spPr bwMode="auto">
          <a:xfrm>
            <a:off x="415636" y="3674226"/>
            <a:ext cx="588818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20C60A4B-D088-49F6-A670-EFDCD1AD25FB}"/>
              </a:ext>
            </a:extLst>
          </p:cNvPr>
          <p:cNvSpPr/>
          <p:nvPr/>
        </p:nvSpPr>
        <p:spPr bwMode="auto">
          <a:xfrm>
            <a:off x="1279063" y="537570"/>
            <a:ext cx="9843600" cy="932567"/>
          </a:xfrm>
          <a:prstGeom prst="wedgeRoundRectCallout">
            <a:avLst>
              <a:gd name="adj1" fmla="val 46676"/>
              <a:gd name="adj2" fmla="val 48157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What should Timothy be doing as an antidote to fear, discouragement and shame in the text?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96B9A2C-5736-4542-9977-16E763FB0388}"/>
              </a:ext>
            </a:extLst>
          </p:cNvPr>
          <p:cNvSpPr/>
          <p:nvPr/>
        </p:nvSpPr>
        <p:spPr bwMode="auto">
          <a:xfrm>
            <a:off x="1357744" y="1321906"/>
            <a:ext cx="9686239" cy="932557"/>
          </a:xfrm>
          <a:prstGeom prst="wedgeRoundRectCallout">
            <a:avLst>
              <a:gd name="adj1" fmla="val 48638"/>
              <a:gd name="adj2" fmla="val 13025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Be active doing what he/we should in service to God.  Stir up your gift! Be absorbed in doing what is right.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6A200E-4C27-4956-A7E6-F58690B024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" t="3963" r="3948" b="3723"/>
          <a:stretch/>
        </p:blipFill>
        <p:spPr>
          <a:xfrm>
            <a:off x="7051964" y="3258589"/>
            <a:ext cx="5209310" cy="37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8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313509"/>
            <a:ext cx="12192000" cy="685800"/>
          </a:xfrm>
        </p:spPr>
        <p:txBody>
          <a:bodyPr/>
          <a:lstStyle/>
          <a:p>
            <a:r>
              <a:rPr lang="en-US" sz="3600" i="1" u="sng" dirty="0">
                <a:latin typeface="Cambria" panose="02040503050406030204" pitchFamily="18" charset="0"/>
              </a:rPr>
              <a:t>Timothy &amp; Titus: Lesson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86" y="1611086"/>
            <a:ext cx="11639227" cy="15827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i="1" u="sng" dirty="0">
                <a:latin typeface="Cambria" panose="02040503050406030204" pitchFamily="18" charset="0"/>
              </a:rPr>
              <a:t>Personal Admonition:  Purity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568C0-6882-407F-B877-22F02A737626}"/>
              </a:ext>
            </a:extLst>
          </p:cNvPr>
          <p:cNvSpPr/>
          <p:nvPr/>
        </p:nvSpPr>
        <p:spPr>
          <a:xfrm>
            <a:off x="4343399" y="2756191"/>
            <a:ext cx="3505200" cy="259769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571500" algn="l"/>
                <a:tab pos="1371600" algn="l"/>
                <a:tab pos="1828800" algn="l"/>
                <a:tab pos="2286000" algn="l"/>
                <a:tab pos="4229100" algn="l"/>
              </a:tabLst>
              <a:defRPr/>
            </a:pP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6:11-16,20,21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 Tim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1:3-14; 2:22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2:11-14; 3:1-8</a:t>
            </a:r>
          </a:p>
        </p:txBody>
      </p:sp>
    </p:spTree>
    <p:extLst>
      <p:ext uri="{BB962C8B-B14F-4D97-AF65-F5344CB8AC3E}">
        <p14:creationId xmlns:p14="http://schemas.microsoft.com/office/powerpoint/2010/main" val="245068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II Timothy 1:3-14; 2:22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19" y="685800"/>
            <a:ext cx="11779416" cy="5943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aseline="30000" dirty="0">
                <a:latin typeface="Cambria" panose="02040503050406030204" pitchFamily="18" charset="0"/>
              </a:rPr>
              <a:t>10 </a:t>
            </a:r>
            <a:r>
              <a:rPr lang="en-US" sz="2800" dirty="0">
                <a:latin typeface="Cambria" panose="02040503050406030204" pitchFamily="18" charset="0"/>
              </a:rPr>
              <a:t>but now has been revealed by the appearing of our Savior Christ Jesus, who abolished death and brought life and immortality to light through the gospel, </a:t>
            </a:r>
            <a:r>
              <a:rPr lang="en-US" sz="2800" baseline="30000" dirty="0">
                <a:latin typeface="Cambria" panose="02040503050406030204" pitchFamily="18" charset="0"/>
              </a:rPr>
              <a:t>11 </a:t>
            </a:r>
            <a:r>
              <a:rPr lang="en-US" sz="2800" dirty="0">
                <a:latin typeface="Cambria" panose="02040503050406030204" pitchFamily="18" charset="0"/>
              </a:rPr>
              <a:t>for which I was appointed a preacher and an apostle and a teacher. </a:t>
            </a:r>
            <a:r>
              <a:rPr lang="en-US" sz="2800" baseline="30000" dirty="0">
                <a:latin typeface="Cambria" panose="02040503050406030204" pitchFamily="18" charset="0"/>
              </a:rPr>
              <a:t>12 </a:t>
            </a:r>
            <a:r>
              <a:rPr lang="en-US" sz="2800" dirty="0">
                <a:latin typeface="Cambria" panose="02040503050406030204" pitchFamily="18" charset="0"/>
              </a:rPr>
              <a:t>For this reason I also suffer these things, but    I am not ashamed; for I know whom I have believed and I am convinced that He is able to guard what I have entrusted to Him until that day. </a:t>
            </a:r>
            <a:r>
              <a:rPr lang="en-US" sz="2800" baseline="30000" dirty="0">
                <a:latin typeface="Cambria" panose="02040503050406030204" pitchFamily="18" charset="0"/>
              </a:rPr>
              <a:t>13 </a:t>
            </a:r>
            <a:r>
              <a:rPr lang="en-US" sz="2800" dirty="0">
                <a:latin typeface="Cambria" panose="02040503050406030204" pitchFamily="18" charset="0"/>
              </a:rPr>
              <a:t>Retain the standard of sound words which you have heard from me, in the faith and love which are in Christ Jesus. </a:t>
            </a:r>
            <a:r>
              <a:rPr lang="en-US" sz="2800" baseline="30000" dirty="0">
                <a:latin typeface="Cambria" panose="02040503050406030204" pitchFamily="18" charset="0"/>
              </a:rPr>
              <a:t>14 </a:t>
            </a:r>
            <a:r>
              <a:rPr lang="en-US" sz="2800" dirty="0">
                <a:latin typeface="Cambria" panose="02040503050406030204" pitchFamily="18" charset="0"/>
              </a:rPr>
              <a:t>Guard, through the Holy Spirit who dwells in us, the treasure which has been entrusted to </a:t>
            </a:r>
            <a:r>
              <a:rPr lang="en-US" sz="2800" i="1" dirty="0">
                <a:latin typeface="Cambria" panose="02040503050406030204" pitchFamily="18" charset="0"/>
              </a:rPr>
              <a:t>you</a:t>
            </a:r>
          </a:p>
          <a:p>
            <a:pPr marL="0" indent="0" algn="ctr">
              <a:buNone/>
            </a:pPr>
            <a:r>
              <a:rPr lang="en-US" sz="2800" baseline="30000" dirty="0">
                <a:latin typeface="Cambria" panose="02040503050406030204" pitchFamily="18" charset="0"/>
              </a:rPr>
              <a:t>2:22 </a:t>
            </a:r>
            <a:r>
              <a:rPr lang="en-US" sz="2800" dirty="0">
                <a:latin typeface="Cambria" panose="02040503050406030204" pitchFamily="18" charset="0"/>
              </a:rPr>
              <a:t>Now flee from youthful lusts and pursue righteousness, faith, love </a:t>
            </a:r>
            <a:r>
              <a:rPr lang="en-US" sz="2800" i="1" dirty="0">
                <a:latin typeface="Cambria" panose="02040503050406030204" pitchFamily="18" charset="0"/>
              </a:rPr>
              <a:t>and</a:t>
            </a:r>
            <a:r>
              <a:rPr lang="en-US" sz="2800" dirty="0">
                <a:latin typeface="Cambria" panose="02040503050406030204" pitchFamily="18" charset="0"/>
              </a:rPr>
              <a:t> peace, with those who call on the Lord from a pure heart.</a:t>
            </a:r>
          </a:p>
          <a:p>
            <a:pPr marL="0" indent="0" algn="ctr">
              <a:buNone/>
            </a:pPr>
            <a:endParaRPr lang="en-US" sz="2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BFD726-F7D9-42CE-815D-E402388D630B}"/>
              </a:ext>
            </a:extLst>
          </p:cNvPr>
          <p:cNvCxnSpPr>
            <a:cxnSpLocks/>
          </p:cNvCxnSpPr>
          <p:nvPr/>
        </p:nvCxnSpPr>
        <p:spPr bwMode="auto">
          <a:xfrm>
            <a:off x="8427440" y="4117571"/>
            <a:ext cx="30441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566BC0-52B6-4190-8A89-846870B8651A}"/>
              </a:ext>
            </a:extLst>
          </p:cNvPr>
          <p:cNvCxnSpPr>
            <a:cxnSpLocks/>
          </p:cNvCxnSpPr>
          <p:nvPr/>
        </p:nvCxnSpPr>
        <p:spPr bwMode="auto">
          <a:xfrm>
            <a:off x="540327" y="4553989"/>
            <a:ext cx="11201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01B9360-A734-4392-8B47-A08DBD1B1E69}"/>
              </a:ext>
            </a:extLst>
          </p:cNvPr>
          <p:cNvSpPr/>
          <p:nvPr/>
        </p:nvSpPr>
        <p:spPr bwMode="auto">
          <a:xfrm>
            <a:off x="3571532" y="5186193"/>
            <a:ext cx="6545862" cy="1078829"/>
          </a:xfrm>
          <a:prstGeom prst="wedgeRoundRectCallout">
            <a:avLst>
              <a:gd name="adj1" fmla="val -3498"/>
              <a:gd name="adj2" fmla="val -105941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 “gift”, or charge, or faith that was in his mother, grandmother and him</a:t>
            </a:r>
          </a:p>
        </p:txBody>
      </p:sp>
    </p:spTree>
    <p:extLst>
      <p:ext uri="{BB962C8B-B14F-4D97-AF65-F5344CB8AC3E}">
        <p14:creationId xmlns:p14="http://schemas.microsoft.com/office/powerpoint/2010/main" val="155394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685800"/>
            <a:ext cx="11639227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1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Titus 2:11-14</a:t>
            </a:r>
          </a:p>
          <a:p>
            <a:pPr marL="0" indent="0" algn="ctr">
              <a:buNone/>
            </a:pPr>
            <a:r>
              <a:rPr lang="en-US" baseline="30000" dirty="0">
                <a:latin typeface="Cambria" panose="02040503050406030204" pitchFamily="18" charset="0"/>
              </a:rPr>
              <a:t>11 </a:t>
            </a:r>
            <a:r>
              <a:rPr lang="en-US" dirty="0">
                <a:latin typeface="Cambria" panose="02040503050406030204" pitchFamily="18" charset="0"/>
              </a:rPr>
              <a:t>For the grace of God has appeared, bringing salvation to all men, </a:t>
            </a:r>
            <a:r>
              <a:rPr lang="en-US" baseline="30000" dirty="0">
                <a:latin typeface="Cambria" panose="02040503050406030204" pitchFamily="18" charset="0"/>
              </a:rPr>
              <a:t>12 </a:t>
            </a:r>
            <a:r>
              <a:rPr lang="en-US" dirty="0">
                <a:latin typeface="Cambria" panose="02040503050406030204" pitchFamily="18" charset="0"/>
              </a:rPr>
              <a:t>instructing us to deny ungodliness and worldly desires and to live sensibly, righteously and godly in the present age, </a:t>
            </a:r>
            <a:r>
              <a:rPr lang="en-US" baseline="30000" dirty="0">
                <a:latin typeface="Cambria" panose="02040503050406030204" pitchFamily="18" charset="0"/>
              </a:rPr>
              <a:t>13 </a:t>
            </a: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looking for the blessed hope and the appearing of the glory of our great God and Savior, Christ Jesus, </a:t>
            </a:r>
            <a:r>
              <a:rPr lang="en-US" baseline="30000" dirty="0">
                <a:latin typeface="Cambria" panose="02040503050406030204" pitchFamily="18" charset="0"/>
              </a:rPr>
              <a:t>14 </a:t>
            </a:r>
            <a:r>
              <a:rPr lang="en-US" dirty="0">
                <a:latin typeface="Cambria" panose="02040503050406030204" pitchFamily="18" charset="0"/>
              </a:rPr>
              <a:t>who gave Himself for us to redeem us from every lawless deed, and to purify for Himself a people for His own possession, </a:t>
            </a:r>
            <a:r>
              <a:rPr lang="en-US" dirty="0">
                <a:solidFill>
                  <a:srgbClr val="FFFF00"/>
                </a:solidFill>
                <a:latin typeface="Cambria" panose="02040503050406030204" pitchFamily="18" charset="0"/>
              </a:rPr>
              <a:t>zealous for good deeds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0" indent="0" algn="ctr">
              <a:buNone/>
            </a:pP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685800"/>
            <a:ext cx="11639227" cy="5943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6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Titus 3:1-8</a:t>
            </a:r>
          </a:p>
          <a:p>
            <a:pPr marL="0" indent="0" algn="ctr">
              <a:buNone/>
            </a:pPr>
            <a:r>
              <a:rPr lang="en-US" sz="2600" dirty="0">
                <a:latin typeface="Cambria" panose="02040503050406030204" pitchFamily="18" charset="0"/>
              </a:rPr>
              <a:t>Remind them to be subject to rulers, to authorities, to be obedient, to </a:t>
            </a:r>
            <a:r>
              <a:rPr lang="en-US" sz="2600" dirty="0">
                <a:solidFill>
                  <a:srgbClr val="FFFF00"/>
                </a:solidFill>
                <a:latin typeface="Cambria" panose="02040503050406030204" pitchFamily="18" charset="0"/>
              </a:rPr>
              <a:t>be ready for every good deed</a:t>
            </a:r>
            <a:r>
              <a:rPr lang="en-US" sz="2600" dirty="0">
                <a:latin typeface="Cambria" panose="02040503050406030204" pitchFamily="18" charset="0"/>
              </a:rPr>
              <a:t>, </a:t>
            </a:r>
            <a:r>
              <a:rPr lang="en-US" sz="2600" baseline="30000" dirty="0">
                <a:latin typeface="Cambria" panose="02040503050406030204" pitchFamily="18" charset="0"/>
              </a:rPr>
              <a:t>2 </a:t>
            </a:r>
            <a:r>
              <a:rPr lang="en-US" sz="2600" dirty="0">
                <a:latin typeface="Cambria" panose="02040503050406030204" pitchFamily="18" charset="0"/>
              </a:rPr>
              <a:t>to malign no one, to be peaceable, gentle, showing every consideration for all men. </a:t>
            </a:r>
            <a:r>
              <a:rPr lang="en-US" sz="2600" baseline="30000" dirty="0">
                <a:latin typeface="Cambria" panose="02040503050406030204" pitchFamily="18" charset="0"/>
              </a:rPr>
              <a:t>3 </a:t>
            </a:r>
            <a:r>
              <a:rPr lang="en-US" sz="2600" dirty="0">
                <a:latin typeface="Cambria" panose="02040503050406030204" pitchFamily="18" charset="0"/>
              </a:rPr>
              <a:t>For we also once were foolish ourselves, disobedient, deceived, enslaved to various lusts and pleasures, spending our life in malice and envy, hateful, hating one another. </a:t>
            </a:r>
            <a:r>
              <a:rPr lang="en-US" sz="2600" baseline="30000" dirty="0">
                <a:latin typeface="Cambria" panose="02040503050406030204" pitchFamily="18" charset="0"/>
              </a:rPr>
              <a:t>4 </a:t>
            </a:r>
            <a:r>
              <a:rPr lang="en-US" sz="2600" dirty="0">
                <a:latin typeface="Cambria" panose="02040503050406030204" pitchFamily="18" charset="0"/>
              </a:rPr>
              <a:t>But when the kindness of God our Savior and </a:t>
            </a:r>
            <a:r>
              <a:rPr lang="en-US" sz="2600" i="1" dirty="0">
                <a:latin typeface="Cambria" panose="02040503050406030204" pitchFamily="18" charset="0"/>
              </a:rPr>
              <a:t>His</a:t>
            </a:r>
            <a:r>
              <a:rPr lang="en-US" sz="2600" dirty="0">
                <a:latin typeface="Cambria" panose="02040503050406030204" pitchFamily="18" charset="0"/>
              </a:rPr>
              <a:t> love for mankind appeared, </a:t>
            </a:r>
            <a:r>
              <a:rPr lang="en-US" sz="2600" baseline="30000" dirty="0">
                <a:latin typeface="Cambria" panose="02040503050406030204" pitchFamily="18" charset="0"/>
              </a:rPr>
              <a:t>5 </a:t>
            </a:r>
            <a:r>
              <a:rPr lang="en-US" sz="2600" dirty="0">
                <a:latin typeface="Cambria" panose="02040503050406030204" pitchFamily="18" charset="0"/>
              </a:rPr>
              <a:t>He saved us, not on the basis of deeds which we have done in righteousness, but according to His mercy, by the washing of regeneration and renewing by the Holy Spirit, </a:t>
            </a:r>
            <a:r>
              <a:rPr lang="en-US" sz="2600" baseline="30000" dirty="0">
                <a:latin typeface="Cambria" panose="02040503050406030204" pitchFamily="18" charset="0"/>
              </a:rPr>
              <a:t>6 </a:t>
            </a:r>
            <a:r>
              <a:rPr lang="en-US" sz="2600" dirty="0">
                <a:latin typeface="Cambria" panose="02040503050406030204" pitchFamily="18" charset="0"/>
              </a:rPr>
              <a:t>whom He poured out upon us richly through Jesus Christ our Savior, </a:t>
            </a:r>
            <a:r>
              <a:rPr lang="en-US" sz="2600" baseline="30000" dirty="0">
                <a:latin typeface="Cambria" panose="02040503050406030204" pitchFamily="18" charset="0"/>
              </a:rPr>
              <a:t>7 </a:t>
            </a:r>
            <a:r>
              <a:rPr lang="en-US" sz="2600" dirty="0">
                <a:latin typeface="Cambria" panose="02040503050406030204" pitchFamily="18" charset="0"/>
              </a:rPr>
              <a:t>so that being justified by His grace we would be made heirs according to </a:t>
            </a:r>
            <a:r>
              <a:rPr lang="en-US" sz="2600" i="1" dirty="0">
                <a:latin typeface="Cambria" panose="02040503050406030204" pitchFamily="18" charset="0"/>
              </a:rPr>
              <a:t>the</a:t>
            </a:r>
            <a:r>
              <a:rPr lang="en-US" sz="2600" dirty="0">
                <a:latin typeface="Cambria" panose="02040503050406030204" pitchFamily="18" charset="0"/>
              </a:rPr>
              <a:t> hope of eternal life. </a:t>
            </a:r>
            <a:r>
              <a:rPr lang="en-US" sz="2600" baseline="30000" dirty="0">
                <a:latin typeface="Cambria" panose="02040503050406030204" pitchFamily="18" charset="0"/>
              </a:rPr>
              <a:t>8 </a:t>
            </a:r>
            <a:r>
              <a:rPr lang="en-US" sz="2600" dirty="0">
                <a:latin typeface="Cambria" panose="02040503050406030204" pitchFamily="18" charset="0"/>
              </a:rPr>
              <a:t>This is a trustworthy statement; and concerning these things I want you to speak confidently, so that those who have believed God will be careful to </a:t>
            </a:r>
            <a:r>
              <a:rPr lang="en-US" sz="2600" dirty="0">
                <a:solidFill>
                  <a:srgbClr val="FFFF00"/>
                </a:solidFill>
                <a:latin typeface="Cambria" panose="02040503050406030204" pitchFamily="18" charset="0"/>
              </a:rPr>
              <a:t>engage in good deeds</a:t>
            </a:r>
            <a:r>
              <a:rPr lang="en-US" sz="2600" dirty="0">
                <a:latin typeface="Cambria" panose="02040503050406030204" pitchFamily="18" charset="0"/>
              </a:rPr>
              <a:t>. </a:t>
            </a:r>
            <a:r>
              <a:rPr lang="en-US" sz="2600" dirty="0">
                <a:solidFill>
                  <a:srgbClr val="FFFF00"/>
                </a:solidFill>
                <a:latin typeface="Cambria" panose="02040503050406030204" pitchFamily="18" charset="0"/>
              </a:rPr>
              <a:t>These things are good and profitable for men. </a:t>
            </a:r>
          </a:p>
        </p:txBody>
      </p:sp>
    </p:spTree>
    <p:extLst>
      <p:ext uri="{BB962C8B-B14F-4D97-AF65-F5344CB8AC3E}">
        <p14:creationId xmlns:p14="http://schemas.microsoft.com/office/powerpoint/2010/main" val="23905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BE554DD-D2BC-4107-9114-835F10FE8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764" y="76200"/>
            <a:ext cx="11277600" cy="609600"/>
          </a:xfrm>
        </p:spPr>
        <p:txBody>
          <a:bodyPr/>
          <a:lstStyle/>
          <a:p>
            <a:r>
              <a:rPr lang="en-US" altLang="en-US" sz="2800" i="1" u="sng" dirty="0">
                <a:latin typeface="Cambria" panose="02040503050406030204" pitchFamily="18" charset="0"/>
              </a:rPr>
              <a:t>Personal Admonition: Purity – “Flee These Things” (I Tim 6)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6E00E6B-612D-4C75-9F95-716296E57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362200"/>
            <a:ext cx="1828800" cy="91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Cambria" panose="02040503050406030204" pitchFamily="18" charset="0"/>
              </a:rPr>
              <a:t>Lust of the Flesh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ED215086-E2A0-450D-92D9-6EF80096E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Lust of the Eyes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FF212FC8-B125-4630-8789-8F48922E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2860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Pride of Life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13474EB0-7448-47B1-95D9-A6093EC2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3716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Harmful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Lusts…</a:t>
            </a:r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BA3A58C7-90A0-4FA6-BE4D-A27B04B2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2954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Desire to be Rich</a:t>
            </a: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E75E2C54-E308-4004-90DB-A4CEF000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2954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Pride, Obsession with Disputes</a:t>
            </a:r>
          </a:p>
        </p:txBody>
      </p:sp>
      <p:sp>
        <p:nvSpPr>
          <p:cNvPr id="65545" name="Rectangle 9">
            <a:extLst>
              <a:ext uri="{FF2B5EF4-FFF2-40B4-BE49-F238E27FC236}">
                <a16:creationId xmlns:a16="http://schemas.microsoft.com/office/drawing/2014/main" id="{6EB4E670-EA44-4996-8681-693F1DF00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199" y="4038600"/>
            <a:ext cx="25907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Righteousness</a:t>
            </a:r>
          </a:p>
        </p:txBody>
      </p:sp>
      <p:sp>
        <p:nvSpPr>
          <p:cNvPr id="65546" name="Rectangle 10">
            <a:extLst>
              <a:ext uri="{FF2B5EF4-FFF2-40B4-BE49-F238E27FC236}">
                <a16:creationId xmlns:a16="http://schemas.microsoft.com/office/drawing/2014/main" id="{BF872B2B-AF1F-488C-B87B-849C4D5B7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39624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Godliness, Faith</a:t>
            </a:r>
          </a:p>
        </p:txBody>
      </p:sp>
      <p:sp>
        <p:nvSpPr>
          <p:cNvPr id="65547" name="Rectangle 11">
            <a:extLst>
              <a:ext uri="{FF2B5EF4-FFF2-40B4-BE49-F238E27FC236}">
                <a16:creationId xmlns:a16="http://schemas.microsoft.com/office/drawing/2014/main" id="{1422EF67-E6EE-4112-90D3-7A50E17D1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3962400"/>
            <a:ext cx="236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Love, Patience, Gentleness</a:t>
            </a: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FD00F3EF-2C04-4505-A435-9080929D6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7150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God-Directed Behavior</a:t>
            </a:r>
          </a:p>
        </p:txBody>
      </p:sp>
      <p:sp>
        <p:nvSpPr>
          <p:cNvPr id="65550" name="Rectangle 14">
            <a:extLst>
              <a:ext uri="{FF2B5EF4-FFF2-40B4-BE49-F238E27FC236}">
                <a16:creationId xmlns:a16="http://schemas.microsoft.com/office/drawing/2014/main" id="{7FF04EC0-DC71-49B3-A77C-963124D5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7150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God-Directed Thought</a:t>
            </a:r>
          </a:p>
        </p:txBody>
      </p:sp>
      <p:sp>
        <p:nvSpPr>
          <p:cNvPr id="65551" name="Rectangle 15">
            <a:extLst>
              <a:ext uri="{FF2B5EF4-FFF2-40B4-BE49-F238E27FC236}">
                <a16:creationId xmlns:a16="http://schemas.microsoft.com/office/drawing/2014/main" id="{2457759B-0859-44A4-AAD8-768EADE78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57150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God-like Care for Others</a:t>
            </a: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56E4263E-40CC-4244-AB4A-891A8D2C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382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(In Context) What Timothy was to Flee</a:t>
            </a:r>
          </a:p>
        </p:txBody>
      </p:sp>
      <p:sp>
        <p:nvSpPr>
          <p:cNvPr id="65553" name="Rectangle 17">
            <a:extLst>
              <a:ext uri="{FF2B5EF4-FFF2-40B4-BE49-F238E27FC236}">
                <a16:creationId xmlns:a16="http://schemas.microsoft.com/office/drawing/2014/main" id="{44CC2925-8A18-4FBE-BDE6-90437A2B5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052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What Timothy was to Pursue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228CB7B-908D-4AAF-9589-54BBBDBCB7E2}"/>
              </a:ext>
            </a:extLst>
          </p:cNvPr>
          <p:cNvCxnSpPr>
            <a:cxnSpLocks/>
            <a:endCxn id="65549" idx="0"/>
          </p:cNvCxnSpPr>
          <p:nvPr/>
        </p:nvCxnSpPr>
        <p:spPr bwMode="auto">
          <a:xfrm>
            <a:off x="2895600" y="4461164"/>
            <a:ext cx="0" cy="12538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8B44B6-E047-4D75-B431-4FF0E5028CE5}"/>
              </a:ext>
            </a:extLst>
          </p:cNvPr>
          <p:cNvCxnSpPr>
            <a:cxnSpLocks/>
          </p:cNvCxnSpPr>
          <p:nvPr/>
        </p:nvCxnSpPr>
        <p:spPr bwMode="auto">
          <a:xfrm>
            <a:off x="6096000" y="4835237"/>
            <a:ext cx="0" cy="879763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962CC4-9CA5-41DD-AF1C-91363B57FB61}"/>
              </a:ext>
            </a:extLst>
          </p:cNvPr>
          <p:cNvCxnSpPr>
            <a:cxnSpLocks/>
          </p:cNvCxnSpPr>
          <p:nvPr/>
        </p:nvCxnSpPr>
        <p:spPr bwMode="auto">
          <a:xfrm>
            <a:off x="9102436" y="5188528"/>
            <a:ext cx="0" cy="5264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40314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5149B741-75C4-48F7-A24B-3FE91D9DBB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0150" y="-37667"/>
            <a:ext cx="9800359" cy="609600"/>
          </a:xfrm>
        </p:spPr>
        <p:txBody>
          <a:bodyPr/>
          <a:lstStyle/>
          <a:p>
            <a:r>
              <a:rPr lang="en-US" altLang="en-US" sz="28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Personal Admonition: Purity - Fear &amp; Shame (II Tim 1)</a:t>
            </a:r>
          </a:p>
        </p:txBody>
      </p:sp>
      <p:sp>
        <p:nvSpPr>
          <p:cNvPr id="68617" name="Rectangle 9">
            <a:extLst>
              <a:ext uri="{FF2B5EF4-FFF2-40B4-BE49-F238E27FC236}">
                <a16:creationId xmlns:a16="http://schemas.microsoft.com/office/drawing/2014/main" id="{B45D3046-42DC-4E6E-8512-E21A58137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4724400"/>
            <a:ext cx="24384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Power</a:t>
            </a:r>
          </a:p>
        </p:txBody>
      </p:sp>
      <p:sp>
        <p:nvSpPr>
          <p:cNvPr id="68618" name="Rectangle 10">
            <a:extLst>
              <a:ext uri="{FF2B5EF4-FFF2-40B4-BE49-F238E27FC236}">
                <a16:creationId xmlns:a16="http://schemas.microsoft.com/office/drawing/2014/main" id="{873B0028-3E19-403E-ABAB-383EFC810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4641128"/>
            <a:ext cx="2133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Love</a:t>
            </a:r>
          </a:p>
        </p:txBody>
      </p:sp>
      <p:sp>
        <p:nvSpPr>
          <p:cNvPr id="68619" name="Rectangle 11">
            <a:extLst>
              <a:ext uri="{FF2B5EF4-FFF2-40B4-BE49-F238E27FC236}">
                <a16:creationId xmlns:a16="http://schemas.microsoft.com/office/drawing/2014/main" id="{20B6CB7F-4FD9-4B7A-9E30-93057F3AF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0" y="4447308"/>
            <a:ext cx="23050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Sound Mind</a:t>
            </a:r>
          </a:p>
          <a:p>
            <a:pPr marL="0" marR="0" lvl="0" indent="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(Discipline)</a:t>
            </a:r>
          </a:p>
        </p:txBody>
      </p:sp>
      <p:sp>
        <p:nvSpPr>
          <p:cNvPr id="68620" name="Rectangle 12">
            <a:extLst>
              <a:ext uri="{FF2B5EF4-FFF2-40B4-BE49-F238E27FC236}">
                <a16:creationId xmlns:a16="http://schemas.microsoft.com/office/drawing/2014/main" id="{52491529-051C-4FD5-A840-B85490FC0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5638800"/>
            <a:ext cx="2590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Backed, &amp; Protected by Power</a:t>
            </a:r>
          </a:p>
        </p:txBody>
      </p:sp>
      <p:sp>
        <p:nvSpPr>
          <p:cNvPr id="68621" name="Rectangle 13">
            <a:extLst>
              <a:ext uri="{FF2B5EF4-FFF2-40B4-BE49-F238E27FC236}">
                <a16:creationId xmlns:a16="http://schemas.microsoft.com/office/drawing/2014/main" id="{3FAEB975-F8F9-4F66-8B3F-DB5AE934B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5611091"/>
            <a:ext cx="3124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Not Concerned for Self (Ready to Suffer)</a:t>
            </a:r>
          </a:p>
        </p:txBody>
      </p:sp>
      <p:sp>
        <p:nvSpPr>
          <p:cNvPr id="68622" name="Rectangle 14">
            <a:extLst>
              <a:ext uri="{FF2B5EF4-FFF2-40B4-BE49-F238E27FC236}">
                <a16:creationId xmlns:a16="http://schemas.microsoft.com/office/drawing/2014/main" id="{7F093CBD-1183-4DB2-872B-60989309A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2" y="5860473"/>
            <a:ext cx="36801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Stir-up Gifts &amp; zealous for Activities</a:t>
            </a:r>
          </a:p>
        </p:txBody>
      </p:sp>
      <p:sp>
        <p:nvSpPr>
          <p:cNvPr id="68623" name="Rectangle 15">
            <a:extLst>
              <a:ext uri="{FF2B5EF4-FFF2-40B4-BE49-F238E27FC236}">
                <a16:creationId xmlns:a16="http://schemas.microsoft.com/office/drawing/2014/main" id="{318AC5EE-B395-498C-87C9-3FD5168C9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8572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Warnings</a:t>
            </a:r>
          </a:p>
        </p:txBody>
      </p:sp>
      <p:sp>
        <p:nvSpPr>
          <p:cNvPr id="68624" name="Rectangle 16">
            <a:extLst>
              <a:ext uri="{FF2B5EF4-FFF2-40B4-BE49-F238E27FC236}">
                <a16:creationId xmlns:a16="http://schemas.microsoft.com/office/drawing/2014/main" id="{12AB0ED4-82AE-4B3A-A977-BD8DD868F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26720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The Antidote for Fear:  “A Spirit of…”</a:t>
            </a:r>
          </a:p>
        </p:txBody>
      </p:sp>
      <p:sp>
        <p:nvSpPr>
          <p:cNvPr id="68625" name="Rectangle 17">
            <a:extLst>
              <a:ext uri="{FF2B5EF4-FFF2-40B4-BE49-F238E27FC236}">
                <a16:creationId xmlns:a16="http://schemas.microsoft.com/office/drawing/2014/main" id="{498922A8-B74F-4114-A19E-1B97594B8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599" y="1066800"/>
            <a:ext cx="11139056" cy="3048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" panose="02040503050406030204" pitchFamily="18" charset="0"/>
              </a:rPr>
              <a:t>Stir up the Gift of God (v 6)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" panose="02040503050406030204" pitchFamily="18" charset="0"/>
              </a:rPr>
              <a:t>Do not have a Spirit of Fear (v 7)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" panose="02040503050406030204" pitchFamily="18" charset="0"/>
              </a:rPr>
              <a:t>Do not be ashamed of the Lord’s Testimony (v 8)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" panose="02040503050406030204" pitchFamily="18" charset="0"/>
              </a:rPr>
              <a:t>Do not be ashamed of Paul (v 8)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" panose="02040503050406030204" pitchFamily="18" charset="0"/>
              </a:rPr>
              <a:t>Hold Fast the Pattern of Sound Words (v 13)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>
                <a:latin typeface="Cambria" panose="02040503050406030204" pitchFamily="18" charset="0"/>
              </a:rPr>
              <a:t>Keep (by the Holy Spirit) the Good thing Committed to you (v 14)</a:t>
            </a:r>
          </a:p>
          <a:p>
            <a:pPr marL="292100" indent="-292100">
              <a:lnSpc>
                <a:spcPct val="90000"/>
              </a:lnSpc>
            </a:pP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A1B8498-E747-4304-A058-2AD6A57C909C}"/>
              </a:ext>
            </a:extLst>
          </p:cNvPr>
          <p:cNvSpPr/>
          <p:nvPr/>
        </p:nvSpPr>
        <p:spPr bwMode="auto">
          <a:xfrm>
            <a:off x="1940501" y="5032375"/>
            <a:ext cx="7677152" cy="533400"/>
          </a:xfrm>
          <a:prstGeom prst="wedgeRoundRectCallout">
            <a:avLst>
              <a:gd name="adj1" fmla="val 47107"/>
              <a:gd name="adj2" fmla="val 12384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Lesson 5 -Personal Admonition: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Development</a:t>
            </a:r>
          </a:p>
        </p:txBody>
      </p:sp>
    </p:spTree>
    <p:extLst>
      <p:ext uri="{BB962C8B-B14F-4D97-AF65-F5344CB8AC3E}">
        <p14:creationId xmlns:p14="http://schemas.microsoft.com/office/powerpoint/2010/main" val="389276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7" grpId="0" autoUpdateAnimBg="0"/>
      <p:bldP spid="68618" grpId="0" autoUpdateAnimBg="0"/>
      <p:bldP spid="68619" grpId="0" autoUpdateAnimBg="0"/>
      <p:bldP spid="68620" grpId="0" autoUpdateAnimBg="0"/>
      <p:bldP spid="68621" grpId="0" autoUpdateAnimBg="0"/>
      <p:bldP spid="68622" grpId="0" autoUpdateAnimBg="0"/>
      <p:bldP spid="68624" grpId="0" autoUpdateAnimBg="0"/>
      <p:bldP spid="68625" grpId="0" build="p" autoUpdateAnimBg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86" y="925286"/>
            <a:ext cx="11639227" cy="38499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Class Objectives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u="sng" dirty="0">
                <a:latin typeface="Cambria" panose="02040503050406030204" pitchFamily="18" charset="0"/>
              </a:rPr>
              <a:t>Facts to remember:</a:t>
            </a:r>
            <a:endParaRPr lang="en-US" sz="3200" dirty="0"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mbria" panose="02040503050406030204" pitchFamily="18" charset="0"/>
              </a:rPr>
              <a:t>1.	What Timothy was to flee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mbria" panose="02040503050406030204" pitchFamily="18" charset="0"/>
              </a:rPr>
              <a:t>2.	What Timothy was to pursue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mbria" panose="02040503050406030204" pitchFamily="18" charset="0"/>
              </a:rPr>
              <a:t>3.	Two things Timothy was not to be ashamed of</a:t>
            </a:r>
          </a:p>
        </p:txBody>
      </p:sp>
    </p:spTree>
    <p:extLst>
      <p:ext uri="{BB962C8B-B14F-4D97-AF65-F5344CB8AC3E}">
        <p14:creationId xmlns:p14="http://schemas.microsoft.com/office/powerpoint/2010/main" val="328556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86" y="925286"/>
            <a:ext cx="11639227" cy="38499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Class Objectives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u="sng" dirty="0">
                <a:latin typeface="Cambria" panose="02040503050406030204" pitchFamily="18" charset="0"/>
              </a:rPr>
              <a:t>Facts to remember:</a:t>
            </a:r>
            <a:endParaRPr lang="en-US" sz="3200" dirty="0">
              <a:latin typeface="Cambria" panose="020405030504060302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mbria" panose="02040503050406030204" pitchFamily="18" charset="0"/>
              </a:rPr>
              <a:t>1.	What Timothy was to flee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mbria" panose="02040503050406030204" pitchFamily="18" charset="0"/>
              </a:rPr>
              <a:t>2.	What Timothy was to pursue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Cambria" panose="02040503050406030204" pitchFamily="18" charset="0"/>
              </a:rPr>
              <a:t>3.	Two things Timothy was not to be ashamed of</a:t>
            </a:r>
          </a:p>
        </p:txBody>
      </p:sp>
    </p:spTree>
    <p:extLst>
      <p:ext uri="{BB962C8B-B14F-4D97-AF65-F5344CB8AC3E}">
        <p14:creationId xmlns:p14="http://schemas.microsoft.com/office/powerpoint/2010/main" val="280884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86" y="925286"/>
            <a:ext cx="11639227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I Timothy 4:12</a:t>
            </a:r>
          </a:p>
          <a:p>
            <a:pPr marL="0" indent="0" algn="ctr">
              <a:buNone/>
            </a:pPr>
            <a:r>
              <a:rPr lang="en-US" sz="3200" dirty="0">
                <a:latin typeface="Cambria" panose="02040503050406030204" pitchFamily="18" charset="0"/>
              </a:rPr>
              <a:t>Let no one look down on your youthfulness, but </a:t>
            </a:r>
            <a:r>
              <a:rPr lang="en-US" sz="3200" i="1" dirty="0">
                <a:latin typeface="Cambria" panose="02040503050406030204" pitchFamily="18" charset="0"/>
              </a:rPr>
              <a:t>rather</a:t>
            </a:r>
            <a:r>
              <a:rPr lang="en-US" sz="3200" dirty="0">
                <a:latin typeface="Cambria" panose="02040503050406030204" pitchFamily="18" charset="0"/>
              </a:rPr>
              <a:t> in speech, conduct, love, faith </a:t>
            </a:r>
            <a:r>
              <a:rPr lang="en-US" sz="3200" i="1" dirty="0">
                <a:latin typeface="Cambria" panose="02040503050406030204" pitchFamily="18" charset="0"/>
              </a:rPr>
              <a:t>and</a:t>
            </a:r>
            <a:r>
              <a:rPr lang="en-US" sz="3200" dirty="0">
                <a:latin typeface="Cambria" panose="02040503050406030204" pitchFamily="18" charset="0"/>
              </a:rPr>
              <a:t> purity, show yourself an example of those who believe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B6A8E9-DB82-4C36-B30D-47E953AAE1DB}"/>
              </a:ext>
            </a:extLst>
          </p:cNvPr>
          <p:cNvCxnSpPr>
            <a:cxnSpLocks/>
          </p:cNvCxnSpPr>
          <p:nvPr/>
        </p:nvCxnSpPr>
        <p:spPr bwMode="auto">
          <a:xfrm>
            <a:off x="6659621" y="2527564"/>
            <a:ext cx="1265179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0732FEE-7061-4AD6-99E2-2F776C7B40F2}"/>
              </a:ext>
            </a:extLst>
          </p:cNvPr>
          <p:cNvSpPr/>
          <p:nvPr/>
        </p:nvSpPr>
        <p:spPr bwMode="auto">
          <a:xfrm>
            <a:off x="276386" y="3897086"/>
            <a:ext cx="11660997" cy="1701535"/>
          </a:xfrm>
          <a:prstGeom prst="wedgeRoundRectCallout">
            <a:avLst>
              <a:gd name="adj1" fmla="val -45577"/>
              <a:gd name="adj2" fmla="val -45192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Purity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hagneia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– Sinlessness of life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Strongs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) morally clean, without blemish. Purity for the Christian is keeping our hearts, minds and bodies holy, without moral blemish or stain for the purposes of God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62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685800"/>
            <a:ext cx="11639227" cy="5943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1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I Timothy 6:11-16; 20-21</a:t>
            </a:r>
          </a:p>
          <a:p>
            <a:pPr marL="0" indent="0" algn="ctr">
              <a:buNone/>
            </a:pPr>
            <a:r>
              <a:rPr lang="en-US" sz="3300" dirty="0">
                <a:latin typeface="Cambria" panose="02040503050406030204" pitchFamily="18" charset="0"/>
              </a:rPr>
              <a:t>But flee from these things, you man of God </a:t>
            </a:r>
            <a:endParaRPr lang="en-US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DB6A8E9-DB82-4C36-B30D-47E953AAE1DB}"/>
              </a:ext>
            </a:extLst>
          </p:cNvPr>
          <p:cNvCxnSpPr>
            <a:cxnSpLocks/>
          </p:cNvCxnSpPr>
          <p:nvPr/>
        </p:nvCxnSpPr>
        <p:spPr bwMode="auto">
          <a:xfrm>
            <a:off x="4699000" y="1778131"/>
            <a:ext cx="214623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969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“flee these things”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685800"/>
            <a:ext cx="11639227" cy="59436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5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I Timothy 6:1-10</a:t>
            </a:r>
          </a:p>
          <a:p>
            <a:pPr marL="0" indent="0" algn="ctr">
              <a:buNone/>
            </a:pPr>
            <a:r>
              <a:rPr lang="en-US" sz="3500" baseline="30000" dirty="0">
                <a:latin typeface="Cambria" panose="02040503050406030204" pitchFamily="18" charset="0"/>
              </a:rPr>
              <a:t>3 </a:t>
            </a:r>
            <a:r>
              <a:rPr lang="en-US" sz="3500" dirty="0">
                <a:latin typeface="Cambria" panose="02040503050406030204" pitchFamily="18" charset="0"/>
              </a:rPr>
              <a:t>If anyone advocates a different doctrine and does not agree with sound words, those of our Lord Jesus Christ, and with the doctrine conforming to godliness, </a:t>
            </a:r>
            <a:r>
              <a:rPr lang="en-US" sz="3500" baseline="30000" dirty="0">
                <a:latin typeface="Cambria" panose="02040503050406030204" pitchFamily="18" charset="0"/>
              </a:rPr>
              <a:t>4 </a:t>
            </a:r>
            <a:r>
              <a:rPr lang="en-US" sz="3500" dirty="0">
                <a:latin typeface="Cambria" panose="02040503050406030204" pitchFamily="18" charset="0"/>
              </a:rPr>
              <a:t>he is conceited (proud NKJV) </a:t>
            </a:r>
            <a:r>
              <a:rPr lang="en-US" sz="3500" i="1" dirty="0">
                <a:latin typeface="Cambria" panose="02040503050406030204" pitchFamily="18" charset="0"/>
              </a:rPr>
              <a:t>and</a:t>
            </a:r>
            <a:r>
              <a:rPr lang="en-US" sz="3500" dirty="0">
                <a:latin typeface="Cambria" panose="02040503050406030204" pitchFamily="18" charset="0"/>
              </a:rPr>
              <a:t> understands nothing; but he has a morbid interest in controversial questions and disputes about words, out of which arise envy, strife, abusive language, evil suspicions, </a:t>
            </a:r>
            <a:r>
              <a:rPr lang="en-US" sz="3500" baseline="30000" dirty="0">
                <a:latin typeface="Cambria" panose="02040503050406030204" pitchFamily="18" charset="0"/>
              </a:rPr>
              <a:t>5 </a:t>
            </a:r>
            <a:r>
              <a:rPr lang="en-US" sz="3500" dirty="0">
                <a:latin typeface="Cambria" panose="02040503050406030204" pitchFamily="18" charset="0"/>
              </a:rPr>
              <a:t>and constant friction between men of depraved mind and deprived of the truth, who suppose that godliness is a means of gain. </a:t>
            </a:r>
            <a:r>
              <a:rPr lang="en-US" sz="3500" baseline="30000" dirty="0">
                <a:latin typeface="Cambria" panose="02040503050406030204" pitchFamily="18" charset="0"/>
              </a:rPr>
              <a:t>6 </a:t>
            </a:r>
            <a:r>
              <a:rPr lang="en-US" sz="3500" dirty="0">
                <a:latin typeface="Cambria" panose="02040503050406030204" pitchFamily="18" charset="0"/>
              </a:rPr>
              <a:t>But godliness </a:t>
            </a:r>
            <a:r>
              <a:rPr lang="en-US" sz="3500" i="1" dirty="0">
                <a:latin typeface="Cambria" panose="02040503050406030204" pitchFamily="18" charset="0"/>
              </a:rPr>
              <a:t>actually</a:t>
            </a:r>
            <a:r>
              <a:rPr lang="en-US" sz="3500" dirty="0">
                <a:latin typeface="Cambria" panose="02040503050406030204" pitchFamily="18" charset="0"/>
              </a:rPr>
              <a:t> is a means of great gain when accompanied by contentment. </a:t>
            </a:r>
            <a:r>
              <a:rPr lang="en-US" sz="3500" baseline="30000" dirty="0">
                <a:latin typeface="Cambria" panose="02040503050406030204" pitchFamily="18" charset="0"/>
              </a:rPr>
              <a:t>7 </a:t>
            </a:r>
            <a:r>
              <a:rPr lang="en-US" sz="3500" dirty="0">
                <a:latin typeface="Cambria" panose="02040503050406030204" pitchFamily="18" charset="0"/>
              </a:rPr>
              <a:t>For we have brought nothing into the world, so we cannot take anything out of it either. </a:t>
            </a:r>
            <a:r>
              <a:rPr lang="en-US" sz="3500" baseline="30000" dirty="0">
                <a:latin typeface="Cambria" panose="02040503050406030204" pitchFamily="18" charset="0"/>
              </a:rPr>
              <a:t>8 </a:t>
            </a:r>
            <a:r>
              <a:rPr lang="en-US" sz="3500" dirty="0">
                <a:latin typeface="Cambria" panose="02040503050406030204" pitchFamily="18" charset="0"/>
              </a:rPr>
              <a:t>If we have food and covering, with these we shall be content. </a:t>
            </a:r>
            <a:r>
              <a:rPr lang="en-US" sz="3500" baseline="30000" dirty="0">
                <a:latin typeface="Cambria" panose="02040503050406030204" pitchFamily="18" charset="0"/>
              </a:rPr>
              <a:t>9 </a:t>
            </a:r>
            <a:r>
              <a:rPr lang="en-US" sz="3500" dirty="0">
                <a:latin typeface="Cambria" panose="02040503050406030204" pitchFamily="18" charset="0"/>
              </a:rPr>
              <a:t>But those who want to get rich fall into temptation and a snare and many foolish and harmful desires which plunge men into ruin and destruction. </a:t>
            </a:r>
            <a:r>
              <a:rPr lang="en-US" sz="3500" baseline="30000" dirty="0">
                <a:latin typeface="Cambria" panose="02040503050406030204" pitchFamily="18" charset="0"/>
              </a:rPr>
              <a:t>10 </a:t>
            </a:r>
            <a:r>
              <a:rPr lang="en-US" sz="3500" dirty="0">
                <a:latin typeface="Cambria" panose="02040503050406030204" pitchFamily="18" charset="0"/>
              </a:rPr>
              <a:t>For the love of money is a root of all sorts of evil, and some by longing for it have wandered away from the faith and pierced themselves with many griefs.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919B4C-D988-42F2-8766-E2413B8699F1}"/>
              </a:ext>
            </a:extLst>
          </p:cNvPr>
          <p:cNvCxnSpPr>
            <a:cxnSpLocks/>
          </p:cNvCxnSpPr>
          <p:nvPr/>
        </p:nvCxnSpPr>
        <p:spPr bwMode="auto">
          <a:xfrm>
            <a:off x="4023360" y="1429789"/>
            <a:ext cx="279307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1608DB-708D-475A-B953-D09EEB1E54E5}"/>
              </a:ext>
            </a:extLst>
          </p:cNvPr>
          <p:cNvCxnSpPr>
            <a:cxnSpLocks/>
          </p:cNvCxnSpPr>
          <p:nvPr/>
        </p:nvCxnSpPr>
        <p:spPr bwMode="auto">
          <a:xfrm>
            <a:off x="7597833" y="1429789"/>
            <a:ext cx="405384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CB0582C-A38A-47CF-91A8-293E2D28CA85}"/>
              </a:ext>
            </a:extLst>
          </p:cNvPr>
          <p:cNvCxnSpPr>
            <a:cxnSpLocks/>
          </p:cNvCxnSpPr>
          <p:nvPr/>
        </p:nvCxnSpPr>
        <p:spPr bwMode="auto">
          <a:xfrm>
            <a:off x="462742" y="1762298"/>
            <a:ext cx="1047403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9218DE-21D1-4A93-A36B-2655637D3218}"/>
              </a:ext>
            </a:extLst>
          </p:cNvPr>
          <p:cNvCxnSpPr>
            <a:cxnSpLocks/>
          </p:cNvCxnSpPr>
          <p:nvPr/>
        </p:nvCxnSpPr>
        <p:spPr bwMode="auto">
          <a:xfrm>
            <a:off x="828501" y="2773680"/>
            <a:ext cx="201722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88F09F-6866-48AF-AB85-D34F144D75BB}"/>
              </a:ext>
            </a:extLst>
          </p:cNvPr>
          <p:cNvCxnSpPr>
            <a:cxnSpLocks/>
          </p:cNvCxnSpPr>
          <p:nvPr/>
        </p:nvCxnSpPr>
        <p:spPr bwMode="auto">
          <a:xfrm>
            <a:off x="2610196" y="2441170"/>
            <a:ext cx="870896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F926CA-18CD-4BB4-ADAA-0684253CBA73}"/>
              </a:ext>
            </a:extLst>
          </p:cNvPr>
          <p:cNvCxnSpPr>
            <a:cxnSpLocks/>
          </p:cNvCxnSpPr>
          <p:nvPr/>
        </p:nvCxnSpPr>
        <p:spPr bwMode="auto">
          <a:xfrm>
            <a:off x="6960524" y="3404062"/>
            <a:ext cx="4358640" cy="24938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66046C-992B-4643-8825-194438ED9BBC}"/>
              </a:ext>
            </a:extLst>
          </p:cNvPr>
          <p:cNvCxnSpPr>
            <a:cxnSpLocks/>
          </p:cNvCxnSpPr>
          <p:nvPr/>
        </p:nvCxnSpPr>
        <p:spPr bwMode="auto">
          <a:xfrm>
            <a:off x="6096000" y="4747953"/>
            <a:ext cx="2438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52C2040-8677-455E-93EF-BEB4639B6657}"/>
              </a:ext>
            </a:extLst>
          </p:cNvPr>
          <p:cNvCxnSpPr>
            <a:cxnSpLocks/>
          </p:cNvCxnSpPr>
          <p:nvPr/>
        </p:nvCxnSpPr>
        <p:spPr bwMode="auto">
          <a:xfrm>
            <a:off x="6052088" y="5066607"/>
            <a:ext cx="24384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E9FD53-06AC-431C-B873-983DAD71530E}"/>
              </a:ext>
            </a:extLst>
          </p:cNvPr>
          <p:cNvCxnSpPr>
            <a:cxnSpLocks/>
          </p:cNvCxnSpPr>
          <p:nvPr/>
        </p:nvCxnSpPr>
        <p:spPr bwMode="auto">
          <a:xfrm>
            <a:off x="3239615" y="5703916"/>
            <a:ext cx="2052821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F733A5D7-3EB7-478D-ABE0-815DF072FAD8}"/>
              </a:ext>
            </a:extLst>
          </p:cNvPr>
          <p:cNvSpPr/>
          <p:nvPr/>
        </p:nvSpPr>
        <p:spPr bwMode="auto">
          <a:xfrm>
            <a:off x="2164079" y="1515686"/>
            <a:ext cx="2599113" cy="455283"/>
          </a:xfrm>
          <a:prstGeom prst="wedgeRoundRectCallout">
            <a:avLst>
              <a:gd name="adj1" fmla="val 88232"/>
              <a:gd name="adj2" fmla="val 86532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Motive = Pride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D1D1C46-320A-41DF-A6AF-0E8B1B96BD48}"/>
              </a:ext>
            </a:extLst>
          </p:cNvPr>
          <p:cNvSpPr/>
          <p:nvPr/>
        </p:nvSpPr>
        <p:spPr bwMode="auto">
          <a:xfrm>
            <a:off x="1510145" y="3170038"/>
            <a:ext cx="4763429" cy="1049803"/>
          </a:xfrm>
          <a:prstGeom prst="wedgeRoundRectCallout">
            <a:avLst>
              <a:gd name="adj1" fmla="val 45830"/>
              <a:gd name="adj2" fmla="val 79315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Rich in Ephesus? (Acts 19)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Wealthy Christians? Vs 17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39F1FF8E-56CB-4646-A984-2BEB97FDE30E}"/>
              </a:ext>
            </a:extLst>
          </p:cNvPr>
          <p:cNvSpPr/>
          <p:nvPr/>
        </p:nvSpPr>
        <p:spPr bwMode="auto">
          <a:xfrm>
            <a:off x="457622" y="1340985"/>
            <a:ext cx="11188931" cy="1394782"/>
          </a:xfrm>
          <a:prstGeom prst="wedgeRoundRectCallout">
            <a:avLst>
              <a:gd name="adj1" fmla="val 40843"/>
              <a:gd name="adj2" fmla="val -48969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Are there more temptations to immoral pleasures among the rich?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Would the temptation to Timothy have been greater if their were rich members of the church?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9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BE554DD-D2BC-4107-9114-835F10FE87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609600"/>
          </a:xfrm>
        </p:spPr>
        <p:txBody>
          <a:bodyPr/>
          <a:lstStyle/>
          <a:p>
            <a:r>
              <a:rPr lang="en-US" altLang="en-US" sz="2800" i="1" u="sng" dirty="0">
                <a:latin typeface="Cambria" panose="02040503050406030204" pitchFamily="18" charset="0"/>
              </a:rPr>
              <a:t>“Flee These Things” (I Tim 6:11)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C6E00E6B-612D-4C75-9F95-716296E57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2362200"/>
            <a:ext cx="1828800" cy="9144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FF0000"/>
                </a:solidFill>
                <a:latin typeface="Cambria" panose="02040503050406030204" pitchFamily="18" charset="0"/>
              </a:rPr>
              <a:t>Lust of the Flesh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ED215086-E2A0-450D-92D9-6EF80096E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2860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Lust of the Eyes</a:t>
            </a: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FF212FC8-B125-4630-8789-8F48922E3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22860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Pride of Life</a:t>
            </a: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13474EB0-7448-47B1-95D9-A6093EC2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371600"/>
            <a:ext cx="1828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Harmful</a:t>
            </a: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Lusts…</a:t>
            </a:r>
          </a:p>
        </p:txBody>
      </p:sp>
      <p:sp>
        <p:nvSpPr>
          <p:cNvPr id="65543" name="Rectangle 7">
            <a:extLst>
              <a:ext uri="{FF2B5EF4-FFF2-40B4-BE49-F238E27FC236}">
                <a16:creationId xmlns:a16="http://schemas.microsoft.com/office/drawing/2014/main" id="{BA3A58C7-90A0-4FA6-BE4D-A27B04B29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295400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Desire to be Rich</a:t>
            </a:r>
          </a:p>
        </p:txBody>
      </p:sp>
      <p:sp>
        <p:nvSpPr>
          <p:cNvPr id="65544" name="Rectangle 8">
            <a:extLst>
              <a:ext uri="{FF2B5EF4-FFF2-40B4-BE49-F238E27FC236}">
                <a16:creationId xmlns:a16="http://schemas.microsoft.com/office/drawing/2014/main" id="{E75E2C54-E308-4004-90DB-A4CEF0006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295400"/>
            <a:ext cx="3200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Pride, Obsession with Disputes</a:t>
            </a:r>
          </a:p>
        </p:txBody>
      </p:sp>
      <p:sp>
        <p:nvSpPr>
          <p:cNvPr id="65552" name="Rectangle 16">
            <a:extLst>
              <a:ext uri="{FF2B5EF4-FFF2-40B4-BE49-F238E27FC236}">
                <a16:creationId xmlns:a16="http://schemas.microsoft.com/office/drawing/2014/main" id="{56E4263E-40CC-4244-AB4A-891A8D2C1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38200"/>
            <a:ext cx="6858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(In Context) What Timothy was to Flee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F44E334E-B6A9-46EF-A831-12DDDA65D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34600" y="2459182"/>
            <a:ext cx="1981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I John 2:16</a:t>
            </a:r>
          </a:p>
        </p:txBody>
      </p:sp>
    </p:spTree>
    <p:extLst>
      <p:ext uri="{BB962C8B-B14F-4D97-AF65-F5344CB8AC3E}">
        <p14:creationId xmlns:p14="http://schemas.microsoft.com/office/powerpoint/2010/main" val="41774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40" grpId="0" autoUpdateAnimBg="0"/>
      <p:bldP spid="65541" grpId="0" autoUpdateAnimBg="0"/>
      <p:bldP spid="65542" grpId="0" autoUpdateAnimBg="0"/>
      <p:bldP spid="65543" grpId="0" autoUpdateAnimBg="0"/>
      <p:bldP spid="65544" grpId="0" autoUpdateAnimBg="0"/>
      <p:bldP spid="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u="sng" dirty="0">
                <a:latin typeface="Cambria" panose="02040503050406030204" pitchFamily="18" charset="0"/>
              </a:rPr>
              <a:t>Personal Admonition:  Purity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475" y="685800"/>
            <a:ext cx="11639227" cy="594360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400" i="1" u="sng" dirty="0">
                <a:solidFill>
                  <a:srgbClr val="FFFF00"/>
                </a:solidFill>
                <a:latin typeface="Cambria" panose="02040503050406030204" pitchFamily="18" charset="0"/>
              </a:rPr>
              <a:t>I Timothy 6:11-16; 20-21</a:t>
            </a:r>
          </a:p>
          <a:p>
            <a:pPr marL="0" indent="0" algn="ctr">
              <a:buNone/>
            </a:pPr>
            <a:r>
              <a:rPr lang="en-US" sz="3900" dirty="0">
                <a:latin typeface="Cambria" panose="02040503050406030204" pitchFamily="18" charset="0"/>
              </a:rPr>
              <a:t>But flee from these things, you man of God, and pursue </a:t>
            </a:r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righteousness, godliness, faith, love, perseverance </a:t>
            </a:r>
            <a:r>
              <a:rPr lang="en-US" sz="3900" i="1" dirty="0">
                <a:solidFill>
                  <a:srgbClr val="FFFF00"/>
                </a:solidFill>
                <a:latin typeface="Cambria" panose="02040503050406030204" pitchFamily="18" charset="0"/>
              </a:rPr>
              <a:t>and</a:t>
            </a:r>
            <a:r>
              <a:rPr lang="en-US" sz="3900" dirty="0">
                <a:solidFill>
                  <a:srgbClr val="FFFF00"/>
                </a:solidFill>
                <a:latin typeface="Cambria" panose="02040503050406030204" pitchFamily="18" charset="0"/>
              </a:rPr>
              <a:t> gentleness.</a:t>
            </a:r>
            <a:r>
              <a:rPr lang="en-US" sz="3900" dirty="0">
                <a:latin typeface="Cambria" panose="02040503050406030204" pitchFamily="18" charset="0"/>
              </a:rPr>
              <a:t> </a:t>
            </a:r>
            <a:r>
              <a:rPr lang="en-US" sz="3900" baseline="30000" dirty="0">
                <a:latin typeface="Cambria" panose="02040503050406030204" pitchFamily="18" charset="0"/>
              </a:rPr>
              <a:t>12 </a:t>
            </a:r>
            <a:r>
              <a:rPr lang="en-US" sz="3900" dirty="0">
                <a:latin typeface="Cambria" panose="02040503050406030204" pitchFamily="18" charset="0"/>
              </a:rPr>
              <a:t>Fight the good fight of faith; take hold of the eternal life to which you were called, and you made the good confession in the presence of many witnesses. </a:t>
            </a:r>
            <a:r>
              <a:rPr lang="en-US" sz="3900" baseline="30000" dirty="0">
                <a:latin typeface="Cambria" panose="02040503050406030204" pitchFamily="18" charset="0"/>
              </a:rPr>
              <a:t>13 </a:t>
            </a:r>
            <a:r>
              <a:rPr lang="en-US" sz="3900" dirty="0">
                <a:latin typeface="Cambria" panose="02040503050406030204" pitchFamily="18" charset="0"/>
              </a:rPr>
              <a:t>I charge you in the presence of God, who gives life to all things, and of Christ Jesus, who testified the good confession before Pontius Pilate, </a:t>
            </a:r>
            <a:r>
              <a:rPr lang="en-US" sz="3900" baseline="30000" dirty="0">
                <a:latin typeface="Cambria" panose="02040503050406030204" pitchFamily="18" charset="0"/>
              </a:rPr>
              <a:t>14 </a:t>
            </a:r>
            <a:r>
              <a:rPr lang="en-US" sz="3900" dirty="0">
                <a:latin typeface="Cambria" panose="02040503050406030204" pitchFamily="18" charset="0"/>
              </a:rPr>
              <a:t>that you keep the commandment without stain or reproach until the appearing of our Lord Jesus Christ, </a:t>
            </a:r>
            <a:r>
              <a:rPr lang="en-US" sz="3900" baseline="30000" dirty="0">
                <a:latin typeface="Cambria" panose="02040503050406030204" pitchFamily="18" charset="0"/>
              </a:rPr>
              <a:t>15 </a:t>
            </a:r>
            <a:r>
              <a:rPr lang="en-US" sz="3900" dirty="0">
                <a:latin typeface="Cambria" panose="02040503050406030204" pitchFamily="18" charset="0"/>
              </a:rPr>
              <a:t>which He will bring about at the proper time—He who is the blessed and only Sovereign, the King of kings and Lord of lords, </a:t>
            </a:r>
            <a:r>
              <a:rPr lang="en-US" sz="3900" baseline="30000" dirty="0">
                <a:latin typeface="Cambria" panose="02040503050406030204" pitchFamily="18" charset="0"/>
              </a:rPr>
              <a:t>16 </a:t>
            </a:r>
            <a:r>
              <a:rPr lang="en-US" sz="3900" dirty="0">
                <a:latin typeface="Cambria" panose="02040503050406030204" pitchFamily="18" charset="0"/>
              </a:rPr>
              <a:t>who alone possesses immortality and dwells in unapproachable light, whom no man has seen or can see. To Him </a:t>
            </a:r>
            <a:r>
              <a:rPr lang="en-US" sz="3900" i="1" dirty="0">
                <a:latin typeface="Cambria" panose="02040503050406030204" pitchFamily="18" charset="0"/>
              </a:rPr>
              <a:t>be</a:t>
            </a:r>
            <a:r>
              <a:rPr lang="en-US" sz="3900" dirty="0">
                <a:latin typeface="Cambria" panose="02040503050406030204" pitchFamily="18" charset="0"/>
              </a:rPr>
              <a:t> honor and eternal dominion! Amen.</a:t>
            </a:r>
          </a:p>
          <a:p>
            <a:pPr marL="0" indent="0" algn="ctr">
              <a:buNone/>
            </a:pPr>
            <a:r>
              <a:rPr lang="en-US" sz="3900" baseline="30000" dirty="0">
                <a:latin typeface="Cambria" panose="02040503050406030204" pitchFamily="18" charset="0"/>
              </a:rPr>
              <a:t>20 </a:t>
            </a:r>
            <a:r>
              <a:rPr lang="en-US" sz="3900" dirty="0">
                <a:latin typeface="Cambria" panose="02040503050406030204" pitchFamily="18" charset="0"/>
              </a:rPr>
              <a:t>O Timothy, guard what has been entrusted to you, avoiding worldly </a:t>
            </a:r>
            <a:r>
              <a:rPr lang="en-US" sz="3900" i="1" dirty="0">
                <a:latin typeface="Cambria" panose="02040503050406030204" pitchFamily="18" charset="0"/>
              </a:rPr>
              <a:t>and</a:t>
            </a:r>
            <a:r>
              <a:rPr lang="en-US" sz="3900" dirty="0">
                <a:latin typeface="Cambria" panose="02040503050406030204" pitchFamily="18" charset="0"/>
              </a:rPr>
              <a:t> empty chatter </a:t>
            </a:r>
            <a:r>
              <a:rPr lang="en-US" sz="3900" i="1" dirty="0">
                <a:latin typeface="Cambria" panose="02040503050406030204" pitchFamily="18" charset="0"/>
              </a:rPr>
              <a:t>and</a:t>
            </a:r>
            <a:r>
              <a:rPr lang="en-US" sz="3900" dirty="0">
                <a:latin typeface="Cambria" panose="02040503050406030204" pitchFamily="18" charset="0"/>
              </a:rPr>
              <a:t> the opposing arguments of what is falsely called “knowledge”— </a:t>
            </a:r>
            <a:r>
              <a:rPr lang="en-US" sz="3900" baseline="30000" dirty="0">
                <a:latin typeface="Cambria" panose="02040503050406030204" pitchFamily="18" charset="0"/>
              </a:rPr>
              <a:t>21 </a:t>
            </a:r>
            <a:r>
              <a:rPr lang="en-US" sz="3900" dirty="0">
                <a:latin typeface="Cambria" panose="02040503050406030204" pitchFamily="18" charset="0"/>
              </a:rPr>
              <a:t>which some have professed and thus gone astray from the faith</a:t>
            </a:r>
            <a:endParaRPr lang="en-US" sz="39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F04DFF2-768E-42E4-8ECF-87C8380A6FAD}"/>
              </a:ext>
            </a:extLst>
          </p:cNvPr>
          <p:cNvCxnSpPr>
            <a:cxnSpLocks/>
          </p:cNvCxnSpPr>
          <p:nvPr/>
        </p:nvCxnSpPr>
        <p:spPr bwMode="auto">
          <a:xfrm>
            <a:off x="1246909" y="1429789"/>
            <a:ext cx="3458095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342B5B-A652-46E8-8762-CADCC52CE76C}"/>
              </a:ext>
            </a:extLst>
          </p:cNvPr>
          <p:cNvCxnSpPr>
            <a:cxnSpLocks/>
          </p:cNvCxnSpPr>
          <p:nvPr/>
        </p:nvCxnSpPr>
        <p:spPr bwMode="auto">
          <a:xfrm>
            <a:off x="8031222" y="1429789"/>
            <a:ext cx="103657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68C88E5-B435-4F29-8511-462B91B6A96E}"/>
              </a:ext>
            </a:extLst>
          </p:cNvPr>
          <p:cNvSpPr/>
          <p:nvPr/>
        </p:nvSpPr>
        <p:spPr bwMode="auto">
          <a:xfrm>
            <a:off x="6248400" y="2115590"/>
            <a:ext cx="5382649" cy="975559"/>
          </a:xfrm>
          <a:prstGeom prst="wedgeRoundRectCallout">
            <a:avLst>
              <a:gd name="adj1" fmla="val -6926"/>
              <a:gd name="adj2" fmla="val -114035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to seek after eagerly, earnestly endeavor to acquire:</a:t>
            </a:r>
          </a:p>
        </p:txBody>
      </p:sp>
    </p:spTree>
    <p:extLst>
      <p:ext uri="{BB962C8B-B14F-4D97-AF65-F5344CB8AC3E}">
        <p14:creationId xmlns:p14="http://schemas.microsoft.com/office/powerpoint/2010/main" val="113719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latin typeface="Cambria" panose="02040503050406030204" pitchFamily="18" charset="0"/>
              </a:rPr>
              <a:t>Pursue</a:t>
            </a:r>
            <a:r>
              <a:rPr lang="en-US" i="1" u="sng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914400"/>
            <a:ext cx="11604171" cy="5715000"/>
          </a:xfrm>
        </p:spPr>
        <p:txBody>
          <a:bodyPr>
            <a:normAutofit fontScale="92500" lnSpcReduction="10000"/>
          </a:bodyPr>
          <a:lstStyle/>
          <a:p>
            <a:r>
              <a:rPr lang="en-US" i="1" u="sng" kern="1200" dirty="0">
                <a:solidFill>
                  <a:srgbClr val="FFFF00"/>
                </a:solidFill>
                <a:latin typeface="Cambria" panose="02040503050406030204" pitchFamily="18" charset="0"/>
              </a:rPr>
              <a:t>Righteousness</a:t>
            </a:r>
            <a:r>
              <a:rPr lang="en-US" kern="1200" dirty="0">
                <a:latin typeface="Cambria" panose="02040503050406030204" pitchFamily="18" charset="0"/>
              </a:rPr>
              <a:t> </a:t>
            </a:r>
            <a:r>
              <a:rPr lang="en-US" b="0" kern="1200" dirty="0">
                <a:latin typeface="Cambria" panose="02040503050406030204" pitchFamily="18" charset="0"/>
              </a:rPr>
              <a:t>(</a:t>
            </a:r>
            <a:r>
              <a:rPr lang="en-US" b="0" i="1" kern="1200" dirty="0" err="1">
                <a:latin typeface="Cambria" panose="02040503050406030204" pitchFamily="18" charset="0"/>
              </a:rPr>
              <a:t>dikaiosunē</a:t>
            </a:r>
            <a:r>
              <a:rPr lang="en-US" b="0" kern="1200" dirty="0">
                <a:latin typeface="Cambria" panose="02040503050406030204" pitchFamily="18" charset="0"/>
              </a:rPr>
              <a:t>) “is the character or quality of being right or just” (Vine). This involves our </a:t>
            </a:r>
            <a:r>
              <a:rPr lang="en-US" b="0" i="1" u="sng" kern="1200" dirty="0">
                <a:latin typeface="Cambria" panose="02040503050406030204" pitchFamily="18" charset="0"/>
              </a:rPr>
              <a:t>actions</a:t>
            </a:r>
            <a:r>
              <a:rPr lang="en-US" b="0" kern="1200" dirty="0">
                <a:latin typeface="Cambria" panose="02040503050406030204" pitchFamily="18" charset="0"/>
              </a:rPr>
              <a:t> or conduct in relation to God and man. What is right must always be determined by God’s standard </a:t>
            </a:r>
          </a:p>
          <a:p>
            <a:r>
              <a:rPr lang="en-US" i="1" u="sng" kern="1200" dirty="0">
                <a:solidFill>
                  <a:srgbClr val="FFFF00"/>
                </a:solidFill>
                <a:latin typeface="Cambria" panose="02040503050406030204" pitchFamily="18" charset="0"/>
              </a:rPr>
              <a:t>Godliness</a:t>
            </a:r>
            <a:r>
              <a:rPr lang="en-US" kern="1200" dirty="0">
                <a:latin typeface="Cambria" panose="02040503050406030204" pitchFamily="18" charset="0"/>
              </a:rPr>
              <a:t> </a:t>
            </a:r>
            <a:r>
              <a:rPr lang="en-US" b="0" kern="1200" dirty="0">
                <a:latin typeface="Cambria" panose="02040503050406030204" pitchFamily="18" charset="0"/>
              </a:rPr>
              <a:t>(</a:t>
            </a:r>
            <a:r>
              <a:rPr lang="en-US" b="0" i="1" kern="1200" dirty="0" err="1">
                <a:latin typeface="Cambria" panose="02040503050406030204" pitchFamily="18" charset="0"/>
              </a:rPr>
              <a:t>eusebeia</a:t>
            </a:r>
            <a:r>
              <a:rPr lang="en-US" b="0" kern="1200" dirty="0">
                <a:latin typeface="Cambria" panose="02040503050406030204" pitchFamily="18" charset="0"/>
              </a:rPr>
              <a:t>) is respect and reverence toward things that pertain to God ,  </a:t>
            </a:r>
            <a:r>
              <a:rPr lang="en-US" b="0" dirty="0">
                <a:latin typeface="Cambria" panose="02040503050406030204" pitchFamily="18" charset="0"/>
                <a:ea typeface="+mn-ea"/>
              </a:rPr>
              <a:t> Vines:  “piety…characterized by a God-ward attitude; does what is well-pleasing to Him”               </a:t>
            </a:r>
            <a:r>
              <a:rPr lang="en-US" dirty="0">
                <a:latin typeface="Cambria" panose="02040503050406030204" pitchFamily="18" charset="0"/>
                <a:ea typeface="+mn-ea"/>
              </a:rPr>
              <a:t>God-centered living:  All decisions &amp; actions informed by an accountability to God &amp; desire to please Him.  </a:t>
            </a:r>
          </a:p>
          <a:p>
            <a:r>
              <a:rPr lang="en-US" i="1" u="sng" dirty="0">
                <a:solidFill>
                  <a:srgbClr val="FFFF00"/>
                </a:solidFill>
                <a:latin typeface="Cambria" panose="02040503050406030204" pitchFamily="18" charset="0"/>
              </a:rPr>
              <a:t>Faith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b="0" dirty="0">
                <a:latin typeface="Cambria" panose="02040503050406030204" pitchFamily="18" charset="0"/>
              </a:rPr>
              <a:t>(</a:t>
            </a:r>
            <a:r>
              <a:rPr lang="en-US" b="0" i="1" dirty="0" err="1">
                <a:latin typeface="Cambria" panose="02040503050406030204" pitchFamily="18" charset="0"/>
              </a:rPr>
              <a:t>pistis</a:t>
            </a:r>
            <a:r>
              <a:rPr lang="en-US" b="0" dirty="0">
                <a:latin typeface="Cambria" panose="02040503050406030204" pitchFamily="18" charset="0"/>
              </a:rPr>
              <a:t>) “</a:t>
            </a:r>
            <a:r>
              <a:rPr lang="en-US" b="0" i="1" dirty="0">
                <a:latin typeface="Cambria" panose="02040503050406030204" pitchFamily="18" charset="0"/>
              </a:rPr>
              <a:t>fidelity</a:t>
            </a:r>
            <a:r>
              <a:rPr lang="en-US" b="0" dirty="0">
                <a:latin typeface="Cambria" panose="02040503050406030204" pitchFamily="18" charset="0"/>
              </a:rPr>
              <a:t>, faithfulness, and is the virtue of the man who, through all the chances and the changes of life, down even to the gates of death, is loyal to God” (Barclay)</a:t>
            </a:r>
            <a:endParaRPr lang="en-US" dirty="0">
              <a:latin typeface="Cambria" panose="02040503050406030204" pitchFamily="18" charset="0"/>
              <a:ea typeface="+mn-ea"/>
            </a:endParaRPr>
          </a:p>
          <a:p>
            <a:pPr>
              <a:defRPr/>
            </a:pPr>
            <a:endParaRPr lang="en-US" b="0" dirty="0">
              <a:ea typeface="+mn-ea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4FF2A-BB80-4342-A712-4A2E52E887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7E8F3A2-DDE4-4135-BFA3-276FA7795805}"/>
              </a:ext>
            </a:extLst>
          </p:cNvPr>
          <p:cNvSpPr/>
          <p:nvPr/>
        </p:nvSpPr>
        <p:spPr bwMode="auto">
          <a:xfrm>
            <a:off x="0" y="2716927"/>
            <a:ext cx="12107554" cy="1061259"/>
          </a:xfrm>
          <a:prstGeom prst="wedgeRoundRectCallout">
            <a:avLst>
              <a:gd name="adj1" fmla="val -22240"/>
              <a:gd name="adj2" fmla="val -4518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Righteousness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- Opposite of running toward harmful desires (lust of flesh) is running toward righteousness. God-directed behavior.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AD2DA957-92C6-413C-B5EF-F36F35BEC553}"/>
              </a:ext>
            </a:extLst>
          </p:cNvPr>
          <p:cNvSpPr/>
          <p:nvPr/>
        </p:nvSpPr>
        <p:spPr bwMode="auto">
          <a:xfrm>
            <a:off x="0" y="1427069"/>
            <a:ext cx="12107554" cy="1061258"/>
          </a:xfrm>
          <a:prstGeom prst="wedgeRoundRectCallout">
            <a:avLst>
              <a:gd name="adj1" fmla="val -22240"/>
              <a:gd name="adj2" fmla="val -45180"/>
              <a:gd name="adj3" fmla="val 16667"/>
            </a:avLst>
          </a:prstGeom>
          <a:solidFill>
            <a:srgbClr val="FFFF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Godliness &amp; Faith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-  Minds focused on what God wants instead of my desires (lust of flesh).  God-directed thought. </a:t>
            </a:r>
          </a:p>
        </p:txBody>
      </p:sp>
    </p:spTree>
    <p:extLst>
      <p:ext uri="{BB962C8B-B14F-4D97-AF65-F5344CB8AC3E}">
        <p14:creationId xmlns:p14="http://schemas.microsoft.com/office/powerpoint/2010/main" val="30411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1485</Words>
  <Application>Microsoft Office PowerPoint</Application>
  <PresentationFormat>Widescreen</PresentationFormat>
  <Paragraphs>213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Bookman Old Style</vt:lpstr>
      <vt:lpstr>Calibri</vt:lpstr>
      <vt:lpstr>Cambria</vt:lpstr>
      <vt:lpstr>Gill Sans MT</vt:lpstr>
      <vt:lpstr>Times New Roman</vt:lpstr>
      <vt:lpstr>Wingdings</vt:lpstr>
      <vt:lpstr>Wingdings 3</vt:lpstr>
      <vt:lpstr>Origin</vt:lpstr>
      <vt:lpstr>1_Default Design</vt:lpstr>
      <vt:lpstr>Pulse</vt:lpstr>
      <vt:lpstr>Picture</vt:lpstr>
      <vt:lpstr>Syllabus</vt:lpstr>
      <vt:lpstr>Timothy &amp; Titus: Lesson 4</vt:lpstr>
      <vt:lpstr>Personal Admonition:  Purity</vt:lpstr>
      <vt:lpstr>Personal Admonition:  Purity</vt:lpstr>
      <vt:lpstr>Personal Admonition:  Purity</vt:lpstr>
      <vt:lpstr>“flee these things”</vt:lpstr>
      <vt:lpstr>“Flee These Things” (I Tim 6:11)</vt:lpstr>
      <vt:lpstr>Personal Admonition:  Purity</vt:lpstr>
      <vt:lpstr>Pursue:</vt:lpstr>
      <vt:lpstr>Pursue:</vt:lpstr>
      <vt:lpstr>Flee These Things (I Tim 6)</vt:lpstr>
      <vt:lpstr>Personal Admonition:  Purity</vt:lpstr>
      <vt:lpstr>Personal Admonition:  Purity</vt:lpstr>
      <vt:lpstr>Personal Admonition:  Purity</vt:lpstr>
      <vt:lpstr>PowerPoint Presentation</vt:lpstr>
      <vt:lpstr>II Timothy 1:3-14; 2:22</vt:lpstr>
      <vt:lpstr>II Timothy 1:3-14; 2:22</vt:lpstr>
      <vt:lpstr>II Timothy 1:3-14; 2:22</vt:lpstr>
      <vt:lpstr>II Timothy 1:3-14; 2:22</vt:lpstr>
      <vt:lpstr>II Timothy 1:3-14; 2:22</vt:lpstr>
      <vt:lpstr>Personal Admonition:  Purity</vt:lpstr>
      <vt:lpstr>Personal Admonition:  Purity</vt:lpstr>
      <vt:lpstr>Personal Admonition: Purity – “Flee These Things” (I Tim 6)</vt:lpstr>
      <vt:lpstr>Personal Admonition: Purity - Fear &amp; Shame (II Tim 1)</vt:lpstr>
      <vt:lpstr>Personal Admonition:  Purity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</dc:title>
  <dc:creator>lerxst pratt</dc:creator>
  <cp:lastModifiedBy>lerxst pratt</cp:lastModifiedBy>
  <cp:revision>1</cp:revision>
  <dcterms:created xsi:type="dcterms:W3CDTF">2018-04-25T21:47:43Z</dcterms:created>
  <dcterms:modified xsi:type="dcterms:W3CDTF">2018-04-25T21:50:35Z</dcterms:modified>
</cp:coreProperties>
</file>