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9" r:id="rId1"/>
  </p:sldMasterIdLst>
  <p:notesMasterIdLst>
    <p:notesMasterId r:id="rId139"/>
  </p:notesMasterIdLst>
  <p:sldIdLst>
    <p:sldId id="256" r:id="rId2"/>
    <p:sldId id="300" r:id="rId3"/>
    <p:sldId id="458" r:id="rId4"/>
    <p:sldId id="313" r:id="rId5"/>
    <p:sldId id="350" r:id="rId6"/>
    <p:sldId id="351" r:id="rId7"/>
    <p:sldId id="322" r:id="rId8"/>
    <p:sldId id="299" r:id="rId9"/>
    <p:sldId id="305" r:id="rId10"/>
    <p:sldId id="303" r:id="rId11"/>
    <p:sldId id="321" r:id="rId12"/>
    <p:sldId id="314" r:id="rId13"/>
    <p:sldId id="336" r:id="rId14"/>
    <p:sldId id="344" r:id="rId15"/>
    <p:sldId id="345" r:id="rId16"/>
    <p:sldId id="312" r:id="rId17"/>
    <p:sldId id="276" r:id="rId18"/>
    <p:sldId id="454" r:id="rId19"/>
    <p:sldId id="319" r:id="rId20"/>
    <p:sldId id="315" r:id="rId21"/>
    <p:sldId id="302" r:id="rId22"/>
    <p:sldId id="309" r:id="rId23"/>
    <p:sldId id="310" r:id="rId24"/>
    <p:sldId id="338" r:id="rId25"/>
    <p:sldId id="452" r:id="rId26"/>
    <p:sldId id="453" r:id="rId27"/>
    <p:sldId id="301" r:id="rId28"/>
    <p:sldId id="324" r:id="rId29"/>
    <p:sldId id="342" r:id="rId30"/>
    <p:sldId id="341" r:id="rId31"/>
    <p:sldId id="340" r:id="rId32"/>
    <p:sldId id="443" r:id="rId33"/>
    <p:sldId id="444" r:id="rId34"/>
    <p:sldId id="445" r:id="rId35"/>
    <p:sldId id="326" r:id="rId36"/>
    <p:sldId id="257" r:id="rId37"/>
    <p:sldId id="325" r:id="rId38"/>
    <p:sldId id="401" r:id="rId39"/>
    <p:sldId id="472" r:id="rId40"/>
    <p:sldId id="475" r:id="rId41"/>
    <p:sldId id="279" r:id="rId42"/>
    <p:sldId id="474" r:id="rId43"/>
    <p:sldId id="473" r:id="rId44"/>
    <p:sldId id="477" r:id="rId45"/>
    <p:sldId id="476" r:id="rId46"/>
    <p:sldId id="339" r:id="rId47"/>
    <p:sldId id="298" r:id="rId48"/>
    <p:sldId id="346" r:id="rId49"/>
    <p:sldId id="329" r:id="rId50"/>
    <p:sldId id="331" r:id="rId51"/>
    <p:sldId id="290" r:id="rId52"/>
    <p:sldId id="459" r:id="rId53"/>
    <p:sldId id="327" r:id="rId54"/>
    <p:sldId id="332" r:id="rId55"/>
    <p:sldId id="343" r:id="rId56"/>
    <p:sldId id="464" r:id="rId57"/>
    <p:sldId id="471" r:id="rId58"/>
    <p:sldId id="293" r:id="rId59"/>
    <p:sldId id="466" r:id="rId60"/>
    <p:sldId id="333" r:id="rId61"/>
    <p:sldId id="456" r:id="rId62"/>
    <p:sldId id="402" r:id="rId63"/>
    <p:sldId id="347" r:id="rId64"/>
    <p:sldId id="348" r:id="rId65"/>
    <p:sldId id="460" r:id="rId66"/>
    <p:sldId id="352" r:id="rId67"/>
    <p:sldId id="432" r:id="rId68"/>
    <p:sldId id="403" r:id="rId69"/>
    <p:sldId id="479" r:id="rId70"/>
    <p:sldId id="411" r:id="rId71"/>
    <p:sldId id="412" r:id="rId72"/>
    <p:sldId id="413" r:id="rId73"/>
    <p:sldId id="414" r:id="rId74"/>
    <p:sldId id="469" r:id="rId75"/>
    <p:sldId id="481" r:id="rId76"/>
    <p:sldId id="480" r:id="rId77"/>
    <p:sldId id="334" r:id="rId78"/>
    <p:sldId id="478" r:id="rId79"/>
    <p:sldId id="433" r:id="rId80"/>
    <p:sldId id="465" r:id="rId81"/>
    <p:sldId id="328" r:id="rId82"/>
    <p:sldId id="330" r:id="rId83"/>
    <p:sldId id="482" r:id="rId84"/>
    <p:sldId id="483" r:id="rId85"/>
    <p:sldId id="484" r:id="rId86"/>
    <p:sldId id="289" r:id="rId87"/>
    <p:sldId id="404" r:id="rId88"/>
    <p:sldId id="423" r:id="rId89"/>
    <p:sldId id="446" r:id="rId90"/>
    <p:sldId id="447" r:id="rId91"/>
    <p:sldId id="467" r:id="rId92"/>
    <p:sldId id="462" r:id="rId93"/>
    <p:sldId id="448" r:id="rId94"/>
    <p:sldId id="449" r:id="rId95"/>
    <p:sldId id="450" r:id="rId96"/>
    <p:sldId id="426" r:id="rId97"/>
    <p:sldId id="419" r:id="rId98"/>
    <p:sldId id="470" r:id="rId99"/>
    <p:sldId id="420" r:id="rId100"/>
    <p:sldId id="421" r:id="rId101"/>
    <p:sldId id="422" r:id="rId102"/>
    <p:sldId id="424" r:id="rId103"/>
    <p:sldId id="442" r:id="rId104"/>
    <p:sldId id="451" r:id="rId105"/>
    <p:sldId id="405" r:id="rId106"/>
    <p:sldId id="427" r:id="rId107"/>
    <p:sldId id="430" r:id="rId108"/>
    <p:sldId id="406" r:id="rId109"/>
    <p:sldId id="434" r:id="rId110"/>
    <p:sldId id="437" r:id="rId111"/>
    <p:sldId id="438" r:id="rId112"/>
    <p:sldId id="436" r:id="rId113"/>
    <p:sldId id="435" r:id="rId114"/>
    <p:sldId id="428" r:id="rId115"/>
    <p:sldId id="431" r:id="rId116"/>
    <p:sldId id="407" r:id="rId117"/>
    <p:sldId id="429" r:id="rId118"/>
    <p:sldId id="284" r:id="rId119"/>
    <p:sldId id="288" r:id="rId120"/>
    <p:sldId id="286" r:id="rId121"/>
    <p:sldId id="283" r:id="rId122"/>
    <p:sldId id="308" r:id="rId123"/>
    <p:sldId id="440" r:id="rId124"/>
    <p:sldId id="306" r:id="rId125"/>
    <p:sldId id="439" r:id="rId126"/>
    <p:sldId id="353" r:id="rId127"/>
    <p:sldId id="356" r:id="rId128"/>
    <p:sldId id="355" r:id="rId129"/>
    <p:sldId id="415" r:id="rId130"/>
    <p:sldId id="416" r:id="rId131"/>
    <p:sldId id="417" r:id="rId132"/>
    <p:sldId id="418" r:id="rId133"/>
    <p:sldId id="425" r:id="rId134"/>
    <p:sldId id="372" r:id="rId135"/>
    <p:sldId id="455" r:id="rId136"/>
    <p:sldId id="263" r:id="rId137"/>
    <p:sldId id="400" r:id="rId13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stin Reynolds" initials="JR"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DFFDB"/>
    <a:srgbClr val="FFCDCD"/>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324" autoAdjust="0"/>
    <p:restoredTop sz="94660"/>
  </p:normalViewPr>
  <p:slideViewPr>
    <p:cSldViewPr snapToGrid="0">
      <p:cViewPr>
        <p:scale>
          <a:sx n="66" d="100"/>
          <a:sy n="66" d="100"/>
        </p:scale>
        <p:origin x="-2826" y="-1380"/>
      </p:cViewPr>
      <p:guideLst>
        <p:guide orient="horz" pos="2160"/>
        <p:guide pos="2880"/>
      </p:guideLst>
    </p:cSldViewPr>
  </p:slideViewPr>
  <p:notesTextViewPr>
    <p:cViewPr>
      <p:scale>
        <a:sx n="1" d="1"/>
        <a:sy n="1" d="1"/>
      </p:scale>
      <p:origin x="0" y="0"/>
    </p:cViewPr>
  </p:notesTextViewPr>
  <p:sorterViewPr>
    <p:cViewPr>
      <p:scale>
        <a:sx n="75" d="100"/>
        <a:sy n="75" d="100"/>
      </p:scale>
      <p:origin x="0" y="51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6645C99-5911-4009-83B5-10B3D7BDE150}" type="datetimeFigureOut">
              <a:rPr lang="en-US" smtClean="0"/>
              <a:t>5/2/2018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10D2759-33B6-46F4-9347-CB535AFBDEC4}" type="slidenum">
              <a:rPr lang="en-US" smtClean="0"/>
              <a:t>‹#›</a:t>
            </a:fld>
            <a:endParaRPr lang="en-US"/>
          </a:p>
        </p:txBody>
      </p:sp>
    </p:spTree>
    <p:extLst>
      <p:ext uri="{BB962C8B-B14F-4D97-AF65-F5344CB8AC3E}">
        <p14:creationId xmlns:p14="http://schemas.microsoft.com/office/powerpoint/2010/main" val="268946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xmlns="" id="{AEE03F28-DAAD-4BFF-809A-CF3239841D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57066" indent="-291179" eaLnBrk="0" hangingPunct="0">
              <a:defRPr sz="2400">
                <a:solidFill>
                  <a:schemeClr val="tx1"/>
                </a:solidFill>
                <a:latin typeface="Times New Roman" panose="02020603050405020304" pitchFamily="18" charset="0"/>
              </a:defRPr>
            </a:lvl2pPr>
            <a:lvl3pPr marL="1164717" indent="-232943" eaLnBrk="0" hangingPunct="0">
              <a:defRPr sz="2400">
                <a:solidFill>
                  <a:schemeClr val="tx1"/>
                </a:solidFill>
                <a:latin typeface="Times New Roman" panose="02020603050405020304" pitchFamily="18" charset="0"/>
              </a:defRPr>
            </a:lvl3pPr>
            <a:lvl4pPr marL="1630604" indent="-232943" eaLnBrk="0" hangingPunct="0">
              <a:defRPr sz="2400">
                <a:solidFill>
                  <a:schemeClr val="tx1"/>
                </a:solidFill>
                <a:latin typeface="Times New Roman" panose="02020603050405020304" pitchFamily="18" charset="0"/>
              </a:defRPr>
            </a:lvl4pPr>
            <a:lvl5pPr marL="2096491" indent="-232943" eaLnBrk="0" hangingPunct="0">
              <a:defRPr sz="2400">
                <a:solidFill>
                  <a:schemeClr val="tx1"/>
                </a:solidFill>
                <a:latin typeface="Times New Roman" panose="02020603050405020304" pitchFamily="18" charset="0"/>
              </a:defRPr>
            </a:lvl5pPr>
            <a:lvl6pPr marL="2562377" indent="-232943" algn="ctr"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algn="ctr"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algn="ctr"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C7695DA-2C33-4AF7-98C2-72E8F3B72271}" type="slidenum">
              <a:rPr lang="en-US" altLang="en-US" sz="1200"/>
              <a:pPr eaLnBrk="1" hangingPunct="1"/>
              <a:t>5</a:t>
            </a:fld>
            <a:endParaRPr lang="en-US" altLang="en-US" sz="1200"/>
          </a:p>
        </p:txBody>
      </p:sp>
      <p:sp>
        <p:nvSpPr>
          <p:cNvPr id="29699" name="Rectangle 2">
            <a:extLst>
              <a:ext uri="{FF2B5EF4-FFF2-40B4-BE49-F238E27FC236}">
                <a16:creationId xmlns:a16="http://schemas.microsoft.com/office/drawing/2014/main" xmlns="" id="{B68B27A7-A082-4D82-BD25-F58DF2E4DBFE}"/>
              </a:ext>
            </a:extLst>
          </p:cNvPr>
          <p:cNvSpPr>
            <a:spLocks noGrp="1" noRot="1" noChangeAspect="1" noChangeArrowheads="1" noTextEdit="1"/>
          </p:cNvSpPr>
          <p:nvPr>
            <p:ph type="sldImg"/>
          </p:nvPr>
        </p:nvSpPr>
        <p:spPr>
          <a:solidFill>
            <a:srgbClr val="FFFFFF"/>
          </a:solidFill>
          <a:ln/>
        </p:spPr>
      </p:sp>
      <p:sp>
        <p:nvSpPr>
          <p:cNvPr id="29700" name="Rectangle 3">
            <a:extLst>
              <a:ext uri="{FF2B5EF4-FFF2-40B4-BE49-F238E27FC236}">
                <a16:creationId xmlns:a16="http://schemas.microsoft.com/office/drawing/2014/main" xmlns="" id="{370F7D24-1322-49B6-8A67-8DF1C44FC3A6}"/>
              </a:ext>
            </a:extLst>
          </p:cNvPr>
          <p:cNvSpPr>
            <a:spLocks noGrp="1" noChangeArrowheads="1"/>
          </p:cNvSpPr>
          <p:nvPr>
            <p:ph type="body" idx="1"/>
          </p:nvPr>
        </p:nvSpPr>
        <p:spPr>
          <a:solidFill>
            <a:srgbClr val="FFFFFF"/>
          </a:solidFill>
          <a:ln>
            <a:solidFill>
              <a:srgbClr val="000000"/>
            </a:solidFill>
          </a:ln>
        </p:spPr>
        <p:txBody>
          <a:bodyPr/>
          <a:lstStyle/>
          <a:p>
            <a:r>
              <a:rPr lang="en-US" altLang="en-US">
                <a:latin typeface="Tahoma" panose="020B0604030504040204" pitchFamily="34" charset="0"/>
                <a:cs typeface="Tahoma" panose="020B0604030504040204" pitchFamily="34" charset="0"/>
              </a:rPr>
              <a:t>1.</a:t>
            </a:r>
            <a:r>
              <a:rPr lang="en-US" altLang="en-US">
                <a:cs typeface="Times New Roman" panose="02020603050405020304" pitchFamily="18" charset="0"/>
              </a:rPr>
              <a:t>       </a:t>
            </a:r>
            <a:r>
              <a:rPr lang="en-US" altLang="en-US">
                <a:latin typeface="Tahoma" panose="020B0604030504040204" pitchFamily="34" charset="0"/>
                <a:cs typeface="Tahoma" panose="020B0604030504040204" pitchFamily="34" charset="0"/>
              </a:rPr>
              <a:t>The purpose of the prophets was threefold:</a:t>
            </a:r>
            <a:endParaRPr lang="en-US" altLang="en-US">
              <a:cs typeface="Times New Roman" panose="02020603050405020304" pitchFamily="18" charset="0"/>
            </a:endParaRPr>
          </a:p>
          <a:p>
            <a:r>
              <a:rPr lang="en-US" altLang="en-US">
                <a:latin typeface="Tahoma" panose="020B0604030504040204" pitchFamily="34" charset="0"/>
                <a:cs typeface="Tahoma" panose="020B0604030504040204" pitchFamily="34" charset="0"/>
              </a:rPr>
              <a:t>a.</a:t>
            </a:r>
            <a:r>
              <a:rPr lang="en-US" altLang="en-US">
                <a:cs typeface="Times New Roman" panose="02020603050405020304" pitchFamily="18" charset="0"/>
              </a:rPr>
              <a:t>       </a:t>
            </a:r>
            <a:r>
              <a:rPr lang="en-US" altLang="en-US">
                <a:latin typeface="Tahoma" panose="020B0604030504040204" pitchFamily="34" charset="0"/>
                <a:cs typeface="Tahoma" panose="020B0604030504040204" pitchFamily="34" charset="0"/>
              </a:rPr>
              <a:t>To warn the nations of the coming judgment.</a:t>
            </a:r>
            <a:endParaRPr lang="en-US" altLang="en-US">
              <a:cs typeface="Times New Roman" panose="02020603050405020304" pitchFamily="18" charset="0"/>
            </a:endParaRPr>
          </a:p>
          <a:p>
            <a:r>
              <a:rPr lang="en-US" altLang="en-US">
                <a:latin typeface="Tahoma" panose="020B0604030504040204" pitchFamily="34" charset="0"/>
                <a:cs typeface="Tahoma" panose="020B0604030504040204" pitchFamily="34" charset="0"/>
              </a:rPr>
              <a:t>b.</a:t>
            </a:r>
            <a:r>
              <a:rPr lang="en-US" altLang="en-US">
                <a:cs typeface="Times New Roman" panose="02020603050405020304" pitchFamily="18" charset="0"/>
              </a:rPr>
              <a:t>       </a:t>
            </a:r>
            <a:r>
              <a:rPr lang="en-US" altLang="en-US">
                <a:latin typeface="Tahoma" panose="020B0604030504040204" pitchFamily="34" charset="0"/>
                <a:cs typeface="Tahoma" panose="020B0604030504040204" pitchFamily="34" charset="0"/>
              </a:rPr>
              <a:t>To explain why the judgment had come upon them.</a:t>
            </a:r>
            <a:endParaRPr lang="en-US" altLang="en-US">
              <a:cs typeface="Times New Roman" panose="02020603050405020304" pitchFamily="18" charset="0"/>
            </a:endParaRPr>
          </a:p>
          <a:p>
            <a:r>
              <a:rPr lang="en-US" altLang="en-US">
                <a:latin typeface="Tahoma" panose="020B0604030504040204" pitchFamily="34" charset="0"/>
                <a:cs typeface="Tahoma" panose="020B0604030504040204" pitchFamily="34" charset="0"/>
              </a:rPr>
              <a:t>To give assurance, at least to a remnant, of a hope that lay beyond the judgment.</a:t>
            </a:r>
            <a:r>
              <a:rPr lang="en-US" altLang="en-US"/>
              <a:t> </a:t>
            </a:r>
          </a:p>
        </p:txBody>
      </p:sp>
    </p:spTree>
    <p:extLst>
      <p:ext uri="{BB962C8B-B14F-4D97-AF65-F5344CB8AC3E}">
        <p14:creationId xmlns:p14="http://schemas.microsoft.com/office/powerpoint/2010/main" val="4090127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xmlns="" id="{AEE03F28-DAAD-4BFF-809A-CF3239841D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57066" indent="-291179" eaLnBrk="0" hangingPunct="0">
              <a:defRPr sz="2400">
                <a:solidFill>
                  <a:schemeClr val="tx1"/>
                </a:solidFill>
                <a:latin typeface="Times New Roman" panose="02020603050405020304" pitchFamily="18" charset="0"/>
              </a:defRPr>
            </a:lvl2pPr>
            <a:lvl3pPr marL="1164717" indent="-232943" eaLnBrk="0" hangingPunct="0">
              <a:defRPr sz="2400">
                <a:solidFill>
                  <a:schemeClr val="tx1"/>
                </a:solidFill>
                <a:latin typeface="Times New Roman" panose="02020603050405020304" pitchFamily="18" charset="0"/>
              </a:defRPr>
            </a:lvl3pPr>
            <a:lvl4pPr marL="1630604" indent="-232943" eaLnBrk="0" hangingPunct="0">
              <a:defRPr sz="2400">
                <a:solidFill>
                  <a:schemeClr val="tx1"/>
                </a:solidFill>
                <a:latin typeface="Times New Roman" panose="02020603050405020304" pitchFamily="18" charset="0"/>
              </a:defRPr>
            </a:lvl4pPr>
            <a:lvl5pPr marL="2096491" indent="-232943" eaLnBrk="0" hangingPunct="0">
              <a:defRPr sz="2400">
                <a:solidFill>
                  <a:schemeClr val="tx1"/>
                </a:solidFill>
                <a:latin typeface="Times New Roman" panose="02020603050405020304" pitchFamily="18" charset="0"/>
              </a:defRPr>
            </a:lvl5pPr>
            <a:lvl6pPr marL="2562377" indent="-232943" algn="ctr"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algn="ctr"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algn="ctr"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3C7695DA-2C33-4AF7-98C2-72E8F3B72271}" type="slidenum">
              <a:rPr lang="en-US" altLang="en-US" sz="1200"/>
              <a:pPr eaLnBrk="1" hangingPunct="1"/>
              <a:t>43</a:t>
            </a:fld>
            <a:endParaRPr lang="en-US" altLang="en-US" sz="1200"/>
          </a:p>
        </p:txBody>
      </p:sp>
      <p:sp>
        <p:nvSpPr>
          <p:cNvPr id="29699" name="Rectangle 2">
            <a:extLst>
              <a:ext uri="{FF2B5EF4-FFF2-40B4-BE49-F238E27FC236}">
                <a16:creationId xmlns:a16="http://schemas.microsoft.com/office/drawing/2014/main" xmlns="" id="{B68B27A7-A082-4D82-BD25-F58DF2E4DBFE}"/>
              </a:ext>
            </a:extLst>
          </p:cNvPr>
          <p:cNvSpPr>
            <a:spLocks noGrp="1" noRot="1" noChangeAspect="1" noChangeArrowheads="1" noTextEdit="1"/>
          </p:cNvSpPr>
          <p:nvPr>
            <p:ph type="sldImg"/>
          </p:nvPr>
        </p:nvSpPr>
        <p:spPr>
          <a:solidFill>
            <a:srgbClr val="FFFFFF"/>
          </a:solidFill>
          <a:ln/>
        </p:spPr>
      </p:sp>
      <p:sp>
        <p:nvSpPr>
          <p:cNvPr id="29700" name="Rectangle 3">
            <a:extLst>
              <a:ext uri="{FF2B5EF4-FFF2-40B4-BE49-F238E27FC236}">
                <a16:creationId xmlns:a16="http://schemas.microsoft.com/office/drawing/2014/main" xmlns="" id="{370F7D24-1322-49B6-8A67-8DF1C44FC3A6}"/>
              </a:ext>
            </a:extLst>
          </p:cNvPr>
          <p:cNvSpPr>
            <a:spLocks noGrp="1" noChangeArrowheads="1"/>
          </p:cNvSpPr>
          <p:nvPr>
            <p:ph type="body" idx="1"/>
          </p:nvPr>
        </p:nvSpPr>
        <p:spPr>
          <a:solidFill>
            <a:srgbClr val="FFFFFF"/>
          </a:solidFill>
          <a:ln>
            <a:solidFill>
              <a:srgbClr val="000000"/>
            </a:solidFill>
          </a:ln>
        </p:spPr>
        <p:txBody>
          <a:bodyPr/>
          <a:lstStyle/>
          <a:p>
            <a:r>
              <a:rPr lang="en-US" altLang="en-US">
                <a:latin typeface="Tahoma" panose="020B0604030504040204" pitchFamily="34" charset="0"/>
                <a:cs typeface="Tahoma" panose="020B0604030504040204" pitchFamily="34" charset="0"/>
              </a:rPr>
              <a:t>1.</a:t>
            </a:r>
            <a:r>
              <a:rPr lang="en-US" altLang="en-US">
                <a:cs typeface="Times New Roman" panose="02020603050405020304" pitchFamily="18" charset="0"/>
              </a:rPr>
              <a:t>       </a:t>
            </a:r>
            <a:r>
              <a:rPr lang="en-US" altLang="en-US">
                <a:latin typeface="Tahoma" panose="020B0604030504040204" pitchFamily="34" charset="0"/>
                <a:cs typeface="Tahoma" panose="020B0604030504040204" pitchFamily="34" charset="0"/>
              </a:rPr>
              <a:t>The purpose of the prophets was threefold:</a:t>
            </a:r>
            <a:endParaRPr lang="en-US" altLang="en-US">
              <a:cs typeface="Times New Roman" panose="02020603050405020304" pitchFamily="18" charset="0"/>
            </a:endParaRPr>
          </a:p>
          <a:p>
            <a:r>
              <a:rPr lang="en-US" altLang="en-US">
                <a:latin typeface="Tahoma" panose="020B0604030504040204" pitchFamily="34" charset="0"/>
                <a:cs typeface="Tahoma" panose="020B0604030504040204" pitchFamily="34" charset="0"/>
              </a:rPr>
              <a:t>a.</a:t>
            </a:r>
            <a:r>
              <a:rPr lang="en-US" altLang="en-US">
                <a:cs typeface="Times New Roman" panose="02020603050405020304" pitchFamily="18" charset="0"/>
              </a:rPr>
              <a:t>       </a:t>
            </a:r>
            <a:r>
              <a:rPr lang="en-US" altLang="en-US">
                <a:latin typeface="Tahoma" panose="020B0604030504040204" pitchFamily="34" charset="0"/>
                <a:cs typeface="Tahoma" panose="020B0604030504040204" pitchFamily="34" charset="0"/>
              </a:rPr>
              <a:t>To warn the nations of the coming judgment.</a:t>
            </a:r>
            <a:endParaRPr lang="en-US" altLang="en-US">
              <a:cs typeface="Times New Roman" panose="02020603050405020304" pitchFamily="18" charset="0"/>
            </a:endParaRPr>
          </a:p>
          <a:p>
            <a:r>
              <a:rPr lang="en-US" altLang="en-US">
                <a:latin typeface="Tahoma" panose="020B0604030504040204" pitchFamily="34" charset="0"/>
                <a:cs typeface="Tahoma" panose="020B0604030504040204" pitchFamily="34" charset="0"/>
              </a:rPr>
              <a:t>b.</a:t>
            </a:r>
            <a:r>
              <a:rPr lang="en-US" altLang="en-US">
                <a:cs typeface="Times New Roman" panose="02020603050405020304" pitchFamily="18" charset="0"/>
              </a:rPr>
              <a:t>       </a:t>
            </a:r>
            <a:r>
              <a:rPr lang="en-US" altLang="en-US">
                <a:latin typeface="Tahoma" panose="020B0604030504040204" pitchFamily="34" charset="0"/>
                <a:cs typeface="Tahoma" panose="020B0604030504040204" pitchFamily="34" charset="0"/>
              </a:rPr>
              <a:t>To explain why the judgment had come upon them.</a:t>
            </a:r>
            <a:endParaRPr lang="en-US" altLang="en-US">
              <a:cs typeface="Times New Roman" panose="02020603050405020304" pitchFamily="18" charset="0"/>
            </a:endParaRPr>
          </a:p>
          <a:p>
            <a:r>
              <a:rPr lang="en-US" altLang="en-US">
                <a:latin typeface="Tahoma" panose="020B0604030504040204" pitchFamily="34" charset="0"/>
                <a:cs typeface="Tahoma" panose="020B0604030504040204" pitchFamily="34" charset="0"/>
              </a:rPr>
              <a:t>To give assurance, at least to a remnant, of a hope that lay beyond the judgment.</a:t>
            </a:r>
            <a:r>
              <a:rPr lang="en-US" altLang="en-US"/>
              <a:t> </a:t>
            </a:r>
          </a:p>
        </p:txBody>
      </p:sp>
    </p:spTree>
    <p:extLst>
      <p:ext uri="{BB962C8B-B14F-4D97-AF65-F5344CB8AC3E}">
        <p14:creationId xmlns:p14="http://schemas.microsoft.com/office/powerpoint/2010/main" val="3964421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xmlns="" id="{F8294395-5443-4E03-9981-805ABE24ABF1}"/>
              </a:ext>
            </a:extLst>
          </p:cNvPr>
          <p:cNvSpPr>
            <a:spLocks noGrp="1" noRot="1" noChangeAspect="1" noTextEdit="1"/>
          </p:cNvSpPr>
          <p:nvPr>
            <p:ph type="sldImg"/>
          </p:nvPr>
        </p:nvSpPr>
        <p:spPr>
          <a:ln/>
        </p:spPr>
      </p:sp>
      <p:sp>
        <p:nvSpPr>
          <p:cNvPr id="83971" name="Notes Placeholder 2">
            <a:extLst>
              <a:ext uri="{FF2B5EF4-FFF2-40B4-BE49-F238E27FC236}">
                <a16:creationId xmlns:a16="http://schemas.microsoft.com/office/drawing/2014/main" xmlns="" id="{87DF6FAA-C895-4582-AD2D-ACFFE484FE0B}"/>
              </a:ext>
            </a:extLst>
          </p:cNvPr>
          <p:cNvSpPr>
            <a:spLocks noGrp="1"/>
          </p:cNvSpPr>
          <p:nvPr>
            <p:ph type="body" idx="1"/>
          </p:nvPr>
        </p:nvSpPr>
        <p:spPr>
          <a:noFill/>
        </p:spPr>
        <p:txBody>
          <a:bodyPr/>
          <a:lstStyle/>
          <a:p>
            <a:r>
              <a:rPr lang="en-US" altLang="en-US">
                <a:ea typeface="MS PGothic" panose="020B0600070205080204" pitchFamily="34" charset="-128"/>
              </a:rPr>
              <a:t>tb110106368</a:t>
            </a:r>
          </a:p>
        </p:txBody>
      </p:sp>
      <p:sp>
        <p:nvSpPr>
          <p:cNvPr id="83972" name="Slide Number Placeholder 3">
            <a:extLst>
              <a:ext uri="{FF2B5EF4-FFF2-40B4-BE49-F238E27FC236}">
                <a16:creationId xmlns:a16="http://schemas.microsoft.com/office/drawing/2014/main" xmlns="" id="{B5256E3E-C09F-42A2-B25E-01D7EFB8E9F8}"/>
              </a:ext>
            </a:extLst>
          </p:cNvPr>
          <p:cNvSpPr>
            <a:spLocks noGrp="1"/>
          </p:cNvSpPr>
          <p:nvPr>
            <p:ph type="sldNum" sz="quarter" idx="5"/>
          </p:nvPr>
        </p:nvSpPr>
        <p:spPr>
          <a:noFill/>
        </p:spPr>
        <p:txBody>
          <a:bodyPr/>
          <a:lstStyle>
            <a:lvl1pPr eaLnBrk="0" hangingPunct="0">
              <a:defRPr sz="2400">
                <a:solidFill>
                  <a:schemeClr val="tx1"/>
                </a:solidFill>
                <a:latin typeface="Times New Roman" panose="02020603050405020304" pitchFamily="18" charset="0"/>
              </a:defRPr>
            </a:lvl1pPr>
            <a:lvl2pPr marL="757066" indent="-291179" eaLnBrk="0" hangingPunct="0">
              <a:defRPr sz="2400">
                <a:solidFill>
                  <a:schemeClr val="tx1"/>
                </a:solidFill>
                <a:latin typeface="Times New Roman" panose="02020603050405020304" pitchFamily="18" charset="0"/>
              </a:defRPr>
            </a:lvl2pPr>
            <a:lvl3pPr marL="1164717" indent="-232943" eaLnBrk="0" hangingPunct="0">
              <a:defRPr sz="2400">
                <a:solidFill>
                  <a:schemeClr val="tx1"/>
                </a:solidFill>
                <a:latin typeface="Times New Roman" panose="02020603050405020304" pitchFamily="18" charset="0"/>
              </a:defRPr>
            </a:lvl3pPr>
            <a:lvl4pPr marL="1630604" indent="-232943" eaLnBrk="0" hangingPunct="0">
              <a:defRPr sz="2400">
                <a:solidFill>
                  <a:schemeClr val="tx1"/>
                </a:solidFill>
                <a:latin typeface="Times New Roman" panose="02020603050405020304" pitchFamily="18" charset="0"/>
              </a:defRPr>
            </a:lvl4pPr>
            <a:lvl5pPr marL="2096491" indent="-232943" eaLnBrk="0" hangingPunct="0">
              <a:defRPr sz="2400">
                <a:solidFill>
                  <a:schemeClr val="tx1"/>
                </a:solidFill>
                <a:latin typeface="Times New Roman" panose="02020603050405020304" pitchFamily="18" charset="0"/>
              </a:defRPr>
            </a:lvl5pPr>
            <a:lvl6pPr marL="2562377" indent="-232943" algn="ctr"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algn="ctr"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algn="ctr"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AF40104-BEC4-4474-8348-3DD52CE6D1EA}" type="slidenum">
              <a:rPr lang="en-US" altLang="en-US" sz="1200">
                <a:solidFill>
                  <a:srgbClr val="000000"/>
                </a:solidFill>
              </a:rPr>
              <a:pPr eaLnBrk="1" hangingPunct="1"/>
              <a:t>51</a:t>
            </a:fld>
            <a:endParaRPr lang="en-US" altLang="en-US" sz="1200">
              <a:solidFill>
                <a:srgbClr val="000000"/>
              </a:solidFill>
            </a:endParaRPr>
          </a:p>
        </p:txBody>
      </p:sp>
    </p:spTree>
    <p:extLst>
      <p:ext uri="{BB962C8B-B14F-4D97-AF65-F5344CB8AC3E}">
        <p14:creationId xmlns:p14="http://schemas.microsoft.com/office/powerpoint/2010/main" val="1090143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4800" b="1" cap="all"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EB518395-2C89-4E91-B7F3-018EC0BF5214}" type="datetimeFigureOut">
              <a:rPr lang="en-US" smtClean="0"/>
              <a:t>5/2/2018</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F9D0853-84AD-4B1A-8D92-2319BE3AE78B}" type="slidenum">
              <a:rPr lang="en-US" smtClean="0"/>
              <a:t>‹#›</a:t>
            </a:fld>
            <a:endParaRPr lang="en-US"/>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3377544"/>
      </p:ext>
    </p:extLst>
  </p:cSld>
  <p:clrMapOvr>
    <a:masterClrMapping/>
  </p:clrMapOvr>
  <p:extLst>
    <p:ext uri="{DCECCB84-F9BA-43D5-87BE-67443E8EF086}">
      <p15:sldGuideLst xmlns:p15="http://schemas.microsoft.com/office/powerpoint/2012/main" xmlns=""/>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9547" y="39859"/>
            <a:ext cx="7667763" cy="1356360"/>
          </a:xfrm>
        </p:spPr>
        <p:txBody>
          <a:bodyPr/>
          <a:lstStyle>
            <a:lvl1pPr>
              <a:defRPr>
                <a:solidFill>
                  <a:schemeClr val="tx2"/>
                </a:solidFill>
                <a:latin typeface="Calibri" panose="020F050202020403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709549" y="1487658"/>
            <a:ext cx="7665705" cy="4462975"/>
          </a:xfrm>
        </p:spPr>
        <p:txBody>
          <a:bodyPr>
            <a:normAutofit/>
          </a:bodyPr>
          <a:lstStyle>
            <a:lvl1pPr>
              <a:spcBef>
                <a:spcPts val="1000"/>
              </a:spcBef>
              <a:defRPr sz="1600">
                <a:solidFill>
                  <a:schemeClr val="tx2"/>
                </a:solidFill>
                <a:latin typeface="Calibri" panose="020F0502020204030204" pitchFamily="34" charset="0"/>
              </a:defRPr>
            </a:lvl1pPr>
            <a:lvl2pPr>
              <a:defRPr sz="1600">
                <a:solidFill>
                  <a:schemeClr val="tx2"/>
                </a:solidFill>
                <a:latin typeface="Calibri" panose="020F0502020204030204" pitchFamily="34" charset="0"/>
              </a:defRPr>
            </a:lvl2pPr>
            <a:lvl3pPr>
              <a:defRPr sz="1600">
                <a:solidFill>
                  <a:schemeClr val="tx2"/>
                </a:solidFill>
                <a:latin typeface="Calibri" panose="020F0502020204030204" pitchFamily="34" charset="0"/>
              </a:defRPr>
            </a:lvl3pPr>
            <a:lvl4pPr>
              <a:defRPr sz="1600">
                <a:solidFill>
                  <a:schemeClr val="tx2"/>
                </a:solidFill>
                <a:latin typeface="Calibri" panose="020F0502020204030204" pitchFamily="34" charset="0"/>
              </a:defRPr>
            </a:lvl4pPr>
            <a:lvl5pPr>
              <a:defRPr sz="1600">
                <a:solidFill>
                  <a:schemeClr val="tx2"/>
                </a:solidFill>
                <a:latin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B518395-2C89-4E91-B7F3-018EC0BF5214}" type="datetimeFigureOut">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D0853-84AD-4B1A-8D92-2319BE3AE78B}" type="slidenum">
              <a:rPr lang="en-US" smtClean="0"/>
              <a:t>‹#›</a:t>
            </a:fld>
            <a:endParaRPr lang="en-US"/>
          </a:p>
        </p:txBody>
      </p:sp>
      <p:sp>
        <p:nvSpPr>
          <p:cNvPr id="7" name="Content Placeholder 2">
            <a:extLst>
              <a:ext uri="{FF2B5EF4-FFF2-40B4-BE49-F238E27FC236}">
                <a16:creationId xmlns:a16="http://schemas.microsoft.com/office/drawing/2014/main" xmlns="" id="{668A04EC-B8C7-476D-83E6-6F532C34AF8F}"/>
              </a:ext>
            </a:extLst>
          </p:cNvPr>
          <p:cNvSpPr>
            <a:spLocks noGrp="1"/>
          </p:cNvSpPr>
          <p:nvPr>
            <p:ph idx="13"/>
          </p:nvPr>
        </p:nvSpPr>
        <p:spPr>
          <a:xfrm>
            <a:off x="709549" y="994600"/>
            <a:ext cx="7665705" cy="401620"/>
          </a:xfrm>
        </p:spPr>
        <p:txBody>
          <a:bodyPr>
            <a:normAutofit/>
          </a:bodyPr>
          <a:lstStyle>
            <a:lvl1pPr marL="34290" indent="0">
              <a:spcBef>
                <a:spcPts val="1000"/>
              </a:spcBef>
              <a:buNone/>
              <a:defRPr sz="1600">
                <a:solidFill>
                  <a:schemeClr val="tx2"/>
                </a:solidFill>
                <a:latin typeface="Calibri" panose="020F0502020204030204" pitchFamily="34" charset="0"/>
              </a:defRPr>
            </a:lvl1pPr>
            <a:lvl2pPr>
              <a:defRPr sz="1600">
                <a:solidFill>
                  <a:schemeClr val="tx2"/>
                </a:solidFill>
                <a:latin typeface="Calibri" panose="020F0502020204030204" pitchFamily="34" charset="0"/>
              </a:defRPr>
            </a:lvl2pPr>
            <a:lvl3pPr>
              <a:defRPr sz="1600">
                <a:solidFill>
                  <a:schemeClr val="tx2"/>
                </a:solidFill>
                <a:latin typeface="Calibri" panose="020F0502020204030204" pitchFamily="34" charset="0"/>
              </a:defRPr>
            </a:lvl3pPr>
            <a:lvl4pPr>
              <a:defRPr sz="1600">
                <a:solidFill>
                  <a:schemeClr val="tx2"/>
                </a:solidFill>
                <a:latin typeface="Calibri" panose="020F0502020204030204" pitchFamily="34" charset="0"/>
              </a:defRPr>
            </a:lvl4pPr>
            <a:lvl5pPr marL="782960" indent="0">
              <a:buNone/>
              <a:defRPr sz="1600">
                <a:solidFill>
                  <a:schemeClr val="tx2"/>
                </a:solidFill>
                <a:latin typeface="Calibri" panose="020F0502020204030204" pitchFamily="34" charset="0"/>
              </a:defRPr>
            </a:lvl5pPr>
          </a:lstStyle>
          <a:p>
            <a:pPr lvl="0"/>
            <a:endParaRPr lang="en-US" dirty="0"/>
          </a:p>
        </p:txBody>
      </p:sp>
    </p:spTree>
    <p:extLst>
      <p:ext uri="{BB962C8B-B14F-4D97-AF65-F5344CB8AC3E}">
        <p14:creationId xmlns:p14="http://schemas.microsoft.com/office/powerpoint/2010/main" val="3523146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48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518395-2C89-4E91-B7F3-018EC0BF5214}" type="datetimeFigureOut">
              <a:rPr lang="en-US" smtClean="0"/>
              <a:t>5/2/2018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D0853-84AD-4B1A-8D92-2319BE3AE78B}" type="slidenum">
              <a:rPr lang="en-US" smtClean="0"/>
              <a:t>‹#›</a:t>
            </a:fld>
            <a:endParaRPr lang="en-US"/>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6982309"/>
      </p:ext>
    </p:extLst>
  </p:cSld>
  <p:clrMapOvr>
    <a:masterClrMapping/>
  </p:clrMapOvr>
  <p:extLst>
    <p:ext uri="{DCECCB84-F9BA-43D5-87BE-67443E8EF086}">
      <p15:sldGuideLst xmlns:p15="http://schemas.microsoft.com/office/powerpoint/2012/main" xmlns=""/>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EB518395-2C89-4E91-B7F3-018EC0BF5214}" type="datetimeFigureOut">
              <a:rPr lang="en-US" smtClean="0"/>
              <a:t>5/2/2018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9D0853-84AD-4B1A-8D92-2319BE3AE78B}" type="slidenum">
              <a:rPr lang="en-US" smtClean="0"/>
              <a:t>‹#›</a:t>
            </a:fld>
            <a:endParaRPr lang="en-US"/>
          </a:p>
        </p:txBody>
      </p:sp>
    </p:spTree>
    <p:extLst>
      <p:ext uri="{BB962C8B-B14F-4D97-AF65-F5344CB8AC3E}">
        <p14:creationId xmlns:p14="http://schemas.microsoft.com/office/powerpoint/2010/main" val="3954372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518395-2C89-4E91-B7F3-018EC0BF5214}" type="datetimeFigureOut">
              <a:rPr lang="en-US" smtClean="0"/>
              <a:t>5/2/2018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9D0853-84AD-4B1A-8D92-2319BE3AE78B}" type="slidenum">
              <a:rPr lang="en-US" smtClean="0"/>
              <a:t>‹#›</a:t>
            </a:fld>
            <a:endParaRPr lang="en-US"/>
          </a:p>
        </p:txBody>
      </p:sp>
    </p:spTree>
    <p:extLst>
      <p:ext uri="{BB962C8B-B14F-4D97-AF65-F5344CB8AC3E}">
        <p14:creationId xmlns:p14="http://schemas.microsoft.com/office/powerpoint/2010/main" val="1231025293"/>
      </p:ext>
    </p:extLst>
  </p:cSld>
  <p:clrMapOvr>
    <a:masterClrMapping/>
  </p:clrMapOvr>
  <p:extLst>
    <p:ext uri="{DCECCB84-F9BA-43D5-87BE-67443E8EF086}">
      <p15:sldGuideLst xmlns:p15="http://schemas.microsoft.com/office/powerpoint/2012/main" xmlns=""/>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7">
            <a:extLst>
              <a:ext uri="{FF2B5EF4-FFF2-40B4-BE49-F238E27FC236}">
                <a16:creationId xmlns:a16="http://schemas.microsoft.com/office/drawing/2014/main" xmlns="" id="{BF146335-072C-4D37-80B9-CA62E476B6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8">
            <a:extLst>
              <a:ext uri="{FF2B5EF4-FFF2-40B4-BE49-F238E27FC236}">
                <a16:creationId xmlns:a16="http://schemas.microsoft.com/office/drawing/2014/main" xmlns="" id="{16CE9F5C-496B-4C11-AC6E-73192AEE61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99">
            <a:extLst>
              <a:ext uri="{FF2B5EF4-FFF2-40B4-BE49-F238E27FC236}">
                <a16:creationId xmlns:a16="http://schemas.microsoft.com/office/drawing/2014/main" xmlns="" id="{9223294A-5548-4025-A7B6-667719AB2A0C}"/>
              </a:ext>
            </a:extLst>
          </p:cNvPr>
          <p:cNvSpPr>
            <a:spLocks noGrp="1" noChangeArrowheads="1"/>
          </p:cNvSpPr>
          <p:nvPr>
            <p:ph type="sldNum" sz="quarter" idx="12"/>
          </p:nvPr>
        </p:nvSpPr>
        <p:spPr>
          <a:ln/>
        </p:spPr>
        <p:txBody>
          <a:bodyPr/>
          <a:lstStyle>
            <a:lvl1pPr>
              <a:defRPr/>
            </a:lvl1pPr>
          </a:lstStyle>
          <a:p>
            <a:fld id="{299B0633-5C68-4008-97D1-CE3897B02404}" type="slidenum">
              <a:rPr lang="en-US" altLang="en-US"/>
              <a:pPr/>
              <a:t>‹#›</a:t>
            </a:fld>
            <a:endParaRPr lang="en-US" altLang="en-US"/>
          </a:p>
        </p:txBody>
      </p:sp>
    </p:spTree>
    <p:extLst>
      <p:ext uri="{BB962C8B-B14F-4D97-AF65-F5344CB8AC3E}">
        <p14:creationId xmlns:p14="http://schemas.microsoft.com/office/powerpoint/2010/main" val="23961327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latin typeface="Calibri" panose="020F0502020204030204" pitchFamily="34" charset="0"/>
              </a:defRPr>
            </a:lvl1pPr>
          </a:lstStyle>
          <a:p>
            <a:fld id="{EB518395-2C89-4E91-B7F3-018EC0BF5214}" type="datetimeFigureOut">
              <a:rPr lang="en-US" smtClean="0"/>
              <a:pPr/>
              <a:t>5/2/2018</a:t>
            </a:fld>
            <a:endParaRPr lang="en-US"/>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latin typeface="Calibri" panose="020F0502020204030204" pitchFamily="34" charset="0"/>
              </a:defRPr>
            </a:lvl1pPr>
          </a:lstStyle>
          <a:p>
            <a:endParaRPr lang="en-US"/>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latin typeface="Calibri" panose="020F0502020204030204" pitchFamily="34" charset="0"/>
              </a:defRPr>
            </a:lvl1pPr>
          </a:lstStyle>
          <a:p>
            <a:fld id="{2F9D0853-84AD-4B1A-8D92-2319BE3AE78B}" type="slidenum">
              <a:rPr lang="en-US" smtClean="0"/>
              <a:pPr/>
              <a:t>‹#›</a:t>
            </a:fld>
            <a:endParaRPr lang="en-US"/>
          </a:p>
        </p:txBody>
      </p:sp>
    </p:spTree>
    <p:extLst>
      <p:ext uri="{BB962C8B-B14F-4D97-AF65-F5344CB8AC3E}">
        <p14:creationId xmlns:p14="http://schemas.microsoft.com/office/powerpoint/2010/main" val="3816392539"/>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5" r:id="rId4"/>
    <p:sldLayoutId id="2147483916" r:id="rId5"/>
    <p:sldLayoutId id="2147483917" r:id="rId6"/>
  </p:sldLayoutIdLst>
  <p:txStyles>
    <p:titleStyle>
      <a:lvl1pPr algn="l" defTabSz="685800" rtl="0" eaLnBrk="1" latinLnBrk="0" hangingPunct="1">
        <a:lnSpc>
          <a:spcPct val="90000"/>
        </a:lnSpc>
        <a:spcBef>
          <a:spcPct val="0"/>
        </a:spcBef>
        <a:buNone/>
        <a:defRPr sz="4000" kern="1200">
          <a:solidFill>
            <a:schemeClr val="tx2"/>
          </a:solidFill>
          <a:latin typeface="Calibri" panose="020F0502020204030204" pitchFamily="34" charset="0"/>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http://www.geocities.com/CapitolHill/Parliament/2587/ships2.jpg" TargetMode="External"/><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http://www.geocities.com/CapitolHill/Parliament/2587/ships5.jpg" TargetMode="External"/><Relationship Id="rId4" Type="http://schemas.openxmlformats.org/officeDocument/2006/relationships/image" Target="../media/image25.jpeg"/></Relationships>
</file>

<file path=ppt/slides/_rels/slide61.xml.rels><?xml version="1.0" encoding="UTF-8" standalone="yes"?>
<Relationships xmlns="http://schemas.openxmlformats.org/package/2006/relationships"><Relationship Id="rId3" Type="http://schemas.openxmlformats.org/officeDocument/2006/relationships/image" Target="http://www.artsales.com/ARTistory/Ancient_Ships/images/Epic_P98.jpg" TargetMode="External"/><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Jonah Overview</a:t>
            </a:r>
          </a:p>
        </p:txBody>
      </p:sp>
      <p:sp>
        <p:nvSpPr>
          <p:cNvPr id="5" name="Subtitle 4">
            <a:extLst>
              <a:ext uri="{FF2B5EF4-FFF2-40B4-BE49-F238E27FC236}">
                <a16:creationId xmlns:a16="http://schemas.microsoft.com/office/drawing/2014/main" xmlns="" id="{3C9FD4C6-FE0A-421E-8D50-6499B200D5E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87531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D0D954-B9AF-414E-A833-7C63059B6BCB}"/>
              </a:ext>
            </a:extLst>
          </p:cNvPr>
          <p:cNvSpPr>
            <a:spLocks noGrp="1"/>
          </p:cNvSpPr>
          <p:nvPr>
            <p:ph type="title"/>
          </p:nvPr>
        </p:nvSpPr>
        <p:spPr>
          <a:xfrm>
            <a:off x="709547" y="117233"/>
            <a:ext cx="7667763" cy="1356360"/>
          </a:xfrm>
        </p:spPr>
        <p:txBody>
          <a:bodyPr/>
          <a:lstStyle/>
          <a:p>
            <a:r>
              <a:rPr lang="en-US" dirty="0"/>
              <a:t>Personal Background of the Minor Prophets</a:t>
            </a:r>
          </a:p>
        </p:txBody>
      </p:sp>
      <p:sp>
        <p:nvSpPr>
          <p:cNvPr id="3" name="Content Placeholder 2">
            <a:extLst>
              <a:ext uri="{FF2B5EF4-FFF2-40B4-BE49-F238E27FC236}">
                <a16:creationId xmlns:a16="http://schemas.microsoft.com/office/drawing/2014/main" xmlns="" id="{E3E19A54-3B8D-4FE4-80B3-B14E7706CFA2}"/>
              </a:ext>
            </a:extLst>
          </p:cNvPr>
          <p:cNvSpPr>
            <a:spLocks noGrp="1"/>
          </p:cNvSpPr>
          <p:nvPr>
            <p:ph idx="1"/>
          </p:nvPr>
        </p:nvSpPr>
        <p:spPr/>
        <p:txBody>
          <a:bodyPr>
            <a:normAutofit/>
          </a:bodyPr>
          <a:lstStyle/>
          <a:p>
            <a:r>
              <a:rPr lang="en-US" sz="1800" b="1" dirty="0"/>
              <a:t>Only five of authors reveal the names of their fathers:</a:t>
            </a:r>
          </a:p>
          <a:p>
            <a:pPr lvl="1"/>
            <a:r>
              <a:rPr lang="en-US" sz="1800" dirty="0">
                <a:highlight>
                  <a:srgbClr val="FFFFCC"/>
                </a:highlight>
              </a:rPr>
              <a:t>Jonah</a:t>
            </a:r>
            <a:r>
              <a:rPr lang="en-US" sz="1800" dirty="0"/>
              <a:t> = </a:t>
            </a:r>
            <a:r>
              <a:rPr lang="en-US" sz="1800" dirty="0" err="1"/>
              <a:t>Amittai</a:t>
            </a:r>
            <a:r>
              <a:rPr lang="en-US" sz="1800" dirty="0"/>
              <a:t>, Hosea = </a:t>
            </a:r>
            <a:r>
              <a:rPr lang="en-US" sz="1800" dirty="0" err="1"/>
              <a:t>Beeri</a:t>
            </a:r>
            <a:r>
              <a:rPr lang="en-US" sz="1800" dirty="0"/>
              <a:t>, Joel = </a:t>
            </a:r>
            <a:r>
              <a:rPr lang="en-US" sz="1800" dirty="0" err="1"/>
              <a:t>Pethuel</a:t>
            </a:r>
            <a:r>
              <a:rPr lang="en-US" sz="1800" dirty="0"/>
              <a:t>, Zephaniah = </a:t>
            </a:r>
            <a:r>
              <a:rPr lang="en-US" sz="1800" dirty="0" err="1"/>
              <a:t>Cushi</a:t>
            </a:r>
            <a:r>
              <a:rPr lang="en-US" sz="1800" dirty="0"/>
              <a:t>, Zechariah = </a:t>
            </a:r>
            <a:r>
              <a:rPr lang="en-US" sz="1800" dirty="0" err="1"/>
              <a:t>Berechiah</a:t>
            </a:r>
            <a:endParaRPr lang="en-US" sz="1800" dirty="0"/>
          </a:p>
          <a:p>
            <a:r>
              <a:rPr lang="en-US" sz="1800" b="1" dirty="0"/>
              <a:t>Four of the minor prophets are mentioned in the Old Testament:</a:t>
            </a:r>
          </a:p>
          <a:p>
            <a:pPr lvl="1"/>
            <a:r>
              <a:rPr lang="en-US" sz="1800" dirty="0">
                <a:highlight>
                  <a:srgbClr val="FFFFCC"/>
                </a:highlight>
              </a:rPr>
              <a:t>Jonah </a:t>
            </a:r>
            <a:r>
              <a:rPr lang="en-US" sz="1800" dirty="0"/>
              <a:t>(2 Kings 14)</a:t>
            </a:r>
          </a:p>
          <a:p>
            <a:pPr lvl="1"/>
            <a:r>
              <a:rPr lang="en-US" sz="1800" dirty="0">
                <a:highlight>
                  <a:srgbClr val="FFFFCC"/>
                </a:highlight>
              </a:rPr>
              <a:t>Micah </a:t>
            </a:r>
            <a:r>
              <a:rPr lang="en-US" sz="1800" dirty="0"/>
              <a:t>(Jeremiah 26)</a:t>
            </a:r>
          </a:p>
          <a:p>
            <a:pPr lvl="1"/>
            <a:r>
              <a:rPr lang="en-US" sz="1800" dirty="0"/>
              <a:t>Haggai </a:t>
            </a:r>
          </a:p>
          <a:p>
            <a:pPr lvl="1"/>
            <a:r>
              <a:rPr lang="en-US" sz="1800" dirty="0"/>
              <a:t>Zechariah </a:t>
            </a:r>
          </a:p>
          <a:p>
            <a:r>
              <a:rPr lang="en-US" sz="1800" b="1" dirty="0"/>
              <a:t>The hometowns of four of the prophets are known:</a:t>
            </a:r>
          </a:p>
          <a:p>
            <a:pPr lvl="1"/>
            <a:r>
              <a:rPr lang="en-US" sz="1800" dirty="0">
                <a:highlight>
                  <a:srgbClr val="FFFFCC"/>
                </a:highlight>
              </a:rPr>
              <a:t>Micah </a:t>
            </a:r>
            <a:r>
              <a:rPr lang="en-US" sz="1800" dirty="0"/>
              <a:t>(</a:t>
            </a:r>
            <a:r>
              <a:rPr lang="en-US" sz="1800" dirty="0" err="1"/>
              <a:t>Moresheth-gath</a:t>
            </a:r>
            <a:r>
              <a:rPr lang="en-US" sz="1800" dirty="0"/>
              <a:t> in the </a:t>
            </a:r>
            <a:r>
              <a:rPr lang="en-US" sz="1800" dirty="0" err="1"/>
              <a:t>Shephelah</a:t>
            </a:r>
            <a:r>
              <a:rPr lang="en-US" sz="1800" dirty="0"/>
              <a:t>, the rolling hills of Judah southwest of Jerusalem)</a:t>
            </a:r>
          </a:p>
          <a:p>
            <a:pPr lvl="1"/>
            <a:r>
              <a:rPr lang="en-US" sz="1800" dirty="0">
                <a:highlight>
                  <a:srgbClr val="FFFFCC"/>
                </a:highlight>
              </a:rPr>
              <a:t>Jonah </a:t>
            </a:r>
            <a:r>
              <a:rPr lang="en-US" sz="1800" dirty="0"/>
              <a:t>(Gath-</a:t>
            </a:r>
            <a:r>
              <a:rPr lang="en-US" sz="1800" dirty="0" err="1"/>
              <a:t>hepher</a:t>
            </a:r>
            <a:r>
              <a:rPr lang="en-US" sz="1800" dirty="0"/>
              <a:t>, on Zebulun’s borders a couple of miles from Nazareth)</a:t>
            </a:r>
          </a:p>
          <a:p>
            <a:pPr lvl="1"/>
            <a:r>
              <a:rPr lang="en-US" sz="1800" dirty="0"/>
              <a:t>Amos (Tekoa, near Bethlehem near Judean wilderness)</a:t>
            </a:r>
          </a:p>
          <a:p>
            <a:pPr lvl="1"/>
            <a:r>
              <a:rPr lang="en-US" sz="1800" dirty="0"/>
              <a:t>Nahum (</a:t>
            </a:r>
            <a:r>
              <a:rPr lang="en-US" sz="1800" dirty="0" err="1"/>
              <a:t>Elkosh</a:t>
            </a:r>
            <a:r>
              <a:rPr lang="en-US" sz="1800" dirty="0"/>
              <a:t>, exact location unknown but possibly near Galilee) </a:t>
            </a:r>
          </a:p>
        </p:txBody>
      </p:sp>
    </p:spTree>
    <p:extLst>
      <p:ext uri="{BB962C8B-B14F-4D97-AF65-F5344CB8AC3E}">
        <p14:creationId xmlns:p14="http://schemas.microsoft.com/office/powerpoint/2010/main" val="42737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500188"/>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Themes within Jonah Chapter 4</a:t>
            </a:r>
          </a:p>
        </p:txBody>
      </p:sp>
      <p:sp>
        <p:nvSpPr>
          <p:cNvPr id="9" name="Arrow: Left-Right 8">
            <a:extLst>
              <a:ext uri="{FF2B5EF4-FFF2-40B4-BE49-F238E27FC236}">
                <a16:creationId xmlns:a16="http://schemas.microsoft.com/office/drawing/2014/main" xmlns="" id="{45DF5AF1-DCDF-4636-91B2-4F5D1F4BF531}"/>
              </a:ext>
            </a:extLst>
          </p:cNvPr>
          <p:cNvSpPr/>
          <p:nvPr/>
        </p:nvSpPr>
        <p:spPr>
          <a:xfrm>
            <a:off x="707491" y="2462631"/>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 Expects </a:t>
            </a:r>
            <a:r>
              <a:rPr lang="en-US" sz="2000" b="1" u="sng" dirty="0">
                <a:latin typeface="Calibri" panose="020F0502020204030204" pitchFamily="34" charset="0"/>
              </a:rPr>
              <a:t>Obedience</a:t>
            </a:r>
            <a:r>
              <a:rPr lang="en-US" sz="2000" dirty="0">
                <a:latin typeface="Calibri" panose="020F0502020204030204" pitchFamily="34" charset="0"/>
              </a:rPr>
              <a:t> and </a:t>
            </a:r>
            <a:r>
              <a:rPr lang="en-US" sz="2000" b="1" u="sng" dirty="0">
                <a:latin typeface="Calibri" panose="020F0502020204030204" pitchFamily="34" charset="0"/>
              </a:rPr>
              <a:t>Repentance</a:t>
            </a:r>
            <a:r>
              <a:rPr lang="en-US" sz="2000" dirty="0">
                <a:latin typeface="Calibri" panose="020F0502020204030204" pitchFamily="34" charset="0"/>
              </a:rPr>
              <a:t> </a:t>
            </a:r>
          </a:p>
        </p:txBody>
      </p:sp>
      <p:sp>
        <p:nvSpPr>
          <p:cNvPr id="7" name="Rectangle 6">
            <a:extLst>
              <a:ext uri="{FF2B5EF4-FFF2-40B4-BE49-F238E27FC236}">
                <a16:creationId xmlns:a16="http://schemas.microsoft.com/office/drawing/2014/main" xmlns="" id="{9BCB8333-5598-4A2F-9FE0-B0F34690C9BA}"/>
              </a:ext>
            </a:extLst>
          </p:cNvPr>
          <p:cNvSpPr/>
          <p:nvPr/>
        </p:nvSpPr>
        <p:spPr>
          <a:xfrm>
            <a:off x="707491" y="3656076"/>
            <a:ext cx="7665705" cy="2594705"/>
          </a:xfrm>
          <a:prstGeom prst="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b="1" dirty="0">
                <a:solidFill>
                  <a:schemeClr val="tx1"/>
                </a:solidFill>
                <a:latin typeface="Calibri" panose="020F0502020204030204" pitchFamily="34" charset="0"/>
              </a:rPr>
              <a:t>Nineveh was saved because they repented from their sin – God hates sin, but is patient and loving towards us with the expectation that there will be repentance sin</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4:11)  And should not I pity Nineveh, that great city, in which there are more than 120,000 persons who do not know their right hand from their left, and also much cattle?”</a:t>
            </a:r>
          </a:p>
          <a:p>
            <a:pPr marL="285750" indent="-285750">
              <a:buFont typeface="Arial" panose="020B0604020202020204" pitchFamily="34" charset="0"/>
              <a:buChar char="•"/>
            </a:pPr>
            <a:r>
              <a:rPr lang="en-US" sz="1600" b="1" dirty="0">
                <a:solidFill>
                  <a:schemeClr val="tx1"/>
                </a:solidFill>
                <a:latin typeface="Calibri" panose="020F0502020204030204" pitchFamily="34" charset="0"/>
              </a:rPr>
              <a:t>God teaches Jonah a lesson about mercy, expecting him to repent of his selfish ways</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4:10)  And the LORD said, “You pity the plant, for which you did not labor, nor did you make it grow, which came into being in a night and perished in a night.</a:t>
            </a:r>
          </a:p>
        </p:txBody>
      </p:sp>
    </p:spTree>
    <p:extLst>
      <p:ext uri="{BB962C8B-B14F-4D97-AF65-F5344CB8AC3E}">
        <p14:creationId xmlns:p14="http://schemas.microsoft.com/office/powerpoint/2010/main" val="253336340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500188"/>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Themes within Jonah Chapter 4</a:t>
            </a:r>
          </a:p>
        </p:txBody>
      </p:sp>
      <p:sp>
        <p:nvSpPr>
          <p:cNvPr id="10" name="Arrow: Left-Right 9">
            <a:extLst>
              <a:ext uri="{FF2B5EF4-FFF2-40B4-BE49-F238E27FC236}">
                <a16:creationId xmlns:a16="http://schemas.microsoft.com/office/drawing/2014/main" xmlns="" id="{62B2FE97-32E4-42F5-BDB8-D3A923339BBB}"/>
              </a:ext>
            </a:extLst>
          </p:cNvPr>
          <p:cNvSpPr/>
          <p:nvPr/>
        </p:nvSpPr>
        <p:spPr>
          <a:xfrm>
            <a:off x="707491" y="2443145"/>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is </a:t>
            </a:r>
            <a:r>
              <a:rPr lang="en-US" sz="2000" b="1" u="sng" dirty="0">
                <a:latin typeface="Calibri" panose="020F0502020204030204" pitchFamily="34" charset="0"/>
              </a:rPr>
              <a:t>Sovereign</a:t>
            </a:r>
            <a:r>
              <a:rPr lang="en-US" sz="2000" dirty="0">
                <a:latin typeface="Calibri" panose="020F0502020204030204" pitchFamily="34" charset="0"/>
              </a:rPr>
              <a:t> over all nations and earth’s creation</a:t>
            </a:r>
          </a:p>
        </p:txBody>
      </p:sp>
      <p:sp>
        <p:nvSpPr>
          <p:cNvPr id="7" name="Rectangle 6">
            <a:extLst>
              <a:ext uri="{FF2B5EF4-FFF2-40B4-BE49-F238E27FC236}">
                <a16:creationId xmlns:a16="http://schemas.microsoft.com/office/drawing/2014/main" xmlns="" id="{D40263DE-AE38-41F3-B512-FA32F2046515}"/>
              </a:ext>
            </a:extLst>
          </p:cNvPr>
          <p:cNvSpPr/>
          <p:nvPr/>
        </p:nvSpPr>
        <p:spPr>
          <a:xfrm>
            <a:off x="707491" y="3656076"/>
            <a:ext cx="7665705" cy="2594705"/>
          </a:xfrm>
          <a:prstGeom prst="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b="1" dirty="0">
                <a:solidFill>
                  <a:schemeClr val="tx1"/>
                </a:solidFill>
                <a:latin typeface="Calibri" panose="020F0502020204030204" pitchFamily="34" charset="0"/>
              </a:rPr>
              <a:t>God “appointed a plant” to grow and provide shade for Jonah, but also God “appointed a worm” to kill the same plant to teach Jonah a lesson</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4:7)  But when dawn came up the next day, God appointed a worm that attacked the plant, so that it withered.</a:t>
            </a:r>
          </a:p>
          <a:p>
            <a:pPr marL="285750" indent="-285750">
              <a:buFont typeface="Arial" panose="020B0604020202020204" pitchFamily="34" charset="0"/>
              <a:buChar char="•"/>
            </a:pPr>
            <a:r>
              <a:rPr lang="en-US" sz="1600" b="1" dirty="0">
                <a:solidFill>
                  <a:schemeClr val="tx1"/>
                </a:solidFill>
                <a:latin typeface="Calibri" panose="020F0502020204030204" pitchFamily="34" charset="0"/>
              </a:rPr>
              <a:t>God appointed a scorching east wind on Jonah as part of his lesson</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4:8)  When the sun rose, God appointed a scorching east wind, and the sun beat down on the head of Jonah so that he was faint. And he asked that he might die and said, “It is better for me to die than to live.”</a:t>
            </a:r>
          </a:p>
        </p:txBody>
      </p:sp>
    </p:spTree>
    <p:extLst>
      <p:ext uri="{BB962C8B-B14F-4D97-AF65-F5344CB8AC3E}">
        <p14:creationId xmlns:p14="http://schemas.microsoft.com/office/powerpoint/2010/main" val="34724666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9573E9-865C-4CE4-9B34-08EE81A46AAC}"/>
              </a:ext>
            </a:extLst>
          </p:cNvPr>
          <p:cNvSpPr>
            <a:spLocks noGrp="1"/>
          </p:cNvSpPr>
          <p:nvPr>
            <p:ph type="title"/>
          </p:nvPr>
        </p:nvSpPr>
        <p:spPr/>
        <p:txBody>
          <a:bodyPr/>
          <a:lstStyle/>
          <a:p>
            <a:r>
              <a:rPr lang="en-US" dirty="0"/>
              <a:t>God Chastens Who He Loves</a:t>
            </a:r>
          </a:p>
        </p:txBody>
      </p:sp>
      <p:sp>
        <p:nvSpPr>
          <p:cNvPr id="3" name="Content Placeholder 2">
            <a:extLst>
              <a:ext uri="{FF2B5EF4-FFF2-40B4-BE49-F238E27FC236}">
                <a16:creationId xmlns:a16="http://schemas.microsoft.com/office/drawing/2014/main" xmlns="" id="{8396B344-6652-4985-8CF4-25C7019A9735}"/>
              </a:ext>
            </a:extLst>
          </p:cNvPr>
          <p:cNvSpPr>
            <a:spLocks noGrp="1"/>
          </p:cNvSpPr>
          <p:nvPr>
            <p:ph idx="1"/>
          </p:nvPr>
        </p:nvSpPr>
        <p:spPr>
          <a:xfrm>
            <a:off x="709550" y="1487658"/>
            <a:ext cx="4548250" cy="5041730"/>
          </a:xfrm>
          <a:solidFill>
            <a:schemeClr val="accent1">
              <a:lumMod val="50000"/>
            </a:schemeClr>
          </a:solidFill>
        </p:spPr>
        <p:txBody>
          <a:bodyPr>
            <a:normAutofit fontScale="92500" lnSpcReduction="20000"/>
          </a:bodyPr>
          <a:lstStyle/>
          <a:p>
            <a:pPr marL="34290" indent="0" algn="ctr">
              <a:lnSpc>
                <a:spcPct val="120000"/>
              </a:lnSpc>
              <a:spcBef>
                <a:spcPts val="0"/>
              </a:spcBef>
              <a:buNone/>
            </a:pPr>
            <a:r>
              <a:rPr lang="en-US" sz="1400" b="1" dirty="0" err="1">
                <a:solidFill>
                  <a:schemeClr val="bg1"/>
                </a:solidFill>
              </a:rPr>
              <a:t>Heb</a:t>
            </a:r>
            <a:r>
              <a:rPr lang="en-US" sz="1400" b="1" dirty="0">
                <a:solidFill>
                  <a:schemeClr val="bg1"/>
                </a:solidFill>
              </a:rPr>
              <a:t> 12:3-17</a:t>
            </a:r>
          </a:p>
          <a:p>
            <a:pPr marL="34290" indent="0">
              <a:lnSpc>
                <a:spcPct val="120000"/>
              </a:lnSpc>
              <a:spcBef>
                <a:spcPts val="0"/>
              </a:spcBef>
              <a:spcAft>
                <a:spcPts val="1200"/>
              </a:spcAft>
              <a:buNone/>
            </a:pPr>
            <a:r>
              <a:rPr lang="en-US" sz="1400" dirty="0">
                <a:solidFill>
                  <a:schemeClr val="bg1"/>
                </a:solidFill>
              </a:rPr>
              <a:t>(5)  And have you forgotten the exhortation that addresses you as sons? “</a:t>
            </a:r>
            <a:r>
              <a:rPr lang="en-US" sz="1400" u="sng" dirty="0">
                <a:solidFill>
                  <a:schemeClr val="bg1"/>
                </a:solidFill>
              </a:rPr>
              <a:t>My son, do not regard lightly the discipline of the Lord, nor be weary when reproved by him</a:t>
            </a:r>
            <a:r>
              <a:rPr lang="en-US" sz="1400" dirty="0">
                <a:solidFill>
                  <a:schemeClr val="bg1"/>
                </a:solidFill>
              </a:rPr>
              <a:t>.</a:t>
            </a:r>
          </a:p>
          <a:p>
            <a:pPr marL="34290" indent="0">
              <a:lnSpc>
                <a:spcPct val="120000"/>
              </a:lnSpc>
              <a:spcBef>
                <a:spcPts val="0"/>
              </a:spcBef>
              <a:spcAft>
                <a:spcPts val="1200"/>
              </a:spcAft>
              <a:buNone/>
            </a:pPr>
            <a:r>
              <a:rPr lang="en-US" sz="1400" dirty="0">
                <a:solidFill>
                  <a:schemeClr val="bg1"/>
                </a:solidFill>
              </a:rPr>
              <a:t>(6)  For the </a:t>
            </a:r>
            <a:r>
              <a:rPr lang="en-US" sz="1400" u="sng" dirty="0">
                <a:solidFill>
                  <a:schemeClr val="bg1"/>
                </a:solidFill>
              </a:rPr>
              <a:t>Lord disciplines the one he loves</a:t>
            </a:r>
            <a:r>
              <a:rPr lang="en-US" sz="1400" dirty="0">
                <a:solidFill>
                  <a:schemeClr val="bg1"/>
                </a:solidFill>
              </a:rPr>
              <a:t>, and </a:t>
            </a:r>
            <a:r>
              <a:rPr lang="en-US" sz="1400" u="sng" dirty="0">
                <a:solidFill>
                  <a:schemeClr val="bg1"/>
                </a:solidFill>
              </a:rPr>
              <a:t>chastises every son whom he receives</a:t>
            </a:r>
            <a:r>
              <a:rPr lang="en-US" sz="1400" dirty="0">
                <a:solidFill>
                  <a:schemeClr val="bg1"/>
                </a:solidFill>
              </a:rPr>
              <a:t>.”</a:t>
            </a:r>
          </a:p>
          <a:p>
            <a:pPr marL="34290" indent="0">
              <a:lnSpc>
                <a:spcPct val="120000"/>
              </a:lnSpc>
              <a:spcBef>
                <a:spcPts val="0"/>
              </a:spcBef>
              <a:spcAft>
                <a:spcPts val="1200"/>
              </a:spcAft>
              <a:buNone/>
            </a:pPr>
            <a:r>
              <a:rPr lang="en-US" sz="1400" dirty="0">
                <a:solidFill>
                  <a:schemeClr val="bg1"/>
                </a:solidFill>
              </a:rPr>
              <a:t>(7)  It is for discipline that you have to endure. God is treating you as sons. For what son is there whom his father does not discipline?</a:t>
            </a:r>
          </a:p>
          <a:p>
            <a:pPr marL="34290" indent="0">
              <a:lnSpc>
                <a:spcPct val="120000"/>
              </a:lnSpc>
              <a:spcBef>
                <a:spcPts val="0"/>
              </a:spcBef>
              <a:spcAft>
                <a:spcPts val="1200"/>
              </a:spcAft>
              <a:buNone/>
            </a:pPr>
            <a:r>
              <a:rPr lang="en-US" sz="1400" dirty="0">
                <a:solidFill>
                  <a:schemeClr val="bg1"/>
                </a:solidFill>
              </a:rPr>
              <a:t>(8)  If you are left without discipline, in which all have participated, then you are illegitimate children and not sons.</a:t>
            </a:r>
          </a:p>
          <a:p>
            <a:pPr marL="34290" indent="0">
              <a:lnSpc>
                <a:spcPct val="120000"/>
              </a:lnSpc>
              <a:spcBef>
                <a:spcPts val="0"/>
              </a:spcBef>
              <a:spcAft>
                <a:spcPts val="1200"/>
              </a:spcAft>
              <a:buNone/>
            </a:pPr>
            <a:r>
              <a:rPr lang="en-US" sz="1400" dirty="0">
                <a:solidFill>
                  <a:schemeClr val="bg1"/>
                </a:solidFill>
              </a:rPr>
              <a:t>(9)  Besides this, we have had earthly fathers who disciplined us and we respected them. Shall we not much more be subject to the Father of spirits and live?</a:t>
            </a:r>
          </a:p>
          <a:p>
            <a:pPr marL="34290" indent="0">
              <a:lnSpc>
                <a:spcPct val="120000"/>
              </a:lnSpc>
              <a:spcBef>
                <a:spcPts val="0"/>
              </a:spcBef>
              <a:spcAft>
                <a:spcPts val="1200"/>
              </a:spcAft>
              <a:buNone/>
            </a:pPr>
            <a:r>
              <a:rPr lang="en-US" sz="1400" dirty="0">
                <a:solidFill>
                  <a:schemeClr val="bg1"/>
                </a:solidFill>
              </a:rPr>
              <a:t>(10)  For they disciplined us for a short time as it seemed best to them, but </a:t>
            </a:r>
            <a:r>
              <a:rPr lang="en-US" sz="1400" u="sng" dirty="0">
                <a:solidFill>
                  <a:schemeClr val="bg1"/>
                </a:solidFill>
              </a:rPr>
              <a:t>he disciplines us for our good, that we may share his holiness</a:t>
            </a:r>
            <a:r>
              <a:rPr lang="en-US" sz="1400" dirty="0">
                <a:solidFill>
                  <a:schemeClr val="bg1"/>
                </a:solidFill>
              </a:rPr>
              <a:t>.</a:t>
            </a:r>
          </a:p>
          <a:p>
            <a:pPr marL="34290" indent="0">
              <a:lnSpc>
                <a:spcPct val="120000"/>
              </a:lnSpc>
              <a:spcBef>
                <a:spcPts val="0"/>
              </a:spcBef>
              <a:spcAft>
                <a:spcPts val="1200"/>
              </a:spcAft>
              <a:buNone/>
            </a:pPr>
            <a:r>
              <a:rPr lang="en-US" sz="1400" dirty="0">
                <a:solidFill>
                  <a:schemeClr val="bg1"/>
                </a:solidFill>
              </a:rPr>
              <a:t>(11)  </a:t>
            </a:r>
            <a:r>
              <a:rPr lang="en-US" sz="1400" u="sng" dirty="0">
                <a:solidFill>
                  <a:schemeClr val="bg1"/>
                </a:solidFill>
              </a:rPr>
              <a:t>For the moment all discipline seems painful rather than pleasant, but later it yields the peaceful fruit of righteousness to those who have been trained by it</a:t>
            </a:r>
            <a:r>
              <a:rPr lang="en-US" sz="1400" dirty="0">
                <a:solidFill>
                  <a:schemeClr val="bg1"/>
                </a:solidFill>
              </a:rPr>
              <a:t>.</a:t>
            </a:r>
          </a:p>
        </p:txBody>
      </p:sp>
      <p:sp>
        <p:nvSpPr>
          <p:cNvPr id="4" name="Content Placeholder 3">
            <a:extLst>
              <a:ext uri="{FF2B5EF4-FFF2-40B4-BE49-F238E27FC236}">
                <a16:creationId xmlns:a16="http://schemas.microsoft.com/office/drawing/2014/main" xmlns="" id="{4815E50A-EE49-431B-9784-DD5F6C7A379D}"/>
              </a:ext>
            </a:extLst>
          </p:cNvPr>
          <p:cNvSpPr>
            <a:spLocks noGrp="1"/>
          </p:cNvSpPr>
          <p:nvPr>
            <p:ph idx="13"/>
          </p:nvPr>
        </p:nvSpPr>
        <p:spPr/>
        <p:txBody>
          <a:bodyPr/>
          <a:lstStyle/>
          <a:p>
            <a:endParaRPr lang="en-US" dirty="0"/>
          </a:p>
        </p:txBody>
      </p:sp>
      <p:sp>
        <p:nvSpPr>
          <p:cNvPr id="5" name="Callout: Line 4">
            <a:extLst>
              <a:ext uri="{FF2B5EF4-FFF2-40B4-BE49-F238E27FC236}">
                <a16:creationId xmlns:a16="http://schemas.microsoft.com/office/drawing/2014/main" xmlns="" id="{226018CE-AA66-4D99-BCD6-BAFEDDDF2017}"/>
              </a:ext>
            </a:extLst>
          </p:cNvPr>
          <p:cNvSpPr/>
          <p:nvPr/>
        </p:nvSpPr>
        <p:spPr>
          <a:xfrm>
            <a:off x="5529265" y="1487658"/>
            <a:ext cx="2845988" cy="1625628"/>
          </a:xfrm>
          <a:prstGeom prst="borderCallout1">
            <a:avLst>
              <a:gd name="adj1" fmla="val 25371"/>
              <a:gd name="adj2" fmla="val -1145"/>
              <a:gd name="adj3" fmla="val 41132"/>
              <a:gd name="adj4" fmla="val -13911"/>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34290" algn="ctr" defTabSz="685800">
              <a:lnSpc>
                <a:spcPct val="90000"/>
              </a:lnSpc>
              <a:spcBef>
                <a:spcPts val="1000"/>
              </a:spcBef>
              <a:buClr>
                <a:schemeClr val="accent1"/>
              </a:buClr>
              <a:buSzPct val="80000"/>
            </a:pPr>
            <a:r>
              <a:rPr lang="en-US" sz="1400" dirty="0">
                <a:solidFill>
                  <a:schemeClr val="tx2"/>
                </a:solidFill>
                <a:latin typeface="Calibri" panose="020F0502020204030204" pitchFamily="34" charset="0"/>
              </a:rPr>
              <a:t>(Pro 3:11-12)</a:t>
            </a:r>
          </a:p>
          <a:p>
            <a:pPr marL="34290" defTabSz="685800">
              <a:lnSpc>
                <a:spcPct val="90000"/>
              </a:lnSpc>
              <a:spcBef>
                <a:spcPts val="1000"/>
              </a:spcBef>
              <a:buClr>
                <a:schemeClr val="accent1"/>
              </a:buClr>
              <a:buSzPct val="80000"/>
            </a:pPr>
            <a:r>
              <a:rPr lang="en-US" sz="1400" dirty="0">
                <a:solidFill>
                  <a:schemeClr val="tx2"/>
                </a:solidFill>
                <a:latin typeface="Calibri" panose="020F0502020204030204" pitchFamily="34" charset="0"/>
              </a:rPr>
              <a:t>(11)  My son, </a:t>
            </a:r>
            <a:r>
              <a:rPr lang="en-US" sz="1400" u="sng" dirty="0">
                <a:solidFill>
                  <a:schemeClr val="tx2"/>
                </a:solidFill>
                <a:latin typeface="Calibri" panose="020F0502020204030204" pitchFamily="34" charset="0"/>
              </a:rPr>
              <a:t>do not despise the LORD's discipline</a:t>
            </a:r>
            <a:r>
              <a:rPr lang="en-US" sz="1400" dirty="0">
                <a:solidFill>
                  <a:schemeClr val="tx2"/>
                </a:solidFill>
                <a:latin typeface="Calibri" panose="020F0502020204030204" pitchFamily="34" charset="0"/>
              </a:rPr>
              <a:t> or be weary of his reproof,</a:t>
            </a:r>
          </a:p>
          <a:p>
            <a:pPr marL="34290" defTabSz="685800">
              <a:lnSpc>
                <a:spcPct val="90000"/>
              </a:lnSpc>
              <a:spcBef>
                <a:spcPts val="1000"/>
              </a:spcBef>
              <a:buClr>
                <a:schemeClr val="accent1"/>
              </a:buClr>
              <a:buSzPct val="80000"/>
            </a:pPr>
            <a:r>
              <a:rPr lang="en-US" sz="1400" dirty="0">
                <a:solidFill>
                  <a:schemeClr val="tx2"/>
                </a:solidFill>
                <a:latin typeface="Calibri" panose="020F0502020204030204" pitchFamily="34" charset="0"/>
              </a:rPr>
              <a:t>(12)  for </a:t>
            </a:r>
            <a:r>
              <a:rPr lang="en-US" sz="1400" u="sng" dirty="0">
                <a:solidFill>
                  <a:schemeClr val="tx2"/>
                </a:solidFill>
                <a:latin typeface="Calibri" panose="020F0502020204030204" pitchFamily="34" charset="0"/>
              </a:rPr>
              <a:t>the LORD reproves him whom he loves</a:t>
            </a:r>
            <a:r>
              <a:rPr lang="en-US" sz="1400" dirty="0">
                <a:solidFill>
                  <a:schemeClr val="tx2"/>
                </a:solidFill>
                <a:latin typeface="Calibri" panose="020F0502020204030204" pitchFamily="34" charset="0"/>
              </a:rPr>
              <a:t>, as a father the son in whom he delights.</a:t>
            </a:r>
          </a:p>
        </p:txBody>
      </p:sp>
      <p:sp>
        <p:nvSpPr>
          <p:cNvPr id="6" name="Rectangle 5">
            <a:extLst>
              <a:ext uri="{FF2B5EF4-FFF2-40B4-BE49-F238E27FC236}">
                <a16:creationId xmlns:a16="http://schemas.microsoft.com/office/drawing/2014/main" xmlns="" id="{1A1ECBD9-1BEA-4142-A4E2-001523B7A754}"/>
              </a:ext>
            </a:extLst>
          </p:cNvPr>
          <p:cNvSpPr/>
          <p:nvPr/>
        </p:nvSpPr>
        <p:spPr>
          <a:xfrm>
            <a:off x="5529262" y="3293270"/>
            <a:ext cx="2845987" cy="181451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Autofit/>
          </a:bodyPr>
          <a:lstStyle/>
          <a:p>
            <a:pPr marL="34290" algn="ctr" defTabSz="685800">
              <a:lnSpc>
                <a:spcPct val="90000"/>
              </a:lnSpc>
              <a:spcBef>
                <a:spcPts val="1000"/>
              </a:spcBef>
              <a:buClr>
                <a:schemeClr val="accent1"/>
              </a:buClr>
              <a:buSzPct val="80000"/>
            </a:pPr>
            <a:r>
              <a:rPr lang="en-US" sz="1400" dirty="0">
                <a:solidFill>
                  <a:schemeClr val="tx2"/>
                </a:solidFill>
                <a:latin typeface="Calibri" panose="020F0502020204030204" pitchFamily="34" charset="0"/>
              </a:rPr>
              <a:t>(Tit 2:11-12)</a:t>
            </a:r>
          </a:p>
          <a:p>
            <a:pPr marL="34290" defTabSz="685800">
              <a:lnSpc>
                <a:spcPct val="90000"/>
              </a:lnSpc>
              <a:spcBef>
                <a:spcPts val="1000"/>
              </a:spcBef>
              <a:buClr>
                <a:schemeClr val="accent1"/>
              </a:buClr>
              <a:buSzPct val="80000"/>
            </a:pPr>
            <a:r>
              <a:rPr lang="en-US" sz="1400" dirty="0">
                <a:solidFill>
                  <a:schemeClr val="tx2"/>
                </a:solidFill>
                <a:latin typeface="Calibri" panose="020F0502020204030204" pitchFamily="34" charset="0"/>
              </a:rPr>
              <a:t>(11)  For the grace of God has appeared, bringing salvation for all people,</a:t>
            </a:r>
          </a:p>
          <a:p>
            <a:pPr marL="34290" defTabSz="685800">
              <a:lnSpc>
                <a:spcPct val="90000"/>
              </a:lnSpc>
              <a:spcBef>
                <a:spcPts val="1000"/>
              </a:spcBef>
              <a:buClr>
                <a:schemeClr val="accent1"/>
              </a:buClr>
              <a:buSzPct val="80000"/>
            </a:pPr>
            <a:r>
              <a:rPr lang="en-US" sz="1400" dirty="0">
                <a:solidFill>
                  <a:schemeClr val="tx2"/>
                </a:solidFill>
                <a:latin typeface="Calibri" panose="020F0502020204030204" pitchFamily="34" charset="0"/>
              </a:rPr>
              <a:t>(12)  </a:t>
            </a:r>
            <a:r>
              <a:rPr lang="en-US" sz="1400" u="sng" dirty="0">
                <a:solidFill>
                  <a:schemeClr val="tx2"/>
                </a:solidFill>
                <a:latin typeface="Calibri" panose="020F0502020204030204" pitchFamily="34" charset="0"/>
              </a:rPr>
              <a:t>training us to renounce ungodliness </a:t>
            </a:r>
            <a:r>
              <a:rPr lang="en-US" sz="1400" dirty="0">
                <a:solidFill>
                  <a:schemeClr val="tx2"/>
                </a:solidFill>
                <a:latin typeface="Calibri" panose="020F0502020204030204" pitchFamily="34" charset="0"/>
              </a:rPr>
              <a:t>and worldly passions, and to live self-controlled, upright, and godly lives in the present age,</a:t>
            </a:r>
          </a:p>
        </p:txBody>
      </p:sp>
      <p:sp>
        <p:nvSpPr>
          <p:cNvPr id="7" name="Rectangle 6">
            <a:extLst>
              <a:ext uri="{FF2B5EF4-FFF2-40B4-BE49-F238E27FC236}">
                <a16:creationId xmlns:a16="http://schemas.microsoft.com/office/drawing/2014/main" xmlns="" id="{63194F30-A7D5-43B4-BB59-62CE4461CBB9}"/>
              </a:ext>
            </a:extLst>
          </p:cNvPr>
          <p:cNvSpPr/>
          <p:nvPr/>
        </p:nvSpPr>
        <p:spPr>
          <a:xfrm>
            <a:off x="5529263" y="5287765"/>
            <a:ext cx="2845987" cy="982741"/>
          </a:xfrm>
          <a:prstGeom prst="rect">
            <a:avLst/>
          </a:prstGeo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2500"/>
          </a:bodyPr>
          <a:lstStyle/>
          <a:p>
            <a:pPr marL="34290" algn="ctr" defTabSz="685800">
              <a:lnSpc>
                <a:spcPct val="90000"/>
              </a:lnSpc>
              <a:spcBef>
                <a:spcPts val="1000"/>
              </a:spcBef>
              <a:buClr>
                <a:schemeClr val="accent1"/>
              </a:buClr>
              <a:buSzPct val="80000"/>
            </a:pPr>
            <a:r>
              <a:rPr lang="en-US" sz="1400" dirty="0">
                <a:solidFill>
                  <a:schemeClr val="tx2"/>
                </a:solidFill>
                <a:latin typeface="Calibri" panose="020F0502020204030204" pitchFamily="34" charset="0"/>
              </a:rPr>
              <a:t>(1Co 11:32)  </a:t>
            </a:r>
          </a:p>
          <a:p>
            <a:pPr marL="34290" defTabSz="685800">
              <a:lnSpc>
                <a:spcPct val="90000"/>
              </a:lnSpc>
              <a:spcBef>
                <a:spcPts val="1000"/>
              </a:spcBef>
              <a:buClr>
                <a:schemeClr val="accent1"/>
              </a:buClr>
              <a:buSzPct val="80000"/>
            </a:pPr>
            <a:r>
              <a:rPr lang="en-US" sz="1400" dirty="0">
                <a:solidFill>
                  <a:schemeClr val="tx2"/>
                </a:solidFill>
                <a:latin typeface="Calibri" panose="020F0502020204030204" pitchFamily="34" charset="0"/>
              </a:rPr>
              <a:t>But when we are judged by the Lord, we are </a:t>
            </a:r>
            <a:r>
              <a:rPr lang="en-US" sz="1400" u="sng" dirty="0">
                <a:solidFill>
                  <a:schemeClr val="tx2"/>
                </a:solidFill>
                <a:latin typeface="Calibri" panose="020F0502020204030204" pitchFamily="34" charset="0"/>
              </a:rPr>
              <a:t>disciplined so that we may not be condemned along with the world</a:t>
            </a:r>
            <a:r>
              <a:rPr lang="en-US" sz="1400" dirty="0">
                <a:solidFill>
                  <a:schemeClr val="tx2"/>
                </a:solidFill>
                <a:latin typeface="Calibri" panose="020F0502020204030204" pitchFamily="34" charset="0"/>
              </a:rPr>
              <a:t>.</a:t>
            </a:r>
          </a:p>
        </p:txBody>
      </p:sp>
    </p:spTree>
    <p:extLst>
      <p:ext uri="{BB962C8B-B14F-4D97-AF65-F5344CB8AC3E}">
        <p14:creationId xmlns:p14="http://schemas.microsoft.com/office/powerpoint/2010/main" val="13921990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6D3816-3A5E-43DA-8D48-999CB9168CA1}"/>
              </a:ext>
            </a:extLst>
          </p:cNvPr>
          <p:cNvSpPr>
            <a:spLocks noGrp="1"/>
          </p:cNvSpPr>
          <p:nvPr>
            <p:ph type="title"/>
          </p:nvPr>
        </p:nvSpPr>
        <p:spPr/>
        <p:txBody>
          <a:bodyPr/>
          <a:lstStyle/>
          <a:p>
            <a:r>
              <a:rPr lang="en-US" dirty="0"/>
              <a:t>Patterns of Jonah’s Mercy &amp; Grace</a:t>
            </a:r>
          </a:p>
        </p:txBody>
      </p:sp>
      <p:sp>
        <p:nvSpPr>
          <p:cNvPr id="4" name="Content Placeholder 3">
            <a:extLst>
              <a:ext uri="{FF2B5EF4-FFF2-40B4-BE49-F238E27FC236}">
                <a16:creationId xmlns:a16="http://schemas.microsoft.com/office/drawing/2014/main" xmlns="" id="{FF30740E-2783-4A22-9C7F-27437BDC15A5}"/>
              </a:ext>
            </a:extLst>
          </p:cNvPr>
          <p:cNvSpPr>
            <a:spLocks noGrp="1"/>
          </p:cNvSpPr>
          <p:nvPr>
            <p:ph idx="13"/>
          </p:nvPr>
        </p:nvSpPr>
        <p:spPr/>
        <p:txBody>
          <a:bodyPr/>
          <a:lstStyle/>
          <a:p>
            <a:endParaRPr lang="en-US"/>
          </a:p>
        </p:txBody>
      </p:sp>
      <p:sp>
        <p:nvSpPr>
          <p:cNvPr id="5" name="Rectangle: Rounded Corners 4">
            <a:extLst>
              <a:ext uri="{FF2B5EF4-FFF2-40B4-BE49-F238E27FC236}">
                <a16:creationId xmlns:a16="http://schemas.microsoft.com/office/drawing/2014/main" xmlns="" id="{BD7A61A4-BAEC-48B8-82DA-E6DF3B89F824}"/>
              </a:ext>
            </a:extLst>
          </p:cNvPr>
          <p:cNvSpPr/>
          <p:nvPr/>
        </p:nvSpPr>
        <p:spPr>
          <a:xfrm>
            <a:off x="638107" y="1543051"/>
            <a:ext cx="3749040" cy="75333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alibri" panose="020F0502020204030204" pitchFamily="34" charset="0"/>
              </a:rPr>
              <a:t>When was Jonah Grateful and Merciful?</a:t>
            </a:r>
          </a:p>
        </p:txBody>
      </p:sp>
      <p:sp>
        <p:nvSpPr>
          <p:cNvPr id="6" name="Rectangle: Rounded Corners 5">
            <a:extLst>
              <a:ext uri="{FF2B5EF4-FFF2-40B4-BE49-F238E27FC236}">
                <a16:creationId xmlns:a16="http://schemas.microsoft.com/office/drawing/2014/main" xmlns="" id="{0D3D066A-0AD3-4493-89D0-5D8BFF24D818}"/>
              </a:ext>
            </a:extLst>
          </p:cNvPr>
          <p:cNvSpPr/>
          <p:nvPr/>
        </p:nvSpPr>
        <p:spPr>
          <a:xfrm>
            <a:off x="4652961" y="1543050"/>
            <a:ext cx="3749040" cy="753337"/>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alibri" panose="020F0502020204030204" pitchFamily="34" charset="0"/>
              </a:rPr>
              <a:t>When was Jonah Ungrateful and Unmerciful?</a:t>
            </a:r>
          </a:p>
        </p:txBody>
      </p:sp>
      <p:sp>
        <p:nvSpPr>
          <p:cNvPr id="7" name="Rectangle: Rounded Corners 6">
            <a:extLst>
              <a:ext uri="{FF2B5EF4-FFF2-40B4-BE49-F238E27FC236}">
                <a16:creationId xmlns:a16="http://schemas.microsoft.com/office/drawing/2014/main" xmlns="" id="{546B1DB6-DC31-430F-8F26-460603360314}"/>
              </a:ext>
            </a:extLst>
          </p:cNvPr>
          <p:cNvSpPr/>
          <p:nvPr/>
        </p:nvSpPr>
        <p:spPr>
          <a:xfrm>
            <a:off x="4652961" y="2434038"/>
            <a:ext cx="3749040" cy="731520"/>
          </a:xfrm>
          <a:prstGeom prst="roundRect">
            <a:avLst/>
          </a:prstGeom>
          <a:solidFill>
            <a:srgbClr val="FFCD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solidFill>
                <a:latin typeface="Calibri" panose="020F0502020204030204" pitchFamily="34" charset="0"/>
              </a:rPr>
              <a:t>Jonah was so angry that God relented from disaster on Nineveh, that he wanted to die (4:3)</a:t>
            </a:r>
          </a:p>
        </p:txBody>
      </p:sp>
      <p:sp>
        <p:nvSpPr>
          <p:cNvPr id="9" name="Rectangle: Rounded Corners 8">
            <a:extLst>
              <a:ext uri="{FF2B5EF4-FFF2-40B4-BE49-F238E27FC236}">
                <a16:creationId xmlns:a16="http://schemas.microsoft.com/office/drawing/2014/main" xmlns="" id="{4ED22EE3-A6F6-4DEA-8BEA-3B1ED1C12487}"/>
              </a:ext>
            </a:extLst>
          </p:cNvPr>
          <p:cNvSpPr/>
          <p:nvPr/>
        </p:nvSpPr>
        <p:spPr>
          <a:xfrm>
            <a:off x="638107" y="2434037"/>
            <a:ext cx="3749040" cy="731520"/>
          </a:xfrm>
          <a:prstGeom prst="roundRect">
            <a:avLst/>
          </a:prstGeom>
          <a:solidFill>
            <a:srgbClr val="BDFF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solidFill>
                <a:latin typeface="Calibri" panose="020F0502020204030204" pitchFamily="34" charset="0"/>
              </a:rPr>
              <a:t>Jonah was grateful for the plant and “exceedingly glad” (4:6)</a:t>
            </a:r>
          </a:p>
        </p:txBody>
      </p:sp>
      <p:sp>
        <p:nvSpPr>
          <p:cNvPr id="10" name="Rectangle: Rounded Corners 9">
            <a:extLst>
              <a:ext uri="{FF2B5EF4-FFF2-40B4-BE49-F238E27FC236}">
                <a16:creationId xmlns:a16="http://schemas.microsoft.com/office/drawing/2014/main" xmlns="" id="{30BE4E4B-2D37-44EF-A36B-E5F6E9ACBB33}"/>
              </a:ext>
            </a:extLst>
          </p:cNvPr>
          <p:cNvSpPr/>
          <p:nvPr/>
        </p:nvSpPr>
        <p:spPr>
          <a:xfrm>
            <a:off x="638107" y="3258304"/>
            <a:ext cx="3749040" cy="731520"/>
          </a:xfrm>
          <a:prstGeom prst="roundRect">
            <a:avLst/>
          </a:prstGeom>
          <a:solidFill>
            <a:srgbClr val="BDFF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solidFill>
                <a:latin typeface="Calibri" panose="020F0502020204030204" pitchFamily="34" charset="0"/>
              </a:rPr>
              <a:t>Jonah pitied the plant that died that provided him with shade (4:9)</a:t>
            </a:r>
          </a:p>
        </p:txBody>
      </p:sp>
      <p:sp>
        <p:nvSpPr>
          <p:cNvPr id="12" name="Rectangle: Rounded Corners 11">
            <a:extLst>
              <a:ext uri="{FF2B5EF4-FFF2-40B4-BE49-F238E27FC236}">
                <a16:creationId xmlns:a16="http://schemas.microsoft.com/office/drawing/2014/main" xmlns="" id="{C03C1084-BAD6-43CB-9D75-61C09B036630}"/>
              </a:ext>
            </a:extLst>
          </p:cNvPr>
          <p:cNvSpPr/>
          <p:nvPr/>
        </p:nvSpPr>
        <p:spPr>
          <a:xfrm>
            <a:off x="4652961" y="3258304"/>
            <a:ext cx="3749040" cy="731520"/>
          </a:xfrm>
          <a:prstGeom prst="roundRect">
            <a:avLst/>
          </a:prstGeom>
          <a:solidFill>
            <a:srgbClr val="FFCDCD"/>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2"/>
                </a:solidFill>
                <a:latin typeface="Calibri" panose="020F0502020204030204" pitchFamily="34" charset="0"/>
              </a:rPr>
              <a:t>Jonah did not want God’s message of repentance and mercy to be taken to Nineveh (1:3, 4:2)</a:t>
            </a:r>
          </a:p>
        </p:txBody>
      </p:sp>
      <p:sp>
        <p:nvSpPr>
          <p:cNvPr id="13" name="Rectangle: Rounded Corners 12">
            <a:extLst>
              <a:ext uri="{FF2B5EF4-FFF2-40B4-BE49-F238E27FC236}">
                <a16:creationId xmlns:a16="http://schemas.microsoft.com/office/drawing/2014/main" xmlns="" id="{024565D0-1145-4477-8B63-F42C75C3E94C}"/>
              </a:ext>
            </a:extLst>
          </p:cNvPr>
          <p:cNvSpPr/>
          <p:nvPr/>
        </p:nvSpPr>
        <p:spPr>
          <a:xfrm>
            <a:off x="611360" y="4127472"/>
            <a:ext cx="7763894" cy="871532"/>
          </a:xfrm>
          <a:prstGeom prst="roundRect">
            <a:avLst/>
          </a:prstGeom>
          <a:gradFill>
            <a:gsLst>
              <a:gs pos="40000">
                <a:srgbClr val="BDFFDB"/>
              </a:gs>
              <a:gs pos="56000">
                <a:srgbClr val="FFCDCD"/>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2"/>
                </a:solidFill>
                <a:latin typeface="Calibri" panose="020F0502020204030204" pitchFamily="34" charset="0"/>
              </a:rPr>
              <a:t>Jonah showed mercy on the sailors by offering to sacrifice his life, but perhaps saw this as a way out of the mission because he would rather die than delivery the message to Nineveh (1:12, 4:3)</a:t>
            </a:r>
          </a:p>
        </p:txBody>
      </p:sp>
      <p:sp>
        <p:nvSpPr>
          <p:cNvPr id="14" name="Rectangle: Rounded Corners 13">
            <a:extLst>
              <a:ext uri="{FF2B5EF4-FFF2-40B4-BE49-F238E27FC236}">
                <a16:creationId xmlns:a16="http://schemas.microsoft.com/office/drawing/2014/main" xmlns="" id="{B815FA51-6F6A-4DD1-A2E9-512F234BD398}"/>
              </a:ext>
            </a:extLst>
          </p:cNvPr>
          <p:cNvSpPr/>
          <p:nvPr/>
        </p:nvSpPr>
        <p:spPr>
          <a:xfrm>
            <a:off x="611359" y="5165288"/>
            <a:ext cx="7763893" cy="871531"/>
          </a:xfrm>
          <a:prstGeom prst="roundRect">
            <a:avLst/>
          </a:prstGeom>
          <a:gradFill>
            <a:gsLst>
              <a:gs pos="40000">
                <a:srgbClr val="BDFFDB"/>
              </a:gs>
              <a:gs pos="56000">
                <a:srgbClr val="FFCDCD"/>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2"/>
                </a:solidFill>
                <a:latin typeface="Calibri" panose="020F0502020204030204" pitchFamily="34" charset="0"/>
              </a:rPr>
              <a:t>Jonah was grateful when he was saved from the fish (2:2), but his prayer compared himself to pagans with their worthless idols (2:8); in his prayer he promised a sacrifice (2:9), but only after God chastened him</a:t>
            </a:r>
          </a:p>
        </p:txBody>
      </p:sp>
    </p:spTree>
    <p:extLst>
      <p:ext uri="{BB962C8B-B14F-4D97-AF65-F5344CB8AC3E}">
        <p14:creationId xmlns:p14="http://schemas.microsoft.com/office/powerpoint/2010/main" val="358216856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A17D45-9BA2-4662-AE75-A2EBFAC505E3}"/>
              </a:ext>
            </a:extLst>
          </p:cNvPr>
          <p:cNvSpPr>
            <a:spLocks noGrp="1"/>
          </p:cNvSpPr>
          <p:nvPr>
            <p:ph type="title"/>
          </p:nvPr>
        </p:nvSpPr>
        <p:spPr/>
        <p:txBody>
          <a:bodyPr/>
          <a:lstStyle/>
          <a:p>
            <a:r>
              <a:rPr lang="en-US" dirty="0"/>
              <a:t>Patterns of God’s Mercy &amp; Grace</a:t>
            </a:r>
          </a:p>
        </p:txBody>
      </p:sp>
      <p:sp>
        <p:nvSpPr>
          <p:cNvPr id="4" name="Content Placeholder 3">
            <a:extLst>
              <a:ext uri="{FF2B5EF4-FFF2-40B4-BE49-F238E27FC236}">
                <a16:creationId xmlns:a16="http://schemas.microsoft.com/office/drawing/2014/main" xmlns="" id="{739AEB07-684E-4295-A857-1EBDE10F6DC4}"/>
              </a:ext>
            </a:extLst>
          </p:cNvPr>
          <p:cNvSpPr>
            <a:spLocks noGrp="1"/>
          </p:cNvSpPr>
          <p:nvPr>
            <p:ph idx="13"/>
          </p:nvPr>
        </p:nvSpPr>
        <p:spPr/>
        <p:txBody>
          <a:bodyPr/>
          <a:lstStyle/>
          <a:p>
            <a:r>
              <a:rPr lang="en-US" dirty="0"/>
              <a:t>Patterns both within the Book of Jonah as well as throughout the Bible</a:t>
            </a:r>
          </a:p>
        </p:txBody>
      </p:sp>
      <p:sp>
        <p:nvSpPr>
          <p:cNvPr id="5" name="Rectangle: Rounded Corners 4">
            <a:extLst>
              <a:ext uri="{FF2B5EF4-FFF2-40B4-BE49-F238E27FC236}">
                <a16:creationId xmlns:a16="http://schemas.microsoft.com/office/drawing/2014/main" xmlns="" id="{A536592B-23BF-4D9C-BC61-0C5934C9208C}"/>
              </a:ext>
            </a:extLst>
          </p:cNvPr>
          <p:cNvSpPr/>
          <p:nvPr/>
        </p:nvSpPr>
        <p:spPr>
          <a:xfrm>
            <a:off x="638106" y="1882181"/>
            <a:ext cx="2438399" cy="1572000"/>
          </a:xfrm>
          <a:prstGeom prst="roundRect">
            <a:avLst/>
          </a:prstGeom>
          <a:solidFill>
            <a:srgbClr val="BDFF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latin typeface="Calibri" panose="020F0502020204030204" pitchFamily="34" charset="0"/>
              </a:rPr>
              <a:t>God was merciful on the </a:t>
            </a:r>
            <a:r>
              <a:rPr lang="en-US" b="1" dirty="0">
                <a:solidFill>
                  <a:schemeClr val="tx2"/>
                </a:solidFill>
                <a:latin typeface="Calibri" panose="020F0502020204030204" pitchFamily="34" charset="0"/>
              </a:rPr>
              <a:t>sailors</a:t>
            </a:r>
            <a:r>
              <a:rPr lang="en-US" dirty="0">
                <a:solidFill>
                  <a:schemeClr val="tx2"/>
                </a:solidFill>
                <a:latin typeface="Calibri" panose="020F0502020204030204" pitchFamily="34" charset="0"/>
              </a:rPr>
              <a:t> as he saved them from the storm</a:t>
            </a:r>
          </a:p>
        </p:txBody>
      </p:sp>
      <p:sp>
        <p:nvSpPr>
          <p:cNvPr id="6" name="Rectangle: Rounded Corners 5">
            <a:extLst>
              <a:ext uri="{FF2B5EF4-FFF2-40B4-BE49-F238E27FC236}">
                <a16:creationId xmlns:a16="http://schemas.microsoft.com/office/drawing/2014/main" xmlns="" id="{21AF3FF4-82BA-4FF1-9353-A25F495FA3E5}"/>
              </a:ext>
            </a:extLst>
          </p:cNvPr>
          <p:cNvSpPr/>
          <p:nvPr/>
        </p:nvSpPr>
        <p:spPr>
          <a:xfrm>
            <a:off x="638106" y="1377951"/>
            <a:ext cx="7737147" cy="40162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alibri" panose="020F0502020204030204" pitchFamily="34" charset="0"/>
              </a:rPr>
              <a:t>God’s Mercy and Grace Throughout the Book of Jonah</a:t>
            </a:r>
          </a:p>
        </p:txBody>
      </p:sp>
      <p:sp>
        <p:nvSpPr>
          <p:cNvPr id="7" name="Rectangle: Rounded Corners 6">
            <a:extLst>
              <a:ext uri="{FF2B5EF4-FFF2-40B4-BE49-F238E27FC236}">
                <a16:creationId xmlns:a16="http://schemas.microsoft.com/office/drawing/2014/main" xmlns="" id="{A4120434-E284-44E0-9E33-BE5891ECA8A3}"/>
              </a:ext>
            </a:extLst>
          </p:cNvPr>
          <p:cNvSpPr/>
          <p:nvPr/>
        </p:nvSpPr>
        <p:spPr>
          <a:xfrm>
            <a:off x="3287480" y="1882181"/>
            <a:ext cx="2438399" cy="1572000"/>
          </a:xfrm>
          <a:prstGeom prst="roundRect">
            <a:avLst/>
          </a:prstGeom>
          <a:solidFill>
            <a:srgbClr val="BDFF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latin typeface="Calibri" panose="020F0502020204030204" pitchFamily="34" charset="0"/>
              </a:rPr>
              <a:t>God was merciful on the </a:t>
            </a:r>
            <a:r>
              <a:rPr lang="en-US" b="1" dirty="0">
                <a:solidFill>
                  <a:schemeClr val="tx2"/>
                </a:solidFill>
                <a:latin typeface="Calibri" panose="020F0502020204030204" pitchFamily="34" charset="0"/>
              </a:rPr>
              <a:t>Jonah</a:t>
            </a:r>
            <a:r>
              <a:rPr lang="en-US" dirty="0">
                <a:solidFill>
                  <a:schemeClr val="tx2"/>
                </a:solidFill>
                <a:latin typeface="Calibri" panose="020F0502020204030204" pitchFamily="34" charset="0"/>
              </a:rPr>
              <a:t>, as he was saved from drowning in the sea</a:t>
            </a:r>
          </a:p>
        </p:txBody>
      </p:sp>
      <p:sp>
        <p:nvSpPr>
          <p:cNvPr id="8" name="Rectangle: Rounded Corners 7">
            <a:extLst>
              <a:ext uri="{FF2B5EF4-FFF2-40B4-BE49-F238E27FC236}">
                <a16:creationId xmlns:a16="http://schemas.microsoft.com/office/drawing/2014/main" xmlns="" id="{ADE8645D-E786-470C-89C7-89CCF32D6717}"/>
              </a:ext>
            </a:extLst>
          </p:cNvPr>
          <p:cNvSpPr/>
          <p:nvPr/>
        </p:nvSpPr>
        <p:spPr>
          <a:xfrm>
            <a:off x="5936854" y="1882972"/>
            <a:ext cx="2438399" cy="1571209"/>
          </a:xfrm>
          <a:prstGeom prst="roundRect">
            <a:avLst/>
          </a:prstGeom>
          <a:solidFill>
            <a:srgbClr val="BDFF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2"/>
                </a:solidFill>
                <a:latin typeface="Calibri" panose="020F0502020204030204" pitchFamily="34" charset="0"/>
              </a:rPr>
              <a:t>God was </a:t>
            </a:r>
            <a:r>
              <a:rPr lang="en-US" b="1" dirty="0">
                <a:solidFill>
                  <a:schemeClr val="tx2"/>
                </a:solidFill>
                <a:latin typeface="Calibri" panose="020F0502020204030204" pitchFamily="34" charset="0"/>
              </a:rPr>
              <a:t>merciful</a:t>
            </a:r>
            <a:r>
              <a:rPr lang="en-US" dirty="0">
                <a:solidFill>
                  <a:schemeClr val="tx2"/>
                </a:solidFill>
                <a:latin typeface="Calibri" panose="020F0502020204030204" pitchFamily="34" charset="0"/>
              </a:rPr>
              <a:t> on the Ninevites as he relented from destroying them for their evil</a:t>
            </a:r>
          </a:p>
        </p:txBody>
      </p:sp>
      <p:sp>
        <p:nvSpPr>
          <p:cNvPr id="9" name="Rectangle: Rounded Corners 8">
            <a:extLst>
              <a:ext uri="{FF2B5EF4-FFF2-40B4-BE49-F238E27FC236}">
                <a16:creationId xmlns:a16="http://schemas.microsoft.com/office/drawing/2014/main" xmlns="" id="{B5B3C106-F9BA-43F0-950C-0ADB25CC7DBD}"/>
              </a:ext>
            </a:extLst>
          </p:cNvPr>
          <p:cNvSpPr/>
          <p:nvPr/>
        </p:nvSpPr>
        <p:spPr>
          <a:xfrm>
            <a:off x="638106" y="3661890"/>
            <a:ext cx="7737147" cy="40162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alibri" panose="020F0502020204030204" pitchFamily="34" charset="0"/>
              </a:rPr>
              <a:t>God’s Mercy and Grace Today Through Jesus</a:t>
            </a:r>
          </a:p>
        </p:txBody>
      </p:sp>
      <p:sp>
        <p:nvSpPr>
          <p:cNvPr id="10" name="Rectangle 9">
            <a:extLst>
              <a:ext uri="{FF2B5EF4-FFF2-40B4-BE49-F238E27FC236}">
                <a16:creationId xmlns:a16="http://schemas.microsoft.com/office/drawing/2014/main" xmlns="" id="{CCEE83F9-1120-4AFB-926B-F434C04A7DA8}"/>
              </a:ext>
            </a:extLst>
          </p:cNvPr>
          <p:cNvSpPr/>
          <p:nvPr/>
        </p:nvSpPr>
        <p:spPr>
          <a:xfrm>
            <a:off x="3619500" y="4224067"/>
            <a:ext cx="4755753" cy="2308324"/>
          </a:xfrm>
          <a:prstGeom prst="rect">
            <a:avLst/>
          </a:prstGeom>
          <a:solidFill>
            <a:srgbClr val="BDFFDB"/>
          </a:solidFill>
          <a:ln>
            <a:solidFill>
              <a:schemeClr val="tx2"/>
            </a:solidFill>
          </a:ln>
        </p:spPr>
        <p:txBody>
          <a:bodyPr>
            <a:noAutofit/>
          </a:bodyPr>
          <a:lstStyle/>
          <a:p>
            <a:r>
              <a:rPr lang="en-US" dirty="0">
                <a:latin typeface="Calibri" panose="020F0502020204030204" pitchFamily="34" charset="0"/>
              </a:rPr>
              <a:t>(Rom 3:23-25 ESV)  </a:t>
            </a:r>
            <a:r>
              <a:rPr lang="en-US" u="sng" dirty="0">
                <a:latin typeface="Calibri" panose="020F0502020204030204" pitchFamily="34" charset="0"/>
              </a:rPr>
              <a:t>for all have sinned</a:t>
            </a:r>
            <a:r>
              <a:rPr lang="en-US" dirty="0">
                <a:latin typeface="Calibri" panose="020F0502020204030204" pitchFamily="34" charset="0"/>
              </a:rPr>
              <a:t> and fall short of the glory of God,  (24)  and are justified by his grace as a gift, through the redemption that is in Christ Jesus,  (25)  whom God put forward as a propitiation by his blood, to be received by faith. This was to show God's righteousness, because </a:t>
            </a:r>
            <a:r>
              <a:rPr lang="en-US" u="sng" dirty="0">
                <a:latin typeface="Calibri" panose="020F0502020204030204" pitchFamily="34" charset="0"/>
              </a:rPr>
              <a:t>in his divine forbearance he had passed over former sins</a:t>
            </a:r>
            <a:r>
              <a:rPr lang="en-US" dirty="0">
                <a:latin typeface="Calibri" panose="020F0502020204030204" pitchFamily="34" charset="0"/>
              </a:rPr>
              <a:t>.</a:t>
            </a:r>
          </a:p>
        </p:txBody>
      </p:sp>
      <p:sp>
        <p:nvSpPr>
          <p:cNvPr id="11" name="Rectangle 10">
            <a:extLst>
              <a:ext uri="{FF2B5EF4-FFF2-40B4-BE49-F238E27FC236}">
                <a16:creationId xmlns:a16="http://schemas.microsoft.com/office/drawing/2014/main" xmlns="" id="{50F60B57-6502-495B-A6FD-567AADF6EB60}"/>
              </a:ext>
            </a:extLst>
          </p:cNvPr>
          <p:cNvSpPr/>
          <p:nvPr/>
        </p:nvSpPr>
        <p:spPr>
          <a:xfrm>
            <a:off x="638106" y="4224066"/>
            <a:ext cx="2854394" cy="2308323"/>
          </a:xfrm>
          <a:prstGeom prst="rect">
            <a:avLst/>
          </a:prstGeom>
          <a:solidFill>
            <a:srgbClr val="BDFFDB"/>
          </a:solidFill>
          <a:ln>
            <a:solidFill>
              <a:schemeClr val="tx2"/>
            </a:solidFill>
          </a:ln>
        </p:spPr>
        <p:txBody>
          <a:bodyPr>
            <a:noAutofit/>
          </a:bodyPr>
          <a:lstStyle/>
          <a:p>
            <a:r>
              <a:rPr lang="en-US" dirty="0">
                <a:latin typeface="Calibri" panose="020F0502020204030204" pitchFamily="34" charset="0"/>
              </a:rPr>
              <a:t>(Mic 7:18 ESV)  Who is a God like you, </a:t>
            </a:r>
            <a:r>
              <a:rPr lang="en-US" u="sng" dirty="0">
                <a:latin typeface="Calibri" panose="020F0502020204030204" pitchFamily="34" charset="0"/>
              </a:rPr>
              <a:t>pardoning iniquity </a:t>
            </a:r>
            <a:r>
              <a:rPr lang="en-US" dirty="0">
                <a:latin typeface="Calibri" panose="020F0502020204030204" pitchFamily="34" charset="0"/>
              </a:rPr>
              <a:t>and passing over transgression for the remnant of his inheritance? He does not retain his anger forever, because he </a:t>
            </a:r>
            <a:r>
              <a:rPr lang="en-US" u="sng" dirty="0">
                <a:latin typeface="Calibri" panose="020F0502020204030204" pitchFamily="34" charset="0"/>
              </a:rPr>
              <a:t>delights in steadfast love</a:t>
            </a:r>
            <a:r>
              <a:rPr lang="en-US" dirty="0">
                <a:latin typeface="Calibri" panose="020F0502020204030204" pitchFamily="34" charset="0"/>
              </a:rPr>
              <a:t>.</a:t>
            </a:r>
          </a:p>
        </p:txBody>
      </p:sp>
    </p:spTree>
    <p:extLst>
      <p:ext uri="{BB962C8B-B14F-4D97-AF65-F5344CB8AC3E}">
        <p14:creationId xmlns:p14="http://schemas.microsoft.com/office/powerpoint/2010/main" val="23243066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Micah 4:1 – 5:15</a:t>
            </a:r>
          </a:p>
        </p:txBody>
      </p:sp>
      <p:sp>
        <p:nvSpPr>
          <p:cNvPr id="3" name="Subtitle 2"/>
          <p:cNvSpPr>
            <a:spLocks noGrp="1"/>
          </p:cNvSpPr>
          <p:nvPr>
            <p:ph type="subTitle" idx="1"/>
          </p:nvPr>
        </p:nvSpPr>
        <p:spPr/>
        <p:txBody>
          <a:bodyPr/>
          <a:lstStyle/>
          <a:p>
            <a:r>
              <a:rPr lang="en-US" dirty="0"/>
              <a:t>HOPE AND REDEMPTION</a:t>
            </a:r>
          </a:p>
        </p:txBody>
      </p:sp>
    </p:spTree>
    <p:extLst>
      <p:ext uri="{BB962C8B-B14F-4D97-AF65-F5344CB8AC3E}">
        <p14:creationId xmlns:p14="http://schemas.microsoft.com/office/powerpoint/2010/main" val="39678254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67D5F1-078A-4B0E-BBC3-88C57BC564D2}"/>
              </a:ext>
            </a:extLst>
          </p:cNvPr>
          <p:cNvSpPr>
            <a:spLocks noGrp="1"/>
          </p:cNvSpPr>
          <p:nvPr>
            <p:ph type="title"/>
          </p:nvPr>
        </p:nvSpPr>
        <p:spPr/>
        <p:txBody>
          <a:bodyPr/>
          <a:lstStyle/>
          <a:p>
            <a:r>
              <a:rPr lang="en-US" dirty="0"/>
              <a:t>Micah Chapter 4:1-13</a:t>
            </a:r>
          </a:p>
        </p:txBody>
      </p:sp>
      <p:graphicFrame>
        <p:nvGraphicFramePr>
          <p:cNvPr id="4" name="Table 3">
            <a:extLst>
              <a:ext uri="{FF2B5EF4-FFF2-40B4-BE49-F238E27FC236}">
                <a16:creationId xmlns:a16="http://schemas.microsoft.com/office/drawing/2014/main" xmlns="" id="{0EF14663-DBEE-4013-A7BF-1D5119014733}"/>
              </a:ext>
            </a:extLst>
          </p:cNvPr>
          <p:cNvGraphicFramePr>
            <a:graphicFrameLocks noGrp="1"/>
          </p:cNvGraphicFramePr>
          <p:nvPr>
            <p:extLst>
              <p:ext uri="{D42A27DB-BD31-4B8C-83A1-F6EECF244321}">
                <p14:modId xmlns:p14="http://schemas.microsoft.com/office/powerpoint/2010/main" val="4226265315"/>
              </p:ext>
            </p:extLst>
          </p:nvPr>
        </p:nvGraphicFramePr>
        <p:xfrm>
          <a:off x="730249" y="1047750"/>
          <a:ext cx="7647060" cy="5440680"/>
        </p:xfrm>
        <a:graphic>
          <a:graphicData uri="http://schemas.openxmlformats.org/drawingml/2006/table">
            <a:tbl>
              <a:tblPr firstRow="1" bandRow="1">
                <a:tableStyleId>{5C22544A-7EE6-4342-B048-85BDC9FD1C3A}</a:tableStyleId>
              </a:tblPr>
              <a:tblGrid>
                <a:gridCol w="3302001">
                  <a:extLst>
                    <a:ext uri="{9D8B030D-6E8A-4147-A177-3AD203B41FA5}">
                      <a16:colId xmlns:a16="http://schemas.microsoft.com/office/drawing/2014/main" xmlns="" val="1597627812"/>
                    </a:ext>
                  </a:extLst>
                </a:gridCol>
                <a:gridCol w="4345059">
                  <a:extLst>
                    <a:ext uri="{9D8B030D-6E8A-4147-A177-3AD203B41FA5}">
                      <a16:colId xmlns:a16="http://schemas.microsoft.com/office/drawing/2014/main" xmlns="" val="487342730"/>
                    </a:ext>
                  </a:extLst>
                </a:gridCol>
              </a:tblGrid>
              <a:tr h="2336800">
                <a:tc>
                  <a:txBody>
                    <a:bodyPr/>
                    <a:lstStyle/>
                    <a:p>
                      <a:pPr marL="34290" indent="0" algn="ctr">
                        <a:buNone/>
                      </a:pPr>
                      <a:r>
                        <a:rPr lang="en-US" sz="1300" b="1" dirty="0">
                          <a:solidFill>
                            <a:schemeClr val="tx2"/>
                          </a:solidFill>
                          <a:latin typeface="Calibri" panose="020F0502020204030204" pitchFamily="34" charset="0"/>
                        </a:rPr>
                        <a:t>THE MOUNTAIN OF THE LORD</a:t>
                      </a:r>
                    </a:p>
                    <a:p>
                      <a:pPr marL="34290" indent="0">
                        <a:buNone/>
                      </a:pPr>
                      <a:r>
                        <a:rPr lang="en-US" sz="1300" b="0" dirty="0">
                          <a:solidFill>
                            <a:schemeClr val="tx2"/>
                          </a:solidFill>
                          <a:latin typeface="Calibri" panose="020F0502020204030204" pitchFamily="34" charset="0"/>
                        </a:rPr>
                        <a:t>(1)  It shall come to pass in the latter days that the mountain of the house of the LORD shall be established as the highest of the mountains, and it shall be lifted up above the hills; and peoples shall flow to it,</a:t>
                      </a:r>
                    </a:p>
                    <a:p>
                      <a:pPr marL="34290" indent="0">
                        <a:buNone/>
                      </a:pPr>
                      <a:r>
                        <a:rPr lang="en-US" sz="1300" b="0" dirty="0">
                          <a:solidFill>
                            <a:schemeClr val="tx2"/>
                          </a:solidFill>
                          <a:latin typeface="Calibri" panose="020F0502020204030204" pitchFamily="34" charset="0"/>
                        </a:rPr>
                        <a:t>(2)  and many nations shall come, and say: “Come, let us go up to the mountain of the LORD, to the house of the God of Jacob, that he may teach us his ways and that we may walk in his paths.” For out of Zion shall go forth the law, and the word of the LORD from Jerusalem.</a:t>
                      </a:r>
                    </a:p>
                    <a:p>
                      <a:pPr marL="34290" indent="0">
                        <a:buNone/>
                      </a:pPr>
                      <a:r>
                        <a:rPr lang="en-US" sz="1300" b="0" dirty="0">
                          <a:solidFill>
                            <a:schemeClr val="tx2"/>
                          </a:solidFill>
                          <a:latin typeface="Calibri" panose="020F0502020204030204" pitchFamily="34" charset="0"/>
                        </a:rPr>
                        <a:t>(3)  He shall judge between many peoples, and shall decide disputes for strong nations far away; and they shall beat their swords into plowshares, and their spears into pruning hooks; nation shall not lift up sword against nation, neither shall they learn war anymore;</a:t>
                      </a:r>
                    </a:p>
                    <a:p>
                      <a:pPr marL="34290" indent="0">
                        <a:buNone/>
                      </a:pPr>
                      <a:r>
                        <a:rPr lang="en-US" sz="1300" b="0" dirty="0">
                          <a:solidFill>
                            <a:schemeClr val="tx2"/>
                          </a:solidFill>
                          <a:latin typeface="Calibri" panose="020F0502020204030204" pitchFamily="34" charset="0"/>
                        </a:rPr>
                        <a:t>(4)  but they shall sit every man under his vine and under his fig tree, and no one shall make them afraid, for the mouth of the LORD of hosts has spoken.</a:t>
                      </a:r>
                    </a:p>
                    <a:p>
                      <a:pPr marL="34290" indent="0">
                        <a:buNone/>
                      </a:pPr>
                      <a:r>
                        <a:rPr lang="en-US" sz="1300" b="0" dirty="0">
                          <a:solidFill>
                            <a:schemeClr val="tx2"/>
                          </a:solidFill>
                          <a:latin typeface="Calibri" panose="020F0502020204030204" pitchFamily="34" charset="0"/>
                        </a:rPr>
                        <a:t>(5)  For all the peoples walk each in the name of its god, but we will walk in the name of the LORD our God forever and ever.</a:t>
                      </a: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 indent="0" algn="ctr">
                        <a:buNone/>
                      </a:pPr>
                      <a:r>
                        <a:rPr lang="en-US" sz="1300" b="1" dirty="0">
                          <a:solidFill>
                            <a:schemeClr val="tx2"/>
                          </a:solidFill>
                          <a:latin typeface="Calibri" panose="020F0502020204030204" pitchFamily="34" charset="0"/>
                        </a:rPr>
                        <a:t>THE LORD SHALL RESCUE ZION</a:t>
                      </a:r>
                    </a:p>
                    <a:p>
                      <a:pPr marL="34290" indent="0">
                        <a:buNone/>
                      </a:pPr>
                      <a:r>
                        <a:rPr lang="en-US" sz="1300" b="0" dirty="0">
                          <a:solidFill>
                            <a:schemeClr val="tx2"/>
                          </a:solidFill>
                          <a:latin typeface="Calibri" panose="020F0502020204030204" pitchFamily="34" charset="0"/>
                        </a:rPr>
                        <a:t>(6)  In that day, declares the LORD, I will assemble the lame and gather those who have been driven away and those whom I have afflicted;</a:t>
                      </a:r>
                    </a:p>
                    <a:p>
                      <a:pPr algn="l"/>
                      <a:r>
                        <a:rPr lang="en-US" sz="1300" b="0" dirty="0">
                          <a:solidFill>
                            <a:schemeClr val="tx2"/>
                          </a:solidFill>
                          <a:latin typeface="Calibri" panose="020F0502020204030204" pitchFamily="34" charset="0"/>
                        </a:rPr>
                        <a:t>(7)  and the lame I will make the remnant, and those who were cast off, a strong nation; and the LORD will reign over them in Mount Zion from this time forth and forevermore.</a:t>
                      </a:r>
                    </a:p>
                    <a:p>
                      <a:pPr algn="l"/>
                      <a:r>
                        <a:rPr lang="en-US" sz="1300" b="0" dirty="0">
                          <a:solidFill>
                            <a:schemeClr val="tx2"/>
                          </a:solidFill>
                          <a:latin typeface="Calibri" panose="020F0502020204030204" pitchFamily="34" charset="0"/>
                        </a:rPr>
                        <a:t>(8)  And you, O tower of the flock, hill of the daughter of Zion, to you shall it come, the former dominion shall come, kingship for the daughter of Jerusalem.</a:t>
                      </a:r>
                    </a:p>
                    <a:p>
                      <a:pPr algn="l"/>
                      <a:r>
                        <a:rPr lang="en-US" sz="1300" b="0" dirty="0">
                          <a:solidFill>
                            <a:schemeClr val="tx2"/>
                          </a:solidFill>
                          <a:latin typeface="Calibri" panose="020F0502020204030204" pitchFamily="34" charset="0"/>
                        </a:rPr>
                        <a:t>(9)  Now why do you cry aloud? Is there no king in you? Has your counselor perished, that pain seized you like a woman in labor?</a:t>
                      </a:r>
                    </a:p>
                    <a:p>
                      <a:pPr algn="l"/>
                      <a:r>
                        <a:rPr lang="en-US" sz="1300" b="0" dirty="0">
                          <a:solidFill>
                            <a:schemeClr val="tx2"/>
                          </a:solidFill>
                          <a:latin typeface="Calibri" panose="020F0502020204030204" pitchFamily="34" charset="0"/>
                        </a:rPr>
                        <a:t>(10)  Writhe and groan, O daughter of Zion, like a woman in labor, for now you shall go out from the city and dwell in the open country; you shall go to Babylon. There you shall be rescued; there the LORD will redeem you from the hand of your enemies.</a:t>
                      </a:r>
                    </a:p>
                    <a:p>
                      <a:pPr algn="l"/>
                      <a:r>
                        <a:rPr lang="en-US" sz="1300" b="0" dirty="0">
                          <a:solidFill>
                            <a:schemeClr val="tx2"/>
                          </a:solidFill>
                          <a:latin typeface="Calibri" panose="020F0502020204030204" pitchFamily="34" charset="0"/>
                        </a:rPr>
                        <a:t>(11)  Now many nations are assembled against you, saying, “Let her be defiled, and let our eyes gaze upon Zion.”</a:t>
                      </a:r>
                    </a:p>
                    <a:p>
                      <a:pPr algn="l"/>
                      <a:r>
                        <a:rPr lang="en-US" sz="1300" b="0" dirty="0">
                          <a:solidFill>
                            <a:schemeClr val="tx2"/>
                          </a:solidFill>
                          <a:latin typeface="Calibri" panose="020F0502020204030204" pitchFamily="34" charset="0"/>
                        </a:rPr>
                        <a:t>(12)  But they do not know the thoughts of the LORD; they do not understand his plan, that he has gathered them as sheaves to the threshing floor.(13)  Arise and thresh, O daughter of Zion, for I will make your horn iron, and I will make your hoofs bronze; you shall beat in pieces many peoples; and shall devote their gain to the LORD, their wealth to the Lord of the whole earth.</a:t>
                      </a: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12446856"/>
                  </a:ext>
                </a:extLst>
              </a:tr>
            </a:tbl>
          </a:graphicData>
        </a:graphic>
      </p:graphicFrame>
    </p:spTree>
    <p:extLst>
      <p:ext uri="{BB962C8B-B14F-4D97-AF65-F5344CB8AC3E}">
        <p14:creationId xmlns:p14="http://schemas.microsoft.com/office/powerpoint/2010/main" val="39024085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67D5F1-078A-4B0E-BBC3-88C57BC564D2}"/>
              </a:ext>
            </a:extLst>
          </p:cNvPr>
          <p:cNvSpPr>
            <a:spLocks noGrp="1"/>
          </p:cNvSpPr>
          <p:nvPr>
            <p:ph type="title"/>
          </p:nvPr>
        </p:nvSpPr>
        <p:spPr/>
        <p:txBody>
          <a:bodyPr/>
          <a:lstStyle/>
          <a:p>
            <a:r>
              <a:rPr lang="en-US" dirty="0"/>
              <a:t>Micah Chapter 5:1-15 </a:t>
            </a:r>
          </a:p>
        </p:txBody>
      </p:sp>
      <p:graphicFrame>
        <p:nvGraphicFramePr>
          <p:cNvPr id="4" name="Table 3">
            <a:extLst>
              <a:ext uri="{FF2B5EF4-FFF2-40B4-BE49-F238E27FC236}">
                <a16:creationId xmlns:a16="http://schemas.microsoft.com/office/drawing/2014/main" xmlns="" id="{AF2B3DDA-7BD7-4A3A-97BC-B4469192D103}"/>
              </a:ext>
            </a:extLst>
          </p:cNvPr>
          <p:cNvGraphicFramePr>
            <a:graphicFrameLocks noGrp="1"/>
          </p:cNvGraphicFramePr>
          <p:nvPr>
            <p:extLst>
              <p:ext uri="{D42A27DB-BD31-4B8C-83A1-F6EECF244321}">
                <p14:modId xmlns:p14="http://schemas.microsoft.com/office/powerpoint/2010/main" val="1313118299"/>
              </p:ext>
            </p:extLst>
          </p:nvPr>
        </p:nvGraphicFramePr>
        <p:xfrm>
          <a:off x="730249" y="1047750"/>
          <a:ext cx="7647060" cy="5440680"/>
        </p:xfrm>
        <a:graphic>
          <a:graphicData uri="http://schemas.openxmlformats.org/drawingml/2006/table">
            <a:tbl>
              <a:tblPr firstRow="1" bandRow="1">
                <a:tableStyleId>{5C22544A-7EE6-4342-B048-85BDC9FD1C3A}</a:tableStyleId>
              </a:tblPr>
              <a:tblGrid>
                <a:gridCol w="3581401">
                  <a:extLst>
                    <a:ext uri="{9D8B030D-6E8A-4147-A177-3AD203B41FA5}">
                      <a16:colId xmlns:a16="http://schemas.microsoft.com/office/drawing/2014/main" xmlns="" val="1597627812"/>
                    </a:ext>
                  </a:extLst>
                </a:gridCol>
                <a:gridCol w="4065659">
                  <a:extLst>
                    <a:ext uri="{9D8B030D-6E8A-4147-A177-3AD203B41FA5}">
                      <a16:colId xmlns:a16="http://schemas.microsoft.com/office/drawing/2014/main" xmlns="" val="487342730"/>
                    </a:ext>
                  </a:extLst>
                </a:gridCol>
              </a:tblGrid>
              <a:tr h="2283460">
                <a:tc>
                  <a:txBody>
                    <a:bodyPr/>
                    <a:lstStyle/>
                    <a:p>
                      <a:pPr marL="34290" indent="0">
                        <a:buNone/>
                      </a:pPr>
                      <a:r>
                        <a:rPr lang="en-US" sz="1300" b="1" dirty="0">
                          <a:solidFill>
                            <a:schemeClr val="tx2"/>
                          </a:solidFill>
                          <a:latin typeface="Calibri" panose="020F0502020204030204" pitchFamily="34" charset="0"/>
                        </a:rPr>
                        <a:t>THE RULER TO BE BORN IN BETHLEHEM </a:t>
                      </a:r>
                    </a:p>
                    <a:p>
                      <a:pPr marL="34290" indent="0">
                        <a:buNone/>
                      </a:pPr>
                      <a:r>
                        <a:rPr lang="en-US" sz="1300" b="0" dirty="0">
                          <a:solidFill>
                            <a:schemeClr val="tx2"/>
                          </a:solidFill>
                          <a:latin typeface="Calibri" panose="020F0502020204030204" pitchFamily="34" charset="0"/>
                        </a:rPr>
                        <a:t>(1)  Now muster your troops, O daughter of troops; siege is laid against us; with a rod they strike the judge of Israel on the cheek.</a:t>
                      </a:r>
                    </a:p>
                    <a:p>
                      <a:pPr marL="34290" indent="0">
                        <a:buNone/>
                      </a:pPr>
                      <a:r>
                        <a:rPr lang="en-US" sz="1300" b="0" dirty="0">
                          <a:solidFill>
                            <a:schemeClr val="tx2"/>
                          </a:solidFill>
                          <a:latin typeface="Calibri" panose="020F0502020204030204" pitchFamily="34" charset="0"/>
                        </a:rPr>
                        <a:t>(2)  But you, O Bethlehem Ephrathah, who are too little to be among the clans of Judah, from you shall come forth for me one who is to be ruler in Israel, whose coming forth is from of old, from ancient days.</a:t>
                      </a:r>
                    </a:p>
                    <a:p>
                      <a:pPr marL="34290" indent="0">
                        <a:buNone/>
                      </a:pPr>
                      <a:r>
                        <a:rPr lang="en-US" sz="1300" b="0" dirty="0">
                          <a:solidFill>
                            <a:schemeClr val="tx2"/>
                          </a:solidFill>
                          <a:latin typeface="Calibri" panose="020F0502020204030204" pitchFamily="34" charset="0"/>
                        </a:rPr>
                        <a:t>(3)  Therefore he shall give them up until the time when she who is in labor has given birth; then the rest of his brothers shall return to the people of Israel.</a:t>
                      </a:r>
                    </a:p>
                    <a:p>
                      <a:pPr marL="34290" indent="0">
                        <a:buNone/>
                      </a:pPr>
                      <a:r>
                        <a:rPr lang="en-US" sz="1300" b="0" dirty="0">
                          <a:solidFill>
                            <a:schemeClr val="tx2"/>
                          </a:solidFill>
                          <a:latin typeface="Calibri" panose="020F0502020204030204" pitchFamily="34" charset="0"/>
                        </a:rPr>
                        <a:t>(4)  And he shall stand and shepherd his flock in the strength of the LORD, in the majesty of the name of the LORD his God. And they shall dwell secure, for now he shall be great to the ends of the earth.</a:t>
                      </a:r>
                    </a:p>
                    <a:p>
                      <a:pPr marL="34290" indent="0">
                        <a:buNone/>
                      </a:pPr>
                      <a:r>
                        <a:rPr lang="en-US" sz="1300" b="0" dirty="0">
                          <a:solidFill>
                            <a:schemeClr val="tx2"/>
                          </a:solidFill>
                          <a:latin typeface="Calibri" panose="020F0502020204030204" pitchFamily="34" charset="0"/>
                        </a:rPr>
                        <a:t>(5)  And he shall be their peace. When the Assyrian comes into our land and treads in our palaces, then we will raise against him seven shepherds and eight princes of men;</a:t>
                      </a:r>
                    </a:p>
                    <a:p>
                      <a:pPr marL="34290" indent="0">
                        <a:buNone/>
                      </a:pPr>
                      <a:r>
                        <a:rPr lang="en-US" sz="1300" b="0" dirty="0">
                          <a:solidFill>
                            <a:schemeClr val="tx2"/>
                          </a:solidFill>
                          <a:latin typeface="Calibri" panose="020F0502020204030204" pitchFamily="34" charset="0"/>
                        </a:rPr>
                        <a:t>(6)  they shall shepherd the land of Assyria with the sword, and the land of Nimrod at its entrances; and he shall deliver us from the Assyrian when he comes into our land and treads within our border.</a:t>
                      </a: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 indent="0">
                        <a:buNone/>
                      </a:pPr>
                      <a:r>
                        <a:rPr lang="en-US" sz="1300" b="1" dirty="0">
                          <a:solidFill>
                            <a:schemeClr val="tx2"/>
                          </a:solidFill>
                          <a:latin typeface="Calibri" panose="020F0502020204030204" pitchFamily="34" charset="0"/>
                        </a:rPr>
                        <a:t>A REMNANT SHALL BE DELIVERED</a:t>
                      </a:r>
                    </a:p>
                    <a:p>
                      <a:pPr marL="34290" indent="0">
                        <a:buNone/>
                      </a:pPr>
                      <a:r>
                        <a:rPr lang="en-US" sz="1300" b="0" dirty="0">
                          <a:solidFill>
                            <a:schemeClr val="tx2"/>
                          </a:solidFill>
                          <a:latin typeface="Calibri" panose="020F0502020204030204" pitchFamily="34" charset="0"/>
                        </a:rPr>
                        <a:t>(7)  Then the remnant of Jacob shall be in the midst of many peoples like dew from the LORD, like showers on the grass, which delay not for a man nor wait for the children of man.</a:t>
                      </a:r>
                    </a:p>
                    <a:p>
                      <a:pPr marL="34290" indent="0">
                        <a:buNone/>
                      </a:pPr>
                      <a:r>
                        <a:rPr lang="en-US" sz="1300" b="0" dirty="0">
                          <a:solidFill>
                            <a:schemeClr val="tx2"/>
                          </a:solidFill>
                          <a:latin typeface="Calibri" panose="020F0502020204030204" pitchFamily="34" charset="0"/>
                        </a:rPr>
                        <a:t>(8)  And the remnant of Jacob shall be among the nations, in the midst of many peoples, like a lion among the beasts of the forest, like a young lion among the flocks of sheep, which, when it goes through, treads down and tears in pieces, and there is none to deliver.</a:t>
                      </a:r>
                    </a:p>
                    <a:p>
                      <a:pPr marL="34290" indent="0">
                        <a:buNone/>
                      </a:pPr>
                      <a:r>
                        <a:rPr lang="en-US" sz="1300" b="0" dirty="0">
                          <a:solidFill>
                            <a:schemeClr val="tx2"/>
                          </a:solidFill>
                          <a:latin typeface="Calibri" panose="020F0502020204030204" pitchFamily="34" charset="0"/>
                        </a:rPr>
                        <a:t>(9)  Your hand shall be lifted up over your adversaries, and all your enemies shall be cut off.</a:t>
                      </a:r>
                    </a:p>
                    <a:p>
                      <a:pPr marL="34290" indent="0">
                        <a:buNone/>
                      </a:pPr>
                      <a:r>
                        <a:rPr lang="en-US" sz="1300" b="0" dirty="0">
                          <a:solidFill>
                            <a:schemeClr val="tx2"/>
                          </a:solidFill>
                          <a:latin typeface="Calibri" panose="020F0502020204030204" pitchFamily="34" charset="0"/>
                        </a:rPr>
                        <a:t>(10)  And in that day, declares the LORD, I will cut off your horses from among you and will destroy your chariots;</a:t>
                      </a:r>
                    </a:p>
                    <a:p>
                      <a:pPr marL="34290" indent="0">
                        <a:buNone/>
                      </a:pPr>
                      <a:r>
                        <a:rPr lang="en-US" sz="1300" b="0" dirty="0">
                          <a:solidFill>
                            <a:schemeClr val="tx2"/>
                          </a:solidFill>
                          <a:latin typeface="Calibri" panose="020F0502020204030204" pitchFamily="34" charset="0"/>
                        </a:rPr>
                        <a:t>(11)  and I will cut off the cities of your land and throw down all your strongholds;</a:t>
                      </a:r>
                    </a:p>
                    <a:p>
                      <a:pPr marL="34290" indent="0">
                        <a:buNone/>
                      </a:pPr>
                      <a:r>
                        <a:rPr lang="en-US" sz="1300" b="0" dirty="0">
                          <a:solidFill>
                            <a:schemeClr val="tx2"/>
                          </a:solidFill>
                          <a:latin typeface="Calibri" panose="020F0502020204030204" pitchFamily="34" charset="0"/>
                        </a:rPr>
                        <a:t>(12)  and I will cut off sorceries from your hand, and you shall have no more tellers of fortunes;</a:t>
                      </a:r>
                    </a:p>
                    <a:p>
                      <a:pPr marL="34290" indent="0">
                        <a:buNone/>
                      </a:pPr>
                      <a:r>
                        <a:rPr lang="en-US" sz="1300" b="0" dirty="0">
                          <a:solidFill>
                            <a:schemeClr val="tx2"/>
                          </a:solidFill>
                          <a:latin typeface="Calibri" panose="020F0502020204030204" pitchFamily="34" charset="0"/>
                        </a:rPr>
                        <a:t>(13)  and I will cut off your carved images and your pillars from among you, and you shall bow down no more to the work of your hands;</a:t>
                      </a:r>
                    </a:p>
                    <a:p>
                      <a:pPr marL="34290" indent="0">
                        <a:buNone/>
                      </a:pPr>
                      <a:r>
                        <a:rPr lang="en-US" sz="1300" b="0" dirty="0">
                          <a:solidFill>
                            <a:schemeClr val="tx2"/>
                          </a:solidFill>
                          <a:latin typeface="Calibri" panose="020F0502020204030204" pitchFamily="34" charset="0"/>
                        </a:rPr>
                        <a:t>(14)  and I will root out your Asherah images from among you and destroy your cities.</a:t>
                      </a:r>
                    </a:p>
                    <a:p>
                      <a:pPr marL="34290" indent="0">
                        <a:buNone/>
                      </a:pPr>
                      <a:r>
                        <a:rPr lang="en-US" sz="1300" b="0" dirty="0">
                          <a:solidFill>
                            <a:schemeClr val="tx2"/>
                          </a:solidFill>
                          <a:latin typeface="Calibri" panose="020F0502020204030204" pitchFamily="34" charset="0"/>
                        </a:rPr>
                        <a:t>(15)  And in anger and wrath I will execute vengeance on the nations that did not obey.</a:t>
                      </a:r>
                    </a:p>
                    <a:p>
                      <a:pPr marL="34290" indent="0" algn="ctr">
                        <a:buNone/>
                      </a:pPr>
                      <a:endParaRPr lang="en-US" sz="1300" b="0" dirty="0">
                        <a:solidFill>
                          <a:schemeClr val="tx2"/>
                        </a:solidFill>
                        <a:latin typeface="Calibri" panose="020F0502020204030204" pitchFamily="34" charset="0"/>
                      </a:endParaRP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12446856"/>
                  </a:ext>
                </a:extLst>
              </a:tr>
            </a:tbl>
          </a:graphicData>
        </a:graphic>
      </p:graphicFrame>
    </p:spTree>
    <p:extLst>
      <p:ext uri="{BB962C8B-B14F-4D97-AF65-F5344CB8AC3E}">
        <p14:creationId xmlns:p14="http://schemas.microsoft.com/office/powerpoint/2010/main" val="9199375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Micah 6:1 – 7:7</a:t>
            </a:r>
          </a:p>
        </p:txBody>
      </p:sp>
      <p:sp>
        <p:nvSpPr>
          <p:cNvPr id="3" name="Subtitle 2"/>
          <p:cNvSpPr>
            <a:spLocks noGrp="1"/>
          </p:cNvSpPr>
          <p:nvPr>
            <p:ph type="subTitle" idx="1"/>
          </p:nvPr>
        </p:nvSpPr>
        <p:spPr/>
        <p:txBody>
          <a:bodyPr/>
          <a:lstStyle/>
          <a:p>
            <a:r>
              <a:rPr lang="en-US" dirty="0"/>
              <a:t>GOD’S CASE AGAINST ISRAEL</a:t>
            </a:r>
          </a:p>
        </p:txBody>
      </p:sp>
    </p:spTree>
    <p:extLst>
      <p:ext uri="{BB962C8B-B14F-4D97-AF65-F5344CB8AC3E}">
        <p14:creationId xmlns:p14="http://schemas.microsoft.com/office/powerpoint/2010/main" val="290923723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0E64D3-B8B2-41C2-946C-1B620FAA389A}"/>
              </a:ext>
            </a:extLst>
          </p:cNvPr>
          <p:cNvSpPr>
            <a:spLocks noGrp="1"/>
          </p:cNvSpPr>
          <p:nvPr>
            <p:ph type="title"/>
          </p:nvPr>
        </p:nvSpPr>
        <p:spPr/>
        <p:txBody>
          <a:bodyPr/>
          <a:lstStyle/>
          <a:p>
            <a:r>
              <a:rPr lang="en-US" dirty="0"/>
              <a:t>Micah the Man</a:t>
            </a:r>
          </a:p>
        </p:txBody>
      </p:sp>
      <p:sp>
        <p:nvSpPr>
          <p:cNvPr id="4" name="Content Placeholder 3">
            <a:extLst>
              <a:ext uri="{FF2B5EF4-FFF2-40B4-BE49-F238E27FC236}">
                <a16:creationId xmlns:a16="http://schemas.microsoft.com/office/drawing/2014/main" xmlns="" id="{BA88587B-3C75-4129-BCCB-253FCF544C0F}"/>
              </a:ext>
            </a:extLst>
          </p:cNvPr>
          <p:cNvSpPr>
            <a:spLocks noGrp="1"/>
          </p:cNvSpPr>
          <p:nvPr>
            <p:ph idx="13"/>
          </p:nvPr>
        </p:nvSpPr>
        <p:spPr/>
        <p:txBody>
          <a:bodyPr/>
          <a:lstStyle/>
          <a:p>
            <a:endParaRPr lang="en-US"/>
          </a:p>
        </p:txBody>
      </p:sp>
      <p:sp>
        <p:nvSpPr>
          <p:cNvPr id="6" name="Rectangle 5">
            <a:extLst>
              <a:ext uri="{FF2B5EF4-FFF2-40B4-BE49-F238E27FC236}">
                <a16:creationId xmlns:a16="http://schemas.microsoft.com/office/drawing/2014/main" xmlns="" id="{27132DE9-2684-4364-82F4-F989515B9BC8}"/>
              </a:ext>
            </a:extLst>
          </p:cNvPr>
          <p:cNvSpPr/>
          <p:nvPr/>
        </p:nvSpPr>
        <p:spPr>
          <a:xfrm>
            <a:off x="2218824" y="1516708"/>
            <a:ext cx="6050280" cy="381000"/>
          </a:xfrm>
          <a:prstGeom prst="rect">
            <a:avLst/>
          </a:prstGeom>
          <a:solidFill>
            <a:schemeClr val="accent2">
              <a:lumMod val="20000"/>
              <a:lumOff val="80000"/>
            </a:schemeClr>
          </a:solidFill>
          <a:ln>
            <a:solidFill>
              <a:schemeClr val="accent2">
                <a:lumMod val="50000"/>
              </a:schemeClr>
            </a:solidFill>
          </a:ln>
        </p:spPr>
        <p:style>
          <a:lnRef idx="2">
            <a:schemeClr val="accent4"/>
          </a:lnRef>
          <a:fillRef idx="1">
            <a:schemeClr val="lt1"/>
          </a:fillRef>
          <a:effectRef idx="0">
            <a:schemeClr val="accent4"/>
          </a:effectRef>
          <a:fontRef idx="minor">
            <a:schemeClr val="dk1"/>
          </a:fontRef>
        </p:style>
        <p:txBody>
          <a:bodyPr rtlCol="0" anchor="t"/>
          <a:lstStyle/>
          <a:p>
            <a:r>
              <a:rPr lang="en-US" sz="1600" dirty="0">
                <a:latin typeface="Calibri" panose="020F0502020204030204" pitchFamily="34" charset="0"/>
              </a:rPr>
              <a:t>Meaning is “Who is like Yahweh?”</a:t>
            </a:r>
          </a:p>
        </p:txBody>
      </p:sp>
      <p:sp>
        <p:nvSpPr>
          <p:cNvPr id="7" name="Rectangle 6">
            <a:extLst>
              <a:ext uri="{FF2B5EF4-FFF2-40B4-BE49-F238E27FC236}">
                <a16:creationId xmlns:a16="http://schemas.microsoft.com/office/drawing/2014/main" xmlns="" id="{6A74384A-BA55-4FAB-A1A5-5CE0456BFF6C}"/>
              </a:ext>
            </a:extLst>
          </p:cNvPr>
          <p:cNvSpPr/>
          <p:nvPr/>
        </p:nvSpPr>
        <p:spPr>
          <a:xfrm>
            <a:off x="2218824" y="1978007"/>
            <a:ext cx="6050280" cy="465137"/>
          </a:xfrm>
          <a:prstGeom prst="rect">
            <a:avLst/>
          </a:prstGeom>
          <a:solidFill>
            <a:schemeClr val="accent2">
              <a:lumMod val="20000"/>
              <a:lumOff val="80000"/>
            </a:schemeClr>
          </a:solidFill>
          <a:ln>
            <a:solidFill>
              <a:schemeClr val="accent2">
                <a:lumMod val="50000"/>
              </a:schemeClr>
            </a:solidFill>
          </a:ln>
        </p:spPr>
        <p:style>
          <a:lnRef idx="2">
            <a:schemeClr val="accent4"/>
          </a:lnRef>
          <a:fillRef idx="1">
            <a:schemeClr val="lt1"/>
          </a:fillRef>
          <a:effectRef idx="0">
            <a:schemeClr val="accent4"/>
          </a:effectRef>
          <a:fontRef idx="minor">
            <a:schemeClr val="dk1"/>
          </a:fontRef>
        </p:style>
        <p:txBody>
          <a:bodyPr rtlCol="0" anchor="t"/>
          <a:lstStyle/>
          <a:p>
            <a:r>
              <a:rPr lang="en-US" sz="1600" dirty="0">
                <a:latin typeface="Calibri" panose="020F0502020204030204" pitchFamily="34" charset="0"/>
              </a:rPr>
              <a:t>He was of </a:t>
            </a:r>
            <a:r>
              <a:rPr lang="en-US" sz="1600" dirty="0" err="1">
                <a:latin typeface="Calibri" panose="020F0502020204030204" pitchFamily="34" charset="0"/>
              </a:rPr>
              <a:t>Moresheth</a:t>
            </a:r>
            <a:r>
              <a:rPr lang="en-US" sz="1600" dirty="0">
                <a:latin typeface="Calibri" panose="020F0502020204030204" pitchFamily="34" charset="0"/>
              </a:rPr>
              <a:t> (1:1)</a:t>
            </a:r>
          </a:p>
        </p:txBody>
      </p:sp>
      <p:sp>
        <p:nvSpPr>
          <p:cNvPr id="8" name="Rectangle 7">
            <a:extLst>
              <a:ext uri="{FF2B5EF4-FFF2-40B4-BE49-F238E27FC236}">
                <a16:creationId xmlns:a16="http://schemas.microsoft.com/office/drawing/2014/main" xmlns="" id="{076A7F65-1ACF-42BC-9EA7-7073BD3CDEB4}"/>
              </a:ext>
            </a:extLst>
          </p:cNvPr>
          <p:cNvSpPr/>
          <p:nvPr/>
        </p:nvSpPr>
        <p:spPr>
          <a:xfrm>
            <a:off x="2218824" y="2541433"/>
            <a:ext cx="6050280" cy="673255"/>
          </a:xfrm>
          <a:prstGeom prst="rect">
            <a:avLst/>
          </a:prstGeom>
          <a:solidFill>
            <a:schemeClr val="accent2">
              <a:lumMod val="20000"/>
              <a:lumOff val="80000"/>
            </a:schemeClr>
          </a:solidFill>
          <a:ln>
            <a:solidFill>
              <a:schemeClr val="accent2">
                <a:lumMod val="50000"/>
              </a:schemeClr>
            </a:solidFill>
          </a:ln>
        </p:spPr>
        <p:style>
          <a:lnRef idx="2">
            <a:schemeClr val="accent4"/>
          </a:lnRef>
          <a:fillRef idx="1">
            <a:schemeClr val="lt1"/>
          </a:fillRef>
          <a:effectRef idx="0">
            <a:schemeClr val="accent4"/>
          </a:effectRef>
          <a:fontRef idx="minor">
            <a:schemeClr val="dk1"/>
          </a:fontRef>
        </p:style>
        <p:txBody>
          <a:bodyPr rtlCol="0" anchor="t"/>
          <a:lstStyle/>
          <a:p>
            <a:endParaRPr lang="en-US" sz="1600" dirty="0">
              <a:latin typeface="Calibri" panose="020F0502020204030204" pitchFamily="34" charset="0"/>
            </a:endParaRPr>
          </a:p>
        </p:txBody>
      </p:sp>
      <p:sp>
        <p:nvSpPr>
          <p:cNvPr id="9" name="Rectangle 8">
            <a:extLst>
              <a:ext uri="{FF2B5EF4-FFF2-40B4-BE49-F238E27FC236}">
                <a16:creationId xmlns:a16="http://schemas.microsoft.com/office/drawing/2014/main" xmlns="" id="{96031AE4-F733-4814-9CE5-EE0FC92F5FE9}"/>
              </a:ext>
            </a:extLst>
          </p:cNvPr>
          <p:cNvSpPr/>
          <p:nvPr/>
        </p:nvSpPr>
        <p:spPr>
          <a:xfrm>
            <a:off x="2218824" y="3312977"/>
            <a:ext cx="6050280" cy="2152016"/>
          </a:xfrm>
          <a:prstGeom prst="rect">
            <a:avLst/>
          </a:prstGeom>
          <a:solidFill>
            <a:schemeClr val="accent2">
              <a:lumMod val="20000"/>
              <a:lumOff val="80000"/>
            </a:schemeClr>
          </a:solidFill>
          <a:ln>
            <a:solidFill>
              <a:schemeClr val="accent2">
                <a:lumMod val="50000"/>
              </a:schemeClr>
            </a:solidFill>
          </a:ln>
        </p:spPr>
        <p:style>
          <a:lnRef idx="2">
            <a:schemeClr val="accent4"/>
          </a:lnRef>
          <a:fillRef idx="1">
            <a:schemeClr val="lt1"/>
          </a:fillRef>
          <a:effectRef idx="0">
            <a:schemeClr val="accent4"/>
          </a:effectRef>
          <a:fontRef idx="minor">
            <a:schemeClr val="dk1"/>
          </a:fontRef>
        </p:style>
        <p:txBody>
          <a:bodyPr rtlCol="0" anchor="t"/>
          <a:lstStyle/>
          <a:p>
            <a:r>
              <a:rPr lang="en-US" sz="1600" dirty="0">
                <a:latin typeface="Calibri" panose="020F0502020204030204" pitchFamily="34" charset="0"/>
              </a:rPr>
              <a:t>Micah prophesied during the reigns of the Judean kings Jotham (750–735 B.C.), Ahaz (735–715), and Hezekiah (715–687)</a:t>
            </a:r>
          </a:p>
          <a:p>
            <a:endParaRPr lang="en-US" sz="1600" i="1" dirty="0">
              <a:latin typeface="Calibri" panose="020F0502020204030204" pitchFamily="34" charset="0"/>
            </a:endParaRPr>
          </a:p>
          <a:p>
            <a:r>
              <a:rPr lang="en-US" sz="1600" i="1" dirty="0">
                <a:latin typeface="Calibri" panose="020F0502020204030204" pitchFamily="34" charset="0"/>
              </a:rPr>
              <a:t>(Mic 1:1)  The word of the LORD that came to Micah of </a:t>
            </a:r>
            <a:r>
              <a:rPr lang="en-US" sz="1600" i="1" dirty="0" err="1">
                <a:latin typeface="Calibri" panose="020F0502020204030204" pitchFamily="34" charset="0"/>
              </a:rPr>
              <a:t>Moresheth</a:t>
            </a:r>
            <a:r>
              <a:rPr lang="en-US" sz="1600" i="1" dirty="0">
                <a:latin typeface="Calibri" panose="020F0502020204030204" pitchFamily="34" charset="0"/>
              </a:rPr>
              <a:t> in the days of Jotham, Ahaz, and Hezekiah, kings of Judah, which he saw concerning Samaria and Jerusalem.</a:t>
            </a:r>
          </a:p>
        </p:txBody>
      </p:sp>
      <p:sp>
        <p:nvSpPr>
          <p:cNvPr id="10" name="Rectangle 9">
            <a:extLst>
              <a:ext uri="{FF2B5EF4-FFF2-40B4-BE49-F238E27FC236}">
                <a16:creationId xmlns:a16="http://schemas.microsoft.com/office/drawing/2014/main" xmlns="" id="{0F7B7F86-3BA0-4934-B3CE-E6D15336E51E}"/>
              </a:ext>
            </a:extLst>
          </p:cNvPr>
          <p:cNvSpPr/>
          <p:nvPr/>
        </p:nvSpPr>
        <p:spPr>
          <a:xfrm>
            <a:off x="874896" y="1516708"/>
            <a:ext cx="1275373" cy="381000"/>
          </a:xfrm>
          <a:prstGeom prst="rect">
            <a:avLst/>
          </a:prstGeom>
          <a:solidFill>
            <a:schemeClr val="accent2">
              <a:lumMod val="40000"/>
              <a:lumOff val="60000"/>
            </a:schemeClr>
          </a:solidFill>
          <a:ln>
            <a:solidFill>
              <a:schemeClr val="accent2">
                <a:lumMod val="50000"/>
              </a:schemeClr>
            </a:solidFill>
          </a:ln>
        </p:spPr>
        <p:style>
          <a:lnRef idx="2">
            <a:schemeClr val="accent4"/>
          </a:lnRef>
          <a:fillRef idx="1">
            <a:schemeClr val="lt1"/>
          </a:fillRef>
          <a:effectRef idx="0">
            <a:schemeClr val="accent4"/>
          </a:effectRef>
          <a:fontRef idx="minor">
            <a:schemeClr val="dk1"/>
          </a:fontRef>
        </p:style>
        <p:txBody>
          <a:bodyPr rtlCol="0" anchor="t"/>
          <a:lstStyle/>
          <a:p>
            <a:r>
              <a:rPr lang="en-US" sz="1600" dirty="0">
                <a:latin typeface="Calibri" panose="020F0502020204030204" pitchFamily="34" charset="0"/>
              </a:rPr>
              <a:t>Name</a:t>
            </a:r>
          </a:p>
        </p:txBody>
      </p:sp>
      <p:sp>
        <p:nvSpPr>
          <p:cNvPr id="14" name="Rectangle 13">
            <a:extLst>
              <a:ext uri="{FF2B5EF4-FFF2-40B4-BE49-F238E27FC236}">
                <a16:creationId xmlns:a16="http://schemas.microsoft.com/office/drawing/2014/main" xmlns="" id="{2373391D-1C30-4EDE-B7CA-48E6C83384CC}"/>
              </a:ext>
            </a:extLst>
          </p:cNvPr>
          <p:cNvSpPr/>
          <p:nvPr/>
        </p:nvSpPr>
        <p:spPr>
          <a:xfrm>
            <a:off x="874895" y="3312976"/>
            <a:ext cx="1275373" cy="2152015"/>
          </a:xfrm>
          <a:prstGeom prst="rect">
            <a:avLst/>
          </a:prstGeom>
          <a:solidFill>
            <a:schemeClr val="accent2">
              <a:lumMod val="40000"/>
              <a:lumOff val="60000"/>
            </a:schemeClr>
          </a:solidFill>
          <a:ln>
            <a:solidFill>
              <a:schemeClr val="accent2">
                <a:lumMod val="50000"/>
              </a:schemeClr>
            </a:solidFill>
          </a:ln>
        </p:spPr>
        <p:style>
          <a:lnRef idx="2">
            <a:schemeClr val="accent4"/>
          </a:lnRef>
          <a:fillRef idx="1">
            <a:schemeClr val="lt1"/>
          </a:fillRef>
          <a:effectRef idx="0">
            <a:schemeClr val="accent4"/>
          </a:effectRef>
          <a:fontRef idx="minor">
            <a:schemeClr val="dk1"/>
          </a:fontRef>
        </p:style>
        <p:txBody>
          <a:bodyPr rtlCol="0" anchor="t"/>
          <a:lstStyle/>
          <a:p>
            <a:r>
              <a:rPr lang="en-US" sz="1600" dirty="0">
                <a:latin typeface="Calibri" panose="020F0502020204030204" pitchFamily="34" charset="0"/>
              </a:rPr>
              <a:t>Timing,</a:t>
            </a:r>
          </a:p>
          <a:p>
            <a:r>
              <a:rPr lang="en-US" sz="1600" dirty="0">
                <a:latin typeface="Calibri" panose="020F0502020204030204" pitchFamily="34" charset="0"/>
              </a:rPr>
              <a:t>King</a:t>
            </a:r>
          </a:p>
        </p:txBody>
      </p:sp>
      <p:sp>
        <p:nvSpPr>
          <p:cNvPr id="15" name="Rectangle 14">
            <a:extLst>
              <a:ext uri="{FF2B5EF4-FFF2-40B4-BE49-F238E27FC236}">
                <a16:creationId xmlns:a16="http://schemas.microsoft.com/office/drawing/2014/main" xmlns="" id="{DFA6CEC0-FA38-49CE-85A0-85013BB6A22A}"/>
              </a:ext>
            </a:extLst>
          </p:cNvPr>
          <p:cNvSpPr/>
          <p:nvPr/>
        </p:nvSpPr>
        <p:spPr>
          <a:xfrm>
            <a:off x="874894" y="1978006"/>
            <a:ext cx="1275373" cy="465137"/>
          </a:xfrm>
          <a:prstGeom prst="rect">
            <a:avLst/>
          </a:prstGeom>
          <a:solidFill>
            <a:schemeClr val="accent2">
              <a:lumMod val="40000"/>
              <a:lumOff val="60000"/>
            </a:schemeClr>
          </a:solidFill>
          <a:ln>
            <a:solidFill>
              <a:schemeClr val="accent2">
                <a:lumMod val="50000"/>
              </a:schemeClr>
            </a:solidFill>
          </a:ln>
        </p:spPr>
        <p:style>
          <a:lnRef idx="2">
            <a:schemeClr val="accent4"/>
          </a:lnRef>
          <a:fillRef idx="1">
            <a:schemeClr val="lt1"/>
          </a:fillRef>
          <a:effectRef idx="0">
            <a:schemeClr val="accent4"/>
          </a:effectRef>
          <a:fontRef idx="minor">
            <a:schemeClr val="dk1"/>
          </a:fontRef>
        </p:style>
        <p:txBody>
          <a:bodyPr rtlCol="0" anchor="t"/>
          <a:lstStyle/>
          <a:p>
            <a:r>
              <a:rPr lang="en-US" sz="1600" dirty="0">
                <a:latin typeface="Calibri" panose="020F0502020204030204" pitchFamily="34" charset="0"/>
              </a:rPr>
              <a:t>Home</a:t>
            </a:r>
          </a:p>
        </p:txBody>
      </p:sp>
      <p:sp>
        <p:nvSpPr>
          <p:cNvPr id="16" name="Rectangle 15">
            <a:extLst>
              <a:ext uri="{FF2B5EF4-FFF2-40B4-BE49-F238E27FC236}">
                <a16:creationId xmlns:a16="http://schemas.microsoft.com/office/drawing/2014/main" xmlns="" id="{F6F190DD-B52D-4021-B633-A816B23CA26D}"/>
              </a:ext>
            </a:extLst>
          </p:cNvPr>
          <p:cNvSpPr/>
          <p:nvPr/>
        </p:nvSpPr>
        <p:spPr>
          <a:xfrm>
            <a:off x="874893" y="2559792"/>
            <a:ext cx="1275373" cy="654896"/>
          </a:xfrm>
          <a:prstGeom prst="rect">
            <a:avLst/>
          </a:prstGeom>
          <a:solidFill>
            <a:schemeClr val="accent2">
              <a:lumMod val="40000"/>
              <a:lumOff val="60000"/>
            </a:schemeClr>
          </a:solidFill>
          <a:ln>
            <a:solidFill>
              <a:schemeClr val="accent2">
                <a:lumMod val="50000"/>
              </a:schemeClr>
            </a:solidFill>
          </a:ln>
        </p:spPr>
        <p:style>
          <a:lnRef idx="2">
            <a:schemeClr val="accent4"/>
          </a:lnRef>
          <a:fillRef idx="1">
            <a:schemeClr val="lt1"/>
          </a:fillRef>
          <a:effectRef idx="0">
            <a:schemeClr val="accent4"/>
          </a:effectRef>
          <a:fontRef idx="minor">
            <a:schemeClr val="dk1"/>
          </a:fontRef>
        </p:style>
        <p:txBody>
          <a:bodyPr rtlCol="0" anchor="t"/>
          <a:lstStyle/>
          <a:p>
            <a:r>
              <a:rPr lang="en-US" sz="1600" dirty="0">
                <a:latin typeface="Calibri" panose="020F0502020204030204" pitchFamily="34" charset="0"/>
              </a:rPr>
              <a:t>Family</a:t>
            </a:r>
          </a:p>
        </p:txBody>
      </p:sp>
    </p:spTree>
    <p:extLst>
      <p:ext uri="{BB962C8B-B14F-4D97-AF65-F5344CB8AC3E}">
        <p14:creationId xmlns:p14="http://schemas.microsoft.com/office/powerpoint/2010/main" val="362106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2EBF1D-5568-4F25-A67B-48FE6888EB5F}"/>
              </a:ext>
            </a:extLst>
          </p:cNvPr>
          <p:cNvSpPr>
            <a:spLocks noGrp="1"/>
          </p:cNvSpPr>
          <p:nvPr>
            <p:ph type="title"/>
          </p:nvPr>
        </p:nvSpPr>
        <p:spPr/>
        <p:txBody>
          <a:bodyPr/>
          <a:lstStyle/>
          <a:p>
            <a:r>
              <a:rPr lang="en-US" dirty="0"/>
              <a:t>Prophets Within Major Periods</a:t>
            </a:r>
          </a:p>
        </p:txBody>
      </p:sp>
      <p:graphicFrame>
        <p:nvGraphicFramePr>
          <p:cNvPr id="5" name="Content Placeholder 4">
            <a:extLst>
              <a:ext uri="{FF2B5EF4-FFF2-40B4-BE49-F238E27FC236}">
                <a16:creationId xmlns:a16="http://schemas.microsoft.com/office/drawing/2014/main" xmlns="" id="{8A9FBEC5-8363-4732-B1D6-F388A17B44C7}"/>
              </a:ext>
            </a:extLst>
          </p:cNvPr>
          <p:cNvGraphicFramePr>
            <a:graphicFrameLocks noGrp="1"/>
          </p:cNvGraphicFramePr>
          <p:nvPr>
            <p:ph idx="1"/>
            <p:extLst>
              <p:ext uri="{D42A27DB-BD31-4B8C-83A1-F6EECF244321}">
                <p14:modId xmlns:p14="http://schemas.microsoft.com/office/powerpoint/2010/main" val="1425620182"/>
              </p:ext>
            </p:extLst>
          </p:nvPr>
        </p:nvGraphicFramePr>
        <p:xfrm>
          <a:off x="709613" y="1487486"/>
          <a:ext cx="7666040" cy="4614987"/>
        </p:xfrm>
        <a:graphic>
          <a:graphicData uri="http://schemas.openxmlformats.org/drawingml/2006/table">
            <a:tbl>
              <a:tblPr firstRow="1">
                <a:tableStyleId>{5C22544A-7EE6-4342-B048-85BDC9FD1C3A}</a:tableStyleId>
              </a:tblPr>
              <a:tblGrid>
                <a:gridCol w="2322848">
                  <a:extLst>
                    <a:ext uri="{9D8B030D-6E8A-4147-A177-3AD203B41FA5}">
                      <a16:colId xmlns:a16="http://schemas.microsoft.com/office/drawing/2014/main" xmlns="" val="1910298520"/>
                    </a:ext>
                  </a:extLst>
                </a:gridCol>
                <a:gridCol w="208280">
                  <a:extLst>
                    <a:ext uri="{9D8B030D-6E8A-4147-A177-3AD203B41FA5}">
                      <a16:colId xmlns:a16="http://schemas.microsoft.com/office/drawing/2014/main" xmlns="" val="1672773473"/>
                    </a:ext>
                  </a:extLst>
                </a:gridCol>
                <a:gridCol w="2454088">
                  <a:extLst>
                    <a:ext uri="{9D8B030D-6E8A-4147-A177-3AD203B41FA5}">
                      <a16:colId xmlns:a16="http://schemas.microsoft.com/office/drawing/2014/main" xmlns="" val="4040868701"/>
                    </a:ext>
                  </a:extLst>
                </a:gridCol>
                <a:gridCol w="208280">
                  <a:extLst>
                    <a:ext uri="{9D8B030D-6E8A-4147-A177-3AD203B41FA5}">
                      <a16:colId xmlns:a16="http://schemas.microsoft.com/office/drawing/2014/main" xmlns="" val="3165530652"/>
                    </a:ext>
                  </a:extLst>
                </a:gridCol>
                <a:gridCol w="2472544">
                  <a:extLst>
                    <a:ext uri="{9D8B030D-6E8A-4147-A177-3AD203B41FA5}">
                      <a16:colId xmlns:a16="http://schemas.microsoft.com/office/drawing/2014/main" xmlns="" val="1981792424"/>
                    </a:ext>
                  </a:extLst>
                </a:gridCol>
              </a:tblGrid>
              <a:tr h="371838">
                <a:tc>
                  <a:txBody>
                    <a:bodyPr/>
                    <a:lstStyle/>
                    <a:p>
                      <a:pPr algn="ctr"/>
                      <a:r>
                        <a:rPr lang="en-US" sz="2000" dirty="0">
                          <a:latin typeface="Calibri" panose="020F0502020204030204" pitchFamily="34" charset="0"/>
                        </a:rPr>
                        <a:t>Divided Kingdom</a:t>
                      </a:r>
                    </a:p>
                  </a:txBody>
                  <a:tcPr anchor="ctr">
                    <a:lnR w="19050" cap="flat" cmpd="sng" algn="ctr">
                      <a:solidFill>
                        <a:schemeClr val="accent1">
                          <a:lumMod val="60000"/>
                          <a:lumOff val="40000"/>
                        </a:schemeClr>
                      </a:solidFill>
                      <a:prstDash val="sysDot"/>
                      <a:round/>
                      <a:headEnd type="none" w="med" len="med"/>
                      <a:tailEnd type="none" w="med" len="med"/>
                    </a:lnR>
                  </a:tcPr>
                </a:tc>
                <a:tc>
                  <a:txBody>
                    <a:bodyPr/>
                    <a:lstStyle/>
                    <a:p>
                      <a:pPr algn="ctr"/>
                      <a:endParaRPr lang="en-US" sz="2000" dirty="0">
                        <a:latin typeface="Calibri" panose="020F0502020204030204" pitchFamily="34" charset="0"/>
                      </a:endParaRPr>
                    </a:p>
                  </a:txBody>
                  <a:tcPr anchor="ctr">
                    <a:lnL w="19050" cap="flat" cmpd="sng" algn="ctr">
                      <a:solidFill>
                        <a:schemeClr val="accent1">
                          <a:lumMod val="60000"/>
                          <a:lumOff val="40000"/>
                        </a:schemeClr>
                      </a:solidFill>
                      <a:prstDash val="sysDot"/>
                      <a:round/>
                      <a:headEnd type="none" w="med" len="med"/>
                      <a:tailEnd type="none" w="med" len="med"/>
                    </a:lnL>
                    <a:lnR w="19050" cap="flat" cmpd="sng" algn="ctr">
                      <a:solidFill>
                        <a:schemeClr val="accent1">
                          <a:lumMod val="60000"/>
                          <a:lumOff val="40000"/>
                        </a:schemeClr>
                      </a:solidFill>
                      <a:prstDash val="sysDot"/>
                      <a:round/>
                      <a:headEnd type="none" w="med" len="med"/>
                      <a:tailEnd type="none" w="med" len="med"/>
                    </a:lnR>
                    <a:noFill/>
                  </a:tcPr>
                </a:tc>
                <a:tc>
                  <a:txBody>
                    <a:bodyPr/>
                    <a:lstStyle/>
                    <a:p>
                      <a:pPr algn="ctr"/>
                      <a:r>
                        <a:rPr lang="en-US" sz="2000" dirty="0">
                          <a:latin typeface="Calibri" panose="020F0502020204030204" pitchFamily="34" charset="0"/>
                        </a:rPr>
                        <a:t>Captivity</a:t>
                      </a:r>
                    </a:p>
                  </a:txBody>
                  <a:tcPr anchor="ctr">
                    <a:lnL w="19050" cap="flat" cmpd="sng" algn="ctr">
                      <a:solidFill>
                        <a:schemeClr val="accent1">
                          <a:lumMod val="60000"/>
                          <a:lumOff val="40000"/>
                        </a:schemeClr>
                      </a:solidFill>
                      <a:prstDash val="sysDot"/>
                      <a:round/>
                      <a:headEnd type="none" w="med" len="med"/>
                      <a:tailEnd type="none" w="med" len="med"/>
                    </a:lnL>
                    <a:lnR w="19050" cap="flat" cmpd="sng" algn="ctr">
                      <a:solidFill>
                        <a:schemeClr val="accent1">
                          <a:lumMod val="60000"/>
                          <a:lumOff val="40000"/>
                        </a:schemeClr>
                      </a:solidFill>
                      <a:prstDash val="sysDot"/>
                      <a:round/>
                      <a:headEnd type="none" w="med" len="med"/>
                      <a:tailEnd type="none" w="med" len="med"/>
                    </a:lnR>
                  </a:tcPr>
                </a:tc>
                <a:tc>
                  <a:txBody>
                    <a:bodyPr/>
                    <a:lstStyle/>
                    <a:p>
                      <a:pPr algn="ctr"/>
                      <a:endParaRPr lang="en-US" sz="2000" dirty="0">
                        <a:latin typeface="Calibri" panose="020F0502020204030204" pitchFamily="34" charset="0"/>
                      </a:endParaRPr>
                    </a:p>
                  </a:txBody>
                  <a:tcPr anchor="ctr">
                    <a:lnL w="19050" cap="flat" cmpd="sng" algn="ctr">
                      <a:solidFill>
                        <a:schemeClr val="accent1">
                          <a:lumMod val="60000"/>
                          <a:lumOff val="40000"/>
                        </a:schemeClr>
                      </a:solidFill>
                      <a:prstDash val="sysDot"/>
                      <a:round/>
                      <a:headEnd type="none" w="med" len="med"/>
                      <a:tailEnd type="none" w="med" len="med"/>
                    </a:lnL>
                    <a:lnR w="19050" cap="flat" cmpd="sng" algn="ctr">
                      <a:solidFill>
                        <a:schemeClr val="accent1">
                          <a:lumMod val="60000"/>
                          <a:lumOff val="40000"/>
                        </a:schemeClr>
                      </a:solidFill>
                      <a:prstDash val="sysDot"/>
                      <a:round/>
                      <a:headEnd type="none" w="med" len="med"/>
                      <a:tailEnd type="none" w="med" len="med"/>
                    </a:lnR>
                    <a:noFill/>
                  </a:tcPr>
                </a:tc>
                <a:tc>
                  <a:txBody>
                    <a:bodyPr/>
                    <a:lstStyle/>
                    <a:p>
                      <a:pPr algn="ctr"/>
                      <a:r>
                        <a:rPr lang="en-US" sz="2000" dirty="0">
                          <a:latin typeface="Calibri" panose="020F0502020204030204" pitchFamily="34" charset="0"/>
                        </a:rPr>
                        <a:t>Return from Captivity</a:t>
                      </a:r>
                    </a:p>
                  </a:txBody>
                  <a:tcPr anchor="ctr">
                    <a:lnL w="19050" cap="flat" cmpd="sng" algn="ctr">
                      <a:solidFill>
                        <a:schemeClr val="accent1">
                          <a:lumMod val="60000"/>
                          <a:lumOff val="40000"/>
                        </a:schemeClr>
                      </a:solidFill>
                      <a:prstDash val="sysDot"/>
                      <a:round/>
                      <a:headEnd type="none" w="med" len="med"/>
                      <a:tailEnd type="none" w="med" len="med"/>
                    </a:lnL>
                  </a:tcPr>
                </a:tc>
                <a:extLst>
                  <a:ext uri="{0D108BD9-81ED-4DB2-BD59-A6C34878D82A}">
                    <a16:rowId xmlns:a16="http://schemas.microsoft.com/office/drawing/2014/main" xmlns="" val="1169991227"/>
                  </a:ext>
                </a:extLst>
              </a:tr>
              <a:tr h="4218747">
                <a:tc>
                  <a:txBody>
                    <a:bodyPr/>
                    <a:lstStyle/>
                    <a:p>
                      <a:pPr algn="ctr">
                        <a:spcAft>
                          <a:spcPts val="1800"/>
                        </a:spcAft>
                      </a:pPr>
                      <a:r>
                        <a:rPr lang="en-US" sz="2000" dirty="0">
                          <a:highlight>
                            <a:srgbClr val="FFFFCC"/>
                          </a:highlight>
                          <a:latin typeface="Calibri" panose="020F0502020204030204" pitchFamily="34" charset="0"/>
                        </a:rPr>
                        <a:t>Obadiah</a:t>
                      </a:r>
                    </a:p>
                    <a:p>
                      <a:pPr algn="ctr">
                        <a:spcAft>
                          <a:spcPts val="1800"/>
                        </a:spcAft>
                      </a:pPr>
                      <a:r>
                        <a:rPr lang="en-US" sz="2000" dirty="0">
                          <a:latin typeface="Calibri" panose="020F0502020204030204" pitchFamily="34" charset="0"/>
                        </a:rPr>
                        <a:t>Joel</a:t>
                      </a:r>
                    </a:p>
                    <a:p>
                      <a:pPr algn="ctr">
                        <a:spcAft>
                          <a:spcPts val="1800"/>
                        </a:spcAft>
                      </a:pPr>
                      <a:r>
                        <a:rPr lang="en-US" sz="2000" dirty="0">
                          <a:highlight>
                            <a:srgbClr val="FFFFCC"/>
                          </a:highlight>
                          <a:latin typeface="Calibri" panose="020F0502020204030204" pitchFamily="34" charset="0"/>
                        </a:rPr>
                        <a:t>Jonah</a:t>
                      </a:r>
                    </a:p>
                    <a:p>
                      <a:pPr algn="ctr">
                        <a:spcAft>
                          <a:spcPts val="1800"/>
                        </a:spcAft>
                      </a:pPr>
                      <a:r>
                        <a:rPr lang="en-US" sz="2000" dirty="0">
                          <a:latin typeface="Calibri" panose="020F0502020204030204" pitchFamily="34" charset="0"/>
                        </a:rPr>
                        <a:t>Amos</a:t>
                      </a:r>
                    </a:p>
                    <a:p>
                      <a:pPr algn="ctr">
                        <a:spcAft>
                          <a:spcPts val="1800"/>
                        </a:spcAft>
                      </a:pPr>
                      <a:r>
                        <a:rPr lang="en-US" sz="2000" dirty="0">
                          <a:highlight>
                            <a:srgbClr val="FFFFCC"/>
                          </a:highlight>
                          <a:latin typeface="Calibri" panose="020F0502020204030204" pitchFamily="34" charset="0"/>
                        </a:rPr>
                        <a:t>Micah</a:t>
                      </a:r>
                    </a:p>
                    <a:p>
                      <a:pPr algn="ctr">
                        <a:spcAft>
                          <a:spcPts val="1800"/>
                        </a:spcAft>
                      </a:pPr>
                      <a:r>
                        <a:rPr lang="en-US" sz="2000" dirty="0">
                          <a:latin typeface="Calibri" panose="020F0502020204030204" pitchFamily="34" charset="0"/>
                        </a:rPr>
                        <a:t>Hosea</a:t>
                      </a:r>
                    </a:p>
                  </a:txBody>
                  <a:tcPr>
                    <a:lnR w="19050" cap="flat" cmpd="sng" algn="ctr">
                      <a:solidFill>
                        <a:schemeClr val="accent1">
                          <a:lumMod val="60000"/>
                          <a:lumOff val="40000"/>
                        </a:schemeClr>
                      </a:solidFill>
                      <a:prstDash val="sysDot"/>
                      <a:round/>
                      <a:headEnd type="none" w="med" len="med"/>
                      <a:tailEnd type="none" w="med" len="med"/>
                    </a:lnR>
                  </a:tcPr>
                </a:tc>
                <a:tc>
                  <a:txBody>
                    <a:bodyPr/>
                    <a:lstStyle/>
                    <a:p>
                      <a:pPr algn="ctr">
                        <a:spcAft>
                          <a:spcPts val="1800"/>
                        </a:spcAft>
                      </a:pPr>
                      <a:endParaRPr lang="en-US" sz="2000" dirty="0">
                        <a:latin typeface="Calibri" panose="020F0502020204030204" pitchFamily="34" charset="0"/>
                      </a:endParaRPr>
                    </a:p>
                  </a:txBody>
                  <a:tcPr>
                    <a:lnL w="19050" cap="flat" cmpd="sng" algn="ctr">
                      <a:solidFill>
                        <a:schemeClr val="accent1">
                          <a:lumMod val="60000"/>
                          <a:lumOff val="40000"/>
                        </a:schemeClr>
                      </a:solidFill>
                      <a:prstDash val="sysDot"/>
                      <a:round/>
                      <a:headEnd type="none" w="med" len="med"/>
                      <a:tailEnd type="none" w="med" len="med"/>
                    </a:lnL>
                    <a:lnR w="19050" cap="flat" cmpd="sng" algn="ctr">
                      <a:solidFill>
                        <a:schemeClr val="accent1">
                          <a:lumMod val="60000"/>
                          <a:lumOff val="40000"/>
                        </a:schemeClr>
                      </a:solidFill>
                      <a:prstDash val="sysDot"/>
                      <a:round/>
                      <a:headEnd type="none" w="med" len="med"/>
                      <a:tailEnd type="none" w="med" len="med"/>
                    </a:lnR>
                    <a:noFill/>
                  </a:tcPr>
                </a:tc>
                <a:tc>
                  <a:txBody>
                    <a:bodyPr/>
                    <a:lstStyle/>
                    <a:p>
                      <a:pPr algn="ctr">
                        <a:spcAft>
                          <a:spcPts val="1800"/>
                        </a:spcAft>
                      </a:pPr>
                      <a:r>
                        <a:rPr lang="en-US" sz="2000" dirty="0">
                          <a:latin typeface="Calibri" panose="020F0502020204030204" pitchFamily="34" charset="0"/>
                        </a:rPr>
                        <a:t>Nahum</a:t>
                      </a:r>
                    </a:p>
                    <a:p>
                      <a:pPr algn="ctr">
                        <a:spcAft>
                          <a:spcPts val="1800"/>
                        </a:spcAft>
                      </a:pPr>
                      <a:r>
                        <a:rPr lang="en-US" sz="2000" dirty="0">
                          <a:latin typeface="Calibri" panose="020F0502020204030204" pitchFamily="34" charset="0"/>
                        </a:rPr>
                        <a:t>Habakkuk</a:t>
                      </a:r>
                    </a:p>
                    <a:p>
                      <a:pPr algn="ctr">
                        <a:spcAft>
                          <a:spcPts val="1800"/>
                        </a:spcAft>
                      </a:pPr>
                      <a:r>
                        <a:rPr lang="en-US" sz="2000" dirty="0">
                          <a:latin typeface="Calibri" panose="020F0502020204030204" pitchFamily="34" charset="0"/>
                        </a:rPr>
                        <a:t>Zephaniah</a:t>
                      </a:r>
                    </a:p>
                  </a:txBody>
                  <a:tcPr>
                    <a:lnL w="19050" cap="flat" cmpd="sng" algn="ctr">
                      <a:solidFill>
                        <a:schemeClr val="accent1">
                          <a:lumMod val="60000"/>
                          <a:lumOff val="40000"/>
                        </a:schemeClr>
                      </a:solidFill>
                      <a:prstDash val="sysDot"/>
                      <a:round/>
                      <a:headEnd type="none" w="med" len="med"/>
                      <a:tailEnd type="none" w="med" len="med"/>
                    </a:lnL>
                    <a:lnR w="19050" cap="flat" cmpd="sng" algn="ctr">
                      <a:solidFill>
                        <a:schemeClr val="accent1">
                          <a:lumMod val="60000"/>
                          <a:lumOff val="40000"/>
                        </a:schemeClr>
                      </a:solidFill>
                      <a:prstDash val="sysDot"/>
                      <a:round/>
                      <a:headEnd type="none" w="med" len="med"/>
                      <a:tailEnd type="none" w="med" len="med"/>
                    </a:lnR>
                  </a:tcPr>
                </a:tc>
                <a:tc>
                  <a:txBody>
                    <a:bodyPr/>
                    <a:lstStyle/>
                    <a:p>
                      <a:pPr algn="ctr">
                        <a:spcAft>
                          <a:spcPts val="1800"/>
                        </a:spcAft>
                      </a:pPr>
                      <a:endParaRPr lang="en-US" sz="2000" dirty="0">
                        <a:latin typeface="Calibri" panose="020F0502020204030204" pitchFamily="34" charset="0"/>
                      </a:endParaRPr>
                    </a:p>
                  </a:txBody>
                  <a:tcPr>
                    <a:lnL w="19050" cap="flat" cmpd="sng" algn="ctr">
                      <a:solidFill>
                        <a:schemeClr val="accent1">
                          <a:lumMod val="60000"/>
                          <a:lumOff val="40000"/>
                        </a:schemeClr>
                      </a:solidFill>
                      <a:prstDash val="sysDot"/>
                      <a:round/>
                      <a:headEnd type="none" w="med" len="med"/>
                      <a:tailEnd type="none" w="med" len="med"/>
                    </a:lnL>
                    <a:lnR w="19050" cap="flat" cmpd="sng" algn="ctr">
                      <a:solidFill>
                        <a:schemeClr val="accent1">
                          <a:lumMod val="60000"/>
                          <a:lumOff val="40000"/>
                        </a:schemeClr>
                      </a:solidFill>
                      <a:prstDash val="sysDot"/>
                      <a:round/>
                      <a:headEnd type="none" w="med" len="med"/>
                      <a:tailEnd type="none" w="med" len="med"/>
                    </a:lnR>
                    <a:noFill/>
                  </a:tcPr>
                </a:tc>
                <a:tc>
                  <a:txBody>
                    <a:bodyPr/>
                    <a:lstStyle/>
                    <a:p>
                      <a:pPr algn="ctr">
                        <a:spcAft>
                          <a:spcPts val="1800"/>
                        </a:spcAft>
                      </a:pPr>
                      <a:r>
                        <a:rPr lang="en-US" sz="2000" dirty="0">
                          <a:latin typeface="Calibri" panose="020F0502020204030204" pitchFamily="34" charset="0"/>
                        </a:rPr>
                        <a:t>Haggai </a:t>
                      </a:r>
                    </a:p>
                    <a:p>
                      <a:pPr algn="ctr">
                        <a:spcAft>
                          <a:spcPts val="1800"/>
                        </a:spcAft>
                      </a:pPr>
                      <a:r>
                        <a:rPr lang="en-US" sz="2000" dirty="0">
                          <a:latin typeface="Calibri" panose="020F0502020204030204" pitchFamily="34" charset="0"/>
                        </a:rPr>
                        <a:t>Zechariah</a:t>
                      </a:r>
                    </a:p>
                    <a:p>
                      <a:pPr algn="ctr">
                        <a:spcAft>
                          <a:spcPts val="1800"/>
                        </a:spcAft>
                      </a:pPr>
                      <a:r>
                        <a:rPr lang="en-US" sz="2000" dirty="0">
                          <a:latin typeface="Calibri" panose="020F0502020204030204" pitchFamily="34" charset="0"/>
                        </a:rPr>
                        <a:t>Malachi</a:t>
                      </a:r>
                    </a:p>
                  </a:txBody>
                  <a:tcPr>
                    <a:lnL w="19050" cap="flat" cmpd="sng" algn="ctr">
                      <a:solidFill>
                        <a:schemeClr val="accent1">
                          <a:lumMod val="60000"/>
                          <a:lumOff val="40000"/>
                        </a:schemeClr>
                      </a:solidFill>
                      <a:prstDash val="sysDot"/>
                      <a:round/>
                      <a:headEnd type="none" w="med" len="med"/>
                      <a:tailEnd type="none" w="med" len="med"/>
                    </a:lnL>
                  </a:tcPr>
                </a:tc>
                <a:extLst>
                  <a:ext uri="{0D108BD9-81ED-4DB2-BD59-A6C34878D82A}">
                    <a16:rowId xmlns:a16="http://schemas.microsoft.com/office/drawing/2014/main" xmlns="" val="4120900906"/>
                  </a:ext>
                </a:extLst>
              </a:tr>
            </a:tbl>
          </a:graphicData>
        </a:graphic>
      </p:graphicFrame>
      <p:sp>
        <p:nvSpPr>
          <p:cNvPr id="4" name="Content Placeholder 3">
            <a:extLst>
              <a:ext uri="{FF2B5EF4-FFF2-40B4-BE49-F238E27FC236}">
                <a16:creationId xmlns:a16="http://schemas.microsoft.com/office/drawing/2014/main" xmlns="" id="{86F1F0DD-8E65-4404-A864-9FD97D61E478}"/>
              </a:ext>
            </a:extLst>
          </p:cNvPr>
          <p:cNvSpPr>
            <a:spLocks noGrp="1"/>
          </p:cNvSpPr>
          <p:nvPr>
            <p:ph idx="13"/>
          </p:nvPr>
        </p:nvSpPr>
        <p:spPr/>
        <p:txBody>
          <a:bodyPr/>
          <a:lstStyle/>
          <a:p>
            <a:endParaRPr lang="en-US"/>
          </a:p>
        </p:txBody>
      </p:sp>
    </p:spTree>
    <p:extLst>
      <p:ext uri="{BB962C8B-B14F-4D97-AF65-F5344CB8AC3E}">
        <p14:creationId xmlns:p14="http://schemas.microsoft.com/office/powerpoint/2010/main" val="37629550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D5D0F7-7A50-4A37-A10B-89B093058336}"/>
              </a:ext>
            </a:extLst>
          </p:cNvPr>
          <p:cNvSpPr>
            <a:spLocks noGrp="1"/>
          </p:cNvSpPr>
          <p:nvPr>
            <p:ph type="title"/>
          </p:nvPr>
        </p:nvSpPr>
        <p:spPr/>
        <p:txBody>
          <a:bodyPr/>
          <a:lstStyle/>
          <a:p>
            <a:r>
              <a:rPr lang="en-US" dirty="0"/>
              <a:t>Micah the Message</a:t>
            </a:r>
          </a:p>
        </p:txBody>
      </p:sp>
      <p:sp>
        <p:nvSpPr>
          <p:cNvPr id="3" name="Content Placeholder 2">
            <a:extLst>
              <a:ext uri="{FF2B5EF4-FFF2-40B4-BE49-F238E27FC236}">
                <a16:creationId xmlns:a16="http://schemas.microsoft.com/office/drawing/2014/main" xmlns="" id="{B417C521-A821-4501-A6FF-E0A8DDBF64CF}"/>
              </a:ext>
            </a:extLst>
          </p:cNvPr>
          <p:cNvSpPr>
            <a:spLocks noGrp="1"/>
          </p:cNvSpPr>
          <p:nvPr>
            <p:ph idx="1"/>
          </p:nvPr>
        </p:nvSpPr>
        <p:spPr/>
        <p:txBody>
          <a:bodyPr/>
          <a:lstStyle/>
          <a:p>
            <a:r>
              <a:rPr lang="en-US" dirty="0"/>
              <a:t>the message from God was the imminent devastation of Judah (3:5-12)</a:t>
            </a:r>
          </a:p>
          <a:p>
            <a:endParaRPr lang="en-US" dirty="0"/>
          </a:p>
        </p:txBody>
      </p:sp>
      <p:sp>
        <p:nvSpPr>
          <p:cNvPr id="4" name="Content Placeholder 3">
            <a:extLst>
              <a:ext uri="{FF2B5EF4-FFF2-40B4-BE49-F238E27FC236}">
                <a16:creationId xmlns:a16="http://schemas.microsoft.com/office/drawing/2014/main" xmlns="" id="{10D8BA1B-3D20-4C62-A0D8-70F1AB28F1B4}"/>
              </a:ext>
            </a:extLst>
          </p:cNvPr>
          <p:cNvSpPr>
            <a:spLocks noGrp="1"/>
          </p:cNvSpPr>
          <p:nvPr>
            <p:ph idx="13"/>
          </p:nvPr>
        </p:nvSpPr>
        <p:spPr/>
        <p:txBody>
          <a:bodyPr/>
          <a:lstStyle/>
          <a:p>
            <a:endParaRPr lang="en-US"/>
          </a:p>
        </p:txBody>
      </p:sp>
    </p:spTree>
    <p:extLst>
      <p:ext uri="{BB962C8B-B14F-4D97-AF65-F5344CB8AC3E}">
        <p14:creationId xmlns:p14="http://schemas.microsoft.com/office/powerpoint/2010/main" val="33102281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FBCDB9-AC7E-414C-A392-FAA4AED34022}"/>
              </a:ext>
            </a:extLst>
          </p:cNvPr>
          <p:cNvSpPr>
            <a:spLocks noGrp="1"/>
          </p:cNvSpPr>
          <p:nvPr>
            <p:ph type="title"/>
          </p:nvPr>
        </p:nvSpPr>
        <p:spPr/>
        <p:txBody>
          <a:bodyPr/>
          <a:lstStyle/>
          <a:p>
            <a:r>
              <a:rPr lang="en-US" dirty="0"/>
              <a:t>Devotion to God</a:t>
            </a:r>
          </a:p>
        </p:txBody>
      </p:sp>
      <p:graphicFrame>
        <p:nvGraphicFramePr>
          <p:cNvPr id="5" name="Content Placeholder 4">
            <a:extLst>
              <a:ext uri="{FF2B5EF4-FFF2-40B4-BE49-F238E27FC236}">
                <a16:creationId xmlns:a16="http://schemas.microsoft.com/office/drawing/2014/main" xmlns="" id="{832353A3-FF33-45EC-AF5B-700829C50576}"/>
              </a:ext>
            </a:extLst>
          </p:cNvPr>
          <p:cNvGraphicFramePr>
            <a:graphicFrameLocks noGrp="1"/>
          </p:cNvGraphicFramePr>
          <p:nvPr>
            <p:ph idx="13"/>
            <p:extLst>
              <p:ext uri="{D42A27DB-BD31-4B8C-83A1-F6EECF244321}">
                <p14:modId xmlns:p14="http://schemas.microsoft.com/office/powerpoint/2010/main" val="3723539537"/>
              </p:ext>
            </p:extLst>
          </p:nvPr>
        </p:nvGraphicFramePr>
        <p:xfrm>
          <a:off x="709613" y="995363"/>
          <a:ext cx="7666038" cy="5241131"/>
        </p:xfrm>
        <a:graphic>
          <a:graphicData uri="http://schemas.openxmlformats.org/drawingml/2006/table">
            <a:tbl>
              <a:tblPr firstRow="1" bandRow="1">
                <a:tableStyleId>{5C22544A-7EE6-4342-B048-85BDC9FD1C3A}</a:tableStyleId>
              </a:tblPr>
              <a:tblGrid>
                <a:gridCol w="3576637">
                  <a:extLst>
                    <a:ext uri="{9D8B030D-6E8A-4147-A177-3AD203B41FA5}">
                      <a16:colId xmlns:a16="http://schemas.microsoft.com/office/drawing/2014/main" xmlns="" val="207476300"/>
                    </a:ext>
                  </a:extLst>
                </a:gridCol>
                <a:gridCol w="350044">
                  <a:extLst>
                    <a:ext uri="{9D8B030D-6E8A-4147-A177-3AD203B41FA5}">
                      <a16:colId xmlns:a16="http://schemas.microsoft.com/office/drawing/2014/main" xmlns="" val="1131200583"/>
                    </a:ext>
                  </a:extLst>
                </a:gridCol>
                <a:gridCol w="3739357">
                  <a:extLst>
                    <a:ext uri="{9D8B030D-6E8A-4147-A177-3AD203B41FA5}">
                      <a16:colId xmlns:a16="http://schemas.microsoft.com/office/drawing/2014/main" xmlns="" val="3120653546"/>
                    </a:ext>
                  </a:extLst>
                </a:gridCol>
              </a:tblGrid>
              <a:tr h="490831">
                <a:tc>
                  <a:txBody>
                    <a:bodyPr/>
                    <a:lstStyle/>
                    <a:p>
                      <a:pPr algn="ctr"/>
                      <a:r>
                        <a:rPr lang="en-US" sz="1600" dirty="0">
                          <a:latin typeface="Calibri" panose="020F0502020204030204" pitchFamily="34" charset="0"/>
                        </a:rPr>
                        <a:t>God Wanted True Devotion </a:t>
                      </a:r>
                      <a:r>
                        <a:rPr lang="en-US" sz="1600" u="sng" dirty="0">
                          <a:latin typeface="Calibri" panose="020F0502020204030204" pitchFamily="34" charset="0"/>
                        </a:rPr>
                        <a:t>Then</a:t>
                      </a:r>
                    </a:p>
                  </a:txBody>
                  <a:tcPr anchor="ctr"/>
                </a:tc>
                <a:tc>
                  <a:txBody>
                    <a:bodyPr/>
                    <a:lstStyle/>
                    <a:p>
                      <a:pPr algn="ctr"/>
                      <a:endParaRPr lang="en-US" sz="1600" dirty="0">
                        <a:latin typeface="Calibri" panose="020F0502020204030204" pitchFamily="34" charset="0"/>
                      </a:endParaRPr>
                    </a:p>
                  </a:txBody>
                  <a:tcPr anchor="ctr">
                    <a:noFill/>
                  </a:tcPr>
                </a:tc>
                <a:tc>
                  <a:txBody>
                    <a:bodyPr/>
                    <a:lstStyle/>
                    <a:p>
                      <a:pPr algn="ctr"/>
                      <a:r>
                        <a:rPr lang="en-US" sz="1600" dirty="0">
                          <a:latin typeface="Calibri" panose="020F0502020204030204" pitchFamily="34" charset="0"/>
                        </a:rPr>
                        <a:t>God Wants True Devotion </a:t>
                      </a:r>
                      <a:r>
                        <a:rPr lang="en-US" sz="1600" u="sng" dirty="0">
                          <a:latin typeface="Calibri" panose="020F0502020204030204" pitchFamily="34" charset="0"/>
                        </a:rPr>
                        <a:t>Today</a:t>
                      </a:r>
                    </a:p>
                  </a:txBody>
                  <a:tcPr anchor="ctr"/>
                </a:tc>
                <a:extLst>
                  <a:ext uri="{0D108BD9-81ED-4DB2-BD59-A6C34878D82A}">
                    <a16:rowId xmlns:a16="http://schemas.microsoft.com/office/drawing/2014/main" xmlns="" val="3720863129"/>
                  </a:ext>
                </a:extLst>
              </a:tr>
              <a:tr h="4750300">
                <a:tc>
                  <a:txBody>
                    <a:bodyPr/>
                    <a:lstStyle/>
                    <a:p>
                      <a:r>
                        <a:rPr lang="en-US" b="1" dirty="0">
                          <a:latin typeface="Calibri" panose="020F0502020204030204" pitchFamily="34" charset="0"/>
                        </a:rPr>
                        <a:t>God does not only want his people to offer sacrifices and offerings at the temple – he wants obedience that into daily life! </a:t>
                      </a:r>
                    </a:p>
                    <a:p>
                      <a:endParaRPr lang="en-US" dirty="0">
                        <a:latin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rPr>
                        <a:t>The people believed that religion only required sacrifices and offerings. No relationship was acknowledged between their activity in the temple and their activity in daily life. </a:t>
                      </a:r>
                    </a:p>
                    <a:p>
                      <a:pPr marL="285750" indent="-285750">
                        <a:buFont typeface="Arial" panose="020B0604020202020204" pitchFamily="34" charset="0"/>
                        <a:buChar char="•"/>
                      </a:pPr>
                      <a:r>
                        <a:rPr lang="en-US" dirty="0">
                          <a:latin typeface="Calibri" panose="020F0502020204030204" pitchFamily="34" charset="0"/>
                        </a:rPr>
                        <a:t>Micah argued that God is not just interested in the physical act of making a sacrifice but is concerned with obedience that extends into daily life.</a:t>
                      </a:r>
                    </a:p>
                    <a:p>
                      <a:pPr marL="285750" indent="-285750">
                        <a:buFont typeface="Arial" panose="020B0604020202020204" pitchFamily="34" charset="0"/>
                        <a:buChar char="•"/>
                      </a:pPr>
                      <a:r>
                        <a:rPr lang="en-US" i="1" dirty="0">
                          <a:latin typeface="Calibri" panose="020F0502020204030204" pitchFamily="34" charset="0"/>
                        </a:rPr>
                        <a:t>(Mic 6:8)  He has told you, O man, what is good; and what does the LORD require of you but to do justice, and to love kindness, and to walk humbly with your God?</a:t>
                      </a:r>
                    </a:p>
                  </a:txBody>
                  <a:tcPr/>
                </a:tc>
                <a:tc>
                  <a:txBody>
                    <a:bodyPr/>
                    <a:lstStyle/>
                    <a:p>
                      <a:endParaRPr lang="en-US" dirty="0">
                        <a:latin typeface="Calibri" panose="020F0502020204030204" pitchFamily="34" charset="0"/>
                      </a:endParaRPr>
                    </a:p>
                  </a:txBody>
                  <a:tcPr>
                    <a:noFill/>
                  </a:tcPr>
                </a:tc>
                <a:tc>
                  <a:txBody>
                    <a:bodyPr/>
                    <a:lstStyle/>
                    <a:p>
                      <a:r>
                        <a:rPr lang="en-US" b="1" dirty="0">
                          <a:latin typeface="Calibri" panose="020F0502020204030204" pitchFamily="34" charset="0"/>
                        </a:rPr>
                        <a:t>Today, God also does not want followers who only attend church, but wants obedience and devotion of his followers every day!</a:t>
                      </a:r>
                    </a:p>
                    <a:p>
                      <a:endParaRPr lang="en-US" dirty="0">
                        <a:latin typeface="Calibri" panose="020F0502020204030204" pitchFamily="34" charset="0"/>
                      </a:endParaRPr>
                    </a:p>
                    <a:p>
                      <a:endParaRPr lang="en-US" dirty="0">
                        <a:latin typeface="Calibri" panose="020F0502020204030204" pitchFamily="34" charset="0"/>
                      </a:endParaRPr>
                    </a:p>
                  </a:txBody>
                  <a:tcPr/>
                </a:tc>
                <a:extLst>
                  <a:ext uri="{0D108BD9-81ED-4DB2-BD59-A6C34878D82A}">
                    <a16:rowId xmlns:a16="http://schemas.microsoft.com/office/drawing/2014/main" xmlns="" val="2790491497"/>
                  </a:ext>
                </a:extLst>
              </a:tr>
            </a:tbl>
          </a:graphicData>
        </a:graphic>
      </p:graphicFrame>
    </p:spTree>
    <p:extLst>
      <p:ext uri="{BB962C8B-B14F-4D97-AF65-F5344CB8AC3E}">
        <p14:creationId xmlns:p14="http://schemas.microsoft.com/office/powerpoint/2010/main" val="322935119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402CE8-25DB-4C8E-AA47-02E5AF3CD4BB}"/>
              </a:ext>
            </a:extLst>
          </p:cNvPr>
          <p:cNvSpPr>
            <a:spLocks noGrp="1"/>
          </p:cNvSpPr>
          <p:nvPr>
            <p:ph type="title"/>
          </p:nvPr>
        </p:nvSpPr>
        <p:spPr/>
        <p:txBody>
          <a:bodyPr/>
          <a:lstStyle/>
          <a:p>
            <a:r>
              <a:rPr lang="en-US" dirty="0"/>
              <a:t>Sins of the People</a:t>
            </a:r>
          </a:p>
        </p:txBody>
      </p:sp>
      <p:sp>
        <p:nvSpPr>
          <p:cNvPr id="3" name="Content Placeholder 2">
            <a:extLst>
              <a:ext uri="{FF2B5EF4-FFF2-40B4-BE49-F238E27FC236}">
                <a16:creationId xmlns:a16="http://schemas.microsoft.com/office/drawing/2014/main" xmlns="" id="{22D15147-401C-4A44-8B6A-412DB4CDF440}"/>
              </a:ext>
            </a:extLst>
          </p:cNvPr>
          <p:cNvSpPr>
            <a:spLocks noGrp="1"/>
          </p:cNvSpPr>
          <p:nvPr>
            <p:ph idx="1"/>
          </p:nvPr>
        </p:nvSpPr>
        <p:spPr/>
        <p:txBody>
          <a:bodyPr/>
          <a:lstStyle/>
          <a:p>
            <a:r>
              <a:rPr lang="en-US" dirty="0"/>
              <a:t>rich as devising ways in which to cheat the poor out of their land (2:1-5)</a:t>
            </a:r>
          </a:p>
          <a:p>
            <a:r>
              <a:rPr lang="en-US" dirty="0"/>
              <a:t>People were evicted from their homes and had their possessions stolen. Those who committed such crimes were fellow Israelites (2:6-11)</a:t>
            </a:r>
          </a:p>
          <a:p>
            <a:r>
              <a:rPr lang="en-US" dirty="0"/>
              <a:t>The marketplace was full of deception and injustice (6:9-16)</a:t>
            </a:r>
          </a:p>
          <a:p>
            <a:r>
              <a:rPr lang="en-US" dirty="0"/>
              <a:t>The rulers of the country, who had the responsibility of upholding justice, did the opposite (3:1-4)</a:t>
            </a:r>
          </a:p>
          <a:p>
            <a:r>
              <a:rPr lang="en-US" dirty="0"/>
              <a:t>Although the people worshiped other gods, they did not quit believing in and worshiping the God of Judah but combined this worship with devotion to the other deities (5:10-15)</a:t>
            </a:r>
          </a:p>
          <a:p>
            <a:endParaRPr lang="en-US" dirty="0"/>
          </a:p>
        </p:txBody>
      </p:sp>
      <p:sp>
        <p:nvSpPr>
          <p:cNvPr id="4" name="Content Placeholder 3">
            <a:extLst>
              <a:ext uri="{FF2B5EF4-FFF2-40B4-BE49-F238E27FC236}">
                <a16:creationId xmlns:a16="http://schemas.microsoft.com/office/drawing/2014/main" xmlns="" id="{C74C3CF5-B4C6-48BD-BD2D-8AC5B055043E}"/>
              </a:ext>
            </a:extLst>
          </p:cNvPr>
          <p:cNvSpPr>
            <a:spLocks noGrp="1"/>
          </p:cNvSpPr>
          <p:nvPr>
            <p:ph idx="13"/>
          </p:nvPr>
        </p:nvSpPr>
        <p:spPr/>
        <p:txBody>
          <a:bodyPr/>
          <a:lstStyle/>
          <a:p>
            <a:endParaRPr lang="en-US"/>
          </a:p>
        </p:txBody>
      </p:sp>
    </p:spTree>
    <p:extLst>
      <p:ext uri="{BB962C8B-B14F-4D97-AF65-F5344CB8AC3E}">
        <p14:creationId xmlns:p14="http://schemas.microsoft.com/office/powerpoint/2010/main" val="9086026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Micah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Micah,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500188"/>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Book of Micah</a:t>
            </a:r>
          </a:p>
        </p:txBody>
      </p:sp>
      <p:sp>
        <p:nvSpPr>
          <p:cNvPr id="7" name="Arrow: Left-Right 6">
            <a:extLst>
              <a:ext uri="{FF2B5EF4-FFF2-40B4-BE49-F238E27FC236}">
                <a16:creationId xmlns:a16="http://schemas.microsoft.com/office/drawing/2014/main" xmlns="" id="{2E84E33B-25B5-434C-AEB4-E03026DAE910}"/>
              </a:ext>
            </a:extLst>
          </p:cNvPr>
          <p:cNvSpPr/>
          <p:nvPr/>
        </p:nvSpPr>
        <p:spPr>
          <a:xfrm>
            <a:off x="707491" y="2667858"/>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a:t>
            </a:r>
            <a:r>
              <a:rPr lang="en-US" sz="2000" b="1" u="sng" dirty="0">
                <a:latin typeface="Calibri" panose="020F0502020204030204" pitchFamily="34" charset="0"/>
              </a:rPr>
              <a:t>Mercy</a:t>
            </a:r>
            <a:r>
              <a:rPr lang="en-US" sz="2000" dirty="0">
                <a:latin typeface="Calibri" panose="020F0502020204030204" pitchFamily="34" charset="0"/>
              </a:rPr>
              <a:t> and </a:t>
            </a:r>
            <a:r>
              <a:rPr lang="en-US" sz="2000" b="1" u="sng" dirty="0">
                <a:latin typeface="Calibri" panose="020F0502020204030204" pitchFamily="34" charset="0"/>
              </a:rPr>
              <a:t>Love</a:t>
            </a:r>
            <a:r>
              <a:rPr lang="en-US" sz="2000" dirty="0">
                <a:latin typeface="Calibri" panose="020F0502020204030204" pitchFamily="34" charset="0"/>
              </a:rPr>
              <a:t> Extend Universally to All</a:t>
            </a:r>
          </a:p>
        </p:txBody>
      </p:sp>
      <p:sp>
        <p:nvSpPr>
          <p:cNvPr id="9" name="Arrow: Left-Right 8">
            <a:extLst>
              <a:ext uri="{FF2B5EF4-FFF2-40B4-BE49-F238E27FC236}">
                <a16:creationId xmlns:a16="http://schemas.microsoft.com/office/drawing/2014/main" xmlns="" id="{45DF5AF1-DCDF-4636-91B2-4F5D1F4BF531}"/>
              </a:ext>
            </a:extLst>
          </p:cNvPr>
          <p:cNvSpPr/>
          <p:nvPr/>
        </p:nvSpPr>
        <p:spPr>
          <a:xfrm>
            <a:off x="707491" y="3934254"/>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 Expects </a:t>
            </a:r>
            <a:r>
              <a:rPr lang="en-US" sz="2000" b="1" u="sng" dirty="0">
                <a:latin typeface="Calibri" panose="020F0502020204030204" pitchFamily="34" charset="0"/>
              </a:rPr>
              <a:t>Obedience</a:t>
            </a:r>
            <a:r>
              <a:rPr lang="en-US" sz="2000" dirty="0">
                <a:latin typeface="Calibri" panose="020F0502020204030204" pitchFamily="34" charset="0"/>
              </a:rPr>
              <a:t> and </a:t>
            </a:r>
            <a:r>
              <a:rPr lang="en-US" sz="2000" b="1" u="sng" dirty="0">
                <a:latin typeface="Calibri" panose="020F0502020204030204" pitchFamily="34" charset="0"/>
              </a:rPr>
              <a:t>Repentance</a:t>
            </a:r>
            <a:r>
              <a:rPr lang="en-US" sz="2000" dirty="0">
                <a:latin typeface="Calibri" panose="020F0502020204030204" pitchFamily="34" charset="0"/>
              </a:rPr>
              <a:t> </a:t>
            </a:r>
          </a:p>
        </p:txBody>
      </p:sp>
      <p:sp>
        <p:nvSpPr>
          <p:cNvPr id="10" name="Arrow: Left-Right 9">
            <a:extLst>
              <a:ext uri="{FF2B5EF4-FFF2-40B4-BE49-F238E27FC236}">
                <a16:creationId xmlns:a16="http://schemas.microsoft.com/office/drawing/2014/main" xmlns="" id="{62B2FE97-32E4-42F5-BDB8-D3A923339BBB}"/>
              </a:ext>
            </a:extLst>
          </p:cNvPr>
          <p:cNvSpPr/>
          <p:nvPr/>
        </p:nvSpPr>
        <p:spPr>
          <a:xfrm>
            <a:off x="707491" y="5200650"/>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is </a:t>
            </a:r>
            <a:r>
              <a:rPr lang="en-US" sz="2000" b="1" u="sng" dirty="0">
                <a:latin typeface="Calibri" panose="020F0502020204030204" pitchFamily="34" charset="0"/>
              </a:rPr>
              <a:t>Sovereign</a:t>
            </a:r>
            <a:r>
              <a:rPr lang="en-US" sz="2000" dirty="0">
                <a:latin typeface="Calibri" panose="020F0502020204030204" pitchFamily="34" charset="0"/>
              </a:rPr>
              <a:t> over all nations and earth’s creation</a:t>
            </a:r>
          </a:p>
        </p:txBody>
      </p:sp>
    </p:spTree>
    <p:extLst>
      <p:ext uri="{BB962C8B-B14F-4D97-AF65-F5344CB8AC3E}">
        <p14:creationId xmlns:p14="http://schemas.microsoft.com/office/powerpoint/2010/main" val="274526369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67D5F1-078A-4B0E-BBC3-88C57BC564D2}"/>
              </a:ext>
            </a:extLst>
          </p:cNvPr>
          <p:cNvSpPr>
            <a:spLocks noGrp="1"/>
          </p:cNvSpPr>
          <p:nvPr>
            <p:ph type="title"/>
          </p:nvPr>
        </p:nvSpPr>
        <p:spPr/>
        <p:txBody>
          <a:bodyPr/>
          <a:lstStyle/>
          <a:p>
            <a:r>
              <a:rPr lang="en-US" dirty="0"/>
              <a:t>Micah Chapter 6:1-8</a:t>
            </a:r>
          </a:p>
        </p:txBody>
      </p:sp>
      <p:graphicFrame>
        <p:nvGraphicFramePr>
          <p:cNvPr id="7" name="Table 6">
            <a:extLst>
              <a:ext uri="{FF2B5EF4-FFF2-40B4-BE49-F238E27FC236}">
                <a16:creationId xmlns:a16="http://schemas.microsoft.com/office/drawing/2014/main" xmlns="" id="{264E772B-51C6-41E4-A877-FC01B94BDC96}"/>
              </a:ext>
            </a:extLst>
          </p:cNvPr>
          <p:cNvGraphicFramePr>
            <a:graphicFrameLocks noGrp="1"/>
          </p:cNvGraphicFramePr>
          <p:nvPr>
            <p:extLst>
              <p:ext uri="{D42A27DB-BD31-4B8C-83A1-F6EECF244321}">
                <p14:modId xmlns:p14="http://schemas.microsoft.com/office/powerpoint/2010/main" val="1131086115"/>
              </p:ext>
            </p:extLst>
          </p:nvPr>
        </p:nvGraphicFramePr>
        <p:xfrm>
          <a:off x="730249" y="1047750"/>
          <a:ext cx="7647060" cy="4480560"/>
        </p:xfrm>
        <a:graphic>
          <a:graphicData uri="http://schemas.openxmlformats.org/drawingml/2006/table">
            <a:tbl>
              <a:tblPr firstRow="1" bandRow="1">
                <a:tableStyleId>{5C22544A-7EE6-4342-B048-85BDC9FD1C3A}</a:tableStyleId>
              </a:tblPr>
              <a:tblGrid>
                <a:gridCol w="4413251">
                  <a:extLst>
                    <a:ext uri="{9D8B030D-6E8A-4147-A177-3AD203B41FA5}">
                      <a16:colId xmlns:a16="http://schemas.microsoft.com/office/drawing/2014/main" xmlns="" val="1597627812"/>
                    </a:ext>
                  </a:extLst>
                </a:gridCol>
                <a:gridCol w="3233809">
                  <a:extLst>
                    <a:ext uri="{9D8B030D-6E8A-4147-A177-3AD203B41FA5}">
                      <a16:colId xmlns:a16="http://schemas.microsoft.com/office/drawing/2014/main" xmlns="" val="487342730"/>
                    </a:ext>
                  </a:extLst>
                </a:gridCol>
              </a:tblGrid>
              <a:tr h="2283460">
                <a:tc>
                  <a:txBody>
                    <a:bodyPr/>
                    <a:lstStyle/>
                    <a:p>
                      <a:pPr marL="34290" indent="0" algn="ctr">
                        <a:buNone/>
                      </a:pPr>
                      <a:r>
                        <a:rPr lang="en-US" sz="1600" b="1" dirty="0">
                          <a:solidFill>
                            <a:schemeClr val="tx2"/>
                          </a:solidFill>
                          <a:latin typeface="Calibri" panose="020F0502020204030204" pitchFamily="34" charset="0"/>
                        </a:rPr>
                        <a:t>THE INDICTMENT OF THE LORD</a:t>
                      </a:r>
                    </a:p>
                    <a:p>
                      <a:pPr marL="34290" indent="0" algn="l">
                        <a:buNone/>
                      </a:pPr>
                      <a:r>
                        <a:rPr lang="en-US" sz="1600" b="0" dirty="0">
                          <a:solidFill>
                            <a:schemeClr val="tx2"/>
                          </a:solidFill>
                          <a:latin typeface="Calibri" panose="020F0502020204030204" pitchFamily="34" charset="0"/>
                        </a:rPr>
                        <a:t>(1)  Hear what the LORD says: Arise, plead your case before the mountains, and let the hills hear your voice.</a:t>
                      </a:r>
                    </a:p>
                    <a:p>
                      <a:pPr marL="34290" indent="0" algn="l">
                        <a:buNone/>
                      </a:pPr>
                      <a:r>
                        <a:rPr lang="en-US" sz="1600" b="0" dirty="0">
                          <a:solidFill>
                            <a:schemeClr val="tx2"/>
                          </a:solidFill>
                          <a:latin typeface="Calibri" panose="020F0502020204030204" pitchFamily="34" charset="0"/>
                        </a:rPr>
                        <a:t>(2)  Hear, you mountains, the indictment of the LORD, and you enduring foundations of the earth, for the LORD has an indictment against his people, and he will contend with Israel.</a:t>
                      </a:r>
                    </a:p>
                    <a:p>
                      <a:pPr marL="34290" indent="0" algn="l">
                        <a:buNone/>
                      </a:pPr>
                      <a:r>
                        <a:rPr lang="en-US" sz="1600" b="0" dirty="0">
                          <a:solidFill>
                            <a:schemeClr val="tx2"/>
                          </a:solidFill>
                          <a:latin typeface="Calibri" panose="020F0502020204030204" pitchFamily="34" charset="0"/>
                        </a:rPr>
                        <a:t>(3)  “O my people, what have I done to you? How have I wearied you? Answer me!</a:t>
                      </a:r>
                    </a:p>
                    <a:p>
                      <a:pPr marL="34290" indent="0" algn="l">
                        <a:buNone/>
                      </a:pPr>
                      <a:r>
                        <a:rPr lang="en-US" sz="1600" b="0" dirty="0">
                          <a:solidFill>
                            <a:schemeClr val="tx2"/>
                          </a:solidFill>
                          <a:latin typeface="Calibri" panose="020F0502020204030204" pitchFamily="34" charset="0"/>
                        </a:rPr>
                        <a:t>(4)  For I brought you up from the land of Egypt and redeemed you from the house of slavery, and I sent before you Moses, Aaron, and Miriam.</a:t>
                      </a:r>
                    </a:p>
                    <a:p>
                      <a:pPr marL="34290" indent="0" algn="l">
                        <a:buNone/>
                      </a:pPr>
                      <a:r>
                        <a:rPr lang="en-US" sz="1600" b="0" dirty="0">
                          <a:solidFill>
                            <a:schemeClr val="tx2"/>
                          </a:solidFill>
                          <a:latin typeface="Calibri" panose="020F0502020204030204" pitchFamily="34" charset="0"/>
                        </a:rPr>
                        <a:t>(5)  O my people, remember what </a:t>
                      </a:r>
                      <a:r>
                        <a:rPr lang="en-US" sz="1600" b="0" dirty="0" err="1">
                          <a:solidFill>
                            <a:schemeClr val="tx2"/>
                          </a:solidFill>
                          <a:latin typeface="Calibri" panose="020F0502020204030204" pitchFamily="34" charset="0"/>
                        </a:rPr>
                        <a:t>Balak</a:t>
                      </a:r>
                      <a:r>
                        <a:rPr lang="en-US" sz="1600" b="0" dirty="0">
                          <a:solidFill>
                            <a:schemeClr val="tx2"/>
                          </a:solidFill>
                          <a:latin typeface="Calibri" panose="020F0502020204030204" pitchFamily="34" charset="0"/>
                        </a:rPr>
                        <a:t> king of Moab devised, and what Balaam the son of </a:t>
                      </a:r>
                      <a:r>
                        <a:rPr lang="en-US" sz="1600" b="0" dirty="0" err="1">
                          <a:solidFill>
                            <a:schemeClr val="tx2"/>
                          </a:solidFill>
                          <a:latin typeface="Calibri" panose="020F0502020204030204" pitchFamily="34" charset="0"/>
                        </a:rPr>
                        <a:t>Beor</a:t>
                      </a:r>
                      <a:r>
                        <a:rPr lang="en-US" sz="1600" b="0" dirty="0">
                          <a:solidFill>
                            <a:schemeClr val="tx2"/>
                          </a:solidFill>
                          <a:latin typeface="Calibri" panose="020F0502020204030204" pitchFamily="34" charset="0"/>
                        </a:rPr>
                        <a:t> answered him, and what happened from Shittim to Gilgal, that you may know the righteous acts of the LORD.”</a:t>
                      </a: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 indent="0" algn="ctr">
                        <a:buNone/>
                      </a:pPr>
                      <a:r>
                        <a:rPr lang="en-US" sz="1600" b="1" dirty="0">
                          <a:solidFill>
                            <a:schemeClr val="tx2"/>
                          </a:solidFill>
                          <a:latin typeface="Calibri" panose="020F0502020204030204" pitchFamily="34" charset="0"/>
                        </a:rPr>
                        <a:t>WHAT DOES THE LORD REQUIRE</a:t>
                      </a:r>
                    </a:p>
                    <a:p>
                      <a:pPr marL="34290" indent="0" algn="l">
                        <a:buNone/>
                      </a:pPr>
                      <a:r>
                        <a:rPr lang="en-US" sz="1600" b="0" dirty="0">
                          <a:solidFill>
                            <a:schemeClr val="tx2"/>
                          </a:solidFill>
                          <a:latin typeface="Calibri" panose="020F0502020204030204" pitchFamily="34" charset="0"/>
                        </a:rPr>
                        <a:t>(6)  “With what shall I come before the LORD, and bow myself before God on high? Shall I come before him with burnt offerings, with calves a year old?</a:t>
                      </a:r>
                    </a:p>
                    <a:p>
                      <a:pPr marL="34290" indent="0" algn="l">
                        <a:buNone/>
                      </a:pPr>
                      <a:r>
                        <a:rPr lang="en-US" sz="1600" b="0" dirty="0">
                          <a:solidFill>
                            <a:schemeClr val="tx2"/>
                          </a:solidFill>
                          <a:latin typeface="Calibri" panose="020F0502020204030204" pitchFamily="34" charset="0"/>
                        </a:rPr>
                        <a:t>(7)  Will the LORD be pleased with thousands of rams, with ten thousands of rivers of oil? Shall I give my firstborn for my transgression, the fruit of my body for the sin of my soul?”</a:t>
                      </a:r>
                    </a:p>
                    <a:p>
                      <a:pPr marL="34290" indent="0" algn="l">
                        <a:buNone/>
                      </a:pPr>
                      <a:r>
                        <a:rPr lang="en-US" sz="1600" b="0" dirty="0">
                          <a:solidFill>
                            <a:schemeClr val="tx2"/>
                          </a:solidFill>
                          <a:latin typeface="Calibri" panose="020F0502020204030204" pitchFamily="34" charset="0"/>
                        </a:rPr>
                        <a:t>(8)  He has told you, O man, what is good; and what does the LORD require of you but to do justice, and to love kindness, and to walk humbly with your God?</a:t>
                      </a: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12446856"/>
                  </a:ext>
                </a:extLst>
              </a:tr>
            </a:tbl>
          </a:graphicData>
        </a:graphic>
      </p:graphicFrame>
    </p:spTree>
    <p:extLst>
      <p:ext uri="{BB962C8B-B14F-4D97-AF65-F5344CB8AC3E}">
        <p14:creationId xmlns:p14="http://schemas.microsoft.com/office/powerpoint/2010/main" val="112152152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67D5F1-078A-4B0E-BBC3-88C57BC564D2}"/>
              </a:ext>
            </a:extLst>
          </p:cNvPr>
          <p:cNvSpPr>
            <a:spLocks noGrp="1"/>
          </p:cNvSpPr>
          <p:nvPr>
            <p:ph type="title"/>
          </p:nvPr>
        </p:nvSpPr>
        <p:spPr/>
        <p:txBody>
          <a:bodyPr/>
          <a:lstStyle/>
          <a:p>
            <a:r>
              <a:rPr lang="en-US" dirty="0"/>
              <a:t>Micah Chapter 6:9 – 7:7 </a:t>
            </a:r>
          </a:p>
        </p:txBody>
      </p:sp>
      <p:graphicFrame>
        <p:nvGraphicFramePr>
          <p:cNvPr id="7" name="Table 6">
            <a:extLst>
              <a:ext uri="{FF2B5EF4-FFF2-40B4-BE49-F238E27FC236}">
                <a16:creationId xmlns:a16="http://schemas.microsoft.com/office/drawing/2014/main" xmlns="" id="{D86FBAA3-67C4-4BFE-9E3B-0A1FAECDA43A}"/>
              </a:ext>
            </a:extLst>
          </p:cNvPr>
          <p:cNvGraphicFramePr>
            <a:graphicFrameLocks noGrp="1"/>
          </p:cNvGraphicFramePr>
          <p:nvPr>
            <p:extLst>
              <p:ext uri="{D42A27DB-BD31-4B8C-83A1-F6EECF244321}">
                <p14:modId xmlns:p14="http://schemas.microsoft.com/office/powerpoint/2010/main" val="1338201996"/>
              </p:ext>
            </p:extLst>
          </p:nvPr>
        </p:nvGraphicFramePr>
        <p:xfrm>
          <a:off x="414338" y="1047750"/>
          <a:ext cx="8236743" cy="5638800"/>
        </p:xfrm>
        <a:graphic>
          <a:graphicData uri="http://schemas.openxmlformats.org/drawingml/2006/table">
            <a:tbl>
              <a:tblPr firstRow="1" bandRow="1">
                <a:tableStyleId>{5C22544A-7EE6-4342-B048-85BDC9FD1C3A}</a:tableStyleId>
              </a:tblPr>
              <a:tblGrid>
                <a:gridCol w="4143375">
                  <a:extLst>
                    <a:ext uri="{9D8B030D-6E8A-4147-A177-3AD203B41FA5}">
                      <a16:colId xmlns:a16="http://schemas.microsoft.com/office/drawing/2014/main" xmlns="" val="1597627812"/>
                    </a:ext>
                  </a:extLst>
                </a:gridCol>
                <a:gridCol w="4093368">
                  <a:extLst>
                    <a:ext uri="{9D8B030D-6E8A-4147-A177-3AD203B41FA5}">
                      <a16:colId xmlns:a16="http://schemas.microsoft.com/office/drawing/2014/main" xmlns="" val="487342730"/>
                    </a:ext>
                  </a:extLst>
                </a:gridCol>
              </a:tblGrid>
              <a:tr h="2283460">
                <a:tc>
                  <a:txBody>
                    <a:bodyPr/>
                    <a:lstStyle/>
                    <a:p>
                      <a:pPr marL="34290" indent="0" algn="ctr">
                        <a:buNone/>
                      </a:pPr>
                      <a:r>
                        <a:rPr lang="en-US" sz="1400" b="1" dirty="0">
                          <a:solidFill>
                            <a:schemeClr val="tx2"/>
                          </a:solidFill>
                          <a:latin typeface="Calibri" panose="020F0502020204030204" pitchFamily="34" charset="0"/>
                        </a:rPr>
                        <a:t>DESTRUCTION OF THE WICKED </a:t>
                      </a:r>
                    </a:p>
                    <a:p>
                      <a:pPr marL="34290" indent="0">
                        <a:buNone/>
                      </a:pPr>
                      <a:r>
                        <a:rPr lang="en-US" sz="1400" b="0" dirty="0">
                          <a:solidFill>
                            <a:schemeClr val="tx2"/>
                          </a:solidFill>
                          <a:latin typeface="Calibri" panose="020F0502020204030204" pitchFamily="34" charset="0"/>
                        </a:rPr>
                        <a:t>(9)  The voice of the LORD cries to the city— and it is sound wisdom to fear your name: “Hear of the rod and of him who appointed it!</a:t>
                      </a:r>
                    </a:p>
                    <a:p>
                      <a:pPr marL="34290" indent="0">
                        <a:buNone/>
                      </a:pPr>
                      <a:r>
                        <a:rPr lang="en-US" sz="1400" b="0" dirty="0">
                          <a:solidFill>
                            <a:schemeClr val="tx2"/>
                          </a:solidFill>
                          <a:latin typeface="Calibri" panose="020F0502020204030204" pitchFamily="34" charset="0"/>
                        </a:rPr>
                        <a:t>(10)  Can I forget any longer the treasures of wickedness in the house of the wicked, and the scant measure that is accursed?</a:t>
                      </a:r>
                    </a:p>
                    <a:p>
                      <a:pPr marL="34290" indent="0">
                        <a:buNone/>
                      </a:pPr>
                      <a:r>
                        <a:rPr lang="en-US" sz="1400" b="0" dirty="0">
                          <a:solidFill>
                            <a:schemeClr val="tx2"/>
                          </a:solidFill>
                          <a:latin typeface="Calibri" panose="020F0502020204030204" pitchFamily="34" charset="0"/>
                        </a:rPr>
                        <a:t>(11)  Shall I acquit the man with wicked scales and with a bag of deceitful weights?</a:t>
                      </a:r>
                    </a:p>
                    <a:p>
                      <a:pPr marL="34290" indent="0">
                        <a:buNone/>
                      </a:pPr>
                      <a:r>
                        <a:rPr lang="en-US" sz="1400" b="0" dirty="0">
                          <a:solidFill>
                            <a:schemeClr val="tx2"/>
                          </a:solidFill>
                          <a:latin typeface="Calibri" panose="020F0502020204030204" pitchFamily="34" charset="0"/>
                        </a:rPr>
                        <a:t>(12)  Your rich men are full of violence; your inhabitants speak lies, and their tongue is deceitful in their mouth.</a:t>
                      </a:r>
                    </a:p>
                    <a:p>
                      <a:pPr marL="34290" indent="0">
                        <a:buNone/>
                      </a:pPr>
                      <a:r>
                        <a:rPr lang="en-US" sz="1400" b="0" dirty="0">
                          <a:solidFill>
                            <a:schemeClr val="tx2"/>
                          </a:solidFill>
                          <a:latin typeface="Calibri" panose="020F0502020204030204" pitchFamily="34" charset="0"/>
                        </a:rPr>
                        <a:t>(13)  Therefore I strike you with a grievous blow, making you desolate because of your sins.</a:t>
                      </a:r>
                    </a:p>
                    <a:p>
                      <a:pPr marL="34290" indent="0">
                        <a:buNone/>
                      </a:pPr>
                      <a:r>
                        <a:rPr lang="en-US" sz="1400" b="0" dirty="0">
                          <a:solidFill>
                            <a:schemeClr val="tx2"/>
                          </a:solidFill>
                          <a:latin typeface="Calibri" panose="020F0502020204030204" pitchFamily="34" charset="0"/>
                        </a:rPr>
                        <a:t>(14)  You shall eat, but not be satisfied, and there shall be hunger within you; you shall put away, but not preserve, and what you preserve I will give to the sword.</a:t>
                      </a:r>
                    </a:p>
                    <a:p>
                      <a:pPr marL="34290" indent="0">
                        <a:buNone/>
                      </a:pPr>
                      <a:r>
                        <a:rPr lang="en-US" sz="1400" b="0" dirty="0">
                          <a:solidFill>
                            <a:schemeClr val="tx2"/>
                          </a:solidFill>
                          <a:latin typeface="Calibri" panose="020F0502020204030204" pitchFamily="34" charset="0"/>
                        </a:rPr>
                        <a:t>(15)  You shall sow, but not reap; you shall tread olives, but not anoint yourselves with oil; you shall tread grapes, but not drink wine.</a:t>
                      </a:r>
                    </a:p>
                    <a:p>
                      <a:pPr marL="34290" indent="0">
                        <a:buNone/>
                      </a:pPr>
                      <a:r>
                        <a:rPr lang="en-US" sz="1400" b="0" dirty="0">
                          <a:solidFill>
                            <a:schemeClr val="tx2"/>
                          </a:solidFill>
                          <a:latin typeface="Calibri" panose="020F0502020204030204" pitchFamily="34" charset="0"/>
                        </a:rPr>
                        <a:t>(16)  For you have kept the statutes of </a:t>
                      </a:r>
                      <a:r>
                        <a:rPr lang="en-US" sz="1400" b="0" dirty="0" err="1">
                          <a:solidFill>
                            <a:schemeClr val="tx2"/>
                          </a:solidFill>
                          <a:latin typeface="Calibri" panose="020F0502020204030204" pitchFamily="34" charset="0"/>
                        </a:rPr>
                        <a:t>Omri</a:t>
                      </a:r>
                      <a:r>
                        <a:rPr lang="en-US" sz="1400" b="0" dirty="0">
                          <a:solidFill>
                            <a:schemeClr val="tx2"/>
                          </a:solidFill>
                          <a:latin typeface="Calibri" panose="020F0502020204030204" pitchFamily="34" charset="0"/>
                        </a:rPr>
                        <a:t>, and all the works of the house of Ahab; and you have walked in their counsels, that I may make you a desolation, and your inhabitants a hissing; so you shall bear the scorn of my people.”</a:t>
                      </a: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 indent="0" algn="ctr">
                        <a:buNone/>
                      </a:pPr>
                      <a:r>
                        <a:rPr lang="en-US" sz="1400" b="1" dirty="0">
                          <a:solidFill>
                            <a:schemeClr val="tx2"/>
                          </a:solidFill>
                          <a:latin typeface="Calibri" panose="020F0502020204030204" pitchFamily="34" charset="0"/>
                        </a:rPr>
                        <a:t>WAIT FOR THE GOD OF SALVATION</a:t>
                      </a:r>
                    </a:p>
                    <a:p>
                      <a:pPr marL="34290" indent="0">
                        <a:buNone/>
                      </a:pPr>
                      <a:r>
                        <a:rPr lang="en-US" sz="1400" b="0" dirty="0">
                          <a:solidFill>
                            <a:schemeClr val="tx2"/>
                          </a:solidFill>
                          <a:latin typeface="Calibri" panose="020F0502020204030204" pitchFamily="34" charset="0"/>
                        </a:rPr>
                        <a:t>(1)  Woe is me! For I have become as when the summer fruit has been gathered, as when the grapes have been gleaned: there is no cluster to eat, no first-ripe fig that my soul desires.</a:t>
                      </a:r>
                    </a:p>
                    <a:p>
                      <a:pPr marL="34290" indent="0">
                        <a:buNone/>
                      </a:pPr>
                      <a:r>
                        <a:rPr lang="en-US" sz="1400" b="0" dirty="0">
                          <a:solidFill>
                            <a:schemeClr val="tx2"/>
                          </a:solidFill>
                          <a:latin typeface="Calibri" panose="020F0502020204030204" pitchFamily="34" charset="0"/>
                        </a:rPr>
                        <a:t>(2)  The godly has perished from the earth, and there is no one upright among mankind; they all lie in wait for blood, and each hunts the other with a net.</a:t>
                      </a:r>
                    </a:p>
                    <a:p>
                      <a:pPr marL="34290" indent="0">
                        <a:buNone/>
                      </a:pPr>
                      <a:r>
                        <a:rPr lang="en-US" sz="1400" b="0" dirty="0">
                          <a:solidFill>
                            <a:schemeClr val="tx2"/>
                          </a:solidFill>
                          <a:latin typeface="Calibri" panose="020F0502020204030204" pitchFamily="34" charset="0"/>
                        </a:rPr>
                        <a:t>(3)  Their hands are on what is evil, to do it well; the prince and the judge ask for a bribe, and the great man utters the evil desire of his soul; thus they weave it together.</a:t>
                      </a:r>
                    </a:p>
                    <a:p>
                      <a:pPr marL="34290" indent="0">
                        <a:buNone/>
                      </a:pPr>
                      <a:r>
                        <a:rPr lang="en-US" sz="1400" b="0" dirty="0">
                          <a:solidFill>
                            <a:schemeClr val="tx2"/>
                          </a:solidFill>
                          <a:latin typeface="Calibri" panose="020F0502020204030204" pitchFamily="34" charset="0"/>
                        </a:rPr>
                        <a:t>(4)  The best of them is like a brier, the most upright of them a thorn hedge. The day of your watchmen, of your punishment, has come; now their confusion is at hand.</a:t>
                      </a:r>
                    </a:p>
                    <a:p>
                      <a:pPr marL="34290" indent="0">
                        <a:buNone/>
                      </a:pPr>
                      <a:r>
                        <a:rPr lang="en-US" sz="1400" b="0" dirty="0">
                          <a:solidFill>
                            <a:schemeClr val="tx2"/>
                          </a:solidFill>
                          <a:latin typeface="Calibri" panose="020F0502020204030204" pitchFamily="34" charset="0"/>
                        </a:rPr>
                        <a:t>(5)  Put no trust in a neighbor; have no confidence in a friend; guard the doors of your mouth from her who lies in your arms;</a:t>
                      </a:r>
                    </a:p>
                    <a:p>
                      <a:pPr marL="34290" indent="0">
                        <a:buNone/>
                      </a:pPr>
                      <a:r>
                        <a:rPr lang="en-US" sz="1400" b="0" dirty="0">
                          <a:solidFill>
                            <a:schemeClr val="tx2"/>
                          </a:solidFill>
                          <a:latin typeface="Calibri" panose="020F0502020204030204" pitchFamily="34" charset="0"/>
                        </a:rPr>
                        <a:t>(6)  for the son treats the father with contempt, the daughter rises up against her mother, the daughter-in-law against her mother-in-law; a man's enemies are the men of his own house.</a:t>
                      </a:r>
                    </a:p>
                    <a:p>
                      <a:pPr marL="34290" indent="0">
                        <a:buNone/>
                      </a:pPr>
                      <a:r>
                        <a:rPr lang="en-US" sz="1400" b="0" dirty="0">
                          <a:solidFill>
                            <a:schemeClr val="tx2"/>
                          </a:solidFill>
                          <a:latin typeface="Calibri" panose="020F0502020204030204" pitchFamily="34" charset="0"/>
                        </a:rPr>
                        <a:t>(7)  But as for me, I will look to the LORD; I will wait for the God of my salvation; my God will hear me.</a:t>
                      </a: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12446856"/>
                  </a:ext>
                </a:extLst>
              </a:tr>
            </a:tbl>
          </a:graphicData>
        </a:graphic>
      </p:graphicFrame>
    </p:spTree>
    <p:extLst>
      <p:ext uri="{BB962C8B-B14F-4D97-AF65-F5344CB8AC3E}">
        <p14:creationId xmlns:p14="http://schemas.microsoft.com/office/powerpoint/2010/main" val="256975424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Micah 7:8-20</a:t>
            </a:r>
          </a:p>
        </p:txBody>
      </p:sp>
      <p:sp>
        <p:nvSpPr>
          <p:cNvPr id="3" name="Subtitle 2"/>
          <p:cNvSpPr>
            <a:spLocks noGrp="1"/>
          </p:cNvSpPr>
          <p:nvPr>
            <p:ph type="subTitle" idx="1"/>
          </p:nvPr>
        </p:nvSpPr>
        <p:spPr/>
        <p:txBody>
          <a:bodyPr/>
          <a:lstStyle/>
          <a:p>
            <a:r>
              <a:rPr lang="en-US" dirty="0"/>
              <a:t>THE FINAL RESTORATION OF ISRAEL</a:t>
            </a:r>
          </a:p>
        </p:txBody>
      </p:sp>
    </p:spTree>
    <p:extLst>
      <p:ext uri="{BB962C8B-B14F-4D97-AF65-F5344CB8AC3E}">
        <p14:creationId xmlns:p14="http://schemas.microsoft.com/office/powerpoint/2010/main" val="79799755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67D5F1-078A-4B0E-BBC3-88C57BC564D2}"/>
              </a:ext>
            </a:extLst>
          </p:cNvPr>
          <p:cNvSpPr>
            <a:spLocks noGrp="1"/>
          </p:cNvSpPr>
          <p:nvPr>
            <p:ph type="title"/>
          </p:nvPr>
        </p:nvSpPr>
        <p:spPr/>
        <p:txBody>
          <a:bodyPr/>
          <a:lstStyle/>
          <a:p>
            <a:r>
              <a:rPr lang="en-US" dirty="0"/>
              <a:t>Micah Chapter 7:8-20 </a:t>
            </a:r>
          </a:p>
        </p:txBody>
      </p:sp>
      <p:graphicFrame>
        <p:nvGraphicFramePr>
          <p:cNvPr id="7" name="Table 6">
            <a:extLst>
              <a:ext uri="{FF2B5EF4-FFF2-40B4-BE49-F238E27FC236}">
                <a16:creationId xmlns:a16="http://schemas.microsoft.com/office/drawing/2014/main" xmlns="" id="{D86FBAA3-67C4-4BFE-9E3B-0A1FAECDA43A}"/>
              </a:ext>
            </a:extLst>
          </p:cNvPr>
          <p:cNvGraphicFramePr>
            <a:graphicFrameLocks noGrp="1"/>
          </p:cNvGraphicFramePr>
          <p:nvPr>
            <p:extLst>
              <p:ext uri="{D42A27DB-BD31-4B8C-83A1-F6EECF244321}">
                <p14:modId xmlns:p14="http://schemas.microsoft.com/office/powerpoint/2010/main" val="719852338"/>
              </p:ext>
            </p:extLst>
          </p:nvPr>
        </p:nvGraphicFramePr>
        <p:xfrm>
          <a:off x="507206" y="1047750"/>
          <a:ext cx="8115300" cy="5410200"/>
        </p:xfrm>
        <a:graphic>
          <a:graphicData uri="http://schemas.openxmlformats.org/drawingml/2006/table">
            <a:tbl>
              <a:tblPr firstRow="1" bandRow="1">
                <a:tableStyleId>{5C22544A-7EE6-4342-B048-85BDC9FD1C3A}</a:tableStyleId>
              </a:tblPr>
              <a:tblGrid>
                <a:gridCol w="4221957">
                  <a:extLst>
                    <a:ext uri="{9D8B030D-6E8A-4147-A177-3AD203B41FA5}">
                      <a16:colId xmlns:a16="http://schemas.microsoft.com/office/drawing/2014/main" xmlns="" val="1597627812"/>
                    </a:ext>
                  </a:extLst>
                </a:gridCol>
                <a:gridCol w="3893343">
                  <a:extLst>
                    <a:ext uri="{9D8B030D-6E8A-4147-A177-3AD203B41FA5}">
                      <a16:colId xmlns:a16="http://schemas.microsoft.com/office/drawing/2014/main" xmlns="" val="487342730"/>
                    </a:ext>
                  </a:extLst>
                </a:gridCol>
              </a:tblGrid>
              <a:tr h="5410200">
                <a:tc>
                  <a:txBody>
                    <a:bodyPr/>
                    <a:lstStyle/>
                    <a:p>
                      <a:pPr marL="34290" indent="0" algn="ctr">
                        <a:buNone/>
                      </a:pPr>
                      <a:r>
                        <a:rPr lang="en-US" sz="1500" b="1" dirty="0">
                          <a:solidFill>
                            <a:schemeClr val="tx2"/>
                          </a:solidFill>
                          <a:latin typeface="Calibri" panose="020F0502020204030204" pitchFamily="34" charset="0"/>
                        </a:rPr>
                        <a:t>WAIT FOR THE GOD OF SALVATION</a:t>
                      </a:r>
                    </a:p>
                    <a:p>
                      <a:pPr marL="34290" indent="0">
                        <a:buNone/>
                      </a:pPr>
                      <a:r>
                        <a:rPr lang="en-US" sz="1500" b="0" dirty="0">
                          <a:solidFill>
                            <a:schemeClr val="tx2"/>
                          </a:solidFill>
                          <a:latin typeface="Calibri" panose="020F0502020204030204" pitchFamily="34" charset="0"/>
                        </a:rPr>
                        <a:t>(8)  Rejoice not over me, O my enemy; when I fall, I shall rise; when I sit in darkness, the LORD will be a light to me.(9)  I will bear the indignation of the LORD because I have sinned against him, until he pleads my cause and executes judgment for me. He will bring me out to the light; I shall look upon his vindication.(10)  Then my enemy will see, and shame will cover her who said to me, “Where is the LORD your God?” My eyes will look upon her; now she will be trampled down like the mire of the streets.(11)  A day for the building of your walls! In that day the boundary shall be far extended.(12)  In that day they will come to you, from Assyria and the cities of Egypt, and from Egypt to the River, from sea to sea and from mountain to mountain.(13)  But the earth will be desolate because of its inhabitants, for the fruit of their deeds. (14)  Shepherd your people with your staff, the flock of your inheritance, who dwell alone in a forest in the midst of a garden land; let them graze in Bashan and Gilead as in the days of old.</a:t>
                      </a: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 indent="0">
                        <a:buNone/>
                      </a:pPr>
                      <a:r>
                        <a:rPr lang="en-US" sz="1500" b="0" dirty="0">
                          <a:solidFill>
                            <a:schemeClr val="tx2"/>
                          </a:solidFill>
                          <a:latin typeface="Calibri" panose="020F0502020204030204" pitchFamily="34" charset="0"/>
                        </a:rPr>
                        <a:t>(15)  As in the days when you came out of the land of Egypt, I will show them marvelous things.(16)  The nations shall see and be ashamed of all their might; they shall lay their hands on their mouths; their ears shall be deaf;(17)  they shall lick the dust like a serpent, like the crawling things of the earth; they shall come trembling out of their strongholds; they shall turn in dread to the LORD our God, and they shall be in fear of you.</a:t>
                      </a:r>
                    </a:p>
                    <a:p>
                      <a:pPr marL="34290" indent="0" algn="ctr">
                        <a:buNone/>
                      </a:pPr>
                      <a:r>
                        <a:rPr lang="en-US" sz="1500" b="1" dirty="0">
                          <a:solidFill>
                            <a:schemeClr val="tx2"/>
                          </a:solidFill>
                          <a:latin typeface="Calibri" panose="020F0502020204030204" pitchFamily="34" charset="0"/>
                        </a:rPr>
                        <a:t>GOD’S STEADFAST LOVE AND COMPASSION</a:t>
                      </a:r>
                    </a:p>
                    <a:p>
                      <a:pPr marL="34290" indent="0">
                        <a:buNone/>
                      </a:pPr>
                      <a:r>
                        <a:rPr lang="en-US" sz="1500" b="0" dirty="0">
                          <a:solidFill>
                            <a:schemeClr val="tx2"/>
                          </a:solidFill>
                          <a:latin typeface="Calibri" panose="020F0502020204030204" pitchFamily="34" charset="0"/>
                        </a:rPr>
                        <a:t>(18)  Who is a God like you, pardoning iniquity and passing over transgression for the remnant of his inheritance? He does not retain his anger forever, because he delights in steadfast love.(19)  He will again have compassion on us; he will tread our iniquities underfoot. You will cast all our sins into the depths of the sea.(20)  You will show faithfulness to Jacob and steadfast love to Abraham, as you have sworn to our fathers from the days of old.</a:t>
                      </a: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12446856"/>
                  </a:ext>
                </a:extLst>
              </a:tr>
            </a:tbl>
          </a:graphicData>
        </a:graphic>
      </p:graphicFrame>
    </p:spTree>
    <p:extLst>
      <p:ext uri="{BB962C8B-B14F-4D97-AF65-F5344CB8AC3E}">
        <p14:creationId xmlns:p14="http://schemas.microsoft.com/office/powerpoint/2010/main" val="395659563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9144000" cy="68580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08458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xmlns="" id="{70B56A06-09B3-4924-B252-8EC1B5B1D866}"/>
              </a:ext>
            </a:extLst>
          </p:cNvPr>
          <p:cNvSpPr>
            <a:spLocks noGrp="1"/>
          </p:cNvSpPr>
          <p:nvPr>
            <p:ph type="title"/>
          </p:nvPr>
        </p:nvSpPr>
        <p:spPr/>
        <p:txBody>
          <a:bodyPr/>
          <a:lstStyle/>
          <a:p>
            <a:pPr eaLnBrk="1" hangingPunct="1"/>
            <a:endParaRPr lang="en-US" altLang="en-US"/>
          </a:p>
        </p:txBody>
      </p:sp>
      <p:pic>
        <p:nvPicPr>
          <p:cNvPr id="3075" name="Content Placeholder 3">
            <a:extLst>
              <a:ext uri="{FF2B5EF4-FFF2-40B4-BE49-F238E27FC236}">
                <a16:creationId xmlns:a16="http://schemas.microsoft.com/office/drawing/2014/main" xmlns="" id="{9C838355-F5EE-4DE6-94AA-558EF0ACF4F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007223" y="0"/>
            <a:ext cx="5029200" cy="6813947"/>
          </a:xfrm>
        </p:spPr>
      </p:pic>
    </p:spTree>
    <p:extLst>
      <p:ext uri="{BB962C8B-B14F-4D97-AF65-F5344CB8AC3E}">
        <p14:creationId xmlns:p14="http://schemas.microsoft.com/office/powerpoint/2010/main" val="4287323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EF9794-6CD1-498D-91C9-46EBEA79649D}"/>
              </a:ext>
            </a:extLst>
          </p:cNvPr>
          <p:cNvSpPr>
            <a:spLocks noGrp="1"/>
          </p:cNvSpPr>
          <p:nvPr>
            <p:ph type="title"/>
          </p:nvPr>
        </p:nvSpPr>
        <p:spPr/>
        <p:txBody>
          <a:bodyPr/>
          <a:lstStyle/>
          <a:p>
            <a:r>
              <a:rPr lang="en-US" dirty="0"/>
              <a:t>Assyrian Empire </a:t>
            </a:r>
            <a:br>
              <a:rPr lang="en-US" dirty="0"/>
            </a:br>
            <a:r>
              <a:rPr lang="en-US" dirty="0"/>
              <a:t>and Nineveh</a:t>
            </a:r>
          </a:p>
        </p:txBody>
      </p:sp>
      <p:sp>
        <p:nvSpPr>
          <p:cNvPr id="3" name="Text Placeholder 2">
            <a:extLst>
              <a:ext uri="{FF2B5EF4-FFF2-40B4-BE49-F238E27FC236}">
                <a16:creationId xmlns:a16="http://schemas.microsoft.com/office/drawing/2014/main" xmlns="" id="{37AF7CB5-917F-4150-A2F3-0A070593501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71633559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2F1B74-93A5-44D3-A50F-467193AB1BAC}"/>
              </a:ext>
            </a:extLst>
          </p:cNvPr>
          <p:cNvSpPr>
            <a:spLocks noGrp="1"/>
          </p:cNvSpPr>
          <p:nvPr>
            <p:ph type="title"/>
          </p:nvPr>
        </p:nvSpPr>
        <p:spPr/>
        <p:txBody>
          <a:bodyPr/>
          <a:lstStyle/>
          <a:p>
            <a:r>
              <a:rPr lang="en-US" dirty="0"/>
              <a:t>Geography</a:t>
            </a:r>
          </a:p>
        </p:txBody>
      </p:sp>
      <p:sp>
        <p:nvSpPr>
          <p:cNvPr id="3" name="Content Placeholder 2">
            <a:extLst>
              <a:ext uri="{FF2B5EF4-FFF2-40B4-BE49-F238E27FC236}">
                <a16:creationId xmlns:a16="http://schemas.microsoft.com/office/drawing/2014/main" xmlns="" id="{DE12C4D6-9B5C-4E66-94E5-08A38BA761B4}"/>
              </a:ext>
            </a:extLst>
          </p:cNvPr>
          <p:cNvSpPr>
            <a:spLocks noGrp="1"/>
          </p:cNvSpPr>
          <p:nvPr>
            <p:ph idx="1"/>
          </p:nvPr>
        </p:nvSpPr>
        <p:spPr/>
        <p:txBody>
          <a:bodyPr/>
          <a:lstStyle/>
          <a:p>
            <a:endParaRPr lang="en-US"/>
          </a:p>
        </p:txBody>
      </p:sp>
      <p:pic>
        <p:nvPicPr>
          <p:cNvPr id="4" name="Picture 4" descr="G:\Jonah-Joel-Micah\Reference Material\Jonah Info\nazareth-gath-hepher.jpg">
            <a:extLst>
              <a:ext uri="{FF2B5EF4-FFF2-40B4-BE49-F238E27FC236}">
                <a16:creationId xmlns:a16="http://schemas.microsoft.com/office/drawing/2014/main" xmlns="" id="{368CE3D8-BE02-4BC4-83C8-E7F629E7B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6770" y="234461"/>
            <a:ext cx="6244563" cy="62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9">
            <a:extLst>
              <a:ext uri="{FF2B5EF4-FFF2-40B4-BE49-F238E27FC236}">
                <a16:creationId xmlns:a16="http://schemas.microsoft.com/office/drawing/2014/main" xmlns="" id="{82F89D4A-E4CD-494F-BF29-8D04A95DB320}"/>
              </a:ext>
            </a:extLst>
          </p:cNvPr>
          <p:cNvGrpSpPr>
            <a:grpSpLocks/>
          </p:cNvGrpSpPr>
          <p:nvPr/>
        </p:nvGrpSpPr>
        <p:grpSpPr bwMode="auto">
          <a:xfrm>
            <a:off x="5623170" y="4190512"/>
            <a:ext cx="226607" cy="442230"/>
            <a:chOff x="2454" y="1872"/>
            <a:chExt cx="180" cy="315"/>
          </a:xfrm>
        </p:grpSpPr>
        <p:sp>
          <p:nvSpPr>
            <p:cNvPr id="6" name="Freeform 8">
              <a:extLst>
                <a:ext uri="{FF2B5EF4-FFF2-40B4-BE49-F238E27FC236}">
                  <a16:creationId xmlns:a16="http://schemas.microsoft.com/office/drawing/2014/main" xmlns="" id="{1E23E191-5598-4C36-8CBD-D5D64CDD3BF2}"/>
                </a:ext>
              </a:extLst>
            </p:cNvPr>
            <p:cNvSpPr>
              <a:spLocks/>
            </p:cNvSpPr>
            <p:nvPr/>
          </p:nvSpPr>
          <p:spPr bwMode="ltGray">
            <a:xfrm>
              <a:off x="2478" y="1986"/>
              <a:ext cx="147" cy="201"/>
            </a:xfrm>
            <a:custGeom>
              <a:avLst/>
              <a:gdLst>
                <a:gd name="T0" fmla="*/ 6 w 147"/>
                <a:gd name="T1" fmla="*/ 57 h 201"/>
                <a:gd name="T2" fmla="*/ 33 w 147"/>
                <a:gd name="T3" fmla="*/ 90 h 201"/>
                <a:gd name="T4" fmla="*/ 48 w 147"/>
                <a:gd name="T5" fmla="*/ 135 h 201"/>
                <a:gd name="T6" fmla="*/ 63 w 147"/>
                <a:gd name="T7" fmla="*/ 174 h 201"/>
                <a:gd name="T8" fmla="*/ 66 w 147"/>
                <a:gd name="T9" fmla="*/ 201 h 201"/>
                <a:gd name="T10" fmla="*/ 81 w 147"/>
                <a:gd name="T11" fmla="*/ 156 h 201"/>
                <a:gd name="T12" fmla="*/ 93 w 147"/>
                <a:gd name="T13" fmla="*/ 111 h 201"/>
                <a:gd name="T14" fmla="*/ 111 w 147"/>
                <a:gd name="T15" fmla="*/ 75 h 201"/>
                <a:gd name="T16" fmla="*/ 135 w 147"/>
                <a:gd name="T17" fmla="*/ 42 h 201"/>
                <a:gd name="T18" fmla="*/ 147 w 147"/>
                <a:gd name="T19" fmla="*/ 15 h 201"/>
                <a:gd name="T20" fmla="*/ 102 w 147"/>
                <a:gd name="T21" fmla="*/ 0 h 201"/>
                <a:gd name="T22" fmla="*/ 33 w 147"/>
                <a:gd name="T23" fmla="*/ 15 h 201"/>
                <a:gd name="T24" fmla="*/ 0 w 147"/>
                <a:gd name="T25" fmla="*/ 39 h 201"/>
                <a:gd name="T26" fmla="*/ 6 w 147"/>
                <a:gd name="T27" fmla="*/ 57 h 20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7" h="201">
                  <a:moveTo>
                    <a:pt x="6" y="57"/>
                  </a:moveTo>
                  <a:lnTo>
                    <a:pt x="33" y="90"/>
                  </a:lnTo>
                  <a:lnTo>
                    <a:pt x="48" y="135"/>
                  </a:lnTo>
                  <a:lnTo>
                    <a:pt x="63" y="174"/>
                  </a:lnTo>
                  <a:lnTo>
                    <a:pt x="66" y="201"/>
                  </a:lnTo>
                  <a:lnTo>
                    <a:pt x="81" y="156"/>
                  </a:lnTo>
                  <a:lnTo>
                    <a:pt x="93" y="111"/>
                  </a:lnTo>
                  <a:lnTo>
                    <a:pt x="111" y="75"/>
                  </a:lnTo>
                  <a:lnTo>
                    <a:pt x="135" y="42"/>
                  </a:lnTo>
                  <a:lnTo>
                    <a:pt x="147" y="15"/>
                  </a:lnTo>
                  <a:lnTo>
                    <a:pt x="102" y="0"/>
                  </a:lnTo>
                  <a:lnTo>
                    <a:pt x="33" y="15"/>
                  </a:lnTo>
                  <a:lnTo>
                    <a:pt x="0" y="39"/>
                  </a:lnTo>
                  <a:lnTo>
                    <a:pt x="6" y="57"/>
                  </a:lnTo>
                  <a:close/>
                </a:path>
              </a:pathLst>
            </a:custGeom>
            <a:gradFill rotWithShape="0">
              <a:gsLst>
                <a:gs pos="0">
                  <a:srgbClr val="FF706D"/>
                </a:gs>
                <a:gs pos="100000">
                  <a:schemeClr val="bg2"/>
                </a:gs>
              </a:gsLst>
              <a:lin ang="5400000" scaled="1"/>
            </a:gradFill>
            <a:ln w="9525" cap="flat"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Oval 7">
              <a:extLst>
                <a:ext uri="{FF2B5EF4-FFF2-40B4-BE49-F238E27FC236}">
                  <a16:creationId xmlns:a16="http://schemas.microsoft.com/office/drawing/2014/main" xmlns="" id="{9033C4ED-A117-4898-A839-02752715F460}"/>
                </a:ext>
              </a:extLst>
            </p:cNvPr>
            <p:cNvSpPr>
              <a:spLocks noChangeArrowheads="1"/>
            </p:cNvSpPr>
            <p:nvPr/>
          </p:nvSpPr>
          <p:spPr bwMode="ltGray">
            <a:xfrm>
              <a:off x="2454" y="1872"/>
              <a:ext cx="180" cy="192"/>
            </a:xfrm>
            <a:prstGeom prst="ellipse">
              <a:avLst/>
            </a:prstGeom>
            <a:gradFill rotWithShape="0">
              <a:gsLst>
                <a:gs pos="0">
                  <a:schemeClr val="bg2"/>
                </a:gs>
                <a:gs pos="100000">
                  <a:srgbClr val="FF706D"/>
                </a:gs>
              </a:gsLst>
              <a:path path="shape">
                <a:fillToRect l="50000" t="50000" r="50000" b="50000"/>
              </a:path>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sp>
        <p:nvSpPr>
          <p:cNvPr id="8" name="Text Box 3">
            <a:extLst>
              <a:ext uri="{FF2B5EF4-FFF2-40B4-BE49-F238E27FC236}">
                <a16:creationId xmlns:a16="http://schemas.microsoft.com/office/drawing/2014/main" xmlns="" id="{24A42421-4AFE-4F0D-978B-F0A98712C4DD}"/>
              </a:ext>
            </a:extLst>
          </p:cNvPr>
          <p:cNvSpPr txBox="1">
            <a:spLocks noChangeArrowheads="1"/>
          </p:cNvSpPr>
          <p:nvPr/>
        </p:nvSpPr>
        <p:spPr bwMode="ltGray">
          <a:xfrm>
            <a:off x="4622310" y="4265365"/>
            <a:ext cx="953011" cy="276999"/>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200" dirty="0"/>
              <a:t>Gath-</a:t>
            </a:r>
            <a:r>
              <a:rPr lang="en-US" altLang="en-US" sz="1200" dirty="0" err="1"/>
              <a:t>hepher</a:t>
            </a:r>
            <a:endParaRPr lang="en-US" altLang="en-US" sz="1200" dirty="0"/>
          </a:p>
        </p:txBody>
      </p:sp>
    </p:spTree>
    <p:extLst>
      <p:ext uri="{BB962C8B-B14F-4D97-AF65-F5344CB8AC3E}">
        <p14:creationId xmlns:p14="http://schemas.microsoft.com/office/powerpoint/2010/main" val="144213345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1705" y="3031524"/>
            <a:ext cx="2764254" cy="1320800"/>
          </a:xfrm>
        </p:spPr>
        <p:txBody>
          <a:bodyPr/>
          <a:lstStyle/>
          <a:p>
            <a:r>
              <a:rPr lang="en-US" dirty="0"/>
              <a:t>Appendix</a:t>
            </a:r>
          </a:p>
        </p:txBody>
      </p:sp>
    </p:spTree>
    <p:extLst>
      <p:ext uri="{BB962C8B-B14F-4D97-AF65-F5344CB8AC3E}">
        <p14:creationId xmlns:p14="http://schemas.microsoft.com/office/powerpoint/2010/main" val="170111611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D56820-79C8-44D8-8978-C4119F2B9FEC}"/>
              </a:ext>
            </a:extLst>
          </p:cNvPr>
          <p:cNvSpPr>
            <a:spLocks noGrp="1"/>
          </p:cNvSpPr>
          <p:nvPr>
            <p:ph type="title"/>
          </p:nvPr>
        </p:nvSpPr>
        <p:spPr/>
        <p:txBody>
          <a:bodyPr/>
          <a:lstStyle/>
          <a:p>
            <a:r>
              <a:rPr lang="en-US" dirty="0"/>
              <a:t>Major Periods of the Old </a:t>
            </a:r>
            <a:r>
              <a:rPr lang="en-US" dirty="0" err="1"/>
              <a:t>Testamant</a:t>
            </a:r>
            <a:endParaRPr lang="en-US" dirty="0"/>
          </a:p>
        </p:txBody>
      </p:sp>
      <p:sp>
        <p:nvSpPr>
          <p:cNvPr id="3" name="Content Placeholder 2">
            <a:extLst>
              <a:ext uri="{FF2B5EF4-FFF2-40B4-BE49-F238E27FC236}">
                <a16:creationId xmlns:a16="http://schemas.microsoft.com/office/drawing/2014/main" xmlns="" id="{23DFD78C-5366-485B-9F58-DDC912A6B7F4}"/>
              </a:ext>
            </a:extLst>
          </p:cNvPr>
          <p:cNvSpPr>
            <a:spLocks noGrp="1"/>
          </p:cNvSpPr>
          <p:nvPr>
            <p:ph idx="1"/>
          </p:nvPr>
        </p:nvSpPr>
        <p:spPr/>
        <p:txBody>
          <a:bodyPr/>
          <a:lstStyle/>
          <a:p>
            <a:endParaRPr lang="en-US"/>
          </a:p>
        </p:txBody>
      </p:sp>
      <p:pic>
        <p:nvPicPr>
          <p:cNvPr id="4" name="Content Placeholder 5">
            <a:extLst>
              <a:ext uri="{FF2B5EF4-FFF2-40B4-BE49-F238E27FC236}">
                <a16:creationId xmlns:a16="http://schemas.microsoft.com/office/drawing/2014/main" xmlns="" id="{BE5656F1-1CE3-4810-A296-41F5341C1851}"/>
              </a:ext>
            </a:extLst>
          </p:cNvPr>
          <p:cNvPicPr>
            <a:picLocks noGrp="1" noChangeAspect="1"/>
          </p:cNvPicPr>
          <p:nvPr>
            <p:ph idx="13"/>
          </p:nvPr>
        </p:nvPicPr>
        <p:blipFill rotWithShape="1">
          <a:blip r:embed="rId2">
            <a:extLst>
              <a:ext uri="{28A0092B-C50C-407E-A947-70E740481C1C}">
                <a14:useLocalDpi xmlns:a14="http://schemas.microsoft.com/office/drawing/2010/main" val="0"/>
              </a:ext>
            </a:extLst>
          </a:blip>
          <a:srcRect t="10676"/>
          <a:stretch/>
        </p:blipFill>
        <p:spPr>
          <a:xfrm>
            <a:off x="766690" y="1064525"/>
            <a:ext cx="7733419" cy="5254345"/>
          </a:xfrm>
        </p:spPr>
      </p:pic>
    </p:spTree>
    <p:extLst>
      <p:ext uri="{BB962C8B-B14F-4D97-AF65-F5344CB8AC3E}">
        <p14:creationId xmlns:p14="http://schemas.microsoft.com/office/powerpoint/2010/main" val="79925073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xmlns="" id="{B796F016-3FAD-4BC0-8842-0CA042E10958}"/>
              </a:ext>
            </a:extLst>
          </p:cNvPr>
          <p:cNvCxnSpPr/>
          <p:nvPr/>
        </p:nvCxnSpPr>
        <p:spPr>
          <a:xfrm>
            <a:off x="0" y="3200400"/>
            <a:ext cx="2590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123" name="TextBox 49">
            <a:extLst>
              <a:ext uri="{FF2B5EF4-FFF2-40B4-BE49-F238E27FC236}">
                <a16:creationId xmlns:a16="http://schemas.microsoft.com/office/drawing/2014/main" xmlns="" id="{15EBA737-2DAA-492E-BBD0-A7670D09F9B4}"/>
              </a:ext>
            </a:extLst>
          </p:cNvPr>
          <p:cNvSpPr txBox="1">
            <a:spLocks noChangeArrowheads="1"/>
          </p:cNvSpPr>
          <p:nvPr/>
        </p:nvSpPr>
        <p:spPr bwMode="auto">
          <a:xfrm>
            <a:off x="2057400" y="1295400"/>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r>
              <a:rPr lang="en-US" altLang="en-US"/>
              <a:t>931 BC</a:t>
            </a:r>
          </a:p>
        </p:txBody>
      </p:sp>
      <p:grpSp>
        <p:nvGrpSpPr>
          <p:cNvPr id="5124" name="Group 65">
            <a:extLst>
              <a:ext uri="{FF2B5EF4-FFF2-40B4-BE49-F238E27FC236}">
                <a16:creationId xmlns:a16="http://schemas.microsoft.com/office/drawing/2014/main" xmlns="" id="{6999E3EF-5115-40CD-AE1F-1CFB277AD6A8}"/>
              </a:ext>
            </a:extLst>
          </p:cNvPr>
          <p:cNvGrpSpPr>
            <a:grpSpLocks/>
          </p:cNvGrpSpPr>
          <p:nvPr/>
        </p:nvGrpSpPr>
        <p:grpSpPr bwMode="auto">
          <a:xfrm>
            <a:off x="2209800" y="1676400"/>
            <a:ext cx="762000" cy="2514600"/>
            <a:chOff x="3200400" y="2596809"/>
            <a:chExt cx="762000" cy="2536634"/>
          </a:xfrm>
        </p:grpSpPr>
        <p:cxnSp>
          <p:nvCxnSpPr>
            <p:cNvPr id="9" name="Straight Connector 8">
              <a:extLst>
                <a:ext uri="{FF2B5EF4-FFF2-40B4-BE49-F238E27FC236}">
                  <a16:creationId xmlns:a16="http://schemas.microsoft.com/office/drawing/2014/main" xmlns="" id="{FC1F38D1-7F26-444D-99A9-7FB76B1E5C54}"/>
                </a:ext>
              </a:extLst>
            </p:cNvPr>
            <p:cNvCxnSpPr/>
            <p:nvPr/>
          </p:nvCxnSpPr>
          <p:spPr>
            <a:xfrm rot="16200000" flipH="1">
              <a:off x="2543686" y="4095729"/>
              <a:ext cx="207542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0BECDC7F-43A3-4B3E-9F5E-E521FF20038E}"/>
                </a:ext>
              </a:extLst>
            </p:cNvPr>
            <p:cNvCxnSpPr/>
            <p:nvPr/>
          </p:nvCxnSpPr>
          <p:spPr>
            <a:xfrm rot="5400000" flipH="1" flipV="1">
              <a:off x="3393234" y="2861843"/>
              <a:ext cx="37633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D7B71669-A0AB-4B7C-991F-56485BFD6AA0}"/>
                </a:ext>
              </a:extLst>
            </p:cNvPr>
            <p:cNvCxnSpPr/>
            <p:nvPr/>
          </p:nvCxnSpPr>
          <p:spPr>
            <a:xfrm>
              <a:off x="3200400" y="2596809"/>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125" name="Group 69">
            <a:extLst>
              <a:ext uri="{FF2B5EF4-FFF2-40B4-BE49-F238E27FC236}">
                <a16:creationId xmlns:a16="http://schemas.microsoft.com/office/drawing/2014/main" xmlns="" id="{72E83E2B-3C6B-4C59-B840-448754EEE794}"/>
              </a:ext>
            </a:extLst>
          </p:cNvPr>
          <p:cNvGrpSpPr>
            <a:grpSpLocks/>
          </p:cNvGrpSpPr>
          <p:nvPr/>
        </p:nvGrpSpPr>
        <p:grpSpPr bwMode="auto">
          <a:xfrm>
            <a:off x="6781800" y="1371600"/>
            <a:ext cx="914400" cy="381000"/>
            <a:chOff x="8229600" y="3657600"/>
            <a:chExt cx="914400" cy="381000"/>
          </a:xfrm>
        </p:grpSpPr>
        <p:sp>
          <p:nvSpPr>
            <p:cNvPr id="5168" name="TextBox 51">
              <a:extLst>
                <a:ext uri="{FF2B5EF4-FFF2-40B4-BE49-F238E27FC236}">
                  <a16:creationId xmlns:a16="http://schemas.microsoft.com/office/drawing/2014/main" xmlns="" id="{FB21D484-65FB-48DB-B6F3-CA1858974248}"/>
                </a:ext>
              </a:extLst>
            </p:cNvPr>
            <p:cNvSpPr txBox="1">
              <a:spLocks noChangeArrowheads="1"/>
            </p:cNvSpPr>
            <p:nvPr/>
          </p:nvSpPr>
          <p:spPr bwMode="auto">
            <a:xfrm>
              <a:off x="8229600" y="3657600"/>
              <a:ext cx="91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r>
                <a:rPr lang="en-US" altLang="en-US"/>
                <a:t>536 BC</a:t>
              </a:r>
            </a:p>
          </p:txBody>
        </p:sp>
        <p:cxnSp>
          <p:nvCxnSpPr>
            <p:cNvPr id="62" name="Straight Connector 61">
              <a:extLst>
                <a:ext uri="{FF2B5EF4-FFF2-40B4-BE49-F238E27FC236}">
                  <a16:creationId xmlns:a16="http://schemas.microsoft.com/office/drawing/2014/main" xmlns="" id="{34C00A6D-A0D2-40C4-899A-35178327AFE4}"/>
                </a:ext>
              </a:extLst>
            </p:cNvPr>
            <p:cNvCxnSpPr/>
            <p:nvPr/>
          </p:nvCxnSpPr>
          <p:spPr>
            <a:xfrm>
              <a:off x="8305800" y="4038600"/>
              <a:ext cx="76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77" name="Rounded Rectangle 76">
            <a:extLst>
              <a:ext uri="{FF2B5EF4-FFF2-40B4-BE49-F238E27FC236}">
                <a16:creationId xmlns:a16="http://schemas.microsoft.com/office/drawing/2014/main" xmlns="" id="{586DBAD2-CC0E-48A1-9DD5-18E2FC104B72}"/>
              </a:ext>
            </a:extLst>
          </p:cNvPr>
          <p:cNvSpPr/>
          <p:nvPr/>
        </p:nvSpPr>
        <p:spPr>
          <a:xfrm>
            <a:off x="2819400" y="685800"/>
            <a:ext cx="1752600" cy="6461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78" name="Straight Connector 77">
            <a:extLst>
              <a:ext uri="{FF2B5EF4-FFF2-40B4-BE49-F238E27FC236}">
                <a16:creationId xmlns:a16="http://schemas.microsoft.com/office/drawing/2014/main" xmlns="" id="{3D9D61A6-FCFB-4D85-B67C-1CA34623A8FA}"/>
              </a:ext>
            </a:extLst>
          </p:cNvPr>
          <p:cNvCxnSpPr/>
          <p:nvPr/>
        </p:nvCxnSpPr>
        <p:spPr>
          <a:xfrm>
            <a:off x="2590800" y="4191000"/>
            <a:ext cx="3429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xmlns="" id="{924634B4-50F7-4D71-902E-07C42580316D}"/>
              </a:ext>
            </a:extLst>
          </p:cNvPr>
          <p:cNvCxnSpPr/>
          <p:nvPr/>
        </p:nvCxnSpPr>
        <p:spPr>
          <a:xfrm>
            <a:off x="2590800" y="2133600"/>
            <a:ext cx="22098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xmlns="" id="{834E4709-2F6B-4147-B79A-7BA9EB8FEAB6}"/>
              </a:ext>
            </a:extLst>
          </p:cNvPr>
          <p:cNvCxnSpPr/>
          <p:nvPr/>
        </p:nvCxnSpPr>
        <p:spPr>
          <a:xfrm rot="16200000" flipH="1">
            <a:off x="4381500" y="2552700"/>
            <a:ext cx="2057400" cy="1219200"/>
          </a:xfrm>
          <a:prstGeom prst="line">
            <a:avLst/>
          </a:prstGeom>
          <a:ln w="34925">
            <a:prstDash val="sysDash"/>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xmlns="" id="{64321E34-0EA2-4DC3-9B08-6F54964C7C12}"/>
              </a:ext>
            </a:extLst>
          </p:cNvPr>
          <p:cNvCxnSpPr/>
          <p:nvPr/>
        </p:nvCxnSpPr>
        <p:spPr>
          <a:xfrm rot="10800000" flipV="1">
            <a:off x="6019800" y="3200400"/>
            <a:ext cx="1219200" cy="990600"/>
          </a:xfrm>
          <a:prstGeom prst="line">
            <a:avLst/>
          </a:prstGeom>
          <a:ln w="34925">
            <a:prstDash val="sysDash"/>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xmlns="" id="{AD4DB3D1-C325-4428-921C-112702351B81}"/>
              </a:ext>
            </a:extLst>
          </p:cNvPr>
          <p:cNvCxnSpPr/>
          <p:nvPr/>
        </p:nvCxnSpPr>
        <p:spPr>
          <a:xfrm>
            <a:off x="7239000" y="3200400"/>
            <a:ext cx="1905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2" name="Rounded Rectangle 121">
            <a:extLst>
              <a:ext uri="{FF2B5EF4-FFF2-40B4-BE49-F238E27FC236}">
                <a16:creationId xmlns:a16="http://schemas.microsoft.com/office/drawing/2014/main" xmlns="" id="{8D38C076-C32A-48A9-869C-FFD9852EAF8D}"/>
              </a:ext>
            </a:extLst>
          </p:cNvPr>
          <p:cNvSpPr/>
          <p:nvPr/>
        </p:nvSpPr>
        <p:spPr>
          <a:xfrm>
            <a:off x="5029200" y="685800"/>
            <a:ext cx="1752600" cy="6461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3" name="Rounded Rectangle 122">
            <a:extLst>
              <a:ext uri="{FF2B5EF4-FFF2-40B4-BE49-F238E27FC236}">
                <a16:creationId xmlns:a16="http://schemas.microsoft.com/office/drawing/2014/main" xmlns="" id="{E10CD351-2F65-4ACB-8692-0A47958DB43E}"/>
              </a:ext>
            </a:extLst>
          </p:cNvPr>
          <p:cNvSpPr/>
          <p:nvPr/>
        </p:nvSpPr>
        <p:spPr>
          <a:xfrm>
            <a:off x="7239000" y="685800"/>
            <a:ext cx="1752600" cy="6461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4" name="Rounded Rectangle 123">
            <a:extLst>
              <a:ext uri="{FF2B5EF4-FFF2-40B4-BE49-F238E27FC236}">
                <a16:creationId xmlns:a16="http://schemas.microsoft.com/office/drawing/2014/main" xmlns="" id="{77521D97-89ED-4273-A041-6DEF564530D2}"/>
              </a:ext>
            </a:extLst>
          </p:cNvPr>
          <p:cNvSpPr/>
          <p:nvPr/>
        </p:nvSpPr>
        <p:spPr>
          <a:xfrm>
            <a:off x="381000" y="685800"/>
            <a:ext cx="1752600" cy="6461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0" name="TextBox 129">
            <a:extLst>
              <a:ext uri="{FF2B5EF4-FFF2-40B4-BE49-F238E27FC236}">
                <a16:creationId xmlns:a16="http://schemas.microsoft.com/office/drawing/2014/main" xmlns="" id="{1BBEAB6D-4E04-4848-8AB8-73437036D28D}"/>
              </a:ext>
            </a:extLst>
          </p:cNvPr>
          <p:cNvSpPr txBox="1">
            <a:spLocks noChangeArrowheads="1"/>
          </p:cNvSpPr>
          <p:nvPr/>
        </p:nvSpPr>
        <p:spPr bwMode="auto">
          <a:xfrm>
            <a:off x="533400" y="685800"/>
            <a:ext cx="137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r>
              <a:rPr lang="en-US" altLang="en-US"/>
              <a:t>United Kingdom</a:t>
            </a:r>
          </a:p>
        </p:txBody>
      </p:sp>
      <p:sp>
        <p:nvSpPr>
          <p:cNvPr id="131" name="TextBox 130">
            <a:extLst>
              <a:ext uri="{FF2B5EF4-FFF2-40B4-BE49-F238E27FC236}">
                <a16:creationId xmlns:a16="http://schemas.microsoft.com/office/drawing/2014/main" xmlns="" id="{154F1DF0-548F-496B-AF31-BB266983EA8F}"/>
              </a:ext>
            </a:extLst>
          </p:cNvPr>
          <p:cNvSpPr txBox="1">
            <a:spLocks noChangeArrowheads="1"/>
          </p:cNvSpPr>
          <p:nvPr/>
        </p:nvSpPr>
        <p:spPr bwMode="auto">
          <a:xfrm>
            <a:off x="3048000" y="685800"/>
            <a:ext cx="137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r>
              <a:rPr lang="en-US" altLang="en-US"/>
              <a:t>Divided Kingdom</a:t>
            </a:r>
          </a:p>
        </p:txBody>
      </p:sp>
      <p:sp>
        <p:nvSpPr>
          <p:cNvPr id="132" name="TextBox 131">
            <a:extLst>
              <a:ext uri="{FF2B5EF4-FFF2-40B4-BE49-F238E27FC236}">
                <a16:creationId xmlns:a16="http://schemas.microsoft.com/office/drawing/2014/main" xmlns="" id="{BC6C155D-EC05-4224-A04D-CFDBBDEB627A}"/>
              </a:ext>
            </a:extLst>
          </p:cNvPr>
          <p:cNvSpPr txBox="1">
            <a:spLocks noChangeArrowheads="1"/>
          </p:cNvSpPr>
          <p:nvPr/>
        </p:nvSpPr>
        <p:spPr bwMode="auto">
          <a:xfrm>
            <a:off x="5257800" y="83820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r>
              <a:rPr lang="en-US" altLang="en-US"/>
              <a:t>Captivity</a:t>
            </a:r>
          </a:p>
        </p:txBody>
      </p:sp>
      <p:sp>
        <p:nvSpPr>
          <p:cNvPr id="133" name="TextBox 132">
            <a:extLst>
              <a:ext uri="{FF2B5EF4-FFF2-40B4-BE49-F238E27FC236}">
                <a16:creationId xmlns:a16="http://schemas.microsoft.com/office/drawing/2014/main" xmlns="" id="{D40894F9-B25A-419F-A96E-506AAF64AA84}"/>
              </a:ext>
            </a:extLst>
          </p:cNvPr>
          <p:cNvSpPr txBox="1">
            <a:spLocks noChangeArrowheads="1"/>
          </p:cNvSpPr>
          <p:nvPr/>
        </p:nvSpPr>
        <p:spPr bwMode="auto">
          <a:xfrm>
            <a:off x="7391400" y="685800"/>
            <a:ext cx="1600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r>
              <a:rPr lang="en-US" altLang="en-US"/>
              <a:t>Return from</a:t>
            </a:r>
          </a:p>
          <a:p>
            <a:pPr algn="ctr"/>
            <a:r>
              <a:rPr lang="en-US" altLang="en-US"/>
              <a:t>Captivity</a:t>
            </a:r>
          </a:p>
        </p:txBody>
      </p:sp>
      <p:cxnSp>
        <p:nvCxnSpPr>
          <p:cNvPr id="134" name="Straight Connector 133">
            <a:extLst>
              <a:ext uri="{FF2B5EF4-FFF2-40B4-BE49-F238E27FC236}">
                <a16:creationId xmlns:a16="http://schemas.microsoft.com/office/drawing/2014/main" xmlns="" id="{53170FC2-6391-4F68-82C6-D4DD851BF7AF}"/>
              </a:ext>
            </a:extLst>
          </p:cNvPr>
          <p:cNvCxnSpPr/>
          <p:nvPr/>
        </p:nvCxnSpPr>
        <p:spPr>
          <a:xfrm rot="5400000" flipH="1" flipV="1">
            <a:off x="1257300" y="5524500"/>
            <a:ext cx="2667000" cy="0"/>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xmlns="" id="{63763D58-DBAF-48F0-852B-F81DF9F98E86}"/>
              </a:ext>
            </a:extLst>
          </p:cNvPr>
          <p:cNvCxnSpPr/>
          <p:nvPr/>
        </p:nvCxnSpPr>
        <p:spPr>
          <a:xfrm rot="5400000" flipH="1" flipV="1">
            <a:off x="1371600" y="3429000"/>
            <a:ext cx="6858000" cy="0"/>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xmlns="" id="{815BB674-6E4F-426B-A84F-146896BDA99E}"/>
              </a:ext>
            </a:extLst>
          </p:cNvPr>
          <p:cNvCxnSpPr/>
          <p:nvPr/>
        </p:nvCxnSpPr>
        <p:spPr>
          <a:xfrm rot="16200000" flipV="1">
            <a:off x="3771900" y="3390900"/>
            <a:ext cx="6858000" cy="76200"/>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5142" name="TextBox 151">
            <a:extLst>
              <a:ext uri="{FF2B5EF4-FFF2-40B4-BE49-F238E27FC236}">
                <a16:creationId xmlns:a16="http://schemas.microsoft.com/office/drawing/2014/main" xmlns="" id="{CA750756-1682-402B-A15F-374BF28C4D11}"/>
              </a:ext>
            </a:extLst>
          </p:cNvPr>
          <p:cNvSpPr txBox="1">
            <a:spLocks noChangeArrowheads="1"/>
          </p:cNvSpPr>
          <p:nvPr/>
        </p:nvSpPr>
        <p:spPr bwMode="auto">
          <a:xfrm>
            <a:off x="5715000" y="4191000"/>
            <a:ext cx="1828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sz="1600"/>
              <a:t>605 </a:t>
            </a:r>
            <a:r>
              <a:rPr lang="en-US" altLang="en-US" sz="1400"/>
              <a:t>BC</a:t>
            </a:r>
          </a:p>
        </p:txBody>
      </p:sp>
      <p:cxnSp>
        <p:nvCxnSpPr>
          <p:cNvPr id="154" name="Straight Connector 153">
            <a:extLst>
              <a:ext uri="{FF2B5EF4-FFF2-40B4-BE49-F238E27FC236}">
                <a16:creationId xmlns:a16="http://schemas.microsoft.com/office/drawing/2014/main" xmlns="" id="{4F1052D2-B07F-4BED-8BB6-FE5E7B7A8F6A}"/>
              </a:ext>
            </a:extLst>
          </p:cNvPr>
          <p:cNvCxnSpPr/>
          <p:nvPr/>
        </p:nvCxnSpPr>
        <p:spPr>
          <a:xfrm rot="5400000" flipH="1" flipV="1">
            <a:off x="1524000" y="1066800"/>
            <a:ext cx="2133600" cy="0"/>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xmlns="" id="{94B22B49-C2B0-4A8A-90D5-E9CD6567F8BD}"/>
              </a:ext>
            </a:extLst>
          </p:cNvPr>
          <p:cNvSpPr txBox="1">
            <a:spLocks noChangeArrowheads="1"/>
          </p:cNvSpPr>
          <p:nvPr/>
        </p:nvSpPr>
        <p:spPr bwMode="auto">
          <a:xfrm rot="3600503">
            <a:off x="4832350" y="2455863"/>
            <a:ext cx="11398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b="1"/>
              <a:t>Assyria</a:t>
            </a:r>
          </a:p>
        </p:txBody>
      </p:sp>
      <p:sp>
        <p:nvSpPr>
          <p:cNvPr id="158" name="TextBox 157">
            <a:extLst>
              <a:ext uri="{FF2B5EF4-FFF2-40B4-BE49-F238E27FC236}">
                <a16:creationId xmlns:a16="http://schemas.microsoft.com/office/drawing/2014/main" xmlns="" id="{54377241-0197-414A-8729-A68897E00052}"/>
              </a:ext>
            </a:extLst>
          </p:cNvPr>
          <p:cNvSpPr txBox="1">
            <a:spLocks noChangeArrowheads="1"/>
          </p:cNvSpPr>
          <p:nvPr/>
        </p:nvSpPr>
        <p:spPr bwMode="auto">
          <a:xfrm rot="-2380960">
            <a:off x="5838825" y="2841625"/>
            <a:ext cx="259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b="1"/>
              <a:t>Babylon</a:t>
            </a:r>
          </a:p>
        </p:txBody>
      </p:sp>
      <p:sp>
        <p:nvSpPr>
          <p:cNvPr id="159" name="TextBox 158">
            <a:extLst>
              <a:ext uri="{FF2B5EF4-FFF2-40B4-BE49-F238E27FC236}">
                <a16:creationId xmlns:a16="http://schemas.microsoft.com/office/drawing/2014/main" xmlns="" id="{612ECCD5-CA15-4AF0-A432-6EC27F886C0D}"/>
              </a:ext>
            </a:extLst>
          </p:cNvPr>
          <p:cNvSpPr txBox="1">
            <a:spLocks noChangeArrowheads="1"/>
          </p:cNvSpPr>
          <p:nvPr/>
        </p:nvSpPr>
        <p:spPr bwMode="auto">
          <a:xfrm>
            <a:off x="7391400" y="2819400"/>
            <a:ext cx="175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b="1"/>
              <a:t>Medo-Persia</a:t>
            </a:r>
          </a:p>
        </p:txBody>
      </p:sp>
      <p:sp>
        <p:nvSpPr>
          <p:cNvPr id="5147" name="TextBox 159">
            <a:extLst>
              <a:ext uri="{FF2B5EF4-FFF2-40B4-BE49-F238E27FC236}">
                <a16:creationId xmlns:a16="http://schemas.microsoft.com/office/drawing/2014/main" xmlns="" id="{C9BE9E1B-A948-4F42-811E-750E86DC8AB0}"/>
              </a:ext>
            </a:extLst>
          </p:cNvPr>
          <p:cNvSpPr txBox="1">
            <a:spLocks noChangeArrowheads="1"/>
          </p:cNvSpPr>
          <p:nvPr/>
        </p:nvSpPr>
        <p:spPr bwMode="auto">
          <a:xfrm>
            <a:off x="2819400" y="17526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b="1"/>
              <a:t>Israel</a:t>
            </a:r>
          </a:p>
        </p:txBody>
      </p:sp>
      <p:sp>
        <p:nvSpPr>
          <p:cNvPr id="5148" name="TextBox 160">
            <a:extLst>
              <a:ext uri="{FF2B5EF4-FFF2-40B4-BE49-F238E27FC236}">
                <a16:creationId xmlns:a16="http://schemas.microsoft.com/office/drawing/2014/main" xmlns="" id="{F4BBED8B-A150-46BC-9B55-5024D754D4A5}"/>
              </a:ext>
            </a:extLst>
          </p:cNvPr>
          <p:cNvSpPr txBox="1">
            <a:spLocks noChangeArrowheads="1"/>
          </p:cNvSpPr>
          <p:nvPr/>
        </p:nvSpPr>
        <p:spPr bwMode="auto">
          <a:xfrm>
            <a:off x="2895600" y="3733800"/>
            <a:ext cx="121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b="1"/>
              <a:t>Judah</a:t>
            </a:r>
          </a:p>
        </p:txBody>
      </p:sp>
      <p:grpSp>
        <p:nvGrpSpPr>
          <p:cNvPr id="5149" name="Group 69">
            <a:extLst>
              <a:ext uri="{FF2B5EF4-FFF2-40B4-BE49-F238E27FC236}">
                <a16:creationId xmlns:a16="http://schemas.microsoft.com/office/drawing/2014/main" xmlns="" id="{D0F35C66-EA2D-4F79-B40A-6CD7804411B1}"/>
              </a:ext>
            </a:extLst>
          </p:cNvPr>
          <p:cNvGrpSpPr>
            <a:grpSpLocks/>
          </p:cNvGrpSpPr>
          <p:nvPr/>
        </p:nvGrpSpPr>
        <p:grpSpPr bwMode="auto">
          <a:xfrm>
            <a:off x="4343400" y="1371600"/>
            <a:ext cx="914400" cy="381000"/>
            <a:chOff x="8229600" y="3657600"/>
            <a:chExt cx="914400" cy="381000"/>
          </a:xfrm>
        </p:grpSpPr>
        <p:sp>
          <p:nvSpPr>
            <p:cNvPr id="5166" name="TextBox 162">
              <a:extLst>
                <a:ext uri="{FF2B5EF4-FFF2-40B4-BE49-F238E27FC236}">
                  <a16:creationId xmlns:a16="http://schemas.microsoft.com/office/drawing/2014/main" xmlns="" id="{99384AAB-4B0B-4EEF-BC3C-0554631A4DA9}"/>
                </a:ext>
              </a:extLst>
            </p:cNvPr>
            <p:cNvSpPr txBox="1">
              <a:spLocks noChangeArrowheads="1"/>
            </p:cNvSpPr>
            <p:nvPr/>
          </p:nvSpPr>
          <p:spPr bwMode="auto">
            <a:xfrm>
              <a:off x="8229600" y="3657600"/>
              <a:ext cx="91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r>
                <a:rPr lang="en-US" altLang="en-US" dirty="0"/>
                <a:t>721 BC</a:t>
              </a:r>
            </a:p>
          </p:txBody>
        </p:sp>
        <p:cxnSp>
          <p:nvCxnSpPr>
            <p:cNvPr id="164" name="Straight Connector 163">
              <a:extLst>
                <a:ext uri="{FF2B5EF4-FFF2-40B4-BE49-F238E27FC236}">
                  <a16:creationId xmlns:a16="http://schemas.microsoft.com/office/drawing/2014/main" xmlns="" id="{56CEF7A6-BC9A-4358-B10C-A47C24749138}"/>
                </a:ext>
              </a:extLst>
            </p:cNvPr>
            <p:cNvCxnSpPr/>
            <p:nvPr/>
          </p:nvCxnSpPr>
          <p:spPr>
            <a:xfrm>
              <a:off x="8305800" y="4038600"/>
              <a:ext cx="76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150" name="TextBox 165">
            <a:extLst>
              <a:ext uri="{FF2B5EF4-FFF2-40B4-BE49-F238E27FC236}">
                <a16:creationId xmlns:a16="http://schemas.microsoft.com/office/drawing/2014/main" xmlns="" id="{59038E02-C3F8-4867-A513-0AE87E438F93}"/>
              </a:ext>
            </a:extLst>
          </p:cNvPr>
          <p:cNvSpPr txBox="1">
            <a:spLocks noChangeArrowheads="1"/>
          </p:cNvSpPr>
          <p:nvPr/>
        </p:nvSpPr>
        <p:spPr bwMode="auto">
          <a:xfrm>
            <a:off x="6324600" y="3657600"/>
            <a:ext cx="137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r>
              <a:rPr lang="en-US" altLang="en-US"/>
              <a:t>586 </a:t>
            </a:r>
            <a:r>
              <a:rPr lang="en-US" altLang="en-US" sz="1200"/>
              <a:t>BC</a:t>
            </a:r>
            <a:endParaRPr lang="en-US" altLang="en-US"/>
          </a:p>
          <a:p>
            <a:pPr algn="ctr"/>
            <a:r>
              <a:rPr lang="en-US" altLang="en-US"/>
              <a:t>    539 </a:t>
            </a:r>
            <a:r>
              <a:rPr lang="en-US" altLang="en-US" sz="1200"/>
              <a:t>BC</a:t>
            </a:r>
            <a:endParaRPr lang="en-US" altLang="en-US"/>
          </a:p>
        </p:txBody>
      </p:sp>
      <p:grpSp>
        <p:nvGrpSpPr>
          <p:cNvPr id="5151" name="Group 37">
            <a:extLst>
              <a:ext uri="{FF2B5EF4-FFF2-40B4-BE49-F238E27FC236}">
                <a16:creationId xmlns:a16="http://schemas.microsoft.com/office/drawing/2014/main" xmlns="" id="{EE1AECA4-413D-424E-85D1-91EDF2772BA1}"/>
              </a:ext>
            </a:extLst>
          </p:cNvPr>
          <p:cNvGrpSpPr>
            <a:grpSpLocks/>
          </p:cNvGrpSpPr>
          <p:nvPr/>
        </p:nvGrpSpPr>
        <p:grpSpPr bwMode="auto">
          <a:xfrm>
            <a:off x="228600" y="2514600"/>
            <a:ext cx="2133600" cy="457200"/>
            <a:chOff x="152400" y="4495800"/>
            <a:chExt cx="762000" cy="381000"/>
          </a:xfrm>
        </p:grpSpPr>
        <p:sp>
          <p:nvSpPr>
            <p:cNvPr id="5164" name="TextBox 38">
              <a:extLst>
                <a:ext uri="{FF2B5EF4-FFF2-40B4-BE49-F238E27FC236}">
                  <a16:creationId xmlns:a16="http://schemas.microsoft.com/office/drawing/2014/main" xmlns="" id="{462A20C7-2B74-4F10-BD4A-B2E5C1EE5C1F}"/>
                </a:ext>
              </a:extLst>
            </p:cNvPr>
            <p:cNvSpPr txBox="1">
              <a:spLocks noChangeArrowheads="1"/>
            </p:cNvSpPr>
            <p:nvPr/>
          </p:nvSpPr>
          <p:spPr bwMode="auto">
            <a:xfrm>
              <a:off x="152400" y="4559300"/>
              <a:ext cx="762000" cy="28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r>
                <a:rPr lang="en-US" altLang="en-US" sz="1600"/>
                <a:t>Saul-David-Solomon</a:t>
              </a:r>
            </a:p>
          </p:txBody>
        </p:sp>
        <p:sp>
          <p:nvSpPr>
            <p:cNvPr id="40" name="Rounded Rectangle 39">
              <a:extLst>
                <a:ext uri="{FF2B5EF4-FFF2-40B4-BE49-F238E27FC236}">
                  <a16:creationId xmlns:a16="http://schemas.microsoft.com/office/drawing/2014/main" xmlns="" id="{B1ADA6B3-9559-4DF2-AD1F-57681F5E664D}"/>
                </a:ext>
              </a:extLst>
            </p:cNvPr>
            <p:cNvSpPr/>
            <p:nvPr/>
          </p:nvSpPr>
          <p:spPr>
            <a:xfrm>
              <a:off x="152400" y="4495800"/>
              <a:ext cx="7620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56" name="TextBox 55">
            <a:extLst>
              <a:ext uri="{FF2B5EF4-FFF2-40B4-BE49-F238E27FC236}">
                <a16:creationId xmlns:a16="http://schemas.microsoft.com/office/drawing/2014/main" xmlns="" id="{A64AA828-41B2-421F-974F-7E29EC358FFD}"/>
              </a:ext>
            </a:extLst>
          </p:cNvPr>
          <p:cNvSpPr txBox="1">
            <a:spLocks noChangeArrowheads="1"/>
          </p:cNvSpPr>
          <p:nvPr/>
        </p:nvSpPr>
        <p:spPr bwMode="auto">
          <a:xfrm>
            <a:off x="7315200" y="3657600"/>
            <a:ext cx="1676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sz="1600"/>
              <a:t>Jerusalem falls</a:t>
            </a:r>
          </a:p>
        </p:txBody>
      </p:sp>
      <p:sp>
        <p:nvSpPr>
          <p:cNvPr id="57" name="TextBox 56">
            <a:extLst>
              <a:ext uri="{FF2B5EF4-FFF2-40B4-BE49-F238E27FC236}">
                <a16:creationId xmlns:a16="http://schemas.microsoft.com/office/drawing/2014/main" xmlns="" id="{7001C178-C157-48DC-9775-F97EEE2C4F28}"/>
              </a:ext>
            </a:extLst>
          </p:cNvPr>
          <p:cNvSpPr txBox="1">
            <a:spLocks noChangeArrowheads="1"/>
          </p:cNvSpPr>
          <p:nvPr/>
        </p:nvSpPr>
        <p:spPr bwMode="auto">
          <a:xfrm>
            <a:off x="7467600" y="4038600"/>
            <a:ext cx="1676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sz="1600"/>
              <a:t>Babylon falls</a:t>
            </a:r>
          </a:p>
        </p:txBody>
      </p:sp>
      <p:sp>
        <p:nvSpPr>
          <p:cNvPr id="58" name="TextBox 57">
            <a:extLst>
              <a:ext uri="{FF2B5EF4-FFF2-40B4-BE49-F238E27FC236}">
                <a16:creationId xmlns:a16="http://schemas.microsoft.com/office/drawing/2014/main" xmlns="" id="{8DC358AD-01D4-4B9C-B68A-C6E276EC0830}"/>
              </a:ext>
            </a:extLst>
          </p:cNvPr>
          <p:cNvSpPr txBox="1">
            <a:spLocks noChangeArrowheads="1"/>
          </p:cNvSpPr>
          <p:nvPr/>
        </p:nvSpPr>
        <p:spPr bwMode="auto">
          <a:xfrm>
            <a:off x="7239000" y="1752600"/>
            <a:ext cx="1676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sz="1600"/>
              <a:t>Cyrus’ decree</a:t>
            </a:r>
          </a:p>
        </p:txBody>
      </p:sp>
      <p:sp>
        <p:nvSpPr>
          <p:cNvPr id="61" name="TextBox 60">
            <a:extLst>
              <a:ext uri="{FF2B5EF4-FFF2-40B4-BE49-F238E27FC236}">
                <a16:creationId xmlns:a16="http://schemas.microsoft.com/office/drawing/2014/main" xmlns="" id="{551C31C8-FF82-44BD-B347-AED9F176DB11}"/>
              </a:ext>
            </a:extLst>
          </p:cNvPr>
          <p:cNvSpPr txBox="1"/>
          <p:nvPr/>
        </p:nvSpPr>
        <p:spPr>
          <a:xfrm>
            <a:off x="4876800" y="4648200"/>
            <a:ext cx="2286000" cy="1754188"/>
          </a:xfrm>
          <a:prstGeom prst="rect">
            <a:avLst/>
          </a:prstGeom>
          <a:noFill/>
        </p:spPr>
        <p:txBody>
          <a:bodyPr>
            <a:spAutoFit/>
          </a:bodyPr>
          <a:lstStyle/>
          <a:p>
            <a:pPr fontAlgn="auto">
              <a:spcBef>
                <a:spcPts val="0"/>
              </a:spcBef>
              <a:spcAft>
                <a:spcPts val="0"/>
              </a:spcAft>
              <a:defRPr/>
            </a:pPr>
            <a:r>
              <a:rPr lang="en-US" dirty="0">
                <a:latin typeface="+mn-lt"/>
                <a:cs typeface="+mn-cs"/>
              </a:rPr>
              <a:t>Nahum (635-612)</a:t>
            </a:r>
          </a:p>
          <a:p>
            <a:pPr fontAlgn="auto">
              <a:spcBef>
                <a:spcPts val="0"/>
              </a:spcBef>
              <a:spcAft>
                <a:spcPts val="0"/>
              </a:spcAft>
              <a:defRPr/>
            </a:pPr>
            <a:r>
              <a:rPr lang="en-US" dirty="0">
                <a:latin typeface="+mn-lt"/>
                <a:cs typeface="+mn-cs"/>
              </a:rPr>
              <a:t>Habakkuk (612-606)</a:t>
            </a:r>
          </a:p>
          <a:p>
            <a:pPr fontAlgn="auto">
              <a:spcBef>
                <a:spcPts val="0"/>
              </a:spcBef>
              <a:spcAft>
                <a:spcPts val="0"/>
              </a:spcAft>
              <a:defRPr/>
            </a:pPr>
            <a:r>
              <a:rPr lang="en-US" dirty="0">
                <a:latin typeface="+mn-lt"/>
                <a:cs typeface="+mn-cs"/>
              </a:rPr>
              <a:t>Zephaniah (630-625)</a:t>
            </a:r>
          </a:p>
          <a:p>
            <a:pPr fontAlgn="auto">
              <a:spcBef>
                <a:spcPts val="0"/>
              </a:spcBef>
              <a:spcAft>
                <a:spcPts val="0"/>
              </a:spcAft>
              <a:defRPr/>
            </a:pPr>
            <a:r>
              <a:rPr lang="en-US" dirty="0">
                <a:solidFill>
                  <a:schemeClr val="bg1">
                    <a:lumMod val="65000"/>
                  </a:schemeClr>
                </a:solidFill>
                <a:latin typeface="+mn-lt"/>
                <a:cs typeface="+mn-cs"/>
              </a:rPr>
              <a:t>Jeremiah (627-586)</a:t>
            </a:r>
          </a:p>
          <a:p>
            <a:pPr fontAlgn="auto">
              <a:spcBef>
                <a:spcPts val="0"/>
              </a:spcBef>
              <a:spcAft>
                <a:spcPts val="0"/>
              </a:spcAft>
              <a:defRPr/>
            </a:pPr>
            <a:r>
              <a:rPr lang="en-US" dirty="0">
                <a:solidFill>
                  <a:schemeClr val="bg1">
                    <a:lumMod val="65000"/>
                  </a:schemeClr>
                </a:solidFill>
                <a:latin typeface="+mn-lt"/>
                <a:cs typeface="+mn-cs"/>
              </a:rPr>
              <a:t>Daniel (605-534)</a:t>
            </a:r>
          </a:p>
          <a:p>
            <a:pPr fontAlgn="auto">
              <a:spcBef>
                <a:spcPts val="0"/>
              </a:spcBef>
              <a:spcAft>
                <a:spcPts val="0"/>
              </a:spcAft>
              <a:defRPr/>
            </a:pPr>
            <a:r>
              <a:rPr lang="en-US" dirty="0">
                <a:solidFill>
                  <a:schemeClr val="bg1">
                    <a:lumMod val="65000"/>
                  </a:schemeClr>
                </a:solidFill>
                <a:latin typeface="+mn-lt"/>
                <a:cs typeface="+mn-cs"/>
              </a:rPr>
              <a:t>Ezekiel 592-570)</a:t>
            </a:r>
          </a:p>
        </p:txBody>
      </p:sp>
      <p:sp>
        <p:nvSpPr>
          <p:cNvPr id="63" name="TextBox 62">
            <a:extLst>
              <a:ext uri="{FF2B5EF4-FFF2-40B4-BE49-F238E27FC236}">
                <a16:creationId xmlns:a16="http://schemas.microsoft.com/office/drawing/2014/main" xmlns="" id="{94FB1B04-736A-42BF-8634-CAA94EC4B763}"/>
              </a:ext>
            </a:extLst>
          </p:cNvPr>
          <p:cNvSpPr txBox="1">
            <a:spLocks noChangeArrowheads="1"/>
          </p:cNvSpPr>
          <p:nvPr/>
        </p:nvSpPr>
        <p:spPr bwMode="auto">
          <a:xfrm>
            <a:off x="7162800" y="4724400"/>
            <a:ext cx="1981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a:t>Haggai 520)</a:t>
            </a:r>
          </a:p>
          <a:p>
            <a:r>
              <a:rPr lang="en-US" altLang="en-US"/>
              <a:t>Zechariah </a:t>
            </a:r>
            <a:r>
              <a:rPr lang="en-US" altLang="en-US" sz="1400"/>
              <a:t>(520-518)</a:t>
            </a:r>
            <a:endParaRPr lang="en-US" altLang="en-US" sz="1700"/>
          </a:p>
          <a:p>
            <a:r>
              <a:rPr lang="en-US" altLang="en-US"/>
              <a:t>Malachi (445-432)</a:t>
            </a:r>
          </a:p>
        </p:txBody>
      </p:sp>
      <p:sp>
        <p:nvSpPr>
          <p:cNvPr id="64" name="Left Brace 63">
            <a:extLst>
              <a:ext uri="{FF2B5EF4-FFF2-40B4-BE49-F238E27FC236}">
                <a16:creationId xmlns:a16="http://schemas.microsoft.com/office/drawing/2014/main" xmlns="" id="{74D29BE3-0E52-4BBA-AFAF-0D63513FB687}"/>
              </a:ext>
            </a:extLst>
          </p:cNvPr>
          <p:cNvSpPr/>
          <p:nvPr/>
        </p:nvSpPr>
        <p:spPr>
          <a:xfrm>
            <a:off x="1981200" y="4572000"/>
            <a:ext cx="457200" cy="1905000"/>
          </a:xfrm>
          <a:prstGeom prst="leftBrace">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65" name="TextBox 64">
            <a:extLst>
              <a:ext uri="{FF2B5EF4-FFF2-40B4-BE49-F238E27FC236}">
                <a16:creationId xmlns:a16="http://schemas.microsoft.com/office/drawing/2014/main" xmlns="" id="{DC5C1A4D-550D-4B3E-ADDA-7A0A87629A2C}"/>
              </a:ext>
            </a:extLst>
          </p:cNvPr>
          <p:cNvSpPr txBox="1"/>
          <p:nvPr/>
        </p:nvSpPr>
        <p:spPr>
          <a:xfrm>
            <a:off x="304800" y="5257800"/>
            <a:ext cx="1600200" cy="400050"/>
          </a:xfrm>
          <a:prstGeom prst="rect">
            <a:avLst/>
          </a:prstGeom>
          <a:noFill/>
        </p:spPr>
        <p:txBody>
          <a:bodyPr>
            <a:spAutoFit/>
          </a:bodyPr>
          <a:lstStyle/>
          <a:p>
            <a:pPr algn="r" fontAlgn="auto">
              <a:spcBef>
                <a:spcPts val="0"/>
              </a:spcBef>
              <a:spcAft>
                <a:spcPts val="0"/>
              </a:spcAft>
              <a:defRPr/>
            </a:pPr>
            <a:r>
              <a:rPr lang="en-US" sz="2000" b="1" dirty="0">
                <a:effectLst>
                  <a:outerShdw blurRad="38100" dist="38100" dir="2700000" algn="tl">
                    <a:srgbClr val="000000">
                      <a:alpha val="43137"/>
                    </a:srgbClr>
                  </a:outerShdw>
                </a:effectLst>
                <a:latin typeface="+mn-lt"/>
                <a:cs typeface="+mn-cs"/>
              </a:rPr>
              <a:t>Prophets?</a:t>
            </a:r>
          </a:p>
        </p:txBody>
      </p:sp>
      <p:sp>
        <p:nvSpPr>
          <p:cNvPr id="5159" name="TextBox 53">
            <a:extLst>
              <a:ext uri="{FF2B5EF4-FFF2-40B4-BE49-F238E27FC236}">
                <a16:creationId xmlns:a16="http://schemas.microsoft.com/office/drawing/2014/main" xmlns="" id="{FDDAFADC-4950-4712-AB9D-1FEA544318F1}"/>
              </a:ext>
            </a:extLst>
          </p:cNvPr>
          <p:cNvSpPr txBox="1">
            <a:spLocks noChangeArrowheads="1"/>
          </p:cNvSpPr>
          <p:nvPr/>
        </p:nvSpPr>
        <p:spPr bwMode="auto">
          <a:xfrm>
            <a:off x="7086600" y="3276600"/>
            <a:ext cx="106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sz="2000"/>
              <a:t>612 </a:t>
            </a:r>
            <a:r>
              <a:rPr lang="en-US" altLang="en-US" sz="1400"/>
              <a:t>BC</a:t>
            </a:r>
          </a:p>
        </p:txBody>
      </p:sp>
      <p:sp>
        <p:nvSpPr>
          <p:cNvPr id="55" name="TextBox 54">
            <a:extLst>
              <a:ext uri="{FF2B5EF4-FFF2-40B4-BE49-F238E27FC236}">
                <a16:creationId xmlns:a16="http://schemas.microsoft.com/office/drawing/2014/main" xmlns="" id="{C4669F3E-A635-437C-BB0B-3239F701E5BB}"/>
              </a:ext>
            </a:extLst>
          </p:cNvPr>
          <p:cNvSpPr txBox="1">
            <a:spLocks noChangeArrowheads="1"/>
          </p:cNvSpPr>
          <p:nvPr/>
        </p:nvSpPr>
        <p:spPr bwMode="auto">
          <a:xfrm>
            <a:off x="7772400" y="3319463"/>
            <a:ext cx="1371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sz="1600"/>
              <a:t>Assyria falls</a:t>
            </a:r>
          </a:p>
        </p:txBody>
      </p:sp>
      <p:sp>
        <p:nvSpPr>
          <p:cNvPr id="53" name="TextBox 52">
            <a:extLst>
              <a:ext uri="{FF2B5EF4-FFF2-40B4-BE49-F238E27FC236}">
                <a16:creationId xmlns:a16="http://schemas.microsoft.com/office/drawing/2014/main" xmlns="" id="{5392A12A-728C-4B4B-80DB-7BCC616C89F1}"/>
              </a:ext>
            </a:extLst>
          </p:cNvPr>
          <p:cNvSpPr txBox="1">
            <a:spLocks noChangeArrowheads="1"/>
          </p:cNvSpPr>
          <p:nvPr/>
        </p:nvSpPr>
        <p:spPr bwMode="auto">
          <a:xfrm>
            <a:off x="5105400" y="1447800"/>
            <a:ext cx="167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sz="1200"/>
              <a:t>Israel into captivity</a:t>
            </a:r>
          </a:p>
        </p:txBody>
      </p:sp>
      <p:sp>
        <p:nvSpPr>
          <p:cNvPr id="66" name="TextBox 65">
            <a:extLst>
              <a:ext uri="{FF2B5EF4-FFF2-40B4-BE49-F238E27FC236}">
                <a16:creationId xmlns:a16="http://schemas.microsoft.com/office/drawing/2014/main" xmlns="" id="{5BA09081-A00D-49FD-9D90-93FC7947CA4A}"/>
              </a:ext>
            </a:extLst>
          </p:cNvPr>
          <p:cNvSpPr txBox="1">
            <a:spLocks noChangeArrowheads="1"/>
          </p:cNvSpPr>
          <p:nvPr/>
        </p:nvSpPr>
        <p:spPr bwMode="auto">
          <a:xfrm>
            <a:off x="3886200" y="4267200"/>
            <a:ext cx="1981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r"/>
            <a:r>
              <a:rPr lang="en-US" altLang="en-US" sz="1200"/>
              <a:t>Judah into captivity:</a:t>
            </a:r>
          </a:p>
        </p:txBody>
      </p:sp>
      <p:sp>
        <p:nvSpPr>
          <p:cNvPr id="67" name="TextBox 66">
            <a:extLst>
              <a:ext uri="{FF2B5EF4-FFF2-40B4-BE49-F238E27FC236}">
                <a16:creationId xmlns:a16="http://schemas.microsoft.com/office/drawing/2014/main" xmlns="" id="{A9BFD0EE-BC17-4A19-8B8E-F15F0A03390A}"/>
              </a:ext>
            </a:extLst>
          </p:cNvPr>
          <p:cNvSpPr txBox="1"/>
          <p:nvPr/>
        </p:nvSpPr>
        <p:spPr>
          <a:xfrm>
            <a:off x="2819400" y="4572000"/>
            <a:ext cx="1905000" cy="2032000"/>
          </a:xfrm>
          <a:prstGeom prst="rect">
            <a:avLst/>
          </a:prstGeom>
          <a:noFill/>
        </p:spPr>
        <p:txBody>
          <a:bodyPr>
            <a:spAutoFit/>
          </a:bodyPr>
          <a:lstStyle/>
          <a:p>
            <a:pPr fontAlgn="auto">
              <a:spcBef>
                <a:spcPts val="0"/>
              </a:spcBef>
              <a:spcAft>
                <a:spcPts val="0"/>
              </a:spcAft>
              <a:defRPr/>
            </a:pPr>
            <a:r>
              <a:rPr lang="en-US" dirty="0">
                <a:latin typeface="+mn-lt"/>
                <a:cs typeface="+mn-cs"/>
              </a:rPr>
              <a:t>Hosea (750-725)</a:t>
            </a:r>
          </a:p>
          <a:p>
            <a:pPr fontAlgn="auto">
              <a:spcBef>
                <a:spcPts val="0"/>
              </a:spcBef>
              <a:spcAft>
                <a:spcPts val="0"/>
              </a:spcAft>
              <a:defRPr/>
            </a:pPr>
            <a:r>
              <a:rPr lang="en-US" dirty="0">
                <a:latin typeface="+mn-lt"/>
                <a:cs typeface="+mn-cs"/>
              </a:rPr>
              <a:t>Joel ?</a:t>
            </a:r>
          </a:p>
          <a:p>
            <a:pPr fontAlgn="auto">
              <a:spcBef>
                <a:spcPts val="0"/>
              </a:spcBef>
              <a:spcAft>
                <a:spcPts val="0"/>
              </a:spcAft>
              <a:defRPr/>
            </a:pPr>
            <a:r>
              <a:rPr lang="en-US" dirty="0">
                <a:latin typeface="+mn-lt"/>
                <a:cs typeface="+mn-cs"/>
              </a:rPr>
              <a:t>Amos (760-750)</a:t>
            </a:r>
          </a:p>
          <a:p>
            <a:pPr fontAlgn="auto">
              <a:spcBef>
                <a:spcPts val="0"/>
              </a:spcBef>
              <a:spcAft>
                <a:spcPts val="0"/>
              </a:spcAft>
              <a:defRPr/>
            </a:pPr>
            <a:r>
              <a:rPr lang="en-US" dirty="0">
                <a:highlight>
                  <a:srgbClr val="FFFF00"/>
                </a:highlight>
                <a:latin typeface="+mn-lt"/>
                <a:cs typeface="+mn-cs"/>
              </a:rPr>
              <a:t>Obadiah ?</a:t>
            </a:r>
          </a:p>
          <a:p>
            <a:pPr fontAlgn="auto">
              <a:spcBef>
                <a:spcPts val="0"/>
              </a:spcBef>
              <a:spcAft>
                <a:spcPts val="0"/>
              </a:spcAft>
              <a:defRPr/>
            </a:pPr>
            <a:r>
              <a:rPr lang="en-US" dirty="0">
                <a:highlight>
                  <a:srgbClr val="FFFF00"/>
                </a:highlight>
                <a:latin typeface="+mn-lt"/>
                <a:cs typeface="+mn-cs"/>
              </a:rPr>
              <a:t>Jonah (780)</a:t>
            </a:r>
          </a:p>
          <a:p>
            <a:pPr fontAlgn="auto">
              <a:spcBef>
                <a:spcPts val="0"/>
              </a:spcBef>
              <a:spcAft>
                <a:spcPts val="0"/>
              </a:spcAft>
              <a:defRPr/>
            </a:pPr>
            <a:r>
              <a:rPr lang="en-US" dirty="0">
                <a:highlight>
                  <a:srgbClr val="FFFF00"/>
                </a:highlight>
                <a:latin typeface="+mn-lt"/>
                <a:cs typeface="+mn-cs"/>
              </a:rPr>
              <a:t>Micah (735-700)</a:t>
            </a:r>
          </a:p>
          <a:p>
            <a:pPr fontAlgn="auto">
              <a:spcBef>
                <a:spcPts val="0"/>
              </a:spcBef>
              <a:spcAft>
                <a:spcPts val="0"/>
              </a:spcAft>
              <a:defRPr/>
            </a:pPr>
            <a:r>
              <a:rPr lang="en-US" dirty="0">
                <a:solidFill>
                  <a:schemeClr val="bg1">
                    <a:lumMod val="65000"/>
                  </a:schemeClr>
                </a:solidFill>
                <a:latin typeface="+mn-lt"/>
                <a:cs typeface="+mn-cs"/>
              </a:rPr>
              <a:t>Isaiah (740-690)</a:t>
            </a:r>
          </a:p>
        </p:txBody>
      </p:sp>
    </p:spTree>
    <p:extLst>
      <p:ext uri="{BB962C8B-B14F-4D97-AF65-F5344CB8AC3E}">
        <p14:creationId xmlns:p14="http://schemas.microsoft.com/office/powerpoint/2010/main" val="1574002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7">
                                            <p:txEl>
                                              <p:pRg st="0" end="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58">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59">
                                            <p:txEl>
                                              <p:pRg st="0" end="0"/>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67">
                                            <p:txEl>
                                              <p:pRg st="0" end="0"/>
                                            </p:txEl>
                                          </p:spTgt>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67">
                                            <p:txEl>
                                              <p:pRg st="1" end="1"/>
                                            </p:txEl>
                                          </p:spTgt>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67">
                                            <p:txEl>
                                              <p:pRg st="2" end="2"/>
                                            </p:txEl>
                                          </p:spTgt>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67">
                                            <p:txEl>
                                              <p:pRg st="3" end="3"/>
                                            </p:txEl>
                                          </p:spTgt>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67">
                                            <p:txEl>
                                              <p:pRg st="4" end="4"/>
                                            </p:txEl>
                                          </p:spTgt>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nodeType="clickEffect">
                                  <p:stCondLst>
                                    <p:cond delay="0"/>
                                  </p:stCondLst>
                                  <p:childTnLst>
                                    <p:set>
                                      <p:cBhvr>
                                        <p:cTn id="86" dur="1" fill="hold">
                                          <p:stCondLst>
                                            <p:cond delay="0"/>
                                          </p:stCondLst>
                                        </p:cTn>
                                        <p:tgtEl>
                                          <p:spTgt spid="67">
                                            <p:txEl>
                                              <p:pRg st="5" end="5"/>
                                            </p:txEl>
                                          </p:spTgt>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67">
                                            <p:txEl>
                                              <p:pRg st="6" end="6"/>
                                            </p:txEl>
                                          </p:spTgt>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61">
                                            <p:txEl>
                                              <p:pRg st="0" end="0"/>
                                            </p:txEl>
                                          </p:spTgt>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61">
                                            <p:txEl>
                                              <p:pRg st="1" end="1"/>
                                            </p:txEl>
                                          </p:spTgt>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nodeType="clickEffect">
                                  <p:stCondLst>
                                    <p:cond delay="0"/>
                                  </p:stCondLst>
                                  <p:childTnLst>
                                    <p:set>
                                      <p:cBhvr>
                                        <p:cTn id="100" dur="1" fill="hold">
                                          <p:stCondLst>
                                            <p:cond delay="0"/>
                                          </p:stCondLst>
                                        </p:cTn>
                                        <p:tgtEl>
                                          <p:spTgt spid="61">
                                            <p:txEl>
                                              <p:pRg st="2" end="2"/>
                                            </p:txEl>
                                          </p:spTgt>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61">
                                            <p:txEl>
                                              <p:pRg st="3" end="3"/>
                                            </p:txEl>
                                          </p:spTgt>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61">
                                            <p:txEl>
                                              <p:pRg st="4" end="4"/>
                                            </p:txEl>
                                          </p:spTgt>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61">
                                            <p:txEl>
                                              <p:pRg st="5" end="5"/>
                                            </p:txEl>
                                          </p:spTgt>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nodeType="clickEffect">
                                  <p:stCondLst>
                                    <p:cond delay="0"/>
                                  </p:stCondLst>
                                  <p:childTnLst>
                                    <p:set>
                                      <p:cBhvr>
                                        <p:cTn id="110" dur="1" fill="hold">
                                          <p:stCondLst>
                                            <p:cond delay="0"/>
                                          </p:stCondLst>
                                        </p:cTn>
                                        <p:tgtEl>
                                          <p:spTgt spid="63">
                                            <p:txEl>
                                              <p:pRg st="0" end="0"/>
                                            </p:txEl>
                                          </p:spTgt>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nodeType="clickEffect">
                                  <p:stCondLst>
                                    <p:cond delay="0"/>
                                  </p:stCondLst>
                                  <p:childTnLst>
                                    <p:set>
                                      <p:cBhvr>
                                        <p:cTn id="114" dur="1" fill="hold">
                                          <p:stCondLst>
                                            <p:cond delay="0"/>
                                          </p:stCondLst>
                                        </p:cTn>
                                        <p:tgtEl>
                                          <p:spTgt spid="63">
                                            <p:txEl>
                                              <p:pRg st="1" end="1"/>
                                            </p:txEl>
                                          </p:spTgt>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nodeType="clickEffect">
                                  <p:stCondLst>
                                    <p:cond delay="0"/>
                                  </p:stCondLst>
                                  <p:childTnLst>
                                    <p:set>
                                      <p:cBhvr>
                                        <p:cTn id="118" dur="1" fill="hold">
                                          <p:stCondLst>
                                            <p:cond delay="0"/>
                                          </p:stCondLst>
                                        </p:cTn>
                                        <p:tgtEl>
                                          <p:spTgt spid="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122" grpId="0" animBg="1"/>
      <p:bldP spid="123" grpId="0" animBg="1"/>
      <p:bldP spid="124" grpId="0" animBg="1"/>
      <p:bldP spid="130" grpId="0"/>
      <p:bldP spid="131" grpId="0"/>
      <p:bldP spid="132" grpId="0"/>
      <p:bldP spid="133" grpId="0"/>
      <p:bldP spid="56" grpId="0"/>
      <p:bldP spid="57" grpId="0"/>
      <p:bldP spid="58" grpId="0"/>
      <p:bldP spid="55" grpId="0"/>
      <p:bldP spid="53" grpId="0"/>
      <p:bldP spid="66"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79761B-6191-4A44-8863-D2008C615FEE}"/>
              </a:ext>
            </a:extLst>
          </p:cNvPr>
          <p:cNvSpPr>
            <a:spLocks noGrp="1"/>
          </p:cNvSpPr>
          <p:nvPr>
            <p:ph type="title"/>
          </p:nvPr>
        </p:nvSpPr>
        <p:spPr/>
        <p:txBody>
          <a:bodyPr/>
          <a:lstStyle/>
          <a:p>
            <a:r>
              <a:rPr lang="en-US" dirty="0"/>
              <a:t>Divided Kingdom Timeline (930 BC)</a:t>
            </a:r>
          </a:p>
        </p:txBody>
      </p:sp>
      <p:graphicFrame>
        <p:nvGraphicFramePr>
          <p:cNvPr id="4" name="Table 3">
            <a:extLst>
              <a:ext uri="{FF2B5EF4-FFF2-40B4-BE49-F238E27FC236}">
                <a16:creationId xmlns:a16="http://schemas.microsoft.com/office/drawing/2014/main" xmlns="" id="{628A7024-24A9-4797-A702-96AA62692377}"/>
              </a:ext>
            </a:extLst>
          </p:cNvPr>
          <p:cNvGraphicFramePr>
            <a:graphicFrameLocks noGrp="1"/>
          </p:cNvGraphicFramePr>
          <p:nvPr>
            <p:extLst>
              <p:ext uri="{D42A27DB-BD31-4B8C-83A1-F6EECF244321}">
                <p14:modId xmlns:p14="http://schemas.microsoft.com/office/powerpoint/2010/main" val="3923235737"/>
              </p:ext>
            </p:extLst>
          </p:nvPr>
        </p:nvGraphicFramePr>
        <p:xfrm>
          <a:off x="254000" y="1100138"/>
          <a:ext cx="8585200" cy="3293266"/>
        </p:xfrm>
        <a:graphic>
          <a:graphicData uri="http://schemas.openxmlformats.org/drawingml/2006/table">
            <a:tbl>
              <a:tblPr firstRow="1" bandRow="1">
                <a:tableStyleId>{B301B821-A1FF-4177-AEE7-76D212191A09}</a:tableStyleId>
              </a:tblPr>
              <a:tblGrid>
                <a:gridCol w="330200">
                  <a:extLst>
                    <a:ext uri="{9D8B030D-6E8A-4147-A177-3AD203B41FA5}">
                      <a16:colId xmlns:a16="http://schemas.microsoft.com/office/drawing/2014/main" xmlns="" val="1001404476"/>
                    </a:ext>
                  </a:extLst>
                </a:gridCol>
                <a:gridCol w="330200">
                  <a:extLst>
                    <a:ext uri="{9D8B030D-6E8A-4147-A177-3AD203B41FA5}">
                      <a16:colId xmlns:a16="http://schemas.microsoft.com/office/drawing/2014/main" xmlns="" val="1211542540"/>
                    </a:ext>
                  </a:extLst>
                </a:gridCol>
                <a:gridCol w="330200">
                  <a:extLst>
                    <a:ext uri="{9D8B030D-6E8A-4147-A177-3AD203B41FA5}">
                      <a16:colId xmlns:a16="http://schemas.microsoft.com/office/drawing/2014/main" xmlns="" val="1080067797"/>
                    </a:ext>
                  </a:extLst>
                </a:gridCol>
                <a:gridCol w="330200">
                  <a:extLst>
                    <a:ext uri="{9D8B030D-6E8A-4147-A177-3AD203B41FA5}">
                      <a16:colId xmlns:a16="http://schemas.microsoft.com/office/drawing/2014/main" xmlns="" val="3235275908"/>
                    </a:ext>
                  </a:extLst>
                </a:gridCol>
                <a:gridCol w="330200">
                  <a:extLst>
                    <a:ext uri="{9D8B030D-6E8A-4147-A177-3AD203B41FA5}">
                      <a16:colId xmlns:a16="http://schemas.microsoft.com/office/drawing/2014/main" xmlns="" val="565173150"/>
                    </a:ext>
                  </a:extLst>
                </a:gridCol>
                <a:gridCol w="330200">
                  <a:extLst>
                    <a:ext uri="{9D8B030D-6E8A-4147-A177-3AD203B41FA5}">
                      <a16:colId xmlns:a16="http://schemas.microsoft.com/office/drawing/2014/main" xmlns="" val="2897767884"/>
                    </a:ext>
                  </a:extLst>
                </a:gridCol>
                <a:gridCol w="330200">
                  <a:extLst>
                    <a:ext uri="{9D8B030D-6E8A-4147-A177-3AD203B41FA5}">
                      <a16:colId xmlns:a16="http://schemas.microsoft.com/office/drawing/2014/main" xmlns="" val="1268066376"/>
                    </a:ext>
                  </a:extLst>
                </a:gridCol>
                <a:gridCol w="330200">
                  <a:extLst>
                    <a:ext uri="{9D8B030D-6E8A-4147-A177-3AD203B41FA5}">
                      <a16:colId xmlns:a16="http://schemas.microsoft.com/office/drawing/2014/main" xmlns="" val="2465490470"/>
                    </a:ext>
                  </a:extLst>
                </a:gridCol>
                <a:gridCol w="330200">
                  <a:extLst>
                    <a:ext uri="{9D8B030D-6E8A-4147-A177-3AD203B41FA5}">
                      <a16:colId xmlns:a16="http://schemas.microsoft.com/office/drawing/2014/main" xmlns="" val="1253018105"/>
                    </a:ext>
                  </a:extLst>
                </a:gridCol>
                <a:gridCol w="330200">
                  <a:extLst>
                    <a:ext uri="{9D8B030D-6E8A-4147-A177-3AD203B41FA5}">
                      <a16:colId xmlns:a16="http://schemas.microsoft.com/office/drawing/2014/main" xmlns="" val="1317919607"/>
                    </a:ext>
                  </a:extLst>
                </a:gridCol>
                <a:gridCol w="330200">
                  <a:extLst>
                    <a:ext uri="{9D8B030D-6E8A-4147-A177-3AD203B41FA5}">
                      <a16:colId xmlns:a16="http://schemas.microsoft.com/office/drawing/2014/main" xmlns="" val="2327852902"/>
                    </a:ext>
                  </a:extLst>
                </a:gridCol>
                <a:gridCol w="330200">
                  <a:extLst>
                    <a:ext uri="{9D8B030D-6E8A-4147-A177-3AD203B41FA5}">
                      <a16:colId xmlns:a16="http://schemas.microsoft.com/office/drawing/2014/main" xmlns="" val="3296424330"/>
                    </a:ext>
                  </a:extLst>
                </a:gridCol>
                <a:gridCol w="330200">
                  <a:extLst>
                    <a:ext uri="{9D8B030D-6E8A-4147-A177-3AD203B41FA5}">
                      <a16:colId xmlns:a16="http://schemas.microsoft.com/office/drawing/2014/main" xmlns="" val="1683788241"/>
                    </a:ext>
                  </a:extLst>
                </a:gridCol>
                <a:gridCol w="330200">
                  <a:extLst>
                    <a:ext uri="{9D8B030D-6E8A-4147-A177-3AD203B41FA5}">
                      <a16:colId xmlns:a16="http://schemas.microsoft.com/office/drawing/2014/main" xmlns="" val="487232362"/>
                    </a:ext>
                  </a:extLst>
                </a:gridCol>
                <a:gridCol w="330200">
                  <a:extLst>
                    <a:ext uri="{9D8B030D-6E8A-4147-A177-3AD203B41FA5}">
                      <a16:colId xmlns:a16="http://schemas.microsoft.com/office/drawing/2014/main" xmlns="" val="3508203328"/>
                    </a:ext>
                  </a:extLst>
                </a:gridCol>
                <a:gridCol w="330200">
                  <a:extLst>
                    <a:ext uri="{9D8B030D-6E8A-4147-A177-3AD203B41FA5}">
                      <a16:colId xmlns:a16="http://schemas.microsoft.com/office/drawing/2014/main" xmlns="" val="3938475333"/>
                    </a:ext>
                  </a:extLst>
                </a:gridCol>
                <a:gridCol w="330200">
                  <a:extLst>
                    <a:ext uri="{9D8B030D-6E8A-4147-A177-3AD203B41FA5}">
                      <a16:colId xmlns:a16="http://schemas.microsoft.com/office/drawing/2014/main" xmlns="" val="113894250"/>
                    </a:ext>
                  </a:extLst>
                </a:gridCol>
                <a:gridCol w="330200">
                  <a:extLst>
                    <a:ext uri="{9D8B030D-6E8A-4147-A177-3AD203B41FA5}">
                      <a16:colId xmlns:a16="http://schemas.microsoft.com/office/drawing/2014/main" xmlns="" val="1204686648"/>
                    </a:ext>
                  </a:extLst>
                </a:gridCol>
                <a:gridCol w="330200">
                  <a:extLst>
                    <a:ext uri="{9D8B030D-6E8A-4147-A177-3AD203B41FA5}">
                      <a16:colId xmlns:a16="http://schemas.microsoft.com/office/drawing/2014/main" xmlns="" val="2419819274"/>
                    </a:ext>
                  </a:extLst>
                </a:gridCol>
                <a:gridCol w="330200">
                  <a:extLst>
                    <a:ext uri="{9D8B030D-6E8A-4147-A177-3AD203B41FA5}">
                      <a16:colId xmlns:a16="http://schemas.microsoft.com/office/drawing/2014/main" xmlns="" val="1534896317"/>
                    </a:ext>
                  </a:extLst>
                </a:gridCol>
                <a:gridCol w="330200">
                  <a:extLst>
                    <a:ext uri="{9D8B030D-6E8A-4147-A177-3AD203B41FA5}">
                      <a16:colId xmlns:a16="http://schemas.microsoft.com/office/drawing/2014/main" xmlns="" val="3353764360"/>
                    </a:ext>
                  </a:extLst>
                </a:gridCol>
                <a:gridCol w="330200">
                  <a:extLst>
                    <a:ext uri="{9D8B030D-6E8A-4147-A177-3AD203B41FA5}">
                      <a16:colId xmlns:a16="http://schemas.microsoft.com/office/drawing/2014/main" xmlns="" val="2385806839"/>
                    </a:ext>
                  </a:extLst>
                </a:gridCol>
                <a:gridCol w="330200">
                  <a:extLst>
                    <a:ext uri="{9D8B030D-6E8A-4147-A177-3AD203B41FA5}">
                      <a16:colId xmlns:a16="http://schemas.microsoft.com/office/drawing/2014/main" xmlns="" val="128140817"/>
                    </a:ext>
                  </a:extLst>
                </a:gridCol>
                <a:gridCol w="330200">
                  <a:extLst>
                    <a:ext uri="{9D8B030D-6E8A-4147-A177-3AD203B41FA5}">
                      <a16:colId xmlns:a16="http://schemas.microsoft.com/office/drawing/2014/main" xmlns="" val="2178220549"/>
                    </a:ext>
                  </a:extLst>
                </a:gridCol>
                <a:gridCol w="330200">
                  <a:extLst>
                    <a:ext uri="{9D8B030D-6E8A-4147-A177-3AD203B41FA5}">
                      <a16:colId xmlns:a16="http://schemas.microsoft.com/office/drawing/2014/main" xmlns="" val="30539874"/>
                    </a:ext>
                  </a:extLst>
                </a:gridCol>
                <a:gridCol w="330200">
                  <a:extLst>
                    <a:ext uri="{9D8B030D-6E8A-4147-A177-3AD203B41FA5}">
                      <a16:colId xmlns:a16="http://schemas.microsoft.com/office/drawing/2014/main" xmlns="" val="1693213288"/>
                    </a:ext>
                  </a:extLst>
                </a:gridCol>
              </a:tblGrid>
              <a:tr h="306216">
                <a:tc>
                  <a:txBody>
                    <a:bodyPr/>
                    <a:lstStyle/>
                    <a:p>
                      <a:pPr algn="ctr"/>
                      <a:endParaRPr lang="en-US" sz="1000" b="0" dirty="0">
                        <a:latin typeface="Calibri" panose="020F0502020204030204" pitchFamily="34" charset="0"/>
                      </a:endParaRP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930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920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910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900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890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880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870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860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850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840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830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820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810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800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790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780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770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760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750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740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730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720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710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700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690</a:t>
                      </a:r>
                    </a:p>
                  </a:txBody>
                  <a:tcPr marL="0" marR="0" marT="0" marB="0" anchor="ctr">
                    <a:solidFill>
                      <a:schemeClr val="tx2">
                        <a:lumMod val="75000"/>
                      </a:schemeClr>
                    </a:solidFill>
                  </a:tcPr>
                </a:tc>
                <a:extLst>
                  <a:ext uri="{0D108BD9-81ED-4DB2-BD59-A6C34878D82A}">
                    <a16:rowId xmlns:a16="http://schemas.microsoft.com/office/drawing/2014/main" xmlns="" val="317739181"/>
                  </a:ext>
                </a:extLst>
              </a:tr>
              <a:tr h="1493525">
                <a:tc>
                  <a:txBody>
                    <a:bodyPr/>
                    <a:lstStyle/>
                    <a:p>
                      <a:pPr algn="ctr"/>
                      <a:r>
                        <a:rPr lang="en-US" dirty="0">
                          <a:latin typeface="Calibri" panose="020F0502020204030204" pitchFamily="34" charset="0"/>
                        </a:rPr>
                        <a:t>Israel</a:t>
                      </a:r>
                    </a:p>
                  </a:txBody>
                  <a:tcPr vert="vert270"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extLst>
                  <a:ext uri="{0D108BD9-81ED-4DB2-BD59-A6C34878D82A}">
                    <a16:rowId xmlns:a16="http://schemas.microsoft.com/office/drawing/2014/main" xmlns="" val="1397672963"/>
                  </a:ext>
                </a:extLst>
              </a:tr>
              <a:tr h="1493525">
                <a:tc>
                  <a:txBody>
                    <a:bodyPr/>
                    <a:lstStyle/>
                    <a:p>
                      <a:pPr algn="ctr"/>
                      <a:r>
                        <a:rPr lang="en-US" dirty="0">
                          <a:latin typeface="Calibri" panose="020F0502020204030204" pitchFamily="34" charset="0"/>
                        </a:rPr>
                        <a:t>Judah</a:t>
                      </a:r>
                    </a:p>
                  </a:txBody>
                  <a:tcPr vert="vert270"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extLst>
                  <a:ext uri="{0D108BD9-81ED-4DB2-BD59-A6C34878D82A}">
                    <a16:rowId xmlns:a16="http://schemas.microsoft.com/office/drawing/2014/main" xmlns="" val="2644974487"/>
                  </a:ext>
                </a:extLst>
              </a:tr>
            </a:tbl>
          </a:graphicData>
        </a:graphic>
      </p:graphicFrame>
      <p:sp>
        <p:nvSpPr>
          <p:cNvPr id="5" name="Rectangle 4">
            <a:extLst>
              <a:ext uri="{FF2B5EF4-FFF2-40B4-BE49-F238E27FC236}">
                <a16:creationId xmlns:a16="http://schemas.microsoft.com/office/drawing/2014/main" xmlns="" id="{81725A10-A594-4D78-9164-317452F5896B}"/>
              </a:ext>
            </a:extLst>
          </p:cNvPr>
          <p:cNvSpPr/>
          <p:nvPr/>
        </p:nvSpPr>
        <p:spPr>
          <a:xfrm>
            <a:off x="3336131" y="1642086"/>
            <a:ext cx="359570"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err="1">
                <a:latin typeface="Calibri" panose="020F0502020204030204" pitchFamily="34" charset="0"/>
              </a:rPr>
              <a:t>Joram</a:t>
            </a:r>
            <a:endParaRPr lang="en-US" sz="900" b="1" dirty="0">
              <a:latin typeface="Calibri" panose="020F0502020204030204" pitchFamily="34" charset="0"/>
            </a:endParaRPr>
          </a:p>
        </p:txBody>
      </p:sp>
      <p:sp>
        <p:nvSpPr>
          <p:cNvPr id="6" name="Rectangle 5">
            <a:extLst>
              <a:ext uri="{FF2B5EF4-FFF2-40B4-BE49-F238E27FC236}">
                <a16:creationId xmlns:a16="http://schemas.microsoft.com/office/drawing/2014/main" xmlns="" id="{C6AA2964-7471-423E-B46D-624459F96A1B}"/>
              </a:ext>
            </a:extLst>
          </p:cNvPr>
          <p:cNvSpPr/>
          <p:nvPr/>
        </p:nvSpPr>
        <p:spPr>
          <a:xfrm>
            <a:off x="3695702" y="1642086"/>
            <a:ext cx="812802"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Jehu</a:t>
            </a:r>
          </a:p>
        </p:txBody>
      </p:sp>
      <p:sp>
        <p:nvSpPr>
          <p:cNvPr id="7" name="Rectangle 6">
            <a:extLst>
              <a:ext uri="{FF2B5EF4-FFF2-40B4-BE49-F238E27FC236}">
                <a16:creationId xmlns:a16="http://schemas.microsoft.com/office/drawing/2014/main" xmlns="" id="{2CCE079C-F6C2-412C-A88A-14E00E0A412F}"/>
              </a:ext>
            </a:extLst>
          </p:cNvPr>
          <p:cNvSpPr/>
          <p:nvPr/>
        </p:nvSpPr>
        <p:spPr>
          <a:xfrm>
            <a:off x="4508503" y="1642086"/>
            <a:ext cx="577845"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err="1">
                <a:latin typeface="Calibri" panose="020F0502020204030204" pitchFamily="34" charset="0"/>
              </a:rPr>
              <a:t>Jehoahaz</a:t>
            </a:r>
            <a:endParaRPr lang="en-US" sz="900" b="1" dirty="0">
              <a:latin typeface="Calibri" panose="020F0502020204030204" pitchFamily="34" charset="0"/>
            </a:endParaRPr>
          </a:p>
        </p:txBody>
      </p:sp>
      <p:sp>
        <p:nvSpPr>
          <p:cNvPr id="8" name="Rectangle 7">
            <a:extLst>
              <a:ext uri="{FF2B5EF4-FFF2-40B4-BE49-F238E27FC236}">
                <a16:creationId xmlns:a16="http://schemas.microsoft.com/office/drawing/2014/main" xmlns="" id="{8EA612B1-A7FD-46EE-A37D-CE2A9E63DFA2}"/>
              </a:ext>
            </a:extLst>
          </p:cNvPr>
          <p:cNvSpPr/>
          <p:nvPr/>
        </p:nvSpPr>
        <p:spPr>
          <a:xfrm>
            <a:off x="5086347" y="1642086"/>
            <a:ext cx="577845"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Jehoash</a:t>
            </a:r>
          </a:p>
        </p:txBody>
      </p:sp>
      <p:sp>
        <p:nvSpPr>
          <p:cNvPr id="9" name="Rectangle 8">
            <a:extLst>
              <a:ext uri="{FF2B5EF4-FFF2-40B4-BE49-F238E27FC236}">
                <a16:creationId xmlns:a16="http://schemas.microsoft.com/office/drawing/2014/main" xmlns="" id="{410AA4A1-1581-43CE-9145-528ADF2851DE}"/>
              </a:ext>
            </a:extLst>
          </p:cNvPr>
          <p:cNvSpPr/>
          <p:nvPr/>
        </p:nvSpPr>
        <p:spPr>
          <a:xfrm>
            <a:off x="5664191" y="1642086"/>
            <a:ext cx="1390649"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Jeroboam II</a:t>
            </a:r>
          </a:p>
        </p:txBody>
      </p:sp>
      <p:sp>
        <p:nvSpPr>
          <p:cNvPr id="10" name="Rectangle 9">
            <a:extLst>
              <a:ext uri="{FF2B5EF4-FFF2-40B4-BE49-F238E27FC236}">
                <a16:creationId xmlns:a16="http://schemas.microsoft.com/office/drawing/2014/main" xmlns="" id="{021824EF-E217-4DE9-8522-8C318E0A955F}"/>
              </a:ext>
            </a:extLst>
          </p:cNvPr>
          <p:cNvSpPr/>
          <p:nvPr/>
        </p:nvSpPr>
        <p:spPr>
          <a:xfrm>
            <a:off x="3336131" y="3147021"/>
            <a:ext cx="481489"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err="1">
                <a:latin typeface="Calibri" panose="020F0502020204030204" pitchFamily="34" charset="0"/>
              </a:rPr>
              <a:t>Jehoram</a:t>
            </a:r>
            <a:endParaRPr lang="en-US" sz="900" b="1" dirty="0">
              <a:latin typeface="Calibri" panose="020F0502020204030204" pitchFamily="34" charset="0"/>
            </a:endParaRPr>
          </a:p>
        </p:txBody>
      </p:sp>
      <p:sp>
        <p:nvSpPr>
          <p:cNvPr id="11" name="Rectangle 10">
            <a:extLst>
              <a:ext uri="{FF2B5EF4-FFF2-40B4-BE49-F238E27FC236}">
                <a16:creationId xmlns:a16="http://schemas.microsoft.com/office/drawing/2014/main" xmlns="" id="{A1E86D35-8966-4847-85DA-8BA76B86B974}"/>
              </a:ext>
            </a:extLst>
          </p:cNvPr>
          <p:cNvSpPr/>
          <p:nvPr/>
        </p:nvSpPr>
        <p:spPr>
          <a:xfrm>
            <a:off x="3817620" y="3147021"/>
            <a:ext cx="45719"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endParaRPr lang="en-US" sz="900" b="1" dirty="0">
              <a:latin typeface="Calibri" panose="020F0502020204030204" pitchFamily="34" charset="0"/>
            </a:endParaRPr>
          </a:p>
        </p:txBody>
      </p:sp>
      <p:sp>
        <p:nvSpPr>
          <p:cNvPr id="12" name="Rectangle 11">
            <a:extLst>
              <a:ext uri="{FF2B5EF4-FFF2-40B4-BE49-F238E27FC236}">
                <a16:creationId xmlns:a16="http://schemas.microsoft.com/office/drawing/2014/main" xmlns="" id="{E9535097-6081-47D8-BF71-88C604A58882}"/>
              </a:ext>
            </a:extLst>
          </p:cNvPr>
          <p:cNvSpPr/>
          <p:nvPr/>
        </p:nvSpPr>
        <p:spPr>
          <a:xfrm>
            <a:off x="3863339" y="3147021"/>
            <a:ext cx="260349"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err="1">
                <a:latin typeface="Calibri" panose="020F0502020204030204" pitchFamily="34" charset="0"/>
              </a:rPr>
              <a:t>Ath</a:t>
            </a:r>
            <a:r>
              <a:rPr lang="en-US" sz="900" b="1" dirty="0">
                <a:latin typeface="Calibri" panose="020F0502020204030204" pitchFamily="34" charset="0"/>
              </a:rPr>
              <a:t>.</a:t>
            </a:r>
          </a:p>
        </p:txBody>
      </p:sp>
      <p:sp>
        <p:nvSpPr>
          <p:cNvPr id="13" name="Rectangle 12">
            <a:extLst>
              <a:ext uri="{FF2B5EF4-FFF2-40B4-BE49-F238E27FC236}">
                <a16:creationId xmlns:a16="http://schemas.microsoft.com/office/drawing/2014/main" xmlns="" id="{A85D1FB0-61B0-4EC8-A81F-A9ADE11D5AD6}"/>
              </a:ext>
            </a:extLst>
          </p:cNvPr>
          <p:cNvSpPr/>
          <p:nvPr/>
        </p:nvSpPr>
        <p:spPr>
          <a:xfrm>
            <a:off x="4123689" y="3147021"/>
            <a:ext cx="895350"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err="1">
                <a:latin typeface="Calibri" panose="020F0502020204030204" pitchFamily="34" charset="0"/>
              </a:rPr>
              <a:t>Joash</a:t>
            </a:r>
            <a:endParaRPr lang="en-US" sz="900" b="1" dirty="0">
              <a:latin typeface="Calibri" panose="020F0502020204030204" pitchFamily="34" charset="0"/>
            </a:endParaRPr>
          </a:p>
        </p:txBody>
      </p:sp>
      <p:sp>
        <p:nvSpPr>
          <p:cNvPr id="14" name="Rectangle 13">
            <a:extLst>
              <a:ext uri="{FF2B5EF4-FFF2-40B4-BE49-F238E27FC236}">
                <a16:creationId xmlns:a16="http://schemas.microsoft.com/office/drawing/2014/main" xmlns="" id="{3E6CA6D5-7A2A-4808-8F3D-81F979824C22}"/>
              </a:ext>
            </a:extLst>
          </p:cNvPr>
          <p:cNvSpPr/>
          <p:nvPr/>
        </p:nvSpPr>
        <p:spPr>
          <a:xfrm>
            <a:off x="5019039" y="3147021"/>
            <a:ext cx="645152"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Amaziah</a:t>
            </a:r>
          </a:p>
        </p:txBody>
      </p:sp>
      <p:sp>
        <p:nvSpPr>
          <p:cNvPr id="15" name="Rectangle 14">
            <a:extLst>
              <a:ext uri="{FF2B5EF4-FFF2-40B4-BE49-F238E27FC236}">
                <a16:creationId xmlns:a16="http://schemas.microsoft.com/office/drawing/2014/main" xmlns="" id="{53D6E095-026A-482C-B4C0-CA043794D48A}"/>
              </a:ext>
            </a:extLst>
          </p:cNvPr>
          <p:cNvSpPr/>
          <p:nvPr/>
        </p:nvSpPr>
        <p:spPr>
          <a:xfrm>
            <a:off x="5664191" y="3147021"/>
            <a:ext cx="1079509"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Uzziah</a:t>
            </a:r>
          </a:p>
        </p:txBody>
      </p:sp>
      <p:sp>
        <p:nvSpPr>
          <p:cNvPr id="16" name="Rectangle 15">
            <a:extLst>
              <a:ext uri="{FF2B5EF4-FFF2-40B4-BE49-F238E27FC236}">
                <a16:creationId xmlns:a16="http://schemas.microsoft.com/office/drawing/2014/main" xmlns="" id="{2F331618-C766-4904-AE61-70557BE6F551}"/>
              </a:ext>
            </a:extLst>
          </p:cNvPr>
          <p:cNvSpPr/>
          <p:nvPr/>
        </p:nvSpPr>
        <p:spPr>
          <a:xfrm>
            <a:off x="6743700" y="3147021"/>
            <a:ext cx="483870"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Jotham</a:t>
            </a:r>
          </a:p>
        </p:txBody>
      </p:sp>
      <p:sp>
        <p:nvSpPr>
          <p:cNvPr id="17" name="Rectangle 16">
            <a:extLst>
              <a:ext uri="{FF2B5EF4-FFF2-40B4-BE49-F238E27FC236}">
                <a16:creationId xmlns:a16="http://schemas.microsoft.com/office/drawing/2014/main" xmlns="" id="{40F90E5B-B333-4A90-AC42-3B0CE90EE647}"/>
              </a:ext>
            </a:extLst>
          </p:cNvPr>
          <p:cNvSpPr/>
          <p:nvPr/>
        </p:nvSpPr>
        <p:spPr>
          <a:xfrm>
            <a:off x="698511" y="1642086"/>
            <a:ext cx="731520"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Jeroboam</a:t>
            </a:r>
          </a:p>
        </p:txBody>
      </p:sp>
      <p:sp>
        <p:nvSpPr>
          <p:cNvPr id="18" name="Rectangle 17">
            <a:extLst>
              <a:ext uri="{FF2B5EF4-FFF2-40B4-BE49-F238E27FC236}">
                <a16:creationId xmlns:a16="http://schemas.microsoft.com/office/drawing/2014/main" xmlns="" id="{9AB79A2A-D9F0-4F08-9ED3-17C03EE49908}"/>
              </a:ext>
            </a:extLst>
          </p:cNvPr>
          <p:cNvSpPr/>
          <p:nvPr/>
        </p:nvSpPr>
        <p:spPr>
          <a:xfrm>
            <a:off x="1429306" y="1642086"/>
            <a:ext cx="45719"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endParaRPr lang="en-US" sz="900" b="1" dirty="0">
              <a:latin typeface="Calibri" panose="020F0502020204030204" pitchFamily="34" charset="0"/>
            </a:endParaRPr>
          </a:p>
        </p:txBody>
      </p:sp>
      <p:sp>
        <p:nvSpPr>
          <p:cNvPr id="19" name="Rectangle 18">
            <a:extLst>
              <a:ext uri="{FF2B5EF4-FFF2-40B4-BE49-F238E27FC236}">
                <a16:creationId xmlns:a16="http://schemas.microsoft.com/office/drawing/2014/main" xmlns="" id="{E126004E-0048-44E6-962D-A4217A8B4A80}"/>
              </a:ext>
            </a:extLst>
          </p:cNvPr>
          <p:cNvSpPr/>
          <p:nvPr/>
        </p:nvSpPr>
        <p:spPr>
          <a:xfrm>
            <a:off x="1475025" y="1642086"/>
            <a:ext cx="913857"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err="1">
                <a:latin typeface="Calibri" panose="020F0502020204030204" pitchFamily="34" charset="0"/>
              </a:rPr>
              <a:t>Baasha</a:t>
            </a:r>
            <a:endParaRPr lang="en-US" sz="900" b="1" dirty="0">
              <a:latin typeface="Calibri" panose="020F0502020204030204" pitchFamily="34" charset="0"/>
            </a:endParaRPr>
          </a:p>
        </p:txBody>
      </p:sp>
      <p:sp>
        <p:nvSpPr>
          <p:cNvPr id="20" name="Rectangle 19">
            <a:extLst>
              <a:ext uri="{FF2B5EF4-FFF2-40B4-BE49-F238E27FC236}">
                <a16:creationId xmlns:a16="http://schemas.microsoft.com/office/drawing/2014/main" xmlns="" id="{A8536D76-3E2F-4A92-AA91-D71F971CA6A9}"/>
              </a:ext>
            </a:extLst>
          </p:cNvPr>
          <p:cNvSpPr/>
          <p:nvPr/>
        </p:nvSpPr>
        <p:spPr>
          <a:xfrm>
            <a:off x="2392510" y="1642086"/>
            <a:ext cx="45719"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endParaRPr lang="en-US" sz="900" b="1" dirty="0">
              <a:latin typeface="Calibri" panose="020F0502020204030204" pitchFamily="34" charset="0"/>
            </a:endParaRPr>
          </a:p>
        </p:txBody>
      </p:sp>
      <p:sp>
        <p:nvSpPr>
          <p:cNvPr id="21" name="Rectangle 20">
            <a:extLst>
              <a:ext uri="{FF2B5EF4-FFF2-40B4-BE49-F238E27FC236}">
                <a16:creationId xmlns:a16="http://schemas.microsoft.com/office/drawing/2014/main" xmlns="" id="{8C04665F-A48D-4A25-9126-B8D126F2F53A}"/>
              </a:ext>
            </a:extLst>
          </p:cNvPr>
          <p:cNvSpPr/>
          <p:nvPr/>
        </p:nvSpPr>
        <p:spPr>
          <a:xfrm>
            <a:off x="2440322" y="1642086"/>
            <a:ext cx="45719"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endParaRPr lang="en-US" sz="900" b="1" dirty="0">
              <a:latin typeface="Calibri" panose="020F0502020204030204" pitchFamily="34" charset="0"/>
            </a:endParaRPr>
          </a:p>
        </p:txBody>
      </p:sp>
      <p:sp>
        <p:nvSpPr>
          <p:cNvPr id="22" name="Rectangle 21">
            <a:extLst>
              <a:ext uri="{FF2B5EF4-FFF2-40B4-BE49-F238E27FC236}">
                <a16:creationId xmlns:a16="http://schemas.microsoft.com/office/drawing/2014/main" xmlns="" id="{B59A4F8F-6275-4CD8-BFE7-AC7CB6D640F3}"/>
              </a:ext>
            </a:extLst>
          </p:cNvPr>
          <p:cNvSpPr/>
          <p:nvPr/>
        </p:nvSpPr>
        <p:spPr>
          <a:xfrm>
            <a:off x="2484760" y="1642086"/>
            <a:ext cx="300350"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err="1">
                <a:latin typeface="Calibri" panose="020F0502020204030204" pitchFamily="34" charset="0"/>
              </a:rPr>
              <a:t>Omri</a:t>
            </a:r>
            <a:endParaRPr lang="en-US" sz="900" b="1" dirty="0">
              <a:latin typeface="Calibri" panose="020F0502020204030204" pitchFamily="34" charset="0"/>
            </a:endParaRPr>
          </a:p>
        </p:txBody>
      </p:sp>
      <p:sp>
        <p:nvSpPr>
          <p:cNvPr id="23" name="Rectangle 22">
            <a:extLst>
              <a:ext uri="{FF2B5EF4-FFF2-40B4-BE49-F238E27FC236}">
                <a16:creationId xmlns:a16="http://schemas.microsoft.com/office/drawing/2014/main" xmlns="" id="{BF2CF873-A3BA-448A-9CD0-C1EE4B127ABD}"/>
              </a:ext>
            </a:extLst>
          </p:cNvPr>
          <p:cNvSpPr/>
          <p:nvPr/>
        </p:nvSpPr>
        <p:spPr>
          <a:xfrm>
            <a:off x="3290411" y="1642086"/>
            <a:ext cx="45719"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endParaRPr lang="en-US" sz="900" b="1" dirty="0">
              <a:latin typeface="Calibri" panose="020F0502020204030204" pitchFamily="34" charset="0"/>
            </a:endParaRPr>
          </a:p>
        </p:txBody>
      </p:sp>
      <p:sp>
        <p:nvSpPr>
          <p:cNvPr id="24" name="Rectangle 23">
            <a:extLst>
              <a:ext uri="{FF2B5EF4-FFF2-40B4-BE49-F238E27FC236}">
                <a16:creationId xmlns:a16="http://schemas.microsoft.com/office/drawing/2014/main" xmlns="" id="{C8206FBD-19AB-4215-822B-5FBA9863EC69}"/>
              </a:ext>
            </a:extLst>
          </p:cNvPr>
          <p:cNvSpPr/>
          <p:nvPr/>
        </p:nvSpPr>
        <p:spPr>
          <a:xfrm>
            <a:off x="2789567" y="1642086"/>
            <a:ext cx="500843"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Ahab</a:t>
            </a:r>
          </a:p>
        </p:txBody>
      </p:sp>
      <p:sp>
        <p:nvSpPr>
          <p:cNvPr id="25" name="Rectangle 24">
            <a:extLst>
              <a:ext uri="{FF2B5EF4-FFF2-40B4-BE49-F238E27FC236}">
                <a16:creationId xmlns:a16="http://schemas.microsoft.com/office/drawing/2014/main" xmlns="" id="{4DC75C44-C8EC-414A-B981-246810796EEA}"/>
              </a:ext>
            </a:extLst>
          </p:cNvPr>
          <p:cNvSpPr/>
          <p:nvPr/>
        </p:nvSpPr>
        <p:spPr>
          <a:xfrm>
            <a:off x="709547" y="3147021"/>
            <a:ext cx="581091"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Rehoboam</a:t>
            </a:r>
          </a:p>
        </p:txBody>
      </p:sp>
      <p:sp>
        <p:nvSpPr>
          <p:cNvPr id="26" name="Rectangle 25">
            <a:extLst>
              <a:ext uri="{FF2B5EF4-FFF2-40B4-BE49-F238E27FC236}">
                <a16:creationId xmlns:a16="http://schemas.microsoft.com/office/drawing/2014/main" xmlns="" id="{6B304D83-184A-4B82-B707-36146BAC9880}"/>
              </a:ext>
            </a:extLst>
          </p:cNvPr>
          <p:cNvSpPr/>
          <p:nvPr/>
        </p:nvSpPr>
        <p:spPr>
          <a:xfrm>
            <a:off x="1290638" y="3147021"/>
            <a:ext cx="45719"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endParaRPr lang="en-US" sz="900" b="1" dirty="0">
              <a:latin typeface="Calibri" panose="020F0502020204030204" pitchFamily="34" charset="0"/>
            </a:endParaRPr>
          </a:p>
        </p:txBody>
      </p:sp>
      <p:sp>
        <p:nvSpPr>
          <p:cNvPr id="27" name="Rectangle 26">
            <a:extLst>
              <a:ext uri="{FF2B5EF4-FFF2-40B4-BE49-F238E27FC236}">
                <a16:creationId xmlns:a16="http://schemas.microsoft.com/office/drawing/2014/main" xmlns="" id="{B62E4B4B-85B4-4AEE-8B44-D31FFA23CB01}"/>
              </a:ext>
            </a:extLst>
          </p:cNvPr>
          <p:cNvSpPr/>
          <p:nvPr/>
        </p:nvSpPr>
        <p:spPr>
          <a:xfrm>
            <a:off x="1336357" y="3147021"/>
            <a:ext cx="1283018"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Asa</a:t>
            </a:r>
          </a:p>
        </p:txBody>
      </p:sp>
      <p:sp>
        <p:nvSpPr>
          <p:cNvPr id="28" name="Rectangle 27">
            <a:extLst>
              <a:ext uri="{FF2B5EF4-FFF2-40B4-BE49-F238E27FC236}">
                <a16:creationId xmlns:a16="http://schemas.microsoft.com/office/drawing/2014/main" xmlns="" id="{596EA24B-36A2-45F6-A4CE-D5144E91EAC9}"/>
              </a:ext>
            </a:extLst>
          </p:cNvPr>
          <p:cNvSpPr/>
          <p:nvPr/>
        </p:nvSpPr>
        <p:spPr>
          <a:xfrm>
            <a:off x="2623018" y="3147021"/>
            <a:ext cx="710732"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Jehoshaphat</a:t>
            </a:r>
          </a:p>
        </p:txBody>
      </p:sp>
      <p:sp>
        <p:nvSpPr>
          <p:cNvPr id="29" name="Rectangle 28">
            <a:extLst>
              <a:ext uri="{FF2B5EF4-FFF2-40B4-BE49-F238E27FC236}">
                <a16:creationId xmlns:a16="http://schemas.microsoft.com/office/drawing/2014/main" xmlns="" id="{15ED355C-81DD-4A28-A666-A01FD8162E55}"/>
              </a:ext>
            </a:extLst>
          </p:cNvPr>
          <p:cNvSpPr/>
          <p:nvPr/>
        </p:nvSpPr>
        <p:spPr>
          <a:xfrm>
            <a:off x="7227569" y="3147021"/>
            <a:ext cx="580073"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Ahaz</a:t>
            </a:r>
          </a:p>
        </p:txBody>
      </p:sp>
      <p:sp>
        <p:nvSpPr>
          <p:cNvPr id="30" name="Arrow: Pentagon 29">
            <a:extLst>
              <a:ext uri="{FF2B5EF4-FFF2-40B4-BE49-F238E27FC236}">
                <a16:creationId xmlns:a16="http://schemas.microsoft.com/office/drawing/2014/main" xmlns="" id="{92E31497-58D2-4355-9FA7-50EF833F32EA}"/>
              </a:ext>
            </a:extLst>
          </p:cNvPr>
          <p:cNvSpPr/>
          <p:nvPr/>
        </p:nvSpPr>
        <p:spPr>
          <a:xfrm>
            <a:off x="7807642" y="3147021"/>
            <a:ext cx="904558" cy="228600"/>
          </a:xfrm>
          <a:prstGeom prst="homePlate">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Hezekiah</a:t>
            </a:r>
          </a:p>
        </p:txBody>
      </p:sp>
      <p:sp>
        <p:nvSpPr>
          <p:cNvPr id="31" name="Rectangle 30">
            <a:extLst>
              <a:ext uri="{FF2B5EF4-FFF2-40B4-BE49-F238E27FC236}">
                <a16:creationId xmlns:a16="http://schemas.microsoft.com/office/drawing/2014/main" xmlns="" id="{F4B1844A-4794-4537-B8A2-0E7F073C2D32}"/>
              </a:ext>
            </a:extLst>
          </p:cNvPr>
          <p:cNvSpPr/>
          <p:nvPr/>
        </p:nvSpPr>
        <p:spPr>
          <a:xfrm>
            <a:off x="3258105" y="3505199"/>
            <a:ext cx="637540" cy="13716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Obadiah</a:t>
            </a:r>
          </a:p>
        </p:txBody>
      </p:sp>
      <p:sp>
        <p:nvSpPr>
          <p:cNvPr id="33" name="Rectangle 32">
            <a:extLst>
              <a:ext uri="{FF2B5EF4-FFF2-40B4-BE49-F238E27FC236}">
                <a16:creationId xmlns:a16="http://schemas.microsoft.com/office/drawing/2014/main" xmlns="" id="{B4A91ADD-09B2-46F0-8A84-E5AC44688827}"/>
              </a:ext>
            </a:extLst>
          </p:cNvPr>
          <p:cNvSpPr/>
          <p:nvPr/>
        </p:nvSpPr>
        <p:spPr>
          <a:xfrm>
            <a:off x="6256575" y="2043020"/>
            <a:ext cx="637540" cy="13716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Jonah</a:t>
            </a:r>
          </a:p>
        </p:txBody>
      </p:sp>
      <p:cxnSp>
        <p:nvCxnSpPr>
          <p:cNvPr id="37" name="Straight Connector 36">
            <a:extLst>
              <a:ext uri="{FF2B5EF4-FFF2-40B4-BE49-F238E27FC236}">
                <a16:creationId xmlns:a16="http://schemas.microsoft.com/office/drawing/2014/main" xmlns="" id="{27922638-A355-479B-97BE-D3F9653F0FC2}"/>
              </a:ext>
            </a:extLst>
          </p:cNvPr>
          <p:cNvCxnSpPr>
            <a:cxnSpLocks/>
          </p:cNvCxnSpPr>
          <p:nvPr/>
        </p:nvCxnSpPr>
        <p:spPr>
          <a:xfrm>
            <a:off x="7636669" y="1100139"/>
            <a:ext cx="32306" cy="3293265"/>
          </a:xfrm>
          <a:prstGeom prst="line">
            <a:avLst/>
          </a:prstGeom>
        </p:spPr>
        <p:style>
          <a:lnRef idx="2">
            <a:schemeClr val="accent2"/>
          </a:lnRef>
          <a:fillRef idx="0">
            <a:schemeClr val="accent2"/>
          </a:fillRef>
          <a:effectRef idx="1">
            <a:schemeClr val="accent2"/>
          </a:effectRef>
          <a:fontRef idx="minor">
            <a:schemeClr val="tx1"/>
          </a:fontRef>
        </p:style>
      </p:cxnSp>
      <p:sp>
        <p:nvSpPr>
          <p:cNvPr id="40" name="TextBox 39">
            <a:extLst>
              <a:ext uri="{FF2B5EF4-FFF2-40B4-BE49-F238E27FC236}">
                <a16:creationId xmlns:a16="http://schemas.microsoft.com/office/drawing/2014/main" xmlns="" id="{6BC3CE54-B30A-4EC3-A337-0EABAE9FCCC3}"/>
              </a:ext>
            </a:extLst>
          </p:cNvPr>
          <p:cNvSpPr txBox="1"/>
          <p:nvPr/>
        </p:nvSpPr>
        <p:spPr>
          <a:xfrm>
            <a:off x="7191097" y="4393404"/>
            <a:ext cx="937737" cy="600164"/>
          </a:xfrm>
          <a:prstGeom prst="rect">
            <a:avLst/>
          </a:prstGeom>
          <a:noFill/>
        </p:spPr>
        <p:txBody>
          <a:bodyPr wrap="square" rtlCol="0">
            <a:spAutoFit/>
          </a:bodyPr>
          <a:lstStyle/>
          <a:p>
            <a:pPr algn="ctr"/>
            <a:r>
              <a:rPr lang="en-US" sz="1100" dirty="0">
                <a:latin typeface="Calibri" panose="020F0502020204030204" pitchFamily="34" charset="0"/>
              </a:rPr>
              <a:t>Israel is led into captivity (721)</a:t>
            </a:r>
          </a:p>
        </p:txBody>
      </p:sp>
      <p:cxnSp>
        <p:nvCxnSpPr>
          <p:cNvPr id="41" name="Straight Connector 40">
            <a:extLst>
              <a:ext uri="{FF2B5EF4-FFF2-40B4-BE49-F238E27FC236}">
                <a16:creationId xmlns:a16="http://schemas.microsoft.com/office/drawing/2014/main" xmlns="" id="{7799A522-E05A-42AF-8B26-6EDFE6D70C1F}"/>
              </a:ext>
            </a:extLst>
          </p:cNvPr>
          <p:cNvCxnSpPr>
            <a:cxnSpLocks/>
          </p:cNvCxnSpPr>
          <p:nvPr/>
        </p:nvCxnSpPr>
        <p:spPr>
          <a:xfrm>
            <a:off x="702420" y="1100139"/>
            <a:ext cx="32306" cy="3293265"/>
          </a:xfrm>
          <a:prstGeom prst="line">
            <a:avLst/>
          </a:prstGeom>
        </p:spPr>
        <p:style>
          <a:lnRef idx="2">
            <a:schemeClr val="accent2"/>
          </a:lnRef>
          <a:fillRef idx="0">
            <a:schemeClr val="accent2"/>
          </a:fillRef>
          <a:effectRef idx="1">
            <a:schemeClr val="accent2"/>
          </a:effectRef>
          <a:fontRef idx="minor">
            <a:schemeClr val="tx1"/>
          </a:fontRef>
        </p:style>
      </p:cxnSp>
      <p:sp>
        <p:nvSpPr>
          <p:cNvPr id="42" name="TextBox 41">
            <a:extLst>
              <a:ext uri="{FF2B5EF4-FFF2-40B4-BE49-F238E27FC236}">
                <a16:creationId xmlns:a16="http://schemas.microsoft.com/office/drawing/2014/main" xmlns="" id="{6D80CBE9-67CF-457C-AC95-AFD518C1B2DD}"/>
              </a:ext>
            </a:extLst>
          </p:cNvPr>
          <p:cNvSpPr txBox="1"/>
          <p:nvPr/>
        </p:nvSpPr>
        <p:spPr>
          <a:xfrm>
            <a:off x="256848" y="4393404"/>
            <a:ext cx="937737" cy="600164"/>
          </a:xfrm>
          <a:prstGeom prst="rect">
            <a:avLst/>
          </a:prstGeom>
          <a:noFill/>
        </p:spPr>
        <p:txBody>
          <a:bodyPr wrap="square" rtlCol="0">
            <a:spAutoFit/>
          </a:bodyPr>
          <a:lstStyle/>
          <a:p>
            <a:pPr algn="ctr"/>
            <a:r>
              <a:rPr lang="en-US" sz="1100" dirty="0">
                <a:latin typeface="Calibri" panose="020F0502020204030204" pitchFamily="34" charset="0"/>
              </a:rPr>
              <a:t>Divided Kingdom (931)</a:t>
            </a:r>
          </a:p>
        </p:txBody>
      </p:sp>
    </p:spTree>
    <p:extLst>
      <p:ext uri="{BB962C8B-B14F-4D97-AF65-F5344CB8AC3E}">
        <p14:creationId xmlns:p14="http://schemas.microsoft.com/office/powerpoint/2010/main" val="96995058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C525918-23A9-4C26-BBC0-56526014F49F}"/>
              </a:ext>
            </a:extLst>
          </p:cNvPr>
          <p:cNvSpPr/>
          <p:nvPr/>
        </p:nvSpPr>
        <p:spPr>
          <a:xfrm>
            <a:off x="900113" y="398712"/>
            <a:ext cx="7415212" cy="3139321"/>
          </a:xfrm>
          <a:prstGeom prst="rect">
            <a:avLst/>
          </a:prstGeom>
        </p:spPr>
        <p:txBody>
          <a:bodyPr wrap="square">
            <a:spAutoFit/>
          </a:bodyPr>
          <a:lstStyle/>
          <a:p>
            <a:pPr fontAlgn="base"/>
            <a:r>
              <a:rPr lang="en-US" dirty="0">
                <a:solidFill>
                  <a:srgbClr val="333333"/>
                </a:solidFill>
                <a:latin typeface="Segoe UI" panose="020B0502040204020203" pitchFamily="34" charset="0"/>
              </a:rPr>
              <a:t>Jonah – 820-804 BC – spoke to the Assyrians</a:t>
            </a:r>
          </a:p>
          <a:p>
            <a:pPr fontAlgn="base"/>
            <a:r>
              <a:rPr lang="en-US" dirty="0">
                <a:solidFill>
                  <a:srgbClr val="333333"/>
                </a:solidFill>
                <a:latin typeface="Segoe UI" panose="020B0502040204020203" pitchFamily="34" charset="0"/>
              </a:rPr>
              <a:t>Micah – 749-722 BC – spoke to the northern kingdom</a:t>
            </a:r>
          </a:p>
          <a:p>
            <a:pPr fontAlgn="base"/>
            <a:r>
              <a:rPr lang="en-US" b="1" dirty="0">
                <a:solidFill>
                  <a:srgbClr val="333333"/>
                </a:solidFill>
                <a:latin typeface="Segoe UI" panose="020B0502040204020203" pitchFamily="34" charset="0"/>
              </a:rPr>
              <a:t>722 BC – Northern Kingdom of Israel destroyed by the Assyrians</a:t>
            </a:r>
            <a:endParaRPr lang="en-US" dirty="0">
              <a:solidFill>
                <a:srgbClr val="333333"/>
              </a:solidFill>
              <a:latin typeface="Segoe UI" panose="020B0502040204020203" pitchFamily="34" charset="0"/>
            </a:endParaRPr>
          </a:p>
          <a:p>
            <a:pPr fontAlgn="base"/>
            <a:r>
              <a:rPr lang="en-US" b="1" dirty="0">
                <a:solidFill>
                  <a:srgbClr val="333333"/>
                </a:solidFill>
                <a:latin typeface="Segoe UI" panose="020B0502040204020203" pitchFamily="34" charset="0"/>
              </a:rPr>
              <a:t>605, 597, 586 BC – Jerusalem is attacked in three waves and ultimately destroyed by the Babylonians</a:t>
            </a:r>
            <a:endParaRPr lang="en-US" dirty="0">
              <a:solidFill>
                <a:srgbClr val="333333"/>
              </a:solidFill>
              <a:latin typeface="Segoe UI" panose="020B0502040204020203" pitchFamily="34" charset="0"/>
            </a:endParaRPr>
          </a:p>
          <a:p>
            <a:pPr fontAlgn="base"/>
            <a:r>
              <a:rPr lang="en-US" dirty="0">
                <a:solidFill>
                  <a:srgbClr val="333333"/>
                </a:solidFill>
                <a:latin typeface="Segoe UI" panose="020B0502040204020203" pitchFamily="34" charset="0"/>
              </a:rPr>
              <a:t>Obadiah – 585 BC – spoke to the Edomites</a:t>
            </a:r>
          </a:p>
          <a:p>
            <a:pPr fontAlgn="base"/>
            <a:r>
              <a:rPr lang="en-US" b="1" dirty="0">
                <a:solidFill>
                  <a:srgbClr val="333333"/>
                </a:solidFill>
                <a:latin typeface="Segoe UI" panose="020B0502040204020203" pitchFamily="34" charset="0"/>
              </a:rPr>
              <a:t>539 BC – Babylon is conquered by Cyrus, Jews allowed to return to Jerusalem</a:t>
            </a:r>
          </a:p>
          <a:p>
            <a:pPr fontAlgn="base"/>
            <a:endParaRPr lang="en-US" b="1" dirty="0">
              <a:solidFill>
                <a:srgbClr val="333333"/>
              </a:solidFill>
              <a:latin typeface="Segoe UI" panose="020B0502040204020203" pitchFamily="34" charset="0"/>
            </a:endParaRPr>
          </a:p>
          <a:p>
            <a:pPr fontAlgn="base"/>
            <a:endParaRPr lang="en-US" b="1" dirty="0">
              <a:solidFill>
                <a:srgbClr val="333333"/>
              </a:solidFill>
              <a:latin typeface="Segoe UI" panose="020B0502040204020203" pitchFamily="34" charset="0"/>
            </a:endParaRPr>
          </a:p>
          <a:p>
            <a:pPr fontAlgn="base"/>
            <a:endParaRPr lang="en-US" dirty="0">
              <a:solidFill>
                <a:srgbClr val="333333"/>
              </a:solidFill>
              <a:latin typeface="Segoe UI" panose="020B0502040204020203" pitchFamily="34" charset="0"/>
            </a:endParaRPr>
          </a:p>
        </p:txBody>
      </p:sp>
      <p:sp>
        <p:nvSpPr>
          <p:cNvPr id="4" name="Content Placeholder 2">
            <a:extLst>
              <a:ext uri="{FF2B5EF4-FFF2-40B4-BE49-F238E27FC236}">
                <a16:creationId xmlns:a16="http://schemas.microsoft.com/office/drawing/2014/main" xmlns="" id="{1B6675C0-CD68-4760-BB67-224D727EAF7B}"/>
              </a:ext>
            </a:extLst>
          </p:cNvPr>
          <p:cNvSpPr txBox="1">
            <a:spLocks/>
          </p:cNvSpPr>
          <p:nvPr/>
        </p:nvSpPr>
        <p:spPr>
          <a:xfrm>
            <a:off x="709549" y="3593305"/>
            <a:ext cx="7665705" cy="2357327"/>
          </a:xfrm>
          <a:prstGeom prst="rect">
            <a:avLst/>
          </a:prstGeom>
        </p:spPr>
        <p:txBody>
          <a:bodyPr/>
          <a:lst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r>
              <a:rPr lang="en-US" dirty="0"/>
              <a:t>931 BC – The kingdom divides after the death of Solomon</a:t>
            </a:r>
          </a:p>
          <a:p>
            <a:r>
              <a:rPr lang="en-US" dirty="0"/>
              <a:t>721 BC – Israel is led into captivity </a:t>
            </a:r>
          </a:p>
          <a:p>
            <a:r>
              <a:rPr lang="en-US" dirty="0"/>
              <a:t>605 BC – Judah into captivity </a:t>
            </a:r>
          </a:p>
          <a:p>
            <a:endParaRPr lang="en-US" dirty="0"/>
          </a:p>
        </p:txBody>
      </p:sp>
    </p:spTree>
    <p:extLst>
      <p:ext uri="{BB962C8B-B14F-4D97-AF65-F5344CB8AC3E}">
        <p14:creationId xmlns:p14="http://schemas.microsoft.com/office/powerpoint/2010/main" val="129608560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Jonah Chapter 2</a:t>
            </a:r>
          </a:p>
        </p:txBody>
      </p:sp>
      <p:sp>
        <p:nvSpPr>
          <p:cNvPr id="3" name="Subtitle 2"/>
          <p:cNvSpPr>
            <a:spLocks noGrp="1"/>
          </p:cNvSpPr>
          <p:nvPr>
            <p:ph type="subTitle" idx="1"/>
          </p:nvPr>
        </p:nvSpPr>
        <p:spPr/>
        <p:txBody>
          <a:bodyPr/>
          <a:lstStyle/>
          <a:p>
            <a:r>
              <a:rPr lang="en-US" dirty="0"/>
              <a:t>JONAH’S PRAYER INSIDE THE FISH</a:t>
            </a:r>
          </a:p>
        </p:txBody>
      </p:sp>
    </p:spTree>
    <p:extLst>
      <p:ext uri="{BB962C8B-B14F-4D97-AF65-F5344CB8AC3E}">
        <p14:creationId xmlns:p14="http://schemas.microsoft.com/office/powerpoint/2010/main" val="260431429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E1903B-5C35-478C-A018-F7E77889235B}"/>
              </a:ext>
            </a:extLst>
          </p:cNvPr>
          <p:cNvSpPr>
            <a:spLocks noGrp="1"/>
          </p:cNvSpPr>
          <p:nvPr>
            <p:ph type="title"/>
          </p:nvPr>
        </p:nvSpPr>
        <p:spPr/>
        <p:txBody>
          <a:bodyPr/>
          <a:lstStyle/>
          <a:p>
            <a:r>
              <a:rPr lang="en-US" dirty="0"/>
              <a:t>Seven Episodes of Jonah</a:t>
            </a:r>
          </a:p>
        </p:txBody>
      </p:sp>
      <p:sp>
        <p:nvSpPr>
          <p:cNvPr id="4" name="Content Placeholder 3">
            <a:extLst>
              <a:ext uri="{FF2B5EF4-FFF2-40B4-BE49-F238E27FC236}">
                <a16:creationId xmlns:a16="http://schemas.microsoft.com/office/drawing/2014/main" xmlns="" id="{30714A3C-0001-4088-B0F8-06439B7405FE}"/>
              </a:ext>
            </a:extLst>
          </p:cNvPr>
          <p:cNvSpPr>
            <a:spLocks noGrp="1"/>
          </p:cNvSpPr>
          <p:nvPr>
            <p:ph idx="13"/>
          </p:nvPr>
        </p:nvSpPr>
        <p:spPr/>
        <p:txBody>
          <a:bodyPr/>
          <a:lstStyle/>
          <a:p>
            <a:r>
              <a:rPr lang="en-US" dirty="0"/>
              <a:t>The story of Jonah can be viewed of as seven distinct “episodes”</a:t>
            </a:r>
          </a:p>
        </p:txBody>
      </p:sp>
      <p:sp>
        <p:nvSpPr>
          <p:cNvPr id="8" name="Rectangle 7">
            <a:extLst>
              <a:ext uri="{FF2B5EF4-FFF2-40B4-BE49-F238E27FC236}">
                <a16:creationId xmlns:a16="http://schemas.microsoft.com/office/drawing/2014/main" xmlns="" id="{6C86386B-3813-4493-937F-CAEF8F25F03A}"/>
              </a:ext>
            </a:extLst>
          </p:cNvPr>
          <p:cNvSpPr/>
          <p:nvPr/>
        </p:nvSpPr>
        <p:spPr>
          <a:xfrm>
            <a:off x="1618859" y="1881688"/>
            <a:ext cx="5758903" cy="46927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4">
                    <a:lumMod val="50000"/>
                  </a:schemeClr>
                </a:solidFill>
              </a:rPr>
              <a:t>(1) Jonah’s commissioning and flight (1:1-3)</a:t>
            </a:r>
          </a:p>
          <a:p>
            <a:r>
              <a:rPr lang="en-US" sz="1600" i="1" dirty="0">
                <a:solidFill>
                  <a:schemeClr val="accent4">
                    <a:lumMod val="50000"/>
                  </a:schemeClr>
                </a:solidFill>
              </a:rPr>
              <a:t>What will happen to Jonah?</a:t>
            </a:r>
          </a:p>
        </p:txBody>
      </p:sp>
      <p:sp>
        <p:nvSpPr>
          <p:cNvPr id="9" name="Rectangle 8">
            <a:extLst>
              <a:ext uri="{FF2B5EF4-FFF2-40B4-BE49-F238E27FC236}">
                <a16:creationId xmlns:a16="http://schemas.microsoft.com/office/drawing/2014/main" xmlns="" id="{FA3DF934-A298-41F1-B9A2-38635469E9AD}"/>
              </a:ext>
            </a:extLst>
          </p:cNvPr>
          <p:cNvSpPr/>
          <p:nvPr/>
        </p:nvSpPr>
        <p:spPr>
          <a:xfrm>
            <a:off x="1618856" y="2520379"/>
            <a:ext cx="5758903" cy="46927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2">
                    <a:lumMod val="50000"/>
                  </a:schemeClr>
                </a:solidFill>
              </a:rPr>
              <a:t>(2) Jonah and the pagan sailors (1:4-16)</a:t>
            </a:r>
          </a:p>
          <a:p>
            <a:r>
              <a:rPr lang="en-US" sz="1600" i="1" dirty="0">
                <a:solidFill>
                  <a:schemeClr val="accent2">
                    <a:lumMod val="50000"/>
                  </a:schemeClr>
                </a:solidFill>
              </a:rPr>
              <a:t>How responsive are the </a:t>
            </a:r>
            <a:r>
              <a:rPr lang="en-US" sz="1600" i="1" dirty="0" err="1">
                <a:solidFill>
                  <a:schemeClr val="accent2">
                    <a:lumMod val="50000"/>
                  </a:schemeClr>
                </a:solidFill>
              </a:rPr>
              <a:t>pagal</a:t>
            </a:r>
            <a:r>
              <a:rPr lang="en-US" sz="1600" i="1" dirty="0">
                <a:solidFill>
                  <a:schemeClr val="accent2">
                    <a:lumMod val="50000"/>
                  </a:schemeClr>
                </a:solidFill>
              </a:rPr>
              <a:t> sailors?</a:t>
            </a:r>
          </a:p>
        </p:txBody>
      </p:sp>
      <p:sp>
        <p:nvSpPr>
          <p:cNvPr id="10" name="Rectangle 9">
            <a:extLst>
              <a:ext uri="{FF2B5EF4-FFF2-40B4-BE49-F238E27FC236}">
                <a16:creationId xmlns:a16="http://schemas.microsoft.com/office/drawing/2014/main" xmlns="" id="{41FCB83E-86B4-40A9-A7C6-D5B299E0569B}"/>
              </a:ext>
            </a:extLst>
          </p:cNvPr>
          <p:cNvSpPr/>
          <p:nvPr/>
        </p:nvSpPr>
        <p:spPr>
          <a:xfrm>
            <a:off x="1618857" y="3159071"/>
            <a:ext cx="5758903" cy="46927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2">
                    <a:lumMod val="75000"/>
                  </a:schemeClr>
                </a:solidFill>
              </a:rPr>
              <a:t>(3) Jonah’s grateful prayer (1:17-2:10)</a:t>
            </a:r>
          </a:p>
          <a:p>
            <a:r>
              <a:rPr lang="en-US" sz="1600" i="1" dirty="0">
                <a:solidFill>
                  <a:schemeClr val="tx2">
                    <a:lumMod val="75000"/>
                  </a:schemeClr>
                </a:solidFill>
              </a:rPr>
              <a:t>How does Jonah respond to God’s grace towards him?</a:t>
            </a:r>
          </a:p>
        </p:txBody>
      </p:sp>
      <p:sp>
        <p:nvSpPr>
          <p:cNvPr id="11" name="Rectangle 10">
            <a:extLst>
              <a:ext uri="{FF2B5EF4-FFF2-40B4-BE49-F238E27FC236}">
                <a16:creationId xmlns:a16="http://schemas.microsoft.com/office/drawing/2014/main" xmlns="" id="{DD33028A-6885-43E4-B01E-66DDA85E2288}"/>
              </a:ext>
            </a:extLst>
          </p:cNvPr>
          <p:cNvSpPr/>
          <p:nvPr/>
        </p:nvSpPr>
        <p:spPr>
          <a:xfrm>
            <a:off x="1618857" y="3797762"/>
            <a:ext cx="5758903" cy="46927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4">
                    <a:lumMod val="50000"/>
                  </a:schemeClr>
                </a:solidFill>
              </a:rPr>
              <a:t>(4) Jonah’s recommissioning and compliance (3:1-3a)</a:t>
            </a:r>
          </a:p>
          <a:p>
            <a:r>
              <a:rPr lang="en-US" sz="1600" i="1" dirty="0">
                <a:solidFill>
                  <a:schemeClr val="accent4">
                    <a:lumMod val="50000"/>
                  </a:schemeClr>
                </a:solidFill>
              </a:rPr>
              <a:t>What will happen to the Ninevites?</a:t>
            </a:r>
          </a:p>
        </p:txBody>
      </p:sp>
      <p:sp>
        <p:nvSpPr>
          <p:cNvPr id="12" name="Rectangle 11">
            <a:extLst>
              <a:ext uri="{FF2B5EF4-FFF2-40B4-BE49-F238E27FC236}">
                <a16:creationId xmlns:a16="http://schemas.microsoft.com/office/drawing/2014/main" xmlns="" id="{D60058CC-D896-4BE7-9E91-E73E9D5AE767}"/>
              </a:ext>
            </a:extLst>
          </p:cNvPr>
          <p:cNvSpPr/>
          <p:nvPr/>
        </p:nvSpPr>
        <p:spPr>
          <a:xfrm>
            <a:off x="1618856" y="4436453"/>
            <a:ext cx="5758903" cy="46927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2">
                    <a:lumMod val="50000"/>
                  </a:schemeClr>
                </a:solidFill>
              </a:rPr>
              <a:t>(5) Jonah and the pagan Ninevites (3:3b-10)</a:t>
            </a:r>
          </a:p>
          <a:p>
            <a:r>
              <a:rPr lang="en-US" sz="1600" i="1" dirty="0">
                <a:solidFill>
                  <a:schemeClr val="accent2">
                    <a:lumMod val="50000"/>
                  </a:schemeClr>
                </a:solidFill>
              </a:rPr>
              <a:t>How responsive are the pagan Ninevites? </a:t>
            </a:r>
          </a:p>
        </p:txBody>
      </p:sp>
      <p:sp>
        <p:nvSpPr>
          <p:cNvPr id="31" name="Rectangle 30">
            <a:extLst>
              <a:ext uri="{FF2B5EF4-FFF2-40B4-BE49-F238E27FC236}">
                <a16:creationId xmlns:a16="http://schemas.microsoft.com/office/drawing/2014/main" xmlns="" id="{5401FE8D-CDDF-48D0-89B1-5315F1B57829}"/>
              </a:ext>
            </a:extLst>
          </p:cNvPr>
          <p:cNvSpPr/>
          <p:nvPr/>
        </p:nvSpPr>
        <p:spPr>
          <a:xfrm>
            <a:off x="1618855" y="5075144"/>
            <a:ext cx="5758903" cy="46927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2">
                    <a:lumMod val="75000"/>
                  </a:schemeClr>
                </a:solidFill>
              </a:rPr>
              <a:t>(6) Jonah’s angry prayer (4:1-4)</a:t>
            </a:r>
          </a:p>
          <a:p>
            <a:r>
              <a:rPr lang="en-US" sz="1600" i="1" dirty="0">
                <a:solidFill>
                  <a:schemeClr val="tx2">
                    <a:lumMod val="75000"/>
                  </a:schemeClr>
                </a:solidFill>
              </a:rPr>
              <a:t>How does Jonah respond to God’s grace towards others?</a:t>
            </a:r>
          </a:p>
        </p:txBody>
      </p:sp>
      <p:sp>
        <p:nvSpPr>
          <p:cNvPr id="32" name="Rectangle 31">
            <a:extLst>
              <a:ext uri="{FF2B5EF4-FFF2-40B4-BE49-F238E27FC236}">
                <a16:creationId xmlns:a16="http://schemas.microsoft.com/office/drawing/2014/main" xmlns="" id="{F8E0A9B3-E347-4A02-8006-A064DA823798}"/>
              </a:ext>
            </a:extLst>
          </p:cNvPr>
          <p:cNvSpPr/>
          <p:nvPr/>
        </p:nvSpPr>
        <p:spPr>
          <a:xfrm>
            <a:off x="1618854" y="5713837"/>
            <a:ext cx="5758903" cy="469272"/>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2">
                    <a:lumMod val="50000"/>
                  </a:schemeClr>
                </a:solidFill>
              </a:rPr>
              <a:t>(7) Jonah’s lesson about compassion (4:5-11)</a:t>
            </a:r>
          </a:p>
          <a:p>
            <a:r>
              <a:rPr lang="en-US" sz="1600" i="1" dirty="0">
                <a:solidFill>
                  <a:schemeClr val="accent2">
                    <a:lumMod val="50000"/>
                  </a:schemeClr>
                </a:solidFill>
              </a:rPr>
              <a:t>“Should not I pity Nineveh…?”</a:t>
            </a:r>
          </a:p>
        </p:txBody>
      </p:sp>
      <p:sp>
        <p:nvSpPr>
          <p:cNvPr id="62" name="Arrow: Curved Left 61">
            <a:extLst>
              <a:ext uri="{FF2B5EF4-FFF2-40B4-BE49-F238E27FC236}">
                <a16:creationId xmlns:a16="http://schemas.microsoft.com/office/drawing/2014/main" xmlns="" id="{6BCA2BA1-19A0-4C77-9C07-71C3BF1742FA}"/>
              </a:ext>
            </a:extLst>
          </p:cNvPr>
          <p:cNvSpPr/>
          <p:nvPr/>
        </p:nvSpPr>
        <p:spPr>
          <a:xfrm>
            <a:off x="7377756" y="2049906"/>
            <a:ext cx="1067743" cy="2217126"/>
          </a:xfrm>
          <a:prstGeom prst="curvedLeftArrow">
            <a:avLst/>
          </a:prstGeom>
          <a:solidFill>
            <a:srgbClr val="7030A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Arrow: Curved Left 62">
            <a:extLst>
              <a:ext uri="{FF2B5EF4-FFF2-40B4-BE49-F238E27FC236}">
                <a16:creationId xmlns:a16="http://schemas.microsoft.com/office/drawing/2014/main" xmlns="" id="{20ACFD1B-11E2-46C2-B179-A0C20578F3DD}"/>
              </a:ext>
            </a:extLst>
          </p:cNvPr>
          <p:cNvSpPr/>
          <p:nvPr/>
        </p:nvSpPr>
        <p:spPr>
          <a:xfrm>
            <a:off x="7377758" y="2688597"/>
            <a:ext cx="781992" cy="2217126"/>
          </a:xfrm>
          <a:prstGeom prst="curvedLeftArrow">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Arrow: Curved Left 63">
            <a:extLst>
              <a:ext uri="{FF2B5EF4-FFF2-40B4-BE49-F238E27FC236}">
                <a16:creationId xmlns:a16="http://schemas.microsoft.com/office/drawing/2014/main" xmlns="" id="{44121811-D08A-4012-A195-CE8988BC9D5A}"/>
              </a:ext>
            </a:extLst>
          </p:cNvPr>
          <p:cNvSpPr/>
          <p:nvPr/>
        </p:nvSpPr>
        <p:spPr>
          <a:xfrm>
            <a:off x="7377757" y="3284592"/>
            <a:ext cx="553393" cy="2217125"/>
          </a:xfrm>
          <a:prstGeom prst="curved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Left Bracket 66">
            <a:extLst>
              <a:ext uri="{FF2B5EF4-FFF2-40B4-BE49-F238E27FC236}">
                <a16:creationId xmlns:a16="http://schemas.microsoft.com/office/drawing/2014/main" xmlns="" id="{54134C8D-54DA-4FB0-AAA4-DCB7E12E62CF}"/>
              </a:ext>
            </a:extLst>
          </p:cNvPr>
          <p:cNvSpPr/>
          <p:nvPr/>
        </p:nvSpPr>
        <p:spPr>
          <a:xfrm>
            <a:off x="1219200" y="3130060"/>
            <a:ext cx="208671" cy="541874"/>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TextBox 67">
            <a:extLst>
              <a:ext uri="{FF2B5EF4-FFF2-40B4-BE49-F238E27FC236}">
                <a16:creationId xmlns:a16="http://schemas.microsoft.com/office/drawing/2014/main" xmlns="" id="{21703EAB-E170-492E-BB7D-11DC0A0B9B68}"/>
              </a:ext>
            </a:extLst>
          </p:cNvPr>
          <p:cNvSpPr txBox="1"/>
          <p:nvPr/>
        </p:nvSpPr>
        <p:spPr>
          <a:xfrm>
            <a:off x="551116" y="3113032"/>
            <a:ext cx="750634" cy="461665"/>
          </a:xfrm>
          <a:prstGeom prst="rect">
            <a:avLst/>
          </a:prstGeom>
          <a:noFill/>
        </p:spPr>
        <p:txBody>
          <a:bodyPr wrap="square" rtlCol="0">
            <a:spAutoFit/>
          </a:bodyPr>
          <a:lstStyle/>
          <a:p>
            <a:r>
              <a:rPr lang="en-US" sz="1200" b="1" dirty="0">
                <a:solidFill>
                  <a:schemeClr val="tx2"/>
                </a:solidFill>
                <a:latin typeface="Calibri" panose="020F0502020204030204" pitchFamily="34" charset="0"/>
              </a:rPr>
              <a:t>Today’s Lesson</a:t>
            </a:r>
          </a:p>
        </p:txBody>
      </p:sp>
    </p:spTree>
    <p:extLst>
      <p:ext uri="{BB962C8B-B14F-4D97-AF65-F5344CB8AC3E}">
        <p14:creationId xmlns:p14="http://schemas.microsoft.com/office/powerpoint/2010/main" val="344381220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67D5F1-078A-4B0E-BBC3-88C57BC564D2}"/>
              </a:ext>
            </a:extLst>
          </p:cNvPr>
          <p:cNvSpPr>
            <a:spLocks noGrp="1"/>
          </p:cNvSpPr>
          <p:nvPr>
            <p:ph type="title"/>
          </p:nvPr>
        </p:nvSpPr>
        <p:spPr/>
        <p:txBody>
          <a:bodyPr/>
          <a:lstStyle/>
          <a:p>
            <a:r>
              <a:rPr lang="en-US" dirty="0"/>
              <a:t>Jonah Chapter 2:1-10</a:t>
            </a:r>
          </a:p>
        </p:txBody>
      </p:sp>
      <p:graphicFrame>
        <p:nvGraphicFramePr>
          <p:cNvPr id="5" name="Table 4">
            <a:extLst>
              <a:ext uri="{FF2B5EF4-FFF2-40B4-BE49-F238E27FC236}">
                <a16:creationId xmlns:a16="http://schemas.microsoft.com/office/drawing/2014/main" xmlns="" id="{8690565D-FDA7-469A-B338-03337218F7EA}"/>
              </a:ext>
            </a:extLst>
          </p:cNvPr>
          <p:cNvGraphicFramePr>
            <a:graphicFrameLocks noGrp="1"/>
          </p:cNvGraphicFramePr>
          <p:nvPr>
            <p:extLst>
              <p:ext uri="{D42A27DB-BD31-4B8C-83A1-F6EECF244321}">
                <p14:modId xmlns:p14="http://schemas.microsoft.com/office/powerpoint/2010/main" val="1770274385"/>
              </p:ext>
            </p:extLst>
          </p:nvPr>
        </p:nvGraphicFramePr>
        <p:xfrm>
          <a:off x="766690" y="1104901"/>
          <a:ext cx="7667762" cy="5117306"/>
        </p:xfrm>
        <a:graphic>
          <a:graphicData uri="http://schemas.openxmlformats.org/drawingml/2006/table">
            <a:tbl>
              <a:tblPr firstRow="1" bandRow="1">
                <a:tableStyleId>{5C22544A-7EE6-4342-B048-85BDC9FD1C3A}</a:tableStyleId>
              </a:tblPr>
              <a:tblGrid>
                <a:gridCol w="3805310">
                  <a:extLst>
                    <a:ext uri="{9D8B030D-6E8A-4147-A177-3AD203B41FA5}">
                      <a16:colId xmlns:a16="http://schemas.microsoft.com/office/drawing/2014/main" xmlns="" val="1597627812"/>
                    </a:ext>
                  </a:extLst>
                </a:gridCol>
                <a:gridCol w="3862452">
                  <a:extLst>
                    <a:ext uri="{9D8B030D-6E8A-4147-A177-3AD203B41FA5}">
                      <a16:colId xmlns:a16="http://schemas.microsoft.com/office/drawing/2014/main" xmlns="" val="487342730"/>
                    </a:ext>
                  </a:extLst>
                </a:gridCol>
              </a:tblGrid>
              <a:tr h="5117306">
                <a:tc>
                  <a:txBody>
                    <a:bodyPr/>
                    <a:lstStyle/>
                    <a:p>
                      <a:pPr marL="34290" indent="0" algn="ctr">
                        <a:buNone/>
                      </a:pPr>
                      <a:r>
                        <a:rPr lang="en-US" sz="1800" b="1" dirty="0">
                          <a:solidFill>
                            <a:schemeClr val="tx2"/>
                          </a:solidFill>
                          <a:latin typeface="Calibri" panose="020F0502020204030204" pitchFamily="34" charset="0"/>
                        </a:rPr>
                        <a:t>JONAH’S PRAYER</a:t>
                      </a:r>
                    </a:p>
                    <a:p>
                      <a:pPr marL="34290" indent="0" algn="l">
                        <a:buNone/>
                      </a:pPr>
                      <a:r>
                        <a:rPr lang="en-US" sz="1800" b="0" dirty="0">
                          <a:solidFill>
                            <a:schemeClr val="tx2"/>
                          </a:solidFill>
                          <a:latin typeface="Calibri" panose="020F0502020204030204" pitchFamily="34" charset="0"/>
                        </a:rPr>
                        <a:t>(1)  Then Jonah prayed to the LORD his God from the belly of the fish,</a:t>
                      </a:r>
                    </a:p>
                    <a:p>
                      <a:pPr marL="34290" indent="0" algn="l">
                        <a:buNone/>
                      </a:pPr>
                      <a:r>
                        <a:rPr lang="en-US" sz="1800" b="0" dirty="0">
                          <a:solidFill>
                            <a:schemeClr val="tx2"/>
                          </a:solidFill>
                          <a:latin typeface="Calibri" panose="020F0502020204030204" pitchFamily="34" charset="0"/>
                        </a:rPr>
                        <a:t>(2)  saying, “I called out to the LORD, out of my distress, and he answered me; out of the belly of </a:t>
                      </a:r>
                      <a:r>
                        <a:rPr lang="en-US" sz="1800" b="0" dirty="0" err="1">
                          <a:solidFill>
                            <a:schemeClr val="tx2"/>
                          </a:solidFill>
                          <a:latin typeface="Calibri" panose="020F0502020204030204" pitchFamily="34" charset="0"/>
                        </a:rPr>
                        <a:t>Sheol</a:t>
                      </a:r>
                      <a:r>
                        <a:rPr lang="en-US" sz="1800" b="0" dirty="0">
                          <a:solidFill>
                            <a:schemeClr val="tx2"/>
                          </a:solidFill>
                          <a:latin typeface="Calibri" panose="020F0502020204030204" pitchFamily="34" charset="0"/>
                        </a:rPr>
                        <a:t> I cried, and you heard my voice.</a:t>
                      </a:r>
                    </a:p>
                    <a:p>
                      <a:pPr marL="34290" indent="0" algn="l">
                        <a:buNone/>
                      </a:pPr>
                      <a:r>
                        <a:rPr lang="en-US" sz="1800" b="0" dirty="0">
                          <a:solidFill>
                            <a:schemeClr val="tx2"/>
                          </a:solidFill>
                          <a:latin typeface="Calibri" panose="020F0502020204030204" pitchFamily="34" charset="0"/>
                        </a:rPr>
                        <a:t>(3)  For you cast me into the deep, into the heart of the seas, and the flood surrounded me; all your waves and your billows passed over me.</a:t>
                      </a:r>
                    </a:p>
                    <a:p>
                      <a:pPr marL="34290" indent="0" algn="l">
                        <a:buNone/>
                      </a:pPr>
                      <a:r>
                        <a:rPr lang="en-US" sz="1800" b="0" dirty="0">
                          <a:solidFill>
                            <a:schemeClr val="tx2"/>
                          </a:solidFill>
                          <a:latin typeface="Calibri" panose="020F0502020204030204" pitchFamily="34" charset="0"/>
                        </a:rPr>
                        <a:t>(4)  Then I said, ‘I am driven away from your sight; yet I shall again look upon your holy temple.’</a:t>
                      </a:r>
                    </a:p>
                    <a:p>
                      <a:pPr marL="34290" indent="0" algn="l">
                        <a:buNone/>
                      </a:pPr>
                      <a:r>
                        <a:rPr lang="en-US" sz="1800" b="0" dirty="0">
                          <a:solidFill>
                            <a:schemeClr val="tx2"/>
                          </a:solidFill>
                          <a:latin typeface="Calibri" panose="020F0502020204030204" pitchFamily="34" charset="0"/>
                        </a:rPr>
                        <a:t>(5)  The waters closed in over me to take my life; the deep surrounded me; weeds were wrapped about my head</a:t>
                      </a: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 indent="0" algn="l">
                        <a:buNone/>
                      </a:pPr>
                      <a:r>
                        <a:rPr lang="en-US" sz="1800" b="0" dirty="0">
                          <a:solidFill>
                            <a:schemeClr val="tx2"/>
                          </a:solidFill>
                          <a:latin typeface="Calibri" panose="020F0502020204030204" pitchFamily="34" charset="0"/>
                        </a:rPr>
                        <a:t>(6)  at the roots of the mountains. I went down to the land whose bars closed upon me forever; yet you brought up my life from the pit, O LORD my God.</a:t>
                      </a:r>
                    </a:p>
                    <a:p>
                      <a:pPr marL="34290" indent="0" algn="l">
                        <a:buNone/>
                      </a:pPr>
                      <a:r>
                        <a:rPr lang="en-US" sz="1800" b="0" dirty="0">
                          <a:solidFill>
                            <a:schemeClr val="tx2"/>
                          </a:solidFill>
                          <a:latin typeface="Calibri" panose="020F0502020204030204" pitchFamily="34" charset="0"/>
                        </a:rPr>
                        <a:t>(7)  When my life was fainting away, I remembered the LORD, and my prayer came to you, into your holy temple.</a:t>
                      </a:r>
                    </a:p>
                    <a:p>
                      <a:pPr marL="34290" indent="0" algn="l">
                        <a:buNone/>
                      </a:pPr>
                      <a:r>
                        <a:rPr lang="en-US" sz="1800" b="0" dirty="0">
                          <a:solidFill>
                            <a:schemeClr val="tx2"/>
                          </a:solidFill>
                          <a:latin typeface="Calibri" panose="020F0502020204030204" pitchFamily="34" charset="0"/>
                        </a:rPr>
                        <a:t>(8)  Those who pay regard to vain idols forsake their hope of steadfast love.</a:t>
                      </a:r>
                    </a:p>
                    <a:p>
                      <a:pPr marL="34290" indent="0" algn="l">
                        <a:buNone/>
                      </a:pPr>
                      <a:r>
                        <a:rPr lang="en-US" sz="1800" b="0" dirty="0">
                          <a:solidFill>
                            <a:schemeClr val="tx2"/>
                          </a:solidFill>
                          <a:latin typeface="Calibri" panose="020F0502020204030204" pitchFamily="34" charset="0"/>
                        </a:rPr>
                        <a:t>(9)  But I with the voice of thanksgiving will sacrifice to you; what I have vowed I will pay. Salvation belongs to the LORD!”</a:t>
                      </a:r>
                    </a:p>
                    <a:p>
                      <a:pPr marL="34290" indent="0" algn="l">
                        <a:buNone/>
                      </a:pPr>
                      <a:r>
                        <a:rPr lang="en-US" sz="1800" b="0" dirty="0">
                          <a:solidFill>
                            <a:schemeClr val="tx2"/>
                          </a:solidFill>
                          <a:latin typeface="Calibri" panose="020F0502020204030204" pitchFamily="34" charset="0"/>
                        </a:rPr>
                        <a:t>(10)  And the LORD spoke to the fish, and it vomited Jonah out upon the dry land.</a:t>
                      </a:r>
                    </a:p>
                    <a:p>
                      <a:pPr marL="34290" indent="0" algn="l">
                        <a:buNone/>
                      </a:pPr>
                      <a:endParaRPr lang="en-US" sz="1800" b="0" dirty="0">
                        <a:solidFill>
                          <a:schemeClr val="tx2"/>
                        </a:solidFill>
                        <a:latin typeface="Calibri" panose="020F0502020204030204" pitchFamily="34" charset="0"/>
                      </a:endParaRP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12446856"/>
                  </a:ext>
                </a:extLst>
              </a:tr>
            </a:tbl>
          </a:graphicData>
        </a:graphic>
      </p:graphicFrame>
    </p:spTree>
    <p:extLst>
      <p:ext uri="{BB962C8B-B14F-4D97-AF65-F5344CB8AC3E}">
        <p14:creationId xmlns:p14="http://schemas.microsoft.com/office/powerpoint/2010/main" val="339145273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500188"/>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Book of Jonah</a:t>
            </a:r>
          </a:p>
        </p:txBody>
      </p:sp>
      <p:sp>
        <p:nvSpPr>
          <p:cNvPr id="7" name="Arrow: Left-Right 6">
            <a:extLst>
              <a:ext uri="{FF2B5EF4-FFF2-40B4-BE49-F238E27FC236}">
                <a16:creationId xmlns:a16="http://schemas.microsoft.com/office/drawing/2014/main" xmlns="" id="{2E84E33B-25B5-434C-AEB4-E03026DAE910}"/>
              </a:ext>
            </a:extLst>
          </p:cNvPr>
          <p:cNvSpPr/>
          <p:nvPr/>
        </p:nvSpPr>
        <p:spPr>
          <a:xfrm>
            <a:off x="707491" y="2667858"/>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a:t>
            </a:r>
            <a:r>
              <a:rPr lang="en-US" sz="2000" b="1" u="sng" dirty="0">
                <a:latin typeface="Calibri" panose="020F0502020204030204" pitchFamily="34" charset="0"/>
              </a:rPr>
              <a:t>Mercy</a:t>
            </a:r>
            <a:r>
              <a:rPr lang="en-US" sz="2000" dirty="0">
                <a:latin typeface="Calibri" panose="020F0502020204030204" pitchFamily="34" charset="0"/>
              </a:rPr>
              <a:t> and </a:t>
            </a:r>
            <a:r>
              <a:rPr lang="en-US" sz="2000" b="1" u="sng" dirty="0">
                <a:latin typeface="Calibri" panose="020F0502020204030204" pitchFamily="34" charset="0"/>
              </a:rPr>
              <a:t>Love</a:t>
            </a:r>
            <a:r>
              <a:rPr lang="en-US" sz="2000" dirty="0">
                <a:latin typeface="Calibri" panose="020F0502020204030204" pitchFamily="34" charset="0"/>
              </a:rPr>
              <a:t> Extend Universally to All</a:t>
            </a:r>
          </a:p>
        </p:txBody>
      </p:sp>
      <p:sp>
        <p:nvSpPr>
          <p:cNvPr id="9" name="Arrow: Left-Right 8">
            <a:extLst>
              <a:ext uri="{FF2B5EF4-FFF2-40B4-BE49-F238E27FC236}">
                <a16:creationId xmlns:a16="http://schemas.microsoft.com/office/drawing/2014/main" xmlns="" id="{45DF5AF1-DCDF-4636-91B2-4F5D1F4BF531}"/>
              </a:ext>
            </a:extLst>
          </p:cNvPr>
          <p:cNvSpPr/>
          <p:nvPr/>
        </p:nvSpPr>
        <p:spPr>
          <a:xfrm>
            <a:off x="707491" y="3934254"/>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 Expects </a:t>
            </a:r>
            <a:r>
              <a:rPr lang="en-US" sz="2000" b="1" u="sng" dirty="0">
                <a:latin typeface="Calibri" panose="020F0502020204030204" pitchFamily="34" charset="0"/>
              </a:rPr>
              <a:t>Obedience</a:t>
            </a:r>
            <a:r>
              <a:rPr lang="en-US" sz="2000" dirty="0">
                <a:latin typeface="Calibri" panose="020F0502020204030204" pitchFamily="34" charset="0"/>
              </a:rPr>
              <a:t> and </a:t>
            </a:r>
            <a:r>
              <a:rPr lang="en-US" sz="2000" b="1" u="sng" dirty="0">
                <a:latin typeface="Calibri" panose="020F0502020204030204" pitchFamily="34" charset="0"/>
              </a:rPr>
              <a:t>Repentance</a:t>
            </a:r>
            <a:r>
              <a:rPr lang="en-US" sz="2000" dirty="0">
                <a:latin typeface="Calibri" panose="020F0502020204030204" pitchFamily="34" charset="0"/>
              </a:rPr>
              <a:t> </a:t>
            </a:r>
          </a:p>
        </p:txBody>
      </p:sp>
      <p:sp>
        <p:nvSpPr>
          <p:cNvPr id="10" name="Arrow: Left-Right 9">
            <a:extLst>
              <a:ext uri="{FF2B5EF4-FFF2-40B4-BE49-F238E27FC236}">
                <a16:creationId xmlns:a16="http://schemas.microsoft.com/office/drawing/2014/main" xmlns="" id="{62B2FE97-32E4-42F5-BDB8-D3A923339BBB}"/>
              </a:ext>
            </a:extLst>
          </p:cNvPr>
          <p:cNvSpPr/>
          <p:nvPr/>
        </p:nvSpPr>
        <p:spPr>
          <a:xfrm>
            <a:off x="707491" y="5200650"/>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is </a:t>
            </a:r>
            <a:r>
              <a:rPr lang="en-US" sz="2000" b="1" u="sng" dirty="0">
                <a:latin typeface="Calibri" panose="020F0502020204030204" pitchFamily="34" charset="0"/>
              </a:rPr>
              <a:t>Sovereign</a:t>
            </a:r>
            <a:r>
              <a:rPr lang="en-US" sz="2000" dirty="0">
                <a:latin typeface="Calibri" panose="020F0502020204030204" pitchFamily="34" charset="0"/>
              </a:rPr>
              <a:t> over all nations and earth’s creation</a:t>
            </a:r>
          </a:p>
        </p:txBody>
      </p:sp>
    </p:spTree>
    <p:extLst>
      <p:ext uri="{BB962C8B-B14F-4D97-AF65-F5344CB8AC3E}">
        <p14:creationId xmlns:p14="http://schemas.microsoft.com/office/powerpoint/2010/main" val="7254740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EBE580-D5E9-4A36-8280-A75C3877B50B}"/>
              </a:ext>
            </a:extLst>
          </p:cNvPr>
          <p:cNvSpPr>
            <a:spLocks noGrp="1"/>
          </p:cNvSpPr>
          <p:nvPr>
            <p:ph type="title"/>
          </p:nvPr>
        </p:nvSpPr>
        <p:spPr/>
        <p:txBody>
          <a:bodyPr/>
          <a:lstStyle/>
          <a:p>
            <a:r>
              <a:rPr lang="en-US" dirty="0"/>
              <a:t>Assyrian Kings during Jonah</a:t>
            </a:r>
          </a:p>
        </p:txBody>
      </p:sp>
      <p:sp>
        <p:nvSpPr>
          <p:cNvPr id="3" name="Content Placeholder 2">
            <a:extLst>
              <a:ext uri="{FF2B5EF4-FFF2-40B4-BE49-F238E27FC236}">
                <a16:creationId xmlns:a16="http://schemas.microsoft.com/office/drawing/2014/main" xmlns="" id="{2A2A958C-D5E7-45CF-83BB-40E4D2DCB052}"/>
              </a:ext>
            </a:extLst>
          </p:cNvPr>
          <p:cNvSpPr>
            <a:spLocks noGrp="1"/>
          </p:cNvSpPr>
          <p:nvPr>
            <p:ph idx="1"/>
          </p:nvPr>
        </p:nvSpPr>
        <p:spPr>
          <a:xfrm>
            <a:off x="3567556" y="1487658"/>
            <a:ext cx="4807698" cy="4462975"/>
          </a:xfrm>
        </p:spPr>
        <p:txBody>
          <a:bodyPr/>
          <a:lstStyle/>
          <a:p>
            <a:r>
              <a:rPr lang="en-US" dirty="0"/>
              <a:t>Three Assyrian kings ruled at the time of Jeroboam II</a:t>
            </a:r>
          </a:p>
          <a:p>
            <a:pPr lvl="1"/>
            <a:r>
              <a:rPr lang="en-US" dirty="0"/>
              <a:t>Adad-</a:t>
            </a:r>
            <a:r>
              <a:rPr lang="en-US" dirty="0" err="1"/>
              <a:t>nirari</a:t>
            </a:r>
            <a:r>
              <a:rPr lang="en-US" dirty="0"/>
              <a:t> III (810 – 783 BC)</a:t>
            </a:r>
          </a:p>
          <a:p>
            <a:pPr lvl="2"/>
            <a:r>
              <a:rPr lang="en-US" dirty="0"/>
              <a:t>He moved the nation towards monotheism, potentially due to Jonah’s message</a:t>
            </a:r>
          </a:p>
          <a:p>
            <a:pPr lvl="1"/>
            <a:r>
              <a:rPr lang="en-US" dirty="0"/>
              <a:t>Shalmaneser IV (783 – 773 BC)</a:t>
            </a:r>
          </a:p>
          <a:p>
            <a:pPr lvl="1"/>
            <a:r>
              <a:rPr lang="en-US" dirty="0" err="1"/>
              <a:t>Ashurdan</a:t>
            </a:r>
            <a:r>
              <a:rPr lang="en-US" dirty="0"/>
              <a:t> III (773–755 BC)</a:t>
            </a:r>
          </a:p>
          <a:p>
            <a:pPr lvl="2"/>
            <a:r>
              <a:rPr lang="en-US" dirty="0"/>
              <a:t>Serious plagues to Assyria in 765 BC and 759 BC</a:t>
            </a:r>
          </a:p>
          <a:p>
            <a:pPr marL="205740" lvl="1" indent="0">
              <a:buNone/>
            </a:pPr>
            <a:endParaRPr lang="en-US" dirty="0"/>
          </a:p>
          <a:p>
            <a:pPr marL="205740" lvl="1" indent="0">
              <a:buNone/>
            </a:pPr>
            <a:r>
              <a:rPr lang="en-US" dirty="0"/>
              <a:t>Nineveh was one of the main epicenters of the Assyrian empire, but the empire did not reach it’s full prominence until around the reign of Sennacherib </a:t>
            </a:r>
          </a:p>
          <a:p>
            <a:pPr marL="205740" lvl="1" indent="0">
              <a:buNone/>
            </a:pPr>
            <a:endParaRPr lang="en-US" dirty="0"/>
          </a:p>
          <a:p>
            <a:pPr marL="205740" lvl="1" indent="0">
              <a:buNone/>
            </a:pPr>
            <a:r>
              <a:rPr lang="en-US" dirty="0"/>
              <a:t>Using historical data points, Jonah’s mission was probably between 780 – 755 BC</a:t>
            </a:r>
          </a:p>
        </p:txBody>
      </p:sp>
      <p:graphicFrame>
        <p:nvGraphicFramePr>
          <p:cNvPr id="5" name="Table 4">
            <a:extLst>
              <a:ext uri="{FF2B5EF4-FFF2-40B4-BE49-F238E27FC236}">
                <a16:creationId xmlns:a16="http://schemas.microsoft.com/office/drawing/2014/main" xmlns="" id="{8303C455-0FE1-4698-8B4B-4F17D8DD9797}"/>
              </a:ext>
            </a:extLst>
          </p:cNvPr>
          <p:cNvGraphicFramePr>
            <a:graphicFrameLocks noGrp="1"/>
          </p:cNvGraphicFramePr>
          <p:nvPr>
            <p:extLst>
              <p:ext uri="{D42A27DB-BD31-4B8C-83A1-F6EECF244321}">
                <p14:modId xmlns:p14="http://schemas.microsoft.com/office/powerpoint/2010/main" val="1584042690"/>
              </p:ext>
            </p:extLst>
          </p:nvPr>
        </p:nvGraphicFramePr>
        <p:xfrm>
          <a:off x="595756" y="1487657"/>
          <a:ext cx="2971800" cy="4141747"/>
        </p:xfrm>
        <a:graphic>
          <a:graphicData uri="http://schemas.openxmlformats.org/drawingml/2006/table">
            <a:tbl>
              <a:tblPr firstRow="1" bandRow="1">
                <a:tableStyleId>{B301B821-A1FF-4177-AEE7-76D212191A09}</a:tableStyleId>
              </a:tblPr>
              <a:tblGrid>
                <a:gridCol w="330200">
                  <a:extLst>
                    <a:ext uri="{9D8B030D-6E8A-4147-A177-3AD203B41FA5}">
                      <a16:colId xmlns:a16="http://schemas.microsoft.com/office/drawing/2014/main" xmlns="" val="1001404476"/>
                    </a:ext>
                  </a:extLst>
                </a:gridCol>
                <a:gridCol w="330200">
                  <a:extLst>
                    <a:ext uri="{9D8B030D-6E8A-4147-A177-3AD203B41FA5}">
                      <a16:colId xmlns:a16="http://schemas.microsoft.com/office/drawing/2014/main" xmlns="" val="3508203328"/>
                    </a:ext>
                  </a:extLst>
                </a:gridCol>
                <a:gridCol w="330200">
                  <a:extLst>
                    <a:ext uri="{9D8B030D-6E8A-4147-A177-3AD203B41FA5}">
                      <a16:colId xmlns:a16="http://schemas.microsoft.com/office/drawing/2014/main" xmlns="" val="3938475333"/>
                    </a:ext>
                  </a:extLst>
                </a:gridCol>
                <a:gridCol w="330200">
                  <a:extLst>
                    <a:ext uri="{9D8B030D-6E8A-4147-A177-3AD203B41FA5}">
                      <a16:colId xmlns:a16="http://schemas.microsoft.com/office/drawing/2014/main" xmlns="" val="113894250"/>
                    </a:ext>
                  </a:extLst>
                </a:gridCol>
                <a:gridCol w="330200">
                  <a:extLst>
                    <a:ext uri="{9D8B030D-6E8A-4147-A177-3AD203B41FA5}">
                      <a16:colId xmlns:a16="http://schemas.microsoft.com/office/drawing/2014/main" xmlns="" val="1204686648"/>
                    </a:ext>
                  </a:extLst>
                </a:gridCol>
                <a:gridCol w="330200">
                  <a:extLst>
                    <a:ext uri="{9D8B030D-6E8A-4147-A177-3AD203B41FA5}">
                      <a16:colId xmlns:a16="http://schemas.microsoft.com/office/drawing/2014/main" xmlns="" val="2419819274"/>
                    </a:ext>
                  </a:extLst>
                </a:gridCol>
                <a:gridCol w="330200">
                  <a:extLst>
                    <a:ext uri="{9D8B030D-6E8A-4147-A177-3AD203B41FA5}">
                      <a16:colId xmlns:a16="http://schemas.microsoft.com/office/drawing/2014/main" xmlns="" val="1534896317"/>
                    </a:ext>
                  </a:extLst>
                </a:gridCol>
                <a:gridCol w="330200">
                  <a:extLst>
                    <a:ext uri="{9D8B030D-6E8A-4147-A177-3AD203B41FA5}">
                      <a16:colId xmlns:a16="http://schemas.microsoft.com/office/drawing/2014/main" xmlns="" val="3353764360"/>
                    </a:ext>
                  </a:extLst>
                </a:gridCol>
                <a:gridCol w="330200">
                  <a:extLst>
                    <a:ext uri="{9D8B030D-6E8A-4147-A177-3AD203B41FA5}">
                      <a16:colId xmlns:a16="http://schemas.microsoft.com/office/drawing/2014/main" xmlns="" val="2385806839"/>
                    </a:ext>
                  </a:extLst>
                </a:gridCol>
              </a:tblGrid>
              <a:tr h="264952">
                <a:tc>
                  <a:txBody>
                    <a:bodyPr/>
                    <a:lstStyle/>
                    <a:p>
                      <a:pPr algn="ctr"/>
                      <a:endParaRPr lang="en-US" sz="1000" b="0" dirty="0">
                        <a:latin typeface="Calibri" panose="020F0502020204030204" pitchFamily="34" charset="0"/>
                      </a:endParaRP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800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790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780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770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760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750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740</a:t>
                      </a:r>
                    </a:p>
                  </a:txBody>
                  <a:tcPr marL="0" marR="0" marT="0" marB="0" anchor="ctr">
                    <a:solidFill>
                      <a:schemeClr val="tx2">
                        <a:lumMod val="75000"/>
                      </a:schemeClr>
                    </a:solidFill>
                  </a:tcPr>
                </a:tc>
                <a:tc>
                  <a:txBody>
                    <a:bodyPr/>
                    <a:lstStyle/>
                    <a:p>
                      <a:pPr algn="ctr"/>
                      <a:r>
                        <a:rPr lang="en-US" sz="1000" b="0" dirty="0">
                          <a:latin typeface="Calibri" panose="020F0502020204030204" pitchFamily="34" charset="0"/>
                        </a:rPr>
                        <a:t>730</a:t>
                      </a:r>
                    </a:p>
                  </a:txBody>
                  <a:tcPr marL="0" marR="0" marT="0" marB="0" anchor="ctr">
                    <a:solidFill>
                      <a:schemeClr val="tx2">
                        <a:lumMod val="75000"/>
                      </a:schemeClr>
                    </a:solidFill>
                  </a:tcPr>
                </a:tc>
                <a:extLst>
                  <a:ext uri="{0D108BD9-81ED-4DB2-BD59-A6C34878D82A}">
                    <a16:rowId xmlns:a16="http://schemas.microsoft.com/office/drawing/2014/main" xmlns="" val="317739181"/>
                  </a:ext>
                </a:extLst>
              </a:tr>
              <a:tr h="1292265">
                <a:tc>
                  <a:txBody>
                    <a:bodyPr/>
                    <a:lstStyle/>
                    <a:p>
                      <a:pPr algn="ctr"/>
                      <a:r>
                        <a:rPr lang="en-US" dirty="0">
                          <a:latin typeface="Calibri" panose="020F0502020204030204" pitchFamily="34" charset="0"/>
                        </a:rPr>
                        <a:t>Israel</a:t>
                      </a:r>
                    </a:p>
                  </a:txBody>
                  <a:tcPr vert="vert270"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extLst>
                  <a:ext uri="{0D108BD9-81ED-4DB2-BD59-A6C34878D82A}">
                    <a16:rowId xmlns:a16="http://schemas.microsoft.com/office/drawing/2014/main" xmlns="" val="1397672963"/>
                  </a:ext>
                </a:extLst>
              </a:tr>
              <a:tr h="1292265">
                <a:tc>
                  <a:txBody>
                    <a:bodyPr/>
                    <a:lstStyle/>
                    <a:p>
                      <a:pPr algn="ctr"/>
                      <a:r>
                        <a:rPr lang="en-US" dirty="0">
                          <a:latin typeface="Calibri" panose="020F0502020204030204" pitchFamily="34" charset="0"/>
                        </a:rPr>
                        <a:t>Judah</a:t>
                      </a:r>
                    </a:p>
                  </a:txBody>
                  <a:tcPr vert="vert270"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extLst>
                  <a:ext uri="{0D108BD9-81ED-4DB2-BD59-A6C34878D82A}">
                    <a16:rowId xmlns:a16="http://schemas.microsoft.com/office/drawing/2014/main" xmlns="" val="2644974487"/>
                  </a:ext>
                </a:extLst>
              </a:tr>
              <a:tr h="1292265">
                <a:tc>
                  <a:txBody>
                    <a:bodyPr/>
                    <a:lstStyle/>
                    <a:p>
                      <a:pPr algn="ctr"/>
                      <a:r>
                        <a:rPr lang="en-US" dirty="0">
                          <a:latin typeface="Calibri" panose="020F0502020204030204" pitchFamily="34" charset="0"/>
                        </a:rPr>
                        <a:t>Assyria</a:t>
                      </a:r>
                    </a:p>
                  </a:txBody>
                  <a:tcPr vert="vert270"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tc>
                  <a:txBody>
                    <a:bodyPr/>
                    <a:lstStyle/>
                    <a:p>
                      <a:pPr algn="ctr"/>
                      <a:endParaRPr lang="en-US" dirty="0">
                        <a:latin typeface="Calibri" panose="020F0502020204030204" pitchFamily="34" charset="0"/>
                      </a:endParaRPr>
                    </a:p>
                  </a:txBody>
                  <a:tcPr anchor="ctr"/>
                </a:tc>
                <a:extLst>
                  <a:ext uri="{0D108BD9-81ED-4DB2-BD59-A6C34878D82A}">
                    <a16:rowId xmlns:a16="http://schemas.microsoft.com/office/drawing/2014/main" xmlns="" val="450982031"/>
                  </a:ext>
                </a:extLst>
              </a:tr>
            </a:tbl>
          </a:graphicData>
        </a:graphic>
      </p:graphicFrame>
      <p:sp>
        <p:nvSpPr>
          <p:cNvPr id="7" name="Rectangle 6">
            <a:extLst>
              <a:ext uri="{FF2B5EF4-FFF2-40B4-BE49-F238E27FC236}">
                <a16:creationId xmlns:a16="http://schemas.microsoft.com/office/drawing/2014/main" xmlns="" id="{C8CE0CE7-56CC-4EDB-A527-CEB4EFC06804}"/>
              </a:ext>
            </a:extLst>
          </p:cNvPr>
          <p:cNvSpPr/>
          <p:nvPr/>
        </p:nvSpPr>
        <p:spPr>
          <a:xfrm>
            <a:off x="1397976" y="2029604"/>
            <a:ext cx="1393155"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Jeroboam II</a:t>
            </a:r>
          </a:p>
        </p:txBody>
      </p:sp>
      <p:sp>
        <p:nvSpPr>
          <p:cNvPr id="8" name="Rectangle 7">
            <a:extLst>
              <a:ext uri="{FF2B5EF4-FFF2-40B4-BE49-F238E27FC236}">
                <a16:creationId xmlns:a16="http://schemas.microsoft.com/office/drawing/2014/main" xmlns="" id="{3FD67A65-151C-4591-80B6-717485233E3C}"/>
              </a:ext>
            </a:extLst>
          </p:cNvPr>
          <p:cNvSpPr/>
          <p:nvPr/>
        </p:nvSpPr>
        <p:spPr>
          <a:xfrm>
            <a:off x="1053085" y="3534539"/>
            <a:ext cx="645152"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Amaziah</a:t>
            </a:r>
          </a:p>
        </p:txBody>
      </p:sp>
      <p:sp>
        <p:nvSpPr>
          <p:cNvPr id="9" name="Rectangle 8">
            <a:extLst>
              <a:ext uri="{FF2B5EF4-FFF2-40B4-BE49-F238E27FC236}">
                <a16:creationId xmlns:a16="http://schemas.microsoft.com/office/drawing/2014/main" xmlns="" id="{404A6C63-E4BC-4650-AADD-E996D7BFEFC6}"/>
              </a:ext>
            </a:extLst>
          </p:cNvPr>
          <p:cNvSpPr/>
          <p:nvPr/>
        </p:nvSpPr>
        <p:spPr>
          <a:xfrm>
            <a:off x="1698237" y="3534539"/>
            <a:ext cx="1079509"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Uzziah</a:t>
            </a:r>
          </a:p>
        </p:txBody>
      </p:sp>
      <p:sp>
        <p:nvSpPr>
          <p:cNvPr id="10" name="Rectangle 9">
            <a:extLst>
              <a:ext uri="{FF2B5EF4-FFF2-40B4-BE49-F238E27FC236}">
                <a16:creationId xmlns:a16="http://schemas.microsoft.com/office/drawing/2014/main" xmlns="" id="{B055E87F-D6E4-416E-B558-C55483DA31ED}"/>
              </a:ext>
            </a:extLst>
          </p:cNvPr>
          <p:cNvSpPr/>
          <p:nvPr/>
        </p:nvSpPr>
        <p:spPr>
          <a:xfrm>
            <a:off x="2777746" y="3534539"/>
            <a:ext cx="483870"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Jotham</a:t>
            </a:r>
          </a:p>
        </p:txBody>
      </p:sp>
      <p:sp>
        <p:nvSpPr>
          <p:cNvPr id="11" name="Arrow: Pentagon 10">
            <a:extLst>
              <a:ext uri="{FF2B5EF4-FFF2-40B4-BE49-F238E27FC236}">
                <a16:creationId xmlns:a16="http://schemas.microsoft.com/office/drawing/2014/main" xmlns="" id="{140E9269-3AED-464A-BF04-7CDB5064E830}"/>
              </a:ext>
            </a:extLst>
          </p:cNvPr>
          <p:cNvSpPr/>
          <p:nvPr/>
        </p:nvSpPr>
        <p:spPr>
          <a:xfrm>
            <a:off x="3259464" y="3534539"/>
            <a:ext cx="274320" cy="228600"/>
          </a:xfrm>
          <a:prstGeom prst="homePlate">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endParaRPr lang="en-US" sz="900" b="1" dirty="0">
              <a:latin typeface="Calibri" panose="020F0502020204030204" pitchFamily="34" charset="0"/>
            </a:endParaRPr>
          </a:p>
        </p:txBody>
      </p:sp>
      <p:sp>
        <p:nvSpPr>
          <p:cNvPr id="12" name="Rectangle 11">
            <a:extLst>
              <a:ext uri="{FF2B5EF4-FFF2-40B4-BE49-F238E27FC236}">
                <a16:creationId xmlns:a16="http://schemas.microsoft.com/office/drawing/2014/main" xmlns="" id="{CDC47485-E8CE-4B48-8AB4-C7F37268A2B0}"/>
              </a:ext>
            </a:extLst>
          </p:cNvPr>
          <p:cNvSpPr/>
          <p:nvPr/>
        </p:nvSpPr>
        <p:spPr>
          <a:xfrm>
            <a:off x="1668271" y="2430537"/>
            <a:ext cx="851585" cy="228599"/>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Jonah</a:t>
            </a:r>
          </a:p>
        </p:txBody>
      </p:sp>
      <p:sp>
        <p:nvSpPr>
          <p:cNvPr id="13" name="Arrow: Left 12">
            <a:extLst>
              <a:ext uri="{FF2B5EF4-FFF2-40B4-BE49-F238E27FC236}">
                <a16:creationId xmlns:a16="http://schemas.microsoft.com/office/drawing/2014/main" xmlns="" id="{353ACA09-2E8B-4C0D-A2B2-A51C4781BAEF}"/>
              </a:ext>
            </a:extLst>
          </p:cNvPr>
          <p:cNvSpPr/>
          <p:nvPr/>
        </p:nvSpPr>
        <p:spPr>
          <a:xfrm>
            <a:off x="937512" y="2029604"/>
            <a:ext cx="460464" cy="228600"/>
          </a:xfrm>
          <a:prstGeom prst="leftArrow">
            <a:avLst>
              <a:gd name="adj1" fmla="val 100000"/>
              <a:gd name="adj2" fmla="val 50000"/>
            </a:avLst>
          </a:prstGeom>
          <a:solidFill>
            <a:schemeClr val="bg1">
              <a:lumMod val="85000"/>
            </a:schemeClr>
          </a:solidFill>
          <a:ln w="19050">
            <a:solidFill>
              <a:schemeClr val="tx1">
                <a:lumMod val="65000"/>
                <a:lumOff val="35000"/>
                <a:alpha val="99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err="1">
                <a:latin typeface="Calibri" panose="020F0502020204030204" pitchFamily="34" charset="0"/>
              </a:rPr>
              <a:t>Jeho</a:t>
            </a:r>
            <a:r>
              <a:rPr lang="en-US" sz="900" b="1" dirty="0">
                <a:latin typeface="Calibri" panose="020F0502020204030204" pitchFamily="34" charset="0"/>
              </a:rPr>
              <a:t>.</a:t>
            </a:r>
          </a:p>
        </p:txBody>
      </p:sp>
      <p:sp>
        <p:nvSpPr>
          <p:cNvPr id="14" name="Arrow: Pentagon 13">
            <a:extLst>
              <a:ext uri="{FF2B5EF4-FFF2-40B4-BE49-F238E27FC236}">
                <a16:creationId xmlns:a16="http://schemas.microsoft.com/office/drawing/2014/main" xmlns="" id="{126E2596-3C73-4A36-AD23-F784EBF828C3}"/>
              </a:ext>
            </a:extLst>
          </p:cNvPr>
          <p:cNvSpPr/>
          <p:nvPr/>
        </p:nvSpPr>
        <p:spPr>
          <a:xfrm rot="10800000">
            <a:off x="975603" y="3534539"/>
            <a:ext cx="91440" cy="228600"/>
          </a:xfrm>
          <a:prstGeom prst="homePlate">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endParaRPr lang="en-US" sz="900" b="1" dirty="0">
              <a:latin typeface="Calibri" panose="020F0502020204030204" pitchFamily="34" charset="0"/>
            </a:endParaRPr>
          </a:p>
        </p:txBody>
      </p:sp>
      <p:sp>
        <p:nvSpPr>
          <p:cNvPr id="15" name="Rectangle 14">
            <a:extLst>
              <a:ext uri="{FF2B5EF4-FFF2-40B4-BE49-F238E27FC236}">
                <a16:creationId xmlns:a16="http://schemas.microsoft.com/office/drawing/2014/main" xmlns="" id="{2D8396B9-337A-46B7-A0F7-7FC8655A9CBC}"/>
              </a:ext>
            </a:extLst>
          </p:cNvPr>
          <p:cNvSpPr/>
          <p:nvPr/>
        </p:nvSpPr>
        <p:spPr>
          <a:xfrm>
            <a:off x="986088" y="4729980"/>
            <a:ext cx="731520"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Adad-</a:t>
            </a:r>
            <a:r>
              <a:rPr lang="en-US" sz="900" b="1" dirty="0" err="1">
                <a:latin typeface="Calibri" panose="020F0502020204030204" pitchFamily="34" charset="0"/>
              </a:rPr>
              <a:t>nirari</a:t>
            </a:r>
            <a:r>
              <a:rPr lang="en-US" sz="900" b="1" dirty="0">
                <a:latin typeface="Calibri" panose="020F0502020204030204" pitchFamily="34" charset="0"/>
              </a:rPr>
              <a:t> III</a:t>
            </a:r>
          </a:p>
        </p:txBody>
      </p:sp>
      <p:sp>
        <p:nvSpPr>
          <p:cNvPr id="16" name="Rectangle 15">
            <a:extLst>
              <a:ext uri="{FF2B5EF4-FFF2-40B4-BE49-F238E27FC236}">
                <a16:creationId xmlns:a16="http://schemas.microsoft.com/office/drawing/2014/main" xmlns="" id="{BFF2F4C3-1642-4EE9-9244-C42A8BBA97B4}"/>
              </a:ext>
            </a:extLst>
          </p:cNvPr>
          <p:cNvSpPr/>
          <p:nvPr/>
        </p:nvSpPr>
        <p:spPr>
          <a:xfrm>
            <a:off x="1715896" y="4729980"/>
            <a:ext cx="365760"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a:latin typeface="Calibri" panose="020F0502020204030204" pitchFamily="34" charset="0"/>
              </a:rPr>
              <a:t>S. IV</a:t>
            </a:r>
          </a:p>
        </p:txBody>
      </p:sp>
      <p:sp>
        <p:nvSpPr>
          <p:cNvPr id="17" name="Rectangle 16">
            <a:extLst>
              <a:ext uri="{FF2B5EF4-FFF2-40B4-BE49-F238E27FC236}">
                <a16:creationId xmlns:a16="http://schemas.microsoft.com/office/drawing/2014/main" xmlns="" id="{95D60181-7457-49D9-90A6-30CFD24EE7DB}"/>
              </a:ext>
            </a:extLst>
          </p:cNvPr>
          <p:cNvSpPr/>
          <p:nvPr/>
        </p:nvSpPr>
        <p:spPr>
          <a:xfrm>
            <a:off x="2081656" y="4729980"/>
            <a:ext cx="640080"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r>
              <a:rPr lang="en-US" sz="900" b="1" dirty="0" err="1">
                <a:latin typeface="Calibri" panose="020F0502020204030204" pitchFamily="34" charset="0"/>
              </a:rPr>
              <a:t>Ashurdan</a:t>
            </a:r>
            <a:r>
              <a:rPr lang="en-US" sz="900" b="1" dirty="0">
                <a:latin typeface="Calibri" panose="020F0502020204030204" pitchFamily="34" charset="0"/>
              </a:rPr>
              <a:t> III</a:t>
            </a:r>
          </a:p>
        </p:txBody>
      </p:sp>
      <p:sp>
        <p:nvSpPr>
          <p:cNvPr id="19" name="Rectangle 18">
            <a:extLst>
              <a:ext uri="{FF2B5EF4-FFF2-40B4-BE49-F238E27FC236}">
                <a16:creationId xmlns:a16="http://schemas.microsoft.com/office/drawing/2014/main" xmlns="" id="{86C3DF9D-E41F-429C-9FAA-0DFDB84976EF}"/>
              </a:ext>
            </a:extLst>
          </p:cNvPr>
          <p:cNvSpPr/>
          <p:nvPr/>
        </p:nvSpPr>
        <p:spPr>
          <a:xfrm>
            <a:off x="2721051" y="4729980"/>
            <a:ext cx="274320"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endParaRPr lang="en-US" sz="900" b="1" dirty="0">
              <a:latin typeface="Calibri" panose="020F0502020204030204" pitchFamily="34" charset="0"/>
            </a:endParaRPr>
          </a:p>
        </p:txBody>
      </p:sp>
      <p:sp>
        <p:nvSpPr>
          <p:cNvPr id="21" name="Arrow: Pentagon 20">
            <a:extLst>
              <a:ext uri="{FF2B5EF4-FFF2-40B4-BE49-F238E27FC236}">
                <a16:creationId xmlns:a16="http://schemas.microsoft.com/office/drawing/2014/main" xmlns="" id="{B75E7FB7-7982-426C-A1EC-BCC786DC2A19}"/>
              </a:ext>
            </a:extLst>
          </p:cNvPr>
          <p:cNvSpPr/>
          <p:nvPr/>
        </p:nvSpPr>
        <p:spPr>
          <a:xfrm>
            <a:off x="2973539" y="4729922"/>
            <a:ext cx="548640" cy="228600"/>
          </a:xfrm>
          <a:prstGeom prst="homePlate">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endParaRPr lang="en-US" sz="900" b="1" dirty="0">
              <a:latin typeface="Calibri" panose="020F0502020204030204" pitchFamily="34" charset="0"/>
            </a:endParaRPr>
          </a:p>
        </p:txBody>
      </p:sp>
      <p:sp>
        <p:nvSpPr>
          <p:cNvPr id="27" name="Rectangle 26">
            <a:extLst>
              <a:ext uri="{FF2B5EF4-FFF2-40B4-BE49-F238E27FC236}">
                <a16:creationId xmlns:a16="http://schemas.microsoft.com/office/drawing/2014/main" xmlns="" id="{1AD2C94A-A64D-4ED2-912A-D6B84C4E3E48}"/>
              </a:ext>
            </a:extLst>
          </p:cNvPr>
          <p:cNvSpPr/>
          <p:nvPr/>
        </p:nvSpPr>
        <p:spPr>
          <a:xfrm>
            <a:off x="2797381" y="5143896"/>
            <a:ext cx="1107996" cy="230832"/>
          </a:xfrm>
          <a:prstGeom prst="rect">
            <a:avLst/>
          </a:prstGeom>
        </p:spPr>
        <p:txBody>
          <a:bodyPr wrap="none">
            <a:spAutoFit/>
          </a:bodyPr>
          <a:lstStyle/>
          <a:p>
            <a:r>
              <a:rPr lang="en-US" sz="900" b="1" dirty="0">
                <a:latin typeface="Calibri" panose="020F0502020204030204" pitchFamily="34" charset="0"/>
              </a:rPr>
              <a:t>Ashur-</a:t>
            </a:r>
            <a:r>
              <a:rPr lang="en-US" sz="900" b="1" dirty="0" err="1">
                <a:latin typeface="Calibri" panose="020F0502020204030204" pitchFamily="34" charset="0"/>
              </a:rPr>
              <a:t>nirari</a:t>
            </a:r>
            <a:r>
              <a:rPr lang="en-US" sz="900" b="1" dirty="0">
                <a:latin typeface="Calibri" panose="020F0502020204030204" pitchFamily="34" charset="0"/>
              </a:rPr>
              <a:t> V	</a:t>
            </a:r>
          </a:p>
        </p:txBody>
      </p:sp>
      <p:sp>
        <p:nvSpPr>
          <p:cNvPr id="28" name="Rectangle 27">
            <a:extLst>
              <a:ext uri="{FF2B5EF4-FFF2-40B4-BE49-F238E27FC236}">
                <a16:creationId xmlns:a16="http://schemas.microsoft.com/office/drawing/2014/main" xmlns="" id="{38D08EA5-47A3-468D-8F76-2BBC5EF2B20C}"/>
              </a:ext>
            </a:extLst>
          </p:cNvPr>
          <p:cNvSpPr/>
          <p:nvPr/>
        </p:nvSpPr>
        <p:spPr>
          <a:xfrm>
            <a:off x="2357103" y="5313783"/>
            <a:ext cx="989373" cy="230832"/>
          </a:xfrm>
          <a:prstGeom prst="rect">
            <a:avLst/>
          </a:prstGeom>
        </p:spPr>
        <p:txBody>
          <a:bodyPr wrap="none">
            <a:spAutoFit/>
          </a:bodyPr>
          <a:lstStyle/>
          <a:p>
            <a:r>
              <a:rPr lang="en-US" sz="900" b="1" dirty="0">
                <a:latin typeface="Calibri" panose="020F0502020204030204" pitchFamily="34" charset="0"/>
              </a:rPr>
              <a:t>Tiglath-Pileser III</a:t>
            </a:r>
          </a:p>
        </p:txBody>
      </p:sp>
      <p:cxnSp>
        <p:nvCxnSpPr>
          <p:cNvPr id="30" name="Straight Connector 29">
            <a:extLst>
              <a:ext uri="{FF2B5EF4-FFF2-40B4-BE49-F238E27FC236}">
                <a16:creationId xmlns:a16="http://schemas.microsoft.com/office/drawing/2014/main" xmlns="" id="{D1F24FF1-8C41-493D-8F56-5D591BB78634}"/>
              </a:ext>
            </a:extLst>
          </p:cNvPr>
          <p:cNvCxnSpPr/>
          <p:nvPr/>
        </p:nvCxnSpPr>
        <p:spPr>
          <a:xfrm>
            <a:off x="2821194" y="4958522"/>
            <a:ext cx="0" cy="411820"/>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xmlns="" id="{54CA1763-3279-4307-85F7-8267D4C80978}"/>
              </a:ext>
            </a:extLst>
          </p:cNvPr>
          <p:cNvCxnSpPr/>
          <p:nvPr/>
        </p:nvCxnSpPr>
        <p:spPr>
          <a:xfrm>
            <a:off x="3190240" y="4958522"/>
            <a:ext cx="0" cy="274320"/>
          </a:xfrm>
          <a:prstGeom prst="line">
            <a:avLst/>
          </a:prstGeom>
        </p:spPr>
        <p:style>
          <a:lnRef idx="1">
            <a:schemeClr val="dk1"/>
          </a:lnRef>
          <a:fillRef idx="0">
            <a:schemeClr val="dk1"/>
          </a:fillRef>
          <a:effectRef idx="0">
            <a:schemeClr val="dk1"/>
          </a:effectRef>
          <a:fontRef idx="minor">
            <a:schemeClr val="tx1"/>
          </a:fontRef>
        </p:style>
      </p:cxnSp>
      <p:sp>
        <p:nvSpPr>
          <p:cNvPr id="32" name="Rectangle 31">
            <a:extLst>
              <a:ext uri="{FF2B5EF4-FFF2-40B4-BE49-F238E27FC236}">
                <a16:creationId xmlns:a16="http://schemas.microsoft.com/office/drawing/2014/main" xmlns="" id="{4139274C-335F-4051-8433-4E6B5C37CB27}"/>
              </a:ext>
            </a:extLst>
          </p:cNvPr>
          <p:cNvSpPr/>
          <p:nvPr/>
        </p:nvSpPr>
        <p:spPr>
          <a:xfrm>
            <a:off x="2795517" y="2029604"/>
            <a:ext cx="274320"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endParaRPr lang="en-US" sz="900" b="1" dirty="0">
              <a:latin typeface="Calibri" panose="020F0502020204030204" pitchFamily="34" charset="0"/>
            </a:endParaRPr>
          </a:p>
        </p:txBody>
      </p:sp>
      <p:sp>
        <p:nvSpPr>
          <p:cNvPr id="33" name="Rectangle 32">
            <a:extLst>
              <a:ext uri="{FF2B5EF4-FFF2-40B4-BE49-F238E27FC236}">
                <a16:creationId xmlns:a16="http://schemas.microsoft.com/office/drawing/2014/main" xmlns="" id="{8A01486B-FE41-47A0-9BFF-721E3E03540E}"/>
              </a:ext>
            </a:extLst>
          </p:cNvPr>
          <p:cNvSpPr/>
          <p:nvPr/>
        </p:nvSpPr>
        <p:spPr>
          <a:xfrm>
            <a:off x="3067931" y="2029604"/>
            <a:ext cx="365760" cy="228600"/>
          </a:xfrm>
          <a:prstGeom prst="rect">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endParaRPr lang="en-US" sz="900" b="1" dirty="0">
              <a:latin typeface="Calibri" panose="020F0502020204030204" pitchFamily="34" charset="0"/>
            </a:endParaRPr>
          </a:p>
        </p:txBody>
      </p:sp>
      <p:sp>
        <p:nvSpPr>
          <p:cNvPr id="34" name="Arrow: Pentagon 33">
            <a:extLst>
              <a:ext uri="{FF2B5EF4-FFF2-40B4-BE49-F238E27FC236}">
                <a16:creationId xmlns:a16="http://schemas.microsoft.com/office/drawing/2014/main" xmlns="" id="{1A8CAC4E-EF4E-4EA3-B6CE-8839A13E1841}"/>
              </a:ext>
            </a:extLst>
          </p:cNvPr>
          <p:cNvSpPr/>
          <p:nvPr/>
        </p:nvSpPr>
        <p:spPr>
          <a:xfrm>
            <a:off x="3438076" y="2029604"/>
            <a:ext cx="91440" cy="228600"/>
          </a:xfrm>
          <a:prstGeom prst="homePlate">
            <a:avLst/>
          </a:prstGeom>
          <a:solidFill>
            <a:schemeClr val="bg1">
              <a:lumMod val="85000"/>
            </a:schemeClr>
          </a:solidFill>
          <a:ln w="19050">
            <a:solidFill>
              <a:schemeClr val="tx1">
                <a:lumMod val="65000"/>
                <a:lumOff val="35000"/>
              </a:schemeClr>
            </a:solidFill>
          </a:ln>
        </p:spPr>
        <p:style>
          <a:lnRef idx="1">
            <a:schemeClr val="dk1"/>
          </a:lnRef>
          <a:fillRef idx="2">
            <a:schemeClr val="dk1"/>
          </a:fillRef>
          <a:effectRef idx="1">
            <a:schemeClr val="dk1"/>
          </a:effectRef>
          <a:fontRef idx="minor">
            <a:schemeClr val="dk1"/>
          </a:fontRef>
        </p:style>
        <p:txBody>
          <a:bodyPr lIns="0" tIns="0" rIns="0" bIns="0" rtlCol="0" anchor="ctr"/>
          <a:lstStyle/>
          <a:p>
            <a:pPr algn="ctr"/>
            <a:endParaRPr lang="en-US" sz="900" b="1" dirty="0">
              <a:latin typeface="Calibri" panose="020F0502020204030204" pitchFamily="34" charset="0"/>
            </a:endParaRPr>
          </a:p>
        </p:txBody>
      </p:sp>
      <p:sp>
        <p:nvSpPr>
          <p:cNvPr id="35" name="Rectangle 34">
            <a:extLst>
              <a:ext uri="{FF2B5EF4-FFF2-40B4-BE49-F238E27FC236}">
                <a16:creationId xmlns:a16="http://schemas.microsoft.com/office/drawing/2014/main" xmlns="" id="{EB35E08B-FE90-4D6B-8445-9A50A7BEFBFA}"/>
              </a:ext>
            </a:extLst>
          </p:cNvPr>
          <p:cNvSpPr/>
          <p:nvPr/>
        </p:nvSpPr>
        <p:spPr>
          <a:xfrm>
            <a:off x="2611581" y="2626883"/>
            <a:ext cx="678391" cy="230832"/>
          </a:xfrm>
          <a:prstGeom prst="rect">
            <a:avLst/>
          </a:prstGeom>
        </p:spPr>
        <p:txBody>
          <a:bodyPr wrap="none">
            <a:spAutoFit/>
          </a:bodyPr>
          <a:lstStyle/>
          <a:p>
            <a:r>
              <a:rPr lang="en-US" sz="900" b="1" dirty="0">
                <a:latin typeface="Calibri" panose="020F0502020204030204" pitchFamily="34" charset="0"/>
              </a:rPr>
              <a:t>Menahem</a:t>
            </a:r>
          </a:p>
        </p:txBody>
      </p:sp>
      <p:cxnSp>
        <p:nvCxnSpPr>
          <p:cNvPr id="36" name="Straight Connector 35">
            <a:extLst>
              <a:ext uri="{FF2B5EF4-FFF2-40B4-BE49-F238E27FC236}">
                <a16:creationId xmlns:a16="http://schemas.microsoft.com/office/drawing/2014/main" xmlns="" id="{1C831665-B9EC-4136-A733-E3E63E77834E}"/>
              </a:ext>
            </a:extLst>
          </p:cNvPr>
          <p:cNvCxnSpPr/>
          <p:nvPr/>
        </p:nvCxnSpPr>
        <p:spPr>
          <a:xfrm>
            <a:off x="2946131" y="2278293"/>
            <a:ext cx="0" cy="411820"/>
          </a:xfrm>
          <a:prstGeom prst="line">
            <a:avLst/>
          </a:prstGeom>
        </p:spPr>
        <p:style>
          <a:lnRef idx="1">
            <a:schemeClr val="dk1"/>
          </a:lnRef>
          <a:fillRef idx="0">
            <a:schemeClr val="dk1"/>
          </a:fillRef>
          <a:effectRef idx="0">
            <a:schemeClr val="dk1"/>
          </a:effectRef>
          <a:fontRef idx="minor">
            <a:schemeClr val="tx1"/>
          </a:fontRef>
        </p:style>
      </p:cxnSp>
      <p:sp>
        <p:nvSpPr>
          <p:cNvPr id="39" name="Rectangle 38">
            <a:extLst>
              <a:ext uri="{FF2B5EF4-FFF2-40B4-BE49-F238E27FC236}">
                <a16:creationId xmlns:a16="http://schemas.microsoft.com/office/drawing/2014/main" xmlns="" id="{09260F76-8825-4F6E-B845-36FBDB1D7C6E}"/>
              </a:ext>
            </a:extLst>
          </p:cNvPr>
          <p:cNvSpPr/>
          <p:nvPr/>
        </p:nvSpPr>
        <p:spPr>
          <a:xfrm>
            <a:off x="3012508" y="2473848"/>
            <a:ext cx="479618" cy="230832"/>
          </a:xfrm>
          <a:prstGeom prst="rect">
            <a:avLst/>
          </a:prstGeom>
        </p:spPr>
        <p:txBody>
          <a:bodyPr wrap="none">
            <a:spAutoFit/>
          </a:bodyPr>
          <a:lstStyle/>
          <a:p>
            <a:r>
              <a:rPr lang="en-US" sz="900" b="1" dirty="0" err="1">
                <a:latin typeface="Calibri" panose="020F0502020204030204" pitchFamily="34" charset="0"/>
              </a:rPr>
              <a:t>Pekah</a:t>
            </a:r>
            <a:endParaRPr lang="en-US" sz="900" b="1" dirty="0">
              <a:latin typeface="Calibri" panose="020F0502020204030204" pitchFamily="34" charset="0"/>
            </a:endParaRPr>
          </a:p>
        </p:txBody>
      </p:sp>
      <p:cxnSp>
        <p:nvCxnSpPr>
          <p:cNvPr id="40" name="Straight Connector 39">
            <a:extLst>
              <a:ext uri="{FF2B5EF4-FFF2-40B4-BE49-F238E27FC236}">
                <a16:creationId xmlns:a16="http://schemas.microsoft.com/office/drawing/2014/main" xmlns="" id="{5A79DAD0-7E0C-4EE2-A222-AC531887CF2C}"/>
              </a:ext>
            </a:extLst>
          </p:cNvPr>
          <p:cNvCxnSpPr/>
          <p:nvPr/>
        </p:nvCxnSpPr>
        <p:spPr>
          <a:xfrm>
            <a:off x="3264872" y="2266568"/>
            <a:ext cx="0" cy="274320"/>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xmlns="" id="{29F2DD35-1956-4155-AE61-F3BCD04F19F3}"/>
              </a:ext>
            </a:extLst>
          </p:cNvPr>
          <p:cNvCxnSpPr/>
          <p:nvPr/>
        </p:nvCxnSpPr>
        <p:spPr>
          <a:xfrm flipH="1">
            <a:off x="1650612" y="1487657"/>
            <a:ext cx="17659" cy="4141747"/>
          </a:xfrm>
          <a:prstGeom prst="line">
            <a:avLst/>
          </a:prstGeom>
          <a:ln>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651D58C1-8063-4B08-A626-0EC5F9BB62F8}"/>
              </a:ext>
            </a:extLst>
          </p:cNvPr>
          <p:cNvCxnSpPr/>
          <p:nvPr/>
        </p:nvCxnSpPr>
        <p:spPr>
          <a:xfrm flipH="1">
            <a:off x="2514779" y="1463665"/>
            <a:ext cx="17659" cy="4141747"/>
          </a:xfrm>
          <a:prstGeom prst="line">
            <a:avLst/>
          </a:prstGeom>
          <a:ln>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xmlns="" id="{C3824351-4AFC-46A6-8DB4-A4BE02ECA31F}"/>
              </a:ext>
            </a:extLst>
          </p:cNvPr>
          <p:cNvSpPr>
            <a:spLocks noGrp="1"/>
          </p:cNvSpPr>
          <p:nvPr>
            <p:ph idx="13"/>
          </p:nvPr>
        </p:nvSpPr>
        <p:spPr/>
        <p:txBody>
          <a:bodyPr/>
          <a:lstStyle/>
          <a:p>
            <a:endParaRPr lang="en-US"/>
          </a:p>
        </p:txBody>
      </p:sp>
    </p:spTree>
    <p:extLst>
      <p:ext uri="{BB962C8B-B14F-4D97-AF65-F5344CB8AC3E}">
        <p14:creationId xmlns:p14="http://schemas.microsoft.com/office/powerpoint/2010/main" val="270156969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500188"/>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Themes within Jonah Chapter 2</a:t>
            </a:r>
          </a:p>
        </p:txBody>
      </p:sp>
      <p:sp>
        <p:nvSpPr>
          <p:cNvPr id="7" name="Arrow: Left-Right 6">
            <a:extLst>
              <a:ext uri="{FF2B5EF4-FFF2-40B4-BE49-F238E27FC236}">
                <a16:creationId xmlns:a16="http://schemas.microsoft.com/office/drawing/2014/main" xmlns="" id="{2E84E33B-25B5-434C-AEB4-E03026DAE910}"/>
              </a:ext>
            </a:extLst>
          </p:cNvPr>
          <p:cNvSpPr/>
          <p:nvPr/>
        </p:nvSpPr>
        <p:spPr>
          <a:xfrm>
            <a:off x="707491" y="2424970"/>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a:t>
            </a:r>
            <a:r>
              <a:rPr lang="en-US" sz="2000" b="1" u="sng" dirty="0">
                <a:latin typeface="Calibri" panose="020F0502020204030204" pitchFamily="34" charset="0"/>
              </a:rPr>
              <a:t>Mercy</a:t>
            </a:r>
            <a:r>
              <a:rPr lang="en-US" sz="2000" dirty="0">
                <a:latin typeface="Calibri" panose="020F0502020204030204" pitchFamily="34" charset="0"/>
              </a:rPr>
              <a:t> and </a:t>
            </a:r>
            <a:r>
              <a:rPr lang="en-US" sz="2000" b="1" u="sng" dirty="0">
                <a:latin typeface="Calibri" panose="020F0502020204030204" pitchFamily="34" charset="0"/>
              </a:rPr>
              <a:t>Love</a:t>
            </a:r>
            <a:r>
              <a:rPr lang="en-US" sz="2000" dirty="0">
                <a:latin typeface="Calibri" panose="020F0502020204030204" pitchFamily="34" charset="0"/>
              </a:rPr>
              <a:t> Extend Universally to All</a:t>
            </a:r>
          </a:p>
        </p:txBody>
      </p:sp>
      <p:sp>
        <p:nvSpPr>
          <p:cNvPr id="8" name="Rectangle 7">
            <a:extLst>
              <a:ext uri="{FF2B5EF4-FFF2-40B4-BE49-F238E27FC236}">
                <a16:creationId xmlns:a16="http://schemas.microsoft.com/office/drawing/2014/main" xmlns="" id="{12B3D7AA-97CE-4EB4-ABBE-7F2FF579BEF3}"/>
              </a:ext>
            </a:extLst>
          </p:cNvPr>
          <p:cNvSpPr/>
          <p:nvPr/>
        </p:nvSpPr>
        <p:spPr>
          <a:xfrm>
            <a:off x="707491" y="3656076"/>
            <a:ext cx="7665705" cy="2594705"/>
          </a:xfrm>
          <a:prstGeom prst="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solidFill>
                  <a:schemeClr val="tx1"/>
                </a:solidFill>
                <a:latin typeface="Calibri" panose="020F0502020204030204" pitchFamily="34" charset="0"/>
              </a:rPr>
              <a:t>Despite Jonah fleeing from his duty, God is willing to forgive Jonah and let him have a second try; God listens to Jonah as he prays</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2:2)  saying, “I called out to the LORD, out of my distress, and he answered me; out of the belly of </a:t>
            </a:r>
            <a:r>
              <a:rPr lang="en-US" sz="1600" i="1" dirty="0" err="1">
                <a:solidFill>
                  <a:schemeClr val="tx1"/>
                </a:solidFill>
                <a:latin typeface="Calibri" panose="020F0502020204030204" pitchFamily="34" charset="0"/>
              </a:rPr>
              <a:t>Sheol</a:t>
            </a:r>
            <a:r>
              <a:rPr lang="en-US" sz="1600" i="1" dirty="0">
                <a:solidFill>
                  <a:schemeClr val="tx1"/>
                </a:solidFill>
                <a:latin typeface="Calibri" panose="020F0502020204030204" pitchFamily="34" charset="0"/>
              </a:rPr>
              <a:t> I cried, and you heard my voice.</a:t>
            </a:r>
          </a:p>
        </p:txBody>
      </p:sp>
    </p:spTree>
    <p:extLst>
      <p:ext uri="{BB962C8B-B14F-4D97-AF65-F5344CB8AC3E}">
        <p14:creationId xmlns:p14="http://schemas.microsoft.com/office/powerpoint/2010/main" val="368618334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500188"/>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Themes within Jonah Chapter 2</a:t>
            </a:r>
          </a:p>
        </p:txBody>
      </p:sp>
      <p:sp>
        <p:nvSpPr>
          <p:cNvPr id="9" name="Arrow: Left-Right 8">
            <a:extLst>
              <a:ext uri="{FF2B5EF4-FFF2-40B4-BE49-F238E27FC236}">
                <a16:creationId xmlns:a16="http://schemas.microsoft.com/office/drawing/2014/main" xmlns="" id="{45DF5AF1-DCDF-4636-91B2-4F5D1F4BF531}"/>
              </a:ext>
            </a:extLst>
          </p:cNvPr>
          <p:cNvSpPr/>
          <p:nvPr/>
        </p:nvSpPr>
        <p:spPr>
          <a:xfrm>
            <a:off x="707491" y="2462631"/>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 Expects </a:t>
            </a:r>
            <a:r>
              <a:rPr lang="en-US" sz="2000" b="1" u="sng" dirty="0">
                <a:latin typeface="Calibri" panose="020F0502020204030204" pitchFamily="34" charset="0"/>
              </a:rPr>
              <a:t>Obedience</a:t>
            </a:r>
            <a:r>
              <a:rPr lang="en-US" sz="2000" dirty="0">
                <a:latin typeface="Calibri" panose="020F0502020204030204" pitchFamily="34" charset="0"/>
              </a:rPr>
              <a:t> and </a:t>
            </a:r>
            <a:r>
              <a:rPr lang="en-US" sz="2000" b="1" u="sng" dirty="0">
                <a:latin typeface="Calibri" panose="020F0502020204030204" pitchFamily="34" charset="0"/>
              </a:rPr>
              <a:t>Repentance</a:t>
            </a:r>
            <a:r>
              <a:rPr lang="en-US" sz="2000" dirty="0">
                <a:latin typeface="Calibri" panose="020F0502020204030204" pitchFamily="34" charset="0"/>
              </a:rPr>
              <a:t> </a:t>
            </a:r>
          </a:p>
        </p:txBody>
      </p:sp>
      <p:sp>
        <p:nvSpPr>
          <p:cNvPr id="7" name="Rectangle 6">
            <a:extLst>
              <a:ext uri="{FF2B5EF4-FFF2-40B4-BE49-F238E27FC236}">
                <a16:creationId xmlns:a16="http://schemas.microsoft.com/office/drawing/2014/main" xmlns="" id="{9BCB8333-5598-4A2F-9FE0-B0F34690C9BA}"/>
              </a:ext>
            </a:extLst>
          </p:cNvPr>
          <p:cNvSpPr/>
          <p:nvPr/>
        </p:nvSpPr>
        <p:spPr>
          <a:xfrm>
            <a:off x="707491" y="3656076"/>
            <a:ext cx="7665705" cy="2594705"/>
          </a:xfrm>
          <a:prstGeom prst="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solidFill>
                  <a:schemeClr val="tx1"/>
                </a:solidFill>
                <a:latin typeface="Calibri" panose="020F0502020204030204" pitchFamily="34" charset="0"/>
              </a:rPr>
              <a:t>God throws Jonah into the sea as a consequence to his sin, but God is ultimately seeking to drive Jonah to repentance because God chastens those who he loves</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2:3)  For you cast me into the deep, into the heart of the seas, and the flood surrounded me; all your waves and your billows passed over me.</a:t>
            </a:r>
          </a:p>
          <a:p>
            <a:pPr marL="285750" indent="-285750">
              <a:buFont typeface="Arial" panose="020B0604020202020204" pitchFamily="34" charset="0"/>
              <a:buChar char="•"/>
            </a:pPr>
            <a:r>
              <a:rPr lang="en-US" sz="1600" dirty="0">
                <a:solidFill>
                  <a:schemeClr val="tx1"/>
                </a:solidFill>
                <a:latin typeface="Calibri" panose="020F0502020204030204" pitchFamily="34" charset="0"/>
              </a:rPr>
              <a:t>The Lord does not allow for man to mix idolatry with devotion to God</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2:8)  Those who pay regard to vain idols forsake their hope of steadfast love.</a:t>
            </a:r>
          </a:p>
        </p:txBody>
      </p:sp>
    </p:spTree>
    <p:extLst>
      <p:ext uri="{BB962C8B-B14F-4D97-AF65-F5344CB8AC3E}">
        <p14:creationId xmlns:p14="http://schemas.microsoft.com/office/powerpoint/2010/main" val="120790280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500188"/>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Themes within Jonah Chapter 2</a:t>
            </a:r>
          </a:p>
        </p:txBody>
      </p:sp>
      <p:sp>
        <p:nvSpPr>
          <p:cNvPr id="10" name="Arrow: Left-Right 9">
            <a:extLst>
              <a:ext uri="{FF2B5EF4-FFF2-40B4-BE49-F238E27FC236}">
                <a16:creationId xmlns:a16="http://schemas.microsoft.com/office/drawing/2014/main" xmlns="" id="{62B2FE97-32E4-42F5-BDB8-D3A923339BBB}"/>
              </a:ext>
            </a:extLst>
          </p:cNvPr>
          <p:cNvSpPr/>
          <p:nvPr/>
        </p:nvSpPr>
        <p:spPr>
          <a:xfrm>
            <a:off x="707491" y="2443145"/>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is </a:t>
            </a:r>
            <a:r>
              <a:rPr lang="en-US" sz="2000" b="1" u="sng" dirty="0">
                <a:latin typeface="Calibri" panose="020F0502020204030204" pitchFamily="34" charset="0"/>
              </a:rPr>
              <a:t>Sovereign</a:t>
            </a:r>
            <a:r>
              <a:rPr lang="en-US" sz="2000" dirty="0">
                <a:latin typeface="Calibri" panose="020F0502020204030204" pitchFamily="34" charset="0"/>
              </a:rPr>
              <a:t> over all nations and earth’s creation</a:t>
            </a:r>
          </a:p>
        </p:txBody>
      </p:sp>
      <p:sp>
        <p:nvSpPr>
          <p:cNvPr id="7" name="Rectangle 6">
            <a:extLst>
              <a:ext uri="{FF2B5EF4-FFF2-40B4-BE49-F238E27FC236}">
                <a16:creationId xmlns:a16="http://schemas.microsoft.com/office/drawing/2014/main" xmlns="" id="{D40263DE-AE38-41F3-B512-FA32F2046515}"/>
              </a:ext>
            </a:extLst>
          </p:cNvPr>
          <p:cNvSpPr/>
          <p:nvPr/>
        </p:nvSpPr>
        <p:spPr>
          <a:xfrm>
            <a:off x="707491" y="3656076"/>
            <a:ext cx="7665705" cy="2594705"/>
          </a:xfrm>
          <a:prstGeom prst="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solidFill>
                  <a:schemeClr val="tx1"/>
                </a:solidFill>
                <a:latin typeface="Calibri" panose="020F0502020204030204" pitchFamily="34" charset="0"/>
              </a:rPr>
              <a:t>God has power over all of earth’s creation and commands not only the fish to swallow Jonah, but also for the fish to spit him onto the land</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2:10)  And the LORD spoke to the fish, and it vomited Jonah out upon the dry land.</a:t>
            </a:r>
          </a:p>
        </p:txBody>
      </p:sp>
    </p:spTree>
    <p:extLst>
      <p:ext uri="{BB962C8B-B14F-4D97-AF65-F5344CB8AC3E}">
        <p14:creationId xmlns:p14="http://schemas.microsoft.com/office/powerpoint/2010/main" val="193797156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D51D60-B3E8-410B-8362-85D9E64E1810}"/>
              </a:ext>
            </a:extLst>
          </p:cNvPr>
          <p:cNvSpPr>
            <a:spLocks noGrp="1"/>
          </p:cNvSpPr>
          <p:nvPr>
            <p:ph type="title"/>
          </p:nvPr>
        </p:nvSpPr>
        <p:spPr/>
        <p:txBody>
          <a:bodyPr/>
          <a:lstStyle/>
          <a:p>
            <a:r>
              <a:rPr lang="en-US" dirty="0"/>
              <a:t>Jonah Cries from the Belly of </a:t>
            </a:r>
            <a:r>
              <a:rPr lang="en-US" dirty="0" err="1"/>
              <a:t>She’ol</a:t>
            </a:r>
            <a:endParaRPr lang="en-US" dirty="0"/>
          </a:p>
        </p:txBody>
      </p:sp>
      <p:sp>
        <p:nvSpPr>
          <p:cNvPr id="3" name="Content Placeholder 2">
            <a:extLst>
              <a:ext uri="{FF2B5EF4-FFF2-40B4-BE49-F238E27FC236}">
                <a16:creationId xmlns:a16="http://schemas.microsoft.com/office/drawing/2014/main" xmlns="" id="{E8A557E7-1887-437F-8C19-E7C43084E78A}"/>
              </a:ext>
            </a:extLst>
          </p:cNvPr>
          <p:cNvSpPr>
            <a:spLocks noGrp="1"/>
          </p:cNvSpPr>
          <p:nvPr>
            <p:ph idx="1"/>
          </p:nvPr>
        </p:nvSpPr>
        <p:spPr>
          <a:xfrm>
            <a:off x="707491" y="3182156"/>
            <a:ext cx="7665705" cy="3411526"/>
          </a:xfrm>
        </p:spPr>
        <p:txBody>
          <a:bodyPr>
            <a:normAutofit lnSpcReduction="10000"/>
          </a:bodyPr>
          <a:lstStyle/>
          <a:p>
            <a:r>
              <a:rPr lang="en-US" sz="1800" dirty="0"/>
              <a:t>It was a word that indicated a serious engagement with the reality of death, mortality, and the way one’s life impacted one’s destiny</a:t>
            </a:r>
          </a:p>
          <a:p>
            <a:r>
              <a:rPr lang="en-US" sz="1800" dirty="0"/>
              <a:t>It is often visualized as beneath the earth, similar to a grave (</a:t>
            </a:r>
            <a:r>
              <a:rPr lang="en-US" sz="1800" dirty="0" err="1"/>
              <a:t>Amo</a:t>
            </a:r>
            <a:r>
              <a:rPr lang="en-US" sz="1800" dirty="0"/>
              <a:t> 9:2)</a:t>
            </a:r>
          </a:p>
          <a:p>
            <a:r>
              <a:rPr lang="en-US" sz="1800" dirty="0"/>
              <a:t>The word </a:t>
            </a:r>
            <a:r>
              <a:rPr lang="en-US" sz="1800" dirty="0" err="1"/>
              <a:t>Sheol</a:t>
            </a:r>
            <a:r>
              <a:rPr lang="en-US" sz="1800" dirty="0"/>
              <a:t> was primarily used in poetic contexts (e.g. </a:t>
            </a:r>
            <a:r>
              <a:rPr lang="en-US" sz="1800" dirty="0" err="1"/>
              <a:t>Pslams</a:t>
            </a:r>
            <a:r>
              <a:rPr lang="en-US" sz="1800" dirty="0"/>
              <a:t>, prophecy, wisdom) and translations of </a:t>
            </a:r>
            <a:r>
              <a:rPr lang="en-US" sz="1800" dirty="0" err="1"/>
              <a:t>Sheol</a:t>
            </a:r>
            <a:r>
              <a:rPr lang="en-US" sz="1800" dirty="0"/>
              <a:t> include the grave or the pit</a:t>
            </a:r>
          </a:p>
          <a:p>
            <a:r>
              <a:rPr lang="en-US" sz="1800" dirty="0" err="1"/>
              <a:t>Sheol</a:t>
            </a:r>
            <a:r>
              <a:rPr lang="en-US" sz="1800" dirty="0"/>
              <a:t> is the place of the dead, and it is a word often associated with the death of the unrighteous, unfaithful, immoral, and ungodly (Ps. 49:14), (Prov. 5:5), (Isa. 5:14)</a:t>
            </a:r>
          </a:p>
          <a:p>
            <a:r>
              <a:rPr lang="en-US" sz="1800" dirty="0"/>
              <a:t>In </a:t>
            </a:r>
            <a:r>
              <a:rPr lang="en-US" sz="1800" dirty="0" err="1"/>
              <a:t>Sheol</a:t>
            </a:r>
            <a:r>
              <a:rPr lang="en-US" sz="1800" dirty="0"/>
              <a:t> there is no praise of Yahweh (</a:t>
            </a:r>
            <a:r>
              <a:rPr lang="en-US" sz="1800" dirty="0" err="1"/>
              <a:t>Pss</a:t>
            </a:r>
            <a:r>
              <a:rPr lang="en-US" sz="1800" dirty="0"/>
              <a:t>. 6:5; 115:17) indicating that it is not the abode of the righteous. It is a place of pain and distress (Ps. 116:3), of weakness (Isa. 14:10), helplessness (Ps. 88:4), hopelessness (Isa. 38:10), and destruction (Isa. 38:17).</a:t>
            </a:r>
          </a:p>
        </p:txBody>
      </p:sp>
      <p:sp>
        <p:nvSpPr>
          <p:cNvPr id="4" name="Content Placeholder 3">
            <a:extLst>
              <a:ext uri="{FF2B5EF4-FFF2-40B4-BE49-F238E27FC236}">
                <a16:creationId xmlns:a16="http://schemas.microsoft.com/office/drawing/2014/main" xmlns="" id="{48A237F5-4C25-4FB4-9E62-EFF851DA0821}"/>
              </a:ext>
            </a:extLst>
          </p:cNvPr>
          <p:cNvSpPr>
            <a:spLocks noGrp="1"/>
          </p:cNvSpPr>
          <p:nvPr>
            <p:ph idx="13"/>
          </p:nvPr>
        </p:nvSpPr>
        <p:spPr/>
        <p:txBody>
          <a:bodyPr/>
          <a:lstStyle/>
          <a:p>
            <a:r>
              <a:rPr lang="en-US" dirty="0"/>
              <a:t>What did Jonah mean when he said he cried out from </a:t>
            </a:r>
            <a:r>
              <a:rPr lang="en-US" dirty="0" err="1"/>
              <a:t>Sheol</a:t>
            </a:r>
            <a:r>
              <a:rPr lang="en-US" dirty="0"/>
              <a:t>?</a:t>
            </a:r>
          </a:p>
        </p:txBody>
      </p:sp>
      <p:sp>
        <p:nvSpPr>
          <p:cNvPr id="5" name="Rectangle 4">
            <a:extLst>
              <a:ext uri="{FF2B5EF4-FFF2-40B4-BE49-F238E27FC236}">
                <a16:creationId xmlns:a16="http://schemas.microsoft.com/office/drawing/2014/main" xmlns="" id="{6968EDDB-4DA5-4575-AEA8-8C413E1ECCFD}"/>
              </a:ext>
            </a:extLst>
          </p:cNvPr>
          <p:cNvSpPr/>
          <p:nvPr/>
        </p:nvSpPr>
        <p:spPr>
          <a:xfrm>
            <a:off x="707491" y="1396219"/>
            <a:ext cx="7667763" cy="178593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marL="34290" indent="0" algn="ctr">
              <a:buNone/>
            </a:pPr>
            <a:r>
              <a:rPr lang="en-US" sz="1600" b="1" dirty="0">
                <a:latin typeface="Calibri" panose="020F0502020204030204" pitchFamily="34" charset="0"/>
              </a:rPr>
              <a:t>Jon 2:1-2</a:t>
            </a:r>
          </a:p>
          <a:p>
            <a:pPr marL="34290" indent="0">
              <a:buNone/>
            </a:pPr>
            <a:r>
              <a:rPr lang="en-US" sz="1600" dirty="0">
                <a:latin typeface="Calibri" panose="020F0502020204030204" pitchFamily="34" charset="0"/>
              </a:rPr>
              <a:t>(1)  Then Jonah prayed to the LORD his God from the belly of the fish, (2)  saying, “I called out to the LORD, out of my distress, and he answered me; out of the belly of </a:t>
            </a:r>
            <a:r>
              <a:rPr lang="en-US" sz="1600" b="1" dirty="0" err="1">
                <a:latin typeface="Calibri" panose="020F0502020204030204" pitchFamily="34" charset="0"/>
              </a:rPr>
              <a:t>Sheol</a:t>
            </a:r>
            <a:r>
              <a:rPr lang="en-US" sz="1600" dirty="0">
                <a:latin typeface="Calibri" panose="020F0502020204030204" pitchFamily="34" charset="0"/>
              </a:rPr>
              <a:t> I cried, and you heard my voice.</a:t>
            </a:r>
          </a:p>
          <a:p>
            <a:pPr marL="34290" indent="0">
              <a:buNone/>
            </a:pPr>
            <a:endParaRPr lang="en-US" sz="1600" i="1" dirty="0">
              <a:latin typeface="Calibri" panose="020F0502020204030204" pitchFamily="34" charset="0"/>
            </a:endParaRPr>
          </a:p>
          <a:p>
            <a:pPr marL="34290" indent="0" algn="ctr">
              <a:buNone/>
            </a:pPr>
            <a:r>
              <a:rPr lang="en-US" sz="1600" b="1" i="1" dirty="0">
                <a:latin typeface="Calibri" panose="020F0502020204030204" pitchFamily="34" charset="0"/>
              </a:rPr>
              <a:t>The Lord saved Jonah from a dark place both physically and </a:t>
            </a:r>
          </a:p>
          <a:p>
            <a:pPr marL="34290" indent="0" algn="ctr">
              <a:buNone/>
            </a:pPr>
            <a:r>
              <a:rPr lang="en-US" sz="1600" b="1" i="1" dirty="0">
                <a:latin typeface="Calibri" panose="020F0502020204030204" pitchFamily="34" charset="0"/>
              </a:rPr>
              <a:t>spiritually when he was near death</a:t>
            </a:r>
          </a:p>
        </p:txBody>
      </p:sp>
    </p:spTree>
    <p:extLst>
      <p:ext uri="{BB962C8B-B14F-4D97-AF65-F5344CB8AC3E}">
        <p14:creationId xmlns:p14="http://schemas.microsoft.com/office/powerpoint/2010/main" val="242633580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135038"/>
            <a:ext cx="6347713" cy="1320800"/>
          </a:xfrm>
        </p:spPr>
        <p:txBody>
          <a:bodyPr/>
          <a:lstStyle/>
          <a:p>
            <a:r>
              <a:rPr lang="en-US" dirty="0"/>
              <a:t>The Power of God Presented</a:t>
            </a:r>
          </a:p>
        </p:txBody>
      </p:sp>
      <p:graphicFrame>
        <p:nvGraphicFramePr>
          <p:cNvPr id="4" name="Table 3"/>
          <p:cNvGraphicFramePr>
            <a:graphicFrameLocks noGrp="1"/>
          </p:cNvGraphicFramePr>
          <p:nvPr>
            <p:extLst>
              <p:ext uri="{D42A27DB-BD31-4B8C-83A1-F6EECF244321}">
                <p14:modId xmlns:p14="http://schemas.microsoft.com/office/powerpoint/2010/main" val="1300756517"/>
              </p:ext>
            </p:extLst>
          </p:nvPr>
        </p:nvGraphicFramePr>
        <p:xfrm>
          <a:off x="609599" y="1455838"/>
          <a:ext cx="7863069" cy="4102851"/>
        </p:xfrm>
        <a:graphic>
          <a:graphicData uri="http://schemas.openxmlformats.org/drawingml/2006/table">
            <a:tbl>
              <a:tblPr firstRow="1" firstCol="1" bandRow="1">
                <a:tableStyleId>{5C22544A-7EE6-4342-B048-85BDC9FD1C3A}</a:tableStyleId>
              </a:tblPr>
              <a:tblGrid>
                <a:gridCol w="1887978">
                  <a:extLst>
                    <a:ext uri="{9D8B030D-6E8A-4147-A177-3AD203B41FA5}">
                      <a16:colId xmlns:a16="http://schemas.microsoft.com/office/drawing/2014/main" xmlns="" val="20000"/>
                    </a:ext>
                  </a:extLst>
                </a:gridCol>
                <a:gridCol w="5975091">
                  <a:extLst>
                    <a:ext uri="{9D8B030D-6E8A-4147-A177-3AD203B41FA5}">
                      <a16:colId xmlns:a16="http://schemas.microsoft.com/office/drawing/2014/main" xmlns="" val="20001"/>
                    </a:ext>
                  </a:extLst>
                </a:gridCol>
              </a:tblGrid>
              <a:tr h="103825">
                <a:tc>
                  <a:txBody>
                    <a:bodyPr/>
                    <a:lstStyle/>
                    <a:p>
                      <a:pPr marL="0" marR="0" algn="ctr">
                        <a:lnSpc>
                          <a:spcPct val="107000"/>
                        </a:lnSpc>
                        <a:spcBef>
                          <a:spcPts val="0"/>
                        </a:spcBef>
                        <a:spcAft>
                          <a:spcPts val="0"/>
                        </a:spcAft>
                      </a:pPr>
                      <a:r>
                        <a:rPr lang="en-US" sz="1600" dirty="0">
                          <a:effectLst/>
                        </a:rPr>
                        <a:t>Power of God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996" marR="52996" marT="0" marB="0"/>
                </a:tc>
                <a:tc>
                  <a:txBody>
                    <a:bodyPr/>
                    <a:lstStyle/>
                    <a:p>
                      <a:pPr marL="0" marR="0" algn="ctr">
                        <a:lnSpc>
                          <a:spcPct val="107000"/>
                        </a:lnSpc>
                        <a:spcBef>
                          <a:spcPts val="0"/>
                        </a:spcBef>
                        <a:spcAft>
                          <a:spcPts val="0"/>
                        </a:spcAft>
                      </a:pPr>
                      <a:r>
                        <a:rPr lang="en-US" sz="1600" dirty="0">
                          <a:effectLst/>
                        </a:rPr>
                        <a:t>Verses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996" marR="52996" marT="0" marB="0"/>
                </a:tc>
                <a:extLst>
                  <a:ext uri="{0D108BD9-81ED-4DB2-BD59-A6C34878D82A}">
                    <a16:rowId xmlns:a16="http://schemas.microsoft.com/office/drawing/2014/main" xmlns="" val="10000"/>
                  </a:ext>
                </a:extLst>
              </a:tr>
              <a:tr h="644704">
                <a:tc>
                  <a:txBody>
                    <a:bodyPr/>
                    <a:lstStyle/>
                    <a:p>
                      <a:pPr marL="0" marR="0" algn="ctr">
                        <a:lnSpc>
                          <a:spcPct val="107000"/>
                        </a:lnSpc>
                        <a:spcBef>
                          <a:spcPts val="0"/>
                        </a:spcBef>
                        <a:spcAft>
                          <a:spcPts val="0"/>
                        </a:spcAft>
                      </a:pPr>
                      <a:r>
                        <a:rPr lang="en-US" sz="1400" dirty="0">
                          <a:effectLst/>
                        </a:rPr>
                        <a:t>God’s omnipotence by his acts of creation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996" marR="52996" marT="91440" marB="91440" anchor="ctr"/>
                </a:tc>
                <a:tc>
                  <a:txBody>
                    <a:bodyPr/>
                    <a:lstStyle/>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996" marR="52996" marT="91440" marB="91440" anchor="ctr"/>
                </a:tc>
                <a:extLst>
                  <a:ext uri="{0D108BD9-81ED-4DB2-BD59-A6C34878D82A}">
                    <a16:rowId xmlns:a16="http://schemas.microsoft.com/office/drawing/2014/main" xmlns="" val="10001"/>
                  </a:ext>
                </a:extLst>
              </a:tr>
              <a:tr h="262102">
                <a:tc>
                  <a:txBody>
                    <a:bodyPr/>
                    <a:lstStyle/>
                    <a:p>
                      <a:pPr marL="0" marR="0" algn="ctr">
                        <a:lnSpc>
                          <a:spcPct val="107000"/>
                        </a:lnSpc>
                        <a:spcBef>
                          <a:spcPts val="0"/>
                        </a:spcBef>
                        <a:spcAft>
                          <a:spcPts val="0"/>
                        </a:spcAft>
                      </a:pPr>
                      <a:r>
                        <a:rPr lang="en-US" sz="1400" dirty="0">
                          <a:effectLst/>
                        </a:rPr>
                        <a:t>God’s control over the forces of nature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996" marR="52996" marT="91440" marB="91440" anchor="ctr"/>
                </a:tc>
                <a:tc>
                  <a:txBody>
                    <a:bodyPr/>
                    <a:lstStyle/>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996" marR="52996" marT="91440" marB="91440" anchor="ctr"/>
                </a:tc>
                <a:extLst>
                  <a:ext uri="{0D108BD9-81ED-4DB2-BD59-A6C34878D82A}">
                    <a16:rowId xmlns:a16="http://schemas.microsoft.com/office/drawing/2014/main" xmlns="" val="10002"/>
                  </a:ext>
                </a:extLst>
              </a:tr>
              <a:tr h="341247">
                <a:tc>
                  <a:txBody>
                    <a:bodyPr/>
                    <a:lstStyle/>
                    <a:p>
                      <a:pPr marL="0" marR="0" algn="ctr">
                        <a:lnSpc>
                          <a:spcPct val="107000"/>
                        </a:lnSpc>
                        <a:spcBef>
                          <a:spcPts val="0"/>
                        </a:spcBef>
                        <a:spcAft>
                          <a:spcPts val="0"/>
                        </a:spcAft>
                      </a:pPr>
                      <a:r>
                        <a:rPr lang="en-US" sz="1400" dirty="0">
                          <a:effectLst/>
                        </a:rPr>
                        <a:t>God’s supremacy over the nations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996" marR="52996" marT="91440" marB="91440" anchor="ctr"/>
                </a:tc>
                <a:tc>
                  <a:txBody>
                    <a:bodyPr/>
                    <a:lstStyle/>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996" marR="52996" marT="91440" marB="91440" anchor="ctr"/>
                </a:tc>
                <a:extLst>
                  <a:ext uri="{0D108BD9-81ED-4DB2-BD59-A6C34878D82A}">
                    <a16:rowId xmlns:a16="http://schemas.microsoft.com/office/drawing/2014/main" xmlns="" val="10003"/>
                  </a:ext>
                </a:extLst>
              </a:tr>
              <a:tr h="262102">
                <a:tc>
                  <a:txBody>
                    <a:bodyPr/>
                    <a:lstStyle/>
                    <a:p>
                      <a:pPr marL="0" marR="0" algn="ctr">
                        <a:lnSpc>
                          <a:spcPct val="107000"/>
                        </a:lnSpc>
                        <a:spcBef>
                          <a:spcPts val="0"/>
                        </a:spcBef>
                        <a:spcAft>
                          <a:spcPts val="0"/>
                        </a:spcAft>
                      </a:pPr>
                      <a:r>
                        <a:rPr lang="en-US" sz="1400" dirty="0">
                          <a:effectLst/>
                        </a:rPr>
                        <a:t>God’s omnipresence is implied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996" marR="52996" marT="91440" marB="91440" anchor="ctr"/>
                </a:tc>
                <a:tc>
                  <a:txBody>
                    <a:bodyPr/>
                    <a:lstStyle/>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996" marR="52996" marT="91440" marB="91440" anchor="ctr"/>
                </a:tc>
                <a:extLst>
                  <a:ext uri="{0D108BD9-81ED-4DB2-BD59-A6C34878D82A}">
                    <a16:rowId xmlns:a16="http://schemas.microsoft.com/office/drawing/2014/main" xmlns="" val="10004"/>
                  </a:ext>
                </a:extLst>
              </a:tr>
              <a:tr h="262102">
                <a:tc>
                  <a:txBody>
                    <a:bodyPr/>
                    <a:lstStyle/>
                    <a:p>
                      <a:pPr marL="0" marR="0" algn="ctr">
                        <a:lnSpc>
                          <a:spcPct val="107000"/>
                        </a:lnSpc>
                        <a:spcBef>
                          <a:spcPts val="0"/>
                        </a:spcBef>
                        <a:spcAft>
                          <a:spcPts val="0"/>
                        </a:spcAft>
                      </a:pPr>
                      <a:r>
                        <a:rPr lang="en-US" sz="1400" dirty="0">
                          <a:effectLst/>
                        </a:rPr>
                        <a:t>God’s omniscience is indicated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996" marR="52996" marT="91440" marB="91440" anchor="ctr"/>
                </a:tc>
                <a:tc>
                  <a:txBody>
                    <a:bodyPr/>
                    <a:lstStyle/>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996" marR="52996" marT="91440" marB="91440" anchor="ctr"/>
                </a:tc>
                <a:extLst>
                  <a:ext uri="{0D108BD9-81ED-4DB2-BD59-A6C34878D82A}">
                    <a16:rowId xmlns:a16="http://schemas.microsoft.com/office/drawing/2014/main" xmlns="" val="10005"/>
                  </a:ext>
                </a:extLst>
              </a:tr>
              <a:tr h="322352">
                <a:tc>
                  <a:txBody>
                    <a:bodyPr/>
                    <a:lstStyle/>
                    <a:p>
                      <a:pPr marL="0" marR="0" algn="ctr">
                        <a:lnSpc>
                          <a:spcPct val="107000"/>
                        </a:lnSpc>
                        <a:spcBef>
                          <a:spcPts val="0"/>
                        </a:spcBef>
                        <a:spcAft>
                          <a:spcPts val="0"/>
                        </a:spcAft>
                      </a:pPr>
                      <a:r>
                        <a:rPr lang="en-US" sz="1400" dirty="0">
                          <a:effectLst/>
                        </a:rPr>
                        <a:t>He knows the thoughts of men</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996" marR="52996" marT="91440" marB="91440" anchor="ctr"/>
                </a:tc>
                <a:tc>
                  <a:txBody>
                    <a:bodyPr/>
                    <a:lstStyle/>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2996" marR="52996" marT="91440" marB="91440" anchor="ct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145941030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78763A-AA9A-4FDF-A039-11DFA991063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DCA678BC-5BD5-41DE-B8BB-9EC7580A0210}"/>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xmlns="" id="{4C1C2425-D9A8-445D-BB57-ED15F87CA19A}"/>
              </a:ext>
            </a:extLst>
          </p:cNvPr>
          <p:cNvGrpSpPr/>
          <p:nvPr/>
        </p:nvGrpSpPr>
        <p:grpSpPr>
          <a:xfrm>
            <a:off x="717776" y="609600"/>
            <a:ext cx="7840070" cy="5603571"/>
            <a:chOff x="651965" y="901401"/>
            <a:chExt cx="7840070" cy="5603571"/>
          </a:xfrm>
        </p:grpSpPr>
        <p:pic>
          <p:nvPicPr>
            <p:cNvPr id="5" name="Picture 4">
              <a:extLst>
                <a:ext uri="{FF2B5EF4-FFF2-40B4-BE49-F238E27FC236}">
                  <a16:creationId xmlns:a16="http://schemas.microsoft.com/office/drawing/2014/main" xmlns="" id="{2C627863-1E80-44D9-A676-BBE8E6E45F07}"/>
                </a:ext>
              </a:extLst>
            </p:cNvPr>
            <p:cNvPicPr>
              <a:picLocks noChangeAspect="1"/>
            </p:cNvPicPr>
            <p:nvPr/>
          </p:nvPicPr>
          <p:blipFill>
            <a:blip r:embed="rId2"/>
            <a:stretch>
              <a:fillRect/>
            </a:stretch>
          </p:blipFill>
          <p:spPr>
            <a:xfrm>
              <a:off x="651965" y="901401"/>
              <a:ext cx="7840070" cy="5603571"/>
            </a:xfrm>
            <a:prstGeom prst="rect">
              <a:avLst/>
            </a:prstGeom>
            <a:solidFill>
              <a:srgbClr val="FFFF00">
                <a:alpha val="10000"/>
              </a:srgbClr>
            </a:solidFill>
            <a:ln w="38100">
              <a:solidFill>
                <a:schemeClr val="tx1"/>
              </a:solidFill>
            </a:ln>
          </p:spPr>
        </p:pic>
        <p:sp>
          <p:nvSpPr>
            <p:cNvPr id="6" name="Rectangle 5">
              <a:extLst>
                <a:ext uri="{FF2B5EF4-FFF2-40B4-BE49-F238E27FC236}">
                  <a16:creationId xmlns:a16="http://schemas.microsoft.com/office/drawing/2014/main" xmlns="" id="{371B4D5F-EAA3-44E3-A5A5-42D7035B1117}"/>
                </a:ext>
              </a:extLst>
            </p:cNvPr>
            <p:cNvSpPr/>
            <p:nvPr/>
          </p:nvSpPr>
          <p:spPr>
            <a:xfrm>
              <a:off x="1109352" y="2748811"/>
              <a:ext cx="603701" cy="254644"/>
            </a:xfrm>
            <a:prstGeom prst="rect">
              <a:avLst/>
            </a:prstGeom>
            <a:solidFill>
              <a:srgbClr val="FFFF00">
                <a:alpha val="1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xmlns="" id="{CEBF0E33-8E0D-4A4E-9DC0-98D35F58845B}"/>
                </a:ext>
              </a:extLst>
            </p:cNvPr>
            <p:cNvSpPr/>
            <p:nvPr/>
          </p:nvSpPr>
          <p:spPr>
            <a:xfrm>
              <a:off x="801547" y="3874038"/>
              <a:ext cx="3967223" cy="408595"/>
            </a:xfrm>
            <a:prstGeom prst="rect">
              <a:avLst/>
            </a:prstGeom>
            <a:solidFill>
              <a:srgbClr val="FFFF00">
                <a:alpha val="10000"/>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2973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241001"/>
            <a:ext cx="6347713" cy="757805"/>
          </a:xfrm>
        </p:spPr>
        <p:txBody>
          <a:bodyPr/>
          <a:lstStyle/>
          <a:p>
            <a:r>
              <a:rPr lang="en-US" dirty="0"/>
              <a:t>Old Testament Timeline</a:t>
            </a:r>
          </a:p>
        </p:txBody>
      </p:sp>
      <p:pic>
        <p:nvPicPr>
          <p:cNvPr id="4" name="Picture 2" descr="http://www.christadelphianvault.net/getimg.php?image=TIMELINES%20AND%20CHRONOLOGIES/Kings%20and%20Prophets%20of%20Israel%20and%20Judah%20-%20Timeline.jpg&amp;"/>
          <p:cNvPicPr>
            <a:picLocks noChangeAspect="1" noChangeArrowheads="1"/>
          </p:cNvPicPr>
          <p:nvPr/>
        </p:nvPicPr>
        <p:blipFill>
          <a:blip r:embed="rId2" cstate="screen">
            <a:extLst>
              <a:ext uri="{BEBA8EAE-BF5A-486C-A8C5-ECC9F3942E4B}">
                <a14:imgProps xmlns:a14="http://schemas.microsoft.com/office/drawing/2010/main">
                  <a14:imgLayer r:embed="rId3">
                    <a14:imgEffect>
                      <a14:saturation sat="3300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0" y="874853"/>
            <a:ext cx="9144000" cy="59167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www.christadelphianvault.net/getimg.php?image=TIMELINES%20AND%20CHRONOLOGIES/Kings%20and%20Prophets%20of%20Israel%20and%20Judah%20-%20Timeline.jpg&amp;"/>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2001"/>
          <a:stretch/>
        </p:blipFill>
        <p:spPr bwMode="auto">
          <a:xfrm>
            <a:off x="5029200" y="815387"/>
            <a:ext cx="3581400" cy="3031266"/>
          </a:xfrm>
          <a:prstGeom prst="ellipse">
            <a:avLst/>
          </a:prstGeom>
          <a:noFill/>
          <a:ln w="38100">
            <a:solidFill>
              <a:schemeClr val="tx2">
                <a:lumMod val="7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51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Passages</a:t>
            </a:r>
          </a:p>
        </p:txBody>
      </p:sp>
      <p:sp>
        <p:nvSpPr>
          <p:cNvPr id="4" name="Rounded Rectangle 3"/>
          <p:cNvSpPr/>
          <p:nvPr/>
        </p:nvSpPr>
        <p:spPr>
          <a:xfrm>
            <a:off x="1264922" y="1513702"/>
            <a:ext cx="6606746" cy="11837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5" name="Rounded Rectangle 4"/>
          <p:cNvSpPr/>
          <p:nvPr/>
        </p:nvSpPr>
        <p:spPr>
          <a:xfrm>
            <a:off x="1264922" y="3322320"/>
            <a:ext cx="6606746" cy="2773680"/>
          </a:xfrm>
          <a:prstGeom prst="roundRect">
            <a:avLst/>
          </a:prstGeom>
          <a:ln>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r>
              <a:rPr lang="en-US" dirty="0"/>
              <a:t>…</a:t>
            </a:r>
          </a:p>
        </p:txBody>
      </p:sp>
    </p:spTree>
    <p:extLst>
      <p:ext uri="{BB962C8B-B14F-4D97-AF65-F5344CB8AC3E}">
        <p14:creationId xmlns:p14="http://schemas.microsoft.com/office/powerpoint/2010/main" val="376333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54E874-9A06-4F61-AB21-39077926ED10}"/>
              </a:ext>
            </a:extLst>
          </p:cNvPr>
          <p:cNvSpPr>
            <a:spLocks noGrp="1"/>
          </p:cNvSpPr>
          <p:nvPr>
            <p:ph type="title"/>
          </p:nvPr>
        </p:nvSpPr>
        <p:spPr/>
        <p:txBody>
          <a:bodyPr/>
          <a:lstStyle/>
          <a:p>
            <a:r>
              <a:rPr lang="en-US" dirty="0"/>
              <a:t>Wickedness of Assyria</a:t>
            </a:r>
          </a:p>
        </p:txBody>
      </p:sp>
      <p:sp>
        <p:nvSpPr>
          <p:cNvPr id="3" name="Content Placeholder 2">
            <a:extLst>
              <a:ext uri="{FF2B5EF4-FFF2-40B4-BE49-F238E27FC236}">
                <a16:creationId xmlns:a16="http://schemas.microsoft.com/office/drawing/2014/main" xmlns="" id="{C04D3F6F-BBD9-4381-9238-292ACFCC27D8}"/>
              </a:ext>
            </a:extLst>
          </p:cNvPr>
          <p:cNvSpPr>
            <a:spLocks noGrp="1"/>
          </p:cNvSpPr>
          <p:nvPr>
            <p:ph idx="1"/>
          </p:nvPr>
        </p:nvSpPr>
        <p:spPr>
          <a:xfrm>
            <a:off x="709547" y="1543051"/>
            <a:ext cx="3738936" cy="807910"/>
          </a:xfrm>
          <a:solidFill>
            <a:schemeClr val="tx2">
              <a:lumMod val="10000"/>
              <a:lumOff val="90000"/>
            </a:schemeClr>
          </a:solidFill>
        </p:spPr>
        <p:txBody>
          <a:bodyPr/>
          <a:lstStyle/>
          <a:p>
            <a:pPr marL="34290" indent="0" algn="ctr">
              <a:buNone/>
            </a:pPr>
            <a:r>
              <a:rPr lang="en-US" sz="2000" b="1" dirty="0"/>
              <a:t>Idolatry and Pride </a:t>
            </a:r>
          </a:p>
          <a:p>
            <a:pPr marL="34290" indent="0" algn="ctr">
              <a:buNone/>
            </a:pPr>
            <a:r>
              <a:rPr lang="en-US" dirty="0"/>
              <a:t>(Isa 10:5-19, Isa 36:16,17)</a:t>
            </a:r>
          </a:p>
        </p:txBody>
      </p:sp>
      <p:sp>
        <p:nvSpPr>
          <p:cNvPr id="4" name="Content Placeholder 3">
            <a:extLst>
              <a:ext uri="{FF2B5EF4-FFF2-40B4-BE49-F238E27FC236}">
                <a16:creationId xmlns:a16="http://schemas.microsoft.com/office/drawing/2014/main" xmlns="" id="{165D478E-EDB7-42B0-8E20-26252802DC9C}"/>
              </a:ext>
            </a:extLst>
          </p:cNvPr>
          <p:cNvSpPr>
            <a:spLocks noGrp="1"/>
          </p:cNvSpPr>
          <p:nvPr>
            <p:ph idx="13"/>
          </p:nvPr>
        </p:nvSpPr>
        <p:spPr/>
        <p:txBody>
          <a:bodyPr/>
          <a:lstStyle/>
          <a:p>
            <a:endParaRPr lang="en-US"/>
          </a:p>
        </p:txBody>
      </p:sp>
      <p:sp>
        <p:nvSpPr>
          <p:cNvPr id="5" name="Rectangle 4">
            <a:extLst>
              <a:ext uri="{FF2B5EF4-FFF2-40B4-BE49-F238E27FC236}">
                <a16:creationId xmlns:a16="http://schemas.microsoft.com/office/drawing/2014/main" xmlns="" id="{5D4E78D6-C6E4-473C-A2F6-5CC222BBAC97}"/>
              </a:ext>
            </a:extLst>
          </p:cNvPr>
          <p:cNvSpPr/>
          <p:nvPr/>
        </p:nvSpPr>
        <p:spPr>
          <a:xfrm>
            <a:off x="709547" y="2497792"/>
            <a:ext cx="3738936" cy="2486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For he [</a:t>
            </a:r>
            <a:r>
              <a:rPr lang="en-US" sz="1600" i="1" dirty="0"/>
              <a:t>the king of Assyria</a:t>
            </a:r>
            <a:r>
              <a:rPr lang="en-US" sz="1600" dirty="0"/>
              <a:t>] says: “By the strength of my hand I have done it, and by my wisdom, for I have understanding; I remove the boundaries of peoples, and plunder their treasures; like a bull I bring down those who sit on thrones.  (Isa 10:13)</a:t>
            </a:r>
          </a:p>
        </p:txBody>
      </p:sp>
      <p:sp>
        <p:nvSpPr>
          <p:cNvPr id="6" name="Rectangle 5">
            <a:extLst>
              <a:ext uri="{FF2B5EF4-FFF2-40B4-BE49-F238E27FC236}">
                <a16:creationId xmlns:a16="http://schemas.microsoft.com/office/drawing/2014/main" xmlns="" id="{7939198F-4455-4958-8849-AE03911F0D69}"/>
              </a:ext>
            </a:extLst>
          </p:cNvPr>
          <p:cNvSpPr/>
          <p:nvPr/>
        </p:nvSpPr>
        <p:spPr>
          <a:xfrm>
            <a:off x="4713851" y="2497792"/>
            <a:ext cx="3661402" cy="2486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t>In the ninth year of Hoshea, the king of Assyria captured Samaria, and he carried the Israelites away to Assyria and placed them in </a:t>
            </a:r>
            <a:r>
              <a:rPr lang="en-US" sz="1600" dirty="0" err="1"/>
              <a:t>Halah</a:t>
            </a:r>
            <a:r>
              <a:rPr lang="en-US" sz="1600" dirty="0"/>
              <a:t>, and on the </a:t>
            </a:r>
            <a:r>
              <a:rPr lang="en-US" sz="1600" dirty="0" err="1"/>
              <a:t>Habor</a:t>
            </a:r>
            <a:r>
              <a:rPr lang="en-US" sz="1600" dirty="0"/>
              <a:t>, the river of </a:t>
            </a:r>
            <a:r>
              <a:rPr lang="en-US" sz="1600" dirty="0" err="1"/>
              <a:t>Gozan</a:t>
            </a:r>
            <a:r>
              <a:rPr lang="en-US" sz="1600" dirty="0"/>
              <a:t>, and in the cities of the Medes.  (2Ki 17:6)</a:t>
            </a:r>
          </a:p>
        </p:txBody>
      </p:sp>
      <p:sp>
        <p:nvSpPr>
          <p:cNvPr id="7" name="Content Placeholder 2">
            <a:extLst>
              <a:ext uri="{FF2B5EF4-FFF2-40B4-BE49-F238E27FC236}">
                <a16:creationId xmlns:a16="http://schemas.microsoft.com/office/drawing/2014/main" xmlns="" id="{F38D8589-8DE2-43C9-A5F5-962AFCBFD059}"/>
              </a:ext>
            </a:extLst>
          </p:cNvPr>
          <p:cNvSpPr txBox="1">
            <a:spLocks/>
          </p:cNvSpPr>
          <p:nvPr/>
        </p:nvSpPr>
        <p:spPr>
          <a:xfrm>
            <a:off x="4713851" y="1543051"/>
            <a:ext cx="3661403" cy="807909"/>
          </a:xfrm>
          <a:prstGeom prst="rect">
            <a:avLst/>
          </a:prstGeom>
          <a:solidFill>
            <a:schemeClr val="tx2">
              <a:lumMod val="10000"/>
              <a:lumOff val="90000"/>
            </a:schemeClr>
          </a:solidFill>
        </p:spPr>
        <p:txBody>
          <a:bodyPr vert="horz" lIns="91440" tIns="45720" rIns="91440" bIns="45720" rtlCol="0">
            <a:normAutofit/>
          </a:bodyPr>
          <a:lst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34290" indent="0" algn="ctr">
              <a:buNone/>
            </a:pPr>
            <a:r>
              <a:rPr lang="en-US" sz="2000" b="1" dirty="0"/>
              <a:t>Oppression, Inhumane Warfare </a:t>
            </a:r>
          </a:p>
          <a:p>
            <a:pPr marL="34290" indent="0" algn="ctr">
              <a:buNone/>
            </a:pPr>
            <a:r>
              <a:rPr lang="en-US" dirty="0"/>
              <a:t>(2 Kings 15:29, 2 Kings 17:6, Isa 36:16,17)</a:t>
            </a:r>
          </a:p>
        </p:txBody>
      </p:sp>
      <p:sp>
        <p:nvSpPr>
          <p:cNvPr id="8" name="Rectangle 7">
            <a:extLst>
              <a:ext uri="{FF2B5EF4-FFF2-40B4-BE49-F238E27FC236}">
                <a16:creationId xmlns:a16="http://schemas.microsoft.com/office/drawing/2014/main" xmlns="" id="{D47B0F7A-3881-4A38-86D7-24DA47237D2B}"/>
              </a:ext>
            </a:extLst>
          </p:cNvPr>
          <p:cNvSpPr/>
          <p:nvPr/>
        </p:nvSpPr>
        <p:spPr>
          <a:xfrm>
            <a:off x="709547" y="5200650"/>
            <a:ext cx="7665705" cy="11303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2">
                    <a:lumMod val="50000"/>
                  </a:schemeClr>
                </a:solidFill>
              </a:rPr>
              <a:t>Assyria was under the condemnation of God!</a:t>
            </a:r>
          </a:p>
          <a:p>
            <a:endParaRPr lang="en-US" sz="1400" dirty="0">
              <a:solidFill>
                <a:schemeClr val="accent2">
                  <a:lumMod val="50000"/>
                </a:schemeClr>
              </a:solidFill>
            </a:endParaRPr>
          </a:p>
          <a:p>
            <a:pPr algn="ctr"/>
            <a:r>
              <a:rPr lang="en-US" sz="1400" dirty="0">
                <a:solidFill>
                  <a:schemeClr val="accent2">
                    <a:lumMod val="50000"/>
                  </a:schemeClr>
                </a:solidFill>
              </a:rPr>
              <a:t>“Arise, go to Nineveh, that great city, and call out against it, for </a:t>
            </a:r>
            <a:r>
              <a:rPr lang="en-US" sz="1400" u="sng" dirty="0">
                <a:solidFill>
                  <a:schemeClr val="accent2">
                    <a:lumMod val="50000"/>
                  </a:schemeClr>
                </a:solidFill>
              </a:rPr>
              <a:t>their evil has come up before me</a:t>
            </a:r>
            <a:r>
              <a:rPr lang="en-US" sz="1400" dirty="0">
                <a:solidFill>
                  <a:schemeClr val="accent2">
                    <a:lumMod val="50000"/>
                  </a:schemeClr>
                </a:solidFill>
              </a:rPr>
              <a:t>.”  (Jon 1:2)</a:t>
            </a:r>
          </a:p>
        </p:txBody>
      </p:sp>
    </p:spTree>
    <p:extLst>
      <p:ext uri="{BB962C8B-B14F-4D97-AF65-F5344CB8AC3E}">
        <p14:creationId xmlns:p14="http://schemas.microsoft.com/office/powerpoint/2010/main" val="14912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31E597-85B0-4F8B-9350-28E5307AD7EA}"/>
              </a:ext>
            </a:extLst>
          </p:cNvPr>
          <p:cNvSpPr>
            <a:spLocks noGrp="1"/>
          </p:cNvSpPr>
          <p:nvPr>
            <p:ph type="title"/>
          </p:nvPr>
        </p:nvSpPr>
        <p:spPr/>
        <p:txBody>
          <a:bodyPr/>
          <a:lstStyle/>
          <a:p>
            <a:r>
              <a:rPr lang="en-US" dirty="0"/>
              <a:t>Wickedness of </a:t>
            </a:r>
            <a:r>
              <a:rPr lang="en-US" dirty="0" err="1"/>
              <a:t>Assyira</a:t>
            </a:r>
            <a:endParaRPr lang="en-US" dirty="0"/>
          </a:p>
        </p:txBody>
      </p:sp>
      <p:sp>
        <p:nvSpPr>
          <p:cNvPr id="3" name="Content Placeholder 2">
            <a:extLst>
              <a:ext uri="{FF2B5EF4-FFF2-40B4-BE49-F238E27FC236}">
                <a16:creationId xmlns:a16="http://schemas.microsoft.com/office/drawing/2014/main" xmlns="" id="{03A57E2F-C70F-43C3-B519-3E54EC5E3A4B}"/>
              </a:ext>
            </a:extLst>
          </p:cNvPr>
          <p:cNvSpPr>
            <a:spLocks noGrp="1"/>
          </p:cNvSpPr>
          <p:nvPr>
            <p:ph idx="1"/>
          </p:nvPr>
        </p:nvSpPr>
        <p:spPr>
          <a:xfrm>
            <a:off x="447675" y="1571625"/>
            <a:ext cx="1800225" cy="4742794"/>
          </a:xfrm>
          <a:solidFill>
            <a:schemeClr val="accent1">
              <a:lumMod val="20000"/>
              <a:lumOff val="80000"/>
            </a:schemeClr>
          </a:solidFill>
        </p:spPr>
        <p:txBody>
          <a:bodyPr anchor="ctr">
            <a:normAutofit/>
          </a:bodyPr>
          <a:lstStyle/>
          <a:p>
            <a:pPr marL="34290" indent="0">
              <a:spcBef>
                <a:spcPts val="3600"/>
              </a:spcBef>
              <a:buNone/>
            </a:pPr>
            <a:r>
              <a:rPr lang="en-US" i="1" dirty="0"/>
              <a:t>Example of:</a:t>
            </a:r>
          </a:p>
          <a:p>
            <a:pPr>
              <a:spcBef>
                <a:spcPts val="3600"/>
              </a:spcBef>
            </a:pPr>
            <a:r>
              <a:rPr lang="en-US" b="1" dirty="0"/>
              <a:t>Ruthlessness of Assyrians</a:t>
            </a:r>
          </a:p>
          <a:p>
            <a:pPr>
              <a:spcBef>
                <a:spcPts val="3600"/>
              </a:spcBef>
            </a:pPr>
            <a:r>
              <a:rPr lang="en-US" b="1" dirty="0"/>
              <a:t>Cruel Oppression</a:t>
            </a:r>
          </a:p>
          <a:p>
            <a:pPr>
              <a:spcBef>
                <a:spcPts val="3600"/>
              </a:spcBef>
            </a:pPr>
            <a:r>
              <a:rPr lang="en-US" b="1" dirty="0"/>
              <a:t>Inhumane warfare</a:t>
            </a:r>
          </a:p>
          <a:p>
            <a:pPr>
              <a:spcBef>
                <a:spcPts val="3600"/>
              </a:spcBef>
            </a:pPr>
            <a:r>
              <a:rPr lang="en-US" b="1" dirty="0"/>
              <a:t>Lust for possessions</a:t>
            </a:r>
          </a:p>
          <a:p>
            <a:pPr>
              <a:spcBef>
                <a:spcPts val="3600"/>
              </a:spcBef>
            </a:pPr>
            <a:r>
              <a:rPr lang="en-US" b="1" dirty="0"/>
              <a:t>Pride</a:t>
            </a:r>
          </a:p>
        </p:txBody>
      </p:sp>
      <p:sp>
        <p:nvSpPr>
          <p:cNvPr id="4" name="Content Placeholder 3">
            <a:extLst>
              <a:ext uri="{FF2B5EF4-FFF2-40B4-BE49-F238E27FC236}">
                <a16:creationId xmlns:a16="http://schemas.microsoft.com/office/drawing/2014/main" xmlns="" id="{7685026A-9E4C-49FF-8658-F4452FCA60FD}"/>
              </a:ext>
            </a:extLst>
          </p:cNvPr>
          <p:cNvSpPr>
            <a:spLocks noGrp="1"/>
          </p:cNvSpPr>
          <p:nvPr>
            <p:ph idx="13"/>
          </p:nvPr>
        </p:nvSpPr>
        <p:spPr/>
        <p:txBody>
          <a:bodyPr/>
          <a:lstStyle/>
          <a:p>
            <a:r>
              <a:rPr lang="en-US" dirty="0"/>
              <a:t>Citation from Ashur-</a:t>
            </a:r>
            <a:r>
              <a:rPr lang="en-US" dirty="0" err="1"/>
              <a:t>nasirpal</a:t>
            </a:r>
            <a:r>
              <a:rPr lang="en-US" dirty="0"/>
              <a:t> II (king of Assyria from 883 to 859 BC)</a:t>
            </a:r>
          </a:p>
        </p:txBody>
      </p:sp>
      <p:sp>
        <p:nvSpPr>
          <p:cNvPr id="5" name="Rectangle 4">
            <a:extLst>
              <a:ext uri="{FF2B5EF4-FFF2-40B4-BE49-F238E27FC236}">
                <a16:creationId xmlns:a16="http://schemas.microsoft.com/office/drawing/2014/main" xmlns="" id="{B4BB5245-DF4C-4D50-8EC6-F9ED611D303D}"/>
              </a:ext>
            </a:extLst>
          </p:cNvPr>
          <p:cNvSpPr/>
          <p:nvPr/>
        </p:nvSpPr>
        <p:spPr>
          <a:xfrm>
            <a:off x="2247900" y="1571625"/>
            <a:ext cx="4852277" cy="474279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900" dirty="0">
                <a:latin typeface="Calibri" panose="020F0502020204030204" pitchFamily="34" charset="0"/>
              </a:rPr>
              <a:t>I stormed the mountain peaks and took them. In the midst of the mighty mountains I </a:t>
            </a:r>
            <a:r>
              <a:rPr lang="en-US" sz="1900" u="sng" dirty="0">
                <a:latin typeface="Calibri" panose="020F0502020204030204" pitchFamily="34" charset="0"/>
              </a:rPr>
              <a:t>slaughtered them</a:t>
            </a:r>
            <a:r>
              <a:rPr lang="en-US" sz="1900" dirty="0">
                <a:latin typeface="Calibri" panose="020F0502020204030204" pitchFamily="34" charset="0"/>
              </a:rPr>
              <a:t>; </a:t>
            </a:r>
            <a:r>
              <a:rPr lang="en-US" sz="1900" u="sng" dirty="0">
                <a:latin typeface="Calibri" panose="020F0502020204030204" pitchFamily="34" charset="0"/>
              </a:rPr>
              <a:t>with their blood I dyed the mountain red like wool</a:t>
            </a:r>
            <a:r>
              <a:rPr lang="en-US" sz="1900" dirty="0">
                <a:latin typeface="Calibri" panose="020F0502020204030204" pitchFamily="34" charset="0"/>
              </a:rPr>
              <a:t>. With the rest of them I darkened the gullies and precipices of the mountains. </a:t>
            </a:r>
            <a:r>
              <a:rPr lang="en-US" sz="1900" u="sng" dirty="0">
                <a:latin typeface="Calibri" panose="020F0502020204030204" pitchFamily="34" charset="0"/>
              </a:rPr>
              <a:t>I carried off their spoil and their possessions</a:t>
            </a:r>
            <a:r>
              <a:rPr lang="en-US" sz="1900" dirty="0">
                <a:latin typeface="Calibri" panose="020F0502020204030204" pitchFamily="34" charset="0"/>
              </a:rPr>
              <a:t>. The </a:t>
            </a:r>
            <a:r>
              <a:rPr lang="en-US" sz="1900" u="sng" dirty="0">
                <a:latin typeface="Calibri" panose="020F0502020204030204" pitchFamily="34" charset="0"/>
              </a:rPr>
              <a:t>heads of their warriors I cut off</a:t>
            </a:r>
            <a:r>
              <a:rPr lang="en-US" sz="1900" dirty="0">
                <a:latin typeface="Calibri" panose="020F0502020204030204" pitchFamily="34" charset="0"/>
              </a:rPr>
              <a:t>, and I formed them into a pillar over against their city; </a:t>
            </a:r>
            <a:r>
              <a:rPr lang="en-US" sz="1900" u="sng" dirty="0">
                <a:latin typeface="Calibri" panose="020F0502020204030204" pitchFamily="34" charset="0"/>
              </a:rPr>
              <a:t>their young men and their maidens I burned in the fire</a:t>
            </a:r>
            <a:r>
              <a:rPr lang="en-US" sz="1900" dirty="0">
                <a:latin typeface="Calibri" panose="020F0502020204030204" pitchFamily="34" charset="0"/>
              </a:rPr>
              <a:t>! … I built a pillar over against the city gates, and I flayed all the chief men who had revolted, and </a:t>
            </a:r>
            <a:r>
              <a:rPr lang="en-US" sz="1900" u="sng" dirty="0">
                <a:latin typeface="Calibri" panose="020F0502020204030204" pitchFamily="34" charset="0"/>
              </a:rPr>
              <a:t>I covered the pillar with their skins</a:t>
            </a:r>
            <a:r>
              <a:rPr lang="en-US" sz="1900" dirty="0">
                <a:latin typeface="Calibri" panose="020F0502020204030204" pitchFamily="34" charset="0"/>
              </a:rPr>
              <a:t>; some I walled up within the pillar, some I impaled upon the pillar on stakes, and others I bound to stakes round about the pillar. </a:t>
            </a:r>
          </a:p>
        </p:txBody>
      </p:sp>
      <p:pic>
        <p:nvPicPr>
          <p:cNvPr id="4100" name="Picture 4" descr="C:\Users\JREYNO~1\AppData\Local\Temp\SNAGHTML1b947f7c.PNG">
            <a:extLst>
              <a:ext uri="{FF2B5EF4-FFF2-40B4-BE49-F238E27FC236}">
                <a16:creationId xmlns:a16="http://schemas.microsoft.com/office/drawing/2014/main" xmlns="" id="{75C6A217-9281-4D60-ACC5-286AF6EF22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6533" y="1619250"/>
            <a:ext cx="1560124" cy="42195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30E63CBD-788A-49D9-9DD4-DD26FC6E630F}"/>
              </a:ext>
            </a:extLst>
          </p:cNvPr>
          <p:cNvSpPr/>
          <p:nvPr/>
        </p:nvSpPr>
        <p:spPr>
          <a:xfrm>
            <a:off x="7237246" y="5838825"/>
            <a:ext cx="1539411" cy="523220"/>
          </a:xfrm>
          <a:prstGeom prst="rect">
            <a:avLst/>
          </a:prstGeom>
        </p:spPr>
        <p:txBody>
          <a:bodyPr wrap="square">
            <a:spAutoFit/>
          </a:bodyPr>
          <a:lstStyle/>
          <a:p>
            <a:r>
              <a:rPr lang="en-US" sz="1400" dirty="0">
                <a:latin typeface="Calibri" panose="020F0502020204030204" pitchFamily="34" charset="0"/>
              </a:rPr>
              <a:t>Statue of King </a:t>
            </a:r>
            <a:r>
              <a:rPr lang="en-US" sz="1400" dirty="0" err="1">
                <a:latin typeface="Calibri" panose="020F0502020204030204" pitchFamily="34" charset="0"/>
              </a:rPr>
              <a:t>Ashurnasirpal</a:t>
            </a:r>
            <a:r>
              <a:rPr lang="en-US" sz="1400" dirty="0">
                <a:latin typeface="Calibri" panose="020F0502020204030204" pitchFamily="34" charset="0"/>
              </a:rPr>
              <a:t> II</a:t>
            </a:r>
          </a:p>
        </p:txBody>
      </p:sp>
    </p:spTree>
    <p:extLst>
      <p:ext uri="{BB962C8B-B14F-4D97-AF65-F5344CB8AC3E}">
        <p14:creationId xmlns:p14="http://schemas.microsoft.com/office/powerpoint/2010/main" val="2126032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264C6A-5D81-45EC-96D3-85ACDBFBEEDC}"/>
              </a:ext>
            </a:extLst>
          </p:cNvPr>
          <p:cNvSpPr>
            <a:spLocks noGrp="1"/>
          </p:cNvSpPr>
          <p:nvPr>
            <p:ph type="title"/>
          </p:nvPr>
        </p:nvSpPr>
        <p:spPr/>
        <p:txBody>
          <a:bodyPr/>
          <a:lstStyle/>
          <a:p>
            <a:r>
              <a:rPr lang="en-US" dirty="0"/>
              <a:t>Assyrian Empire Expansion </a:t>
            </a:r>
          </a:p>
        </p:txBody>
      </p:sp>
      <p:pic>
        <p:nvPicPr>
          <p:cNvPr id="4" name="Picture 2" descr="http://history-world.org/assyrianmap.jpg">
            <a:extLst>
              <a:ext uri="{FF2B5EF4-FFF2-40B4-BE49-F238E27FC236}">
                <a16:creationId xmlns:a16="http://schemas.microsoft.com/office/drawing/2014/main" xmlns="" id="{1C04418B-0BD4-4D03-92C2-E851F7CF1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256" y="1156026"/>
            <a:ext cx="7492343" cy="4942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xmlns="" id="{FD11F8A6-CF15-4C69-87CF-682B550CEB3A}"/>
              </a:ext>
            </a:extLst>
          </p:cNvPr>
          <p:cNvSpPr/>
          <p:nvPr/>
        </p:nvSpPr>
        <p:spPr>
          <a:xfrm>
            <a:off x="3913004" y="6348037"/>
            <a:ext cx="5151538" cy="338554"/>
          </a:xfrm>
          <a:prstGeom prst="rect">
            <a:avLst/>
          </a:prstGeom>
        </p:spPr>
        <p:txBody>
          <a:bodyPr wrap="none">
            <a:spAutoFit/>
          </a:bodyPr>
          <a:lstStyle/>
          <a:p>
            <a:r>
              <a:rPr lang="en-US" sz="1600" dirty="0">
                <a:latin typeface="Calibri" panose="020F0502020204030204" pitchFamily="34" charset="0"/>
              </a:rPr>
              <a:t>Note: Jeroboam II ruled from 793-753 BC (II Kings 14:23-29)</a:t>
            </a:r>
          </a:p>
        </p:txBody>
      </p:sp>
    </p:spTree>
    <p:extLst>
      <p:ext uri="{BB962C8B-B14F-4D97-AF65-F5344CB8AC3E}">
        <p14:creationId xmlns:p14="http://schemas.microsoft.com/office/powerpoint/2010/main" val="333587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738" y="157163"/>
            <a:ext cx="8772525" cy="1021556"/>
          </a:xfrm>
          <a:solidFill>
            <a:schemeClr val="accent1">
              <a:lumMod val="20000"/>
              <a:lumOff val="80000"/>
            </a:schemeClr>
          </a:solidFill>
          <a:ln>
            <a:solidFill>
              <a:schemeClr val="tx2"/>
            </a:solidFill>
          </a:ln>
        </p:spPr>
        <p:txBody>
          <a:bodyPr/>
          <a:lstStyle/>
          <a:p>
            <a:pPr algn="ctr"/>
            <a:r>
              <a:rPr lang="en-US" dirty="0"/>
              <a:t>Assyria’s Expansion and Dominance </a:t>
            </a:r>
          </a:p>
        </p:txBody>
      </p:sp>
      <p:pic>
        <p:nvPicPr>
          <p:cNvPr id="4" name="Picture 3" descr="The Near East at the Time of Hosea"/>
          <p:cNvPicPr/>
          <p:nvPr/>
        </p:nvPicPr>
        <p:blipFill>
          <a:blip r:embed="rId2">
            <a:extLst>
              <a:ext uri="{28A0092B-C50C-407E-A947-70E740481C1C}">
                <a14:useLocalDpi xmlns:a14="http://schemas.microsoft.com/office/drawing/2010/main" val="0"/>
              </a:ext>
            </a:extLst>
          </a:blip>
          <a:srcRect/>
          <a:stretch>
            <a:fillRect/>
          </a:stretch>
        </p:blipFill>
        <p:spPr bwMode="auto">
          <a:xfrm>
            <a:off x="1175146" y="1293019"/>
            <a:ext cx="7147323" cy="5229225"/>
          </a:xfrm>
          <a:prstGeom prst="rect">
            <a:avLst/>
          </a:prstGeom>
          <a:noFill/>
          <a:ln>
            <a:noFill/>
          </a:ln>
        </p:spPr>
      </p:pic>
    </p:spTree>
    <p:extLst>
      <p:ext uri="{BB962C8B-B14F-4D97-AF65-F5344CB8AC3E}">
        <p14:creationId xmlns:p14="http://schemas.microsoft.com/office/powerpoint/2010/main" val="326210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xmlns="" id="{6C0DD7BF-8F3D-4D34-A37A-85563D3D62F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3355" y="243840"/>
            <a:ext cx="879348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xmlns="" id="{A82C64D9-D855-4343-BB40-3E465EFFA0B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3355" y="243840"/>
            <a:ext cx="879348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xmlns="" id="{106D061A-80BB-4A08-8350-176FFFDCC32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483995" y="3733800"/>
            <a:ext cx="61722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xmlns="" id="{6E3AA470-3B69-490E-97A2-0A6A6AB5836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3355" y="243840"/>
            <a:ext cx="8791575"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useBgFill="1">
        <p:nvSpPr>
          <p:cNvPr id="79" name="Rectangle 78">
            <a:extLst>
              <a:ext uri="{FF2B5EF4-FFF2-40B4-BE49-F238E27FC236}">
                <a16:creationId xmlns:a16="http://schemas.microsoft.com/office/drawing/2014/main" xmlns="" id="{0713BAD8-E33C-42AC-A8E6-8F3D8B3766C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664708" y="246887"/>
            <a:ext cx="3298316" cy="6377939"/>
          </a:xfrm>
          <a:prstGeom prst="rect">
            <a:avLst/>
          </a:prstGeom>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81" name="Straight Connector 80">
            <a:extLst>
              <a:ext uri="{FF2B5EF4-FFF2-40B4-BE49-F238E27FC236}">
                <a16:creationId xmlns:a16="http://schemas.microsoft.com/office/drawing/2014/main" xmlns="" id="{632979E2-B89C-40AF-BC3B-F1B518211DF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277713" y="4405863"/>
            <a:ext cx="2072306"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xmlns="" id="{2D195C48-3B53-4363-9FA7-58E5976EAD3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1450" y="246888"/>
            <a:ext cx="879348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696C882F-5CEB-4DE9-830B-74389996C840}"/>
              </a:ext>
            </a:extLst>
          </p:cNvPr>
          <p:cNvSpPr>
            <a:spLocks noGrp="1"/>
          </p:cNvSpPr>
          <p:nvPr>
            <p:ph type="title"/>
          </p:nvPr>
        </p:nvSpPr>
        <p:spPr>
          <a:xfrm>
            <a:off x="6146353" y="857675"/>
            <a:ext cx="2335025" cy="3622844"/>
          </a:xfrm>
        </p:spPr>
        <p:txBody>
          <a:bodyPr vert="horz" lIns="91440" tIns="45720" rIns="91440" bIns="45720" rtlCol="0" anchor="b">
            <a:normAutofit/>
          </a:bodyPr>
          <a:lstStyle/>
          <a:p>
            <a:pPr algn="ctr" defTabSz="914400">
              <a:lnSpc>
                <a:spcPct val="85000"/>
              </a:lnSpc>
            </a:pPr>
            <a:r>
              <a:rPr lang="en-US" sz="2900" b="1" cap="all" dirty="0">
                <a:solidFill>
                  <a:srgbClr val="FFFFFF"/>
                </a:solidFill>
                <a:latin typeface="+mj-lt"/>
                <a:cs typeface="+mj-cs"/>
              </a:rPr>
              <a:t>Assyria’s Dominance During Jeroboam II</a:t>
            </a:r>
          </a:p>
        </p:txBody>
      </p:sp>
      <p:pic>
        <p:nvPicPr>
          <p:cNvPr id="3076" name="Picture 4" descr="https://bleon1.files.wordpress.com/2011/10/16-jeroboamii-and-uzziah.png">
            <a:extLst>
              <a:ext uri="{FF2B5EF4-FFF2-40B4-BE49-F238E27FC236}">
                <a16:creationId xmlns:a16="http://schemas.microsoft.com/office/drawing/2014/main" xmlns="" id="{898B34F2-C686-4442-B7B9-A572FEAAC44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8110" y="246886"/>
            <a:ext cx="4746545" cy="637793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xmlns="" id="{5C5A4492-262A-48D5-A236-9738D841F498}"/>
              </a:ext>
            </a:extLst>
          </p:cNvPr>
          <p:cNvCxnSpPr/>
          <p:nvPr/>
        </p:nvCxnSpPr>
        <p:spPr>
          <a:xfrm flipH="1">
            <a:off x="3629465" y="731520"/>
            <a:ext cx="1350498" cy="144897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6406D72C-B38D-4459-A43E-CB55D259EA80}"/>
              </a:ext>
            </a:extLst>
          </p:cNvPr>
          <p:cNvCxnSpPr>
            <a:cxnSpLocks/>
          </p:cNvCxnSpPr>
          <p:nvPr/>
        </p:nvCxnSpPr>
        <p:spPr>
          <a:xfrm>
            <a:off x="3256089" y="499403"/>
            <a:ext cx="85453" cy="151227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6798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8624A7-0AAB-4AA0-A014-9D3DE2F639DF}"/>
              </a:ext>
            </a:extLst>
          </p:cNvPr>
          <p:cNvSpPr>
            <a:spLocks noGrp="1"/>
          </p:cNvSpPr>
          <p:nvPr>
            <p:ph type="title"/>
          </p:nvPr>
        </p:nvSpPr>
        <p:spPr/>
        <p:txBody>
          <a:bodyPr/>
          <a:lstStyle/>
          <a:p>
            <a:r>
              <a:rPr lang="en-US" dirty="0"/>
              <a:t>Assyria’s Rapid Expansion</a:t>
            </a:r>
          </a:p>
        </p:txBody>
      </p:sp>
      <p:sp>
        <p:nvSpPr>
          <p:cNvPr id="4" name="Content Placeholder 3">
            <a:extLst>
              <a:ext uri="{FF2B5EF4-FFF2-40B4-BE49-F238E27FC236}">
                <a16:creationId xmlns:a16="http://schemas.microsoft.com/office/drawing/2014/main" xmlns="" id="{7D85895C-A6A9-43FF-84AA-6E709F9A62BB}"/>
              </a:ext>
            </a:extLst>
          </p:cNvPr>
          <p:cNvSpPr>
            <a:spLocks noGrp="1"/>
          </p:cNvSpPr>
          <p:nvPr>
            <p:ph idx="13"/>
          </p:nvPr>
        </p:nvSpPr>
        <p:spPr/>
        <p:txBody>
          <a:bodyPr/>
          <a:lstStyle/>
          <a:p>
            <a:r>
              <a:rPr lang="en-US" dirty="0"/>
              <a:t>Assyria Expands Rapidly from 9</a:t>
            </a:r>
            <a:r>
              <a:rPr lang="en-US" baseline="30000" dirty="0"/>
              <a:t>th</a:t>
            </a:r>
            <a:r>
              <a:rPr lang="en-US" dirty="0"/>
              <a:t> Century to 7</a:t>
            </a:r>
            <a:r>
              <a:rPr lang="en-US" baseline="30000" dirty="0"/>
              <a:t>th</a:t>
            </a:r>
            <a:r>
              <a:rPr lang="en-US" dirty="0"/>
              <a:t> Century BC</a:t>
            </a:r>
          </a:p>
        </p:txBody>
      </p:sp>
      <p:pic>
        <p:nvPicPr>
          <p:cNvPr id="5" name="Picture 6" descr="http://empires.findthebest.com/sites/default/files/701/media/images/Map%20of%20Neo-Assyrian%20Empire.png">
            <a:extLst>
              <a:ext uri="{FF2B5EF4-FFF2-40B4-BE49-F238E27FC236}">
                <a16:creationId xmlns:a16="http://schemas.microsoft.com/office/drawing/2014/main" xmlns="" id="{ED0BFF37-EA94-40B5-A02B-9945067681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493" y="1396219"/>
            <a:ext cx="7233816" cy="4973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xmlns="" id="{C71C4A82-4CEF-4D6D-9266-B169956A3A22}"/>
              </a:ext>
            </a:extLst>
          </p:cNvPr>
          <p:cNvSpPr/>
          <p:nvPr/>
        </p:nvSpPr>
        <p:spPr>
          <a:xfrm>
            <a:off x="3913004" y="6369469"/>
            <a:ext cx="5151538" cy="338554"/>
          </a:xfrm>
          <a:prstGeom prst="rect">
            <a:avLst/>
          </a:prstGeom>
        </p:spPr>
        <p:txBody>
          <a:bodyPr wrap="none">
            <a:spAutoFit/>
          </a:bodyPr>
          <a:lstStyle/>
          <a:p>
            <a:r>
              <a:rPr lang="en-US" sz="1600" dirty="0">
                <a:latin typeface="Calibri" panose="020F0502020204030204" pitchFamily="34" charset="0"/>
              </a:rPr>
              <a:t>Note: Jeroboam II ruled from 793-753 BC (II Kings 14:23-29)</a:t>
            </a:r>
          </a:p>
        </p:txBody>
      </p:sp>
    </p:spTree>
    <p:extLst>
      <p:ext uri="{BB962C8B-B14F-4D97-AF65-F5344CB8AC3E}">
        <p14:creationId xmlns:p14="http://schemas.microsoft.com/office/powerpoint/2010/main" val="2140691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EF9794-6CD1-498D-91C9-46EBEA79649D}"/>
              </a:ext>
            </a:extLst>
          </p:cNvPr>
          <p:cNvSpPr>
            <a:spLocks noGrp="1"/>
          </p:cNvSpPr>
          <p:nvPr>
            <p:ph type="title"/>
          </p:nvPr>
        </p:nvSpPr>
        <p:spPr/>
        <p:txBody>
          <a:bodyPr/>
          <a:lstStyle/>
          <a:p>
            <a:r>
              <a:rPr lang="en-US" dirty="0"/>
              <a:t>Minor Prophets Background</a:t>
            </a:r>
          </a:p>
        </p:txBody>
      </p:sp>
      <p:sp>
        <p:nvSpPr>
          <p:cNvPr id="3" name="Text Placeholder 2">
            <a:extLst>
              <a:ext uri="{FF2B5EF4-FFF2-40B4-BE49-F238E27FC236}">
                <a16:creationId xmlns:a16="http://schemas.microsoft.com/office/drawing/2014/main" xmlns="" id="{37AF7CB5-917F-4150-A2F3-0A070593501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690029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EF9794-6CD1-498D-91C9-46EBEA79649D}"/>
              </a:ext>
            </a:extLst>
          </p:cNvPr>
          <p:cNvSpPr>
            <a:spLocks noGrp="1"/>
          </p:cNvSpPr>
          <p:nvPr>
            <p:ph type="title"/>
          </p:nvPr>
        </p:nvSpPr>
        <p:spPr/>
        <p:txBody>
          <a:bodyPr/>
          <a:lstStyle/>
          <a:p>
            <a:r>
              <a:rPr lang="en-US" dirty="0"/>
              <a:t>Timeline, Kings of Israel and Judah</a:t>
            </a:r>
          </a:p>
        </p:txBody>
      </p:sp>
      <p:sp>
        <p:nvSpPr>
          <p:cNvPr id="3" name="Text Placeholder 2">
            <a:extLst>
              <a:ext uri="{FF2B5EF4-FFF2-40B4-BE49-F238E27FC236}">
                <a16:creationId xmlns:a16="http://schemas.microsoft.com/office/drawing/2014/main" xmlns="" id="{37AF7CB5-917F-4150-A2F3-0A070593501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12882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A63602-95C2-4344-A59E-7FA6C6C3B3B9}"/>
              </a:ext>
            </a:extLst>
          </p:cNvPr>
          <p:cNvSpPr>
            <a:spLocks noGrp="1"/>
          </p:cNvSpPr>
          <p:nvPr>
            <p:ph type="title"/>
          </p:nvPr>
        </p:nvSpPr>
        <p:spPr/>
        <p:txBody>
          <a:bodyPr/>
          <a:lstStyle/>
          <a:p>
            <a:r>
              <a:rPr lang="en-US" dirty="0"/>
              <a:t>Minor Prophets by Time Period</a:t>
            </a:r>
          </a:p>
        </p:txBody>
      </p:sp>
      <p:graphicFrame>
        <p:nvGraphicFramePr>
          <p:cNvPr id="4" name="Content Placeholder 3">
            <a:extLst>
              <a:ext uri="{FF2B5EF4-FFF2-40B4-BE49-F238E27FC236}">
                <a16:creationId xmlns:a16="http://schemas.microsoft.com/office/drawing/2014/main" xmlns="" id="{8D1473F9-CF92-47C3-A839-8EDFC0567E94}"/>
              </a:ext>
            </a:extLst>
          </p:cNvPr>
          <p:cNvGraphicFramePr>
            <a:graphicFrameLocks noGrp="1"/>
          </p:cNvGraphicFramePr>
          <p:nvPr>
            <p:ph idx="1"/>
            <p:extLst>
              <p:ext uri="{D42A27DB-BD31-4B8C-83A1-F6EECF244321}">
                <p14:modId xmlns:p14="http://schemas.microsoft.com/office/powerpoint/2010/main" val="3856928057"/>
              </p:ext>
            </p:extLst>
          </p:nvPr>
        </p:nvGraphicFramePr>
        <p:xfrm>
          <a:off x="357188" y="1487488"/>
          <a:ext cx="8399463" cy="4820920"/>
        </p:xfrm>
        <a:graphic>
          <a:graphicData uri="http://schemas.openxmlformats.org/drawingml/2006/table">
            <a:tbl>
              <a:tblPr firstRow="1">
                <a:tableStyleId>{5C22544A-7EE6-4342-B048-85BDC9FD1C3A}</a:tableStyleId>
              </a:tblPr>
              <a:tblGrid>
                <a:gridCol w="1745932">
                  <a:extLst>
                    <a:ext uri="{9D8B030D-6E8A-4147-A177-3AD203B41FA5}">
                      <a16:colId xmlns:a16="http://schemas.microsoft.com/office/drawing/2014/main" xmlns="" val="476666979"/>
                    </a:ext>
                  </a:extLst>
                </a:gridCol>
                <a:gridCol w="1892105">
                  <a:extLst>
                    <a:ext uri="{9D8B030D-6E8A-4147-A177-3AD203B41FA5}">
                      <a16:colId xmlns:a16="http://schemas.microsoft.com/office/drawing/2014/main" xmlns="" val="3775700916"/>
                    </a:ext>
                  </a:extLst>
                </a:gridCol>
                <a:gridCol w="4761426">
                  <a:extLst>
                    <a:ext uri="{9D8B030D-6E8A-4147-A177-3AD203B41FA5}">
                      <a16:colId xmlns:a16="http://schemas.microsoft.com/office/drawing/2014/main" xmlns="" val="842023327"/>
                    </a:ext>
                  </a:extLst>
                </a:gridCol>
              </a:tblGrid>
              <a:tr h="370840">
                <a:tc>
                  <a:txBody>
                    <a:bodyPr/>
                    <a:lstStyle/>
                    <a:p>
                      <a:r>
                        <a:rPr lang="en-US" b="1" u="none" dirty="0"/>
                        <a:t>Minor Prophet</a:t>
                      </a:r>
                    </a:p>
                  </a:txBody>
                  <a:tcPr/>
                </a:tc>
                <a:tc>
                  <a:txBody>
                    <a:bodyPr/>
                    <a:lstStyle/>
                    <a:p>
                      <a:pPr algn="ctr"/>
                      <a:r>
                        <a:rPr lang="en-US" b="1" u="none" dirty="0"/>
                        <a:t>Date (</a:t>
                      </a:r>
                      <a:r>
                        <a:rPr lang="en-US" b="1" u="none" dirty="0" err="1"/>
                        <a:t>est</a:t>
                      </a:r>
                      <a:r>
                        <a:rPr lang="en-US" b="1" u="none" dirty="0"/>
                        <a:t>)</a:t>
                      </a:r>
                    </a:p>
                  </a:txBody>
                  <a:tcPr/>
                </a:tc>
                <a:tc>
                  <a:txBody>
                    <a:bodyPr/>
                    <a:lstStyle/>
                    <a:p>
                      <a:r>
                        <a:rPr lang="en-US" dirty="0"/>
                        <a:t>Note</a:t>
                      </a:r>
                    </a:p>
                  </a:txBody>
                  <a:tcPr/>
                </a:tc>
                <a:extLst>
                  <a:ext uri="{0D108BD9-81ED-4DB2-BD59-A6C34878D82A}">
                    <a16:rowId xmlns:a16="http://schemas.microsoft.com/office/drawing/2014/main" xmlns="" val="1986437823"/>
                  </a:ext>
                </a:extLst>
              </a:tr>
              <a:tr h="370840">
                <a:tc>
                  <a:txBody>
                    <a:bodyPr/>
                    <a:lstStyle/>
                    <a:p>
                      <a:r>
                        <a:rPr lang="en-US" b="1" u="none" dirty="0">
                          <a:highlight>
                            <a:srgbClr val="FFFFCC"/>
                          </a:highlight>
                        </a:rPr>
                        <a:t>Obadiah</a:t>
                      </a:r>
                    </a:p>
                  </a:txBody>
                  <a:tcPr/>
                </a:tc>
                <a:tc>
                  <a:txBody>
                    <a:bodyPr/>
                    <a:lstStyle/>
                    <a:p>
                      <a:pPr algn="ctr"/>
                      <a:r>
                        <a:rPr lang="en-US" b="1" u="none" dirty="0"/>
                        <a:t>845</a:t>
                      </a:r>
                    </a:p>
                  </a:txBody>
                  <a:tcPr/>
                </a:tc>
                <a:tc rowSpan="3">
                  <a:txBody>
                    <a:bodyPr/>
                    <a:lstStyle/>
                    <a:p>
                      <a:r>
                        <a:rPr lang="en-US" dirty="0"/>
                        <a:t>Period: Ninth / Eighth Centuries </a:t>
                      </a:r>
                    </a:p>
                    <a:p>
                      <a:endParaRPr lang="en-US" dirty="0"/>
                    </a:p>
                    <a:p>
                      <a:r>
                        <a:rPr lang="en-US" b="1" dirty="0"/>
                        <a:t>Prior to the great rise of the Assyrian Empire</a:t>
                      </a:r>
                    </a:p>
                    <a:p>
                      <a:r>
                        <a:rPr lang="en-US" dirty="0"/>
                        <a:t>Sometimes known as the Pre-Assyrian Prophets</a:t>
                      </a:r>
                    </a:p>
                  </a:txBody>
                  <a:tcPr anchor="ctr"/>
                </a:tc>
                <a:extLst>
                  <a:ext uri="{0D108BD9-81ED-4DB2-BD59-A6C34878D82A}">
                    <a16:rowId xmlns:a16="http://schemas.microsoft.com/office/drawing/2014/main" xmlns="" val="2009352855"/>
                  </a:ext>
                </a:extLst>
              </a:tr>
              <a:tr h="370840">
                <a:tc>
                  <a:txBody>
                    <a:bodyPr/>
                    <a:lstStyle/>
                    <a:p>
                      <a:r>
                        <a:rPr lang="en-US" dirty="0"/>
                        <a:t>Joel</a:t>
                      </a:r>
                    </a:p>
                  </a:txBody>
                  <a:tcPr/>
                </a:tc>
                <a:tc>
                  <a:txBody>
                    <a:bodyPr/>
                    <a:lstStyle/>
                    <a:p>
                      <a:pPr algn="ctr"/>
                      <a:r>
                        <a:rPr lang="en-US" dirty="0"/>
                        <a:t>835</a:t>
                      </a:r>
                    </a:p>
                  </a:txBody>
                  <a:tcPr/>
                </a:tc>
                <a:tc vMerge="1">
                  <a:txBody>
                    <a:bodyPr/>
                    <a:lstStyle/>
                    <a:p>
                      <a:endParaRPr lang="en-US" dirty="0"/>
                    </a:p>
                  </a:txBody>
                  <a:tcPr/>
                </a:tc>
                <a:extLst>
                  <a:ext uri="{0D108BD9-81ED-4DB2-BD59-A6C34878D82A}">
                    <a16:rowId xmlns:a16="http://schemas.microsoft.com/office/drawing/2014/main" xmlns="" val="2390185017"/>
                  </a:ext>
                </a:extLst>
              </a:tr>
              <a:tr h="370840">
                <a:tc>
                  <a:txBody>
                    <a:bodyPr/>
                    <a:lstStyle/>
                    <a:p>
                      <a:r>
                        <a:rPr lang="en-US" b="1" dirty="0">
                          <a:highlight>
                            <a:srgbClr val="FFFFCC"/>
                          </a:highlight>
                        </a:rPr>
                        <a:t>Jonah</a:t>
                      </a:r>
                    </a:p>
                  </a:txBody>
                  <a:tcPr/>
                </a:tc>
                <a:tc>
                  <a:txBody>
                    <a:bodyPr/>
                    <a:lstStyle/>
                    <a:p>
                      <a:pPr algn="ctr"/>
                      <a:r>
                        <a:rPr lang="en-US" dirty="0"/>
                        <a:t>755</a:t>
                      </a:r>
                    </a:p>
                  </a:txBody>
                  <a:tcPr/>
                </a:tc>
                <a:tc vMerge="1">
                  <a:txBody>
                    <a:bodyPr/>
                    <a:lstStyle/>
                    <a:p>
                      <a:endParaRPr lang="en-US" dirty="0"/>
                    </a:p>
                  </a:txBody>
                  <a:tcPr/>
                </a:tc>
                <a:extLst>
                  <a:ext uri="{0D108BD9-81ED-4DB2-BD59-A6C34878D82A}">
                    <a16:rowId xmlns:a16="http://schemas.microsoft.com/office/drawing/2014/main" xmlns="" val="3059026540"/>
                  </a:ext>
                </a:extLst>
              </a:tr>
              <a:tr h="370840">
                <a:tc>
                  <a:txBody>
                    <a:bodyPr/>
                    <a:lstStyle/>
                    <a:p>
                      <a:r>
                        <a:rPr lang="en-US" dirty="0"/>
                        <a:t>Amos</a:t>
                      </a:r>
                    </a:p>
                  </a:txBody>
                  <a:tcPr>
                    <a:solidFill>
                      <a:schemeClr val="tx2">
                        <a:lumMod val="20000"/>
                        <a:lumOff val="80000"/>
                      </a:schemeClr>
                    </a:solidFill>
                  </a:tcPr>
                </a:tc>
                <a:tc>
                  <a:txBody>
                    <a:bodyPr/>
                    <a:lstStyle/>
                    <a:p>
                      <a:pPr algn="ctr"/>
                      <a:r>
                        <a:rPr lang="en-US" dirty="0"/>
                        <a:t>752</a:t>
                      </a:r>
                    </a:p>
                  </a:txBody>
                  <a:tcPr>
                    <a:solidFill>
                      <a:schemeClr val="tx2">
                        <a:lumMod val="20000"/>
                        <a:lumOff val="80000"/>
                      </a:schemeClr>
                    </a:solidFill>
                  </a:tcPr>
                </a:tc>
                <a:tc rowSpan="3">
                  <a:txBody>
                    <a:bodyPr/>
                    <a:lstStyle/>
                    <a:p>
                      <a:r>
                        <a:rPr lang="en-US" dirty="0"/>
                        <a:t>Period: Eighth Century </a:t>
                      </a:r>
                    </a:p>
                    <a:p>
                      <a:endParaRPr lang="en-US" dirty="0"/>
                    </a:p>
                    <a:p>
                      <a:r>
                        <a:rPr lang="en-US" b="1" dirty="0"/>
                        <a:t>Assyrian armies beginning to dominate in the ancient Near East </a:t>
                      </a:r>
                    </a:p>
                  </a:txBody>
                  <a:tcPr anchor="ctr">
                    <a:solidFill>
                      <a:schemeClr val="tx2">
                        <a:lumMod val="20000"/>
                        <a:lumOff val="80000"/>
                      </a:schemeClr>
                    </a:solidFill>
                  </a:tcPr>
                </a:tc>
                <a:extLst>
                  <a:ext uri="{0D108BD9-81ED-4DB2-BD59-A6C34878D82A}">
                    <a16:rowId xmlns:a16="http://schemas.microsoft.com/office/drawing/2014/main" xmlns="" val="3445261999"/>
                  </a:ext>
                </a:extLst>
              </a:tr>
              <a:tr h="370840">
                <a:tc>
                  <a:txBody>
                    <a:bodyPr/>
                    <a:lstStyle/>
                    <a:p>
                      <a:r>
                        <a:rPr lang="en-US" b="1" dirty="0">
                          <a:highlight>
                            <a:srgbClr val="FFFFCC"/>
                          </a:highlight>
                        </a:rPr>
                        <a:t>Micah</a:t>
                      </a:r>
                    </a:p>
                  </a:txBody>
                  <a:tcPr>
                    <a:solidFill>
                      <a:schemeClr val="tx2">
                        <a:lumMod val="20000"/>
                        <a:lumOff val="80000"/>
                      </a:schemeClr>
                    </a:solidFill>
                  </a:tcPr>
                </a:tc>
                <a:tc>
                  <a:txBody>
                    <a:bodyPr/>
                    <a:lstStyle/>
                    <a:p>
                      <a:pPr algn="ctr"/>
                      <a:r>
                        <a:rPr lang="en-US" dirty="0"/>
                        <a:t>735</a:t>
                      </a:r>
                    </a:p>
                  </a:txBody>
                  <a:tcPr>
                    <a:solidFill>
                      <a:schemeClr val="tx2">
                        <a:lumMod val="20000"/>
                        <a:lumOff val="80000"/>
                      </a:schemeClr>
                    </a:solidFill>
                  </a:tcPr>
                </a:tc>
                <a:tc vMerge="1">
                  <a:txBody>
                    <a:bodyPr/>
                    <a:lstStyle/>
                    <a:p>
                      <a:endParaRPr lang="en-US" dirty="0"/>
                    </a:p>
                  </a:txBody>
                  <a:tcPr/>
                </a:tc>
                <a:extLst>
                  <a:ext uri="{0D108BD9-81ED-4DB2-BD59-A6C34878D82A}">
                    <a16:rowId xmlns:a16="http://schemas.microsoft.com/office/drawing/2014/main" xmlns="" val="4277459462"/>
                  </a:ext>
                </a:extLst>
              </a:tr>
              <a:tr h="370840">
                <a:tc>
                  <a:txBody>
                    <a:bodyPr/>
                    <a:lstStyle/>
                    <a:p>
                      <a:r>
                        <a:rPr lang="en-US" dirty="0"/>
                        <a:t>Hosea</a:t>
                      </a:r>
                    </a:p>
                  </a:txBody>
                  <a:tcPr>
                    <a:solidFill>
                      <a:schemeClr val="tx2">
                        <a:lumMod val="20000"/>
                        <a:lumOff val="80000"/>
                      </a:schemeClr>
                    </a:solidFill>
                  </a:tcPr>
                </a:tc>
                <a:tc>
                  <a:txBody>
                    <a:bodyPr/>
                    <a:lstStyle/>
                    <a:p>
                      <a:pPr algn="ctr"/>
                      <a:r>
                        <a:rPr lang="en-US" dirty="0"/>
                        <a:t>725</a:t>
                      </a:r>
                    </a:p>
                  </a:txBody>
                  <a:tcPr>
                    <a:solidFill>
                      <a:schemeClr val="tx2">
                        <a:lumMod val="20000"/>
                        <a:lumOff val="80000"/>
                      </a:schemeClr>
                    </a:solidFill>
                  </a:tcPr>
                </a:tc>
                <a:tc vMerge="1">
                  <a:txBody>
                    <a:bodyPr/>
                    <a:lstStyle/>
                    <a:p>
                      <a:endParaRPr lang="en-US" dirty="0"/>
                    </a:p>
                  </a:txBody>
                  <a:tcPr/>
                </a:tc>
                <a:extLst>
                  <a:ext uri="{0D108BD9-81ED-4DB2-BD59-A6C34878D82A}">
                    <a16:rowId xmlns:a16="http://schemas.microsoft.com/office/drawing/2014/main" xmlns="" val="1579003299"/>
                  </a:ext>
                </a:extLst>
              </a:tr>
              <a:tr h="370840">
                <a:tc>
                  <a:txBody>
                    <a:bodyPr/>
                    <a:lstStyle/>
                    <a:p>
                      <a:r>
                        <a:rPr lang="en-US" dirty="0"/>
                        <a:t>Nahum</a:t>
                      </a:r>
                    </a:p>
                  </a:txBody>
                  <a:tcPr/>
                </a:tc>
                <a:tc>
                  <a:txBody>
                    <a:bodyPr/>
                    <a:lstStyle/>
                    <a:p>
                      <a:pPr algn="ctr"/>
                      <a:r>
                        <a:rPr lang="en-US" dirty="0"/>
                        <a:t>650</a:t>
                      </a:r>
                    </a:p>
                  </a:txBody>
                  <a:tcPr/>
                </a:tc>
                <a:tc rowSpan="3">
                  <a:txBody>
                    <a:bodyPr/>
                    <a:lstStyle/>
                    <a:p>
                      <a:r>
                        <a:rPr lang="en-US" dirty="0"/>
                        <a:t>Period: Seventh Century</a:t>
                      </a:r>
                    </a:p>
                    <a:p>
                      <a:endParaRPr lang="en-US" dirty="0"/>
                    </a:p>
                    <a:p>
                      <a:r>
                        <a:rPr lang="en-US" dirty="0"/>
                        <a:t>Period of Assyrian Empire faded rapidly and was eclipsed by Babylon</a:t>
                      </a:r>
                    </a:p>
                  </a:txBody>
                  <a:tcPr anchor="ctr"/>
                </a:tc>
                <a:extLst>
                  <a:ext uri="{0D108BD9-81ED-4DB2-BD59-A6C34878D82A}">
                    <a16:rowId xmlns:a16="http://schemas.microsoft.com/office/drawing/2014/main" xmlns="" val="657498602"/>
                  </a:ext>
                </a:extLst>
              </a:tr>
              <a:tr h="370840">
                <a:tc>
                  <a:txBody>
                    <a:bodyPr/>
                    <a:lstStyle/>
                    <a:p>
                      <a:r>
                        <a:rPr lang="en-US" dirty="0"/>
                        <a:t>Zephaniah</a:t>
                      </a:r>
                    </a:p>
                  </a:txBody>
                  <a:tcPr/>
                </a:tc>
                <a:tc>
                  <a:txBody>
                    <a:bodyPr/>
                    <a:lstStyle/>
                    <a:p>
                      <a:pPr algn="ctr"/>
                      <a:r>
                        <a:rPr lang="en-US" dirty="0"/>
                        <a:t>630</a:t>
                      </a:r>
                    </a:p>
                  </a:txBody>
                  <a:tcPr/>
                </a:tc>
                <a:tc vMerge="1">
                  <a:txBody>
                    <a:bodyPr/>
                    <a:lstStyle/>
                    <a:p>
                      <a:endParaRPr lang="en-US" dirty="0"/>
                    </a:p>
                  </a:txBody>
                  <a:tcPr/>
                </a:tc>
                <a:extLst>
                  <a:ext uri="{0D108BD9-81ED-4DB2-BD59-A6C34878D82A}">
                    <a16:rowId xmlns:a16="http://schemas.microsoft.com/office/drawing/2014/main" xmlns="" val="1739183396"/>
                  </a:ext>
                </a:extLst>
              </a:tr>
              <a:tr h="370840">
                <a:tc>
                  <a:txBody>
                    <a:bodyPr/>
                    <a:lstStyle/>
                    <a:p>
                      <a:r>
                        <a:rPr lang="en-US" dirty="0"/>
                        <a:t>Habakkuk </a:t>
                      </a:r>
                    </a:p>
                  </a:txBody>
                  <a:tcPr/>
                </a:tc>
                <a:tc>
                  <a:txBody>
                    <a:bodyPr/>
                    <a:lstStyle/>
                    <a:p>
                      <a:pPr algn="ctr"/>
                      <a:r>
                        <a:rPr lang="en-US" dirty="0"/>
                        <a:t>609</a:t>
                      </a:r>
                    </a:p>
                  </a:txBody>
                  <a:tcPr/>
                </a:tc>
                <a:tc vMerge="1">
                  <a:txBody>
                    <a:bodyPr/>
                    <a:lstStyle/>
                    <a:p>
                      <a:endParaRPr lang="en-US" dirty="0"/>
                    </a:p>
                  </a:txBody>
                  <a:tcPr/>
                </a:tc>
                <a:extLst>
                  <a:ext uri="{0D108BD9-81ED-4DB2-BD59-A6C34878D82A}">
                    <a16:rowId xmlns:a16="http://schemas.microsoft.com/office/drawing/2014/main" xmlns="" val="4013453592"/>
                  </a:ext>
                </a:extLst>
              </a:tr>
              <a:tr h="370840">
                <a:tc>
                  <a:txBody>
                    <a:bodyPr/>
                    <a:lstStyle/>
                    <a:p>
                      <a:r>
                        <a:rPr lang="en-US" dirty="0"/>
                        <a:t>Haggai</a:t>
                      </a:r>
                    </a:p>
                  </a:txBody>
                  <a:tcPr>
                    <a:solidFill>
                      <a:schemeClr val="tx2">
                        <a:lumMod val="20000"/>
                        <a:lumOff val="80000"/>
                      </a:schemeClr>
                    </a:solidFill>
                  </a:tcPr>
                </a:tc>
                <a:tc>
                  <a:txBody>
                    <a:bodyPr/>
                    <a:lstStyle/>
                    <a:p>
                      <a:pPr algn="ctr"/>
                      <a:r>
                        <a:rPr lang="en-US" dirty="0"/>
                        <a:t>520</a:t>
                      </a:r>
                    </a:p>
                  </a:txBody>
                  <a:tcPr>
                    <a:solidFill>
                      <a:schemeClr val="tx2">
                        <a:lumMod val="20000"/>
                        <a:lumOff val="80000"/>
                      </a:schemeClr>
                    </a:solidFill>
                  </a:tcPr>
                </a:tc>
                <a:tc rowSpan="3">
                  <a:txBody>
                    <a:bodyPr/>
                    <a:lstStyle/>
                    <a:p>
                      <a:r>
                        <a:rPr lang="en-US" dirty="0"/>
                        <a:t>Period: Fifth / Sixth Centuries </a:t>
                      </a:r>
                    </a:p>
                    <a:p>
                      <a:endParaRPr lang="en-US" dirty="0"/>
                    </a:p>
                    <a:p>
                      <a:r>
                        <a:rPr lang="en-US" dirty="0"/>
                        <a:t>After the exile when Judea was a province of the Persian Empire</a:t>
                      </a:r>
                    </a:p>
                  </a:txBody>
                  <a:tcPr anchor="ctr">
                    <a:solidFill>
                      <a:schemeClr val="tx2">
                        <a:lumMod val="20000"/>
                        <a:lumOff val="80000"/>
                      </a:schemeClr>
                    </a:solidFill>
                  </a:tcPr>
                </a:tc>
                <a:extLst>
                  <a:ext uri="{0D108BD9-81ED-4DB2-BD59-A6C34878D82A}">
                    <a16:rowId xmlns:a16="http://schemas.microsoft.com/office/drawing/2014/main" xmlns="" val="941591013"/>
                  </a:ext>
                </a:extLst>
              </a:tr>
              <a:tr h="370840">
                <a:tc>
                  <a:txBody>
                    <a:bodyPr/>
                    <a:lstStyle/>
                    <a:p>
                      <a:r>
                        <a:rPr lang="en-US" dirty="0"/>
                        <a:t>Zechariah </a:t>
                      </a:r>
                    </a:p>
                  </a:txBody>
                  <a:tcPr>
                    <a:solidFill>
                      <a:schemeClr val="tx2">
                        <a:lumMod val="20000"/>
                        <a:lumOff val="80000"/>
                      </a:schemeClr>
                    </a:solidFill>
                  </a:tcPr>
                </a:tc>
                <a:tc>
                  <a:txBody>
                    <a:bodyPr/>
                    <a:lstStyle/>
                    <a:p>
                      <a:pPr algn="ctr"/>
                      <a:r>
                        <a:rPr lang="en-US" dirty="0"/>
                        <a:t>480</a:t>
                      </a:r>
                    </a:p>
                  </a:txBody>
                  <a:tcPr>
                    <a:solidFill>
                      <a:schemeClr val="tx2">
                        <a:lumMod val="20000"/>
                        <a:lumOff val="80000"/>
                      </a:schemeClr>
                    </a:solidFill>
                  </a:tcPr>
                </a:tc>
                <a:tc vMerge="1">
                  <a:txBody>
                    <a:bodyPr/>
                    <a:lstStyle/>
                    <a:p>
                      <a:endParaRPr lang="en-US" dirty="0"/>
                    </a:p>
                  </a:txBody>
                  <a:tcPr/>
                </a:tc>
                <a:extLst>
                  <a:ext uri="{0D108BD9-81ED-4DB2-BD59-A6C34878D82A}">
                    <a16:rowId xmlns:a16="http://schemas.microsoft.com/office/drawing/2014/main" xmlns="" val="99547856"/>
                  </a:ext>
                </a:extLst>
              </a:tr>
              <a:tr h="370840">
                <a:tc>
                  <a:txBody>
                    <a:bodyPr/>
                    <a:lstStyle/>
                    <a:p>
                      <a:r>
                        <a:rPr lang="en-US" dirty="0"/>
                        <a:t>Malachi </a:t>
                      </a:r>
                    </a:p>
                  </a:txBody>
                  <a:tcPr>
                    <a:solidFill>
                      <a:schemeClr val="tx2">
                        <a:lumMod val="20000"/>
                        <a:lumOff val="80000"/>
                      </a:schemeClr>
                    </a:solidFill>
                  </a:tcPr>
                </a:tc>
                <a:tc>
                  <a:txBody>
                    <a:bodyPr/>
                    <a:lstStyle/>
                    <a:p>
                      <a:pPr algn="ctr"/>
                      <a:r>
                        <a:rPr lang="en-US" dirty="0"/>
                        <a:t>432</a:t>
                      </a:r>
                    </a:p>
                  </a:txBody>
                  <a:tcPr>
                    <a:solidFill>
                      <a:schemeClr val="tx2">
                        <a:lumMod val="20000"/>
                        <a:lumOff val="80000"/>
                      </a:schemeClr>
                    </a:solidFill>
                  </a:tcPr>
                </a:tc>
                <a:tc vMerge="1">
                  <a:txBody>
                    <a:bodyPr/>
                    <a:lstStyle/>
                    <a:p>
                      <a:endParaRPr lang="en-US" dirty="0"/>
                    </a:p>
                  </a:txBody>
                  <a:tcPr/>
                </a:tc>
                <a:extLst>
                  <a:ext uri="{0D108BD9-81ED-4DB2-BD59-A6C34878D82A}">
                    <a16:rowId xmlns:a16="http://schemas.microsoft.com/office/drawing/2014/main" xmlns="" val="4040158521"/>
                  </a:ext>
                </a:extLst>
              </a:tr>
            </a:tbl>
          </a:graphicData>
        </a:graphic>
      </p:graphicFrame>
    </p:spTree>
    <p:extLst>
      <p:ext uri="{BB962C8B-B14F-4D97-AF65-F5344CB8AC3E}">
        <p14:creationId xmlns:p14="http://schemas.microsoft.com/office/powerpoint/2010/main" val="38030121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01E89B-DAC7-4D20-93BF-E3450766C573}"/>
              </a:ext>
            </a:extLst>
          </p:cNvPr>
          <p:cNvSpPr>
            <a:spLocks noGrp="1"/>
          </p:cNvSpPr>
          <p:nvPr>
            <p:ph type="title"/>
          </p:nvPr>
        </p:nvSpPr>
        <p:spPr/>
        <p:txBody>
          <a:bodyPr/>
          <a:lstStyle/>
          <a:p>
            <a:r>
              <a:rPr lang="en-US" dirty="0"/>
              <a:t>Genealogy of Kings of Israel &amp; Judah</a:t>
            </a:r>
          </a:p>
        </p:txBody>
      </p:sp>
      <p:pic>
        <p:nvPicPr>
          <p:cNvPr id="1028" name="Picture 4" descr="C:\Users\JREYNO~1\AppData\Local\Temp\SNAGHTMLacb4537.PNG">
            <a:extLst>
              <a:ext uri="{FF2B5EF4-FFF2-40B4-BE49-F238E27FC236}">
                <a16:creationId xmlns:a16="http://schemas.microsoft.com/office/drawing/2014/main" xmlns="" id="{5DAEA5F4-D6A9-472B-B0D0-2E98E0866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232" y="1235403"/>
            <a:ext cx="6270625" cy="54059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46B3D100-F5AC-494D-9C1D-50D5F6F120EA}"/>
              </a:ext>
            </a:extLst>
          </p:cNvPr>
          <p:cNvSpPr/>
          <p:nvPr/>
        </p:nvSpPr>
        <p:spPr>
          <a:xfrm>
            <a:off x="4360985" y="4895557"/>
            <a:ext cx="984738" cy="28135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28631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xmlns="" id="{B796F016-3FAD-4BC0-8842-0CA042E10958}"/>
              </a:ext>
            </a:extLst>
          </p:cNvPr>
          <p:cNvCxnSpPr/>
          <p:nvPr/>
        </p:nvCxnSpPr>
        <p:spPr>
          <a:xfrm>
            <a:off x="0" y="3200400"/>
            <a:ext cx="25908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123" name="TextBox 49">
            <a:extLst>
              <a:ext uri="{FF2B5EF4-FFF2-40B4-BE49-F238E27FC236}">
                <a16:creationId xmlns:a16="http://schemas.microsoft.com/office/drawing/2014/main" xmlns="" id="{15EBA737-2DAA-492E-BBD0-A7670D09F9B4}"/>
              </a:ext>
            </a:extLst>
          </p:cNvPr>
          <p:cNvSpPr txBox="1">
            <a:spLocks noChangeArrowheads="1"/>
          </p:cNvSpPr>
          <p:nvPr/>
        </p:nvSpPr>
        <p:spPr bwMode="auto">
          <a:xfrm>
            <a:off x="2057400" y="1295400"/>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r>
              <a:rPr lang="en-US" altLang="en-US"/>
              <a:t>931 BC</a:t>
            </a:r>
          </a:p>
        </p:txBody>
      </p:sp>
      <p:grpSp>
        <p:nvGrpSpPr>
          <p:cNvPr id="5124" name="Group 65">
            <a:extLst>
              <a:ext uri="{FF2B5EF4-FFF2-40B4-BE49-F238E27FC236}">
                <a16:creationId xmlns:a16="http://schemas.microsoft.com/office/drawing/2014/main" xmlns="" id="{6999E3EF-5115-40CD-AE1F-1CFB277AD6A8}"/>
              </a:ext>
            </a:extLst>
          </p:cNvPr>
          <p:cNvGrpSpPr>
            <a:grpSpLocks/>
          </p:cNvGrpSpPr>
          <p:nvPr/>
        </p:nvGrpSpPr>
        <p:grpSpPr bwMode="auto">
          <a:xfrm>
            <a:off x="2209800" y="1676400"/>
            <a:ext cx="762000" cy="2514600"/>
            <a:chOff x="3200400" y="2596809"/>
            <a:chExt cx="762000" cy="2536634"/>
          </a:xfrm>
        </p:grpSpPr>
        <p:cxnSp>
          <p:nvCxnSpPr>
            <p:cNvPr id="9" name="Straight Connector 8">
              <a:extLst>
                <a:ext uri="{FF2B5EF4-FFF2-40B4-BE49-F238E27FC236}">
                  <a16:creationId xmlns:a16="http://schemas.microsoft.com/office/drawing/2014/main" xmlns="" id="{FC1F38D1-7F26-444D-99A9-7FB76B1E5C54}"/>
                </a:ext>
              </a:extLst>
            </p:cNvPr>
            <p:cNvCxnSpPr/>
            <p:nvPr/>
          </p:nvCxnSpPr>
          <p:spPr>
            <a:xfrm rot="16200000" flipH="1">
              <a:off x="2543686" y="4095729"/>
              <a:ext cx="207542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0BECDC7F-43A3-4B3E-9F5E-E521FF20038E}"/>
                </a:ext>
              </a:extLst>
            </p:cNvPr>
            <p:cNvCxnSpPr/>
            <p:nvPr/>
          </p:nvCxnSpPr>
          <p:spPr>
            <a:xfrm rot="5400000" flipH="1" flipV="1">
              <a:off x="3393234" y="2861843"/>
              <a:ext cx="376332"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D7B71669-A0AB-4B7C-991F-56485BFD6AA0}"/>
                </a:ext>
              </a:extLst>
            </p:cNvPr>
            <p:cNvCxnSpPr/>
            <p:nvPr/>
          </p:nvCxnSpPr>
          <p:spPr>
            <a:xfrm>
              <a:off x="3200400" y="2596809"/>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125" name="Group 69">
            <a:extLst>
              <a:ext uri="{FF2B5EF4-FFF2-40B4-BE49-F238E27FC236}">
                <a16:creationId xmlns:a16="http://schemas.microsoft.com/office/drawing/2014/main" xmlns="" id="{72E83E2B-3C6B-4C59-B840-448754EEE794}"/>
              </a:ext>
            </a:extLst>
          </p:cNvPr>
          <p:cNvGrpSpPr>
            <a:grpSpLocks/>
          </p:cNvGrpSpPr>
          <p:nvPr/>
        </p:nvGrpSpPr>
        <p:grpSpPr bwMode="auto">
          <a:xfrm>
            <a:off x="6781800" y="1371600"/>
            <a:ext cx="914400" cy="381000"/>
            <a:chOff x="8229600" y="3657600"/>
            <a:chExt cx="914400" cy="381000"/>
          </a:xfrm>
        </p:grpSpPr>
        <p:sp>
          <p:nvSpPr>
            <p:cNvPr id="5168" name="TextBox 51">
              <a:extLst>
                <a:ext uri="{FF2B5EF4-FFF2-40B4-BE49-F238E27FC236}">
                  <a16:creationId xmlns:a16="http://schemas.microsoft.com/office/drawing/2014/main" xmlns="" id="{FB21D484-65FB-48DB-B6F3-CA1858974248}"/>
                </a:ext>
              </a:extLst>
            </p:cNvPr>
            <p:cNvSpPr txBox="1">
              <a:spLocks noChangeArrowheads="1"/>
            </p:cNvSpPr>
            <p:nvPr/>
          </p:nvSpPr>
          <p:spPr bwMode="auto">
            <a:xfrm>
              <a:off x="8229600" y="3657600"/>
              <a:ext cx="91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r>
                <a:rPr lang="en-US" altLang="en-US"/>
                <a:t>536 BC</a:t>
              </a:r>
            </a:p>
          </p:txBody>
        </p:sp>
        <p:cxnSp>
          <p:nvCxnSpPr>
            <p:cNvPr id="62" name="Straight Connector 61">
              <a:extLst>
                <a:ext uri="{FF2B5EF4-FFF2-40B4-BE49-F238E27FC236}">
                  <a16:creationId xmlns:a16="http://schemas.microsoft.com/office/drawing/2014/main" xmlns="" id="{34C00A6D-A0D2-40C4-899A-35178327AFE4}"/>
                </a:ext>
              </a:extLst>
            </p:cNvPr>
            <p:cNvCxnSpPr/>
            <p:nvPr/>
          </p:nvCxnSpPr>
          <p:spPr>
            <a:xfrm>
              <a:off x="8305800" y="4038600"/>
              <a:ext cx="76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77" name="Rounded Rectangle 76">
            <a:extLst>
              <a:ext uri="{FF2B5EF4-FFF2-40B4-BE49-F238E27FC236}">
                <a16:creationId xmlns:a16="http://schemas.microsoft.com/office/drawing/2014/main" xmlns="" id="{586DBAD2-CC0E-48A1-9DD5-18E2FC104B72}"/>
              </a:ext>
            </a:extLst>
          </p:cNvPr>
          <p:cNvSpPr/>
          <p:nvPr/>
        </p:nvSpPr>
        <p:spPr>
          <a:xfrm>
            <a:off x="2819400" y="685800"/>
            <a:ext cx="1752600" cy="6461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78" name="Straight Connector 77">
            <a:extLst>
              <a:ext uri="{FF2B5EF4-FFF2-40B4-BE49-F238E27FC236}">
                <a16:creationId xmlns:a16="http://schemas.microsoft.com/office/drawing/2014/main" xmlns="" id="{3D9D61A6-FCFB-4D85-B67C-1CA34623A8FA}"/>
              </a:ext>
            </a:extLst>
          </p:cNvPr>
          <p:cNvCxnSpPr/>
          <p:nvPr/>
        </p:nvCxnSpPr>
        <p:spPr>
          <a:xfrm>
            <a:off x="2590800" y="4191000"/>
            <a:ext cx="3429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xmlns="" id="{924634B4-50F7-4D71-902E-07C42580316D}"/>
              </a:ext>
            </a:extLst>
          </p:cNvPr>
          <p:cNvCxnSpPr/>
          <p:nvPr/>
        </p:nvCxnSpPr>
        <p:spPr>
          <a:xfrm>
            <a:off x="2590800" y="2133600"/>
            <a:ext cx="22098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xmlns="" id="{834E4709-2F6B-4147-B79A-7BA9EB8FEAB6}"/>
              </a:ext>
            </a:extLst>
          </p:cNvPr>
          <p:cNvCxnSpPr/>
          <p:nvPr/>
        </p:nvCxnSpPr>
        <p:spPr>
          <a:xfrm rot="16200000" flipH="1">
            <a:off x="4381500" y="2552700"/>
            <a:ext cx="2057400" cy="1219200"/>
          </a:xfrm>
          <a:prstGeom prst="line">
            <a:avLst/>
          </a:prstGeom>
          <a:ln w="34925">
            <a:prstDash val="sysDash"/>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xmlns="" id="{64321E34-0EA2-4DC3-9B08-6F54964C7C12}"/>
              </a:ext>
            </a:extLst>
          </p:cNvPr>
          <p:cNvCxnSpPr/>
          <p:nvPr/>
        </p:nvCxnSpPr>
        <p:spPr>
          <a:xfrm rot="10800000" flipV="1">
            <a:off x="6019800" y="3200400"/>
            <a:ext cx="1219200" cy="990600"/>
          </a:xfrm>
          <a:prstGeom prst="line">
            <a:avLst/>
          </a:prstGeom>
          <a:ln w="34925">
            <a:prstDash val="sysDash"/>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xmlns="" id="{AD4DB3D1-C325-4428-921C-112702351B81}"/>
              </a:ext>
            </a:extLst>
          </p:cNvPr>
          <p:cNvCxnSpPr/>
          <p:nvPr/>
        </p:nvCxnSpPr>
        <p:spPr>
          <a:xfrm>
            <a:off x="7239000" y="3200400"/>
            <a:ext cx="1905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2" name="Rounded Rectangle 121">
            <a:extLst>
              <a:ext uri="{FF2B5EF4-FFF2-40B4-BE49-F238E27FC236}">
                <a16:creationId xmlns:a16="http://schemas.microsoft.com/office/drawing/2014/main" xmlns="" id="{8D38C076-C32A-48A9-869C-FFD9852EAF8D}"/>
              </a:ext>
            </a:extLst>
          </p:cNvPr>
          <p:cNvSpPr/>
          <p:nvPr/>
        </p:nvSpPr>
        <p:spPr>
          <a:xfrm>
            <a:off x="5029200" y="685800"/>
            <a:ext cx="1752600" cy="6461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3" name="Rounded Rectangle 122">
            <a:extLst>
              <a:ext uri="{FF2B5EF4-FFF2-40B4-BE49-F238E27FC236}">
                <a16:creationId xmlns:a16="http://schemas.microsoft.com/office/drawing/2014/main" xmlns="" id="{E10CD351-2F65-4ACB-8692-0A47958DB43E}"/>
              </a:ext>
            </a:extLst>
          </p:cNvPr>
          <p:cNvSpPr/>
          <p:nvPr/>
        </p:nvSpPr>
        <p:spPr>
          <a:xfrm>
            <a:off x="7239000" y="685800"/>
            <a:ext cx="1752600" cy="6461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24" name="Rounded Rectangle 123">
            <a:extLst>
              <a:ext uri="{FF2B5EF4-FFF2-40B4-BE49-F238E27FC236}">
                <a16:creationId xmlns:a16="http://schemas.microsoft.com/office/drawing/2014/main" xmlns="" id="{77521D97-89ED-4273-A041-6DEF564530D2}"/>
              </a:ext>
            </a:extLst>
          </p:cNvPr>
          <p:cNvSpPr/>
          <p:nvPr/>
        </p:nvSpPr>
        <p:spPr>
          <a:xfrm>
            <a:off x="381000" y="685800"/>
            <a:ext cx="1752600" cy="6461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0" name="TextBox 129">
            <a:extLst>
              <a:ext uri="{FF2B5EF4-FFF2-40B4-BE49-F238E27FC236}">
                <a16:creationId xmlns:a16="http://schemas.microsoft.com/office/drawing/2014/main" xmlns="" id="{1BBEAB6D-4E04-4848-8AB8-73437036D28D}"/>
              </a:ext>
            </a:extLst>
          </p:cNvPr>
          <p:cNvSpPr txBox="1">
            <a:spLocks noChangeArrowheads="1"/>
          </p:cNvSpPr>
          <p:nvPr/>
        </p:nvSpPr>
        <p:spPr bwMode="auto">
          <a:xfrm>
            <a:off x="533400" y="685800"/>
            <a:ext cx="137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r>
              <a:rPr lang="en-US" altLang="en-US"/>
              <a:t>United Kingdom</a:t>
            </a:r>
          </a:p>
        </p:txBody>
      </p:sp>
      <p:sp>
        <p:nvSpPr>
          <p:cNvPr id="131" name="TextBox 130">
            <a:extLst>
              <a:ext uri="{FF2B5EF4-FFF2-40B4-BE49-F238E27FC236}">
                <a16:creationId xmlns:a16="http://schemas.microsoft.com/office/drawing/2014/main" xmlns="" id="{154F1DF0-548F-496B-AF31-BB266983EA8F}"/>
              </a:ext>
            </a:extLst>
          </p:cNvPr>
          <p:cNvSpPr txBox="1">
            <a:spLocks noChangeArrowheads="1"/>
          </p:cNvSpPr>
          <p:nvPr/>
        </p:nvSpPr>
        <p:spPr bwMode="auto">
          <a:xfrm>
            <a:off x="3048000" y="685800"/>
            <a:ext cx="137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r>
              <a:rPr lang="en-US" altLang="en-US"/>
              <a:t>Divided Kingdom</a:t>
            </a:r>
          </a:p>
        </p:txBody>
      </p:sp>
      <p:sp>
        <p:nvSpPr>
          <p:cNvPr id="132" name="TextBox 131">
            <a:extLst>
              <a:ext uri="{FF2B5EF4-FFF2-40B4-BE49-F238E27FC236}">
                <a16:creationId xmlns:a16="http://schemas.microsoft.com/office/drawing/2014/main" xmlns="" id="{BC6C155D-EC05-4224-A04D-CFDBBDEB627A}"/>
              </a:ext>
            </a:extLst>
          </p:cNvPr>
          <p:cNvSpPr txBox="1">
            <a:spLocks noChangeArrowheads="1"/>
          </p:cNvSpPr>
          <p:nvPr/>
        </p:nvSpPr>
        <p:spPr bwMode="auto">
          <a:xfrm>
            <a:off x="5257800" y="838200"/>
            <a:ext cx="1371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r>
              <a:rPr lang="en-US" altLang="en-US"/>
              <a:t>Captivity</a:t>
            </a:r>
          </a:p>
        </p:txBody>
      </p:sp>
      <p:sp>
        <p:nvSpPr>
          <p:cNvPr id="133" name="TextBox 132">
            <a:extLst>
              <a:ext uri="{FF2B5EF4-FFF2-40B4-BE49-F238E27FC236}">
                <a16:creationId xmlns:a16="http://schemas.microsoft.com/office/drawing/2014/main" xmlns="" id="{D40894F9-B25A-419F-A96E-506AAF64AA84}"/>
              </a:ext>
            </a:extLst>
          </p:cNvPr>
          <p:cNvSpPr txBox="1">
            <a:spLocks noChangeArrowheads="1"/>
          </p:cNvSpPr>
          <p:nvPr/>
        </p:nvSpPr>
        <p:spPr bwMode="auto">
          <a:xfrm>
            <a:off x="7391400" y="685800"/>
            <a:ext cx="1600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r>
              <a:rPr lang="en-US" altLang="en-US"/>
              <a:t>Return from</a:t>
            </a:r>
          </a:p>
          <a:p>
            <a:pPr algn="ctr"/>
            <a:r>
              <a:rPr lang="en-US" altLang="en-US"/>
              <a:t>Captivity</a:t>
            </a:r>
          </a:p>
        </p:txBody>
      </p:sp>
      <p:cxnSp>
        <p:nvCxnSpPr>
          <p:cNvPr id="134" name="Straight Connector 133">
            <a:extLst>
              <a:ext uri="{FF2B5EF4-FFF2-40B4-BE49-F238E27FC236}">
                <a16:creationId xmlns:a16="http://schemas.microsoft.com/office/drawing/2014/main" xmlns="" id="{53170FC2-6391-4F68-82C6-D4DD851BF7AF}"/>
              </a:ext>
            </a:extLst>
          </p:cNvPr>
          <p:cNvCxnSpPr/>
          <p:nvPr/>
        </p:nvCxnSpPr>
        <p:spPr>
          <a:xfrm rot="5400000" flipH="1" flipV="1">
            <a:off x="1257300" y="5524500"/>
            <a:ext cx="2667000" cy="0"/>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xmlns="" id="{63763D58-DBAF-48F0-852B-F81DF9F98E86}"/>
              </a:ext>
            </a:extLst>
          </p:cNvPr>
          <p:cNvCxnSpPr/>
          <p:nvPr/>
        </p:nvCxnSpPr>
        <p:spPr>
          <a:xfrm rot="5400000" flipH="1" flipV="1">
            <a:off x="1371600" y="3429000"/>
            <a:ext cx="6858000" cy="0"/>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xmlns="" id="{815BB674-6E4F-426B-A84F-146896BDA99E}"/>
              </a:ext>
            </a:extLst>
          </p:cNvPr>
          <p:cNvCxnSpPr/>
          <p:nvPr/>
        </p:nvCxnSpPr>
        <p:spPr>
          <a:xfrm rot="16200000" flipV="1">
            <a:off x="3771900" y="3390900"/>
            <a:ext cx="6858000" cy="76200"/>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5142" name="TextBox 151">
            <a:extLst>
              <a:ext uri="{FF2B5EF4-FFF2-40B4-BE49-F238E27FC236}">
                <a16:creationId xmlns:a16="http://schemas.microsoft.com/office/drawing/2014/main" xmlns="" id="{CA750756-1682-402B-A15F-374BF28C4D11}"/>
              </a:ext>
            </a:extLst>
          </p:cNvPr>
          <p:cNvSpPr txBox="1">
            <a:spLocks noChangeArrowheads="1"/>
          </p:cNvSpPr>
          <p:nvPr/>
        </p:nvSpPr>
        <p:spPr bwMode="auto">
          <a:xfrm>
            <a:off x="5715000" y="4191000"/>
            <a:ext cx="1828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sz="1600"/>
              <a:t>605 </a:t>
            </a:r>
            <a:r>
              <a:rPr lang="en-US" altLang="en-US" sz="1400"/>
              <a:t>BC</a:t>
            </a:r>
          </a:p>
        </p:txBody>
      </p:sp>
      <p:cxnSp>
        <p:nvCxnSpPr>
          <p:cNvPr id="154" name="Straight Connector 153">
            <a:extLst>
              <a:ext uri="{FF2B5EF4-FFF2-40B4-BE49-F238E27FC236}">
                <a16:creationId xmlns:a16="http://schemas.microsoft.com/office/drawing/2014/main" xmlns="" id="{4F1052D2-B07F-4BED-8BB6-FE5E7B7A8F6A}"/>
              </a:ext>
            </a:extLst>
          </p:cNvPr>
          <p:cNvCxnSpPr/>
          <p:nvPr/>
        </p:nvCxnSpPr>
        <p:spPr>
          <a:xfrm rot="5400000" flipH="1" flipV="1">
            <a:off x="1524000" y="1066800"/>
            <a:ext cx="2133600" cy="0"/>
          </a:xfrm>
          <a:prstGeom prst="line">
            <a:avLst/>
          </a:prstGeom>
          <a:ln>
            <a:solidFill>
              <a:srgbClr val="FFC000"/>
            </a:solidFill>
            <a:prstDash val="dash"/>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xmlns="" id="{94B22B49-C2B0-4A8A-90D5-E9CD6567F8BD}"/>
              </a:ext>
            </a:extLst>
          </p:cNvPr>
          <p:cNvSpPr txBox="1">
            <a:spLocks noChangeArrowheads="1"/>
          </p:cNvSpPr>
          <p:nvPr/>
        </p:nvSpPr>
        <p:spPr bwMode="auto">
          <a:xfrm rot="3600503">
            <a:off x="4832350" y="2455863"/>
            <a:ext cx="11398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b="1"/>
              <a:t>Assyria</a:t>
            </a:r>
          </a:p>
        </p:txBody>
      </p:sp>
      <p:sp>
        <p:nvSpPr>
          <p:cNvPr id="158" name="TextBox 157">
            <a:extLst>
              <a:ext uri="{FF2B5EF4-FFF2-40B4-BE49-F238E27FC236}">
                <a16:creationId xmlns:a16="http://schemas.microsoft.com/office/drawing/2014/main" xmlns="" id="{54377241-0197-414A-8729-A68897E00052}"/>
              </a:ext>
            </a:extLst>
          </p:cNvPr>
          <p:cNvSpPr txBox="1">
            <a:spLocks noChangeArrowheads="1"/>
          </p:cNvSpPr>
          <p:nvPr/>
        </p:nvSpPr>
        <p:spPr bwMode="auto">
          <a:xfrm rot="-2380960">
            <a:off x="5838825" y="2841625"/>
            <a:ext cx="259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b="1"/>
              <a:t>Babylon</a:t>
            </a:r>
          </a:p>
        </p:txBody>
      </p:sp>
      <p:sp>
        <p:nvSpPr>
          <p:cNvPr id="159" name="TextBox 158">
            <a:extLst>
              <a:ext uri="{FF2B5EF4-FFF2-40B4-BE49-F238E27FC236}">
                <a16:creationId xmlns:a16="http://schemas.microsoft.com/office/drawing/2014/main" xmlns="" id="{612ECCD5-CA15-4AF0-A432-6EC27F886C0D}"/>
              </a:ext>
            </a:extLst>
          </p:cNvPr>
          <p:cNvSpPr txBox="1">
            <a:spLocks noChangeArrowheads="1"/>
          </p:cNvSpPr>
          <p:nvPr/>
        </p:nvSpPr>
        <p:spPr bwMode="auto">
          <a:xfrm>
            <a:off x="7391400" y="2819400"/>
            <a:ext cx="175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b="1"/>
              <a:t>Medo-Persia</a:t>
            </a:r>
          </a:p>
        </p:txBody>
      </p:sp>
      <p:sp>
        <p:nvSpPr>
          <p:cNvPr id="5147" name="TextBox 159">
            <a:extLst>
              <a:ext uri="{FF2B5EF4-FFF2-40B4-BE49-F238E27FC236}">
                <a16:creationId xmlns:a16="http://schemas.microsoft.com/office/drawing/2014/main" xmlns="" id="{C9BE9E1B-A948-4F42-811E-750E86DC8AB0}"/>
              </a:ext>
            </a:extLst>
          </p:cNvPr>
          <p:cNvSpPr txBox="1">
            <a:spLocks noChangeArrowheads="1"/>
          </p:cNvSpPr>
          <p:nvPr/>
        </p:nvSpPr>
        <p:spPr bwMode="auto">
          <a:xfrm>
            <a:off x="2819400" y="1752600"/>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b="1"/>
              <a:t>Israel</a:t>
            </a:r>
          </a:p>
        </p:txBody>
      </p:sp>
      <p:sp>
        <p:nvSpPr>
          <p:cNvPr id="5148" name="TextBox 160">
            <a:extLst>
              <a:ext uri="{FF2B5EF4-FFF2-40B4-BE49-F238E27FC236}">
                <a16:creationId xmlns:a16="http://schemas.microsoft.com/office/drawing/2014/main" xmlns="" id="{F4BBED8B-A150-46BC-9B55-5024D754D4A5}"/>
              </a:ext>
            </a:extLst>
          </p:cNvPr>
          <p:cNvSpPr txBox="1">
            <a:spLocks noChangeArrowheads="1"/>
          </p:cNvSpPr>
          <p:nvPr/>
        </p:nvSpPr>
        <p:spPr bwMode="auto">
          <a:xfrm>
            <a:off x="2895600" y="3733800"/>
            <a:ext cx="121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b="1"/>
              <a:t>Judah</a:t>
            </a:r>
          </a:p>
        </p:txBody>
      </p:sp>
      <p:grpSp>
        <p:nvGrpSpPr>
          <p:cNvPr id="5149" name="Group 69">
            <a:extLst>
              <a:ext uri="{FF2B5EF4-FFF2-40B4-BE49-F238E27FC236}">
                <a16:creationId xmlns:a16="http://schemas.microsoft.com/office/drawing/2014/main" xmlns="" id="{D0F35C66-EA2D-4F79-B40A-6CD7804411B1}"/>
              </a:ext>
            </a:extLst>
          </p:cNvPr>
          <p:cNvGrpSpPr>
            <a:grpSpLocks/>
          </p:cNvGrpSpPr>
          <p:nvPr/>
        </p:nvGrpSpPr>
        <p:grpSpPr bwMode="auto">
          <a:xfrm>
            <a:off x="4343400" y="1371600"/>
            <a:ext cx="914400" cy="381000"/>
            <a:chOff x="8229600" y="3657600"/>
            <a:chExt cx="914400" cy="381000"/>
          </a:xfrm>
        </p:grpSpPr>
        <p:sp>
          <p:nvSpPr>
            <p:cNvPr id="5166" name="TextBox 162">
              <a:extLst>
                <a:ext uri="{FF2B5EF4-FFF2-40B4-BE49-F238E27FC236}">
                  <a16:creationId xmlns:a16="http://schemas.microsoft.com/office/drawing/2014/main" xmlns="" id="{99384AAB-4B0B-4EEF-BC3C-0554631A4DA9}"/>
                </a:ext>
              </a:extLst>
            </p:cNvPr>
            <p:cNvSpPr txBox="1">
              <a:spLocks noChangeArrowheads="1"/>
            </p:cNvSpPr>
            <p:nvPr/>
          </p:nvSpPr>
          <p:spPr bwMode="auto">
            <a:xfrm>
              <a:off x="8229600" y="3657600"/>
              <a:ext cx="91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r>
                <a:rPr lang="en-US" altLang="en-US" dirty="0"/>
                <a:t>721 BC</a:t>
              </a:r>
            </a:p>
          </p:txBody>
        </p:sp>
        <p:cxnSp>
          <p:nvCxnSpPr>
            <p:cNvPr id="164" name="Straight Connector 163">
              <a:extLst>
                <a:ext uri="{FF2B5EF4-FFF2-40B4-BE49-F238E27FC236}">
                  <a16:creationId xmlns:a16="http://schemas.microsoft.com/office/drawing/2014/main" xmlns="" id="{56CEF7A6-BC9A-4358-B10C-A47C24749138}"/>
                </a:ext>
              </a:extLst>
            </p:cNvPr>
            <p:cNvCxnSpPr/>
            <p:nvPr/>
          </p:nvCxnSpPr>
          <p:spPr>
            <a:xfrm>
              <a:off x="8305800" y="4038600"/>
              <a:ext cx="7620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150" name="TextBox 165">
            <a:extLst>
              <a:ext uri="{FF2B5EF4-FFF2-40B4-BE49-F238E27FC236}">
                <a16:creationId xmlns:a16="http://schemas.microsoft.com/office/drawing/2014/main" xmlns="" id="{59038E02-C3F8-4867-A513-0AE87E438F93}"/>
              </a:ext>
            </a:extLst>
          </p:cNvPr>
          <p:cNvSpPr txBox="1">
            <a:spLocks noChangeArrowheads="1"/>
          </p:cNvSpPr>
          <p:nvPr/>
        </p:nvSpPr>
        <p:spPr bwMode="auto">
          <a:xfrm>
            <a:off x="6324600" y="3657600"/>
            <a:ext cx="1371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r>
              <a:rPr lang="en-US" altLang="en-US"/>
              <a:t>586 </a:t>
            </a:r>
            <a:r>
              <a:rPr lang="en-US" altLang="en-US" sz="1200"/>
              <a:t>BC</a:t>
            </a:r>
            <a:endParaRPr lang="en-US" altLang="en-US"/>
          </a:p>
          <a:p>
            <a:pPr algn="ctr"/>
            <a:r>
              <a:rPr lang="en-US" altLang="en-US"/>
              <a:t>    539 </a:t>
            </a:r>
            <a:r>
              <a:rPr lang="en-US" altLang="en-US" sz="1200"/>
              <a:t>BC</a:t>
            </a:r>
            <a:endParaRPr lang="en-US" altLang="en-US"/>
          </a:p>
        </p:txBody>
      </p:sp>
      <p:grpSp>
        <p:nvGrpSpPr>
          <p:cNvPr id="5151" name="Group 37">
            <a:extLst>
              <a:ext uri="{FF2B5EF4-FFF2-40B4-BE49-F238E27FC236}">
                <a16:creationId xmlns:a16="http://schemas.microsoft.com/office/drawing/2014/main" xmlns="" id="{EE1AECA4-413D-424E-85D1-91EDF2772BA1}"/>
              </a:ext>
            </a:extLst>
          </p:cNvPr>
          <p:cNvGrpSpPr>
            <a:grpSpLocks/>
          </p:cNvGrpSpPr>
          <p:nvPr/>
        </p:nvGrpSpPr>
        <p:grpSpPr bwMode="auto">
          <a:xfrm>
            <a:off x="228600" y="2514600"/>
            <a:ext cx="2133600" cy="457200"/>
            <a:chOff x="152400" y="4495800"/>
            <a:chExt cx="762000" cy="381000"/>
          </a:xfrm>
        </p:grpSpPr>
        <p:sp>
          <p:nvSpPr>
            <p:cNvPr id="5164" name="TextBox 38">
              <a:extLst>
                <a:ext uri="{FF2B5EF4-FFF2-40B4-BE49-F238E27FC236}">
                  <a16:creationId xmlns:a16="http://schemas.microsoft.com/office/drawing/2014/main" xmlns="" id="{462A20C7-2B74-4F10-BD4A-B2E5C1EE5C1F}"/>
                </a:ext>
              </a:extLst>
            </p:cNvPr>
            <p:cNvSpPr txBox="1">
              <a:spLocks noChangeArrowheads="1"/>
            </p:cNvSpPr>
            <p:nvPr/>
          </p:nvSpPr>
          <p:spPr bwMode="auto">
            <a:xfrm>
              <a:off x="152400" y="4559300"/>
              <a:ext cx="762000" cy="28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ctr"/>
              <a:r>
                <a:rPr lang="en-US" altLang="en-US" sz="1600"/>
                <a:t>Saul-David-Solomon</a:t>
              </a:r>
            </a:p>
          </p:txBody>
        </p:sp>
        <p:sp>
          <p:nvSpPr>
            <p:cNvPr id="40" name="Rounded Rectangle 39">
              <a:extLst>
                <a:ext uri="{FF2B5EF4-FFF2-40B4-BE49-F238E27FC236}">
                  <a16:creationId xmlns:a16="http://schemas.microsoft.com/office/drawing/2014/main" xmlns="" id="{B1ADA6B3-9559-4DF2-AD1F-57681F5E664D}"/>
                </a:ext>
              </a:extLst>
            </p:cNvPr>
            <p:cNvSpPr/>
            <p:nvPr/>
          </p:nvSpPr>
          <p:spPr>
            <a:xfrm>
              <a:off x="152400" y="4495800"/>
              <a:ext cx="7620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56" name="TextBox 55">
            <a:extLst>
              <a:ext uri="{FF2B5EF4-FFF2-40B4-BE49-F238E27FC236}">
                <a16:creationId xmlns:a16="http://schemas.microsoft.com/office/drawing/2014/main" xmlns="" id="{A64AA828-41B2-421F-974F-7E29EC358FFD}"/>
              </a:ext>
            </a:extLst>
          </p:cNvPr>
          <p:cNvSpPr txBox="1">
            <a:spLocks noChangeArrowheads="1"/>
          </p:cNvSpPr>
          <p:nvPr/>
        </p:nvSpPr>
        <p:spPr bwMode="auto">
          <a:xfrm>
            <a:off x="7315200" y="3657600"/>
            <a:ext cx="1676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sz="1600"/>
              <a:t>Jerusalem falls</a:t>
            </a:r>
          </a:p>
        </p:txBody>
      </p:sp>
      <p:sp>
        <p:nvSpPr>
          <p:cNvPr id="57" name="TextBox 56">
            <a:extLst>
              <a:ext uri="{FF2B5EF4-FFF2-40B4-BE49-F238E27FC236}">
                <a16:creationId xmlns:a16="http://schemas.microsoft.com/office/drawing/2014/main" xmlns="" id="{7001C178-C157-48DC-9775-F97EEE2C4F28}"/>
              </a:ext>
            </a:extLst>
          </p:cNvPr>
          <p:cNvSpPr txBox="1">
            <a:spLocks noChangeArrowheads="1"/>
          </p:cNvSpPr>
          <p:nvPr/>
        </p:nvSpPr>
        <p:spPr bwMode="auto">
          <a:xfrm>
            <a:off x="7467600" y="4038600"/>
            <a:ext cx="1676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sz="1600"/>
              <a:t>Babylon falls</a:t>
            </a:r>
          </a:p>
        </p:txBody>
      </p:sp>
      <p:sp>
        <p:nvSpPr>
          <p:cNvPr id="58" name="TextBox 57">
            <a:extLst>
              <a:ext uri="{FF2B5EF4-FFF2-40B4-BE49-F238E27FC236}">
                <a16:creationId xmlns:a16="http://schemas.microsoft.com/office/drawing/2014/main" xmlns="" id="{8DC358AD-01D4-4B9C-B68A-C6E276EC0830}"/>
              </a:ext>
            </a:extLst>
          </p:cNvPr>
          <p:cNvSpPr txBox="1">
            <a:spLocks noChangeArrowheads="1"/>
          </p:cNvSpPr>
          <p:nvPr/>
        </p:nvSpPr>
        <p:spPr bwMode="auto">
          <a:xfrm>
            <a:off x="7239000" y="1752600"/>
            <a:ext cx="1676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sz="1600"/>
              <a:t>Cyrus’ decree</a:t>
            </a:r>
          </a:p>
        </p:txBody>
      </p:sp>
      <p:sp>
        <p:nvSpPr>
          <p:cNvPr id="61" name="TextBox 60">
            <a:extLst>
              <a:ext uri="{FF2B5EF4-FFF2-40B4-BE49-F238E27FC236}">
                <a16:creationId xmlns:a16="http://schemas.microsoft.com/office/drawing/2014/main" xmlns="" id="{551C31C8-FF82-44BD-B347-AED9F176DB11}"/>
              </a:ext>
            </a:extLst>
          </p:cNvPr>
          <p:cNvSpPr txBox="1"/>
          <p:nvPr/>
        </p:nvSpPr>
        <p:spPr>
          <a:xfrm>
            <a:off x="4876800" y="4648200"/>
            <a:ext cx="2286000" cy="1754188"/>
          </a:xfrm>
          <a:prstGeom prst="rect">
            <a:avLst/>
          </a:prstGeom>
          <a:noFill/>
        </p:spPr>
        <p:txBody>
          <a:bodyPr>
            <a:spAutoFit/>
          </a:bodyPr>
          <a:lstStyle/>
          <a:p>
            <a:pPr fontAlgn="auto">
              <a:spcBef>
                <a:spcPts val="0"/>
              </a:spcBef>
              <a:spcAft>
                <a:spcPts val="0"/>
              </a:spcAft>
              <a:defRPr/>
            </a:pPr>
            <a:r>
              <a:rPr lang="en-US" dirty="0">
                <a:latin typeface="+mn-lt"/>
                <a:cs typeface="+mn-cs"/>
              </a:rPr>
              <a:t>Nahum (635-612)</a:t>
            </a:r>
          </a:p>
          <a:p>
            <a:pPr fontAlgn="auto">
              <a:spcBef>
                <a:spcPts val="0"/>
              </a:spcBef>
              <a:spcAft>
                <a:spcPts val="0"/>
              </a:spcAft>
              <a:defRPr/>
            </a:pPr>
            <a:r>
              <a:rPr lang="en-US" dirty="0">
                <a:latin typeface="+mn-lt"/>
                <a:cs typeface="+mn-cs"/>
              </a:rPr>
              <a:t>Habakkuk (612-606)</a:t>
            </a:r>
          </a:p>
          <a:p>
            <a:pPr fontAlgn="auto">
              <a:spcBef>
                <a:spcPts val="0"/>
              </a:spcBef>
              <a:spcAft>
                <a:spcPts val="0"/>
              </a:spcAft>
              <a:defRPr/>
            </a:pPr>
            <a:r>
              <a:rPr lang="en-US" dirty="0">
                <a:latin typeface="+mn-lt"/>
                <a:cs typeface="+mn-cs"/>
              </a:rPr>
              <a:t>Zephaniah (630-625)</a:t>
            </a:r>
          </a:p>
          <a:p>
            <a:pPr fontAlgn="auto">
              <a:spcBef>
                <a:spcPts val="0"/>
              </a:spcBef>
              <a:spcAft>
                <a:spcPts val="0"/>
              </a:spcAft>
              <a:defRPr/>
            </a:pPr>
            <a:r>
              <a:rPr lang="en-US" dirty="0">
                <a:solidFill>
                  <a:schemeClr val="bg1">
                    <a:lumMod val="65000"/>
                  </a:schemeClr>
                </a:solidFill>
                <a:latin typeface="+mn-lt"/>
                <a:cs typeface="+mn-cs"/>
              </a:rPr>
              <a:t>Jeremiah (627-586)</a:t>
            </a:r>
          </a:p>
          <a:p>
            <a:pPr fontAlgn="auto">
              <a:spcBef>
                <a:spcPts val="0"/>
              </a:spcBef>
              <a:spcAft>
                <a:spcPts val="0"/>
              </a:spcAft>
              <a:defRPr/>
            </a:pPr>
            <a:r>
              <a:rPr lang="en-US" dirty="0">
                <a:solidFill>
                  <a:schemeClr val="bg1">
                    <a:lumMod val="65000"/>
                  </a:schemeClr>
                </a:solidFill>
                <a:latin typeface="+mn-lt"/>
                <a:cs typeface="+mn-cs"/>
              </a:rPr>
              <a:t>Daniel (605-534)</a:t>
            </a:r>
          </a:p>
          <a:p>
            <a:pPr fontAlgn="auto">
              <a:spcBef>
                <a:spcPts val="0"/>
              </a:spcBef>
              <a:spcAft>
                <a:spcPts val="0"/>
              </a:spcAft>
              <a:defRPr/>
            </a:pPr>
            <a:r>
              <a:rPr lang="en-US" dirty="0">
                <a:solidFill>
                  <a:schemeClr val="bg1">
                    <a:lumMod val="65000"/>
                  </a:schemeClr>
                </a:solidFill>
                <a:latin typeface="+mn-lt"/>
                <a:cs typeface="+mn-cs"/>
              </a:rPr>
              <a:t>Ezekiel 592-570)</a:t>
            </a:r>
          </a:p>
        </p:txBody>
      </p:sp>
      <p:sp>
        <p:nvSpPr>
          <p:cNvPr id="63" name="TextBox 62">
            <a:extLst>
              <a:ext uri="{FF2B5EF4-FFF2-40B4-BE49-F238E27FC236}">
                <a16:creationId xmlns:a16="http://schemas.microsoft.com/office/drawing/2014/main" xmlns="" id="{94FB1B04-736A-42BF-8634-CAA94EC4B763}"/>
              </a:ext>
            </a:extLst>
          </p:cNvPr>
          <p:cNvSpPr txBox="1">
            <a:spLocks noChangeArrowheads="1"/>
          </p:cNvSpPr>
          <p:nvPr/>
        </p:nvSpPr>
        <p:spPr bwMode="auto">
          <a:xfrm>
            <a:off x="7162800" y="4724400"/>
            <a:ext cx="1981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dirty="0"/>
              <a:t>Haggai (520)</a:t>
            </a:r>
          </a:p>
          <a:p>
            <a:r>
              <a:rPr lang="en-US" altLang="en-US" dirty="0"/>
              <a:t>Zechariah </a:t>
            </a:r>
            <a:r>
              <a:rPr lang="en-US" altLang="en-US" sz="1400" dirty="0"/>
              <a:t>(520-518)</a:t>
            </a:r>
            <a:endParaRPr lang="en-US" altLang="en-US" sz="1700" dirty="0"/>
          </a:p>
          <a:p>
            <a:r>
              <a:rPr lang="en-US" altLang="en-US" dirty="0"/>
              <a:t>Malachi (445-432)</a:t>
            </a:r>
          </a:p>
        </p:txBody>
      </p:sp>
      <p:sp>
        <p:nvSpPr>
          <p:cNvPr id="64" name="Left Brace 63">
            <a:extLst>
              <a:ext uri="{FF2B5EF4-FFF2-40B4-BE49-F238E27FC236}">
                <a16:creationId xmlns:a16="http://schemas.microsoft.com/office/drawing/2014/main" xmlns="" id="{74D29BE3-0E52-4BBA-AFAF-0D63513FB687}"/>
              </a:ext>
            </a:extLst>
          </p:cNvPr>
          <p:cNvSpPr/>
          <p:nvPr/>
        </p:nvSpPr>
        <p:spPr>
          <a:xfrm>
            <a:off x="1981200" y="4572000"/>
            <a:ext cx="457200" cy="1905000"/>
          </a:xfrm>
          <a:prstGeom prst="leftBrace">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65" name="TextBox 64">
            <a:extLst>
              <a:ext uri="{FF2B5EF4-FFF2-40B4-BE49-F238E27FC236}">
                <a16:creationId xmlns:a16="http://schemas.microsoft.com/office/drawing/2014/main" xmlns="" id="{DC5C1A4D-550D-4B3E-ADDA-7A0A87629A2C}"/>
              </a:ext>
            </a:extLst>
          </p:cNvPr>
          <p:cNvSpPr txBox="1"/>
          <p:nvPr/>
        </p:nvSpPr>
        <p:spPr>
          <a:xfrm>
            <a:off x="304800" y="5257800"/>
            <a:ext cx="1600200" cy="400050"/>
          </a:xfrm>
          <a:prstGeom prst="rect">
            <a:avLst/>
          </a:prstGeom>
          <a:noFill/>
        </p:spPr>
        <p:txBody>
          <a:bodyPr>
            <a:spAutoFit/>
          </a:bodyPr>
          <a:lstStyle/>
          <a:p>
            <a:pPr algn="r" fontAlgn="auto">
              <a:spcBef>
                <a:spcPts val="0"/>
              </a:spcBef>
              <a:spcAft>
                <a:spcPts val="0"/>
              </a:spcAft>
              <a:defRPr/>
            </a:pPr>
            <a:r>
              <a:rPr lang="en-US" sz="2000" b="1" dirty="0">
                <a:effectLst>
                  <a:outerShdw blurRad="38100" dist="38100" dir="2700000" algn="tl">
                    <a:srgbClr val="000000">
                      <a:alpha val="43137"/>
                    </a:srgbClr>
                  </a:outerShdw>
                </a:effectLst>
                <a:latin typeface="+mn-lt"/>
                <a:cs typeface="+mn-cs"/>
              </a:rPr>
              <a:t>Prophets?</a:t>
            </a:r>
          </a:p>
        </p:txBody>
      </p:sp>
      <p:sp>
        <p:nvSpPr>
          <p:cNvPr id="5159" name="TextBox 53">
            <a:extLst>
              <a:ext uri="{FF2B5EF4-FFF2-40B4-BE49-F238E27FC236}">
                <a16:creationId xmlns:a16="http://schemas.microsoft.com/office/drawing/2014/main" xmlns="" id="{FDDAFADC-4950-4712-AB9D-1FEA544318F1}"/>
              </a:ext>
            </a:extLst>
          </p:cNvPr>
          <p:cNvSpPr txBox="1">
            <a:spLocks noChangeArrowheads="1"/>
          </p:cNvSpPr>
          <p:nvPr/>
        </p:nvSpPr>
        <p:spPr bwMode="auto">
          <a:xfrm>
            <a:off x="7086600" y="3276600"/>
            <a:ext cx="1066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sz="2000"/>
              <a:t>612 </a:t>
            </a:r>
            <a:r>
              <a:rPr lang="en-US" altLang="en-US" sz="1400"/>
              <a:t>BC</a:t>
            </a:r>
          </a:p>
        </p:txBody>
      </p:sp>
      <p:sp>
        <p:nvSpPr>
          <p:cNvPr id="55" name="TextBox 54">
            <a:extLst>
              <a:ext uri="{FF2B5EF4-FFF2-40B4-BE49-F238E27FC236}">
                <a16:creationId xmlns:a16="http://schemas.microsoft.com/office/drawing/2014/main" xmlns="" id="{C4669F3E-A635-437C-BB0B-3239F701E5BB}"/>
              </a:ext>
            </a:extLst>
          </p:cNvPr>
          <p:cNvSpPr txBox="1">
            <a:spLocks noChangeArrowheads="1"/>
          </p:cNvSpPr>
          <p:nvPr/>
        </p:nvSpPr>
        <p:spPr bwMode="auto">
          <a:xfrm>
            <a:off x="7772400" y="3319463"/>
            <a:ext cx="1371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sz="1600"/>
              <a:t>Assyria falls</a:t>
            </a:r>
          </a:p>
        </p:txBody>
      </p:sp>
      <p:sp>
        <p:nvSpPr>
          <p:cNvPr id="53" name="TextBox 52">
            <a:extLst>
              <a:ext uri="{FF2B5EF4-FFF2-40B4-BE49-F238E27FC236}">
                <a16:creationId xmlns:a16="http://schemas.microsoft.com/office/drawing/2014/main" xmlns="" id="{5392A12A-728C-4B4B-80DB-7BCC616C89F1}"/>
              </a:ext>
            </a:extLst>
          </p:cNvPr>
          <p:cNvSpPr txBox="1">
            <a:spLocks noChangeArrowheads="1"/>
          </p:cNvSpPr>
          <p:nvPr/>
        </p:nvSpPr>
        <p:spPr bwMode="auto">
          <a:xfrm>
            <a:off x="5105400" y="1447800"/>
            <a:ext cx="16764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r>
              <a:rPr lang="en-US" altLang="en-US" sz="1200"/>
              <a:t>Israel into captivity</a:t>
            </a:r>
          </a:p>
        </p:txBody>
      </p:sp>
      <p:sp>
        <p:nvSpPr>
          <p:cNvPr id="66" name="TextBox 65">
            <a:extLst>
              <a:ext uri="{FF2B5EF4-FFF2-40B4-BE49-F238E27FC236}">
                <a16:creationId xmlns:a16="http://schemas.microsoft.com/office/drawing/2014/main" xmlns="" id="{5BA09081-A00D-49FD-9D90-93FC7947CA4A}"/>
              </a:ext>
            </a:extLst>
          </p:cNvPr>
          <p:cNvSpPr txBox="1">
            <a:spLocks noChangeArrowheads="1"/>
          </p:cNvSpPr>
          <p:nvPr/>
        </p:nvSpPr>
        <p:spPr bwMode="auto">
          <a:xfrm>
            <a:off x="3886200" y="4267200"/>
            <a:ext cx="1981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onstantia" panose="02030602050306030303" pitchFamily="18" charset="0"/>
              </a:defRPr>
            </a:lvl1pPr>
            <a:lvl2pPr marL="742950" indent="-285750">
              <a:defRPr>
                <a:solidFill>
                  <a:schemeClr val="tx1"/>
                </a:solidFill>
                <a:latin typeface="Constantia" panose="02030602050306030303" pitchFamily="18" charset="0"/>
              </a:defRPr>
            </a:lvl2pPr>
            <a:lvl3pPr marL="1143000" indent="-228600">
              <a:defRPr>
                <a:solidFill>
                  <a:schemeClr val="tx1"/>
                </a:solidFill>
                <a:latin typeface="Constantia" panose="02030602050306030303" pitchFamily="18" charset="0"/>
              </a:defRPr>
            </a:lvl3pPr>
            <a:lvl4pPr marL="1600200" indent="-228600">
              <a:defRPr>
                <a:solidFill>
                  <a:schemeClr val="tx1"/>
                </a:solidFill>
                <a:latin typeface="Constantia" panose="02030602050306030303" pitchFamily="18" charset="0"/>
              </a:defRPr>
            </a:lvl4pPr>
            <a:lvl5pPr marL="2057400" indent="-228600">
              <a:defRPr>
                <a:solidFill>
                  <a:schemeClr val="tx1"/>
                </a:solidFill>
                <a:latin typeface="Constantia" panose="02030602050306030303" pitchFamily="18" charset="0"/>
              </a:defRPr>
            </a:lvl5pPr>
            <a:lvl6pPr marL="2514600" indent="-228600" fontAlgn="base">
              <a:spcBef>
                <a:spcPct val="0"/>
              </a:spcBef>
              <a:spcAft>
                <a:spcPct val="0"/>
              </a:spcAft>
              <a:defRPr>
                <a:solidFill>
                  <a:schemeClr val="tx1"/>
                </a:solidFill>
                <a:latin typeface="Constantia" panose="02030602050306030303" pitchFamily="18" charset="0"/>
              </a:defRPr>
            </a:lvl6pPr>
            <a:lvl7pPr marL="2971800" indent="-228600" fontAlgn="base">
              <a:spcBef>
                <a:spcPct val="0"/>
              </a:spcBef>
              <a:spcAft>
                <a:spcPct val="0"/>
              </a:spcAft>
              <a:defRPr>
                <a:solidFill>
                  <a:schemeClr val="tx1"/>
                </a:solidFill>
                <a:latin typeface="Constantia" panose="02030602050306030303" pitchFamily="18" charset="0"/>
              </a:defRPr>
            </a:lvl7pPr>
            <a:lvl8pPr marL="3429000" indent="-228600" fontAlgn="base">
              <a:spcBef>
                <a:spcPct val="0"/>
              </a:spcBef>
              <a:spcAft>
                <a:spcPct val="0"/>
              </a:spcAft>
              <a:defRPr>
                <a:solidFill>
                  <a:schemeClr val="tx1"/>
                </a:solidFill>
                <a:latin typeface="Constantia" panose="02030602050306030303" pitchFamily="18" charset="0"/>
              </a:defRPr>
            </a:lvl8pPr>
            <a:lvl9pPr marL="3886200" indent="-228600" fontAlgn="base">
              <a:spcBef>
                <a:spcPct val="0"/>
              </a:spcBef>
              <a:spcAft>
                <a:spcPct val="0"/>
              </a:spcAft>
              <a:defRPr>
                <a:solidFill>
                  <a:schemeClr val="tx1"/>
                </a:solidFill>
                <a:latin typeface="Constantia" panose="02030602050306030303" pitchFamily="18" charset="0"/>
              </a:defRPr>
            </a:lvl9pPr>
          </a:lstStyle>
          <a:p>
            <a:pPr algn="r"/>
            <a:r>
              <a:rPr lang="en-US" altLang="en-US" sz="1200"/>
              <a:t>Judah into captivity:</a:t>
            </a:r>
          </a:p>
        </p:txBody>
      </p:sp>
      <p:sp>
        <p:nvSpPr>
          <p:cNvPr id="67" name="TextBox 66">
            <a:extLst>
              <a:ext uri="{FF2B5EF4-FFF2-40B4-BE49-F238E27FC236}">
                <a16:creationId xmlns:a16="http://schemas.microsoft.com/office/drawing/2014/main" xmlns="" id="{A9BFD0EE-BC17-4A19-8B8E-F15F0A03390A}"/>
              </a:ext>
            </a:extLst>
          </p:cNvPr>
          <p:cNvSpPr txBox="1"/>
          <p:nvPr/>
        </p:nvSpPr>
        <p:spPr>
          <a:xfrm>
            <a:off x="2819400" y="4572000"/>
            <a:ext cx="1905000" cy="2032000"/>
          </a:xfrm>
          <a:prstGeom prst="rect">
            <a:avLst/>
          </a:prstGeom>
          <a:noFill/>
        </p:spPr>
        <p:txBody>
          <a:bodyPr>
            <a:spAutoFit/>
          </a:bodyPr>
          <a:lstStyle/>
          <a:p>
            <a:pPr fontAlgn="auto">
              <a:spcBef>
                <a:spcPts val="0"/>
              </a:spcBef>
              <a:spcAft>
                <a:spcPts val="0"/>
              </a:spcAft>
              <a:defRPr/>
            </a:pPr>
            <a:r>
              <a:rPr lang="en-US" dirty="0">
                <a:latin typeface="+mn-lt"/>
                <a:cs typeface="+mn-cs"/>
              </a:rPr>
              <a:t>Hosea (750-725)</a:t>
            </a:r>
          </a:p>
          <a:p>
            <a:pPr fontAlgn="auto">
              <a:spcBef>
                <a:spcPts val="0"/>
              </a:spcBef>
              <a:spcAft>
                <a:spcPts val="0"/>
              </a:spcAft>
              <a:defRPr/>
            </a:pPr>
            <a:r>
              <a:rPr lang="en-US" dirty="0">
                <a:latin typeface="+mn-lt"/>
                <a:cs typeface="+mn-cs"/>
              </a:rPr>
              <a:t>Joel ?</a:t>
            </a:r>
          </a:p>
          <a:p>
            <a:pPr fontAlgn="auto">
              <a:spcBef>
                <a:spcPts val="0"/>
              </a:spcBef>
              <a:spcAft>
                <a:spcPts val="0"/>
              </a:spcAft>
              <a:defRPr/>
            </a:pPr>
            <a:r>
              <a:rPr lang="en-US" dirty="0">
                <a:latin typeface="+mn-lt"/>
                <a:cs typeface="+mn-cs"/>
              </a:rPr>
              <a:t>Amos (760-750)</a:t>
            </a:r>
          </a:p>
          <a:p>
            <a:pPr fontAlgn="auto">
              <a:spcBef>
                <a:spcPts val="0"/>
              </a:spcBef>
              <a:spcAft>
                <a:spcPts val="0"/>
              </a:spcAft>
              <a:defRPr/>
            </a:pPr>
            <a:r>
              <a:rPr lang="en-US" dirty="0">
                <a:highlight>
                  <a:srgbClr val="FFFF00"/>
                </a:highlight>
                <a:latin typeface="+mn-lt"/>
                <a:cs typeface="+mn-cs"/>
              </a:rPr>
              <a:t>Obadiah</a:t>
            </a:r>
            <a:r>
              <a:rPr lang="en-US" dirty="0">
                <a:latin typeface="+mn-lt"/>
                <a:cs typeface="+mn-cs"/>
              </a:rPr>
              <a:t> ?</a:t>
            </a:r>
          </a:p>
          <a:p>
            <a:pPr fontAlgn="auto">
              <a:spcBef>
                <a:spcPts val="0"/>
              </a:spcBef>
              <a:spcAft>
                <a:spcPts val="0"/>
              </a:spcAft>
              <a:defRPr/>
            </a:pPr>
            <a:r>
              <a:rPr lang="en-US" dirty="0">
                <a:highlight>
                  <a:srgbClr val="FFFF00"/>
                </a:highlight>
                <a:latin typeface="+mn-lt"/>
                <a:cs typeface="+mn-cs"/>
              </a:rPr>
              <a:t>Jonah</a:t>
            </a:r>
            <a:r>
              <a:rPr lang="en-US" dirty="0">
                <a:latin typeface="+mn-lt"/>
                <a:cs typeface="+mn-cs"/>
              </a:rPr>
              <a:t> (780)</a:t>
            </a:r>
          </a:p>
          <a:p>
            <a:pPr fontAlgn="auto">
              <a:spcBef>
                <a:spcPts val="0"/>
              </a:spcBef>
              <a:spcAft>
                <a:spcPts val="0"/>
              </a:spcAft>
              <a:defRPr/>
            </a:pPr>
            <a:r>
              <a:rPr lang="en-US" dirty="0">
                <a:highlight>
                  <a:srgbClr val="FFFF00"/>
                </a:highlight>
                <a:latin typeface="+mn-lt"/>
                <a:cs typeface="+mn-cs"/>
              </a:rPr>
              <a:t>Micah</a:t>
            </a:r>
            <a:r>
              <a:rPr lang="en-US" dirty="0">
                <a:latin typeface="+mn-lt"/>
                <a:cs typeface="+mn-cs"/>
              </a:rPr>
              <a:t> (735-700)</a:t>
            </a:r>
          </a:p>
          <a:p>
            <a:pPr fontAlgn="auto">
              <a:spcBef>
                <a:spcPts val="0"/>
              </a:spcBef>
              <a:spcAft>
                <a:spcPts val="0"/>
              </a:spcAft>
              <a:defRPr/>
            </a:pPr>
            <a:r>
              <a:rPr lang="en-US" dirty="0">
                <a:solidFill>
                  <a:schemeClr val="bg1">
                    <a:lumMod val="65000"/>
                  </a:schemeClr>
                </a:solidFill>
                <a:latin typeface="+mn-lt"/>
                <a:cs typeface="+mn-cs"/>
              </a:rPr>
              <a:t>Isaiah (740-690)</a:t>
            </a:r>
          </a:p>
        </p:txBody>
      </p:sp>
    </p:spTree>
    <p:extLst>
      <p:ext uri="{BB962C8B-B14F-4D97-AF65-F5344CB8AC3E}">
        <p14:creationId xmlns:p14="http://schemas.microsoft.com/office/powerpoint/2010/main" val="5774253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7">
                                            <p:txEl>
                                              <p:pRg st="0" end="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58">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59">
                                            <p:txEl>
                                              <p:pRg st="0" end="0"/>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8"/>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67">
                                            <p:txEl>
                                              <p:pRg st="0" end="0"/>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7">
                                            <p:txEl>
                                              <p:pRg st="1" end="1"/>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7">
                                            <p:txEl>
                                              <p:pRg st="2" end="2"/>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7">
                                            <p:txEl>
                                              <p:pRg st="3" end="3"/>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7">
                                            <p:txEl>
                                              <p:pRg st="4" end="4"/>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7">
                                            <p:txEl>
                                              <p:pRg st="5" end="5"/>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7">
                                            <p:txEl>
                                              <p:pRg st="6" end="6"/>
                                            </p:txEl>
                                          </p:spTgt>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61">
                                            <p:txEl>
                                              <p:pRg st="0" end="0"/>
                                            </p:txEl>
                                          </p:spTgt>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1">
                                            <p:txEl>
                                              <p:pRg st="1" end="1"/>
                                            </p:txEl>
                                          </p:spTgt>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61">
                                            <p:txEl>
                                              <p:pRg st="2" end="2"/>
                                            </p:txEl>
                                          </p:spTgt>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61">
                                            <p:txEl>
                                              <p:pRg st="3" end="3"/>
                                            </p:txEl>
                                          </p:spTgt>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1">
                                            <p:txEl>
                                              <p:pRg st="4" end="4"/>
                                            </p:txEl>
                                          </p:spTgt>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1">
                                            <p:txEl>
                                              <p:pRg st="5" end="5"/>
                                            </p:txEl>
                                          </p:spTgt>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nodeType="clickEffect">
                                  <p:stCondLst>
                                    <p:cond delay="0"/>
                                  </p:stCondLst>
                                  <p:childTnLst>
                                    <p:set>
                                      <p:cBhvr>
                                        <p:cTn id="96" dur="1" fill="hold">
                                          <p:stCondLst>
                                            <p:cond delay="0"/>
                                          </p:stCondLst>
                                        </p:cTn>
                                        <p:tgtEl>
                                          <p:spTgt spid="63">
                                            <p:txEl>
                                              <p:pRg st="0" end="0"/>
                                            </p:txEl>
                                          </p:spTgt>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63">
                                            <p:txEl>
                                              <p:pRg st="1" end="1"/>
                                            </p:txEl>
                                          </p:spTgt>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6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122" grpId="0" animBg="1"/>
      <p:bldP spid="123" grpId="0" animBg="1"/>
      <p:bldP spid="124" grpId="0" animBg="1"/>
      <p:bldP spid="130" grpId="0"/>
      <p:bldP spid="131" grpId="0"/>
      <p:bldP spid="132" grpId="0"/>
      <p:bldP spid="133" grpId="0"/>
      <p:bldP spid="56" grpId="0"/>
      <p:bldP spid="57" grpId="0"/>
      <p:bldP spid="58" grpId="0"/>
      <p:bldP spid="55" grpId="0"/>
      <p:bldP spid="53" grpId="0"/>
      <p:bldP spid="6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iece of paper&#10;&#10;Description generated with high confidence">
            <a:extLst>
              <a:ext uri="{FF2B5EF4-FFF2-40B4-BE49-F238E27FC236}">
                <a16:creationId xmlns:a16="http://schemas.microsoft.com/office/drawing/2014/main" xmlns="" id="{CF45A11B-5AD5-4B74-B68C-3103CDCE9E3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820"/>
          <a:stretch/>
        </p:blipFill>
        <p:spPr>
          <a:xfrm>
            <a:off x="1026943" y="393707"/>
            <a:ext cx="7373778" cy="6290944"/>
          </a:xfrm>
          <a:prstGeom prst="rect">
            <a:avLst/>
          </a:prstGeom>
        </p:spPr>
      </p:pic>
      <p:sp>
        <p:nvSpPr>
          <p:cNvPr id="2" name="Rectangle 1">
            <a:extLst>
              <a:ext uri="{FF2B5EF4-FFF2-40B4-BE49-F238E27FC236}">
                <a16:creationId xmlns:a16="http://schemas.microsoft.com/office/drawing/2014/main" xmlns="" id="{75E0A00C-00B6-44E7-9D99-94392020E339}"/>
              </a:ext>
            </a:extLst>
          </p:cNvPr>
          <p:cNvSpPr/>
          <p:nvPr/>
        </p:nvSpPr>
        <p:spPr>
          <a:xfrm>
            <a:off x="1299210" y="4881782"/>
            <a:ext cx="585862" cy="154452"/>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9D469190-E273-40AA-80F1-87230399C829}"/>
              </a:ext>
            </a:extLst>
          </p:cNvPr>
          <p:cNvSpPr/>
          <p:nvPr/>
        </p:nvSpPr>
        <p:spPr>
          <a:xfrm>
            <a:off x="6742231" y="1775752"/>
            <a:ext cx="643890" cy="137160"/>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BB191704-26B5-4C3B-96DD-6AF7C78A25B2}"/>
              </a:ext>
            </a:extLst>
          </p:cNvPr>
          <p:cNvSpPr/>
          <p:nvPr/>
        </p:nvSpPr>
        <p:spPr>
          <a:xfrm>
            <a:off x="2100483" y="4744622"/>
            <a:ext cx="1036612" cy="137160"/>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71634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0E98916A-1F00-4CC3-A41A-3B30D80A29E7}"/>
              </a:ext>
            </a:extLst>
          </p:cNvPr>
          <p:cNvSpPr/>
          <p:nvPr/>
        </p:nvSpPr>
        <p:spPr>
          <a:xfrm>
            <a:off x="7125285" y="921434"/>
            <a:ext cx="1674899" cy="528241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xmlns="" id="{402A824C-2FD1-46D2-A68F-EBD811048D8A}"/>
              </a:ext>
            </a:extLst>
          </p:cNvPr>
          <p:cNvSpPr>
            <a:spLocks noGrp="1"/>
          </p:cNvSpPr>
          <p:nvPr>
            <p:ph type="title"/>
          </p:nvPr>
        </p:nvSpPr>
        <p:spPr/>
        <p:txBody>
          <a:bodyPr/>
          <a:lstStyle/>
          <a:p>
            <a:r>
              <a:rPr lang="en-US" dirty="0"/>
              <a:t>Jeroboam II</a:t>
            </a:r>
          </a:p>
        </p:txBody>
      </p:sp>
      <p:sp>
        <p:nvSpPr>
          <p:cNvPr id="3" name="Content Placeholder 2">
            <a:extLst>
              <a:ext uri="{FF2B5EF4-FFF2-40B4-BE49-F238E27FC236}">
                <a16:creationId xmlns:a16="http://schemas.microsoft.com/office/drawing/2014/main" xmlns="" id="{9E69FA68-8AEF-40EF-84D4-99E78546B0BC}"/>
              </a:ext>
            </a:extLst>
          </p:cNvPr>
          <p:cNvSpPr>
            <a:spLocks noGrp="1"/>
          </p:cNvSpPr>
          <p:nvPr>
            <p:ph idx="1"/>
          </p:nvPr>
        </p:nvSpPr>
        <p:spPr>
          <a:xfrm>
            <a:off x="506841" y="1487658"/>
            <a:ext cx="6428531" cy="4976447"/>
          </a:xfrm>
        </p:spPr>
        <p:txBody>
          <a:bodyPr>
            <a:normAutofit fontScale="92500" lnSpcReduction="20000"/>
          </a:bodyPr>
          <a:lstStyle/>
          <a:p>
            <a:r>
              <a:rPr lang="en-US" sz="1800" dirty="0">
                <a:solidFill>
                  <a:schemeClr val="tx1"/>
                </a:solidFill>
              </a:rPr>
              <a:t>14</a:t>
            </a:r>
            <a:r>
              <a:rPr lang="en-US" sz="1800" baseline="30000" dirty="0">
                <a:solidFill>
                  <a:schemeClr val="tx1"/>
                </a:solidFill>
              </a:rPr>
              <a:t>th</a:t>
            </a:r>
            <a:r>
              <a:rPr lang="en-US" sz="1800" dirty="0">
                <a:solidFill>
                  <a:schemeClr val="tx1"/>
                </a:solidFill>
              </a:rPr>
              <a:t> King of Israel who ruled 41 years in the Jehu Dynasty around 793-753 BC (II Kings 14:23-29)</a:t>
            </a:r>
          </a:p>
          <a:p>
            <a:r>
              <a:rPr lang="en-US" sz="1800" dirty="0">
                <a:solidFill>
                  <a:schemeClr val="tx1"/>
                </a:solidFill>
              </a:rPr>
              <a:t>He restored prosperity and territory to a weak nation, but continued the religious practices of Jeroboam I and met condemnation. </a:t>
            </a:r>
          </a:p>
          <a:p>
            <a:r>
              <a:rPr lang="en-US" sz="1800" dirty="0">
                <a:solidFill>
                  <a:schemeClr val="tx1"/>
                </a:solidFill>
              </a:rPr>
              <a:t>He restored the boundaries of David’s empire, reaching even into Syria. </a:t>
            </a:r>
          </a:p>
          <a:p>
            <a:pPr lvl="1"/>
            <a:r>
              <a:rPr lang="en-US" dirty="0">
                <a:solidFill>
                  <a:schemeClr val="tx1">
                    <a:lumMod val="65000"/>
                    <a:lumOff val="35000"/>
                  </a:schemeClr>
                </a:solidFill>
              </a:rPr>
              <a:t>(2 Kings 14:25) He restored the border of Israel from </a:t>
            </a:r>
            <a:r>
              <a:rPr lang="en-US" dirty="0" err="1">
                <a:solidFill>
                  <a:schemeClr val="tx1">
                    <a:lumMod val="65000"/>
                    <a:lumOff val="35000"/>
                  </a:schemeClr>
                </a:solidFill>
              </a:rPr>
              <a:t>Lebo-hamath</a:t>
            </a:r>
            <a:r>
              <a:rPr lang="en-US" dirty="0">
                <a:solidFill>
                  <a:schemeClr val="tx1">
                    <a:lumMod val="65000"/>
                    <a:lumOff val="35000"/>
                  </a:schemeClr>
                </a:solidFill>
              </a:rPr>
              <a:t> as far as the Sea of the Arabah, according to the word of the Lord, the God of Israel, which he spoke by his servant Jonah the son of </a:t>
            </a:r>
            <a:r>
              <a:rPr lang="en-US" dirty="0" err="1">
                <a:solidFill>
                  <a:schemeClr val="tx1">
                    <a:lumMod val="65000"/>
                    <a:lumOff val="35000"/>
                  </a:schemeClr>
                </a:solidFill>
              </a:rPr>
              <a:t>Amittai</a:t>
            </a:r>
            <a:r>
              <a:rPr lang="en-US" dirty="0">
                <a:solidFill>
                  <a:schemeClr val="tx1">
                    <a:lumMod val="65000"/>
                    <a:lumOff val="35000"/>
                  </a:schemeClr>
                </a:solidFill>
              </a:rPr>
              <a:t>, the prophet, who was from Gath-</a:t>
            </a:r>
            <a:r>
              <a:rPr lang="en-US" dirty="0" err="1">
                <a:solidFill>
                  <a:schemeClr val="tx1">
                    <a:lumMod val="65000"/>
                    <a:lumOff val="35000"/>
                  </a:schemeClr>
                </a:solidFill>
              </a:rPr>
              <a:t>hepher</a:t>
            </a:r>
            <a:r>
              <a:rPr lang="en-US" dirty="0">
                <a:solidFill>
                  <a:schemeClr val="tx1">
                    <a:lumMod val="65000"/>
                    <a:lumOff val="35000"/>
                  </a:schemeClr>
                </a:solidFill>
              </a:rPr>
              <a:t>.</a:t>
            </a:r>
          </a:p>
          <a:p>
            <a:r>
              <a:rPr lang="en-US" sz="1800" dirty="0">
                <a:solidFill>
                  <a:schemeClr val="tx1"/>
                </a:solidFill>
              </a:rPr>
              <a:t>He did “what was evil in the sight of the Lord”</a:t>
            </a:r>
          </a:p>
          <a:p>
            <a:pPr lvl="1"/>
            <a:r>
              <a:rPr lang="en-US" dirty="0">
                <a:solidFill>
                  <a:schemeClr val="tx1">
                    <a:lumMod val="65000"/>
                    <a:lumOff val="35000"/>
                  </a:schemeClr>
                </a:solidFill>
              </a:rPr>
              <a:t>(2 Kings 14:24)  And he did what was evil in the sight of the Lord. He did not depart from all the sins of Jeroboam the son of </a:t>
            </a:r>
            <a:r>
              <a:rPr lang="en-US" dirty="0" err="1">
                <a:solidFill>
                  <a:schemeClr val="tx1">
                    <a:lumMod val="65000"/>
                    <a:lumOff val="35000"/>
                  </a:schemeClr>
                </a:solidFill>
              </a:rPr>
              <a:t>Nebat</a:t>
            </a:r>
            <a:r>
              <a:rPr lang="en-US" dirty="0">
                <a:solidFill>
                  <a:schemeClr val="tx1">
                    <a:lumMod val="65000"/>
                    <a:lumOff val="35000"/>
                  </a:schemeClr>
                </a:solidFill>
              </a:rPr>
              <a:t>, which he made Israel to sin.</a:t>
            </a:r>
          </a:p>
          <a:p>
            <a:r>
              <a:rPr lang="en-US" sz="1800" dirty="0">
                <a:solidFill>
                  <a:schemeClr val="tx1"/>
                </a:solidFill>
              </a:rPr>
              <a:t>But the Lord saved his people by the hand of Jeroboam II because of his promise and his covenant faithfulness! </a:t>
            </a:r>
          </a:p>
          <a:p>
            <a:pPr lvl="1"/>
            <a:r>
              <a:rPr lang="en-US" dirty="0">
                <a:solidFill>
                  <a:schemeClr val="tx1">
                    <a:lumMod val="65000"/>
                    <a:lumOff val="35000"/>
                  </a:schemeClr>
                </a:solidFill>
              </a:rPr>
              <a:t>(2 Kings 14:26-27) For the Lord saw that the affliction of Israel was very bitter, for there was none left, bond or free, and there was none to help Israel.  </a:t>
            </a:r>
            <a:r>
              <a:rPr lang="en-US" u="sng" dirty="0">
                <a:solidFill>
                  <a:schemeClr val="tx1">
                    <a:lumMod val="65000"/>
                    <a:lumOff val="35000"/>
                  </a:schemeClr>
                </a:solidFill>
              </a:rPr>
              <a:t>But the Lord had not said that he would blot out the name of Israel </a:t>
            </a:r>
            <a:r>
              <a:rPr lang="en-US" dirty="0">
                <a:solidFill>
                  <a:schemeClr val="tx1">
                    <a:lumMod val="65000"/>
                    <a:lumOff val="35000"/>
                  </a:schemeClr>
                </a:solidFill>
              </a:rPr>
              <a:t>from under heaven, </a:t>
            </a:r>
            <a:r>
              <a:rPr lang="en-US" u="sng" dirty="0">
                <a:solidFill>
                  <a:schemeClr val="tx1">
                    <a:lumMod val="65000"/>
                    <a:lumOff val="35000"/>
                  </a:schemeClr>
                </a:solidFill>
              </a:rPr>
              <a:t>so he saved them</a:t>
            </a:r>
            <a:r>
              <a:rPr lang="en-US" dirty="0">
                <a:solidFill>
                  <a:schemeClr val="tx1">
                    <a:lumMod val="65000"/>
                    <a:lumOff val="35000"/>
                  </a:schemeClr>
                </a:solidFill>
              </a:rPr>
              <a:t> by the hand of Jeroboam the son of </a:t>
            </a:r>
            <a:r>
              <a:rPr lang="en-US" dirty="0" err="1">
                <a:solidFill>
                  <a:schemeClr val="tx1">
                    <a:lumMod val="65000"/>
                    <a:lumOff val="35000"/>
                  </a:schemeClr>
                </a:solidFill>
              </a:rPr>
              <a:t>Joash</a:t>
            </a:r>
            <a:r>
              <a:rPr lang="en-US" dirty="0">
                <a:solidFill>
                  <a:schemeClr val="tx1">
                    <a:lumMod val="65000"/>
                    <a:lumOff val="35000"/>
                  </a:schemeClr>
                </a:solidFill>
              </a:rPr>
              <a:t>.</a:t>
            </a:r>
          </a:p>
          <a:p>
            <a:pPr lvl="1"/>
            <a:r>
              <a:rPr lang="en-US" dirty="0">
                <a:solidFill>
                  <a:schemeClr val="tx1">
                    <a:lumMod val="65000"/>
                    <a:lumOff val="35000"/>
                  </a:schemeClr>
                </a:solidFill>
              </a:rPr>
              <a:t>Blotting out was closely associated with destruction; (</a:t>
            </a:r>
            <a:r>
              <a:rPr lang="en-US" dirty="0" err="1">
                <a:solidFill>
                  <a:schemeClr val="tx1">
                    <a:lumMod val="65000"/>
                    <a:lumOff val="35000"/>
                  </a:schemeClr>
                </a:solidFill>
              </a:rPr>
              <a:t>Deut</a:t>
            </a:r>
            <a:r>
              <a:rPr lang="en-US" dirty="0">
                <a:solidFill>
                  <a:schemeClr val="tx1">
                    <a:lumMod val="65000"/>
                    <a:lumOff val="35000"/>
                  </a:schemeClr>
                </a:solidFill>
              </a:rPr>
              <a:t> 9:14) 14 Let me alone, that I may destroy them and blot out their name from under heaven.</a:t>
            </a:r>
          </a:p>
        </p:txBody>
      </p:sp>
      <p:sp>
        <p:nvSpPr>
          <p:cNvPr id="4" name="Content Placeholder 3">
            <a:extLst>
              <a:ext uri="{FF2B5EF4-FFF2-40B4-BE49-F238E27FC236}">
                <a16:creationId xmlns:a16="http://schemas.microsoft.com/office/drawing/2014/main" xmlns="" id="{20EAC5A3-412E-433E-8F8F-84725FEEF3B5}"/>
              </a:ext>
            </a:extLst>
          </p:cNvPr>
          <p:cNvSpPr>
            <a:spLocks noGrp="1"/>
          </p:cNvSpPr>
          <p:nvPr>
            <p:ph idx="13"/>
          </p:nvPr>
        </p:nvSpPr>
        <p:spPr/>
        <p:txBody>
          <a:bodyPr/>
          <a:lstStyle/>
          <a:p>
            <a:r>
              <a:rPr lang="en-US" dirty="0"/>
              <a:t>The king who reigned in during the prophecies of Jonah, Amos, and Hosea</a:t>
            </a:r>
          </a:p>
        </p:txBody>
      </p:sp>
      <p:pic>
        <p:nvPicPr>
          <p:cNvPr id="1026" name="Picture 2" descr="C:\Users\JREYNO~1\AppData\Local\Temp\SNAGHTML2cb49a5.PNG">
            <a:extLst>
              <a:ext uri="{FF2B5EF4-FFF2-40B4-BE49-F238E27FC236}">
                <a16:creationId xmlns:a16="http://schemas.microsoft.com/office/drawing/2014/main" xmlns="" id="{72562646-5182-4509-8F25-EAEC182226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6808" y="2769175"/>
            <a:ext cx="1483377" cy="32691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jeroboam ii">
            <a:extLst>
              <a:ext uri="{FF2B5EF4-FFF2-40B4-BE49-F238E27FC236}">
                <a16:creationId xmlns:a16="http://schemas.microsoft.com/office/drawing/2014/main" xmlns="" id="{6DF6B8F6-4547-4922-B4CB-032D2625D8AC}"/>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16808" y="1071974"/>
            <a:ext cx="1320351" cy="135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04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3B7A75-0A09-4045-A2BF-AAE635E08C0F}"/>
              </a:ext>
            </a:extLst>
          </p:cNvPr>
          <p:cNvSpPr>
            <a:spLocks noGrp="1"/>
          </p:cNvSpPr>
          <p:nvPr>
            <p:ph type="title"/>
          </p:nvPr>
        </p:nvSpPr>
        <p:spPr/>
        <p:txBody>
          <a:bodyPr/>
          <a:lstStyle/>
          <a:p>
            <a:r>
              <a:rPr lang="en-US" dirty="0"/>
              <a:t>Sins of Jeroboam I</a:t>
            </a:r>
          </a:p>
        </p:txBody>
      </p:sp>
      <p:sp>
        <p:nvSpPr>
          <p:cNvPr id="3" name="Content Placeholder 2">
            <a:extLst>
              <a:ext uri="{FF2B5EF4-FFF2-40B4-BE49-F238E27FC236}">
                <a16:creationId xmlns:a16="http://schemas.microsoft.com/office/drawing/2014/main" xmlns="" id="{874F8773-E6A3-45B3-811A-44DD1AEAF1B6}"/>
              </a:ext>
            </a:extLst>
          </p:cNvPr>
          <p:cNvSpPr>
            <a:spLocks noGrp="1"/>
          </p:cNvSpPr>
          <p:nvPr>
            <p:ph idx="1"/>
          </p:nvPr>
        </p:nvSpPr>
        <p:spPr>
          <a:xfrm>
            <a:off x="359505" y="1473370"/>
            <a:ext cx="5532888" cy="5184605"/>
          </a:xfrm>
        </p:spPr>
        <p:txBody>
          <a:bodyPr>
            <a:normAutofit/>
          </a:bodyPr>
          <a:lstStyle/>
          <a:p>
            <a:r>
              <a:rPr lang="en-US" dirty="0"/>
              <a:t>Jeroboam I was the first king of the Northern Kingdom Israel about 926-909 B.C.</a:t>
            </a:r>
          </a:p>
          <a:p>
            <a:r>
              <a:rPr lang="en-US" dirty="0"/>
              <a:t>Jeroboam led the 10 tribes to revolt against the house of David and he was then crowned as king.</a:t>
            </a:r>
          </a:p>
          <a:p>
            <a:r>
              <a:rPr lang="en-US" dirty="0"/>
              <a:t>He built temples in Dan and Bethel with golden calves for false worship. </a:t>
            </a:r>
          </a:p>
          <a:p>
            <a:r>
              <a:rPr lang="en-US" dirty="0"/>
              <a:t>Built shrines on high places and appointed priests from all sorts of people, even though they were not Levites</a:t>
            </a:r>
          </a:p>
          <a:p>
            <a:r>
              <a:rPr lang="en-US" dirty="0"/>
              <a:t>1 Kings chapters 12 and 14 outlines the sin of Jeroboam his idolatry:</a:t>
            </a:r>
          </a:p>
          <a:p>
            <a:pPr marL="34290" indent="0">
              <a:buNone/>
            </a:pPr>
            <a:r>
              <a:rPr lang="en-US" i="1" dirty="0"/>
              <a:t>1Ki 12:28-29 ESV  So the king (Jeroboam) took counsel and </a:t>
            </a:r>
            <a:r>
              <a:rPr lang="en-US" i="1" u="sng" dirty="0"/>
              <a:t>made two calves of gold</a:t>
            </a:r>
            <a:r>
              <a:rPr lang="en-US" i="1" dirty="0"/>
              <a:t>. And he said to the people, “You have gone up to Jerusalem long enough. Behold your gods, O Israel, who brought you up out of the land of Egypt.”  (29)  And </a:t>
            </a:r>
            <a:r>
              <a:rPr lang="en-US" i="1" u="sng" dirty="0"/>
              <a:t>he set one in Bethel, and the other he put in Dan</a:t>
            </a:r>
            <a:r>
              <a:rPr lang="en-US" i="1" dirty="0"/>
              <a:t>.</a:t>
            </a:r>
          </a:p>
          <a:p>
            <a:pPr marL="34290" indent="0">
              <a:buNone/>
            </a:pPr>
            <a:r>
              <a:rPr lang="en-US" i="1" dirty="0"/>
              <a:t>1Ki 14:9 ESV  (9) but </a:t>
            </a:r>
            <a:r>
              <a:rPr lang="en-US" i="1" u="sng" dirty="0"/>
              <a:t>you have done evil above all who were before you and have gone and made for yourself other gods and metal images, provoking me to anger, and have cast me behind your back</a:t>
            </a:r>
            <a:endParaRPr lang="en-US" i="1" dirty="0"/>
          </a:p>
        </p:txBody>
      </p:sp>
      <p:sp>
        <p:nvSpPr>
          <p:cNvPr id="4" name="Content Placeholder 3">
            <a:extLst>
              <a:ext uri="{FF2B5EF4-FFF2-40B4-BE49-F238E27FC236}">
                <a16:creationId xmlns:a16="http://schemas.microsoft.com/office/drawing/2014/main" xmlns="" id="{542E9B9D-4B81-4516-BE99-4CB3ADBBD091}"/>
              </a:ext>
            </a:extLst>
          </p:cNvPr>
          <p:cNvSpPr>
            <a:spLocks noGrp="1"/>
          </p:cNvSpPr>
          <p:nvPr>
            <p:ph idx="13"/>
          </p:nvPr>
        </p:nvSpPr>
        <p:spPr/>
        <p:txBody>
          <a:bodyPr/>
          <a:lstStyle/>
          <a:p>
            <a:r>
              <a:rPr lang="en-US" dirty="0"/>
              <a:t>Jeroboam II did evil in the sight of the Lord as he continued in the sins of Jeroboam I</a:t>
            </a:r>
          </a:p>
        </p:txBody>
      </p:sp>
      <p:pic>
        <p:nvPicPr>
          <p:cNvPr id="2050" name="Picture 2" descr="https://upload.wikimedia.org/wikipedia/commons/2/2f/Worshiping_the_golden_calf.jpg">
            <a:extLst>
              <a:ext uri="{FF2B5EF4-FFF2-40B4-BE49-F238E27FC236}">
                <a16:creationId xmlns:a16="http://schemas.microsoft.com/office/drawing/2014/main" xmlns="" id="{6DBC4789-D89A-45A6-A0F0-EF81C20B9A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512" b="16023"/>
          <a:stretch/>
        </p:blipFill>
        <p:spPr bwMode="auto">
          <a:xfrm>
            <a:off x="5955919" y="1473370"/>
            <a:ext cx="2712233" cy="22270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britam.org/pic4/jeroboam2a.jpg">
            <a:extLst>
              <a:ext uri="{FF2B5EF4-FFF2-40B4-BE49-F238E27FC236}">
                <a16:creationId xmlns:a16="http://schemas.microsoft.com/office/drawing/2014/main" xmlns="" id="{C272AFD5-A6BA-426A-A137-E5ACFFDCAB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6" t="-374" r="406" b="41718"/>
          <a:stretch/>
        </p:blipFill>
        <p:spPr bwMode="auto">
          <a:xfrm>
            <a:off x="5955919" y="3836194"/>
            <a:ext cx="2712233" cy="2538206"/>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xmlns="" id="{88938E70-6745-4B87-BFF4-D2177CB648E1}"/>
              </a:ext>
            </a:extLst>
          </p:cNvPr>
          <p:cNvSpPr/>
          <p:nvPr/>
        </p:nvSpPr>
        <p:spPr>
          <a:xfrm>
            <a:off x="7572381" y="4279107"/>
            <a:ext cx="321469" cy="307181"/>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Oval 7">
            <a:extLst>
              <a:ext uri="{FF2B5EF4-FFF2-40B4-BE49-F238E27FC236}">
                <a16:creationId xmlns:a16="http://schemas.microsoft.com/office/drawing/2014/main" xmlns="" id="{3F0C3A4D-B624-42AF-B191-C3FE00F31B08}"/>
              </a:ext>
            </a:extLst>
          </p:cNvPr>
          <p:cNvSpPr/>
          <p:nvPr/>
        </p:nvSpPr>
        <p:spPr>
          <a:xfrm>
            <a:off x="7119538" y="5915406"/>
            <a:ext cx="321469" cy="307181"/>
          </a:xfrm>
          <a:prstGeom prst="ellipse">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4012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EF9794-6CD1-498D-91C9-46EBEA79649D}"/>
              </a:ext>
            </a:extLst>
          </p:cNvPr>
          <p:cNvSpPr>
            <a:spLocks noGrp="1"/>
          </p:cNvSpPr>
          <p:nvPr>
            <p:ph type="title"/>
          </p:nvPr>
        </p:nvSpPr>
        <p:spPr/>
        <p:txBody>
          <a:bodyPr/>
          <a:lstStyle/>
          <a:p>
            <a:r>
              <a:rPr lang="en-US" dirty="0"/>
              <a:t>Jonah Background</a:t>
            </a:r>
          </a:p>
        </p:txBody>
      </p:sp>
      <p:sp>
        <p:nvSpPr>
          <p:cNvPr id="3" name="Text Placeholder 2">
            <a:extLst>
              <a:ext uri="{FF2B5EF4-FFF2-40B4-BE49-F238E27FC236}">
                <a16:creationId xmlns:a16="http://schemas.microsoft.com/office/drawing/2014/main" xmlns="" id="{37AF7CB5-917F-4150-A2F3-0A070593501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6827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What Makes Jonah Unique?</a:t>
            </a:r>
          </a:p>
        </p:txBody>
      </p:sp>
      <p:sp>
        <p:nvSpPr>
          <p:cNvPr id="3" name="Content Placeholder 2">
            <a:extLst>
              <a:ext uri="{FF2B5EF4-FFF2-40B4-BE49-F238E27FC236}">
                <a16:creationId xmlns:a16="http://schemas.microsoft.com/office/drawing/2014/main" xmlns="" id="{3C2E3376-B22D-40B1-AB12-93C343D13438}"/>
              </a:ext>
            </a:extLst>
          </p:cNvPr>
          <p:cNvSpPr>
            <a:spLocks noGrp="1"/>
          </p:cNvSpPr>
          <p:nvPr>
            <p:ph idx="1"/>
          </p:nvPr>
        </p:nvSpPr>
        <p:spPr/>
        <p:txBody>
          <a:bodyPr>
            <a:normAutofit/>
          </a:bodyPr>
          <a:lstStyle/>
          <a:p>
            <a:r>
              <a:rPr lang="en-US" sz="2800" dirty="0"/>
              <a:t>Narrative form</a:t>
            </a:r>
          </a:p>
          <a:p>
            <a:pPr marL="205740" lvl="1" indent="0">
              <a:buNone/>
            </a:pPr>
            <a:r>
              <a:rPr lang="en-US" sz="2000" dirty="0"/>
              <a:t>Unusual story of a prophet who was initially disobedient</a:t>
            </a:r>
          </a:p>
          <a:p>
            <a:pPr marL="205740" lvl="1" indent="0">
              <a:buNone/>
            </a:pPr>
            <a:endParaRPr lang="en-US" sz="2000" dirty="0"/>
          </a:p>
          <a:p>
            <a:r>
              <a:rPr lang="en-US" sz="2800" dirty="0"/>
              <a:t>Jonah preaches in a foreign nation</a:t>
            </a:r>
          </a:p>
          <a:p>
            <a:pPr marL="205740" lvl="1" indent="0">
              <a:buNone/>
            </a:pPr>
            <a:r>
              <a:rPr lang="en-US" sz="2000" dirty="0"/>
              <a:t>Often, prophets did not leave their nation to a foreign land – another example is Elisha who went to Damascus of Syria </a:t>
            </a:r>
          </a:p>
          <a:p>
            <a:pPr marL="205740" lvl="1" indent="0">
              <a:buNone/>
            </a:pPr>
            <a:endParaRPr lang="en-US" sz="2000" dirty="0"/>
          </a:p>
          <a:p>
            <a:r>
              <a:rPr lang="en-US" sz="2800" dirty="0"/>
              <a:t>Very little prediction</a:t>
            </a:r>
          </a:p>
          <a:p>
            <a:pPr marL="205740" lvl="1" indent="0">
              <a:buNone/>
            </a:pPr>
            <a:r>
              <a:rPr lang="en-US" sz="2000" dirty="0"/>
              <a:t>Only 1 verse is a prediction about the fall of Nineveh</a:t>
            </a:r>
          </a:p>
          <a:p>
            <a:pPr marL="205740" lvl="1" indent="0">
              <a:buNone/>
            </a:pPr>
            <a:r>
              <a:rPr lang="en-US" sz="2000" dirty="0"/>
              <a:t>3 days and 3 nights in the great fish is foreshadowing of Christ in the tomb</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endParaRPr lang="en-US" dirty="0"/>
          </a:p>
        </p:txBody>
      </p:sp>
    </p:spTree>
    <p:extLst>
      <p:ext uri="{BB962C8B-B14F-4D97-AF65-F5344CB8AC3E}">
        <p14:creationId xmlns:p14="http://schemas.microsoft.com/office/powerpoint/2010/main" val="405946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FFD6C5-63A6-433E-93A0-2977BD55408A}"/>
              </a:ext>
            </a:extLst>
          </p:cNvPr>
          <p:cNvSpPr>
            <a:spLocks noGrp="1"/>
          </p:cNvSpPr>
          <p:nvPr>
            <p:ph type="title"/>
          </p:nvPr>
        </p:nvSpPr>
        <p:spPr/>
        <p:txBody>
          <a:bodyPr/>
          <a:lstStyle/>
          <a:p>
            <a:r>
              <a:rPr lang="en-US" dirty="0"/>
              <a:t>Jonah is Historical</a:t>
            </a:r>
          </a:p>
        </p:txBody>
      </p:sp>
      <p:sp>
        <p:nvSpPr>
          <p:cNvPr id="3" name="Content Placeholder 2">
            <a:extLst>
              <a:ext uri="{FF2B5EF4-FFF2-40B4-BE49-F238E27FC236}">
                <a16:creationId xmlns:a16="http://schemas.microsoft.com/office/drawing/2014/main" xmlns="" id="{634E3947-8282-4F02-A0C6-81504CDAB6B4}"/>
              </a:ext>
            </a:extLst>
          </p:cNvPr>
          <p:cNvSpPr>
            <a:spLocks noGrp="1"/>
          </p:cNvSpPr>
          <p:nvPr>
            <p:ph idx="1"/>
          </p:nvPr>
        </p:nvSpPr>
        <p:spPr/>
        <p:txBody>
          <a:bodyPr>
            <a:normAutofit/>
          </a:bodyPr>
          <a:lstStyle/>
          <a:p>
            <a:pPr>
              <a:spcBef>
                <a:spcPts val="4800"/>
              </a:spcBef>
            </a:pPr>
            <a:r>
              <a:rPr lang="en-US" sz="2400" b="1" dirty="0"/>
              <a:t>Jonah</a:t>
            </a:r>
            <a:r>
              <a:rPr lang="en-US" sz="2400" dirty="0"/>
              <a:t> was a historical character in the bible (2 Kings 14) </a:t>
            </a:r>
          </a:p>
          <a:p>
            <a:pPr>
              <a:spcBef>
                <a:spcPts val="4800"/>
              </a:spcBef>
            </a:pPr>
            <a:r>
              <a:rPr lang="en-US" sz="2400" b="1" dirty="0"/>
              <a:t>Nineveh</a:t>
            </a:r>
            <a:r>
              <a:rPr lang="en-US" sz="2400" dirty="0"/>
              <a:t> was a real city, notorious for moral depravity</a:t>
            </a:r>
          </a:p>
          <a:p>
            <a:pPr>
              <a:spcBef>
                <a:spcPts val="4800"/>
              </a:spcBef>
            </a:pPr>
            <a:r>
              <a:rPr lang="en-US" sz="2400" b="1" dirty="0"/>
              <a:t>Joppa</a:t>
            </a:r>
            <a:r>
              <a:rPr lang="en-US" sz="2400" dirty="0"/>
              <a:t> and </a:t>
            </a:r>
            <a:r>
              <a:rPr lang="en-US" sz="2400" b="1" dirty="0"/>
              <a:t>Tarshish</a:t>
            </a:r>
            <a:r>
              <a:rPr lang="en-US" sz="2400" dirty="0"/>
              <a:t> are historical cities</a:t>
            </a:r>
          </a:p>
          <a:p>
            <a:pPr>
              <a:spcBef>
                <a:spcPts val="4800"/>
              </a:spcBef>
            </a:pPr>
            <a:r>
              <a:rPr lang="en-US" sz="2400" b="1" dirty="0"/>
              <a:t>Jesus referenced Jonah </a:t>
            </a:r>
            <a:r>
              <a:rPr lang="en-US" sz="2400" dirty="0"/>
              <a:t>in the fish as a historical event and in the same context referenced other events regarded as historical</a:t>
            </a:r>
          </a:p>
        </p:txBody>
      </p:sp>
      <p:sp>
        <p:nvSpPr>
          <p:cNvPr id="4" name="Content Placeholder 3">
            <a:extLst>
              <a:ext uri="{FF2B5EF4-FFF2-40B4-BE49-F238E27FC236}">
                <a16:creationId xmlns:a16="http://schemas.microsoft.com/office/drawing/2014/main" xmlns="" id="{80DEAF1F-27BF-4BB1-96E3-EAEF325F592E}"/>
              </a:ext>
            </a:extLst>
          </p:cNvPr>
          <p:cNvSpPr>
            <a:spLocks noGrp="1"/>
          </p:cNvSpPr>
          <p:nvPr>
            <p:ph idx="13"/>
          </p:nvPr>
        </p:nvSpPr>
        <p:spPr/>
        <p:txBody>
          <a:bodyPr/>
          <a:lstStyle/>
          <a:p>
            <a:r>
              <a:rPr lang="en-US" dirty="0"/>
              <a:t>This book is historical rather than didactic fiction; it is not a parable </a:t>
            </a:r>
          </a:p>
        </p:txBody>
      </p:sp>
    </p:spTree>
    <p:extLst>
      <p:ext uri="{BB962C8B-B14F-4D97-AF65-F5344CB8AC3E}">
        <p14:creationId xmlns:p14="http://schemas.microsoft.com/office/powerpoint/2010/main" val="306820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88738"/>
            <a:ext cx="7626725" cy="1320800"/>
          </a:xfrm>
        </p:spPr>
        <p:txBody>
          <a:bodyPr>
            <a:normAutofit/>
          </a:bodyPr>
          <a:lstStyle/>
          <a:p>
            <a:r>
              <a:rPr lang="en-US" dirty="0"/>
              <a:t>Why Study the Minor Prophets?</a:t>
            </a:r>
          </a:p>
        </p:txBody>
      </p:sp>
      <p:graphicFrame>
        <p:nvGraphicFramePr>
          <p:cNvPr id="6" name="Table 5"/>
          <p:cNvGraphicFramePr>
            <a:graphicFrameLocks noGrp="1"/>
          </p:cNvGraphicFramePr>
          <p:nvPr>
            <p:extLst>
              <p:ext uri="{D42A27DB-BD31-4B8C-83A1-F6EECF244321}">
                <p14:modId xmlns:p14="http://schemas.microsoft.com/office/powerpoint/2010/main" val="267521363"/>
              </p:ext>
            </p:extLst>
          </p:nvPr>
        </p:nvGraphicFramePr>
        <p:xfrm>
          <a:off x="609599" y="1536861"/>
          <a:ext cx="8036690" cy="1165401"/>
        </p:xfrm>
        <a:graphic>
          <a:graphicData uri="http://schemas.openxmlformats.org/drawingml/2006/table">
            <a:tbl>
              <a:tblPr firstRow="1" bandRow="1">
                <a:tableStyleId>{5C22544A-7EE6-4342-B048-85BDC9FD1C3A}</a:tableStyleId>
              </a:tblPr>
              <a:tblGrid>
                <a:gridCol w="3522563">
                  <a:extLst>
                    <a:ext uri="{9D8B030D-6E8A-4147-A177-3AD203B41FA5}">
                      <a16:colId xmlns:a16="http://schemas.microsoft.com/office/drawing/2014/main" xmlns="" val="20000"/>
                    </a:ext>
                  </a:extLst>
                </a:gridCol>
                <a:gridCol w="636608">
                  <a:extLst>
                    <a:ext uri="{9D8B030D-6E8A-4147-A177-3AD203B41FA5}">
                      <a16:colId xmlns:a16="http://schemas.microsoft.com/office/drawing/2014/main" xmlns="" val="20001"/>
                    </a:ext>
                  </a:extLst>
                </a:gridCol>
                <a:gridCol w="3877519">
                  <a:extLst>
                    <a:ext uri="{9D8B030D-6E8A-4147-A177-3AD203B41FA5}">
                      <a16:colId xmlns:a16="http://schemas.microsoft.com/office/drawing/2014/main" xmlns="" val="20002"/>
                    </a:ext>
                  </a:extLst>
                </a:gridCol>
              </a:tblGrid>
              <a:tr h="358410">
                <a:tc>
                  <a:txBody>
                    <a:bodyPr/>
                    <a:lstStyle/>
                    <a:p>
                      <a:pPr algn="ctr"/>
                      <a:r>
                        <a:rPr lang="en-US" dirty="0"/>
                        <a:t>Ti</a:t>
                      </a:r>
                      <a:r>
                        <a:rPr lang="en-US" baseline="0" dirty="0"/>
                        <a:t>me of Jonah</a:t>
                      </a:r>
                      <a:endParaRPr lang="en-US" dirty="0"/>
                    </a:p>
                  </a:txBody>
                  <a:tcPr/>
                </a:tc>
                <a:tc>
                  <a:txBody>
                    <a:bodyPr/>
                    <a:lstStyle/>
                    <a:p>
                      <a:pPr algn="ctr"/>
                      <a:endParaRPr lang="en-US" dirty="0"/>
                    </a:p>
                  </a:txBody>
                  <a:tcPr>
                    <a:solidFill>
                      <a:schemeClr val="bg1"/>
                    </a:solidFill>
                  </a:tcPr>
                </a:tc>
                <a:tc>
                  <a:txBody>
                    <a:bodyPr/>
                    <a:lstStyle/>
                    <a:p>
                      <a:pPr algn="ctr"/>
                      <a:r>
                        <a:rPr lang="en-US" dirty="0"/>
                        <a:t>Time of Today</a:t>
                      </a:r>
                    </a:p>
                  </a:txBody>
                  <a:tcPr/>
                </a:tc>
                <a:extLst>
                  <a:ext uri="{0D108BD9-81ED-4DB2-BD59-A6C34878D82A}">
                    <a16:rowId xmlns:a16="http://schemas.microsoft.com/office/drawing/2014/main" xmlns="" val="10000"/>
                  </a:ext>
                </a:extLst>
              </a:tr>
              <a:tr h="80699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 Deeply trenched in idol worship  (golden calves &amp; Baal)</a:t>
                      </a:r>
                    </a:p>
                  </a:txBody>
                  <a:tcPr anchor="ctr"/>
                </a:tc>
                <a:tc>
                  <a:txBody>
                    <a:bodyPr/>
                    <a:lstStyle/>
                    <a:p>
                      <a:pPr algn="ctr"/>
                      <a:r>
                        <a:rPr lang="en-US" sz="3000" dirty="0">
                          <a:latin typeface="Wingdings 3" panose="05040102010807070707" pitchFamily="18" charset="2"/>
                        </a:rPr>
                        <a:t>g</a:t>
                      </a:r>
                    </a:p>
                  </a:txBody>
                  <a:tcPr anchor="ctr">
                    <a:solidFill>
                      <a:schemeClr val="bg1"/>
                    </a:solidFill>
                  </a:tcPr>
                </a:tc>
                <a:tc>
                  <a:txBody>
                    <a:bodyPr/>
                    <a:lstStyle/>
                    <a:p>
                      <a:r>
                        <a:rPr lang="en-US" sz="1500" dirty="0"/>
                        <a:t> Deeply trenched in materialism “idolatry”  (cars, houses, stuff)</a:t>
                      </a:r>
                    </a:p>
                  </a:txBody>
                  <a:tcPr anchor="ctr"/>
                </a:tc>
                <a:extLst>
                  <a:ext uri="{0D108BD9-81ED-4DB2-BD59-A6C34878D82A}">
                    <a16:rowId xmlns:a16="http://schemas.microsoft.com/office/drawing/2014/main" xmlns="" val="10001"/>
                  </a:ext>
                </a:extLst>
              </a:tr>
            </a:tbl>
          </a:graphicData>
        </a:graphic>
      </p:graphicFrame>
      <p:graphicFrame>
        <p:nvGraphicFramePr>
          <p:cNvPr id="4" name="Table 3">
            <a:extLst>
              <a:ext uri="{FF2B5EF4-FFF2-40B4-BE49-F238E27FC236}">
                <a16:creationId xmlns:a16="http://schemas.microsoft.com/office/drawing/2014/main" xmlns="" id="{1355B9C2-AEE8-4F91-9400-F5F6F5F90A8E}"/>
              </a:ext>
            </a:extLst>
          </p:cNvPr>
          <p:cNvGraphicFramePr>
            <a:graphicFrameLocks noGrp="1"/>
          </p:cNvGraphicFramePr>
          <p:nvPr>
            <p:extLst>
              <p:ext uri="{D42A27DB-BD31-4B8C-83A1-F6EECF244321}">
                <p14:modId xmlns:p14="http://schemas.microsoft.com/office/powerpoint/2010/main" val="1043640618"/>
              </p:ext>
            </p:extLst>
          </p:nvPr>
        </p:nvGraphicFramePr>
        <p:xfrm>
          <a:off x="609599" y="2734012"/>
          <a:ext cx="8036690" cy="806991"/>
        </p:xfrm>
        <a:graphic>
          <a:graphicData uri="http://schemas.openxmlformats.org/drawingml/2006/table">
            <a:tbl>
              <a:tblPr bandRow="1">
                <a:tableStyleId>{5C22544A-7EE6-4342-B048-85BDC9FD1C3A}</a:tableStyleId>
              </a:tblPr>
              <a:tblGrid>
                <a:gridCol w="3522563">
                  <a:extLst>
                    <a:ext uri="{9D8B030D-6E8A-4147-A177-3AD203B41FA5}">
                      <a16:colId xmlns:a16="http://schemas.microsoft.com/office/drawing/2014/main" xmlns="" val="20000"/>
                    </a:ext>
                  </a:extLst>
                </a:gridCol>
                <a:gridCol w="636608">
                  <a:extLst>
                    <a:ext uri="{9D8B030D-6E8A-4147-A177-3AD203B41FA5}">
                      <a16:colId xmlns:a16="http://schemas.microsoft.com/office/drawing/2014/main" xmlns="" val="20001"/>
                    </a:ext>
                  </a:extLst>
                </a:gridCol>
                <a:gridCol w="3877519">
                  <a:extLst>
                    <a:ext uri="{9D8B030D-6E8A-4147-A177-3AD203B41FA5}">
                      <a16:colId xmlns:a16="http://schemas.microsoft.com/office/drawing/2014/main" xmlns="" val="20002"/>
                    </a:ext>
                  </a:extLst>
                </a:gridCol>
              </a:tblGrid>
              <a:tr h="80699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Corrupt  leadership  (Kings &amp; Priest)</a:t>
                      </a:r>
                    </a:p>
                  </a:txBody>
                  <a:tcPr anchor="ctr">
                    <a:solidFill>
                      <a:schemeClr val="bg1">
                        <a:lumMod val="95000"/>
                      </a:schemeClr>
                    </a:solidFill>
                  </a:tcPr>
                </a:tc>
                <a:tc>
                  <a:txBody>
                    <a:bodyPr/>
                    <a:lstStyle/>
                    <a:p>
                      <a:pPr algn="ctr"/>
                      <a:r>
                        <a:rPr lang="en-US" sz="3000" dirty="0">
                          <a:latin typeface="Wingdings 3" panose="05040102010807070707" pitchFamily="18" charset="2"/>
                        </a:rPr>
                        <a:t>g</a:t>
                      </a:r>
                      <a:endParaRPr lang="en-US" sz="3000" baseline="0" dirty="0">
                        <a:latin typeface="Wingdings 3" panose="05040102010807070707" pitchFamily="18" charset="2"/>
                      </a:endParaRPr>
                    </a:p>
                  </a:txBody>
                  <a:tcPr anchor="ctr">
                    <a:solidFill>
                      <a:schemeClr val="bg1"/>
                    </a:solidFill>
                  </a:tcPr>
                </a:tc>
                <a:tc>
                  <a:txBody>
                    <a:bodyPr/>
                    <a:lstStyle/>
                    <a:p>
                      <a:r>
                        <a:rPr lang="en-US" sz="1500" dirty="0"/>
                        <a:t>Corrupt  leadership  (</a:t>
                      </a:r>
                      <a:r>
                        <a:rPr lang="en-US" sz="1500" dirty="0" err="1"/>
                        <a:t>Gov</a:t>
                      </a:r>
                      <a:r>
                        <a:rPr lang="en-US" sz="1500" dirty="0"/>
                        <a:t>/society?, others who claim to teach truth)</a:t>
                      </a:r>
                    </a:p>
                  </a:txBody>
                  <a:tcPr anchor="ctr">
                    <a:solidFill>
                      <a:schemeClr val="bg1">
                        <a:lumMod val="95000"/>
                      </a:schemeClr>
                    </a:solidFill>
                  </a:tcPr>
                </a:tc>
                <a:extLst>
                  <a:ext uri="{0D108BD9-81ED-4DB2-BD59-A6C34878D82A}">
                    <a16:rowId xmlns:a16="http://schemas.microsoft.com/office/drawing/2014/main" xmlns="" val="10002"/>
                  </a:ext>
                </a:extLst>
              </a:tr>
            </a:tbl>
          </a:graphicData>
        </a:graphic>
      </p:graphicFrame>
      <p:graphicFrame>
        <p:nvGraphicFramePr>
          <p:cNvPr id="5" name="Table 4">
            <a:extLst>
              <a:ext uri="{FF2B5EF4-FFF2-40B4-BE49-F238E27FC236}">
                <a16:creationId xmlns:a16="http://schemas.microsoft.com/office/drawing/2014/main" xmlns="" id="{60C27257-843A-4FC0-8A77-CEDBD278F20C}"/>
              </a:ext>
            </a:extLst>
          </p:cNvPr>
          <p:cNvGraphicFramePr>
            <a:graphicFrameLocks noGrp="1"/>
          </p:cNvGraphicFramePr>
          <p:nvPr>
            <p:extLst>
              <p:ext uri="{D42A27DB-BD31-4B8C-83A1-F6EECF244321}">
                <p14:modId xmlns:p14="http://schemas.microsoft.com/office/powerpoint/2010/main" val="3828999342"/>
              </p:ext>
            </p:extLst>
          </p:nvPr>
        </p:nvGraphicFramePr>
        <p:xfrm>
          <a:off x="609599" y="3572753"/>
          <a:ext cx="8036690" cy="806991"/>
        </p:xfrm>
        <a:graphic>
          <a:graphicData uri="http://schemas.openxmlformats.org/drawingml/2006/table">
            <a:tbl>
              <a:tblPr bandRow="1">
                <a:tableStyleId>{5C22544A-7EE6-4342-B048-85BDC9FD1C3A}</a:tableStyleId>
              </a:tblPr>
              <a:tblGrid>
                <a:gridCol w="3522563">
                  <a:extLst>
                    <a:ext uri="{9D8B030D-6E8A-4147-A177-3AD203B41FA5}">
                      <a16:colId xmlns:a16="http://schemas.microsoft.com/office/drawing/2014/main" xmlns="" val="20000"/>
                    </a:ext>
                  </a:extLst>
                </a:gridCol>
                <a:gridCol w="636608">
                  <a:extLst>
                    <a:ext uri="{9D8B030D-6E8A-4147-A177-3AD203B41FA5}">
                      <a16:colId xmlns:a16="http://schemas.microsoft.com/office/drawing/2014/main" xmlns="" val="20001"/>
                    </a:ext>
                  </a:extLst>
                </a:gridCol>
                <a:gridCol w="3877519">
                  <a:extLst>
                    <a:ext uri="{9D8B030D-6E8A-4147-A177-3AD203B41FA5}">
                      <a16:colId xmlns:a16="http://schemas.microsoft.com/office/drawing/2014/main" xmlns="" val="20002"/>
                    </a:ext>
                  </a:extLst>
                </a:gridCol>
              </a:tblGrid>
              <a:tr h="80699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Some prosperity  (Assyrian alliances)</a:t>
                      </a:r>
                    </a:p>
                  </a:txBody>
                  <a:tcPr anchor="ctr"/>
                </a:tc>
                <a:tc>
                  <a:txBody>
                    <a:bodyPr/>
                    <a:lstStyle/>
                    <a:p>
                      <a:pPr algn="ctr"/>
                      <a:r>
                        <a:rPr lang="en-US" sz="3000" dirty="0">
                          <a:latin typeface="Wingdings 3" panose="05040102010807070707" pitchFamily="18" charset="2"/>
                        </a:rPr>
                        <a:t>g</a:t>
                      </a:r>
                      <a:endParaRPr lang="en-US" sz="3000" dirty="0"/>
                    </a:p>
                  </a:txBody>
                  <a:tcPr anchor="ctr">
                    <a:solidFill>
                      <a:schemeClr val="bg1"/>
                    </a:solidFill>
                  </a:tcPr>
                </a:tc>
                <a:tc>
                  <a:txBody>
                    <a:bodyPr/>
                    <a:lstStyle/>
                    <a:p>
                      <a:r>
                        <a:rPr lang="en-US" sz="1500" dirty="0"/>
                        <a:t> MUCH prosperity  (alliances  with the world)</a:t>
                      </a:r>
                    </a:p>
                  </a:txBody>
                  <a:tcPr anchor="ctr"/>
                </a:tc>
                <a:extLst>
                  <a:ext uri="{0D108BD9-81ED-4DB2-BD59-A6C34878D82A}">
                    <a16:rowId xmlns:a16="http://schemas.microsoft.com/office/drawing/2014/main" xmlns="" val="10003"/>
                  </a:ext>
                </a:extLst>
              </a:tr>
            </a:tbl>
          </a:graphicData>
        </a:graphic>
      </p:graphicFrame>
      <p:graphicFrame>
        <p:nvGraphicFramePr>
          <p:cNvPr id="7" name="Table 6">
            <a:extLst>
              <a:ext uri="{FF2B5EF4-FFF2-40B4-BE49-F238E27FC236}">
                <a16:creationId xmlns:a16="http://schemas.microsoft.com/office/drawing/2014/main" xmlns="" id="{F09027E0-CF31-4649-A936-39BAD7604E90}"/>
              </a:ext>
            </a:extLst>
          </p:cNvPr>
          <p:cNvGraphicFramePr>
            <a:graphicFrameLocks noGrp="1"/>
          </p:cNvGraphicFramePr>
          <p:nvPr>
            <p:extLst>
              <p:ext uri="{D42A27DB-BD31-4B8C-83A1-F6EECF244321}">
                <p14:modId xmlns:p14="http://schemas.microsoft.com/office/powerpoint/2010/main" val="3465687924"/>
              </p:ext>
            </p:extLst>
          </p:nvPr>
        </p:nvGraphicFramePr>
        <p:xfrm>
          <a:off x="609599" y="4411494"/>
          <a:ext cx="8036690" cy="806991"/>
        </p:xfrm>
        <a:graphic>
          <a:graphicData uri="http://schemas.openxmlformats.org/drawingml/2006/table">
            <a:tbl>
              <a:tblPr bandRow="1">
                <a:tableStyleId>{5C22544A-7EE6-4342-B048-85BDC9FD1C3A}</a:tableStyleId>
              </a:tblPr>
              <a:tblGrid>
                <a:gridCol w="3522563">
                  <a:extLst>
                    <a:ext uri="{9D8B030D-6E8A-4147-A177-3AD203B41FA5}">
                      <a16:colId xmlns:a16="http://schemas.microsoft.com/office/drawing/2014/main" xmlns="" val="20000"/>
                    </a:ext>
                  </a:extLst>
                </a:gridCol>
                <a:gridCol w="636608">
                  <a:extLst>
                    <a:ext uri="{9D8B030D-6E8A-4147-A177-3AD203B41FA5}">
                      <a16:colId xmlns:a16="http://schemas.microsoft.com/office/drawing/2014/main" xmlns="" val="20001"/>
                    </a:ext>
                  </a:extLst>
                </a:gridCol>
                <a:gridCol w="3877519">
                  <a:extLst>
                    <a:ext uri="{9D8B030D-6E8A-4147-A177-3AD203B41FA5}">
                      <a16:colId xmlns:a16="http://schemas.microsoft.com/office/drawing/2014/main" xmlns="" val="20002"/>
                    </a:ext>
                  </a:extLst>
                </a:gridCol>
              </a:tblGrid>
              <a:tr h="80699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Lack of knowledge and true worship of God</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dirty="0">
                          <a:latin typeface="Wingdings 3" panose="05040102010807070707" pitchFamily="18" charset="2"/>
                        </a:rPr>
                        <a:t>g</a:t>
                      </a:r>
                      <a:endParaRPr lang="en-US" sz="3000" dirty="0"/>
                    </a:p>
                  </a:txBody>
                  <a:tcPr anchor="ctr">
                    <a:solidFill>
                      <a:schemeClr val="bg1"/>
                    </a:solidFill>
                  </a:tcPr>
                </a:tc>
                <a:tc>
                  <a:txBody>
                    <a:bodyPr/>
                    <a:lstStyle/>
                    <a:p>
                      <a:r>
                        <a:rPr lang="en-US" sz="1500" dirty="0"/>
                        <a:t> Lack of knowledge and true worship of God</a:t>
                      </a:r>
                    </a:p>
                  </a:txBody>
                  <a:tcPr anchor="ctr">
                    <a:solidFill>
                      <a:schemeClr val="bg1">
                        <a:lumMod val="95000"/>
                      </a:schemeClr>
                    </a:solidFill>
                  </a:tcPr>
                </a:tc>
                <a:extLst>
                  <a:ext uri="{0D108BD9-81ED-4DB2-BD59-A6C34878D82A}">
                    <a16:rowId xmlns:a16="http://schemas.microsoft.com/office/drawing/2014/main" xmlns="" val="10004"/>
                  </a:ext>
                </a:extLst>
              </a:tr>
            </a:tbl>
          </a:graphicData>
        </a:graphic>
      </p:graphicFrame>
      <p:graphicFrame>
        <p:nvGraphicFramePr>
          <p:cNvPr id="8" name="Table 7">
            <a:extLst>
              <a:ext uri="{FF2B5EF4-FFF2-40B4-BE49-F238E27FC236}">
                <a16:creationId xmlns:a16="http://schemas.microsoft.com/office/drawing/2014/main" xmlns="" id="{69398C96-217B-4A1F-99BC-CDEF465FCED4}"/>
              </a:ext>
            </a:extLst>
          </p:cNvPr>
          <p:cNvGraphicFramePr>
            <a:graphicFrameLocks noGrp="1"/>
          </p:cNvGraphicFramePr>
          <p:nvPr>
            <p:extLst>
              <p:ext uri="{D42A27DB-BD31-4B8C-83A1-F6EECF244321}">
                <p14:modId xmlns:p14="http://schemas.microsoft.com/office/powerpoint/2010/main" val="2998360249"/>
              </p:ext>
            </p:extLst>
          </p:nvPr>
        </p:nvGraphicFramePr>
        <p:xfrm>
          <a:off x="609599" y="5250235"/>
          <a:ext cx="8036690" cy="985627"/>
        </p:xfrm>
        <a:graphic>
          <a:graphicData uri="http://schemas.openxmlformats.org/drawingml/2006/table">
            <a:tbl>
              <a:tblPr bandRow="1">
                <a:tableStyleId>{5C22544A-7EE6-4342-B048-85BDC9FD1C3A}</a:tableStyleId>
              </a:tblPr>
              <a:tblGrid>
                <a:gridCol w="3522563">
                  <a:extLst>
                    <a:ext uri="{9D8B030D-6E8A-4147-A177-3AD203B41FA5}">
                      <a16:colId xmlns:a16="http://schemas.microsoft.com/office/drawing/2014/main" xmlns="" val="20000"/>
                    </a:ext>
                  </a:extLst>
                </a:gridCol>
                <a:gridCol w="636608">
                  <a:extLst>
                    <a:ext uri="{9D8B030D-6E8A-4147-A177-3AD203B41FA5}">
                      <a16:colId xmlns:a16="http://schemas.microsoft.com/office/drawing/2014/main" xmlns="" val="20001"/>
                    </a:ext>
                  </a:extLst>
                </a:gridCol>
                <a:gridCol w="3877519">
                  <a:extLst>
                    <a:ext uri="{9D8B030D-6E8A-4147-A177-3AD203B41FA5}">
                      <a16:colId xmlns:a16="http://schemas.microsoft.com/office/drawing/2014/main" xmlns="" val="20002"/>
                    </a:ext>
                  </a:extLst>
                </a:gridCol>
              </a:tblGrid>
              <a:tr h="98562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Engaged in moral decay (Adultery, murder, thievery, lying, deceit, drunkenness)</a:t>
                      </a:r>
                    </a:p>
                  </a:txBody>
                  <a:tcPr anchor="ctr"/>
                </a:tc>
                <a:tc>
                  <a:txBody>
                    <a:bodyPr/>
                    <a:lstStyle/>
                    <a:p>
                      <a:pPr algn="ctr"/>
                      <a:r>
                        <a:rPr lang="en-US" sz="3000" dirty="0">
                          <a:latin typeface="Wingdings 3" panose="05040102010807070707" pitchFamily="18" charset="2"/>
                        </a:rPr>
                        <a:t>g</a:t>
                      </a:r>
                      <a:endParaRPr lang="en-US" sz="3000" dirty="0"/>
                    </a:p>
                  </a:txBody>
                  <a:tcPr anchor="ctr">
                    <a:solidFill>
                      <a:schemeClr val="bg1"/>
                    </a:solidFill>
                  </a:tcPr>
                </a:tc>
                <a:tc>
                  <a:txBody>
                    <a:bodyPr/>
                    <a:lstStyle/>
                    <a:p>
                      <a:r>
                        <a:rPr lang="en-US" sz="1500" dirty="0"/>
                        <a:t>Engaged in moral decay (Adultery, murder, thievery, lying, deceit, drunkenness, … immodesty, immorality, tolerance of sin )</a:t>
                      </a:r>
                    </a:p>
                  </a:txBody>
                  <a:tcPr anchor="ct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144144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Key Lessons in Jonah</a:t>
            </a:r>
          </a:p>
        </p:txBody>
      </p:sp>
      <p:sp>
        <p:nvSpPr>
          <p:cNvPr id="3" name="Content Placeholder 2">
            <a:extLst>
              <a:ext uri="{FF2B5EF4-FFF2-40B4-BE49-F238E27FC236}">
                <a16:creationId xmlns:a16="http://schemas.microsoft.com/office/drawing/2014/main" xmlns="" id="{3C2E3376-B22D-40B1-AB12-93C343D13438}"/>
              </a:ext>
            </a:extLst>
          </p:cNvPr>
          <p:cNvSpPr>
            <a:spLocks noGrp="1"/>
          </p:cNvSpPr>
          <p:nvPr>
            <p:ph idx="1"/>
          </p:nvPr>
        </p:nvSpPr>
        <p:spPr>
          <a:xfrm>
            <a:off x="709549" y="1487658"/>
            <a:ext cx="7665705" cy="5084591"/>
          </a:xfrm>
        </p:spPr>
        <p:txBody>
          <a:bodyPr>
            <a:normAutofit fontScale="85000" lnSpcReduction="20000"/>
          </a:bodyPr>
          <a:lstStyle/>
          <a:p>
            <a:pPr marL="34290" indent="0">
              <a:buNone/>
            </a:pPr>
            <a:r>
              <a:rPr lang="en-US" sz="2400" b="1" dirty="0"/>
              <a:t>Our preaching should never be discriminatory based on prejudice; rather, we should preach to all men as commanded</a:t>
            </a:r>
          </a:p>
          <a:p>
            <a:pPr lvl="5"/>
            <a:r>
              <a:rPr lang="en-US" sz="1800" i="1" dirty="0">
                <a:solidFill>
                  <a:schemeClr val="bg1">
                    <a:lumMod val="65000"/>
                  </a:schemeClr>
                </a:solidFill>
              </a:rPr>
              <a:t>Mark 16:15 “… preach the gospel to all creation”</a:t>
            </a:r>
          </a:p>
          <a:p>
            <a:pPr marL="34290" indent="0">
              <a:buNone/>
            </a:pPr>
            <a:r>
              <a:rPr lang="en-US" sz="2400" b="1" dirty="0"/>
              <a:t>We should not question the wisdom, purpose, and guidance from God</a:t>
            </a:r>
          </a:p>
          <a:p>
            <a:pPr lvl="5"/>
            <a:r>
              <a:rPr lang="en-US" sz="1800" i="1" dirty="0" err="1">
                <a:solidFill>
                  <a:schemeClr val="bg1">
                    <a:lumMod val="65000"/>
                  </a:schemeClr>
                </a:solidFill>
              </a:rPr>
              <a:t>Psa</a:t>
            </a:r>
            <a:r>
              <a:rPr lang="en-US" sz="1800" i="1" dirty="0">
                <a:solidFill>
                  <a:schemeClr val="bg1">
                    <a:lumMod val="65000"/>
                  </a:schemeClr>
                </a:solidFill>
              </a:rPr>
              <a:t> 147:5 ”Great is our Lord, and abundant in power; his understanding is beyond measure.”</a:t>
            </a:r>
          </a:p>
          <a:p>
            <a:pPr marL="34290" indent="0">
              <a:buNone/>
            </a:pPr>
            <a:r>
              <a:rPr lang="en-US" sz="2400" b="1" dirty="0"/>
              <a:t>Disobedience may seem tempting (flee to Tarshish) but God knows what’s best for us and others (salvation) </a:t>
            </a:r>
          </a:p>
          <a:p>
            <a:pPr lvl="5"/>
            <a:r>
              <a:rPr lang="en-US" sz="1800" i="1" dirty="0">
                <a:solidFill>
                  <a:schemeClr val="bg1">
                    <a:lumMod val="65000"/>
                  </a:schemeClr>
                </a:solidFill>
              </a:rPr>
              <a:t>(Pro 3:5)  Trust in the LORD with all your heart, and do not lean on your own understanding.</a:t>
            </a:r>
          </a:p>
          <a:p>
            <a:pPr marL="34290" indent="0">
              <a:buNone/>
            </a:pPr>
            <a:r>
              <a:rPr lang="en-US" sz="2400" b="1" dirty="0"/>
              <a:t>God’s love and mercy are great in magnitude and extend </a:t>
            </a:r>
            <a:r>
              <a:rPr lang="en-US" sz="2400" b="1" dirty="0" err="1"/>
              <a:t>univerally</a:t>
            </a:r>
            <a:r>
              <a:rPr lang="en-US" sz="2400" b="1" dirty="0"/>
              <a:t> to the ends of the earth </a:t>
            </a:r>
          </a:p>
          <a:p>
            <a:pPr lvl="5"/>
            <a:r>
              <a:rPr lang="en-US" sz="1800" i="1" dirty="0">
                <a:solidFill>
                  <a:schemeClr val="bg1">
                    <a:lumMod val="65000"/>
                  </a:schemeClr>
                </a:solidFill>
              </a:rPr>
              <a:t>(</a:t>
            </a:r>
            <a:r>
              <a:rPr lang="en-US" sz="1800" i="1" dirty="0" err="1">
                <a:solidFill>
                  <a:schemeClr val="bg1">
                    <a:lumMod val="65000"/>
                  </a:schemeClr>
                </a:solidFill>
              </a:rPr>
              <a:t>Psa</a:t>
            </a:r>
            <a:r>
              <a:rPr lang="en-US" sz="1800" i="1" dirty="0">
                <a:solidFill>
                  <a:schemeClr val="bg1">
                    <a:lumMod val="65000"/>
                  </a:schemeClr>
                </a:solidFill>
              </a:rPr>
              <a:t> 86:15)  But you, O Lord, are a God merciful and gracious, slow to anger and abounding in steadfast love and faithfulness.</a:t>
            </a:r>
          </a:p>
          <a:p>
            <a:pPr marL="34290" indent="0">
              <a:buNone/>
            </a:pPr>
            <a:r>
              <a:rPr lang="en-US" sz="2400" b="1" dirty="0"/>
              <a:t>Our appreciation of God should not be dependent on the physical comforts that he provides for us (the plant)</a:t>
            </a:r>
          </a:p>
          <a:p>
            <a:pPr lvl="5"/>
            <a:r>
              <a:rPr lang="en-US" sz="1800" i="1" dirty="0">
                <a:solidFill>
                  <a:schemeClr val="bg1">
                    <a:lumMod val="65000"/>
                  </a:schemeClr>
                </a:solidFill>
              </a:rPr>
              <a:t>Rejoice always, pray without ceasing, give thanks in all circumstances; for this is the will of God in Christ Jesus for you.(1Th 5:16-18)</a:t>
            </a:r>
          </a:p>
          <a:p>
            <a:pPr marL="34290" indent="0">
              <a:buNone/>
            </a:pPr>
            <a:r>
              <a:rPr lang="en-US" sz="2400" b="1" dirty="0"/>
              <a:t>God expects obedience, and he loves those who he chastens </a:t>
            </a:r>
          </a:p>
          <a:p>
            <a:pPr lvl="5"/>
            <a:r>
              <a:rPr lang="en-US" sz="1800" i="1" dirty="0" err="1">
                <a:solidFill>
                  <a:schemeClr val="bg1">
                    <a:lumMod val="65000"/>
                  </a:schemeClr>
                </a:solidFill>
              </a:rPr>
              <a:t>Heb</a:t>
            </a:r>
            <a:r>
              <a:rPr lang="en-US" sz="1800" i="1" dirty="0">
                <a:solidFill>
                  <a:schemeClr val="bg1">
                    <a:lumMod val="65000"/>
                  </a:schemeClr>
                </a:solidFill>
              </a:rPr>
              <a:t> 12:6-11 ESV  For the Lord disciplines the one he loves, and chastises every son whom he receives.</a:t>
            </a:r>
          </a:p>
          <a:p>
            <a:endParaRPr lang="en-US" sz="2400" dirty="0"/>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endParaRPr lang="en-US" dirty="0"/>
          </a:p>
        </p:txBody>
      </p:sp>
    </p:spTree>
    <p:extLst>
      <p:ext uri="{BB962C8B-B14F-4D97-AF65-F5344CB8AC3E}">
        <p14:creationId xmlns:p14="http://schemas.microsoft.com/office/powerpoint/2010/main" val="106600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500188"/>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Book of Jonah</a:t>
            </a:r>
          </a:p>
        </p:txBody>
      </p:sp>
      <p:sp>
        <p:nvSpPr>
          <p:cNvPr id="7" name="Arrow: Left-Right 6">
            <a:extLst>
              <a:ext uri="{FF2B5EF4-FFF2-40B4-BE49-F238E27FC236}">
                <a16:creationId xmlns:a16="http://schemas.microsoft.com/office/drawing/2014/main" xmlns="" id="{2E84E33B-25B5-434C-AEB4-E03026DAE910}"/>
              </a:ext>
            </a:extLst>
          </p:cNvPr>
          <p:cNvSpPr/>
          <p:nvPr/>
        </p:nvSpPr>
        <p:spPr>
          <a:xfrm>
            <a:off x="707491" y="2667858"/>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a:t>
            </a:r>
            <a:r>
              <a:rPr lang="en-US" sz="2000" b="1" u="sng" dirty="0">
                <a:latin typeface="Calibri" panose="020F0502020204030204" pitchFamily="34" charset="0"/>
              </a:rPr>
              <a:t>Mercy</a:t>
            </a:r>
            <a:r>
              <a:rPr lang="en-US" sz="2000" dirty="0">
                <a:latin typeface="Calibri" panose="020F0502020204030204" pitchFamily="34" charset="0"/>
              </a:rPr>
              <a:t> and </a:t>
            </a:r>
            <a:r>
              <a:rPr lang="en-US" sz="2000" b="1" u="sng" dirty="0">
                <a:latin typeface="Calibri" panose="020F0502020204030204" pitchFamily="34" charset="0"/>
              </a:rPr>
              <a:t>Love</a:t>
            </a:r>
            <a:r>
              <a:rPr lang="en-US" sz="2000" dirty="0">
                <a:latin typeface="Calibri" panose="020F0502020204030204" pitchFamily="34" charset="0"/>
              </a:rPr>
              <a:t> Extend Universally to All</a:t>
            </a:r>
          </a:p>
        </p:txBody>
      </p:sp>
      <p:sp>
        <p:nvSpPr>
          <p:cNvPr id="9" name="Arrow: Left-Right 8">
            <a:extLst>
              <a:ext uri="{FF2B5EF4-FFF2-40B4-BE49-F238E27FC236}">
                <a16:creationId xmlns:a16="http://schemas.microsoft.com/office/drawing/2014/main" xmlns="" id="{45DF5AF1-DCDF-4636-91B2-4F5D1F4BF531}"/>
              </a:ext>
            </a:extLst>
          </p:cNvPr>
          <p:cNvSpPr/>
          <p:nvPr/>
        </p:nvSpPr>
        <p:spPr>
          <a:xfrm>
            <a:off x="707491" y="3934254"/>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 Expects </a:t>
            </a:r>
            <a:r>
              <a:rPr lang="en-US" sz="2000" b="1" u="sng" dirty="0">
                <a:latin typeface="Calibri" panose="020F0502020204030204" pitchFamily="34" charset="0"/>
              </a:rPr>
              <a:t>Obedience</a:t>
            </a:r>
            <a:r>
              <a:rPr lang="en-US" sz="2000" dirty="0">
                <a:latin typeface="Calibri" panose="020F0502020204030204" pitchFamily="34" charset="0"/>
              </a:rPr>
              <a:t> and </a:t>
            </a:r>
            <a:r>
              <a:rPr lang="en-US" sz="2000" b="1" u="sng" dirty="0">
                <a:latin typeface="Calibri" panose="020F0502020204030204" pitchFamily="34" charset="0"/>
              </a:rPr>
              <a:t>Repentance</a:t>
            </a:r>
            <a:r>
              <a:rPr lang="en-US" sz="2000" dirty="0">
                <a:latin typeface="Calibri" panose="020F0502020204030204" pitchFamily="34" charset="0"/>
              </a:rPr>
              <a:t> </a:t>
            </a:r>
          </a:p>
        </p:txBody>
      </p:sp>
      <p:sp>
        <p:nvSpPr>
          <p:cNvPr id="10" name="Arrow: Left-Right 9">
            <a:extLst>
              <a:ext uri="{FF2B5EF4-FFF2-40B4-BE49-F238E27FC236}">
                <a16:creationId xmlns:a16="http://schemas.microsoft.com/office/drawing/2014/main" xmlns="" id="{62B2FE97-32E4-42F5-BDB8-D3A923339BBB}"/>
              </a:ext>
            </a:extLst>
          </p:cNvPr>
          <p:cNvSpPr/>
          <p:nvPr/>
        </p:nvSpPr>
        <p:spPr>
          <a:xfrm>
            <a:off x="707491" y="5200650"/>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is </a:t>
            </a:r>
            <a:r>
              <a:rPr lang="en-US" sz="2000" b="1" u="sng" dirty="0">
                <a:latin typeface="Calibri" panose="020F0502020204030204" pitchFamily="34" charset="0"/>
              </a:rPr>
              <a:t>Sovereign</a:t>
            </a:r>
            <a:r>
              <a:rPr lang="en-US" sz="2000" dirty="0">
                <a:latin typeface="Calibri" panose="020F0502020204030204" pitchFamily="34" charset="0"/>
              </a:rPr>
              <a:t> over all nations and earth’s creation</a:t>
            </a:r>
          </a:p>
        </p:txBody>
      </p:sp>
    </p:spTree>
    <p:extLst>
      <p:ext uri="{BB962C8B-B14F-4D97-AF65-F5344CB8AC3E}">
        <p14:creationId xmlns:p14="http://schemas.microsoft.com/office/powerpoint/2010/main" val="113968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500188"/>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Themes within Jonah Chapter 1</a:t>
            </a:r>
          </a:p>
        </p:txBody>
      </p:sp>
      <p:sp>
        <p:nvSpPr>
          <p:cNvPr id="7" name="Arrow: Left-Right 6">
            <a:extLst>
              <a:ext uri="{FF2B5EF4-FFF2-40B4-BE49-F238E27FC236}">
                <a16:creationId xmlns:a16="http://schemas.microsoft.com/office/drawing/2014/main" xmlns="" id="{2E84E33B-25B5-434C-AEB4-E03026DAE910}"/>
              </a:ext>
            </a:extLst>
          </p:cNvPr>
          <p:cNvSpPr/>
          <p:nvPr/>
        </p:nvSpPr>
        <p:spPr>
          <a:xfrm>
            <a:off x="707491" y="2424970"/>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a:t>
            </a:r>
            <a:r>
              <a:rPr lang="en-US" sz="2000" b="1" u="sng" dirty="0">
                <a:latin typeface="Calibri" panose="020F0502020204030204" pitchFamily="34" charset="0"/>
              </a:rPr>
              <a:t>Mercy</a:t>
            </a:r>
            <a:r>
              <a:rPr lang="en-US" sz="2000" dirty="0">
                <a:latin typeface="Calibri" panose="020F0502020204030204" pitchFamily="34" charset="0"/>
              </a:rPr>
              <a:t> and </a:t>
            </a:r>
            <a:r>
              <a:rPr lang="en-US" sz="2000" b="1" u="sng" dirty="0">
                <a:latin typeface="Calibri" panose="020F0502020204030204" pitchFamily="34" charset="0"/>
              </a:rPr>
              <a:t>Love</a:t>
            </a:r>
            <a:r>
              <a:rPr lang="en-US" sz="2000" dirty="0">
                <a:latin typeface="Calibri" panose="020F0502020204030204" pitchFamily="34" charset="0"/>
              </a:rPr>
              <a:t> Extend Universally to All</a:t>
            </a:r>
          </a:p>
        </p:txBody>
      </p:sp>
      <p:sp>
        <p:nvSpPr>
          <p:cNvPr id="9" name="Rectangle: Rounded Corners 8">
            <a:extLst>
              <a:ext uri="{FF2B5EF4-FFF2-40B4-BE49-F238E27FC236}">
                <a16:creationId xmlns:a16="http://schemas.microsoft.com/office/drawing/2014/main" xmlns="" id="{B9DBE1E1-9B8D-450B-810E-D191F9C901E8}"/>
              </a:ext>
            </a:extLst>
          </p:cNvPr>
          <p:cNvSpPr/>
          <p:nvPr/>
        </p:nvSpPr>
        <p:spPr>
          <a:xfrm>
            <a:off x="3288765" y="3656075"/>
            <a:ext cx="2607209" cy="2800994"/>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rPr>
              <a:t>The Lord is merciful on Jonah as he delivers him from the storm and his disobedience through the great fish</a:t>
            </a:r>
          </a:p>
        </p:txBody>
      </p:sp>
      <p:sp>
        <p:nvSpPr>
          <p:cNvPr id="12" name="Rectangle: Rounded Corners 11">
            <a:extLst>
              <a:ext uri="{FF2B5EF4-FFF2-40B4-BE49-F238E27FC236}">
                <a16:creationId xmlns:a16="http://schemas.microsoft.com/office/drawing/2014/main" xmlns="" id="{22767DD6-BD13-450A-BE3E-E06F6960E1F8}"/>
              </a:ext>
            </a:extLst>
          </p:cNvPr>
          <p:cNvSpPr/>
          <p:nvPr/>
        </p:nvSpPr>
        <p:spPr>
          <a:xfrm>
            <a:off x="6098640" y="3656076"/>
            <a:ext cx="2607209" cy="2800992"/>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rPr>
              <a:t>The Lord is merciful on the Ninevites, relenting from the disaster because of the humility and submission of the Ninevites</a:t>
            </a:r>
          </a:p>
        </p:txBody>
      </p:sp>
      <p:sp>
        <p:nvSpPr>
          <p:cNvPr id="14" name="Rectangle: Rounded Corners 13">
            <a:extLst>
              <a:ext uri="{FF2B5EF4-FFF2-40B4-BE49-F238E27FC236}">
                <a16:creationId xmlns:a16="http://schemas.microsoft.com/office/drawing/2014/main" xmlns="" id="{A5082BFD-E4E9-41DD-A031-5AE4BFAA8538}"/>
              </a:ext>
            </a:extLst>
          </p:cNvPr>
          <p:cNvSpPr/>
          <p:nvPr/>
        </p:nvSpPr>
        <p:spPr>
          <a:xfrm>
            <a:off x="421740" y="3656075"/>
            <a:ext cx="2607209" cy="2800995"/>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rPr>
              <a:t>The Lord is merciful on the sailors and saves them from the storm even though they just pagans in the eyes Jonah, similar to the Ninevites </a:t>
            </a:r>
          </a:p>
        </p:txBody>
      </p:sp>
    </p:spTree>
    <p:extLst>
      <p:ext uri="{BB962C8B-B14F-4D97-AF65-F5344CB8AC3E}">
        <p14:creationId xmlns:p14="http://schemas.microsoft.com/office/powerpoint/2010/main" val="398288485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500188"/>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Themes within Jonah Chapter 1</a:t>
            </a:r>
          </a:p>
        </p:txBody>
      </p:sp>
      <p:sp>
        <p:nvSpPr>
          <p:cNvPr id="9" name="Arrow: Left-Right 8">
            <a:extLst>
              <a:ext uri="{FF2B5EF4-FFF2-40B4-BE49-F238E27FC236}">
                <a16:creationId xmlns:a16="http://schemas.microsoft.com/office/drawing/2014/main" xmlns="" id="{45DF5AF1-DCDF-4636-91B2-4F5D1F4BF531}"/>
              </a:ext>
            </a:extLst>
          </p:cNvPr>
          <p:cNvSpPr/>
          <p:nvPr/>
        </p:nvSpPr>
        <p:spPr>
          <a:xfrm>
            <a:off x="707491" y="2462631"/>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 Expects </a:t>
            </a:r>
            <a:r>
              <a:rPr lang="en-US" sz="2000" b="1" u="sng" dirty="0">
                <a:latin typeface="Calibri" panose="020F0502020204030204" pitchFamily="34" charset="0"/>
              </a:rPr>
              <a:t>Obedience</a:t>
            </a:r>
            <a:r>
              <a:rPr lang="en-US" sz="2000" dirty="0">
                <a:latin typeface="Calibri" panose="020F0502020204030204" pitchFamily="34" charset="0"/>
              </a:rPr>
              <a:t> and </a:t>
            </a:r>
            <a:r>
              <a:rPr lang="en-US" sz="2000" b="1" u="sng" dirty="0">
                <a:latin typeface="Calibri" panose="020F0502020204030204" pitchFamily="34" charset="0"/>
              </a:rPr>
              <a:t>Repentance</a:t>
            </a:r>
            <a:r>
              <a:rPr lang="en-US" sz="2000" dirty="0">
                <a:latin typeface="Calibri" panose="020F0502020204030204" pitchFamily="34" charset="0"/>
              </a:rPr>
              <a:t> </a:t>
            </a:r>
          </a:p>
        </p:txBody>
      </p:sp>
      <p:sp>
        <p:nvSpPr>
          <p:cNvPr id="7" name="Rectangle: Rounded Corners 6">
            <a:extLst>
              <a:ext uri="{FF2B5EF4-FFF2-40B4-BE49-F238E27FC236}">
                <a16:creationId xmlns:a16="http://schemas.microsoft.com/office/drawing/2014/main" xmlns="" id="{3396B680-C83B-48F2-B25B-074102EF6A3F}"/>
              </a:ext>
            </a:extLst>
          </p:cNvPr>
          <p:cNvSpPr/>
          <p:nvPr/>
        </p:nvSpPr>
        <p:spPr>
          <a:xfrm>
            <a:off x="421740" y="3656075"/>
            <a:ext cx="2607209" cy="2871333"/>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rPr>
              <a:t>The Lord saves the Sailors as they submitted to him: they cried out to God, feared the Lord exceedingly, offered a sacrifice, and made vows</a:t>
            </a:r>
          </a:p>
        </p:txBody>
      </p:sp>
      <p:sp>
        <p:nvSpPr>
          <p:cNvPr id="10" name="Rectangle: Rounded Corners 9">
            <a:extLst>
              <a:ext uri="{FF2B5EF4-FFF2-40B4-BE49-F238E27FC236}">
                <a16:creationId xmlns:a16="http://schemas.microsoft.com/office/drawing/2014/main" xmlns="" id="{09859BBD-A17E-452D-B7D9-ABCE7DC77167}"/>
              </a:ext>
            </a:extLst>
          </p:cNvPr>
          <p:cNvSpPr/>
          <p:nvPr/>
        </p:nvSpPr>
        <p:spPr>
          <a:xfrm>
            <a:off x="3288765" y="3656075"/>
            <a:ext cx="2607209" cy="2871333"/>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rPr>
              <a:t>The Lord disciplined Jonah to obedience and delivered him through the great fish, allowing him opportunity for obedience</a:t>
            </a:r>
          </a:p>
        </p:txBody>
      </p:sp>
      <p:sp>
        <p:nvSpPr>
          <p:cNvPr id="13" name="Rectangle: Rounded Corners 12">
            <a:extLst>
              <a:ext uri="{FF2B5EF4-FFF2-40B4-BE49-F238E27FC236}">
                <a16:creationId xmlns:a16="http://schemas.microsoft.com/office/drawing/2014/main" xmlns="" id="{F2741B8D-2D88-45F8-BC93-75422F47610C}"/>
              </a:ext>
            </a:extLst>
          </p:cNvPr>
          <p:cNvSpPr/>
          <p:nvPr/>
        </p:nvSpPr>
        <p:spPr>
          <a:xfrm>
            <a:off x="6098640" y="3656075"/>
            <a:ext cx="2607209" cy="2871333"/>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rPr>
              <a:t>The Lord relented from disaster on the Ninevites after they submitted to God, fasting in sackcloth </a:t>
            </a:r>
          </a:p>
        </p:txBody>
      </p:sp>
    </p:spTree>
    <p:extLst>
      <p:ext uri="{BB962C8B-B14F-4D97-AF65-F5344CB8AC3E}">
        <p14:creationId xmlns:p14="http://schemas.microsoft.com/office/powerpoint/2010/main" val="246182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371599"/>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Themes within Jonah Chapter 1</a:t>
            </a:r>
          </a:p>
        </p:txBody>
      </p:sp>
      <p:sp>
        <p:nvSpPr>
          <p:cNvPr id="10" name="Arrow: Left-Right 9">
            <a:extLst>
              <a:ext uri="{FF2B5EF4-FFF2-40B4-BE49-F238E27FC236}">
                <a16:creationId xmlns:a16="http://schemas.microsoft.com/office/drawing/2014/main" xmlns="" id="{62B2FE97-32E4-42F5-BDB8-D3A923339BBB}"/>
              </a:ext>
            </a:extLst>
          </p:cNvPr>
          <p:cNvSpPr/>
          <p:nvPr/>
        </p:nvSpPr>
        <p:spPr>
          <a:xfrm>
            <a:off x="707491" y="2314556"/>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is </a:t>
            </a:r>
            <a:r>
              <a:rPr lang="en-US" sz="2000" b="1" u="sng" dirty="0">
                <a:latin typeface="Calibri" panose="020F0502020204030204" pitchFamily="34" charset="0"/>
              </a:rPr>
              <a:t>Sovereign</a:t>
            </a:r>
            <a:r>
              <a:rPr lang="en-US" sz="2000" dirty="0">
                <a:latin typeface="Calibri" panose="020F0502020204030204" pitchFamily="34" charset="0"/>
              </a:rPr>
              <a:t> over all nations and earth’s creation</a:t>
            </a:r>
          </a:p>
        </p:txBody>
      </p:sp>
      <p:sp>
        <p:nvSpPr>
          <p:cNvPr id="7" name="Rectangle: Rounded Corners 6">
            <a:extLst>
              <a:ext uri="{FF2B5EF4-FFF2-40B4-BE49-F238E27FC236}">
                <a16:creationId xmlns:a16="http://schemas.microsoft.com/office/drawing/2014/main" xmlns="" id="{2935ED6E-7B0D-4024-923D-6D1AD748337C}"/>
              </a:ext>
            </a:extLst>
          </p:cNvPr>
          <p:cNvSpPr/>
          <p:nvPr/>
        </p:nvSpPr>
        <p:spPr>
          <a:xfrm>
            <a:off x="421740" y="3656075"/>
            <a:ext cx="2607209" cy="2667353"/>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rPr>
              <a:t>The Lord’s power over the earths creation is clearly seen throughout Jonah: power over the storm, the fish, the plant, the worm</a:t>
            </a:r>
          </a:p>
        </p:txBody>
      </p:sp>
      <p:sp>
        <p:nvSpPr>
          <p:cNvPr id="9" name="Rectangle: Rounded Corners 8">
            <a:extLst>
              <a:ext uri="{FF2B5EF4-FFF2-40B4-BE49-F238E27FC236}">
                <a16:creationId xmlns:a16="http://schemas.microsoft.com/office/drawing/2014/main" xmlns="" id="{FCE157C6-BF70-433D-8F3D-0923903F9FCC}"/>
              </a:ext>
            </a:extLst>
          </p:cNvPr>
          <p:cNvSpPr/>
          <p:nvPr/>
        </p:nvSpPr>
        <p:spPr>
          <a:xfrm>
            <a:off x="3288765" y="3656075"/>
            <a:ext cx="2607209" cy="2667352"/>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rPr>
              <a:t>The Lord is Lord of not just the Hebrews, but of all people including the pagan sailors and the Ninevites </a:t>
            </a:r>
          </a:p>
        </p:txBody>
      </p:sp>
      <p:sp>
        <p:nvSpPr>
          <p:cNvPr id="13" name="Rectangle: Rounded Corners 12">
            <a:extLst>
              <a:ext uri="{FF2B5EF4-FFF2-40B4-BE49-F238E27FC236}">
                <a16:creationId xmlns:a16="http://schemas.microsoft.com/office/drawing/2014/main" xmlns="" id="{27C8C328-85C8-48CB-9D69-892929C0B011}"/>
              </a:ext>
            </a:extLst>
          </p:cNvPr>
          <p:cNvSpPr/>
          <p:nvPr/>
        </p:nvSpPr>
        <p:spPr>
          <a:xfrm>
            <a:off x="6098640" y="3656076"/>
            <a:ext cx="2607209" cy="2667350"/>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rPr>
              <a:t>The Lord has the power to overthrow nations, bring destruction on evil nations, or use them for his will</a:t>
            </a:r>
          </a:p>
        </p:txBody>
      </p:sp>
    </p:spTree>
    <p:extLst>
      <p:ext uri="{BB962C8B-B14F-4D97-AF65-F5344CB8AC3E}">
        <p14:creationId xmlns:p14="http://schemas.microsoft.com/office/powerpoint/2010/main" val="1461099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0E64D3-B8B2-41C2-946C-1B620FAA389A}"/>
              </a:ext>
            </a:extLst>
          </p:cNvPr>
          <p:cNvSpPr>
            <a:spLocks noGrp="1"/>
          </p:cNvSpPr>
          <p:nvPr>
            <p:ph type="title"/>
          </p:nvPr>
        </p:nvSpPr>
        <p:spPr/>
        <p:txBody>
          <a:bodyPr/>
          <a:lstStyle/>
          <a:p>
            <a:r>
              <a:rPr lang="en-US" dirty="0"/>
              <a:t>Jonah the Man</a:t>
            </a:r>
          </a:p>
        </p:txBody>
      </p:sp>
      <p:sp>
        <p:nvSpPr>
          <p:cNvPr id="4" name="Content Placeholder 3">
            <a:extLst>
              <a:ext uri="{FF2B5EF4-FFF2-40B4-BE49-F238E27FC236}">
                <a16:creationId xmlns:a16="http://schemas.microsoft.com/office/drawing/2014/main" xmlns="" id="{BA88587B-3C75-4129-BCCB-253FCF544C0F}"/>
              </a:ext>
            </a:extLst>
          </p:cNvPr>
          <p:cNvSpPr>
            <a:spLocks noGrp="1"/>
          </p:cNvSpPr>
          <p:nvPr>
            <p:ph idx="13"/>
          </p:nvPr>
        </p:nvSpPr>
        <p:spPr/>
        <p:txBody>
          <a:bodyPr/>
          <a:lstStyle/>
          <a:p>
            <a:endParaRPr lang="en-US"/>
          </a:p>
        </p:txBody>
      </p:sp>
      <p:sp>
        <p:nvSpPr>
          <p:cNvPr id="6" name="Rectangle 5">
            <a:extLst>
              <a:ext uri="{FF2B5EF4-FFF2-40B4-BE49-F238E27FC236}">
                <a16:creationId xmlns:a16="http://schemas.microsoft.com/office/drawing/2014/main" xmlns="" id="{27132DE9-2684-4364-82F4-F989515B9BC8}"/>
              </a:ext>
            </a:extLst>
          </p:cNvPr>
          <p:cNvSpPr/>
          <p:nvPr/>
        </p:nvSpPr>
        <p:spPr>
          <a:xfrm>
            <a:off x="2218824" y="1516708"/>
            <a:ext cx="6050280" cy="381000"/>
          </a:xfrm>
          <a:prstGeom prst="rect">
            <a:avLst/>
          </a:prstGeom>
          <a:solidFill>
            <a:schemeClr val="accent2">
              <a:lumMod val="20000"/>
              <a:lumOff val="80000"/>
            </a:schemeClr>
          </a:solidFill>
          <a:ln>
            <a:solidFill>
              <a:schemeClr val="accent2">
                <a:lumMod val="50000"/>
              </a:schemeClr>
            </a:solidFill>
          </a:ln>
        </p:spPr>
        <p:style>
          <a:lnRef idx="2">
            <a:schemeClr val="accent4"/>
          </a:lnRef>
          <a:fillRef idx="1">
            <a:schemeClr val="lt1"/>
          </a:fillRef>
          <a:effectRef idx="0">
            <a:schemeClr val="accent4"/>
          </a:effectRef>
          <a:fontRef idx="minor">
            <a:schemeClr val="dk1"/>
          </a:fontRef>
        </p:style>
        <p:txBody>
          <a:bodyPr rtlCol="0" anchor="t"/>
          <a:lstStyle/>
          <a:p>
            <a:r>
              <a:rPr lang="en-US" sz="1600" dirty="0">
                <a:latin typeface="Calibri" panose="020F0502020204030204" pitchFamily="34" charset="0"/>
              </a:rPr>
              <a:t>The name Jonah means Dove</a:t>
            </a:r>
          </a:p>
        </p:txBody>
      </p:sp>
      <p:sp>
        <p:nvSpPr>
          <p:cNvPr id="7" name="Rectangle 6">
            <a:extLst>
              <a:ext uri="{FF2B5EF4-FFF2-40B4-BE49-F238E27FC236}">
                <a16:creationId xmlns:a16="http://schemas.microsoft.com/office/drawing/2014/main" xmlns="" id="{6A74384A-BA55-4FAB-A1A5-5CE0456BFF6C}"/>
              </a:ext>
            </a:extLst>
          </p:cNvPr>
          <p:cNvSpPr/>
          <p:nvPr/>
        </p:nvSpPr>
        <p:spPr>
          <a:xfrm>
            <a:off x="2218824" y="1978007"/>
            <a:ext cx="6050280" cy="465137"/>
          </a:xfrm>
          <a:prstGeom prst="rect">
            <a:avLst/>
          </a:prstGeom>
          <a:solidFill>
            <a:schemeClr val="accent2">
              <a:lumMod val="20000"/>
              <a:lumOff val="80000"/>
            </a:schemeClr>
          </a:solidFill>
          <a:ln>
            <a:solidFill>
              <a:schemeClr val="accent2">
                <a:lumMod val="50000"/>
              </a:schemeClr>
            </a:solidFill>
          </a:ln>
        </p:spPr>
        <p:style>
          <a:lnRef idx="2">
            <a:schemeClr val="accent4"/>
          </a:lnRef>
          <a:fillRef idx="1">
            <a:schemeClr val="lt1"/>
          </a:fillRef>
          <a:effectRef idx="0">
            <a:schemeClr val="accent4"/>
          </a:effectRef>
          <a:fontRef idx="minor">
            <a:schemeClr val="dk1"/>
          </a:fontRef>
        </p:style>
        <p:txBody>
          <a:bodyPr rtlCol="0" anchor="t"/>
          <a:lstStyle/>
          <a:p>
            <a:r>
              <a:rPr lang="en-US" sz="1600" dirty="0">
                <a:latin typeface="Calibri" panose="020F0502020204030204" pitchFamily="34" charset="0"/>
              </a:rPr>
              <a:t>He lived in Gath-</a:t>
            </a:r>
            <a:r>
              <a:rPr lang="en-US" sz="1600" dirty="0" err="1">
                <a:latin typeface="Calibri" panose="020F0502020204030204" pitchFamily="34" charset="0"/>
              </a:rPr>
              <a:t>hepher</a:t>
            </a:r>
            <a:r>
              <a:rPr lang="en-US" sz="1600" dirty="0">
                <a:latin typeface="Calibri" panose="020F0502020204030204" pitchFamily="34" charset="0"/>
              </a:rPr>
              <a:t> which was near Nazareth</a:t>
            </a:r>
          </a:p>
        </p:txBody>
      </p:sp>
      <p:sp>
        <p:nvSpPr>
          <p:cNvPr id="8" name="Rectangle 7">
            <a:extLst>
              <a:ext uri="{FF2B5EF4-FFF2-40B4-BE49-F238E27FC236}">
                <a16:creationId xmlns:a16="http://schemas.microsoft.com/office/drawing/2014/main" xmlns="" id="{076A7F65-1ACF-42BC-9EA7-7073BD3CDEB4}"/>
              </a:ext>
            </a:extLst>
          </p:cNvPr>
          <p:cNvSpPr/>
          <p:nvPr/>
        </p:nvSpPr>
        <p:spPr>
          <a:xfrm>
            <a:off x="2218824" y="2541433"/>
            <a:ext cx="6050280" cy="673255"/>
          </a:xfrm>
          <a:prstGeom prst="rect">
            <a:avLst/>
          </a:prstGeom>
          <a:solidFill>
            <a:schemeClr val="accent2">
              <a:lumMod val="20000"/>
              <a:lumOff val="80000"/>
            </a:schemeClr>
          </a:solidFill>
          <a:ln>
            <a:solidFill>
              <a:schemeClr val="accent2">
                <a:lumMod val="50000"/>
              </a:schemeClr>
            </a:solidFill>
          </a:ln>
        </p:spPr>
        <p:style>
          <a:lnRef idx="2">
            <a:schemeClr val="accent4"/>
          </a:lnRef>
          <a:fillRef idx="1">
            <a:schemeClr val="lt1"/>
          </a:fillRef>
          <a:effectRef idx="0">
            <a:schemeClr val="accent4"/>
          </a:effectRef>
          <a:fontRef idx="minor">
            <a:schemeClr val="dk1"/>
          </a:fontRef>
        </p:style>
        <p:txBody>
          <a:bodyPr rtlCol="0" anchor="t"/>
          <a:lstStyle/>
          <a:p>
            <a:r>
              <a:rPr lang="en-US" sz="1600" dirty="0">
                <a:latin typeface="Calibri" panose="020F0502020204030204" pitchFamily="34" charset="0"/>
              </a:rPr>
              <a:t>Jonah was the son of </a:t>
            </a:r>
            <a:r>
              <a:rPr lang="en-US" sz="1600" dirty="0" err="1">
                <a:latin typeface="Calibri" panose="020F0502020204030204" pitchFamily="34" charset="0"/>
              </a:rPr>
              <a:t>Amittai</a:t>
            </a:r>
            <a:r>
              <a:rPr lang="en-US" sz="1600" dirty="0">
                <a:latin typeface="Calibri" panose="020F0502020204030204" pitchFamily="34" charset="0"/>
              </a:rPr>
              <a:t>, but nothing more is known about his family</a:t>
            </a:r>
          </a:p>
        </p:txBody>
      </p:sp>
      <p:sp>
        <p:nvSpPr>
          <p:cNvPr id="9" name="Rectangle 8">
            <a:extLst>
              <a:ext uri="{FF2B5EF4-FFF2-40B4-BE49-F238E27FC236}">
                <a16:creationId xmlns:a16="http://schemas.microsoft.com/office/drawing/2014/main" xmlns="" id="{96031AE4-F733-4814-9CE5-EE0FC92F5FE9}"/>
              </a:ext>
            </a:extLst>
          </p:cNvPr>
          <p:cNvSpPr/>
          <p:nvPr/>
        </p:nvSpPr>
        <p:spPr>
          <a:xfrm>
            <a:off x="2218824" y="3312977"/>
            <a:ext cx="6050280" cy="2152016"/>
          </a:xfrm>
          <a:prstGeom prst="rect">
            <a:avLst/>
          </a:prstGeom>
          <a:solidFill>
            <a:schemeClr val="accent2">
              <a:lumMod val="20000"/>
              <a:lumOff val="80000"/>
            </a:schemeClr>
          </a:solidFill>
          <a:ln>
            <a:solidFill>
              <a:schemeClr val="accent2">
                <a:lumMod val="50000"/>
              </a:schemeClr>
            </a:solidFill>
          </a:ln>
        </p:spPr>
        <p:style>
          <a:lnRef idx="2">
            <a:schemeClr val="accent4"/>
          </a:lnRef>
          <a:fillRef idx="1">
            <a:schemeClr val="lt1"/>
          </a:fillRef>
          <a:effectRef idx="0">
            <a:schemeClr val="accent4"/>
          </a:effectRef>
          <a:fontRef idx="minor">
            <a:schemeClr val="dk1"/>
          </a:fontRef>
        </p:style>
        <p:txBody>
          <a:bodyPr rtlCol="0" anchor="t"/>
          <a:lstStyle/>
          <a:p>
            <a:pPr marL="285750" indent="-285750">
              <a:buFont typeface="Arial" panose="020B0604020202020204" pitchFamily="34" charset="0"/>
              <a:buChar char="•"/>
            </a:pPr>
            <a:r>
              <a:rPr lang="en-US" sz="1600" dirty="0">
                <a:latin typeface="Calibri" panose="020F0502020204030204" pitchFamily="34" charset="0"/>
              </a:rPr>
              <a:t>He prophesied in Israel during the time of Jeroboam II (793-753 B.C.)</a:t>
            </a:r>
          </a:p>
          <a:p>
            <a:pPr marL="285750" indent="-285750">
              <a:buFont typeface="Arial" panose="020B0604020202020204" pitchFamily="34" charset="0"/>
              <a:buChar char="•"/>
            </a:pPr>
            <a:r>
              <a:rPr lang="en-US" sz="1600" dirty="0">
                <a:latin typeface="Calibri" panose="020F0502020204030204" pitchFamily="34" charset="0"/>
              </a:rPr>
              <a:t>He helped Jeroboam II in his military campaigns to recover the territories which Israel had lost to the Arameans.</a:t>
            </a:r>
          </a:p>
          <a:p>
            <a:pPr marL="285750" indent="-285750">
              <a:buFont typeface="Arial" panose="020B0604020202020204" pitchFamily="34" charset="0"/>
              <a:buChar char="•"/>
            </a:pPr>
            <a:r>
              <a:rPr lang="en-US" sz="1600" i="1" dirty="0">
                <a:latin typeface="Calibri" panose="020F0502020204030204" pitchFamily="34" charset="0"/>
              </a:rPr>
              <a:t>(2 Kings 14:25) He restored the border of Israel from </a:t>
            </a:r>
            <a:r>
              <a:rPr lang="en-US" sz="1600" i="1" dirty="0" err="1">
                <a:latin typeface="Calibri" panose="020F0502020204030204" pitchFamily="34" charset="0"/>
              </a:rPr>
              <a:t>Lebo-hamath</a:t>
            </a:r>
            <a:r>
              <a:rPr lang="en-US" sz="1600" i="1" dirty="0">
                <a:latin typeface="Calibri" panose="020F0502020204030204" pitchFamily="34" charset="0"/>
              </a:rPr>
              <a:t> as far as the Sea of the Arabah, according to the word of the Lord, the God of Israel, which he spoke by his servant </a:t>
            </a:r>
            <a:r>
              <a:rPr lang="en-US" sz="1600" i="1" u="sng" dirty="0">
                <a:latin typeface="Calibri" panose="020F0502020204030204" pitchFamily="34" charset="0"/>
              </a:rPr>
              <a:t>Jonah the son of </a:t>
            </a:r>
            <a:r>
              <a:rPr lang="en-US" sz="1600" i="1" u="sng" dirty="0" err="1">
                <a:latin typeface="Calibri" panose="020F0502020204030204" pitchFamily="34" charset="0"/>
              </a:rPr>
              <a:t>Amittai</a:t>
            </a:r>
            <a:r>
              <a:rPr lang="en-US" sz="1600" i="1" dirty="0">
                <a:latin typeface="Calibri" panose="020F0502020204030204" pitchFamily="34" charset="0"/>
              </a:rPr>
              <a:t>, the prophet, who was from Gath-</a:t>
            </a:r>
            <a:r>
              <a:rPr lang="en-US" sz="1600" i="1" dirty="0" err="1">
                <a:latin typeface="Calibri" panose="020F0502020204030204" pitchFamily="34" charset="0"/>
              </a:rPr>
              <a:t>hepher</a:t>
            </a:r>
            <a:endParaRPr lang="en-US" sz="1600" i="1" dirty="0">
              <a:latin typeface="Calibri" panose="020F0502020204030204" pitchFamily="34" charset="0"/>
            </a:endParaRPr>
          </a:p>
        </p:txBody>
      </p:sp>
      <p:sp>
        <p:nvSpPr>
          <p:cNvPr id="10" name="Rectangle 9">
            <a:extLst>
              <a:ext uri="{FF2B5EF4-FFF2-40B4-BE49-F238E27FC236}">
                <a16:creationId xmlns:a16="http://schemas.microsoft.com/office/drawing/2014/main" xmlns="" id="{0F7B7F86-3BA0-4934-B3CE-E6D15336E51E}"/>
              </a:ext>
            </a:extLst>
          </p:cNvPr>
          <p:cNvSpPr/>
          <p:nvPr/>
        </p:nvSpPr>
        <p:spPr>
          <a:xfrm>
            <a:off x="874896" y="1516708"/>
            <a:ext cx="1275373" cy="381000"/>
          </a:xfrm>
          <a:prstGeom prst="rect">
            <a:avLst/>
          </a:prstGeom>
          <a:solidFill>
            <a:schemeClr val="accent2">
              <a:lumMod val="40000"/>
              <a:lumOff val="60000"/>
            </a:schemeClr>
          </a:solidFill>
          <a:ln>
            <a:solidFill>
              <a:schemeClr val="accent2">
                <a:lumMod val="50000"/>
              </a:schemeClr>
            </a:solidFill>
          </a:ln>
        </p:spPr>
        <p:style>
          <a:lnRef idx="2">
            <a:schemeClr val="accent4"/>
          </a:lnRef>
          <a:fillRef idx="1">
            <a:schemeClr val="lt1"/>
          </a:fillRef>
          <a:effectRef idx="0">
            <a:schemeClr val="accent4"/>
          </a:effectRef>
          <a:fontRef idx="minor">
            <a:schemeClr val="dk1"/>
          </a:fontRef>
        </p:style>
        <p:txBody>
          <a:bodyPr rtlCol="0" anchor="t"/>
          <a:lstStyle/>
          <a:p>
            <a:r>
              <a:rPr lang="en-US" sz="1600" dirty="0">
                <a:latin typeface="Calibri" panose="020F0502020204030204" pitchFamily="34" charset="0"/>
              </a:rPr>
              <a:t>Name</a:t>
            </a:r>
          </a:p>
        </p:txBody>
      </p:sp>
      <p:sp>
        <p:nvSpPr>
          <p:cNvPr id="14" name="Rectangle 13">
            <a:extLst>
              <a:ext uri="{FF2B5EF4-FFF2-40B4-BE49-F238E27FC236}">
                <a16:creationId xmlns:a16="http://schemas.microsoft.com/office/drawing/2014/main" xmlns="" id="{2373391D-1C30-4EDE-B7CA-48E6C83384CC}"/>
              </a:ext>
            </a:extLst>
          </p:cNvPr>
          <p:cNvSpPr/>
          <p:nvPr/>
        </p:nvSpPr>
        <p:spPr>
          <a:xfrm>
            <a:off x="874895" y="3312976"/>
            <a:ext cx="1275373" cy="2152015"/>
          </a:xfrm>
          <a:prstGeom prst="rect">
            <a:avLst/>
          </a:prstGeom>
          <a:solidFill>
            <a:schemeClr val="accent2">
              <a:lumMod val="40000"/>
              <a:lumOff val="60000"/>
            </a:schemeClr>
          </a:solidFill>
          <a:ln>
            <a:solidFill>
              <a:schemeClr val="accent2">
                <a:lumMod val="50000"/>
              </a:schemeClr>
            </a:solidFill>
          </a:ln>
        </p:spPr>
        <p:style>
          <a:lnRef idx="2">
            <a:schemeClr val="accent4"/>
          </a:lnRef>
          <a:fillRef idx="1">
            <a:schemeClr val="lt1"/>
          </a:fillRef>
          <a:effectRef idx="0">
            <a:schemeClr val="accent4"/>
          </a:effectRef>
          <a:fontRef idx="minor">
            <a:schemeClr val="dk1"/>
          </a:fontRef>
        </p:style>
        <p:txBody>
          <a:bodyPr rtlCol="0" anchor="t"/>
          <a:lstStyle/>
          <a:p>
            <a:r>
              <a:rPr lang="en-US" sz="1600" dirty="0">
                <a:latin typeface="Calibri" panose="020F0502020204030204" pitchFamily="34" charset="0"/>
              </a:rPr>
              <a:t>Timing,</a:t>
            </a:r>
          </a:p>
          <a:p>
            <a:r>
              <a:rPr lang="en-US" sz="1600" dirty="0">
                <a:latin typeface="Calibri" panose="020F0502020204030204" pitchFamily="34" charset="0"/>
              </a:rPr>
              <a:t>King</a:t>
            </a:r>
          </a:p>
        </p:txBody>
      </p:sp>
      <p:sp>
        <p:nvSpPr>
          <p:cNvPr id="15" name="Rectangle 14">
            <a:extLst>
              <a:ext uri="{FF2B5EF4-FFF2-40B4-BE49-F238E27FC236}">
                <a16:creationId xmlns:a16="http://schemas.microsoft.com/office/drawing/2014/main" xmlns="" id="{DFA6CEC0-FA38-49CE-85A0-85013BB6A22A}"/>
              </a:ext>
            </a:extLst>
          </p:cNvPr>
          <p:cNvSpPr/>
          <p:nvPr/>
        </p:nvSpPr>
        <p:spPr>
          <a:xfrm>
            <a:off x="874894" y="1978006"/>
            <a:ext cx="1275373" cy="465137"/>
          </a:xfrm>
          <a:prstGeom prst="rect">
            <a:avLst/>
          </a:prstGeom>
          <a:solidFill>
            <a:schemeClr val="accent2">
              <a:lumMod val="40000"/>
              <a:lumOff val="60000"/>
            </a:schemeClr>
          </a:solidFill>
          <a:ln>
            <a:solidFill>
              <a:schemeClr val="accent2">
                <a:lumMod val="50000"/>
              </a:schemeClr>
            </a:solidFill>
          </a:ln>
        </p:spPr>
        <p:style>
          <a:lnRef idx="2">
            <a:schemeClr val="accent4"/>
          </a:lnRef>
          <a:fillRef idx="1">
            <a:schemeClr val="lt1"/>
          </a:fillRef>
          <a:effectRef idx="0">
            <a:schemeClr val="accent4"/>
          </a:effectRef>
          <a:fontRef idx="minor">
            <a:schemeClr val="dk1"/>
          </a:fontRef>
        </p:style>
        <p:txBody>
          <a:bodyPr rtlCol="0" anchor="t"/>
          <a:lstStyle/>
          <a:p>
            <a:r>
              <a:rPr lang="en-US" sz="1600" dirty="0">
                <a:latin typeface="Calibri" panose="020F0502020204030204" pitchFamily="34" charset="0"/>
              </a:rPr>
              <a:t>Home</a:t>
            </a:r>
          </a:p>
        </p:txBody>
      </p:sp>
      <p:sp>
        <p:nvSpPr>
          <p:cNvPr id="16" name="Rectangle 15">
            <a:extLst>
              <a:ext uri="{FF2B5EF4-FFF2-40B4-BE49-F238E27FC236}">
                <a16:creationId xmlns:a16="http://schemas.microsoft.com/office/drawing/2014/main" xmlns="" id="{F6F190DD-B52D-4021-B633-A816B23CA26D}"/>
              </a:ext>
            </a:extLst>
          </p:cNvPr>
          <p:cNvSpPr/>
          <p:nvPr/>
        </p:nvSpPr>
        <p:spPr>
          <a:xfrm>
            <a:off x="874893" y="2559792"/>
            <a:ext cx="1275373" cy="654896"/>
          </a:xfrm>
          <a:prstGeom prst="rect">
            <a:avLst/>
          </a:prstGeom>
          <a:solidFill>
            <a:schemeClr val="accent2">
              <a:lumMod val="40000"/>
              <a:lumOff val="60000"/>
            </a:schemeClr>
          </a:solidFill>
          <a:ln>
            <a:solidFill>
              <a:schemeClr val="accent2">
                <a:lumMod val="50000"/>
              </a:schemeClr>
            </a:solidFill>
          </a:ln>
        </p:spPr>
        <p:style>
          <a:lnRef idx="2">
            <a:schemeClr val="accent4"/>
          </a:lnRef>
          <a:fillRef idx="1">
            <a:schemeClr val="lt1"/>
          </a:fillRef>
          <a:effectRef idx="0">
            <a:schemeClr val="accent4"/>
          </a:effectRef>
          <a:fontRef idx="minor">
            <a:schemeClr val="dk1"/>
          </a:fontRef>
        </p:style>
        <p:txBody>
          <a:bodyPr rtlCol="0" anchor="t"/>
          <a:lstStyle/>
          <a:p>
            <a:r>
              <a:rPr lang="en-US" sz="1600" dirty="0">
                <a:latin typeface="Calibri" panose="020F0502020204030204" pitchFamily="34" charset="0"/>
              </a:rPr>
              <a:t>Family</a:t>
            </a:r>
          </a:p>
        </p:txBody>
      </p:sp>
    </p:spTree>
    <p:extLst>
      <p:ext uri="{BB962C8B-B14F-4D97-AF65-F5344CB8AC3E}">
        <p14:creationId xmlns:p14="http://schemas.microsoft.com/office/powerpoint/2010/main" val="297676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4" grpId="0" animBg="1"/>
      <p:bldP spid="15"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05428"/>
            <a:ext cx="7404002" cy="1320800"/>
          </a:xfrm>
        </p:spPr>
        <p:txBody>
          <a:bodyPr>
            <a:normAutofit/>
          </a:bodyPr>
          <a:lstStyle/>
          <a:p>
            <a:r>
              <a:rPr lang="en-US" dirty="0"/>
              <a:t>Social &amp; Moral Climate of Israel</a:t>
            </a:r>
          </a:p>
        </p:txBody>
      </p:sp>
      <p:pic>
        <p:nvPicPr>
          <p:cNvPr id="4" name="Picture 10" descr="http://2.bp.blogspot.com/-mc-pgA81UjI/TgtVzkqAJMI/AAAAAAAAD4g/9UG1qmeNjYQ/s1600/golden+calf.jpg"/>
          <p:cNvPicPr>
            <a:picLocks noChangeAspect="1" noChangeArrowheads="1"/>
          </p:cNvPicPr>
          <p:nvPr/>
        </p:nvPicPr>
        <p:blipFill>
          <a:blip r:embed="rId2" cstate="print"/>
          <a:srcRect/>
          <a:stretch>
            <a:fillRect/>
          </a:stretch>
        </p:blipFill>
        <p:spPr bwMode="auto">
          <a:xfrm>
            <a:off x="5540871" y="1930399"/>
            <a:ext cx="3288811" cy="4170363"/>
          </a:xfrm>
          <a:prstGeom prst="rect">
            <a:avLst/>
          </a:prstGeom>
          <a:noFill/>
        </p:spPr>
      </p:pic>
      <p:graphicFrame>
        <p:nvGraphicFramePr>
          <p:cNvPr id="6" name="Table 5"/>
          <p:cNvGraphicFramePr>
            <a:graphicFrameLocks noGrp="1"/>
          </p:cNvGraphicFramePr>
          <p:nvPr>
            <p:extLst>
              <p:ext uri="{D42A27DB-BD31-4B8C-83A1-F6EECF244321}">
                <p14:modId xmlns:p14="http://schemas.microsoft.com/office/powerpoint/2010/main" val="21113903"/>
              </p:ext>
            </p:extLst>
          </p:nvPr>
        </p:nvGraphicFramePr>
        <p:xfrm>
          <a:off x="609599" y="1930399"/>
          <a:ext cx="4622158" cy="4170364"/>
        </p:xfrm>
        <a:graphic>
          <a:graphicData uri="http://schemas.openxmlformats.org/drawingml/2006/table">
            <a:tbl>
              <a:tblPr firstRow="1" bandRow="1">
                <a:tableStyleId>{5C22544A-7EE6-4342-B048-85BDC9FD1C3A}</a:tableStyleId>
              </a:tblPr>
              <a:tblGrid>
                <a:gridCol w="4622158">
                  <a:extLst>
                    <a:ext uri="{9D8B030D-6E8A-4147-A177-3AD203B41FA5}">
                      <a16:colId xmlns:a16="http://schemas.microsoft.com/office/drawing/2014/main" xmlns="" val="20000"/>
                    </a:ext>
                  </a:extLst>
                </a:gridCol>
              </a:tblGrid>
              <a:tr h="638268">
                <a:tc>
                  <a:txBody>
                    <a:bodyPr/>
                    <a:lstStyle/>
                    <a:p>
                      <a:pPr algn="ctr"/>
                      <a:r>
                        <a:rPr lang="en-US" sz="2000" dirty="0"/>
                        <a:t>Ti</a:t>
                      </a:r>
                      <a:r>
                        <a:rPr lang="en-US" sz="2000" baseline="0" dirty="0"/>
                        <a:t>me of Jonah</a:t>
                      </a:r>
                      <a:endParaRPr lang="en-US" sz="2000" dirty="0"/>
                    </a:p>
                  </a:txBody>
                  <a:tcPr anchor="ctr"/>
                </a:tc>
                <a:extLst>
                  <a:ext uri="{0D108BD9-81ED-4DB2-BD59-A6C34878D82A}">
                    <a16:rowId xmlns:a16="http://schemas.microsoft.com/office/drawing/2014/main" xmlns="" val="10000"/>
                  </a:ext>
                </a:extLst>
              </a:tr>
              <a:tr h="3532096">
                <a:tc>
                  <a:txBody>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400" dirty="0"/>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400" dirty="0"/>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400" dirty="0"/>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400" dirty="0"/>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400" dirty="0"/>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400" dirty="0"/>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400" dirty="0"/>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400" dirty="0"/>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400" dirty="0"/>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400" dirty="0"/>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400" dirty="0"/>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400" dirty="0"/>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400" dirty="0"/>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400" dirty="0"/>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400" dirty="0"/>
                    </a:p>
                  </a:txBody>
                  <a:tcPr anchor="ctr"/>
                </a:tc>
                <a:extLst>
                  <a:ext uri="{0D108BD9-81ED-4DB2-BD59-A6C34878D82A}">
                    <a16:rowId xmlns:a16="http://schemas.microsoft.com/office/drawing/2014/main" xmlns="" val="10001"/>
                  </a:ext>
                </a:extLst>
              </a:tr>
            </a:tbl>
          </a:graphicData>
        </a:graphic>
      </p:graphicFrame>
      <p:sp>
        <p:nvSpPr>
          <p:cNvPr id="7" name="TextBox 6"/>
          <p:cNvSpPr txBox="1"/>
          <p:nvPr/>
        </p:nvSpPr>
        <p:spPr>
          <a:xfrm>
            <a:off x="628650" y="2557977"/>
            <a:ext cx="4603107" cy="3212901"/>
          </a:xfrm>
          <a:prstGeom prst="rect">
            <a:avLst/>
          </a:prstGeom>
          <a:noFill/>
        </p:spPr>
        <p:txBody>
          <a:bodyPr wrap="square" rtlCol="0">
            <a:noAutofit/>
          </a:bodyPr>
          <a:lstStyle/>
          <a:p>
            <a:pPr marL="285750" indent="-285750">
              <a:spcAft>
                <a:spcPts val="2400"/>
              </a:spcAft>
              <a:buFont typeface="Wingdings" panose="05000000000000000000" pitchFamily="2" charset="2"/>
              <a:buChar char="ü"/>
            </a:pPr>
            <a:r>
              <a:rPr lang="en-US" dirty="0"/>
              <a:t>Deeply trenched in idol worship (golden calves &amp; Baal)</a:t>
            </a:r>
          </a:p>
          <a:p>
            <a:pPr marL="285750" indent="-285750">
              <a:spcAft>
                <a:spcPts val="2400"/>
              </a:spcAft>
              <a:buFont typeface="Wingdings" panose="05000000000000000000" pitchFamily="2" charset="2"/>
              <a:buChar char="ü"/>
            </a:pPr>
            <a:r>
              <a:rPr lang="en-US" dirty="0"/>
              <a:t>Corrupt  leadership  (Kings &amp; Priest)</a:t>
            </a:r>
          </a:p>
          <a:p>
            <a:pPr marL="285750" indent="-285750">
              <a:spcAft>
                <a:spcPts val="2400"/>
              </a:spcAft>
              <a:buFont typeface="Wingdings" panose="05000000000000000000" pitchFamily="2" charset="2"/>
              <a:buChar char="ü"/>
            </a:pPr>
            <a:r>
              <a:rPr lang="en-US" dirty="0"/>
              <a:t>Some prosperity  (Expansion)</a:t>
            </a:r>
          </a:p>
          <a:p>
            <a:pPr marL="285750" indent="-285750">
              <a:spcAft>
                <a:spcPts val="2400"/>
              </a:spcAft>
              <a:buFont typeface="Wingdings" panose="05000000000000000000" pitchFamily="2" charset="2"/>
              <a:buChar char="ü"/>
            </a:pPr>
            <a:r>
              <a:rPr lang="en-US" dirty="0"/>
              <a:t>Lack of knowledge and true worship of God</a:t>
            </a:r>
          </a:p>
          <a:p>
            <a:pPr marL="285750" indent="-285750">
              <a:spcAft>
                <a:spcPts val="2400"/>
              </a:spcAft>
              <a:buFont typeface="Wingdings" panose="05000000000000000000" pitchFamily="2" charset="2"/>
              <a:buChar char="ü"/>
            </a:pPr>
            <a:r>
              <a:rPr lang="en-US" dirty="0"/>
              <a:t>Engaged in moral decay (Adultery, murder, thievery, lying, deceit, drunkenness)</a:t>
            </a:r>
          </a:p>
        </p:txBody>
      </p:sp>
    </p:spTree>
    <p:extLst>
      <p:ext uri="{BB962C8B-B14F-4D97-AF65-F5344CB8AC3E}">
        <p14:creationId xmlns:p14="http://schemas.microsoft.com/office/powerpoint/2010/main" val="151134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Jonah Chapter 1</a:t>
            </a:r>
          </a:p>
        </p:txBody>
      </p:sp>
      <p:sp>
        <p:nvSpPr>
          <p:cNvPr id="3" name="Subtitle 2"/>
          <p:cNvSpPr>
            <a:spLocks noGrp="1"/>
          </p:cNvSpPr>
          <p:nvPr>
            <p:ph type="subTitle" idx="1"/>
          </p:nvPr>
        </p:nvSpPr>
        <p:spPr/>
        <p:txBody>
          <a:bodyPr/>
          <a:lstStyle/>
          <a:p>
            <a:r>
              <a:rPr lang="en-US" dirty="0"/>
              <a:t>JONAH FLEES FROM THE LORD</a:t>
            </a:r>
          </a:p>
        </p:txBody>
      </p:sp>
    </p:spTree>
    <p:extLst>
      <p:ext uri="{BB962C8B-B14F-4D97-AF65-F5344CB8AC3E}">
        <p14:creationId xmlns:p14="http://schemas.microsoft.com/office/powerpoint/2010/main" val="12584271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787" y="0"/>
            <a:ext cx="7406640" cy="1356360"/>
          </a:xfrm>
        </p:spPr>
        <p:txBody>
          <a:bodyPr/>
          <a:lstStyle/>
          <a:p>
            <a:r>
              <a:rPr lang="en-US" dirty="0"/>
              <a:t>Goals of this Class</a:t>
            </a:r>
          </a:p>
        </p:txBody>
      </p:sp>
      <p:graphicFrame>
        <p:nvGraphicFramePr>
          <p:cNvPr id="4" name="Table 3"/>
          <p:cNvGraphicFramePr>
            <a:graphicFrameLocks noGrp="1"/>
          </p:cNvGraphicFramePr>
          <p:nvPr>
            <p:extLst>
              <p:ext uri="{D42A27DB-BD31-4B8C-83A1-F6EECF244321}">
                <p14:modId xmlns:p14="http://schemas.microsoft.com/office/powerpoint/2010/main" val="3477690104"/>
              </p:ext>
            </p:extLst>
          </p:nvPr>
        </p:nvGraphicFramePr>
        <p:xfrm>
          <a:off x="354955" y="1536861"/>
          <a:ext cx="4124447" cy="4279675"/>
        </p:xfrm>
        <a:graphic>
          <a:graphicData uri="http://schemas.openxmlformats.org/drawingml/2006/table">
            <a:tbl>
              <a:tblPr firstRow="1" bandRow="1">
                <a:tableStyleId>{5C22544A-7EE6-4342-B048-85BDC9FD1C3A}</a:tableStyleId>
              </a:tblPr>
              <a:tblGrid>
                <a:gridCol w="4124447">
                  <a:extLst>
                    <a:ext uri="{9D8B030D-6E8A-4147-A177-3AD203B41FA5}">
                      <a16:colId xmlns:a16="http://schemas.microsoft.com/office/drawing/2014/main" xmlns="" val="20000"/>
                    </a:ext>
                  </a:extLst>
                </a:gridCol>
              </a:tblGrid>
              <a:tr h="812800">
                <a:tc>
                  <a:txBody>
                    <a:bodyPr/>
                    <a:lstStyle/>
                    <a:p>
                      <a:pPr algn="ctr"/>
                      <a:r>
                        <a:rPr lang="en-US" sz="1600" dirty="0"/>
                        <a:t>Gain a </a:t>
                      </a:r>
                      <a:r>
                        <a:rPr lang="en-US" sz="1600" u="sng" dirty="0"/>
                        <a:t>greater understanding of God’s nature</a:t>
                      </a:r>
                      <a:r>
                        <a:rPr lang="en-US" sz="1600" dirty="0"/>
                        <a:t> and what He expects of us:</a:t>
                      </a:r>
                    </a:p>
                  </a:txBody>
                  <a:tcPr anchor="ctr"/>
                </a:tc>
                <a:extLst>
                  <a:ext uri="{0D108BD9-81ED-4DB2-BD59-A6C34878D82A}">
                    <a16:rowId xmlns:a16="http://schemas.microsoft.com/office/drawing/2014/main" xmlns="" val="10000"/>
                  </a:ext>
                </a:extLst>
              </a:tr>
              <a:tr h="3466875">
                <a:tc>
                  <a:txBody>
                    <a:bodyPr/>
                    <a:lstStyle/>
                    <a:p>
                      <a:pPr marL="285750" marR="0" lvl="0" indent="-285750" algn="l" defTabSz="457200" rtl="0" eaLnBrk="1" fontAlgn="auto" latinLnBrk="0" hangingPunct="1">
                        <a:lnSpc>
                          <a:spcPct val="100000"/>
                        </a:lnSpc>
                        <a:spcBef>
                          <a:spcPts val="0"/>
                        </a:spcBef>
                        <a:spcAft>
                          <a:spcPts val="1800"/>
                        </a:spcAft>
                        <a:buClrTx/>
                        <a:buSzTx/>
                        <a:buFont typeface="Wingdings" panose="05000000000000000000" pitchFamily="2" charset="2"/>
                        <a:buChar char="ü"/>
                        <a:tabLst/>
                        <a:defRPr/>
                      </a:pPr>
                      <a:r>
                        <a:rPr lang="en-US" sz="1500" dirty="0"/>
                        <a:t> Love &amp; Compassion</a:t>
                      </a:r>
                    </a:p>
                    <a:p>
                      <a:pPr marL="285750" marR="0" lvl="0" indent="-285750" algn="l" defTabSz="457200" rtl="0" eaLnBrk="1" fontAlgn="auto" latinLnBrk="0" hangingPunct="1">
                        <a:lnSpc>
                          <a:spcPct val="100000"/>
                        </a:lnSpc>
                        <a:spcBef>
                          <a:spcPts val="0"/>
                        </a:spcBef>
                        <a:spcAft>
                          <a:spcPts val="1800"/>
                        </a:spcAft>
                        <a:buClrTx/>
                        <a:buSzTx/>
                        <a:buFont typeface="Wingdings" panose="05000000000000000000" pitchFamily="2" charset="2"/>
                        <a:buChar char="ü"/>
                        <a:tabLst/>
                        <a:defRPr/>
                      </a:pPr>
                      <a:r>
                        <a:rPr lang="en-US" sz="1500" dirty="0"/>
                        <a:t> Mercy (not giving us what we deserve)</a:t>
                      </a:r>
                    </a:p>
                    <a:p>
                      <a:pPr marL="285750" marR="0" lvl="0" indent="-285750" algn="l" defTabSz="457200" rtl="0" eaLnBrk="1" fontAlgn="auto" latinLnBrk="0" hangingPunct="1">
                        <a:lnSpc>
                          <a:spcPct val="100000"/>
                        </a:lnSpc>
                        <a:spcBef>
                          <a:spcPts val="0"/>
                        </a:spcBef>
                        <a:spcAft>
                          <a:spcPts val="1800"/>
                        </a:spcAft>
                        <a:buClrTx/>
                        <a:buSzTx/>
                        <a:buFont typeface="Wingdings" panose="05000000000000000000" pitchFamily="2" charset="2"/>
                        <a:buChar char="ü"/>
                        <a:tabLst/>
                        <a:defRPr/>
                      </a:pPr>
                      <a:r>
                        <a:rPr lang="en-US" sz="1500" dirty="0"/>
                        <a:t> Grace (giving us what we don’t deserve)</a:t>
                      </a:r>
                    </a:p>
                    <a:p>
                      <a:pPr marL="285750" marR="0" lvl="0" indent="-285750" algn="l" defTabSz="457200" rtl="0" eaLnBrk="1" fontAlgn="auto" latinLnBrk="0" hangingPunct="1">
                        <a:lnSpc>
                          <a:spcPct val="100000"/>
                        </a:lnSpc>
                        <a:spcBef>
                          <a:spcPts val="0"/>
                        </a:spcBef>
                        <a:spcAft>
                          <a:spcPts val="1800"/>
                        </a:spcAft>
                        <a:buClrTx/>
                        <a:buSzTx/>
                        <a:buFont typeface="Wingdings" panose="05000000000000000000" pitchFamily="2" charset="2"/>
                        <a:buChar char="ü"/>
                        <a:tabLst/>
                        <a:defRPr/>
                      </a:pPr>
                      <a:r>
                        <a:rPr lang="en-US" sz="1500" dirty="0"/>
                        <a:t> Longsuffering (patience when we fail)</a:t>
                      </a:r>
                    </a:p>
                    <a:p>
                      <a:pPr marL="285750" marR="0" lvl="0" indent="-285750" algn="l" defTabSz="457200" rtl="0" eaLnBrk="1" fontAlgn="auto" latinLnBrk="0" hangingPunct="1">
                        <a:lnSpc>
                          <a:spcPct val="100000"/>
                        </a:lnSpc>
                        <a:spcBef>
                          <a:spcPts val="0"/>
                        </a:spcBef>
                        <a:spcAft>
                          <a:spcPts val="1800"/>
                        </a:spcAft>
                        <a:buClrTx/>
                        <a:buSzTx/>
                        <a:buFont typeface="Wingdings" panose="05000000000000000000" pitchFamily="2" charset="2"/>
                        <a:buChar char="ü"/>
                        <a:tabLst/>
                        <a:defRPr/>
                      </a:pPr>
                      <a:r>
                        <a:rPr lang="en-US" sz="1500" dirty="0"/>
                        <a:t> Perfect Justice</a:t>
                      </a:r>
                    </a:p>
                    <a:p>
                      <a:pPr marL="285750" marR="0" lvl="0" indent="-285750" algn="l" defTabSz="457200" rtl="0" eaLnBrk="1" fontAlgn="auto" latinLnBrk="0" hangingPunct="1">
                        <a:lnSpc>
                          <a:spcPct val="100000"/>
                        </a:lnSpc>
                        <a:spcBef>
                          <a:spcPts val="0"/>
                        </a:spcBef>
                        <a:spcAft>
                          <a:spcPts val="1800"/>
                        </a:spcAft>
                        <a:buClrTx/>
                        <a:buSzTx/>
                        <a:buFont typeface="Wingdings" panose="05000000000000000000" pitchFamily="2" charset="2"/>
                        <a:buChar char="ü"/>
                        <a:tabLst/>
                        <a:defRPr/>
                      </a:pPr>
                      <a:r>
                        <a:rPr lang="en-US" sz="1500" dirty="0"/>
                        <a:t> Discipline </a:t>
                      </a:r>
                    </a:p>
                  </a:txBody>
                  <a:tcPr marT="182880"/>
                </a:tc>
                <a:extLst>
                  <a:ext uri="{0D108BD9-81ED-4DB2-BD59-A6C34878D82A}">
                    <a16:rowId xmlns:a16="http://schemas.microsoft.com/office/drawing/2014/main" xmlns=""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425031364"/>
              </p:ext>
            </p:extLst>
          </p:nvPr>
        </p:nvGraphicFramePr>
        <p:xfrm>
          <a:off x="4753334" y="1536860"/>
          <a:ext cx="4054999" cy="4279676"/>
        </p:xfrm>
        <a:graphic>
          <a:graphicData uri="http://schemas.openxmlformats.org/drawingml/2006/table">
            <a:tbl>
              <a:tblPr firstRow="1" bandRow="1">
                <a:tableStyleId>{5C22544A-7EE6-4342-B048-85BDC9FD1C3A}</a:tableStyleId>
              </a:tblPr>
              <a:tblGrid>
                <a:gridCol w="4054999">
                  <a:extLst>
                    <a:ext uri="{9D8B030D-6E8A-4147-A177-3AD203B41FA5}">
                      <a16:colId xmlns:a16="http://schemas.microsoft.com/office/drawing/2014/main" xmlns="" val="20000"/>
                    </a:ext>
                  </a:extLst>
                </a:gridCol>
              </a:tblGrid>
              <a:tr h="875388">
                <a:tc>
                  <a:txBody>
                    <a:bodyPr/>
                    <a:lstStyle/>
                    <a:p>
                      <a:pPr algn="ctr"/>
                      <a:r>
                        <a:rPr lang="en-US" sz="1600" dirty="0"/>
                        <a:t>Be willing to </a:t>
                      </a:r>
                      <a:r>
                        <a:rPr lang="en-US" sz="1600" u="sng" dirty="0"/>
                        <a:t>change our behavior</a:t>
                      </a:r>
                      <a:r>
                        <a:rPr lang="en-US" sz="1600" dirty="0"/>
                        <a:t> when considering the themes found in the prophets:</a:t>
                      </a:r>
                    </a:p>
                  </a:txBody>
                  <a:tcPr anchor="ctr"/>
                </a:tc>
                <a:extLst>
                  <a:ext uri="{0D108BD9-81ED-4DB2-BD59-A6C34878D82A}">
                    <a16:rowId xmlns:a16="http://schemas.microsoft.com/office/drawing/2014/main" xmlns="" val="10000"/>
                  </a:ext>
                </a:extLst>
              </a:tr>
              <a:tr h="3404288">
                <a:tc>
                  <a:txBody>
                    <a:bodyPr/>
                    <a:lstStyle/>
                    <a:p>
                      <a:pPr marL="285750" indent="-285750">
                        <a:spcAft>
                          <a:spcPts val="1800"/>
                        </a:spcAft>
                        <a:buFont typeface="Wingdings" panose="05000000000000000000" pitchFamily="2" charset="2"/>
                        <a:buChar char="ü"/>
                      </a:pPr>
                      <a:r>
                        <a:rPr lang="en-US" sz="1500" dirty="0"/>
                        <a:t>Sovereignty of God – we should submit to God</a:t>
                      </a:r>
                    </a:p>
                    <a:p>
                      <a:pPr marL="285750" indent="-285750">
                        <a:spcAft>
                          <a:spcPts val="1800"/>
                        </a:spcAft>
                        <a:buFont typeface="Wingdings" panose="05000000000000000000" pitchFamily="2" charset="2"/>
                        <a:buChar char="ü"/>
                      </a:pPr>
                      <a:r>
                        <a:rPr lang="en-US" sz="1500" dirty="0"/>
                        <a:t> Immutability of God (Unchanging)</a:t>
                      </a:r>
                    </a:p>
                    <a:p>
                      <a:pPr marL="285750" indent="-285750">
                        <a:spcAft>
                          <a:spcPts val="1800"/>
                        </a:spcAft>
                        <a:buFont typeface="Wingdings" panose="05000000000000000000" pitchFamily="2" charset="2"/>
                        <a:buChar char="ü"/>
                      </a:pPr>
                      <a:r>
                        <a:rPr lang="en-US" sz="1500" dirty="0"/>
                        <a:t> God’s attitude toward sin (God hates sin)</a:t>
                      </a:r>
                    </a:p>
                    <a:p>
                      <a:pPr marL="285750" indent="-285750">
                        <a:spcAft>
                          <a:spcPts val="1800"/>
                        </a:spcAft>
                        <a:buFont typeface="Wingdings" panose="05000000000000000000" pitchFamily="2" charset="2"/>
                        <a:buChar char="ü"/>
                      </a:pPr>
                      <a:r>
                        <a:rPr lang="en-US" sz="1500" dirty="0"/>
                        <a:t> God’s perfect Justice</a:t>
                      </a:r>
                    </a:p>
                    <a:p>
                      <a:pPr marL="285750" indent="-285750">
                        <a:spcAft>
                          <a:spcPts val="1800"/>
                        </a:spcAft>
                        <a:buFont typeface="Wingdings" panose="05000000000000000000" pitchFamily="2" charset="2"/>
                        <a:buChar char="ü"/>
                      </a:pPr>
                      <a:r>
                        <a:rPr lang="en-US" sz="1500" dirty="0"/>
                        <a:t> Expects Repentance &amp; Righteousness</a:t>
                      </a:r>
                    </a:p>
                    <a:p>
                      <a:pPr marL="285750" indent="-285750">
                        <a:spcAft>
                          <a:spcPts val="1800"/>
                        </a:spcAft>
                        <a:buFont typeface="Wingdings" panose="05000000000000000000" pitchFamily="2" charset="2"/>
                        <a:buChar char="ü"/>
                      </a:pPr>
                      <a:r>
                        <a:rPr lang="en-US" sz="1500" dirty="0"/>
                        <a:t> Expects True Worship</a:t>
                      </a:r>
                    </a:p>
                  </a:txBody>
                  <a:tcPr marT="182880"/>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90489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88738"/>
            <a:ext cx="7626725" cy="1320800"/>
          </a:xfrm>
        </p:spPr>
        <p:txBody>
          <a:bodyPr>
            <a:normAutofit/>
          </a:bodyPr>
          <a:lstStyle/>
          <a:p>
            <a:r>
              <a:rPr lang="en-US" dirty="0"/>
              <a:t>Why Study the Minor Prophets?</a:t>
            </a:r>
          </a:p>
        </p:txBody>
      </p:sp>
      <p:graphicFrame>
        <p:nvGraphicFramePr>
          <p:cNvPr id="6" name="Table 5"/>
          <p:cNvGraphicFramePr>
            <a:graphicFrameLocks noGrp="1"/>
          </p:cNvGraphicFramePr>
          <p:nvPr>
            <p:extLst/>
          </p:nvPr>
        </p:nvGraphicFramePr>
        <p:xfrm>
          <a:off x="609599" y="1536861"/>
          <a:ext cx="8036690" cy="1165401"/>
        </p:xfrm>
        <a:graphic>
          <a:graphicData uri="http://schemas.openxmlformats.org/drawingml/2006/table">
            <a:tbl>
              <a:tblPr firstRow="1" bandRow="1">
                <a:tableStyleId>{5C22544A-7EE6-4342-B048-85BDC9FD1C3A}</a:tableStyleId>
              </a:tblPr>
              <a:tblGrid>
                <a:gridCol w="3522563">
                  <a:extLst>
                    <a:ext uri="{9D8B030D-6E8A-4147-A177-3AD203B41FA5}">
                      <a16:colId xmlns:a16="http://schemas.microsoft.com/office/drawing/2014/main" xmlns="" val="20000"/>
                    </a:ext>
                  </a:extLst>
                </a:gridCol>
                <a:gridCol w="636608">
                  <a:extLst>
                    <a:ext uri="{9D8B030D-6E8A-4147-A177-3AD203B41FA5}">
                      <a16:colId xmlns:a16="http://schemas.microsoft.com/office/drawing/2014/main" xmlns="" val="20001"/>
                    </a:ext>
                  </a:extLst>
                </a:gridCol>
                <a:gridCol w="3877519">
                  <a:extLst>
                    <a:ext uri="{9D8B030D-6E8A-4147-A177-3AD203B41FA5}">
                      <a16:colId xmlns:a16="http://schemas.microsoft.com/office/drawing/2014/main" xmlns="" val="20002"/>
                    </a:ext>
                  </a:extLst>
                </a:gridCol>
              </a:tblGrid>
              <a:tr h="358410">
                <a:tc>
                  <a:txBody>
                    <a:bodyPr/>
                    <a:lstStyle/>
                    <a:p>
                      <a:pPr algn="ctr"/>
                      <a:r>
                        <a:rPr lang="en-US" dirty="0"/>
                        <a:t>Ti</a:t>
                      </a:r>
                      <a:r>
                        <a:rPr lang="en-US" baseline="0" dirty="0"/>
                        <a:t>me of Jonah</a:t>
                      </a:r>
                      <a:endParaRPr lang="en-US" dirty="0"/>
                    </a:p>
                  </a:txBody>
                  <a:tcPr/>
                </a:tc>
                <a:tc>
                  <a:txBody>
                    <a:bodyPr/>
                    <a:lstStyle/>
                    <a:p>
                      <a:pPr algn="ctr"/>
                      <a:endParaRPr lang="en-US" dirty="0"/>
                    </a:p>
                  </a:txBody>
                  <a:tcPr>
                    <a:solidFill>
                      <a:schemeClr val="bg1"/>
                    </a:solidFill>
                  </a:tcPr>
                </a:tc>
                <a:tc>
                  <a:txBody>
                    <a:bodyPr/>
                    <a:lstStyle/>
                    <a:p>
                      <a:pPr algn="ctr"/>
                      <a:r>
                        <a:rPr lang="en-US" dirty="0"/>
                        <a:t>Time of Today</a:t>
                      </a:r>
                    </a:p>
                  </a:txBody>
                  <a:tcPr/>
                </a:tc>
                <a:extLst>
                  <a:ext uri="{0D108BD9-81ED-4DB2-BD59-A6C34878D82A}">
                    <a16:rowId xmlns:a16="http://schemas.microsoft.com/office/drawing/2014/main" xmlns="" val="10000"/>
                  </a:ext>
                </a:extLst>
              </a:tr>
              <a:tr h="80699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 Deeply trenched in idol worship  (golden calves &amp; Baal)</a:t>
                      </a:r>
                    </a:p>
                  </a:txBody>
                  <a:tcPr anchor="ctr"/>
                </a:tc>
                <a:tc>
                  <a:txBody>
                    <a:bodyPr/>
                    <a:lstStyle/>
                    <a:p>
                      <a:pPr algn="ctr"/>
                      <a:r>
                        <a:rPr lang="en-US" sz="3000" dirty="0">
                          <a:latin typeface="Wingdings 3" panose="05040102010807070707" pitchFamily="18" charset="2"/>
                        </a:rPr>
                        <a:t>g</a:t>
                      </a:r>
                    </a:p>
                  </a:txBody>
                  <a:tcPr anchor="ctr">
                    <a:solidFill>
                      <a:schemeClr val="bg1"/>
                    </a:solidFill>
                  </a:tcPr>
                </a:tc>
                <a:tc>
                  <a:txBody>
                    <a:bodyPr/>
                    <a:lstStyle/>
                    <a:p>
                      <a:r>
                        <a:rPr lang="en-US" sz="1500" dirty="0"/>
                        <a:t> Deeply trenched in materialism “idolatry”  (cars, houses, stuff)</a:t>
                      </a:r>
                    </a:p>
                  </a:txBody>
                  <a:tcPr anchor="ctr"/>
                </a:tc>
                <a:extLst>
                  <a:ext uri="{0D108BD9-81ED-4DB2-BD59-A6C34878D82A}">
                    <a16:rowId xmlns:a16="http://schemas.microsoft.com/office/drawing/2014/main" xmlns="" val="10001"/>
                  </a:ext>
                </a:extLst>
              </a:tr>
            </a:tbl>
          </a:graphicData>
        </a:graphic>
      </p:graphicFrame>
      <p:graphicFrame>
        <p:nvGraphicFramePr>
          <p:cNvPr id="4" name="Table 3">
            <a:extLst>
              <a:ext uri="{FF2B5EF4-FFF2-40B4-BE49-F238E27FC236}">
                <a16:creationId xmlns:a16="http://schemas.microsoft.com/office/drawing/2014/main" xmlns="" id="{1355B9C2-AEE8-4F91-9400-F5F6F5F90A8E}"/>
              </a:ext>
            </a:extLst>
          </p:cNvPr>
          <p:cNvGraphicFramePr>
            <a:graphicFrameLocks noGrp="1"/>
          </p:cNvGraphicFramePr>
          <p:nvPr>
            <p:extLst/>
          </p:nvPr>
        </p:nvGraphicFramePr>
        <p:xfrm>
          <a:off x="609599" y="2734012"/>
          <a:ext cx="8036690" cy="806991"/>
        </p:xfrm>
        <a:graphic>
          <a:graphicData uri="http://schemas.openxmlformats.org/drawingml/2006/table">
            <a:tbl>
              <a:tblPr bandRow="1">
                <a:tableStyleId>{5C22544A-7EE6-4342-B048-85BDC9FD1C3A}</a:tableStyleId>
              </a:tblPr>
              <a:tblGrid>
                <a:gridCol w="3522563">
                  <a:extLst>
                    <a:ext uri="{9D8B030D-6E8A-4147-A177-3AD203B41FA5}">
                      <a16:colId xmlns:a16="http://schemas.microsoft.com/office/drawing/2014/main" xmlns="" val="20000"/>
                    </a:ext>
                  </a:extLst>
                </a:gridCol>
                <a:gridCol w="636608">
                  <a:extLst>
                    <a:ext uri="{9D8B030D-6E8A-4147-A177-3AD203B41FA5}">
                      <a16:colId xmlns:a16="http://schemas.microsoft.com/office/drawing/2014/main" xmlns="" val="20001"/>
                    </a:ext>
                  </a:extLst>
                </a:gridCol>
                <a:gridCol w="3877519">
                  <a:extLst>
                    <a:ext uri="{9D8B030D-6E8A-4147-A177-3AD203B41FA5}">
                      <a16:colId xmlns:a16="http://schemas.microsoft.com/office/drawing/2014/main" xmlns="" val="20002"/>
                    </a:ext>
                  </a:extLst>
                </a:gridCol>
              </a:tblGrid>
              <a:tr h="80699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Corrupt  leadership  (Kings &amp; Priest)</a:t>
                      </a:r>
                    </a:p>
                  </a:txBody>
                  <a:tcPr anchor="ctr">
                    <a:solidFill>
                      <a:schemeClr val="bg1">
                        <a:lumMod val="95000"/>
                      </a:schemeClr>
                    </a:solidFill>
                  </a:tcPr>
                </a:tc>
                <a:tc>
                  <a:txBody>
                    <a:bodyPr/>
                    <a:lstStyle/>
                    <a:p>
                      <a:pPr algn="ctr"/>
                      <a:r>
                        <a:rPr lang="en-US" sz="3000" dirty="0">
                          <a:latin typeface="Wingdings 3" panose="05040102010807070707" pitchFamily="18" charset="2"/>
                        </a:rPr>
                        <a:t>g</a:t>
                      </a:r>
                      <a:endParaRPr lang="en-US" sz="3000" baseline="0" dirty="0">
                        <a:latin typeface="Wingdings 3" panose="05040102010807070707" pitchFamily="18" charset="2"/>
                      </a:endParaRPr>
                    </a:p>
                  </a:txBody>
                  <a:tcPr anchor="ctr">
                    <a:solidFill>
                      <a:schemeClr val="bg1"/>
                    </a:solidFill>
                  </a:tcPr>
                </a:tc>
                <a:tc>
                  <a:txBody>
                    <a:bodyPr/>
                    <a:lstStyle/>
                    <a:p>
                      <a:r>
                        <a:rPr lang="en-US" sz="1500" dirty="0"/>
                        <a:t>Corrupt  leadership  (</a:t>
                      </a:r>
                      <a:r>
                        <a:rPr lang="en-US" sz="1500" dirty="0" err="1"/>
                        <a:t>Gov</a:t>
                      </a:r>
                      <a:r>
                        <a:rPr lang="en-US" sz="1500" dirty="0"/>
                        <a:t>/society?, others who claim to teach truth)</a:t>
                      </a:r>
                    </a:p>
                  </a:txBody>
                  <a:tcPr anchor="ctr">
                    <a:solidFill>
                      <a:schemeClr val="bg1">
                        <a:lumMod val="95000"/>
                      </a:schemeClr>
                    </a:solidFill>
                  </a:tcPr>
                </a:tc>
                <a:extLst>
                  <a:ext uri="{0D108BD9-81ED-4DB2-BD59-A6C34878D82A}">
                    <a16:rowId xmlns:a16="http://schemas.microsoft.com/office/drawing/2014/main" xmlns="" val="10002"/>
                  </a:ext>
                </a:extLst>
              </a:tr>
            </a:tbl>
          </a:graphicData>
        </a:graphic>
      </p:graphicFrame>
      <p:graphicFrame>
        <p:nvGraphicFramePr>
          <p:cNvPr id="5" name="Table 4">
            <a:extLst>
              <a:ext uri="{FF2B5EF4-FFF2-40B4-BE49-F238E27FC236}">
                <a16:creationId xmlns:a16="http://schemas.microsoft.com/office/drawing/2014/main" xmlns="" id="{60C27257-843A-4FC0-8A77-CEDBD278F20C}"/>
              </a:ext>
            </a:extLst>
          </p:cNvPr>
          <p:cNvGraphicFramePr>
            <a:graphicFrameLocks noGrp="1"/>
          </p:cNvGraphicFramePr>
          <p:nvPr>
            <p:extLst/>
          </p:nvPr>
        </p:nvGraphicFramePr>
        <p:xfrm>
          <a:off x="609599" y="3572753"/>
          <a:ext cx="8036690" cy="806991"/>
        </p:xfrm>
        <a:graphic>
          <a:graphicData uri="http://schemas.openxmlformats.org/drawingml/2006/table">
            <a:tbl>
              <a:tblPr bandRow="1">
                <a:tableStyleId>{5C22544A-7EE6-4342-B048-85BDC9FD1C3A}</a:tableStyleId>
              </a:tblPr>
              <a:tblGrid>
                <a:gridCol w="3522563">
                  <a:extLst>
                    <a:ext uri="{9D8B030D-6E8A-4147-A177-3AD203B41FA5}">
                      <a16:colId xmlns:a16="http://schemas.microsoft.com/office/drawing/2014/main" xmlns="" val="20000"/>
                    </a:ext>
                  </a:extLst>
                </a:gridCol>
                <a:gridCol w="636608">
                  <a:extLst>
                    <a:ext uri="{9D8B030D-6E8A-4147-A177-3AD203B41FA5}">
                      <a16:colId xmlns:a16="http://schemas.microsoft.com/office/drawing/2014/main" xmlns="" val="20001"/>
                    </a:ext>
                  </a:extLst>
                </a:gridCol>
                <a:gridCol w="3877519">
                  <a:extLst>
                    <a:ext uri="{9D8B030D-6E8A-4147-A177-3AD203B41FA5}">
                      <a16:colId xmlns:a16="http://schemas.microsoft.com/office/drawing/2014/main" xmlns="" val="20002"/>
                    </a:ext>
                  </a:extLst>
                </a:gridCol>
              </a:tblGrid>
              <a:tr h="80699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Some prosperity  (Assyrian alliances)</a:t>
                      </a:r>
                    </a:p>
                  </a:txBody>
                  <a:tcPr anchor="ctr"/>
                </a:tc>
                <a:tc>
                  <a:txBody>
                    <a:bodyPr/>
                    <a:lstStyle/>
                    <a:p>
                      <a:pPr algn="ctr"/>
                      <a:r>
                        <a:rPr lang="en-US" sz="3000" dirty="0">
                          <a:latin typeface="Wingdings 3" panose="05040102010807070707" pitchFamily="18" charset="2"/>
                        </a:rPr>
                        <a:t>g</a:t>
                      </a:r>
                      <a:endParaRPr lang="en-US" sz="3000" dirty="0"/>
                    </a:p>
                  </a:txBody>
                  <a:tcPr anchor="ctr">
                    <a:solidFill>
                      <a:schemeClr val="bg1"/>
                    </a:solidFill>
                  </a:tcPr>
                </a:tc>
                <a:tc>
                  <a:txBody>
                    <a:bodyPr/>
                    <a:lstStyle/>
                    <a:p>
                      <a:r>
                        <a:rPr lang="en-US" sz="1500" dirty="0"/>
                        <a:t> MUCH prosperity  (alliances  with the world)</a:t>
                      </a:r>
                    </a:p>
                  </a:txBody>
                  <a:tcPr anchor="ctr"/>
                </a:tc>
                <a:extLst>
                  <a:ext uri="{0D108BD9-81ED-4DB2-BD59-A6C34878D82A}">
                    <a16:rowId xmlns:a16="http://schemas.microsoft.com/office/drawing/2014/main" xmlns="" val="10003"/>
                  </a:ext>
                </a:extLst>
              </a:tr>
            </a:tbl>
          </a:graphicData>
        </a:graphic>
      </p:graphicFrame>
      <p:graphicFrame>
        <p:nvGraphicFramePr>
          <p:cNvPr id="7" name="Table 6">
            <a:extLst>
              <a:ext uri="{FF2B5EF4-FFF2-40B4-BE49-F238E27FC236}">
                <a16:creationId xmlns:a16="http://schemas.microsoft.com/office/drawing/2014/main" xmlns="" id="{F09027E0-CF31-4649-A936-39BAD7604E90}"/>
              </a:ext>
            </a:extLst>
          </p:cNvPr>
          <p:cNvGraphicFramePr>
            <a:graphicFrameLocks noGrp="1"/>
          </p:cNvGraphicFramePr>
          <p:nvPr>
            <p:extLst/>
          </p:nvPr>
        </p:nvGraphicFramePr>
        <p:xfrm>
          <a:off x="609599" y="4411494"/>
          <a:ext cx="8036690" cy="806991"/>
        </p:xfrm>
        <a:graphic>
          <a:graphicData uri="http://schemas.openxmlformats.org/drawingml/2006/table">
            <a:tbl>
              <a:tblPr bandRow="1">
                <a:tableStyleId>{5C22544A-7EE6-4342-B048-85BDC9FD1C3A}</a:tableStyleId>
              </a:tblPr>
              <a:tblGrid>
                <a:gridCol w="3522563">
                  <a:extLst>
                    <a:ext uri="{9D8B030D-6E8A-4147-A177-3AD203B41FA5}">
                      <a16:colId xmlns:a16="http://schemas.microsoft.com/office/drawing/2014/main" xmlns="" val="20000"/>
                    </a:ext>
                  </a:extLst>
                </a:gridCol>
                <a:gridCol w="636608">
                  <a:extLst>
                    <a:ext uri="{9D8B030D-6E8A-4147-A177-3AD203B41FA5}">
                      <a16:colId xmlns:a16="http://schemas.microsoft.com/office/drawing/2014/main" xmlns="" val="20001"/>
                    </a:ext>
                  </a:extLst>
                </a:gridCol>
                <a:gridCol w="3877519">
                  <a:extLst>
                    <a:ext uri="{9D8B030D-6E8A-4147-A177-3AD203B41FA5}">
                      <a16:colId xmlns:a16="http://schemas.microsoft.com/office/drawing/2014/main" xmlns="" val="20002"/>
                    </a:ext>
                  </a:extLst>
                </a:gridCol>
              </a:tblGrid>
              <a:tr h="80699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Lack of knowledge and true worship of God</a:t>
                      </a:r>
                    </a:p>
                  </a:txBody>
                  <a:tcPr anchor="ctr">
                    <a:solidFill>
                      <a:schemeClr val="bg1">
                        <a:lumMod val="95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dirty="0">
                          <a:latin typeface="Wingdings 3" panose="05040102010807070707" pitchFamily="18" charset="2"/>
                        </a:rPr>
                        <a:t>g</a:t>
                      </a:r>
                      <a:endParaRPr lang="en-US" sz="3000" dirty="0"/>
                    </a:p>
                  </a:txBody>
                  <a:tcPr anchor="ctr">
                    <a:solidFill>
                      <a:schemeClr val="bg1"/>
                    </a:solidFill>
                  </a:tcPr>
                </a:tc>
                <a:tc>
                  <a:txBody>
                    <a:bodyPr/>
                    <a:lstStyle/>
                    <a:p>
                      <a:r>
                        <a:rPr lang="en-US" sz="1500" dirty="0"/>
                        <a:t> Lack of knowledge and true worship of God</a:t>
                      </a:r>
                    </a:p>
                  </a:txBody>
                  <a:tcPr anchor="ctr">
                    <a:solidFill>
                      <a:schemeClr val="bg1">
                        <a:lumMod val="95000"/>
                      </a:schemeClr>
                    </a:solidFill>
                  </a:tcPr>
                </a:tc>
                <a:extLst>
                  <a:ext uri="{0D108BD9-81ED-4DB2-BD59-A6C34878D82A}">
                    <a16:rowId xmlns:a16="http://schemas.microsoft.com/office/drawing/2014/main" xmlns="" val="10004"/>
                  </a:ext>
                </a:extLst>
              </a:tr>
            </a:tbl>
          </a:graphicData>
        </a:graphic>
      </p:graphicFrame>
      <p:graphicFrame>
        <p:nvGraphicFramePr>
          <p:cNvPr id="8" name="Table 7">
            <a:extLst>
              <a:ext uri="{FF2B5EF4-FFF2-40B4-BE49-F238E27FC236}">
                <a16:creationId xmlns:a16="http://schemas.microsoft.com/office/drawing/2014/main" xmlns="" id="{69398C96-217B-4A1F-99BC-CDEF465FCED4}"/>
              </a:ext>
            </a:extLst>
          </p:cNvPr>
          <p:cNvGraphicFramePr>
            <a:graphicFrameLocks noGrp="1"/>
          </p:cNvGraphicFramePr>
          <p:nvPr>
            <p:extLst/>
          </p:nvPr>
        </p:nvGraphicFramePr>
        <p:xfrm>
          <a:off x="609599" y="5250235"/>
          <a:ext cx="8036690" cy="985627"/>
        </p:xfrm>
        <a:graphic>
          <a:graphicData uri="http://schemas.openxmlformats.org/drawingml/2006/table">
            <a:tbl>
              <a:tblPr bandRow="1">
                <a:tableStyleId>{5C22544A-7EE6-4342-B048-85BDC9FD1C3A}</a:tableStyleId>
              </a:tblPr>
              <a:tblGrid>
                <a:gridCol w="3522563">
                  <a:extLst>
                    <a:ext uri="{9D8B030D-6E8A-4147-A177-3AD203B41FA5}">
                      <a16:colId xmlns:a16="http://schemas.microsoft.com/office/drawing/2014/main" xmlns="" val="20000"/>
                    </a:ext>
                  </a:extLst>
                </a:gridCol>
                <a:gridCol w="636608">
                  <a:extLst>
                    <a:ext uri="{9D8B030D-6E8A-4147-A177-3AD203B41FA5}">
                      <a16:colId xmlns:a16="http://schemas.microsoft.com/office/drawing/2014/main" xmlns="" val="20001"/>
                    </a:ext>
                  </a:extLst>
                </a:gridCol>
                <a:gridCol w="3877519">
                  <a:extLst>
                    <a:ext uri="{9D8B030D-6E8A-4147-A177-3AD203B41FA5}">
                      <a16:colId xmlns:a16="http://schemas.microsoft.com/office/drawing/2014/main" xmlns="" val="20002"/>
                    </a:ext>
                  </a:extLst>
                </a:gridCol>
              </a:tblGrid>
              <a:tr h="98562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500" dirty="0"/>
                        <a:t>Engaged in moral decay (Adultery, murder, thievery, lying, deceit, drunkenness)</a:t>
                      </a:r>
                    </a:p>
                  </a:txBody>
                  <a:tcPr anchor="ctr"/>
                </a:tc>
                <a:tc>
                  <a:txBody>
                    <a:bodyPr/>
                    <a:lstStyle/>
                    <a:p>
                      <a:pPr algn="ctr"/>
                      <a:r>
                        <a:rPr lang="en-US" sz="3000" dirty="0">
                          <a:latin typeface="Wingdings 3" panose="05040102010807070707" pitchFamily="18" charset="2"/>
                        </a:rPr>
                        <a:t>g</a:t>
                      </a:r>
                      <a:endParaRPr lang="en-US" sz="3000" dirty="0"/>
                    </a:p>
                  </a:txBody>
                  <a:tcPr anchor="ctr">
                    <a:solidFill>
                      <a:schemeClr val="bg1"/>
                    </a:solidFill>
                  </a:tcPr>
                </a:tc>
                <a:tc>
                  <a:txBody>
                    <a:bodyPr/>
                    <a:lstStyle/>
                    <a:p>
                      <a:r>
                        <a:rPr lang="en-US" sz="1500" dirty="0"/>
                        <a:t>Engaged in moral decay (Adultery, murder, thievery, lying, deceit, drunkenness, … immodesty, immorality, tolerance of sin )</a:t>
                      </a:r>
                    </a:p>
                  </a:txBody>
                  <a:tcPr anchor="ct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315968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6EA446-4570-4FB5-A256-FDCAF212267B}"/>
              </a:ext>
            </a:extLst>
          </p:cNvPr>
          <p:cNvSpPr>
            <a:spLocks noGrp="1"/>
          </p:cNvSpPr>
          <p:nvPr>
            <p:ph type="title"/>
          </p:nvPr>
        </p:nvSpPr>
        <p:spPr>
          <a:xfrm>
            <a:off x="709547" y="39859"/>
            <a:ext cx="7970529" cy="1356360"/>
          </a:xfrm>
        </p:spPr>
        <p:txBody>
          <a:bodyPr/>
          <a:lstStyle/>
          <a:p>
            <a:r>
              <a:rPr lang="en-US" dirty="0"/>
              <a:t>General Themes Within the Prophets</a:t>
            </a:r>
          </a:p>
        </p:txBody>
      </p:sp>
      <p:sp>
        <p:nvSpPr>
          <p:cNvPr id="4" name="TextBox 3">
            <a:extLst>
              <a:ext uri="{FF2B5EF4-FFF2-40B4-BE49-F238E27FC236}">
                <a16:creationId xmlns:a16="http://schemas.microsoft.com/office/drawing/2014/main" xmlns="" id="{6CBC544D-CFF0-4A36-9A0D-FDBC88FD0BDF}"/>
              </a:ext>
            </a:extLst>
          </p:cNvPr>
          <p:cNvSpPr txBox="1"/>
          <p:nvPr/>
        </p:nvSpPr>
        <p:spPr>
          <a:xfrm>
            <a:off x="997324" y="1606924"/>
            <a:ext cx="6845414" cy="3970338"/>
          </a:xfrm>
          <a:prstGeom prst="rect">
            <a:avLst/>
          </a:prstGeom>
          <a:noFill/>
        </p:spPr>
        <p:txBody>
          <a:bodyPr wrap="square">
            <a:spAutoFit/>
          </a:bodyPr>
          <a:lstStyle/>
          <a:p>
            <a:pPr fontAlgn="auto">
              <a:lnSpc>
                <a:spcPct val="150000"/>
              </a:lnSpc>
              <a:spcBef>
                <a:spcPts val="0"/>
              </a:spcBef>
              <a:spcAft>
                <a:spcPts val="0"/>
              </a:spcAft>
              <a:buFont typeface="Wingdings" pitchFamily="2" charset="2"/>
              <a:buChar char="ü"/>
              <a:defRPr/>
            </a:pPr>
            <a:r>
              <a:rPr lang="en-US" sz="2800" b="1" dirty="0">
                <a:solidFill>
                  <a:schemeClr val="tx2">
                    <a:lumMod val="75000"/>
                  </a:schemeClr>
                </a:solidFill>
                <a:effectLst>
                  <a:outerShdw blurRad="38100" dist="38100" dir="5400000" algn="ctr" rotWithShape="0">
                    <a:schemeClr val="bg1"/>
                  </a:outerShdw>
                </a:effectLst>
                <a:latin typeface="+mn-lt"/>
                <a:cs typeface="+mn-cs"/>
              </a:rPr>
              <a:t> Holiness of God</a:t>
            </a:r>
          </a:p>
          <a:p>
            <a:pPr fontAlgn="auto">
              <a:lnSpc>
                <a:spcPct val="150000"/>
              </a:lnSpc>
              <a:spcBef>
                <a:spcPts val="0"/>
              </a:spcBef>
              <a:spcAft>
                <a:spcPts val="0"/>
              </a:spcAft>
              <a:buFont typeface="Wingdings" pitchFamily="2" charset="2"/>
              <a:buChar char="ü"/>
              <a:defRPr/>
            </a:pPr>
            <a:r>
              <a:rPr lang="en-US" sz="2800" b="1" dirty="0">
                <a:solidFill>
                  <a:schemeClr val="tx2">
                    <a:lumMod val="75000"/>
                  </a:schemeClr>
                </a:solidFill>
                <a:effectLst>
                  <a:outerShdw blurRad="38100" dist="38100" dir="5400000" algn="ctr" rotWithShape="0">
                    <a:schemeClr val="bg1"/>
                  </a:outerShdw>
                </a:effectLst>
                <a:latin typeface="+mn-lt"/>
                <a:cs typeface="+mn-cs"/>
              </a:rPr>
              <a:t> Sovereignty of God</a:t>
            </a:r>
          </a:p>
          <a:p>
            <a:pPr fontAlgn="auto">
              <a:lnSpc>
                <a:spcPct val="150000"/>
              </a:lnSpc>
              <a:spcBef>
                <a:spcPts val="0"/>
              </a:spcBef>
              <a:spcAft>
                <a:spcPts val="0"/>
              </a:spcAft>
              <a:buFont typeface="Wingdings" pitchFamily="2" charset="2"/>
              <a:buChar char="ü"/>
              <a:defRPr/>
            </a:pPr>
            <a:r>
              <a:rPr lang="en-US" sz="2800" b="1" dirty="0">
                <a:solidFill>
                  <a:schemeClr val="tx2">
                    <a:lumMod val="75000"/>
                  </a:schemeClr>
                </a:solidFill>
                <a:effectLst>
                  <a:outerShdw blurRad="38100" dist="38100" dir="5400000" algn="ctr" rotWithShape="0">
                    <a:schemeClr val="bg1"/>
                  </a:outerShdw>
                </a:effectLst>
                <a:latin typeface="+mn-lt"/>
                <a:cs typeface="+mn-cs"/>
              </a:rPr>
              <a:t> Immutability of God (unchanging)</a:t>
            </a:r>
          </a:p>
          <a:p>
            <a:pPr fontAlgn="auto">
              <a:lnSpc>
                <a:spcPct val="150000"/>
              </a:lnSpc>
              <a:spcBef>
                <a:spcPts val="0"/>
              </a:spcBef>
              <a:spcAft>
                <a:spcPts val="0"/>
              </a:spcAft>
              <a:buFont typeface="Wingdings" pitchFamily="2" charset="2"/>
              <a:buChar char="ü"/>
              <a:defRPr/>
            </a:pPr>
            <a:r>
              <a:rPr lang="en-US" sz="2800" b="1" dirty="0">
                <a:solidFill>
                  <a:schemeClr val="tx2">
                    <a:lumMod val="75000"/>
                  </a:schemeClr>
                </a:solidFill>
                <a:effectLst>
                  <a:outerShdw blurRad="38100" dist="38100" dir="5400000" algn="ctr" rotWithShape="0">
                    <a:schemeClr val="bg1"/>
                  </a:outerShdw>
                </a:effectLst>
                <a:latin typeface="+mn-lt"/>
                <a:cs typeface="+mn-cs"/>
              </a:rPr>
              <a:t> God’s attitude toward sin</a:t>
            </a:r>
          </a:p>
          <a:p>
            <a:pPr fontAlgn="auto">
              <a:lnSpc>
                <a:spcPct val="150000"/>
              </a:lnSpc>
              <a:spcBef>
                <a:spcPts val="0"/>
              </a:spcBef>
              <a:spcAft>
                <a:spcPts val="0"/>
              </a:spcAft>
              <a:buFont typeface="Wingdings" pitchFamily="2" charset="2"/>
              <a:buChar char="ü"/>
              <a:defRPr/>
            </a:pPr>
            <a:r>
              <a:rPr lang="en-US" sz="2800" b="1" dirty="0">
                <a:solidFill>
                  <a:schemeClr val="tx2">
                    <a:lumMod val="75000"/>
                  </a:schemeClr>
                </a:solidFill>
                <a:effectLst>
                  <a:outerShdw blurRad="38100" dist="38100" dir="5400000" algn="ctr" rotWithShape="0">
                    <a:schemeClr val="bg1"/>
                  </a:outerShdw>
                </a:effectLst>
                <a:latin typeface="+mn-lt"/>
                <a:cs typeface="+mn-cs"/>
              </a:rPr>
              <a:t> Repentance &amp; Righteousness</a:t>
            </a:r>
          </a:p>
          <a:p>
            <a:pPr fontAlgn="auto">
              <a:lnSpc>
                <a:spcPct val="150000"/>
              </a:lnSpc>
              <a:spcBef>
                <a:spcPts val="0"/>
              </a:spcBef>
              <a:spcAft>
                <a:spcPts val="0"/>
              </a:spcAft>
              <a:buFont typeface="Wingdings" pitchFamily="2" charset="2"/>
              <a:buChar char="ü"/>
              <a:defRPr/>
            </a:pPr>
            <a:r>
              <a:rPr lang="en-US" sz="2800" b="1" dirty="0">
                <a:solidFill>
                  <a:schemeClr val="tx2">
                    <a:lumMod val="75000"/>
                  </a:schemeClr>
                </a:solidFill>
                <a:effectLst>
                  <a:outerShdw blurRad="38100" dist="38100" dir="5400000" algn="ctr" rotWithShape="0">
                    <a:schemeClr val="bg1"/>
                  </a:outerShdw>
                </a:effectLst>
                <a:latin typeface="+mn-lt"/>
                <a:cs typeface="+mn-cs"/>
              </a:rPr>
              <a:t> True Worship</a:t>
            </a:r>
          </a:p>
        </p:txBody>
      </p:sp>
    </p:spTree>
    <p:extLst>
      <p:ext uri="{BB962C8B-B14F-4D97-AF65-F5344CB8AC3E}">
        <p14:creationId xmlns:p14="http://schemas.microsoft.com/office/powerpoint/2010/main" val="126562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iece of paper&#10;&#10;Description generated with high confidence">
            <a:extLst>
              <a:ext uri="{FF2B5EF4-FFF2-40B4-BE49-F238E27FC236}">
                <a16:creationId xmlns:a16="http://schemas.microsoft.com/office/drawing/2014/main" xmlns="" id="{CF45A11B-5AD5-4B74-B68C-3103CDCE9E3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820"/>
          <a:stretch/>
        </p:blipFill>
        <p:spPr>
          <a:xfrm>
            <a:off x="1026943" y="393707"/>
            <a:ext cx="7373778" cy="6290944"/>
          </a:xfrm>
          <a:prstGeom prst="rect">
            <a:avLst/>
          </a:prstGeom>
        </p:spPr>
      </p:pic>
      <p:sp>
        <p:nvSpPr>
          <p:cNvPr id="2" name="Rectangle 1">
            <a:extLst>
              <a:ext uri="{FF2B5EF4-FFF2-40B4-BE49-F238E27FC236}">
                <a16:creationId xmlns:a16="http://schemas.microsoft.com/office/drawing/2014/main" xmlns="" id="{75E0A00C-00B6-44E7-9D99-94392020E339}"/>
              </a:ext>
            </a:extLst>
          </p:cNvPr>
          <p:cNvSpPr/>
          <p:nvPr/>
        </p:nvSpPr>
        <p:spPr>
          <a:xfrm>
            <a:off x="1299210" y="4881782"/>
            <a:ext cx="585862" cy="154452"/>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9D469190-E273-40AA-80F1-87230399C829}"/>
              </a:ext>
            </a:extLst>
          </p:cNvPr>
          <p:cNvSpPr/>
          <p:nvPr/>
        </p:nvSpPr>
        <p:spPr>
          <a:xfrm>
            <a:off x="6742231" y="1775752"/>
            <a:ext cx="643890" cy="137160"/>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BB191704-26B5-4C3B-96DD-6AF7C78A25B2}"/>
              </a:ext>
            </a:extLst>
          </p:cNvPr>
          <p:cNvSpPr/>
          <p:nvPr/>
        </p:nvSpPr>
        <p:spPr>
          <a:xfrm>
            <a:off x="2100483" y="4744622"/>
            <a:ext cx="1036612" cy="137160"/>
          </a:xfrm>
          <a:prstGeom prst="rect">
            <a:avLst/>
          </a:prstGeom>
          <a:solidFill>
            <a:srgbClr val="FFFF00">
              <a:alpha val="1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554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8" y="-201838"/>
            <a:ext cx="6879221" cy="1320800"/>
          </a:xfrm>
        </p:spPr>
        <p:txBody>
          <a:bodyPr/>
          <a:lstStyle/>
          <a:p>
            <a:r>
              <a:rPr lang="en-US" dirty="0"/>
              <a:t>Corruption During Jonah</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76793499"/>
              </p:ext>
            </p:extLst>
          </p:nvPr>
        </p:nvGraphicFramePr>
        <p:xfrm>
          <a:off x="609600" y="803122"/>
          <a:ext cx="7909367" cy="4813970"/>
        </p:xfrm>
        <a:graphic>
          <a:graphicData uri="http://schemas.openxmlformats.org/drawingml/2006/table">
            <a:tbl>
              <a:tblPr firstRow="1" bandRow="1">
                <a:tableStyleId>{5C22544A-7EE6-4342-B048-85BDC9FD1C3A}</a:tableStyleId>
              </a:tblPr>
              <a:tblGrid>
                <a:gridCol w="3788780">
                  <a:extLst>
                    <a:ext uri="{9D8B030D-6E8A-4147-A177-3AD203B41FA5}">
                      <a16:colId xmlns:a16="http://schemas.microsoft.com/office/drawing/2014/main" xmlns="" val="20000"/>
                    </a:ext>
                  </a:extLst>
                </a:gridCol>
                <a:gridCol w="4120587">
                  <a:extLst>
                    <a:ext uri="{9D8B030D-6E8A-4147-A177-3AD203B41FA5}">
                      <a16:colId xmlns:a16="http://schemas.microsoft.com/office/drawing/2014/main" xmlns="" val="20001"/>
                    </a:ext>
                  </a:extLst>
                </a:gridCol>
              </a:tblGrid>
              <a:tr h="356270">
                <a:tc>
                  <a:txBody>
                    <a:bodyPr/>
                    <a:lstStyle/>
                    <a:p>
                      <a:pPr algn="ctr"/>
                      <a:r>
                        <a:rPr lang="en-US" dirty="0"/>
                        <a:t>Religious Corruption</a:t>
                      </a:r>
                    </a:p>
                  </a:txBody>
                  <a:tcPr/>
                </a:tc>
                <a:tc>
                  <a:txBody>
                    <a:bodyPr/>
                    <a:lstStyle/>
                    <a:p>
                      <a:pPr algn="ctr"/>
                      <a:r>
                        <a:rPr lang="en-US" dirty="0"/>
                        <a:t>Political Corruption</a:t>
                      </a:r>
                    </a:p>
                  </a:txBody>
                  <a:tcPr/>
                </a:tc>
                <a:extLst>
                  <a:ext uri="{0D108BD9-81ED-4DB2-BD59-A6C34878D82A}">
                    <a16:rowId xmlns:a16="http://schemas.microsoft.com/office/drawing/2014/main" xmlns="" val="10000"/>
                  </a:ext>
                </a:extLst>
              </a:tr>
              <a:tr h="792824">
                <a:tc>
                  <a:txBody>
                    <a:bodyPr/>
                    <a:lstStyle/>
                    <a:p>
                      <a:pPr marL="0" marR="0" lvl="3" indent="0">
                        <a:lnSpc>
                          <a:spcPct val="107000"/>
                        </a:lnSpc>
                        <a:spcBef>
                          <a:spcPts val="0"/>
                        </a:spcBef>
                        <a:spcAft>
                          <a:spcPts val="0"/>
                        </a:spcAft>
                        <a:buFont typeface="Wingdings" panose="05000000000000000000" pitchFamily="2" charset="2"/>
                        <a:buNone/>
                      </a:pPr>
                      <a:endParaRPr lang="en-US" sz="15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3175" indent="0">
                        <a:buFont typeface="Wingdings" panose="05000000000000000000" pitchFamily="2" charset="2"/>
                        <a:buNone/>
                      </a:pPr>
                      <a:endParaRPr lang="en-US" sz="1500" b="1"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p>
                      <a:pPr marL="3175" indent="0">
                        <a:buFont typeface="Wingdings" panose="05000000000000000000" pitchFamily="2" charset="2"/>
                        <a:buNone/>
                      </a:pPr>
                      <a:endParaRPr lang="en-US" sz="1500" b="1"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p>
                      <a:pPr marL="3175" indent="0">
                        <a:buFont typeface="Wingdings" panose="05000000000000000000" pitchFamily="2" charset="2"/>
                        <a:buNone/>
                      </a:pPr>
                      <a:endParaRPr lang="en-US" sz="1500" b="1"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p>
                      <a:pPr marL="3175" indent="0">
                        <a:buFont typeface="Wingdings" panose="05000000000000000000" pitchFamily="2" charset="2"/>
                        <a:buNone/>
                      </a:pPr>
                      <a:endParaRPr lang="en-US" sz="1500" b="1"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p>
                      <a:pPr marL="3175" indent="0">
                        <a:buFont typeface="Wingdings" panose="05000000000000000000" pitchFamily="2" charset="2"/>
                        <a:buNone/>
                      </a:pPr>
                      <a:endParaRPr lang="en-US" sz="1500" b="1"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xmlns="" val="10001"/>
                  </a:ext>
                </a:extLst>
              </a:tr>
              <a:tr h="3079543">
                <a:tc>
                  <a:txBody>
                    <a:bodyPr/>
                    <a:lstStyle/>
                    <a:p>
                      <a:pPr marL="174625" marR="0" lvl="3" indent="-174625">
                        <a:lnSpc>
                          <a:spcPct val="107000"/>
                        </a:lnSpc>
                        <a:spcBef>
                          <a:spcPts val="0"/>
                        </a:spcBef>
                        <a:spcAft>
                          <a:spcPts val="600"/>
                        </a:spcAft>
                        <a:buFont typeface="Wingdings" panose="05000000000000000000" pitchFamily="2" charset="2"/>
                        <a:buChar char="§"/>
                      </a:pPr>
                      <a:endParaRPr lang="en-US" sz="1500" dirty="0">
                        <a:effectLst/>
                        <a:latin typeface="Arial" panose="020B0604020202020204" pitchFamily="34" charset="0"/>
                        <a:ea typeface="Calibri" panose="020F0502020204030204" pitchFamily="34" charset="0"/>
                        <a:cs typeface="Arial" panose="020B0604020202020204" pitchFamily="34" charset="0"/>
                      </a:endParaRPr>
                    </a:p>
                    <a:p>
                      <a:pPr marL="174625" marR="0" lvl="3" indent="-174625">
                        <a:lnSpc>
                          <a:spcPct val="107000"/>
                        </a:lnSpc>
                        <a:spcBef>
                          <a:spcPts val="0"/>
                        </a:spcBef>
                        <a:spcAft>
                          <a:spcPts val="600"/>
                        </a:spcAft>
                        <a:buFont typeface="Wingdings" panose="05000000000000000000" pitchFamily="2" charset="2"/>
                        <a:buChar char="§"/>
                      </a:pPr>
                      <a:endParaRPr lang="en-US" sz="1500" dirty="0">
                        <a:effectLst/>
                        <a:latin typeface="Arial" panose="020B0604020202020204" pitchFamily="34" charset="0"/>
                        <a:ea typeface="Calibri" panose="020F0502020204030204" pitchFamily="34" charset="0"/>
                        <a:cs typeface="Arial" panose="020B0604020202020204" pitchFamily="34" charset="0"/>
                      </a:endParaRPr>
                    </a:p>
                    <a:p>
                      <a:pPr marL="174625" marR="0" lvl="3" indent="-174625">
                        <a:lnSpc>
                          <a:spcPct val="107000"/>
                        </a:lnSpc>
                        <a:spcBef>
                          <a:spcPts val="0"/>
                        </a:spcBef>
                        <a:spcAft>
                          <a:spcPts val="600"/>
                        </a:spcAft>
                        <a:buFont typeface="Wingdings" panose="05000000000000000000" pitchFamily="2" charset="2"/>
                        <a:buChar char="§"/>
                      </a:pPr>
                      <a:endParaRPr lang="en-US" sz="1500" dirty="0">
                        <a:effectLst/>
                        <a:latin typeface="Arial" panose="020B0604020202020204" pitchFamily="34" charset="0"/>
                        <a:ea typeface="Calibri" panose="020F0502020204030204" pitchFamily="34" charset="0"/>
                        <a:cs typeface="Arial" panose="020B0604020202020204" pitchFamily="34" charset="0"/>
                      </a:endParaRPr>
                    </a:p>
                    <a:p>
                      <a:pPr marL="174625" marR="0" lvl="3" indent="-174625">
                        <a:lnSpc>
                          <a:spcPct val="107000"/>
                        </a:lnSpc>
                        <a:spcBef>
                          <a:spcPts val="0"/>
                        </a:spcBef>
                        <a:spcAft>
                          <a:spcPts val="600"/>
                        </a:spcAft>
                        <a:buFont typeface="Wingdings" panose="05000000000000000000" pitchFamily="2" charset="2"/>
                        <a:buChar char="§"/>
                      </a:pPr>
                      <a:endParaRPr lang="en-US" sz="1500" dirty="0">
                        <a:effectLst/>
                        <a:latin typeface="Arial" panose="020B0604020202020204" pitchFamily="34" charset="0"/>
                        <a:ea typeface="Calibri" panose="020F0502020204030204" pitchFamily="34" charset="0"/>
                        <a:cs typeface="Arial" panose="020B0604020202020204" pitchFamily="34" charset="0"/>
                      </a:endParaRPr>
                    </a:p>
                    <a:p>
                      <a:pPr marL="174625" marR="0" lvl="3" indent="-174625">
                        <a:lnSpc>
                          <a:spcPct val="107000"/>
                        </a:lnSpc>
                        <a:spcBef>
                          <a:spcPts val="0"/>
                        </a:spcBef>
                        <a:spcAft>
                          <a:spcPts val="600"/>
                        </a:spcAft>
                        <a:buFont typeface="Wingdings" panose="05000000000000000000" pitchFamily="2" charset="2"/>
                        <a:buChar char="§"/>
                      </a:pPr>
                      <a:endParaRPr lang="en-US" sz="1500" dirty="0">
                        <a:effectLst/>
                        <a:latin typeface="Arial" panose="020B0604020202020204" pitchFamily="34" charset="0"/>
                        <a:ea typeface="Calibri" panose="020F0502020204030204" pitchFamily="34" charset="0"/>
                        <a:cs typeface="Arial" panose="020B0604020202020204" pitchFamily="34" charset="0"/>
                      </a:endParaRPr>
                    </a:p>
                    <a:p>
                      <a:pPr marL="174625" marR="0" lvl="3" indent="-174625">
                        <a:lnSpc>
                          <a:spcPct val="107000"/>
                        </a:lnSpc>
                        <a:spcBef>
                          <a:spcPts val="0"/>
                        </a:spcBef>
                        <a:spcAft>
                          <a:spcPts val="600"/>
                        </a:spcAft>
                        <a:buFont typeface="Wingdings" panose="05000000000000000000" pitchFamily="2" charset="2"/>
                        <a:buChar char="§"/>
                      </a:pPr>
                      <a:endParaRPr lang="en-US" sz="1500" dirty="0">
                        <a:effectLst/>
                        <a:latin typeface="Arial" panose="020B0604020202020204" pitchFamily="34" charset="0"/>
                        <a:ea typeface="Calibri" panose="020F0502020204030204" pitchFamily="34" charset="0"/>
                        <a:cs typeface="Arial" panose="020B0604020202020204" pitchFamily="34" charset="0"/>
                      </a:endParaRPr>
                    </a:p>
                    <a:p>
                      <a:pPr marL="174625" marR="0" lvl="3" indent="-174625">
                        <a:lnSpc>
                          <a:spcPct val="107000"/>
                        </a:lnSpc>
                        <a:spcBef>
                          <a:spcPts val="0"/>
                        </a:spcBef>
                        <a:spcAft>
                          <a:spcPts val="600"/>
                        </a:spcAft>
                        <a:buFont typeface="Wingdings" panose="05000000000000000000" pitchFamily="2" charset="2"/>
                        <a:buChar char="§"/>
                      </a:pPr>
                      <a:endParaRPr lang="en-US" sz="1500" dirty="0">
                        <a:effectLst/>
                        <a:latin typeface="Arial" panose="020B0604020202020204" pitchFamily="34" charset="0"/>
                        <a:ea typeface="Calibri" panose="020F0502020204030204" pitchFamily="34" charset="0"/>
                        <a:cs typeface="Arial" panose="020B0604020202020204" pitchFamily="34" charset="0"/>
                      </a:endParaRPr>
                    </a:p>
                    <a:p>
                      <a:pPr marL="174625" marR="0" lvl="3" indent="-174625">
                        <a:lnSpc>
                          <a:spcPct val="107000"/>
                        </a:lnSpc>
                        <a:spcBef>
                          <a:spcPts val="0"/>
                        </a:spcBef>
                        <a:spcAft>
                          <a:spcPts val="600"/>
                        </a:spcAft>
                        <a:buFont typeface="Wingdings" panose="05000000000000000000" pitchFamily="2" charset="2"/>
                        <a:buChar char="§"/>
                      </a:pPr>
                      <a:endParaRPr lang="en-US" sz="1500" dirty="0">
                        <a:effectLst/>
                        <a:latin typeface="Arial" panose="020B0604020202020204" pitchFamily="34" charset="0"/>
                        <a:ea typeface="Calibri" panose="020F0502020204030204" pitchFamily="34" charset="0"/>
                        <a:cs typeface="Arial" panose="020B0604020202020204" pitchFamily="34" charset="0"/>
                      </a:endParaRPr>
                    </a:p>
                    <a:p>
                      <a:pPr marL="174625" marR="0" lvl="3" indent="-174625">
                        <a:lnSpc>
                          <a:spcPct val="107000"/>
                        </a:lnSpc>
                        <a:spcBef>
                          <a:spcPts val="0"/>
                        </a:spcBef>
                        <a:spcAft>
                          <a:spcPts val="600"/>
                        </a:spcAft>
                        <a:buFont typeface="Wingdings" panose="05000000000000000000" pitchFamily="2" charset="2"/>
                        <a:buChar char="§"/>
                      </a:pPr>
                      <a:endParaRPr lang="en-US" sz="1500" dirty="0">
                        <a:effectLst/>
                        <a:latin typeface="Arial" panose="020B0604020202020204" pitchFamily="34" charset="0"/>
                        <a:ea typeface="Calibri" panose="020F0502020204030204" pitchFamily="34" charset="0"/>
                        <a:cs typeface="Arial" panose="020B0604020202020204" pitchFamily="34" charset="0"/>
                      </a:endParaRPr>
                    </a:p>
                    <a:p>
                      <a:pPr marL="174625" marR="0" lvl="3" indent="-174625">
                        <a:lnSpc>
                          <a:spcPct val="107000"/>
                        </a:lnSpc>
                        <a:spcBef>
                          <a:spcPts val="0"/>
                        </a:spcBef>
                        <a:spcAft>
                          <a:spcPts val="600"/>
                        </a:spcAft>
                        <a:buFont typeface="Wingdings" panose="05000000000000000000" pitchFamily="2" charset="2"/>
                        <a:buChar char="§"/>
                      </a:pPr>
                      <a:endParaRPr lang="en-US" sz="15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173038" indent="-169863">
                        <a:spcAft>
                          <a:spcPts val="600"/>
                        </a:spcAft>
                        <a:buFont typeface="Wingdings" panose="05000000000000000000" pitchFamily="2" charset="2"/>
                        <a:buChar char="§"/>
                      </a:pPr>
                      <a:endParaRPr lang="en-US" sz="1500" kern="1200" dirty="0">
                        <a:solidFill>
                          <a:schemeClr val="dk1"/>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xmlns="" val="10002"/>
                  </a:ext>
                </a:extLst>
              </a:tr>
            </a:tbl>
          </a:graphicData>
        </a:graphic>
      </p:graphicFrame>
      <p:sp>
        <p:nvSpPr>
          <p:cNvPr id="6" name="TextBox 5"/>
          <p:cNvSpPr txBox="1"/>
          <p:nvPr/>
        </p:nvSpPr>
        <p:spPr>
          <a:xfrm>
            <a:off x="609599" y="2473762"/>
            <a:ext cx="3777206" cy="2989793"/>
          </a:xfrm>
          <a:prstGeom prst="rect">
            <a:avLst/>
          </a:prstGeom>
          <a:noFill/>
        </p:spPr>
        <p:txBody>
          <a:bodyPr wrap="square" rtlCol="0">
            <a:spAutoFit/>
          </a:bodyPr>
          <a:lstStyle/>
          <a:p>
            <a:pPr marL="174625" marR="0" lvl="3" indent="-174625">
              <a:lnSpc>
                <a:spcPct val="107000"/>
              </a:lnSpc>
              <a:spcBef>
                <a:spcPts val="0"/>
              </a:spcBef>
              <a:spcAft>
                <a:spcPts val="1800"/>
              </a:spcAft>
              <a:buFont typeface="Wingdings" panose="05000000000000000000" pitchFamily="2" charset="2"/>
              <a:buChar char="§"/>
            </a:pPr>
            <a:r>
              <a:rPr lang="en-US" sz="1500" dirty="0">
                <a:latin typeface="Arial" panose="020B0604020202020204" pitchFamily="34" charset="0"/>
                <a:ea typeface="Calibri" panose="020F0502020204030204" pitchFamily="34" charset="0"/>
                <a:cs typeface="Arial" panose="020B0604020202020204" pitchFamily="34" charset="0"/>
              </a:rPr>
              <a:t>They believed they were worshipping God, but were honoring the </a:t>
            </a:r>
            <a:r>
              <a:rPr lang="en-US" sz="1500" dirty="0" err="1">
                <a:latin typeface="Arial" panose="020B0604020202020204" pitchFamily="34" charset="0"/>
                <a:ea typeface="Calibri" panose="020F0502020204030204" pitchFamily="34" charset="0"/>
                <a:cs typeface="Arial" panose="020B0604020202020204" pitchFamily="34" charset="0"/>
              </a:rPr>
              <a:t>Baalim</a:t>
            </a:r>
            <a:endParaRPr lang="en-US" sz="1500" dirty="0">
              <a:latin typeface="Arial" panose="020B0604020202020204" pitchFamily="34" charset="0"/>
              <a:ea typeface="Calibri" panose="020F0502020204030204" pitchFamily="34" charset="0"/>
              <a:cs typeface="Arial" panose="020B0604020202020204" pitchFamily="34" charset="0"/>
            </a:endParaRPr>
          </a:p>
          <a:p>
            <a:pPr marL="174625" marR="0" lvl="4" indent="-174625">
              <a:lnSpc>
                <a:spcPct val="107000"/>
              </a:lnSpc>
              <a:spcBef>
                <a:spcPts val="0"/>
              </a:spcBef>
              <a:spcAft>
                <a:spcPts val="1800"/>
              </a:spcAft>
              <a:buFont typeface="Wingdings" panose="05000000000000000000" pitchFamily="2" charset="2"/>
              <a:buChar char="§"/>
            </a:pPr>
            <a:r>
              <a:rPr lang="en-US" sz="1500" dirty="0">
                <a:latin typeface="Arial" panose="020B0604020202020204" pitchFamily="34" charset="0"/>
                <a:ea typeface="Calibri" panose="020F0502020204030204" pitchFamily="34" charset="0"/>
                <a:cs typeface="Arial" panose="020B0604020202020204" pitchFamily="34" charset="0"/>
              </a:rPr>
              <a:t>Calf worship introduced by Jeroboam I</a:t>
            </a:r>
          </a:p>
          <a:p>
            <a:pPr marL="174625" marR="0" lvl="4" indent="-174625">
              <a:lnSpc>
                <a:spcPct val="107000"/>
              </a:lnSpc>
              <a:spcBef>
                <a:spcPts val="0"/>
              </a:spcBef>
              <a:spcAft>
                <a:spcPts val="1800"/>
              </a:spcAft>
              <a:buFont typeface="Wingdings" panose="05000000000000000000" pitchFamily="2" charset="2"/>
              <a:buChar char="§"/>
            </a:pPr>
            <a:r>
              <a:rPr lang="en-US" sz="1500" dirty="0">
                <a:latin typeface="Arial" panose="020B0604020202020204" pitchFamily="34" charset="0"/>
                <a:ea typeface="Calibri" panose="020F0502020204030204" pitchFamily="34" charset="0"/>
                <a:cs typeface="Arial" panose="020B0604020202020204" pitchFamily="34" charset="0"/>
              </a:rPr>
              <a:t>Baal worship stressed by Ahab/Jezebel</a:t>
            </a:r>
          </a:p>
          <a:p>
            <a:pPr marL="174625" marR="0" lvl="3" indent="-174625">
              <a:lnSpc>
                <a:spcPct val="107000"/>
              </a:lnSpc>
              <a:spcBef>
                <a:spcPts val="0"/>
              </a:spcBef>
              <a:spcAft>
                <a:spcPts val="1800"/>
              </a:spcAft>
              <a:buFont typeface="Wingdings" panose="05000000000000000000" pitchFamily="2" charset="2"/>
              <a:buChar char="§"/>
            </a:pPr>
            <a:r>
              <a:rPr lang="en-US" sz="1500" dirty="0">
                <a:latin typeface="Arial" panose="020B0604020202020204" pitchFamily="34" charset="0"/>
                <a:ea typeface="Calibri" panose="020F0502020204030204" pitchFamily="34" charset="0"/>
                <a:cs typeface="Arial" panose="020B0604020202020204" pitchFamily="34" charset="0"/>
              </a:rPr>
              <a:t>The people had become entangled in many sins: Swearing, Breaking faith, Murder, Stealing, Adultery, Deceit, Lying, Drunkenness, Business Corruption</a:t>
            </a:r>
          </a:p>
        </p:txBody>
      </p:sp>
      <p:sp>
        <p:nvSpPr>
          <p:cNvPr id="7" name="Rectangle 6"/>
          <p:cNvSpPr/>
          <p:nvPr/>
        </p:nvSpPr>
        <p:spPr>
          <a:xfrm>
            <a:off x="4386805" y="2473762"/>
            <a:ext cx="4132162" cy="2939266"/>
          </a:xfrm>
          <a:prstGeom prst="rect">
            <a:avLst/>
          </a:prstGeom>
        </p:spPr>
        <p:txBody>
          <a:bodyPr wrap="square">
            <a:spAutoFit/>
          </a:bodyPr>
          <a:lstStyle/>
          <a:p>
            <a:pPr marL="173038" indent="-169863">
              <a:spcAft>
                <a:spcPts val="600"/>
              </a:spcAft>
              <a:buFont typeface="Wingdings" panose="05000000000000000000" pitchFamily="2" charset="2"/>
              <a:buChar char="§"/>
            </a:pPr>
            <a:r>
              <a:rPr lang="en-US" sz="1500" dirty="0">
                <a:solidFill>
                  <a:schemeClr val="dk1"/>
                </a:solidFill>
                <a:latin typeface="Arial" panose="020B0604020202020204" pitchFamily="34" charset="0"/>
                <a:ea typeface="Calibri" panose="020F0502020204030204" pitchFamily="34" charset="0"/>
                <a:cs typeface="Arial" panose="020B0604020202020204" pitchFamily="34" charset="0"/>
              </a:rPr>
              <a:t>Upon death of Jeroboam, his son Zechariah reigned only 12 months</a:t>
            </a:r>
          </a:p>
          <a:p>
            <a:pPr marL="173038" indent="-169863">
              <a:spcAft>
                <a:spcPts val="600"/>
              </a:spcAft>
              <a:buFont typeface="Wingdings" panose="05000000000000000000" pitchFamily="2" charset="2"/>
              <a:buChar char="§"/>
            </a:pPr>
            <a:r>
              <a:rPr lang="en-US" sz="1500" dirty="0">
                <a:solidFill>
                  <a:schemeClr val="dk1"/>
                </a:solidFill>
                <a:latin typeface="Arial" panose="020B0604020202020204" pitchFamily="34" charset="0"/>
                <a:ea typeface="Calibri" panose="020F0502020204030204" pitchFamily="34" charset="0"/>
                <a:cs typeface="Arial" panose="020B0604020202020204" pitchFamily="34" charset="0"/>
              </a:rPr>
              <a:t>Shallum, who </a:t>
            </a:r>
            <a:r>
              <a:rPr lang="en-US" sz="1500" b="1" dirty="0">
                <a:solidFill>
                  <a:schemeClr val="dk1"/>
                </a:solidFill>
                <a:latin typeface="Arial" panose="020B0604020202020204" pitchFamily="34" charset="0"/>
                <a:ea typeface="Calibri" panose="020F0502020204030204" pitchFamily="34" charset="0"/>
                <a:cs typeface="Arial" panose="020B0604020202020204" pitchFamily="34" charset="0"/>
              </a:rPr>
              <a:t>murdered</a:t>
            </a:r>
            <a:r>
              <a:rPr lang="en-US" sz="1500" dirty="0">
                <a:solidFill>
                  <a:schemeClr val="dk1"/>
                </a:solidFill>
                <a:latin typeface="Arial" panose="020B0604020202020204" pitchFamily="34" charset="0"/>
                <a:ea typeface="Calibri" panose="020F0502020204030204" pitchFamily="34" charset="0"/>
                <a:cs typeface="Arial" panose="020B0604020202020204" pitchFamily="34" charset="0"/>
              </a:rPr>
              <a:t> Zechariah, replaced him (II Kings 15) and reigned 1 month</a:t>
            </a:r>
          </a:p>
          <a:p>
            <a:pPr marL="173038" indent="-169863">
              <a:spcAft>
                <a:spcPts val="600"/>
              </a:spcAft>
              <a:buFont typeface="Wingdings" panose="05000000000000000000" pitchFamily="2" charset="2"/>
              <a:buChar char="§"/>
            </a:pPr>
            <a:r>
              <a:rPr lang="en-US" sz="1500" dirty="0" err="1">
                <a:solidFill>
                  <a:schemeClr val="dk1"/>
                </a:solidFill>
                <a:latin typeface="Arial" panose="020B0604020202020204" pitchFamily="34" charset="0"/>
                <a:ea typeface="Calibri" panose="020F0502020204030204" pitchFamily="34" charset="0"/>
                <a:cs typeface="Arial" panose="020B0604020202020204" pitchFamily="34" charset="0"/>
              </a:rPr>
              <a:t>Menahem</a:t>
            </a:r>
            <a:r>
              <a:rPr lang="en-US" sz="1500" dirty="0">
                <a:solidFill>
                  <a:schemeClr val="dk1"/>
                </a:solidFill>
                <a:latin typeface="Arial" panose="020B0604020202020204" pitchFamily="34" charset="0"/>
                <a:ea typeface="Calibri" panose="020F0502020204030204" pitchFamily="34" charset="0"/>
                <a:cs typeface="Arial" panose="020B0604020202020204" pitchFamily="34" charset="0"/>
              </a:rPr>
              <a:t>, who </a:t>
            </a:r>
            <a:r>
              <a:rPr lang="en-US" sz="1500" b="1" dirty="0">
                <a:solidFill>
                  <a:schemeClr val="dk1"/>
                </a:solidFill>
                <a:latin typeface="Arial" panose="020B0604020202020204" pitchFamily="34" charset="0"/>
                <a:ea typeface="Calibri" panose="020F0502020204030204" pitchFamily="34" charset="0"/>
                <a:cs typeface="Arial" panose="020B0604020202020204" pitchFamily="34" charset="0"/>
              </a:rPr>
              <a:t>murdered</a:t>
            </a:r>
            <a:r>
              <a:rPr lang="en-US" sz="1500" dirty="0">
                <a:solidFill>
                  <a:schemeClr val="dk1"/>
                </a:solidFill>
                <a:latin typeface="Arial" panose="020B0604020202020204" pitchFamily="34" charset="0"/>
                <a:ea typeface="Calibri" panose="020F0502020204030204" pitchFamily="34" charset="0"/>
                <a:cs typeface="Arial" panose="020B0604020202020204" pitchFamily="34" charset="0"/>
              </a:rPr>
              <a:t> Shallum, ruled for 10 years</a:t>
            </a:r>
          </a:p>
          <a:p>
            <a:pPr marL="173038" indent="-169863">
              <a:spcAft>
                <a:spcPts val="600"/>
              </a:spcAft>
              <a:buFont typeface="Wingdings" panose="05000000000000000000" pitchFamily="2" charset="2"/>
              <a:buChar char="§"/>
            </a:pPr>
            <a:r>
              <a:rPr lang="en-US" sz="1500" dirty="0" err="1">
                <a:solidFill>
                  <a:schemeClr val="dk1"/>
                </a:solidFill>
                <a:latin typeface="Arial" panose="020B0604020202020204" pitchFamily="34" charset="0"/>
                <a:ea typeface="Calibri" panose="020F0502020204030204" pitchFamily="34" charset="0"/>
                <a:cs typeface="Arial" panose="020B0604020202020204" pitchFamily="34" charset="0"/>
              </a:rPr>
              <a:t>Pekahiah</a:t>
            </a:r>
            <a:r>
              <a:rPr lang="en-US" sz="1500" dirty="0">
                <a:solidFill>
                  <a:schemeClr val="dk1"/>
                </a:solidFill>
                <a:latin typeface="Arial" panose="020B0604020202020204" pitchFamily="34" charset="0"/>
                <a:ea typeface="Calibri" panose="020F0502020204030204" pitchFamily="34" charset="0"/>
                <a:cs typeface="Arial" panose="020B0604020202020204" pitchFamily="34" charset="0"/>
              </a:rPr>
              <a:t>, </a:t>
            </a:r>
            <a:r>
              <a:rPr lang="en-US" sz="1500" dirty="0" err="1">
                <a:solidFill>
                  <a:schemeClr val="dk1"/>
                </a:solidFill>
                <a:latin typeface="Arial" panose="020B0604020202020204" pitchFamily="34" charset="0"/>
                <a:ea typeface="Calibri" panose="020F0502020204030204" pitchFamily="34" charset="0"/>
                <a:cs typeface="Arial" panose="020B0604020202020204" pitchFamily="34" charset="0"/>
              </a:rPr>
              <a:t>Menahem’s</a:t>
            </a:r>
            <a:r>
              <a:rPr lang="en-US" sz="1500" dirty="0">
                <a:solidFill>
                  <a:schemeClr val="dk1"/>
                </a:solidFill>
                <a:latin typeface="Arial" panose="020B0604020202020204" pitchFamily="34" charset="0"/>
                <a:ea typeface="Calibri" panose="020F0502020204030204" pitchFamily="34" charset="0"/>
                <a:cs typeface="Arial" panose="020B0604020202020204" pitchFamily="34" charset="0"/>
              </a:rPr>
              <a:t> son, succeeded him and was </a:t>
            </a:r>
            <a:r>
              <a:rPr lang="en-US" sz="1500" b="1" dirty="0">
                <a:solidFill>
                  <a:schemeClr val="dk1"/>
                </a:solidFill>
                <a:latin typeface="Arial" panose="020B0604020202020204" pitchFamily="34" charset="0"/>
                <a:ea typeface="Calibri" panose="020F0502020204030204" pitchFamily="34" charset="0"/>
                <a:cs typeface="Arial" panose="020B0604020202020204" pitchFamily="34" charset="0"/>
              </a:rPr>
              <a:t>killed</a:t>
            </a:r>
            <a:r>
              <a:rPr lang="en-US" sz="1500" dirty="0">
                <a:solidFill>
                  <a:schemeClr val="dk1"/>
                </a:solidFill>
                <a:latin typeface="Arial" panose="020B0604020202020204" pitchFamily="34" charset="0"/>
                <a:ea typeface="Calibri" panose="020F0502020204030204" pitchFamily="34" charset="0"/>
                <a:cs typeface="Arial" panose="020B0604020202020204" pitchFamily="34" charset="0"/>
              </a:rPr>
              <a:t> by </a:t>
            </a:r>
            <a:r>
              <a:rPr lang="en-US" sz="1500" dirty="0" err="1">
                <a:solidFill>
                  <a:schemeClr val="dk1"/>
                </a:solidFill>
                <a:latin typeface="Arial" panose="020B0604020202020204" pitchFamily="34" charset="0"/>
                <a:ea typeface="Calibri" panose="020F0502020204030204" pitchFamily="34" charset="0"/>
                <a:cs typeface="Arial" panose="020B0604020202020204" pitchFamily="34" charset="0"/>
              </a:rPr>
              <a:t>Pekah</a:t>
            </a:r>
            <a:endParaRPr lang="en-US" sz="1500" dirty="0">
              <a:solidFill>
                <a:schemeClr val="dk1"/>
              </a:solidFill>
              <a:latin typeface="Arial" panose="020B0604020202020204" pitchFamily="34" charset="0"/>
              <a:ea typeface="Calibri" panose="020F0502020204030204" pitchFamily="34" charset="0"/>
              <a:cs typeface="Arial" panose="020B0604020202020204" pitchFamily="34" charset="0"/>
            </a:endParaRPr>
          </a:p>
          <a:p>
            <a:pPr marL="173038" indent="-169863">
              <a:spcAft>
                <a:spcPts val="600"/>
              </a:spcAft>
              <a:buFont typeface="Wingdings" panose="05000000000000000000" pitchFamily="2" charset="2"/>
              <a:buChar char="§"/>
            </a:pPr>
            <a:r>
              <a:rPr lang="en-US" sz="1500" dirty="0" err="1">
                <a:solidFill>
                  <a:schemeClr val="dk1"/>
                </a:solidFill>
                <a:latin typeface="Arial" panose="020B0604020202020204" pitchFamily="34" charset="0"/>
                <a:ea typeface="Calibri" panose="020F0502020204030204" pitchFamily="34" charset="0"/>
                <a:cs typeface="Arial" panose="020B0604020202020204" pitchFamily="34" charset="0"/>
              </a:rPr>
              <a:t>Pekah</a:t>
            </a:r>
            <a:r>
              <a:rPr lang="en-US" sz="1500" dirty="0">
                <a:solidFill>
                  <a:schemeClr val="dk1"/>
                </a:solidFill>
                <a:latin typeface="Arial" panose="020B0604020202020204" pitchFamily="34" charset="0"/>
                <a:ea typeface="Calibri" panose="020F0502020204030204" pitchFamily="34" charset="0"/>
                <a:cs typeface="Arial" panose="020B0604020202020204" pitchFamily="34" charset="0"/>
              </a:rPr>
              <a:t> was </a:t>
            </a:r>
            <a:r>
              <a:rPr lang="en-US" sz="1500" b="1" dirty="0">
                <a:solidFill>
                  <a:schemeClr val="dk1"/>
                </a:solidFill>
                <a:latin typeface="Arial" panose="020B0604020202020204" pitchFamily="34" charset="0"/>
                <a:ea typeface="Calibri" panose="020F0502020204030204" pitchFamily="34" charset="0"/>
                <a:cs typeface="Arial" panose="020B0604020202020204" pitchFamily="34" charset="0"/>
              </a:rPr>
              <a:t>killed</a:t>
            </a:r>
            <a:r>
              <a:rPr lang="en-US" sz="1500" dirty="0">
                <a:solidFill>
                  <a:schemeClr val="dk1"/>
                </a:solidFill>
                <a:latin typeface="Arial" panose="020B0604020202020204" pitchFamily="34" charset="0"/>
                <a:ea typeface="Calibri" panose="020F0502020204030204" pitchFamily="34" charset="0"/>
                <a:cs typeface="Arial" panose="020B0604020202020204" pitchFamily="34" charset="0"/>
              </a:rPr>
              <a:t> by </a:t>
            </a:r>
            <a:r>
              <a:rPr lang="en-US" sz="1500" dirty="0" err="1">
                <a:solidFill>
                  <a:schemeClr val="dk1"/>
                </a:solidFill>
                <a:latin typeface="Arial" panose="020B0604020202020204" pitchFamily="34" charset="0"/>
                <a:ea typeface="Calibri" panose="020F0502020204030204" pitchFamily="34" charset="0"/>
                <a:cs typeface="Arial" panose="020B0604020202020204" pitchFamily="34" charset="0"/>
              </a:rPr>
              <a:t>Hoshea</a:t>
            </a:r>
            <a:r>
              <a:rPr lang="en-US" sz="1500" dirty="0">
                <a:solidFill>
                  <a:schemeClr val="dk1"/>
                </a:solidFill>
                <a:latin typeface="Arial" panose="020B0604020202020204" pitchFamily="34" charset="0"/>
                <a:ea typeface="Calibri" panose="020F0502020204030204" pitchFamily="34" charset="0"/>
                <a:cs typeface="Arial" panose="020B0604020202020204" pitchFamily="34" charset="0"/>
              </a:rPr>
              <a:t>, who became the last king of Israel</a:t>
            </a:r>
          </a:p>
        </p:txBody>
      </p:sp>
      <p:pic>
        <p:nvPicPr>
          <p:cNvPr id="8" name="Picture 7" descr="http://www.christadelphianvault.net/getimg.php?image=TIMELINES%20AND%20CHRONOLOGIES/Kings%20and%20Prophets%20of%20Israel%20and%20Judah%20-%20Timeline.jpg&amp;"/>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41058" r="14194" b="37520"/>
          <a:stretch/>
        </p:blipFill>
        <p:spPr bwMode="auto">
          <a:xfrm>
            <a:off x="4386805" y="1798086"/>
            <a:ext cx="4103225" cy="544968"/>
          </a:xfrm>
          <a:prstGeom prst="rect">
            <a:avLst/>
          </a:prstGeom>
          <a:noFill/>
          <a:ln w="12700">
            <a:solidFill>
              <a:schemeClr val="tx2">
                <a:lumMod val="75000"/>
              </a:schemeClr>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09598" y="1184316"/>
            <a:ext cx="3777207" cy="1169551"/>
          </a:xfrm>
          <a:prstGeom prst="rect">
            <a:avLst/>
          </a:prstGeom>
          <a:noFill/>
        </p:spPr>
        <p:txBody>
          <a:bodyPr wrap="square" rtlCol="0">
            <a:spAutoFit/>
          </a:bodyPr>
          <a:lstStyle/>
          <a:p>
            <a:pPr algn="ctr"/>
            <a:r>
              <a:rPr lang="en-US" sz="1400" b="1" dirty="0">
                <a:latin typeface="Arial" panose="020B0604020202020204" pitchFamily="34" charset="0"/>
                <a:ea typeface="Calibri" panose="020F0502020204030204" pitchFamily="34" charset="0"/>
                <a:cs typeface="Arial" panose="020B0604020202020204" pitchFamily="34" charset="0"/>
              </a:rPr>
              <a:t>Israel had become like a harlot as she went to the idols (Hosea 2:12-13)</a:t>
            </a:r>
          </a:p>
          <a:p>
            <a:pPr algn="ctr"/>
            <a:endParaRPr lang="en-US" sz="1400" b="1" dirty="0">
              <a:latin typeface="Arial" panose="020B0604020202020204" pitchFamily="34" charset="0"/>
              <a:ea typeface="Calibri" panose="020F0502020204030204" pitchFamily="34" charset="0"/>
              <a:cs typeface="Arial" panose="020B0604020202020204" pitchFamily="34" charset="0"/>
            </a:endParaRPr>
          </a:p>
          <a:p>
            <a:pPr algn="ctr"/>
            <a:r>
              <a:rPr lang="en-US" sz="1400" b="1" dirty="0">
                <a:latin typeface="Arial" panose="020B0604020202020204" pitchFamily="34" charset="0"/>
                <a:ea typeface="Calibri" panose="020F0502020204030204" pitchFamily="34" charset="0"/>
                <a:cs typeface="Arial" panose="020B0604020202020204" pitchFamily="34" charset="0"/>
              </a:rPr>
              <a:t>The people were ignorant of God (Hosea 4:6, 5:4)</a:t>
            </a:r>
          </a:p>
        </p:txBody>
      </p:sp>
      <p:sp>
        <p:nvSpPr>
          <p:cNvPr id="10" name="TextBox 9"/>
          <p:cNvSpPr txBox="1"/>
          <p:nvPr/>
        </p:nvSpPr>
        <p:spPr>
          <a:xfrm>
            <a:off x="4644342" y="1184316"/>
            <a:ext cx="3617088" cy="523220"/>
          </a:xfrm>
          <a:prstGeom prst="rect">
            <a:avLst/>
          </a:prstGeom>
          <a:noFill/>
        </p:spPr>
        <p:txBody>
          <a:bodyPr wrap="square" rtlCol="0">
            <a:spAutoFit/>
          </a:bodyPr>
          <a:lstStyle/>
          <a:p>
            <a:pPr algn="ctr"/>
            <a:r>
              <a:rPr lang="en-US" sz="1400" b="1" dirty="0">
                <a:solidFill>
                  <a:schemeClr val="dk1"/>
                </a:solidFill>
                <a:latin typeface="Arial" panose="020B0604020202020204" pitchFamily="34" charset="0"/>
                <a:ea typeface="Calibri" panose="020F0502020204030204" pitchFamily="34" charset="0"/>
                <a:cs typeface="Arial" panose="020B0604020202020204" pitchFamily="34" charset="0"/>
              </a:rPr>
              <a:t>Political Conniving, Anarchy, Rebellion, Treachery, Murder, Alliances</a:t>
            </a:r>
          </a:p>
        </p:txBody>
      </p:sp>
      <p:sp>
        <p:nvSpPr>
          <p:cNvPr id="3" name="Rectangle 2">
            <a:extLst>
              <a:ext uri="{FF2B5EF4-FFF2-40B4-BE49-F238E27FC236}">
                <a16:creationId xmlns:a16="http://schemas.microsoft.com/office/drawing/2014/main" xmlns="" id="{9FB53EFC-3BD6-4A39-8BA8-9C931F93B7CB}"/>
              </a:ext>
            </a:extLst>
          </p:cNvPr>
          <p:cNvSpPr/>
          <p:nvPr/>
        </p:nvSpPr>
        <p:spPr>
          <a:xfrm>
            <a:off x="609597" y="5730020"/>
            <a:ext cx="7909367"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600" dirty="0">
                <a:latin typeface="Calibri" panose="020F0502020204030204" pitchFamily="34" charset="0"/>
              </a:rPr>
              <a:t>(Hos 4:6 ESV)  </a:t>
            </a:r>
            <a:r>
              <a:rPr lang="en-US" sz="1600" u="sng" dirty="0">
                <a:latin typeface="Calibri" panose="020F0502020204030204" pitchFamily="34" charset="0"/>
              </a:rPr>
              <a:t>My people are destroyed for lack of knowledge</a:t>
            </a:r>
            <a:r>
              <a:rPr lang="en-US" sz="1600" dirty="0">
                <a:latin typeface="Calibri" panose="020F0502020204030204" pitchFamily="34" charset="0"/>
              </a:rPr>
              <a:t>; because you have rejected knowledge, I reject you from being a priest to me. And since </a:t>
            </a:r>
            <a:r>
              <a:rPr lang="en-US" sz="1600" u="sng" dirty="0">
                <a:latin typeface="Calibri" panose="020F0502020204030204" pitchFamily="34" charset="0"/>
              </a:rPr>
              <a:t>you have forgotten the law of your God</a:t>
            </a:r>
            <a:r>
              <a:rPr lang="en-US" sz="1600" dirty="0">
                <a:latin typeface="Calibri" panose="020F0502020204030204" pitchFamily="34" charset="0"/>
              </a:rPr>
              <a:t>, I also will forget your children.</a:t>
            </a:r>
          </a:p>
        </p:txBody>
      </p:sp>
    </p:spTree>
    <p:extLst>
      <p:ext uri="{BB962C8B-B14F-4D97-AF65-F5344CB8AC3E}">
        <p14:creationId xmlns:p14="http://schemas.microsoft.com/office/powerpoint/2010/main" val="16889066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xEl>
                                              <p:pRg st="4" end="4"/>
                                            </p:txEl>
                                          </p:spTgt>
                                        </p:tgtEl>
                                        <p:attrNameLst>
                                          <p:attrName>style.visibility</p:attrName>
                                        </p:attrNameLst>
                                      </p:cBhvr>
                                      <p:to>
                                        <p:strVal val="visible"/>
                                      </p:to>
                                    </p:set>
                                  </p:childTnLst>
                                </p:cTn>
                              </p:par>
                              <p:par>
                                <p:cTn id="51" presetID="42" presetClass="entr" presetSubtype="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1000"/>
                                        <p:tgtEl>
                                          <p:spTgt spid="3"/>
                                        </p:tgtEl>
                                      </p:cBhvr>
                                    </p:animEffect>
                                    <p:anim calcmode="lin" valueType="num">
                                      <p:cBhvr>
                                        <p:cTn id="54" dur="1000" fill="hold"/>
                                        <p:tgtEl>
                                          <p:spTgt spid="3"/>
                                        </p:tgtEl>
                                        <p:attrNameLst>
                                          <p:attrName>ppt_x</p:attrName>
                                        </p:attrNameLst>
                                      </p:cBhvr>
                                      <p:tavLst>
                                        <p:tav tm="0">
                                          <p:val>
                                            <p:strVal val="#ppt_x"/>
                                          </p:val>
                                        </p:tav>
                                        <p:tav tm="100000">
                                          <p:val>
                                            <p:strVal val="#ppt_x"/>
                                          </p:val>
                                        </p:tav>
                                      </p:tavLst>
                                    </p:anim>
                                    <p:anim calcmode="lin" valueType="num">
                                      <p:cBhvr>
                                        <p:cTn id="5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build="p"/>
      <p:bldP spid="9" grpId="0"/>
      <p:bldP spid="10" grpId="0"/>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DC8C8C1C-E19F-4C6A-807A-3A2332D16AB4}"/>
              </a:ext>
            </a:extLst>
          </p:cNvPr>
          <p:cNvSpPr>
            <a:spLocks noGrp="1" noChangeArrowheads="1"/>
          </p:cNvSpPr>
          <p:nvPr>
            <p:ph type="title"/>
          </p:nvPr>
        </p:nvSpPr>
        <p:spPr/>
        <p:txBody>
          <a:bodyPr/>
          <a:lstStyle/>
          <a:p>
            <a:pPr eaLnBrk="1" hangingPunct="1"/>
            <a:r>
              <a:rPr lang="en-US" altLang="en-US" dirty="0">
                <a:latin typeface="Tahoma" panose="020B0604030504040204" pitchFamily="34" charset="0"/>
                <a:cs typeface="Tahoma" panose="020B0604030504040204" pitchFamily="34" charset="0"/>
              </a:rPr>
              <a:t>The Role of the Prophets</a:t>
            </a:r>
            <a:r>
              <a:rPr lang="en-US" altLang="en-US" dirty="0"/>
              <a:t> </a:t>
            </a:r>
          </a:p>
        </p:txBody>
      </p:sp>
      <p:sp>
        <p:nvSpPr>
          <p:cNvPr id="8195" name="Text Box 3">
            <a:extLst>
              <a:ext uri="{FF2B5EF4-FFF2-40B4-BE49-F238E27FC236}">
                <a16:creationId xmlns:a16="http://schemas.microsoft.com/office/drawing/2014/main" xmlns="" id="{AE8404EB-1F41-44D2-BEEC-5E4797483149}"/>
              </a:ext>
            </a:extLst>
          </p:cNvPr>
          <p:cNvSpPr txBox="1">
            <a:spLocks noChangeArrowheads="1"/>
          </p:cNvSpPr>
          <p:nvPr/>
        </p:nvSpPr>
        <p:spPr bwMode="ltGray">
          <a:xfrm>
            <a:off x="838200" y="1905000"/>
            <a:ext cx="7543800" cy="830997"/>
          </a:xfrm>
          <a:prstGeom prst="rect">
            <a:avLst/>
          </a:prstGeom>
          <a:solidFill>
            <a:srgbClr val="FFFFCC"/>
          </a:solidFill>
          <a:ln w="38100">
            <a:solidFill>
              <a:schemeClr val="accent1">
                <a:lumMod val="75000"/>
              </a:schemeClr>
            </a:solidFill>
          </a:ln>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pPr>
            <a:r>
              <a:rPr lang="en-US" altLang="en-US" dirty="0">
                <a:solidFill>
                  <a:schemeClr val="accent1">
                    <a:lumMod val="75000"/>
                  </a:schemeClr>
                </a:solidFill>
                <a:latin typeface="Tahoma" panose="020B0604030504040204" pitchFamily="34" charset="0"/>
                <a:cs typeface="Tahoma" panose="020B0604030504040204" pitchFamily="34" charset="0"/>
              </a:rPr>
              <a:t>They are </a:t>
            </a:r>
            <a:r>
              <a:rPr lang="en-US" altLang="en-US" b="1" i="1" dirty="0">
                <a:solidFill>
                  <a:schemeClr val="accent1">
                    <a:lumMod val="75000"/>
                  </a:schemeClr>
                </a:solidFill>
                <a:latin typeface="Tahoma" panose="020B0604030504040204" pitchFamily="34" charset="0"/>
                <a:cs typeface="Tahoma" panose="020B0604030504040204" pitchFamily="34" charset="0"/>
              </a:rPr>
              <a:t>Spokesmen for God</a:t>
            </a:r>
            <a:r>
              <a:rPr lang="en-US" altLang="en-US" i="1" dirty="0">
                <a:solidFill>
                  <a:schemeClr val="accent1">
                    <a:lumMod val="75000"/>
                  </a:schemeClr>
                </a:solidFill>
                <a:latin typeface="Tahoma" panose="020B0604030504040204" pitchFamily="34" charset="0"/>
                <a:cs typeface="Tahoma" panose="020B0604030504040204" pitchFamily="34" charset="0"/>
              </a:rPr>
              <a:t>, </a:t>
            </a:r>
            <a:r>
              <a:rPr lang="en-US" altLang="en-US" dirty="0">
                <a:solidFill>
                  <a:schemeClr val="accent1">
                    <a:lumMod val="75000"/>
                  </a:schemeClr>
                </a:solidFill>
                <a:latin typeface="Tahoma" panose="020B0604030504040204" pitchFamily="34" charset="0"/>
                <a:cs typeface="Tahoma" panose="020B0604030504040204" pitchFamily="34" charset="0"/>
              </a:rPr>
              <a:t>serving as “</a:t>
            </a:r>
            <a:r>
              <a:rPr lang="en-US" altLang="en-US" dirty="0" err="1">
                <a:solidFill>
                  <a:schemeClr val="accent1">
                    <a:lumMod val="75000"/>
                  </a:schemeClr>
                </a:solidFill>
                <a:latin typeface="Tahoma" panose="020B0604030504040204" pitchFamily="34" charset="0"/>
                <a:cs typeface="Tahoma" panose="020B0604030504040204" pitchFamily="34" charset="0"/>
              </a:rPr>
              <a:t>forthtellers</a:t>
            </a:r>
            <a:r>
              <a:rPr lang="en-US" altLang="en-US" dirty="0">
                <a:solidFill>
                  <a:schemeClr val="accent1">
                    <a:lumMod val="75000"/>
                  </a:schemeClr>
                </a:solidFill>
                <a:latin typeface="Tahoma" panose="020B0604030504040204" pitchFamily="34" charset="0"/>
                <a:cs typeface="Tahoma" panose="020B0604030504040204" pitchFamily="34" charset="0"/>
              </a:rPr>
              <a:t>,” speaking what God put in their mouth.</a:t>
            </a:r>
            <a:r>
              <a:rPr lang="en-US" altLang="en-US" dirty="0">
                <a:solidFill>
                  <a:schemeClr val="accent1">
                    <a:lumMod val="75000"/>
                  </a:schemeClr>
                </a:solidFill>
              </a:rPr>
              <a:t> </a:t>
            </a:r>
          </a:p>
        </p:txBody>
      </p:sp>
      <p:sp>
        <p:nvSpPr>
          <p:cNvPr id="8196" name="Text Box 4">
            <a:extLst>
              <a:ext uri="{FF2B5EF4-FFF2-40B4-BE49-F238E27FC236}">
                <a16:creationId xmlns:a16="http://schemas.microsoft.com/office/drawing/2014/main" xmlns="" id="{E090D54B-D5B6-4417-85CA-F2F2A4B4116F}"/>
              </a:ext>
            </a:extLst>
          </p:cNvPr>
          <p:cNvSpPr txBox="1">
            <a:spLocks noChangeArrowheads="1"/>
          </p:cNvSpPr>
          <p:nvPr/>
        </p:nvSpPr>
        <p:spPr bwMode="ltGray">
          <a:xfrm>
            <a:off x="800100" y="3009900"/>
            <a:ext cx="7524750" cy="1569660"/>
          </a:xfrm>
          <a:prstGeom prst="rect">
            <a:avLst/>
          </a:prstGeom>
          <a:solidFill>
            <a:srgbClr val="FFFFCC"/>
          </a:solidFill>
          <a:ln w="38100">
            <a:solidFill>
              <a:schemeClr val="accent1">
                <a:lumMod val="75000"/>
              </a:schemeClr>
            </a:solidFill>
          </a:ln>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pPr>
            <a:r>
              <a:rPr lang="en-US" altLang="en-US" dirty="0">
                <a:solidFill>
                  <a:schemeClr val="accent1">
                    <a:lumMod val="75000"/>
                  </a:schemeClr>
                </a:solidFill>
                <a:latin typeface="Tahoma" panose="020B0604030504040204" pitchFamily="34" charset="0"/>
                <a:cs typeface="Tahoma" panose="020B0604030504040204" pitchFamily="34" charset="0"/>
              </a:rPr>
              <a:t>They are </a:t>
            </a:r>
            <a:r>
              <a:rPr lang="en-US" altLang="en-US" b="1" i="1" dirty="0">
                <a:solidFill>
                  <a:schemeClr val="accent1">
                    <a:lumMod val="75000"/>
                  </a:schemeClr>
                </a:solidFill>
                <a:latin typeface="Tahoma" panose="020B0604030504040204" pitchFamily="34" charset="0"/>
                <a:cs typeface="Tahoma" panose="020B0604030504040204" pitchFamily="34" charset="0"/>
              </a:rPr>
              <a:t>Preachers of the Covenant</a:t>
            </a:r>
            <a:r>
              <a:rPr lang="en-US" altLang="en-US" i="1" dirty="0">
                <a:solidFill>
                  <a:schemeClr val="accent1">
                    <a:lumMod val="75000"/>
                  </a:schemeClr>
                </a:solidFill>
                <a:latin typeface="Tahoma" panose="020B0604030504040204" pitchFamily="34" charset="0"/>
                <a:cs typeface="Tahoma" panose="020B0604030504040204" pitchFamily="34" charset="0"/>
              </a:rPr>
              <a:t>,</a:t>
            </a:r>
            <a:r>
              <a:rPr lang="en-US" altLang="en-US" dirty="0">
                <a:solidFill>
                  <a:schemeClr val="accent1">
                    <a:lumMod val="75000"/>
                  </a:schemeClr>
                </a:solidFill>
                <a:latin typeface="Tahoma" panose="020B0604030504040204" pitchFamily="34" charset="0"/>
                <a:cs typeface="Tahoma" panose="020B0604030504040204" pitchFamily="34" charset="0"/>
              </a:rPr>
              <a:t> relating their message to God’s previous promises to the nation of Israel.  These covenants were made with or through Abraham, Moses, and David</a:t>
            </a:r>
            <a:r>
              <a:rPr lang="en-US" altLang="en-US" dirty="0">
                <a:solidFill>
                  <a:schemeClr val="accent1">
                    <a:lumMod val="75000"/>
                  </a:schemeClr>
                </a:solidFill>
              </a:rPr>
              <a:t> </a:t>
            </a:r>
          </a:p>
        </p:txBody>
      </p:sp>
      <p:sp>
        <p:nvSpPr>
          <p:cNvPr id="8197" name="Text Box 5">
            <a:extLst>
              <a:ext uri="{FF2B5EF4-FFF2-40B4-BE49-F238E27FC236}">
                <a16:creationId xmlns:a16="http://schemas.microsoft.com/office/drawing/2014/main" xmlns="" id="{737F34FF-37A5-4990-A2A2-16635AE60C08}"/>
              </a:ext>
            </a:extLst>
          </p:cNvPr>
          <p:cNvSpPr txBox="1">
            <a:spLocks noChangeArrowheads="1"/>
          </p:cNvSpPr>
          <p:nvPr/>
        </p:nvSpPr>
        <p:spPr bwMode="ltGray">
          <a:xfrm>
            <a:off x="742950" y="4762500"/>
            <a:ext cx="7581900" cy="1569660"/>
          </a:xfrm>
          <a:prstGeom prst="rect">
            <a:avLst/>
          </a:prstGeom>
          <a:solidFill>
            <a:srgbClr val="FFFFCC"/>
          </a:solidFill>
          <a:ln w="38100">
            <a:solidFill>
              <a:schemeClr val="accent1">
                <a:lumMod val="75000"/>
              </a:schemeClr>
            </a:solidFill>
          </a:ln>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pPr>
            <a:r>
              <a:rPr lang="en-US" altLang="en-US">
                <a:solidFill>
                  <a:schemeClr val="accent1">
                    <a:lumMod val="75000"/>
                  </a:schemeClr>
                </a:solidFill>
                <a:latin typeface="Tahoma" panose="020B0604030504040204" pitchFamily="34" charset="0"/>
                <a:cs typeface="Tahoma" panose="020B0604030504040204" pitchFamily="34" charset="0"/>
              </a:rPr>
              <a:t>They are historians, or </a:t>
            </a:r>
            <a:r>
              <a:rPr lang="en-US" altLang="en-US" b="1" i="1">
                <a:solidFill>
                  <a:schemeClr val="accent1">
                    <a:lumMod val="75000"/>
                  </a:schemeClr>
                </a:solidFill>
                <a:latin typeface="Tahoma" panose="020B0604030504040204" pitchFamily="34" charset="0"/>
                <a:cs typeface="Tahoma" panose="020B0604030504040204" pitchFamily="34" charset="0"/>
              </a:rPr>
              <a:t>Interpreters of the Israelites’ History</a:t>
            </a:r>
            <a:r>
              <a:rPr lang="en-US" altLang="en-US" i="1">
                <a:solidFill>
                  <a:schemeClr val="accent1">
                    <a:lumMod val="75000"/>
                  </a:schemeClr>
                </a:solidFill>
                <a:latin typeface="Tahoma" panose="020B0604030504040204" pitchFamily="34" charset="0"/>
                <a:cs typeface="Tahoma" panose="020B0604030504040204" pitchFamily="34" charset="0"/>
              </a:rPr>
              <a:t>. </a:t>
            </a:r>
            <a:r>
              <a:rPr lang="en-US" altLang="en-US">
                <a:solidFill>
                  <a:schemeClr val="accent1">
                    <a:lumMod val="75000"/>
                  </a:schemeClr>
                </a:solidFill>
                <a:latin typeface="Tahoma" panose="020B0604030504040204" pitchFamily="34" charset="0"/>
                <a:cs typeface="Tahoma" panose="020B0604030504040204" pitchFamily="34" charset="0"/>
              </a:rPr>
              <a:t>With out their interpretation God’s people would not know why an event was occurring.</a:t>
            </a:r>
            <a:r>
              <a:rPr lang="en-US" altLang="en-US">
                <a:solidFill>
                  <a:schemeClr val="accent1">
                    <a:lumMod val="75000"/>
                  </a:schemeClr>
                </a:solidFill>
              </a:rPr>
              <a:t> </a:t>
            </a:r>
          </a:p>
        </p:txBody>
      </p:sp>
    </p:spTree>
    <p:extLst>
      <p:ext uri="{BB962C8B-B14F-4D97-AF65-F5344CB8AC3E}">
        <p14:creationId xmlns:p14="http://schemas.microsoft.com/office/powerpoint/2010/main" val="3319447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5">
                                            <p:bg/>
                                          </p:spTgt>
                                        </p:tgtEl>
                                        <p:attrNameLst>
                                          <p:attrName>style.visibility</p:attrName>
                                        </p:attrNameLst>
                                      </p:cBhvr>
                                      <p:to>
                                        <p:strVal val="visible"/>
                                      </p:to>
                                    </p:set>
                                    <p:animEffect transition="in" filter="fade">
                                      <p:cBhvr>
                                        <p:cTn id="7" dur="1000"/>
                                        <p:tgtEl>
                                          <p:spTgt spid="819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195">
                                            <p:txEl>
                                              <p:pRg st="0" end="0"/>
                                            </p:txEl>
                                          </p:spTgt>
                                        </p:tgtEl>
                                        <p:attrNameLst>
                                          <p:attrName>style.visibility</p:attrName>
                                        </p:attrNameLst>
                                      </p:cBhvr>
                                      <p:to>
                                        <p:strVal val="visible"/>
                                      </p:to>
                                    </p:set>
                                    <p:animEffect transition="in" filter="fade">
                                      <p:cBhvr>
                                        <p:cTn id="10" dur="1000"/>
                                        <p:tgtEl>
                                          <p:spTgt spid="819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196">
                                            <p:bg/>
                                          </p:spTgt>
                                        </p:tgtEl>
                                        <p:attrNameLst>
                                          <p:attrName>style.visibility</p:attrName>
                                        </p:attrNameLst>
                                      </p:cBhvr>
                                      <p:to>
                                        <p:strVal val="visible"/>
                                      </p:to>
                                    </p:set>
                                    <p:animEffect transition="in" filter="fade">
                                      <p:cBhvr>
                                        <p:cTn id="15" dur="1000"/>
                                        <p:tgtEl>
                                          <p:spTgt spid="8196">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196">
                                            <p:txEl>
                                              <p:pRg st="0" end="0"/>
                                            </p:txEl>
                                          </p:spTgt>
                                        </p:tgtEl>
                                        <p:attrNameLst>
                                          <p:attrName>style.visibility</p:attrName>
                                        </p:attrNameLst>
                                      </p:cBhvr>
                                      <p:to>
                                        <p:strVal val="visible"/>
                                      </p:to>
                                    </p:set>
                                    <p:animEffect transition="in" filter="fade">
                                      <p:cBhvr>
                                        <p:cTn id="18" dur="1000"/>
                                        <p:tgtEl>
                                          <p:spTgt spid="8196">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197">
                                            <p:bg/>
                                          </p:spTgt>
                                        </p:tgtEl>
                                        <p:attrNameLst>
                                          <p:attrName>style.visibility</p:attrName>
                                        </p:attrNameLst>
                                      </p:cBhvr>
                                      <p:to>
                                        <p:strVal val="visible"/>
                                      </p:to>
                                    </p:set>
                                    <p:animEffect transition="in" filter="fade">
                                      <p:cBhvr>
                                        <p:cTn id="23" dur="1000"/>
                                        <p:tgtEl>
                                          <p:spTgt spid="8197">
                                            <p:bg/>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197">
                                            <p:txEl>
                                              <p:pRg st="0" end="0"/>
                                            </p:txEl>
                                          </p:spTgt>
                                        </p:tgtEl>
                                        <p:attrNameLst>
                                          <p:attrName>style.visibility</p:attrName>
                                        </p:attrNameLst>
                                      </p:cBhvr>
                                      <p:to>
                                        <p:strVal val="visible"/>
                                      </p:to>
                                    </p:set>
                                    <p:animEffect transition="in" filter="fade">
                                      <p:cBhvr>
                                        <p:cTn id="26" dur="1000"/>
                                        <p:tgtEl>
                                          <p:spTgt spid="819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nimBg="1"/>
      <p:bldP spid="8196" grpId="0" build="p" animBg="1"/>
      <p:bldP spid="8197" grpId="0"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xmlns="" id="{E73FD414-5B3D-4956-B950-6E0CE149934D}"/>
              </a:ext>
            </a:extLst>
          </p:cNvPr>
          <p:cNvSpPr>
            <a:spLocks noGrp="1" noChangeArrowheads="1"/>
          </p:cNvSpPr>
          <p:nvPr>
            <p:ph type="title"/>
          </p:nvPr>
        </p:nvSpPr>
        <p:spPr>
          <a:xfrm>
            <a:off x="685800" y="559191"/>
            <a:ext cx="7772400" cy="1143000"/>
          </a:xfrm>
        </p:spPr>
        <p:txBody>
          <a:bodyPr>
            <a:normAutofit fontScale="90000"/>
          </a:bodyPr>
          <a:lstStyle/>
          <a:p>
            <a:pPr eaLnBrk="1" hangingPunct="1"/>
            <a:r>
              <a:rPr lang="en-US" altLang="en-US" dirty="0">
                <a:latin typeface="Tahoma" panose="020B0604030504040204" pitchFamily="34" charset="0"/>
                <a:cs typeface="Tahoma" panose="020B0604030504040204" pitchFamily="34" charset="0"/>
              </a:rPr>
              <a:t>The purpose of the prophets was threefold</a:t>
            </a:r>
            <a:r>
              <a:rPr lang="en-US" altLang="en-US" dirty="0">
                <a:cs typeface="Times New Roman" panose="02020603050405020304" pitchFamily="18" charset="0"/>
              </a:rPr>
              <a:t/>
            </a:r>
            <a:br>
              <a:rPr lang="en-US" altLang="en-US" dirty="0">
                <a:cs typeface="Times New Roman" panose="02020603050405020304" pitchFamily="18" charset="0"/>
              </a:rPr>
            </a:br>
            <a:endParaRPr lang="en-US" altLang="en-US" dirty="0">
              <a:cs typeface="Times New Roman" panose="02020603050405020304" pitchFamily="18" charset="0"/>
            </a:endParaRPr>
          </a:p>
        </p:txBody>
      </p:sp>
      <p:sp>
        <p:nvSpPr>
          <p:cNvPr id="6" name="Text Box 3">
            <a:extLst>
              <a:ext uri="{FF2B5EF4-FFF2-40B4-BE49-F238E27FC236}">
                <a16:creationId xmlns:a16="http://schemas.microsoft.com/office/drawing/2014/main" xmlns="" id="{337B7F29-4518-4D82-BDD5-261A4975E8A7}"/>
              </a:ext>
            </a:extLst>
          </p:cNvPr>
          <p:cNvSpPr txBox="1">
            <a:spLocks noChangeArrowheads="1"/>
          </p:cNvSpPr>
          <p:nvPr/>
        </p:nvSpPr>
        <p:spPr bwMode="ltGray">
          <a:xfrm>
            <a:off x="498823" y="2249667"/>
            <a:ext cx="2468880" cy="2743200"/>
          </a:xfrm>
          <a:prstGeom prst="rect">
            <a:avLst/>
          </a:prstGeom>
          <a:solidFill>
            <a:schemeClr val="accent2">
              <a:lumMod val="20000"/>
              <a:lumOff val="80000"/>
            </a:schemeClr>
          </a:solidFill>
          <a:ln w="38100">
            <a:solidFill>
              <a:schemeClr val="accent1">
                <a:lumMod val="75000"/>
              </a:schemeClr>
            </a:solidFill>
          </a:ln>
          <a:extLst/>
        </p:spPr>
        <p:txBody>
          <a:bodyPr wrap="square" lIns="365760" rIns="365760" anchor="ctr">
            <a:no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dirty="0">
                <a:latin typeface="Tahoma" panose="020B0604030504040204" pitchFamily="34" charset="0"/>
                <a:cs typeface="Tahoma" panose="020B0604030504040204" pitchFamily="34" charset="0"/>
              </a:rPr>
              <a:t>To warn the nations of the coming judgment.</a:t>
            </a:r>
          </a:p>
        </p:txBody>
      </p:sp>
      <p:sp>
        <p:nvSpPr>
          <p:cNvPr id="7" name="Text Box 3">
            <a:extLst>
              <a:ext uri="{FF2B5EF4-FFF2-40B4-BE49-F238E27FC236}">
                <a16:creationId xmlns:a16="http://schemas.microsoft.com/office/drawing/2014/main" xmlns="" id="{D3E01776-3BBB-4CA0-BD54-9CA9B70001AB}"/>
              </a:ext>
            </a:extLst>
          </p:cNvPr>
          <p:cNvSpPr txBox="1">
            <a:spLocks noChangeArrowheads="1"/>
          </p:cNvSpPr>
          <p:nvPr/>
        </p:nvSpPr>
        <p:spPr bwMode="ltGray">
          <a:xfrm>
            <a:off x="3337560" y="2249667"/>
            <a:ext cx="2468880" cy="2743200"/>
          </a:xfrm>
          <a:prstGeom prst="rect">
            <a:avLst/>
          </a:prstGeom>
          <a:solidFill>
            <a:schemeClr val="accent2">
              <a:lumMod val="20000"/>
              <a:lumOff val="80000"/>
            </a:schemeClr>
          </a:solidFill>
          <a:ln w="38100">
            <a:solidFill>
              <a:schemeClr val="accent1">
                <a:lumMod val="75000"/>
              </a:schemeClr>
            </a:solidFill>
          </a:ln>
          <a:extLst/>
        </p:spPr>
        <p:txBody>
          <a:bodyPr wrap="square" lIns="365760" rIns="365760" anchor="ctr">
            <a:no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dirty="0">
                <a:latin typeface="Tahoma" panose="020B0604030504040204" pitchFamily="34" charset="0"/>
                <a:cs typeface="Tahoma" panose="020B0604030504040204" pitchFamily="34" charset="0"/>
              </a:rPr>
              <a:t>To explain why the judgment had come upon them.</a:t>
            </a:r>
          </a:p>
        </p:txBody>
      </p:sp>
      <p:sp>
        <p:nvSpPr>
          <p:cNvPr id="8" name="Text Box 3">
            <a:extLst>
              <a:ext uri="{FF2B5EF4-FFF2-40B4-BE49-F238E27FC236}">
                <a16:creationId xmlns:a16="http://schemas.microsoft.com/office/drawing/2014/main" xmlns="" id="{A461A7CB-6C5A-4651-AC70-175EC25B9E37}"/>
              </a:ext>
            </a:extLst>
          </p:cNvPr>
          <p:cNvSpPr txBox="1">
            <a:spLocks noChangeArrowheads="1"/>
          </p:cNvSpPr>
          <p:nvPr/>
        </p:nvSpPr>
        <p:spPr bwMode="ltGray">
          <a:xfrm>
            <a:off x="6176297" y="2249668"/>
            <a:ext cx="2468880" cy="2743200"/>
          </a:xfrm>
          <a:prstGeom prst="rect">
            <a:avLst/>
          </a:prstGeom>
          <a:solidFill>
            <a:schemeClr val="accent2">
              <a:lumMod val="20000"/>
              <a:lumOff val="80000"/>
            </a:schemeClr>
          </a:solidFill>
          <a:ln w="38100">
            <a:solidFill>
              <a:schemeClr val="accent1">
                <a:lumMod val="75000"/>
              </a:schemeClr>
            </a:solidFill>
          </a:ln>
          <a:extLst/>
        </p:spPr>
        <p:txBody>
          <a:bodyPr wrap="square" lIns="365760" rIns="365760" anchor="ctr">
            <a:no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dirty="0">
                <a:latin typeface="Tahoma" panose="020B0604030504040204" pitchFamily="34" charset="0"/>
                <a:cs typeface="Tahoma" panose="020B0604030504040204" pitchFamily="34" charset="0"/>
              </a:rPr>
              <a:t>To give assurance, at least to a remnant, of a hope that lay beyond the judgment.</a:t>
            </a:r>
            <a:endParaRPr lang="en-US" altLang="en-US" sz="2000" dirty="0"/>
          </a:p>
        </p:txBody>
      </p:sp>
      <p:sp>
        <p:nvSpPr>
          <p:cNvPr id="9" name="Oval 8">
            <a:extLst>
              <a:ext uri="{FF2B5EF4-FFF2-40B4-BE49-F238E27FC236}">
                <a16:creationId xmlns:a16="http://schemas.microsoft.com/office/drawing/2014/main" xmlns="" id="{05341A5D-8512-4797-877F-2A3D2AB0F879}"/>
              </a:ext>
            </a:extLst>
          </p:cNvPr>
          <p:cNvSpPr/>
          <p:nvPr/>
        </p:nvSpPr>
        <p:spPr>
          <a:xfrm>
            <a:off x="246841" y="1816493"/>
            <a:ext cx="654148"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rPr>
              <a:t>1</a:t>
            </a:r>
          </a:p>
        </p:txBody>
      </p:sp>
      <p:sp>
        <p:nvSpPr>
          <p:cNvPr id="12" name="Oval 11">
            <a:extLst>
              <a:ext uri="{FF2B5EF4-FFF2-40B4-BE49-F238E27FC236}">
                <a16:creationId xmlns:a16="http://schemas.microsoft.com/office/drawing/2014/main" xmlns="" id="{1018100A-F7D0-4436-89BF-88B65E08A18A}"/>
              </a:ext>
            </a:extLst>
          </p:cNvPr>
          <p:cNvSpPr/>
          <p:nvPr/>
        </p:nvSpPr>
        <p:spPr>
          <a:xfrm>
            <a:off x="3029326" y="1812395"/>
            <a:ext cx="654148"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rPr>
              <a:t>2</a:t>
            </a:r>
          </a:p>
        </p:txBody>
      </p:sp>
      <p:sp>
        <p:nvSpPr>
          <p:cNvPr id="13" name="Oval 12">
            <a:extLst>
              <a:ext uri="{FF2B5EF4-FFF2-40B4-BE49-F238E27FC236}">
                <a16:creationId xmlns:a16="http://schemas.microsoft.com/office/drawing/2014/main" xmlns="" id="{9EB24599-719B-4BDE-B670-323298B44952}"/>
              </a:ext>
            </a:extLst>
          </p:cNvPr>
          <p:cNvSpPr/>
          <p:nvPr/>
        </p:nvSpPr>
        <p:spPr>
          <a:xfrm>
            <a:off x="5811811" y="1812395"/>
            <a:ext cx="654148"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rPr>
              <a:t>3</a:t>
            </a:r>
          </a:p>
        </p:txBody>
      </p:sp>
    </p:spTree>
    <p:extLst>
      <p:ext uri="{BB962C8B-B14F-4D97-AF65-F5344CB8AC3E}">
        <p14:creationId xmlns:p14="http://schemas.microsoft.com/office/powerpoint/2010/main" val="127753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10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fade">
                                      <p:cBhvr>
                                        <p:cTn id="17" dur="10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10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bg/>
                                          </p:spTgt>
                                        </p:tgtEl>
                                        <p:attrNameLst>
                                          <p:attrName>style.visibility</p:attrName>
                                        </p:attrNameLst>
                                      </p:cBhvr>
                                      <p:to>
                                        <p:strVal val="visible"/>
                                      </p:to>
                                    </p:set>
                                    <p:animEffect transition="in" filter="fade">
                                      <p:cBhvr>
                                        <p:cTn id="27" dur="1000"/>
                                        <p:tgtEl>
                                          <p:spTgt spid="8">
                                            <p:bg/>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build="p" animBg="1"/>
      <p:bldP spid="8"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s://www.myjewishlearning.com/wp-content/uploads/2014/09/jonah.jpg">
            <a:extLst>
              <a:ext uri="{FF2B5EF4-FFF2-40B4-BE49-F238E27FC236}">
                <a16:creationId xmlns:a16="http://schemas.microsoft.com/office/drawing/2014/main" xmlns="" id="{3DC9D331-C8EB-4BD2-B34D-B7F3E3D458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61" r="5980"/>
          <a:stretch/>
        </p:blipFill>
        <p:spPr bwMode="auto">
          <a:xfrm>
            <a:off x="-66675" y="10"/>
            <a:ext cx="9210675"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xmlns="" id="{66D01C57-A89D-44F0-AFEC-74FF1A2DCB4B}"/>
              </a:ext>
            </a:extLst>
          </p:cNvPr>
          <p:cNvSpPr>
            <a:spLocks noGrp="1"/>
          </p:cNvSpPr>
          <p:nvPr>
            <p:ph idx="1"/>
          </p:nvPr>
        </p:nvSpPr>
        <p:spPr>
          <a:xfrm>
            <a:off x="173354" y="379828"/>
            <a:ext cx="8710393" cy="6203851"/>
          </a:xfrm>
          <a:solidFill>
            <a:schemeClr val="tx1">
              <a:alpha val="76000"/>
            </a:schemeClr>
          </a:solidFill>
        </p:spPr>
        <p:txBody>
          <a:bodyPr vert="horz" lIns="91440" tIns="45720" rIns="91440" bIns="45720" rtlCol="0">
            <a:noAutofit/>
          </a:bodyPr>
          <a:lstStyle/>
          <a:p>
            <a:pPr indent="-182880" defTabSz="914400">
              <a:spcAft>
                <a:spcPts val="1800"/>
              </a:spcAft>
            </a:pPr>
            <a:endParaRPr lang="en-US" sz="2000" dirty="0">
              <a:solidFill>
                <a:schemeClr val="bg1"/>
              </a:solidFill>
              <a:latin typeface="+mn-lt"/>
            </a:endParaRPr>
          </a:p>
          <a:p>
            <a:pPr indent="-182880" defTabSz="914400">
              <a:spcAft>
                <a:spcPts val="1800"/>
              </a:spcAft>
            </a:pPr>
            <a:endParaRPr lang="en-US" sz="2000" dirty="0">
              <a:solidFill>
                <a:schemeClr val="bg1"/>
              </a:solidFill>
              <a:latin typeface="+mn-lt"/>
            </a:endParaRPr>
          </a:p>
          <a:p>
            <a:pPr lvl="1" indent="-182880" defTabSz="914400" fontAlgn="base">
              <a:spcAft>
                <a:spcPts val="1800"/>
              </a:spcAft>
            </a:pPr>
            <a:r>
              <a:rPr lang="en-US" sz="2000" b="1" dirty="0">
                <a:solidFill>
                  <a:schemeClr val="bg1"/>
                </a:solidFill>
                <a:latin typeface="+mn-lt"/>
              </a:rPr>
              <a:t>I. Jonah Rejects God’s Call (1:1-2:10)</a:t>
            </a:r>
          </a:p>
          <a:p>
            <a:pPr marL="600080" lvl="4" indent="0" defTabSz="914400" fontAlgn="base">
              <a:spcAft>
                <a:spcPts val="1800"/>
              </a:spcAft>
              <a:buNone/>
            </a:pPr>
            <a:endParaRPr lang="en-US" sz="2000">
              <a:solidFill>
                <a:schemeClr val="bg1"/>
              </a:solidFill>
              <a:latin typeface="+mn-lt"/>
            </a:endParaRPr>
          </a:p>
          <a:p>
            <a:pPr marL="600080" lvl="4" indent="0" defTabSz="914400" fontAlgn="base">
              <a:spcAft>
                <a:spcPts val="1800"/>
              </a:spcAft>
              <a:buNone/>
            </a:pPr>
            <a:endParaRPr lang="en-US" sz="2000" dirty="0">
              <a:solidFill>
                <a:schemeClr val="bg1"/>
              </a:solidFill>
              <a:latin typeface="+mn-lt"/>
            </a:endParaRPr>
          </a:p>
          <a:p>
            <a:pPr marL="600080" lvl="4" indent="0" defTabSz="914400" fontAlgn="base">
              <a:spcAft>
                <a:spcPts val="1800"/>
              </a:spcAft>
              <a:buNone/>
            </a:pPr>
            <a:endParaRPr lang="en-US" sz="2000" dirty="0">
              <a:solidFill>
                <a:schemeClr val="bg1"/>
              </a:solidFill>
              <a:latin typeface="+mn-lt"/>
            </a:endParaRPr>
          </a:p>
          <a:p>
            <a:pPr lvl="1" indent="-182880" defTabSz="914400" fontAlgn="base">
              <a:spcAft>
                <a:spcPts val="1800"/>
              </a:spcAft>
            </a:pPr>
            <a:r>
              <a:rPr lang="en-US" sz="2000" b="1" dirty="0">
                <a:solidFill>
                  <a:schemeClr val="bg1"/>
                </a:solidFill>
                <a:latin typeface="+mn-lt"/>
              </a:rPr>
              <a:t>II. Jonah Fulfills God’s Call (3:1-4:11)</a:t>
            </a:r>
          </a:p>
        </p:txBody>
      </p:sp>
      <p:sp>
        <p:nvSpPr>
          <p:cNvPr id="2" name="Title 1">
            <a:extLst>
              <a:ext uri="{FF2B5EF4-FFF2-40B4-BE49-F238E27FC236}">
                <a16:creationId xmlns:a16="http://schemas.microsoft.com/office/drawing/2014/main" xmlns="" id="{ACA92B19-F6C3-4059-8FEA-1117289D5F63}"/>
              </a:ext>
            </a:extLst>
          </p:cNvPr>
          <p:cNvSpPr>
            <a:spLocks noGrp="1"/>
          </p:cNvSpPr>
          <p:nvPr>
            <p:ph type="title"/>
          </p:nvPr>
        </p:nvSpPr>
        <p:spPr>
          <a:xfrm>
            <a:off x="314325" y="83820"/>
            <a:ext cx="7406640" cy="1356360"/>
          </a:xfrm>
        </p:spPr>
        <p:txBody>
          <a:bodyPr vert="horz" lIns="91440" tIns="45720" rIns="91440" bIns="45720" rtlCol="0" anchor="ctr">
            <a:normAutofit/>
          </a:bodyPr>
          <a:lstStyle/>
          <a:p>
            <a:pPr defTabSz="914400"/>
            <a:r>
              <a:rPr lang="en-US" sz="4400" dirty="0">
                <a:solidFill>
                  <a:schemeClr val="bg1"/>
                </a:solidFill>
                <a:latin typeface="+mj-lt"/>
                <a:cs typeface="+mj-cs"/>
              </a:rPr>
              <a:t>Outline of Jonah</a:t>
            </a:r>
          </a:p>
        </p:txBody>
      </p:sp>
    </p:spTree>
    <p:extLst>
      <p:ext uri="{BB962C8B-B14F-4D97-AF65-F5344CB8AC3E}">
        <p14:creationId xmlns:p14="http://schemas.microsoft.com/office/powerpoint/2010/main" val="325942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s://www.myjewishlearning.com/wp-content/uploads/2014/09/jonah.jpg">
            <a:extLst>
              <a:ext uri="{FF2B5EF4-FFF2-40B4-BE49-F238E27FC236}">
                <a16:creationId xmlns:a16="http://schemas.microsoft.com/office/drawing/2014/main" xmlns="" id="{3DC9D331-C8EB-4BD2-B34D-B7F3E3D458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61" r="5980"/>
          <a:stretch/>
        </p:blipFill>
        <p:spPr bwMode="auto">
          <a:xfrm>
            <a:off x="-66675" y="10"/>
            <a:ext cx="9210675"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xmlns="" id="{66D01C57-A89D-44F0-AFEC-74FF1A2DCB4B}"/>
              </a:ext>
            </a:extLst>
          </p:cNvPr>
          <p:cNvSpPr>
            <a:spLocks noGrp="1"/>
          </p:cNvSpPr>
          <p:nvPr>
            <p:ph idx="1"/>
          </p:nvPr>
        </p:nvSpPr>
        <p:spPr>
          <a:xfrm>
            <a:off x="173354" y="379828"/>
            <a:ext cx="8710393" cy="6203851"/>
          </a:xfrm>
          <a:solidFill>
            <a:schemeClr val="tx1">
              <a:alpha val="76000"/>
            </a:schemeClr>
          </a:solidFill>
        </p:spPr>
        <p:txBody>
          <a:bodyPr vert="horz" lIns="91440" tIns="45720" rIns="91440" bIns="45720" rtlCol="0">
            <a:noAutofit/>
          </a:bodyPr>
          <a:lstStyle/>
          <a:p>
            <a:pPr indent="-182880" defTabSz="914400">
              <a:spcAft>
                <a:spcPts val="1800"/>
              </a:spcAft>
            </a:pPr>
            <a:endParaRPr lang="en-US" sz="2000" dirty="0">
              <a:solidFill>
                <a:schemeClr val="bg1"/>
              </a:solidFill>
              <a:latin typeface="+mn-lt"/>
            </a:endParaRPr>
          </a:p>
          <a:p>
            <a:pPr indent="-182880" defTabSz="914400">
              <a:spcAft>
                <a:spcPts val="1800"/>
              </a:spcAft>
            </a:pPr>
            <a:endParaRPr lang="en-US" sz="2000" dirty="0">
              <a:solidFill>
                <a:schemeClr val="bg1"/>
              </a:solidFill>
              <a:latin typeface="+mn-lt"/>
            </a:endParaRPr>
          </a:p>
          <a:p>
            <a:pPr lvl="1" indent="-182880" defTabSz="914400" fontAlgn="base">
              <a:spcAft>
                <a:spcPts val="1800"/>
              </a:spcAft>
            </a:pPr>
            <a:r>
              <a:rPr lang="en-US" sz="2000" b="1" dirty="0">
                <a:solidFill>
                  <a:schemeClr val="bg1"/>
                </a:solidFill>
                <a:latin typeface="+mn-lt"/>
              </a:rPr>
              <a:t>I. Jonah Rejects God’s Call (1:1-2:10)</a:t>
            </a:r>
          </a:p>
          <a:p>
            <a:pPr marL="782960" lvl="4" indent="-182880" defTabSz="914400" fontAlgn="base">
              <a:spcAft>
                <a:spcPts val="1800"/>
              </a:spcAft>
            </a:pPr>
            <a:r>
              <a:rPr lang="en-US" sz="2000" dirty="0">
                <a:solidFill>
                  <a:schemeClr val="bg1"/>
                </a:solidFill>
                <a:latin typeface="+mn-lt"/>
              </a:rPr>
              <a:t>A. Introduction: Yahweh’s Command and Jonah’s Disobedience (1:1-3)</a:t>
            </a:r>
          </a:p>
          <a:p>
            <a:pPr marL="782960" lvl="4" indent="-182880" defTabSz="914400" fontAlgn="base">
              <a:spcAft>
                <a:spcPts val="1800"/>
              </a:spcAft>
            </a:pPr>
            <a:r>
              <a:rPr lang="en-US" sz="2000" dirty="0">
                <a:solidFill>
                  <a:schemeClr val="bg1"/>
                </a:solidFill>
                <a:latin typeface="+mn-lt"/>
              </a:rPr>
              <a:t>B. Episode 1-A: Jonah and the Sailors (1:4-16)</a:t>
            </a:r>
          </a:p>
          <a:p>
            <a:pPr marL="782960" lvl="4" indent="-182880" defTabSz="914400" fontAlgn="base">
              <a:spcAft>
                <a:spcPts val="1800"/>
              </a:spcAft>
            </a:pPr>
            <a:r>
              <a:rPr lang="en-US" sz="2000" dirty="0">
                <a:solidFill>
                  <a:schemeClr val="bg1"/>
                </a:solidFill>
                <a:latin typeface="+mn-lt"/>
              </a:rPr>
              <a:t>C. Episode 2-A: Jonah and Yahweh in the Great Fish (2:1-11)</a:t>
            </a:r>
          </a:p>
          <a:p>
            <a:pPr lvl="1" indent="-182880" defTabSz="914400" fontAlgn="base">
              <a:spcAft>
                <a:spcPts val="1800"/>
              </a:spcAft>
            </a:pPr>
            <a:r>
              <a:rPr lang="en-US" sz="2000" b="1" dirty="0">
                <a:solidFill>
                  <a:schemeClr val="bg1"/>
                </a:solidFill>
                <a:latin typeface="+mn-lt"/>
              </a:rPr>
              <a:t>II. Jonah Fulfills God’s Call (3:1-4:11)</a:t>
            </a:r>
          </a:p>
          <a:p>
            <a:pPr marL="782960" lvl="4" indent="-182880" defTabSz="914400" fontAlgn="base">
              <a:spcAft>
                <a:spcPts val="1800"/>
              </a:spcAft>
            </a:pPr>
            <a:r>
              <a:rPr lang="en-US" sz="2000" dirty="0">
                <a:solidFill>
                  <a:schemeClr val="bg1"/>
                </a:solidFill>
                <a:latin typeface="+mn-lt"/>
              </a:rPr>
              <a:t>A. Introduction: Yahweh’s Command and Jonah’s Obedience (3:1-4)</a:t>
            </a:r>
          </a:p>
          <a:p>
            <a:pPr marL="782960" lvl="4" indent="-182880" defTabSz="914400" fontAlgn="base">
              <a:spcAft>
                <a:spcPts val="1800"/>
              </a:spcAft>
            </a:pPr>
            <a:r>
              <a:rPr lang="en-US" sz="2000" dirty="0">
                <a:solidFill>
                  <a:schemeClr val="bg1"/>
                </a:solidFill>
                <a:latin typeface="+mn-lt"/>
              </a:rPr>
              <a:t>B. Episode 1-B: Jonah and the Ninevites (3:5-10)</a:t>
            </a:r>
          </a:p>
          <a:p>
            <a:pPr marL="782960" lvl="4" indent="-182880" defTabSz="914400" fontAlgn="base">
              <a:spcAft>
                <a:spcPts val="1800"/>
              </a:spcAft>
            </a:pPr>
            <a:r>
              <a:rPr lang="en-US" sz="2000" dirty="0">
                <a:solidFill>
                  <a:schemeClr val="bg1"/>
                </a:solidFill>
                <a:latin typeface="+mn-lt"/>
              </a:rPr>
              <a:t>C. Episode 2-B: Jonah and Yahweh in Nineveh (4:1-11)</a:t>
            </a:r>
          </a:p>
        </p:txBody>
      </p:sp>
      <p:sp>
        <p:nvSpPr>
          <p:cNvPr id="2" name="Title 1">
            <a:extLst>
              <a:ext uri="{FF2B5EF4-FFF2-40B4-BE49-F238E27FC236}">
                <a16:creationId xmlns:a16="http://schemas.microsoft.com/office/drawing/2014/main" xmlns="" id="{ACA92B19-F6C3-4059-8FEA-1117289D5F63}"/>
              </a:ext>
            </a:extLst>
          </p:cNvPr>
          <p:cNvSpPr>
            <a:spLocks noGrp="1"/>
          </p:cNvSpPr>
          <p:nvPr>
            <p:ph type="title"/>
          </p:nvPr>
        </p:nvSpPr>
        <p:spPr>
          <a:xfrm>
            <a:off x="314325" y="83820"/>
            <a:ext cx="7406640" cy="1356360"/>
          </a:xfrm>
        </p:spPr>
        <p:txBody>
          <a:bodyPr vert="horz" lIns="91440" tIns="45720" rIns="91440" bIns="45720" rtlCol="0" anchor="ctr">
            <a:normAutofit/>
          </a:bodyPr>
          <a:lstStyle/>
          <a:p>
            <a:pPr defTabSz="914400"/>
            <a:r>
              <a:rPr lang="en-US" sz="4400" dirty="0">
                <a:solidFill>
                  <a:schemeClr val="bg1"/>
                </a:solidFill>
                <a:latin typeface="+mj-lt"/>
                <a:cs typeface="+mj-cs"/>
              </a:rPr>
              <a:t>Outline of Jonah</a:t>
            </a:r>
          </a:p>
        </p:txBody>
      </p:sp>
    </p:spTree>
    <p:extLst>
      <p:ext uri="{BB962C8B-B14F-4D97-AF65-F5344CB8AC3E}">
        <p14:creationId xmlns:p14="http://schemas.microsoft.com/office/powerpoint/2010/main" val="32235188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C97D25-2F32-4358-A202-9AEE98AACA40}"/>
              </a:ext>
            </a:extLst>
          </p:cNvPr>
          <p:cNvSpPr>
            <a:spLocks noGrp="1"/>
          </p:cNvSpPr>
          <p:nvPr>
            <p:ph type="title"/>
          </p:nvPr>
        </p:nvSpPr>
        <p:spPr/>
        <p:txBody>
          <a:bodyPr/>
          <a:lstStyle/>
          <a:p>
            <a:r>
              <a:rPr lang="en-US" dirty="0"/>
              <a:t>Jonah Structure (View 1)</a:t>
            </a:r>
          </a:p>
        </p:txBody>
      </p:sp>
      <p:graphicFrame>
        <p:nvGraphicFramePr>
          <p:cNvPr id="5" name="Content Placeholder 4">
            <a:extLst>
              <a:ext uri="{FF2B5EF4-FFF2-40B4-BE49-F238E27FC236}">
                <a16:creationId xmlns:a16="http://schemas.microsoft.com/office/drawing/2014/main" xmlns="" id="{87044130-7957-4C2F-AB07-6FED3FF71B72}"/>
              </a:ext>
            </a:extLst>
          </p:cNvPr>
          <p:cNvGraphicFramePr>
            <a:graphicFrameLocks noGrp="1"/>
          </p:cNvGraphicFramePr>
          <p:nvPr>
            <p:ph idx="1"/>
            <p:extLst>
              <p:ext uri="{D42A27DB-BD31-4B8C-83A1-F6EECF244321}">
                <p14:modId xmlns:p14="http://schemas.microsoft.com/office/powerpoint/2010/main" val="3112926959"/>
              </p:ext>
            </p:extLst>
          </p:nvPr>
        </p:nvGraphicFramePr>
        <p:xfrm>
          <a:off x="709613" y="1487487"/>
          <a:ext cx="7666038" cy="4675187"/>
        </p:xfrm>
        <a:graphic>
          <a:graphicData uri="http://schemas.openxmlformats.org/drawingml/2006/table">
            <a:tbl>
              <a:tblPr firstRow="1" bandRow="1">
                <a:tableStyleId>{5C22544A-7EE6-4342-B048-85BDC9FD1C3A}</a:tableStyleId>
              </a:tblPr>
              <a:tblGrid>
                <a:gridCol w="3833019">
                  <a:extLst>
                    <a:ext uri="{9D8B030D-6E8A-4147-A177-3AD203B41FA5}">
                      <a16:colId xmlns:a16="http://schemas.microsoft.com/office/drawing/2014/main" xmlns="" val="743284166"/>
                    </a:ext>
                  </a:extLst>
                </a:gridCol>
                <a:gridCol w="3833019">
                  <a:extLst>
                    <a:ext uri="{9D8B030D-6E8A-4147-A177-3AD203B41FA5}">
                      <a16:colId xmlns:a16="http://schemas.microsoft.com/office/drawing/2014/main" xmlns="" val="867139284"/>
                    </a:ext>
                  </a:extLst>
                </a:gridCol>
              </a:tblGrid>
              <a:tr h="653521">
                <a:tc gridSpan="2">
                  <a:txBody>
                    <a:bodyPr/>
                    <a:lstStyle/>
                    <a:p>
                      <a:pPr algn="ctr"/>
                      <a:r>
                        <a:rPr lang="en-US" sz="2400" dirty="0"/>
                        <a:t>The Structure of Jonah</a:t>
                      </a:r>
                    </a:p>
                  </a:txBody>
                  <a:tcPr anchor="ctr">
                    <a:solidFill>
                      <a:schemeClr val="tx2">
                        <a:lumMod val="75000"/>
                      </a:schemeClr>
                    </a:solidFill>
                  </a:tcPr>
                </a:tc>
                <a:tc hMerge="1">
                  <a:txBody>
                    <a:bodyPr/>
                    <a:lstStyle/>
                    <a:p>
                      <a:endParaRPr lang="en-US" dirty="0"/>
                    </a:p>
                  </a:txBody>
                  <a:tcPr>
                    <a:solidFill>
                      <a:schemeClr val="tx2">
                        <a:lumMod val="75000"/>
                      </a:schemeClr>
                    </a:solidFill>
                  </a:tcPr>
                </a:tc>
                <a:extLst>
                  <a:ext uri="{0D108BD9-81ED-4DB2-BD59-A6C34878D82A}">
                    <a16:rowId xmlns:a16="http://schemas.microsoft.com/office/drawing/2014/main" xmlns="" val="458955232"/>
                  </a:ext>
                </a:extLst>
              </a:tr>
              <a:tr h="653521">
                <a:tc>
                  <a:txBody>
                    <a:bodyPr/>
                    <a:lstStyle/>
                    <a:p>
                      <a:pPr algn="ctr"/>
                      <a:r>
                        <a:rPr lang="en-US" sz="2400" dirty="0"/>
                        <a:t>Chapters 1 &amp; 2</a:t>
                      </a:r>
                    </a:p>
                  </a:txBody>
                  <a:tcPr anchor="ctr"/>
                </a:tc>
                <a:tc>
                  <a:txBody>
                    <a:bodyPr/>
                    <a:lstStyle/>
                    <a:p>
                      <a:pPr algn="ctr"/>
                      <a:r>
                        <a:rPr lang="en-US" sz="2400" dirty="0"/>
                        <a:t>Chapters 3 &amp; 4</a:t>
                      </a:r>
                    </a:p>
                  </a:txBody>
                  <a:tcPr anchor="ctr"/>
                </a:tc>
                <a:extLst>
                  <a:ext uri="{0D108BD9-81ED-4DB2-BD59-A6C34878D82A}">
                    <a16:rowId xmlns:a16="http://schemas.microsoft.com/office/drawing/2014/main" xmlns="" val="269239539"/>
                  </a:ext>
                </a:extLst>
              </a:tr>
              <a:tr h="3368145">
                <a:tc>
                  <a:txBody>
                    <a:bodyPr/>
                    <a:lstStyle/>
                    <a:p>
                      <a:pPr algn="ctr"/>
                      <a:r>
                        <a:rPr lang="en-US" sz="2400" dirty="0"/>
                        <a:t>“The Savings of a Sinner”</a:t>
                      </a:r>
                    </a:p>
                    <a:p>
                      <a:pPr algn="ctr"/>
                      <a:endParaRPr lang="en-US" sz="2400" dirty="0"/>
                    </a:p>
                    <a:p>
                      <a:pPr algn="ctr"/>
                      <a:r>
                        <a:rPr lang="en-US" sz="2400" dirty="0"/>
                        <a:t>Disobedience (1:1-3)</a:t>
                      </a:r>
                    </a:p>
                    <a:p>
                      <a:pPr algn="ctr"/>
                      <a:r>
                        <a:rPr lang="en-US" sz="2400" dirty="0"/>
                        <a:t>Discipline (1:4-16)</a:t>
                      </a:r>
                    </a:p>
                    <a:p>
                      <a:pPr algn="ctr"/>
                      <a:r>
                        <a:rPr lang="en-US" sz="2400" dirty="0"/>
                        <a:t>Deliverance (1:17)</a:t>
                      </a:r>
                    </a:p>
                    <a:p>
                      <a:pPr algn="ctr"/>
                      <a:r>
                        <a:rPr lang="en-US" sz="2400" dirty="0"/>
                        <a:t>Declaration (2:1-9)</a:t>
                      </a:r>
                    </a:p>
                    <a:p>
                      <a:pPr algn="ctr"/>
                      <a:r>
                        <a:rPr lang="en-US" sz="2400" dirty="0"/>
                        <a:t>Discharge (2:10)</a:t>
                      </a:r>
                    </a:p>
                  </a:txBody>
                  <a:tcPr/>
                </a:tc>
                <a:tc>
                  <a:txBody>
                    <a:bodyPr/>
                    <a:lstStyle/>
                    <a:p>
                      <a:pPr algn="ctr"/>
                      <a:r>
                        <a:rPr lang="en-US" sz="2400" dirty="0"/>
                        <a:t>“The Savings of a City”</a:t>
                      </a:r>
                    </a:p>
                    <a:p>
                      <a:pPr algn="ctr"/>
                      <a:endParaRPr lang="en-US" sz="2400" dirty="0"/>
                    </a:p>
                    <a:p>
                      <a:pPr algn="ctr"/>
                      <a:r>
                        <a:rPr lang="en-US" sz="2400" dirty="0"/>
                        <a:t>Jonah and Nineveh </a:t>
                      </a:r>
                    </a:p>
                    <a:p>
                      <a:pPr algn="ctr"/>
                      <a:r>
                        <a:rPr lang="en-US" sz="2400" dirty="0"/>
                        <a:t>Jonah and the Lord </a:t>
                      </a:r>
                    </a:p>
                  </a:txBody>
                  <a:tcPr/>
                </a:tc>
                <a:extLst>
                  <a:ext uri="{0D108BD9-81ED-4DB2-BD59-A6C34878D82A}">
                    <a16:rowId xmlns:a16="http://schemas.microsoft.com/office/drawing/2014/main" xmlns="" val="2357286820"/>
                  </a:ext>
                </a:extLst>
              </a:tr>
            </a:tbl>
          </a:graphicData>
        </a:graphic>
      </p:graphicFrame>
      <p:sp>
        <p:nvSpPr>
          <p:cNvPr id="4" name="Content Placeholder 3">
            <a:extLst>
              <a:ext uri="{FF2B5EF4-FFF2-40B4-BE49-F238E27FC236}">
                <a16:creationId xmlns:a16="http://schemas.microsoft.com/office/drawing/2014/main" xmlns="" id="{BC94D307-D06F-45E7-8E18-1E0058CFC6E8}"/>
              </a:ext>
            </a:extLst>
          </p:cNvPr>
          <p:cNvSpPr>
            <a:spLocks noGrp="1"/>
          </p:cNvSpPr>
          <p:nvPr>
            <p:ph idx="13"/>
          </p:nvPr>
        </p:nvSpPr>
        <p:spPr/>
        <p:txBody>
          <a:bodyPr/>
          <a:lstStyle/>
          <a:p>
            <a:r>
              <a:rPr lang="en-US" dirty="0"/>
              <a:t>Jonah can be thought of as a two part narrative</a:t>
            </a:r>
          </a:p>
        </p:txBody>
      </p:sp>
    </p:spTree>
    <p:extLst>
      <p:ext uri="{BB962C8B-B14F-4D97-AF65-F5344CB8AC3E}">
        <p14:creationId xmlns:p14="http://schemas.microsoft.com/office/powerpoint/2010/main" val="41184748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3C136C-9D36-4CF7-B39E-27D9D72171BC}"/>
              </a:ext>
            </a:extLst>
          </p:cNvPr>
          <p:cNvSpPr>
            <a:spLocks noGrp="1"/>
          </p:cNvSpPr>
          <p:nvPr>
            <p:ph type="title"/>
          </p:nvPr>
        </p:nvSpPr>
        <p:spPr/>
        <p:txBody>
          <a:bodyPr/>
          <a:lstStyle/>
          <a:p>
            <a:r>
              <a:rPr lang="en-US" dirty="0"/>
              <a:t>Jonah Structure (View 2)</a:t>
            </a:r>
          </a:p>
        </p:txBody>
      </p:sp>
      <p:graphicFrame>
        <p:nvGraphicFramePr>
          <p:cNvPr id="5" name="Table 4">
            <a:extLst>
              <a:ext uri="{FF2B5EF4-FFF2-40B4-BE49-F238E27FC236}">
                <a16:creationId xmlns:a16="http://schemas.microsoft.com/office/drawing/2014/main" xmlns="" id="{C74EDFCB-F02C-469A-BAF9-2E3FEE17800E}"/>
              </a:ext>
            </a:extLst>
          </p:cNvPr>
          <p:cNvGraphicFramePr>
            <a:graphicFrameLocks noGrp="1"/>
          </p:cNvGraphicFramePr>
          <p:nvPr>
            <p:extLst>
              <p:ext uri="{D42A27DB-BD31-4B8C-83A1-F6EECF244321}">
                <p14:modId xmlns:p14="http://schemas.microsoft.com/office/powerpoint/2010/main" val="1649585631"/>
              </p:ext>
            </p:extLst>
          </p:nvPr>
        </p:nvGraphicFramePr>
        <p:xfrm>
          <a:off x="707130" y="1430723"/>
          <a:ext cx="7839278" cy="896849"/>
        </p:xfrm>
        <a:graphic>
          <a:graphicData uri="http://schemas.openxmlformats.org/drawingml/2006/table">
            <a:tbl>
              <a:tblPr firstRow="1">
                <a:tableStyleId>{5C22544A-7EE6-4342-B048-85BDC9FD1C3A}</a:tableStyleId>
              </a:tblPr>
              <a:tblGrid>
                <a:gridCol w="2351784">
                  <a:extLst>
                    <a:ext uri="{9D8B030D-6E8A-4147-A177-3AD203B41FA5}">
                      <a16:colId xmlns:a16="http://schemas.microsoft.com/office/drawing/2014/main" xmlns="" val="2873848820"/>
                    </a:ext>
                  </a:extLst>
                </a:gridCol>
                <a:gridCol w="3135710">
                  <a:extLst>
                    <a:ext uri="{9D8B030D-6E8A-4147-A177-3AD203B41FA5}">
                      <a16:colId xmlns:a16="http://schemas.microsoft.com/office/drawing/2014/main" xmlns="" val="4260380855"/>
                    </a:ext>
                  </a:extLst>
                </a:gridCol>
                <a:gridCol w="783928">
                  <a:extLst>
                    <a:ext uri="{9D8B030D-6E8A-4147-A177-3AD203B41FA5}">
                      <a16:colId xmlns:a16="http://schemas.microsoft.com/office/drawing/2014/main" xmlns="" val="1149987864"/>
                    </a:ext>
                  </a:extLst>
                </a:gridCol>
                <a:gridCol w="783928">
                  <a:extLst>
                    <a:ext uri="{9D8B030D-6E8A-4147-A177-3AD203B41FA5}">
                      <a16:colId xmlns:a16="http://schemas.microsoft.com/office/drawing/2014/main" xmlns="" val="1076527799"/>
                    </a:ext>
                  </a:extLst>
                </a:gridCol>
                <a:gridCol w="783928">
                  <a:extLst>
                    <a:ext uri="{9D8B030D-6E8A-4147-A177-3AD203B41FA5}">
                      <a16:colId xmlns:a16="http://schemas.microsoft.com/office/drawing/2014/main" xmlns="" val="3985457727"/>
                    </a:ext>
                  </a:extLst>
                </a:gridCol>
              </a:tblGrid>
              <a:tr h="497870">
                <a:tc gridSpan="5">
                  <a:txBody>
                    <a:bodyPr/>
                    <a:lstStyle/>
                    <a:p>
                      <a:pPr algn="ctr"/>
                      <a:r>
                        <a:rPr lang="en-US" sz="1600" dirty="0">
                          <a:latin typeface="Calibri" panose="020F0502020204030204" pitchFamily="34" charset="0"/>
                        </a:rPr>
                        <a:t>Seven Episodes in Jonah</a:t>
                      </a:r>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xmlns="" val="215428260"/>
                  </a:ext>
                </a:extLst>
              </a:tr>
              <a:tr h="398979">
                <a:tc>
                  <a:txBody>
                    <a:bodyPr/>
                    <a:lstStyle/>
                    <a:p>
                      <a:r>
                        <a:rPr lang="en-US" sz="1600" i="1" dirty="0">
                          <a:solidFill>
                            <a:schemeClr val="tx1">
                              <a:lumMod val="50000"/>
                              <a:lumOff val="50000"/>
                            </a:schemeClr>
                          </a:solidFill>
                          <a:latin typeface="Calibri" panose="020F0502020204030204" pitchFamily="34" charset="0"/>
                        </a:rPr>
                        <a:t>Key question in italics</a:t>
                      </a:r>
                    </a:p>
                  </a:txBody>
                  <a:tcPr>
                    <a:solidFill>
                      <a:schemeClr val="bg1"/>
                    </a:solidFill>
                  </a:tcPr>
                </a:tc>
                <a:tc>
                  <a:txBody>
                    <a:bodyPr/>
                    <a:lstStyle/>
                    <a:p>
                      <a:endParaRPr lang="en-US" sz="1600" dirty="0">
                        <a:latin typeface="Calibri" panose="020F0502020204030204" pitchFamily="34" charset="0"/>
                      </a:endParaRPr>
                    </a:p>
                  </a:txBody>
                  <a:tcPr>
                    <a:solidFill>
                      <a:schemeClr val="bg1"/>
                    </a:solidFill>
                  </a:tcPr>
                </a:tc>
                <a:tc>
                  <a:txBody>
                    <a:bodyPr/>
                    <a:lstStyle/>
                    <a:p>
                      <a:endParaRPr lang="en-US" sz="1600" dirty="0">
                        <a:latin typeface="Calibri" panose="020F0502020204030204" pitchFamily="34" charset="0"/>
                      </a:endParaRPr>
                    </a:p>
                  </a:txBody>
                  <a:tcPr>
                    <a:solidFill>
                      <a:schemeClr val="bg1"/>
                    </a:solidFill>
                  </a:tcPr>
                </a:tc>
                <a:tc>
                  <a:txBody>
                    <a:bodyPr/>
                    <a:lstStyle/>
                    <a:p>
                      <a:endParaRPr lang="en-US" sz="1600" dirty="0">
                        <a:latin typeface="Calibri" panose="020F0502020204030204" pitchFamily="34" charset="0"/>
                      </a:endParaRPr>
                    </a:p>
                  </a:txBody>
                  <a:tcPr>
                    <a:solidFill>
                      <a:schemeClr val="bg1"/>
                    </a:solidFill>
                  </a:tcPr>
                </a:tc>
                <a:tc>
                  <a:txBody>
                    <a:bodyPr/>
                    <a:lstStyle/>
                    <a:p>
                      <a:endParaRPr lang="en-US" sz="1600" dirty="0">
                        <a:latin typeface="Calibri" panose="020F0502020204030204" pitchFamily="34" charset="0"/>
                      </a:endParaRPr>
                    </a:p>
                  </a:txBody>
                  <a:tcPr>
                    <a:solidFill>
                      <a:schemeClr val="bg1"/>
                    </a:solidFill>
                  </a:tcPr>
                </a:tc>
                <a:extLst>
                  <a:ext uri="{0D108BD9-81ED-4DB2-BD59-A6C34878D82A}">
                    <a16:rowId xmlns:a16="http://schemas.microsoft.com/office/drawing/2014/main" xmlns="" val="2101628586"/>
                  </a:ext>
                </a:extLst>
              </a:tr>
            </a:tbl>
          </a:graphicData>
        </a:graphic>
      </p:graphicFrame>
      <p:sp>
        <p:nvSpPr>
          <p:cNvPr id="13" name="Content Placeholder 3">
            <a:extLst>
              <a:ext uri="{FF2B5EF4-FFF2-40B4-BE49-F238E27FC236}">
                <a16:creationId xmlns:a16="http://schemas.microsoft.com/office/drawing/2014/main" xmlns="" id="{DAEBEFE7-6A66-4198-A8B2-BA5169A18E70}"/>
              </a:ext>
            </a:extLst>
          </p:cNvPr>
          <p:cNvSpPr txBox="1">
            <a:spLocks/>
          </p:cNvSpPr>
          <p:nvPr/>
        </p:nvSpPr>
        <p:spPr>
          <a:xfrm>
            <a:off x="709549" y="994600"/>
            <a:ext cx="7665705" cy="401620"/>
          </a:xfrm>
          <a:prstGeom prst="rect">
            <a:avLst/>
          </a:prstGeom>
        </p:spPr>
        <p:txBody>
          <a:bodyPr vert="horz" lIns="91440" tIns="45720" rIns="91440" bIns="45720" rtlCol="0">
            <a:normAutofit/>
          </a:bodyPr>
          <a:lstStyle>
            <a:lvl1pPr marL="34290" indent="0" algn="l" defTabSz="685800" rtl="0" eaLnBrk="1" latinLnBrk="0" hangingPunct="1">
              <a:lnSpc>
                <a:spcPct val="90000"/>
              </a:lnSpc>
              <a:spcBef>
                <a:spcPts val="1000"/>
              </a:spcBef>
              <a:buClr>
                <a:schemeClr val="accent1"/>
              </a:buClr>
              <a:buSzPct val="80000"/>
              <a:buFont typeface="Corbel" pitchFamily="34" charset="0"/>
              <a:buNone/>
              <a:defRPr sz="1600" kern="1200">
                <a:solidFill>
                  <a:schemeClr val="tx2"/>
                </a:solidFill>
                <a:latin typeface="Calibri" panose="020F0502020204030204" pitchFamily="34" charset="0"/>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4pPr>
            <a:lvl5pPr marL="782960" indent="0" algn="l" defTabSz="685800" rtl="0" eaLnBrk="1" latinLnBrk="0" hangingPunct="1">
              <a:lnSpc>
                <a:spcPct val="90000"/>
              </a:lnSpc>
              <a:spcBef>
                <a:spcPts val="150"/>
              </a:spcBef>
              <a:spcAft>
                <a:spcPts val="300"/>
              </a:spcAft>
              <a:buClr>
                <a:schemeClr val="accent1"/>
              </a:buClr>
              <a:buSzPct val="80000"/>
              <a:buFont typeface="Corbel" pitchFamily="34" charset="0"/>
              <a:buNone/>
              <a:defRPr sz="1600" kern="1200">
                <a:solidFill>
                  <a:schemeClr val="tx2"/>
                </a:solidFill>
                <a:latin typeface="Calibri" panose="020F0502020204030204" pitchFamily="34" charset="0"/>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r>
              <a:rPr lang="en-US" dirty="0"/>
              <a:t>Jonah can be thought of as a seven episode story with multiple parallels </a:t>
            </a:r>
          </a:p>
        </p:txBody>
      </p:sp>
      <p:graphicFrame>
        <p:nvGraphicFramePr>
          <p:cNvPr id="8" name="Table 7">
            <a:extLst>
              <a:ext uri="{FF2B5EF4-FFF2-40B4-BE49-F238E27FC236}">
                <a16:creationId xmlns:a16="http://schemas.microsoft.com/office/drawing/2014/main" xmlns="" id="{EC84CC0C-E4FF-48AD-BDCF-188ABED4D46F}"/>
              </a:ext>
            </a:extLst>
          </p:cNvPr>
          <p:cNvGraphicFramePr>
            <a:graphicFrameLocks noGrp="1"/>
          </p:cNvGraphicFramePr>
          <p:nvPr>
            <p:extLst>
              <p:ext uri="{D42A27DB-BD31-4B8C-83A1-F6EECF244321}">
                <p14:modId xmlns:p14="http://schemas.microsoft.com/office/powerpoint/2010/main" val="1400794878"/>
              </p:ext>
            </p:extLst>
          </p:nvPr>
        </p:nvGraphicFramePr>
        <p:xfrm>
          <a:off x="707129" y="5580677"/>
          <a:ext cx="7839280" cy="944880"/>
        </p:xfrm>
        <a:graphic>
          <a:graphicData uri="http://schemas.openxmlformats.org/drawingml/2006/table">
            <a:tbl>
              <a:tblPr>
                <a:tableStyleId>{5C22544A-7EE6-4342-B048-85BDC9FD1C3A}</a:tableStyleId>
              </a:tblPr>
              <a:tblGrid>
                <a:gridCol w="3919640">
                  <a:extLst>
                    <a:ext uri="{9D8B030D-6E8A-4147-A177-3AD203B41FA5}">
                      <a16:colId xmlns:a16="http://schemas.microsoft.com/office/drawing/2014/main" xmlns="" val="2873848820"/>
                    </a:ext>
                  </a:extLst>
                </a:gridCol>
                <a:gridCol w="3919640">
                  <a:extLst>
                    <a:ext uri="{9D8B030D-6E8A-4147-A177-3AD203B41FA5}">
                      <a16:colId xmlns:a16="http://schemas.microsoft.com/office/drawing/2014/main" xmlns="" val="59169337"/>
                    </a:ext>
                  </a:extLst>
                </a:gridCol>
              </a:tblGrid>
              <a:tr h="873319">
                <a:tc>
                  <a:txBody>
                    <a:bodyPr/>
                    <a:lstStyle/>
                    <a:p>
                      <a:r>
                        <a:rPr lang="en-US" sz="1600" dirty="0">
                          <a:latin typeface="Calibri" panose="020F0502020204030204" pitchFamily="34" charset="0"/>
                        </a:rPr>
                        <a:t>(1) Jonah’s commissioning and flight (1:1-3)</a:t>
                      </a:r>
                    </a:p>
                    <a:p>
                      <a:r>
                        <a:rPr lang="en-US" sz="1200" i="1" dirty="0">
                          <a:solidFill>
                            <a:schemeClr val="tx1">
                              <a:lumMod val="65000"/>
                              <a:lumOff val="35000"/>
                            </a:schemeClr>
                          </a:solidFill>
                          <a:latin typeface="Calibri" panose="020F0502020204030204" pitchFamily="34" charset="0"/>
                        </a:rPr>
                        <a:t>What will happen to Jonah?</a:t>
                      </a:r>
                    </a:p>
                  </a:txBody>
                  <a:tcPr marL="137160" marR="274320" marT="137160" marB="137160">
                    <a:solidFill>
                      <a:schemeClr val="accent1">
                        <a:lumMod val="20000"/>
                        <a:lumOff val="80000"/>
                      </a:schemeClr>
                    </a:solidFill>
                  </a:tcPr>
                </a:tc>
                <a:tc>
                  <a:txBody>
                    <a:bodyPr/>
                    <a:lstStyle/>
                    <a:p>
                      <a:r>
                        <a:rPr lang="en-US" sz="1600" dirty="0">
                          <a:latin typeface="Calibri" panose="020F0502020204030204" pitchFamily="34" charset="0"/>
                        </a:rPr>
                        <a:t>(4) Jonah’s recommissioning and compliance (3:1-3a)</a:t>
                      </a:r>
                    </a:p>
                    <a:p>
                      <a:r>
                        <a:rPr lang="en-US" sz="1200" i="1" dirty="0">
                          <a:solidFill>
                            <a:schemeClr val="tx1">
                              <a:lumMod val="65000"/>
                              <a:lumOff val="35000"/>
                            </a:schemeClr>
                          </a:solidFill>
                          <a:latin typeface="Calibri" panose="020F0502020204030204" pitchFamily="34" charset="0"/>
                        </a:rPr>
                        <a:t>What will happen to the Ninevites?</a:t>
                      </a:r>
                    </a:p>
                  </a:txBody>
                  <a:tcPr marL="274320" marR="137160" marT="137160" marB="137160">
                    <a:solidFill>
                      <a:schemeClr val="accent1">
                        <a:lumMod val="20000"/>
                        <a:lumOff val="80000"/>
                      </a:schemeClr>
                    </a:solidFill>
                  </a:tcPr>
                </a:tc>
                <a:extLst>
                  <a:ext uri="{0D108BD9-81ED-4DB2-BD59-A6C34878D82A}">
                    <a16:rowId xmlns:a16="http://schemas.microsoft.com/office/drawing/2014/main" xmlns="" val="3310919440"/>
                  </a:ext>
                </a:extLst>
              </a:tr>
            </a:tbl>
          </a:graphicData>
        </a:graphic>
      </p:graphicFrame>
      <p:graphicFrame>
        <p:nvGraphicFramePr>
          <p:cNvPr id="9" name="Table 8">
            <a:extLst>
              <a:ext uri="{FF2B5EF4-FFF2-40B4-BE49-F238E27FC236}">
                <a16:creationId xmlns:a16="http://schemas.microsoft.com/office/drawing/2014/main" xmlns="" id="{6DD101D9-1CF5-4F1F-A24F-DFE0251FD7CE}"/>
              </a:ext>
            </a:extLst>
          </p:cNvPr>
          <p:cNvGraphicFramePr>
            <a:graphicFrameLocks noGrp="1"/>
          </p:cNvGraphicFramePr>
          <p:nvPr>
            <p:extLst>
              <p:ext uri="{D42A27DB-BD31-4B8C-83A1-F6EECF244321}">
                <p14:modId xmlns:p14="http://schemas.microsoft.com/office/powerpoint/2010/main" val="3678884873"/>
              </p:ext>
            </p:extLst>
          </p:nvPr>
        </p:nvGraphicFramePr>
        <p:xfrm>
          <a:off x="707129" y="4613276"/>
          <a:ext cx="7839278" cy="951410"/>
        </p:xfrm>
        <a:graphic>
          <a:graphicData uri="http://schemas.openxmlformats.org/drawingml/2006/table">
            <a:tbl>
              <a:tblPr>
                <a:tableStyleId>{5C22544A-7EE6-4342-B048-85BDC9FD1C3A}</a:tableStyleId>
              </a:tblPr>
              <a:tblGrid>
                <a:gridCol w="783928">
                  <a:extLst>
                    <a:ext uri="{9D8B030D-6E8A-4147-A177-3AD203B41FA5}">
                      <a16:colId xmlns:a16="http://schemas.microsoft.com/office/drawing/2014/main" xmlns="" val="2873848820"/>
                    </a:ext>
                  </a:extLst>
                </a:gridCol>
                <a:gridCol w="3135711">
                  <a:extLst>
                    <a:ext uri="{9D8B030D-6E8A-4147-A177-3AD203B41FA5}">
                      <a16:colId xmlns:a16="http://schemas.microsoft.com/office/drawing/2014/main" xmlns="" val="1763676664"/>
                    </a:ext>
                  </a:extLst>
                </a:gridCol>
                <a:gridCol w="3135711">
                  <a:extLst>
                    <a:ext uri="{9D8B030D-6E8A-4147-A177-3AD203B41FA5}">
                      <a16:colId xmlns:a16="http://schemas.microsoft.com/office/drawing/2014/main" xmlns="" val="59169337"/>
                    </a:ext>
                  </a:extLst>
                </a:gridCol>
                <a:gridCol w="783928">
                  <a:extLst>
                    <a:ext uri="{9D8B030D-6E8A-4147-A177-3AD203B41FA5}">
                      <a16:colId xmlns:a16="http://schemas.microsoft.com/office/drawing/2014/main" xmlns="" val="3985457727"/>
                    </a:ext>
                  </a:extLst>
                </a:gridCol>
              </a:tblGrid>
              <a:tr h="951410">
                <a:tc>
                  <a:txBody>
                    <a:bodyPr/>
                    <a:lstStyle/>
                    <a:p>
                      <a:endParaRPr lang="en-US" sz="1600" dirty="0">
                        <a:latin typeface="Calibri" panose="020F0502020204030204" pitchFamily="34" charset="0"/>
                      </a:endParaRPr>
                    </a:p>
                  </a:txBody>
                  <a:tcPr marL="137160" marR="274320" marT="137160" marB="137160">
                    <a:solidFill>
                      <a:schemeClr val="bg1"/>
                    </a:solidFill>
                  </a:tcPr>
                </a:tc>
                <a:tc>
                  <a:txBody>
                    <a:bodyPr/>
                    <a:lstStyle/>
                    <a:p>
                      <a:r>
                        <a:rPr lang="en-US" sz="1600" dirty="0">
                          <a:latin typeface="Calibri" panose="020F0502020204030204" pitchFamily="34" charset="0"/>
                        </a:rPr>
                        <a:t>(2) Jonah and the pagan sailors (1:4-16)</a:t>
                      </a:r>
                    </a:p>
                    <a:p>
                      <a:r>
                        <a:rPr lang="en-US" sz="1200" i="1" dirty="0">
                          <a:solidFill>
                            <a:schemeClr val="tx1">
                              <a:lumMod val="65000"/>
                              <a:lumOff val="35000"/>
                            </a:schemeClr>
                          </a:solidFill>
                          <a:latin typeface="Calibri" panose="020F0502020204030204" pitchFamily="34" charset="0"/>
                        </a:rPr>
                        <a:t>How responsive are the pagan sailors?</a:t>
                      </a:r>
                    </a:p>
                  </a:txBody>
                  <a:tcPr marL="137160" marR="274320" marT="137160" marB="137160">
                    <a:solidFill>
                      <a:schemeClr val="accent1">
                        <a:lumMod val="20000"/>
                        <a:lumOff val="80000"/>
                      </a:schemeClr>
                    </a:solidFill>
                  </a:tcPr>
                </a:tc>
                <a:tc>
                  <a:txBody>
                    <a:bodyPr/>
                    <a:lstStyle/>
                    <a:p>
                      <a:r>
                        <a:rPr lang="en-US" sz="1600" dirty="0">
                          <a:latin typeface="Calibri" panose="020F0502020204030204" pitchFamily="34" charset="0"/>
                        </a:rPr>
                        <a:t>(5) Jonah and the pagan Ninevites (3:3b-10)</a:t>
                      </a:r>
                    </a:p>
                    <a:p>
                      <a:r>
                        <a:rPr lang="en-US" sz="1200" i="1" dirty="0">
                          <a:solidFill>
                            <a:schemeClr val="tx1">
                              <a:lumMod val="65000"/>
                              <a:lumOff val="35000"/>
                            </a:schemeClr>
                          </a:solidFill>
                          <a:latin typeface="Calibri" panose="020F0502020204030204" pitchFamily="34" charset="0"/>
                        </a:rPr>
                        <a:t>How responsive are the pagan Ninevites? </a:t>
                      </a:r>
                    </a:p>
                  </a:txBody>
                  <a:tcPr marL="274320" marR="137160" marT="137160" marB="137160">
                    <a:solidFill>
                      <a:schemeClr val="accent1">
                        <a:lumMod val="20000"/>
                        <a:lumOff val="80000"/>
                      </a:schemeClr>
                    </a:solidFill>
                  </a:tcPr>
                </a:tc>
                <a:tc>
                  <a:txBody>
                    <a:bodyPr/>
                    <a:lstStyle/>
                    <a:p>
                      <a:endParaRPr lang="en-US" sz="1600" dirty="0">
                        <a:latin typeface="Calibri" panose="020F0502020204030204" pitchFamily="34" charset="0"/>
                      </a:endParaRPr>
                    </a:p>
                  </a:txBody>
                  <a:tcPr>
                    <a:solidFill>
                      <a:schemeClr val="bg1"/>
                    </a:solidFill>
                  </a:tcPr>
                </a:tc>
                <a:extLst>
                  <a:ext uri="{0D108BD9-81ED-4DB2-BD59-A6C34878D82A}">
                    <a16:rowId xmlns:a16="http://schemas.microsoft.com/office/drawing/2014/main" xmlns="" val="3653763522"/>
                  </a:ext>
                </a:extLst>
              </a:tr>
            </a:tbl>
          </a:graphicData>
        </a:graphic>
      </p:graphicFrame>
      <p:graphicFrame>
        <p:nvGraphicFramePr>
          <p:cNvPr id="14" name="Table 13">
            <a:extLst>
              <a:ext uri="{FF2B5EF4-FFF2-40B4-BE49-F238E27FC236}">
                <a16:creationId xmlns:a16="http://schemas.microsoft.com/office/drawing/2014/main" xmlns="" id="{20788F6A-A071-4A18-ABE1-344C9F0FFF41}"/>
              </a:ext>
            </a:extLst>
          </p:cNvPr>
          <p:cNvGraphicFramePr>
            <a:graphicFrameLocks noGrp="1"/>
          </p:cNvGraphicFramePr>
          <p:nvPr>
            <p:extLst>
              <p:ext uri="{D42A27DB-BD31-4B8C-83A1-F6EECF244321}">
                <p14:modId xmlns:p14="http://schemas.microsoft.com/office/powerpoint/2010/main" val="734868355"/>
              </p:ext>
            </p:extLst>
          </p:nvPr>
        </p:nvGraphicFramePr>
        <p:xfrm>
          <a:off x="707130" y="3369661"/>
          <a:ext cx="7839278" cy="1227625"/>
        </p:xfrm>
        <a:graphic>
          <a:graphicData uri="http://schemas.openxmlformats.org/drawingml/2006/table">
            <a:tbl>
              <a:tblPr>
                <a:tableStyleId>{5C22544A-7EE6-4342-B048-85BDC9FD1C3A}</a:tableStyleId>
              </a:tblPr>
              <a:tblGrid>
                <a:gridCol w="783928">
                  <a:extLst>
                    <a:ext uri="{9D8B030D-6E8A-4147-A177-3AD203B41FA5}">
                      <a16:colId xmlns:a16="http://schemas.microsoft.com/office/drawing/2014/main" xmlns="" val="2873848820"/>
                    </a:ext>
                  </a:extLst>
                </a:gridCol>
                <a:gridCol w="783928">
                  <a:extLst>
                    <a:ext uri="{9D8B030D-6E8A-4147-A177-3AD203B41FA5}">
                      <a16:colId xmlns:a16="http://schemas.microsoft.com/office/drawing/2014/main" xmlns="" val="1763676664"/>
                    </a:ext>
                  </a:extLst>
                </a:gridCol>
                <a:gridCol w="2347021">
                  <a:extLst>
                    <a:ext uri="{9D8B030D-6E8A-4147-A177-3AD203B41FA5}">
                      <a16:colId xmlns:a16="http://schemas.microsoft.com/office/drawing/2014/main" xmlns="" val="3152421585"/>
                    </a:ext>
                  </a:extLst>
                </a:gridCol>
                <a:gridCol w="2356545">
                  <a:extLst>
                    <a:ext uri="{9D8B030D-6E8A-4147-A177-3AD203B41FA5}">
                      <a16:colId xmlns:a16="http://schemas.microsoft.com/office/drawing/2014/main" xmlns="" val="59169337"/>
                    </a:ext>
                  </a:extLst>
                </a:gridCol>
                <a:gridCol w="783928">
                  <a:extLst>
                    <a:ext uri="{9D8B030D-6E8A-4147-A177-3AD203B41FA5}">
                      <a16:colId xmlns:a16="http://schemas.microsoft.com/office/drawing/2014/main" xmlns="" val="1076527799"/>
                    </a:ext>
                  </a:extLst>
                </a:gridCol>
                <a:gridCol w="783928">
                  <a:extLst>
                    <a:ext uri="{9D8B030D-6E8A-4147-A177-3AD203B41FA5}">
                      <a16:colId xmlns:a16="http://schemas.microsoft.com/office/drawing/2014/main" xmlns="" val="3985457727"/>
                    </a:ext>
                  </a:extLst>
                </a:gridCol>
              </a:tblGrid>
              <a:tr h="1227625">
                <a:tc>
                  <a:txBody>
                    <a:bodyPr/>
                    <a:lstStyle/>
                    <a:p>
                      <a:endParaRPr lang="en-US" sz="1600" dirty="0">
                        <a:latin typeface="Calibri" panose="020F0502020204030204" pitchFamily="34" charset="0"/>
                      </a:endParaRPr>
                    </a:p>
                  </a:txBody>
                  <a:tcPr marL="137160" marR="274320" marT="137160" marB="137160">
                    <a:solidFill>
                      <a:schemeClr val="bg1"/>
                    </a:solidFill>
                  </a:tcPr>
                </a:tc>
                <a:tc>
                  <a:txBody>
                    <a:bodyPr/>
                    <a:lstStyle/>
                    <a:p>
                      <a:endParaRPr lang="en-US" sz="1600" dirty="0">
                        <a:latin typeface="Calibri" panose="020F0502020204030204" pitchFamily="34" charset="0"/>
                      </a:endParaRPr>
                    </a:p>
                  </a:txBody>
                  <a:tcPr marL="137160" marR="274320" marT="137160" marB="137160">
                    <a:solidFill>
                      <a:schemeClr val="bg1"/>
                    </a:solidFill>
                  </a:tcPr>
                </a:tc>
                <a:tc>
                  <a:txBody>
                    <a:bodyPr/>
                    <a:lstStyle/>
                    <a:p>
                      <a:r>
                        <a:rPr lang="en-US" sz="1600" dirty="0">
                          <a:latin typeface="Calibri" panose="020F0502020204030204" pitchFamily="34" charset="0"/>
                        </a:rPr>
                        <a:t>(3) Jonah’s grateful prayer (1:17-2:10)</a:t>
                      </a:r>
                    </a:p>
                    <a:p>
                      <a:r>
                        <a:rPr lang="en-US" sz="1200" i="1" dirty="0">
                          <a:solidFill>
                            <a:schemeClr val="tx1">
                              <a:lumMod val="65000"/>
                              <a:lumOff val="35000"/>
                            </a:schemeClr>
                          </a:solidFill>
                          <a:latin typeface="Calibri" panose="020F0502020204030204" pitchFamily="34" charset="0"/>
                        </a:rPr>
                        <a:t>How does Jonah respond to God’s grace towards him?</a:t>
                      </a:r>
                    </a:p>
                  </a:txBody>
                  <a:tcPr marL="137160" marR="274320" marT="137160" marB="137160">
                    <a:solidFill>
                      <a:schemeClr val="accent1">
                        <a:lumMod val="20000"/>
                        <a:lumOff val="80000"/>
                      </a:schemeClr>
                    </a:solidFill>
                  </a:tcPr>
                </a:tc>
                <a:tc>
                  <a:txBody>
                    <a:bodyPr/>
                    <a:lstStyle/>
                    <a:p>
                      <a:r>
                        <a:rPr lang="en-US" sz="1600" dirty="0">
                          <a:latin typeface="Calibri" panose="020F0502020204030204" pitchFamily="34" charset="0"/>
                        </a:rPr>
                        <a:t>(6) Jonah’s angry prayer (4:1-4)</a:t>
                      </a:r>
                    </a:p>
                    <a:p>
                      <a:r>
                        <a:rPr lang="en-US" sz="1200" i="1" dirty="0">
                          <a:solidFill>
                            <a:schemeClr val="tx1">
                              <a:lumMod val="65000"/>
                              <a:lumOff val="35000"/>
                            </a:schemeClr>
                          </a:solidFill>
                          <a:latin typeface="Calibri" panose="020F0502020204030204" pitchFamily="34" charset="0"/>
                        </a:rPr>
                        <a:t>How does Jonah respond to God’s grace towards others?</a:t>
                      </a:r>
                    </a:p>
                  </a:txBody>
                  <a:tcPr marL="274320" marR="137160" marT="137160" marB="137160">
                    <a:solidFill>
                      <a:schemeClr val="accent1">
                        <a:lumMod val="20000"/>
                        <a:lumOff val="80000"/>
                      </a:schemeClr>
                    </a:solidFill>
                  </a:tcPr>
                </a:tc>
                <a:tc>
                  <a:txBody>
                    <a:bodyPr/>
                    <a:lstStyle/>
                    <a:p>
                      <a:endParaRPr lang="en-US" sz="1600" dirty="0">
                        <a:latin typeface="Calibri" panose="020F0502020204030204" pitchFamily="34" charset="0"/>
                      </a:endParaRPr>
                    </a:p>
                  </a:txBody>
                  <a:tcPr>
                    <a:solidFill>
                      <a:schemeClr val="bg1"/>
                    </a:solidFill>
                  </a:tcPr>
                </a:tc>
                <a:tc>
                  <a:txBody>
                    <a:bodyPr/>
                    <a:lstStyle/>
                    <a:p>
                      <a:endParaRPr lang="en-US" sz="1600" dirty="0">
                        <a:latin typeface="Calibri" panose="020F0502020204030204" pitchFamily="34" charset="0"/>
                      </a:endParaRPr>
                    </a:p>
                  </a:txBody>
                  <a:tcPr>
                    <a:solidFill>
                      <a:schemeClr val="bg1"/>
                    </a:solidFill>
                  </a:tcPr>
                </a:tc>
                <a:extLst>
                  <a:ext uri="{0D108BD9-81ED-4DB2-BD59-A6C34878D82A}">
                    <a16:rowId xmlns:a16="http://schemas.microsoft.com/office/drawing/2014/main" xmlns="" val="456568617"/>
                  </a:ext>
                </a:extLst>
              </a:tr>
            </a:tbl>
          </a:graphicData>
        </a:graphic>
      </p:graphicFrame>
      <p:graphicFrame>
        <p:nvGraphicFramePr>
          <p:cNvPr id="15" name="Table 14">
            <a:extLst>
              <a:ext uri="{FF2B5EF4-FFF2-40B4-BE49-F238E27FC236}">
                <a16:creationId xmlns:a16="http://schemas.microsoft.com/office/drawing/2014/main" xmlns="" id="{9E0596B5-E814-4AD0-A46E-05145D1BD047}"/>
              </a:ext>
            </a:extLst>
          </p:cNvPr>
          <p:cNvGraphicFramePr>
            <a:graphicFrameLocks noGrp="1"/>
          </p:cNvGraphicFramePr>
          <p:nvPr>
            <p:extLst>
              <p:ext uri="{D42A27DB-BD31-4B8C-83A1-F6EECF244321}">
                <p14:modId xmlns:p14="http://schemas.microsoft.com/office/powerpoint/2010/main" val="2323493029"/>
              </p:ext>
            </p:extLst>
          </p:nvPr>
        </p:nvGraphicFramePr>
        <p:xfrm>
          <a:off x="707130" y="2402261"/>
          <a:ext cx="7901189" cy="951410"/>
        </p:xfrm>
        <a:graphic>
          <a:graphicData uri="http://schemas.openxmlformats.org/drawingml/2006/table">
            <a:tbl>
              <a:tblPr>
                <a:tableStyleId>{5C22544A-7EE6-4342-B048-85BDC9FD1C3A}</a:tableStyleId>
              </a:tblPr>
              <a:tblGrid>
                <a:gridCol w="790119">
                  <a:extLst>
                    <a:ext uri="{9D8B030D-6E8A-4147-A177-3AD203B41FA5}">
                      <a16:colId xmlns:a16="http://schemas.microsoft.com/office/drawing/2014/main" xmlns="" val="2873848820"/>
                    </a:ext>
                  </a:extLst>
                </a:gridCol>
                <a:gridCol w="790119">
                  <a:extLst>
                    <a:ext uri="{9D8B030D-6E8A-4147-A177-3AD203B41FA5}">
                      <a16:colId xmlns:a16="http://schemas.microsoft.com/office/drawing/2014/main" xmlns="" val="1763676664"/>
                    </a:ext>
                  </a:extLst>
                </a:gridCol>
                <a:gridCol w="790119">
                  <a:extLst>
                    <a:ext uri="{9D8B030D-6E8A-4147-A177-3AD203B41FA5}">
                      <a16:colId xmlns:a16="http://schemas.microsoft.com/office/drawing/2014/main" xmlns="" val="3152421585"/>
                    </a:ext>
                  </a:extLst>
                </a:gridCol>
                <a:gridCol w="3160475">
                  <a:extLst>
                    <a:ext uri="{9D8B030D-6E8A-4147-A177-3AD203B41FA5}">
                      <a16:colId xmlns:a16="http://schemas.microsoft.com/office/drawing/2014/main" xmlns="" val="4260380855"/>
                    </a:ext>
                  </a:extLst>
                </a:gridCol>
                <a:gridCol w="790119">
                  <a:extLst>
                    <a:ext uri="{9D8B030D-6E8A-4147-A177-3AD203B41FA5}">
                      <a16:colId xmlns:a16="http://schemas.microsoft.com/office/drawing/2014/main" xmlns="" val="1149987864"/>
                    </a:ext>
                  </a:extLst>
                </a:gridCol>
                <a:gridCol w="790119">
                  <a:extLst>
                    <a:ext uri="{9D8B030D-6E8A-4147-A177-3AD203B41FA5}">
                      <a16:colId xmlns:a16="http://schemas.microsoft.com/office/drawing/2014/main" xmlns="" val="1076527799"/>
                    </a:ext>
                  </a:extLst>
                </a:gridCol>
                <a:gridCol w="790119">
                  <a:extLst>
                    <a:ext uri="{9D8B030D-6E8A-4147-A177-3AD203B41FA5}">
                      <a16:colId xmlns:a16="http://schemas.microsoft.com/office/drawing/2014/main" xmlns="" val="3985457727"/>
                    </a:ext>
                  </a:extLst>
                </a:gridCol>
              </a:tblGrid>
              <a:tr h="951410">
                <a:tc>
                  <a:txBody>
                    <a:bodyPr/>
                    <a:lstStyle/>
                    <a:p>
                      <a:endParaRPr lang="en-US" sz="1600" dirty="0">
                        <a:latin typeface="Calibri" panose="020F0502020204030204" pitchFamily="34" charset="0"/>
                      </a:endParaRPr>
                    </a:p>
                  </a:txBody>
                  <a:tcPr marL="137160" marR="137160" marT="137160" marB="137160">
                    <a:solidFill>
                      <a:schemeClr val="bg1"/>
                    </a:solidFill>
                  </a:tcPr>
                </a:tc>
                <a:tc>
                  <a:txBody>
                    <a:bodyPr/>
                    <a:lstStyle/>
                    <a:p>
                      <a:endParaRPr lang="en-US" sz="1600" dirty="0">
                        <a:latin typeface="Calibri" panose="020F0502020204030204" pitchFamily="34" charset="0"/>
                      </a:endParaRPr>
                    </a:p>
                  </a:txBody>
                  <a:tcPr marL="137160" marR="137160" marT="137160" marB="137160">
                    <a:solidFill>
                      <a:schemeClr val="bg1"/>
                    </a:solidFill>
                  </a:tcPr>
                </a:tc>
                <a:tc>
                  <a:txBody>
                    <a:bodyPr/>
                    <a:lstStyle/>
                    <a:p>
                      <a:endParaRPr lang="en-US" sz="1600" dirty="0">
                        <a:latin typeface="Calibri" panose="020F0502020204030204" pitchFamily="34" charset="0"/>
                      </a:endParaRPr>
                    </a:p>
                  </a:txBody>
                  <a:tcPr marL="137160" marR="137160" marT="137160" marB="137160">
                    <a:solidFill>
                      <a:schemeClr val="bg1"/>
                    </a:solidFill>
                  </a:tcPr>
                </a:tc>
                <a:tc>
                  <a:txBody>
                    <a:bodyPr/>
                    <a:lstStyle/>
                    <a:p>
                      <a:r>
                        <a:rPr lang="en-US" sz="1600" dirty="0">
                          <a:latin typeface="Calibri" panose="020F0502020204030204" pitchFamily="34" charset="0"/>
                        </a:rPr>
                        <a:t>(7) Jonah’s lesson about compassion (4:5-11)</a:t>
                      </a:r>
                    </a:p>
                    <a:p>
                      <a:r>
                        <a:rPr lang="en-US" sz="1200" i="1" dirty="0">
                          <a:solidFill>
                            <a:schemeClr val="tx1">
                              <a:lumMod val="65000"/>
                              <a:lumOff val="35000"/>
                            </a:schemeClr>
                          </a:solidFill>
                          <a:latin typeface="Calibri" panose="020F0502020204030204" pitchFamily="34" charset="0"/>
                        </a:rPr>
                        <a:t>“Should not I pity Nineveh…?”</a:t>
                      </a:r>
                    </a:p>
                  </a:txBody>
                  <a:tcPr marL="137160" marR="137160" marT="137160" marB="137160">
                    <a:solidFill>
                      <a:schemeClr val="accent1">
                        <a:lumMod val="40000"/>
                        <a:lumOff val="60000"/>
                      </a:schemeClr>
                    </a:solidFill>
                  </a:tcPr>
                </a:tc>
                <a:tc>
                  <a:txBody>
                    <a:bodyPr/>
                    <a:lstStyle/>
                    <a:p>
                      <a:endParaRPr lang="en-US" sz="1600" dirty="0">
                        <a:latin typeface="Calibri" panose="020F0502020204030204" pitchFamily="34" charset="0"/>
                      </a:endParaRPr>
                    </a:p>
                  </a:txBody>
                  <a:tcPr>
                    <a:solidFill>
                      <a:schemeClr val="bg1"/>
                    </a:solidFill>
                  </a:tcPr>
                </a:tc>
                <a:tc>
                  <a:txBody>
                    <a:bodyPr/>
                    <a:lstStyle/>
                    <a:p>
                      <a:endParaRPr lang="en-US" sz="1600" dirty="0">
                        <a:latin typeface="Calibri" panose="020F0502020204030204" pitchFamily="34" charset="0"/>
                      </a:endParaRPr>
                    </a:p>
                  </a:txBody>
                  <a:tcPr>
                    <a:solidFill>
                      <a:schemeClr val="bg1"/>
                    </a:solidFill>
                  </a:tcPr>
                </a:tc>
                <a:tc>
                  <a:txBody>
                    <a:bodyPr/>
                    <a:lstStyle/>
                    <a:p>
                      <a:endParaRPr lang="en-US" sz="1600" dirty="0">
                        <a:latin typeface="Calibri" panose="020F0502020204030204" pitchFamily="34" charset="0"/>
                      </a:endParaRPr>
                    </a:p>
                  </a:txBody>
                  <a:tcPr>
                    <a:solidFill>
                      <a:schemeClr val="bg1"/>
                    </a:solidFill>
                  </a:tcPr>
                </a:tc>
                <a:extLst>
                  <a:ext uri="{0D108BD9-81ED-4DB2-BD59-A6C34878D82A}">
                    <a16:rowId xmlns:a16="http://schemas.microsoft.com/office/drawing/2014/main" xmlns="" val="3396499133"/>
                  </a:ext>
                </a:extLst>
              </a:tr>
            </a:tbl>
          </a:graphicData>
        </a:graphic>
      </p:graphicFrame>
    </p:spTree>
    <p:extLst>
      <p:ext uri="{BB962C8B-B14F-4D97-AF65-F5344CB8AC3E}">
        <p14:creationId xmlns:p14="http://schemas.microsoft.com/office/powerpoint/2010/main" val="1148126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E1903B-5C35-478C-A018-F7E77889235B}"/>
              </a:ext>
            </a:extLst>
          </p:cNvPr>
          <p:cNvSpPr>
            <a:spLocks noGrp="1"/>
          </p:cNvSpPr>
          <p:nvPr>
            <p:ph type="title"/>
          </p:nvPr>
        </p:nvSpPr>
        <p:spPr/>
        <p:txBody>
          <a:bodyPr/>
          <a:lstStyle/>
          <a:p>
            <a:r>
              <a:rPr lang="en-US" dirty="0"/>
              <a:t>Seven Episodes of Jonah</a:t>
            </a:r>
          </a:p>
        </p:txBody>
      </p:sp>
      <p:sp>
        <p:nvSpPr>
          <p:cNvPr id="4" name="Content Placeholder 3">
            <a:extLst>
              <a:ext uri="{FF2B5EF4-FFF2-40B4-BE49-F238E27FC236}">
                <a16:creationId xmlns:a16="http://schemas.microsoft.com/office/drawing/2014/main" xmlns="" id="{30714A3C-0001-4088-B0F8-06439B7405FE}"/>
              </a:ext>
            </a:extLst>
          </p:cNvPr>
          <p:cNvSpPr>
            <a:spLocks noGrp="1"/>
          </p:cNvSpPr>
          <p:nvPr>
            <p:ph idx="13"/>
          </p:nvPr>
        </p:nvSpPr>
        <p:spPr/>
        <p:txBody>
          <a:bodyPr/>
          <a:lstStyle/>
          <a:p>
            <a:r>
              <a:rPr lang="en-US" dirty="0"/>
              <a:t>The story of Jonah can be viewed of as seven distinct “episodes”</a:t>
            </a:r>
          </a:p>
        </p:txBody>
      </p:sp>
      <p:sp>
        <p:nvSpPr>
          <p:cNvPr id="8" name="Rectangle 7">
            <a:extLst>
              <a:ext uri="{FF2B5EF4-FFF2-40B4-BE49-F238E27FC236}">
                <a16:creationId xmlns:a16="http://schemas.microsoft.com/office/drawing/2014/main" xmlns="" id="{6C86386B-3813-4493-937F-CAEF8F25F03A}"/>
              </a:ext>
            </a:extLst>
          </p:cNvPr>
          <p:cNvSpPr/>
          <p:nvPr/>
        </p:nvSpPr>
        <p:spPr>
          <a:xfrm>
            <a:off x="1618859" y="1881688"/>
            <a:ext cx="5758903" cy="46927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4">
                    <a:lumMod val="50000"/>
                  </a:schemeClr>
                </a:solidFill>
              </a:rPr>
              <a:t>(1) Jonah’s commissioning and flight (1:1-3)</a:t>
            </a:r>
          </a:p>
          <a:p>
            <a:r>
              <a:rPr lang="en-US" sz="1600" i="1" dirty="0">
                <a:solidFill>
                  <a:schemeClr val="accent4">
                    <a:lumMod val="50000"/>
                  </a:schemeClr>
                </a:solidFill>
              </a:rPr>
              <a:t>What will happen to Jonah?</a:t>
            </a:r>
          </a:p>
        </p:txBody>
      </p:sp>
      <p:sp>
        <p:nvSpPr>
          <p:cNvPr id="9" name="Rectangle 8">
            <a:extLst>
              <a:ext uri="{FF2B5EF4-FFF2-40B4-BE49-F238E27FC236}">
                <a16:creationId xmlns:a16="http://schemas.microsoft.com/office/drawing/2014/main" xmlns="" id="{FA3DF934-A298-41F1-B9A2-38635469E9AD}"/>
              </a:ext>
            </a:extLst>
          </p:cNvPr>
          <p:cNvSpPr/>
          <p:nvPr/>
        </p:nvSpPr>
        <p:spPr>
          <a:xfrm>
            <a:off x="1618856" y="2520379"/>
            <a:ext cx="5758903" cy="46927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2">
                    <a:lumMod val="50000"/>
                  </a:schemeClr>
                </a:solidFill>
              </a:rPr>
              <a:t>(2) Jonah and the pagan sailors (1:4-16)</a:t>
            </a:r>
          </a:p>
          <a:p>
            <a:r>
              <a:rPr lang="en-US" sz="1600" i="1" dirty="0">
                <a:solidFill>
                  <a:schemeClr val="accent2">
                    <a:lumMod val="50000"/>
                  </a:schemeClr>
                </a:solidFill>
              </a:rPr>
              <a:t>How responsive are the pagan sailors?</a:t>
            </a:r>
          </a:p>
        </p:txBody>
      </p:sp>
      <p:sp>
        <p:nvSpPr>
          <p:cNvPr id="10" name="Rectangle 9">
            <a:extLst>
              <a:ext uri="{FF2B5EF4-FFF2-40B4-BE49-F238E27FC236}">
                <a16:creationId xmlns:a16="http://schemas.microsoft.com/office/drawing/2014/main" xmlns="" id="{41FCB83E-86B4-40A9-A7C6-D5B299E0569B}"/>
              </a:ext>
            </a:extLst>
          </p:cNvPr>
          <p:cNvSpPr/>
          <p:nvPr/>
        </p:nvSpPr>
        <p:spPr>
          <a:xfrm>
            <a:off x="1618857" y="3159071"/>
            <a:ext cx="5758903" cy="46927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2">
                    <a:lumMod val="75000"/>
                  </a:schemeClr>
                </a:solidFill>
              </a:rPr>
              <a:t>(3) Jonah’s grateful prayer (1:17-2:10)</a:t>
            </a:r>
          </a:p>
          <a:p>
            <a:r>
              <a:rPr lang="en-US" sz="1600" i="1" dirty="0">
                <a:solidFill>
                  <a:schemeClr val="tx2">
                    <a:lumMod val="75000"/>
                  </a:schemeClr>
                </a:solidFill>
              </a:rPr>
              <a:t>How does Jonah respond to God’s grace towards him?</a:t>
            </a:r>
          </a:p>
        </p:txBody>
      </p:sp>
      <p:sp>
        <p:nvSpPr>
          <p:cNvPr id="11" name="Rectangle 10">
            <a:extLst>
              <a:ext uri="{FF2B5EF4-FFF2-40B4-BE49-F238E27FC236}">
                <a16:creationId xmlns:a16="http://schemas.microsoft.com/office/drawing/2014/main" xmlns="" id="{DD33028A-6885-43E4-B01E-66DDA85E2288}"/>
              </a:ext>
            </a:extLst>
          </p:cNvPr>
          <p:cNvSpPr/>
          <p:nvPr/>
        </p:nvSpPr>
        <p:spPr>
          <a:xfrm>
            <a:off x="1618857" y="3797762"/>
            <a:ext cx="5758903" cy="46927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4">
                    <a:lumMod val="50000"/>
                  </a:schemeClr>
                </a:solidFill>
              </a:rPr>
              <a:t>(4) Jonah’s recommissioning and compliance (3:1-3a)</a:t>
            </a:r>
          </a:p>
          <a:p>
            <a:r>
              <a:rPr lang="en-US" sz="1600" i="1" dirty="0">
                <a:solidFill>
                  <a:schemeClr val="accent4">
                    <a:lumMod val="50000"/>
                  </a:schemeClr>
                </a:solidFill>
              </a:rPr>
              <a:t>What will happen to the Ninevites?</a:t>
            </a:r>
          </a:p>
        </p:txBody>
      </p:sp>
      <p:sp>
        <p:nvSpPr>
          <p:cNvPr id="12" name="Rectangle 11">
            <a:extLst>
              <a:ext uri="{FF2B5EF4-FFF2-40B4-BE49-F238E27FC236}">
                <a16:creationId xmlns:a16="http://schemas.microsoft.com/office/drawing/2014/main" xmlns="" id="{D60058CC-D896-4BE7-9E91-E73E9D5AE767}"/>
              </a:ext>
            </a:extLst>
          </p:cNvPr>
          <p:cNvSpPr/>
          <p:nvPr/>
        </p:nvSpPr>
        <p:spPr>
          <a:xfrm>
            <a:off x="1618856" y="4436453"/>
            <a:ext cx="5758903" cy="46927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2">
                    <a:lumMod val="50000"/>
                  </a:schemeClr>
                </a:solidFill>
              </a:rPr>
              <a:t>(5) Jonah and the pagan Ninevites (3:3b-10)</a:t>
            </a:r>
          </a:p>
          <a:p>
            <a:r>
              <a:rPr lang="en-US" sz="1600" i="1" dirty="0">
                <a:solidFill>
                  <a:schemeClr val="accent2">
                    <a:lumMod val="50000"/>
                  </a:schemeClr>
                </a:solidFill>
              </a:rPr>
              <a:t>How responsive are the pagan Ninevites? </a:t>
            </a:r>
          </a:p>
        </p:txBody>
      </p:sp>
      <p:sp>
        <p:nvSpPr>
          <p:cNvPr id="31" name="Rectangle 30">
            <a:extLst>
              <a:ext uri="{FF2B5EF4-FFF2-40B4-BE49-F238E27FC236}">
                <a16:creationId xmlns:a16="http://schemas.microsoft.com/office/drawing/2014/main" xmlns="" id="{5401FE8D-CDDF-48D0-89B1-5315F1B57829}"/>
              </a:ext>
            </a:extLst>
          </p:cNvPr>
          <p:cNvSpPr/>
          <p:nvPr/>
        </p:nvSpPr>
        <p:spPr>
          <a:xfrm>
            <a:off x="1618855" y="5075144"/>
            <a:ext cx="5758903" cy="46927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2">
                    <a:lumMod val="75000"/>
                  </a:schemeClr>
                </a:solidFill>
              </a:rPr>
              <a:t>(6) Jonah’s angry prayer (4:1-4)</a:t>
            </a:r>
          </a:p>
          <a:p>
            <a:r>
              <a:rPr lang="en-US" sz="1600" i="1" dirty="0">
                <a:solidFill>
                  <a:schemeClr val="tx2">
                    <a:lumMod val="75000"/>
                  </a:schemeClr>
                </a:solidFill>
              </a:rPr>
              <a:t>How does Jonah respond to God’s grace towards others?</a:t>
            </a:r>
          </a:p>
        </p:txBody>
      </p:sp>
      <p:sp>
        <p:nvSpPr>
          <p:cNvPr id="32" name="Rectangle 31">
            <a:extLst>
              <a:ext uri="{FF2B5EF4-FFF2-40B4-BE49-F238E27FC236}">
                <a16:creationId xmlns:a16="http://schemas.microsoft.com/office/drawing/2014/main" xmlns="" id="{F8E0A9B3-E347-4A02-8006-A064DA823798}"/>
              </a:ext>
            </a:extLst>
          </p:cNvPr>
          <p:cNvSpPr/>
          <p:nvPr/>
        </p:nvSpPr>
        <p:spPr>
          <a:xfrm>
            <a:off x="1618854" y="5713837"/>
            <a:ext cx="5758903" cy="469272"/>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2">
                    <a:lumMod val="50000"/>
                  </a:schemeClr>
                </a:solidFill>
              </a:rPr>
              <a:t>(7) Jonah’s lesson about compassion (4:5-11)</a:t>
            </a:r>
          </a:p>
          <a:p>
            <a:r>
              <a:rPr lang="en-US" sz="1600" i="1" dirty="0">
                <a:solidFill>
                  <a:schemeClr val="accent2">
                    <a:lumMod val="50000"/>
                  </a:schemeClr>
                </a:solidFill>
              </a:rPr>
              <a:t>“Should not I pity Nineveh…?”</a:t>
            </a:r>
          </a:p>
        </p:txBody>
      </p:sp>
      <p:sp>
        <p:nvSpPr>
          <p:cNvPr id="62" name="Arrow: Curved Left 61">
            <a:extLst>
              <a:ext uri="{FF2B5EF4-FFF2-40B4-BE49-F238E27FC236}">
                <a16:creationId xmlns:a16="http://schemas.microsoft.com/office/drawing/2014/main" xmlns="" id="{6BCA2BA1-19A0-4C77-9C07-71C3BF1742FA}"/>
              </a:ext>
            </a:extLst>
          </p:cNvPr>
          <p:cNvSpPr/>
          <p:nvPr/>
        </p:nvSpPr>
        <p:spPr>
          <a:xfrm>
            <a:off x="7377756" y="2049906"/>
            <a:ext cx="1067743" cy="2217126"/>
          </a:xfrm>
          <a:prstGeom prst="curvedLeftArrow">
            <a:avLst/>
          </a:prstGeom>
          <a:solidFill>
            <a:srgbClr val="7030A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Arrow: Curved Left 62">
            <a:extLst>
              <a:ext uri="{FF2B5EF4-FFF2-40B4-BE49-F238E27FC236}">
                <a16:creationId xmlns:a16="http://schemas.microsoft.com/office/drawing/2014/main" xmlns="" id="{20ACFD1B-11E2-46C2-B179-A0C20578F3DD}"/>
              </a:ext>
            </a:extLst>
          </p:cNvPr>
          <p:cNvSpPr/>
          <p:nvPr/>
        </p:nvSpPr>
        <p:spPr>
          <a:xfrm>
            <a:off x="7377758" y="2688597"/>
            <a:ext cx="781992" cy="2217126"/>
          </a:xfrm>
          <a:prstGeom prst="curvedLeftArrow">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Arrow: Curved Left 63">
            <a:extLst>
              <a:ext uri="{FF2B5EF4-FFF2-40B4-BE49-F238E27FC236}">
                <a16:creationId xmlns:a16="http://schemas.microsoft.com/office/drawing/2014/main" xmlns="" id="{44121811-D08A-4012-A195-CE8988BC9D5A}"/>
              </a:ext>
            </a:extLst>
          </p:cNvPr>
          <p:cNvSpPr/>
          <p:nvPr/>
        </p:nvSpPr>
        <p:spPr>
          <a:xfrm>
            <a:off x="7377757" y="3284592"/>
            <a:ext cx="553393" cy="2217125"/>
          </a:xfrm>
          <a:prstGeom prst="curved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Left Bracket 66">
            <a:extLst>
              <a:ext uri="{FF2B5EF4-FFF2-40B4-BE49-F238E27FC236}">
                <a16:creationId xmlns:a16="http://schemas.microsoft.com/office/drawing/2014/main" xmlns="" id="{54134C8D-54DA-4FB0-AAA4-DCB7E12E62CF}"/>
              </a:ext>
            </a:extLst>
          </p:cNvPr>
          <p:cNvSpPr/>
          <p:nvPr/>
        </p:nvSpPr>
        <p:spPr>
          <a:xfrm>
            <a:off x="1219200" y="1881688"/>
            <a:ext cx="241300" cy="1107964"/>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TextBox 67">
            <a:extLst>
              <a:ext uri="{FF2B5EF4-FFF2-40B4-BE49-F238E27FC236}">
                <a16:creationId xmlns:a16="http://schemas.microsoft.com/office/drawing/2014/main" xmlns="" id="{21703EAB-E170-492E-BB7D-11DC0A0B9B68}"/>
              </a:ext>
            </a:extLst>
          </p:cNvPr>
          <p:cNvSpPr txBox="1"/>
          <p:nvPr/>
        </p:nvSpPr>
        <p:spPr>
          <a:xfrm>
            <a:off x="551116" y="2135324"/>
            <a:ext cx="750634" cy="461665"/>
          </a:xfrm>
          <a:prstGeom prst="rect">
            <a:avLst/>
          </a:prstGeom>
          <a:noFill/>
        </p:spPr>
        <p:txBody>
          <a:bodyPr wrap="square" rtlCol="0">
            <a:spAutoFit/>
          </a:bodyPr>
          <a:lstStyle/>
          <a:p>
            <a:r>
              <a:rPr lang="en-US" sz="1200" b="1" dirty="0">
                <a:solidFill>
                  <a:schemeClr val="tx2"/>
                </a:solidFill>
                <a:latin typeface="Calibri" panose="020F0502020204030204" pitchFamily="34" charset="0"/>
              </a:rPr>
              <a:t>Today’s Lesson</a:t>
            </a:r>
          </a:p>
        </p:txBody>
      </p:sp>
    </p:spTree>
    <p:extLst>
      <p:ext uri="{BB962C8B-B14F-4D97-AF65-F5344CB8AC3E}">
        <p14:creationId xmlns:p14="http://schemas.microsoft.com/office/powerpoint/2010/main" val="82025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p:tgtEl>
                                          <p:spTgt spid="67"/>
                                        </p:tgtEl>
                                        <p:attrNameLst>
                                          <p:attrName>ppt_y</p:attrName>
                                        </p:attrNameLst>
                                      </p:cBhvr>
                                      <p:tavLst>
                                        <p:tav tm="0">
                                          <p:val>
                                            <p:strVal val="#ppt_y+#ppt_h*1.125000"/>
                                          </p:val>
                                        </p:tav>
                                        <p:tav tm="100000">
                                          <p:val>
                                            <p:strVal val="#ppt_y"/>
                                          </p:val>
                                        </p:tav>
                                      </p:tavLst>
                                    </p:anim>
                                    <p:animEffect transition="in" filter="wipe(up)">
                                      <p:cBhvr>
                                        <p:cTn id="8" dur="500"/>
                                        <p:tgtEl>
                                          <p:spTgt spid="6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anim calcmode="lin" valueType="num">
                                      <p:cBhvr additive="base">
                                        <p:cTn id="11" dur="500"/>
                                        <p:tgtEl>
                                          <p:spTgt spid="68"/>
                                        </p:tgtEl>
                                        <p:attrNameLst>
                                          <p:attrName>ppt_y</p:attrName>
                                        </p:attrNameLst>
                                      </p:cBhvr>
                                      <p:tavLst>
                                        <p:tav tm="0">
                                          <p:val>
                                            <p:strVal val="#ppt_y+#ppt_h*1.125000"/>
                                          </p:val>
                                        </p:tav>
                                        <p:tav tm="100000">
                                          <p:val>
                                            <p:strVal val="#ppt_y"/>
                                          </p:val>
                                        </p:tav>
                                      </p:tavLst>
                                    </p:anim>
                                    <p:animEffect transition="in" filter="wipe(up)">
                                      <p:cBhvr>
                                        <p:cTn id="12"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6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xmlns="" id="{645F5A6B-98D3-4154-936F-8791CF78C416}"/>
              </a:ext>
            </a:extLst>
          </p:cNvPr>
          <p:cNvSpPr/>
          <p:nvPr/>
        </p:nvSpPr>
        <p:spPr>
          <a:xfrm>
            <a:off x="2712687" y="2293359"/>
            <a:ext cx="3873587" cy="375244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5F94E23D-CA02-47A6-992C-6B63A4B26037}"/>
              </a:ext>
            </a:extLst>
          </p:cNvPr>
          <p:cNvSpPr>
            <a:spLocks noGrp="1"/>
          </p:cNvSpPr>
          <p:nvPr>
            <p:ph type="title"/>
          </p:nvPr>
        </p:nvSpPr>
        <p:spPr>
          <a:xfrm>
            <a:off x="643772" y="39725"/>
            <a:ext cx="7667763" cy="1356360"/>
          </a:xfrm>
        </p:spPr>
        <p:txBody>
          <a:bodyPr/>
          <a:lstStyle/>
          <a:p>
            <a:r>
              <a:rPr lang="en-US" dirty="0"/>
              <a:t>Jonah’s Character</a:t>
            </a:r>
          </a:p>
        </p:txBody>
      </p:sp>
      <p:sp>
        <p:nvSpPr>
          <p:cNvPr id="5" name="Rectangle 4">
            <a:extLst>
              <a:ext uri="{FF2B5EF4-FFF2-40B4-BE49-F238E27FC236}">
                <a16:creationId xmlns:a16="http://schemas.microsoft.com/office/drawing/2014/main" xmlns="" id="{1E74C944-D90F-40E4-9482-EBB2E4C1198A}"/>
              </a:ext>
            </a:extLst>
          </p:cNvPr>
          <p:cNvSpPr/>
          <p:nvPr/>
        </p:nvSpPr>
        <p:spPr>
          <a:xfrm>
            <a:off x="439547" y="1396219"/>
            <a:ext cx="1971676" cy="80009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latin typeface="Calibri" panose="020F0502020204030204" pitchFamily="34" charset="0"/>
              </a:rPr>
              <a:t>But Jonah rose to flee to Tarshish from the presence of the Lord. (Jon 1:3) </a:t>
            </a:r>
          </a:p>
        </p:txBody>
      </p:sp>
      <p:sp>
        <p:nvSpPr>
          <p:cNvPr id="10" name="Rectangle 9">
            <a:extLst>
              <a:ext uri="{FF2B5EF4-FFF2-40B4-BE49-F238E27FC236}">
                <a16:creationId xmlns:a16="http://schemas.microsoft.com/office/drawing/2014/main" xmlns="" id="{415F30D3-E1EC-4496-957A-670D86AAC3B6}"/>
              </a:ext>
            </a:extLst>
          </p:cNvPr>
          <p:cNvSpPr/>
          <p:nvPr/>
        </p:nvSpPr>
        <p:spPr>
          <a:xfrm>
            <a:off x="2837230" y="3098300"/>
            <a:ext cx="1593478" cy="4463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2">
                    <a:lumMod val="75000"/>
                  </a:schemeClr>
                </a:solidFill>
              </a:rPr>
              <a:t>Self Willed / Stubborn</a:t>
            </a:r>
          </a:p>
        </p:txBody>
      </p:sp>
      <p:sp>
        <p:nvSpPr>
          <p:cNvPr id="11" name="Rectangle 10">
            <a:extLst>
              <a:ext uri="{FF2B5EF4-FFF2-40B4-BE49-F238E27FC236}">
                <a16:creationId xmlns:a16="http://schemas.microsoft.com/office/drawing/2014/main" xmlns="" id="{703A79A1-6C66-4C96-858C-71825EBE0838}"/>
              </a:ext>
            </a:extLst>
          </p:cNvPr>
          <p:cNvSpPr/>
          <p:nvPr/>
        </p:nvSpPr>
        <p:spPr>
          <a:xfrm>
            <a:off x="3348765" y="5243226"/>
            <a:ext cx="1761565" cy="266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2">
                    <a:lumMod val="75000"/>
                  </a:schemeClr>
                </a:solidFill>
              </a:rPr>
              <a:t>Servant of God</a:t>
            </a:r>
          </a:p>
        </p:txBody>
      </p:sp>
      <p:sp>
        <p:nvSpPr>
          <p:cNvPr id="12" name="Rectangle 11">
            <a:extLst>
              <a:ext uri="{FF2B5EF4-FFF2-40B4-BE49-F238E27FC236}">
                <a16:creationId xmlns:a16="http://schemas.microsoft.com/office/drawing/2014/main" xmlns="" id="{1E5B1568-E6B0-4363-A824-622B11D9CD80}"/>
              </a:ext>
            </a:extLst>
          </p:cNvPr>
          <p:cNvSpPr/>
          <p:nvPr/>
        </p:nvSpPr>
        <p:spPr>
          <a:xfrm>
            <a:off x="5417434" y="3809474"/>
            <a:ext cx="1012836" cy="3022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2">
                    <a:lumMod val="75000"/>
                  </a:schemeClr>
                </a:solidFill>
              </a:rPr>
              <a:t>Angry</a:t>
            </a:r>
          </a:p>
        </p:txBody>
      </p:sp>
      <p:sp>
        <p:nvSpPr>
          <p:cNvPr id="13" name="Rectangle 12">
            <a:extLst>
              <a:ext uri="{FF2B5EF4-FFF2-40B4-BE49-F238E27FC236}">
                <a16:creationId xmlns:a16="http://schemas.microsoft.com/office/drawing/2014/main" xmlns="" id="{E8B017C7-3275-43B1-B861-92B23E8105B9}"/>
              </a:ext>
            </a:extLst>
          </p:cNvPr>
          <p:cNvSpPr/>
          <p:nvPr/>
        </p:nvSpPr>
        <p:spPr>
          <a:xfrm>
            <a:off x="4730232" y="4900797"/>
            <a:ext cx="1761565" cy="584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2">
                    <a:lumMod val="75000"/>
                  </a:schemeClr>
                </a:solidFill>
              </a:rPr>
              <a:t>Unsympathetic, Narrow </a:t>
            </a:r>
          </a:p>
        </p:txBody>
      </p:sp>
      <p:sp>
        <p:nvSpPr>
          <p:cNvPr id="14" name="Rectangle 13">
            <a:extLst>
              <a:ext uri="{FF2B5EF4-FFF2-40B4-BE49-F238E27FC236}">
                <a16:creationId xmlns:a16="http://schemas.microsoft.com/office/drawing/2014/main" xmlns="" id="{8276B712-8C96-4C2B-9C39-61716A9683F9}"/>
              </a:ext>
            </a:extLst>
          </p:cNvPr>
          <p:cNvSpPr/>
          <p:nvPr/>
        </p:nvSpPr>
        <p:spPr>
          <a:xfrm>
            <a:off x="5013842" y="3028783"/>
            <a:ext cx="1327897" cy="2903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2">
                    <a:lumMod val="75000"/>
                  </a:schemeClr>
                </a:solidFill>
              </a:rPr>
              <a:t>Complainer</a:t>
            </a:r>
          </a:p>
        </p:txBody>
      </p:sp>
      <p:sp>
        <p:nvSpPr>
          <p:cNvPr id="15" name="Rectangle 14">
            <a:extLst>
              <a:ext uri="{FF2B5EF4-FFF2-40B4-BE49-F238E27FC236}">
                <a16:creationId xmlns:a16="http://schemas.microsoft.com/office/drawing/2014/main" xmlns="" id="{479143B2-4C0C-49A1-A837-3E428C382D7B}"/>
              </a:ext>
            </a:extLst>
          </p:cNvPr>
          <p:cNvSpPr/>
          <p:nvPr/>
        </p:nvSpPr>
        <p:spPr>
          <a:xfrm>
            <a:off x="6598929" y="1500827"/>
            <a:ext cx="2380130" cy="8634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t>Therefore now, O Lord, please take my life from me, for it is better for me to die than to live.” (Jon 4:3)</a:t>
            </a:r>
            <a:endParaRPr lang="en-US" sz="1200" dirty="0">
              <a:latin typeface="Calibri" panose="020F0502020204030204" pitchFamily="34" charset="0"/>
            </a:endParaRPr>
          </a:p>
        </p:txBody>
      </p:sp>
      <p:sp>
        <p:nvSpPr>
          <p:cNvPr id="16" name="Rectangle 15">
            <a:extLst>
              <a:ext uri="{FF2B5EF4-FFF2-40B4-BE49-F238E27FC236}">
                <a16:creationId xmlns:a16="http://schemas.microsoft.com/office/drawing/2014/main" xmlns="" id="{3B72F5E9-56A3-465F-B8F7-AF16FFBBB946}"/>
              </a:ext>
            </a:extLst>
          </p:cNvPr>
          <p:cNvSpPr/>
          <p:nvPr/>
        </p:nvSpPr>
        <p:spPr>
          <a:xfrm>
            <a:off x="3381935" y="1095113"/>
            <a:ext cx="2380130" cy="95754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t>When the sun rose, God appointed a scorching east wind, … And he asked that he might die and said, “It is better for me to die than to live.” Jon 4:8</a:t>
            </a:r>
            <a:endParaRPr lang="en-US" sz="1200" dirty="0">
              <a:latin typeface="Calibri" panose="020F0502020204030204" pitchFamily="34" charset="0"/>
            </a:endParaRPr>
          </a:p>
        </p:txBody>
      </p:sp>
      <p:sp>
        <p:nvSpPr>
          <p:cNvPr id="17" name="Rectangle 16">
            <a:extLst>
              <a:ext uri="{FF2B5EF4-FFF2-40B4-BE49-F238E27FC236}">
                <a16:creationId xmlns:a16="http://schemas.microsoft.com/office/drawing/2014/main" xmlns="" id="{3AB6C02C-2528-4EC8-BD2F-1B7919C62F6E}"/>
              </a:ext>
            </a:extLst>
          </p:cNvPr>
          <p:cNvSpPr/>
          <p:nvPr/>
        </p:nvSpPr>
        <p:spPr>
          <a:xfrm>
            <a:off x="318017" y="3323414"/>
            <a:ext cx="1971676" cy="1203793"/>
          </a:xfrm>
          <a:prstGeom prst="rect">
            <a:avLst/>
          </a:prstGeom>
          <a:solidFill>
            <a:srgbClr val="00B050"/>
          </a:solidFill>
          <a:ln>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t>But I with the voice of thanksgiving</a:t>
            </a:r>
            <a:br>
              <a:rPr lang="en-US" sz="1200" dirty="0"/>
            </a:br>
            <a:r>
              <a:rPr lang="en-US" sz="1200" dirty="0"/>
              <a:t>will sacrifice to you;</a:t>
            </a:r>
            <a:br>
              <a:rPr lang="en-US" sz="1200" dirty="0"/>
            </a:br>
            <a:r>
              <a:rPr lang="en-US" sz="1200" dirty="0"/>
              <a:t>what I have vowed I will pay.</a:t>
            </a:r>
            <a:br>
              <a:rPr lang="en-US" sz="1200" dirty="0"/>
            </a:br>
            <a:r>
              <a:rPr lang="en-US" sz="1200" dirty="0"/>
              <a:t>Salvation belongs to the Lord!” (Jon 2:9)</a:t>
            </a:r>
            <a:endParaRPr lang="en-US" sz="1200" dirty="0">
              <a:latin typeface="Calibri" panose="020F0502020204030204" pitchFamily="34" charset="0"/>
            </a:endParaRPr>
          </a:p>
        </p:txBody>
      </p:sp>
      <p:sp>
        <p:nvSpPr>
          <p:cNvPr id="18" name="Rectangle 17">
            <a:extLst>
              <a:ext uri="{FF2B5EF4-FFF2-40B4-BE49-F238E27FC236}">
                <a16:creationId xmlns:a16="http://schemas.microsoft.com/office/drawing/2014/main" xmlns="" id="{7B57BF34-89D9-4025-A7F5-A37E325F5A79}"/>
              </a:ext>
            </a:extLst>
          </p:cNvPr>
          <p:cNvSpPr/>
          <p:nvPr/>
        </p:nvSpPr>
        <p:spPr>
          <a:xfrm>
            <a:off x="643772" y="5432644"/>
            <a:ext cx="1971677" cy="1104094"/>
          </a:xfrm>
          <a:prstGeom prst="rect">
            <a:avLst/>
          </a:prstGeom>
          <a:solidFill>
            <a:srgbClr val="00B050"/>
          </a:solidFill>
          <a:ln>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t>Jonah began to go into the city, going a day's journey. And he called out, “Yet forty days, and Nineveh shall be overthrown!” (Jon 3:4)</a:t>
            </a:r>
            <a:endParaRPr lang="en-US" sz="1200" dirty="0">
              <a:latin typeface="Calibri" panose="020F0502020204030204" pitchFamily="34" charset="0"/>
            </a:endParaRPr>
          </a:p>
        </p:txBody>
      </p:sp>
      <p:sp>
        <p:nvSpPr>
          <p:cNvPr id="19" name="Rectangle 18">
            <a:extLst>
              <a:ext uri="{FF2B5EF4-FFF2-40B4-BE49-F238E27FC236}">
                <a16:creationId xmlns:a16="http://schemas.microsoft.com/office/drawing/2014/main" xmlns="" id="{B631B254-9FFC-4CDE-A305-57836E2E4ADE}"/>
              </a:ext>
            </a:extLst>
          </p:cNvPr>
          <p:cNvSpPr/>
          <p:nvPr/>
        </p:nvSpPr>
        <p:spPr>
          <a:xfrm>
            <a:off x="6334682" y="5163671"/>
            <a:ext cx="2380130" cy="130436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t>That is why I made haste to flee to Tarshish; for I knew that you are a gracious God and merciful, slow to anger and abounding in steadfast love, and relenting from disaster. (Jon 4:2b)</a:t>
            </a:r>
            <a:endParaRPr lang="en-US" sz="1200" dirty="0">
              <a:latin typeface="Calibri" panose="020F0502020204030204" pitchFamily="34" charset="0"/>
            </a:endParaRPr>
          </a:p>
        </p:txBody>
      </p:sp>
      <p:sp>
        <p:nvSpPr>
          <p:cNvPr id="20" name="Rectangle 19">
            <a:extLst>
              <a:ext uri="{FF2B5EF4-FFF2-40B4-BE49-F238E27FC236}">
                <a16:creationId xmlns:a16="http://schemas.microsoft.com/office/drawing/2014/main" xmlns="" id="{7B94A281-AECA-4DBB-A89F-C9CDC073A231}"/>
              </a:ext>
            </a:extLst>
          </p:cNvPr>
          <p:cNvSpPr/>
          <p:nvPr/>
        </p:nvSpPr>
        <p:spPr>
          <a:xfrm>
            <a:off x="7009268" y="3215957"/>
            <a:ext cx="1662732" cy="8634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200" dirty="0"/>
              <a:t>But it displeased Jonah exceedingly, and he was angry. (Jon 4:1)</a:t>
            </a:r>
            <a:endParaRPr lang="en-US" sz="1200" dirty="0">
              <a:latin typeface="Calibri" panose="020F0502020204030204" pitchFamily="34" charset="0"/>
            </a:endParaRPr>
          </a:p>
        </p:txBody>
      </p:sp>
      <p:sp>
        <p:nvSpPr>
          <p:cNvPr id="21" name="Rectangle 20">
            <a:extLst>
              <a:ext uri="{FF2B5EF4-FFF2-40B4-BE49-F238E27FC236}">
                <a16:creationId xmlns:a16="http://schemas.microsoft.com/office/drawing/2014/main" xmlns="" id="{BC26DFF0-D497-400A-A3E4-8441EFFEB09B}"/>
              </a:ext>
            </a:extLst>
          </p:cNvPr>
          <p:cNvSpPr/>
          <p:nvPr/>
        </p:nvSpPr>
        <p:spPr>
          <a:xfrm>
            <a:off x="2434203" y="3883076"/>
            <a:ext cx="1717702" cy="299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2">
                    <a:lumMod val="75000"/>
                  </a:schemeClr>
                </a:solidFill>
              </a:rPr>
              <a:t>Devoted</a:t>
            </a:r>
          </a:p>
        </p:txBody>
      </p:sp>
      <p:sp>
        <p:nvSpPr>
          <p:cNvPr id="22" name="Rectangle 21">
            <a:extLst>
              <a:ext uri="{FF2B5EF4-FFF2-40B4-BE49-F238E27FC236}">
                <a16:creationId xmlns:a16="http://schemas.microsoft.com/office/drawing/2014/main" xmlns="" id="{035DAB8C-FD69-4E24-AB79-157493BA7B68}"/>
              </a:ext>
            </a:extLst>
          </p:cNvPr>
          <p:cNvSpPr/>
          <p:nvPr/>
        </p:nvSpPr>
        <p:spPr>
          <a:xfrm>
            <a:off x="3691217" y="2547075"/>
            <a:ext cx="1761565" cy="266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2">
                    <a:lumMod val="75000"/>
                  </a:schemeClr>
                </a:solidFill>
              </a:rPr>
              <a:t>Disobedient</a:t>
            </a:r>
          </a:p>
        </p:txBody>
      </p:sp>
      <p:sp>
        <p:nvSpPr>
          <p:cNvPr id="23" name="Rectangle 22">
            <a:extLst>
              <a:ext uri="{FF2B5EF4-FFF2-40B4-BE49-F238E27FC236}">
                <a16:creationId xmlns:a16="http://schemas.microsoft.com/office/drawing/2014/main" xmlns="" id="{2E0F0C69-64E3-4952-8C6F-6D36AB13AF65}"/>
              </a:ext>
            </a:extLst>
          </p:cNvPr>
          <p:cNvSpPr/>
          <p:nvPr/>
        </p:nvSpPr>
        <p:spPr>
          <a:xfrm>
            <a:off x="2882571" y="4601886"/>
            <a:ext cx="1218469" cy="3255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2">
                    <a:lumMod val="75000"/>
                  </a:schemeClr>
                </a:solidFill>
              </a:rPr>
              <a:t>Obedient</a:t>
            </a:r>
          </a:p>
        </p:txBody>
      </p:sp>
      <p:cxnSp>
        <p:nvCxnSpPr>
          <p:cNvPr id="25" name="Straight Arrow Connector 24">
            <a:extLst>
              <a:ext uri="{FF2B5EF4-FFF2-40B4-BE49-F238E27FC236}">
                <a16:creationId xmlns:a16="http://schemas.microsoft.com/office/drawing/2014/main" xmlns="" id="{C72E6CB2-623C-4369-BC65-0C57478BA27D}"/>
              </a:ext>
            </a:extLst>
          </p:cNvPr>
          <p:cNvCxnSpPr>
            <a:cxnSpLocks/>
            <a:endCxn id="5" idx="2"/>
          </p:cNvCxnSpPr>
          <p:nvPr/>
        </p:nvCxnSpPr>
        <p:spPr>
          <a:xfrm flipH="1" flipV="1">
            <a:off x="1425385" y="2196318"/>
            <a:ext cx="1743497" cy="8601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A354C91B-B0D7-4897-A5C3-2661D437E9B8}"/>
              </a:ext>
            </a:extLst>
          </p:cNvPr>
          <p:cNvCxnSpPr>
            <a:cxnSpLocks/>
          </p:cNvCxnSpPr>
          <p:nvPr/>
        </p:nvCxnSpPr>
        <p:spPr>
          <a:xfrm flipH="1">
            <a:off x="2217630" y="4169581"/>
            <a:ext cx="676303" cy="11851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856D82F5-62C4-4AAE-92D7-D7A5938F16D5}"/>
              </a:ext>
            </a:extLst>
          </p:cNvPr>
          <p:cNvCxnSpPr>
            <a:cxnSpLocks/>
            <a:endCxn id="17" idx="3"/>
          </p:cNvCxnSpPr>
          <p:nvPr/>
        </p:nvCxnSpPr>
        <p:spPr>
          <a:xfrm flipH="1" flipV="1">
            <a:off x="2289693" y="3925311"/>
            <a:ext cx="555419" cy="822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xmlns="" id="{05D59312-1031-49F3-8364-7B7F5E53719F}"/>
              </a:ext>
            </a:extLst>
          </p:cNvPr>
          <p:cNvCxnSpPr>
            <a:cxnSpLocks/>
            <a:endCxn id="20" idx="1"/>
          </p:cNvCxnSpPr>
          <p:nvPr/>
        </p:nvCxnSpPr>
        <p:spPr>
          <a:xfrm flipV="1">
            <a:off x="6267255" y="3647664"/>
            <a:ext cx="742013" cy="3129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xmlns="" id="{4ECA821B-17AB-4FED-AB28-CB573498D455}"/>
              </a:ext>
            </a:extLst>
          </p:cNvPr>
          <p:cNvCxnSpPr>
            <a:cxnSpLocks/>
          </p:cNvCxnSpPr>
          <p:nvPr/>
        </p:nvCxnSpPr>
        <p:spPr>
          <a:xfrm>
            <a:off x="5911558" y="5243226"/>
            <a:ext cx="411187" cy="35993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xmlns="" id="{D04796EE-DB40-4EAE-A832-6E0396CAE714}"/>
              </a:ext>
            </a:extLst>
          </p:cNvPr>
          <p:cNvCxnSpPr>
            <a:cxnSpLocks/>
          </p:cNvCxnSpPr>
          <p:nvPr/>
        </p:nvCxnSpPr>
        <p:spPr>
          <a:xfrm flipH="1">
            <a:off x="2562957" y="4927402"/>
            <a:ext cx="776159" cy="5083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xmlns="" id="{2A100CFC-ABEE-4BC9-B134-7DE59EB61E60}"/>
              </a:ext>
            </a:extLst>
          </p:cNvPr>
          <p:cNvCxnSpPr>
            <a:cxnSpLocks/>
          </p:cNvCxnSpPr>
          <p:nvPr/>
        </p:nvCxnSpPr>
        <p:spPr>
          <a:xfrm flipH="1" flipV="1">
            <a:off x="2411223" y="1830486"/>
            <a:ext cx="1515318" cy="74146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xmlns="" id="{30EDB8BC-D30F-48E9-AB7F-3576AD35E8BB}"/>
              </a:ext>
            </a:extLst>
          </p:cNvPr>
          <p:cNvCxnSpPr>
            <a:cxnSpLocks/>
          </p:cNvCxnSpPr>
          <p:nvPr/>
        </p:nvCxnSpPr>
        <p:spPr>
          <a:xfrm flipH="1" flipV="1">
            <a:off x="5149966" y="2070838"/>
            <a:ext cx="630942" cy="92248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xmlns="" id="{E6FDD565-2910-47A2-85A1-AE509451DC53}"/>
              </a:ext>
            </a:extLst>
          </p:cNvPr>
          <p:cNvCxnSpPr>
            <a:cxnSpLocks/>
            <a:endCxn id="15" idx="1"/>
          </p:cNvCxnSpPr>
          <p:nvPr/>
        </p:nvCxnSpPr>
        <p:spPr>
          <a:xfrm flipV="1">
            <a:off x="6059910" y="1932534"/>
            <a:ext cx="539019" cy="106064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xmlns="" id="{118F1EB1-1406-4621-9188-C0125A3D45B5}"/>
              </a:ext>
            </a:extLst>
          </p:cNvPr>
          <p:cNvCxnSpPr>
            <a:cxnSpLocks/>
          </p:cNvCxnSpPr>
          <p:nvPr/>
        </p:nvCxnSpPr>
        <p:spPr>
          <a:xfrm flipH="1">
            <a:off x="2625098" y="5509891"/>
            <a:ext cx="923697" cy="2389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xmlns="" id="{0246EF8B-ABB9-4112-8FC0-24EDBF55512D}"/>
              </a:ext>
            </a:extLst>
          </p:cNvPr>
          <p:cNvSpPr/>
          <p:nvPr/>
        </p:nvSpPr>
        <p:spPr>
          <a:xfrm>
            <a:off x="3962981" y="3644788"/>
            <a:ext cx="1405834" cy="93709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2"/>
                </a:solidFill>
              </a:rPr>
              <a:t>JONAH’S CHARACTER</a:t>
            </a:r>
          </a:p>
        </p:txBody>
      </p:sp>
    </p:spTree>
    <p:extLst>
      <p:ext uri="{BB962C8B-B14F-4D97-AF65-F5344CB8AC3E}">
        <p14:creationId xmlns:p14="http://schemas.microsoft.com/office/powerpoint/2010/main" val="84699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6" grpId="0" animBg="1"/>
      <p:bldP spid="17" grpId="0" animBg="1"/>
      <p:bldP spid="18" grpId="0" animBg="1"/>
      <p:bldP spid="19"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xmlns="" id="{E73FD414-5B3D-4956-B950-6E0CE149934D}"/>
              </a:ext>
            </a:extLst>
          </p:cNvPr>
          <p:cNvSpPr>
            <a:spLocks noGrp="1" noChangeArrowheads="1"/>
          </p:cNvSpPr>
          <p:nvPr>
            <p:ph type="title"/>
          </p:nvPr>
        </p:nvSpPr>
        <p:spPr>
          <a:xfrm>
            <a:off x="685800" y="559191"/>
            <a:ext cx="7772400" cy="1143000"/>
          </a:xfrm>
        </p:spPr>
        <p:txBody>
          <a:bodyPr>
            <a:normAutofit fontScale="90000"/>
          </a:bodyPr>
          <a:lstStyle/>
          <a:p>
            <a:pPr eaLnBrk="1" hangingPunct="1"/>
            <a:r>
              <a:rPr lang="en-US" altLang="en-US" dirty="0">
                <a:latin typeface="Tahoma" panose="020B0604030504040204" pitchFamily="34" charset="0"/>
                <a:cs typeface="Tahoma" panose="020B0604030504040204" pitchFamily="34" charset="0"/>
              </a:rPr>
              <a:t>The purpose of the prophets was threefold</a:t>
            </a:r>
            <a:r>
              <a:rPr lang="en-US" altLang="en-US" dirty="0">
                <a:cs typeface="Times New Roman" panose="02020603050405020304" pitchFamily="18" charset="0"/>
              </a:rPr>
              <a:t/>
            </a:r>
            <a:br>
              <a:rPr lang="en-US" altLang="en-US" dirty="0">
                <a:cs typeface="Times New Roman" panose="02020603050405020304" pitchFamily="18" charset="0"/>
              </a:rPr>
            </a:br>
            <a:endParaRPr lang="en-US" altLang="en-US" dirty="0">
              <a:cs typeface="Times New Roman" panose="02020603050405020304" pitchFamily="18" charset="0"/>
            </a:endParaRPr>
          </a:p>
        </p:txBody>
      </p:sp>
      <p:sp>
        <p:nvSpPr>
          <p:cNvPr id="6" name="Text Box 3">
            <a:extLst>
              <a:ext uri="{FF2B5EF4-FFF2-40B4-BE49-F238E27FC236}">
                <a16:creationId xmlns:a16="http://schemas.microsoft.com/office/drawing/2014/main" xmlns="" id="{337B7F29-4518-4D82-BDD5-261A4975E8A7}"/>
              </a:ext>
            </a:extLst>
          </p:cNvPr>
          <p:cNvSpPr txBox="1">
            <a:spLocks noChangeArrowheads="1"/>
          </p:cNvSpPr>
          <p:nvPr/>
        </p:nvSpPr>
        <p:spPr bwMode="ltGray">
          <a:xfrm>
            <a:off x="498823" y="2249667"/>
            <a:ext cx="2468880" cy="2743200"/>
          </a:xfrm>
          <a:prstGeom prst="rect">
            <a:avLst/>
          </a:prstGeom>
          <a:solidFill>
            <a:schemeClr val="accent2">
              <a:lumMod val="20000"/>
              <a:lumOff val="80000"/>
            </a:schemeClr>
          </a:solidFill>
          <a:ln w="38100">
            <a:solidFill>
              <a:schemeClr val="accent1">
                <a:lumMod val="75000"/>
              </a:schemeClr>
            </a:solidFill>
          </a:ln>
          <a:extLst/>
        </p:spPr>
        <p:txBody>
          <a:bodyPr wrap="square" lIns="365760" rIns="365760" anchor="ctr">
            <a:no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dirty="0">
                <a:latin typeface="Tahoma" panose="020B0604030504040204" pitchFamily="34" charset="0"/>
                <a:cs typeface="Tahoma" panose="020B0604030504040204" pitchFamily="34" charset="0"/>
              </a:rPr>
              <a:t>To warn the nations of the coming judgment.</a:t>
            </a:r>
          </a:p>
        </p:txBody>
      </p:sp>
      <p:sp>
        <p:nvSpPr>
          <p:cNvPr id="7" name="Text Box 3">
            <a:extLst>
              <a:ext uri="{FF2B5EF4-FFF2-40B4-BE49-F238E27FC236}">
                <a16:creationId xmlns:a16="http://schemas.microsoft.com/office/drawing/2014/main" xmlns="" id="{D3E01776-3BBB-4CA0-BD54-9CA9B70001AB}"/>
              </a:ext>
            </a:extLst>
          </p:cNvPr>
          <p:cNvSpPr txBox="1">
            <a:spLocks noChangeArrowheads="1"/>
          </p:cNvSpPr>
          <p:nvPr/>
        </p:nvSpPr>
        <p:spPr bwMode="ltGray">
          <a:xfrm>
            <a:off x="3337560" y="2249667"/>
            <a:ext cx="2468880" cy="2743200"/>
          </a:xfrm>
          <a:prstGeom prst="rect">
            <a:avLst/>
          </a:prstGeom>
          <a:solidFill>
            <a:schemeClr val="accent2">
              <a:lumMod val="20000"/>
              <a:lumOff val="80000"/>
            </a:schemeClr>
          </a:solidFill>
          <a:ln w="38100">
            <a:solidFill>
              <a:schemeClr val="accent1">
                <a:lumMod val="75000"/>
              </a:schemeClr>
            </a:solidFill>
          </a:ln>
          <a:extLst/>
        </p:spPr>
        <p:txBody>
          <a:bodyPr wrap="square" lIns="365760" rIns="365760" anchor="ctr">
            <a:no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dirty="0">
                <a:latin typeface="Tahoma" panose="020B0604030504040204" pitchFamily="34" charset="0"/>
                <a:cs typeface="Tahoma" panose="020B0604030504040204" pitchFamily="34" charset="0"/>
              </a:rPr>
              <a:t>To explain why the judgment had come upon them.</a:t>
            </a:r>
          </a:p>
        </p:txBody>
      </p:sp>
      <p:sp>
        <p:nvSpPr>
          <p:cNvPr id="8" name="Text Box 3">
            <a:extLst>
              <a:ext uri="{FF2B5EF4-FFF2-40B4-BE49-F238E27FC236}">
                <a16:creationId xmlns:a16="http://schemas.microsoft.com/office/drawing/2014/main" xmlns="" id="{A461A7CB-6C5A-4651-AC70-175EC25B9E37}"/>
              </a:ext>
            </a:extLst>
          </p:cNvPr>
          <p:cNvSpPr txBox="1">
            <a:spLocks noChangeArrowheads="1"/>
          </p:cNvSpPr>
          <p:nvPr/>
        </p:nvSpPr>
        <p:spPr bwMode="ltGray">
          <a:xfrm>
            <a:off x="6176297" y="2249668"/>
            <a:ext cx="2468880" cy="2743200"/>
          </a:xfrm>
          <a:prstGeom prst="rect">
            <a:avLst/>
          </a:prstGeom>
          <a:solidFill>
            <a:schemeClr val="accent2">
              <a:lumMod val="20000"/>
              <a:lumOff val="80000"/>
            </a:schemeClr>
          </a:solidFill>
          <a:ln w="38100">
            <a:solidFill>
              <a:schemeClr val="accent1">
                <a:lumMod val="75000"/>
              </a:schemeClr>
            </a:solidFill>
          </a:ln>
          <a:extLst/>
        </p:spPr>
        <p:txBody>
          <a:bodyPr wrap="square" lIns="365760" rIns="365760" anchor="ctr">
            <a:no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dirty="0">
                <a:latin typeface="Tahoma" panose="020B0604030504040204" pitchFamily="34" charset="0"/>
                <a:cs typeface="Tahoma" panose="020B0604030504040204" pitchFamily="34" charset="0"/>
              </a:rPr>
              <a:t>To give assurance, at least to a remnant, of a hope that lay beyond the judgment.</a:t>
            </a:r>
            <a:endParaRPr lang="en-US" altLang="en-US" sz="2000" dirty="0"/>
          </a:p>
        </p:txBody>
      </p:sp>
      <p:sp>
        <p:nvSpPr>
          <p:cNvPr id="9" name="Oval 8">
            <a:extLst>
              <a:ext uri="{FF2B5EF4-FFF2-40B4-BE49-F238E27FC236}">
                <a16:creationId xmlns:a16="http://schemas.microsoft.com/office/drawing/2014/main" xmlns="" id="{05341A5D-8512-4797-877F-2A3D2AB0F879}"/>
              </a:ext>
            </a:extLst>
          </p:cNvPr>
          <p:cNvSpPr/>
          <p:nvPr/>
        </p:nvSpPr>
        <p:spPr>
          <a:xfrm>
            <a:off x="246841" y="1816493"/>
            <a:ext cx="654148"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rPr>
              <a:t>1</a:t>
            </a:r>
          </a:p>
        </p:txBody>
      </p:sp>
      <p:sp>
        <p:nvSpPr>
          <p:cNvPr id="12" name="Oval 11">
            <a:extLst>
              <a:ext uri="{FF2B5EF4-FFF2-40B4-BE49-F238E27FC236}">
                <a16:creationId xmlns:a16="http://schemas.microsoft.com/office/drawing/2014/main" xmlns="" id="{1018100A-F7D0-4436-89BF-88B65E08A18A}"/>
              </a:ext>
            </a:extLst>
          </p:cNvPr>
          <p:cNvSpPr/>
          <p:nvPr/>
        </p:nvSpPr>
        <p:spPr>
          <a:xfrm>
            <a:off x="3029326" y="1812395"/>
            <a:ext cx="654148"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rPr>
              <a:t>2</a:t>
            </a:r>
          </a:p>
        </p:txBody>
      </p:sp>
      <p:sp>
        <p:nvSpPr>
          <p:cNvPr id="13" name="Oval 12">
            <a:extLst>
              <a:ext uri="{FF2B5EF4-FFF2-40B4-BE49-F238E27FC236}">
                <a16:creationId xmlns:a16="http://schemas.microsoft.com/office/drawing/2014/main" xmlns="" id="{9EB24599-719B-4BDE-B670-323298B44952}"/>
              </a:ext>
            </a:extLst>
          </p:cNvPr>
          <p:cNvSpPr/>
          <p:nvPr/>
        </p:nvSpPr>
        <p:spPr>
          <a:xfrm>
            <a:off x="5811811" y="1812395"/>
            <a:ext cx="654148"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rPr>
              <a:t>3</a:t>
            </a:r>
          </a:p>
        </p:txBody>
      </p:sp>
    </p:spTree>
    <p:extLst>
      <p:ext uri="{BB962C8B-B14F-4D97-AF65-F5344CB8AC3E}">
        <p14:creationId xmlns:p14="http://schemas.microsoft.com/office/powerpoint/2010/main" val="354929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10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bg/>
                                          </p:spTgt>
                                        </p:tgtEl>
                                        <p:attrNameLst>
                                          <p:attrName>style.visibility</p:attrName>
                                        </p:attrNameLst>
                                      </p:cBhvr>
                                      <p:to>
                                        <p:strVal val="visible"/>
                                      </p:to>
                                    </p:set>
                                    <p:animEffect transition="in" filter="fade">
                                      <p:cBhvr>
                                        <p:cTn id="17" dur="1000"/>
                                        <p:tgtEl>
                                          <p:spTgt spid="7">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10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bg/>
                                          </p:spTgt>
                                        </p:tgtEl>
                                        <p:attrNameLst>
                                          <p:attrName>style.visibility</p:attrName>
                                        </p:attrNameLst>
                                      </p:cBhvr>
                                      <p:to>
                                        <p:strVal val="visible"/>
                                      </p:to>
                                    </p:set>
                                    <p:animEffect transition="in" filter="fade">
                                      <p:cBhvr>
                                        <p:cTn id="27" dur="1000"/>
                                        <p:tgtEl>
                                          <p:spTgt spid="8">
                                            <p:bg/>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0" end="0"/>
                                            </p:txEl>
                                          </p:spTgt>
                                        </p:tgtEl>
                                        <p:attrNameLst>
                                          <p:attrName>style.visibility</p:attrName>
                                        </p:attrNameLst>
                                      </p:cBhvr>
                                      <p:to>
                                        <p:strVal val="visible"/>
                                      </p:to>
                                    </p:set>
                                    <p:animEffect transition="in" filter="fade">
                                      <p:cBhvr>
                                        <p:cTn id="32"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P spid="7" grpId="0" build="p" animBg="1"/>
      <p:bldP spid="8" grpId="0" build="p"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6A8903-D8CA-4FC6-9FE6-BD2C455BD030}"/>
              </a:ext>
            </a:extLst>
          </p:cNvPr>
          <p:cNvSpPr>
            <a:spLocks noGrp="1"/>
          </p:cNvSpPr>
          <p:nvPr>
            <p:ph type="title"/>
          </p:nvPr>
        </p:nvSpPr>
        <p:spPr>
          <a:xfrm>
            <a:off x="786910" y="75024"/>
            <a:ext cx="7406640" cy="1356360"/>
          </a:xfrm>
        </p:spPr>
        <p:txBody>
          <a:bodyPr/>
          <a:lstStyle/>
          <a:p>
            <a:r>
              <a:rPr lang="en-US" dirty="0"/>
              <a:t>Jonah was from Gath-</a:t>
            </a:r>
            <a:r>
              <a:rPr lang="en-US" dirty="0" err="1"/>
              <a:t>Hepher</a:t>
            </a:r>
            <a:endParaRPr lang="en-US" dirty="0"/>
          </a:p>
        </p:txBody>
      </p:sp>
      <p:pic>
        <p:nvPicPr>
          <p:cNvPr id="4" name="Picture 3" descr="A close up of text on a white background&#10;&#10;Description generated with high confidence">
            <a:extLst>
              <a:ext uri="{FF2B5EF4-FFF2-40B4-BE49-F238E27FC236}">
                <a16:creationId xmlns:a16="http://schemas.microsoft.com/office/drawing/2014/main" xmlns="" id="{CA1332E5-2D89-4B40-8962-AD60EB033286}"/>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533775" y="1251688"/>
            <a:ext cx="5047453" cy="5261654"/>
          </a:xfrm>
          <a:prstGeom prst="rect">
            <a:avLst/>
          </a:prstGeom>
        </p:spPr>
      </p:pic>
      <p:sp>
        <p:nvSpPr>
          <p:cNvPr id="5" name="Rectangle 4">
            <a:extLst>
              <a:ext uri="{FF2B5EF4-FFF2-40B4-BE49-F238E27FC236}">
                <a16:creationId xmlns:a16="http://schemas.microsoft.com/office/drawing/2014/main" xmlns="" id="{6AD097AA-3CEB-48C2-B148-97744F4BDA49}"/>
              </a:ext>
            </a:extLst>
          </p:cNvPr>
          <p:cNvSpPr/>
          <p:nvPr/>
        </p:nvSpPr>
        <p:spPr>
          <a:xfrm>
            <a:off x="786910" y="1316057"/>
            <a:ext cx="2423016" cy="5016758"/>
          </a:xfrm>
          <a:prstGeom prst="rect">
            <a:avLst/>
          </a:prstGeom>
        </p:spPr>
        <p:txBody>
          <a:bodyPr wrap="square">
            <a:spAutoFit/>
          </a:bodyPr>
          <a:lstStyle/>
          <a:p>
            <a:pPr marL="285750" indent="-285750">
              <a:buFont typeface="Arial" panose="020B0604020202020204" pitchFamily="34" charset="0"/>
              <a:buChar char="•"/>
            </a:pPr>
            <a:r>
              <a:rPr lang="en-US" sz="2000" dirty="0">
                <a:latin typeface="Calibri" panose="020F0502020204030204" pitchFamily="34" charset="0"/>
              </a:rPr>
              <a:t>Place-name meaning “winepress on the watering hole.” </a:t>
            </a:r>
          </a:p>
          <a:p>
            <a:pPr marL="285750" indent="-285750">
              <a:buFont typeface="Arial" panose="020B0604020202020204" pitchFamily="34" charset="0"/>
              <a:buChar char="•"/>
            </a:pPr>
            <a:r>
              <a:rPr lang="en-US" sz="2000" dirty="0">
                <a:latin typeface="Calibri" panose="020F0502020204030204" pitchFamily="34" charset="0"/>
              </a:rPr>
              <a:t>A city on the eastern border of Zebulun’s tribal allotment (Josh. 19:13). </a:t>
            </a:r>
          </a:p>
          <a:p>
            <a:pPr marL="285750" indent="-285750">
              <a:buFont typeface="Arial" panose="020B0604020202020204" pitchFamily="34" charset="0"/>
              <a:buChar char="•"/>
            </a:pPr>
            <a:r>
              <a:rPr lang="en-US" sz="2000" dirty="0">
                <a:latin typeface="Calibri" panose="020F0502020204030204" pitchFamily="34" charset="0"/>
              </a:rPr>
              <a:t>It is located at modern el-Meshed or nearby Khirbet </a:t>
            </a:r>
            <a:r>
              <a:rPr lang="en-US" sz="2000" dirty="0" err="1">
                <a:latin typeface="Calibri" panose="020F0502020204030204" pitchFamily="34" charset="0"/>
              </a:rPr>
              <a:t>ez-Zurra</a:t>
            </a:r>
            <a:r>
              <a:rPr lang="en-US" sz="2000" dirty="0">
                <a:latin typeface="Calibri" panose="020F0502020204030204" pitchFamily="34" charset="0"/>
              </a:rPr>
              <a:t>, three miles northeast of Nazareth.</a:t>
            </a:r>
          </a:p>
        </p:txBody>
      </p:sp>
    </p:spTree>
    <p:extLst>
      <p:ext uri="{BB962C8B-B14F-4D97-AF65-F5344CB8AC3E}">
        <p14:creationId xmlns:p14="http://schemas.microsoft.com/office/powerpoint/2010/main" val="3793061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250" name="Group 3">
            <a:extLst>
              <a:ext uri="{FF2B5EF4-FFF2-40B4-BE49-F238E27FC236}">
                <a16:creationId xmlns:a16="http://schemas.microsoft.com/office/drawing/2014/main" xmlns="" id="{38DD0241-B61E-4DFC-97F6-AC6D96D327BD}"/>
              </a:ext>
            </a:extLst>
          </p:cNvPr>
          <p:cNvGrpSpPr>
            <a:grpSpLocks noGrp="1" noUngrp="1" noChangeAspect="1"/>
          </p:cNvGrpSpPr>
          <p:nvPr/>
        </p:nvGrpSpPr>
        <p:grpSpPr bwMode="auto">
          <a:xfrm>
            <a:off x="0" y="0"/>
            <a:ext cx="9347981" cy="6578381"/>
            <a:chOff x="685800" y="828675"/>
            <a:chExt cx="7945784" cy="5592022"/>
          </a:xfrm>
        </p:grpSpPr>
        <p:pic>
          <p:nvPicPr>
            <p:cNvPr id="53251" name="Picture 1" descr="Gath hepher from east, tb110106368dxo">
              <a:extLst>
                <a:ext uri="{FF2B5EF4-FFF2-40B4-BE49-F238E27FC236}">
                  <a16:creationId xmlns:a16="http://schemas.microsoft.com/office/drawing/2014/main" xmlns="" id="{5E4CB623-3B08-4A5B-8A68-AC0E38CA5F21}"/>
                </a:ext>
              </a:extLst>
            </p:cNvPr>
            <p:cNvPicPr>
              <a:picLocks noRot="1" noChangeAspect="1" noMove="1" noResize="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685800" y="828675"/>
              <a:ext cx="7772400" cy="519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Rectangle 2">
              <a:extLst>
                <a:ext uri="{FF2B5EF4-FFF2-40B4-BE49-F238E27FC236}">
                  <a16:creationId xmlns:a16="http://schemas.microsoft.com/office/drawing/2014/main" xmlns="" id="{9333C770-D47F-455D-91D3-BA6A84F2025D}"/>
                </a:ext>
              </a:extLst>
            </p:cNvPr>
            <p:cNvSpPr>
              <a:spLocks noChangeArrowheads="1"/>
            </p:cNvSpPr>
            <p:nvPr/>
          </p:nvSpPr>
          <p:spPr bwMode="auto">
            <a:xfrm>
              <a:off x="859184" y="6077931"/>
              <a:ext cx="7772400" cy="34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lnSpc>
                  <a:spcPct val="90000"/>
                </a:lnSpc>
              </a:pPr>
              <a:r>
                <a:rPr lang="en-US" altLang="en-US" sz="2200" dirty="0">
                  <a:solidFill>
                    <a:srgbClr val="000000"/>
                  </a:solidFill>
                  <a:latin typeface="Calibri" panose="020F0502020204030204" pitchFamily="34" charset="0"/>
                  <a:cs typeface="Arial" panose="020B0604020202020204" pitchFamily="34" charset="0"/>
                </a:rPr>
                <a:t>Gath </a:t>
              </a:r>
              <a:r>
                <a:rPr lang="en-US" altLang="en-US" sz="2200" dirty="0" err="1">
                  <a:solidFill>
                    <a:srgbClr val="000000"/>
                  </a:solidFill>
                  <a:latin typeface="Calibri" panose="020F0502020204030204" pitchFamily="34" charset="0"/>
                  <a:cs typeface="Arial" panose="020B0604020202020204" pitchFamily="34" charset="0"/>
                </a:rPr>
                <a:t>Hepher</a:t>
              </a:r>
              <a:r>
                <a:rPr lang="en-US" altLang="en-US" sz="2200" dirty="0">
                  <a:solidFill>
                    <a:srgbClr val="000000"/>
                  </a:solidFill>
                  <a:latin typeface="Calibri" panose="020F0502020204030204" pitchFamily="34" charset="0"/>
                  <a:cs typeface="Arial" panose="020B0604020202020204" pitchFamily="34" charset="0"/>
                </a:rPr>
                <a:t> from east</a:t>
              </a:r>
            </a:p>
          </p:txBody>
        </p:sp>
      </p:grpSp>
    </p:spTree>
    <p:extLst>
      <p:ext uri="{BB962C8B-B14F-4D97-AF65-F5344CB8AC3E}">
        <p14:creationId xmlns:p14="http://schemas.microsoft.com/office/powerpoint/2010/main" val="18702326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56ACD8-21CD-4057-8AAE-8BACB20C9DD8}"/>
              </a:ext>
            </a:extLst>
          </p:cNvPr>
          <p:cNvSpPr>
            <a:spLocks noGrp="1"/>
          </p:cNvSpPr>
          <p:nvPr>
            <p:ph type="title"/>
          </p:nvPr>
        </p:nvSpPr>
        <p:spPr/>
        <p:txBody>
          <a:bodyPr/>
          <a:lstStyle/>
          <a:p>
            <a:r>
              <a:rPr lang="en-US" dirty="0"/>
              <a:t>Jonah’s Work Prior to His Calling</a:t>
            </a:r>
          </a:p>
        </p:txBody>
      </p:sp>
      <p:sp>
        <p:nvSpPr>
          <p:cNvPr id="3" name="Content Placeholder 2">
            <a:extLst>
              <a:ext uri="{FF2B5EF4-FFF2-40B4-BE49-F238E27FC236}">
                <a16:creationId xmlns:a16="http://schemas.microsoft.com/office/drawing/2014/main" xmlns="" id="{D2385133-E13D-461E-887B-053D23AD652D}"/>
              </a:ext>
            </a:extLst>
          </p:cNvPr>
          <p:cNvSpPr>
            <a:spLocks noGrp="1"/>
          </p:cNvSpPr>
          <p:nvPr>
            <p:ph idx="1"/>
          </p:nvPr>
        </p:nvSpPr>
        <p:spPr/>
        <p:txBody>
          <a:bodyPr/>
          <a:lstStyle/>
          <a:p>
            <a:endParaRPr lang="en-US" dirty="0"/>
          </a:p>
        </p:txBody>
      </p:sp>
      <p:pic>
        <p:nvPicPr>
          <p:cNvPr id="5" name="Picture 4" descr="J:\Temp\BibleMaps &amp; Clipart\Waldron Bible Maps\JPEG Folder\Jeroboam II.jpg">
            <a:extLst>
              <a:ext uri="{FF2B5EF4-FFF2-40B4-BE49-F238E27FC236}">
                <a16:creationId xmlns:a16="http://schemas.microsoft.com/office/drawing/2014/main" xmlns="" id="{7A7C5961-33FC-4D47-9267-52A2BEA30C9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20905" y="907367"/>
            <a:ext cx="5226147" cy="5732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4">
            <a:extLst>
              <a:ext uri="{FF2B5EF4-FFF2-40B4-BE49-F238E27FC236}">
                <a16:creationId xmlns:a16="http://schemas.microsoft.com/office/drawing/2014/main" xmlns="" id="{A0E41DC1-0A75-4277-814B-B454CBDD26AD}"/>
              </a:ext>
            </a:extLst>
          </p:cNvPr>
          <p:cNvSpPr txBox="1">
            <a:spLocks noChangeArrowheads="1"/>
          </p:cNvSpPr>
          <p:nvPr/>
        </p:nvSpPr>
        <p:spPr bwMode="ltGray">
          <a:xfrm>
            <a:off x="354111" y="1571234"/>
            <a:ext cx="3416031" cy="4524315"/>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ctr"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ctr"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ctr"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ctr"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l" eaLnBrk="1" hangingPunct="1">
              <a:spcBef>
                <a:spcPct val="50000"/>
              </a:spcBef>
            </a:pPr>
            <a:r>
              <a:rPr lang="en-US" altLang="en-US" sz="1800" b="1" dirty="0">
                <a:solidFill>
                  <a:schemeClr val="tx2">
                    <a:lumMod val="50000"/>
                  </a:schemeClr>
                </a:solidFill>
                <a:latin typeface="Calibri" panose="020F0502020204030204" pitchFamily="34" charset="0"/>
              </a:rPr>
              <a:t>2 Kings 14:23 - 26 (NKJV) </a:t>
            </a:r>
          </a:p>
          <a:p>
            <a:pPr algn="l" eaLnBrk="1" hangingPunct="1">
              <a:spcBef>
                <a:spcPct val="50000"/>
              </a:spcBef>
            </a:pPr>
            <a:r>
              <a:rPr lang="en-US" altLang="en-US" sz="1800" baseline="30000" dirty="0">
                <a:solidFill>
                  <a:schemeClr val="tx2">
                    <a:lumMod val="50000"/>
                  </a:schemeClr>
                </a:solidFill>
                <a:latin typeface="Calibri" panose="020F0502020204030204" pitchFamily="34" charset="0"/>
              </a:rPr>
              <a:t>25 </a:t>
            </a:r>
            <a:r>
              <a:rPr lang="en-US" altLang="en-US" sz="1800" u="sng" dirty="0">
                <a:solidFill>
                  <a:schemeClr val="tx2">
                    <a:lumMod val="50000"/>
                  </a:schemeClr>
                </a:solidFill>
                <a:latin typeface="Calibri" panose="020F0502020204030204" pitchFamily="34" charset="0"/>
              </a:rPr>
              <a:t>He restored the territory of Israel from the entrance of </a:t>
            </a:r>
            <a:r>
              <a:rPr lang="en-US" altLang="en-US" sz="1800" u="sng" dirty="0" err="1">
                <a:solidFill>
                  <a:schemeClr val="tx2">
                    <a:lumMod val="50000"/>
                  </a:schemeClr>
                </a:solidFill>
                <a:latin typeface="Calibri" panose="020F0502020204030204" pitchFamily="34" charset="0"/>
              </a:rPr>
              <a:t>Hamath</a:t>
            </a:r>
            <a:r>
              <a:rPr lang="en-US" altLang="en-US" sz="1800" u="sng" dirty="0">
                <a:solidFill>
                  <a:schemeClr val="tx2">
                    <a:lumMod val="50000"/>
                  </a:schemeClr>
                </a:solidFill>
                <a:latin typeface="Calibri" panose="020F0502020204030204" pitchFamily="34" charset="0"/>
              </a:rPr>
              <a:t> to the Sea of the Arabah</a:t>
            </a:r>
            <a:r>
              <a:rPr lang="en-US" altLang="en-US" sz="1800" dirty="0">
                <a:solidFill>
                  <a:schemeClr val="tx2">
                    <a:lumMod val="50000"/>
                  </a:schemeClr>
                </a:solidFill>
                <a:latin typeface="Calibri" panose="020F0502020204030204" pitchFamily="34" charset="0"/>
              </a:rPr>
              <a:t>,</a:t>
            </a:r>
          </a:p>
          <a:p>
            <a:pPr algn="l" eaLnBrk="1" hangingPunct="1">
              <a:spcBef>
                <a:spcPct val="50000"/>
              </a:spcBef>
            </a:pPr>
            <a:r>
              <a:rPr lang="en-US" altLang="en-US" sz="1800" dirty="0">
                <a:solidFill>
                  <a:schemeClr val="tx2">
                    <a:lumMod val="50000"/>
                  </a:schemeClr>
                </a:solidFill>
                <a:latin typeface="Calibri" panose="020F0502020204030204" pitchFamily="34" charset="0"/>
              </a:rPr>
              <a:t> according to the word of the Lord God of Israel, </a:t>
            </a:r>
          </a:p>
          <a:p>
            <a:pPr algn="l" eaLnBrk="1" hangingPunct="1">
              <a:spcBef>
                <a:spcPct val="50000"/>
              </a:spcBef>
            </a:pPr>
            <a:r>
              <a:rPr lang="en-US" altLang="en-US" sz="1800" dirty="0">
                <a:solidFill>
                  <a:schemeClr val="tx2">
                    <a:lumMod val="50000"/>
                  </a:schemeClr>
                </a:solidFill>
                <a:latin typeface="Calibri" panose="020F0502020204030204" pitchFamily="34" charset="0"/>
              </a:rPr>
              <a:t>which He had spoken through His servant </a:t>
            </a:r>
            <a:r>
              <a:rPr lang="en-US" altLang="en-US" sz="1800" u="sng" dirty="0">
                <a:solidFill>
                  <a:schemeClr val="tx2">
                    <a:lumMod val="50000"/>
                  </a:schemeClr>
                </a:solidFill>
                <a:latin typeface="Calibri" panose="020F0502020204030204" pitchFamily="34" charset="0"/>
              </a:rPr>
              <a:t>Jonah the son of </a:t>
            </a:r>
            <a:r>
              <a:rPr lang="en-US" altLang="en-US" sz="1800" u="sng" dirty="0" err="1">
                <a:solidFill>
                  <a:schemeClr val="tx2">
                    <a:lumMod val="50000"/>
                  </a:schemeClr>
                </a:solidFill>
                <a:latin typeface="Calibri" panose="020F0502020204030204" pitchFamily="34" charset="0"/>
              </a:rPr>
              <a:t>Amittai</a:t>
            </a:r>
            <a:r>
              <a:rPr lang="en-US" altLang="en-US" sz="1800" dirty="0">
                <a:solidFill>
                  <a:schemeClr val="tx2">
                    <a:lumMod val="50000"/>
                  </a:schemeClr>
                </a:solidFill>
                <a:latin typeface="Calibri" panose="020F0502020204030204" pitchFamily="34" charset="0"/>
              </a:rPr>
              <a:t>, the prophet who </a:t>
            </a:r>
            <a:r>
              <a:rPr lang="en-US" altLang="en-US" sz="1800" i="1" dirty="0">
                <a:solidFill>
                  <a:schemeClr val="tx2">
                    <a:lumMod val="50000"/>
                  </a:schemeClr>
                </a:solidFill>
                <a:latin typeface="Calibri" panose="020F0502020204030204" pitchFamily="34" charset="0"/>
              </a:rPr>
              <a:t>was</a:t>
            </a:r>
            <a:r>
              <a:rPr lang="en-US" altLang="en-US" sz="1800" dirty="0">
                <a:solidFill>
                  <a:schemeClr val="tx2">
                    <a:lumMod val="50000"/>
                  </a:schemeClr>
                </a:solidFill>
                <a:latin typeface="Calibri" panose="020F0502020204030204" pitchFamily="34" charset="0"/>
              </a:rPr>
              <a:t> from Gath </a:t>
            </a:r>
            <a:r>
              <a:rPr lang="en-US" altLang="en-US" sz="1800" dirty="0" err="1">
                <a:solidFill>
                  <a:schemeClr val="tx2">
                    <a:lumMod val="50000"/>
                  </a:schemeClr>
                </a:solidFill>
                <a:latin typeface="Calibri" panose="020F0502020204030204" pitchFamily="34" charset="0"/>
              </a:rPr>
              <a:t>Hepher</a:t>
            </a:r>
            <a:r>
              <a:rPr lang="en-US" altLang="en-US" sz="1800" dirty="0">
                <a:solidFill>
                  <a:schemeClr val="tx2">
                    <a:lumMod val="50000"/>
                  </a:schemeClr>
                </a:solidFill>
                <a:latin typeface="Calibri" panose="020F0502020204030204" pitchFamily="34" charset="0"/>
              </a:rPr>
              <a:t>. </a:t>
            </a:r>
          </a:p>
          <a:p>
            <a:pPr algn="l" eaLnBrk="1" hangingPunct="1">
              <a:spcBef>
                <a:spcPct val="50000"/>
              </a:spcBef>
            </a:pPr>
            <a:r>
              <a:rPr lang="en-US" altLang="en-US" sz="1800" dirty="0">
                <a:solidFill>
                  <a:schemeClr val="tx2">
                    <a:lumMod val="50000"/>
                  </a:schemeClr>
                </a:solidFill>
                <a:latin typeface="Calibri" panose="020F0502020204030204" pitchFamily="34" charset="0"/>
              </a:rPr>
              <a:t> </a:t>
            </a:r>
            <a:r>
              <a:rPr lang="en-US" altLang="en-US" sz="1800" baseline="30000" dirty="0">
                <a:solidFill>
                  <a:schemeClr val="tx2">
                    <a:lumMod val="50000"/>
                  </a:schemeClr>
                </a:solidFill>
                <a:latin typeface="Calibri" panose="020F0502020204030204" pitchFamily="34" charset="0"/>
              </a:rPr>
              <a:t>26</a:t>
            </a:r>
            <a:r>
              <a:rPr lang="en-US" altLang="en-US" sz="1800" dirty="0">
                <a:solidFill>
                  <a:schemeClr val="tx2">
                    <a:lumMod val="50000"/>
                  </a:schemeClr>
                </a:solidFill>
                <a:latin typeface="Calibri" panose="020F0502020204030204" pitchFamily="34" charset="0"/>
              </a:rPr>
              <a:t>For the Lord saw </a:t>
            </a:r>
            <a:r>
              <a:rPr lang="en-US" altLang="en-US" sz="1800" i="1" dirty="0">
                <a:solidFill>
                  <a:schemeClr val="tx2">
                    <a:lumMod val="50000"/>
                  </a:schemeClr>
                </a:solidFill>
                <a:latin typeface="Calibri" panose="020F0502020204030204" pitchFamily="34" charset="0"/>
              </a:rPr>
              <a:t>that</a:t>
            </a:r>
            <a:r>
              <a:rPr lang="en-US" altLang="en-US" sz="1800" dirty="0">
                <a:solidFill>
                  <a:schemeClr val="tx2">
                    <a:lumMod val="50000"/>
                  </a:schemeClr>
                </a:solidFill>
                <a:latin typeface="Calibri" panose="020F0502020204030204" pitchFamily="34" charset="0"/>
              </a:rPr>
              <a:t> the affliction of Israel </a:t>
            </a:r>
            <a:r>
              <a:rPr lang="en-US" altLang="en-US" sz="1800" i="1" dirty="0">
                <a:solidFill>
                  <a:schemeClr val="tx2">
                    <a:lumMod val="50000"/>
                  </a:schemeClr>
                </a:solidFill>
                <a:latin typeface="Calibri" panose="020F0502020204030204" pitchFamily="34" charset="0"/>
              </a:rPr>
              <a:t>was</a:t>
            </a:r>
            <a:r>
              <a:rPr lang="en-US" altLang="en-US" sz="1800" dirty="0">
                <a:solidFill>
                  <a:schemeClr val="tx2">
                    <a:lumMod val="50000"/>
                  </a:schemeClr>
                </a:solidFill>
                <a:latin typeface="Calibri" panose="020F0502020204030204" pitchFamily="34" charset="0"/>
              </a:rPr>
              <a:t> very bitter; and whether bond or free, there was no helper for Israel.  </a:t>
            </a:r>
          </a:p>
        </p:txBody>
      </p:sp>
      <p:cxnSp>
        <p:nvCxnSpPr>
          <p:cNvPr id="8" name="Straight Arrow Connector 7">
            <a:extLst>
              <a:ext uri="{FF2B5EF4-FFF2-40B4-BE49-F238E27FC236}">
                <a16:creationId xmlns:a16="http://schemas.microsoft.com/office/drawing/2014/main" xmlns="" id="{B94433F4-4285-4933-929B-50C76A834EC6}"/>
              </a:ext>
            </a:extLst>
          </p:cNvPr>
          <p:cNvCxnSpPr>
            <a:cxnSpLocks/>
          </p:cNvCxnSpPr>
          <p:nvPr/>
        </p:nvCxnSpPr>
        <p:spPr>
          <a:xfrm flipV="1">
            <a:off x="6465888" y="2356340"/>
            <a:ext cx="223300" cy="53457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xmlns="" id="{758518DE-0F6B-4C78-B65F-DAE4C2761D5A}"/>
              </a:ext>
            </a:extLst>
          </p:cNvPr>
          <p:cNvCxnSpPr>
            <a:cxnSpLocks/>
          </p:cNvCxnSpPr>
          <p:nvPr/>
        </p:nvCxnSpPr>
        <p:spPr>
          <a:xfrm flipH="1">
            <a:off x="5401996" y="5851122"/>
            <a:ext cx="126608" cy="488853"/>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xmlns="" id="{6F674C86-6150-438E-B3BA-0A8E9C96191B}"/>
              </a:ext>
            </a:extLst>
          </p:cNvPr>
          <p:cNvCxnSpPr>
            <a:cxnSpLocks/>
          </p:cNvCxnSpPr>
          <p:nvPr/>
        </p:nvCxnSpPr>
        <p:spPr>
          <a:xfrm flipV="1">
            <a:off x="5370343" y="3938954"/>
            <a:ext cx="298937" cy="98476"/>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xmlns="" id="{7EB8A534-B151-41A0-85E9-16AAFE4648FC}"/>
              </a:ext>
            </a:extLst>
          </p:cNvPr>
          <p:cNvCxnSpPr>
            <a:cxnSpLocks/>
          </p:cNvCxnSpPr>
          <p:nvPr/>
        </p:nvCxnSpPr>
        <p:spPr>
          <a:xfrm>
            <a:off x="4542401" y="4283612"/>
            <a:ext cx="346568" cy="18288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442206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C31E7A-236B-470A-85A9-954EA8C66344}"/>
              </a:ext>
            </a:extLst>
          </p:cNvPr>
          <p:cNvSpPr>
            <a:spLocks noGrp="1"/>
          </p:cNvSpPr>
          <p:nvPr>
            <p:ph type="title"/>
          </p:nvPr>
        </p:nvSpPr>
        <p:spPr/>
        <p:txBody>
          <a:bodyPr/>
          <a:lstStyle/>
          <a:p>
            <a:r>
              <a:rPr lang="en-US" dirty="0"/>
              <a:t>Jonah’s Mission</a:t>
            </a:r>
          </a:p>
        </p:txBody>
      </p:sp>
      <p:sp>
        <p:nvSpPr>
          <p:cNvPr id="3" name="Content Placeholder 2">
            <a:extLst>
              <a:ext uri="{FF2B5EF4-FFF2-40B4-BE49-F238E27FC236}">
                <a16:creationId xmlns:a16="http://schemas.microsoft.com/office/drawing/2014/main" xmlns="" id="{FA15B862-0B93-4300-BC53-498C2D747568}"/>
              </a:ext>
            </a:extLst>
          </p:cNvPr>
          <p:cNvSpPr>
            <a:spLocks noGrp="1"/>
          </p:cNvSpPr>
          <p:nvPr>
            <p:ph idx="1"/>
          </p:nvPr>
        </p:nvSpPr>
        <p:spPr>
          <a:xfrm>
            <a:off x="709548" y="1487658"/>
            <a:ext cx="4649105" cy="4839183"/>
          </a:xfrm>
        </p:spPr>
        <p:txBody>
          <a:bodyPr>
            <a:noAutofit/>
          </a:bodyPr>
          <a:lstStyle/>
          <a:p>
            <a:r>
              <a:rPr lang="en-US" sz="1800" dirty="0"/>
              <a:t>He was called away from his ministry of national recovery (2 Kings 14) to deliver judgement on some of the most ruthless people history had ever known </a:t>
            </a:r>
          </a:p>
          <a:p>
            <a:r>
              <a:rPr lang="en-US" sz="1800" dirty="0"/>
              <a:t>Normally when prophets spoke against other nations, it was from their own soil rather than as a missionary in a foreign land (e.g. Jonah to Nineveh, Elisha to Damascus in 2 Kings 8)</a:t>
            </a:r>
          </a:p>
          <a:p>
            <a:r>
              <a:rPr lang="en-US" sz="1800" dirty="0"/>
              <a:t>Some were reluctant to bear the burden of the prophetic call (Moses, Elijah, Jeremiah) however Jonah went beyond hesitation and fled</a:t>
            </a:r>
          </a:p>
          <a:p>
            <a:r>
              <a:rPr lang="en-US" sz="1800" dirty="0"/>
              <a:t>Was it fear of success or failure that drove Jonah away? It was fear of success. He did not want a heathen nation to be saved from the wrath of God. (Jonah 4:2)</a:t>
            </a:r>
          </a:p>
          <a:p>
            <a:endParaRPr lang="en-US" sz="1800" dirty="0"/>
          </a:p>
        </p:txBody>
      </p:sp>
      <p:sp>
        <p:nvSpPr>
          <p:cNvPr id="4" name="Content Placeholder 3">
            <a:extLst>
              <a:ext uri="{FF2B5EF4-FFF2-40B4-BE49-F238E27FC236}">
                <a16:creationId xmlns:a16="http://schemas.microsoft.com/office/drawing/2014/main" xmlns="" id="{25F0B2F5-24F1-4915-8CDB-AD847C169F0B}"/>
              </a:ext>
            </a:extLst>
          </p:cNvPr>
          <p:cNvSpPr>
            <a:spLocks noGrp="1"/>
          </p:cNvSpPr>
          <p:nvPr>
            <p:ph idx="13"/>
          </p:nvPr>
        </p:nvSpPr>
        <p:spPr/>
        <p:txBody>
          <a:bodyPr/>
          <a:lstStyle/>
          <a:p>
            <a:endParaRPr lang="en-US" dirty="0"/>
          </a:p>
        </p:txBody>
      </p:sp>
      <p:sp>
        <p:nvSpPr>
          <p:cNvPr id="5" name="Rectangle 4">
            <a:extLst>
              <a:ext uri="{FF2B5EF4-FFF2-40B4-BE49-F238E27FC236}">
                <a16:creationId xmlns:a16="http://schemas.microsoft.com/office/drawing/2014/main" xmlns="" id="{8AC0EBC1-FF2B-4C58-A702-070A742F5344}"/>
              </a:ext>
            </a:extLst>
          </p:cNvPr>
          <p:cNvSpPr/>
          <p:nvPr/>
        </p:nvSpPr>
        <p:spPr>
          <a:xfrm>
            <a:off x="5694829" y="2005383"/>
            <a:ext cx="2739621" cy="181588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600" dirty="0">
                <a:latin typeface="Calibri" panose="020F0502020204030204" pitchFamily="34" charset="0"/>
              </a:rPr>
              <a:t>“Now the word of the LORD came unto Jonah the son of </a:t>
            </a:r>
            <a:r>
              <a:rPr lang="en-US" sz="1600" dirty="0" err="1">
                <a:latin typeface="Calibri" panose="020F0502020204030204" pitchFamily="34" charset="0"/>
              </a:rPr>
              <a:t>Amittai</a:t>
            </a:r>
            <a:r>
              <a:rPr lang="en-US" sz="1600" dirty="0">
                <a:latin typeface="Calibri" panose="020F0502020204030204" pitchFamily="34" charset="0"/>
              </a:rPr>
              <a:t>, saying, Arise, go to Nineveh, that great city, and cry against it; for their wickedness is come up before me.” (Jon 1:1-2)</a:t>
            </a:r>
          </a:p>
        </p:txBody>
      </p:sp>
      <p:sp>
        <p:nvSpPr>
          <p:cNvPr id="7" name="Rectangle 6">
            <a:extLst>
              <a:ext uri="{FF2B5EF4-FFF2-40B4-BE49-F238E27FC236}">
                <a16:creationId xmlns:a16="http://schemas.microsoft.com/office/drawing/2014/main" xmlns="" id="{5FCAE61A-BB62-4B4B-BF5C-ECE616486E05}"/>
              </a:ext>
            </a:extLst>
          </p:cNvPr>
          <p:cNvSpPr/>
          <p:nvPr/>
        </p:nvSpPr>
        <p:spPr>
          <a:xfrm>
            <a:off x="5694828" y="3912703"/>
            <a:ext cx="2739621" cy="184665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600" dirty="0">
                <a:latin typeface="Calibri" panose="020F0502020204030204" pitchFamily="34" charset="0"/>
              </a:rPr>
              <a:t>“Then the word of the Lord came to Jonah the second time, saying, “Arise, go to Nineveh, that great city, and call out against it the message that I tell you.”</a:t>
            </a:r>
          </a:p>
          <a:p>
            <a:r>
              <a:rPr lang="en-US" sz="1600" dirty="0">
                <a:latin typeface="Calibri" panose="020F0502020204030204" pitchFamily="34" charset="0"/>
              </a:rPr>
              <a:t>(Jon 3:1-2)</a:t>
            </a:r>
          </a:p>
        </p:txBody>
      </p:sp>
      <p:sp>
        <p:nvSpPr>
          <p:cNvPr id="8" name="Rectangle 7">
            <a:extLst>
              <a:ext uri="{FF2B5EF4-FFF2-40B4-BE49-F238E27FC236}">
                <a16:creationId xmlns:a16="http://schemas.microsoft.com/office/drawing/2014/main" xmlns="" id="{29E82A37-6005-4B9F-AB3B-07FDF4B5408D}"/>
              </a:ext>
            </a:extLst>
          </p:cNvPr>
          <p:cNvSpPr/>
          <p:nvPr/>
        </p:nvSpPr>
        <p:spPr>
          <a:xfrm>
            <a:off x="5694828" y="1575391"/>
            <a:ext cx="2739621" cy="338554"/>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r>
              <a:rPr lang="en-US" sz="1600" dirty="0">
                <a:latin typeface="Calibri" panose="020F0502020204030204" pitchFamily="34" charset="0"/>
              </a:rPr>
              <a:t>God Commands Jonah</a:t>
            </a:r>
          </a:p>
        </p:txBody>
      </p:sp>
    </p:spTree>
    <p:extLst>
      <p:ext uri="{BB962C8B-B14F-4D97-AF65-F5344CB8AC3E}">
        <p14:creationId xmlns:p14="http://schemas.microsoft.com/office/powerpoint/2010/main" val="1896835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368A5362-EC3B-4BE3-804B-E6B289AF8A3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3355" y="243840"/>
            <a:ext cx="879348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1" name="Content Placeholder 10" descr="A close up of a map&#10;&#10;Description generated with high confidence">
            <a:extLst>
              <a:ext uri="{FF2B5EF4-FFF2-40B4-BE49-F238E27FC236}">
                <a16:creationId xmlns:a16="http://schemas.microsoft.com/office/drawing/2014/main" xmlns="" id="{7BA861F2-4B2E-4AB6-A27E-78382B59372D}"/>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52102" y="344658"/>
            <a:ext cx="5675904" cy="6203853"/>
          </a:xfrm>
          <a:prstGeom prst="rect">
            <a:avLst/>
          </a:prstGeom>
        </p:spPr>
      </p:pic>
      <p:sp>
        <p:nvSpPr>
          <p:cNvPr id="2" name="Title 1">
            <a:extLst>
              <a:ext uri="{FF2B5EF4-FFF2-40B4-BE49-F238E27FC236}">
                <a16:creationId xmlns:a16="http://schemas.microsoft.com/office/drawing/2014/main" xmlns="" id="{1D2A51C1-C84D-4550-A794-AE506E39F6D4}"/>
              </a:ext>
            </a:extLst>
          </p:cNvPr>
          <p:cNvSpPr>
            <a:spLocks noGrp="1"/>
          </p:cNvSpPr>
          <p:nvPr>
            <p:ph type="title"/>
          </p:nvPr>
        </p:nvSpPr>
        <p:spPr>
          <a:xfrm>
            <a:off x="6161649" y="609600"/>
            <a:ext cx="2441712" cy="1356360"/>
          </a:xfrm>
        </p:spPr>
        <p:txBody>
          <a:bodyPr vert="horz" lIns="91440" tIns="45720" rIns="91440" bIns="45720" rtlCol="0" anchor="ctr">
            <a:noAutofit/>
          </a:bodyPr>
          <a:lstStyle/>
          <a:p>
            <a:pPr defTabSz="914400"/>
            <a:r>
              <a:rPr lang="en-US" sz="4400" dirty="0">
                <a:solidFill>
                  <a:schemeClr val="accent1"/>
                </a:solidFill>
                <a:latin typeface="+mj-lt"/>
                <a:cs typeface="+mj-cs"/>
              </a:rPr>
              <a:t>Jonah’s Flight to Tarshish</a:t>
            </a:r>
          </a:p>
        </p:txBody>
      </p:sp>
      <p:sp>
        <p:nvSpPr>
          <p:cNvPr id="4" name="Content Placeholder 3">
            <a:extLst>
              <a:ext uri="{FF2B5EF4-FFF2-40B4-BE49-F238E27FC236}">
                <a16:creationId xmlns:a16="http://schemas.microsoft.com/office/drawing/2014/main" xmlns="" id="{1F4E087D-54A6-4F41-9EE9-63205989D088}"/>
              </a:ext>
            </a:extLst>
          </p:cNvPr>
          <p:cNvSpPr>
            <a:spLocks noGrp="1"/>
          </p:cNvSpPr>
          <p:nvPr>
            <p:ph idx="13"/>
          </p:nvPr>
        </p:nvSpPr>
        <p:spPr>
          <a:xfrm>
            <a:off x="6161649" y="2331720"/>
            <a:ext cx="2441712" cy="4038600"/>
          </a:xfrm>
        </p:spPr>
        <p:txBody>
          <a:bodyPr vert="horz" lIns="91440" tIns="45720" rIns="91440" bIns="45720" rtlCol="0">
            <a:normAutofit/>
          </a:bodyPr>
          <a:lstStyle/>
          <a:p>
            <a:pPr indent="-182880" defTabSz="914400">
              <a:buFont typeface="Corbel" pitchFamily="34" charset="0"/>
              <a:buChar char="•"/>
            </a:pPr>
            <a:r>
              <a:rPr lang="en-US" sz="2000" dirty="0">
                <a:solidFill>
                  <a:schemeClr val="accent1"/>
                </a:solidFill>
                <a:latin typeface="+mn-lt"/>
              </a:rPr>
              <a:t>Location of Tarshish is unknown, but many believe that it is what is today Spain</a:t>
            </a:r>
          </a:p>
          <a:p>
            <a:pPr indent="-182880" defTabSz="914400">
              <a:buFont typeface="Corbel" pitchFamily="34" charset="0"/>
              <a:buChar char="•"/>
            </a:pPr>
            <a:r>
              <a:rPr lang="en-US" sz="2000" dirty="0">
                <a:solidFill>
                  <a:schemeClr val="accent1"/>
                </a:solidFill>
                <a:latin typeface="+mn-lt"/>
              </a:rPr>
              <a:t>It was a Phoenician outpost</a:t>
            </a:r>
          </a:p>
          <a:p>
            <a:pPr indent="-182880" defTabSz="914400">
              <a:buFont typeface="Corbel" pitchFamily="34" charset="0"/>
              <a:buChar char="•"/>
            </a:pPr>
            <a:r>
              <a:rPr lang="en-US" sz="2000" dirty="0">
                <a:solidFill>
                  <a:schemeClr val="accent1"/>
                </a:solidFill>
                <a:latin typeface="+mn-lt"/>
              </a:rPr>
              <a:t>Joppa was Israel’s only semi-adequate port</a:t>
            </a:r>
          </a:p>
          <a:p>
            <a:pPr indent="-182880" defTabSz="914400">
              <a:buFont typeface="Corbel" pitchFamily="34" charset="0"/>
              <a:buChar char="•"/>
            </a:pPr>
            <a:endParaRPr lang="en-US" sz="2000" dirty="0">
              <a:solidFill>
                <a:schemeClr val="accent1"/>
              </a:solidFill>
              <a:latin typeface="+mn-lt"/>
            </a:endParaRPr>
          </a:p>
        </p:txBody>
      </p:sp>
    </p:spTree>
    <p:extLst>
      <p:ext uri="{BB962C8B-B14F-4D97-AF65-F5344CB8AC3E}">
        <p14:creationId xmlns:p14="http://schemas.microsoft.com/office/powerpoint/2010/main" val="18329782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CEF4C-AF53-4CFB-8DA3-AB70C7E547BD}"/>
              </a:ext>
            </a:extLst>
          </p:cNvPr>
          <p:cNvSpPr>
            <a:spLocks noGrp="1"/>
          </p:cNvSpPr>
          <p:nvPr>
            <p:ph type="title"/>
          </p:nvPr>
        </p:nvSpPr>
        <p:spPr/>
        <p:txBody>
          <a:bodyPr/>
          <a:lstStyle/>
          <a:p>
            <a:r>
              <a:rPr lang="en-US" dirty="0"/>
              <a:t>Jonah Map</a:t>
            </a:r>
          </a:p>
        </p:txBody>
      </p:sp>
      <p:sp>
        <p:nvSpPr>
          <p:cNvPr id="3" name="Content Placeholder 2">
            <a:extLst>
              <a:ext uri="{FF2B5EF4-FFF2-40B4-BE49-F238E27FC236}">
                <a16:creationId xmlns:a16="http://schemas.microsoft.com/office/drawing/2014/main" xmlns="" id="{5AA2A740-29D6-41B3-B8EF-8ADB873C44AA}"/>
              </a:ext>
            </a:extLst>
          </p:cNvPr>
          <p:cNvSpPr>
            <a:spLocks noGrp="1"/>
          </p:cNvSpPr>
          <p:nvPr>
            <p:ph idx="1"/>
          </p:nvPr>
        </p:nvSpPr>
        <p:spPr/>
        <p:txBody>
          <a:bodyPr/>
          <a:lstStyle/>
          <a:p>
            <a:endParaRPr lang="en-US"/>
          </a:p>
        </p:txBody>
      </p:sp>
      <p:sp>
        <p:nvSpPr>
          <p:cNvPr id="4" name="Content Placeholder 3">
            <a:extLst>
              <a:ext uri="{FF2B5EF4-FFF2-40B4-BE49-F238E27FC236}">
                <a16:creationId xmlns:a16="http://schemas.microsoft.com/office/drawing/2014/main" xmlns="" id="{53FE1979-062B-44D0-8DA0-55E7F2DD3D0B}"/>
              </a:ext>
            </a:extLst>
          </p:cNvPr>
          <p:cNvSpPr>
            <a:spLocks noGrp="1"/>
          </p:cNvSpPr>
          <p:nvPr>
            <p:ph idx="13"/>
          </p:nvPr>
        </p:nvSpPr>
        <p:spPr/>
        <p:txBody>
          <a:bodyPr/>
          <a:lstStyle/>
          <a:p>
            <a:r>
              <a:rPr lang="en-US" dirty="0"/>
              <a:t>Historical cities of Tarshish, Joppa, Gath-</a:t>
            </a:r>
            <a:r>
              <a:rPr lang="en-US" dirty="0" err="1"/>
              <a:t>Hepher</a:t>
            </a:r>
            <a:r>
              <a:rPr lang="en-US" dirty="0"/>
              <a:t>, Nineveh</a:t>
            </a:r>
          </a:p>
        </p:txBody>
      </p:sp>
      <p:pic>
        <p:nvPicPr>
          <p:cNvPr id="3074" name="Picture 2" descr="C:\Users\JREYNO~1\AppData\Local\Temp\SNAGHTML120822b6.PNG">
            <a:extLst>
              <a:ext uri="{FF2B5EF4-FFF2-40B4-BE49-F238E27FC236}">
                <a16:creationId xmlns:a16="http://schemas.microsoft.com/office/drawing/2014/main" xmlns="" id="{F7B9E905-5D72-44BF-AAEF-267D9F2DA5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468" y="1374676"/>
            <a:ext cx="8651064" cy="5017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95574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70B7ED-7B47-4C11-A4EB-8EC62970F759}"/>
              </a:ext>
            </a:extLst>
          </p:cNvPr>
          <p:cNvSpPr>
            <a:spLocks noGrp="1"/>
          </p:cNvSpPr>
          <p:nvPr>
            <p:ph type="title"/>
          </p:nvPr>
        </p:nvSpPr>
        <p:spPr>
          <a:xfrm>
            <a:off x="868680" y="414618"/>
            <a:ext cx="7406640" cy="903194"/>
          </a:xfrm>
        </p:spPr>
        <p:txBody>
          <a:bodyPr/>
          <a:lstStyle/>
          <a:p>
            <a:r>
              <a:rPr lang="en-US" dirty="0"/>
              <a:t>Jonah in the Fish vs. Jesus</a:t>
            </a:r>
          </a:p>
        </p:txBody>
      </p:sp>
      <p:sp>
        <p:nvSpPr>
          <p:cNvPr id="3" name="Rectangle: Rounded Corners 2">
            <a:extLst>
              <a:ext uri="{FF2B5EF4-FFF2-40B4-BE49-F238E27FC236}">
                <a16:creationId xmlns:a16="http://schemas.microsoft.com/office/drawing/2014/main" xmlns="" id="{6697538D-5B82-4D57-9CA1-E2FAAA6FD131}"/>
              </a:ext>
            </a:extLst>
          </p:cNvPr>
          <p:cNvSpPr/>
          <p:nvPr/>
        </p:nvSpPr>
        <p:spPr>
          <a:xfrm>
            <a:off x="868680" y="1433213"/>
            <a:ext cx="1598855" cy="14612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Jonah was initially disobedient (sin)</a:t>
            </a:r>
          </a:p>
        </p:txBody>
      </p:sp>
      <p:sp>
        <p:nvSpPr>
          <p:cNvPr id="4" name="AutoShape 2" descr="Image result for grave icon">
            <a:extLst>
              <a:ext uri="{FF2B5EF4-FFF2-40B4-BE49-F238E27FC236}">
                <a16:creationId xmlns:a16="http://schemas.microsoft.com/office/drawing/2014/main" xmlns="" id="{4DEC1A69-A5D5-49CC-8CA9-879D1397ECC9}"/>
              </a:ext>
            </a:extLst>
          </p:cNvPr>
          <p:cNvSpPr>
            <a:spLocks noChangeAspect="1" noChangeArrowheads="1"/>
          </p:cNvSpPr>
          <p:nvPr/>
        </p:nvSpPr>
        <p:spPr bwMode="auto">
          <a:xfrm>
            <a:off x="4419600" y="289446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Rounded Corners 6">
            <a:extLst>
              <a:ext uri="{FF2B5EF4-FFF2-40B4-BE49-F238E27FC236}">
                <a16:creationId xmlns:a16="http://schemas.microsoft.com/office/drawing/2014/main" xmlns="" id="{81A9A2D4-08F5-40C6-9CD8-40CFEF26329B}"/>
              </a:ext>
            </a:extLst>
          </p:cNvPr>
          <p:cNvSpPr/>
          <p:nvPr/>
        </p:nvSpPr>
        <p:spPr>
          <a:xfrm>
            <a:off x="868680" y="3666299"/>
            <a:ext cx="1598855" cy="13394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Christ died on the cross for our sins</a:t>
            </a:r>
          </a:p>
        </p:txBody>
      </p:sp>
      <p:pic>
        <p:nvPicPr>
          <p:cNvPr id="1030" name="Picture 6" descr="Image result for grave icon">
            <a:extLst>
              <a:ext uri="{FF2B5EF4-FFF2-40B4-BE49-F238E27FC236}">
                <a16:creationId xmlns:a16="http://schemas.microsoft.com/office/drawing/2014/main" xmlns="" id="{7DE95A58-A5E9-43B3-9B62-08B4B02FBF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0364" y="4065072"/>
            <a:ext cx="1339437" cy="133943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xmlns="" id="{A8C0F44B-1811-41D8-817A-6F7CA65278A9}"/>
              </a:ext>
            </a:extLst>
          </p:cNvPr>
          <p:cNvSpPr/>
          <p:nvPr/>
        </p:nvSpPr>
        <p:spPr>
          <a:xfrm>
            <a:off x="6552630" y="1433212"/>
            <a:ext cx="1598855" cy="14612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Jonah was delivered from the storm (and his sin)</a:t>
            </a:r>
          </a:p>
        </p:txBody>
      </p:sp>
      <p:sp>
        <p:nvSpPr>
          <p:cNvPr id="11" name="Rectangle: Rounded Corners 10">
            <a:extLst>
              <a:ext uri="{FF2B5EF4-FFF2-40B4-BE49-F238E27FC236}">
                <a16:creationId xmlns:a16="http://schemas.microsoft.com/office/drawing/2014/main" xmlns="" id="{B74D55AC-E842-450B-AC2B-03C675C8454B}"/>
              </a:ext>
            </a:extLst>
          </p:cNvPr>
          <p:cNvSpPr/>
          <p:nvPr/>
        </p:nvSpPr>
        <p:spPr>
          <a:xfrm>
            <a:off x="6552629" y="3666298"/>
            <a:ext cx="1648897" cy="13394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Christ raised from the dead = our salvation from sin</a:t>
            </a:r>
          </a:p>
        </p:txBody>
      </p:sp>
      <p:cxnSp>
        <p:nvCxnSpPr>
          <p:cNvPr id="9" name="Straight Arrow Connector 8">
            <a:extLst>
              <a:ext uri="{FF2B5EF4-FFF2-40B4-BE49-F238E27FC236}">
                <a16:creationId xmlns:a16="http://schemas.microsoft.com/office/drawing/2014/main" xmlns="" id="{1989BB18-3F11-4C85-89FB-9BB786606A6F}"/>
              </a:ext>
            </a:extLst>
          </p:cNvPr>
          <p:cNvCxnSpPr>
            <a:cxnSpLocks/>
            <a:stCxn id="7" idx="3"/>
            <a:endCxn id="1030" idx="1"/>
          </p:cNvCxnSpPr>
          <p:nvPr/>
        </p:nvCxnSpPr>
        <p:spPr>
          <a:xfrm>
            <a:off x="2467535" y="4336017"/>
            <a:ext cx="1372829" cy="39877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E4281283-CDF3-4A77-BE38-9B4D2A1C5B4F}"/>
              </a:ext>
            </a:extLst>
          </p:cNvPr>
          <p:cNvCxnSpPr>
            <a:cxnSpLocks/>
            <a:stCxn id="1030" idx="3"/>
            <a:endCxn id="11" idx="1"/>
          </p:cNvCxnSpPr>
          <p:nvPr/>
        </p:nvCxnSpPr>
        <p:spPr>
          <a:xfrm flipV="1">
            <a:off x="5179801" y="4336017"/>
            <a:ext cx="1372828" cy="39877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83DB7C1F-9004-465C-815A-5A8361F42B5F}"/>
              </a:ext>
            </a:extLst>
          </p:cNvPr>
          <p:cNvCxnSpPr>
            <a:cxnSpLocks/>
            <a:stCxn id="3" idx="3"/>
            <a:endCxn id="22" idx="1"/>
          </p:cNvCxnSpPr>
          <p:nvPr/>
        </p:nvCxnSpPr>
        <p:spPr>
          <a:xfrm>
            <a:off x="2467535" y="2163837"/>
            <a:ext cx="1372829" cy="32670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B0B71CDA-79DD-4677-89F3-98E3B126590D}"/>
              </a:ext>
            </a:extLst>
          </p:cNvPr>
          <p:cNvCxnSpPr>
            <a:cxnSpLocks/>
            <a:stCxn id="22" idx="3"/>
            <a:endCxn id="10" idx="1"/>
          </p:cNvCxnSpPr>
          <p:nvPr/>
        </p:nvCxnSpPr>
        <p:spPr>
          <a:xfrm flipV="1">
            <a:off x="5179801" y="2163836"/>
            <a:ext cx="1372829" cy="32670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xmlns="" id="{6C4E503B-D31D-425C-9F7F-0C8BF2C738B4}"/>
              </a:ext>
            </a:extLst>
          </p:cNvPr>
          <p:cNvPicPr>
            <a:picLocks noChangeAspect="1"/>
          </p:cNvPicPr>
          <p:nvPr/>
        </p:nvPicPr>
        <p:blipFill>
          <a:blip r:embed="rId3"/>
          <a:stretch>
            <a:fillRect/>
          </a:stretch>
        </p:blipFill>
        <p:spPr>
          <a:xfrm>
            <a:off x="3840364" y="1820818"/>
            <a:ext cx="1339437" cy="1339437"/>
          </a:xfrm>
          <a:prstGeom prst="rect">
            <a:avLst/>
          </a:prstGeom>
        </p:spPr>
      </p:pic>
      <p:sp>
        <p:nvSpPr>
          <p:cNvPr id="17" name="Rectangle: Rounded Corners 16">
            <a:extLst>
              <a:ext uri="{FF2B5EF4-FFF2-40B4-BE49-F238E27FC236}">
                <a16:creationId xmlns:a16="http://schemas.microsoft.com/office/drawing/2014/main" xmlns="" id="{8A45B639-A606-4188-956E-A97D6005A77B}"/>
              </a:ext>
            </a:extLst>
          </p:cNvPr>
          <p:cNvSpPr/>
          <p:nvPr/>
        </p:nvSpPr>
        <p:spPr>
          <a:xfrm>
            <a:off x="3649780" y="1429413"/>
            <a:ext cx="1720604" cy="484190"/>
          </a:xfrm>
          <a:prstGeom prst="roundRect">
            <a:avLst/>
          </a:prstGeom>
          <a:solidFill>
            <a:schemeClr val="tx2">
              <a:lumMod val="10000"/>
              <a:lumOff val="9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dirty="0"/>
              <a:t>Jonah in the fish 3 days and 3 nights</a:t>
            </a:r>
          </a:p>
        </p:txBody>
      </p:sp>
      <p:sp>
        <p:nvSpPr>
          <p:cNvPr id="19" name="Rectangle: Rounded Corners 18">
            <a:extLst>
              <a:ext uri="{FF2B5EF4-FFF2-40B4-BE49-F238E27FC236}">
                <a16:creationId xmlns:a16="http://schemas.microsoft.com/office/drawing/2014/main" xmlns="" id="{F3DE8499-35EE-4696-A5D4-C7096ED2DE4F}"/>
              </a:ext>
            </a:extLst>
          </p:cNvPr>
          <p:cNvSpPr/>
          <p:nvPr/>
        </p:nvSpPr>
        <p:spPr>
          <a:xfrm>
            <a:off x="3649780" y="3667655"/>
            <a:ext cx="1720604" cy="484190"/>
          </a:xfrm>
          <a:prstGeom prst="roundRect">
            <a:avLst/>
          </a:prstGeom>
          <a:solidFill>
            <a:schemeClr val="tx2">
              <a:lumMod val="10000"/>
              <a:lumOff val="9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dirty="0"/>
              <a:t>He was in the grave for 3 days and 3 nights</a:t>
            </a:r>
          </a:p>
        </p:txBody>
      </p:sp>
      <p:sp>
        <p:nvSpPr>
          <p:cNvPr id="14" name="Rectangle 13">
            <a:extLst>
              <a:ext uri="{FF2B5EF4-FFF2-40B4-BE49-F238E27FC236}">
                <a16:creationId xmlns:a16="http://schemas.microsoft.com/office/drawing/2014/main" xmlns="" id="{7E927B64-AC7E-493F-AB4D-39F4B0862BB7}"/>
              </a:ext>
            </a:extLst>
          </p:cNvPr>
          <p:cNvSpPr/>
          <p:nvPr/>
        </p:nvSpPr>
        <p:spPr>
          <a:xfrm>
            <a:off x="3174242" y="5419661"/>
            <a:ext cx="2795516" cy="938719"/>
          </a:xfrm>
          <a:prstGeom prst="rect">
            <a:avLst/>
          </a:prstGeom>
        </p:spPr>
        <p:txBody>
          <a:bodyPr wrap="square">
            <a:spAutoFit/>
          </a:bodyPr>
          <a:lstStyle/>
          <a:p>
            <a:r>
              <a:rPr lang="en-US" sz="1100" dirty="0">
                <a:latin typeface="Verdana" panose="020B0604030504040204" pitchFamily="34" charset="0"/>
              </a:rPr>
              <a:t>(Mat 12:40 ESV)  For just as Jonah was three days and three nights in the belly of the great fish, so will the Son of Man be three days and three nights in the heart of the earth.</a:t>
            </a:r>
          </a:p>
        </p:txBody>
      </p:sp>
    </p:spTree>
    <p:extLst>
      <p:ext uri="{BB962C8B-B14F-4D97-AF65-F5344CB8AC3E}">
        <p14:creationId xmlns:p14="http://schemas.microsoft.com/office/powerpoint/2010/main" val="12797864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70B7ED-7B47-4C11-A4EB-8EC62970F759}"/>
              </a:ext>
            </a:extLst>
          </p:cNvPr>
          <p:cNvSpPr>
            <a:spLocks noGrp="1"/>
          </p:cNvSpPr>
          <p:nvPr>
            <p:ph type="title"/>
          </p:nvPr>
        </p:nvSpPr>
        <p:spPr>
          <a:xfrm>
            <a:off x="868680" y="414618"/>
            <a:ext cx="7406640" cy="903194"/>
          </a:xfrm>
        </p:spPr>
        <p:txBody>
          <a:bodyPr/>
          <a:lstStyle/>
          <a:p>
            <a:r>
              <a:rPr lang="en-US" dirty="0"/>
              <a:t>Jonah in the Fish vs. Jesus</a:t>
            </a:r>
          </a:p>
        </p:txBody>
      </p:sp>
      <p:sp>
        <p:nvSpPr>
          <p:cNvPr id="4" name="AutoShape 2" descr="Image result for grave icon">
            <a:extLst>
              <a:ext uri="{FF2B5EF4-FFF2-40B4-BE49-F238E27FC236}">
                <a16:creationId xmlns:a16="http://schemas.microsoft.com/office/drawing/2014/main" xmlns="" id="{4DEC1A69-A5D5-49CC-8CA9-879D1397ECC9}"/>
              </a:ext>
            </a:extLst>
          </p:cNvPr>
          <p:cNvSpPr>
            <a:spLocks noChangeAspect="1" noChangeArrowheads="1"/>
          </p:cNvSpPr>
          <p:nvPr/>
        </p:nvSpPr>
        <p:spPr bwMode="auto">
          <a:xfrm>
            <a:off x="1460274" y="257857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Image result for grave icon">
            <a:extLst>
              <a:ext uri="{FF2B5EF4-FFF2-40B4-BE49-F238E27FC236}">
                <a16:creationId xmlns:a16="http://schemas.microsoft.com/office/drawing/2014/main" xmlns="" id="{7DE95A58-A5E9-43B3-9B62-08B4B02FBF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2640" y="4376592"/>
            <a:ext cx="756573" cy="75657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xmlns="" id="{6C4E503B-D31D-425C-9F7F-0C8BF2C738B4}"/>
              </a:ext>
            </a:extLst>
          </p:cNvPr>
          <p:cNvPicPr>
            <a:picLocks noChangeAspect="1"/>
          </p:cNvPicPr>
          <p:nvPr/>
        </p:nvPicPr>
        <p:blipFill>
          <a:blip r:embed="rId3"/>
          <a:stretch>
            <a:fillRect/>
          </a:stretch>
        </p:blipFill>
        <p:spPr>
          <a:xfrm>
            <a:off x="232641" y="1421663"/>
            <a:ext cx="756573" cy="756573"/>
          </a:xfrm>
          <a:prstGeom prst="rect">
            <a:avLst/>
          </a:prstGeom>
        </p:spPr>
      </p:pic>
      <p:sp>
        <p:nvSpPr>
          <p:cNvPr id="5" name="Rectangle: Rounded Corners 4">
            <a:extLst>
              <a:ext uri="{FF2B5EF4-FFF2-40B4-BE49-F238E27FC236}">
                <a16:creationId xmlns:a16="http://schemas.microsoft.com/office/drawing/2014/main" xmlns="" id="{FF542629-1A9D-43F4-9225-533C3CFBF341}"/>
              </a:ext>
            </a:extLst>
          </p:cNvPr>
          <p:cNvSpPr/>
          <p:nvPr/>
        </p:nvSpPr>
        <p:spPr>
          <a:xfrm>
            <a:off x="1047405" y="1442925"/>
            <a:ext cx="7772400" cy="266356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t>Jonah fled because he did not want the mercy of God to be made available to heathen nations yet his mission ultimately led to the Mercy of God on the Sailors, who feared the Lord</a:t>
            </a:r>
          </a:p>
          <a:p>
            <a:pPr marL="285750" indent="-285750">
              <a:buFont typeface="Arial" panose="020B0604020202020204" pitchFamily="34" charset="0"/>
              <a:buChar char="•"/>
            </a:pPr>
            <a:r>
              <a:rPr lang="en-US" dirty="0"/>
              <a:t>Jonah’s sin caused the storm and his ‘burial’ in the fish, foreshadowing the greater Jonah; it was our sin that caused the storm in our lives, and Christ’s burial offers a calm from the storm to those who believe through atonement for sin</a:t>
            </a:r>
          </a:p>
        </p:txBody>
      </p:sp>
      <p:sp>
        <p:nvSpPr>
          <p:cNvPr id="20" name="Rectangle: Rounded Corners 19">
            <a:extLst>
              <a:ext uri="{FF2B5EF4-FFF2-40B4-BE49-F238E27FC236}">
                <a16:creationId xmlns:a16="http://schemas.microsoft.com/office/drawing/2014/main" xmlns="" id="{26E1995F-8F98-409C-9319-6F56A3735F2F}"/>
              </a:ext>
            </a:extLst>
          </p:cNvPr>
          <p:cNvSpPr/>
          <p:nvPr/>
        </p:nvSpPr>
        <p:spPr>
          <a:xfrm>
            <a:off x="1047404" y="4389120"/>
            <a:ext cx="7772401" cy="21363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t>Christ ultimately brings salvation to all “heathen” nations</a:t>
            </a:r>
          </a:p>
          <a:p>
            <a:pPr marL="285750" indent="-285750">
              <a:buFont typeface="Arial" panose="020B0604020202020204" pitchFamily="34" charset="0"/>
              <a:buChar char="•"/>
            </a:pPr>
            <a:r>
              <a:rPr lang="en-US" dirty="0"/>
              <a:t>Repentance based on the simple message of Jonah was a forerunner of the repentance required of all nations based on the message from Jesus</a:t>
            </a:r>
          </a:p>
          <a:p>
            <a:pPr marL="285750" indent="-285750">
              <a:buFont typeface="Arial" panose="020B0604020202020204" pitchFamily="34" charset="0"/>
              <a:buChar char="•"/>
            </a:pPr>
            <a:r>
              <a:rPr lang="en-US" dirty="0"/>
              <a:t>Christ was the greater Jonah who fulfilled prophecy, and if the Ninevites repent at the simple message of Jonah, we too should be willing to repent based on the many signs of Jesus</a:t>
            </a:r>
          </a:p>
        </p:txBody>
      </p:sp>
    </p:spTree>
    <p:extLst>
      <p:ext uri="{BB962C8B-B14F-4D97-AF65-F5344CB8AC3E}">
        <p14:creationId xmlns:p14="http://schemas.microsoft.com/office/powerpoint/2010/main" val="30254696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xmlns="" id="{FC44B9EC-F943-442A-9801-56F9E0042D72}"/>
              </a:ext>
            </a:extLst>
          </p:cNvPr>
          <p:cNvSpPr>
            <a:spLocks noGrp="1" noChangeArrowheads="1"/>
          </p:cNvSpPr>
          <p:nvPr>
            <p:ph type="title"/>
          </p:nvPr>
        </p:nvSpPr>
        <p:spPr>
          <a:xfrm>
            <a:off x="497865" y="0"/>
            <a:ext cx="7406640" cy="1356360"/>
          </a:xfrm>
        </p:spPr>
        <p:txBody>
          <a:bodyPr/>
          <a:lstStyle/>
          <a:p>
            <a:pPr eaLnBrk="1" hangingPunct="1"/>
            <a:r>
              <a:rPr lang="en-US" altLang="en-US" dirty="0"/>
              <a:t>Jesus Points to the Sign of Jonah</a:t>
            </a:r>
          </a:p>
        </p:txBody>
      </p:sp>
      <p:sp>
        <p:nvSpPr>
          <p:cNvPr id="5" name="Rectangle 4">
            <a:extLst>
              <a:ext uri="{FF2B5EF4-FFF2-40B4-BE49-F238E27FC236}">
                <a16:creationId xmlns:a16="http://schemas.microsoft.com/office/drawing/2014/main" xmlns="" id="{05DA0CFF-645C-4411-B241-B5C73CDD747C}"/>
              </a:ext>
            </a:extLst>
          </p:cNvPr>
          <p:cNvSpPr/>
          <p:nvPr/>
        </p:nvSpPr>
        <p:spPr>
          <a:xfrm>
            <a:off x="390494" y="923925"/>
            <a:ext cx="5629305" cy="56102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altLang="en-US" baseline="30000" dirty="0">
                <a:solidFill>
                  <a:schemeClr val="bg1"/>
                </a:solidFill>
                <a:latin typeface="Calibri" panose="020F0502020204030204" pitchFamily="34" charset="0"/>
              </a:rPr>
              <a:t>Matthew 12</a:t>
            </a:r>
          </a:p>
          <a:p>
            <a:pPr>
              <a:spcBef>
                <a:spcPct val="50000"/>
              </a:spcBef>
            </a:pPr>
            <a:r>
              <a:rPr lang="en-US" altLang="en-US" u="sng" baseline="30000" dirty="0">
                <a:solidFill>
                  <a:schemeClr val="bg1"/>
                </a:solidFill>
                <a:latin typeface="Calibri" panose="020F0502020204030204" pitchFamily="34" charset="0"/>
              </a:rPr>
              <a:t>38</a:t>
            </a:r>
            <a:r>
              <a:rPr lang="en-US" altLang="en-US" u="sng" dirty="0">
                <a:solidFill>
                  <a:schemeClr val="bg1"/>
                </a:solidFill>
                <a:latin typeface="Calibri" panose="020F0502020204030204" pitchFamily="34" charset="0"/>
              </a:rPr>
              <a:t>Then some of the scribes and Pharisees answered, saying, “Teacher, we want to see a sign from You.”</a:t>
            </a:r>
          </a:p>
          <a:p>
            <a:pPr>
              <a:spcBef>
                <a:spcPct val="50000"/>
              </a:spcBef>
            </a:pPr>
            <a:r>
              <a:rPr lang="en-US" altLang="en-US" dirty="0">
                <a:solidFill>
                  <a:schemeClr val="bg1"/>
                </a:solidFill>
                <a:latin typeface="Calibri" panose="020F0502020204030204" pitchFamily="34" charset="0"/>
              </a:rPr>
              <a:t> </a:t>
            </a:r>
            <a:r>
              <a:rPr lang="en-US" altLang="en-US" baseline="30000" dirty="0">
                <a:solidFill>
                  <a:schemeClr val="bg1"/>
                </a:solidFill>
                <a:latin typeface="Calibri" panose="020F0502020204030204" pitchFamily="34" charset="0"/>
              </a:rPr>
              <a:t>39</a:t>
            </a:r>
            <a:r>
              <a:rPr lang="en-US" altLang="en-US" dirty="0">
                <a:solidFill>
                  <a:schemeClr val="bg1"/>
                </a:solidFill>
                <a:latin typeface="Calibri" panose="020F0502020204030204" pitchFamily="34" charset="0"/>
              </a:rPr>
              <a:t>But He answered and said to them, “An evil and adulterous generation seeks after a sign, and </a:t>
            </a:r>
            <a:r>
              <a:rPr lang="en-US" altLang="en-US" u="sng" dirty="0">
                <a:solidFill>
                  <a:schemeClr val="bg1"/>
                </a:solidFill>
                <a:latin typeface="Calibri" panose="020F0502020204030204" pitchFamily="34" charset="0"/>
              </a:rPr>
              <a:t>no sign will be given to it except the sign of the prophet Jonah.</a:t>
            </a:r>
          </a:p>
          <a:p>
            <a:pPr>
              <a:spcBef>
                <a:spcPct val="50000"/>
              </a:spcBef>
            </a:pPr>
            <a:r>
              <a:rPr lang="en-US" altLang="en-US" baseline="30000" dirty="0">
                <a:solidFill>
                  <a:schemeClr val="bg1"/>
                </a:solidFill>
                <a:latin typeface="Calibri" panose="020F0502020204030204" pitchFamily="34" charset="0"/>
              </a:rPr>
              <a:t>40</a:t>
            </a:r>
            <a:r>
              <a:rPr lang="en-US" altLang="en-US" u="sng" dirty="0">
                <a:solidFill>
                  <a:schemeClr val="bg1"/>
                </a:solidFill>
                <a:latin typeface="Calibri" panose="020F0502020204030204" pitchFamily="34" charset="0"/>
              </a:rPr>
              <a:t>For as Jonah was three days and three nights in the belly of the great fish, so will the Son of Man be three days and three nights in the heart of the earth. </a:t>
            </a:r>
            <a:endParaRPr lang="en-US" altLang="en-US" baseline="30000" dirty="0">
              <a:solidFill>
                <a:schemeClr val="bg1"/>
              </a:solidFill>
              <a:latin typeface="Calibri" panose="020F0502020204030204" pitchFamily="34" charset="0"/>
            </a:endParaRPr>
          </a:p>
          <a:p>
            <a:pPr>
              <a:spcBef>
                <a:spcPct val="50000"/>
              </a:spcBef>
            </a:pPr>
            <a:r>
              <a:rPr lang="en-US" altLang="en-US" baseline="30000" dirty="0">
                <a:solidFill>
                  <a:schemeClr val="bg1"/>
                </a:solidFill>
                <a:latin typeface="Calibri" panose="020F0502020204030204" pitchFamily="34" charset="0"/>
              </a:rPr>
              <a:t>41</a:t>
            </a:r>
            <a:r>
              <a:rPr lang="en-US" altLang="en-US" dirty="0">
                <a:solidFill>
                  <a:schemeClr val="bg1"/>
                </a:solidFill>
                <a:latin typeface="Calibri" panose="020F0502020204030204" pitchFamily="34" charset="0"/>
              </a:rPr>
              <a:t>The men of Nineveh will rise up in the judgment with this generation and condemn it, because </a:t>
            </a:r>
            <a:r>
              <a:rPr lang="en-US" altLang="en-US" u="sng" dirty="0">
                <a:solidFill>
                  <a:schemeClr val="bg1"/>
                </a:solidFill>
                <a:latin typeface="Calibri" panose="020F0502020204030204" pitchFamily="34" charset="0"/>
              </a:rPr>
              <a:t>they repented at the preaching of Jonah</a:t>
            </a:r>
            <a:r>
              <a:rPr lang="en-US" altLang="en-US" dirty="0">
                <a:solidFill>
                  <a:schemeClr val="bg1"/>
                </a:solidFill>
                <a:latin typeface="Calibri" panose="020F0502020204030204" pitchFamily="34" charset="0"/>
              </a:rPr>
              <a:t>; and indeed </a:t>
            </a:r>
            <a:r>
              <a:rPr lang="en-US" altLang="en-US" u="sng" dirty="0">
                <a:solidFill>
                  <a:schemeClr val="bg1"/>
                </a:solidFill>
                <a:latin typeface="Calibri" panose="020F0502020204030204" pitchFamily="34" charset="0"/>
              </a:rPr>
              <a:t>a greater than Jonah </a:t>
            </a:r>
            <a:r>
              <a:rPr lang="en-US" altLang="en-US" i="1" u="sng" dirty="0">
                <a:solidFill>
                  <a:schemeClr val="bg1"/>
                </a:solidFill>
                <a:latin typeface="Calibri" panose="020F0502020204030204" pitchFamily="34" charset="0"/>
              </a:rPr>
              <a:t>is</a:t>
            </a:r>
            <a:r>
              <a:rPr lang="en-US" altLang="en-US" u="sng" dirty="0">
                <a:solidFill>
                  <a:schemeClr val="bg1"/>
                </a:solidFill>
                <a:latin typeface="Calibri" panose="020F0502020204030204" pitchFamily="34" charset="0"/>
              </a:rPr>
              <a:t> here</a:t>
            </a:r>
            <a:r>
              <a:rPr lang="en-US" altLang="en-US" dirty="0">
                <a:solidFill>
                  <a:schemeClr val="bg1"/>
                </a:solidFill>
                <a:latin typeface="Calibri" panose="020F0502020204030204" pitchFamily="34" charset="0"/>
              </a:rPr>
              <a:t>. </a:t>
            </a:r>
          </a:p>
          <a:p>
            <a:pPr>
              <a:spcBef>
                <a:spcPct val="50000"/>
              </a:spcBef>
            </a:pPr>
            <a:r>
              <a:rPr lang="en-US" altLang="en-US" baseline="30000" dirty="0">
                <a:solidFill>
                  <a:schemeClr val="bg1"/>
                </a:solidFill>
                <a:latin typeface="Calibri" panose="020F0502020204030204" pitchFamily="34" charset="0"/>
              </a:rPr>
              <a:t>42</a:t>
            </a:r>
            <a:r>
              <a:rPr lang="en-US" altLang="en-US" dirty="0">
                <a:solidFill>
                  <a:schemeClr val="bg1"/>
                </a:solidFill>
                <a:latin typeface="Calibri" panose="020F0502020204030204" pitchFamily="34" charset="0"/>
              </a:rPr>
              <a:t>The queen of the South will rise up in the judgment with this generation and condemn it, for she came from the ends of the earth to hear the wisdom of Solomon; and </a:t>
            </a:r>
            <a:r>
              <a:rPr lang="en-US" altLang="en-US" u="sng" dirty="0">
                <a:solidFill>
                  <a:schemeClr val="bg1"/>
                </a:solidFill>
                <a:latin typeface="Calibri" panose="020F0502020204030204" pitchFamily="34" charset="0"/>
              </a:rPr>
              <a:t>indeed a greater than Solomon </a:t>
            </a:r>
            <a:r>
              <a:rPr lang="en-US" altLang="en-US" i="1" u="sng" dirty="0">
                <a:solidFill>
                  <a:schemeClr val="bg1"/>
                </a:solidFill>
                <a:latin typeface="Calibri" panose="020F0502020204030204" pitchFamily="34" charset="0"/>
              </a:rPr>
              <a:t>is</a:t>
            </a:r>
            <a:r>
              <a:rPr lang="en-US" altLang="en-US" u="sng" dirty="0">
                <a:solidFill>
                  <a:schemeClr val="bg1"/>
                </a:solidFill>
                <a:latin typeface="Calibri" panose="020F0502020204030204" pitchFamily="34" charset="0"/>
              </a:rPr>
              <a:t> here</a:t>
            </a:r>
            <a:r>
              <a:rPr lang="en-US" altLang="en-US" dirty="0">
                <a:solidFill>
                  <a:schemeClr val="bg1"/>
                </a:solidFill>
                <a:latin typeface="Calibri" panose="020F0502020204030204" pitchFamily="34" charset="0"/>
              </a:rPr>
              <a:t>.</a:t>
            </a:r>
          </a:p>
        </p:txBody>
      </p:sp>
      <p:sp>
        <p:nvSpPr>
          <p:cNvPr id="8" name="Content Placeholder 2">
            <a:extLst>
              <a:ext uri="{FF2B5EF4-FFF2-40B4-BE49-F238E27FC236}">
                <a16:creationId xmlns:a16="http://schemas.microsoft.com/office/drawing/2014/main" xmlns="" id="{95DE98E3-CBCF-4A6B-8C19-DE5F8B97041A}"/>
              </a:ext>
            </a:extLst>
          </p:cNvPr>
          <p:cNvSpPr txBox="1">
            <a:spLocks/>
          </p:cNvSpPr>
          <p:nvPr/>
        </p:nvSpPr>
        <p:spPr>
          <a:xfrm>
            <a:off x="6019799" y="923925"/>
            <a:ext cx="2828926" cy="5610225"/>
          </a:xfrm>
          <a:prstGeom prst="rect">
            <a:avLst/>
          </a:prstGeom>
        </p:spPr>
        <p:txBody>
          <a:bodyPr/>
          <a:lst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34290" indent="0">
              <a:spcBef>
                <a:spcPts val="0"/>
              </a:spcBef>
              <a:buNone/>
            </a:pPr>
            <a:r>
              <a:rPr lang="en-US" sz="1700" dirty="0"/>
              <a:t>Why Jesus referenced the story of Jonah: </a:t>
            </a:r>
          </a:p>
          <a:p>
            <a:pPr>
              <a:spcBef>
                <a:spcPts val="0"/>
              </a:spcBef>
            </a:pPr>
            <a:r>
              <a:rPr lang="en-US" sz="1700" dirty="0"/>
              <a:t>The Ninevites repented at the preaching of Jonah alone, and yet the scribes and Pharisees wanted a sign greater than Jesus, who fulfilled prophecy</a:t>
            </a:r>
          </a:p>
          <a:p>
            <a:pPr>
              <a:spcBef>
                <a:spcPts val="0"/>
              </a:spcBef>
            </a:pPr>
            <a:r>
              <a:rPr lang="en-US" sz="1700" dirty="0"/>
              <a:t>The prophets foretold the future and pointed to the greater Jonah (Jesus)</a:t>
            </a:r>
          </a:p>
          <a:p>
            <a:pPr>
              <a:spcBef>
                <a:spcPts val="0"/>
              </a:spcBef>
            </a:pPr>
            <a:r>
              <a:rPr lang="en-US" sz="1700" dirty="0"/>
              <a:t>Jonah was in the fish for three days and three nights which foreshadowed Jesus in the earth for three days and three nights </a:t>
            </a:r>
          </a:p>
          <a:p>
            <a:pPr>
              <a:spcBef>
                <a:spcPts val="0"/>
              </a:spcBef>
            </a:pPr>
            <a:r>
              <a:rPr lang="en-US" sz="1700" dirty="0"/>
              <a:t>Jesus claims that he is greater than the temple (Matt. 12:6), the prophet Jonah (v. 41), and the wise king Solomon.</a:t>
            </a:r>
          </a:p>
        </p:txBody>
      </p:sp>
    </p:spTree>
    <p:extLst>
      <p:ext uri="{BB962C8B-B14F-4D97-AF65-F5344CB8AC3E}">
        <p14:creationId xmlns:p14="http://schemas.microsoft.com/office/powerpoint/2010/main" val="191895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70B7ED-7B47-4C11-A4EB-8EC62970F759}"/>
              </a:ext>
            </a:extLst>
          </p:cNvPr>
          <p:cNvSpPr>
            <a:spLocks noGrp="1"/>
          </p:cNvSpPr>
          <p:nvPr>
            <p:ph type="title"/>
          </p:nvPr>
        </p:nvSpPr>
        <p:spPr>
          <a:xfrm>
            <a:off x="868680" y="414618"/>
            <a:ext cx="7406640" cy="903194"/>
          </a:xfrm>
        </p:spPr>
        <p:txBody>
          <a:bodyPr/>
          <a:lstStyle/>
          <a:p>
            <a:r>
              <a:rPr lang="en-US" dirty="0"/>
              <a:t>Jonah in the Fish vs. Our Salvation</a:t>
            </a:r>
          </a:p>
        </p:txBody>
      </p:sp>
      <p:sp>
        <p:nvSpPr>
          <p:cNvPr id="3" name="Rectangle: Rounded Corners 2">
            <a:extLst>
              <a:ext uri="{FF2B5EF4-FFF2-40B4-BE49-F238E27FC236}">
                <a16:creationId xmlns:a16="http://schemas.microsoft.com/office/drawing/2014/main" xmlns="" id="{6697538D-5B82-4D57-9CA1-E2FAAA6FD131}"/>
              </a:ext>
            </a:extLst>
          </p:cNvPr>
          <p:cNvSpPr/>
          <p:nvPr/>
        </p:nvSpPr>
        <p:spPr>
          <a:xfrm>
            <a:off x="868680" y="1433213"/>
            <a:ext cx="1598855" cy="1122829"/>
          </a:xfrm>
          <a:prstGeom prst="roundRect">
            <a:avLst/>
          </a:prstGeom>
          <a:solidFill>
            <a:schemeClr val="accent2">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Jonah was initially disobedient</a:t>
            </a:r>
          </a:p>
        </p:txBody>
      </p:sp>
      <p:sp>
        <p:nvSpPr>
          <p:cNvPr id="4" name="AutoShape 2" descr="Image result for grave icon">
            <a:extLst>
              <a:ext uri="{FF2B5EF4-FFF2-40B4-BE49-F238E27FC236}">
                <a16:creationId xmlns:a16="http://schemas.microsoft.com/office/drawing/2014/main" xmlns="" id="{4DEC1A69-A5D5-49CC-8CA9-879D1397ECC9}"/>
              </a:ext>
            </a:extLst>
          </p:cNvPr>
          <p:cNvSpPr>
            <a:spLocks noChangeAspect="1" noChangeArrowheads="1"/>
          </p:cNvSpPr>
          <p:nvPr/>
        </p:nvSpPr>
        <p:spPr bwMode="auto">
          <a:xfrm>
            <a:off x="4419600" y="289446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Rounded Corners 6">
            <a:extLst>
              <a:ext uri="{FF2B5EF4-FFF2-40B4-BE49-F238E27FC236}">
                <a16:creationId xmlns:a16="http://schemas.microsoft.com/office/drawing/2014/main" xmlns="" id="{81A9A2D4-08F5-40C6-9CD8-40CFEF26329B}"/>
              </a:ext>
            </a:extLst>
          </p:cNvPr>
          <p:cNvSpPr/>
          <p:nvPr/>
        </p:nvSpPr>
        <p:spPr>
          <a:xfrm>
            <a:off x="868680" y="3666299"/>
            <a:ext cx="1598855" cy="1122829"/>
          </a:xfrm>
          <a:prstGeom prst="roundRect">
            <a:avLst/>
          </a:prstGeom>
          <a:solidFill>
            <a:schemeClr val="accent2">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t>We were living in sin </a:t>
            </a:r>
          </a:p>
        </p:txBody>
      </p:sp>
      <p:pic>
        <p:nvPicPr>
          <p:cNvPr id="1030" name="Picture 6" descr="Image result for grave icon">
            <a:extLst>
              <a:ext uri="{FF2B5EF4-FFF2-40B4-BE49-F238E27FC236}">
                <a16:creationId xmlns:a16="http://schemas.microsoft.com/office/drawing/2014/main" xmlns="" id="{7DE95A58-A5E9-43B3-9B62-08B4B02FBFD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40364" y="4065072"/>
            <a:ext cx="1339437" cy="133943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xmlns="" id="{A8C0F44B-1811-41D8-817A-6F7CA65278A9}"/>
              </a:ext>
            </a:extLst>
          </p:cNvPr>
          <p:cNvSpPr/>
          <p:nvPr/>
        </p:nvSpPr>
        <p:spPr>
          <a:xfrm>
            <a:off x="6552630" y="1433212"/>
            <a:ext cx="1598855" cy="1122829"/>
          </a:xfrm>
          <a:prstGeom prst="roundRect">
            <a:avLst/>
          </a:prstGeom>
          <a:solidFill>
            <a:srgbClr val="BDFFDB"/>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Jonah was delivered from the storm</a:t>
            </a:r>
          </a:p>
        </p:txBody>
      </p:sp>
      <p:sp>
        <p:nvSpPr>
          <p:cNvPr id="11" name="Rectangle: Rounded Corners 10">
            <a:extLst>
              <a:ext uri="{FF2B5EF4-FFF2-40B4-BE49-F238E27FC236}">
                <a16:creationId xmlns:a16="http://schemas.microsoft.com/office/drawing/2014/main" xmlns="" id="{B74D55AC-E842-450B-AC2B-03C675C8454B}"/>
              </a:ext>
            </a:extLst>
          </p:cNvPr>
          <p:cNvSpPr/>
          <p:nvPr/>
        </p:nvSpPr>
        <p:spPr>
          <a:xfrm>
            <a:off x="6552629" y="3666298"/>
            <a:ext cx="1648897" cy="1122829"/>
          </a:xfrm>
          <a:prstGeom prst="roundRect">
            <a:avLst/>
          </a:prstGeom>
          <a:solidFill>
            <a:srgbClr val="BDFFDB"/>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We were delivered from sin </a:t>
            </a:r>
          </a:p>
        </p:txBody>
      </p:sp>
      <p:cxnSp>
        <p:nvCxnSpPr>
          <p:cNvPr id="9" name="Straight Arrow Connector 8">
            <a:extLst>
              <a:ext uri="{FF2B5EF4-FFF2-40B4-BE49-F238E27FC236}">
                <a16:creationId xmlns:a16="http://schemas.microsoft.com/office/drawing/2014/main" xmlns="" id="{1989BB18-3F11-4C85-89FB-9BB786606A6F}"/>
              </a:ext>
            </a:extLst>
          </p:cNvPr>
          <p:cNvCxnSpPr>
            <a:stCxn id="7" idx="3"/>
            <a:endCxn id="1030" idx="1"/>
          </p:cNvCxnSpPr>
          <p:nvPr/>
        </p:nvCxnSpPr>
        <p:spPr>
          <a:xfrm>
            <a:off x="2467535" y="4227714"/>
            <a:ext cx="1372829" cy="50707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xmlns="" id="{E4281283-CDF3-4A77-BE38-9B4D2A1C5B4F}"/>
              </a:ext>
            </a:extLst>
          </p:cNvPr>
          <p:cNvCxnSpPr>
            <a:cxnSpLocks/>
            <a:stCxn id="1030" idx="3"/>
            <a:endCxn id="11" idx="1"/>
          </p:cNvCxnSpPr>
          <p:nvPr/>
        </p:nvCxnSpPr>
        <p:spPr>
          <a:xfrm flipV="1">
            <a:off x="5179801" y="4227713"/>
            <a:ext cx="1372828" cy="50707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xmlns="" id="{83DB7C1F-9004-465C-815A-5A8361F42B5F}"/>
              </a:ext>
            </a:extLst>
          </p:cNvPr>
          <p:cNvCxnSpPr>
            <a:cxnSpLocks/>
            <a:stCxn id="3" idx="3"/>
            <a:endCxn id="22" idx="1"/>
          </p:cNvCxnSpPr>
          <p:nvPr/>
        </p:nvCxnSpPr>
        <p:spPr>
          <a:xfrm>
            <a:off x="2467535" y="1994628"/>
            <a:ext cx="1372829" cy="4959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B0B71CDA-79DD-4677-89F3-98E3B126590D}"/>
              </a:ext>
            </a:extLst>
          </p:cNvPr>
          <p:cNvCxnSpPr>
            <a:cxnSpLocks/>
            <a:stCxn id="22" idx="3"/>
            <a:endCxn id="10" idx="1"/>
          </p:cNvCxnSpPr>
          <p:nvPr/>
        </p:nvCxnSpPr>
        <p:spPr>
          <a:xfrm flipV="1">
            <a:off x="5179801" y="1994627"/>
            <a:ext cx="1372829" cy="49591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xmlns="" id="{6C4E503B-D31D-425C-9F7F-0C8BF2C738B4}"/>
              </a:ext>
            </a:extLst>
          </p:cNvPr>
          <p:cNvPicPr>
            <a:picLocks noChangeAspect="1"/>
          </p:cNvPicPr>
          <p:nvPr/>
        </p:nvPicPr>
        <p:blipFill>
          <a:blip r:embed="rId3"/>
          <a:stretch>
            <a:fillRect/>
          </a:stretch>
        </p:blipFill>
        <p:spPr>
          <a:xfrm>
            <a:off x="3840364" y="1820818"/>
            <a:ext cx="1339437" cy="1339437"/>
          </a:xfrm>
          <a:prstGeom prst="rect">
            <a:avLst/>
          </a:prstGeom>
        </p:spPr>
      </p:pic>
      <p:sp>
        <p:nvSpPr>
          <p:cNvPr id="5" name="Rectangle 4">
            <a:extLst>
              <a:ext uri="{FF2B5EF4-FFF2-40B4-BE49-F238E27FC236}">
                <a16:creationId xmlns:a16="http://schemas.microsoft.com/office/drawing/2014/main" xmlns="" id="{7A577FE3-6791-445E-B801-DB77426D0213}"/>
              </a:ext>
            </a:extLst>
          </p:cNvPr>
          <p:cNvSpPr/>
          <p:nvPr/>
        </p:nvSpPr>
        <p:spPr>
          <a:xfrm>
            <a:off x="3301573" y="5350672"/>
            <a:ext cx="2589663" cy="1107996"/>
          </a:xfrm>
          <a:prstGeom prst="rect">
            <a:avLst/>
          </a:prstGeom>
        </p:spPr>
        <p:txBody>
          <a:bodyPr wrap="square">
            <a:spAutoFit/>
          </a:bodyPr>
          <a:lstStyle/>
          <a:p>
            <a:r>
              <a:rPr lang="en-US" sz="1100" dirty="0">
                <a:latin typeface="Verdana" panose="020B0604030504040204" pitchFamily="34" charset="0"/>
              </a:rPr>
              <a:t>(Rom 6:4 ESV)  We were buried therefore with him by baptism into death, in order that, just as Christ was raised from the dead by the glory of the Father, we too might walk in newness of life.</a:t>
            </a:r>
          </a:p>
        </p:txBody>
      </p:sp>
      <p:sp>
        <p:nvSpPr>
          <p:cNvPr id="6" name="Rectangle 5">
            <a:extLst>
              <a:ext uri="{FF2B5EF4-FFF2-40B4-BE49-F238E27FC236}">
                <a16:creationId xmlns:a16="http://schemas.microsoft.com/office/drawing/2014/main" xmlns="" id="{99CEE12B-398A-4D79-B00A-3B068EFDE7BE}"/>
              </a:ext>
            </a:extLst>
          </p:cNvPr>
          <p:cNvSpPr/>
          <p:nvPr/>
        </p:nvSpPr>
        <p:spPr>
          <a:xfrm>
            <a:off x="6602670" y="4789127"/>
            <a:ext cx="1598855" cy="938719"/>
          </a:xfrm>
          <a:prstGeom prst="rect">
            <a:avLst/>
          </a:prstGeom>
        </p:spPr>
        <p:txBody>
          <a:bodyPr wrap="square">
            <a:spAutoFit/>
          </a:bodyPr>
          <a:lstStyle/>
          <a:p>
            <a:r>
              <a:rPr lang="en-US" sz="1100" dirty="0">
                <a:latin typeface="Verdana" panose="020B0604030504040204" pitchFamily="34" charset="0"/>
              </a:rPr>
              <a:t>(Rom 6:7 ESV)  For one who has died has been set free from sin.</a:t>
            </a:r>
          </a:p>
          <a:p>
            <a:endParaRPr lang="en-US" sz="1100" dirty="0">
              <a:latin typeface="Verdana" panose="020B0604030504040204" pitchFamily="34" charset="0"/>
            </a:endParaRPr>
          </a:p>
        </p:txBody>
      </p:sp>
      <p:sp>
        <p:nvSpPr>
          <p:cNvPr id="17" name="Rectangle: Rounded Corners 16">
            <a:extLst>
              <a:ext uri="{FF2B5EF4-FFF2-40B4-BE49-F238E27FC236}">
                <a16:creationId xmlns:a16="http://schemas.microsoft.com/office/drawing/2014/main" xmlns="" id="{8A45B639-A606-4188-956E-A97D6005A77B}"/>
              </a:ext>
            </a:extLst>
          </p:cNvPr>
          <p:cNvSpPr/>
          <p:nvPr/>
        </p:nvSpPr>
        <p:spPr>
          <a:xfrm>
            <a:off x="3649780" y="1429413"/>
            <a:ext cx="1720604" cy="484190"/>
          </a:xfrm>
          <a:prstGeom prst="roundRect">
            <a:avLst/>
          </a:prstGeom>
          <a:solidFill>
            <a:schemeClr val="tx2">
              <a:lumMod val="10000"/>
              <a:lumOff val="9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dirty="0"/>
              <a:t>Delivered from his sin through the great fish</a:t>
            </a:r>
          </a:p>
        </p:txBody>
      </p:sp>
      <p:sp>
        <p:nvSpPr>
          <p:cNvPr id="19" name="Rectangle: Rounded Corners 18">
            <a:extLst>
              <a:ext uri="{FF2B5EF4-FFF2-40B4-BE49-F238E27FC236}">
                <a16:creationId xmlns:a16="http://schemas.microsoft.com/office/drawing/2014/main" xmlns="" id="{F3DE8499-35EE-4696-A5D4-C7096ED2DE4F}"/>
              </a:ext>
            </a:extLst>
          </p:cNvPr>
          <p:cNvSpPr/>
          <p:nvPr/>
        </p:nvSpPr>
        <p:spPr>
          <a:xfrm>
            <a:off x="3649780" y="3667655"/>
            <a:ext cx="1720604" cy="484190"/>
          </a:xfrm>
          <a:prstGeom prst="roundRect">
            <a:avLst/>
          </a:prstGeom>
          <a:solidFill>
            <a:schemeClr val="tx2">
              <a:lumMod val="10000"/>
              <a:lumOff val="9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b="1" dirty="0"/>
              <a:t>Delivered from our sin through baptism</a:t>
            </a:r>
          </a:p>
        </p:txBody>
      </p:sp>
      <p:sp>
        <p:nvSpPr>
          <p:cNvPr id="12" name="Rectangle 11">
            <a:extLst>
              <a:ext uri="{FF2B5EF4-FFF2-40B4-BE49-F238E27FC236}">
                <a16:creationId xmlns:a16="http://schemas.microsoft.com/office/drawing/2014/main" xmlns="" id="{139F6FE1-5B57-45D1-95A8-68520F85F116}"/>
              </a:ext>
            </a:extLst>
          </p:cNvPr>
          <p:cNvSpPr/>
          <p:nvPr/>
        </p:nvSpPr>
        <p:spPr>
          <a:xfrm>
            <a:off x="868679" y="4789127"/>
            <a:ext cx="1598855" cy="938719"/>
          </a:xfrm>
          <a:prstGeom prst="rect">
            <a:avLst/>
          </a:prstGeom>
        </p:spPr>
        <p:txBody>
          <a:bodyPr wrap="square">
            <a:spAutoFit/>
          </a:bodyPr>
          <a:lstStyle/>
          <a:p>
            <a:r>
              <a:rPr lang="en-US" sz="1100" dirty="0">
                <a:latin typeface="Verdana" panose="020B0604030504040204" pitchFamily="34" charset="0"/>
              </a:rPr>
              <a:t>(Rom 3:23 ESV)  for all have sinned and fall short of the glory of God,</a:t>
            </a:r>
          </a:p>
        </p:txBody>
      </p:sp>
    </p:spTree>
    <p:extLst>
      <p:ext uri="{BB962C8B-B14F-4D97-AF65-F5344CB8AC3E}">
        <p14:creationId xmlns:p14="http://schemas.microsoft.com/office/powerpoint/2010/main" val="2445486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DC8C8C1C-E19F-4C6A-807A-3A2332D16AB4}"/>
              </a:ext>
            </a:extLst>
          </p:cNvPr>
          <p:cNvSpPr>
            <a:spLocks noGrp="1" noChangeArrowheads="1"/>
          </p:cNvSpPr>
          <p:nvPr>
            <p:ph type="title"/>
          </p:nvPr>
        </p:nvSpPr>
        <p:spPr/>
        <p:txBody>
          <a:bodyPr/>
          <a:lstStyle/>
          <a:p>
            <a:pPr eaLnBrk="1" hangingPunct="1"/>
            <a:r>
              <a:rPr lang="en-US" altLang="en-US" dirty="0">
                <a:latin typeface="Tahoma" panose="020B0604030504040204" pitchFamily="34" charset="0"/>
                <a:cs typeface="Tahoma" panose="020B0604030504040204" pitchFamily="34" charset="0"/>
              </a:rPr>
              <a:t>The Role of the Prophets</a:t>
            </a:r>
            <a:r>
              <a:rPr lang="en-US" altLang="en-US" dirty="0"/>
              <a:t> </a:t>
            </a:r>
          </a:p>
        </p:txBody>
      </p:sp>
      <p:sp>
        <p:nvSpPr>
          <p:cNvPr id="8195" name="Text Box 3">
            <a:extLst>
              <a:ext uri="{FF2B5EF4-FFF2-40B4-BE49-F238E27FC236}">
                <a16:creationId xmlns:a16="http://schemas.microsoft.com/office/drawing/2014/main" xmlns="" id="{AE8404EB-1F41-44D2-BEEC-5E4797483149}"/>
              </a:ext>
            </a:extLst>
          </p:cNvPr>
          <p:cNvSpPr txBox="1">
            <a:spLocks noChangeArrowheads="1"/>
          </p:cNvSpPr>
          <p:nvPr/>
        </p:nvSpPr>
        <p:spPr bwMode="ltGray">
          <a:xfrm>
            <a:off x="838200" y="1905000"/>
            <a:ext cx="7543800" cy="830997"/>
          </a:xfrm>
          <a:prstGeom prst="rect">
            <a:avLst/>
          </a:prstGeom>
          <a:solidFill>
            <a:srgbClr val="FFFFCC"/>
          </a:solidFill>
          <a:ln w="38100">
            <a:solidFill>
              <a:schemeClr val="accent1">
                <a:lumMod val="75000"/>
              </a:schemeClr>
            </a:solidFill>
          </a:ln>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pPr>
            <a:r>
              <a:rPr lang="en-US" altLang="en-US" dirty="0">
                <a:solidFill>
                  <a:schemeClr val="accent1">
                    <a:lumMod val="75000"/>
                  </a:schemeClr>
                </a:solidFill>
                <a:latin typeface="Tahoma" panose="020B0604030504040204" pitchFamily="34" charset="0"/>
                <a:cs typeface="Tahoma" panose="020B0604030504040204" pitchFamily="34" charset="0"/>
              </a:rPr>
              <a:t>They are </a:t>
            </a:r>
            <a:r>
              <a:rPr lang="en-US" altLang="en-US" b="1" i="1" dirty="0">
                <a:solidFill>
                  <a:schemeClr val="accent1">
                    <a:lumMod val="75000"/>
                  </a:schemeClr>
                </a:solidFill>
                <a:latin typeface="Tahoma" panose="020B0604030504040204" pitchFamily="34" charset="0"/>
                <a:cs typeface="Tahoma" panose="020B0604030504040204" pitchFamily="34" charset="0"/>
              </a:rPr>
              <a:t>Spokesmen for God</a:t>
            </a:r>
            <a:r>
              <a:rPr lang="en-US" altLang="en-US" i="1" dirty="0">
                <a:solidFill>
                  <a:schemeClr val="accent1">
                    <a:lumMod val="75000"/>
                  </a:schemeClr>
                </a:solidFill>
                <a:latin typeface="Tahoma" panose="020B0604030504040204" pitchFamily="34" charset="0"/>
                <a:cs typeface="Tahoma" panose="020B0604030504040204" pitchFamily="34" charset="0"/>
              </a:rPr>
              <a:t>, </a:t>
            </a:r>
            <a:r>
              <a:rPr lang="en-US" altLang="en-US" dirty="0">
                <a:solidFill>
                  <a:schemeClr val="accent1">
                    <a:lumMod val="75000"/>
                  </a:schemeClr>
                </a:solidFill>
                <a:latin typeface="Tahoma" panose="020B0604030504040204" pitchFamily="34" charset="0"/>
                <a:cs typeface="Tahoma" panose="020B0604030504040204" pitchFamily="34" charset="0"/>
              </a:rPr>
              <a:t>serving as “</a:t>
            </a:r>
            <a:r>
              <a:rPr lang="en-US" altLang="en-US" dirty="0" err="1">
                <a:solidFill>
                  <a:schemeClr val="accent1">
                    <a:lumMod val="75000"/>
                  </a:schemeClr>
                </a:solidFill>
                <a:latin typeface="Tahoma" panose="020B0604030504040204" pitchFamily="34" charset="0"/>
                <a:cs typeface="Tahoma" panose="020B0604030504040204" pitchFamily="34" charset="0"/>
              </a:rPr>
              <a:t>forthtellers</a:t>
            </a:r>
            <a:r>
              <a:rPr lang="en-US" altLang="en-US" dirty="0">
                <a:solidFill>
                  <a:schemeClr val="accent1">
                    <a:lumMod val="75000"/>
                  </a:schemeClr>
                </a:solidFill>
                <a:latin typeface="Tahoma" panose="020B0604030504040204" pitchFamily="34" charset="0"/>
                <a:cs typeface="Tahoma" panose="020B0604030504040204" pitchFamily="34" charset="0"/>
              </a:rPr>
              <a:t>,” speaking what God put in their mouth.</a:t>
            </a:r>
            <a:r>
              <a:rPr lang="en-US" altLang="en-US" dirty="0">
                <a:solidFill>
                  <a:schemeClr val="accent1">
                    <a:lumMod val="75000"/>
                  </a:schemeClr>
                </a:solidFill>
              </a:rPr>
              <a:t> </a:t>
            </a:r>
          </a:p>
        </p:txBody>
      </p:sp>
      <p:sp>
        <p:nvSpPr>
          <p:cNvPr id="8196" name="Text Box 4">
            <a:extLst>
              <a:ext uri="{FF2B5EF4-FFF2-40B4-BE49-F238E27FC236}">
                <a16:creationId xmlns:a16="http://schemas.microsoft.com/office/drawing/2014/main" xmlns="" id="{E090D54B-D5B6-4417-85CA-F2F2A4B4116F}"/>
              </a:ext>
            </a:extLst>
          </p:cNvPr>
          <p:cNvSpPr txBox="1">
            <a:spLocks noChangeArrowheads="1"/>
          </p:cNvSpPr>
          <p:nvPr/>
        </p:nvSpPr>
        <p:spPr bwMode="ltGray">
          <a:xfrm>
            <a:off x="800100" y="3009900"/>
            <a:ext cx="7524750" cy="1569660"/>
          </a:xfrm>
          <a:prstGeom prst="rect">
            <a:avLst/>
          </a:prstGeom>
          <a:solidFill>
            <a:srgbClr val="FFFFCC"/>
          </a:solidFill>
          <a:ln w="38100">
            <a:solidFill>
              <a:schemeClr val="accent1">
                <a:lumMod val="75000"/>
              </a:schemeClr>
            </a:solidFill>
          </a:ln>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pPr>
            <a:r>
              <a:rPr lang="en-US" altLang="en-US" dirty="0">
                <a:solidFill>
                  <a:schemeClr val="accent1">
                    <a:lumMod val="75000"/>
                  </a:schemeClr>
                </a:solidFill>
                <a:latin typeface="Tahoma" panose="020B0604030504040204" pitchFamily="34" charset="0"/>
                <a:cs typeface="Tahoma" panose="020B0604030504040204" pitchFamily="34" charset="0"/>
              </a:rPr>
              <a:t>They are </a:t>
            </a:r>
            <a:r>
              <a:rPr lang="en-US" altLang="en-US" b="1" i="1" dirty="0">
                <a:solidFill>
                  <a:schemeClr val="accent1">
                    <a:lumMod val="75000"/>
                  </a:schemeClr>
                </a:solidFill>
                <a:latin typeface="Tahoma" panose="020B0604030504040204" pitchFamily="34" charset="0"/>
                <a:cs typeface="Tahoma" panose="020B0604030504040204" pitchFamily="34" charset="0"/>
              </a:rPr>
              <a:t>Preachers of the Covenant</a:t>
            </a:r>
            <a:r>
              <a:rPr lang="en-US" altLang="en-US" i="1" dirty="0">
                <a:solidFill>
                  <a:schemeClr val="accent1">
                    <a:lumMod val="75000"/>
                  </a:schemeClr>
                </a:solidFill>
                <a:latin typeface="Tahoma" panose="020B0604030504040204" pitchFamily="34" charset="0"/>
                <a:cs typeface="Tahoma" panose="020B0604030504040204" pitchFamily="34" charset="0"/>
              </a:rPr>
              <a:t>,</a:t>
            </a:r>
            <a:r>
              <a:rPr lang="en-US" altLang="en-US" dirty="0">
                <a:solidFill>
                  <a:schemeClr val="accent1">
                    <a:lumMod val="75000"/>
                  </a:schemeClr>
                </a:solidFill>
                <a:latin typeface="Tahoma" panose="020B0604030504040204" pitchFamily="34" charset="0"/>
                <a:cs typeface="Tahoma" panose="020B0604030504040204" pitchFamily="34" charset="0"/>
              </a:rPr>
              <a:t> relating their message to God’s previous promises to the nation of Israel.  These covenants were made with or through Abraham, Moses, and David</a:t>
            </a:r>
            <a:r>
              <a:rPr lang="en-US" altLang="en-US" dirty="0">
                <a:solidFill>
                  <a:schemeClr val="accent1">
                    <a:lumMod val="75000"/>
                  </a:schemeClr>
                </a:solidFill>
              </a:rPr>
              <a:t> </a:t>
            </a:r>
          </a:p>
        </p:txBody>
      </p:sp>
      <p:sp>
        <p:nvSpPr>
          <p:cNvPr id="8197" name="Text Box 5">
            <a:extLst>
              <a:ext uri="{FF2B5EF4-FFF2-40B4-BE49-F238E27FC236}">
                <a16:creationId xmlns:a16="http://schemas.microsoft.com/office/drawing/2014/main" xmlns="" id="{737F34FF-37A5-4990-A2A2-16635AE60C08}"/>
              </a:ext>
            </a:extLst>
          </p:cNvPr>
          <p:cNvSpPr txBox="1">
            <a:spLocks noChangeArrowheads="1"/>
          </p:cNvSpPr>
          <p:nvPr/>
        </p:nvSpPr>
        <p:spPr bwMode="ltGray">
          <a:xfrm>
            <a:off x="742950" y="4762500"/>
            <a:ext cx="7581900" cy="1569660"/>
          </a:xfrm>
          <a:prstGeom prst="rect">
            <a:avLst/>
          </a:prstGeom>
          <a:solidFill>
            <a:srgbClr val="FFFFCC"/>
          </a:solidFill>
          <a:ln w="38100">
            <a:solidFill>
              <a:schemeClr val="accent1">
                <a:lumMod val="75000"/>
              </a:schemeClr>
            </a:solidFill>
          </a:ln>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pPr>
            <a:r>
              <a:rPr lang="en-US" altLang="en-US">
                <a:solidFill>
                  <a:schemeClr val="accent1">
                    <a:lumMod val="75000"/>
                  </a:schemeClr>
                </a:solidFill>
                <a:latin typeface="Tahoma" panose="020B0604030504040204" pitchFamily="34" charset="0"/>
                <a:cs typeface="Tahoma" panose="020B0604030504040204" pitchFamily="34" charset="0"/>
              </a:rPr>
              <a:t>They are historians, or </a:t>
            </a:r>
            <a:r>
              <a:rPr lang="en-US" altLang="en-US" b="1" i="1">
                <a:solidFill>
                  <a:schemeClr val="accent1">
                    <a:lumMod val="75000"/>
                  </a:schemeClr>
                </a:solidFill>
                <a:latin typeface="Tahoma" panose="020B0604030504040204" pitchFamily="34" charset="0"/>
                <a:cs typeface="Tahoma" panose="020B0604030504040204" pitchFamily="34" charset="0"/>
              </a:rPr>
              <a:t>Interpreters of the Israelites’ History</a:t>
            </a:r>
            <a:r>
              <a:rPr lang="en-US" altLang="en-US" i="1">
                <a:solidFill>
                  <a:schemeClr val="accent1">
                    <a:lumMod val="75000"/>
                  </a:schemeClr>
                </a:solidFill>
                <a:latin typeface="Tahoma" panose="020B0604030504040204" pitchFamily="34" charset="0"/>
                <a:cs typeface="Tahoma" panose="020B0604030504040204" pitchFamily="34" charset="0"/>
              </a:rPr>
              <a:t>. </a:t>
            </a:r>
            <a:r>
              <a:rPr lang="en-US" altLang="en-US">
                <a:solidFill>
                  <a:schemeClr val="accent1">
                    <a:lumMod val="75000"/>
                  </a:schemeClr>
                </a:solidFill>
                <a:latin typeface="Tahoma" panose="020B0604030504040204" pitchFamily="34" charset="0"/>
                <a:cs typeface="Tahoma" panose="020B0604030504040204" pitchFamily="34" charset="0"/>
              </a:rPr>
              <a:t>With out their interpretation God’s people would not know why an event was occurring.</a:t>
            </a:r>
            <a:r>
              <a:rPr lang="en-US" altLang="en-US">
                <a:solidFill>
                  <a:schemeClr val="accent1">
                    <a:lumMod val="75000"/>
                  </a:schemeClr>
                </a:solidFill>
              </a:rPr>
              <a:t> </a:t>
            </a:r>
          </a:p>
        </p:txBody>
      </p:sp>
    </p:spTree>
    <p:extLst>
      <p:ext uri="{BB962C8B-B14F-4D97-AF65-F5344CB8AC3E}">
        <p14:creationId xmlns:p14="http://schemas.microsoft.com/office/powerpoint/2010/main" val="15716572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5">
                                            <p:bg/>
                                          </p:spTgt>
                                        </p:tgtEl>
                                        <p:attrNameLst>
                                          <p:attrName>style.visibility</p:attrName>
                                        </p:attrNameLst>
                                      </p:cBhvr>
                                      <p:to>
                                        <p:strVal val="visible"/>
                                      </p:to>
                                    </p:set>
                                    <p:animEffect transition="in" filter="fade">
                                      <p:cBhvr>
                                        <p:cTn id="7" dur="1000"/>
                                        <p:tgtEl>
                                          <p:spTgt spid="819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195">
                                            <p:txEl>
                                              <p:pRg st="0" end="0"/>
                                            </p:txEl>
                                          </p:spTgt>
                                        </p:tgtEl>
                                        <p:attrNameLst>
                                          <p:attrName>style.visibility</p:attrName>
                                        </p:attrNameLst>
                                      </p:cBhvr>
                                      <p:to>
                                        <p:strVal val="visible"/>
                                      </p:to>
                                    </p:set>
                                    <p:animEffect transition="in" filter="fade">
                                      <p:cBhvr>
                                        <p:cTn id="10" dur="1000"/>
                                        <p:tgtEl>
                                          <p:spTgt spid="819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196">
                                            <p:bg/>
                                          </p:spTgt>
                                        </p:tgtEl>
                                        <p:attrNameLst>
                                          <p:attrName>style.visibility</p:attrName>
                                        </p:attrNameLst>
                                      </p:cBhvr>
                                      <p:to>
                                        <p:strVal val="visible"/>
                                      </p:to>
                                    </p:set>
                                    <p:animEffect transition="in" filter="fade">
                                      <p:cBhvr>
                                        <p:cTn id="15" dur="1000"/>
                                        <p:tgtEl>
                                          <p:spTgt spid="8196">
                                            <p:bg/>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196">
                                            <p:txEl>
                                              <p:pRg st="0" end="0"/>
                                            </p:txEl>
                                          </p:spTgt>
                                        </p:tgtEl>
                                        <p:attrNameLst>
                                          <p:attrName>style.visibility</p:attrName>
                                        </p:attrNameLst>
                                      </p:cBhvr>
                                      <p:to>
                                        <p:strVal val="visible"/>
                                      </p:to>
                                    </p:set>
                                    <p:animEffect transition="in" filter="fade">
                                      <p:cBhvr>
                                        <p:cTn id="18" dur="1000"/>
                                        <p:tgtEl>
                                          <p:spTgt spid="8196">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197">
                                            <p:bg/>
                                          </p:spTgt>
                                        </p:tgtEl>
                                        <p:attrNameLst>
                                          <p:attrName>style.visibility</p:attrName>
                                        </p:attrNameLst>
                                      </p:cBhvr>
                                      <p:to>
                                        <p:strVal val="visible"/>
                                      </p:to>
                                    </p:set>
                                    <p:animEffect transition="in" filter="fade">
                                      <p:cBhvr>
                                        <p:cTn id="23" dur="1000"/>
                                        <p:tgtEl>
                                          <p:spTgt spid="8197">
                                            <p:bg/>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197">
                                            <p:txEl>
                                              <p:pRg st="0" end="0"/>
                                            </p:txEl>
                                          </p:spTgt>
                                        </p:tgtEl>
                                        <p:attrNameLst>
                                          <p:attrName>style.visibility</p:attrName>
                                        </p:attrNameLst>
                                      </p:cBhvr>
                                      <p:to>
                                        <p:strVal val="visible"/>
                                      </p:to>
                                    </p:set>
                                    <p:animEffect transition="in" filter="fade">
                                      <p:cBhvr>
                                        <p:cTn id="26" dur="1000"/>
                                        <p:tgtEl>
                                          <p:spTgt spid="819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animBg="1"/>
      <p:bldP spid="8196" grpId="0" build="p" animBg="1"/>
      <p:bldP spid="8197" grpId="0" build="p"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BF4F7F9B-B07B-48E3-AB16-40EC7A58D2EE}"/>
              </a:ext>
            </a:extLst>
          </p:cNvPr>
          <p:cNvSpPr/>
          <p:nvPr/>
        </p:nvSpPr>
        <p:spPr>
          <a:xfrm>
            <a:off x="386862" y="1561514"/>
            <a:ext cx="3193366" cy="467047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xmlns="" id="{DA3CE552-8DE3-4D05-A60D-9F2C6E4AA77B}"/>
              </a:ext>
            </a:extLst>
          </p:cNvPr>
          <p:cNvSpPr>
            <a:spLocks noGrp="1"/>
          </p:cNvSpPr>
          <p:nvPr>
            <p:ph type="title"/>
          </p:nvPr>
        </p:nvSpPr>
        <p:spPr/>
        <p:txBody>
          <a:bodyPr/>
          <a:lstStyle/>
          <a:p>
            <a:r>
              <a:rPr lang="en-US" dirty="0"/>
              <a:t>Jonah on the Ship</a:t>
            </a:r>
          </a:p>
        </p:txBody>
      </p:sp>
      <p:sp>
        <p:nvSpPr>
          <p:cNvPr id="4" name="Content Placeholder 3">
            <a:extLst>
              <a:ext uri="{FF2B5EF4-FFF2-40B4-BE49-F238E27FC236}">
                <a16:creationId xmlns:a16="http://schemas.microsoft.com/office/drawing/2014/main" xmlns="" id="{D56FAE5E-1D19-4DB4-BCF4-0F7EE3D241AA}"/>
              </a:ext>
            </a:extLst>
          </p:cNvPr>
          <p:cNvSpPr>
            <a:spLocks noGrp="1"/>
          </p:cNvSpPr>
          <p:nvPr>
            <p:ph idx="13"/>
          </p:nvPr>
        </p:nvSpPr>
        <p:spPr/>
        <p:txBody>
          <a:bodyPr/>
          <a:lstStyle/>
          <a:p>
            <a:endParaRPr lang="en-US"/>
          </a:p>
        </p:txBody>
      </p:sp>
      <p:pic>
        <p:nvPicPr>
          <p:cNvPr id="5" name="Picture 3" descr="http://www.geocities.com/CapitolHill/Parliament/2587/ships2.jpg">
            <a:extLst>
              <a:ext uri="{FF2B5EF4-FFF2-40B4-BE49-F238E27FC236}">
                <a16:creationId xmlns:a16="http://schemas.microsoft.com/office/drawing/2014/main" xmlns="" id="{82A1DCD0-D755-42EC-B889-8111C1EB7BCD}"/>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15528" y="1822426"/>
            <a:ext cx="2906257" cy="175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http://www.geocities.com/CapitolHill/Parliament/2587/ships5.jpg">
            <a:extLst>
              <a:ext uri="{FF2B5EF4-FFF2-40B4-BE49-F238E27FC236}">
                <a16:creationId xmlns:a16="http://schemas.microsoft.com/office/drawing/2014/main" xmlns="" id="{EBAD97CA-F43B-4F37-A8E0-4712BBE8371E}"/>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023361" y="3783740"/>
            <a:ext cx="2029328" cy="225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a:extLst>
              <a:ext uri="{FF2B5EF4-FFF2-40B4-BE49-F238E27FC236}">
                <a16:creationId xmlns:a16="http://schemas.microsoft.com/office/drawing/2014/main" xmlns="" id="{E3E23906-5111-4AB5-A190-E10D7BBA671F}"/>
              </a:ext>
            </a:extLst>
          </p:cNvPr>
          <p:cNvSpPr txBox="1">
            <a:spLocks noChangeArrowheads="1"/>
          </p:cNvSpPr>
          <p:nvPr/>
        </p:nvSpPr>
        <p:spPr bwMode="ltGray">
          <a:xfrm>
            <a:off x="3839452" y="1535352"/>
            <a:ext cx="4654349" cy="1631216"/>
          </a:xfrm>
          <a:prstGeom prst="rect">
            <a:avLst/>
          </a:prstGeom>
          <a:noFill/>
          <a:ln>
            <a:noFill/>
          </a:ln>
          <a:effectLs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000" dirty="0">
                <a:latin typeface="Calibri" panose="020F0502020204030204" pitchFamily="34" charset="0"/>
                <a:cs typeface="Times New Roman" panose="02020603050405020304" pitchFamily="18" charset="0"/>
              </a:rPr>
              <a:t>Phoenician round ships traveled the Mediterranean and beyond. To the left is a Phoenician trade ship of about 1500 BC and is an example of the type of ship Jonah may have taken to Tarshish. </a:t>
            </a:r>
          </a:p>
        </p:txBody>
      </p:sp>
      <p:sp>
        <p:nvSpPr>
          <p:cNvPr id="9" name="Rectangle 8">
            <a:extLst>
              <a:ext uri="{FF2B5EF4-FFF2-40B4-BE49-F238E27FC236}">
                <a16:creationId xmlns:a16="http://schemas.microsoft.com/office/drawing/2014/main" xmlns="" id="{6857ACBB-76B3-431C-9C0F-9FA6CB8F7BDB}"/>
              </a:ext>
            </a:extLst>
          </p:cNvPr>
          <p:cNvSpPr/>
          <p:nvPr/>
        </p:nvSpPr>
        <p:spPr>
          <a:xfrm>
            <a:off x="6194762" y="3731274"/>
            <a:ext cx="2180492" cy="2308324"/>
          </a:xfrm>
          <a:prstGeom prst="rect">
            <a:avLst/>
          </a:prstGeom>
        </p:spPr>
        <p:txBody>
          <a:bodyPr wrap="square">
            <a:spAutoFit/>
          </a:bodyPr>
          <a:lstStyle/>
          <a:p>
            <a:r>
              <a:rPr lang="en-US" sz="1200" dirty="0">
                <a:latin typeface="Verdana" panose="020B0604030504040204" pitchFamily="34" charset="0"/>
              </a:rPr>
              <a:t>But Jonah rose to flee to Tarshish from the presence of the LORD. He went down to Joppa and </a:t>
            </a:r>
            <a:r>
              <a:rPr lang="en-US" sz="1200" b="1" u="sng" dirty="0">
                <a:latin typeface="Verdana" panose="020B0604030504040204" pitchFamily="34" charset="0"/>
              </a:rPr>
              <a:t>found a ship going to Tarshish</a:t>
            </a:r>
            <a:r>
              <a:rPr lang="en-US" sz="1200" dirty="0">
                <a:latin typeface="Verdana" panose="020B0604030504040204" pitchFamily="34" charset="0"/>
              </a:rPr>
              <a:t>. So he paid the fare and went down into it, to go with them to Tarshish, away from the presence of the LORD.</a:t>
            </a:r>
          </a:p>
          <a:p>
            <a:r>
              <a:rPr lang="en-US" sz="1200" dirty="0">
                <a:solidFill>
                  <a:srgbClr val="208080"/>
                </a:solidFill>
                <a:latin typeface="Verdana" panose="020B0604030504040204" pitchFamily="34" charset="0"/>
              </a:rPr>
              <a:t>(Jon 1:3)</a:t>
            </a:r>
          </a:p>
          <a:p>
            <a:endParaRPr lang="en-US" sz="1200" dirty="0">
              <a:latin typeface="Verdana" panose="020B0604030504040204" pitchFamily="34" charset="0"/>
            </a:endParaRPr>
          </a:p>
        </p:txBody>
      </p:sp>
      <p:sp>
        <p:nvSpPr>
          <p:cNvPr id="11" name="Rectangle 10">
            <a:extLst>
              <a:ext uri="{FF2B5EF4-FFF2-40B4-BE49-F238E27FC236}">
                <a16:creationId xmlns:a16="http://schemas.microsoft.com/office/drawing/2014/main" xmlns="" id="{9F5DA8FE-9C21-4722-AE2B-615C6F996BAD}"/>
              </a:ext>
            </a:extLst>
          </p:cNvPr>
          <p:cNvSpPr/>
          <p:nvPr/>
        </p:nvSpPr>
        <p:spPr>
          <a:xfrm>
            <a:off x="3839452" y="3731274"/>
            <a:ext cx="2180492" cy="1754326"/>
          </a:xfrm>
          <a:prstGeom prst="rect">
            <a:avLst/>
          </a:prstGeom>
        </p:spPr>
        <p:txBody>
          <a:bodyPr wrap="square">
            <a:spAutoFit/>
          </a:bodyPr>
          <a:lstStyle/>
          <a:p>
            <a:r>
              <a:rPr lang="en-US" sz="1200" dirty="0">
                <a:latin typeface="Verdana" panose="020B0604030504040204" pitchFamily="34" charset="0"/>
              </a:rPr>
              <a:t>Nevertheless, the men </a:t>
            </a:r>
            <a:r>
              <a:rPr lang="en-US" sz="1200" b="1" u="sng" dirty="0">
                <a:latin typeface="Verdana" panose="020B0604030504040204" pitchFamily="34" charset="0"/>
              </a:rPr>
              <a:t>rowed hard </a:t>
            </a:r>
            <a:r>
              <a:rPr lang="en-US" sz="1200" dirty="0">
                <a:latin typeface="Verdana" panose="020B0604030504040204" pitchFamily="34" charset="0"/>
              </a:rPr>
              <a:t>to get back to dry land, but they could not, for the sea grew more and more tempestuous against them.</a:t>
            </a:r>
          </a:p>
          <a:p>
            <a:r>
              <a:rPr lang="en-US" sz="1200" dirty="0">
                <a:solidFill>
                  <a:srgbClr val="208080"/>
                </a:solidFill>
                <a:latin typeface="Verdana" panose="020B0604030504040204" pitchFamily="34" charset="0"/>
              </a:rPr>
              <a:t>(Jon 1:13)</a:t>
            </a:r>
          </a:p>
          <a:p>
            <a:endParaRPr lang="en-US" sz="1200" dirty="0">
              <a:latin typeface="Verdana" panose="020B0604030504040204" pitchFamily="34" charset="0"/>
            </a:endParaRPr>
          </a:p>
        </p:txBody>
      </p:sp>
      <p:cxnSp>
        <p:nvCxnSpPr>
          <p:cNvPr id="14" name="Straight Connector 13">
            <a:extLst>
              <a:ext uri="{FF2B5EF4-FFF2-40B4-BE49-F238E27FC236}">
                <a16:creationId xmlns:a16="http://schemas.microsoft.com/office/drawing/2014/main" xmlns="" id="{37BC68CC-33D4-40C0-BD83-5E3F60404565}"/>
              </a:ext>
            </a:extLst>
          </p:cNvPr>
          <p:cNvCxnSpPr/>
          <p:nvPr/>
        </p:nvCxnSpPr>
        <p:spPr>
          <a:xfrm>
            <a:off x="3854546" y="3355145"/>
            <a:ext cx="4698609" cy="0"/>
          </a:xfrm>
          <a:prstGeom prst="line">
            <a:avLst/>
          </a:prstGeom>
          <a:ln w="127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5" name="Straight Connector 14">
            <a:extLst>
              <a:ext uri="{FF2B5EF4-FFF2-40B4-BE49-F238E27FC236}">
                <a16:creationId xmlns:a16="http://schemas.microsoft.com/office/drawing/2014/main" xmlns="" id="{3D79351B-C7E9-49CC-A89A-10BF91509D99}"/>
              </a:ext>
            </a:extLst>
          </p:cNvPr>
          <p:cNvCxnSpPr>
            <a:cxnSpLocks/>
          </p:cNvCxnSpPr>
          <p:nvPr/>
        </p:nvCxnSpPr>
        <p:spPr>
          <a:xfrm flipV="1">
            <a:off x="6019944" y="3580231"/>
            <a:ext cx="0" cy="2651757"/>
          </a:xfrm>
          <a:prstGeom prst="line">
            <a:avLst/>
          </a:prstGeom>
          <a:ln w="1270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44455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6C0DD7BF-8F3D-4D34-A37A-85563D3D62F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3355" y="243840"/>
            <a:ext cx="879348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xmlns="" id="{A82C64D9-D855-4343-BB40-3E465EFFA0B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73355" y="243840"/>
            <a:ext cx="879348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29" name="Straight Connector 28">
            <a:extLst>
              <a:ext uri="{FF2B5EF4-FFF2-40B4-BE49-F238E27FC236}">
                <a16:creationId xmlns:a16="http://schemas.microsoft.com/office/drawing/2014/main" xmlns="" id="{106D061A-80BB-4A08-8350-176FFFDCC32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483995" y="3733800"/>
            <a:ext cx="61722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A3E92BB3-3613-4DC5-97E0-299B04C46A6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483995" y="5462458"/>
            <a:ext cx="6172200"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5" name="Picture 3" descr="http://www.artsales.com/ARTistory/Ancient_Ships/images/Epic_P98.jpg">
            <a:extLst>
              <a:ext uri="{FF2B5EF4-FFF2-40B4-BE49-F238E27FC236}">
                <a16:creationId xmlns:a16="http://schemas.microsoft.com/office/drawing/2014/main" xmlns="" id="{38B6D0AF-20EC-480B-B2D4-78E6615C1BB5}"/>
              </a:ext>
            </a:extLst>
          </p:cNvPr>
          <p:cNvPicPr>
            <a:picLocks noChangeAspect="1" noChangeArrowheads="1"/>
          </p:cNvPicPr>
          <p:nvPr/>
        </p:nvPicPr>
        <p:blipFill rotWithShape="1">
          <a:blip r:embed="rId2" r:link="rId3">
            <a:extLst>
              <a:ext uri="{28A0092B-C50C-407E-A947-70E740481C1C}">
                <a14:useLocalDpi xmlns:a14="http://schemas.microsoft.com/office/drawing/2010/main" val="0"/>
              </a:ext>
            </a:extLst>
          </a:blip>
          <a:srcRect l="4647" t="13810" r="3287" b="13758"/>
          <a:stretch>
            <a:fillRect/>
          </a:stretch>
        </p:blipFill>
        <p:spPr bwMode="auto">
          <a:xfrm>
            <a:off x="173355" y="131485"/>
            <a:ext cx="8793480" cy="47183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xmlns="" id="{E5214B47-F2E0-4D6A-9770-0181F51E581B}"/>
              </a:ext>
            </a:extLst>
          </p:cNvPr>
          <p:cNvSpPr>
            <a:spLocks noGrp="1"/>
          </p:cNvSpPr>
          <p:nvPr>
            <p:ph type="title"/>
          </p:nvPr>
        </p:nvSpPr>
        <p:spPr>
          <a:xfrm>
            <a:off x="832485" y="4799518"/>
            <a:ext cx="7475220" cy="1325880"/>
          </a:xfrm>
        </p:spPr>
        <p:txBody>
          <a:bodyPr vert="horz" lIns="91440" tIns="45720" rIns="91440" bIns="45720" rtlCol="0" anchor="b">
            <a:normAutofit/>
          </a:bodyPr>
          <a:lstStyle/>
          <a:p>
            <a:pPr algn="ctr" defTabSz="914400">
              <a:lnSpc>
                <a:spcPct val="85000"/>
              </a:lnSpc>
            </a:pPr>
            <a:r>
              <a:rPr lang="en-US" altLang="en-US" b="1" cap="all" dirty="0">
                <a:solidFill>
                  <a:srgbClr val="FFFFFF"/>
                </a:solidFill>
                <a:cs typeface="+mj-cs"/>
              </a:rPr>
              <a:t>Phoenician Ship From 800 BCE Stone Relief Sculpture </a:t>
            </a:r>
            <a:endParaRPr lang="en-US" b="1" cap="all" dirty="0">
              <a:solidFill>
                <a:srgbClr val="FFFFFF"/>
              </a:solidFill>
              <a:cs typeface="+mj-cs"/>
            </a:endParaRPr>
          </a:p>
        </p:txBody>
      </p:sp>
    </p:spTree>
    <p:extLst>
      <p:ext uri="{BB962C8B-B14F-4D97-AF65-F5344CB8AC3E}">
        <p14:creationId xmlns:p14="http://schemas.microsoft.com/office/powerpoint/2010/main" val="9412645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40467D-5BD2-4FC4-A93A-C1C1B795D4C5}"/>
              </a:ext>
            </a:extLst>
          </p:cNvPr>
          <p:cNvSpPr>
            <a:spLocks noGrp="1"/>
          </p:cNvSpPr>
          <p:nvPr>
            <p:ph type="title"/>
          </p:nvPr>
        </p:nvSpPr>
        <p:spPr/>
        <p:txBody>
          <a:bodyPr/>
          <a:lstStyle/>
          <a:p>
            <a:r>
              <a:rPr lang="en-US" dirty="0"/>
              <a:t>Lengths Jonah Took to Flee</a:t>
            </a:r>
          </a:p>
        </p:txBody>
      </p:sp>
      <p:sp>
        <p:nvSpPr>
          <p:cNvPr id="3" name="Content Placeholder 2">
            <a:extLst>
              <a:ext uri="{FF2B5EF4-FFF2-40B4-BE49-F238E27FC236}">
                <a16:creationId xmlns:a16="http://schemas.microsoft.com/office/drawing/2014/main" xmlns="" id="{69D1A48A-7F08-4956-8946-5748E7930129}"/>
              </a:ext>
            </a:extLst>
          </p:cNvPr>
          <p:cNvSpPr>
            <a:spLocks noGrp="1"/>
          </p:cNvSpPr>
          <p:nvPr>
            <p:ph idx="1"/>
          </p:nvPr>
        </p:nvSpPr>
        <p:spPr>
          <a:xfrm>
            <a:off x="709549" y="1487658"/>
            <a:ext cx="7291451" cy="4805566"/>
          </a:xfrm>
        </p:spPr>
        <p:txBody>
          <a:bodyPr>
            <a:normAutofit/>
          </a:bodyPr>
          <a:lstStyle/>
          <a:p>
            <a:pPr>
              <a:spcAft>
                <a:spcPts val="3000"/>
              </a:spcAft>
              <a:buFont typeface="Wingdings" panose="05000000000000000000" pitchFamily="2" charset="2"/>
              <a:buChar char="ü"/>
            </a:pPr>
            <a:r>
              <a:rPr lang="en-US" sz="2800" dirty="0"/>
              <a:t>Willing to </a:t>
            </a:r>
            <a:r>
              <a:rPr lang="en-US" sz="2800" b="1" u="sng" dirty="0"/>
              <a:t>disobey</a:t>
            </a:r>
            <a:r>
              <a:rPr lang="en-US" sz="2800" dirty="0"/>
              <a:t> the LORD</a:t>
            </a:r>
          </a:p>
          <a:p>
            <a:pPr marL="285750" indent="-250825">
              <a:buFont typeface="Wingdings" panose="05000000000000000000" pitchFamily="2" charset="2"/>
              <a:buChar char="ü"/>
            </a:pPr>
            <a:r>
              <a:rPr lang="en-US" sz="2800" dirty="0"/>
              <a:t>Willing to travel a </a:t>
            </a:r>
            <a:r>
              <a:rPr lang="en-US" sz="2800" b="1" u="sng" dirty="0"/>
              <a:t>great distance</a:t>
            </a:r>
            <a:r>
              <a:rPr lang="en-US" sz="2800" dirty="0"/>
              <a:t> to Joppa, and an even greater distance to Tarshish</a:t>
            </a:r>
          </a:p>
          <a:p>
            <a:pPr marL="205740" lvl="1" indent="0">
              <a:buNone/>
            </a:pPr>
            <a:r>
              <a:rPr lang="en-US" sz="1800" dirty="0"/>
              <a:t>	60 miles – Distance from Gath-</a:t>
            </a:r>
            <a:r>
              <a:rPr lang="en-US" sz="1800" dirty="0" err="1"/>
              <a:t>hepher</a:t>
            </a:r>
            <a:r>
              <a:rPr lang="en-US" sz="1800" dirty="0"/>
              <a:t> to Joppa</a:t>
            </a:r>
          </a:p>
          <a:p>
            <a:pPr marL="205740" lvl="1" indent="0">
              <a:spcAft>
                <a:spcPts val="3000"/>
              </a:spcAft>
              <a:buNone/>
            </a:pPr>
            <a:r>
              <a:rPr lang="en-US" sz="1800" dirty="0"/>
              <a:t>	2,000+ miles – Distance to Tarshish </a:t>
            </a:r>
          </a:p>
          <a:p>
            <a:pPr>
              <a:spcAft>
                <a:spcPts val="3000"/>
              </a:spcAft>
              <a:buFont typeface="Wingdings" panose="05000000000000000000" pitchFamily="2" charset="2"/>
              <a:buChar char="ü"/>
            </a:pPr>
            <a:r>
              <a:rPr lang="en-US" sz="2800" dirty="0"/>
              <a:t>Willing to pay an </a:t>
            </a:r>
            <a:r>
              <a:rPr lang="en-US" sz="2800" b="1" u="sng" dirty="0"/>
              <a:t>expensive fare</a:t>
            </a:r>
            <a:r>
              <a:rPr lang="en-US" sz="2800" dirty="0"/>
              <a:t> to travel to Tarshish </a:t>
            </a:r>
          </a:p>
          <a:p>
            <a:pPr>
              <a:buFont typeface="Wingdings" panose="05000000000000000000" pitchFamily="2" charset="2"/>
              <a:buChar char="ü"/>
            </a:pPr>
            <a:r>
              <a:rPr lang="en-US" sz="2800" dirty="0"/>
              <a:t>Willing to </a:t>
            </a:r>
            <a:r>
              <a:rPr lang="en-US" sz="2800" b="1" u="sng" dirty="0"/>
              <a:t>risk his life</a:t>
            </a:r>
            <a:r>
              <a:rPr lang="en-US" sz="2800" dirty="0"/>
              <a:t> at sea with the sailors </a:t>
            </a:r>
          </a:p>
        </p:txBody>
      </p:sp>
      <p:sp>
        <p:nvSpPr>
          <p:cNvPr id="4" name="Content Placeholder 3">
            <a:extLst>
              <a:ext uri="{FF2B5EF4-FFF2-40B4-BE49-F238E27FC236}">
                <a16:creationId xmlns:a16="http://schemas.microsoft.com/office/drawing/2014/main" xmlns="" id="{4CA2E6FE-6261-4857-B4D0-4FAB7B117FBB}"/>
              </a:ext>
            </a:extLst>
          </p:cNvPr>
          <p:cNvSpPr>
            <a:spLocks noGrp="1"/>
          </p:cNvSpPr>
          <p:nvPr>
            <p:ph idx="13"/>
          </p:nvPr>
        </p:nvSpPr>
        <p:spPr/>
        <p:txBody>
          <a:bodyPr/>
          <a:lstStyle/>
          <a:p>
            <a:endParaRPr lang="en-US"/>
          </a:p>
        </p:txBody>
      </p:sp>
    </p:spTree>
    <p:extLst>
      <p:ext uri="{BB962C8B-B14F-4D97-AF65-F5344CB8AC3E}">
        <p14:creationId xmlns:p14="http://schemas.microsoft.com/office/powerpoint/2010/main" val="108000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67D5F1-078A-4B0E-BBC3-88C57BC564D2}"/>
              </a:ext>
            </a:extLst>
          </p:cNvPr>
          <p:cNvSpPr>
            <a:spLocks noGrp="1"/>
          </p:cNvSpPr>
          <p:nvPr>
            <p:ph type="title"/>
          </p:nvPr>
        </p:nvSpPr>
        <p:spPr/>
        <p:txBody>
          <a:bodyPr/>
          <a:lstStyle/>
          <a:p>
            <a:r>
              <a:rPr lang="en-US" dirty="0"/>
              <a:t>Jonah Chapter 1:1-6</a:t>
            </a:r>
          </a:p>
        </p:txBody>
      </p:sp>
      <p:graphicFrame>
        <p:nvGraphicFramePr>
          <p:cNvPr id="7" name="Table 6">
            <a:extLst>
              <a:ext uri="{FF2B5EF4-FFF2-40B4-BE49-F238E27FC236}">
                <a16:creationId xmlns:a16="http://schemas.microsoft.com/office/drawing/2014/main" xmlns="" id="{FC3C60F5-3571-4C1C-A139-F14DD11FF0B7}"/>
              </a:ext>
            </a:extLst>
          </p:cNvPr>
          <p:cNvGraphicFramePr>
            <a:graphicFrameLocks noGrp="1"/>
          </p:cNvGraphicFramePr>
          <p:nvPr>
            <p:extLst>
              <p:ext uri="{D42A27DB-BD31-4B8C-83A1-F6EECF244321}">
                <p14:modId xmlns:p14="http://schemas.microsoft.com/office/powerpoint/2010/main" val="2751749829"/>
              </p:ext>
            </p:extLst>
          </p:nvPr>
        </p:nvGraphicFramePr>
        <p:xfrm>
          <a:off x="709547" y="1119189"/>
          <a:ext cx="7667762" cy="4395786"/>
        </p:xfrm>
        <a:graphic>
          <a:graphicData uri="http://schemas.openxmlformats.org/drawingml/2006/table">
            <a:tbl>
              <a:tblPr firstRow="1" bandRow="1">
                <a:tableStyleId>{5C22544A-7EE6-4342-B048-85BDC9FD1C3A}</a:tableStyleId>
              </a:tblPr>
              <a:tblGrid>
                <a:gridCol w="4291078">
                  <a:extLst>
                    <a:ext uri="{9D8B030D-6E8A-4147-A177-3AD203B41FA5}">
                      <a16:colId xmlns:a16="http://schemas.microsoft.com/office/drawing/2014/main" xmlns="" val="1597627812"/>
                    </a:ext>
                  </a:extLst>
                </a:gridCol>
                <a:gridCol w="3376684">
                  <a:extLst>
                    <a:ext uri="{9D8B030D-6E8A-4147-A177-3AD203B41FA5}">
                      <a16:colId xmlns:a16="http://schemas.microsoft.com/office/drawing/2014/main" xmlns="" val="487342730"/>
                    </a:ext>
                  </a:extLst>
                </a:gridCol>
              </a:tblGrid>
              <a:tr h="4395786">
                <a:tc>
                  <a:txBody>
                    <a:bodyPr/>
                    <a:lstStyle/>
                    <a:p>
                      <a:pPr marL="34290" indent="0" algn="l">
                        <a:buNone/>
                      </a:pPr>
                      <a:r>
                        <a:rPr lang="en-US" sz="1800" b="1" dirty="0">
                          <a:solidFill>
                            <a:schemeClr val="tx2"/>
                          </a:solidFill>
                          <a:latin typeface="Calibri" panose="020F0502020204030204" pitchFamily="34" charset="0"/>
                        </a:rPr>
                        <a:t>JONAH FLEES THE PRESENCE OF THE LORD</a:t>
                      </a:r>
                    </a:p>
                    <a:p>
                      <a:pPr marL="34290" indent="0" algn="l">
                        <a:buNone/>
                      </a:pPr>
                      <a:r>
                        <a:rPr lang="en-US" sz="1800" b="0" dirty="0">
                          <a:solidFill>
                            <a:schemeClr val="tx2"/>
                          </a:solidFill>
                          <a:latin typeface="Calibri" panose="020F0502020204030204" pitchFamily="34" charset="0"/>
                        </a:rPr>
                        <a:t>(1)  Now the word of the LORD came to Jonah the son of </a:t>
                      </a:r>
                      <a:r>
                        <a:rPr lang="en-US" sz="1800" b="0" dirty="0" err="1">
                          <a:solidFill>
                            <a:schemeClr val="tx2"/>
                          </a:solidFill>
                          <a:latin typeface="Calibri" panose="020F0502020204030204" pitchFamily="34" charset="0"/>
                        </a:rPr>
                        <a:t>Amittai</a:t>
                      </a:r>
                      <a:r>
                        <a:rPr lang="en-US" sz="1800" b="0" dirty="0">
                          <a:solidFill>
                            <a:schemeClr val="tx2"/>
                          </a:solidFill>
                          <a:latin typeface="Calibri" panose="020F0502020204030204" pitchFamily="34" charset="0"/>
                        </a:rPr>
                        <a:t>, saying,</a:t>
                      </a:r>
                    </a:p>
                    <a:p>
                      <a:pPr marL="34290" indent="0" algn="l">
                        <a:buNone/>
                      </a:pPr>
                      <a:r>
                        <a:rPr lang="en-US" sz="1800" b="0" dirty="0">
                          <a:solidFill>
                            <a:schemeClr val="tx2"/>
                          </a:solidFill>
                          <a:latin typeface="Calibri" panose="020F0502020204030204" pitchFamily="34" charset="0"/>
                        </a:rPr>
                        <a:t>(2)  “Arise, go to Nineveh, that great city, and call out against it, for their evil has come up before me.”</a:t>
                      </a:r>
                    </a:p>
                    <a:p>
                      <a:pPr marL="34290" marR="0" lvl="0" indent="0" algn="l" defTabSz="685800" rtl="0" eaLnBrk="1" fontAlgn="auto" latinLnBrk="0" hangingPunct="1">
                        <a:lnSpc>
                          <a:spcPct val="100000"/>
                        </a:lnSpc>
                        <a:spcBef>
                          <a:spcPts val="0"/>
                        </a:spcBef>
                        <a:spcAft>
                          <a:spcPts val="0"/>
                        </a:spcAft>
                        <a:buClrTx/>
                        <a:buSzTx/>
                        <a:buFontTx/>
                        <a:buNone/>
                        <a:tabLst/>
                        <a:defRPr/>
                      </a:pPr>
                      <a:r>
                        <a:rPr lang="en-US" sz="1800" b="0" dirty="0">
                          <a:solidFill>
                            <a:schemeClr val="tx2"/>
                          </a:solidFill>
                          <a:latin typeface="Calibri" panose="020F0502020204030204" pitchFamily="34" charset="0"/>
                        </a:rPr>
                        <a:t>(3)  But Jonah rose to flee to Tarshish from the presence of the LORD. He went down to Joppa and found a ship going to Tarshish. So he paid the fare and went down into it, to go with them to Tarshish, away from the presence of the LORD. (4)  But the LORD hurled a great wind upon the sea, and there was a mighty tempest on the sea, so that the ship threatened to break up.</a:t>
                      </a: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 indent="0" algn="l">
                        <a:buNone/>
                      </a:pPr>
                      <a:r>
                        <a:rPr lang="en-US" sz="1800" b="0" dirty="0">
                          <a:solidFill>
                            <a:schemeClr val="tx2"/>
                          </a:solidFill>
                          <a:latin typeface="Calibri" panose="020F0502020204030204" pitchFamily="34" charset="0"/>
                        </a:rPr>
                        <a:t>(5)  Then the mariners were afraid, and each cried out to his god. And they hurled the cargo that was in the ship into the sea to lighten it for them. But Jonah had gone down into the inner part of the ship and had lain down and was fast asleep.</a:t>
                      </a:r>
                    </a:p>
                    <a:p>
                      <a:pPr marL="34290" indent="0" algn="l">
                        <a:buNone/>
                      </a:pPr>
                      <a:r>
                        <a:rPr lang="en-US" sz="1800" b="0" dirty="0">
                          <a:solidFill>
                            <a:schemeClr val="tx2"/>
                          </a:solidFill>
                          <a:latin typeface="Calibri" panose="020F0502020204030204" pitchFamily="34" charset="0"/>
                        </a:rPr>
                        <a:t>(6)  So the captain came and said to him, “What do you mean, you sleeper? Arise, call out to your god! Perhaps the god will give a thought to us, that we may not perish.”</a:t>
                      </a: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12446856"/>
                  </a:ext>
                </a:extLst>
              </a:tr>
            </a:tbl>
          </a:graphicData>
        </a:graphic>
      </p:graphicFrame>
    </p:spTree>
    <p:extLst>
      <p:ext uri="{BB962C8B-B14F-4D97-AF65-F5344CB8AC3E}">
        <p14:creationId xmlns:p14="http://schemas.microsoft.com/office/powerpoint/2010/main" val="41064541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67D5F1-078A-4B0E-BBC3-88C57BC564D2}"/>
              </a:ext>
            </a:extLst>
          </p:cNvPr>
          <p:cNvSpPr>
            <a:spLocks noGrp="1"/>
          </p:cNvSpPr>
          <p:nvPr>
            <p:ph type="title"/>
          </p:nvPr>
        </p:nvSpPr>
        <p:spPr>
          <a:xfrm>
            <a:off x="709547" y="-157092"/>
            <a:ext cx="7667763" cy="1356360"/>
          </a:xfrm>
        </p:spPr>
        <p:txBody>
          <a:bodyPr/>
          <a:lstStyle/>
          <a:p>
            <a:r>
              <a:rPr lang="en-US" dirty="0"/>
              <a:t>Jonah Chapter 1:7-17</a:t>
            </a:r>
          </a:p>
        </p:txBody>
      </p:sp>
      <p:graphicFrame>
        <p:nvGraphicFramePr>
          <p:cNvPr id="5" name="Table 4">
            <a:extLst>
              <a:ext uri="{FF2B5EF4-FFF2-40B4-BE49-F238E27FC236}">
                <a16:creationId xmlns:a16="http://schemas.microsoft.com/office/drawing/2014/main" xmlns="" id="{BAE43FAF-5AAF-4EDF-BF9C-206AC506F255}"/>
              </a:ext>
            </a:extLst>
          </p:cNvPr>
          <p:cNvGraphicFramePr>
            <a:graphicFrameLocks noGrp="1"/>
          </p:cNvGraphicFramePr>
          <p:nvPr>
            <p:extLst>
              <p:ext uri="{D42A27DB-BD31-4B8C-83A1-F6EECF244321}">
                <p14:modId xmlns:p14="http://schemas.microsoft.com/office/powerpoint/2010/main" val="601515261"/>
              </p:ext>
            </p:extLst>
          </p:nvPr>
        </p:nvGraphicFramePr>
        <p:xfrm>
          <a:off x="709547" y="1199268"/>
          <a:ext cx="7667762" cy="5120640"/>
        </p:xfrm>
        <a:graphic>
          <a:graphicData uri="http://schemas.openxmlformats.org/drawingml/2006/table">
            <a:tbl>
              <a:tblPr firstRow="1" bandRow="1">
                <a:tableStyleId>{5C22544A-7EE6-4342-B048-85BDC9FD1C3A}</a:tableStyleId>
              </a:tblPr>
              <a:tblGrid>
                <a:gridCol w="3748153">
                  <a:extLst>
                    <a:ext uri="{9D8B030D-6E8A-4147-A177-3AD203B41FA5}">
                      <a16:colId xmlns:a16="http://schemas.microsoft.com/office/drawing/2014/main" xmlns="" val="1597627812"/>
                    </a:ext>
                  </a:extLst>
                </a:gridCol>
                <a:gridCol w="3919609">
                  <a:extLst>
                    <a:ext uri="{9D8B030D-6E8A-4147-A177-3AD203B41FA5}">
                      <a16:colId xmlns:a16="http://schemas.microsoft.com/office/drawing/2014/main" xmlns="" val="487342730"/>
                    </a:ext>
                  </a:extLst>
                </a:gridCol>
              </a:tblGrid>
              <a:tr h="4395786">
                <a:tc>
                  <a:txBody>
                    <a:bodyPr/>
                    <a:lstStyle/>
                    <a:p>
                      <a:pPr marL="34290" indent="0" algn="ctr">
                        <a:buNone/>
                      </a:pPr>
                      <a:r>
                        <a:rPr lang="en-US" sz="1500" b="1" dirty="0">
                          <a:solidFill>
                            <a:schemeClr val="tx2"/>
                          </a:solidFill>
                          <a:latin typeface="Calibri" panose="020F0502020204030204" pitchFamily="34" charset="0"/>
                        </a:rPr>
                        <a:t>JONAH IS THROWN INTO THE SEA</a:t>
                      </a:r>
                    </a:p>
                    <a:p>
                      <a:pPr marL="34290" indent="0" algn="l">
                        <a:buNone/>
                      </a:pPr>
                      <a:r>
                        <a:rPr lang="en-US" sz="1500" b="0" dirty="0">
                          <a:solidFill>
                            <a:schemeClr val="tx2"/>
                          </a:solidFill>
                          <a:latin typeface="Calibri" panose="020F0502020204030204" pitchFamily="34" charset="0"/>
                        </a:rPr>
                        <a:t>(7)  And they said to one another, “Come, let us cast lots, that we may know on whose account this evil has come upon us.” So they cast lots, and the lot fell on Jonah.</a:t>
                      </a:r>
                    </a:p>
                    <a:p>
                      <a:pPr marL="34290" indent="0" algn="l">
                        <a:buNone/>
                      </a:pPr>
                      <a:r>
                        <a:rPr lang="en-US" sz="1500" b="0" dirty="0">
                          <a:solidFill>
                            <a:schemeClr val="tx2"/>
                          </a:solidFill>
                          <a:latin typeface="Calibri" panose="020F0502020204030204" pitchFamily="34" charset="0"/>
                        </a:rPr>
                        <a:t>(8)  Then they said to him, “Tell us on whose account this evil has come upon us. What is your occupation? And where do you come from? What is your country? And of what people are you?”</a:t>
                      </a:r>
                    </a:p>
                    <a:p>
                      <a:pPr marL="34290" indent="0" algn="l">
                        <a:buNone/>
                      </a:pPr>
                      <a:r>
                        <a:rPr lang="en-US" sz="1500" b="0" dirty="0">
                          <a:solidFill>
                            <a:schemeClr val="tx2"/>
                          </a:solidFill>
                          <a:latin typeface="Calibri" panose="020F0502020204030204" pitchFamily="34" charset="0"/>
                        </a:rPr>
                        <a:t>(9)  And he said to them, “I am a Hebrew, and I fear the LORD, the God of heaven, who made the sea and the dry land.”</a:t>
                      </a:r>
                    </a:p>
                    <a:p>
                      <a:pPr marL="34290" indent="0" algn="l">
                        <a:buNone/>
                      </a:pPr>
                      <a:r>
                        <a:rPr lang="en-US" sz="1500" b="0" dirty="0">
                          <a:solidFill>
                            <a:schemeClr val="tx2"/>
                          </a:solidFill>
                          <a:latin typeface="Calibri" panose="020F0502020204030204" pitchFamily="34" charset="0"/>
                        </a:rPr>
                        <a:t>(10)  Then the men were exceedingly afraid and said to him, “What is this that you have done!” For the men knew that he was fleeing from the presence of the LORD, because he had told them.</a:t>
                      </a:r>
                    </a:p>
                    <a:p>
                      <a:pPr marL="34290" indent="0" algn="l">
                        <a:buNone/>
                      </a:pPr>
                      <a:r>
                        <a:rPr lang="en-US" sz="1500" b="0" dirty="0">
                          <a:solidFill>
                            <a:schemeClr val="tx2"/>
                          </a:solidFill>
                          <a:latin typeface="Calibri" panose="020F0502020204030204" pitchFamily="34" charset="0"/>
                        </a:rPr>
                        <a:t>(11)  Then they said to him, “What shall we do to you, that the sea may quiet down for us?” For the sea grew more and more tempestuous.</a:t>
                      </a: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 indent="0" algn="l">
                        <a:buNone/>
                      </a:pPr>
                      <a:r>
                        <a:rPr lang="en-US" sz="1500" b="0" dirty="0">
                          <a:solidFill>
                            <a:schemeClr val="tx2"/>
                          </a:solidFill>
                          <a:latin typeface="Calibri" panose="020F0502020204030204" pitchFamily="34" charset="0"/>
                        </a:rPr>
                        <a:t>(12)  He said to them, “Pick me up and hurl me into the sea; then the sea will quiet down for you, for I know it is because of me that this great tempest has come upon you.”</a:t>
                      </a:r>
                    </a:p>
                    <a:p>
                      <a:pPr marL="34290" indent="0" algn="l">
                        <a:buNone/>
                      </a:pPr>
                      <a:r>
                        <a:rPr lang="en-US" sz="1500" b="0" dirty="0">
                          <a:solidFill>
                            <a:schemeClr val="tx2"/>
                          </a:solidFill>
                          <a:latin typeface="Calibri" panose="020F0502020204030204" pitchFamily="34" charset="0"/>
                        </a:rPr>
                        <a:t>(13)  Nevertheless, the men rowed hard to get back to dry land, but they could not, for the sea grew more and more tempestuous against them.</a:t>
                      </a:r>
                    </a:p>
                    <a:p>
                      <a:pPr marL="34290" indent="0" algn="l">
                        <a:buNone/>
                      </a:pPr>
                      <a:r>
                        <a:rPr lang="en-US" sz="1500" b="0" dirty="0">
                          <a:solidFill>
                            <a:schemeClr val="tx2"/>
                          </a:solidFill>
                          <a:latin typeface="Calibri" panose="020F0502020204030204" pitchFamily="34" charset="0"/>
                        </a:rPr>
                        <a:t>(14)  Therefore they called out to the LORD, “O LORD, let us not perish for this man's life, and lay not on us innocent blood, for you, O LORD, have done as it pleased you.”</a:t>
                      </a:r>
                    </a:p>
                    <a:p>
                      <a:pPr marL="34290" indent="0" algn="l">
                        <a:buNone/>
                      </a:pPr>
                      <a:r>
                        <a:rPr lang="en-US" sz="1500" b="0" dirty="0">
                          <a:solidFill>
                            <a:schemeClr val="tx2"/>
                          </a:solidFill>
                          <a:latin typeface="Calibri" panose="020F0502020204030204" pitchFamily="34" charset="0"/>
                        </a:rPr>
                        <a:t>(15)  So they picked up Jonah and hurled him into the sea, and the sea ceased from its raging.</a:t>
                      </a:r>
                    </a:p>
                    <a:p>
                      <a:pPr marL="34290" indent="0" algn="l">
                        <a:buNone/>
                      </a:pPr>
                      <a:r>
                        <a:rPr lang="en-US" sz="1500" b="0" dirty="0">
                          <a:solidFill>
                            <a:schemeClr val="tx2"/>
                          </a:solidFill>
                          <a:latin typeface="Calibri" panose="020F0502020204030204" pitchFamily="34" charset="0"/>
                        </a:rPr>
                        <a:t>(16)  Then the men feared the LORD exceedingly, and they offered a sacrifice to the LORD and made vows</a:t>
                      </a:r>
                    </a:p>
                    <a:p>
                      <a:pPr marL="34290" indent="0" algn="l">
                        <a:buNone/>
                      </a:pPr>
                      <a:r>
                        <a:rPr lang="en-US" sz="1500" b="1" dirty="0">
                          <a:solidFill>
                            <a:schemeClr val="tx2"/>
                          </a:solidFill>
                          <a:latin typeface="Calibri" panose="020F0502020204030204" pitchFamily="34" charset="0"/>
                        </a:rPr>
                        <a:t>A GREAT FISH SWALLOWS JONAH</a:t>
                      </a:r>
                    </a:p>
                    <a:p>
                      <a:pPr marL="34290" indent="0" algn="l">
                        <a:buNone/>
                      </a:pPr>
                      <a:r>
                        <a:rPr lang="en-US" sz="1500" b="0" dirty="0">
                          <a:solidFill>
                            <a:schemeClr val="tx2"/>
                          </a:solidFill>
                          <a:latin typeface="Calibri" panose="020F0502020204030204" pitchFamily="34" charset="0"/>
                        </a:rPr>
                        <a:t>(17)  And the LORD appointed a great fish to swallow up Jonah. And Jonah was in the belly of the fish three days and three nights.</a:t>
                      </a:r>
                    </a:p>
                    <a:p>
                      <a:pPr marL="34290" indent="0" algn="l">
                        <a:buNone/>
                      </a:pPr>
                      <a:endParaRPr lang="en-US" sz="1500" b="0" dirty="0">
                        <a:solidFill>
                          <a:schemeClr val="tx2"/>
                        </a:solidFill>
                        <a:latin typeface="Calibri" panose="020F0502020204030204" pitchFamily="34" charset="0"/>
                      </a:endParaRP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12446856"/>
                  </a:ext>
                </a:extLst>
              </a:tr>
            </a:tbl>
          </a:graphicData>
        </a:graphic>
      </p:graphicFrame>
    </p:spTree>
    <p:extLst>
      <p:ext uri="{BB962C8B-B14F-4D97-AF65-F5344CB8AC3E}">
        <p14:creationId xmlns:p14="http://schemas.microsoft.com/office/powerpoint/2010/main" val="3155549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AC954500-7BAF-4306-80B2-A7BB3AC23608}"/>
              </a:ext>
            </a:extLst>
          </p:cNvPr>
          <p:cNvSpPr/>
          <p:nvPr/>
        </p:nvSpPr>
        <p:spPr>
          <a:xfrm>
            <a:off x="-157163" y="-128588"/>
            <a:ext cx="9579769" cy="7222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0658FC1-D799-4209-9665-385F351FCD14}"/>
              </a:ext>
            </a:extLst>
          </p:cNvPr>
          <p:cNvSpPr>
            <a:spLocks noGrp="1"/>
          </p:cNvSpPr>
          <p:nvPr>
            <p:ph type="title"/>
          </p:nvPr>
        </p:nvSpPr>
        <p:spPr>
          <a:xfrm>
            <a:off x="-23879" y="-50041"/>
            <a:ext cx="4795901" cy="456717"/>
          </a:xfrm>
          <a:noFill/>
        </p:spPr>
        <p:txBody>
          <a:bodyPr>
            <a:noAutofit/>
          </a:bodyPr>
          <a:lstStyle/>
          <a:p>
            <a:r>
              <a:rPr lang="en-US" sz="2400" b="1" dirty="0"/>
              <a:t>Jonah Ch1 Class Exercise</a:t>
            </a:r>
          </a:p>
        </p:txBody>
      </p:sp>
      <p:graphicFrame>
        <p:nvGraphicFramePr>
          <p:cNvPr id="8" name="Content Placeholder 7">
            <a:extLst>
              <a:ext uri="{FF2B5EF4-FFF2-40B4-BE49-F238E27FC236}">
                <a16:creationId xmlns:a16="http://schemas.microsoft.com/office/drawing/2014/main" xmlns="" id="{A949EB79-B6AC-448F-91D6-663A9B47F349}"/>
              </a:ext>
            </a:extLst>
          </p:cNvPr>
          <p:cNvGraphicFramePr>
            <a:graphicFrameLocks noGrp="1"/>
          </p:cNvGraphicFramePr>
          <p:nvPr>
            <p:ph idx="13"/>
            <p:extLst>
              <p:ext uri="{D42A27DB-BD31-4B8C-83A1-F6EECF244321}">
                <p14:modId xmlns:p14="http://schemas.microsoft.com/office/powerpoint/2010/main" val="3888467432"/>
              </p:ext>
            </p:extLst>
          </p:nvPr>
        </p:nvGraphicFramePr>
        <p:xfrm>
          <a:off x="0" y="319582"/>
          <a:ext cx="9144000" cy="6204790"/>
        </p:xfrm>
        <a:graphic>
          <a:graphicData uri="http://schemas.openxmlformats.org/drawingml/2006/table">
            <a:tbl>
              <a:tblPr firstRow="1" bandRow="1">
                <a:tableStyleId>{5C22544A-7EE6-4342-B048-85BDC9FD1C3A}</a:tableStyleId>
              </a:tblPr>
              <a:tblGrid>
                <a:gridCol w="2286000">
                  <a:extLst>
                    <a:ext uri="{9D8B030D-6E8A-4147-A177-3AD203B41FA5}">
                      <a16:colId xmlns:a16="http://schemas.microsoft.com/office/drawing/2014/main" xmlns="" val="1103930954"/>
                    </a:ext>
                  </a:extLst>
                </a:gridCol>
                <a:gridCol w="2286000">
                  <a:extLst>
                    <a:ext uri="{9D8B030D-6E8A-4147-A177-3AD203B41FA5}">
                      <a16:colId xmlns:a16="http://schemas.microsoft.com/office/drawing/2014/main" xmlns="" val="1545027567"/>
                    </a:ext>
                  </a:extLst>
                </a:gridCol>
                <a:gridCol w="2286000">
                  <a:extLst>
                    <a:ext uri="{9D8B030D-6E8A-4147-A177-3AD203B41FA5}">
                      <a16:colId xmlns:a16="http://schemas.microsoft.com/office/drawing/2014/main" xmlns="" val="1982572256"/>
                    </a:ext>
                  </a:extLst>
                </a:gridCol>
                <a:gridCol w="2286000">
                  <a:extLst>
                    <a:ext uri="{9D8B030D-6E8A-4147-A177-3AD203B41FA5}">
                      <a16:colId xmlns:a16="http://schemas.microsoft.com/office/drawing/2014/main" xmlns="" val="1478992657"/>
                    </a:ext>
                  </a:extLst>
                </a:gridCol>
              </a:tblGrid>
              <a:tr h="549843">
                <a:tc>
                  <a:txBody>
                    <a:bodyPr/>
                    <a:lstStyle/>
                    <a:p>
                      <a:r>
                        <a:rPr lang="en-US" dirty="0"/>
                        <a:t>What actions and steps did the sailors take?</a:t>
                      </a:r>
                    </a:p>
                  </a:txBody>
                  <a:tcPr/>
                </a:tc>
                <a:tc>
                  <a:txBody>
                    <a:bodyPr/>
                    <a:lstStyle/>
                    <a:p>
                      <a:r>
                        <a:rPr lang="en-US" dirty="0"/>
                        <a:t>Compare and contrast Jonah vs. the Sailors</a:t>
                      </a:r>
                    </a:p>
                  </a:txBody>
                  <a:tcPr/>
                </a:tc>
                <a:tc>
                  <a:txBody>
                    <a:bodyPr/>
                    <a:lstStyle/>
                    <a:p>
                      <a:r>
                        <a:rPr lang="en-US" dirty="0"/>
                        <a:t>What lessons can we learn from this chapter?</a:t>
                      </a:r>
                    </a:p>
                  </a:txBody>
                  <a:tcPr/>
                </a:tc>
                <a:tc>
                  <a:txBody>
                    <a:bodyPr/>
                    <a:lstStyle/>
                    <a:p>
                      <a:r>
                        <a:rPr lang="en-US" dirty="0"/>
                        <a:t>Where do you see the themes in this chapter?</a:t>
                      </a:r>
                    </a:p>
                  </a:txBody>
                  <a:tcPr/>
                </a:tc>
                <a:extLst>
                  <a:ext uri="{0D108BD9-81ED-4DB2-BD59-A6C34878D82A}">
                    <a16:rowId xmlns:a16="http://schemas.microsoft.com/office/drawing/2014/main" xmlns="" val="3473864772"/>
                  </a:ext>
                </a:extLst>
              </a:tr>
              <a:tr h="5654947">
                <a:tc>
                  <a:txBody>
                    <a:bodyPr/>
                    <a:lstStyle/>
                    <a:p>
                      <a:endParaRPr lang="en-US" dirty="0"/>
                    </a:p>
                  </a:txBody>
                  <a:tcPr>
                    <a:lnR w="12700" cap="flat" cmpd="sng" algn="ctr">
                      <a:solidFill>
                        <a:schemeClr val="bg1">
                          <a:lumMod val="50000"/>
                        </a:schemeClr>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solidFill>
                      <a:schemeClr val="bg1"/>
                    </a:solidFill>
                  </a:tcPr>
                </a:tc>
                <a:tc>
                  <a:txBody>
                    <a:bodyPr/>
                    <a:lstStyle/>
                    <a:p>
                      <a:r>
                        <a:rPr lang="en-US" dirty="0">
                          <a:solidFill>
                            <a:schemeClr val="tx1">
                              <a:lumMod val="50000"/>
                              <a:lumOff val="50000"/>
                            </a:schemeClr>
                          </a:solidFill>
                        </a:rPr>
                        <a:t>God’s mercy/love</a:t>
                      </a:r>
                    </a:p>
                    <a:p>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a:p>
                      <a:r>
                        <a:rPr lang="en-US" dirty="0">
                          <a:solidFill>
                            <a:schemeClr val="tx1">
                              <a:lumMod val="50000"/>
                              <a:lumOff val="50000"/>
                            </a:schemeClr>
                          </a:solidFill>
                        </a:rPr>
                        <a:t>God’s Sovereignty</a:t>
                      </a:r>
                    </a:p>
                    <a:p>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a:p>
                      <a:endParaRPr lang="en-US" dirty="0">
                        <a:solidFill>
                          <a:schemeClr val="tx1">
                            <a:lumMod val="50000"/>
                            <a:lumOff val="50000"/>
                          </a:schemeClr>
                        </a:solidFill>
                      </a:endParaRPr>
                    </a:p>
                    <a:p>
                      <a:r>
                        <a:rPr lang="en-US" dirty="0">
                          <a:solidFill>
                            <a:schemeClr val="tx1">
                              <a:lumMod val="50000"/>
                              <a:lumOff val="50000"/>
                            </a:schemeClr>
                          </a:solidFill>
                        </a:rPr>
                        <a:t>God’s expectation of repentance/obedience </a:t>
                      </a:r>
                    </a:p>
                  </a:txBody>
                  <a:tcPr>
                    <a:lnL w="12700" cap="flat" cmpd="sng" algn="ctr">
                      <a:solidFill>
                        <a:schemeClr val="bg1">
                          <a:lumMod val="50000"/>
                        </a:schemeClr>
                      </a:solidFill>
                      <a:prstDash val="solid"/>
                      <a:round/>
                      <a:headEnd type="none" w="med" len="med"/>
                      <a:tailEnd type="none" w="med" len="med"/>
                    </a:lnL>
                    <a:solidFill>
                      <a:schemeClr val="bg1"/>
                    </a:solidFill>
                  </a:tcPr>
                </a:tc>
                <a:extLst>
                  <a:ext uri="{0D108BD9-81ED-4DB2-BD59-A6C34878D82A}">
                    <a16:rowId xmlns:a16="http://schemas.microsoft.com/office/drawing/2014/main" xmlns="" val="1814924011"/>
                  </a:ext>
                </a:extLst>
              </a:tr>
            </a:tbl>
          </a:graphicData>
        </a:graphic>
      </p:graphicFrame>
      <p:sp>
        <p:nvSpPr>
          <p:cNvPr id="5" name="Rectangle: Rounded Corners 4">
            <a:extLst>
              <a:ext uri="{FF2B5EF4-FFF2-40B4-BE49-F238E27FC236}">
                <a16:creationId xmlns:a16="http://schemas.microsoft.com/office/drawing/2014/main" xmlns="" id="{7A84C27F-DC07-4158-8A49-C5CE75E389FD}"/>
              </a:ext>
            </a:extLst>
          </p:cNvPr>
          <p:cNvSpPr/>
          <p:nvPr/>
        </p:nvSpPr>
        <p:spPr>
          <a:xfrm>
            <a:off x="3506437" y="2301"/>
            <a:ext cx="5637563" cy="26724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i="1" dirty="0"/>
              <a:t>Break into groups of 2-5 and answer the questions below:</a:t>
            </a:r>
          </a:p>
        </p:txBody>
      </p:sp>
      <p:sp>
        <p:nvSpPr>
          <p:cNvPr id="7" name="Rectangle: Rounded Corners 6">
            <a:extLst>
              <a:ext uri="{FF2B5EF4-FFF2-40B4-BE49-F238E27FC236}">
                <a16:creationId xmlns:a16="http://schemas.microsoft.com/office/drawing/2014/main" xmlns="" id="{817EB58A-FA97-4FE3-B62C-B0B9865F31EB}"/>
              </a:ext>
            </a:extLst>
          </p:cNvPr>
          <p:cNvSpPr/>
          <p:nvPr/>
        </p:nvSpPr>
        <p:spPr>
          <a:xfrm>
            <a:off x="1676258" y="6569432"/>
            <a:ext cx="5960410" cy="26954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dirty="0"/>
              <a:t>We will gather back together to discuss in around 10 minutes</a:t>
            </a:r>
          </a:p>
        </p:txBody>
      </p:sp>
    </p:spTree>
    <p:extLst>
      <p:ext uri="{BB962C8B-B14F-4D97-AF65-F5344CB8AC3E}">
        <p14:creationId xmlns:p14="http://schemas.microsoft.com/office/powerpoint/2010/main" val="22818568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7F9CBB-72DB-4C02-88FF-0E3BCB52D5E3}"/>
              </a:ext>
            </a:extLst>
          </p:cNvPr>
          <p:cNvSpPr>
            <a:spLocks noGrp="1"/>
          </p:cNvSpPr>
          <p:nvPr>
            <p:ph type="title"/>
          </p:nvPr>
        </p:nvSpPr>
        <p:spPr/>
        <p:txBody>
          <a:bodyPr/>
          <a:lstStyle/>
          <a:p>
            <a:r>
              <a:rPr lang="en-US" dirty="0"/>
              <a:t>Steps Taken by the Sailors</a:t>
            </a:r>
          </a:p>
        </p:txBody>
      </p:sp>
      <p:sp>
        <p:nvSpPr>
          <p:cNvPr id="3" name="Content Placeholder 2">
            <a:extLst>
              <a:ext uri="{FF2B5EF4-FFF2-40B4-BE49-F238E27FC236}">
                <a16:creationId xmlns:a16="http://schemas.microsoft.com/office/drawing/2014/main" xmlns="" id="{B83C54B1-9A77-4844-BAF5-639C3C6AD3A9}"/>
              </a:ext>
            </a:extLst>
          </p:cNvPr>
          <p:cNvSpPr>
            <a:spLocks noGrp="1"/>
          </p:cNvSpPr>
          <p:nvPr>
            <p:ph idx="1"/>
          </p:nvPr>
        </p:nvSpPr>
        <p:spPr>
          <a:xfrm>
            <a:off x="709549" y="1487658"/>
            <a:ext cx="7665705" cy="3464169"/>
          </a:xfrm>
        </p:spPr>
        <p:txBody>
          <a:bodyPr>
            <a:normAutofit lnSpcReduction="10000"/>
          </a:bodyPr>
          <a:lstStyle/>
          <a:p>
            <a:pPr marL="377190" indent="-342900">
              <a:buFont typeface="+mj-lt"/>
              <a:buAutoNum type="arabicPeriod"/>
            </a:pPr>
            <a:r>
              <a:rPr lang="en-US" sz="2000" dirty="0"/>
              <a:t>Feared the storm and cried out to his god</a:t>
            </a:r>
          </a:p>
          <a:p>
            <a:pPr marL="377190" indent="-342900">
              <a:buFont typeface="+mj-lt"/>
              <a:buAutoNum type="arabicPeriod"/>
            </a:pPr>
            <a:r>
              <a:rPr lang="en-US" sz="2000" dirty="0"/>
              <a:t>Threw cargo into the sea to lighten load</a:t>
            </a:r>
          </a:p>
          <a:p>
            <a:pPr marL="377190" indent="-342900">
              <a:buFont typeface="+mj-lt"/>
              <a:buAutoNum type="arabicPeriod"/>
            </a:pPr>
            <a:r>
              <a:rPr lang="en-US" sz="2000" dirty="0"/>
              <a:t>Told Jonah to wake and call on his God</a:t>
            </a:r>
          </a:p>
          <a:p>
            <a:pPr marL="377190" indent="-342900">
              <a:buFont typeface="+mj-lt"/>
              <a:buAutoNum type="arabicPeriod"/>
            </a:pPr>
            <a:r>
              <a:rPr lang="en-US" sz="2000" dirty="0"/>
              <a:t>Cast lots to determine Jonah caused the trouble</a:t>
            </a:r>
          </a:p>
          <a:p>
            <a:pPr marL="377190" indent="-342900">
              <a:buFont typeface="+mj-lt"/>
              <a:buAutoNum type="arabicPeriod"/>
            </a:pPr>
            <a:r>
              <a:rPr lang="en-US" sz="2000" dirty="0"/>
              <a:t>Interrogated Jonah, asked him what they should do</a:t>
            </a:r>
          </a:p>
          <a:p>
            <a:pPr marL="377190" indent="-342900">
              <a:buFont typeface="+mj-lt"/>
              <a:buAutoNum type="arabicPeriod"/>
            </a:pPr>
            <a:r>
              <a:rPr lang="en-US" sz="2000" dirty="0"/>
              <a:t>Rowed hard to return to the land</a:t>
            </a:r>
          </a:p>
          <a:p>
            <a:pPr marL="377190" indent="-342900">
              <a:buFont typeface="+mj-lt"/>
              <a:buAutoNum type="arabicPeriod"/>
            </a:pPr>
            <a:r>
              <a:rPr lang="en-US" sz="2000" dirty="0"/>
              <a:t>Cried out to LORD to not charge them</a:t>
            </a:r>
          </a:p>
          <a:p>
            <a:pPr marL="377190" indent="-342900">
              <a:buFont typeface="+mj-lt"/>
              <a:buAutoNum type="arabicPeriod"/>
            </a:pPr>
            <a:r>
              <a:rPr lang="en-US" sz="2000" dirty="0"/>
              <a:t>Cast Jonah overboard</a:t>
            </a:r>
          </a:p>
          <a:p>
            <a:pPr marL="377190" indent="-342900">
              <a:buFont typeface="+mj-lt"/>
              <a:buAutoNum type="arabicPeriod"/>
            </a:pPr>
            <a:r>
              <a:rPr lang="en-US" sz="2000" dirty="0"/>
              <a:t>Feared LORD exceedingly, offered sacrifice, and took vows</a:t>
            </a:r>
          </a:p>
        </p:txBody>
      </p:sp>
      <p:sp>
        <p:nvSpPr>
          <p:cNvPr id="4" name="Content Placeholder 3">
            <a:extLst>
              <a:ext uri="{FF2B5EF4-FFF2-40B4-BE49-F238E27FC236}">
                <a16:creationId xmlns:a16="http://schemas.microsoft.com/office/drawing/2014/main" xmlns="" id="{FE9AE3F1-8DD4-4FE9-AC51-D5F0D7192C40}"/>
              </a:ext>
            </a:extLst>
          </p:cNvPr>
          <p:cNvSpPr>
            <a:spLocks noGrp="1"/>
          </p:cNvSpPr>
          <p:nvPr>
            <p:ph idx="13"/>
          </p:nvPr>
        </p:nvSpPr>
        <p:spPr/>
        <p:txBody>
          <a:bodyPr/>
          <a:lstStyle/>
          <a:p>
            <a:endParaRPr lang="en-US"/>
          </a:p>
        </p:txBody>
      </p:sp>
      <p:sp>
        <p:nvSpPr>
          <p:cNvPr id="6" name="Callout: Bent Line 5">
            <a:extLst>
              <a:ext uri="{FF2B5EF4-FFF2-40B4-BE49-F238E27FC236}">
                <a16:creationId xmlns:a16="http://schemas.microsoft.com/office/drawing/2014/main" xmlns="" id="{2283C470-5EFE-4CFF-AF5B-D4FFB23B2444}"/>
              </a:ext>
            </a:extLst>
          </p:cNvPr>
          <p:cNvSpPr/>
          <p:nvPr/>
        </p:nvSpPr>
        <p:spPr>
          <a:xfrm>
            <a:off x="2532183" y="5101851"/>
            <a:ext cx="2525151" cy="1165306"/>
          </a:xfrm>
          <a:prstGeom prst="borderCallout2">
            <a:avLst>
              <a:gd name="adj1" fmla="val 20465"/>
              <a:gd name="adj2" fmla="val -716"/>
              <a:gd name="adj3" fmla="val 18750"/>
              <a:gd name="adj4" fmla="val -16667"/>
              <a:gd name="adj5" fmla="val -26919"/>
              <a:gd name="adj6" fmla="val -145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a:t>Strong's Concordance, 3068</a:t>
            </a:r>
          </a:p>
          <a:p>
            <a:pPr algn="ctr"/>
            <a:r>
              <a:rPr lang="en-US" sz="1600" dirty="0" err="1"/>
              <a:t>Yhvh</a:t>
            </a:r>
            <a:r>
              <a:rPr lang="en-US" sz="1600" dirty="0"/>
              <a:t>: the proper name of the God of Israel</a:t>
            </a:r>
          </a:p>
          <a:p>
            <a:pPr algn="ctr"/>
            <a:r>
              <a:rPr lang="en-US" sz="1600" dirty="0"/>
              <a:t>Short Definition: LORD</a:t>
            </a:r>
          </a:p>
        </p:txBody>
      </p:sp>
      <p:sp>
        <p:nvSpPr>
          <p:cNvPr id="7" name="Callout: Bent Line 6">
            <a:extLst>
              <a:ext uri="{FF2B5EF4-FFF2-40B4-BE49-F238E27FC236}">
                <a16:creationId xmlns:a16="http://schemas.microsoft.com/office/drawing/2014/main" xmlns="" id="{49E879CC-3B65-408A-9D25-CA59106966D2}"/>
              </a:ext>
            </a:extLst>
          </p:cNvPr>
          <p:cNvSpPr/>
          <p:nvPr/>
        </p:nvSpPr>
        <p:spPr>
          <a:xfrm>
            <a:off x="6185096" y="1769013"/>
            <a:ext cx="1715026" cy="340176"/>
          </a:xfrm>
          <a:prstGeom prst="borderCallout2">
            <a:avLst>
              <a:gd name="adj1" fmla="val 20465"/>
              <a:gd name="adj2" fmla="val -716"/>
              <a:gd name="adj3" fmla="val 27021"/>
              <a:gd name="adj4" fmla="val -17121"/>
              <a:gd name="adj5" fmla="val -33758"/>
              <a:gd name="adj6" fmla="val -411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Pagan deity</a:t>
            </a:r>
          </a:p>
        </p:txBody>
      </p:sp>
    </p:spTree>
    <p:extLst>
      <p:ext uri="{BB962C8B-B14F-4D97-AF65-F5344CB8AC3E}">
        <p14:creationId xmlns:p14="http://schemas.microsoft.com/office/powerpoint/2010/main" val="1855482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7F9CBB-72DB-4C02-88FF-0E3BCB52D5E3}"/>
              </a:ext>
            </a:extLst>
          </p:cNvPr>
          <p:cNvSpPr>
            <a:spLocks noGrp="1"/>
          </p:cNvSpPr>
          <p:nvPr>
            <p:ph type="title"/>
          </p:nvPr>
        </p:nvSpPr>
        <p:spPr/>
        <p:txBody>
          <a:bodyPr/>
          <a:lstStyle/>
          <a:p>
            <a:r>
              <a:rPr lang="en-US" dirty="0"/>
              <a:t>Progressive Salvation of Sailors </a:t>
            </a:r>
          </a:p>
        </p:txBody>
      </p:sp>
      <p:sp>
        <p:nvSpPr>
          <p:cNvPr id="3" name="Content Placeholder 2">
            <a:extLst>
              <a:ext uri="{FF2B5EF4-FFF2-40B4-BE49-F238E27FC236}">
                <a16:creationId xmlns:a16="http://schemas.microsoft.com/office/drawing/2014/main" xmlns="" id="{B83C54B1-9A77-4844-BAF5-639C3C6AD3A9}"/>
              </a:ext>
            </a:extLst>
          </p:cNvPr>
          <p:cNvSpPr>
            <a:spLocks noGrp="1"/>
          </p:cNvSpPr>
          <p:nvPr>
            <p:ph idx="1"/>
          </p:nvPr>
        </p:nvSpPr>
        <p:spPr>
          <a:xfrm>
            <a:off x="2350294" y="1487657"/>
            <a:ext cx="5436394" cy="4771746"/>
          </a:xfrm>
        </p:spPr>
        <p:txBody>
          <a:bodyPr>
            <a:normAutofit lnSpcReduction="10000"/>
          </a:bodyPr>
          <a:lstStyle/>
          <a:p>
            <a:r>
              <a:rPr lang="en-US" sz="2000" b="1" dirty="0"/>
              <a:t>The sailors prayed to their “gods” </a:t>
            </a:r>
            <a:r>
              <a:rPr lang="en-US" sz="2000" dirty="0"/>
              <a:t>to deliver them from the storm</a:t>
            </a:r>
          </a:p>
          <a:p>
            <a:r>
              <a:rPr lang="en-US" sz="2000" dirty="0"/>
              <a:t>In what was either an act of repentance or an act of suicide, Jonah offered to sacrifice himself in compassion for the sailors</a:t>
            </a:r>
          </a:p>
          <a:p>
            <a:r>
              <a:rPr lang="en-US" sz="2000" dirty="0"/>
              <a:t>The men </a:t>
            </a:r>
            <a:r>
              <a:rPr lang="en-US" sz="2000" b="1" dirty="0"/>
              <a:t>feared Jonah’s God, </a:t>
            </a:r>
            <a:r>
              <a:rPr lang="en-US" sz="2000" dirty="0"/>
              <a:t>acknowledged that the LORD caused the storm, and showed compassion on Jonah by trying to row to land </a:t>
            </a:r>
          </a:p>
          <a:p>
            <a:r>
              <a:rPr lang="en-US" sz="2000" dirty="0"/>
              <a:t>The men </a:t>
            </a:r>
            <a:r>
              <a:rPr lang="en-US" sz="2000" b="1" dirty="0"/>
              <a:t>called out to the LORD </a:t>
            </a:r>
            <a:r>
              <a:rPr lang="en-US" sz="2000" dirty="0"/>
              <a:t>and asked for forgiveness for throwing Jonah overboard</a:t>
            </a:r>
          </a:p>
          <a:p>
            <a:r>
              <a:rPr lang="en-US" sz="2000" dirty="0"/>
              <a:t>The sailors threw Jonah overboard and were </a:t>
            </a:r>
            <a:r>
              <a:rPr lang="en-US" sz="2000" b="1" dirty="0"/>
              <a:t>saved from the storm</a:t>
            </a:r>
          </a:p>
          <a:p>
            <a:r>
              <a:rPr lang="en-US" sz="2000" dirty="0"/>
              <a:t>The sailors then </a:t>
            </a:r>
            <a:r>
              <a:rPr lang="en-US" sz="2000" b="1" dirty="0"/>
              <a:t>feared the LORD </a:t>
            </a:r>
            <a:r>
              <a:rPr lang="en-US" sz="2000" dirty="0"/>
              <a:t>and </a:t>
            </a:r>
            <a:r>
              <a:rPr lang="en-US" sz="2000" b="1" dirty="0"/>
              <a:t>offered sacrifices and made vows to the LORD</a:t>
            </a:r>
            <a:r>
              <a:rPr lang="en-US" sz="2000" dirty="0"/>
              <a:t>.</a:t>
            </a:r>
          </a:p>
          <a:p>
            <a:pPr marL="34290" indent="0" algn="ctr">
              <a:buNone/>
            </a:pPr>
            <a:r>
              <a:rPr lang="en-US" sz="2000" i="1" dirty="0"/>
              <a:t>The very thing that Jonah did not want to happen in Nineveh was happened on the ship</a:t>
            </a:r>
          </a:p>
        </p:txBody>
      </p:sp>
      <p:sp>
        <p:nvSpPr>
          <p:cNvPr id="4" name="Content Placeholder 3">
            <a:extLst>
              <a:ext uri="{FF2B5EF4-FFF2-40B4-BE49-F238E27FC236}">
                <a16:creationId xmlns:a16="http://schemas.microsoft.com/office/drawing/2014/main" xmlns="" id="{FE9AE3F1-8DD4-4FE9-AC51-D5F0D7192C40}"/>
              </a:ext>
            </a:extLst>
          </p:cNvPr>
          <p:cNvSpPr>
            <a:spLocks noGrp="1"/>
          </p:cNvSpPr>
          <p:nvPr>
            <p:ph idx="13"/>
          </p:nvPr>
        </p:nvSpPr>
        <p:spPr/>
        <p:txBody>
          <a:bodyPr/>
          <a:lstStyle/>
          <a:p>
            <a:endParaRPr lang="en-US"/>
          </a:p>
        </p:txBody>
      </p:sp>
      <p:sp>
        <p:nvSpPr>
          <p:cNvPr id="8" name="Arrow: Right 7">
            <a:extLst>
              <a:ext uri="{FF2B5EF4-FFF2-40B4-BE49-F238E27FC236}">
                <a16:creationId xmlns:a16="http://schemas.microsoft.com/office/drawing/2014/main" xmlns="" id="{FC11C184-DEF2-4534-B5F4-18B7D8E253F9}"/>
              </a:ext>
            </a:extLst>
          </p:cNvPr>
          <p:cNvSpPr/>
          <p:nvPr/>
        </p:nvSpPr>
        <p:spPr>
          <a:xfrm rot="5400000">
            <a:off x="-1052406" y="3249610"/>
            <a:ext cx="4771746" cy="1247841"/>
          </a:xfrm>
          <a:prstGeom prst="rightArrow">
            <a:avLst>
              <a:gd name="adj1" fmla="val 63740"/>
              <a:gd name="adj2" fmla="val 50000"/>
            </a:avLst>
          </a:prstGeom>
          <a:gradFill flip="none" rotWithShape="1">
            <a:gsLst>
              <a:gs pos="17000">
                <a:srgbClr val="C00000"/>
              </a:gs>
              <a:gs pos="43000">
                <a:srgbClr val="00B05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alibri" panose="020F0502020204030204" pitchFamily="34" charset="0"/>
              </a:rPr>
              <a:t>Pagan            Fear of the LORD          Salvation</a:t>
            </a:r>
          </a:p>
        </p:txBody>
      </p:sp>
    </p:spTree>
    <p:extLst>
      <p:ext uri="{BB962C8B-B14F-4D97-AF65-F5344CB8AC3E}">
        <p14:creationId xmlns:p14="http://schemas.microsoft.com/office/powerpoint/2010/main" val="290788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2972AD-4394-4BC0-B3EC-96F767420833}"/>
              </a:ext>
            </a:extLst>
          </p:cNvPr>
          <p:cNvSpPr>
            <a:spLocks noGrp="1"/>
          </p:cNvSpPr>
          <p:nvPr>
            <p:ph type="title"/>
          </p:nvPr>
        </p:nvSpPr>
        <p:spPr/>
        <p:txBody>
          <a:bodyPr/>
          <a:lstStyle/>
          <a:p>
            <a:r>
              <a:rPr lang="en-US" dirty="0"/>
              <a:t>Contrast of Sailors vs Jonah in Ch 1</a:t>
            </a:r>
          </a:p>
        </p:txBody>
      </p:sp>
      <p:graphicFrame>
        <p:nvGraphicFramePr>
          <p:cNvPr id="5" name="Content Placeholder 4">
            <a:extLst>
              <a:ext uri="{FF2B5EF4-FFF2-40B4-BE49-F238E27FC236}">
                <a16:creationId xmlns:a16="http://schemas.microsoft.com/office/drawing/2014/main" xmlns="" id="{48DA0053-B2D8-467F-BE26-607F684E813B}"/>
              </a:ext>
            </a:extLst>
          </p:cNvPr>
          <p:cNvGraphicFramePr>
            <a:graphicFrameLocks noGrp="1"/>
          </p:cNvGraphicFramePr>
          <p:nvPr>
            <p:ph idx="13"/>
            <p:extLst>
              <p:ext uri="{D42A27DB-BD31-4B8C-83A1-F6EECF244321}">
                <p14:modId xmlns:p14="http://schemas.microsoft.com/office/powerpoint/2010/main" val="3543399973"/>
              </p:ext>
            </p:extLst>
          </p:nvPr>
        </p:nvGraphicFramePr>
        <p:xfrm>
          <a:off x="709613" y="995363"/>
          <a:ext cx="7666038" cy="5548312"/>
        </p:xfrm>
        <a:graphic>
          <a:graphicData uri="http://schemas.openxmlformats.org/drawingml/2006/table">
            <a:tbl>
              <a:tblPr firstRow="1" bandRow="1">
                <a:tableStyleId>{5C22544A-7EE6-4342-B048-85BDC9FD1C3A}</a:tableStyleId>
              </a:tblPr>
              <a:tblGrid>
                <a:gridCol w="3676650">
                  <a:extLst>
                    <a:ext uri="{9D8B030D-6E8A-4147-A177-3AD203B41FA5}">
                      <a16:colId xmlns:a16="http://schemas.microsoft.com/office/drawing/2014/main" xmlns="" val="1516723107"/>
                    </a:ext>
                  </a:extLst>
                </a:gridCol>
                <a:gridCol w="278606">
                  <a:extLst>
                    <a:ext uri="{9D8B030D-6E8A-4147-A177-3AD203B41FA5}">
                      <a16:colId xmlns:a16="http://schemas.microsoft.com/office/drawing/2014/main" xmlns="" val="3464932726"/>
                    </a:ext>
                  </a:extLst>
                </a:gridCol>
                <a:gridCol w="3710782">
                  <a:extLst>
                    <a:ext uri="{9D8B030D-6E8A-4147-A177-3AD203B41FA5}">
                      <a16:colId xmlns:a16="http://schemas.microsoft.com/office/drawing/2014/main" xmlns="" val="3282491524"/>
                    </a:ext>
                  </a:extLst>
                </a:gridCol>
              </a:tblGrid>
              <a:tr h="487297">
                <a:tc>
                  <a:txBody>
                    <a:bodyPr/>
                    <a:lstStyle/>
                    <a:p>
                      <a:pPr algn="ctr"/>
                      <a:r>
                        <a:rPr lang="en-US" sz="2400" b="0" dirty="0">
                          <a:latin typeface="Calibri" panose="020F0502020204030204" pitchFamily="34" charset="0"/>
                        </a:rPr>
                        <a:t>Sailors</a:t>
                      </a:r>
                    </a:p>
                  </a:txBody>
                  <a:tcPr anchor="ctr"/>
                </a:tc>
                <a:tc>
                  <a:txBody>
                    <a:bodyPr/>
                    <a:lstStyle/>
                    <a:p>
                      <a:pPr algn="ctr"/>
                      <a:endParaRPr lang="en-US" sz="2400" b="0" dirty="0">
                        <a:latin typeface="Calibri" panose="020F0502020204030204" pitchFamily="34" charset="0"/>
                      </a:endParaRPr>
                    </a:p>
                  </a:txBody>
                  <a:tcPr anchor="ctr">
                    <a:noFill/>
                  </a:tcPr>
                </a:tc>
                <a:tc>
                  <a:txBody>
                    <a:bodyPr/>
                    <a:lstStyle/>
                    <a:p>
                      <a:pPr algn="ctr"/>
                      <a:r>
                        <a:rPr lang="en-US" sz="2400" b="0" dirty="0">
                          <a:latin typeface="Calibri" panose="020F0502020204030204" pitchFamily="34" charset="0"/>
                        </a:rPr>
                        <a:t>Jonah</a:t>
                      </a:r>
                    </a:p>
                  </a:txBody>
                  <a:tcPr anchor="ctr"/>
                </a:tc>
                <a:extLst>
                  <a:ext uri="{0D108BD9-81ED-4DB2-BD59-A6C34878D82A}">
                    <a16:rowId xmlns:a16="http://schemas.microsoft.com/office/drawing/2014/main" xmlns="" val="4122212497"/>
                  </a:ext>
                </a:extLst>
              </a:tr>
              <a:tr h="5061015">
                <a:tc>
                  <a:txBody>
                    <a:bodyPr/>
                    <a:lstStyle/>
                    <a:p>
                      <a:endParaRPr lang="en-US" dirty="0"/>
                    </a:p>
                  </a:txBody>
                  <a:tcPr/>
                </a:tc>
                <a:tc>
                  <a:txBody>
                    <a:bodyPr/>
                    <a:lstStyle/>
                    <a:p>
                      <a:endParaRPr lang="en-US" dirty="0"/>
                    </a:p>
                  </a:txBody>
                  <a:tcPr>
                    <a:noFill/>
                  </a:tcPr>
                </a:tc>
                <a:tc>
                  <a:txBody>
                    <a:bodyPr/>
                    <a:lstStyle/>
                    <a:p>
                      <a:endParaRPr lang="en-US" dirty="0"/>
                    </a:p>
                  </a:txBody>
                  <a:tcPr/>
                </a:tc>
                <a:extLst>
                  <a:ext uri="{0D108BD9-81ED-4DB2-BD59-A6C34878D82A}">
                    <a16:rowId xmlns:a16="http://schemas.microsoft.com/office/drawing/2014/main" xmlns="" val="2495802647"/>
                  </a:ext>
                </a:extLst>
              </a:tr>
            </a:tbl>
          </a:graphicData>
        </a:graphic>
      </p:graphicFrame>
      <p:sp>
        <p:nvSpPr>
          <p:cNvPr id="6" name="Rectangle: Rounded Corners 5">
            <a:extLst>
              <a:ext uri="{FF2B5EF4-FFF2-40B4-BE49-F238E27FC236}">
                <a16:creationId xmlns:a16="http://schemas.microsoft.com/office/drawing/2014/main" xmlns="" id="{9717D718-4757-4FD7-8354-05B4AEA58F53}"/>
              </a:ext>
            </a:extLst>
          </p:cNvPr>
          <p:cNvSpPr/>
          <p:nvPr/>
        </p:nvSpPr>
        <p:spPr>
          <a:xfrm>
            <a:off x="942261" y="1714287"/>
            <a:ext cx="3158966" cy="743378"/>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lumMod val="50000"/>
                  </a:schemeClr>
                </a:solidFill>
                <a:latin typeface="Calibri" panose="020F0502020204030204" pitchFamily="34" charset="0"/>
              </a:rPr>
              <a:t>Called out to their gods during the storm (1:5)</a:t>
            </a:r>
          </a:p>
        </p:txBody>
      </p:sp>
      <p:sp>
        <p:nvSpPr>
          <p:cNvPr id="7" name="Rectangle: Rounded Corners 6">
            <a:extLst>
              <a:ext uri="{FF2B5EF4-FFF2-40B4-BE49-F238E27FC236}">
                <a16:creationId xmlns:a16="http://schemas.microsoft.com/office/drawing/2014/main" xmlns="" id="{FF2E131E-7DF8-4796-9FD4-DECAF85B5142}"/>
              </a:ext>
            </a:extLst>
          </p:cNvPr>
          <p:cNvSpPr/>
          <p:nvPr/>
        </p:nvSpPr>
        <p:spPr>
          <a:xfrm>
            <a:off x="4933238" y="1714287"/>
            <a:ext cx="3158966" cy="7433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rPr>
              <a:t>Slept through the storm (1:5)</a:t>
            </a:r>
          </a:p>
        </p:txBody>
      </p:sp>
      <p:sp>
        <p:nvSpPr>
          <p:cNvPr id="8" name="Rectangle: Rounded Corners 7">
            <a:extLst>
              <a:ext uri="{FF2B5EF4-FFF2-40B4-BE49-F238E27FC236}">
                <a16:creationId xmlns:a16="http://schemas.microsoft.com/office/drawing/2014/main" xmlns="" id="{A75098F3-3553-4ED5-BD07-4D907A410927}"/>
              </a:ext>
            </a:extLst>
          </p:cNvPr>
          <p:cNvSpPr/>
          <p:nvPr/>
        </p:nvSpPr>
        <p:spPr>
          <a:xfrm>
            <a:off x="942261" y="2707795"/>
            <a:ext cx="3158966" cy="743378"/>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lumMod val="50000"/>
                  </a:schemeClr>
                </a:solidFill>
                <a:latin typeface="Calibri" panose="020F0502020204030204" pitchFamily="34" charset="0"/>
              </a:rPr>
              <a:t>Took responsibility by attempting to lighten the ship (1:5)</a:t>
            </a:r>
          </a:p>
        </p:txBody>
      </p:sp>
      <p:sp>
        <p:nvSpPr>
          <p:cNvPr id="9" name="Rectangle: Rounded Corners 8">
            <a:extLst>
              <a:ext uri="{FF2B5EF4-FFF2-40B4-BE49-F238E27FC236}">
                <a16:creationId xmlns:a16="http://schemas.microsoft.com/office/drawing/2014/main" xmlns="" id="{028FE985-9905-4AAE-BFEB-9BF6CFA93F14}"/>
              </a:ext>
            </a:extLst>
          </p:cNvPr>
          <p:cNvSpPr/>
          <p:nvPr/>
        </p:nvSpPr>
        <p:spPr>
          <a:xfrm>
            <a:off x="4933237" y="2707795"/>
            <a:ext cx="3158966" cy="74337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rPr>
              <a:t>Took no responsibility until the lot fell on himself (1:7), but then offered himself as a sacrifice (1:12)</a:t>
            </a:r>
          </a:p>
        </p:txBody>
      </p:sp>
      <p:sp>
        <p:nvSpPr>
          <p:cNvPr id="10" name="Rectangle: Rounded Corners 9">
            <a:extLst>
              <a:ext uri="{FF2B5EF4-FFF2-40B4-BE49-F238E27FC236}">
                <a16:creationId xmlns:a16="http://schemas.microsoft.com/office/drawing/2014/main" xmlns="" id="{A72E00E7-B8EF-4D6E-8CDA-6C3F5A97EF23}"/>
              </a:ext>
            </a:extLst>
          </p:cNvPr>
          <p:cNvSpPr/>
          <p:nvPr/>
        </p:nvSpPr>
        <p:spPr>
          <a:xfrm>
            <a:off x="4933237" y="3701303"/>
            <a:ext cx="3158966" cy="87696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rPr>
              <a:t>Says he feared God, but actions up to this point do not reflect his fear (1:9)</a:t>
            </a:r>
          </a:p>
        </p:txBody>
      </p:sp>
      <p:sp>
        <p:nvSpPr>
          <p:cNvPr id="11" name="Rectangle: Rounded Corners 10">
            <a:extLst>
              <a:ext uri="{FF2B5EF4-FFF2-40B4-BE49-F238E27FC236}">
                <a16:creationId xmlns:a16="http://schemas.microsoft.com/office/drawing/2014/main" xmlns="" id="{6383DCF9-EED3-4956-9D27-807E4A912164}"/>
              </a:ext>
            </a:extLst>
          </p:cNvPr>
          <p:cNvSpPr/>
          <p:nvPr/>
        </p:nvSpPr>
        <p:spPr>
          <a:xfrm>
            <a:off x="942261" y="3701303"/>
            <a:ext cx="3158966" cy="876962"/>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lumMod val="50000"/>
                  </a:schemeClr>
                </a:solidFill>
                <a:latin typeface="Calibri" panose="020F0502020204030204" pitchFamily="34" charset="0"/>
              </a:rPr>
              <a:t>Feared the LORD and took action by offering sacrifices (1:16)</a:t>
            </a:r>
          </a:p>
        </p:txBody>
      </p:sp>
      <p:sp>
        <p:nvSpPr>
          <p:cNvPr id="12" name="Rectangle: Rounded Corners 11">
            <a:extLst>
              <a:ext uri="{FF2B5EF4-FFF2-40B4-BE49-F238E27FC236}">
                <a16:creationId xmlns:a16="http://schemas.microsoft.com/office/drawing/2014/main" xmlns="" id="{19B535D8-922C-476C-BF99-E047A610DE49}"/>
              </a:ext>
            </a:extLst>
          </p:cNvPr>
          <p:cNvSpPr/>
          <p:nvPr/>
        </p:nvSpPr>
        <p:spPr>
          <a:xfrm>
            <a:off x="942260" y="4758419"/>
            <a:ext cx="3158966" cy="743378"/>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lumMod val="50000"/>
                  </a:schemeClr>
                </a:solidFill>
                <a:latin typeface="Calibri" panose="020F0502020204030204" pitchFamily="34" charset="0"/>
              </a:rPr>
              <a:t>Humbly sought truth and salvation through God (1:14)</a:t>
            </a:r>
          </a:p>
        </p:txBody>
      </p:sp>
      <p:sp>
        <p:nvSpPr>
          <p:cNvPr id="13" name="Rectangle: Rounded Corners 12">
            <a:extLst>
              <a:ext uri="{FF2B5EF4-FFF2-40B4-BE49-F238E27FC236}">
                <a16:creationId xmlns:a16="http://schemas.microsoft.com/office/drawing/2014/main" xmlns="" id="{716FE179-F6E9-4F30-8286-5BBBF3C9BA61}"/>
              </a:ext>
            </a:extLst>
          </p:cNvPr>
          <p:cNvSpPr/>
          <p:nvPr/>
        </p:nvSpPr>
        <p:spPr>
          <a:xfrm>
            <a:off x="4933236" y="4758419"/>
            <a:ext cx="3158966" cy="74337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Calibri" panose="020F0502020204030204" pitchFamily="34" charset="0"/>
              </a:rPr>
              <a:t>Fled from the presence of God (1:3)</a:t>
            </a:r>
          </a:p>
        </p:txBody>
      </p:sp>
      <p:cxnSp>
        <p:nvCxnSpPr>
          <p:cNvPr id="15" name="Straight Arrow Connector 14">
            <a:extLst>
              <a:ext uri="{FF2B5EF4-FFF2-40B4-BE49-F238E27FC236}">
                <a16:creationId xmlns:a16="http://schemas.microsoft.com/office/drawing/2014/main" xmlns="" id="{4420302F-2B76-43E7-A4B5-67FD188307AE}"/>
              </a:ext>
            </a:extLst>
          </p:cNvPr>
          <p:cNvCxnSpPr/>
          <p:nvPr/>
        </p:nvCxnSpPr>
        <p:spPr>
          <a:xfrm>
            <a:off x="4101226" y="2085976"/>
            <a:ext cx="832010" cy="0"/>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xmlns="" id="{65AC0DA3-2AE2-4CA8-9248-303491B66C3D}"/>
              </a:ext>
            </a:extLst>
          </p:cNvPr>
          <p:cNvCxnSpPr>
            <a:cxnSpLocks/>
            <a:stCxn id="8" idx="3"/>
            <a:endCxn id="9" idx="1"/>
          </p:cNvCxnSpPr>
          <p:nvPr/>
        </p:nvCxnSpPr>
        <p:spPr>
          <a:xfrm flipV="1">
            <a:off x="4101227" y="3079482"/>
            <a:ext cx="832010" cy="2"/>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xmlns="" id="{3EE0DAF5-C098-4265-AC8D-29558FC0A52D}"/>
              </a:ext>
            </a:extLst>
          </p:cNvPr>
          <p:cNvCxnSpPr>
            <a:cxnSpLocks/>
            <a:stCxn id="11" idx="3"/>
            <a:endCxn id="10" idx="1"/>
          </p:cNvCxnSpPr>
          <p:nvPr/>
        </p:nvCxnSpPr>
        <p:spPr>
          <a:xfrm>
            <a:off x="4101227" y="4139784"/>
            <a:ext cx="832010" cy="0"/>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xmlns="" id="{F6AE441D-9D83-4952-9239-79FAABD9BA90}"/>
              </a:ext>
            </a:extLst>
          </p:cNvPr>
          <p:cNvCxnSpPr>
            <a:cxnSpLocks/>
            <a:stCxn id="12" idx="3"/>
            <a:endCxn id="13" idx="1"/>
          </p:cNvCxnSpPr>
          <p:nvPr/>
        </p:nvCxnSpPr>
        <p:spPr>
          <a:xfrm>
            <a:off x="4101226" y="5130108"/>
            <a:ext cx="832010" cy="0"/>
          </a:xfrm>
          <a:prstGeom prst="straightConnector1">
            <a:avLst/>
          </a:prstGeom>
          <a:ln w="38100">
            <a:headEnd type="triangle"/>
            <a:tailEnd type="triangle"/>
          </a:ln>
        </p:spPr>
        <p:style>
          <a:lnRef idx="2">
            <a:schemeClr val="accent1"/>
          </a:lnRef>
          <a:fillRef idx="0">
            <a:schemeClr val="accent1"/>
          </a:fillRef>
          <a:effectRef idx="1">
            <a:schemeClr val="accent1"/>
          </a:effectRef>
          <a:fontRef idx="minor">
            <a:schemeClr val="tx1"/>
          </a:fontRef>
        </p:style>
      </p:cxnSp>
      <p:sp>
        <p:nvSpPr>
          <p:cNvPr id="25" name="Rectangle: Rounded Corners 24">
            <a:extLst>
              <a:ext uri="{FF2B5EF4-FFF2-40B4-BE49-F238E27FC236}">
                <a16:creationId xmlns:a16="http://schemas.microsoft.com/office/drawing/2014/main" xmlns="" id="{BFCDF565-8D6A-4CB7-AB99-1EBF8EDA3472}"/>
              </a:ext>
            </a:extLst>
          </p:cNvPr>
          <p:cNvSpPr/>
          <p:nvPr/>
        </p:nvSpPr>
        <p:spPr>
          <a:xfrm>
            <a:off x="4933234" y="5683751"/>
            <a:ext cx="3158967" cy="743378"/>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lumMod val="50000"/>
                  </a:schemeClr>
                </a:solidFill>
                <a:latin typeface="Calibri" panose="020F0502020204030204" pitchFamily="34" charset="0"/>
              </a:rPr>
              <a:t>What does Jonah do right in these passages?</a:t>
            </a:r>
          </a:p>
        </p:txBody>
      </p:sp>
    </p:spTree>
    <p:extLst>
      <p:ext uri="{BB962C8B-B14F-4D97-AF65-F5344CB8AC3E}">
        <p14:creationId xmlns:p14="http://schemas.microsoft.com/office/powerpoint/2010/main" val="35656133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Key Lessons in Jonah</a:t>
            </a:r>
          </a:p>
        </p:txBody>
      </p:sp>
      <p:sp>
        <p:nvSpPr>
          <p:cNvPr id="3" name="Content Placeholder 2">
            <a:extLst>
              <a:ext uri="{FF2B5EF4-FFF2-40B4-BE49-F238E27FC236}">
                <a16:creationId xmlns:a16="http://schemas.microsoft.com/office/drawing/2014/main" xmlns="" id="{3C2E3376-B22D-40B1-AB12-93C343D13438}"/>
              </a:ext>
            </a:extLst>
          </p:cNvPr>
          <p:cNvSpPr>
            <a:spLocks noGrp="1"/>
          </p:cNvSpPr>
          <p:nvPr>
            <p:ph idx="1"/>
          </p:nvPr>
        </p:nvSpPr>
        <p:spPr>
          <a:xfrm>
            <a:off x="709549" y="1487658"/>
            <a:ext cx="7665705" cy="5084591"/>
          </a:xfrm>
        </p:spPr>
        <p:txBody>
          <a:bodyPr>
            <a:normAutofit fontScale="85000" lnSpcReduction="20000"/>
          </a:bodyPr>
          <a:lstStyle/>
          <a:p>
            <a:pPr marL="34290" indent="0">
              <a:buNone/>
            </a:pPr>
            <a:r>
              <a:rPr lang="en-US" sz="2400" b="1" dirty="0"/>
              <a:t>Our preaching should never be discriminatory based on prejudice; rather, we should preach to all men as commanded</a:t>
            </a:r>
          </a:p>
          <a:p>
            <a:pPr lvl="5"/>
            <a:r>
              <a:rPr lang="en-US" sz="1800" i="1" dirty="0">
                <a:solidFill>
                  <a:schemeClr val="bg1">
                    <a:lumMod val="65000"/>
                  </a:schemeClr>
                </a:solidFill>
              </a:rPr>
              <a:t>Mark 16:15 “… preach the gospel to all creation”</a:t>
            </a:r>
          </a:p>
          <a:p>
            <a:pPr marL="34290" indent="0">
              <a:buNone/>
            </a:pPr>
            <a:r>
              <a:rPr lang="en-US" sz="2400" b="1" dirty="0"/>
              <a:t>We should not question the wisdom, purpose, and guidance from God</a:t>
            </a:r>
          </a:p>
          <a:p>
            <a:pPr lvl="5"/>
            <a:r>
              <a:rPr lang="en-US" sz="1800" i="1" dirty="0" err="1">
                <a:solidFill>
                  <a:schemeClr val="bg1">
                    <a:lumMod val="65000"/>
                  </a:schemeClr>
                </a:solidFill>
              </a:rPr>
              <a:t>Psa</a:t>
            </a:r>
            <a:r>
              <a:rPr lang="en-US" sz="1800" i="1" dirty="0">
                <a:solidFill>
                  <a:schemeClr val="bg1">
                    <a:lumMod val="65000"/>
                  </a:schemeClr>
                </a:solidFill>
              </a:rPr>
              <a:t> 147:5 ”Great is our Lord, and abundant in power; his understanding is beyond measure.”</a:t>
            </a:r>
          </a:p>
          <a:p>
            <a:pPr marL="34290" indent="0">
              <a:buNone/>
            </a:pPr>
            <a:r>
              <a:rPr lang="en-US" sz="2400" b="1" dirty="0"/>
              <a:t>Disobedience may seem tempting (flee to Tarshish) but God knows what’s best for us and others (salvation) </a:t>
            </a:r>
          </a:p>
          <a:p>
            <a:pPr lvl="5"/>
            <a:r>
              <a:rPr lang="en-US" sz="1800" i="1" dirty="0">
                <a:solidFill>
                  <a:schemeClr val="bg1">
                    <a:lumMod val="65000"/>
                  </a:schemeClr>
                </a:solidFill>
              </a:rPr>
              <a:t>(Pro 3:5)  Trust in the LORD with all your heart, and do not lean on your own understanding.</a:t>
            </a:r>
          </a:p>
          <a:p>
            <a:pPr marL="34290" indent="0">
              <a:buNone/>
            </a:pPr>
            <a:r>
              <a:rPr lang="en-US" sz="2400" b="1" dirty="0"/>
              <a:t>God’s love and mercy are great in magnitude and extend universally to the ends of the earth </a:t>
            </a:r>
          </a:p>
          <a:p>
            <a:pPr lvl="5"/>
            <a:r>
              <a:rPr lang="en-US" sz="1800" i="1" dirty="0">
                <a:solidFill>
                  <a:schemeClr val="bg1">
                    <a:lumMod val="65000"/>
                  </a:schemeClr>
                </a:solidFill>
              </a:rPr>
              <a:t>(</a:t>
            </a:r>
            <a:r>
              <a:rPr lang="en-US" sz="1800" i="1" dirty="0" err="1">
                <a:solidFill>
                  <a:schemeClr val="bg1">
                    <a:lumMod val="65000"/>
                  </a:schemeClr>
                </a:solidFill>
              </a:rPr>
              <a:t>Psa</a:t>
            </a:r>
            <a:r>
              <a:rPr lang="en-US" sz="1800" i="1" dirty="0">
                <a:solidFill>
                  <a:schemeClr val="bg1">
                    <a:lumMod val="65000"/>
                  </a:schemeClr>
                </a:solidFill>
              </a:rPr>
              <a:t> 86:15)  But you, O Lord, are a God merciful and gracious, slow to anger and abounding in steadfast love and faithfulness.</a:t>
            </a:r>
          </a:p>
          <a:p>
            <a:pPr marL="34290" indent="0">
              <a:buNone/>
            </a:pPr>
            <a:r>
              <a:rPr lang="en-US" sz="2400" b="1" dirty="0"/>
              <a:t>Our appreciation of God should not be dependent on our circumstances (</a:t>
            </a:r>
            <a:r>
              <a:rPr lang="en-US" sz="2400" dirty="0"/>
              <a:t>Jonah’s deliverance through the great fish</a:t>
            </a:r>
            <a:r>
              <a:rPr lang="en-US" sz="2400" b="1" dirty="0"/>
              <a:t>)</a:t>
            </a:r>
          </a:p>
          <a:p>
            <a:pPr lvl="5"/>
            <a:r>
              <a:rPr lang="en-US" sz="1800" i="1" dirty="0">
                <a:solidFill>
                  <a:schemeClr val="bg1">
                    <a:lumMod val="65000"/>
                  </a:schemeClr>
                </a:solidFill>
              </a:rPr>
              <a:t>Rejoice always, pray without ceasing, give thanks in all circumstances; for this is the will of God in Christ Jesus for you.(1Th 5:16-18)</a:t>
            </a:r>
          </a:p>
          <a:p>
            <a:pPr marL="34290" indent="0">
              <a:buNone/>
            </a:pPr>
            <a:r>
              <a:rPr lang="en-US" sz="2400" b="1" dirty="0"/>
              <a:t>God expects obedience, and he loves those who he chastens </a:t>
            </a:r>
          </a:p>
          <a:p>
            <a:pPr lvl="5"/>
            <a:r>
              <a:rPr lang="en-US" sz="1800" i="1" dirty="0" err="1">
                <a:solidFill>
                  <a:schemeClr val="bg1">
                    <a:lumMod val="65000"/>
                  </a:schemeClr>
                </a:solidFill>
              </a:rPr>
              <a:t>Heb</a:t>
            </a:r>
            <a:r>
              <a:rPr lang="en-US" sz="1800" i="1" dirty="0">
                <a:solidFill>
                  <a:schemeClr val="bg1">
                    <a:lumMod val="65000"/>
                  </a:schemeClr>
                </a:solidFill>
              </a:rPr>
              <a:t> 12:6-11 ESV  For the Lord disciplines the one he loves, and chastises every son whom he receives.</a:t>
            </a:r>
          </a:p>
          <a:p>
            <a:endParaRPr lang="en-US" sz="2400" dirty="0"/>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endParaRPr lang="en-US" dirty="0"/>
          </a:p>
        </p:txBody>
      </p:sp>
    </p:spTree>
    <p:extLst>
      <p:ext uri="{BB962C8B-B14F-4D97-AF65-F5344CB8AC3E}">
        <p14:creationId xmlns:p14="http://schemas.microsoft.com/office/powerpoint/2010/main" val="349183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72CC3A-14DF-4376-B469-9166C6CF264C}"/>
              </a:ext>
            </a:extLst>
          </p:cNvPr>
          <p:cNvSpPr>
            <a:spLocks noGrp="1"/>
          </p:cNvSpPr>
          <p:nvPr>
            <p:ph type="title"/>
          </p:nvPr>
        </p:nvSpPr>
        <p:spPr/>
        <p:txBody>
          <a:bodyPr/>
          <a:lstStyle/>
          <a:p>
            <a:r>
              <a:rPr lang="en-US" dirty="0"/>
              <a:t>How are the Prophets Classified</a:t>
            </a:r>
          </a:p>
        </p:txBody>
      </p:sp>
      <p:graphicFrame>
        <p:nvGraphicFramePr>
          <p:cNvPr id="5" name="Content Placeholder 4">
            <a:extLst>
              <a:ext uri="{FF2B5EF4-FFF2-40B4-BE49-F238E27FC236}">
                <a16:creationId xmlns:a16="http://schemas.microsoft.com/office/drawing/2014/main" xmlns="" id="{F85931DD-78B7-4E46-8EB9-32704C30F989}"/>
              </a:ext>
            </a:extLst>
          </p:cNvPr>
          <p:cNvGraphicFramePr>
            <a:graphicFrameLocks noGrp="1"/>
          </p:cNvGraphicFramePr>
          <p:nvPr>
            <p:ph idx="1"/>
            <p:extLst>
              <p:ext uri="{D42A27DB-BD31-4B8C-83A1-F6EECF244321}">
                <p14:modId xmlns:p14="http://schemas.microsoft.com/office/powerpoint/2010/main" val="4239078752"/>
              </p:ext>
            </p:extLst>
          </p:nvPr>
        </p:nvGraphicFramePr>
        <p:xfrm>
          <a:off x="709613" y="1487488"/>
          <a:ext cx="7666038" cy="4422140"/>
        </p:xfrm>
        <a:graphic>
          <a:graphicData uri="http://schemas.openxmlformats.org/drawingml/2006/table">
            <a:tbl>
              <a:tblPr firstRow="1" bandRow="1">
                <a:tableStyleId>{5C22544A-7EE6-4342-B048-85BDC9FD1C3A}</a:tableStyleId>
              </a:tblPr>
              <a:tblGrid>
                <a:gridCol w="2228569">
                  <a:extLst>
                    <a:ext uri="{9D8B030D-6E8A-4147-A177-3AD203B41FA5}">
                      <a16:colId xmlns:a16="http://schemas.microsoft.com/office/drawing/2014/main" xmlns="" val="1166723127"/>
                    </a:ext>
                  </a:extLst>
                </a:gridCol>
                <a:gridCol w="5437469">
                  <a:extLst>
                    <a:ext uri="{9D8B030D-6E8A-4147-A177-3AD203B41FA5}">
                      <a16:colId xmlns:a16="http://schemas.microsoft.com/office/drawing/2014/main" xmlns="" val="3326686157"/>
                    </a:ext>
                  </a:extLst>
                </a:gridCol>
              </a:tblGrid>
              <a:tr h="370840">
                <a:tc>
                  <a:txBody>
                    <a:bodyPr/>
                    <a:lstStyle/>
                    <a:p>
                      <a:r>
                        <a:rPr lang="en-US" dirty="0"/>
                        <a:t>Category</a:t>
                      </a:r>
                    </a:p>
                  </a:txBody>
                  <a:tcPr/>
                </a:tc>
                <a:tc>
                  <a:txBody>
                    <a:bodyPr/>
                    <a:lstStyle/>
                    <a:p>
                      <a:endParaRPr lang="en-US" dirty="0"/>
                    </a:p>
                  </a:txBody>
                  <a:tcPr/>
                </a:tc>
                <a:extLst>
                  <a:ext uri="{0D108BD9-81ED-4DB2-BD59-A6C34878D82A}">
                    <a16:rowId xmlns:a16="http://schemas.microsoft.com/office/drawing/2014/main" xmlns="" val="335150465"/>
                  </a:ext>
                </a:extLst>
              </a:tr>
              <a:tr h="370840">
                <a:tc>
                  <a:txBody>
                    <a:bodyPr/>
                    <a:lstStyle/>
                    <a:p>
                      <a:r>
                        <a:rPr lang="en-US" dirty="0"/>
                        <a:t>Earlier Prophets</a:t>
                      </a:r>
                    </a:p>
                  </a:txBody>
                  <a:tcPr/>
                </a:tc>
                <a:tc>
                  <a:txBody>
                    <a:bodyPr/>
                    <a:lstStyle/>
                    <a:p>
                      <a:r>
                        <a:rPr lang="en-US" dirty="0"/>
                        <a:t>Joshua, Judges, 1-2 Samuel, 1-2 Kings</a:t>
                      </a:r>
                    </a:p>
                  </a:txBody>
                  <a:tcPr/>
                </a:tc>
                <a:extLst>
                  <a:ext uri="{0D108BD9-81ED-4DB2-BD59-A6C34878D82A}">
                    <a16:rowId xmlns:a16="http://schemas.microsoft.com/office/drawing/2014/main" xmlns="" val="4278039751"/>
                  </a:ext>
                </a:extLst>
              </a:tr>
              <a:tr h="370840">
                <a:tc>
                  <a:txBody>
                    <a:bodyPr/>
                    <a:lstStyle/>
                    <a:p>
                      <a:r>
                        <a:rPr lang="en-US" dirty="0"/>
                        <a:t>Later Prophets - Major</a:t>
                      </a:r>
                    </a:p>
                  </a:txBody>
                  <a:tcPr/>
                </a:tc>
                <a:tc>
                  <a:txBody>
                    <a:bodyPr/>
                    <a:lstStyle/>
                    <a:p>
                      <a:r>
                        <a:rPr lang="en-US" dirty="0"/>
                        <a:t>Isaiah</a:t>
                      </a:r>
                    </a:p>
                    <a:p>
                      <a:r>
                        <a:rPr lang="en-US" dirty="0"/>
                        <a:t>Jeremiah</a:t>
                      </a:r>
                    </a:p>
                    <a:p>
                      <a:r>
                        <a:rPr lang="en-US" dirty="0"/>
                        <a:t>Ezekiel</a:t>
                      </a:r>
                    </a:p>
                    <a:p>
                      <a:r>
                        <a:rPr lang="en-US" dirty="0"/>
                        <a:t>Daniel</a:t>
                      </a:r>
                    </a:p>
                  </a:txBody>
                  <a:tcPr/>
                </a:tc>
                <a:extLst>
                  <a:ext uri="{0D108BD9-81ED-4DB2-BD59-A6C34878D82A}">
                    <a16:rowId xmlns:a16="http://schemas.microsoft.com/office/drawing/2014/main" xmlns="" val="1698149505"/>
                  </a:ext>
                </a:extLst>
              </a:tr>
              <a:tr h="370840">
                <a:tc>
                  <a:txBody>
                    <a:bodyPr/>
                    <a:lstStyle/>
                    <a:p>
                      <a:r>
                        <a:rPr lang="en-US" dirty="0"/>
                        <a:t>Later Prophets – Minor</a:t>
                      </a:r>
                    </a:p>
                  </a:txBody>
                  <a:tcPr/>
                </a:tc>
                <a:tc>
                  <a:txBody>
                    <a:bodyPr/>
                    <a:lstStyle/>
                    <a:p>
                      <a:r>
                        <a:rPr lang="en-US" dirty="0"/>
                        <a:t>The Book of the Twelve</a:t>
                      </a:r>
                    </a:p>
                    <a:p>
                      <a:pPr marL="285750" indent="-285750">
                        <a:buFont typeface="Arial" panose="020B0604020202020204" pitchFamily="34" charset="0"/>
                        <a:buChar char="•"/>
                      </a:pPr>
                      <a:r>
                        <a:rPr lang="en-US" dirty="0"/>
                        <a:t>Obadiah</a:t>
                      </a:r>
                    </a:p>
                    <a:p>
                      <a:pPr marL="285750" indent="-285750">
                        <a:buFont typeface="Arial" panose="020B0604020202020204" pitchFamily="34" charset="0"/>
                        <a:buChar char="•"/>
                      </a:pPr>
                      <a:r>
                        <a:rPr lang="en-US" dirty="0"/>
                        <a:t>Joel</a:t>
                      </a:r>
                    </a:p>
                    <a:p>
                      <a:pPr marL="285750" indent="-285750">
                        <a:buFont typeface="Arial" panose="020B0604020202020204" pitchFamily="34" charset="0"/>
                        <a:buChar char="•"/>
                      </a:pPr>
                      <a:r>
                        <a:rPr lang="en-US" dirty="0"/>
                        <a:t>Jonah</a:t>
                      </a:r>
                    </a:p>
                    <a:p>
                      <a:pPr marL="285750" indent="-285750">
                        <a:buFont typeface="Arial" panose="020B0604020202020204" pitchFamily="34" charset="0"/>
                        <a:buChar char="•"/>
                      </a:pPr>
                      <a:r>
                        <a:rPr lang="en-US" dirty="0"/>
                        <a:t>Amos</a:t>
                      </a:r>
                    </a:p>
                    <a:p>
                      <a:pPr marL="285750" indent="-285750">
                        <a:buFont typeface="Arial" panose="020B0604020202020204" pitchFamily="34" charset="0"/>
                        <a:buChar char="•"/>
                      </a:pPr>
                      <a:r>
                        <a:rPr lang="en-US" dirty="0"/>
                        <a:t>Micah</a:t>
                      </a:r>
                    </a:p>
                    <a:p>
                      <a:pPr marL="285750" indent="-285750">
                        <a:buFont typeface="Arial" panose="020B0604020202020204" pitchFamily="34" charset="0"/>
                        <a:buChar char="•"/>
                      </a:pPr>
                      <a:r>
                        <a:rPr lang="en-US" dirty="0"/>
                        <a:t>Hosea</a:t>
                      </a:r>
                    </a:p>
                    <a:p>
                      <a:pPr marL="285750" indent="-285750">
                        <a:buFont typeface="Arial" panose="020B0604020202020204" pitchFamily="34" charset="0"/>
                        <a:buChar char="•"/>
                      </a:pPr>
                      <a:r>
                        <a:rPr lang="en-US" dirty="0"/>
                        <a:t>Nahum</a:t>
                      </a:r>
                    </a:p>
                    <a:p>
                      <a:pPr marL="285750" indent="-285750">
                        <a:buFont typeface="Arial" panose="020B0604020202020204" pitchFamily="34" charset="0"/>
                        <a:buChar char="•"/>
                      </a:pPr>
                      <a:r>
                        <a:rPr lang="en-US" dirty="0"/>
                        <a:t>Zephaniah</a:t>
                      </a:r>
                    </a:p>
                    <a:p>
                      <a:pPr marL="285750" indent="-285750">
                        <a:buFont typeface="Arial" panose="020B0604020202020204" pitchFamily="34" charset="0"/>
                        <a:buChar char="•"/>
                      </a:pPr>
                      <a:r>
                        <a:rPr lang="en-US" dirty="0"/>
                        <a:t>Habakkuk</a:t>
                      </a:r>
                    </a:p>
                    <a:p>
                      <a:pPr marL="285750" indent="-285750">
                        <a:buFont typeface="Arial" panose="020B0604020202020204" pitchFamily="34" charset="0"/>
                        <a:buChar char="•"/>
                      </a:pPr>
                      <a:r>
                        <a:rPr lang="en-US" dirty="0"/>
                        <a:t>Haggai </a:t>
                      </a:r>
                    </a:p>
                    <a:p>
                      <a:pPr marL="285750" indent="-285750">
                        <a:buFont typeface="Arial" panose="020B0604020202020204" pitchFamily="34" charset="0"/>
                        <a:buChar char="•"/>
                      </a:pPr>
                      <a:r>
                        <a:rPr lang="en-US" dirty="0"/>
                        <a:t>Zechariah</a:t>
                      </a:r>
                    </a:p>
                    <a:p>
                      <a:pPr marL="285750" indent="-285750">
                        <a:buFont typeface="Arial" panose="020B0604020202020204" pitchFamily="34" charset="0"/>
                        <a:buChar char="•"/>
                      </a:pPr>
                      <a:r>
                        <a:rPr lang="en-US" dirty="0"/>
                        <a:t>Malachi</a:t>
                      </a:r>
                    </a:p>
                  </a:txBody>
                  <a:tcPr/>
                </a:tc>
                <a:extLst>
                  <a:ext uri="{0D108BD9-81ED-4DB2-BD59-A6C34878D82A}">
                    <a16:rowId xmlns:a16="http://schemas.microsoft.com/office/drawing/2014/main" xmlns="" val="1301066257"/>
                  </a:ext>
                </a:extLst>
              </a:tr>
            </a:tbl>
          </a:graphicData>
        </a:graphic>
      </p:graphicFrame>
      <p:sp>
        <p:nvSpPr>
          <p:cNvPr id="4" name="Content Placeholder 3">
            <a:extLst>
              <a:ext uri="{FF2B5EF4-FFF2-40B4-BE49-F238E27FC236}">
                <a16:creationId xmlns:a16="http://schemas.microsoft.com/office/drawing/2014/main" xmlns="" id="{453C1A69-2471-43A8-865E-C18C16745F9A}"/>
              </a:ext>
            </a:extLst>
          </p:cNvPr>
          <p:cNvSpPr>
            <a:spLocks noGrp="1"/>
          </p:cNvSpPr>
          <p:nvPr>
            <p:ph idx="13"/>
          </p:nvPr>
        </p:nvSpPr>
        <p:spPr/>
        <p:txBody>
          <a:bodyPr/>
          <a:lstStyle/>
          <a:p>
            <a:r>
              <a:rPr lang="en-US" dirty="0"/>
              <a:t>The minor prophets are not lesser; they just wrote less material</a:t>
            </a:r>
          </a:p>
        </p:txBody>
      </p:sp>
    </p:spTree>
    <p:extLst>
      <p:ext uri="{BB962C8B-B14F-4D97-AF65-F5344CB8AC3E}">
        <p14:creationId xmlns:p14="http://schemas.microsoft.com/office/powerpoint/2010/main" val="39580421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500188"/>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Book of Jonah</a:t>
            </a:r>
          </a:p>
        </p:txBody>
      </p:sp>
      <p:sp>
        <p:nvSpPr>
          <p:cNvPr id="7" name="Arrow: Left-Right 6">
            <a:extLst>
              <a:ext uri="{FF2B5EF4-FFF2-40B4-BE49-F238E27FC236}">
                <a16:creationId xmlns:a16="http://schemas.microsoft.com/office/drawing/2014/main" xmlns="" id="{2E84E33B-25B5-434C-AEB4-E03026DAE910}"/>
              </a:ext>
            </a:extLst>
          </p:cNvPr>
          <p:cNvSpPr/>
          <p:nvPr/>
        </p:nvSpPr>
        <p:spPr>
          <a:xfrm>
            <a:off x="707491" y="2667858"/>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a:t>
            </a:r>
            <a:r>
              <a:rPr lang="en-US" sz="2000" b="1" u="sng" dirty="0">
                <a:latin typeface="Calibri" panose="020F0502020204030204" pitchFamily="34" charset="0"/>
              </a:rPr>
              <a:t>Mercy</a:t>
            </a:r>
            <a:r>
              <a:rPr lang="en-US" sz="2000" dirty="0">
                <a:latin typeface="Calibri" panose="020F0502020204030204" pitchFamily="34" charset="0"/>
              </a:rPr>
              <a:t> and </a:t>
            </a:r>
            <a:r>
              <a:rPr lang="en-US" sz="2000" b="1" u="sng" dirty="0">
                <a:latin typeface="Calibri" panose="020F0502020204030204" pitchFamily="34" charset="0"/>
              </a:rPr>
              <a:t>Love</a:t>
            </a:r>
            <a:r>
              <a:rPr lang="en-US" sz="2000" dirty="0">
                <a:latin typeface="Calibri" panose="020F0502020204030204" pitchFamily="34" charset="0"/>
              </a:rPr>
              <a:t> Extend Universally to All</a:t>
            </a:r>
          </a:p>
        </p:txBody>
      </p:sp>
      <p:sp>
        <p:nvSpPr>
          <p:cNvPr id="9" name="Arrow: Left-Right 8">
            <a:extLst>
              <a:ext uri="{FF2B5EF4-FFF2-40B4-BE49-F238E27FC236}">
                <a16:creationId xmlns:a16="http://schemas.microsoft.com/office/drawing/2014/main" xmlns="" id="{45DF5AF1-DCDF-4636-91B2-4F5D1F4BF531}"/>
              </a:ext>
            </a:extLst>
          </p:cNvPr>
          <p:cNvSpPr/>
          <p:nvPr/>
        </p:nvSpPr>
        <p:spPr>
          <a:xfrm>
            <a:off x="707491" y="3934254"/>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 Expects </a:t>
            </a:r>
            <a:r>
              <a:rPr lang="en-US" sz="2000" b="1" u="sng" dirty="0">
                <a:latin typeface="Calibri" panose="020F0502020204030204" pitchFamily="34" charset="0"/>
              </a:rPr>
              <a:t>Obedience</a:t>
            </a:r>
            <a:r>
              <a:rPr lang="en-US" sz="2000" dirty="0">
                <a:latin typeface="Calibri" panose="020F0502020204030204" pitchFamily="34" charset="0"/>
              </a:rPr>
              <a:t> and </a:t>
            </a:r>
            <a:r>
              <a:rPr lang="en-US" sz="2000" b="1" u="sng" dirty="0">
                <a:latin typeface="Calibri" panose="020F0502020204030204" pitchFamily="34" charset="0"/>
              </a:rPr>
              <a:t>Repentance</a:t>
            </a:r>
            <a:r>
              <a:rPr lang="en-US" sz="2000" dirty="0">
                <a:latin typeface="Calibri" panose="020F0502020204030204" pitchFamily="34" charset="0"/>
              </a:rPr>
              <a:t> </a:t>
            </a:r>
          </a:p>
        </p:txBody>
      </p:sp>
      <p:sp>
        <p:nvSpPr>
          <p:cNvPr id="10" name="Arrow: Left-Right 9">
            <a:extLst>
              <a:ext uri="{FF2B5EF4-FFF2-40B4-BE49-F238E27FC236}">
                <a16:creationId xmlns:a16="http://schemas.microsoft.com/office/drawing/2014/main" xmlns="" id="{62B2FE97-32E4-42F5-BDB8-D3A923339BBB}"/>
              </a:ext>
            </a:extLst>
          </p:cNvPr>
          <p:cNvSpPr/>
          <p:nvPr/>
        </p:nvSpPr>
        <p:spPr>
          <a:xfrm>
            <a:off x="707491" y="5200650"/>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is </a:t>
            </a:r>
            <a:r>
              <a:rPr lang="en-US" sz="2000" b="1" u="sng" dirty="0">
                <a:latin typeface="Calibri" panose="020F0502020204030204" pitchFamily="34" charset="0"/>
              </a:rPr>
              <a:t>Sovereign</a:t>
            </a:r>
            <a:r>
              <a:rPr lang="en-US" sz="2000" dirty="0">
                <a:latin typeface="Calibri" panose="020F0502020204030204" pitchFamily="34" charset="0"/>
              </a:rPr>
              <a:t> over all nations and earth’s creation</a:t>
            </a:r>
          </a:p>
        </p:txBody>
      </p:sp>
    </p:spTree>
    <p:extLst>
      <p:ext uri="{BB962C8B-B14F-4D97-AF65-F5344CB8AC3E}">
        <p14:creationId xmlns:p14="http://schemas.microsoft.com/office/powerpoint/2010/main" val="66122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500188"/>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Themes within Jonah Chapter 1</a:t>
            </a:r>
          </a:p>
        </p:txBody>
      </p:sp>
      <p:sp>
        <p:nvSpPr>
          <p:cNvPr id="7" name="Arrow: Left-Right 6">
            <a:extLst>
              <a:ext uri="{FF2B5EF4-FFF2-40B4-BE49-F238E27FC236}">
                <a16:creationId xmlns:a16="http://schemas.microsoft.com/office/drawing/2014/main" xmlns="" id="{2E84E33B-25B5-434C-AEB4-E03026DAE910}"/>
              </a:ext>
            </a:extLst>
          </p:cNvPr>
          <p:cNvSpPr/>
          <p:nvPr/>
        </p:nvSpPr>
        <p:spPr>
          <a:xfrm>
            <a:off x="707491" y="2424970"/>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a:t>
            </a:r>
            <a:r>
              <a:rPr lang="en-US" sz="2000" b="1" u="sng" dirty="0">
                <a:latin typeface="Calibri" panose="020F0502020204030204" pitchFamily="34" charset="0"/>
              </a:rPr>
              <a:t>Mercy</a:t>
            </a:r>
            <a:r>
              <a:rPr lang="en-US" sz="2000" dirty="0">
                <a:latin typeface="Calibri" panose="020F0502020204030204" pitchFamily="34" charset="0"/>
              </a:rPr>
              <a:t> and </a:t>
            </a:r>
            <a:r>
              <a:rPr lang="en-US" sz="2000" b="1" u="sng" dirty="0">
                <a:latin typeface="Calibri" panose="020F0502020204030204" pitchFamily="34" charset="0"/>
              </a:rPr>
              <a:t>Love</a:t>
            </a:r>
            <a:r>
              <a:rPr lang="en-US" sz="2000" dirty="0">
                <a:latin typeface="Calibri" panose="020F0502020204030204" pitchFamily="34" charset="0"/>
              </a:rPr>
              <a:t> Extend Universally to All</a:t>
            </a:r>
          </a:p>
        </p:txBody>
      </p:sp>
      <p:sp>
        <p:nvSpPr>
          <p:cNvPr id="8" name="Rectangle 7">
            <a:extLst>
              <a:ext uri="{FF2B5EF4-FFF2-40B4-BE49-F238E27FC236}">
                <a16:creationId xmlns:a16="http://schemas.microsoft.com/office/drawing/2014/main" xmlns="" id="{77892103-5070-4064-A513-BFE4AEA9E294}"/>
              </a:ext>
            </a:extLst>
          </p:cNvPr>
          <p:cNvSpPr/>
          <p:nvPr/>
        </p:nvSpPr>
        <p:spPr>
          <a:xfrm>
            <a:off x="707491" y="3656076"/>
            <a:ext cx="7665705" cy="2859024"/>
          </a:xfrm>
          <a:prstGeom prst="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solidFill>
                  <a:schemeClr val="tx1"/>
                </a:solidFill>
                <a:latin typeface="Calibri" panose="020F0502020204030204" pitchFamily="34" charset="0"/>
              </a:rPr>
              <a:t>The Lord is merciful on the sailors and saves them from the storm even though they are pagans in the eyes Jonah, similar to the Ninevites </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1:15)  So they picked up Jonah and hurled him into the sea, and </a:t>
            </a:r>
            <a:r>
              <a:rPr lang="en-US" sz="1600" i="1" u="sng" dirty="0">
                <a:solidFill>
                  <a:schemeClr val="tx1"/>
                </a:solidFill>
                <a:latin typeface="Calibri" panose="020F0502020204030204" pitchFamily="34" charset="0"/>
              </a:rPr>
              <a:t>the sea ceased from its raging</a:t>
            </a:r>
            <a:r>
              <a:rPr lang="en-US" sz="1600" i="1" dirty="0">
                <a:solidFill>
                  <a:schemeClr val="tx1"/>
                </a:solidFill>
                <a:latin typeface="Calibri" panose="020F0502020204030204" pitchFamily="34" charset="0"/>
              </a:rPr>
              <a:t>.</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1:16)  Then the men feared the LORD exceedingly, and they offered a </a:t>
            </a:r>
            <a:r>
              <a:rPr lang="en-US" sz="1600" i="1" u="sng" dirty="0">
                <a:solidFill>
                  <a:schemeClr val="tx1"/>
                </a:solidFill>
                <a:latin typeface="Calibri" panose="020F0502020204030204" pitchFamily="34" charset="0"/>
              </a:rPr>
              <a:t>sacrifice </a:t>
            </a:r>
            <a:r>
              <a:rPr lang="en-US" sz="1600" i="1" dirty="0">
                <a:solidFill>
                  <a:schemeClr val="tx1"/>
                </a:solidFill>
                <a:latin typeface="Calibri" panose="020F0502020204030204" pitchFamily="34" charset="0"/>
              </a:rPr>
              <a:t>to the LORD and made </a:t>
            </a:r>
            <a:r>
              <a:rPr lang="en-US" sz="1600" i="1" u="sng" dirty="0">
                <a:solidFill>
                  <a:schemeClr val="tx1"/>
                </a:solidFill>
                <a:latin typeface="Calibri" panose="020F0502020204030204" pitchFamily="34" charset="0"/>
              </a:rPr>
              <a:t>vows</a:t>
            </a:r>
            <a:r>
              <a:rPr lang="en-US" sz="1600" i="1" dirty="0">
                <a:solidFill>
                  <a:schemeClr val="tx1"/>
                </a:solidFill>
                <a:latin typeface="Calibri" panose="020F0502020204030204" pitchFamily="34" charset="0"/>
              </a:rPr>
              <a:t>.</a:t>
            </a:r>
          </a:p>
          <a:p>
            <a:pPr marL="285750" indent="-285750">
              <a:buFont typeface="Arial" panose="020B0604020202020204" pitchFamily="34" charset="0"/>
              <a:buChar char="•"/>
            </a:pPr>
            <a:r>
              <a:rPr lang="en-US" sz="1600" dirty="0">
                <a:solidFill>
                  <a:schemeClr val="tx1"/>
                </a:solidFill>
                <a:latin typeface="Calibri" panose="020F0502020204030204" pitchFamily="34" charset="0"/>
              </a:rPr>
              <a:t>The Lord is merciful on Jonah and saves him from the storm through the great fish</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1:17 ESV)  And the </a:t>
            </a:r>
            <a:r>
              <a:rPr lang="en-US" sz="1600" i="1" u="sng" dirty="0">
                <a:solidFill>
                  <a:schemeClr val="tx1"/>
                </a:solidFill>
                <a:latin typeface="Calibri" panose="020F0502020204030204" pitchFamily="34" charset="0"/>
              </a:rPr>
              <a:t>LORD appointed a great fish to swallow up Jonah</a:t>
            </a:r>
            <a:r>
              <a:rPr lang="en-US" sz="1600" i="1" dirty="0">
                <a:solidFill>
                  <a:schemeClr val="tx1"/>
                </a:solidFill>
                <a:latin typeface="Calibri" panose="020F0502020204030204" pitchFamily="34" charset="0"/>
              </a:rPr>
              <a:t>. And Jonah was in the belly of the fish three days and three nights.</a:t>
            </a:r>
          </a:p>
        </p:txBody>
      </p:sp>
    </p:spTree>
    <p:extLst>
      <p:ext uri="{BB962C8B-B14F-4D97-AF65-F5344CB8AC3E}">
        <p14:creationId xmlns:p14="http://schemas.microsoft.com/office/powerpoint/2010/main" val="411782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500188"/>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Themes within Jonah Chapter 1</a:t>
            </a:r>
          </a:p>
        </p:txBody>
      </p:sp>
      <p:sp>
        <p:nvSpPr>
          <p:cNvPr id="9" name="Arrow: Left-Right 8">
            <a:extLst>
              <a:ext uri="{FF2B5EF4-FFF2-40B4-BE49-F238E27FC236}">
                <a16:creationId xmlns:a16="http://schemas.microsoft.com/office/drawing/2014/main" xmlns="" id="{45DF5AF1-DCDF-4636-91B2-4F5D1F4BF531}"/>
              </a:ext>
            </a:extLst>
          </p:cNvPr>
          <p:cNvSpPr/>
          <p:nvPr/>
        </p:nvSpPr>
        <p:spPr>
          <a:xfrm>
            <a:off x="707491" y="2462631"/>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 Expects </a:t>
            </a:r>
            <a:r>
              <a:rPr lang="en-US" sz="2000" b="1" u="sng" dirty="0">
                <a:latin typeface="Calibri" panose="020F0502020204030204" pitchFamily="34" charset="0"/>
              </a:rPr>
              <a:t>Obedience</a:t>
            </a:r>
            <a:r>
              <a:rPr lang="en-US" sz="2000" dirty="0">
                <a:latin typeface="Calibri" panose="020F0502020204030204" pitchFamily="34" charset="0"/>
              </a:rPr>
              <a:t> and </a:t>
            </a:r>
            <a:r>
              <a:rPr lang="en-US" sz="2000" b="1" u="sng" dirty="0">
                <a:latin typeface="Calibri" panose="020F0502020204030204" pitchFamily="34" charset="0"/>
              </a:rPr>
              <a:t>Repentance</a:t>
            </a:r>
            <a:r>
              <a:rPr lang="en-US" sz="2000" dirty="0">
                <a:latin typeface="Calibri" panose="020F0502020204030204" pitchFamily="34" charset="0"/>
              </a:rPr>
              <a:t> </a:t>
            </a:r>
          </a:p>
        </p:txBody>
      </p:sp>
      <p:sp>
        <p:nvSpPr>
          <p:cNvPr id="8" name="Rectangle 7">
            <a:extLst>
              <a:ext uri="{FF2B5EF4-FFF2-40B4-BE49-F238E27FC236}">
                <a16:creationId xmlns:a16="http://schemas.microsoft.com/office/drawing/2014/main" xmlns="" id="{342FFABF-8325-4C1D-A937-B26443482899}"/>
              </a:ext>
            </a:extLst>
          </p:cNvPr>
          <p:cNvSpPr/>
          <p:nvPr/>
        </p:nvSpPr>
        <p:spPr>
          <a:xfrm>
            <a:off x="707491" y="3656076"/>
            <a:ext cx="7665705" cy="2773299"/>
          </a:xfrm>
          <a:prstGeom prst="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solidFill>
                  <a:schemeClr val="tx1"/>
                </a:solidFill>
                <a:latin typeface="Calibri" panose="020F0502020204030204" pitchFamily="34" charset="0"/>
              </a:rPr>
              <a:t>Jonah fled the Lord (1:3), but God did not let him escape the mission to Nineveh; rather the Lord expected Jonah to repent of his sin and obey the original command</a:t>
            </a:r>
          </a:p>
          <a:p>
            <a:pPr marL="285750" indent="-285750">
              <a:buFont typeface="Arial" panose="020B0604020202020204" pitchFamily="34" charset="0"/>
              <a:buChar char="•"/>
            </a:pPr>
            <a:r>
              <a:rPr lang="en-US" sz="1600" dirty="0">
                <a:solidFill>
                  <a:schemeClr val="tx1"/>
                </a:solidFill>
                <a:latin typeface="Calibri" panose="020F0502020204030204" pitchFamily="34" charset="0"/>
              </a:rPr>
              <a:t>Jonah says to the sailors that he fears the Lord, but the Lord expects this fear to lead Jonah (and us) to repentance and obedience</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1:9)  And he said to them, “I am a Hebrew, and </a:t>
            </a:r>
            <a:r>
              <a:rPr lang="en-US" sz="1600" i="1" u="sng" dirty="0">
                <a:solidFill>
                  <a:schemeClr val="tx1"/>
                </a:solidFill>
                <a:latin typeface="Calibri" panose="020F0502020204030204" pitchFamily="34" charset="0"/>
              </a:rPr>
              <a:t>I fear the LORD</a:t>
            </a:r>
            <a:r>
              <a:rPr lang="en-US" sz="1600" i="1" dirty="0">
                <a:solidFill>
                  <a:schemeClr val="tx1"/>
                </a:solidFill>
                <a:latin typeface="Calibri" panose="020F0502020204030204" pitchFamily="34" charset="0"/>
              </a:rPr>
              <a:t>, the God of heaven, who made the sea and the dry land.”</a:t>
            </a:r>
          </a:p>
          <a:p>
            <a:pPr marL="285750" indent="-285750">
              <a:buFont typeface="Arial" panose="020B0604020202020204" pitchFamily="34" charset="0"/>
              <a:buChar char="•"/>
            </a:pPr>
            <a:r>
              <a:rPr lang="en-US" sz="1600" dirty="0">
                <a:solidFill>
                  <a:schemeClr val="tx1"/>
                </a:solidFill>
                <a:latin typeface="Calibri" panose="020F0502020204030204" pitchFamily="34" charset="0"/>
              </a:rPr>
              <a:t>The sailors fear the Lord at the end of Chapter 1, but their fear extends to their actions as they offered a sacrifice to the Lord and made Vows</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1:16)  Then the men feared the LORD exceedingly, and they offered a </a:t>
            </a:r>
            <a:r>
              <a:rPr lang="en-US" sz="1600" i="1" u="sng" dirty="0">
                <a:solidFill>
                  <a:schemeClr val="tx1"/>
                </a:solidFill>
                <a:latin typeface="Calibri" panose="020F0502020204030204" pitchFamily="34" charset="0"/>
              </a:rPr>
              <a:t>sacrifice </a:t>
            </a:r>
            <a:r>
              <a:rPr lang="en-US" sz="1600" i="1" dirty="0">
                <a:solidFill>
                  <a:schemeClr val="tx1"/>
                </a:solidFill>
                <a:latin typeface="Calibri" panose="020F0502020204030204" pitchFamily="34" charset="0"/>
              </a:rPr>
              <a:t>to the LORD and made </a:t>
            </a:r>
            <a:r>
              <a:rPr lang="en-US" sz="1600" i="1" u="sng" dirty="0">
                <a:solidFill>
                  <a:schemeClr val="tx1"/>
                </a:solidFill>
                <a:latin typeface="Calibri" panose="020F0502020204030204" pitchFamily="34" charset="0"/>
              </a:rPr>
              <a:t>vows</a:t>
            </a:r>
            <a:r>
              <a:rPr lang="en-US" sz="1600" i="1" dirty="0">
                <a:solidFill>
                  <a:schemeClr val="tx1"/>
                </a:solidFill>
                <a:latin typeface="Calibri" panose="020F0502020204030204" pitchFamily="34" charset="0"/>
              </a:rPr>
              <a:t>.</a:t>
            </a:r>
          </a:p>
        </p:txBody>
      </p:sp>
    </p:spTree>
    <p:extLst>
      <p:ext uri="{BB962C8B-B14F-4D97-AF65-F5344CB8AC3E}">
        <p14:creationId xmlns:p14="http://schemas.microsoft.com/office/powerpoint/2010/main" val="166128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371599"/>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Themes within Jonah Chapter 1</a:t>
            </a:r>
          </a:p>
        </p:txBody>
      </p:sp>
      <p:sp>
        <p:nvSpPr>
          <p:cNvPr id="10" name="Arrow: Left-Right 9">
            <a:extLst>
              <a:ext uri="{FF2B5EF4-FFF2-40B4-BE49-F238E27FC236}">
                <a16:creationId xmlns:a16="http://schemas.microsoft.com/office/drawing/2014/main" xmlns="" id="{62B2FE97-32E4-42F5-BDB8-D3A923339BBB}"/>
              </a:ext>
            </a:extLst>
          </p:cNvPr>
          <p:cNvSpPr/>
          <p:nvPr/>
        </p:nvSpPr>
        <p:spPr>
          <a:xfrm>
            <a:off x="707491" y="2314556"/>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is </a:t>
            </a:r>
            <a:r>
              <a:rPr lang="en-US" sz="2000" b="1" u="sng" dirty="0">
                <a:latin typeface="Calibri" panose="020F0502020204030204" pitchFamily="34" charset="0"/>
              </a:rPr>
              <a:t>Sovereign</a:t>
            </a:r>
            <a:r>
              <a:rPr lang="en-US" sz="2000" dirty="0">
                <a:latin typeface="Calibri" panose="020F0502020204030204" pitchFamily="34" charset="0"/>
              </a:rPr>
              <a:t> over all nations and earth’s creation</a:t>
            </a:r>
          </a:p>
        </p:txBody>
      </p:sp>
      <p:sp>
        <p:nvSpPr>
          <p:cNvPr id="8" name="Rectangle 7">
            <a:extLst>
              <a:ext uri="{FF2B5EF4-FFF2-40B4-BE49-F238E27FC236}">
                <a16:creationId xmlns:a16="http://schemas.microsoft.com/office/drawing/2014/main" xmlns="" id="{3AC08783-581C-4741-BCA2-BB433EB57F2A}"/>
              </a:ext>
            </a:extLst>
          </p:cNvPr>
          <p:cNvSpPr/>
          <p:nvPr/>
        </p:nvSpPr>
        <p:spPr>
          <a:xfrm>
            <a:off x="707491" y="3527487"/>
            <a:ext cx="7665705" cy="3001899"/>
          </a:xfrm>
          <a:prstGeom prst="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dirty="0">
                <a:solidFill>
                  <a:schemeClr val="tx1"/>
                </a:solidFill>
                <a:latin typeface="Calibri" panose="020F0502020204030204" pitchFamily="34" charset="0"/>
              </a:rPr>
              <a:t>Jonah acknowledges that God made the land and the dry sea</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1:9(9)  And he said to them, “I am a Hebrew, and I fear the LORD, the God of heaven, </a:t>
            </a:r>
            <a:r>
              <a:rPr lang="en-US" sz="1600" i="1" u="sng" dirty="0">
                <a:solidFill>
                  <a:schemeClr val="tx1"/>
                </a:solidFill>
                <a:latin typeface="Calibri" panose="020F0502020204030204" pitchFamily="34" charset="0"/>
              </a:rPr>
              <a:t>who made the sea and the dry land</a:t>
            </a:r>
            <a:r>
              <a:rPr lang="en-US" sz="1600" i="1" dirty="0">
                <a:solidFill>
                  <a:schemeClr val="tx1"/>
                </a:solidFill>
                <a:latin typeface="Calibri" panose="020F0502020204030204" pitchFamily="34" charset="0"/>
              </a:rPr>
              <a:t>.”</a:t>
            </a:r>
          </a:p>
          <a:p>
            <a:pPr marL="285750" indent="-285750">
              <a:buFont typeface="Arial" panose="020B0604020202020204" pitchFamily="34" charset="0"/>
              <a:buChar char="•"/>
            </a:pPr>
            <a:r>
              <a:rPr lang="en-US" sz="1600" dirty="0">
                <a:solidFill>
                  <a:schemeClr val="tx1"/>
                </a:solidFill>
                <a:latin typeface="Calibri" panose="020F0502020204030204" pitchFamily="34" charset="0"/>
              </a:rPr>
              <a:t>The Lord sent a great storm upon the sea to bring the sailors and Jonah to repentance</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1:4)  But the </a:t>
            </a:r>
            <a:r>
              <a:rPr lang="en-US" sz="1600" i="1" u="sng" dirty="0">
                <a:solidFill>
                  <a:schemeClr val="tx1"/>
                </a:solidFill>
                <a:latin typeface="Calibri" panose="020F0502020204030204" pitchFamily="34" charset="0"/>
              </a:rPr>
              <a:t>LORD hurled a great wind upon the sea</a:t>
            </a:r>
            <a:r>
              <a:rPr lang="en-US" sz="1600" i="1" dirty="0">
                <a:solidFill>
                  <a:schemeClr val="tx1"/>
                </a:solidFill>
                <a:latin typeface="Calibri" panose="020F0502020204030204" pitchFamily="34" charset="0"/>
              </a:rPr>
              <a:t>, and there was a mighty tempest on the sea, so that the ship threatened to break up.</a:t>
            </a:r>
          </a:p>
          <a:p>
            <a:pPr marL="285750" indent="-285750">
              <a:buFont typeface="Arial" panose="020B0604020202020204" pitchFamily="34" charset="0"/>
              <a:buChar char="•"/>
            </a:pPr>
            <a:r>
              <a:rPr lang="en-US" sz="1600" dirty="0">
                <a:solidFill>
                  <a:schemeClr val="tx1"/>
                </a:solidFill>
                <a:latin typeface="Calibri" panose="020F0502020204030204" pitchFamily="34" charset="0"/>
              </a:rPr>
              <a:t>The Lord calms the storm after Jonah is thrown into the sea</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1:15)  So they picked up Jonah and hurled him into the sea, and </a:t>
            </a:r>
            <a:r>
              <a:rPr lang="en-US" sz="1600" i="1" u="sng" dirty="0">
                <a:solidFill>
                  <a:schemeClr val="tx1"/>
                </a:solidFill>
                <a:latin typeface="Calibri" panose="020F0502020204030204" pitchFamily="34" charset="0"/>
              </a:rPr>
              <a:t>the sea ceased from its raging</a:t>
            </a:r>
            <a:r>
              <a:rPr lang="en-US" sz="1600" i="1" dirty="0">
                <a:solidFill>
                  <a:schemeClr val="tx1"/>
                </a:solidFill>
                <a:latin typeface="Calibri" panose="020F0502020204030204" pitchFamily="34" charset="0"/>
              </a:rPr>
              <a:t>.</a:t>
            </a:r>
          </a:p>
          <a:p>
            <a:pPr marL="285750" indent="-285750">
              <a:buFont typeface="Arial" panose="020B0604020202020204" pitchFamily="34" charset="0"/>
              <a:buChar char="•"/>
            </a:pPr>
            <a:r>
              <a:rPr lang="en-US" sz="1600" dirty="0">
                <a:solidFill>
                  <a:schemeClr val="tx1"/>
                </a:solidFill>
                <a:latin typeface="Calibri" panose="020F0502020204030204" pitchFamily="34" charset="0"/>
              </a:rPr>
              <a:t>The Lord appoints a great fish to swallow up Jonah</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1:17)  And the </a:t>
            </a:r>
            <a:r>
              <a:rPr lang="en-US" sz="1600" i="1" u="sng" dirty="0">
                <a:solidFill>
                  <a:schemeClr val="tx1"/>
                </a:solidFill>
                <a:latin typeface="Calibri" panose="020F0502020204030204" pitchFamily="34" charset="0"/>
              </a:rPr>
              <a:t>LORD appointed a great fish</a:t>
            </a:r>
            <a:r>
              <a:rPr lang="en-US" sz="1600" i="1" dirty="0">
                <a:solidFill>
                  <a:schemeClr val="tx1"/>
                </a:solidFill>
                <a:latin typeface="Calibri" panose="020F0502020204030204" pitchFamily="34" charset="0"/>
              </a:rPr>
              <a:t> to swallow up Jonah. And Jonah was in the belly of the fish three days and three nights.</a:t>
            </a:r>
          </a:p>
        </p:txBody>
      </p:sp>
    </p:spTree>
    <p:extLst>
      <p:ext uri="{BB962C8B-B14F-4D97-AF65-F5344CB8AC3E}">
        <p14:creationId xmlns:p14="http://schemas.microsoft.com/office/powerpoint/2010/main" val="34949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8DE094-3659-4AFC-8569-7C8477BB2814}"/>
              </a:ext>
            </a:extLst>
          </p:cNvPr>
          <p:cNvSpPr>
            <a:spLocks noGrp="1"/>
          </p:cNvSpPr>
          <p:nvPr>
            <p:ph type="title"/>
          </p:nvPr>
        </p:nvSpPr>
        <p:spPr/>
        <p:txBody>
          <a:bodyPr/>
          <a:lstStyle/>
          <a:p>
            <a:r>
              <a:rPr lang="en-US" dirty="0"/>
              <a:t>Reluctant Servants of God</a:t>
            </a:r>
          </a:p>
        </p:txBody>
      </p:sp>
      <p:sp>
        <p:nvSpPr>
          <p:cNvPr id="4" name="Content Placeholder 3">
            <a:extLst>
              <a:ext uri="{FF2B5EF4-FFF2-40B4-BE49-F238E27FC236}">
                <a16:creationId xmlns:a16="http://schemas.microsoft.com/office/drawing/2014/main" xmlns="" id="{8FA19A1B-ADD9-436B-9982-654CA1FA3009}"/>
              </a:ext>
            </a:extLst>
          </p:cNvPr>
          <p:cNvSpPr>
            <a:spLocks noGrp="1"/>
          </p:cNvSpPr>
          <p:nvPr>
            <p:ph idx="13"/>
          </p:nvPr>
        </p:nvSpPr>
        <p:spPr/>
        <p:txBody>
          <a:bodyPr/>
          <a:lstStyle/>
          <a:p>
            <a:endParaRPr lang="en-US"/>
          </a:p>
        </p:txBody>
      </p:sp>
      <p:sp>
        <p:nvSpPr>
          <p:cNvPr id="5" name="Rectangle 4">
            <a:extLst>
              <a:ext uri="{FF2B5EF4-FFF2-40B4-BE49-F238E27FC236}">
                <a16:creationId xmlns:a16="http://schemas.microsoft.com/office/drawing/2014/main" xmlns="" id="{AC4DB94A-EE83-43F4-ADA5-22D08D93D3F6}"/>
              </a:ext>
            </a:extLst>
          </p:cNvPr>
          <p:cNvSpPr/>
          <p:nvPr/>
        </p:nvSpPr>
        <p:spPr>
          <a:xfrm>
            <a:off x="390526" y="1487657"/>
            <a:ext cx="1171576" cy="952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rPr>
              <a:t>Jeremiah</a:t>
            </a:r>
          </a:p>
        </p:txBody>
      </p:sp>
      <p:sp>
        <p:nvSpPr>
          <p:cNvPr id="6" name="Rectangle 5">
            <a:extLst>
              <a:ext uri="{FF2B5EF4-FFF2-40B4-BE49-F238E27FC236}">
                <a16:creationId xmlns:a16="http://schemas.microsoft.com/office/drawing/2014/main" xmlns="" id="{BC539E66-1248-4988-AEC0-29D17D580ECC}"/>
              </a:ext>
            </a:extLst>
          </p:cNvPr>
          <p:cNvSpPr/>
          <p:nvPr/>
        </p:nvSpPr>
        <p:spPr>
          <a:xfrm>
            <a:off x="390526" y="3906001"/>
            <a:ext cx="1171576" cy="952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rPr>
              <a:t>Moses</a:t>
            </a:r>
          </a:p>
        </p:txBody>
      </p:sp>
      <p:sp>
        <p:nvSpPr>
          <p:cNvPr id="8" name="Rectangle 7">
            <a:extLst>
              <a:ext uri="{FF2B5EF4-FFF2-40B4-BE49-F238E27FC236}">
                <a16:creationId xmlns:a16="http://schemas.microsoft.com/office/drawing/2014/main" xmlns="" id="{27B5CDC9-676B-4B9B-AD88-680821826718}"/>
              </a:ext>
            </a:extLst>
          </p:cNvPr>
          <p:cNvSpPr/>
          <p:nvPr/>
        </p:nvSpPr>
        <p:spPr>
          <a:xfrm>
            <a:off x="1743075" y="1495125"/>
            <a:ext cx="6886575" cy="22100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latin typeface="Calibri" panose="020F0502020204030204" pitchFamily="34" charset="0"/>
              </a:rPr>
              <a:t>Jeremiah was reluctant because he thought he was perhaps too young for God’s calling</a:t>
            </a:r>
          </a:p>
          <a:p>
            <a:pPr marL="285750" indent="-285750">
              <a:buFont typeface="Arial" panose="020B0604020202020204" pitchFamily="34" charset="0"/>
              <a:buChar char="•"/>
            </a:pPr>
            <a:r>
              <a:rPr lang="en-US" dirty="0">
                <a:latin typeface="Calibri" panose="020F0502020204030204" pitchFamily="34" charset="0"/>
              </a:rPr>
              <a:t>God provided comfort to Jeremiah and promised to deliver him and put the words in his mouth to give him confidence </a:t>
            </a:r>
          </a:p>
          <a:p>
            <a:pPr marL="285750" indent="-285750">
              <a:buFont typeface="Arial" panose="020B0604020202020204" pitchFamily="34" charset="0"/>
              <a:buChar char="•"/>
            </a:pPr>
            <a:endParaRPr lang="en-US" dirty="0">
              <a:latin typeface="Calibri" panose="020F0502020204030204" pitchFamily="34" charset="0"/>
            </a:endParaRPr>
          </a:p>
          <a:p>
            <a:r>
              <a:rPr lang="en-US" i="1" dirty="0">
                <a:latin typeface="Calibri" panose="020F0502020204030204" pitchFamily="34" charset="0"/>
              </a:rPr>
              <a:t>(</a:t>
            </a:r>
            <a:r>
              <a:rPr lang="en-US" i="1" dirty="0" err="1">
                <a:latin typeface="Calibri" panose="020F0502020204030204" pitchFamily="34" charset="0"/>
              </a:rPr>
              <a:t>Jer</a:t>
            </a:r>
            <a:r>
              <a:rPr lang="en-US" i="1" dirty="0">
                <a:latin typeface="Calibri" panose="020F0502020204030204" pitchFamily="34" charset="0"/>
              </a:rPr>
              <a:t> 1:6 ESV)  Then I said, “Ah, Lord GOD! Behold, I do not know how to speak, for I am only a youth.”</a:t>
            </a:r>
          </a:p>
        </p:txBody>
      </p:sp>
      <p:sp>
        <p:nvSpPr>
          <p:cNvPr id="9" name="Rectangle 8">
            <a:extLst>
              <a:ext uri="{FF2B5EF4-FFF2-40B4-BE49-F238E27FC236}">
                <a16:creationId xmlns:a16="http://schemas.microsoft.com/office/drawing/2014/main" xmlns="" id="{D7429F5D-0CBA-4C95-BF3F-9188C296DAA0}"/>
              </a:ext>
            </a:extLst>
          </p:cNvPr>
          <p:cNvSpPr/>
          <p:nvPr/>
        </p:nvSpPr>
        <p:spPr>
          <a:xfrm>
            <a:off x="1743076" y="3905999"/>
            <a:ext cx="6886575" cy="24471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latin typeface="Calibri" panose="020F0502020204030204" pitchFamily="34" charset="0"/>
              </a:rPr>
              <a:t>Moses had little confidence in his speaking and persuasion ability</a:t>
            </a:r>
          </a:p>
          <a:p>
            <a:pPr marL="285750" indent="-285750">
              <a:buFont typeface="Arial" panose="020B0604020202020204" pitchFamily="34" charset="0"/>
              <a:buChar char="•"/>
            </a:pPr>
            <a:r>
              <a:rPr lang="en-US" dirty="0">
                <a:latin typeface="Calibri" panose="020F0502020204030204" pitchFamily="34" charset="0"/>
              </a:rPr>
              <a:t>The Lord gives Moses powerful signs such as the staff to serpent. The Lord was patient with him and makes promises to Moses and allowed him to bring Aaron along as the speaker </a:t>
            </a:r>
          </a:p>
          <a:p>
            <a:pPr marL="285750" indent="-285750">
              <a:buFont typeface="Arial" panose="020B0604020202020204" pitchFamily="34" charset="0"/>
              <a:buChar char="•"/>
            </a:pPr>
            <a:endParaRPr lang="en-US" dirty="0">
              <a:latin typeface="Calibri" panose="020F0502020204030204" pitchFamily="34" charset="0"/>
            </a:endParaRPr>
          </a:p>
          <a:p>
            <a:r>
              <a:rPr lang="en-US" i="1" dirty="0">
                <a:latin typeface="Calibri" panose="020F0502020204030204" pitchFamily="34" charset="0"/>
              </a:rPr>
              <a:t>(Exo 4:10 ESV)  But Moses said to the LORD, “Oh, my Lord, I am not eloquent, either in the past or since you have spoken to your servant, but I am slow of speech and of tongue.”</a:t>
            </a:r>
          </a:p>
        </p:txBody>
      </p:sp>
    </p:spTree>
    <p:extLst>
      <p:ext uri="{BB962C8B-B14F-4D97-AF65-F5344CB8AC3E}">
        <p14:creationId xmlns:p14="http://schemas.microsoft.com/office/powerpoint/2010/main" val="41485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0D70A9-9D39-4570-99A4-793C072DAA63}"/>
              </a:ext>
            </a:extLst>
          </p:cNvPr>
          <p:cNvSpPr>
            <a:spLocks noGrp="1"/>
          </p:cNvSpPr>
          <p:nvPr>
            <p:ph type="title"/>
          </p:nvPr>
        </p:nvSpPr>
        <p:spPr/>
        <p:txBody>
          <a:bodyPr/>
          <a:lstStyle/>
          <a:p>
            <a:r>
              <a:rPr lang="en-US" dirty="0"/>
              <a:t>Reluctant Servants of God</a:t>
            </a:r>
          </a:p>
        </p:txBody>
      </p:sp>
      <p:sp>
        <p:nvSpPr>
          <p:cNvPr id="3" name="Content Placeholder 2">
            <a:extLst>
              <a:ext uri="{FF2B5EF4-FFF2-40B4-BE49-F238E27FC236}">
                <a16:creationId xmlns:a16="http://schemas.microsoft.com/office/drawing/2014/main" xmlns="" id="{AF18D37E-8EF9-497E-B2F6-602C2BD8DC48}"/>
              </a:ext>
            </a:extLst>
          </p:cNvPr>
          <p:cNvSpPr>
            <a:spLocks noGrp="1"/>
          </p:cNvSpPr>
          <p:nvPr>
            <p:ph idx="1"/>
          </p:nvPr>
        </p:nvSpPr>
        <p:spPr/>
        <p:txBody>
          <a:bodyPr/>
          <a:lstStyle/>
          <a:p>
            <a:endParaRPr lang="en-US"/>
          </a:p>
        </p:txBody>
      </p:sp>
      <p:sp>
        <p:nvSpPr>
          <p:cNvPr id="4" name="Content Placeholder 3">
            <a:extLst>
              <a:ext uri="{FF2B5EF4-FFF2-40B4-BE49-F238E27FC236}">
                <a16:creationId xmlns:a16="http://schemas.microsoft.com/office/drawing/2014/main" xmlns="" id="{1780760F-084F-4692-8E2D-6E76A3BDBCD3}"/>
              </a:ext>
            </a:extLst>
          </p:cNvPr>
          <p:cNvSpPr>
            <a:spLocks noGrp="1"/>
          </p:cNvSpPr>
          <p:nvPr>
            <p:ph idx="13"/>
          </p:nvPr>
        </p:nvSpPr>
        <p:spPr/>
        <p:txBody>
          <a:bodyPr/>
          <a:lstStyle/>
          <a:p>
            <a:endParaRPr lang="en-US"/>
          </a:p>
        </p:txBody>
      </p:sp>
      <p:sp>
        <p:nvSpPr>
          <p:cNvPr id="5" name="Rectangle 4">
            <a:extLst>
              <a:ext uri="{FF2B5EF4-FFF2-40B4-BE49-F238E27FC236}">
                <a16:creationId xmlns:a16="http://schemas.microsoft.com/office/drawing/2014/main" xmlns="" id="{5677E387-C6C8-490D-846A-8F1B21D851C3}"/>
              </a:ext>
            </a:extLst>
          </p:cNvPr>
          <p:cNvSpPr/>
          <p:nvPr/>
        </p:nvSpPr>
        <p:spPr>
          <a:xfrm>
            <a:off x="333375" y="1425544"/>
            <a:ext cx="1171576" cy="952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rPr>
              <a:t>Isaiah</a:t>
            </a:r>
          </a:p>
        </p:txBody>
      </p:sp>
      <p:sp>
        <p:nvSpPr>
          <p:cNvPr id="6" name="Rectangle 5">
            <a:extLst>
              <a:ext uri="{FF2B5EF4-FFF2-40B4-BE49-F238E27FC236}">
                <a16:creationId xmlns:a16="http://schemas.microsoft.com/office/drawing/2014/main" xmlns="" id="{3D13DFD2-791C-4B41-8CA7-E1A434F2F267}"/>
              </a:ext>
            </a:extLst>
          </p:cNvPr>
          <p:cNvSpPr/>
          <p:nvPr/>
        </p:nvSpPr>
        <p:spPr>
          <a:xfrm>
            <a:off x="1714498" y="1425544"/>
            <a:ext cx="6886577" cy="2398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Isaiah felt that he was unworthy to accept God’s calling and he was surrounded by unworthy people</a:t>
            </a:r>
          </a:p>
          <a:p>
            <a:r>
              <a:rPr lang="en-US" dirty="0">
                <a:latin typeface="Calibri" panose="020F0502020204030204" pitchFamily="34" charset="0"/>
              </a:rPr>
              <a:t>The Lord provided comfort to him saying, “your guilt is taken away, and your sin atoned for.”</a:t>
            </a:r>
          </a:p>
          <a:p>
            <a:endParaRPr lang="en-US" dirty="0">
              <a:latin typeface="Calibri" panose="020F0502020204030204" pitchFamily="34" charset="0"/>
            </a:endParaRPr>
          </a:p>
          <a:p>
            <a:r>
              <a:rPr lang="en-US" i="1" dirty="0">
                <a:latin typeface="Calibri" panose="020F0502020204030204" pitchFamily="34" charset="0"/>
              </a:rPr>
              <a:t>Isa 6:5 ESV  And I said: “Woe is me! For I am lost; for I am a man of unclean lips, and I dwell in the midst of a people of unclean lips; for my eyes have seen the King, the LORD of hosts!”</a:t>
            </a:r>
          </a:p>
        </p:txBody>
      </p:sp>
      <p:sp>
        <p:nvSpPr>
          <p:cNvPr id="7" name="Rectangle 6">
            <a:extLst>
              <a:ext uri="{FF2B5EF4-FFF2-40B4-BE49-F238E27FC236}">
                <a16:creationId xmlns:a16="http://schemas.microsoft.com/office/drawing/2014/main" xmlns="" id="{4B8E7866-4DBD-40F8-BA56-37B80A99FD45}"/>
              </a:ext>
            </a:extLst>
          </p:cNvPr>
          <p:cNvSpPr/>
          <p:nvPr/>
        </p:nvSpPr>
        <p:spPr>
          <a:xfrm>
            <a:off x="333375" y="3996286"/>
            <a:ext cx="1171576" cy="952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rPr>
              <a:t>Gideon</a:t>
            </a:r>
          </a:p>
        </p:txBody>
      </p:sp>
      <p:sp>
        <p:nvSpPr>
          <p:cNvPr id="8" name="Rectangle 7">
            <a:extLst>
              <a:ext uri="{FF2B5EF4-FFF2-40B4-BE49-F238E27FC236}">
                <a16:creationId xmlns:a16="http://schemas.microsoft.com/office/drawing/2014/main" xmlns="" id="{7D2679A3-7BCD-4936-8DB5-AA15AB2588BD}"/>
              </a:ext>
            </a:extLst>
          </p:cNvPr>
          <p:cNvSpPr/>
          <p:nvPr/>
        </p:nvSpPr>
        <p:spPr>
          <a:xfrm>
            <a:off x="1714498" y="3996286"/>
            <a:ext cx="6886577" cy="26235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latin typeface="Calibri" panose="020F0502020204030204" pitchFamily="34" charset="0"/>
              </a:rPr>
              <a:t>Gideon was fearful about his abilities to fight the Midianites</a:t>
            </a:r>
          </a:p>
          <a:p>
            <a:r>
              <a:rPr lang="en-US" dirty="0">
                <a:latin typeface="Calibri" panose="020F0502020204030204" pitchFamily="34" charset="0"/>
              </a:rPr>
              <a:t>God was patient with Gideon as he provided multiple signs for Gideon including the fire from the rock and the dew on the fleece</a:t>
            </a:r>
          </a:p>
          <a:p>
            <a:endParaRPr lang="en-US" dirty="0">
              <a:latin typeface="Calibri" panose="020F0502020204030204" pitchFamily="34" charset="0"/>
            </a:endParaRPr>
          </a:p>
          <a:p>
            <a:r>
              <a:rPr lang="en-US" i="1" dirty="0" err="1">
                <a:latin typeface="Calibri" panose="020F0502020204030204" pitchFamily="34" charset="0"/>
              </a:rPr>
              <a:t>Jdg</a:t>
            </a:r>
            <a:r>
              <a:rPr lang="en-US" i="1" dirty="0">
                <a:latin typeface="Calibri" panose="020F0502020204030204" pitchFamily="34" charset="0"/>
              </a:rPr>
              <a:t> 6:14-15 ESV  And the LORD turned to him and said, “Go in this might of yours and save Israel from the hand of Midian; do not I send you?”  (15)  And he said to him, “Please, Lord, how can I save Israel? Behold, my clan is the weakest in Manasseh, and I am the least in my father's house.”</a:t>
            </a:r>
          </a:p>
        </p:txBody>
      </p:sp>
    </p:spTree>
    <p:extLst>
      <p:ext uri="{BB962C8B-B14F-4D97-AF65-F5344CB8AC3E}">
        <p14:creationId xmlns:p14="http://schemas.microsoft.com/office/powerpoint/2010/main" val="120335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13DBD5-12ED-4789-9CC6-E84F7B97359B}"/>
              </a:ext>
            </a:extLst>
          </p:cNvPr>
          <p:cNvSpPr>
            <a:spLocks noGrp="1"/>
          </p:cNvSpPr>
          <p:nvPr>
            <p:ph type="title"/>
          </p:nvPr>
        </p:nvSpPr>
        <p:spPr/>
        <p:txBody>
          <a:bodyPr/>
          <a:lstStyle/>
          <a:p>
            <a:r>
              <a:rPr lang="en-US" dirty="0"/>
              <a:t>Reluctant Servants of God</a:t>
            </a:r>
          </a:p>
        </p:txBody>
      </p:sp>
      <p:sp>
        <p:nvSpPr>
          <p:cNvPr id="4" name="Content Placeholder 3">
            <a:extLst>
              <a:ext uri="{FF2B5EF4-FFF2-40B4-BE49-F238E27FC236}">
                <a16:creationId xmlns:a16="http://schemas.microsoft.com/office/drawing/2014/main" xmlns="" id="{31CD6055-76DA-4783-AF1B-15DB2D0D4EA5}"/>
              </a:ext>
            </a:extLst>
          </p:cNvPr>
          <p:cNvSpPr>
            <a:spLocks noGrp="1"/>
          </p:cNvSpPr>
          <p:nvPr>
            <p:ph idx="13"/>
          </p:nvPr>
        </p:nvSpPr>
        <p:spPr/>
        <p:txBody>
          <a:bodyPr/>
          <a:lstStyle/>
          <a:p>
            <a:r>
              <a:rPr lang="en-US" dirty="0"/>
              <a:t>Jonah’s was reluctant because he knew God would be merciful on the Ninevites</a:t>
            </a:r>
          </a:p>
        </p:txBody>
      </p:sp>
      <p:sp>
        <p:nvSpPr>
          <p:cNvPr id="5" name="Rectangle 4">
            <a:extLst>
              <a:ext uri="{FF2B5EF4-FFF2-40B4-BE49-F238E27FC236}">
                <a16:creationId xmlns:a16="http://schemas.microsoft.com/office/drawing/2014/main" xmlns="" id="{F0DC6C8A-B9B8-4846-A338-8AC910442E2A}"/>
              </a:ext>
            </a:extLst>
          </p:cNvPr>
          <p:cNvSpPr/>
          <p:nvPr/>
        </p:nvSpPr>
        <p:spPr>
          <a:xfrm>
            <a:off x="333375" y="1587469"/>
            <a:ext cx="1171576" cy="952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rPr>
              <a:t>Jonah</a:t>
            </a:r>
          </a:p>
        </p:txBody>
      </p:sp>
      <p:sp>
        <p:nvSpPr>
          <p:cNvPr id="6" name="Rectangle 5">
            <a:extLst>
              <a:ext uri="{FF2B5EF4-FFF2-40B4-BE49-F238E27FC236}">
                <a16:creationId xmlns:a16="http://schemas.microsoft.com/office/drawing/2014/main" xmlns="" id="{20653794-EDC9-4EA5-A825-7D2D04935EF6}"/>
              </a:ext>
            </a:extLst>
          </p:cNvPr>
          <p:cNvSpPr/>
          <p:nvPr/>
        </p:nvSpPr>
        <p:spPr>
          <a:xfrm>
            <a:off x="1714498" y="1587469"/>
            <a:ext cx="6886577" cy="4422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2000" dirty="0">
                <a:latin typeface="Calibri" panose="020F0502020204030204" pitchFamily="34" charset="0"/>
              </a:rPr>
              <a:t>There is no indication that Jonah was reluctant because he was not confident in his abilities to delivery the message</a:t>
            </a:r>
          </a:p>
          <a:p>
            <a:pPr marL="285750" indent="-285750">
              <a:buFont typeface="Arial" panose="020B0604020202020204" pitchFamily="34" charset="0"/>
              <a:buChar char="•"/>
            </a:pPr>
            <a:r>
              <a:rPr lang="en-US" sz="2000" dirty="0">
                <a:latin typeface="Calibri" panose="020F0502020204030204" pitchFamily="34" charset="0"/>
              </a:rPr>
              <a:t>Jonah was reluctant because he knew God was merciful and didn’t want to see his mercy extended to the Ninevites</a:t>
            </a:r>
          </a:p>
          <a:p>
            <a:pPr marL="285750" indent="-285750">
              <a:buFont typeface="Arial" panose="020B0604020202020204" pitchFamily="34" charset="0"/>
              <a:buChar char="•"/>
            </a:pPr>
            <a:r>
              <a:rPr lang="en-US" sz="2000" dirty="0">
                <a:latin typeface="Calibri" panose="020F0502020204030204" pitchFamily="34" charset="0"/>
              </a:rPr>
              <a:t>God addressed this by first accomplishing his will (sending the message to the Ninevites) and then teaching Jonah a lesson in Chapter 4</a:t>
            </a:r>
          </a:p>
          <a:p>
            <a:endParaRPr lang="en-US" sz="2000" dirty="0">
              <a:latin typeface="Calibri" panose="020F0502020204030204" pitchFamily="34" charset="0"/>
            </a:endParaRPr>
          </a:p>
          <a:p>
            <a:r>
              <a:rPr lang="en-US" sz="2000" i="1" dirty="0">
                <a:latin typeface="Calibri" panose="020F0502020204030204" pitchFamily="34" charset="0"/>
              </a:rPr>
              <a:t>(Jon 4:2b ESV) That is why I made haste to flee to Tarshish; for I knew that you are a gracious God and merciful, slow to anger and abounding in steadfast love, and relenting from disaster.</a:t>
            </a:r>
          </a:p>
        </p:txBody>
      </p:sp>
    </p:spTree>
    <p:extLst>
      <p:ext uri="{BB962C8B-B14F-4D97-AF65-F5344CB8AC3E}">
        <p14:creationId xmlns:p14="http://schemas.microsoft.com/office/powerpoint/2010/main" val="1832093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7C68C4-A7A4-4A38-B0B2-3BA695840C93}"/>
              </a:ext>
            </a:extLst>
          </p:cNvPr>
          <p:cNvSpPr>
            <a:spLocks noGrp="1"/>
          </p:cNvSpPr>
          <p:nvPr>
            <p:ph type="title"/>
          </p:nvPr>
        </p:nvSpPr>
        <p:spPr/>
        <p:txBody>
          <a:bodyPr/>
          <a:lstStyle/>
          <a:p>
            <a:r>
              <a:rPr lang="en-US" dirty="0"/>
              <a:t>Do We Flee the Call of God?</a:t>
            </a:r>
          </a:p>
        </p:txBody>
      </p:sp>
      <p:sp>
        <p:nvSpPr>
          <p:cNvPr id="3" name="Content Placeholder 2">
            <a:extLst>
              <a:ext uri="{FF2B5EF4-FFF2-40B4-BE49-F238E27FC236}">
                <a16:creationId xmlns:a16="http://schemas.microsoft.com/office/drawing/2014/main" xmlns="" id="{39A646EE-D8CD-4663-A95F-ED81B3AAB726}"/>
              </a:ext>
            </a:extLst>
          </p:cNvPr>
          <p:cNvSpPr>
            <a:spLocks noGrp="1"/>
          </p:cNvSpPr>
          <p:nvPr>
            <p:ph idx="1"/>
          </p:nvPr>
        </p:nvSpPr>
        <p:spPr>
          <a:xfrm>
            <a:off x="578103" y="1951897"/>
            <a:ext cx="3944082" cy="1484143"/>
          </a:xfrm>
          <a:solidFill>
            <a:schemeClr val="accent4">
              <a:lumMod val="20000"/>
              <a:lumOff val="80000"/>
            </a:schemeClr>
          </a:solidFill>
        </p:spPr>
        <p:txBody>
          <a:bodyPr>
            <a:normAutofit/>
          </a:bodyPr>
          <a:lstStyle/>
          <a:p>
            <a:pPr marL="34290" indent="0">
              <a:buNone/>
            </a:pPr>
            <a:r>
              <a:rPr lang="en-US" dirty="0"/>
              <a:t>Jonah was called to preach against the Evil in Nineveh </a:t>
            </a:r>
          </a:p>
          <a:p>
            <a:pPr marL="34290" indent="0">
              <a:buNone/>
            </a:pPr>
            <a:r>
              <a:rPr lang="en-US" dirty="0"/>
              <a:t>(Jon 1:2)  “Arise, go to Nineveh, that great city, and call out against it, for their evil has come up before me.”</a:t>
            </a:r>
          </a:p>
        </p:txBody>
      </p:sp>
      <p:sp>
        <p:nvSpPr>
          <p:cNvPr id="4" name="Content Placeholder 3">
            <a:extLst>
              <a:ext uri="{FF2B5EF4-FFF2-40B4-BE49-F238E27FC236}">
                <a16:creationId xmlns:a16="http://schemas.microsoft.com/office/drawing/2014/main" xmlns="" id="{95F27735-290D-4B84-A3A0-1C93780CDC9C}"/>
              </a:ext>
            </a:extLst>
          </p:cNvPr>
          <p:cNvSpPr>
            <a:spLocks noGrp="1"/>
          </p:cNvSpPr>
          <p:nvPr>
            <p:ph idx="13"/>
          </p:nvPr>
        </p:nvSpPr>
        <p:spPr/>
        <p:txBody>
          <a:bodyPr/>
          <a:lstStyle/>
          <a:p>
            <a:r>
              <a:rPr lang="en-US" dirty="0"/>
              <a:t>Jonah fled far away from God’s call; do we sometimes flee from the call as well?</a:t>
            </a:r>
          </a:p>
        </p:txBody>
      </p:sp>
      <p:sp>
        <p:nvSpPr>
          <p:cNvPr id="5" name="Content Placeholder 2">
            <a:extLst>
              <a:ext uri="{FF2B5EF4-FFF2-40B4-BE49-F238E27FC236}">
                <a16:creationId xmlns:a16="http://schemas.microsoft.com/office/drawing/2014/main" xmlns="" id="{6A595C71-A4CE-4635-8AF1-FF2AD54555B8}"/>
              </a:ext>
            </a:extLst>
          </p:cNvPr>
          <p:cNvSpPr txBox="1">
            <a:spLocks/>
          </p:cNvSpPr>
          <p:nvPr/>
        </p:nvSpPr>
        <p:spPr>
          <a:xfrm>
            <a:off x="4886182" y="1951897"/>
            <a:ext cx="3944082" cy="1484142"/>
          </a:xfrm>
          <a:prstGeom prst="rect">
            <a:avLst/>
          </a:prstGeom>
          <a:solidFill>
            <a:schemeClr val="accent4">
              <a:lumMod val="20000"/>
              <a:lumOff val="80000"/>
            </a:schemeClr>
          </a:solidFill>
        </p:spPr>
        <p:txBody>
          <a:bodyPr vert="horz" lIns="91440" tIns="45720" rIns="91440" bIns="45720" rtlCol="0">
            <a:normAutofit/>
          </a:bodyPr>
          <a:lst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34290" indent="0">
              <a:buNone/>
            </a:pPr>
            <a:r>
              <a:rPr lang="en-US" dirty="0"/>
              <a:t>Jonah’s fled the call and the Lord</a:t>
            </a:r>
          </a:p>
          <a:p>
            <a:pPr marL="34290" indent="0">
              <a:buNone/>
            </a:pPr>
            <a:r>
              <a:rPr lang="en-US" dirty="0"/>
              <a:t>(Jon 1:3a)  “But Jonah rose to flee to Tarshish from the presence of the LORD”</a:t>
            </a:r>
          </a:p>
          <a:p>
            <a:pPr marL="34290" indent="0">
              <a:buNone/>
            </a:pPr>
            <a:r>
              <a:rPr lang="en-US" dirty="0"/>
              <a:t>He fled because he knew God is merciful</a:t>
            </a:r>
          </a:p>
        </p:txBody>
      </p:sp>
      <p:sp>
        <p:nvSpPr>
          <p:cNvPr id="7" name="Content Placeholder 2">
            <a:extLst>
              <a:ext uri="{FF2B5EF4-FFF2-40B4-BE49-F238E27FC236}">
                <a16:creationId xmlns:a16="http://schemas.microsoft.com/office/drawing/2014/main" xmlns="" id="{B5C3FF17-F781-4205-A2AF-01D9CACC634C}"/>
              </a:ext>
            </a:extLst>
          </p:cNvPr>
          <p:cNvSpPr txBox="1">
            <a:spLocks/>
          </p:cNvSpPr>
          <p:nvPr/>
        </p:nvSpPr>
        <p:spPr>
          <a:xfrm>
            <a:off x="578101" y="3556053"/>
            <a:ext cx="3944082" cy="2994661"/>
          </a:xfrm>
          <a:prstGeom prst="rect">
            <a:avLst/>
          </a:prstGeom>
          <a:solidFill>
            <a:schemeClr val="accent4">
              <a:lumMod val="40000"/>
              <a:lumOff val="60000"/>
            </a:schemeClr>
          </a:solidFill>
        </p:spPr>
        <p:txBody>
          <a:bodyPr vert="horz" lIns="91440" tIns="45720" rIns="91440" bIns="45720" rtlCol="0">
            <a:normAutofit/>
          </a:bodyPr>
          <a:lst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34290" indent="0">
              <a:buFont typeface="Corbel" pitchFamily="34" charset="0"/>
              <a:buNone/>
            </a:pPr>
            <a:r>
              <a:rPr lang="en-US" dirty="0"/>
              <a:t>Our call as Christians: </a:t>
            </a:r>
          </a:p>
          <a:p>
            <a:r>
              <a:rPr lang="en-US" dirty="0"/>
              <a:t>Spread the Gospel (Matthew 28:19-20)</a:t>
            </a:r>
          </a:p>
          <a:p>
            <a:r>
              <a:rPr lang="en-US" dirty="0"/>
              <a:t>Give to the church as we have been blessed (2 Corinthians 9:7)</a:t>
            </a:r>
          </a:p>
          <a:p>
            <a:r>
              <a:rPr lang="en-US" dirty="0"/>
              <a:t>Contribute good works (James 2:26)</a:t>
            </a:r>
          </a:p>
          <a:p>
            <a:r>
              <a:rPr lang="en-US" dirty="0"/>
              <a:t>Have “Marks of the True Christian” (Romans 12:9-12) … Love, show honor, be fervent, rejoice in hope, contribute, show hospitality, bless others, live in harmony …</a:t>
            </a:r>
          </a:p>
        </p:txBody>
      </p:sp>
      <p:sp>
        <p:nvSpPr>
          <p:cNvPr id="8" name="Content Placeholder 2">
            <a:extLst>
              <a:ext uri="{FF2B5EF4-FFF2-40B4-BE49-F238E27FC236}">
                <a16:creationId xmlns:a16="http://schemas.microsoft.com/office/drawing/2014/main" xmlns="" id="{10044BF9-5816-418C-8819-9EF189EB59D8}"/>
              </a:ext>
            </a:extLst>
          </p:cNvPr>
          <p:cNvSpPr txBox="1">
            <a:spLocks/>
          </p:cNvSpPr>
          <p:nvPr/>
        </p:nvSpPr>
        <p:spPr>
          <a:xfrm>
            <a:off x="4886182" y="3556053"/>
            <a:ext cx="3944082" cy="2994661"/>
          </a:xfrm>
          <a:prstGeom prst="rect">
            <a:avLst/>
          </a:prstGeom>
          <a:solidFill>
            <a:schemeClr val="accent4">
              <a:lumMod val="40000"/>
              <a:lumOff val="60000"/>
            </a:schemeClr>
          </a:solidFill>
        </p:spPr>
        <p:txBody>
          <a:bodyPr vert="horz" lIns="91440" tIns="45720" rIns="91440" bIns="45720" rtlCol="0">
            <a:normAutofit/>
          </a:bodyPr>
          <a:lst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34290" indent="0">
              <a:buFont typeface="Corbel" pitchFamily="34" charset="0"/>
              <a:buNone/>
            </a:pPr>
            <a:r>
              <a:rPr lang="en-US" dirty="0"/>
              <a:t>Our flight from the call?:</a:t>
            </a:r>
          </a:p>
          <a:p>
            <a:pPr marL="34290" indent="0">
              <a:buFont typeface="Corbel" pitchFamily="34" charset="0"/>
              <a:buNone/>
            </a:pPr>
            <a:endParaRPr lang="en-US" dirty="0"/>
          </a:p>
          <a:p>
            <a:pPr marL="34290" indent="0" algn="ctr">
              <a:buFont typeface="Corbel" pitchFamily="34" charset="0"/>
              <a:buNone/>
            </a:pPr>
            <a:r>
              <a:rPr lang="en-US" sz="11500" dirty="0">
                <a:solidFill>
                  <a:schemeClr val="accent4">
                    <a:lumMod val="60000"/>
                    <a:lumOff val="40000"/>
                  </a:schemeClr>
                </a:solidFill>
              </a:rPr>
              <a:t>?</a:t>
            </a:r>
            <a:endParaRPr lang="en-US" dirty="0">
              <a:solidFill>
                <a:schemeClr val="accent4">
                  <a:lumMod val="60000"/>
                  <a:lumOff val="40000"/>
                </a:schemeClr>
              </a:solidFill>
            </a:endParaRPr>
          </a:p>
        </p:txBody>
      </p:sp>
      <p:sp>
        <p:nvSpPr>
          <p:cNvPr id="10" name="Arrow: Right 9">
            <a:extLst>
              <a:ext uri="{FF2B5EF4-FFF2-40B4-BE49-F238E27FC236}">
                <a16:creationId xmlns:a16="http://schemas.microsoft.com/office/drawing/2014/main" xmlns="" id="{19D72CD3-5CC5-4E02-8B89-1134CAF657BD}"/>
              </a:ext>
            </a:extLst>
          </p:cNvPr>
          <p:cNvSpPr/>
          <p:nvPr/>
        </p:nvSpPr>
        <p:spPr>
          <a:xfrm>
            <a:off x="4579336" y="1980472"/>
            <a:ext cx="259342" cy="1388740"/>
          </a:xfrm>
          <a:prstGeom prst="right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xmlns="" id="{6960E9A2-6BFD-4896-8D97-C093FECEF1BB}"/>
              </a:ext>
            </a:extLst>
          </p:cNvPr>
          <p:cNvSpPr/>
          <p:nvPr/>
        </p:nvSpPr>
        <p:spPr>
          <a:xfrm>
            <a:off x="4579336" y="3636498"/>
            <a:ext cx="249841" cy="2914215"/>
          </a:xfrm>
          <a:prstGeom prst="right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9BDF82E9-BDD7-43CF-8228-18011B4ED900}"/>
              </a:ext>
            </a:extLst>
          </p:cNvPr>
          <p:cNvSpPr/>
          <p:nvPr/>
        </p:nvSpPr>
        <p:spPr>
          <a:xfrm>
            <a:off x="578101" y="1396219"/>
            <a:ext cx="3944082" cy="43566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Call of God</a:t>
            </a:r>
          </a:p>
        </p:txBody>
      </p:sp>
      <p:sp>
        <p:nvSpPr>
          <p:cNvPr id="13" name="Rectangle 12">
            <a:extLst>
              <a:ext uri="{FF2B5EF4-FFF2-40B4-BE49-F238E27FC236}">
                <a16:creationId xmlns:a16="http://schemas.microsoft.com/office/drawing/2014/main" xmlns="" id="{F374AC7E-BE2A-4639-83A1-F754DD186540}"/>
              </a:ext>
            </a:extLst>
          </p:cNvPr>
          <p:cNvSpPr/>
          <p:nvPr/>
        </p:nvSpPr>
        <p:spPr>
          <a:xfrm>
            <a:off x="4886182" y="1396218"/>
            <a:ext cx="3944082" cy="435665"/>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Disobedience </a:t>
            </a:r>
          </a:p>
        </p:txBody>
      </p:sp>
      <p:sp>
        <p:nvSpPr>
          <p:cNvPr id="14" name="Rectangle 13">
            <a:extLst>
              <a:ext uri="{FF2B5EF4-FFF2-40B4-BE49-F238E27FC236}">
                <a16:creationId xmlns:a16="http://schemas.microsoft.com/office/drawing/2014/main" xmlns="" id="{7C24255D-D082-426B-81FC-6AC9809DF675}"/>
              </a:ext>
            </a:extLst>
          </p:cNvPr>
          <p:cNvSpPr/>
          <p:nvPr/>
        </p:nvSpPr>
        <p:spPr>
          <a:xfrm rot="16200000">
            <a:off x="-359091" y="2568451"/>
            <a:ext cx="1484141" cy="25103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4">
                    <a:lumMod val="75000"/>
                  </a:schemeClr>
                </a:solidFill>
              </a:rPr>
              <a:t>Jonah </a:t>
            </a:r>
          </a:p>
        </p:txBody>
      </p:sp>
      <p:sp>
        <p:nvSpPr>
          <p:cNvPr id="15" name="Rectangle 14">
            <a:extLst>
              <a:ext uri="{FF2B5EF4-FFF2-40B4-BE49-F238E27FC236}">
                <a16:creationId xmlns:a16="http://schemas.microsoft.com/office/drawing/2014/main" xmlns="" id="{1FBD7473-F2C8-4097-BB6B-34363CA81A5C}"/>
              </a:ext>
            </a:extLst>
          </p:cNvPr>
          <p:cNvSpPr/>
          <p:nvPr/>
        </p:nvSpPr>
        <p:spPr>
          <a:xfrm rot="16200000">
            <a:off x="-1111016" y="4931200"/>
            <a:ext cx="2994660" cy="24436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4">
                    <a:lumMod val="75000"/>
                  </a:schemeClr>
                </a:solidFill>
              </a:rPr>
              <a:t>Us</a:t>
            </a:r>
          </a:p>
        </p:txBody>
      </p:sp>
    </p:spTree>
    <p:extLst>
      <p:ext uri="{BB962C8B-B14F-4D97-AF65-F5344CB8AC3E}">
        <p14:creationId xmlns:p14="http://schemas.microsoft.com/office/powerpoint/2010/main" val="14651788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C0E750-17F7-4365-8840-1BF62AC1A036}"/>
              </a:ext>
            </a:extLst>
          </p:cNvPr>
          <p:cNvSpPr>
            <a:spLocks noGrp="1"/>
          </p:cNvSpPr>
          <p:nvPr>
            <p:ph type="title"/>
          </p:nvPr>
        </p:nvSpPr>
        <p:spPr/>
        <p:txBody>
          <a:bodyPr/>
          <a:lstStyle/>
          <a:p>
            <a:r>
              <a:rPr lang="en-US" dirty="0"/>
              <a:t>Miracles within Jonah</a:t>
            </a:r>
          </a:p>
        </p:txBody>
      </p:sp>
      <p:sp>
        <p:nvSpPr>
          <p:cNvPr id="4" name="Content Placeholder 3">
            <a:extLst>
              <a:ext uri="{FF2B5EF4-FFF2-40B4-BE49-F238E27FC236}">
                <a16:creationId xmlns:a16="http://schemas.microsoft.com/office/drawing/2014/main" xmlns="" id="{EE435663-628E-475F-B8F0-E0E2838C5B76}"/>
              </a:ext>
            </a:extLst>
          </p:cNvPr>
          <p:cNvSpPr>
            <a:spLocks noGrp="1"/>
          </p:cNvSpPr>
          <p:nvPr>
            <p:ph idx="13"/>
          </p:nvPr>
        </p:nvSpPr>
        <p:spPr/>
        <p:txBody>
          <a:bodyPr/>
          <a:lstStyle/>
          <a:p>
            <a:r>
              <a:rPr lang="en-US" dirty="0"/>
              <a:t>All acts of God in Jonah should not be considered “miracles” </a:t>
            </a:r>
          </a:p>
        </p:txBody>
      </p:sp>
      <p:sp>
        <p:nvSpPr>
          <p:cNvPr id="5" name="Rectangle: Rounded Corners 4">
            <a:extLst>
              <a:ext uri="{FF2B5EF4-FFF2-40B4-BE49-F238E27FC236}">
                <a16:creationId xmlns:a16="http://schemas.microsoft.com/office/drawing/2014/main" xmlns="" id="{01F4E4A1-8D0B-4662-A922-96661EE2F936}"/>
              </a:ext>
            </a:extLst>
          </p:cNvPr>
          <p:cNvSpPr/>
          <p:nvPr/>
        </p:nvSpPr>
        <p:spPr>
          <a:xfrm>
            <a:off x="793374" y="1331253"/>
            <a:ext cx="7557247" cy="112282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latin typeface="Calibri" panose="020F0502020204030204" pitchFamily="34" charset="0"/>
              </a:rPr>
              <a:t>Miracle: An effect or deed in the physical world that surpasses all known human and natural powers and is therefore ascribed to supernatural intervention </a:t>
            </a:r>
          </a:p>
        </p:txBody>
      </p:sp>
      <p:sp>
        <p:nvSpPr>
          <p:cNvPr id="6" name="Rectangle 5">
            <a:extLst>
              <a:ext uri="{FF2B5EF4-FFF2-40B4-BE49-F238E27FC236}">
                <a16:creationId xmlns:a16="http://schemas.microsoft.com/office/drawing/2014/main" xmlns="" id="{2907C00B-437E-47BE-BE51-3F79F97A77F7}"/>
              </a:ext>
            </a:extLst>
          </p:cNvPr>
          <p:cNvSpPr/>
          <p:nvPr/>
        </p:nvSpPr>
        <p:spPr>
          <a:xfrm>
            <a:off x="793374" y="2557183"/>
            <a:ext cx="3597089" cy="401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Miracle</a:t>
            </a:r>
          </a:p>
        </p:txBody>
      </p:sp>
      <p:sp>
        <p:nvSpPr>
          <p:cNvPr id="7" name="Rectangle 6">
            <a:extLst>
              <a:ext uri="{FF2B5EF4-FFF2-40B4-BE49-F238E27FC236}">
                <a16:creationId xmlns:a16="http://schemas.microsoft.com/office/drawing/2014/main" xmlns="" id="{2FBF3D4E-8251-4C49-9B24-E30233EF1F04}"/>
              </a:ext>
            </a:extLst>
          </p:cNvPr>
          <p:cNvSpPr/>
          <p:nvPr/>
        </p:nvSpPr>
        <p:spPr>
          <a:xfrm>
            <a:off x="4753535" y="2561655"/>
            <a:ext cx="3597089" cy="401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u="sng" dirty="0">
                <a:latin typeface="Calibri" panose="020F0502020204030204" pitchFamily="34" charset="0"/>
              </a:rPr>
              <a:t>Not</a:t>
            </a:r>
            <a:r>
              <a:rPr lang="en-US" sz="2000" dirty="0">
                <a:latin typeface="Calibri" panose="020F0502020204030204" pitchFamily="34" charset="0"/>
              </a:rPr>
              <a:t> a miracle </a:t>
            </a:r>
          </a:p>
        </p:txBody>
      </p:sp>
      <p:sp>
        <p:nvSpPr>
          <p:cNvPr id="8" name="Rectangle 7">
            <a:extLst>
              <a:ext uri="{FF2B5EF4-FFF2-40B4-BE49-F238E27FC236}">
                <a16:creationId xmlns:a16="http://schemas.microsoft.com/office/drawing/2014/main" xmlns="" id="{B074737B-59B1-4DCB-936D-B9CCB9966E68}"/>
              </a:ext>
            </a:extLst>
          </p:cNvPr>
          <p:cNvSpPr/>
          <p:nvPr/>
        </p:nvSpPr>
        <p:spPr>
          <a:xfrm>
            <a:off x="793374" y="3104907"/>
            <a:ext cx="3597089" cy="77278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latin typeface="Calibri" panose="020F0502020204030204" pitchFamily="34" charset="0"/>
              </a:rPr>
              <a:t>Jonah’s life preserved in the fish for 3 days and 3 nights</a:t>
            </a:r>
          </a:p>
        </p:txBody>
      </p:sp>
      <p:sp>
        <p:nvSpPr>
          <p:cNvPr id="9" name="Rectangle 8">
            <a:extLst>
              <a:ext uri="{FF2B5EF4-FFF2-40B4-BE49-F238E27FC236}">
                <a16:creationId xmlns:a16="http://schemas.microsoft.com/office/drawing/2014/main" xmlns="" id="{B7722801-3D3E-4CCF-B261-4516D3EADB0F}"/>
              </a:ext>
            </a:extLst>
          </p:cNvPr>
          <p:cNvSpPr/>
          <p:nvPr/>
        </p:nvSpPr>
        <p:spPr>
          <a:xfrm>
            <a:off x="4753534" y="3104908"/>
            <a:ext cx="3597089" cy="78890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latin typeface="Calibri" panose="020F0502020204030204" pitchFamily="34" charset="0"/>
              </a:rPr>
              <a:t>The fish consuming Jonah</a:t>
            </a:r>
          </a:p>
        </p:txBody>
      </p:sp>
      <p:sp>
        <p:nvSpPr>
          <p:cNvPr id="12" name="Rectangle 11">
            <a:extLst>
              <a:ext uri="{FF2B5EF4-FFF2-40B4-BE49-F238E27FC236}">
                <a16:creationId xmlns:a16="http://schemas.microsoft.com/office/drawing/2014/main" xmlns="" id="{0130DB92-E6A1-4B45-85AC-5F660A8C2EC2}"/>
              </a:ext>
            </a:extLst>
          </p:cNvPr>
          <p:cNvSpPr/>
          <p:nvPr/>
        </p:nvSpPr>
        <p:spPr>
          <a:xfrm>
            <a:off x="4753530" y="4654442"/>
            <a:ext cx="3597089" cy="78890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latin typeface="Calibri" panose="020F0502020204030204" pitchFamily="34" charset="0"/>
              </a:rPr>
              <a:t>The storm on the sea</a:t>
            </a:r>
          </a:p>
          <a:p>
            <a:pPr algn="ctr"/>
            <a:r>
              <a:rPr lang="en-US" sz="2000" dirty="0">
                <a:latin typeface="Calibri" panose="020F0502020204030204" pitchFamily="34" charset="0"/>
              </a:rPr>
              <a:t>The ceasing of the storm</a:t>
            </a:r>
          </a:p>
        </p:txBody>
      </p:sp>
      <p:sp>
        <p:nvSpPr>
          <p:cNvPr id="13" name="Rectangle 12">
            <a:extLst>
              <a:ext uri="{FF2B5EF4-FFF2-40B4-BE49-F238E27FC236}">
                <a16:creationId xmlns:a16="http://schemas.microsoft.com/office/drawing/2014/main" xmlns="" id="{B11589A9-1461-4956-A141-99D5F427A303}"/>
              </a:ext>
            </a:extLst>
          </p:cNvPr>
          <p:cNvSpPr/>
          <p:nvPr/>
        </p:nvSpPr>
        <p:spPr>
          <a:xfrm>
            <a:off x="4753532" y="4035445"/>
            <a:ext cx="3597089" cy="47736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latin typeface="Calibri" panose="020F0502020204030204" pitchFamily="34" charset="0"/>
              </a:rPr>
              <a:t>The growth of the vine</a:t>
            </a:r>
          </a:p>
        </p:txBody>
      </p:sp>
      <p:sp>
        <p:nvSpPr>
          <p:cNvPr id="14" name="Rectangle 13">
            <a:extLst>
              <a:ext uri="{FF2B5EF4-FFF2-40B4-BE49-F238E27FC236}">
                <a16:creationId xmlns:a16="http://schemas.microsoft.com/office/drawing/2014/main" xmlns="" id="{42622CB6-9183-477F-B58E-BD5848400E75}"/>
              </a:ext>
            </a:extLst>
          </p:cNvPr>
          <p:cNvSpPr/>
          <p:nvPr/>
        </p:nvSpPr>
        <p:spPr>
          <a:xfrm>
            <a:off x="793375" y="4035445"/>
            <a:ext cx="3597089" cy="47736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latin typeface="Calibri" panose="020F0502020204030204" pitchFamily="34" charset="0"/>
              </a:rPr>
              <a:t>The growth of the vine overnight</a:t>
            </a:r>
          </a:p>
        </p:txBody>
      </p:sp>
      <p:sp>
        <p:nvSpPr>
          <p:cNvPr id="15" name="Rectangle 14">
            <a:extLst>
              <a:ext uri="{FF2B5EF4-FFF2-40B4-BE49-F238E27FC236}">
                <a16:creationId xmlns:a16="http://schemas.microsoft.com/office/drawing/2014/main" xmlns="" id="{5CA6A7C2-84DC-44F7-8D6E-262879A35F1C}"/>
              </a:ext>
            </a:extLst>
          </p:cNvPr>
          <p:cNvSpPr/>
          <p:nvPr/>
        </p:nvSpPr>
        <p:spPr>
          <a:xfrm>
            <a:off x="4753530" y="5584978"/>
            <a:ext cx="3597089" cy="78890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latin typeface="Calibri" panose="020F0502020204030204" pitchFamily="34" charset="0"/>
              </a:rPr>
              <a:t>The Ninevites repentance</a:t>
            </a:r>
          </a:p>
        </p:txBody>
      </p:sp>
      <p:cxnSp>
        <p:nvCxnSpPr>
          <p:cNvPr id="17" name="Straight Connector 16">
            <a:extLst>
              <a:ext uri="{FF2B5EF4-FFF2-40B4-BE49-F238E27FC236}">
                <a16:creationId xmlns:a16="http://schemas.microsoft.com/office/drawing/2014/main" xmlns="" id="{5752F919-B4F8-44D4-AE86-F7CC71C0C434}"/>
              </a:ext>
            </a:extLst>
          </p:cNvPr>
          <p:cNvCxnSpPr>
            <a:stCxn id="5" idx="2"/>
          </p:cNvCxnSpPr>
          <p:nvPr/>
        </p:nvCxnSpPr>
        <p:spPr>
          <a:xfrm>
            <a:off x="4571998" y="2454082"/>
            <a:ext cx="2" cy="413497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217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14" grpId="0" animBg="1"/>
      <p:bldP spid="1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242060-D962-4D5B-934C-748BB6B11D27}"/>
              </a:ext>
            </a:extLst>
          </p:cNvPr>
          <p:cNvSpPr>
            <a:spLocks noGrp="1"/>
          </p:cNvSpPr>
          <p:nvPr>
            <p:ph type="title"/>
          </p:nvPr>
        </p:nvSpPr>
        <p:spPr/>
        <p:txBody>
          <a:bodyPr/>
          <a:lstStyle/>
          <a:p>
            <a:r>
              <a:rPr lang="en-US" dirty="0"/>
              <a:t>Jonah and the Great Fish</a:t>
            </a:r>
          </a:p>
        </p:txBody>
      </p:sp>
      <p:sp>
        <p:nvSpPr>
          <p:cNvPr id="3" name="Content Placeholder 2">
            <a:extLst>
              <a:ext uri="{FF2B5EF4-FFF2-40B4-BE49-F238E27FC236}">
                <a16:creationId xmlns:a16="http://schemas.microsoft.com/office/drawing/2014/main" xmlns="" id="{4CA82D0F-1F8C-4AC5-BC03-3E7BBACE0369}"/>
              </a:ext>
            </a:extLst>
          </p:cNvPr>
          <p:cNvSpPr>
            <a:spLocks noGrp="1"/>
          </p:cNvSpPr>
          <p:nvPr>
            <p:ph idx="1"/>
          </p:nvPr>
        </p:nvSpPr>
        <p:spPr>
          <a:xfrm>
            <a:off x="620807" y="3170634"/>
            <a:ext cx="7970654" cy="2705723"/>
          </a:xfrm>
        </p:spPr>
        <p:txBody>
          <a:bodyPr>
            <a:normAutofit/>
          </a:bodyPr>
          <a:lstStyle/>
          <a:p>
            <a:pPr marL="34290" indent="0">
              <a:buNone/>
            </a:pPr>
            <a:r>
              <a:rPr lang="en-US" sz="1800" i="1" dirty="0"/>
              <a:t>(Jon 1:17)  And the LORD appointed a </a:t>
            </a:r>
            <a:r>
              <a:rPr lang="en-US" sz="1800" b="1" i="1" dirty="0"/>
              <a:t>great fish </a:t>
            </a:r>
            <a:r>
              <a:rPr lang="en-US" sz="1800" i="1" dirty="0"/>
              <a:t>to swallow up Jonah. And Jonah was in the belly of the fish three days and three nights.</a:t>
            </a:r>
            <a:endParaRPr lang="en-US" sz="1800" dirty="0"/>
          </a:p>
          <a:p>
            <a:pPr marL="34290" indent="0">
              <a:buNone/>
            </a:pPr>
            <a:r>
              <a:rPr lang="en-US" sz="1800" dirty="0"/>
              <a:t>We do not know what type of “</a:t>
            </a:r>
            <a:r>
              <a:rPr lang="en-US" sz="1800" b="1" dirty="0"/>
              <a:t>fish</a:t>
            </a:r>
            <a:r>
              <a:rPr lang="en-US" sz="1800" dirty="0"/>
              <a:t>” Jonah was swallowed by, but we definitely know there are sea creatures that have the capability of swallowing an entire human being.</a:t>
            </a:r>
          </a:p>
        </p:txBody>
      </p:sp>
      <p:sp>
        <p:nvSpPr>
          <p:cNvPr id="4" name="Content Placeholder 3">
            <a:extLst>
              <a:ext uri="{FF2B5EF4-FFF2-40B4-BE49-F238E27FC236}">
                <a16:creationId xmlns:a16="http://schemas.microsoft.com/office/drawing/2014/main" xmlns="" id="{7C362DC4-A672-4DFE-A581-916F47EB26B3}"/>
              </a:ext>
            </a:extLst>
          </p:cNvPr>
          <p:cNvSpPr>
            <a:spLocks noGrp="1"/>
          </p:cNvSpPr>
          <p:nvPr>
            <p:ph idx="13"/>
          </p:nvPr>
        </p:nvSpPr>
        <p:spPr>
          <a:xfrm>
            <a:off x="702723" y="1581451"/>
            <a:ext cx="7888738" cy="1407406"/>
          </a:xfrm>
        </p:spPr>
        <p:style>
          <a:lnRef idx="1">
            <a:schemeClr val="accent2"/>
          </a:lnRef>
          <a:fillRef idx="2">
            <a:schemeClr val="accent2"/>
          </a:fillRef>
          <a:effectRef idx="1">
            <a:schemeClr val="accent2"/>
          </a:effectRef>
          <a:fontRef idx="minor">
            <a:schemeClr val="dk1"/>
          </a:fontRef>
        </p:style>
        <p:txBody>
          <a:bodyPr anchor="ctr">
            <a:normAutofit/>
          </a:bodyPr>
          <a:lstStyle/>
          <a:p>
            <a:pPr algn="ctr"/>
            <a:r>
              <a:rPr lang="en-US" sz="2800" b="1" i="1" dirty="0"/>
              <a:t>“Men have been looking so hard at the great fish that they have failed to see the great God” </a:t>
            </a:r>
            <a:r>
              <a:rPr lang="en-US" sz="2800" i="1" dirty="0"/>
              <a:t>– G Campbell Morgan</a:t>
            </a:r>
          </a:p>
        </p:txBody>
      </p:sp>
    </p:spTree>
    <p:extLst>
      <p:ext uri="{BB962C8B-B14F-4D97-AF65-F5344CB8AC3E}">
        <p14:creationId xmlns:p14="http://schemas.microsoft.com/office/powerpoint/2010/main" val="2912062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C4E826-1462-4C5C-8380-E424152951EC}"/>
              </a:ext>
            </a:extLst>
          </p:cNvPr>
          <p:cNvSpPr>
            <a:spLocks noGrp="1"/>
          </p:cNvSpPr>
          <p:nvPr>
            <p:ph type="title"/>
          </p:nvPr>
        </p:nvSpPr>
        <p:spPr/>
        <p:txBody>
          <a:bodyPr/>
          <a:lstStyle/>
          <a:p>
            <a:r>
              <a:rPr lang="en-US" dirty="0"/>
              <a:t>Minor Prophets by Size</a:t>
            </a:r>
          </a:p>
        </p:txBody>
      </p:sp>
      <p:graphicFrame>
        <p:nvGraphicFramePr>
          <p:cNvPr id="4" name="Table 3">
            <a:extLst>
              <a:ext uri="{FF2B5EF4-FFF2-40B4-BE49-F238E27FC236}">
                <a16:creationId xmlns:a16="http://schemas.microsoft.com/office/drawing/2014/main" xmlns="" id="{64256DC4-5F37-453D-BA10-9275C51C46C9}"/>
              </a:ext>
            </a:extLst>
          </p:cNvPr>
          <p:cNvGraphicFramePr>
            <a:graphicFrameLocks noGrp="1"/>
          </p:cNvGraphicFramePr>
          <p:nvPr>
            <p:extLst>
              <p:ext uri="{D42A27DB-BD31-4B8C-83A1-F6EECF244321}">
                <p14:modId xmlns:p14="http://schemas.microsoft.com/office/powerpoint/2010/main" val="1094462037"/>
              </p:ext>
            </p:extLst>
          </p:nvPr>
        </p:nvGraphicFramePr>
        <p:xfrm>
          <a:off x="872195" y="1178946"/>
          <a:ext cx="7167491" cy="4820920"/>
        </p:xfrm>
        <a:graphic>
          <a:graphicData uri="http://schemas.openxmlformats.org/drawingml/2006/table">
            <a:tbl>
              <a:tblPr firstRow="1">
                <a:tableStyleId>{B301B821-A1FF-4177-AEE7-76D212191A09}</a:tableStyleId>
              </a:tblPr>
              <a:tblGrid>
                <a:gridCol w="2574784">
                  <a:extLst>
                    <a:ext uri="{9D8B030D-6E8A-4147-A177-3AD203B41FA5}">
                      <a16:colId xmlns:a16="http://schemas.microsoft.com/office/drawing/2014/main" xmlns="" val="4216182947"/>
                    </a:ext>
                  </a:extLst>
                </a:gridCol>
                <a:gridCol w="1389391">
                  <a:extLst>
                    <a:ext uri="{9D8B030D-6E8A-4147-A177-3AD203B41FA5}">
                      <a16:colId xmlns:a16="http://schemas.microsoft.com/office/drawing/2014/main" xmlns="" val="461875839"/>
                    </a:ext>
                  </a:extLst>
                </a:gridCol>
                <a:gridCol w="1411444">
                  <a:extLst>
                    <a:ext uri="{9D8B030D-6E8A-4147-A177-3AD203B41FA5}">
                      <a16:colId xmlns:a16="http://schemas.microsoft.com/office/drawing/2014/main" xmlns="" val="2504640922"/>
                    </a:ext>
                  </a:extLst>
                </a:gridCol>
                <a:gridCol w="1791872">
                  <a:extLst>
                    <a:ext uri="{9D8B030D-6E8A-4147-A177-3AD203B41FA5}">
                      <a16:colId xmlns:a16="http://schemas.microsoft.com/office/drawing/2014/main" xmlns="" val="3873666324"/>
                    </a:ext>
                  </a:extLst>
                </a:gridCol>
              </a:tblGrid>
              <a:tr h="370840">
                <a:tc>
                  <a:txBody>
                    <a:bodyPr/>
                    <a:lstStyle/>
                    <a:p>
                      <a:r>
                        <a:rPr lang="en-US" sz="1600" dirty="0">
                          <a:latin typeface="Calibri" panose="020F0502020204030204" pitchFamily="34" charset="0"/>
                        </a:rPr>
                        <a:t>Books</a:t>
                      </a:r>
                    </a:p>
                  </a:txBody>
                  <a:tcPr/>
                </a:tc>
                <a:tc>
                  <a:txBody>
                    <a:bodyPr/>
                    <a:lstStyle/>
                    <a:p>
                      <a:pPr algn="r"/>
                      <a:r>
                        <a:rPr lang="en-US" sz="1600" dirty="0">
                          <a:latin typeface="Calibri" panose="020F0502020204030204" pitchFamily="34" charset="0"/>
                        </a:rPr>
                        <a:t>Chapters</a:t>
                      </a:r>
                    </a:p>
                  </a:txBody>
                  <a:tcPr/>
                </a:tc>
                <a:tc>
                  <a:txBody>
                    <a:bodyPr/>
                    <a:lstStyle/>
                    <a:p>
                      <a:pPr algn="r"/>
                      <a:r>
                        <a:rPr lang="en-US" sz="1600" dirty="0">
                          <a:latin typeface="Calibri" panose="020F0502020204030204" pitchFamily="34" charset="0"/>
                        </a:rPr>
                        <a:t>Verses</a:t>
                      </a:r>
                    </a:p>
                  </a:txBody>
                  <a:tcPr/>
                </a:tc>
                <a:tc>
                  <a:txBody>
                    <a:bodyPr/>
                    <a:lstStyle/>
                    <a:p>
                      <a:pPr algn="r"/>
                      <a:r>
                        <a:rPr lang="en-US" sz="1600" dirty="0">
                          <a:latin typeface="Calibri" panose="020F0502020204030204" pitchFamily="34" charset="0"/>
                        </a:rPr>
                        <a:t>Words</a:t>
                      </a:r>
                    </a:p>
                  </a:txBody>
                  <a:tcPr/>
                </a:tc>
                <a:extLst>
                  <a:ext uri="{0D108BD9-81ED-4DB2-BD59-A6C34878D82A}">
                    <a16:rowId xmlns:a16="http://schemas.microsoft.com/office/drawing/2014/main" xmlns="" val="172655518"/>
                  </a:ext>
                </a:extLst>
              </a:tr>
              <a:tr h="370840">
                <a:tc>
                  <a:txBody>
                    <a:bodyPr/>
                    <a:lstStyle/>
                    <a:p>
                      <a:r>
                        <a:rPr lang="en-US" sz="1600" dirty="0">
                          <a:latin typeface="Calibri" panose="020F0502020204030204" pitchFamily="34" charset="0"/>
                        </a:rPr>
                        <a:t>Zechariah</a:t>
                      </a:r>
                    </a:p>
                  </a:txBody>
                  <a:tcPr/>
                </a:tc>
                <a:tc>
                  <a:txBody>
                    <a:bodyPr/>
                    <a:lstStyle/>
                    <a:p>
                      <a:pPr algn="r"/>
                      <a:r>
                        <a:rPr lang="en-US" sz="1600" dirty="0">
                          <a:latin typeface="Calibri" panose="020F0502020204030204" pitchFamily="34" charset="0"/>
                        </a:rPr>
                        <a:t>14</a:t>
                      </a:r>
                    </a:p>
                  </a:txBody>
                  <a:tcPr/>
                </a:tc>
                <a:tc>
                  <a:txBody>
                    <a:bodyPr/>
                    <a:lstStyle/>
                    <a:p>
                      <a:pPr algn="r"/>
                      <a:r>
                        <a:rPr lang="en-US" sz="1600" dirty="0">
                          <a:latin typeface="Calibri" panose="020F0502020204030204" pitchFamily="34" charset="0"/>
                        </a:rPr>
                        <a:t>211</a:t>
                      </a:r>
                    </a:p>
                  </a:txBody>
                  <a:tcPr/>
                </a:tc>
                <a:tc>
                  <a:txBody>
                    <a:bodyPr/>
                    <a:lstStyle/>
                    <a:p>
                      <a:pPr algn="r"/>
                      <a:r>
                        <a:rPr lang="en-US" sz="1600" dirty="0">
                          <a:latin typeface="Calibri" panose="020F0502020204030204" pitchFamily="34" charset="0"/>
                        </a:rPr>
                        <a:t>6,444</a:t>
                      </a:r>
                    </a:p>
                  </a:txBody>
                  <a:tcPr/>
                </a:tc>
                <a:extLst>
                  <a:ext uri="{0D108BD9-81ED-4DB2-BD59-A6C34878D82A}">
                    <a16:rowId xmlns:a16="http://schemas.microsoft.com/office/drawing/2014/main" xmlns="" val="1027051195"/>
                  </a:ext>
                </a:extLst>
              </a:tr>
              <a:tr h="370840">
                <a:tc>
                  <a:txBody>
                    <a:bodyPr/>
                    <a:lstStyle/>
                    <a:p>
                      <a:r>
                        <a:rPr lang="en-US" sz="1600" dirty="0">
                          <a:latin typeface="Calibri" panose="020F0502020204030204" pitchFamily="34" charset="0"/>
                        </a:rPr>
                        <a:t>Hosea</a:t>
                      </a:r>
                    </a:p>
                  </a:txBody>
                  <a:tcPr/>
                </a:tc>
                <a:tc>
                  <a:txBody>
                    <a:bodyPr/>
                    <a:lstStyle/>
                    <a:p>
                      <a:pPr algn="r"/>
                      <a:r>
                        <a:rPr lang="en-US" sz="1600" dirty="0">
                          <a:latin typeface="Calibri" panose="020F0502020204030204" pitchFamily="34" charset="0"/>
                        </a:rPr>
                        <a:t>14</a:t>
                      </a:r>
                    </a:p>
                  </a:txBody>
                  <a:tcPr/>
                </a:tc>
                <a:tc>
                  <a:txBody>
                    <a:bodyPr/>
                    <a:lstStyle/>
                    <a:p>
                      <a:pPr algn="r"/>
                      <a:r>
                        <a:rPr lang="en-US" sz="1600" dirty="0">
                          <a:latin typeface="Calibri" panose="020F0502020204030204" pitchFamily="34" charset="0"/>
                        </a:rPr>
                        <a:t>197</a:t>
                      </a:r>
                    </a:p>
                  </a:txBody>
                  <a:tcPr/>
                </a:tc>
                <a:tc>
                  <a:txBody>
                    <a:bodyPr/>
                    <a:lstStyle/>
                    <a:p>
                      <a:pPr algn="r"/>
                      <a:r>
                        <a:rPr lang="en-US" sz="1600" dirty="0">
                          <a:latin typeface="Calibri" panose="020F0502020204030204" pitchFamily="34" charset="0"/>
                        </a:rPr>
                        <a:t>5,175</a:t>
                      </a:r>
                    </a:p>
                  </a:txBody>
                  <a:tcPr/>
                </a:tc>
                <a:extLst>
                  <a:ext uri="{0D108BD9-81ED-4DB2-BD59-A6C34878D82A}">
                    <a16:rowId xmlns:a16="http://schemas.microsoft.com/office/drawing/2014/main" xmlns="" val="3075080094"/>
                  </a:ext>
                </a:extLst>
              </a:tr>
              <a:tr h="370840">
                <a:tc>
                  <a:txBody>
                    <a:bodyPr/>
                    <a:lstStyle/>
                    <a:p>
                      <a:r>
                        <a:rPr lang="en-US" sz="1600" dirty="0">
                          <a:latin typeface="Calibri" panose="020F0502020204030204" pitchFamily="34" charset="0"/>
                        </a:rPr>
                        <a:t>Amos</a:t>
                      </a:r>
                    </a:p>
                  </a:txBody>
                  <a:tcPr/>
                </a:tc>
                <a:tc>
                  <a:txBody>
                    <a:bodyPr/>
                    <a:lstStyle/>
                    <a:p>
                      <a:pPr algn="r"/>
                      <a:r>
                        <a:rPr lang="en-US" sz="1600" dirty="0">
                          <a:latin typeface="Calibri" panose="020F0502020204030204" pitchFamily="34" charset="0"/>
                        </a:rPr>
                        <a:t>9</a:t>
                      </a:r>
                    </a:p>
                  </a:txBody>
                  <a:tcPr/>
                </a:tc>
                <a:tc>
                  <a:txBody>
                    <a:bodyPr/>
                    <a:lstStyle/>
                    <a:p>
                      <a:pPr algn="r"/>
                      <a:r>
                        <a:rPr lang="en-US" sz="1600" dirty="0">
                          <a:latin typeface="Calibri" panose="020F0502020204030204" pitchFamily="34" charset="0"/>
                        </a:rPr>
                        <a:t>146</a:t>
                      </a:r>
                    </a:p>
                  </a:txBody>
                  <a:tcPr/>
                </a:tc>
                <a:tc>
                  <a:txBody>
                    <a:bodyPr/>
                    <a:lstStyle/>
                    <a:p>
                      <a:pPr algn="r"/>
                      <a:r>
                        <a:rPr lang="en-US" sz="1600" dirty="0">
                          <a:latin typeface="Calibri" panose="020F0502020204030204" pitchFamily="34" charset="0"/>
                        </a:rPr>
                        <a:t>4,217</a:t>
                      </a:r>
                    </a:p>
                  </a:txBody>
                  <a:tcPr/>
                </a:tc>
                <a:extLst>
                  <a:ext uri="{0D108BD9-81ED-4DB2-BD59-A6C34878D82A}">
                    <a16:rowId xmlns:a16="http://schemas.microsoft.com/office/drawing/2014/main" xmlns="" val="2487452856"/>
                  </a:ext>
                </a:extLst>
              </a:tr>
              <a:tr h="370840">
                <a:tc>
                  <a:txBody>
                    <a:bodyPr/>
                    <a:lstStyle/>
                    <a:p>
                      <a:r>
                        <a:rPr lang="en-US" sz="1600" dirty="0">
                          <a:latin typeface="Calibri" panose="020F0502020204030204" pitchFamily="34" charset="0"/>
                        </a:rPr>
                        <a:t>Micah</a:t>
                      </a:r>
                    </a:p>
                  </a:txBody>
                  <a:tcPr>
                    <a:solidFill>
                      <a:srgbClr val="FFFFCC"/>
                    </a:solidFill>
                  </a:tcPr>
                </a:tc>
                <a:tc>
                  <a:txBody>
                    <a:bodyPr/>
                    <a:lstStyle/>
                    <a:p>
                      <a:pPr algn="r"/>
                      <a:r>
                        <a:rPr lang="en-US" sz="1600" dirty="0">
                          <a:latin typeface="Calibri" panose="020F0502020204030204" pitchFamily="34" charset="0"/>
                        </a:rPr>
                        <a:t>7</a:t>
                      </a:r>
                    </a:p>
                  </a:txBody>
                  <a:tcPr>
                    <a:solidFill>
                      <a:srgbClr val="FFFFCC"/>
                    </a:solidFill>
                  </a:tcPr>
                </a:tc>
                <a:tc>
                  <a:txBody>
                    <a:bodyPr/>
                    <a:lstStyle/>
                    <a:p>
                      <a:pPr algn="r"/>
                      <a:r>
                        <a:rPr lang="en-US" sz="1600" dirty="0">
                          <a:latin typeface="Calibri" panose="020F0502020204030204" pitchFamily="34" charset="0"/>
                        </a:rPr>
                        <a:t>105</a:t>
                      </a:r>
                    </a:p>
                  </a:txBody>
                  <a:tcPr>
                    <a:solidFill>
                      <a:srgbClr val="FFFFCC"/>
                    </a:solidFill>
                  </a:tcPr>
                </a:tc>
                <a:tc>
                  <a:txBody>
                    <a:bodyPr/>
                    <a:lstStyle/>
                    <a:p>
                      <a:pPr algn="r"/>
                      <a:r>
                        <a:rPr lang="en-US" sz="1600" dirty="0">
                          <a:latin typeface="Calibri" panose="020F0502020204030204" pitchFamily="34" charset="0"/>
                        </a:rPr>
                        <a:t>3,153</a:t>
                      </a:r>
                    </a:p>
                  </a:txBody>
                  <a:tcPr>
                    <a:solidFill>
                      <a:srgbClr val="FFFFCC"/>
                    </a:solidFill>
                  </a:tcPr>
                </a:tc>
                <a:extLst>
                  <a:ext uri="{0D108BD9-81ED-4DB2-BD59-A6C34878D82A}">
                    <a16:rowId xmlns:a16="http://schemas.microsoft.com/office/drawing/2014/main" xmlns="" val="3274632258"/>
                  </a:ext>
                </a:extLst>
              </a:tr>
              <a:tr h="370840">
                <a:tc>
                  <a:txBody>
                    <a:bodyPr/>
                    <a:lstStyle/>
                    <a:p>
                      <a:r>
                        <a:rPr lang="en-US" sz="1600" dirty="0">
                          <a:latin typeface="Calibri" panose="020F0502020204030204" pitchFamily="34" charset="0"/>
                        </a:rPr>
                        <a:t>Joel</a:t>
                      </a:r>
                    </a:p>
                  </a:txBody>
                  <a:tcPr/>
                </a:tc>
                <a:tc>
                  <a:txBody>
                    <a:bodyPr/>
                    <a:lstStyle/>
                    <a:p>
                      <a:pPr algn="r"/>
                      <a:r>
                        <a:rPr lang="en-US" sz="1600" dirty="0">
                          <a:latin typeface="Calibri" panose="020F0502020204030204" pitchFamily="34" charset="0"/>
                        </a:rPr>
                        <a:t>3</a:t>
                      </a:r>
                    </a:p>
                  </a:txBody>
                  <a:tcPr/>
                </a:tc>
                <a:tc>
                  <a:txBody>
                    <a:bodyPr/>
                    <a:lstStyle/>
                    <a:p>
                      <a:pPr algn="r"/>
                      <a:r>
                        <a:rPr lang="en-US" sz="1600" dirty="0">
                          <a:latin typeface="Calibri" panose="020F0502020204030204" pitchFamily="34" charset="0"/>
                        </a:rPr>
                        <a:t>73</a:t>
                      </a:r>
                    </a:p>
                  </a:txBody>
                  <a:tcPr/>
                </a:tc>
                <a:tc>
                  <a:txBody>
                    <a:bodyPr/>
                    <a:lstStyle/>
                    <a:p>
                      <a:pPr algn="r"/>
                      <a:r>
                        <a:rPr lang="en-US" sz="1600" dirty="0">
                          <a:latin typeface="Calibri" panose="020F0502020204030204" pitchFamily="34" charset="0"/>
                        </a:rPr>
                        <a:t>2,034</a:t>
                      </a:r>
                    </a:p>
                  </a:txBody>
                  <a:tcPr/>
                </a:tc>
                <a:extLst>
                  <a:ext uri="{0D108BD9-81ED-4DB2-BD59-A6C34878D82A}">
                    <a16:rowId xmlns:a16="http://schemas.microsoft.com/office/drawing/2014/main" xmlns="" val="3687338050"/>
                  </a:ext>
                </a:extLst>
              </a:tr>
              <a:tr h="370840">
                <a:tc>
                  <a:txBody>
                    <a:bodyPr/>
                    <a:lstStyle/>
                    <a:p>
                      <a:r>
                        <a:rPr lang="en-US" sz="1600" dirty="0">
                          <a:latin typeface="Calibri" panose="020F0502020204030204" pitchFamily="34" charset="0"/>
                        </a:rPr>
                        <a:t>Malachi</a:t>
                      </a:r>
                    </a:p>
                  </a:txBody>
                  <a:tcPr/>
                </a:tc>
                <a:tc>
                  <a:txBody>
                    <a:bodyPr/>
                    <a:lstStyle/>
                    <a:p>
                      <a:pPr algn="r"/>
                      <a:r>
                        <a:rPr lang="en-US" sz="1600" dirty="0">
                          <a:latin typeface="Calibri" panose="020F0502020204030204" pitchFamily="34" charset="0"/>
                        </a:rPr>
                        <a:t>4</a:t>
                      </a:r>
                    </a:p>
                  </a:txBody>
                  <a:tcPr/>
                </a:tc>
                <a:tc>
                  <a:txBody>
                    <a:bodyPr/>
                    <a:lstStyle/>
                    <a:p>
                      <a:pPr algn="r"/>
                      <a:r>
                        <a:rPr lang="en-US" sz="1600" dirty="0">
                          <a:latin typeface="Calibri" panose="020F0502020204030204" pitchFamily="34" charset="0"/>
                        </a:rPr>
                        <a:t>55</a:t>
                      </a:r>
                    </a:p>
                  </a:txBody>
                  <a:tcPr/>
                </a:tc>
                <a:tc>
                  <a:txBody>
                    <a:bodyPr/>
                    <a:lstStyle/>
                    <a:p>
                      <a:pPr algn="r"/>
                      <a:r>
                        <a:rPr lang="en-US" sz="1600" dirty="0">
                          <a:latin typeface="Calibri" panose="020F0502020204030204" pitchFamily="34" charset="0"/>
                        </a:rPr>
                        <a:t>1,782</a:t>
                      </a:r>
                    </a:p>
                  </a:txBody>
                  <a:tcPr/>
                </a:tc>
                <a:extLst>
                  <a:ext uri="{0D108BD9-81ED-4DB2-BD59-A6C34878D82A}">
                    <a16:rowId xmlns:a16="http://schemas.microsoft.com/office/drawing/2014/main" xmlns="" val="4166360624"/>
                  </a:ext>
                </a:extLst>
              </a:tr>
              <a:tr h="370840">
                <a:tc>
                  <a:txBody>
                    <a:bodyPr/>
                    <a:lstStyle/>
                    <a:p>
                      <a:r>
                        <a:rPr lang="en-US" sz="1600" dirty="0">
                          <a:latin typeface="Calibri" panose="020F0502020204030204" pitchFamily="34" charset="0"/>
                        </a:rPr>
                        <a:t>Zephaniah</a:t>
                      </a:r>
                    </a:p>
                  </a:txBody>
                  <a:tcPr/>
                </a:tc>
                <a:tc>
                  <a:txBody>
                    <a:bodyPr/>
                    <a:lstStyle/>
                    <a:p>
                      <a:pPr algn="r"/>
                      <a:r>
                        <a:rPr lang="en-US" sz="1600" dirty="0">
                          <a:latin typeface="Calibri" panose="020F0502020204030204" pitchFamily="34" charset="0"/>
                        </a:rPr>
                        <a:t>3</a:t>
                      </a:r>
                    </a:p>
                  </a:txBody>
                  <a:tcPr/>
                </a:tc>
                <a:tc>
                  <a:txBody>
                    <a:bodyPr/>
                    <a:lstStyle/>
                    <a:p>
                      <a:pPr algn="r"/>
                      <a:r>
                        <a:rPr lang="en-US" sz="1600" dirty="0">
                          <a:latin typeface="Calibri" panose="020F0502020204030204" pitchFamily="34" charset="0"/>
                        </a:rPr>
                        <a:t>53</a:t>
                      </a:r>
                    </a:p>
                  </a:txBody>
                  <a:tcPr/>
                </a:tc>
                <a:tc>
                  <a:txBody>
                    <a:bodyPr/>
                    <a:lstStyle/>
                    <a:p>
                      <a:pPr algn="r"/>
                      <a:r>
                        <a:rPr lang="en-US" sz="1600" dirty="0">
                          <a:latin typeface="Calibri" panose="020F0502020204030204" pitchFamily="34" charset="0"/>
                        </a:rPr>
                        <a:t>1,617</a:t>
                      </a:r>
                    </a:p>
                  </a:txBody>
                  <a:tcPr/>
                </a:tc>
                <a:extLst>
                  <a:ext uri="{0D108BD9-81ED-4DB2-BD59-A6C34878D82A}">
                    <a16:rowId xmlns:a16="http://schemas.microsoft.com/office/drawing/2014/main" xmlns="" val="3036022916"/>
                  </a:ext>
                </a:extLst>
              </a:tr>
              <a:tr h="370840">
                <a:tc>
                  <a:txBody>
                    <a:bodyPr/>
                    <a:lstStyle/>
                    <a:p>
                      <a:r>
                        <a:rPr lang="en-US" sz="1600" dirty="0">
                          <a:latin typeface="Calibri" panose="020F0502020204030204" pitchFamily="34" charset="0"/>
                        </a:rPr>
                        <a:t>Habakkuk</a:t>
                      </a:r>
                    </a:p>
                  </a:txBody>
                  <a:tcPr/>
                </a:tc>
                <a:tc>
                  <a:txBody>
                    <a:bodyPr/>
                    <a:lstStyle/>
                    <a:p>
                      <a:pPr algn="r"/>
                      <a:r>
                        <a:rPr lang="en-US" sz="1600" dirty="0">
                          <a:latin typeface="Calibri" panose="020F0502020204030204" pitchFamily="34" charset="0"/>
                        </a:rPr>
                        <a:t>3</a:t>
                      </a:r>
                    </a:p>
                  </a:txBody>
                  <a:tcPr/>
                </a:tc>
                <a:tc>
                  <a:txBody>
                    <a:bodyPr/>
                    <a:lstStyle/>
                    <a:p>
                      <a:pPr algn="r"/>
                      <a:r>
                        <a:rPr lang="en-US" sz="1600" dirty="0">
                          <a:latin typeface="Calibri" panose="020F0502020204030204" pitchFamily="34" charset="0"/>
                        </a:rPr>
                        <a:t>56</a:t>
                      </a:r>
                    </a:p>
                  </a:txBody>
                  <a:tcPr/>
                </a:tc>
                <a:tc>
                  <a:txBody>
                    <a:bodyPr/>
                    <a:lstStyle/>
                    <a:p>
                      <a:pPr algn="r"/>
                      <a:r>
                        <a:rPr lang="en-US" sz="1600" dirty="0">
                          <a:latin typeface="Calibri" panose="020F0502020204030204" pitchFamily="34" charset="0"/>
                        </a:rPr>
                        <a:t>1,476</a:t>
                      </a:r>
                    </a:p>
                  </a:txBody>
                  <a:tcPr/>
                </a:tc>
                <a:extLst>
                  <a:ext uri="{0D108BD9-81ED-4DB2-BD59-A6C34878D82A}">
                    <a16:rowId xmlns:a16="http://schemas.microsoft.com/office/drawing/2014/main" xmlns="" val="1351719426"/>
                  </a:ext>
                </a:extLst>
              </a:tr>
              <a:tr h="370840">
                <a:tc>
                  <a:txBody>
                    <a:bodyPr/>
                    <a:lstStyle/>
                    <a:p>
                      <a:r>
                        <a:rPr lang="en-US" sz="1600" dirty="0">
                          <a:latin typeface="Calibri" panose="020F0502020204030204" pitchFamily="34" charset="0"/>
                        </a:rPr>
                        <a:t>Jonah</a:t>
                      </a:r>
                    </a:p>
                  </a:txBody>
                  <a:tcPr>
                    <a:solidFill>
                      <a:srgbClr val="FFFFCC"/>
                    </a:solidFill>
                  </a:tcPr>
                </a:tc>
                <a:tc>
                  <a:txBody>
                    <a:bodyPr/>
                    <a:lstStyle/>
                    <a:p>
                      <a:pPr algn="r"/>
                      <a:r>
                        <a:rPr lang="en-US" sz="1600" dirty="0">
                          <a:latin typeface="Calibri" panose="020F0502020204030204" pitchFamily="34" charset="0"/>
                        </a:rPr>
                        <a:t>4</a:t>
                      </a:r>
                    </a:p>
                  </a:txBody>
                  <a:tcPr>
                    <a:solidFill>
                      <a:srgbClr val="FFFFCC"/>
                    </a:solidFill>
                  </a:tcPr>
                </a:tc>
                <a:tc>
                  <a:txBody>
                    <a:bodyPr/>
                    <a:lstStyle/>
                    <a:p>
                      <a:pPr algn="r"/>
                      <a:r>
                        <a:rPr lang="en-US" sz="1600" dirty="0">
                          <a:latin typeface="Calibri" panose="020F0502020204030204" pitchFamily="34" charset="0"/>
                        </a:rPr>
                        <a:t>48</a:t>
                      </a:r>
                    </a:p>
                  </a:txBody>
                  <a:tcPr>
                    <a:solidFill>
                      <a:srgbClr val="FFFFCC"/>
                    </a:solidFill>
                  </a:tcPr>
                </a:tc>
                <a:tc>
                  <a:txBody>
                    <a:bodyPr/>
                    <a:lstStyle/>
                    <a:p>
                      <a:pPr algn="r"/>
                      <a:r>
                        <a:rPr lang="en-US" sz="1600" dirty="0">
                          <a:latin typeface="Calibri" panose="020F0502020204030204" pitchFamily="34" charset="0"/>
                        </a:rPr>
                        <a:t>1,321</a:t>
                      </a:r>
                    </a:p>
                  </a:txBody>
                  <a:tcPr>
                    <a:solidFill>
                      <a:srgbClr val="FFFFCC"/>
                    </a:solidFill>
                  </a:tcPr>
                </a:tc>
                <a:extLst>
                  <a:ext uri="{0D108BD9-81ED-4DB2-BD59-A6C34878D82A}">
                    <a16:rowId xmlns:a16="http://schemas.microsoft.com/office/drawing/2014/main" xmlns="" val="1213366074"/>
                  </a:ext>
                </a:extLst>
              </a:tr>
              <a:tr h="370840">
                <a:tc>
                  <a:txBody>
                    <a:bodyPr/>
                    <a:lstStyle/>
                    <a:p>
                      <a:r>
                        <a:rPr lang="en-US" sz="1600" dirty="0">
                          <a:latin typeface="Calibri" panose="020F0502020204030204" pitchFamily="34" charset="0"/>
                        </a:rPr>
                        <a:t>Nahum</a:t>
                      </a:r>
                    </a:p>
                  </a:txBody>
                  <a:tcPr/>
                </a:tc>
                <a:tc>
                  <a:txBody>
                    <a:bodyPr/>
                    <a:lstStyle/>
                    <a:p>
                      <a:pPr algn="r"/>
                      <a:r>
                        <a:rPr lang="en-US" sz="1600" dirty="0">
                          <a:latin typeface="Calibri" panose="020F0502020204030204" pitchFamily="34" charset="0"/>
                        </a:rPr>
                        <a:t>3</a:t>
                      </a:r>
                    </a:p>
                  </a:txBody>
                  <a:tcPr/>
                </a:tc>
                <a:tc>
                  <a:txBody>
                    <a:bodyPr/>
                    <a:lstStyle/>
                    <a:p>
                      <a:pPr algn="r"/>
                      <a:r>
                        <a:rPr lang="en-US" sz="1600" dirty="0">
                          <a:latin typeface="Calibri" panose="020F0502020204030204" pitchFamily="34" charset="0"/>
                        </a:rPr>
                        <a:t>47</a:t>
                      </a:r>
                    </a:p>
                  </a:txBody>
                  <a:tcPr/>
                </a:tc>
                <a:tc>
                  <a:txBody>
                    <a:bodyPr/>
                    <a:lstStyle/>
                    <a:p>
                      <a:pPr algn="r"/>
                      <a:r>
                        <a:rPr lang="en-US" sz="1600" dirty="0">
                          <a:latin typeface="Calibri" panose="020F0502020204030204" pitchFamily="34" charset="0"/>
                        </a:rPr>
                        <a:t>1,285</a:t>
                      </a:r>
                    </a:p>
                  </a:txBody>
                  <a:tcPr/>
                </a:tc>
                <a:extLst>
                  <a:ext uri="{0D108BD9-81ED-4DB2-BD59-A6C34878D82A}">
                    <a16:rowId xmlns:a16="http://schemas.microsoft.com/office/drawing/2014/main" xmlns="" val="3969632482"/>
                  </a:ext>
                </a:extLst>
              </a:tr>
              <a:tr h="370840">
                <a:tc>
                  <a:txBody>
                    <a:bodyPr/>
                    <a:lstStyle/>
                    <a:p>
                      <a:r>
                        <a:rPr lang="en-US" sz="1600" dirty="0">
                          <a:latin typeface="Calibri" panose="020F0502020204030204" pitchFamily="34" charset="0"/>
                        </a:rPr>
                        <a:t>Haggai</a:t>
                      </a:r>
                    </a:p>
                  </a:txBody>
                  <a:tcPr/>
                </a:tc>
                <a:tc>
                  <a:txBody>
                    <a:bodyPr/>
                    <a:lstStyle/>
                    <a:p>
                      <a:pPr algn="r"/>
                      <a:r>
                        <a:rPr lang="en-US" sz="1600" dirty="0">
                          <a:latin typeface="Calibri" panose="020F0502020204030204" pitchFamily="34" charset="0"/>
                        </a:rPr>
                        <a:t>2</a:t>
                      </a:r>
                    </a:p>
                  </a:txBody>
                  <a:tcPr/>
                </a:tc>
                <a:tc>
                  <a:txBody>
                    <a:bodyPr/>
                    <a:lstStyle/>
                    <a:p>
                      <a:pPr algn="r"/>
                      <a:r>
                        <a:rPr lang="en-US" sz="1600" dirty="0">
                          <a:latin typeface="Calibri" panose="020F0502020204030204" pitchFamily="34" charset="0"/>
                        </a:rPr>
                        <a:t>38</a:t>
                      </a:r>
                    </a:p>
                  </a:txBody>
                  <a:tcPr/>
                </a:tc>
                <a:tc>
                  <a:txBody>
                    <a:bodyPr/>
                    <a:lstStyle/>
                    <a:p>
                      <a:pPr algn="r"/>
                      <a:r>
                        <a:rPr lang="en-US" sz="1600" dirty="0">
                          <a:latin typeface="Calibri" panose="020F0502020204030204" pitchFamily="34" charset="0"/>
                        </a:rPr>
                        <a:t>1,131</a:t>
                      </a:r>
                    </a:p>
                  </a:txBody>
                  <a:tcPr/>
                </a:tc>
                <a:extLst>
                  <a:ext uri="{0D108BD9-81ED-4DB2-BD59-A6C34878D82A}">
                    <a16:rowId xmlns:a16="http://schemas.microsoft.com/office/drawing/2014/main" xmlns="" val="2052516146"/>
                  </a:ext>
                </a:extLst>
              </a:tr>
              <a:tr h="370840">
                <a:tc>
                  <a:txBody>
                    <a:bodyPr/>
                    <a:lstStyle/>
                    <a:p>
                      <a:r>
                        <a:rPr lang="en-US" sz="1600" dirty="0">
                          <a:latin typeface="Calibri" panose="020F0502020204030204" pitchFamily="34" charset="0"/>
                        </a:rPr>
                        <a:t>Obadiah</a:t>
                      </a:r>
                    </a:p>
                  </a:txBody>
                  <a:tcPr>
                    <a:solidFill>
                      <a:srgbClr val="FFFFCC"/>
                    </a:solidFill>
                  </a:tcPr>
                </a:tc>
                <a:tc>
                  <a:txBody>
                    <a:bodyPr/>
                    <a:lstStyle/>
                    <a:p>
                      <a:pPr algn="r"/>
                      <a:r>
                        <a:rPr lang="en-US" sz="1600" dirty="0">
                          <a:latin typeface="Calibri" panose="020F0502020204030204" pitchFamily="34" charset="0"/>
                        </a:rPr>
                        <a:t>1</a:t>
                      </a:r>
                    </a:p>
                  </a:txBody>
                  <a:tcPr>
                    <a:solidFill>
                      <a:srgbClr val="FFFFCC"/>
                    </a:solidFill>
                  </a:tcPr>
                </a:tc>
                <a:tc>
                  <a:txBody>
                    <a:bodyPr/>
                    <a:lstStyle/>
                    <a:p>
                      <a:pPr algn="r"/>
                      <a:r>
                        <a:rPr lang="en-US" sz="1600" dirty="0">
                          <a:latin typeface="Calibri" panose="020F0502020204030204" pitchFamily="34" charset="0"/>
                        </a:rPr>
                        <a:t>21</a:t>
                      </a:r>
                    </a:p>
                  </a:txBody>
                  <a:tcPr>
                    <a:solidFill>
                      <a:srgbClr val="FFFFCC"/>
                    </a:solidFill>
                  </a:tcPr>
                </a:tc>
                <a:tc>
                  <a:txBody>
                    <a:bodyPr/>
                    <a:lstStyle/>
                    <a:p>
                      <a:pPr algn="r"/>
                      <a:r>
                        <a:rPr lang="en-US" sz="1600" dirty="0">
                          <a:latin typeface="Calibri" panose="020F0502020204030204" pitchFamily="34" charset="0"/>
                        </a:rPr>
                        <a:t>670</a:t>
                      </a:r>
                    </a:p>
                  </a:txBody>
                  <a:tcPr>
                    <a:solidFill>
                      <a:srgbClr val="FFFFCC"/>
                    </a:solidFill>
                  </a:tcPr>
                </a:tc>
                <a:extLst>
                  <a:ext uri="{0D108BD9-81ED-4DB2-BD59-A6C34878D82A}">
                    <a16:rowId xmlns:a16="http://schemas.microsoft.com/office/drawing/2014/main" xmlns="" val="170055520"/>
                  </a:ext>
                </a:extLst>
              </a:tr>
            </a:tbl>
          </a:graphicData>
        </a:graphic>
      </p:graphicFrame>
    </p:spTree>
    <p:extLst>
      <p:ext uri="{BB962C8B-B14F-4D97-AF65-F5344CB8AC3E}">
        <p14:creationId xmlns:p14="http://schemas.microsoft.com/office/powerpoint/2010/main" val="24332688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242060-D962-4D5B-934C-748BB6B11D27}"/>
              </a:ext>
            </a:extLst>
          </p:cNvPr>
          <p:cNvSpPr>
            <a:spLocks noGrp="1"/>
          </p:cNvSpPr>
          <p:nvPr>
            <p:ph type="title"/>
          </p:nvPr>
        </p:nvSpPr>
        <p:spPr/>
        <p:txBody>
          <a:bodyPr/>
          <a:lstStyle/>
          <a:p>
            <a:r>
              <a:rPr lang="en-US" dirty="0"/>
              <a:t>Jonah and the Great Fish</a:t>
            </a:r>
          </a:p>
        </p:txBody>
      </p:sp>
      <p:sp>
        <p:nvSpPr>
          <p:cNvPr id="3" name="Content Placeholder 2">
            <a:extLst>
              <a:ext uri="{FF2B5EF4-FFF2-40B4-BE49-F238E27FC236}">
                <a16:creationId xmlns:a16="http://schemas.microsoft.com/office/drawing/2014/main" xmlns="" id="{4CA82D0F-1F8C-4AC5-BC03-3E7BBACE0369}"/>
              </a:ext>
            </a:extLst>
          </p:cNvPr>
          <p:cNvSpPr>
            <a:spLocks noGrp="1"/>
          </p:cNvSpPr>
          <p:nvPr>
            <p:ph idx="1"/>
          </p:nvPr>
        </p:nvSpPr>
        <p:spPr>
          <a:xfrm>
            <a:off x="627631" y="1860452"/>
            <a:ext cx="3944369" cy="2705723"/>
          </a:xfrm>
        </p:spPr>
        <p:txBody>
          <a:bodyPr>
            <a:normAutofit/>
          </a:bodyPr>
          <a:lstStyle/>
          <a:p>
            <a:pPr marL="34290" indent="0">
              <a:buNone/>
            </a:pPr>
            <a:r>
              <a:rPr lang="en-US" i="1" dirty="0"/>
              <a:t>(Jon 1:17)  And the LORD appointed a </a:t>
            </a:r>
            <a:r>
              <a:rPr lang="en-US" b="1" i="1" dirty="0"/>
              <a:t>great fish </a:t>
            </a:r>
            <a:r>
              <a:rPr lang="en-US" i="1" dirty="0"/>
              <a:t>to swallow up Jonah. And Jonah was in the belly of the fish three days and three nights.</a:t>
            </a:r>
            <a:endParaRPr lang="en-US" dirty="0"/>
          </a:p>
          <a:p>
            <a:pPr marL="34290" indent="0">
              <a:buNone/>
            </a:pPr>
            <a:r>
              <a:rPr lang="en-US" dirty="0"/>
              <a:t>We do not know what type of “</a:t>
            </a:r>
            <a:r>
              <a:rPr lang="en-US" b="1" dirty="0"/>
              <a:t>fish</a:t>
            </a:r>
            <a:r>
              <a:rPr lang="en-US" dirty="0"/>
              <a:t>” Jonah was swallowed by, but we definitely know there are sea creatures that have the capability of swallowing an entire human being.</a:t>
            </a:r>
          </a:p>
        </p:txBody>
      </p:sp>
      <p:sp>
        <p:nvSpPr>
          <p:cNvPr id="4" name="Content Placeholder 3">
            <a:extLst>
              <a:ext uri="{FF2B5EF4-FFF2-40B4-BE49-F238E27FC236}">
                <a16:creationId xmlns:a16="http://schemas.microsoft.com/office/drawing/2014/main" xmlns="" id="{7C362DC4-A672-4DFE-A581-916F47EB26B3}"/>
              </a:ext>
            </a:extLst>
          </p:cNvPr>
          <p:cNvSpPr>
            <a:spLocks noGrp="1"/>
          </p:cNvSpPr>
          <p:nvPr>
            <p:ph idx="13"/>
          </p:nvPr>
        </p:nvSpPr>
        <p:spPr>
          <a:xfrm>
            <a:off x="709547" y="994600"/>
            <a:ext cx="7888738" cy="742760"/>
          </a:xfrm>
        </p:spPr>
        <p:style>
          <a:lnRef idx="1">
            <a:schemeClr val="accent2"/>
          </a:lnRef>
          <a:fillRef idx="2">
            <a:schemeClr val="accent2"/>
          </a:fillRef>
          <a:effectRef idx="1">
            <a:schemeClr val="accent2"/>
          </a:effectRef>
          <a:fontRef idx="minor">
            <a:schemeClr val="dk1"/>
          </a:fontRef>
        </p:style>
        <p:txBody>
          <a:bodyPr anchor="ctr">
            <a:normAutofit/>
          </a:bodyPr>
          <a:lstStyle/>
          <a:p>
            <a:pPr algn="ctr"/>
            <a:r>
              <a:rPr lang="en-US" sz="2000" b="1" i="1" dirty="0"/>
              <a:t>“Men have been looking so hard at the great fish that they have failed to see the great God” </a:t>
            </a:r>
            <a:r>
              <a:rPr lang="en-US" sz="2000" i="1" dirty="0"/>
              <a:t>– G Campbell Morgan</a:t>
            </a:r>
          </a:p>
        </p:txBody>
      </p:sp>
      <p:pic>
        <p:nvPicPr>
          <p:cNvPr id="1026" name="Picture 2" descr="Related image">
            <a:extLst>
              <a:ext uri="{FF2B5EF4-FFF2-40B4-BE49-F238E27FC236}">
                <a16:creationId xmlns:a16="http://schemas.microsoft.com/office/drawing/2014/main" xmlns="" id="{BD373600-4EED-49B8-9665-E5B7B70077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715" y="4136231"/>
            <a:ext cx="4240597" cy="22068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hale shark size scale vs man chart">
            <a:extLst>
              <a:ext uri="{FF2B5EF4-FFF2-40B4-BE49-F238E27FC236}">
                <a16:creationId xmlns:a16="http://schemas.microsoft.com/office/drawing/2014/main" xmlns="" id="{46E32CE6-ADB4-4EA6-BF39-B07D012A5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4913" y="1860452"/>
            <a:ext cx="3583372" cy="4589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5556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anim calcmode="lin" valueType="num">
                                      <p:cBhvr>
                                        <p:cTn id="8" dur="500" fill="hold"/>
                                        <p:tgtEl>
                                          <p:spTgt spid="1028"/>
                                        </p:tgtEl>
                                        <p:attrNameLst>
                                          <p:attrName>ppt_x</p:attrName>
                                        </p:attrNameLst>
                                      </p:cBhvr>
                                      <p:tavLst>
                                        <p:tav tm="0">
                                          <p:val>
                                            <p:strVal val="#ppt_x"/>
                                          </p:val>
                                        </p:tav>
                                        <p:tav tm="100000">
                                          <p:val>
                                            <p:strVal val="#ppt_x"/>
                                          </p:val>
                                        </p:tav>
                                      </p:tavLst>
                                    </p:anim>
                                    <p:anim calcmode="lin" valueType="num">
                                      <p:cBhvr>
                                        <p:cTn id="9" dur="5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80609A-EE2F-48D2-B976-4CAA67503975}"/>
              </a:ext>
            </a:extLst>
          </p:cNvPr>
          <p:cNvSpPr>
            <a:spLocks noGrp="1"/>
          </p:cNvSpPr>
          <p:nvPr>
            <p:ph type="title"/>
          </p:nvPr>
        </p:nvSpPr>
        <p:spPr/>
        <p:txBody>
          <a:bodyPr/>
          <a:lstStyle/>
          <a:p>
            <a:r>
              <a:rPr lang="en-US" dirty="0"/>
              <a:t>Theme: God’s Mercy</a:t>
            </a:r>
          </a:p>
        </p:txBody>
      </p:sp>
      <p:sp>
        <p:nvSpPr>
          <p:cNvPr id="4" name="Content Placeholder 3">
            <a:extLst>
              <a:ext uri="{FF2B5EF4-FFF2-40B4-BE49-F238E27FC236}">
                <a16:creationId xmlns:a16="http://schemas.microsoft.com/office/drawing/2014/main" xmlns="" id="{548E8354-48F8-4BAE-9018-D927683331ED}"/>
              </a:ext>
            </a:extLst>
          </p:cNvPr>
          <p:cNvSpPr>
            <a:spLocks noGrp="1"/>
          </p:cNvSpPr>
          <p:nvPr>
            <p:ph idx="13"/>
          </p:nvPr>
        </p:nvSpPr>
        <p:spPr/>
        <p:txBody>
          <a:bodyPr/>
          <a:lstStyle/>
          <a:p>
            <a:endParaRPr lang="en-US"/>
          </a:p>
        </p:txBody>
      </p:sp>
      <p:graphicFrame>
        <p:nvGraphicFramePr>
          <p:cNvPr id="6" name="Table 5">
            <a:extLst>
              <a:ext uri="{FF2B5EF4-FFF2-40B4-BE49-F238E27FC236}">
                <a16:creationId xmlns:a16="http://schemas.microsoft.com/office/drawing/2014/main" xmlns="" id="{F175FC3B-A636-4136-BD8B-9D7BA56E6673}"/>
              </a:ext>
            </a:extLst>
          </p:cNvPr>
          <p:cNvGraphicFramePr>
            <a:graphicFrameLocks noGrp="1"/>
          </p:cNvGraphicFramePr>
          <p:nvPr>
            <p:extLst>
              <p:ext uri="{D42A27DB-BD31-4B8C-83A1-F6EECF244321}">
                <p14:modId xmlns:p14="http://schemas.microsoft.com/office/powerpoint/2010/main" val="1341103120"/>
              </p:ext>
            </p:extLst>
          </p:nvPr>
        </p:nvGraphicFramePr>
        <p:xfrm>
          <a:off x="627614" y="1597373"/>
          <a:ext cx="8036690" cy="1859496"/>
        </p:xfrm>
        <a:graphic>
          <a:graphicData uri="http://schemas.openxmlformats.org/drawingml/2006/table">
            <a:tbl>
              <a:tblPr firstRow="1">
                <a:tableStyleId>{5C22544A-7EE6-4342-B048-85BDC9FD1C3A}</a:tableStyleId>
              </a:tblPr>
              <a:tblGrid>
                <a:gridCol w="4072133">
                  <a:extLst>
                    <a:ext uri="{9D8B030D-6E8A-4147-A177-3AD203B41FA5}">
                      <a16:colId xmlns:a16="http://schemas.microsoft.com/office/drawing/2014/main" xmlns="" val="20000"/>
                    </a:ext>
                  </a:extLst>
                </a:gridCol>
                <a:gridCol w="1193847">
                  <a:extLst>
                    <a:ext uri="{9D8B030D-6E8A-4147-A177-3AD203B41FA5}">
                      <a16:colId xmlns:a16="http://schemas.microsoft.com/office/drawing/2014/main" xmlns="" val="20001"/>
                    </a:ext>
                  </a:extLst>
                </a:gridCol>
                <a:gridCol w="2770710">
                  <a:extLst>
                    <a:ext uri="{9D8B030D-6E8A-4147-A177-3AD203B41FA5}">
                      <a16:colId xmlns:a16="http://schemas.microsoft.com/office/drawing/2014/main" xmlns="" val="20002"/>
                    </a:ext>
                  </a:extLst>
                </a:gridCol>
              </a:tblGrid>
              <a:tr h="227858">
                <a:tc>
                  <a:txBody>
                    <a:bodyPr/>
                    <a:lstStyle/>
                    <a:p>
                      <a:pPr algn="ctr"/>
                      <a:r>
                        <a:rPr lang="en-US" sz="1800" dirty="0"/>
                        <a:t>God was merciful on …</a:t>
                      </a:r>
                    </a:p>
                  </a:txBody>
                  <a:tcPr/>
                </a:tc>
                <a:tc>
                  <a:txBody>
                    <a:bodyPr/>
                    <a:lstStyle/>
                    <a:p>
                      <a:pPr algn="ctr"/>
                      <a:r>
                        <a:rPr lang="en-US" sz="1800" dirty="0"/>
                        <a:t>A</a:t>
                      </a:r>
                    </a:p>
                  </a:txBody>
                  <a:tcPr>
                    <a:solidFill>
                      <a:schemeClr val="bg1"/>
                    </a:solidFill>
                  </a:tcPr>
                </a:tc>
                <a:tc>
                  <a:txBody>
                    <a:bodyPr/>
                    <a:lstStyle/>
                    <a:p>
                      <a:pPr algn="ctr"/>
                      <a:r>
                        <a:rPr lang="en-US" sz="1800" dirty="0"/>
                        <a:t>Act of Mercy</a:t>
                      </a:r>
                    </a:p>
                  </a:txBody>
                  <a:tcPr/>
                </a:tc>
                <a:extLst>
                  <a:ext uri="{0D108BD9-81ED-4DB2-BD59-A6C34878D82A}">
                    <a16:rowId xmlns:a16="http://schemas.microsoft.com/office/drawing/2014/main" xmlns="" val="10000"/>
                  </a:ext>
                </a:extLst>
              </a:tr>
              <a:tr h="1493736">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u="sng" dirty="0"/>
                        <a:t>The Mariners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Why? The men feared God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Therefore they called out to the Lord, “O Lord, let us not perish for this man's life, and lay not on us innocent blood, for you, O Lord, have done as it pleased you.” (Jon 1:14)</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“Then the men feared the Lord exceedingly, and they offered a sacrifice to the Lord and made vows.” (Jon 1:16)</a:t>
                      </a:r>
                    </a:p>
                  </a:txBody>
                  <a:tcPr anchor="ctr"/>
                </a:tc>
                <a:tc>
                  <a:txBody>
                    <a:bodyPr/>
                    <a:lstStyle/>
                    <a:p>
                      <a:pPr algn="ctr"/>
                      <a:r>
                        <a:rPr lang="en-US" sz="2800" dirty="0">
                          <a:latin typeface="Wingdings 3" panose="05040102010807070707" pitchFamily="18" charset="2"/>
                        </a:rPr>
                        <a:t>g</a:t>
                      </a:r>
                    </a:p>
                  </a:txBody>
                  <a:tcPr anchor="ctr">
                    <a:solidFill>
                      <a:schemeClr val="bg1"/>
                    </a:solidFill>
                  </a:tcPr>
                </a:tc>
                <a:tc>
                  <a:txBody>
                    <a:bodyPr/>
                    <a:lstStyle/>
                    <a:p>
                      <a:r>
                        <a:rPr lang="en-US" sz="1200" dirty="0"/>
                        <a:t>God exercised his power over nature to calm the sea</a:t>
                      </a:r>
                    </a:p>
                    <a:p>
                      <a:pPr marL="171450" indent="-171450">
                        <a:buFont typeface="Arial" panose="020B0604020202020204" pitchFamily="34" charset="0"/>
                        <a:buChar char="•"/>
                      </a:pPr>
                      <a:r>
                        <a:rPr lang="en-US" sz="1200" dirty="0"/>
                        <a:t>So they picked up Jonah and hurled him into the sea, and the sea ceased from its raging. (Jon 1:15)</a:t>
                      </a:r>
                    </a:p>
                  </a:txBody>
                  <a:tcPr anchor="ctr"/>
                </a:tc>
                <a:extLst>
                  <a:ext uri="{0D108BD9-81ED-4DB2-BD59-A6C34878D82A}">
                    <a16:rowId xmlns:a16="http://schemas.microsoft.com/office/drawing/2014/main" xmlns="" val="10001"/>
                  </a:ext>
                </a:extLst>
              </a:tr>
            </a:tbl>
          </a:graphicData>
        </a:graphic>
      </p:graphicFrame>
      <p:graphicFrame>
        <p:nvGraphicFramePr>
          <p:cNvPr id="5" name="Table 4">
            <a:extLst>
              <a:ext uri="{FF2B5EF4-FFF2-40B4-BE49-F238E27FC236}">
                <a16:creationId xmlns:a16="http://schemas.microsoft.com/office/drawing/2014/main" xmlns="" id="{2C4BB3B0-EC6F-42CE-81BA-E1A843644746}"/>
              </a:ext>
            </a:extLst>
          </p:cNvPr>
          <p:cNvGraphicFramePr>
            <a:graphicFrameLocks noGrp="1"/>
          </p:cNvGraphicFramePr>
          <p:nvPr>
            <p:extLst>
              <p:ext uri="{D42A27DB-BD31-4B8C-83A1-F6EECF244321}">
                <p14:modId xmlns:p14="http://schemas.microsoft.com/office/powerpoint/2010/main" val="44470942"/>
              </p:ext>
            </p:extLst>
          </p:nvPr>
        </p:nvGraphicFramePr>
        <p:xfrm>
          <a:off x="627614" y="3640813"/>
          <a:ext cx="8036690" cy="1249680"/>
        </p:xfrm>
        <a:graphic>
          <a:graphicData uri="http://schemas.openxmlformats.org/drawingml/2006/table">
            <a:tbl>
              <a:tblPr>
                <a:tableStyleId>{5C22544A-7EE6-4342-B048-85BDC9FD1C3A}</a:tableStyleId>
              </a:tblPr>
              <a:tblGrid>
                <a:gridCol w="4072133">
                  <a:extLst>
                    <a:ext uri="{9D8B030D-6E8A-4147-A177-3AD203B41FA5}">
                      <a16:colId xmlns:a16="http://schemas.microsoft.com/office/drawing/2014/main" xmlns="" val="20000"/>
                    </a:ext>
                  </a:extLst>
                </a:gridCol>
                <a:gridCol w="1193847">
                  <a:extLst>
                    <a:ext uri="{9D8B030D-6E8A-4147-A177-3AD203B41FA5}">
                      <a16:colId xmlns:a16="http://schemas.microsoft.com/office/drawing/2014/main" xmlns="" val="20001"/>
                    </a:ext>
                  </a:extLst>
                </a:gridCol>
                <a:gridCol w="2770710">
                  <a:extLst>
                    <a:ext uri="{9D8B030D-6E8A-4147-A177-3AD203B41FA5}">
                      <a16:colId xmlns:a16="http://schemas.microsoft.com/office/drawing/2014/main" xmlns="" val="20002"/>
                    </a:ext>
                  </a:extLst>
                </a:gridCol>
              </a:tblGrid>
              <a:tr h="103802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u="sng" dirty="0"/>
                        <a:t>Jonah</a:t>
                      </a:r>
                      <a:endParaRPr lang="en-US" sz="1200" b="1" u="sng"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Why? Jonah recognizes and praises God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“But I with the voice of thanksgiving</a:t>
                      </a:r>
                      <a:br>
                        <a:rPr lang="en-US" sz="1200" dirty="0"/>
                      </a:br>
                      <a:r>
                        <a:rPr lang="en-US" sz="1200" dirty="0"/>
                        <a:t>will sacrifice to you;</a:t>
                      </a:r>
                      <a:br>
                        <a:rPr lang="en-US" sz="1200" dirty="0"/>
                      </a:br>
                      <a:r>
                        <a:rPr lang="en-US" sz="1200" dirty="0"/>
                        <a:t>what I have vowed I will pay.</a:t>
                      </a:r>
                      <a:br>
                        <a:rPr lang="en-US" sz="1200" dirty="0"/>
                      </a:br>
                      <a:r>
                        <a:rPr lang="en-US" sz="1200" dirty="0"/>
                        <a:t>Salvation belongs to the Lord!” (Jon 2:9)</a:t>
                      </a:r>
                    </a:p>
                  </a:txBody>
                  <a:tcPr anchor="ctr"/>
                </a:tc>
                <a:tc>
                  <a:txBody>
                    <a:bodyPr/>
                    <a:lstStyle/>
                    <a:p>
                      <a:pPr algn="ctr"/>
                      <a:r>
                        <a:rPr lang="en-US" sz="2800" dirty="0">
                          <a:latin typeface="Wingdings 3" panose="05040102010807070707" pitchFamily="18" charset="2"/>
                        </a:rPr>
                        <a:t>g</a:t>
                      </a:r>
                      <a:endParaRPr lang="en-US" sz="2800" baseline="0" dirty="0">
                        <a:latin typeface="Wingdings 3" panose="05040102010807070707" pitchFamily="18" charset="2"/>
                      </a:endParaRPr>
                    </a:p>
                  </a:txBody>
                  <a:tcPr anchor="ctr">
                    <a:solidFill>
                      <a:schemeClr val="bg1"/>
                    </a:solidFill>
                  </a:tcPr>
                </a:tc>
                <a:tc>
                  <a:txBody>
                    <a:bodyPr/>
                    <a:lstStyle/>
                    <a:p>
                      <a:r>
                        <a:rPr lang="en-US" sz="1200" dirty="0"/>
                        <a:t>The Lord exercised his power over nature to save Jonah from the fish.</a:t>
                      </a:r>
                    </a:p>
                    <a:p>
                      <a:pPr marL="171450" indent="-171450">
                        <a:buFont typeface="Arial" panose="020B0604020202020204" pitchFamily="34" charset="0"/>
                        <a:buChar char="•"/>
                      </a:pPr>
                      <a:r>
                        <a:rPr lang="en-US" sz="1200" dirty="0"/>
                        <a:t>And the Lord spoke to the fish, and it vomited Jonah out upon the dry land. (Jon 2:10)</a:t>
                      </a:r>
                    </a:p>
                  </a:txBody>
                  <a:tcPr anchor="ctr"/>
                </a:tc>
                <a:extLst>
                  <a:ext uri="{0D108BD9-81ED-4DB2-BD59-A6C34878D82A}">
                    <a16:rowId xmlns:a16="http://schemas.microsoft.com/office/drawing/2014/main" xmlns="" val="10002"/>
                  </a:ext>
                </a:extLst>
              </a:tr>
            </a:tbl>
          </a:graphicData>
        </a:graphic>
      </p:graphicFrame>
      <p:graphicFrame>
        <p:nvGraphicFramePr>
          <p:cNvPr id="7" name="Table 6">
            <a:extLst>
              <a:ext uri="{FF2B5EF4-FFF2-40B4-BE49-F238E27FC236}">
                <a16:creationId xmlns:a16="http://schemas.microsoft.com/office/drawing/2014/main" xmlns="" id="{250C9A8F-966D-4E40-8B3A-35EC21BA6950}"/>
              </a:ext>
            </a:extLst>
          </p:cNvPr>
          <p:cNvGraphicFramePr>
            <a:graphicFrameLocks noGrp="1"/>
          </p:cNvGraphicFramePr>
          <p:nvPr>
            <p:extLst>
              <p:ext uri="{D42A27DB-BD31-4B8C-83A1-F6EECF244321}">
                <p14:modId xmlns:p14="http://schemas.microsoft.com/office/powerpoint/2010/main" val="1997873766"/>
              </p:ext>
            </p:extLst>
          </p:nvPr>
        </p:nvGraphicFramePr>
        <p:xfrm>
          <a:off x="627614" y="5074438"/>
          <a:ext cx="8036690" cy="1432560"/>
        </p:xfrm>
        <a:graphic>
          <a:graphicData uri="http://schemas.openxmlformats.org/drawingml/2006/table">
            <a:tbl>
              <a:tblPr>
                <a:tableStyleId>{5C22544A-7EE6-4342-B048-85BDC9FD1C3A}</a:tableStyleId>
              </a:tblPr>
              <a:tblGrid>
                <a:gridCol w="4072133">
                  <a:extLst>
                    <a:ext uri="{9D8B030D-6E8A-4147-A177-3AD203B41FA5}">
                      <a16:colId xmlns:a16="http://schemas.microsoft.com/office/drawing/2014/main" xmlns="" val="20000"/>
                    </a:ext>
                  </a:extLst>
                </a:gridCol>
                <a:gridCol w="1193847">
                  <a:extLst>
                    <a:ext uri="{9D8B030D-6E8A-4147-A177-3AD203B41FA5}">
                      <a16:colId xmlns:a16="http://schemas.microsoft.com/office/drawing/2014/main" xmlns="" val="20001"/>
                    </a:ext>
                  </a:extLst>
                </a:gridCol>
                <a:gridCol w="2770710">
                  <a:extLst>
                    <a:ext uri="{9D8B030D-6E8A-4147-A177-3AD203B41FA5}">
                      <a16:colId xmlns:a16="http://schemas.microsoft.com/office/drawing/2014/main" xmlns="" val="20002"/>
                    </a:ext>
                  </a:extLst>
                </a:gridCol>
              </a:tblGrid>
              <a:tr h="1189925">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u="sng" dirty="0"/>
                        <a:t>Nineveh</a:t>
                      </a:r>
                      <a:endParaRPr lang="en-US" sz="1200" b="1" u="sng"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Why? Because they were humbled and repented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word reached the king of Nineveh, and he arose from his throne, removed his robe, covered himself with sackcloth, and sat in ashes.” (Jon 3:6)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“Let everyone turn from his evil way and from the violence that is in his hands.” (Jon 3:8b)</a:t>
                      </a:r>
                    </a:p>
                  </a:txBody>
                  <a:tcPr anchor="ctr"/>
                </a:tc>
                <a:tc>
                  <a:txBody>
                    <a:bodyPr/>
                    <a:lstStyle/>
                    <a:p>
                      <a:pPr algn="ctr"/>
                      <a:r>
                        <a:rPr lang="en-US" sz="2800" dirty="0">
                          <a:latin typeface="Wingdings 3" panose="05040102010807070707" pitchFamily="18" charset="2"/>
                        </a:rPr>
                        <a:t>g</a:t>
                      </a:r>
                      <a:endParaRPr lang="en-US" sz="2800" dirty="0"/>
                    </a:p>
                  </a:txBody>
                  <a:tcPr anchor="ctr">
                    <a:solidFill>
                      <a:schemeClr val="bg1"/>
                    </a:solidFill>
                  </a:tcPr>
                </a:tc>
                <a:tc>
                  <a:txBody>
                    <a:bodyPr/>
                    <a:lstStyle/>
                    <a:p>
                      <a:r>
                        <a:rPr lang="en-US" sz="1200" dirty="0"/>
                        <a:t>The Lord relented of the disaster preached by Jonah</a:t>
                      </a:r>
                    </a:p>
                    <a:p>
                      <a:pPr marL="171450" indent="-171450">
                        <a:buFont typeface="Arial" panose="020B0604020202020204" pitchFamily="34" charset="0"/>
                        <a:buChar char="•"/>
                      </a:pPr>
                      <a:r>
                        <a:rPr lang="en-US" sz="1200" dirty="0"/>
                        <a:t>“When God saw what they did, how they turned from their evil way, God relented of the disaster that he had said he would do to them, and he did not do it.” (Jon 3:10)</a:t>
                      </a:r>
                    </a:p>
                  </a:txBody>
                  <a:tcPr anchor="ct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142194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0520C6-940A-4B2A-99ED-A2790C57E703}"/>
              </a:ext>
            </a:extLst>
          </p:cNvPr>
          <p:cNvSpPr>
            <a:spLocks noGrp="1"/>
          </p:cNvSpPr>
          <p:nvPr>
            <p:ph type="title"/>
          </p:nvPr>
        </p:nvSpPr>
        <p:spPr/>
        <p:txBody>
          <a:bodyPr/>
          <a:lstStyle/>
          <a:p>
            <a:r>
              <a:rPr lang="en-US" dirty="0"/>
              <a:t>We Serve a Merciful God</a:t>
            </a:r>
          </a:p>
        </p:txBody>
      </p:sp>
      <p:sp>
        <p:nvSpPr>
          <p:cNvPr id="4" name="Content Placeholder 3">
            <a:extLst>
              <a:ext uri="{FF2B5EF4-FFF2-40B4-BE49-F238E27FC236}">
                <a16:creationId xmlns:a16="http://schemas.microsoft.com/office/drawing/2014/main" xmlns="" id="{D4D4DFE3-99C7-49AC-B951-E8EAEC4200AC}"/>
              </a:ext>
            </a:extLst>
          </p:cNvPr>
          <p:cNvSpPr>
            <a:spLocks noGrp="1"/>
          </p:cNvSpPr>
          <p:nvPr>
            <p:ph idx="13"/>
          </p:nvPr>
        </p:nvSpPr>
        <p:spPr/>
        <p:txBody>
          <a:bodyPr/>
          <a:lstStyle/>
          <a:p>
            <a:r>
              <a:rPr lang="en-US" dirty="0"/>
              <a:t>We serve a merciful, graceful, and loving God – who are we to judge his mercy?</a:t>
            </a:r>
          </a:p>
        </p:txBody>
      </p:sp>
      <p:graphicFrame>
        <p:nvGraphicFramePr>
          <p:cNvPr id="5" name="Table 4">
            <a:extLst>
              <a:ext uri="{FF2B5EF4-FFF2-40B4-BE49-F238E27FC236}">
                <a16:creationId xmlns:a16="http://schemas.microsoft.com/office/drawing/2014/main" xmlns="" id="{D2E659B4-F961-470C-81BC-218FA17CADBD}"/>
              </a:ext>
            </a:extLst>
          </p:cNvPr>
          <p:cNvGraphicFramePr>
            <a:graphicFrameLocks noGrp="1"/>
          </p:cNvGraphicFramePr>
          <p:nvPr>
            <p:extLst>
              <p:ext uri="{D42A27DB-BD31-4B8C-83A1-F6EECF244321}">
                <p14:modId xmlns:p14="http://schemas.microsoft.com/office/powerpoint/2010/main" val="1027650521"/>
              </p:ext>
            </p:extLst>
          </p:nvPr>
        </p:nvGraphicFramePr>
        <p:xfrm>
          <a:off x="478632" y="1339848"/>
          <a:ext cx="8122444" cy="5430520"/>
        </p:xfrm>
        <a:graphic>
          <a:graphicData uri="http://schemas.openxmlformats.org/drawingml/2006/table">
            <a:tbl>
              <a:tblPr firstRow="1" bandRow="1">
                <a:tableStyleId>{073A0DAA-6AF3-43AB-8588-CEC1D06C72B9}</a:tableStyleId>
              </a:tblPr>
              <a:tblGrid>
                <a:gridCol w="4030738">
                  <a:extLst>
                    <a:ext uri="{9D8B030D-6E8A-4147-A177-3AD203B41FA5}">
                      <a16:colId xmlns:a16="http://schemas.microsoft.com/office/drawing/2014/main" xmlns="" val="3557448495"/>
                    </a:ext>
                  </a:extLst>
                </a:gridCol>
                <a:gridCol w="4091706">
                  <a:extLst>
                    <a:ext uri="{9D8B030D-6E8A-4147-A177-3AD203B41FA5}">
                      <a16:colId xmlns:a16="http://schemas.microsoft.com/office/drawing/2014/main" xmlns="" val="3318730873"/>
                    </a:ext>
                  </a:extLst>
                </a:gridCol>
              </a:tblGrid>
              <a:tr h="370840">
                <a:tc>
                  <a:txBody>
                    <a:bodyPr/>
                    <a:lstStyle/>
                    <a:p>
                      <a:r>
                        <a:rPr lang="en-US" sz="1200" dirty="0">
                          <a:latin typeface="Calibri" panose="020F0502020204030204" pitchFamily="34" charset="0"/>
                        </a:rPr>
                        <a:t>Laborers in the Vineyard Parable (Mat 20:1-16)</a:t>
                      </a:r>
                    </a:p>
                  </a:txBody>
                  <a:tcPr>
                    <a:solidFill>
                      <a:schemeClr val="tx2">
                        <a:lumMod val="75000"/>
                      </a:schemeClr>
                    </a:solidFill>
                  </a:tcPr>
                </a:tc>
                <a:tc>
                  <a:txBody>
                    <a:bodyPr/>
                    <a:lstStyle/>
                    <a:p>
                      <a:r>
                        <a:rPr lang="en-US" sz="1200" dirty="0">
                          <a:latin typeface="Calibri" panose="020F0502020204030204" pitchFamily="34" charset="0"/>
                        </a:rPr>
                        <a:t>Jonah's Anger and the Lord’s Mercy (Jon 4:1-11)</a:t>
                      </a:r>
                    </a:p>
                  </a:txBody>
                  <a:tcPr>
                    <a:solidFill>
                      <a:schemeClr val="tx2">
                        <a:lumMod val="75000"/>
                      </a:schemeClr>
                    </a:solidFill>
                  </a:tcPr>
                </a:tc>
                <a:extLst>
                  <a:ext uri="{0D108BD9-81ED-4DB2-BD59-A6C34878D82A}">
                    <a16:rowId xmlns:a16="http://schemas.microsoft.com/office/drawing/2014/main" xmlns="" val="1771751090"/>
                  </a:ext>
                </a:extLst>
              </a:tr>
              <a:tr h="0">
                <a:tc>
                  <a:txBody>
                    <a:bodyPr/>
                    <a:lstStyle/>
                    <a:p>
                      <a:pPr marL="171450" indent="-171450" rtl="0">
                        <a:buFont typeface="Arial" panose="020B0604020202020204" pitchFamily="34" charset="0"/>
                        <a:buChar char="•"/>
                      </a:pPr>
                      <a:r>
                        <a:rPr lang="en-US" sz="1200" u="none" strike="noStrike" kern="1200" baseline="0" dirty="0">
                          <a:latin typeface="Calibri" panose="020F0502020204030204" pitchFamily="34" charset="0"/>
                        </a:rPr>
                        <a:t>Master of a house hires laborers throughout the day. At the end of the day, he pays them all the same wage, but those who labored all day rec’d the same amount as those who labored for only part of the day. </a:t>
                      </a:r>
                    </a:p>
                    <a:p>
                      <a:pPr marL="171450" indent="-171450" rtl="0">
                        <a:buFont typeface="Arial" panose="020B0604020202020204" pitchFamily="34" charset="0"/>
                        <a:buChar char="•"/>
                      </a:pPr>
                      <a:r>
                        <a:rPr lang="en-US" sz="1200" u="none" strike="noStrike" kern="1200" baseline="0" dirty="0">
                          <a:latin typeface="Calibri" panose="020F0502020204030204" pitchFamily="34" charset="0"/>
                        </a:rPr>
                        <a:t>Those who came first grumbled and complained because those who came to work later rec’d the same amount.</a:t>
                      </a:r>
                    </a:p>
                    <a:p>
                      <a:pPr rtl="0"/>
                      <a:endParaRPr lang="en-US" sz="1200" u="none" strike="noStrike" kern="1200" baseline="0" dirty="0">
                        <a:latin typeface="Calibri" panose="020F0502020204030204" pitchFamily="34" charset="0"/>
                      </a:endParaRPr>
                    </a:p>
                    <a:p>
                      <a:pPr rtl="0"/>
                      <a:r>
                        <a:rPr lang="en-US" sz="1100" u="none" strike="noStrike" kern="1200" baseline="0" dirty="0">
                          <a:latin typeface="Calibri" panose="020F0502020204030204" pitchFamily="34" charset="0"/>
                        </a:rPr>
                        <a:t>(8)  And when evening came, the owner of the vineyard said to his foreman, ‘Call the laborers and </a:t>
                      </a:r>
                      <a:r>
                        <a:rPr lang="en-US" sz="1100" u="sng" strike="noStrike" kern="1200" baseline="0" dirty="0">
                          <a:latin typeface="Calibri" panose="020F0502020204030204" pitchFamily="34" charset="0"/>
                        </a:rPr>
                        <a:t>pay them their wages</a:t>
                      </a:r>
                      <a:r>
                        <a:rPr lang="en-US" sz="1100" u="none" strike="noStrike" kern="1200" baseline="0" dirty="0">
                          <a:latin typeface="Calibri" panose="020F0502020204030204" pitchFamily="34" charset="0"/>
                        </a:rPr>
                        <a:t>, beginning with the last, up to the first.’</a:t>
                      </a:r>
                    </a:p>
                    <a:p>
                      <a:pPr rtl="0"/>
                      <a:r>
                        <a:rPr lang="en-US" sz="1100" u="none" strike="noStrike" kern="1200" baseline="0" dirty="0">
                          <a:latin typeface="Calibri" panose="020F0502020204030204" pitchFamily="34" charset="0"/>
                        </a:rPr>
                        <a:t>(9)  And when those hired about the eleventh hour came, </a:t>
                      </a:r>
                      <a:r>
                        <a:rPr lang="en-US" sz="1100" u="sng" strike="noStrike" kern="1200" baseline="0" dirty="0">
                          <a:latin typeface="Calibri" panose="020F0502020204030204" pitchFamily="34" charset="0"/>
                        </a:rPr>
                        <a:t>each of them received a denarius</a:t>
                      </a:r>
                      <a:r>
                        <a:rPr lang="en-US" sz="1100" u="none" strike="noStrike" kern="1200" baseline="0" dirty="0">
                          <a:latin typeface="Calibri" panose="020F0502020204030204" pitchFamily="34" charset="0"/>
                        </a:rPr>
                        <a:t>.</a:t>
                      </a:r>
                    </a:p>
                    <a:p>
                      <a:pPr rtl="0"/>
                      <a:r>
                        <a:rPr lang="en-US" sz="1100" u="none" strike="noStrike" kern="1200" baseline="0" dirty="0">
                          <a:latin typeface="Calibri" panose="020F0502020204030204" pitchFamily="34" charset="0"/>
                        </a:rPr>
                        <a:t>(10)  </a:t>
                      </a:r>
                      <a:r>
                        <a:rPr lang="en-US" sz="1100" u="sng" strike="noStrike" kern="1200" baseline="0" dirty="0">
                          <a:latin typeface="Calibri" panose="020F0502020204030204" pitchFamily="34" charset="0"/>
                        </a:rPr>
                        <a:t>Now when those hired first came, they thought they would receive more</a:t>
                      </a:r>
                      <a:r>
                        <a:rPr lang="en-US" sz="1100" u="none" strike="noStrike" kern="1200" baseline="0" dirty="0">
                          <a:latin typeface="Calibri" panose="020F0502020204030204" pitchFamily="34" charset="0"/>
                        </a:rPr>
                        <a:t>, but each of them also received a denarius.</a:t>
                      </a:r>
                    </a:p>
                    <a:p>
                      <a:pPr rtl="0"/>
                      <a:r>
                        <a:rPr lang="en-US" sz="1100" u="none" strike="noStrike" kern="1200" baseline="0" dirty="0">
                          <a:latin typeface="Calibri" panose="020F0502020204030204" pitchFamily="34" charset="0"/>
                        </a:rPr>
                        <a:t>(11)  And on receiving it </a:t>
                      </a:r>
                      <a:r>
                        <a:rPr lang="en-US" sz="1100" u="sng" strike="noStrike" kern="1200" baseline="0" dirty="0">
                          <a:latin typeface="Calibri" panose="020F0502020204030204" pitchFamily="34" charset="0"/>
                        </a:rPr>
                        <a:t>they grumbled</a:t>
                      </a:r>
                      <a:r>
                        <a:rPr lang="en-US" sz="1100" u="none" strike="noStrike" kern="1200" baseline="0" dirty="0">
                          <a:latin typeface="Calibri" panose="020F0502020204030204" pitchFamily="34" charset="0"/>
                        </a:rPr>
                        <a:t> at the master of the house,</a:t>
                      </a:r>
                    </a:p>
                    <a:p>
                      <a:pPr rtl="0"/>
                      <a:r>
                        <a:rPr lang="en-US" sz="1100" u="none" strike="noStrike" kern="1200" baseline="0" dirty="0">
                          <a:latin typeface="Calibri" panose="020F0502020204030204" pitchFamily="34" charset="0"/>
                        </a:rPr>
                        <a:t>(12)  saying, ‘These last worked only one hour, and you have made them equal to us who have borne the burden of the day and the scorching heat.’</a:t>
                      </a:r>
                    </a:p>
                    <a:p>
                      <a:pPr rtl="0"/>
                      <a:r>
                        <a:rPr lang="en-US" sz="1100" u="none" strike="noStrike" kern="1200" baseline="0" dirty="0">
                          <a:latin typeface="Calibri" panose="020F0502020204030204" pitchFamily="34" charset="0"/>
                        </a:rPr>
                        <a:t>(13)  But he replied to one of them, ‘</a:t>
                      </a:r>
                      <a:r>
                        <a:rPr lang="en-US" sz="1100" u="sng" strike="noStrike" kern="1200" baseline="0" dirty="0">
                          <a:latin typeface="Calibri" panose="020F0502020204030204" pitchFamily="34" charset="0"/>
                        </a:rPr>
                        <a:t>Friend, I am doing you no wrong. Did you not agree with me for a denarius?</a:t>
                      </a:r>
                    </a:p>
                    <a:p>
                      <a:pPr rtl="0"/>
                      <a:r>
                        <a:rPr lang="en-US" sz="1100" u="none" strike="noStrike" kern="1200" baseline="0" dirty="0">
                          <a:latin typeface="Calibri" panose="020F0502020204030204" pitchFamily="34" charset="0"/>
                        </a:rPr>
                        <a:t>(14)  Take what belongs to you and go. I choose to give to this last worker as I give to you.</a:t>
                      </a:r>
                    </a:p>
                    <a:p>
                      <a:pPr rtl="0"/>
                      <a:r>
                        <a:rPr lang="en-US" sz="1100" u="none" strike="noStrike" kern="1200" baseline="0" dirty="0">
                          <a:latin typeface="Calibri" panose="020F0502020204030204" pitchFamily="34" charset="0"/>
                        </a:rPr>
                        <a:t>(15)  </a:t>
                      </a:r>
                      <a:r>
                        <a:rPr lang="en-US" sz="1100" u="sng" strike="noStrike" kern="1200" baseline="0" dirty="0">
                          <a:latin typeface="Calibri" panose="020F0502020204030204" pitchFamily="34" charset="0"/>
                        </a:rPr>
                        <a:t>Am I not allowed to do what I choose with what belongs to me? Or do you begrudge my generosity?</a:t>
                      </a:r>
                      <a:r>
                        <a:rPr lang="en-US" sz="1100" u="none" strike="noStrike" kern="1200" baseline="0" dirty="0">
                          <a:latin typeface="Calibri" panose="020F0502020204030204" pitchFamily="34" charset="0"/>
                        </a:rPr>
                        <a:t>’</a:t>
                      </a:r>
                    </a:p>
                    <a:p>
                      <a:pPr rtl="0"/>
                      <a:r>
                        <a:rPr lang="en-US" sz="1100" u="none" strike="noStrike" kern="1200" baseline="0" dirty="0">
                          <a:latin typeface="Calibri" panose="020F0502020204030204" pitchFamily="34" charset="0"/>
                        </a:rPr>
                        <a:t>(16)  So the last will be first, and the first last.”</a:t>
                      </a:r>
                      <a:endParaRPr lang="en-US" sz="1100" b="0" i="0" u="none" strike="noStrike" kern="1200" baseline="0" dirty="0">
                        <a:solidFill>
                          <a:schemeClr val="dk1"/>
                        </a:solidFill>
                        <a:latin typeface="Calibri" panose="020F0502020204030204" pitchFamily="34" charset="0"/>
                        <a:ea typeface="+mn-ea"/>
                        <a:cs typeface="+mn-cs"/>
                      </a:endParaRPr>
                    </a:p>
                  </a:txBody>
                  <a:tcPr/>
                </a:tc>
                <a:tc>
                  <a:txBody>
                    <a:bodyPr/>
                    <a:lstStyle/>
                    <a:p>
                      <a:pPr marL="171450" indent="-171450" rtl="0">
                        <a:buFont typeface="Arial" panose="020B0604020202020204" pitchFamily="34" charset="0"/>
                        <a:buChar char="•"/>
                      </a:pPr>
                      <a:r>
                        <a:rPr lang="en-US" sz="1200" u="none" strike="noStrike" kern="1200" baseline="0" dirty="0">
                          <a:latin typeface="Calibri" panose="020F0502020204030204" pitchFamily="34" charset="0"/>
                        </a:rPr>
                        <a:t>Jonah was angry because God was merciful on Nineveh. He fled the mission because he knew God’s mercy.</a:t>
                      </a:r>
                    </a:p>
                    <a:p>
                      <a:pPr marL="171450" indent="-171450" rtl="0">
                        <a:buFont typeface="Arial" panose="020B0604020202020204" pitchFamily="34" charset="0"/>
                        <a:buChar char="•"/>
                      </a:pPr>
                      <a:r>
                        <a:rPr lang="en-US" sz="1200" u="none" strike="noStrike" kern="1200" baseline="0" dirty="0">
                          <a:latin typeface="Calibri" panose="020F0502020204030204" pitchFamily="34" charset="0"/>
                        </a:rPr>
                        <a:t>Jonah accepted God’s mercy on him, but was unwilling to accept God’s mercy on others.</a:t>
                      </a:r>
                    </a:p>
                    <a:p>
                      <a:pPr marL="171450" indent="-171450" rtl="0">
                        <a:buFont typeface="Arial" panose="020B0604020202020204" pitchFamily="34" charset="0"/>
                        <a:buChar char="•"/>
                      </a:pPr>
                      <a:r>
                        <a:rPr lang="en-US" sz="1200" u="none" strike="noStrike" kern="1200" baseline="0" dirty="0">
                          <a:latin typeface="Calibri" panose="020F0502020204030204" pitchFamily="34" charset="0"/>
                        </a:rPr>
                        <a:t>God, the creator of all things, has the right to be merciful on whoever he wills.</a:t>
                      </a:r>
                    </a:p>
                    <a:p>
                      <a:pPr rtl="0"/>
                      <a:endParaRPr lang="en-US" sz="1200" u="none" strike="noStrike" kern="1200" baseline="0" dirty="0">
                        <a:latin typeface="Calibri" panose="020F0502020204030204" pitchFamily="34" charset="0"/>
                      </a:endParaRPr>
                    </a:p>
                    <a:p>
                      <a:pPr rtl="0"/>
                      <a:r>
                        <a:rPr lang="en-US" sz="1100" u="none" strike="noStrike" kern="1200" baseline="0" dirty="0">
                          <a:latin typeface="Calibri" panose="020F0502020204030204" pitchFamily="34" charset="0"/>
                        </a:rPr>
                        <a:t>(1)  But it displeased Jonah exceedingly, and he was angry.</a:t>
                      </a:r>
                    </a:p>
                    <a:p>
                      <a:pPr rtl="0"/>
                      <a:r>
                        <a:rPr lang="en-US" sz="1100" u="none" strike="noStrike" kern="1200" baseline="0" dirty="0">
                          <a:latin typeface="Calibri" panose="020F0502020204030204" pitchFamily="34" charset="0"/>
                        </a:rPr>
                        <a:t>(2)  And he prayed to the LORD and said, “</a:t>
                      </a:r>
                      <a:r>
                        <a:rPr lang="en-US" sz="1100" u="sng" strike="noStrike" kern="1200" baseline="0" dirty="0">
                          <a:latin typeface="Calibri" panose="020F0502020204030204" pitchFamily="34" charset="0"/>
                        </a:rPr>
                        <a:t>O LORD, is not this what I said when I was yet in my country? That is why I made haste to flee to Tarshish; for I knew that you are a gracious God and merciful, slow to anger and abounding in steadfast love, and relenting from disaster.</a:t>
                      </a:r>
                    </a:p>
                    <a:p>
                      <a:pPr rtl="0"/>
                      <a:r>
                        <a:rPr lang="en-US" sz="1100" u="none" strike="noStrike" kern="1200" baseline="0" dirty="0">
                          <a:latin typeface="Calibri" panose="020F0502020204030204" pitchFamily="34" charset="0"/>
                        </a:rPr>
                        <a:t>…</a:t>
                      </a:r>
                    </a:p>
                    <a:p>
                      <a:pPr rtl="0"/>
                      <a:r>
                        <a:rPr lang="en-US" sz="1100" u="none" strike="noStrike" kern="1200" baseline="0" dirty="0">
                          <a:latin typeface="Calibri" panose="020F0502020204030204" pitchFamily="34" charset="0"/>
                        </a:rPr>
                        <a:t>(6)  Now the LORD </a:t>
                      </a:r>
                      <a:r>
                        <a:rPr lang="en-US" sz="1100" u="sng" strike="noStrike" kern="1200" baseline="0" dirty="0">
                          <a:latin typeface="Calibri" panose="020F0502020204030204" pitchFamily="34" charset="0"/>
                        </a:rPr>
                        <a:t>God appointed a plant</a:t>
                      </a:r>
                      <a:r>
                        <a:rPr lang="en-US" sz="1100" u="none" strike="noStrike" kern="1200" baseline="0" dirty="0">
                          <a:latin typeface="Calibri" panose="020F0502020204030204" pitchFamily="34" charset="0"/>
                        </a:rPr>
                        <a:t> and made it come up over Jonah, that it might be a shade over his head, to save him from his discomfort. So </a:t>
                      </a:r>
                      <a:r>
                        <a:rPr lang="en-US" sz="1100" u="sng" strike="noStrike" kern="1200" baseline="0" dirty="0">
                          <a:latin typeface="Calibri" panose="020F0502020204030204" pitchFamily="34" charset="0"/>
                        </a:rPr>
                        <a:t>Jonah was exceedingly glad </a:t>
                      </a:r>
                      <a:r>
                        <a:rPr lang="en-US" sz="1100" u="none" strike="noStrike" kern="1200" baseline="0" dirty="0">
                          <a:latin typeface="Calibri" panose="020F0502020204030204" pitchFamily="34" charset="0"/>
                        </a:rPr>
                        <a:t>because of the plant.</a:t>
                      </a:r>
                    </a:p>
                    <a:p>
                      <a:pPr rtl="0"/>
                      <a:r>
                        <a:rPr lang="en-US" sz="1100" u="none" strike="noStrike" kern="1200" baseline="0" dirty="0">
                          <a:latin typeface="Calibri" panose="020F0502020204030204" pitchFamily="34" charset="0"/>
                        </a:rPr>
                        <a:t>(7)  But when dawn came up the next day, </a:t>
                      </a:r>
                      <a:r>
                        <a:rPr lang="en-US" sz="1100" u="sng" strike="noStrike" kern="1200" baseline="0" dirty="0">
                          <a:latin typeface="Calibri" panose="020F0502020204030204" pitchFamily="34" charset="0"/>
                        </a:rPr>
                        <a:t>God appointed a worm that attacked the plant, so that it withered</a:t>
                      </a:r>
                      <a:r>
                        <a:rPr lang="en-US" sz="1100" u="none" strike="noStrike" kern="1200" baseline="0" dirty="0">
                          <a:latin typeface="Calibri" panose="020F0502020204030204" pitchFamily="34" charset="0"/>
                        </a:rPr>
                        <a:t>.</a:t>
                      </a:r>
                    </a:p>
                    <a:p>
                      <a:pPr rtl="0"/>
                      <a:r>
                        <a:rPr lang="en-US" sz="1100" u="none" strike="noStrike" kern="1200" baseline="0" dirty="0">
                          <a:latin typeface="Calibri" panose="020F0502020204030204" pitchFamily="34" charset="0"/>
                        </a:rPr>
                        <a:t>…</a:t>
                      </a:r>
                    </a:p>
                    <a:p>
                      <a:pPr rtl="0"/>
                      <a:r>
                        <a:rPr lang="en-US" sz="1100" u="none" strike="noStrike" kern="1200" baseline="0" dirty="0">
                          <a:latin typeface="Calibri" panose="020F0502020204030204" pitchFamily="34" charset="0"/>
                        </a:rPr>
                        <a:t>(9)  But God said to Jonah, “</a:t>
                      </a:r>
                      <a:r>
                        <a:rPr lang="en-US" sz="1100" u="sng" strike="noStrike" kern="1200" baseline="0" dirty="0">
                          <a:latin typeface="Calibri" panose="020F0502020204030204" pitchFamily="34" charset="0"/>
                        </a:rPr>
                        <a:t>Do you do well to be angry for the plant?</a:t>
                      </a:r>
                      <a:r>
                        <a:rPr lang="en-US" sz="1100" u="none" strike="noStrike" kern="1200" baseline="0" dirty="0">
                          <a:latin typeface="Calibri" panose="020F0502020204030204" pitchFamily="34" charset="0"/>
                        </a:rPr>
                        <a:t>” And he said, “Yes, I do well to be angry, angry enough to die.”</a:t>
                      </a:r>
                    </a:p>
                    <a:p>
                      <a:pPr rtl="0"/>
                      <a:r>
                        <a:rPr lang="en-US" sz="1100" u="none" strike="noStrike" kern="1200" baseline="0" dirty="0">
                          <a:latin typeface="Calibri" panose="020F0502020204030204" pitchFamily="34" charset="0"/>
                        </a:rPr>
                        <a:t>(10)  </a:t>
                      </a:r>
                      <a:r>
                        <a:rPr lang="en-US" sz="1100" u="sng" strike="noStrike" kern="1200" baseline="0" dirty="0">
                          <a:latin typeface="Calibri" panose="020F0502020204030204" pitchFamily="34" charset="0"/>
                        </a:rPr>
                        <a:t>And the LORD said, “You pity the plant, for which you did not labor, nor did you make it grow, which came into being in a night and perished in a night.</a:t>
                      </a:r>
                    </a:p>
                    <a:p>
                      <a:pPr rtl="0"/>
                      <a:r>
                        <a:rPr lang="en-US" sz="1100" u="none" strike="noStrike" kern="1200" baseline="0" dirty="0">
                          <a:latin typeface="Calibri" panose="020F0502020204030204" pitchFamily="34" charset="0"/>
                        </a:rPr>
                        <a:t>(11)  </a:t>
                      </a:r>
                      <a:r>
                        <a:rPr lang="en-US" sz="1100" u="sng" strike="noStrike" kern="1200" baseline="0" dirty="0">
                          <a:latin typeface="Calibri" panose="020F0502020204030204" pitchFamily="34" charset="0"/>
                        </a:rPr>
                        <a:t>And should not I pity Nineveh, that great city, in which there are more than 120,000 persons who do not know their right hand from their left, and also much cattle?”</a:t>
                      </a:r>
                      <a:endParaRPr lang="en-US" sz="1100" b="1" i="0" u="sng" strike="noStrike" kern="1200" baseline="0" dirty="0">
                        <a:solidFill>
                          <a:schemeClr val="dk1"/>
                        </a:solidFill>
                        <a:latin typeface="Calibri" panose="020F0502020204030204" pitchFamily="34" charset="0"/>
                        <a:ea typeface="+mn-ea"/>
                        <a:cs typeface="+mn-cs"/>
                      </a:endParaRPr>
                    </a:p>
                  </a:txBody>
                  <a:tcPr/>
                </a:tc>
                <a:extLst>
                  <a:ext uri="{0D108BD9-81ED-4DB2-BD59-A6C34878D82A}">
                    <a16:rowId xmlns:a16="http://schemas.microsoft.com/office/drawing/2014/main" xmlns="" val="1226006409"/>
                  </a:ext>
                </a:extLst>
              </a:tr>
            </a:tbl>
          </a:graphicData>
        </a:graphic>
      </p:graphicFrame>
    </p:spTree>
    <p:extLst>
      <p:ext uri="{BB962C8B-B14F-4D97-AF65-F5344CB8AC3E}">
        <p14:creationId xmlns:p14="http://schemas.microsoft.com/office/powerpoint/2010/main" val="20227281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500188"/>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Themes within Jonah Chapter 1</a:t>
            </a:r>
          </a:p>
        </p:txBody>
      </p:sp>
      <p:sp>
        <p:nvSpPr>
          <p:cNvPr id="7" name="Arrow: Left-Right 6">
            <a:extLst>
              <a:ext uri="{FF2B5EF4-FFF2-40B4-BE49-F238E27FC236}">
                <a16:creationId xmlns:a16="http://schemas.microsoft.com/office/drawing/2014/main" xmlns="" id="{2E84E33B-25B5-434C-AEB4-E03026DAE910}"/>
              </a:ext>
            </a:extLst>
          </p:cNvPr>
          <p:cNvSpPr/>
          <p:nvPr/>
        </p:nvSpPr>
        <p:spPr>
          <a:xfrm>
            <a:off x="707491" y="2424970"/>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a:t>
            </a:r>
            <a:r>
              <a:rPr lang="en-US" sz="2000" b="1" u="sng" dirty="0">
                <a:latin typeface="Calibri" panose="020F0502020204030204" pitchFamily="34" charset="0"/>
              </a:rPr>
              <a:t>Mercy</a:t>
            </a:r>
            <a:r>
              <a:rPr lang="en-US" sz="2000" dirty="0">
                <a:latin typeface="Calibri" panose="020F0502020204030204" pitchFamily="34" charset="0"/>
              </a:rPr>
              <a:t> and </a:t>
            </a:r>
            <a:r>
              <a:rPr lang="en-US" sz="2000" b="1" u="sng" dirty="0">
                <a:latin typeface="Calibri" panose="020F0502020204030204" pitchFamily="34" charset="0"/>
              </a:rPr>
              <a:t>Love</a:t>
            </a:r>
            <a:r>
              <a:rPr lang="en-US" sz="2000" dirty="0">
                <a:latin typeface="Calibri" panose="020F0502020204030204" pitchFamily="34" charset="0"/>
              </a:rPr>
              <a:t> Extend Universally to All</a:t>
            </a:r>
          </a:p>
        </p:txBody>
      </p:sp>
      <p:sp>
        <p:nvSpPr>
          <p:cNvPr id="9" name="Rectangle: Rounded Corners 8">
            <a:extLst>
              <a:ext uri="{FF2B5EF4-FFF2-40B4-BE49-F238E27FC236}">
                <a16:creationId xmlns:a16="http://schemas.microsoft.com/office/drawing/2014/main" xmlns="" id="{B9DBE1E1-9B8D-450B-810E-D191F9C901E8}"/>
              </a:ext>
            </a:extLst>
          </p:cNvPr>
          <p:cNvSpPr/>
          <p:nvPr/>
        </p:nvSpPr>
        <p:spPr>
          <a:xfrm>
            <a:off x="3288765" y="3656075"/>
            <a:ext cx="2607209" cy="2800994"/>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rPr>
              <a:t>The Lord is merciful on Jonah as he delivers him from the storm and his disobedience through the great fish</a:t>
            </a:r>
          </a:p>
        </p:txBody>
      </p:sp>
      <p:sp>
        <p:nvSpPr>
          <p:cNvPr id="12" name="Rectangle: Rounded Corners 11">
            <a:extLst>
              <a:ext uri="{FF2B5EF4-FFF2-40B4-BE49-F238E27FC236}">
                <a16:creationId xmlns:a16="http://schemas.microsoft.com/office/drawing/2014/main" xmlns="" id="{22767DD6-BD13-450A-BE3E-E06F6960E1F8}"/>
              </a:ext>
            </a:extLst>
          </p:cNvPr>
          <p:cNvSpPr/>
          <p:nvPr/>
        </p:nvSpPr>
        <p:spPr>
          <a:xfrm>
            <a:off x="6098640" y="3656076"/>
            <a:ext cx="2607209" cy="2800992"/>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rPr>
              <a:t>The Lord is merciful on the Ninevites, relenting from the disaster because of the humility and submission of the Ninevites</a:t>
            </a:r>
          </a:p>
        </p:txBody>
      </p:sp>
      <p:sp>
        <p:nvSpPr>
          <p:cNvPr id="14" name="Rectangle: Rounded Corners 13">
            <a:extLst>
              <a:ext uri="{FF2B5EF4-FFF2-40B4-BE49-F238E27FC236}">
                <a16:creationId xmlns:a16="http://schemas.microsoft.com/office/drawing/2014/main" xmlns="" id="{A5082BFD-E4E9-41DD-A031-5AE4BFAA8538}"/>
              </a:ext>
            </a:extLst>
          </p:cNvPr>
          <p:cNvSpPr/>
          <p:nvPr/>
        </p:nvSpPr>
        <p:spPr>
          <a:xfrm>
            <a:off x="421740" y="3656075"/>
            <a:ext cx="2607209" cy="2800995"/>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rPr>
              <a:t>The Lord is merciful on the sailors and saves them from the storm even though they just pagans in the eyes Jonah, similar to the Ninevites </a:t>
            </a:r>
          </a:p>
        </p:txBody>
      </p:sp>
    </p:spTree>
    <p:extLst>
      <p:ext uri="{BB962C8B-B14F-4D97-AF65-F5344CB8AC3E}">
        <p14:creationId xmlns:p14="http://schemas.microsoft.com/office/powerpoint/2010/main" val="21381524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500188"/>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Themes within Jonah Chapter 1</a:t>
            </a:r>
          </a:p>
        </p:txBody>
      </p:sp>
      <p:sp>
        <p:nvSpPr>
          <p:cNvPr id="9" name="Arrow: Left-Right 8">
            <a:extLst>
              <a:ext uri="{FF2B5EF4-FFF2-40B4-BE49-F238E27FC236}">
                <a16:creationId xmlns:a16="http://schemas.microsoft.com/office/drawing/2014/main" xmlns="" id="{45DF5AF1-DCDF-4636-91B2-4F5D1F4BF531}"/>
              </a:ext>
            </a:extLst>
          </p:cNvPr>
          <p:cNvSpPr/>
          <p:nvPr/>
        </p:nvSpPr>
        <p:spPr>
          <a:xfrm>
            <a:off x="707491" y="2462631"/>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 Expects </a:t>
            </a:r>
            <a:r>
              <a:rPr lang="en-US" sz="2000" b="1" u="sng" dirty="0">
                <a:latin typeface="Calibri" panose="020F0502020204030204" pitchFamily="34" charset="0"/>
              </a:rPr>
              <a:t>Obedience</a:t>
            </a:r>
            <a:r>
              <a:rPr lang="en-US" sz="2000" dirty="0">
                <a:latin typeface="Calibri" panose="020F0502020204030204" pitchFamily="34" charset="0"/>
              </a:rPr>
              <a:t> and </a:t>
            </a:r>
            <a:r>
              <a:rPr lang="en-US" sz="2000" b="1" u="sng" dirty="0">
                <a:latin typeface="Calibri" panose="020F0502020204030204" pitchFamily="34" charset="0"/>
              </a:rPr>
              <a:t>Repentance</a:t>
            </a:r>
            <a:r>
              <a:rPr lang="en-US" sz="2000" dirty="0">
                <a:latin typeface="Calibri" panose="020F0502020204030204" pitchFamily="34" charset="0"/>
              </a:rPr>
              <a:t> </a:t>
            </a:r>
          </a:p>
        </p:txBody>
      </p:sp>
      <p:sp>
        <p:nvSpPr>
          <p:cNvPr id="7" name="Rectangle: Rounded Corners 6">
            <a:extLst>
              <a:ext uri="{FF2B5EF4-FFF2-40B4-BE49-F238E27FC236}">
                <a16:creationId xmlns:a16="http://schemas.microsoft.com/office/drawing/2014/main" xmlns="" id="{3396B680-C83B-48F2-B25B-074102EF6A3F}"/>
              </a:ext>
            </a:extLst>
          </p:cNvPr>
          <p:cNvSpPr/>
          <p:nvPr/>
        </p:nvSpPr>
        <p:spPr>
          <a:xfrm>
            <a:off x="421740" y="3656075"/>
            <a:ext cx="2607209" cy="2871333"/>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rPr>
              <a:t>The Lord saves the Sailors as they submitted to him: they cried out to God, feared the Lord exceedingly, offered a sacrifice, and made vows</a:t>
            </a:r>
          </a:p>
        </p:txBody>
      </p:sp>
      <p:sp>
        <p:nvSpPr>
          <p:cNvPr id="10" name="Rectangle: Rounded Corners 9">
            <a:extLst>
              <a:ext uri="{FF2B5EF4-FFF2-40B4-BE49-F238E27FC236}">
                <a16:creationId xmlns:a16="http://schemas.microsoft.com/office/drawing/2014/main" xmlns="" id="{09859BBD-A17E-452D-B7D9-ABCE7DC77167}"/>
              </a:ext>
            </a:extLst>
          </p:cNvPr>
          <p:cNvSpPr/>
          <p:nvPr/>
        </p:nvSpPr>
        <p:spPr>
          <a:xfrm>
            <a:off x="3288765" y="3656075"/>
            <a:ext cx="2607209" cy="2871333"/>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rPr>
              <a:t>The Lord disciplined Jonah to obedience and delivered him through the great fish, allowing him opportunity for obedience</a:t>
            </a:r>
          </a:p>
        </p:txBody>
      </p:sp>
      <p:sp>
        <p:nvSpPr>
          <p:cNvPr id="13" name="Rectangle: Rounded Corners 12">
            <a:extLst>
              <a:ext uri="{FF2B5EF4-FFF2-40B4-BE49-F238E27FC236}">
                <a16:creationId xmlns:a16="http://schemas.microsoft.com/office/drawing/2014/main" xmlns="" id="{F2741B8D-2D88-45F8-BC93-75422F47610C}"/>
              </a:ext>
            </a:extLst>
          </p:cNvPr>
          <p:cNvSpPr/>
          <p:nvPr/>
        </p:nvSpPr>
        <p:spPr>
          <a:xfrm>
            <a:off x="6098640" y="3656075"/>
            <a:ext cx="2607209" cy="2871333"/>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rPr>
              <a:t>The Lord relented from disaster on the Ninevites after they submitted to God, fasting in sackcloth </a:t>
            </a:r>
          </a:p>
        </p:txBody>
      </p:sp>
    </p:spTree>
    <p:extLst>
      <p:ext uri="{BB962C8B-B14F-4D97-AF65-F5344CB8AC3E}">
        <p14:creationId xmlns:p14="http://schemas.microsoft.com/office/powerpoint/2010/main" val="283518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371599"/>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Themes within Jonah Chapter 1</a:t>
            </a:r>
          </a:p>
        </p:txBody>
      </p:sp>
      <p:sp>
        <p:nvSpPr>
          <p:cNvPr id="10" name="Arrow: Left-Right 9">
            <a:extLst>
              <a:ext uri="{FF2B5EF4-FFF2-40B4-BE49-F238E27FC236}">
                <a16:creationId xmlns:a16="http://schemas.microsoft.com/office/drawing/2014/main" xmlns="" id="{62B2FE97-32E4-42F5-BDB8-D3A923339BBB}"/>
              </a:ext>
            </a:extLst>
          </p:cNvPr>
          <p:cNvSpPr/>
          <p:nvPr/>
        </p:nvSpPr>
        <p:spPr>
          <a:xfrm>
            <a:off x="707491" y="2314556"/>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is </a:t>
            </a:r>
            <a:r>
              <a:rPr lang="en-US" sz="2000" b="1" u="sng" dirty="0">
                <a:latin typeface="Calibri" panose="020F0502020204030204" pitchFamily="34" charset="0"/>
              </a:rPr>
              <a:t>Sovereign</a:t>
            </a:r>
            <a:r>
              <a:rPr lang="en-US" sz="2000" dirty="0">
                <a:latin typeface="Calibri" panose="020F0502020204030204" pitchFamily="34" charset="0"/>
              </a:rPr>
              <a:t> over all nations and earth’s creation</a:t>
            </a:r>
          </a:p>
        </p:txBody>
      </p:sp>
      <p:sp>
        <p:nvSpPr>
          <p:cNvPr id="7" name="Rectangle: Rounded Corners 6">
            <a:extLst>
              <a:ext uri="{FF2B5EF4-FFF2-40B4-BE49-F238E27FC236}">
                <a16:creationId xmlns:a16="http://schemas.microsoft.com/office/drawing/2014/main" xmlns="" id="{2935ED6E-7B0D-4024-923D-6D1AD748337C}"/>
              </a:ext>
            </a:extLst>
          </p:cNvPr>
          <p:cNvSpPr/>
          <p:nvPr/>
        </p:nvSpPr>
        <p:spPr>
          <a:xfrm>
            <a:off x="421740" y="3656075"/>
            <a:ext cx="2607209" cy="2667353"/>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rPr>
              <a:t>The Lord’s power over the earths creation is clearly seen throughout Jonah: power over the storm, the fish, the plant, the worm</a:t>
            </a:r>
          </a:p>
        </p:txBody>
      </p:sp>
      <p:sp>
        <p:nvSpPr>
          <p:cNvPr id="9" name="Rectangle: Rounded Corners 8">
            <a:extLst>
              <a:ext uri="{FF2B5EF4-FFF2-40B4-BE49-F238E27FC236}">
                <a16:creationId xmlns:a16="http://schemas.microsoft.com/office/drawing/2014/main" xmlns="" id="{FCE157C6-BF70-433D-8F3D-0923903F9FCC}"/>
              </a:ext>
            </a:extLst>
          </p:cNvPr>
          <p:cNvSpPr/>
          <p:nvPr/>
        </p:nvSpPr>
        <p:spPr>
          <a:xfrm>
            <a:off x="3288765" y="3656075"/>
            <a:ext cx="2607209" cy="2667352"/>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rPr>
              <a:t>The Lord is Lord of not just the Hebrews, but of all people including the pagan sailors and the Ninevites </a:t>
            </a:r>
          </a:p>
        </p:txBody>
      </p:sp>
      <p:sp>
        <p:nvSpPr>
          <p:cNvPr id="13" name="Rectangle: Rounded Corners 12">
            <a:extLst>
              <a:ext uri="{FF2B5EF4-FFF2-40B4-BE49-F238E27FC236}">
                <a16:creationId xmlns:a16="http://schemas.microsoft.com/office/drawing/2014/main" xmlns="" id="{27C8C328-85C8-48CB-9D69-892929C0B011}"/>
              </a:ext>
            </a:extLst>
          </p:cNvPr>
          <p:cNvSpPr/>
          <p:nvPr/>
        </p:nvSpPr>
        <p:spPr>
          <a:xfrm>
            <a:off x="6098640" y="3656076"/>
            <a:ext cx="2607209" cy="2667350"/>
          </a:xfrm>
          <a:prstGeom prst="round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rPr>
              <a:t>The Lord has the power to overthrow nations, bring destruction on evil nations, or use them for his will</a:t>
            </a:r>
          </a:p>
        </p:txBody>
      </p:sp>
    </p:spTree>
    <p:extLst>
      <p:ext uri="{BB962C8B-B14F-4D97-AF65-F5344CB8AC3E}">
        <p14:creationId xmlns:p14="http://schemas.microsoft.com/office/powerpoint/2010/main" val="1059039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BF894D33-6690-42C3-A22F-E4D4ABC69658}"/>
              </a:ext>
            </a:extLst>
          </p:cNvPr>
          <p:cNvSpPr/>
          <p:nvPr/>
        </p:nvSpPr>
        <p:spPr>
          <a:xfrm>
            <a:off x="389902" y="1280159"/>
            <a:ext cx="4751840" cy="5184677"/>
          </a:xfrm>
          <a:prstGeom prst="round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11" name="Rectangle 2">
            <a:extLst>
              <a:ext uri="{FF2B5EF4-FFF2-40B4-BE49-F238E27FC236}">
                <a16:creationId xmlns:a16="http://schemas.microsoft.com/office/drawing/2014/main" xmlns="" id="{D45A3A36-7D74-4F46-B4C4-9332246E0C79}"/>
              </a:ext>
            </a:extLst>
          </p:cNvPr>
          <p:cNvSpPr>
            <a:spLocks noGrp="1" noChangeArrowheads="1"/>
          </p:cNvSpPr>
          <p:nvPr>
            <p:ph type="title"/>
          </p:nvPr>
        </p:nvSpPr>
        <p:spPr>
          <a:xfrm>
            <a:off x="685800" y="308757"/>
            <a:ext cx="7772400" cy="896155"/>
          </a:xfrm>
        </p:spPr>
        <p:txBody>
          <a:bodyPr>
            <a:normAutofit/>
          </a:bodyPr>
          <a:lstStyle/>
          <a:p>
            <a:pPr eaLnBrk="1" hangingPunct="1"/>
            <a:r>
              <a:rPr lang="en-US" altLang="en-US" dirty="0"/>
              <a:t>Israel’s King in the Time of Jonah</a:t>
            </a:r>
          </a:p>
        </p:txBody>
      </p:sp>
      <p:sp>
        <p:nvSpPr>
          <p:cNvPr id="2" name="Rectangle 1">
            <a:extLst>
              <a:ext uri="{FF2B5EF4-FFF2-40B4-BE49-F238E27FC236}">
                <a16:creationId xmlns:a16="http://schemas.microsoft.com/office/drawing/2014/main" xmlns="" id="{5688C287-69D6-4F5E-9CDF-74A97F64FF6C}"/>
              </a:ext>
            </a:extLst>
          </p:cNvPr>
          <p:cNvSpPr/>
          <p:nvPr/>
        </p:nvSpPr>
        <p:spPr>
          <a:xfrm>
            <a:off x="1011920" y="1624818"/>
            <a:ext cx="3785164" cy="830997"/>
          </a:xfrm>
          <a:prstGeom prst="rect">
            <a:avLst/>
          </a:prstGeom>
        </p:spPr>
        <p:txBody>
          <a:bodyPr wrap="square">
            <a:spAutoFit/>
          </a:bodyPr>
          <a:lstStyle/>
          <a:p>
            <a:r>
              <a:rPr lang="en-US" sz="1200" dirty="0">
                <a:solidFill>
                  <a:schemeClr val="bg1"/>
                </a:solidFill>
                <a:latin typeface="Verdana" panose="020B0604030504040204" pitchFamily="34" charset="0"/>
              </a:rPr>
              <a:t>(1) Now the word of the LORD came to </a:t>
            </a:r>
            <a:r>
              <a:rPr lang="en-US" sz="1200" b="1" u="sng" dirty="0">
                <a:solidFill>
                  <a:schemeClr val="bg1"/>
                </a:solidFill>
                <a:latin typeface="Verdana" panose="020B0604030504040204" pitchFamily="34" charset="0"/>
              </a:rPr>
              <a:t>Jonah the son of </a:t>
            </a:r>
            <a:r>
              <a:rPr lang="en-US" sz="1200" b="1" u="sng" dirty="0" err="1">
                <a:solidFill>
                  <a:schemeClr val="bg1"/>
                </a:solidFill>
                <a:latin typeface="Verdana" panose="020B0604030504040204" pitchFamily="34" charset="0"/>
              </a:rPr>
              <a:t>Amittai</a:t>
            </a:r>
            <a:r>
              <a:rPr lang="en-US" sz="1200" dirty="0">
                <a:solidFill>
                  <a:schemeClr val="bg1"/>
                </a:solidFill>
                <a:latin typeface="Verdana" panose="020B0604030504040204" pitchFamily="34" charset="0"/>
              </a:rPr>
              <a:t>, saying,</a:t>
            </a:r>
          </a:p>
          <a:p>
            <a:r>
              <a:rPr lang="en-US" sz="1200" dirty="0">
                <a:solidFill>
                  <a:schemeClr val="bg1"/>
                </a:solidFill>
                <a:latin typeface="Verdana" panose="020B0604030504040204" pitchFamily="34" charset="0"/>
              </a:rPr>
              <a:t>(Jon 1:1)</a:t>
            </a:r>
          </a:p>
          <a:p>
            <a:endParaRPr lang="en-US" sz="1200" dirty="0">
              <a:solidFill>
                <a:schemeClr val="bg1"/>
              </a:solidFill>
              <a:latin typeface="Verdana" panose="020B0604030504040204" pitchFamily="34" charset="0"/>
            </a:endParaRPr>
          </a:p>
        </p:txBody>
      </p:sp>
      <p:sp>
        <p:nvSpPr>
          <p:cNvPr id="3" name="Rectangle 2">
            <a:extLst>
              <a:ext uri="{FF2B5EF4-FFF2-40B4-BE49-F238E27FC236}">
                <a16:creationId xmlns:a16="http://schemas.microsoft.com/office/drawing/2014/main" xmlns="" id="{0B4E9597-CC8B-49B5-AA7D-5CA8DB23B66C}"/>
              </a:ext>
            </a:extLst>
          </p:cNvPr>
          <p:cNvSpPr/>
          <p:nvPr/>
        </p:nvSpPr>
        <p:spPr>
          <a:xfrm>
            <a:off x="1011920" y="2578925"/>
            <a:ext cx="3785164" cy="3600986"/>
          </a:xfrm>
          <a:prstGeom prst="rect">
            <a:avLst/>
          </a:prstGeom>
        </p:spPr>
        <p:txBody>
          <a:bodyPr wrap="square">
            <a:spAutoFit/>
          </a:bodyPr>
          <a:lstStyle/>
          <a:p>
            <a:r>
              <a:rPr lang="en-US" sz="1200" dirty="0">
                <a:solidFill>
                  <a:schemeClr val="bg1"/>
                </a:solidFill>
                <a:latin typeface="Verdana" panose="020B0604030504040204" pitchFamily="34" charset="0"/>
              </a:rPr>
              <a:t>(23)  In the fifteenth year of Amaziah the son of </a:t>
            </a:r>
            <a:r>
              <a:rPr lang="en-US" sz="1200" dirty="0" err="1">
                <a:solidFill>
                  <a:schemeClr val="bg1"/>
                </a:solidFill>
                <a:latin typeface="Verdana" panose="020B0604030504040204" pitchFamily="34" charset="0"/>
              </a:rPr>
              <a:t>Joash</a:t>
            </a:r>
            <a:r>
              <a:rPr lang="en-US" sz="1200" dirty="0">
                <a:solidFill>
                  <a:schemeClr val="bg1"/>
                </a:solidFill>
                <a:latin typeface="Verdana" panose="020B0604030504040204" pitchFamily="34" charset="0"/>
              </a:rPr>
              <a:t>, king of Judah, </a:t>
            </a:r>
            <a:r>
              <a:rPr lang="en-US" sz="1200" b="1" u="sng" dirty="0">
                <a:solidFill>
                  <a:schemeClr val="bg1"/>
                </a:solidFill>
                <a:latin typeface="Verdana" panose="020B0604030504040204" pitchFamily="34" charset="0"/>
              </a:rPr>
              <a:t>Jeroboam</a:t>
            </a:r>
            <a:r>
              <a:rPr lang="en-US" sz="1200" dirty="0">
                <a:solidFill>
                  <a:schemeClr val="bg1"/>
                </a:solidFill>
                <a:latin typeface="Verdana" panose="020B0604030504040204" pitchFamily="34" charset="0"/>
              </a:rPr>
              <a:t> the son of </a:t>
            </a:r>
            <a:r>
              <a:rPr lang="en-US" sz="1200" dirty="0" err="1">
                <a:solidFill>
                  <a:schemeClr val="bg1"/>
                </a:solidFill>
                <a:latin typeface="Verdana" panose="020B0604030504040204" pitchFamily="34" charset="0"/>
              </a:rPr>
              <a:t>Joash</a:t>
            </a:r>
            <a:r>
              <a:rPr lang="en-US" sz="1200" dirty="0">
                <a:solidFill>
                  <a:schemeClr val="bg1"/>
                </a:solidFill>
                <a:latin typeface="Verdana" panose="020B0604030504040204" pitchFamily="34" charset="0"/>
              </a:rPr>
              <a:t>, king of Israel, began to reign in Samaria, and he reigned forty-one years.</a:t>
            </a:r>
          </a:p>
          <a:p>
            <a:r>
              <a:rPr lang="en-US" sz="1200" dirty="0">
                <a:solidFill>
                  <a:schemeClr val="bg1"/>
                </a:solidFill>
                <a:latin typeface="Verdana" panose="020B0604030504040204" pitchFamily="34" charset="0"/>
              </a:rPr>
              <a:t>(24)  And </a:t>
            </a:r>
            <a:r>
              <a:rPr lang="en-US" sz="1200" b="1" u="sng" dirty="0">
                <a:solidFill>
                  <a:schemeClr val="bg1"/>
                </a:solidFill>
                <a:latin typeface="Verdana" panose="020B0604030504040204" pitchFamily="34" charset="0"/>
              </a:rPr>
              <a:t>he did what was evil in the sight of the LORD</a:t>
            </a:r>
            <a:r>
              <a:rPr lang="en-US" sz="1200" dirty="0">
                <a:solidFill>
                  <a:schemeClr val="bg1"/>
                </a:solidFill>
                <a:latin typeface="Verdana" panose="020B0604030504040204" pitchFamily="34" charset="0"/>
              </a:rPr>
              <a:t>. He did not depart from all the sins of Jeroboam the son of </a:t>
            </a:r>
            <a:r>
              <a:rPr lang="en-US" sz="1200" dirty="0" err="1">
                <a:solidFill>
                  <a:schemeClr val="bg1"/>
                </a:solidFill>
                <a:latin typeface="Verdana" panose="020B0604030504040204" pitchFamily="34" charset="0"/>
              </a:rPr>
              <a:t>Nebat</a:t>
            </a:r>
            <a:r>
              <a:rPr lang="en-US" sz="1200" dirty="0">
                <a:solidFill>
                  <a:schemeClr val="bg1"/>
                </a:solidFill>
                <a:latin typeface="Verdana" panose="020B0604030504040204" pitchFamily="34" charset="0"/>
              </a:rPr>
              <a:t>, which he made Israel to sin.</a:t>
            </a:r>
          </a:p>
          <a:p>
            <a:r>
              <a:rPr lang="en-US" sz="1200" dirty="0">
                <a:solidFill>
                  <a:schemeClr val="bg1"/>
                </a:solidFill>
                <a:latin typeface="Verdana" panose="020B0604030504040204" pitchFamily="34" charset="0"/>
              </a:rPr>
              <a:t>(25)  He restored the border of Israel from </a:t>
            </a:r>
            <a:r>
              <a:rPr lang="en-US" sz="1200" dirty="0" err="1">
                <a:solidFill>
                  <a:schemeClr val="bg1"/>
                </a:solidFill>
                <a:latin typeface="Verdana" panose="020B0604030504040204" pitchFamily="34" charset="0"/>
              </a:rPr>
              <a:t>Lebo-hamath</a:t>
            </a:r>
            <a:r>
              <a:rPr lang="en-US" sz="1200" dirty="0">
                <a:solidFill>
                  <a:schemeClr val="bg1"/>
                </a:solidFill>
                <a:latin typeface="Verdana" panose="020B0604030504040204" pitchFamily="34" charset="0"/>
              </a:rPr>
              <a:t> as far as the Sea of the Arabah, according to the word of the LORD, the God of Israel, which he spoke by his servant </a:t>
            </a:r>
            <a:r>
              <a:rPr lang="en-US" sz="1200" b="1" u="sng" dirty="0">
                <a:solidFill>
                  <a:schemeClr val="bg1"/>
                </a:solidFill>
                <a:latin typeface="Verdana" panose="020B0604030504040204" pitchFamily="34" charset="0"/>
              </a:rPr>
              <a:t>Jonah the son of </a:t>
            </a:r>
            <a:r>
              <a:rPr lang="en-US" sz="1200" b="1" u="sng" dirty="0" err="1">
                <a:solidFill>
                  <a:schemeClr val="bg1"/>
                </a:solidFill>
                <a:latin typeface="Verdana" panose="020B0604030504040204" pitchFamily="34" charset="0"/>
              </a:rPr>
              <a:t>Amittai</a:t>
            </a:r>
            <a:r>
              <a:rPr lang="en-US" sz="1200" b="1" u="sng" dirty="0">
                <a:solidFill>
                  <a:schemeClr val="bg1"/>
                </a:solidFill>
                <a:latin typeface="Verdana" panose="020B0604030504040204" pitchFamily="34" charset="0"/>
              </a:rPr>
              <a:t>, the prophet, who was from Gath-</a:t>
            </a:r>
            <a:r>
              <a:rPr lang="en-US" sz="1200" b="1" u="sng" dirty="0" err="1">
                <a:solidFill>
                  <a:schemeClr val="bg1"/>
                </a:solidFill>
                <a:latin typeface="Verdana" panose="020B0604030504040204" pitchFamily="34" charset="0"/>
              </a:rPr>
              <a:t>hepher</a:t>
            </a:r>
            <a:r>
              <a:rPr lang="en-US" sz="1200" dirty="0">
                <a:solidFill>
                  <a:schemeClr val="bg1"/>
                </a:solidFill>
                <a:latin typeface="Verdana" panose="020B0604030504040204" pitchFamily="34" charset="0"/>
              </a:rPr>
              <a:t>.</a:t>
            </a:r>
          </a:p>
          <a:p>
            <a:r>
              <a:rPr lang="en-US" sz="1200" dirty="0">
                <a:solidFill>
                  <a:schemeClr val="bg1"/>
                </a:solidFill>
                <a:latin typeface="Verdana" panose="020B0604030504040204" pitchFamily="34" charset="0"/>
              </a:rPr>
              <a:t>(26)  For the LORD saw that the affliction of Israel was very bitter, for there was none left, bond or free, and there was none to help Israel.</a:t>
            </a:r>
          </a:p>
          <a:p>
            <a:r>
              <a:rPr lang="en-US" sz="1200" dirty="0">
                <a:solidFill>
                  <a:schemeClr val="bg1"/>
                </a:solidFill>
                <a:latin typeface="Verdana" panose="020B0604030504040204" pitchFamily="34" charset="0"/>
              </a:rPr>
              <a:t>(2Ki 14:23-26)</a:t>
            </a:r>
          </a:p>
        </p:txBody>
      </p:sp>
      <p:cxnSp>
        <p:nvCxnSpPr>
          <p:cNvPr id="5" name="Connector: Elbow 4">
            <a:extLst>
              <a:ext uri="{FF2B5EF4-FFF2-40B4-BE49-F238E27FC236}">
                <a16:creationId xmlns:a16="http://schemas.microsoft.com/office/drawing/2014/main" xmlns="" id="{637522AD-B685-41C6-86B7-6058DDDBEC75}"/>
              </a:ext>
            </a:extLst>
          </p:cNvPr>
          <p:cNvCxnSpPr>
            <a:cxnSpLocks/>
            <a:stCxn id="2" idx="1"/>
            <a:endCxn id="7" idx="1"/>
          </p:cNvCxnSpPr>
          <p:nvPr/>
        </p:nvCxnSpPr>
        <p:spPr>
          <a:xfrm rot="10800000" flipV="1">
            <a:off x="815926" y="2040317"/>
            <a:ext cx="195994" cy="2876342"/>
          </a:xfrm>
          <a:prstGeom prst="bentConnector3">
            <a:avLst>
              <a:gd name="adj1" fmla="val 216636"/>
            </a:avLst>
          </a:prstGeom>
          <a:ln w="38100">
            <a:solidFill>
              <a:schemeClr val="accent1">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xmlns="" id="{B7C4D307-7EE3-47EE-AFAF-2B3DF18A0B63}"/>
              </a:ext>
            </a:extLst>
          </p:cNvPr>
          <p:cNvSpPr txBox="1">
            <a:spLocks/>
          </p:cNvSpPr>
          <p:nvPr/>
        </p:nvSpPr>
        <p:spPr>
          <a:xfrm>
            <a:off x="5419102" y="1398361"/>
            <a:ext cx="3317709" cy="4462975"/>
          </a:xfrm>
          <a:prstGeom prst="rect">
            <a:avLst/>
          </a:prstGeom>
        </p:spPr>
        <p:txBody>
          <a:bodyPr/>
          <a:lst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a:lstStyle>
          <a:p>
            <a:pPr marL="34290" indent="0" algn="ctr">
              <a:buFont typeface="Corbel" pitchFamily="34" charset="0"/>
              <a:buNone/>
            </a:pPr>
            <a:r>
              <a:rPr lang="en-US" sz="2000" b="1" dirty="0"/>
              <a:t>Jeroboam II</a:t>
            </a:r>
          </a:p>
          <a:p>
            <a:r>
              <a:rPr lang="en-US" dirty="0"/>
              <a:t>Was an evil King of Israel</a:t>
            </a:r>
          </a:p>
          <a:p>
            <a:r>
              <a:rPr lang="en-US" dirty="0"/>
              <a:t>He restored the border of Israel according to the word of the Lord through Jonah </a:t>
            </a:r>
          </a:p>
          <a:p>
            <a:r>
              <a:rPr lang="en-US" dirty="0"/>
              <a:t>Powerful king of Israel in the dynasty of Jehu about 793-753 B.C.</a:t>
            </a:r>
          </a:p>
          <a:p>
            <a:r>
              <a:rPr lang="en-US" dirty="0"/>
              <a:t>He managed to restore prosperity and territory to a weak nation but continued the religious practices of Jeroboam I and thus met condemnation from the biblical writers. </a:t>
            </a:r>
          </a:p>
          <a:p>
            <a:r>
              <a:rPr lang="en-US" dirty="0"/>
              <a:t>Jeroboam basically restored the boundaries of David’s empire, reaching even into Syria.</a:t>
            </a:r>
          </a:p>
          <a:p>
            <a:r>
              <a:rPr lang="en-US" dirty="0"/>
              <a:t>Jonah, Amos, and Hosea prophesied during his reign. </a:t>
            </a:r>
          </a:p>
        </p:txBody>
      </p:sp>
      <p:sp>
        <p:nvSpPr>
          <p:cNvPr id="7" name="Left Bracket 6">
            <a:extLst>
              <a:ext uri="{FF2B5EF4-FFF2-40B4-BE49-F238E27FC236}">
                <a16:creationId xmlns:a16="http://schemas.microsoft.com/office/drawing/2014/main" xmlns="" id="{1700BC47-299C-4DC7-9BEB-1D8920899C18}"/>
              </a:ext>
            </a:extLst>
          </p:cNvPr>
          <p:cNvSpPr/>
          <p:nvPr/>
        </p:nvSpPr>
        <p:spPr>
          <a:xfrm>
            <a:off x="815926" y="4677508"/>
            <a:ext cx="195994" cy="478301"/>
          </a:xfrm>
          <a:prstGeom prst="leftBracket">
            <a:avLst/>
          </a:prstGeom>
          <a:ln w="28575">
            <a:solidFill>
              <a:schemeClr val="tx2">
                <a:lumMod val="10000"/>
                <a:lumOff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288796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Jonah Chapter 4</a:t>
            </a:r>
          </a:p>
        </p:txBody>
      </p:sp>
      <p:sp>
        <p:nvSpPr>
          <p:cNvPr id="3" name="Subtitle 2"/>
          <p:cNvSpPr>
            <a:spLocks noGrp="1"/>
          </p:cNvSpPr>
          <p:nvPr>
            <p:ph type="subTitle" idx="1"/>
          </p:nvPr>
        </p:nvSpPr>
        <p:spPr/>
        <p:txBody>
          <a:bodyPr/>
          <a:lstStyle/>
          <a:p>
            <a:r>
              <a:rPr lang="en-US" dirty="0"/>
              <a:t>JONAH'S ANGER AND THE LORD'S COMPASSION</a:t>
            </a:r>
          </a:p>
        </p:txBody>
      </p:sp>
    </p:spTree>
    <p:extLst>
      <p:ext uri="{BB962C8B-B14F-4D97-AF65-F5344CB8AC3E}">
        <p14:creationId xmlns:p14="http://schemas.microsoft.com/office/powerpoint/2010/main" val="9055157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E1903B-5C35-478C-A018-F7E77889235B}"/>
              </a:ext>
            </a:extLst>
          </p:cNvPr>
          <p:cNvSpPr>
            <a:spLocks noGrp="1"/>
          </p:cNvSpPr>
          <p:nvPr>
            <p:ph type="title"/>
          </p:nvPr>
        </p:nvSpPr>
        <p:spPr/>
        <p:txBody>
          <a:bodyPr/>
          <a:lstStyle/>
          <a:p>
            <a:r>
              <a:rPr lang="en-US" dirty="0"/>
              <a:t>Seven Episodes of Jonah</a:t>
            </a:r>
          </a:p>
        </p:txBody>
      </p:sp>
      <p:sp>
        <p:nvSpPr>
          <p:cNvPr id="4" name="Content Placeholder 3">
            <a:extLst>
              <a:ext uri="{FF2B5EF4-FFF2-40B4-BE49-F238E27FC236}">
                <a16:creationId xmlns:a16="http://schemas.microsoft.com/office/drawing/2014/main" xmlns="" id="{30714A3C-0001-4088-B0F8-06439B7405FE}"/>
              </a:ext>
            </a:extLst>
          </p:cNvPr>
          <p:cNvSpPr>
            <a:spLocks noGrp="1"/>
          </p:cNvSpPr>
          <p:nvPr>
            <p:ph idx="13"/>
          </p:nvPr>
        </p:nvSpPr>
        <p:spPr/>
        <p:txBody>
          <a:bodyPr/>
          <a:lstStyle/>
          <a:p>
            <a:r>
              <a:rPr lang="en-US" dirty="0"/>
              <a:t>The story of Jonah can be viewed of as seven distinct “episodes”</a:t>
            </a:r>
          </a:p>
        </p:txBody>
      </p:sp>
      <p:sp>
        <p:nvSpPr>
          <p:cNvPr id="8" name="Rectangle 7">
            <a:extLst>
              <a:ext uri="{FF2B5EF4-FFF2-40B4-BE49-F238E27FC236}">
                <a16:creationId xmlns:a16="http://schemas.microsoft.com/office/drawing/2014/main" xmlns="" id="{6C86386B-3813-4493-937F-CAEF8F25F03A}"/>
              </a:ext>
            </a:extLst>
          </p:cNvPr>
          <p:cNvSpPr/>
          <p:nvPr/>
        </p:nvSpPr>
        <p:spPr>
          <a:xfrm>
            <a:off x="1618859" y="1881688"/>
            <a:ext cx="5758903" cy="46927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4">
                    <a:lumMod val="50000"/>
                  </a:schemeClr>
                </a:solidFill>
              </a:rPr>
              <a:t>(1) Jonah’s commissioning and flight (1:1-3)</a:t>
            </a:r>
          </a:p>
          <a:p>
            <a:r>
              <a:rPr lang="en-US" sz="1600" i="1" dirty="0">
                <a:solidFill>
                  <a:schemeClr val="accent4">
                    <a:lumMod val="50000"/>
                  </a:schemeClr>
                </a:solidFill>
              </a:rPr>
              <a:t>What will happen to Jonah?</a:t>
            </a:r>
          </a:p>
        </p:txBody>
      </p:sp>
      <p:sp>
        <p:nvSpPr>
          <p:cNvPr id="9" name="Rectangle 8">
            <a:extLst>
              <a:ext uri="{FF2B5EF4-FFF2-40B4-BE49-F238E27FC236}">
                <a16:creationId xmlns:a16="http://schemas.microsoft.com/office/drawing/2014/main" xmlns="" id="{FA3DF934-A298-41F1-B9A2-38635469E9AD}"/>
              </a:ext>
            </a:extLst>
          </p:cNvPr>
          <p:cNvSpPr/>
          <p:nvPr/>
        </p:nvSpPr>
        <p:spPr>
          <a:xfrm>
            <a:off x="1618856" y="2520379"/>
            <a:ext cx="5758903" cy="46927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2">
                    <a:lumMod val="50000"/>
                  </a:schemeClr>
                </a:solidFill>
              </a:rPr>
              <a:t>(2) Jonah and the pagan sailors (1:4-16)</a:t>
            </a:r>
          </a:p>
          <a:p>
            <a:r>
              <a:rPr lang="en-US" sz="1600" i="1" dirty="0">
                <a:solidFill>
                  <a:schemeClr val="accent2">
                    <a:lumMod val="50000"/>
                  </a:schemeClr>
                </a:solidFill>
              </a:rPr>
              <a:t>How responsive are the </a:t>
            </a:r>
            <a:r>
              <a:rPr lang="en-US" sz="1600" i="1" dirty="0" err="1">
                <a:solidFill>
                  <a:schemeClr val="accent2">
                    <a:lumMod val="50000"/>
                  </a:schemeClr>
                </a:solidFill>
              </a:rPr>
              <a:t>pagal</a:t>
            </a:r>
            <a:r>
              <a:rPr lang="en-US" sz="1600" i="1" dirty="0">
                <a:solidFill>
                  <a:schemeClr val="accent2">
                    <a:lumMod val="50000"/>
                  </a:schemeClr>
                </a:solidFill>
              </a:rPr>
              <a:t> sailors?</a:t>
            </a:r>
          </a:p>
        </p:txBody>
      </p:sp>
      <p:sp>
        <p:nvSpPr>
          <p:cNvPr id="10" name="Rectangle 9">
            <a:extLst>
              <a:ext uri="{FF2B5EF4-FFF2-40B4-BE49-F238E27FC236}">
                <a16:creationId xmlns:a16="http://schemas.microsoft.com/office/drawing/2014/main" xmlns="" id="{41FCB83E-86B4-40A9-A7C6-D5B299E0569B}"/>
              </a:ext>
            </a:extLst>
          </p:cNvPr>
          <p:cNvSpPr/>
          <p:nvPr/>
        </p:nvSpPr>
        <p:spPr>
          <a:xfrm>
            <a:off x="1618857" y="3159071"/>
            <a:ext cx="5758903" cy="46927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2">
                    <a:lumMod val="75000"/>
                  </a:schemeClr>
                </a:solidFill>
              </a:rPr>
              <a:t>(3) Jonah’s grateful prayer (1:17-2:10)</a:t>
            </a:r>
          </a:p>
          <a:p>
            <a:r>
              <a:rPr lang="en-US" sz="1600" i="1" dirty="0">
                <a:solidFill>
                  <a:schemeClr val="tx2">
                    <a:lumMod val="75000"/>
                  </a:schemeClr>
                </a:solidFill>
              </a:rPr>
              <a:t>How does Jonah respond to God’s grace towards him?</a:t>
            </a:r>
          </a:p>
        </p:txBody>
      </p:sp>
      <p:sp>
        <p:nvSpPr>
          <p:cNvPr id="11" name="Rectangle 10">
            <a:extLst>
              <a:ext uri="{FF2B5EF4-FFF2-40B4-BE49-F238E27FC236}">
                <a16:creationId xmlns:a16="http://schemas.microsoft.com/office/drawing/2014/main" xmlns="" id="{DD33028A-6885-43E4-B01E-66DDA85E2288}"/>
              </a:ext>
            </a:extLst>
          </p:cNvPr>
          <p:cNvSpPr/>
          <p:nvPr/>
        </p:nvSpPr>
        <p:spPr>
          <a:xfrm>
            <a:off x="1618857" y="3797762"/>
            <a:ext cx="5758903" cy="46927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4">
                    <a:lumMod val="50000"/>
                  </a:schemeClr>
                </a:solidFill>
              </a:rPr>
              <a:t>(4) Jonah’s recommissioning and compliance (3:1-3a)</a:t>
            </a:r>
          </a:p>
          <a:p>
            <a:r>
              <a:rPr lang="en-US" sz="1600" i="1" dirty="0">
                <a:solidFill>
                  <a:schemeClr val="accent4">
                    <a:lumMod val="50000"/>
                  </a:schemeClr>
                </a:solidFill>
              </a:rPr>
              <a:t>What will happen to the Ninevites?</a:t>
            </a:r>
          </a:p>
        </p:txBody>
      </p:sp>
      <p:sp>
        <p:nvSpPr>
          <p:cNvPr id="12" name="Rectangle 11">
            <a:extLst>
              <a:ext uri="{FF2B5EF4-FFF2-40B4-BE49-F238E27FC236}">
                <a16:creationId xmlns:a16="http://schemas.microsoft.com/office/drawing/2014/main" xmlns="" id="{D60058CC-D896-4BE7-9E91-E73E9D5AE767}"/>
              </a:ext>
            </a:extLst>
          </p:cNvPr>
          <p:cNvSpPr/>
          <p:nvPr/>
        </p:nvSpPr>
        <p:spPr>
          <a:xfrm>
            <a:off x="1618856" y="4436453"/>
            <a:ext cx="5758903" cy="46927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2">
                    <a:lumMod val="50000"/>
                  </a:schemeClr>
                </a:solidFill>
              </a:rPr>
              <a:t>(5) Jonah and the pagan Ninevites (3:3b-10)</a:t>
            </a:r>
          </a:p>
          <a:p>
            <a:r>
              <a:rPr lang="en-US" sz="1600" i="1" dirty="0">
                <a:solidFill>
                  <a:schemeClr val="accent2">
                    <a:lumMod val="50000"/>
                  </a:schemeClr>
                </a:solidFill>
              </a:rPr>
              <a:t>How responsive are the pagan Ninevites? </a:t>
            </a:r>
          </a:p>
        </p:txBody>
      </p:sp>
      <p:sp>
        <p:nvSpPr>
          <p:cNvPr id="31" name="Rectangle 30">
            <a:extLst>
              <a:ext uri="{FF2B5EF4-FFF2-40B4-BE49-F238E27FC236}">
                <a16:creationId xmlns:a16="http://schemas.microsoft.com/office/drawing/2014/main" xmlns="" id="{5401FE8D-CDDF-48D0-89B1-5315F1B57829}"/>
              </a:ext>
            </a:extLst>
          </p:cNvPr>
          <p:cNvSpPr/>
          <p:nvPr/>
        </p:nvSpPr>
        <p:spPr>
          <a:xfrm>
            <a:off x="1618855" y="5075144"/>
            <a:ext cx="5758903" cy="469272"/>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2">
                    <a:lumMod val="75000"/>
                  </a:schemeClr>
                </a:solidFill>
              </a:rPr>
              <a:t>(6) Jonah’s angry prayer (4:1-4)</a:t>
            </a:r>
          </a:p>
          <a:p>
            <a:r>
              <a:rPr lang="en-US" sz="1600" i="1" dirty="0">
                <a:solidFill>
                  <a:schemeClr val="tx2">
                    <a:lumMod val="75000"/>
                  </a:schemeClr>
                </a:solidFill>
              </a:rPr>
              <a:t>How does Jonah respond to God’s grace towards others?</a:t>
            </a:r>
          </a:p>
        </p:txBody>
      </p:sp>
      <p:sp>
        <p:nvSpPr>
          <p:cNvPr id="32" name="Rectangle 31">
            <a:extLst>
              <a:ext uri="{FF2B5EF4-FFF2-40B4-BE49-F238E27FC236}">
                <a16:creationId xmlns:a16="http://schemas.microsoft.com/office/drawing/2014/main" xmlns="" id="{F8E0A9B3-E347-4A02-8006-A064DA823798}"/>
              </a:ext>
            </a:extLst>
          </p:cNvPr>
          <p:cNvSpPr/>
          <p:nvPr/>
        </p:nvSpPr>
        <p:spPr>
          <a:xfrm>
            <a:off x="1618854" y="5713837"/>
            <a:ext cx="5758903" cy="469272"/>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2">
                    <a:lumMod val="50000"/>
                  </a:schemeClr>
                </a:solidFill>
              </a:rPr>
              <a:t>(7) Jonah’s lesson about compassion (4:5-11)</a:t>
            </a:r>
          </a:p>
          <a:p>
            <a:r>
              <a:rPr lang="en-US" sz="1600" i="1" dirty="0">
                <a:solidFill>
                  <a:schemeClr val="accent2">
                    <a:lumMod val="50000"/>
                  </a:schemeClr>
                </a:solidFill>
              </a:rPr>
              <a:t>“Should not I pity Nineveh…?”</a:t>
            </a:r>
          </a:p>
        </p:txBody>
      </p:sp>
      <p:sp>
        <p:nvSpPr>
          <p:cNvPr id="62" name="Arrow: Curved Left 61">
            <a:extLst>
              <a:ext uri="{FF2B5EF4-FFF2-40B4-BE49-F238E27FC236}">
                <a16:creationId xmlns:a16="http://schemas.microsoft.com/office/drawing/2014/main" xmlns="" id="{6BCA2BA1-19A0-4C77-9C07-71C3BF1742FA}"/>
              </a:ext>
            </a:extLst>
          </p:cNvPr>
          <p:cNvSpPr/>
          <p:nvPr/>
        </p:nvSpPr>
        <p:spPr>
          <a:xfrm>
            <a:off x="7377756" y="2049906"/>
            <a:ext cx="1067743" cy="2217126"/>
          </a:xfrm>
          <a:prstGeom prst="curvedLeftArrow">
            <a:avLst/>
          </a:prstGeom>
          <a:solidFill>
            <a:srgbClr val="7030A0"/>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Arrow: Curved Left 62">
            <a:extLst>
              <a:ext uri="{FF2B5EF4-FFF2-40B4-BE49-F238E27FC236}">
                <a16:creationId xmlns:a16="http://schemas.microsoft.com/office/drawing/2014/main" xmlns="" id="{20ACFD1B-11E2-46C2-B179-A0C20578F3DD}"/>
              </a:ext>
            </a:extLst>
          </p:cNvPr>
          <p:cNvSpPr/>
          <p:nvPr/>
        </p:nvSpPr>
        <p:spPr>
          <a:xfrm>
            <a:off x="7377758" y="2688597"/>
            <a:ext cx="781992" cy="2217126"/>
          </a:xfrm>
          <a:prstGeom prst="curvedLeftArrow">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Arrow: Curved Left 63">
            <a:extLst>
              <a:ext uri="{FF2B5EF4-FFF2-40B4-BE49-F238E27FC236}">
                <a16:creationId xmlns:a16="http://schemas.microsoft.com/office/drawing/2014/main" xmlns="" id="{44121811-D08A-4012-A195-CE8988BC9D5A}"/>
              </a:ext>
            </a:extLst>
          </p:cNvPr>
          <p:cNvSpPr/>
          <p:nvPr/>
        </p:nvSpPr>
        <p:spPr>
          <a:xfrm>
            <a:off x="7377757" y="3284592"/>
            <a:ext cx="553393" cy="2217125"/>
          </a:xfrm>
          <a:prstGeom prst="curvedLef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Left Bracket 66">
            <a:extLst>
              <a:ext uri="{FF2B5EF4-FFF2-40B4-BE49-F238E27FC236}">
                <a16:creationId xmlns:a16="http://schemas.microsoft.com/office/drawing/2014/main" xmlns="" id="{54134C8D-54DA-4FB0-AAA4-DCB7E12E62CF}"/>
              </a:ext>
            </a:extLst>
          </p:cNvPr>
          <p:cNvSpPr/>
          <p:nvPr/>
        </p:nvSpPr>
        <p:spPr>
          <a:xfrm>
            <a:off x="1219200" y="5070514"/>
            <a:ext cx="208671" cy="1161554"/>
          </a:xfrm>
          <a:prstGeom prst="leftBracket">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TextBox 67">
            <a:extLst>
              <a:ext uri="{FF2B5EF4-FFF2-40B4-BE49-F238E27FC236}">
                <a16:creationId xmlns:a16="http://schemas.microsoft.com/office/drawing/2014/main" xmlns="" id="{21703EAB-E170-492E-BB7D-11DC0A0B9B68}"/>
              </a:ext>
            </a:extLst>
          </p:cNvPr>
          <p:cNvSpPr txBox="1"/>
          <p:nvPr/>
        </p:nvSpPr>
        <p:spPr>
          <a:xfrm>
            <a:off x="551116" y="5341894"/>
            <a:ext cx="750634" cy="461665"/>
          </a:xfrm>
          <a:prstGeom prst="rect">
            <a:avLst/>
          </a:prstGeom>
          <a:noFill/>
        </p:spPr>
        <p:txBody>
          <a:bodyPr wrap="square" rtlCol="0">
            <a:spAutoFit/>
          </a:bodyPr>
          <a:lstStyle/>
          <a:p>
            <a:r>
              <a:rPr lang="en-US" sz="1200" b="1" dirty="0">
                <a:solidFill>
                  <a:schemeClr val="tx2"/>
                </a:solidFill>
                <a:latin typeface="Calibri" panose="020F0502020204030204" pitchFamily="34" charset="0"/>
              </a:rPr>
              <a:t>Today’s Lesson</a:t>
            </a:r>
          </a:p>
        </p:txBody>
      </p:sp>
    </p:spTree>
    <p:extLst>
      <p:ext uri="{BB962C8B-B14F-4D97-AF65-F5344CB8AC3E}">
        <p14:creationId xmlns:p14="http://schemas.microsoft.com/office/powerpoint/2010/main" val="37208149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CEF0AB-C160-4A4D-BDCA-D1693056D830}"/>
              </a:ext>
            </a:extLst>
          </p:cNvPr>
          <p:cNvSpPr>
            <a:spLocks noGrp="1"/>
          </p:cNvSpPr>
          <p:nvPr>
            <p:ph type="title"/>
          </p:nvPr>
        </p:nvSpPr>
        <p:spPr/>
        <p:txBody>
          <a:bodyPr/>
          <a:lstStyle/>
          <a:p>
            <a:r>
              <a:rPr lang="en-US" dirty="0"/>
              <a:t>Summary up to Jonah Chapter 4</a:t>
            </a:r>
          </a:p>
        </p:txBody>
      </p:sp>
      <p:sp>
        <p:nvSpPr>
          <p:cNvPr id="3" name="Content Placeholder 2">
            <a:extLst>
              <a:ext uri="{FF2B5EF4-FFF2-40B4-BE49-F238E27FC236}">
                <a16:creationId xmlns:a16="http://schemas.microsoft.com/office/drawing/2014/main" xmlns="" id="{33F3FC04-FB40-4DD5-AADF-3056F0ED269C}"/>
              </a:ext>
            </a:extLst>
          </p:cNvPr>
          <p:cNvSpPr>
            <a:spLocks noGrp="1"/>
          </p:cNvSpPr>
          <p:nvPr>
            <p:ph idx="1"/>
          </p:nvPr>
        </p:nvSpPr>
        <p:spPr/>
        <p:txBody>
          <a:bodyPr/>
          <a:lstStyle/>
          <a:p>
            <a:r>
              <a:rPr lang="en-US" dirty="0"/>
              <a:t>Chapter 1</a:t>
            </a:r>
          </a:p>
          <a:p>
            <a:pPr lvl="1"/>
            <a:r>
              <a:rPr lang="en-US" dirty="0"/>
              <a:t>God commands Jonah to call out the evil against Nineveh</a:t>
            </a:r>
          </a:p>
          <a:p>
            <a:pPr lvl="1"/>
            <a:r>
              <a:rPr lang="en-US" dirty="0"/>
              <a:t>Jonah flees on a ship to Tarshish</a:t>
            </a:r>
          </a:p>
          <a:p>
            <a:pPr lvl="1"/>
            <a:r>
              <a:rPr lang="en-US" dirty="0"/>
              <a:t>God sends a great storm upon the sea and the sailors cry out to their gods</a:t>
            </a:r>
          </a:p>
          <a:p>
            <a:pPr lvl="1"/>
            <a:r>
              <a:rPr lang="en-US" dirty="0"/>
              <a:t>The sailors discover that Jonah is the cause of the storm because he is fleeing from God</a:t>
            </a:r>
          </a:p>
          <a:p>
            <a:pPr lvl="1"/>
            <a:r>
              <a:rPr lang="en-US" dirty="0"/>
              <a:t>Jonah tells the sailors that the solution is to throw him into the sea</a:t>
            </a:r>
          </a:p>
          <a:p>
            <a:pPr lvl="1"/>
            <a:r>
              <a:rPr lang="en-US" dirty="0"/>
              <a:t>The sailors throw Jonah into the sea as a last resort, and the sea calmed</a:t>
            </a:r>
          </a:p>
          <a:p>
            <a:pPr lvl="1"/>
            <a:r>
              <a:rPr lang="en-US" dirty="0"/>
              <a:t>The men feared the Lord exceedingly and offered a sacrifice and made vows</a:t>
            </a:r>
          </a:p>
          <a:p>
            <a:pPr lvl="1"/>
            <a:r>
              <a:rPr lang="en-US" dirty="0"/>
              <a:t>God appointed a great fish to swallow Jonah, and he was in the fish for 3 days and 3 nights</a:t>
            </a:r>
          </a:p>
        </p:txBody>
      </p:sp>
      <p:sp>
        <p:nvSpPr>
          <p:cNvPr id="4" name="Content Placeholder 3">
            <a:extLst>
              <a:ext uri="{FF2B5EF4-FFF2-40B4-BE49-F238E27FC236}">
                <a16:creationId xmlns:a16="http://schemas.microsoft.com/office/drawing/2014/main" xmlns="" id="{991C5153-9DAA-449C-87F9-4F6361AE8779}"/>
              </a:ext>
            </a:extLst>
          </p:cNvPr>
          <p:cNvSpPr>
            <a:spLocks noGrp="1"/>
          </p:cNvSpPr>
          <p:nvPr>
            <p:ph idx="13"/>
          </p:nvPr>
        </p:nvSpPr>
        <p:spPr/>
        <p:txBody>
          <a:bodyPr/>
          <a:lstStyle/>
          <a:p>
            <a:endParaRPr lang="en-US"/>
          </a:p>
        </p:txBody>
      </p:sp>
    </p:spTree>
    <p:extLst>
      <p:ext uri="{BB962C8B-B14F-4D97-AF65-F5344CB8AC3E}">
        <p14:creationId xmlns:p14="http://schemas.microsoft.com/office/powerpoint/2010/main" val="2707939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78F96B-073E-4900-9851-351B1868CDF8}"/>
              </a:ext>
            </a:extLst>
          </p:cNvPr>
          <p:cNvSpPr>
            <a:spLocks noGrp="1"/>
          </p:cNvSpPr>
          <p:nvPr>
            <p:ph type="title"/>
          </p:nvPr>
        </p:nvSpPr>
        <p:spPr/>
        <p:txBody>
          <a:bodyPr/>
          <a:lstStyle/>
          <a:p>
            <a:r>
              <a:rPr lang="en-US" dirty="0"/>
              <a:t>Predictive Elements in Minor Prophets</a:t>
            </a:r>
          </a:p>
        </p:txBody>
      </p:sp>
      <p:graphicFrame>
        <p:nvGraphicFramePr>
          <p:cNvPr id="4" name="Table 3">
            <a:extLst>
              <a:ext uri="{FF2B5EF4-FFF2-40B4-BE49-F238E27FC236}">
                <a16:creationId xmlns:a16="http://schemas.microsoft.com/office/drawing/2014/main" xmlns="" id="{0270F77E-A483-4B9F-8B7D-4CA3754F9E46}"/>
              </a:ext>
            </a:extLst>
          </p:cNvPr>
          <p:cNvGraphicFramePr>
            <a:graphicFrameLocks noGrp="1"/>
          </p:cNvGraphicFramePr>
          <p:nvPr>
            <p:extLst>
              <p:ext uri="{D42A27DB-BD31-4B8C-83A1-F6EECF244321}">
                <p14:modId xmlns:p14="http://schemas.microsoft.com/office/powerpoint/2010/main" val="4207047644"/>
              </p:ext>
            </p:extLst>
          </p:nvPr>
        </p:nvGraphicFramePr>
        <p:xfrm>
          <a:off x="527901" y="1397002"/>
          <a:ext cx="8059917" cy="4366260"/>
        </p:xfrm>
        <a:graphic>
          <a:graphicData uri="http://schemas.openxmlformats.org/drawingml/2006/table">
            <a:tbl>
              <a:tblPr firstRow="1" lastRow="1">
                <a:tableStyleId>{B301B821-A1FF-4177-AEE7-76D212191A09}</a:tableStyleId>
              </a:tblPr>
              <a:tblGrid>
                <a:gridCol w="1008668">
                  <a:extLst>
                    <a:ext uri="{9D8B030D-6E8A-4147-A177-3AD203B41FA5}">
                      <a16:colId xmlns:a16="http://schemas.microsoft.com/office/drawing/2014/main" xmlns="" val="103231385"/>
                    </a:ext>
                  </a:extLst>
                </a:gridCol>
                <a:gridCol w="1065229">
                  <a:extLst>
                    <a:ext uri="{9D8B030D-6E8A-4147-A177-3AD203B41FA5}">
                      <a16:colId xmlns:a16="http://schemas.microsoft.com/office/drawing/2014/main" xmlns="" val="3166709472"/>
                    </a:ext>
                  </a:extLst>
                </a:gridCol>
                <a:gridCol w="1046375">
                  <a:extLst>
                    <a:ext uri="{9D8B030D-6E8A-4147-A177-3AD203B41FA5}">
                      <a16:colId xmlns:a16="http://schemas.microsoft.com/office/drawing/2014/main" xmlns="" val="1609759982"/>
                    </a:ext>
                  </a:extLst>
                </a:gridCol>
                <a:gridCol w="1168924">
                  <a:extLst>
                    <a:ext uri="{9D8B030D-6E8A-4147-A177-3AD203B41FA5}">
                      <a16:colId xmlns:a16="http://schemas.microsoft.com/office/drawing/2014/main" xmlns="" val="303988027"/>
                    </a:ext>
                  </a:extLst>
                </a:gridCol>
                <a:gridCol w="1046375">
                  <a:extLst>
                    <a:ext uri="{9D8B030D-6E8A-4147-A177-3AD203B41FA5}">
                      <a16:colId xmlns:a16="http://schemas.microsoft.com/office/drawing/2014/main" xmlns="" val="2017798584"/>
                    </a:ext>
                  </a:extLst>
                </a:gridCol>
                <a:gridCol w="2724346">
                  <a:extLst>
                    <a:ext uri="{9D8B030D-6E8A-4147-A177-3AD203B41FA5}">
                      <a16:colId xmlns:a16="http://schemas.microsoft.com/office/drawing/2014/main" xmlns="" val="525678961"/>
                    </a:ext>
                  </a:extLst>
                </a:gridCol>
              </a:tblGrid>
              <a:tr h="369507">
                <a:tc>
                  <a:txBody>
                    <a:bodyPr/>
                    <a:lstStyle/>
                    <a:p>
                      <a:pPr algn="ctr"/>
                      <a:r>
                        <a:rPr lang="en-US" dirty="0">
                          <a:latin typeface="Calibri" panose="020F0502020204030204" pitchFamily="34" charset="0"/>
                        </a:rPr>
                        <a:t>Book</a:t>
                      </a:r>
                    </a:p>
                  </a:txBody>
                  <a:tcPr anchor="b"/>
                </a:tc>
                <a:tc>
                  <a:txBody>
                    <a:bodyPr/>
                    <a:lstStyle/>
                    <a:p>
                      <a:pPr algn="ctr"/>
                      <a:r>
                        <a:rPr lang="en-US" dirty="0">
                          <a:latin typeface="Calibri" panose="020F0502020204030204" pitchFamily="34" charset="0"/>
                        </a:rPr>
                        <a:t>Distinct Predictions</a:t>
                      </a:r>
                    </a:p>
                  </a:txBody>
                  <a:tcPr anchor="b"/>
                </a:tc>
                <a:tc>
                  <a:txBody>
                    <a:bodyPr/>
                    <a:lstStyle/>
                    <a:p>
                      <a:pPr algn="ctr"/>
                      <a:r>
                        <a:rPr lang="en-US" dirty="0">
                          <a:latin typeface="Calibri" panose="020F0502020204030204" pitchFamily="34" charset="0"/>
                        </a:rPr>
                        <a:t>Predictive Verses</a:t>
                      </a:r>
                    </a:p>
                  </a:txBody>
                  <a:tcPr anchor="b"/>
                </a:tc>
                <a:tc>
                  <a:txBody>
                    <a:bodyPr/>
                    <a:lstStyle/>
                    <a:p>
                      <a:pPr algn="ctr"/>
                      <a:r>
                        <a:rPr lang="en-US" dirty="0">
                          <a:latin typeface="Calibri" panose="020F0502020204030204" pitchFamily="34" charset="0"/>
                        </a:rPr>
                        <a:t>% Predictive</a:t>
                      </a:r>
                    </a:p>
                  </a:txBody>
                  <a:tcPr anchor="b"/>
                </a:tc>
                <a:tc>
                  <a:txBody>
                    <a:bodyPr/>
                    <a:lstStyle/>
                    <a:p>
                      <a:pPr algn="ctr"/>
                      <a:r>
                        <a:rPr lang="en-US" dirty="0">
                          <a:latin typeface="Calibri" panose="020F0502020204030204" pitchFamily="34" charset="0"/>
                        </a:rPr>
                        <a:t>Messianic</a:t>
                      </a:r>
                    </a:p>
                  </a:txBody>
                  <a:tcPr anchor="b"/>
                </a:tc>
                <a:tc>
                  <a:txBody>
                    <a:bodyPr/>
                    <a:lstStyle/>
                    <a:p>
                      <a:pPr algn="ctr"/>
                      <a:r>
                        <a:rPr lang="en-US" dirty="0">
                          <a:latin typeface="Calibri" panose="020F0502020204030204" pitchFamily="34" charset="0"/>
                        </a:rPr>
                        <a:t>Focus Prediction</a:t>
                      </a:r>
                    </a:p>
                  </a:txBody>
                  <a:tcPr anchor="b"/>
                </a:tc>
                <a:extLst>
                  <a:ext uri="{0D108BD9-81ED-4DB2-BD59-A6C34878D82A}">
                    <a16:rowId xmlns:a16="http://schemas.microsoft.com/office/drawing/2014/main" xmlns="" val="1589929663"/>
                  </a:ext>
                </a:extLst>
              </a:tr>
              <a:tr h="218345">
                <a:tc>
                  <a:txBody>
                    <a:bodyPr/>
                    <a:lstStyle/>
                    <a:p>
                      <a:r>
                        <a:rPr lang="en-US" dirty="0">
                          <a:latin typeface="Calibri" panose="020F0502020204030204" pitchFamily="34" charset="0"/>
                        </a:rPr>
                        <a:t>Hosea</a:t>
                      </a:r>
                    </a:p>
                  </a:txBody>
                  <a:tcPr/>
                </a:tc>
                <a:tc>
                  <a:txBody>
                    <a:bodyPr/>
                    <a:lstStyle/>
                    <a:p>
                      <a:pPr algn="ctr"/>
                      <a:r>
                        <a:rPr lang="en-US" dirty="0">
                          <a:latin typeface="Calibri" panose="020F0502020204030204" pitchFamily="34" charset="0"/>
                        </a:rPr>
                        <a:t>28</a:t>
                      </a:r>
                    </a:p>
                  </a:txBody>
                  <a:tcPr/>
                </a:tc>
                <a:tc>
                  <a:txBody>
                    <a:bodyPr/>
                    <a:lstStyle/>
                    <a:p>
                      <a:pPr algn="ctr"/>
                      <a:r>
                        <a:rPr lang="en-US" dirty="0">
                          <a:latin typeface="Calibri" panose="020F0502020204030204" pitchFamily="34" charset="0"/>
                        </a:rPr>
                        <a:t>111</a:t>
                      </a:r>
                    </a:p>
                  </a:txBody>
                  <a:tcPr/>
                </a:tc>
                <a:tc>
                  <a:txBody>
                    <a:bodyPr/>
                    <a:lstStyle/>
                    <a:p>
                      <a:pPr algn="ctr"/>
                      <a:r>
                        <a:rPr lang="en-US" dirty="0">
                          <a:latin typeface="Calibri" panose="020F0502020204030204" pitchFamily="34" charset="0"/>
                        </a:rPr>
                        <a:t>56%</a:t>
                      </a:r>
                    </a:p>
                  </a:txBody>
                  <a:tcPr/>
                </a:tc>
                <a:tc>
                  <a:txBody>
                    <a:bodyPr/>
                    <a:lstStyle/>
                    <a:p>
                      <a:pPr algn="ctr"/>
                      <a:r>
                        <a:rPr lang="en-US" dirty="0">
                          <a:latin typeface="Calibri" panose="020F0502020204030204" pitchFamily="34" charset="0"/>
                        </a:rPr>
                        <a:t>4 vv.</a:t>
                      </a:r>
                    </a:p>
                  </a:txBody>
                  <a:tcPr/>
                </a:tc>
                <a:tc>
                  <a:txBody>
                    <a:bodyPr/>
                    <a:lstStyle/>
                    <a:p>
                      <a:r>
                        <a:rPr lang="en-US" dirty="0">
                          <a:latin typeface="Calibri" panose="020F0502020204030204" pitchFamily="34" charset="0"/>
                        </a:rPr>
                        <a:t>Destruction of Samaria</a:t>
                      </a:r>
                    </a:p>
                  </a:txBody>
                  <a:tcPr/>
                </a:tc>
                <a:extLst>
                  <a:ext uri="{0D108BD9-81ED-4DB2-BD59-A6C34878D82A}">
                    <a16:rowId xmlns:a16="http://schemas.microsoft.com/office/drawing/2014/main" xmlns="" val="1297764383"/>
                  </a:ext>
                </a:extLst>
              </a:tr>
              <a:tr h="218345">
                <a:tc>
                  <a:txBody>
                    <a:bodyPr/>
                    <a:lstStyle/>
                    <a:p>
                      <a:r>
                        <a:rPr lang="en-US" dirty="0">
                          <a:latin typeface="Calibri" panose="020F0502020204030204" pitchFamily="34" charset="0"/>
                        </a:rPr>
                        <a:t>Joel</a:t>
                      </a:r>
                    </a:p>
                  </a:txBody>
                  <a:tcPr/>
                </a:tc>
                <a:tc>
                  <a:txBody>
                    <a:bodyPr/>
                    <a:lstStyle/>
                    <a:p>
                      <a:pPr algn="ctr"/>
                      <a:r>
                        <a:rPr lang="en-US" dirty="0">
                          <a:latin typeface="Calibri" panose="020F0502020204030204" pitchFamily="34" charset="0"/>
                        </a:rPr>
                        <a:t>25</a:t>
                      </a:r>
                    </a:p>
                  </a:txBody>
                  <a:tcPr/>
                </a:tc>
                <a:tc>
                  <a:txBody>
                    <a:bodyPr/>
                    <a:lstStyle/>
                    <a:p>
                      <a:pPr algn="ctr"/>
                      <a:r>
                        <a:rPr lang="en-US" dirty="0">
                          <a:latin typeface="Calibri" panose="020F0502020204030204" pitchFamily="34" charset="0"/>
                        </a:rPr>
                        <a:t>50</a:t>
                      </a:r>
                    </a:p>
                  </a:txBody>
                  <a:tcPr/>
                </a:tc>
                <a:tc>
                  <a:txBody>
                    <a:bodyPr/>
                    <a:lstStyle/>
                    <a:p>
                      <a:pPr algn="ctr"/>
                      <a:r>
                        <a:rPr lang="en-US" dirty="0">
                          <a:latin typeface="Calibri" panose="020F0502020204030204" pitchFamily="34" charset="0"/>
                        </a:rPr>
                        <a:t>68%</a:t>
                      </a:r>
                    </a:p>
                  </a:txBody>
                  <a:tcPr/>
                </a:tc>
                <a:tc>
                  <a:txBody>
                    <a:bodyPr/>
                    <a:lstStyle/>
                    <a:p>
                      <a:pPr algn="ctr"/>
                      <a:r>
                        <a:rPr lang="en-US" dirty="0">
                          <a:latin typeface="Calibri" panose="020F0502020204030204" pitchFamily="34" charset="0"/>
                        </a:rPr>
                        <a:t>1 v.</a:t>
                      </a:r>
                    </a:p>
                  </a:txBody>
                  <a:tcPr/>
                </a:tc>
                <a:tc>
                  <a:txBody>
                    <a:bodyPr/>
                    <a:lstStyle/>
                    <a:p>
                      <a:r>
                        <a:rPr lang="en-US" dirty="0">
                          <a:latin typeface="Calibri" panose="020F0502020204030204" pitchFamily="34" charset="0"/>
                        </a:rPr>
                        <a:t>Day of Yahweh</a:t>
                      </a:r>
                    </a:p>
                  </a:txBody>
                  <a:tcPr/>
                </a:tc>
                <a:extLst>
                  <a:ext uri="{0D108BD9-81ED-4DB2-BD59-A6C34878D82A}">
                    <a16:rowId xmlns:a16="http://schemas.microsoft.com/office/drawing/2014/main" xmlns="" val="614553793"/>
                  </a:ext>
                </a:extLst>
              </a:tr>
              <a:tr h="218345">
                <a:tc>
                  <a:txBody>
                    <a:bodyPr/>
                    <a:lstStyle/>
                    <a:p>
                      <a:r>
                        <a:rPr lang="en-US" dirty="0">
                          <a:latin typeface="Calibri" panose="020F0502020204030204" pitchFamily="34" charset="0"/>
                        </a:rPr>
                        <a:t>Amos</a:t>
                      </a:r>
                    </a:p>
                  </a:txBody>
                  <a:tcPr/>
                </a:tc>
                <a:tc>
                  <a:txBody>
                    <a:bodyPr/>
                    <a:lstStyle/>
                    <a:p>
                      <a:pPr algn="ctr"/>
                      <a:r>
                        <a:rPr lang="en-US" dirty="0">
                          <a:latin typeface="Calibri" panose="020F0502020204030204" pitchFamily="34" charset="0"/>
                        </a:rPr>
                        <a:t>26</a:t>
                      </a:r>
                    </a:p>
                  </a:txBody>
                  <a:tcPr/>
                </a:tc>
                <a:tc>
                  <a:txBody>
                    <a:bodyPr/>
                    <a:lstStyle/>
                    <a:p>
                      <a:pPr algn="ctr"/>
                      <a:r>
                        <a:rPr lang="en-US" dirty="0">
                          <a:latin typeface="Calibri" panose="020F0502020204030204" pitchFamily="34" charset="0"/>
                        </a:rPr>
                        <a:t>85</a:t>
                      </a:r>
                    </a:p>
                  </a:txBody>
                  <a:tcPr/>
                </a:tc>
                <a:tc>
                  <a:txBody>
                    <a:bodyPr/>
                    <a:lstStyle/>
                    <a:p>
                      <a:pPr algn="ctr"/>
                      <a:r>
                        <a:rPr lang="en-US" dirty="0">
                          <a:latin typeface="Calibri" panose="020F0502020204030204" pitchFamily="34" charset="0"/>
                        </a:rPr>
                        <a:t>58%</a:t>
                      </a:r>
                    </a:p>
                  </a:txBody>
                  <a:tcPr/>
                </a:tc>
                <a:tc>
                  <a:txBody>
                    <a:bodyPr/>
                    <a:lstStyle/>
                    <a:p>
                      <a:pPr algn="ctr"/>
                      <a:endParaRPr lang="en-US" dirty="0">
                        <a:latin typeface="Calibri" panose="020F0502020204030204" pitchFamily="34"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rPr>
                        <a:t>Destruction of Samaria</a:t>
                      </a:r>
                    </a:p>
                  </a:txBody>
                  <a:tcPr/>
                </a:tc>
                <a:extLst>
                  <a:ext uri="{0D108BD9-81ED-4DB2-BD59-A6C34878D82A}">
                    <a16:rowId xmlns:a16="http://schemas.microsoft.com/office/drawing/2014/main" xmlns="" val="3593238644"/>
                  </a:ext>
                </a:extLst>
              </a:tr>
              <a:tr h="218345">
                <a:tc>
                  <a:txBody>
                    <a:bodyPr/>
                    <a:lstStyle/>
                    <a:p>
                      <a:r>
                        <a:rPr lang="en-US" dirty="0">
                          <a:latin typeface="Calibri" panose="020F0502020204030204" pitchFamily="34" charset="0"/>
                        </a:rPr>
                        <a:t>Obadiah</a:t>
                      </a:r>
                    </a:p>
                  </a:txBody>
                  <a:tcPr>
                    <a:solidFill>
                      <a:srgbClr val="FFFFCC"/>
                    </a:solidFill>
                  </a:tcPr>
                </a:tc>
                <a:tc>
                  <a:txBody>
                    <a:bodyPr/>
                    <a:lstStyle/>
                    <a:p>
                      <a:pPr algn="ctr"/>
                      <a:r>
                        <a:rPr lang="en-US" dirty="0">
                          <a:latin typeface="Calibri" panose="020F0502020204030204" pitchFamily="34" charset="0"/>
                        </a:rPr>
                        <a:t>10</a:t>
                      </a:r>
                    </a:p>
                  </a:txBody>
                  <a:tcPr>
                    <a:solidFill>
                      <a:srgbClr val="FFFFCC"/>
                    </a:solidFill>
                  </a:tcPr>
                </a:tc>
                <a:tc>
                  <a:txBody>
                    <a:bodyPr/>
                    <a:lstStyle/>
                    <a:p>
                      <a:pPr algn="ctr"/>
                      <a:r>
                        <a:rPr lang="en-US" dirty="0">
                          <a:latin typeface="Calibri" panose="020F0502020204030204" pitchFamily="34" charset="0"/>
                        </a:rPr>
                        <a:t>17</a:t>
                      </a:r>
                    </a:p>
                  </a:txBody>
                  <a:tcPr>
                    <a:solidFill>
                      <a:srgbClr val="FFFFCC"/>
                    </a:solidFill>
                  </a:tcPr>
                </a:tc>
                <a:tc>
                  <a:txBody>
                    <a:bodyPr/>
                    <a:lstStyle/>
                    <a:p>
                      <a:pPr algn="ctr"/>
                      <a:r>
                        <a:rPr lang="en-US" dirty="0">
                          <a:latin typeface="Calibri" panose="020F0502020204030204" pitchFamily="34" charset="0"/>
                        </a:rPr>
                        <a:t>81%</a:t>
                      </a:r>
                    </a:p>
                  </a:txBody>
                  <a:tcPr>
                    <a:solidFill>
                      <a:srgbClr val="FFFFCC"/>
                    </a:solidFill>
                  </a:tcPr>
                </a:tc>
                <a:tc>
                  <a:txBody>
                    <a:bodyPr/>
                    <a:lstStyle/>
                    <a:p>
                      <a:pPr algn="ctr"/>
                      <a:endParaRPr lang="en-US" dirty="0">
                        <a:latin typeface="Calibri" panose="020F0502020204030204" pitchFamily="34" charset="0"/>
                      </a:endParaRPr>
                    </a:p>
                  </a:txBody>
                  <a:tcPr>
                    <a:solidFill>
                      <a:srgbClr val="FFFFCC"/>
                    </a:solidFill>
                  </a:tcPr>
                </a:tc>
                <a:tc>
                  <a:txBody>
                    <a:bodyPr/>
                    <a:lstStyle/>
                    <a:p>
                      <a:r>
                        <a:rPr lang="en-US" dirty="0">
                          <a:latin typeface="Calibri" panose="020F0502020204030204" pitchFamily="34" charset="0"/>
                        </a:rPr>
                        <a:t>Edom Cut Off</a:t>
                      </a:r>
                    </a:p>
                  </a:txBody>
                  <a:tcPr>
                    <a:solidFill>
                      <a:srgbClr val="FFFFCC"/>
                    </a:solidFill>
                  </a:tcPr>
                </a:tc>
                <a:extLst>
                  <a:ext uri="{0D108BD9-81ED-4DB2-BD59-A6C34878D82A}">
                    <a16:rowId xmlns:a16="http://schemas.microsoft.com/office/drawing/2014/main" xmlns="" val="3627801918"/>
                  </a:ext>
                </a:extLst>
              </a:tr>
              <a:tr h="218345">
                <a:tc>
                  <a:txBody>
                    <a:bodyPr/>
                    <a:lstStyle/>
                    <a:p>
                      <a:r>
                        <a:rPr lang="en-US" dirty="0">
                          <a:latin typeface="Calibri" panose="020F0502020204030204" pitchFamily="34" charset="0"/>
                        </a:rPr>
                        <a:t>Jonah</a:t>
                      </a:r>
                    </a:p>
                  </a:txBody>
                  <a:tcPr>
                    <a:solidFill>
                      <a:srgbClr val="FFFFCC"/>
                    </a:solidFill>
                  </a:tcPr>
                </a:tc>
                <a:tc>
                  <a:txBody>
                    <a:bodyPr/>
                    <a:lstStyle/>
                    <a:p>
                      <a:pPr algn="ctr"/>
                      <a:r>
                        <a:rPr lang="en-US" dirty="0">
                          <a:latin typeface="Calibri" panose="020F0502020204030204" pitchFamily="34" charset="0"/>
                        </a:rPr>
                        <a:t>4</a:t>
                      </a:r>
                    </a:p>
                  </a:txBody>
                  <a:tcPr>
                    <a:solidFill>
                      <a:srgbClr val="FFFFCC"/>
                    </a:solidFill>
                  </a:tcPr>
                </a:tc>
                <a:tc>
                  <a:txBody>
                    <a:bodyPr/>
                    <a:lstStyle/>
                    <a:p>
                      <a:pPr algn="ctr"/>
                      <a:r>
                        <a:rPr lang="en-US" dirty="0">
                          <a:latin typeface="Calibri" panose="020F0502020204030204" pitchFamily="34" charset="0"/>
                        </a:rPr>
                        <a:t>5</a:t>
                      </a:r>
                    </a:p>
                  </a:txBody>
                  <a:tcPr>
                    <a:solidFill>
                      <a:srgbClr val="FFFFCC"/>
                    </a:solidFill>
                  </a:tcPr>
                </a:tc>
                <a:tc>
                  <a:txBody>
                    <a:bodyPr/>
                    <a:lstStyle/>
                    <a:p>
                      <a:pPr algn="ctr"/>
                      <a:r>
                        <a:rPr lang="en-US" dirty="0">
                          <a:latin typeface="Calibri" panose="020F0502020204030204" pitchFamily="34" charset="0"/>
                        </a:rPr>
                        <a:t>10%</a:t>
                      </a:r>
                    </a:p>
                  </a:txBody>
                  <a:tcPr>
                    <a:solidFill>
                      <a:srgbClr val="FFFFCC"/>
                    </a:solidFill>
                  </a:tcPr>
                </a:tc>
                <a:tc>
                  <a:txBody>
                    <a:bodyPr/>
                    <a:lstStyle/>
                    <a:p>
                      <a:pPr algn="ctr"/>
                      <a:endParaRPr lang="en-US" dirty="0">
                        <a:latin typeface="Calibri" panose="020F0502020204030204" pitchFamily="34" charset="0"/>
                      </a:endParaRPr>
                    </a:p>
                  </a:txBody>
                  <a:tcPr>
                    <a:solidFill>
                      <a:srgbClr val="FFFFCC"/>
                    </a:solidFill>
                  </a:tcPr>
                </a:tc>
                <a:tc>
                  <a:txBody>
                    <a:bodyPr/>
                    <a:lstStyle/>
                    <a:p>
                      <a:r>
                        <a:rPr lang="en-US" dirty="0">
                          <a:latin typeface="Calibri" panose="020F0502020204030204" pitchFamily="34" charset="0"/>
                        </a:rPr>
                        <a:t>Overthrow of Nineveh</a:t>
                      </a:r>
                    </a:p>
                  </a:txBody>
                  <a:tcPr>
                    <a:solidFill>
                      <a:srgbClr val="FFFFCC"/>
                    </a:solidFill>
                  </a:tcPr>
                </a:tc>
                <a:extLst>
                  <a:ext uri="{0D108BD9-81ED-4DB2-BD59-A6C34878D82A}">
                    <a16:rowId xmlns:a16="http://schemas.microsoft.com/office/drawing/2014/main" xmlns="" val="144759364"/>
                  </a:ext>
                </a:extLst>
              </a:tr>
              <a:tr h="218345">
                <a:tc>
                  <a:txBody>
                    <a:bodyPr/>
                    <a:lstStyle/>
                    <a:p>
                      <a:r>
                        <a:rPr lang="en-US" dirty="0">
                          <a:latin typeface="Calibri" panose="020F0502020204030204" pitchFamily="34" charset="0"/>
                        </a:rPr>
                        <a:t>Micah</a:t>
                      </a:r>
                    </a:p>
                  </a:txBody>
                  <a:tcPr>
                    <a:solidFill>
                      <a:srgbClr val="FFFFCC"/>
                    </a:solidFill>
                  </a:tcPr>
                </a:tc>
                <a:tc>
                  <a:txBody>
                    <a:bodyPr/>
                    <a:lstStyle/>
                    <a:p>
                      <a:pPr algn="ctr"/>
                      <a:r>
                        <a:rPr lang="en-US" dirty="0">
                          <a:latin typeface="Calibri" panose="020F0502020204030204" pitchFamily="34" charset="0"/>
                        </a:rPr>
                        <a:t>40</a:t>
                      </a:r>
                    </a:p>
                  </a:txBody>
                  <a:tcPr>
                    <a:solidFill>
                      <a:srgbClr val="FFFFCC"/>
                    </a:solidFill>
                  </a:tcPr>
                </a:tc>
                <a:tc>
                  <a:txBody>
                    <a:bodyPr/>
                    <a:lstStyle/>
                    <a:p>
                      <a:pPr algn="ctr"/>
                      <a:r>
                        <a:rPr lang="en-US" dirty="0">
                          <a:latin typeface="Calibri" panose="020F0502020204030204" pitchFamily="34" charset="0"/>
                        </a:rPr>
                        <a:t>73</a:t>
                      </a:r>
                    </a:p>
                  </a:txBody>
                  <a:tcPr>
                    <a:solidFill>
                      <a:srgbClr val="FFFFCC"/>
                    </a:solidFill>
                  </a:tcPr>
                </a:tc>
                <a:tc>
                  <a:txBody>
                    <a:bodyPr/>
                    <a:lstStyle/>
                    <a:p>
                      <a:pPr algn="ctr"/>
                      <a:r>
                        <a:rPr lang="en-US" dirty="0">
                          <a:latin typeface="Calibri" panose="020F0502020204030204" pitchFamily="34" charset="0"/>
                        </a:rPr>
                        <a:t>70%</a:t>
                      </a:r>
                    </a:p>
                  </a:txBody>
                  <a:tcPr>
                    <a:solidFill>
                      <a:srgbClr val="FFFFCC"/>
                    </a:solidFill>
                  </a:tcPr>
                </a:tc>
                <a:tc>
                  <a:txBody>
                    <a:bodyPr/>
                    <a:lstStyle/>
                    <a:p>
                      <a:pPr algn="ctr"/>
                      <a:r>
                        <a:rPr lang="en-US" dirty="0">
                          <a:latin typeface="Calibri" panose="020F0502020204030204" pitchFamily="34" charset="0"/>
                        </a:rPr>
                        <a:t>7 vv.</a:t>
                      </a:r>
                    </a:p>
                  </a:txBody>
                  <a:tcPr>
                    <a:solidFill>
                      <a:srgbClr val="FFFFCC"/>
                    </a:solidFill>
                  </a:tcPr>
                </a:tc>
                <a:tc>
                  <a:txBody>
                    <a:bodyPr/>
                    <a:lstStyle/>
                    <a:p>
                      <a:r>
                        <a:rPr lang="en-US" dirty="0">
                          <a:latin typeface="Calibri" panose="020F0502020204030204" pitchFamily="34" charset="0"/>
                        </a:rPr>
                        <a:t>Fall of Jerusalem</a:t>
                      </a:r>
                    </a:p>
                  </a:txBody>
                  <a:tcPr>
                    <a:solidFill>
                      <a:srgbClr val="FFFFCC"/>
                    </a:solidFill>
                  </a:tcPr>
                </a:tc>
                <a:extLst>
                  <a:ext uri="{0D108BD9-81ED-4DB2-BD59-A6C34878D82A}">
                    <a16:rowId xmlns:a16="http://schemas.microsoft.com/office/drawing/2014/main" xmlns="" val="2986469919"/>
                  </a:ext>
                </a:extLst>
              </a:tr>
              <a:tr h="218345">
                <a:tc>
                  <a:txBody>
                    <a:bodyPr/>
                    <a:lstStyle/>
                    <a:p>
                      <a:r>
                        <a:rPr lang="en-US" dirty="0">
                          <a:latin typeface="Calibri" panose="020F0502020204030204" pitchFamily="34" charset="0"/>
                        </a:rPr>
                        <a:t>Nahum</a:t>
                      </a:r>
                    </a:p>
                  </a:txBody>
                  <a:tcPr/>
                </a:tc>
                <a:tc>
                  <a:txBody>
                    <a:bodyPr/>
                    <a:lstStyle/>
                    <a:p>
                      <a:pPr algn="ctr"/>
                      <a:r>
                        <a:rPr lang="en-US" dirty="0">
                          <a:latin typeface="Calibri" panose="020F0502020204030204" pitchFamily="34" charset="0"/>
                        </a:rPr>
                        <a:t>2</a:t>
                      </a:r>
                    </a:p>
                  </a:txBody>
                  <a:tcPr/>
                </a:tc>
                <a:tc>
                  <a:txBody>
                    <a:bodyPr/>
                    <a:lstStyle/>
                    <a:p>
                      <a:pPr algn="ctr"/>
                      <a:r>
                        <a:rPr lang="en-US" dirty="0">
                          <a:latin typeface="Calibri" panose="020F0502020204030204" pitchFamily="34" charset="0"/>
                        </a:rPr>
                        <a:t>35</a:t>
                      </a:r>
                    </a:p>
                  </a:txBody>
                  <a:tcPr/>
                </a:tc>
                <a:tc>
                  <a:txBody>
                    <a:bodyPr/>
                    <a:lstStyle/>
                    <a:p>
                      <a:pPr algn="ctr"/>
                      <a:r>
                        <a:rPr lang="en-US" dirty="0">
                          <a:latin typeface="Calibri" panose="020F0502020204030204" pitchFamily="34" charset="0"/>
                        </a:rPr>
                        <a:t>74%</a:t>
                      </a:r>
                    </a:p>
                  </a:txBody>
                  <a:tcPr/>
                </a:tc>
                <a:tc>
                  <a:txBody>
                    <a:bodyPr/>
                    <a:lstStyle/>
                    <a:p>
                      <a:pPr algn="ctr"/>
                      <a:endParaRPr lang="en-US" dirty="0">
                        <a:latin typeface="Calibri" panose="020F0502020204030204" pitchFamily="34" charset="0"/>
                      </a:endParaRPr>
                    </a:p>
                  </a:txBody>
                  <a:tcPr/>
                </a:tc>
                <a:tc>
                  <a:txBody>
                    <a:bodyPr/>
                    <a:lstStyle/>
                    <a:p>
                      <a:r>
                        <a:rPr lang="en-US" dirty="0">
                          <a:latin typeface="Calibri" panose="020F0502020204030204" pitchFamily="34" charset="0"/>
                        </a:rPr>
                        <a:t>Fall of Nineveh</a:t>
                      </a:r>
                    </a:p>
                  </a:txBody>
                  <a:tcPr/>
                </a:tc>
                <a:extLst>
                  <a:ext uri="{0D108BD9-81ED-4DB2-BD59-A6C34878D82A}">
                    <a16:rowId xmlns:a16="http://schemas.microsoft.com/office/drawing/2014/main" xmlns="" val="704575749"/>
                  </a:ext>
                </a:extLst>
              </a:tr>
              <a:tr h="218345">
                <a:tc>
                  <a:txBody>
                    <a:bodyPr/>
                    <a:lstStyle/>
                    <a:p>
                      <a:r>
                        <a:rPr lang="en-US" dirty="0">
                          <a:latin typeface="Calibri" panose="020F0502020204030204" pitchFamily="34" charset="0"/>
                        </a:rPr>
                        <a:t>Habakkuk</a:t>
                      </a:r>
                    </a:p>
                  </a:txBody>
                  <a:tcPr/>
                </a:tc>
                <a:tc>
                  <a:txBody>
                    <a:bodyPr/>
                    <a:lstStyle/>
                    <a:p>
                      <a:pPr algn="ctr"/>
                      <a:r>
                        <a:rPr lang="en-US" dirty="0">
                          <a:latin typeface="Calibri" panose="020F0502020204030204" pitchFamily="34" charset="0"/>
                        </a:rPr>
                        <a:t>4</a:t>
                      </a:r>
                    </a:p>
                  </a:txBody>
                  <a:tcPr/>
                </a:tc>
                <a:tc>
                  <a:txBody>
                    <a:bodyPr/>
                    <a:lstStyle/>
                    <a:p>
                      <a:pPr algn="ctr"/>
                      <a:r>
                        <a:rPr lang="en-US" dirty="0">
                          <a:latin typeface="Calibri" panose="020F0502020204030204" pitchFamily="34" charset="0"/>
                        </a:rPr>
                        <a:t>23</a:t>
                      </a:r>
                    </a:p>
                  </a:txBody>
                  <a:tcPr/>
                </a:tc>
                <a:tc>
                  <a:txBody>
                    <a:bodyPr/>
                    <a:lstStyle/>
                    <a:p>
                      <a:pPr algn="ctr"/>
                      <a:r>
                        <a:rPr lang="en-US" dirty="0">
                          <a:latin typeface="Calibri" panose="020F0502020204030204" pitchFamily="34" charset="0"/>
                        </a:rPr>
                        <a:t>47%</a:t>
                      </a:r>
                    </a:p>
                  </a:txBody>
                  <a:tcPr/>
                </a:tc>
                <a:tc>
                  <a:txBody>
                    <a:bodyPr/>
                    <a:lstStyle/>
                    <a:p>
                      <a:pPr algn="ctr"/>
                      <a:r>
                        <a:rPr lang="en-US" dirty="0">
                          <a:latin typeface="Calibri" panose="020F0502020204030204" pitchFamily="34" charset="0"/>
                        </a:rPr>
                        <a:t>4 vv.</a:t>
                      </a:r>
                    </a:p>
                  </a:txBody>
                  <a:tcPr/>
                </a:tc>
                <a:tc>
                  <a:txBody>
                    <a:bodyPr/>
                    <a:lstStyle/>
                    <a:p>
                      <a:r>
                        <a:rPr lang="en-US" dirty="0">
                          <a:latin typeface="Calibri" panose="020F0502020204030204" pitchFamily="34" charset="0"/>
                        </a:rPr>
                        <a:t>Judgment on the Chaldeans</a:t>
                      </a:r>
                    </a:p>
                  </a:txBody>
                  <a:tcPr/>
                </a:tc>
                <a:extLst>
                  <a:ext uri="{0D108BD9-81ED-4DB2-BD59-A6C34878D82A}">
                    <a16:rowId xmlns:a16="http://schemas.microsoft.com/office/drawing/2014/main" xmlns="" val="2306575378"/>
                  </a:ext>
                </a:extLst>
              </a:tr>
              <a:tr h="218345">
                <a:tc>
                  <a:txBody>
                    <a:bodyPr/>
                    <a:lstStyle/>
                    <a:p>
                      <a:r>
                        <a:rPr lang="en-US" dirty="0">
                          <a:latin typeface="Calibri" panose="020F0502020204030204" pitchFamily="34" charset="0"/>
                        </a:rPr>
                        <a:t>Zephaniah</a:t>
                      </a:r>
                    </a:p>
                  </a:txBody>
                  <a:tcPr/>
                </a:tc>
                <a:tc>
                  <a:txBody>
                    <a:bodyPr/>
                    <a:lstStyle/>
                    <a:p>
                      <a:pPr algn="ctr"/>
                      <a:r>
                        <a:rPr lang="en-US" dirty="0">
                          <a:latin typeface="Calibri" panose="020F0502020204030204" pitchFamily="34" charset="0"/>
                        </a:rPr>
                        <a:t>20</a:t>
                      </a:r>
                    </a:p>
                  </a:txBody>
                  <a:tcPr/>
                </a:tc>
                <a:tc>
                  <a:txBody>
                    <a:bodyPr/>
                    <a:lstStyle/>
                    <a:p>
                      <a:pPr algn="ctr"/>
                      <a:r>
                        <a:rPr lang="en-US" dirty="0">
                          <a:latin typeface="Calibri" panose="020F0502020204030204" pitchFamily="34" charset="0"/>
                        </a:rPr>
                        <a:t>47</a:t>
                      </a:r>
                    </a:p>
                  </a:txBody>
                  <a:tcPr/>
                </a:tc>
                <a:tc>
                  <a:txBody>
                    <a:bodyPr/>
                    <a:lstStyle/>
                    <a:p>
                      <a:pPr algn="ctr"/>
                      <a:r>
                        <a:rPr lang="en-US" dirty="0">
                          <a:latin typeface="Calibri" panose="020F0502020204030204" pitchFamily="34" charset="0"/>
                        </a:rPr>
                        <a:t>89%</a:t>
                      </a:r>
                    </a:p>
                  </a:txBody>
                  <a:tcPr/>
                </a:tc>
                <a:tc>
                  <a:txBody>
                    <a:bodyPr/>
                    <a:lstStyle/>
                    <a:p>
                      <a:pPr algn="ctr"/>
                      <a:endParaRPr lang="en-US" dirty="0">
                        <a:latin typeface="Calibri" panose="020F0502020204030204" pitchFamily="34" charset="0"/>
                      </a:endParaRPr>
                    </a:p>
                  </a:txBody>
                  <a:tcPr/>
                </a:tc>
                <a:tc>
                  <a:txBody>
                    <a:bodyPr/>
                    <a:lstStyle/>
                    <a:p>
                      <a:r>
                        <a:rPr lang="en-US" dirty="0">
                          <a:latin typeface="Calibri" panose="020F0502020204030204" pitchFamily="34" charset="0"/>
                        </a:rPr>
                        <a:t>Judgement on Judah</a:t>
                      </a:r>
                    </a:p>
                  </a:txBody>
                  <a:tcPr/>
                </a:tc>
                <a:extLst>
                  <a:ext uri="{0D108BD9-81ED-4DB2-BD59-A6C34878D82A}">
                    <a16:rowId xmlns:a16="http://schemas.microsoft.com/office/drawing/2014/main" xmlns="" val="3774094007"/>
                  </a:ext>
                </a:extLst>
              </a:tr>
              <a:tr h="218345">
                <a:tc>
                  <a:txBody>
                    <a:bodyPr/>
                    <a:lstStyle/>
                    <a:p>
                      <a:r>
                        <a:rPr lang="en-US" dirty="0">
                          <a:latin typeface="Calibri" panose="020F0502020204030204" pitchFamily="34" charset="0"/>
                        </a:rPr>
                        <a:t>Haggai</a:t>
                      </a:r>
                    </a:p>
                  </a:txBody>
                  <a:tcPr/>
                </a:tc>
                <a:tc>
                  <a:txBody>
                    <a:bodyPr/>
                    <a:lstStyle/>
                    <a:p>
                      <a:pPr algn="ctr"/>
                      <a:r>
                        <a:rPr lang="en-US" dirty="0">
                          <a:latin typeface="Calibri" panose="020F0502020204030204" pitchFamily="34" charset="0"/>
                        </a:rPr>
                        <a:t>7</a:t>
                      </a:r>
                    </a:p>
                  </a:txBody>
                  <a:tcPr/>
                </a:tc>
                <a:tc>
                  <a:txBody>
                    <a:bodyPr/>
                    <a:lstStyle/>
                    <a:p>
                      <a:pPr algn="ctr"/>
                      <a:r>
                        <a:rPr lang="en-US" dirty="0">
                          <a:latin typeface="Calibri" panose="020F0502020204030204" pitchFamily="34" charset="0"/>
                        </a:rPr>
                        <a:t>15</a:t>
                      </a:r>
                    </a:p>
                  </a:txBody>
                  <a:tcPr/>
                </a:tc>
                <a:tc>
                  <a:txBody>
                    <a:bodyPr/>
                    <a:lstStyle/>
                    <a:p>
                      <a:pPr algn="ctr"/>
                      <a:r>
                        <a:rPr lang="en-US" dirty="0">
                          <a:latin typeface="Calibri" panose="020F0502020204030204" pitchFamily="34" charset="0"/>
                        </a:rPr>
                        <a:t>39%</a:t>
                      </a:r>
                    </a:p>
                  </a:txBody>
                  <a:tcPr/>
                </a:tc>
                <a:tc>
                  <a:txBody>
                    <a:bodyPr/>
                    <a:lstStyle/>
                    <a:p>
                      <a:pPr algn="ctr"/>
                      <a:r>
                        <a:rPr lang="en-US" dirty="0">
                          <a:latin typeface="Calibri" panose="020F0502020204030204" pitchFamily="34" charset="0"/>
                        </a:rPr>
                        <a:t>6 vv.</a:t>
                      </a:r>
                    </a:p>
                  </a:txBody>
                  <a:tcPr/>
                </a:tc>
                <a:tc>
                  <a:txBody>
                    <a:bodyPr/>
                    <a:lstStyle/>
                    <a:p>
                      <a:r>
                        <a:rPr lang="en-US" dirty="0">
                          <a:latin typeface="Calibri" panose="020F0502020204030204" pitchFamily="34" charset="0"/>
                        </a:rPr>
                        <a:t>The Great Shaking</a:t>
                      </a:r>
                    </a:p>
                  </a:txBody>
                  <a:tcPr/>
                </a:tc>
                <a:extLst>
                  <a:ext uri="{0D108BD9-81ED-4DB2-BD59-A6C34878D82A}">
                    <a16:rowId xmlns:a16="http://schemas.microsoft.com/office/drawing/2014/main" xmlns="" val="1761423208"/>
                  </a:ext>
                </a:extLst>
              </a:tr>
              <a:tr h="218345">
                <a:tc>
                  <a:txBody>
                    <a:bodyPr/>
                    <a:lstStyle/>
                    <a:p>
                      <a:r>
                        <a:rPr lang="en-US" dirty="0">
                          <a:latin typeface="Calibri" panose="020F0502020204030204" pitchFamily="34" charset="0"/>
                        </a:rPr>
                        <a:t>Zechariah</a:t>
                      </a:r>
                    </a:p>
                  </a:txBody>
                  <a:tcPr/>
                </a:tc>
                <a:tc>
                  <a:txBody>
                    <a:bodyPr/>
                    <a:lstStyle/>
                    <a:p>
                      <a:pPr algn="ctr"/>
                      <a:r>
                        <a:rPr lang="en-US" dirty="0">
                          <a:latin typeface="Calibri" panose="020F0502020204030204" pitchFamily="34" charset="0"/>
                        </a:rPr>
                        <a:t>78</a:t>
                      </a:r>
                    </a:p>
                  </a:txBody>
                  <a:tcPr/>
                </a:tc>
                <a:tc>
                  <a:txBody>
                    <a:bodyPr/>
                    <a:lstStyle/>
                    <a:p>
                      <a:pPr algn="ctr"/>
                      <a:r>
                        <a:rPr lang="en-US" dirty="0">
                          <a:latin typeface="Calibri" panose="020F0502020204030204" pitchFamily="34" charset="0"/>
                        </a:rPr>
                        <a:t>144</a:t>
                      </a:r>
                    </a:p>
                  </a:txBody>
                  <a:tcPr/>
                </a:tc>
                <a:tc>
                  <a:txBody>
                    <a:bodyPr/>
                    <a:lstStyle/>
                    <a:p>
                      <a:pPr algn="ctr"/>
                      <a:r>
                        <a:rPr lang="en-US" dirty="0">
                          <a:latin typeface="Calibri" panose="020F0502020204030204" pitchFamily="34" charset="0"/>
                        </a:rPr>
                        <a:t>69%</a:t>
                      </a:r>
                    </a:p>
                  </a:txBody>
                  <a:tcPr/>
                </a:tc>
                <a:tc>
                  <a:txBody>
                    <a:bodyPr/>
                    <a:lstStyle/>
                    <a:p>
                      <a:pPr algn="ctr"/>
                      <a:r>
                        <a:rPr lang="en-US" dirty="0">
                          <a:latin typeface="Calibri" panose="020F0502020204030204" pitchFamily="34" charset="0"/>
                        </a:rPr>
                        <a:t>21 vv.</a:t>
                      </a:r>
                    </a:p>
                  </a:txBody>
                  <a:tcPr/>
                </a:tc>
                <a:tc>
                  <a:txBody>
                    <a:bodyPr/>
                    <a:lstStyle/>
                    <a:p>
                      <a:r>
                        <a:rPr lang="en-US" dirty="0">
                          <a:latin typeface="Calibri" panose="020F0502020204030204" pitchFamily="34" charset="0"/>
                        </a:rPr>
                        <a:t>Temple to be Rebuilt</a:t>
                      </a:r>
                    </a:p>
                  </a:txBody>
                  <a:tcPr/>
                </a:tc>
                <a:extLst>
                  <a:ext uri="{0D108BD9-81ED-4DB2-BD59-A6C34878D82A}">
                    <a16:rowId xmlns:a16="http://schemas.microsoft.com/office/drawing/2014/main" xmlns="" val="1754717641"/>
                  </a:ext>
                </a:extLst>
              </a:tr>
              <a:tr h="241910">
                <a:tc>
                  <a:txBody>
                    <a:bodyPr/>
                    <a:lstStyle/>
                    <a:p>
                      <a:r>
                        <a:rPr lang="en-US" dirty="0">
                          <a:latin typeface="Calibri" panose="020F0502020204030204" pitchFamily="34" charset="0"/>
                        </a:rPr>
                        <a:t>Malachi</a:t>
                      </a:r>
                    </a:p>
                  </a:txBody>
                  <a:tcPr/>
                </a:tc>
                <a:tc>
                  <a:txBody>
                    <a:bodyPr/>
                    <a:lstStyle/>
                    <a:p>
                      <a:pPr algn="ctr"/>
                      <a:r>
                        <a:rPr lang="en-US" dirty="0">
                          <a:latin typeface="Calibri" panose="020F0502020204030204" pitchFamily="34" charset="0"/>
                        </a:rPr>
                        <a:t>19</a:t>
                      </a:r>
                    </a:p>
                  </a:txBody>
                  <a:tcPr/>
                </a:tc>
                <a:tc>
                  <a:txBody>
                    <a:bodyPr/>
                    <a:lstStyle/>
                    <a:p>
                      <a:pPr algn="ctr"/>
                      <a:r>
                        <a:rPr lang="en-US" dirty="0">
                          <a:latin typeface="Calibri" panose="020F0502020204030204" pitchFamily="34" charset="0"/>
                        </a:rPr>
                        <a:t>31</a:t>
                      </a:r>
                    </a:p>
                  </a:txBody>
                  <a:tcPr/>
                </a:tc>
                <a:tc>
                  <a:txBody>
                    <a:bodyPr/>
                    <a:lstStyle/>
                    <a:p>
                      <a:pPr algn="ctr"/>
                      <a:r>
                        <a:rPr lang="en-US" dirty="0">
                          <a:latin typeface="Calibri" panose="020F0502020204030204" pitchFamily="34" charset="0"/>
                        </a:rPr>
                        <a:t>56%</a:t>
                      </a:r>
                    </a:p>
                  </a:txBody>
                  <a:tcPr/>
                </a:tc>
                <a:tc>
                  <a:txBody>
                    <a:bodyPr/>
                    <a:lstStyle/>
                    <a:p>
                      <a:pPr algn="ctr"/>
                      <a:r>
                        <a:rPr lang="en-US" dirty="0">
                          <a:latin typeface="Calibri" panose="020F0502020204030204" pitchFamily="34" charset="0"/>
                        </a:rPr>
                        <a:t>2 vv.</a:t>
                      </a:r>
                    </a:p>
                  </a:txBody>
                  <a:tcPr/>
                </a:tc>
                <a:tc>
                  <a:txBody>
                    <a:bodyPr/>
                    <a:lstStyle/>
                    <a:p>
                      <a:r>
                        <a:rPr lang="en-US" dirty="0">
                          <a:latin typeface="Calibri" panose="020F0502020204030204" pitchFamily="34" charset="0"/>
                        </a:rPr>
                        <a:t>Coming of Messengers of Yahweh</a:t>
                      </a:r>
                    </a:p>
                  </a:txBody>
                  <a:tcPr/>
                </a:tc>
                <a:extLst>
                  <a:ext uri="{0D108BD9-81ED-4DB2-BD59-A6C34878D82A}">
                    <a16:rowId xmlns:a16="http://schemas.microsoft.com/office/drawing/2014/main" xmlns="" val="1598558100"/>
                  </a:ext>
                </a:extLst>
              </a:tr>
              <a:tr h="218345">
                <a:tc>
                  <a:txBody>
                    <a:bodyPr/>
                    <a:lstStyle/>
                    <a:p>
                      <a:endParaRPr lang="en-US" dirty="0">
                        <a:latin typeface="Calibri" panose="020F0502020204030204" pitchFamily="34" charset="0"/>
                      </a:endParaRPr>
                    </a:p>
                  </a:txBody>
                  <a:tcPr/>
                </a:tc>
                <a:tc>
                  <a:txBody>
                    <a:bodyPr/>
                    <a:lstStyle/>
                    <a:p>
                      <a:pPr algn="ctr"/>
                      <a:r>
                        <a:rPr lang="en-US" dirty="0">
                          <a:latin typeface="Calibri" panose="020F0502020204030204" pitchFamily="34" charset="0"/>
                        </a:rPr>
                        <a:t>263</a:t>
                      </a:r>
                    </a:p>
                  </a:txBody>
                  <a:tcPr/>
                </a:tc>
                <a:tc>
                  <a:txBody>
                    <a:bodyPr/>
                    <a:lstStyle/>
                    <a:p>
                      <a:pPr algn="ctr"/>
                      <a:r>
                        <a:rPr lang="en-US" dirty="0">
                          <a:latin typeface="Calibri" panose="020F0502020204030204" pitchFamily="34" charset="0"/>
                        </a:rPr>
                        <a:t>636</a:t>
                      </a:r>
                    </a:p>
                  </a:txBody>
                  <a:tcPr/>
                </a:tc>
                <a:tc>
                  <a:txBody>
                    <a:bodyPr/>
                    <a:lstStyle/>
                    <a:p>
                      <a:pPr algn="ctr"/>
                      <a:r>
                        <a:rPr lang="en-US" dirty="0">
                          <a:latin typeface="Calibri" panose="020F0502020204030204" pitchFamily="34" charset="0"/>
                        </a:rPr>
                        <a:t>61% Avg.</a:t>
                      </a:r>
                    </a:p>
                  </a:txBody>
                  <a:tcPr/>
                </a:tc>
                <a:tc>
                  <a:txBody>
                    <a:bodyPr/>
                    <a:lstStyle/>
                    <a:p>
                      <a:pPr algn="ctr"/>
                      <a:r>
                        <a:rPr lang="en-US" dirty="0">
                          <a:latin typeface="Calibri" panose="020F0502020204030204" pitchFamily="34" charset="0"/>
                        </a:rPr>
                        <a:t>45 vv.</a:t>
                      </a:r>
                    </a:p>
                  </a:txBody>
                  <a:tcPr/>
                </a:tc>
                <a:tc>
                  <a:txBody>
                    <a:bodyPr/>
                    <a:lstStyle/>
                    <a:p>
                      <a:endParaRPr lang="en-US" dirty="0">
                        <a:latin typeface="Calibri" panose="020F0502020204030204" pitchFamily="34" charset="0"/>
                      </a:endParaRPr>
                    </a:p>
                  </a:txBody>
                  <a:tcPr/>
                </a:tc>
                <a:extLst>
                  <a:ext uri="{0D108BD9-81ED-4DB2-BD59-A6C34878D82A}">
                    <a16:rowId xmlns:a16="http://schemas.microsoft.com/office/drawing/2014/main" xmlns="" val="2076177512"/>
                  </a:ext>
                </a:extLst>
              </a:tr>
            </a:tbl>
          </a:graphicData>
        </a:graphic>
      </p:graphicFrame>
    </p:spTree>
    <p:extLst>
      <p:ext uri="{BB962C8B-B14F-4D97-AF65-F5344CB8AC3E}">
        <p14:creationId xmlns:p14="http://schemas.microsoft.com/office/powerpoint/2010/main" val="27220875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A39130-8588-4C11-9CB5-A0C5C9AE7A3D}"/>
              </a:ext>
            </a:extLst>
          </p:cNvPr>
          <p:cNvSpPr>
            <a:spLocks noGrp="1"/>
          </p:cNvSpPr>
          <p:nvPr>
            <p:ph type="title"/>
          </p:nvPr>
        </p:nvSpPr>
        <p:spPr/>
        <p:txBody>
          <a:bodyPr/>
          <a:lstStyle/>
          <a:p>
            <a:r>
              <a:rPr lang="en-US" dirty="0"/>
              <a:t>Summary up to Jonah Chapter 4</a:t>
            </a:r>
          </a:p>
        </p:txBody>
      </p:sp>
      <p:sp>
        <p:nvSpPr>
          <p:cNvPr id="3" name="Content Placeholder 2">
            <a:extLst>
              <a:ext uri="{FF2B5EF4-FFF2-40B4-BE49-F238E27FC236}">
                <a16:creationId xmlns:a16="http://schemas.microsoft.com/office/drawing/2014/main" xmlns="" id="{48AF216F-3C8E-40AF-A76A-892922F04497}"/>
              </a:ext>
            </a:extLst>
          </p:cNvPr>
          <p:cNvSpPr>
            <a:spLocks noGrp="1"/>
          </p:cNvSpPr>
          <p:nvPr>
            <p:ph idx="1"/>
          </p:nvPr>
        </p:nvSpPr>
        <p:spPr/>
        <p:txBody>
          <a:bodyPr/>
          <a:lstStyle/>
          <a:p>
            <a:r>
              <a:rPr lang="en-US" dirty="0"/>
              <a:t>Chapter 2</a:t>
            </a:r>
          </a:p>
          <a:p>
            <a:pPr lvl="1"/>
            <a:r>
              <a:rPr lang="en-US" dirty="0"/>
              <a:t>Jonah prays a poetic prayer to the Lord, thanking him for delivering him from the storm and from drowning in the sea</a:t>
            </a:r>
          </a:p>
          <a:p>
            <a:pPr lvl="1"/>
            <a:r>
              <a:rPr lang="en-US" dirty="0"/>
              <a:t>Jonah promises a sacrifice to the Lord, offers a vow, and praises the Lord</a:t>
            </a:r>
          </a:p>
          <a:p>
            <a:r>
              <a:rPr lang="en-US" dirty="0"/>
              <a:t>Chapter 3</a:t>
            </a:r>
          </a:p>
          <a:p>
            <a:pPr lvl="1"/>
            <a:r>
              <a:rPr lang="en-US" dirty="0"/>
              <a:t>Chapters 3-4 parallel chapters 1-2</a:t>
            </a:r>
          </a:p>
          <a:p>
            <a:pPr lvl="1"/>
            <a:r>
              <a:rPr lang="en-US" dirty="0"/>
              <a:t>The Lord commands Jonah again to deliver the message from Nineveh</a:t>
            </a:r>
          </a:p>
          <a:p>
            <a:pPr lvl="1"/>
            <a:r>
              <a:rPr lang="en-US" dirty="0"/>
              <a:t>The Ninevites (similar to the sailors) repent, call out to God, fear the Lord, and make sacrifices</a:t>
            </a:r>
          </a:p>
          <a:p>
            <a:r>
              <a:rPr lang="en-US" dirty="0"/>
              <a:t>Chapter 4</a:t>
            </a:r>
          </a:p>
          <a:p>
            <a:pPr lvl="1"/>
            <a:r>
              <a:rPr lang="en-US" dirty="0"/>
              <a:t>The Lord teaches Jonah of his mercy and compassion </a:t>
            </a:r>
          </a:p>
          <a:p>
            <a:pPr lvl="1"/>
            <a:r>
              <a:rPr lang="en-US" dirty="0"/>
              <a:t>The Lord appoints a plant and a worm to deliver Jonah from his selfish ways; previously he had appointed the great fish to deliver Jonah physically </a:t>
            </a:r>
          </a:p>
        </p:txBody>
      </p:sp>
      <p:sp>
        <p:nvSpPr>
          <p:cNvPr id="4" name="Content Placeholder 3">
            <a:extLst>
              <a:ext uri="{FF2B5EF4-FFF2-40B4-BE49-F238E27FC236}">
                <a16:creationId xmlns:a16="http://schemas.microsoft.com/office/drawing/2014/main" xmlns="" id="{B1CF4BF9-9FB5-4C27-827D-D1AF7E68A158}"/>
              </a:ext>
            </a:extLst>
          </p:cNvPr>
          <p:cNvSpPr>
            <a:spLocks noGrp="1"/>
          </p:cNvSpPr>
          <p:nvPr>
            <p:ph idx="13"/>
          </p:nvPr>
        </p:nvSpPr>
        <p:spPr/>
        <p:txBody>
          <a:bodyPr/>
          <a:lstStyle/>
          <a:p>
            <a:endParaRPr lang="en-US" dirty="0"/>
          </a:p>
        </p:txBody>
      </p:sp>
    </p:spTree>
    <p:extLst>
      <p:ext uri="{BB962C8B-B14F-4D97-AF65-F5344CB8AC3E}">
        <p14:creationId xmlns:p14="http://schemas.microsoft.com/office/powerpoint/2010/main" val="25572352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3E4EDC-4A68-4D26-BB7A-3A49D29B6B61}"/>
              </a:ext>
            </a:extLst>
          </p:cNvPr>
          <p:cNvSpPr>
            <a:spLocks noGrp="1"/>
          </p:cNvSpPr>
          <p:nvPr>
            <p:ph type="title"/>
          </p:nvPr>
        </p:nvSpPr>
        <p:spPr/>
        <p:txBody>
          <a:bodyPr/>
          <a:lstStyle/>
          <a:p>
            <a:r>
              <a:rPr lang="en-US" dirty="0"/>
              <a:t>Jonah: The Worst Preacher in History?</a:t>
            </a:r>
          </a:p>
        </p:txBody>
      </p:sp>
      <p:sp>
        <p:nvSpPr>
          <p:cNvPr id="3" name="Content Placeholder 2">
            <a:extLst>
              <a:ext uri="{FF2B5EF4-FFF2-40B4-BE49-F238E27FC236}">
                <a16:creationId xmlns:a16="http://schemas.microsoft.com/office/drawing/2014/main" xmlns="" id="{647DFFBE-FA8C-4C4B-A4C1-72A5C7F6C54A}"/>
              </a:ext>
            </a:extLst>
          </p:cNvPr>
          <p:cNvSpPr>
            <a:spLocks noGrp="1"/>
          </p:cNvSpPr>
          <p:nvPr>
            <p:ph idx="1"/>
          </p:nvPr>
        </p:nvSpPr>
        <p:spPr/>
        <p:txBody>
          <a:bodyPr/>
          <a:lstStyle/>
          <a:p>
            <a:endParaRPr lang="en-US"/>
          </a:p>
        </p:txBody>
      </p:sp>
      <p:sp>
        <p:nvSpPr>
          <p:cNvPr id="4" name="Content Placeholder 3">
            <a:extLst>
              <a:ext uri="{FF2B5EF4-FFF2-40B4-BE49-F238E27FC236}">
                <a16:creationId xmlns:a16="http://schemas.microsoft.com/office/drawing/2014/main" xmlns="" id="{FF95144F-0B88-4B56-9A60-1AF0C2B48C6B}"/>
              </a:ext>
            </a:extLst>
          </p:cNvPr>
          <p:cNvSpPr>
            <a:spLocks noGrp="1"/>
          </p:cNvSpPr>
          <p:nvPr>
            <p:ph idx="13"/>
          </p:nvPr>
        </p:nvSpPr>
        <p:spPr/>
        <p:txBody>
          <a:bodyPr/>
          <a:lstStyle/>
          <a:p>
            <a:endParaRPr lang="en-US"/>
          </a:p>
        </p:txBody>
      </p:sp>
    </p:spTree>
    <p:extLst>
      <p:ext uri="{BB962C8B-B14F-4D97-AF65-F5344CB8AC3E}">
        <p14:creationId xmlns:p14="http://schemas.microsoft.com/office/powerpoint/2010/main" val="25636916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C0E750-17F7-4365-8840-1BF62AC1A036}"/>
              </a:ext>
            </a:extLst>
          </p:cNvPr>
          <p:cNvSpPr>
            <a:spLocks noGrp="1"/>
          </p:cNvSpPr>
          <p:nvPr>
            <p:ph type="title"/>
          </p:nvPr>
        </p:nvSpPr>
        <p:spPr/>
        <p:txBody>
          <a:bodyPr/>
          <a:lstStyle/>
          <a:p>
            <a:r>
              <a:rPr lang="en-US" dirty="0"/>
              <a:t>Miracles within Jonah</a:t>
            </a:r>
          </a:p>
        </p:txBody>
      </p:sp>
      <p:sp>
        <p:nvSpPr>
          <p:cNvPr id="4" name="Content Placeholder 3">
            <a:extLst>
              <a:ext uri="{FF2B5EF4-FFF2-40B4-BE49-F238E27FC236}">
                <a16:creationId xmlns:a16="http://schemas.microsoft.com/office/drawing/2014/main" xmlns="" id="{EE435663-628E-475F-B8F0-E0E2838C5B76}"/>
              </a:ext>
            </a:extLst>
          </p:cNvPr>
          <p:cNvSpPr>
            <a:spLocks noGrp="1"/>
          </p:cNvSpPr>
          <p:nvPr>
            <p:ph idx="13"/>
          </p:nvPr>
        </p:nvSpPr>
        <p:spPr/>
        <p:txBody>
          <a:bodyPr/>
          <a:lstStyle/>
          <a:p>
            <a:r>
              <a:rPr lang="en-US" dirty="0"/>
              <a:t>All acts of God in Jonah should not be considered “miracles” </a:t>
            </a:r>
          </a:p>
        </p:txBody>
      </p:sp>
      <p:sp>
        <p:nvSpPr>
          <p:cNvPr id="5" name="Rectangle: Rounded Corners 4">
            <a:extLst>
              <a:ext uri="{FF2B5EF4-FFF2-40B4-BE49-F238E27FC236}">
                <a16:creationId xmlns:a16="http://schemas.microsoft.com/office/drawing/2014/main" xmlns="" id="{01F4E4A1-8D0B-4662-A922-96661EE2F936}"/>
              </a:ext>
            </a:extLst>
          </p:cNvPr>
          <p:cNvSpPr/>
          <p:nvPr/>
        </p:nvSpPr>
        <p:spPr>
          <a:xfrm>
            <a:off x="793374" y="1331253"/>
            <a:ext cx="7557247" cy="112282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dirty="0">
                <a:latin typeface="Calibri" panose="020F0502020204030204" pitchFamily="34" charset="0"/>
              </a:rPr>
              <a:t>Miracle: An effect or deed in the physical world that surpasses all known human and natural powers and is therefore ascribed to supernatural intervention </a:t>
            </a:r>
          </a:p>
        </p:txBody>
      </p:sp>
      <p:sp>
        <p:nvSpPr>
          <p:cNvPr id="6" name="Rectangle 5">
            <a:extLst>
              <a:ext uri="{FF2B5EF4-FFF2-40B4-BE49-F238E27FC236}">
                <a16:creationId xmlns:a16="http://schemas.microsoft.com/office/drawing/2014/main" xmlns="" id="{2907C00B-437E-47BE-BE51-3F79F97A77F7}"/>
              </a:ext>
            </a:extLst>
          </p:cNvPr>
          <p:cNvSpPr/>
          <p:nvPr/>
        </p:nvSpPr>
        <p:spPr>
          <a:xfrm>
            <a:off x="793374" y="2557183"/>
            <a:ext cx="3597089" cy="401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Miracle</a:t>
            </a:r>
          </a:p>
        </p:txBody>
      </p:sp>
      <p:sp>
        <p:nvSpPr>
          <p:cNvPr id="7" name="Rectangle 6">
            <a:extLst>
              <a:ext uri="{FF2B5EF4-FFF2-40B4-BE49-F238E27FC236}">
                <a16:creationId xmlns:a16="http://schemas.microsoft.com/office/drawing/2014/main" xmlns="" id="{2FBF3D4E-8251-4C49-9B24-E30233EF1F04}"/>
              </a:ext>
            </a:extLst>
          </p:cNvPr>
          <p:cNvSpPr/>
          <p:nvPr/>
        </p:nvSpPr>
        <p:spPr>
          <a:xfrm>
            <a:off x="4753535" y="2561655"/>
            <a:ext cx="3597089" cy="4016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u="sng" dirty="0">
                <a:latin typeface="Calibri" panose="020F0502020204030204" pitchFamily="34" charset="0"/>
              </a:rPr>
              <a:t>Not</a:t>
            </a:r>
            <a:r>
              <a:rPr lang="en-US" sz="2000" dirty="0">
                <a:latin typeface="Calibri" panose="020F0502020204030204" pitchFamily="34" charset="0"/>
              </a:rPr>
              <a:t> a miracle </a:t>
            </a:r>
          </a:p>
        </p:txBody>
      </p:sp>
      <p:sp>
        <p:nvSpPr>
          <p:cNvPr id="8" name="Rectangle 7">
            <a:extLst>
              <a:ext uri="{FF2B5EF4-FFF2-40B4-BE49-F238E27FC236}">
                <a16:creationId xmlns:a16="http://schemas.microsoft.com/office/drawing/2014/main" xmlns="" id="{B074737B-59B1-4DCB-936D-B9CCB9966E68}"/>
              </a:ext>
            </a:extLst>
          </p:cNvPr>
          <p:cNvSpPr/>
          <p:nvPr/>
        </p:nvSpPr>
        <p:spPr>
          <a:xfrm>
            <a:off x="793374" y="3104907"/>
            <a:ext cx="3597089" cy="77278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latin typeface="Calibri" panose="020F0502020204030204" pitchFamily="34" charset="0"/>
              </a:rPr>
              <a:t>Jonah’s life preserved in the fish for 3 days and 3 nights</a:t>
            </a:r>
          </a:p>
        </p:txBody>
      </p:sp>
      <p:sp>
        <p:nvSpPr>
          <p:cNvPr id="9" name="Rectangle 8">
            <a:extLst>
              <a:ext uri="{FF2B5EF4-FFF2-40B4-BE49-F238E27FC236}">
                <a16:creationId xmlns:a16="http://schemas.microsoft.com/office/drawing/2014/main" xmlns="" id="{B7722801-3D3E-4CCF-B261-4516D3EADB0F}"/>
              </a:ext>
            </a:extLst>
          </p:cNvPr>
          <p:cNvSpPr/>
          <p:nvPr/>
        </p:nvSpPr>
        <p:spPr>
          <a:xfrm>
            <a:off x="4753534" y="3104908"/>
            <a:ext cx="3597089" cy="78890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latin typeface="Calibri" panose="020F0502020204030204" pitchFamily="34" charset="0"/>
              </a:rPr>
              <a:t>The fish consuming Jonah</a:t>
            </a:r>
          </a:p>
        </p:txBody>
      </p:sp>
      <p:sp>
        <p:nvSpPr>
          <p:cNvPr id="12" name="Rectangle 11">
            <a:extLst>
              <a:ext uri="{FF2B5EF4-FFF2-40B4-BE49-F238E27FC236}">
                <a16:creationId xmlns:a16="http://schemas.microsoft.com/office/drawing/2014/main" xmlns="" id="{0130DB92-E6A1-4B45-85AC-5F660A8C2EC2}"/>
              </a:ext>
            </a:extLst>
          </p:cNvPr>
          <p:cNvSpPr/>
          <p:nvPr/>
        </p:nvSpPr>
        <p:spPr>
          <a:xfrm>
            <a:off x="4753530" y="4654442"/>
            <a:ext cx="3597089" cy="78890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latin typeface="Calibri" panose="020F0502020204030204" pitchFamily="34" charset="0"/>
              </a:rPr>
              <a:t>The storm on the sea</a:t>
            </a:r>
          </a:p>
          <a:p>
            <a:pPr algn="ctr"/>
            <a:r>
              <a:rPr lang="en-US" sz="2000" dirty="0">
                <a:latin typeface="Calibri" panose="020F0502020204030204" pitchFamily="34" charset="0"/>
              </a:rPr>
              <a:t>The ceasing of the storm</a:t>
            </a:r>
          </a:p>
        </p:txBody>
      </p:sp>
      <p:sp>
        <p:nvSpPr>
          <p:cNvPr id="13" name="Rectangle 12">
            <a:extLst>
              <a:ext uri="{FF2B5EF4-FFF2-40B4-BE49-F238E27FC236}">
                <a16:creationId xmlns:a16="http://schemas.microsoft.com/office/drawing/2014/main" xmlns="" id="{B11589A9-1461-4956-A141-99D5F427A303}"/>
              </a:ext>
            </a:extLst>
          </p:cNvPr>
          <p:cNvSpPr/>
          <p:nvPr/>
        </p:nvSpPr>
        <p:spPr>
          <a:xfrm>
            <a:off x="4753532" y="4035445"/>
            <a:ext cx="3597089" cy="47736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latin typeface="Calibri" panose="020F0502020204030204" pitchFamily="34" charset="0"/>
              </a:rPr>
              <a:t>The growth of the vine</a:t>
            </a:r>
          </a:p>
        </p:txBody>
      </p:sp>
      <p:sp>
        <p:nvSpPr>
          <p:cNvPr id="14" name="Rectangle 13">
            <a:extLst>
              <a:ext uri="{FF2B5EF4-FFF2-40B4-BE49-F238E27FC236}">
                <a16:creationId xmlns:a16="http://schemas.microsoft.com/office/drawing/2014/main" xmlns="" id="{42622CB6-9183-477F-B58E-BD5848400E75}"/>
              </a:ext>
            </a:extLst>
          </p:cNvPr>
          <p:cNvSpPr/>
          <p:nvPr/>
        </p:nvSpPr>
        <p:spPr>
          <a:xfrm>
            <a:off x="793375" y="4035445"/>
            <a:ext cx="3597089" cy="47736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latin typeface="Calibri" panose="020F0502020204030204" pitchFamily="34" charset="0"/>
              </a:rPr>
              <a:t>The growth of the vine overnight</a:t>
            </a:r>
          </a:p>
        </p:txBody>
      </p:sp>
      <p:sp>
        <p:nvSpPr>
          <p:cNvPr id="15" name="Rectangle 14">
            <a:extLst>
              <a:ext uri="{FF2B5EF4-FFF2-40B4-BE49-F238E27FC236}">
                <a16:creationId xmlns:a16="http://schemas.microsoft.com/office/drawing/2014/main" xmlns="" id="{5CA6A7C2-84DC-44F7-8D6E-262879A35F1C}"/>
              </a:ext>
            </a:extLst>
          </p:cNvPr>
          <p:cNvSpPr/>
          <p:nvPr/>
        </p:nvSpPr>
        <p:spPr>
          <a:xfrm>
            <a:off x="4753530" y="5584978"/>
            <a:ext cx="3597089" cy="78890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a:latin typeface="Calibri" panose="020F0502020204030204" pitchFamily="34" charset="0"/>
              </a:rPr>
              <a:t>The Ninevites repentance</a:t>
            </a:r>
          </a:p>
        </p:txBody>
      </p:sp>
      <p:cxnSp>
        <p:nvCxnSpPr>
          <p:cNvPr id="17" name="Straight Connector 16">
            <a:extLst>
              <a:ext uri="{FF2B5EF4-FFF2-40B4-BE49-F238E27FC236}">
                <a16:creationId xmlns:a16="http://schemas.microsoft.com/office/drawing/2014/main" xmlns="" id="{5752F919-B4F8-44D4-AE86-F7CC71C0C434}"/>
              </a:ext>
            </a:extLst>
          </p:cNvPr>
          <p:cNvCxnSpPr>
            <a:stCxn id="5" idx="2"/>
          </p:cNvCxnSpPr>
          <p:nvPr/>
        </p:nvCxnSpPr>
        <p:spPr>
          <a:xfrm>
            <a:off x="4571998" y="2454082"/>
            <a:ext cx="2" cy="413497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420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0EF23A-8FC9-4804-851E-A2720CC136FE}"/>
              </a:ext>
            </a:extLst>
          </p:cNvPr>
          <p:cNvSpPr>
            <a:spLocks noGrp="1"/>
          </p:cNvSpPr>
          <p:nvPr>
            <p:ph type="title"/>
          </p:nvPr>
        </p:nvSpPr>
        <p:spPr/>
        <p:txBody>
          <a:bodyPr/>
          <a:lstStyle/>
          <a:p>
            <a:r>
              <a:rPr lang="en-US" dirty="0"/>
              <a:t>Why Did Jonah Flee?</a:t>
            </a:r>
          </a:p>
        </p:txBody>
      </p:sp>
      <p:sp>
        <p:nvSpPr>
          <p:cNvPr id="3" name="Content Placeholder 2">
            <a:extLst>
              <a:ext uri="{FF2B5EF4-FFF2-40B4-BE49-F238E27FC236}">
                <a16:creationId xmlns:a16="http://schemas.microsoft.com/office/drawing/2014/main" xmlns="" id="{CD7CB946-6098-482B-BCC2-76AB3A944911}"/>
              </a:ext>
            </a:extLst>
          </p:cNvPr>
          <p:cNvSpPr>
            <a:spLocks noGrp="1"/>
          </p:cNvSpPr>
          <p:nvPr>
            <p:ph idx="1"/>
          </p:nvPr>
        </p:nvSpPr>
        <p:spPr>
          <a:xfrm>
            <a:off x="709549" y="1487658"/>
            <a:ext cx="7665705" cy="2247314"/>
          </a:xfrm>
        </p:spPr>
        <p:style>
          <a:lnRef idx="1">
            <a:schemeClr val="accent2"/>
          </a:lnRef>
          <a:fillRef idx="2">
            <a:schemeClr val="accent2"/>
          </a:fillRef>
          <a:effectRef idx="1">
            <a:schemeClr val="accent2"/>
          </a:effectRef>
          <a:fontRef idx="minor">
            <a:schemeClr val="dk1"/>
          </a:fontRef>
        </p:style>
        <p:txBody>
          <a:bodyPr anchor="ctr">
            <a:normAutofit lnSpcReduction="10000"/>
          </a:bodyPr>
          <a:lstStyle/>
          <a:p>
            <a:pPr marL="34290" indent="0">
              <a:buNone/>
            </a:pPr>
            <a:r>
              <a:rPr lang="en-US" sz="2400" dirty="0"/>
              <a:t>(Jon 4:2-3)  And he prayed to the LORD and said, “O LORD, is not this what I said when I was yet in my country? That is why I made haste to flee to Tarshish; for </a:t>
            </a:r>
            <a:r>
              <a:rPr lang="en-US" sz="2400" u="sng" dirty="0"/>
              <a:t>I knew that you are a gracious God and merciful, slow to anger and abounding in steadfast love, and relenting from disaster</a:t>
            </a:r>
            <a:r>
              <a:rPr lang="en-US" sz="2400" dirty="0"/>
              <a:t>. Therefore now, O LORD, please take my life from me, for it is better for me to die than to live.”</a:t>
            </a:r>
          </a:p>
        </p:txBody>
      </p:sp>
      <p:sp>
        <p:nvSpPr>
          <p:cNvPr id="4" name="Content Placeholder 3">
            <a:extLst>
              <a:ext uri="{FF2B5EF4-FFF2-40B4-BE49-F238E27FC236}">
                <a16:creationId xmlns:a16="http://schemas.microsoft.com/office/drawing/2014/main" xmlns="" id="{EADF1F9A-67A4-4C6C-9D22-25F1101AF59F}"/>
              </a:ext>
            </a:extLst>
          </p:cNvPr>
          <p:cNvSpPr>
            <a:spLocks noGrp="1"/>
          </p:cNvSpPr>
          <p:nvPr>
            <p:ph idx="13"/>
          </p:nvPr>
        </p:nvSpPr>
        <p:spPr/>
        <p:txBody>
          <a:bodyPr/>
          <a:lstStyle/>
          <a:p>
            <a:endParaRPr lang="en-US"/>
          </a:p>
        </p:txBody>
      </p:sp>
      <p:sp>
        <p:nvSpPr>
          <p:cNvPr id="5" name="Rectangle 4">
            <a:extLst>
              <a:ext uri="{FF2B5EF4-FFF2-40B4-BE49-F238E27FC236}">
                <a16:creationId xmlns:a16="http://schemas.microsoft.com/office/drawing/2014/main" xmlns="" id="{589E7A3D-079C-4293-952E-2C0073E8D5DE}"/>
              </a:ext>
            </a:extLst>
          </p:cNvPr>
          <p:cNvSpPr/>
          <p:nvPr/>
        </p:nvSpPr>
        <p:spPr>
          <a:xfrm>
            <a:off x="709547" y="4028497"/>
            <a:ext cx="2286000" cy="1834903"/>
          </a:xfrm>
          <a:prstGeom prst="rect">
            <a:avLst/>
          </a:prstGeom>
          <a:solidFill>
            <a:schemeClr val="bg1">
              <a:lumMod val="85000"/>
            </a:schemeClr>
          </a:solidFill>
          <a:ln w="19050">
            <a:solidFill>
              <a:schemeClr val="tx2">
                <a:lumMod val="75000"/>
                <a:lumOff val="25000"/>
              </a:schemeClr>
            </a:solidFill>
          </a:ln>
        </p:spPr>
        <p:txBody>
          <a:bodyPr wrap="square" anchor="ctr">
            <a:noAutofit/>
          </a:bodyPr>
          <a:lstStyle/>
          <a:p>
            <a:pPr algn="ctr"/>
            <a:r>
              <a:rPr lang="en-US" dirty="0">
                <a:latin typeface="Calibri" panose="020F0502020204030204" pitchFamily="34" charset="0"/>
              </a:rPr>
              <a:t>(Jon 4:4 </a:t>
            </a:r>
            <a:r>
              <a:rPr lang="en-US" b="1" dirty="0">
                <a:latin typeface="Calibri" panose="020F0502020204030204" pitchFamily="34" charset="0"/>
              </a:rPr>
              <a:t>ESV</a:t>
            </a:r>
            <a:r>
              <a:rPr lang="en-US" dirty="0">
                <a:latin typeface="Calibri" panose="020F0502020204030204" pitchFamily="34" charset="0"/>
              </a:rPr>
              <a:t>)  </a:t>
            </a:r>
          </a:p>
          <a:p>
            <a:pPr algn="ctr"/>
            <a:endParaRPr lang="en-US" dirty="0">
              <a:latin typeface="Calibri" panose="020F0502020204030204" pitchFamily="34" charset="0"/>
            </a:endParaRPr>
          </a:p>
          <a:p>
            <a:pPr algn="ctr"/>
            <a:r>
              <a:rPr lang="en-US" dirty="0">
                <a:latin typeface="Calibri" panose="020F0502020204030204" pitchFamily="34" charset="0"/>
              </a:rPr>
              <a:t>And the LORD said, “</a:t>
            </a:r>
            <a:r>
              <a:rPr lang="en-US" b="1" dirty="0">
                <a:latin typeface="Calibri" panose="020F0502020204030204" pitchFamily="34" charset="0"/>
              </a:rPr>
              <a:t>Do you do well to be angry</a:t>
            </a:r>
            <a:r>
              <a:rPr lang="en-US" dirty="0">
                <a:latin typeface="Calibri" panose="020F0502020204030204" pitchFamily="34" charset="0"/>
              </a:rPr>
              <a:t>?”</a:t>
            </a:r>
          </a:p>
        </p:txBody>
      </p:sp>
      <p:sp>
        <p:nvSpPr>
          <p:cNvPr id="6" name="Rectangle 5">
            <a:extLst>
              <a:ext uri="{FF2B5EF4-FFF2-40B4-BE49-F238E27FC236}">
                <a16:creationId xmlns:a16="http://schemas.microsoft.com/office/drawing/2014/main" xmlns="" id="{4BA9B6BC-2DA5-4B74-8864-0611D499EBBB}"/>
              </a:ext>
            </a:extLst>
          </p:cNvPr>
          <p:cNvSpPr/>
          <p:nvPr/>
        </p:nvSpPr>
        <p:spPr>
          <a:xfrm>
            <a:off x="3384016" y="4028497"/>
            <a:ext cx="2286000" cy="1834903"/>
          </a:xfrm>
          <a:prstGeom prst="rect">
            <a:avLst/>
          </a:prstGeom>
          <a:solidFill>
            <a:schemeClr val="bg1">
              <a:lumMod val="85000"/>
            </a:schemeClr>
          </a:solidFill>
          <a:ln w="19050">
            <a:solidFill>
              <a:schemeClr val="tx2">
                <a:lumMod val="75000"/>
                <a:lumOff val="25000"/>
              </a:schemeClr>
            </a:solidFill>
          </a:ln>
        </p:spPr>
        <p:txBody>
          <a:bodyPr wrap="square" anchor="ctr">
            <a:noAutofit/>
          </a:bodyPr>
          <a:lstStyle/>
          <a:p>
            <a:pPr algn="ctr"/>
            <a:r>
              <a:rPr lang="en-US" dirty="0">
                <a:latin typeface="Calibri" panose="020F0502020204030204" pitchFamily="34" charset="0"/>
              </a:rPr>
              <a:t>(Jon 4:4 </a:t>
            </a:r>
            <a:r>
              <a:rPr lang="en-US" b="1" dirty="0">
                <a:latin typeface="Calibri" panose="020F0502020204030204" pitchFamily="34" charset="0"/>
              </a:rPr>
              <a:t>NASB</a:t>
            </a:r>
            <a:r>
              <a:rPr lang="en-US" dirty="0">
                <a:latin typeface="Calibri" panose="020F0502020204030204" pitchFamily="34" charset="0"/>
              </a:rPr>
              <a:t>)  </a:t>
            </a:r>
          </a:p>
          <a:p>
            <a:pPr algn="ctr"/>
            <a:endParaRPr lang="en-US" dirty="0">
              <a:latin typeface="Calibri" panose="020F0502020204030204" pitchFamily="34" charset="0"/>
            </a:endParaRPr>
          </a:p>
          <a:p>
            <a:pPr algn="ctr"/>
            <a:r>
              <a:rPr lang="en-US" dirty="0">
                <a:latin typeface="Calibri" panose="020F0502020204030204" pitchFamily="34" charset="0"/>
              </a:rPr>
              <a:t>The LORD said, "</a:t>
            </a:r>
            <a:r>
              <a:rPr lang="en-US" b="1" dirty="0">
                <a:latin typeface="Calibri" panose="020F0502020204030204" pitchFamily="34" charset="0"/>
              </a:rPr>
              <a:t>Do you have good reason to be angry?</a:t>
            </a:r>
            <a:r>
              <a:rPr lang="en-US" dirty="0">
                <a:latin typeface="Calibri" panose="020F0502020204030204" pitchFamily="34" charset="0"/>
              </a:rPr>
              <a:t>"</a:t>
            </a:r>
          </a:p>
        </p:txBody>
      </p:sp>
      <p:sp>
        <p:nvSpPr>
          <p:cNvPr id="7" name="Rectangle 6">
            <a:extLst>
              <a:ext uri="{FF2B5EF4-FFF2-40B4-BE49-F238E27FC236}">
                <a16:creationId xmlns:a16="http://schemas.microsoft.com/office/drawing/2014/main" xmlns="" id="{F42FFEFA-B325-48E7-BDB9-6A9705405EA9}"/>
              </a:ext>
            </a:extLst>
          </p:cNvPr>
          <p:cNvSpPr/>
          <p:nvPr/>
        </p:nvSpPr>
        <p:spPr>
          <a:xfrm>
            <a:off x="6058485" y="4028497"/>
            <a:ext cx="2286000" cy="1834903"/>
          </a:xfrm>
          <a:prstGeom prst="rect">
            <a:avLst/>
          </a:prstGeom>
          <a:solidFill>
            <a:schemeClr val="bg1">
              <a:lumMod val="85000"/>
            </a:schemeClr>
          </a:solidFill>
          <a:ln w="19050">
            <a:solidFill>
              <a:schemeClr val="tx2">
                <a:lumMod val="75000"/>
                <a:lumOff val="25000"/>
              </a:schemeClr>
            </a:solidFill>
          </a:ln>
        </p:spPr>
        <p:txBody>
          <a:bodyPr wrap="square" anchor="ctr">
            <a:noAutofit/>
          </a:bodyPr>
          <a:lstStyle/>
          <a:p>
            <a:pPr algn="ctr"/>
            <a:r>
              <a:rPr lang="en-US" dirty="0">
                <a:latin typeface="Calibri" panose="020F0502020204030204" pitchFamily="34" charset="0"/>
              </a:rPr>
              <a:t>(Jon 4:4 </a:t>
            </a:r>
            <a:r>
              <a:rPr lang="en-US" b="1" dirty="0">
                <a:latin typeface="Calibri" panose="020F0502020204030204" pitchFamily="34" charset="0"/>
              </a:rPr>
              <a:t>NIV</a:t>
            </a:r>
            <a:r>
              <a:rPr lang="en-US" dirty="0">
                <a:latin typeface="Calibri" panose="020F0502020204030204" pitchFamily="34" charset="0"/>
              </a:rPr>
              <a:t>)  </a:t>
            </a:r>
          </a:p>
          <a:p>
            <a:pPr algn="ctr"/>
            <a:endParaRPr lang="en-US" dirty="0">
              <a:latin typeface="Calibri" panose="020F0502020204030204" pitchFamily="34" charset="0"/>
            </a:endParaRPr>
          </a:p>
          <a:p>
            <a:pPr algn="ctr"/>
            <a:r>
              <a:rPr lang="en-US" dirty="0">
                <a:latin typeface="Calibri" panose="020F0502020204030204" pitchFamily="34" charset="0"/>
              </a:rPr>
              <a:t>But the LORD replied, "</a:t>
            </a:r>
            <a:r>
              <a:rPr lang="en-US" b="1" dirty="0">
                <a:latin typeface="Calibri" panose="020F0502020204030204" pitchFamily="34" charset="0"/>
              </a:rPr>
              <a:t>Is it right for you to be angry?</a:t>
            </a:r>
            <a:r>
              <a:rPr lang="en-US" dirty="0">
                <a:latin typeface="Calibri" panose="020F0502020204030204" pitchFamily="34" charset="0"/>
              </a:rPr>
              <a:t>"</a:t>
            </a:r>
          </a:p>
        </p:txBody>
      </p:sp>
    </p:spTree>
    <p:extLst>
      <p:ext uri="{BB962C8B-B14F-4D97-AF65-F5344CB8AC3E}">
        <p14:creationId xmlns:p14="http://schemas.microsoft.com/office/powerpoint/2010/main" val="11313231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8DC013-41B3-4F0C-9978-74DB19288D20}"/>
              </a:ext>
            </a:extLst>
          </p:cNvPr>
          <p:cNvSpPr>
            <a:spLocks noGrp="1"/>
          </p:cNvSpPr>
          <p:nvPr>
            <p:ph type="title"/>
          </p:nvPr>
        </p:nvSpPr>
        <p:spPr/>
        <p:txBody>
          <a:bodyPr/>
          <a:lstStyle/>
          <a:p>
            <a:r>
              <a:rPr lang="en-US" dirty="0"/>
              <a:t>God’s Lesson on Compassion</a:t>
            </a:r>
          </a:p>
        </p:txBody>
      </p:sp>
      <p:sp>
        <p:nvSpPr>
          <p:cNvPr id="4" name="Content Placeholder 3">
            <a:extLst>
              <a:ext uri="{FF2B5EF4-FFF2-40B4-BE49-F238E27FC236}">
                <a16:creationId xmlns:a16="http://schemas.microsoft.com/office/drawing/2014/main" xmlns="" id="{A6C6DBAD-F839-46C0-9180-9468CC06F8CD}"/>
              </a:ext>
            </a:extLst>
          </p:cNvPr>
          <p:cNvSpPr>
            <a:spLocks noGrp="1"/>
          </p:cNvSpPr>
          <p:nvPr>
            <p:ph idx="13"/>
          </p:nvPr>
        </p:nvSpPr>
        <p:spPr/>
        <p:txBody>
          <a:bodyPr/>
          <a:lstStyle/>
          <a:p>
            <a:endParaRPr lang="en-US" dirty="0"/>
          </a:p>
        </p:txBody>
      </p:sp>
      <p:sp>
        <p:nvSpPr>
          <p:cNvPr id="5" name="Rectangle 4">
            <a:extLst>
              <a:ext uri="{FF2B5EF4-FFF2-40B4-BE49-F238E27FC236}">
                <a16:creationId xmlns:a16="http://schemas.microsoft.com/office/drawing/2014/main" xmlns="" id="{0576C05E-4047-409F-B8F5-269870796357}"/>
              </a:ext>
            </a:extLst>
          </p:cNvPr>
          <p:cNvSpPr/>
          <p:nvPr/>
        </p:nvSpPr>
        <p:spPr>
          <a:xfrm>
            <a:off x="590843" y="1720840"/>
            <a:ext cx="7784411" cy="2031325"/>
          </a:xfrm>
          <a:prstGeom prst="rect">
            <a:avLst/>
          </a:prstGeom>
        </p:spPr>
        <p:txBody>
          <a:bodyPr wrap="square">
            <a:spAutoFit/>
          </a:bodyPr>
          <a:lstStyle/>
          <a:p>
            <a:r>
              <a:rPr lang="en-US" dirty="0">
                <a:latin typeface="Verdana" panose="020B0604030504040204" pitchFamily="34" charset="0"/>
              </a:rPr>
              <a:t>Jon 4:10-11 ESV</a:t>
            </a:r>
          </a:p>
          <a:p>
            <a:r>
              <a:rPr lang="en-US" dirty="0">
                <a:latin typeface="Verdana" panose="020B0604030504040204" pitchFamily="34" charset="0"/>
              </a:rPr>
              <a:t>(10)  And the LORD said, “You </a:t>
            </a:r>
            <a:r>
              <a:rPr lang="en-US" b="1" dirty="0">
                <a:latin typeface="Verdana" panose="020B0604030504040204" pitchFamily="34" charset="0"/>
              </a:rPr>
              <a:t>pity</a:t>
            </a:r>
            <a:r>
              <a:rPr lang="en-US" dirty="0">
                <a:latin typeface="Verdana" panose="020B0604030504040204" pitchFamily="34" charset="0"/>
              </a:rPr>
              <a:t> the plant, for which you did not labor, nor did you make it grow, which came into being in a night and perished in a night.</a:t>
            </a:r>
          </a:p>
          <a:p>
            <a:r>
              <a:rPr lang="en-US" dirty="0">
                <a:latin typeface="Verdana" panose="020B0604030504040204" pitchFamily="34" charset="0"/>
              </a:rPr>
              <a:t>(11)  And should not I </a:t>
            </a:r>
            <a:r>
              <a:rPr lang="en-US" b="1" dirty="0">
                <a:latin typeface="Verdana" panose="020B0604030504040204" pitchFamily="34" charset="0"/>
              </a:rPr>
              <a:t>pity</a:t>
            </a:r>
            <a:r>
              <a:rPr lang="en-US" dirty="0">
                <a:latin typeface="Verdana" panose="020B0604030504040204" pitchFamily="34" charset="0"/>
              </a:rPr>
              <a:t> Nineveh, that great city, in which there are more than 120,000 persons who do not know their right hand from their left, and also much cattle?”</a:t>
            </a:r>
          </a:p>
        </p:txBody>
      </p:sp>
      <p:sp>
        <p:nvSpPr>
          <p:cNvPr id="6" name="Rectangle 5">
            <a:extLst>
              <a:ext uri="{FF2B5EF4-FFF2-40B4-BE49-F238E27FC236}">
                <a16:creationId xmlns:a16="http://schemas.microsoft.com/office/drawing/2014/main" xmlns="" id="{0FA80802-F4CC-44F9-B490-74F1CD978848}"/>
              </a:ext>
            </a:extLst>
          </p:cNvPr>
          <p:cNvSpPr/>
          <p:nvPr/>
        </p:nvSpPr>
        <p:spPr>
          <a:xfrm>
            <a:off x="709547" y="4468223"/>
            <a:ext cx="4589270" cy="1477328"/>
          </a:xfrm>
          <a:prstGeom prst="rect">
            <a:avLst/>
          </a:prstGeom>
        </p:spPr>
        <p:txBody>
          <a:bodyPr wrap="none">
            <a:spAutoFit/>
          </a:bodyPr>
          <a:lstStyle/>
          <a:p>
            <a:r>
              <a:rPr lang="en-US" b="1" dirty="0" err="1">
                <a:latin typeface="Calibri" panose="020F0502020204030204" pitchFamily="34" charset="0"/>
              </a:rPr>
              <a:t>chus</a:t>
            </a:r>
            <a:r>
              <a:rPr lang="en-US" b="1" dirty="0">
                <a:latin typeface="Calibri" panose="020F0502020204030204" pitchFamily="34" charset="0"/>
              </a:rPr>
              <a:t>: to pity, look upon with compassion</a:t>
            </a:r>
          </a:p>
          <a:p>
            <a:endParaRPr lang="en-US" b="1" dirty="0">
              <a:solidFill>
                <a:srgbClr val="001320"/>
              </a:solidFill>
              <a:latin typeface="Calibri" panose="020F0502020204030204" pitchFamily="34" charset="0"/>
            </a:endParaRPr>
          </a:p>
          <a:p>
            <a:r>
              <a:rPr lang="en-US" b="1" dirty="0">
                <a:solidFill>
                  <a:srgbClr val="001320"/>
                </a:solidFill>
                <a:latin typeface="Calibri" panose="020F0502020204030204" pitchFamily="34" charset="0"/>
              </a:rPr>
              <a:t>NKJV: </a:t>
            </a:r>
            <a:r>
              <a:rPr lang="en-US" dirty="0">
                <a:latin typeface="Calibri" panose="020F0502020204030204" pitchFamily="34" charset="0"/>
              </a:rPr>
              <a:t>You have had pity on the plant</a:t>
            </a:r>
            <a:endParaRPr lang="en-US" b="1" dirty="0">
              <a:solidFill>
                <a:srgbClr val="001320"/>
              </a:solidFill>
              <a:latin typeface="Calibri" panose="020F0502020204030204" pitchFamily="34" charset="0"/>
            </a:endParaRPr>
          </a:p>
          <a:p>
            <a:r>
              <a:rPr lang="en-US" b="1" dirty="0">
                <a:solidFill>
                  <a:srgbClr val="001320"/>
                </a:solidFill>
                <a:latin typeface="Calibri" panose="020F0502020204030204" pitchFamily="34" charset="0"/>
              </a:rPr>
              <a:t>NIV: </a:t>
            </a:r>
            <a:r>
              <a:rPr lang="en-US" dirty="0">
                <a:latin typeface="Calibri" panose="020F0502020204030204" pitchFamily="34" charset="0"/>
              </a:rPr>
              <a:t>You have been concerned about this plant</a:t>
            </a:r>
          </a:p>
          <a:p>
            <a:r>
              <a:rPr lang="en-US" b="1" dirty="0">
                <a:solidFill>
                  <a:srgbClr val="001320"/>
                </a:solidFill>
                <a:latin typeface="Calibri" panose="020F0502020204030204" pitchFamily="34" charset="0"/>
              </a:rPr>
              <a:t>NASB</a:t>
            </a:r>
            <a:r>
              <a:rPr lang="en-US" dirty="0">
                <a:solidFill>
                  <a:srgbClr val="001320"/>
                </a:solidFill>
                <a:latin typeface="Calibri" panose="020F0502020204030204" pitchFamily="34" charset="0"/>
              </a:rPr>
              <a:t>: </a:t>
            </a:r>
            <a:r>
              <a:rPr lang="en-US" dirty="0">
                <a:latin typeface="Calibri" panose="020F0502020204030204" pitchFamily="34" charset="0"/>
              </a:rPr>
              <a:t>You had compassion on the plant</a:t>
            </a:r>
          </a:p>
        </p:txBody>
      </p:sp>
      <p:pic>
        <p:nvPicPr>
          <p:cNvPr id="7" name="Picture 6">
            <a:extLst>
              <a:ext uri="{FF2B5EF4-FFF2-40B4-BE49-F238E27FC236}">
                <a16:creationId xmlns:a16="http://schemas.microsoft.com/office/drawing/2014/main" xmlns="" id="{CEC9AC01-C5B4-41F5-9A3A-F72E2F0565B4}"/>
              </a:ext>
            </a:extLst>
          </p:cNvPr>
          <p:cNvPicPr>
            <a:picLocks noChangeAspect="1"/>
          </p:cNvPicPr>
          <p:nvPr/>
        </p:nvPicPr>
        <p:blipFill>
          <a:blip r:embed="rId2"/>
          <a:stretch>
            <a:fillRect/>
          </a:stretch>
        </p:blipFill>
        <p:spPr>
          <a:xfrm>
            <a:off x="760788" y="4182956"/>
            <a:ext cx="603777" cy="348572"/>
          </a:xfrm>
          <a:prstGeom prst="rect">
            <a:avLst/>
          </a:prstGeom>
        </p:spPr>
      </p:pic>
    </p:spTree>
    <p:extLst>
      <p:ext uri="{BB962C8B-B14F-4D97-AF65-F5344CB8AC3E}">
        <p14:creationId xmlns:p14="http://schemas.microsoft.com/office/powerpoint/2010/main" val="352712164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E4B992-1711-4B62-9FDC-6EC8EF99DE7E}"/>
              </a:ext>
            </a:extLst>
          </p:cNvPr>
          <p:cNvSpPr>
            <a:spLocks noGrp="1"/>
          </p:cNvSpPr>
          <p:nvPr>
            <p:ph type="title"/>
          </p:nvPr>
        </p:nvSpPr>
        <p:spPr/>
        <p:txBody>
          <a:bodyPr/>
          <a:lstStyle/>
          <a:p>
            <a:r>
              <a:rPr lang="en-US" dirty="0"/>
              <a:t>The Lord’s Compassion</a:t>
            </a:r>
          </a:p>
        </p:txBody>
      </p:sp>
      <p:sp>
        <p:nvSpPr>
          <p:cNvPr id="3" name="Content Placeholder 2">
            <a:extLst>
              <a:ext uri="{FF2B5EF4-FFF2-40B4-BE49-F238E27FC236}">
                <a16:creationId xmlns:a16="http://schemas.microsoft.com/office/drawing/2014/main" xmlns="" id="{78577E7A-7926-4B10-8127-A5182BD5D905}"/>
              </a:ext>
            </a:extLst>
          </p:cNvPr>
          <p:cNvSpPr>
            <a:spLocks noGrp="1"/>
          </p:cNvSpPr>
          <p:nvPr>
            <p:ph idx="1"/>
          </p:nvPr>
        </p:nvSpPr>
        <p:spPr>
          <a:xfrm>
            <a:off x="499403" y="1487658"/>
            <a:ext cx="5169878" cy="3759591"/>
          </a:xfrm>
          <a:solidFill>
            <a:schemeClr val="bg1">
              <a:lumMod val="95000"/>
            </a:schemeClr>
          </a:solidFill>
        </p:spPr>
        <p:txBody>
          <a:bodyPr>
            <a:normAutofit fontScale="92500" lnSpcReduction="10000"/>
          </a:bodyPr>
          <a:lstStyle/>
          <a:p>
            <a:pPr marL="34290" indent="0">
              <a:lnSpc>
                <a:spcPct val="100000"/>
              </a:lnSpc>
              <a:spcBef>
                <a:spcPts val="0"/>
              </a:spcBef>
              <a:buNone/>
            </a:pPr>
            <a:r>
              <a:rPr lang="en-US" sz="2000" b="1" dirty="0"/>
              <a:t>The Lord had compassion on the sailors</a:t>
            </a:r>
          </a:p>
          <a:p>
            <a:pPr lvl="2">
              <a:lnSpc>
                <a:spcPct val="100000"/>
              </a:lnSpc>
              <a:spcBef>
                <a:spcPts val="0"/>
              </a:spcBef>
              <a:spcAft>
                <a:spcPts val="0"/>
              </a:spcAft>
            </a:pPr>
            <a:r>
              <a:rPr lang="en-US" dirty="0"/>
              <a:t>The sailors truly feared God, offered a sacrifice, and made vows</a:t>
            </a:r>
          </a:p>
          <a:p>
            <a:pPr marL="34290" indent="0">
              <a:lnSpc>
                <a:spcPct val="100000"/>
              </a:lnSpc>
              <a:spcBef>
                <a:spcPts val="0"/>
              </a:spcBef>
              <a:buNone/>
            </a:pPr>
            <a:r>
              <a:rPr lang="en-US" sz="2000" b="1" dirty="0"/>
              <a:t>The Lord had compassion on the Jonah</a:t>
            </a:r>
          </a:p>
          <a:p>
            <a:pPr lvl="2">
              <a:lnSpc>
                <a:spcPct val="100000"/>
              </a:lnSpc>
              <a:spcBef>
                <a:spcPts val="0"/>
              </a:spcBef>
              <a:spcAft>
                <a:spcPts val="0"/>
              </a:spcAft>
            </a:pPr>
            <a:r>
              <a:rPr lang="en-US" dirty="0"/>
              <a:t>Jonah repented of his sin, promised a sacrifice and a vow</a:t>
            </a:r>
          </a:p>
          <a:p>
            <a:pPr marL="34290" indent="0">
              <a:lnSpc>
                <a:spcPct val="100000"/>
              </a:lnSpc>
              <a:spcBef>
                <a:spcPts val="0"/>
              </a:spcBef>
              <a:buNone/>
            </a:pPr>
            <a:r>
              <a:rPr lang="en-US" sz="2000" b="1" dirty="0"/>
              <a:t>The Lord had compassion on the Ninevites</a:t>
            </a:r>
          </a:p>
          <a:p>
            <a:pPr lvl="2">
              <a:lnSpc>
                <a:spcPct val="100000"/>
              </a:lnSpc>
              <a:spcBef>
                <a:spcPts val="0"/>
              </a:spcBef>
              <a:spcAft>
                <a:spcPts val="0"/>
              </a:spcAft>
            </a:pPr>
            <a:r>
              <a:rPr lang="en-US" dirty="0"/>
              <a:t>The Ninevites repented of their sin, feared God, and made sacrifices</a:t>
            </a:r>
          </a:p>
          <a:p>
            <a:pPr>
              <a:lnSpc>
                <a:spcPct val="100000"/>
              </a:lnSpc>
              <a:spcBef>
                <a:spcPts val="0"/>
              </a:spcBef>
            </a:pPr>
            <a:endParaRPr lang="en-US" dirty="0"/>
          </a:p>
          <a:p>
            <a:pPr marL="34290" indent="0">
              <a:lnSpc>
                <a:spcPct val="100000"/>
              </a:lnSpc>
              <a:spcBef>
                <a:spcPts val="0"/>
              </a:spcBef>
              <a:buNone/>
            </a:pPr>
            <a:r>
              <a:rPr lang="en-US" sz="2100" b="1" dirty="0"/>
              <a:t>Yet Jonah did not have compassion for the Sailors or the Ninevites - Jonah only had compassion for a plant in this story </a:t>
            </a:r>
          </a:p>
          <a:p>
            <a:pPr lvl="2">
              <a:lnSpc>
                <a:spcPct val="100000"/>
              </a:lnSpc>
              <a:spcBef>
                <a:spcPts val="0"/>
              </a:spcBef>
              <a:spcAft>
                <a:spcPts val="0"/>
              </a:spcAft>
            </a:pPr>
            <a:r>
              <a:rPr lang="en-US" dirty="0"/>
              <a:t>He did not labor for the plant, nor did he make it grow; the plant came into being in a night and perished in a night</a:t>
            </a:r>
          </a:p>
        </p:txBody>
      </p:sp>
      <p:sp>
        <p:nvSpPr>
          <p:cNvPr id="4" name="Content Placeholder 3">
            <a:extLst>
              <a:ext uri="{FF2B5EF4-FFF2-40B4-BE49-F238E27FC236}">
                <a16:creationId xmlns:a16="http://schemas.microsoft.com/office/drawing/2014/main" xmlns="" id="{AA94A18C-0146-490C-9F94-50EDD7E2355C}"/>
              </a:ext>
            </a:extLst>
          </p:cNvPr>
          <p:cNvSpPr>
            <a:spLocks noGrp="1"/>
          </p:cNvSpPr>
          <p:nvPr>
            <p:ph idx="13"/>
          </p:nvPr>
        </p:nvSpPr>
        <p:spPr/>
        <p:txBody>
          <a:bodyPr/>
          <a:lstStyle/>
          <a:p>
            <a:r>
              <a:rPr lang="en-US" dirty="0"/>
              <a:t>The Lord teaches Jonah a lesson on compassion to delivery him from his sin </a:t>
            </a:r>
          </a:p>
        </p:txBody>
      </p:sp>
      <p:pic>
        <p:nvPicPr>
          <p:cNvPr id="4098" name="Picture 2" descr="Image result for jonah and the plant OR gourd">
            <a:extLst>
              <a:ext uri="{FF2B5EF4-FFF2-40B4-BE49-F238E27FC236}">
                <a16:creationId xmlns:a16="http://schemas.microsoft.com/office/drawing/2014/main" xmlns="" id="{BC3E17D6-FFC9-433E-9DF7-FE88D9C432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721" t="2301" r="12334" b="3887"/>
          <a:stretch/>
        </p:blipFill>
        <p:spPr bwMode="auto">
          <a:xfrm>
            <a:off x="5831058" y="1487658"/>
            <a:ext cx="2813538" cy="5018650"/>
          </a:xfrm>
          <a:prstGeom prst="rect">
            <a:avLst/>
          </a:prstGeom>
          <a:noFill/>
          <a:ln w="57150">
            <a:solidFill>
              <a:schemeClr val="tx2">
                <a:lumMod val="75000"/>
                <a:lumOff val="25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xmlns="" id="{8A306D1F-5709-482F-BC5D-CA578AE7A607}"/>
              </a:ext>
            </a:extLst>
          </p:cNvPr>
          <p:cNvSpPr/>
          <p:nvPr/>
        </p:nvSpPr>
        <p:spPr>
          <a:xfrm>
            <a:off x="499404" y="5247249"/>
            <a:ext cx="5169878" cy="125905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b="1" dirty="0">
                <a:latin typeface="Calibri" panose="020F0502020204030204" pitchFamily="34" charset="0"/>
              </a:rPr>
              <a:t>Jonah praised the Lord in his prayer for delivering him from the storm, yet he was not willing to accept God’s compassion and mercy on those who needed salvation just as much as Jonah needed it</a:t>
            </a:r>
          </a:p>
        </p:txBody>
      </p:sp>
    </p:spTree>
    <p:extLst>
      <p:ext uri="{BB962C8B-B14F-4D97-AF65-F5344CB8AC3E}">
        <p14:creationId xmlns:p14="http://schemas.microsoft.com/office/powerpoint/2010/main" val="11240143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67D5F1-078A-4B0E-BBC3-88C57BC564D2}"/>
              </a:ext>
            </a:extLst>
          </p:cNvPr>
          <p:cNvSpPr>
            <a:spLocks noGrp="1"/>
          </p:cNvSpPr>
          <p:nvPr>
            <p:ph type="title"/>
          </p:nvPr>
        </p:nvSpPr>
        <p:spPr/>
        <p:txBody>
          <a:bodyPr/>
          <a:lstStyle/>
          <a:p>
            <a:r>
              <a:rPr lang="en-US" dirty="0"/>
              <a:t>Jonah Chapter 4:1-11</a:t>
            </a:r>
          </a:p>
        </p:txBody>
      </p:sp>
      <p:graphicFrame>
        <p:nvGraphicFramePr>
          <p:cNvPr id="4" name="Table 3">
            <a:extLst>
              <a:ext uri="{FF2B5EF4-FFF2-40B4-BE49-F238E27FC236}">
                <a16:creationId xmlns:a16="http://schemas.microsoft.com/office/drawing/2014/main" xmlns="" id="{5213D733-D266-4360-9F8C-914E44215E71}"/>
              </a:ext>
            </a:extLst>
          </p:cNvPr>
          <p:cNvGraphicFramePr>
            <a:graphicFrameLocks noGrp="1"/>
          </p:cNvGraphicFramePr>
          <p:nvPr>
            <p:extLst>
              <p:ext uri="{D42A27DB-BD31-4B8C-83A1-F6EECF244321}">
                <p14:modId xmlns:p14="http://schemas.microsoft.com/office/powerpoint/2010/main" val="721973337"/>
              </p:ext>
            </p:extLst>
          </p:nvPr>
        </p:nvGraphicFramePr>
        <p:xfrm>
          <a:off x="709547" y="1212057"/>
          <a:ext cx="7667762" cy="5120640"/>
        </p:xfrm>
        <a:graphic>
          <a:graphicData uri="http://schemas.openxmlformats.org/drawingml/2006/table">
            <a:tbl>
              <a:tblPr firstRow="1" bandRow="1">
                <a:tableStyleId>{5C22544A-7EE6-4342-B048-85BDC9FD1C3A}</a:tableStyleId>
              </a:tblPr>
              <a:tblGrid>
                <a:gridCol w="4119628">
                  <a:extLst>
                    <a:ext uri="{9D8B030D-6E8A-4147-A177-3AD203B41FA5}">
                      <a16:colId xmlns:a16="http://schemas.microsoft.com/office/drawing/2014/main" xmlns="" val="1597627812"/>
                    </a:ext>
                  </a:extLst>
                </a:gridCol>
                <a:gridCol w="3548134">
                  <a:extLst>
                    <a:ext uri="{9D8B030D-6E8A-4147-A177-3AD203B41FA5}">
                      <a16:colId xmlns:a16="http://schemas.microsoft.com/office/drawing/2014/main" xmlns="" val="487342730"/>
                    </a:ext>
                  </a:extLst>
                </a:gridCol>
              </a:tblGrid>
              <a:tr h="5117306">
                <a:tc>
                  <a:txBody>
                    <a:bodyPr/>
                    <a:lstStyle/>
                    <a:p>
                      <a:pPr marL="34290" indent="0" algn="l">
                        <a:buNone/>
                      </a:pPr>
                      <a:r>
                        <a:rPr lang="en-US" sz="1500" b="1" dirty="0">
                          <a:solidFill>
                            <a:schemeClr val="tx2"/>
                          </a:solidFill>
                          <a:latin typeface="Calibri" panose="020F0502020204030204" pitchFamily="34" charset="0"/>
                        </a:rPr>
                        <a:t>JONAH’S ANGER AND THE LORD’S COMPASSION</a:t>
                      </a:r>
                    </a:p>
                    <a:p>
                      <a:pPr marL="34290" indent="0" algn="l">
                        <a:buNone/>
                      </a:pPr>
                      <a:r>
                        <a:rPr lang="en-US" sz="1500" b="0" dirty="0">
                          <a:solidFill>
                            <a:schemeClr val="tx2"/>
                          </a:solidFill>
                          <a:latin typeface="Calibri" panose="020F0502020204030204" pitchFamily="34" charset="0"/>
                        </a:rPr>
                        <a:t>(1)  But it displeased Jonah exceedingly, and he was angry.</a:t>
                      </a:r>
                    </a:p>
                    <a:p>
                      <a:pPr marL="34290" indent="0" algn="l">
                        <a:buNone/>
                      </a:pPr>
                      <a:r>
                        <a:rPr lang="en-US" sz="1500" b="0" dirty="0">
                          <a:solidFill>
                            <a:schemeClr val="tx2"/>
                          </a:solidFill>
                          <a:latin typeface="Calibri" panose="020F0502020204030204" pitchFamily="34" charset="0"/>
                        </a:rPr>
                        <a:t>(2)  And he prayed to the LORD and said, “O LORD, is not this what I said when I was yet in my country? That is why I made haste to flee to Tarshish; for I knew that you are a gracious God and merciful, slow to anger and abounding in steadfast love, and relenting from disaster.</a:t>
                      </a:r>
                    </a:p>
                    <a:p>
                      <a:pPr marL="34290" indent="0" algn="l">
                        <a:buNone/>
                      </a:pPr>
                      <a:r>
                        <a:rPr lang="en-US" sz="1500" b="0" dirty="0">
                          <a:solidFill>
                            <a:schemeClr val="tx2"/>
                          </a:solidFill>
                          <a:latin typeface="Calibri" panose="020F0502020204030204" pitchFamily="34" charset="0"/>
                        </a:rPr>
                        <a:t>(3)  Therefore now, O LORD, please take my life from me, for it is better for me to die than to live.”</a:t>
                      </a:r>
                    </a:p>
                    <a:p>
                      <a:pPr marL="34290" indent="0" algn="l">
                        <a:buNone/>
                      </a:pPr>
                      <a:r>
                        <a:rPr lang="en-US" sz="1500" b="0" dirty="0">
                          <a:solidFill>
                            <a:schemeClr val="tx2"/>
                          </a:solidFill>
                          <a:latin typeface="Calibri" panose="020F0502020204030204" pitchFamily="34" charset="0"/>
                        </a:rPr>
                        <a:t>(4)  And the LORD said, “Do you do well to be angry?”</a:t>
                      </a:r>
                    </a:p>
                    <a:p>
                      <a:pPr marL="34290" indent="0" algn="l">
                        <a:buNone/>
                      </a:pPr>
                      <a:r>
                        <a:rPr lang="en-US" sz="1500" b="0" dirty="0">
                          <a:solidFill>
                            <a:schemeClr val="tx2"/>
                          </a:solidFill>
                          <a:latin typeface="Calibri" panose="020F0502020204030204" pitchFamily="34" charset="0"/>
                        </a:rPr>
                        <a:t>(5)  Jonah went out of the city and sat to the east of the city and made a booth for himself there. He sat under it in the shade, till he should see what would become of the city.</a:t>
                      </a:r>
                    </a:p>
                    <a:p>
                      <a:pPr marL="34290" indent="0" algn="l">
                        <a:buNone/>
                      </a:pPr>
                      <a:r>
                        <a:rPr lang="en-US" sz="1500" b="0" dirty="0">
                          <a:solidFill>
                            <a:schemeClr val="tx2"/>
                          </a:solidFill>
                          <a:latin typeface="Calibri" panose="020F0502020204030204" pitchFamily="34" charset="0"/>
                        </a:rPr>
                        <a:t>(6)  Now the LORD God appointed a plant and made it come up over Jonah, that it might be a shade over his head, to save him from his discomfort. So Jonah was exceedingly glad because of the plant.</a:t>
                      </a: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 indent="0" algn="l">
                        <a:buNone/>
                      </a:pPr>
                      <a:r>
                        <a:rPr lang="en-US" sz="1500" b="0" dirty="0">
                          <a:solidFill>
                            <a:schemeClr val="tx2"/>
                          </a:solidFill>
                          <a:latin typeface="Calibri" panose="020F0502020204030204" pitchFamily="34" charset="0"/>
                        </a:rPr>
                        <a:t>(7)  But when dawn came up the next day, God appointed a worm that attacked the plant, so that it withered.</a:t>
                      </a:r>
                    </a:p>
                    <a:p>
                      <a:pPr marL="34290" indent="0" algn="l">
                        <a:buNone/>
                      </a:pPr>
                      <a:r>
                        <a:rPr lang="en-US" sz="1500" b="0" dirty="0">
                          <a:solidFill>
                            <a:schemeClr val="tx2"/>
                          </a:solidFill>
                          <a:latin typeface="Calibri" panose="020F0502020204030204" pitchFamily="34" charset="0"/>
                        </a:rPr>
                        <a:t>(8)  When the sun rose, God appointed a scorching east wind, and the sun beat down on the head of Jonah so that he was faint. And he asked that he might die and said, “It is better for me to die than to live.”</a:t>
                      </a:r>
                    </a:p>
                    <a:p>
                      <a:pPr marL="34290" indent="0" algn="l">
                        <a:buNone/>
                      </a:pPr>
                      <a:r>
                        <a:rPr lang="en-US" sz="1500" b="0" dirty="0">
                          <a:solidFill>
                            <a:schemeClr val="tx2"/>
                          </a:solidFill>
                          <a:latin typeface="Calibri" panose="020F0502020204030204" pitchFamily="34" charset="0"/>
                        </a:rPr>
                        <a:t>(9)  But God said to Jonah, “Do you do well to be angry for the plant?” And he said, “Yes, I do well to be angry, angry enough to die.”</a:t>
                      </a:r>
                    </a:p>
                    <a:p>
                      <a:pPr marL="34290" indent="0" algn="l">
                        <a:buNone/>
                      </a:pPr>
                      <a:r>
                        <a:rPr lang="en-US" sz="1500" b="0" dirty="0">
                          <a:solidFill>
                            <a:schemeClr val="tx2"/>
                          </a:solidFill>
                          <a:latin typeface="Calibri" panose="020F0502020204030204" pitchFamily="34" charset="0"/>
                        </a:rPr>
                        <a:t>(10)  And the LORD said, “You pity the plant, for which you did not labor, nor did you make it grow, which came into being in a night and perished in a night.</a:t>
                      </a:r>
                    </a:p>
                    <a:p>
                      <a:pPr marL="34290" indent="0" algn="l">
                        <a:buNone/>
                      </a:pPr>
                      <a:r>
                        <a:rPr lang="en-US" sz="1500" b="0" dirty="0">
                          <a:solidFill>
                            <a:schemeClr val="tx2"/>
                          </a:solidFill>
                          <a:latin typeface="Calibri" panose="020F0502020204030204" pitchFamily="34" charset="0"/>
                        </a:rPr>
                        <a:t>(11)  And should not I pity Nineveh, that great city, in which there are more than 120,000 persons who do not know their right hand from their left, and also much cattle?”</a:t>
                      </a:r>
                    </a:p>
                  </a:txBody>
                  <a:tcPr>
                    <a:lnL w="28575" cap="flat" cmpd="sng" algn="ctr">
                      <a:solidFill>
                        <a:schemeClr val="bg1">
                          <a:lumMod val="85000"/>
                        </a:schemeClr>
                      </a:solidFill>
                      <a:prstDash val="solid"/>
                      <a:round/>
                      <a:headEnd type="none" w="med" len="med"/>
                      <a:tailEnd type="none" w="med" len="med"/>
                    </a:lnL>
                    <a:lnR w="28575" cap="flat" cmpd="sng" algn="ctr">
                      <a:solidFill>
                        <a:schemeClr val="bg1">
                          <a:lumMod val="85000"/>
                        </a:schemeClr>
                      </a:solidFill>
                      <a:prstDash val="solid"/>
                      <a:round/>
                      <a:headEnd type="none" w="med" len="med"/>
                      <a:tailEnd type="none" w="med" len="med"/>
                    </a:lnR>
                    <a:lnT w="28575" cap="flat" cmpd="sng" algn="ctr">
                      <a:solidFill>
                        <a:schemeClr val="bg1">
                          <a:lumMod val="85000"/>
                        </a:schemeClr>
                      </a:solidFill>
                      <a:prstDash val="solid"/>
                      <a:round/>
                      <a:headEnd type="none" w="med" len="med"/>
                      <a:tailEnd type="none" w="med" len="med"/>
                    </a:lnT>
                    <a:lnB w="285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12446856"/>
                  </a:ext>
                </a:extLst>
              </a:tr>
            </a:tbl>
          </a:graphicData>
        </a:graphic>
      </p:graphicFrame>
    </p:spTree>
    <p:extLst>
      <p:ext uri="{BB962C8B-B14F-4D97-AF65-F5344CB8AC3E}">
        <p14:creationId xmlns:p14="http://schemas.microsoft.com/office/powerpoint/2010/main" val="42408773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500188"/>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Book of Jonah</a:t>
            </a:r>
          </a:p>
        </p:txBody>
      </p:sp>
      <p:sp>
        <p:nvSpPr>
          <p:cNvPr id="7" name="Arrow: Left-Right 6">
            <a:extLst>
              <a:ext uri="{FF2B5EF4-FFF2-40B4-BE49-F238E27FC236}">
                <a16:creationId xmlns:a16="http://schemas.microsoft.com/office/drawing/2014/main" xmlns="" id="{2E84E33B-25B5-434C-AEB4-E03026DAE910}"/>
              </a:ext>
            </a:extLst>
          </p:cNvPr>
          <p:cNvSpPr/>
          <p:nvPr/>
        </p:nvSpPr>
        <p:spPr>
          <a:xfrm>
            <a:off x="707491" y="2667858"/>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a:t>
            </a:r>
            <a:r>
              <a:rPr lang="en-US" sz="2000" b="1" u="sng" dirty="0">
                <a:latin typeface="Calibri" panose="020F0502020204030204" pitchFamily="34" charset="0"/>
              </a:rPr>
              <a:t>Mercy</a:t>
            </a:r>
            <a:r>
              <a:rPr lang="en-US" sz="2000" dirty="0">
                <a:latin typeface="Calibri" panose="020F0502020204030204" pitchFamily="34" charset="0"/>
              </a:rPr>
              <a:t> and </a:t>
            </a:r>
            <a:r>
              <a:rPr lang="en-US" sz="2000" b="1" u="sng" dirty="0">
                <a:latin typeface="Calibri" panose="020F0502020204030204" pitchFamily="34" charset="0"/>
              </a:rPr>
              <a:t>Love</a:t>
            </a:r>
            <a:r>
              <a:rPr lang="en-US" sz="2000" dirty="0">
                <a:latin typeface="Calibri" panose="020F0502020204030204" pitchFamily="34" charset="0"/>
              </a:rPr>
              <a:t> Extend Universally to All</a:t>
            </a:r>
          </a:p>
        </p:txBody>
      </p:sp>
      <p:sp>
        <p:nvSpPr>
          <p:cNvPr id="9" name="Arrow: Left-Right 8">
            <a:extLst>
              <a:ext uri="{FF2B5EF4-FFF2-40B4-BE49-F238E27FC236}">
                <a16:creationId xmlns:a16="http://schemas.microsoft.com/office/drawing/2014/main" xmlns="" id="{45DF5AF1-DCDF-4636-91B2-4F5D1F4BF531}"/>
              </a:ext>
            </a:extLst>
          </p:cNvPr>
          <p:cNvSpPr/>
          <p:nvPr/>
        </p:nvSpPr>
        <p:spPr>
          <a:xfrm>
            <a:off x="707491" y="3934254"/>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 Expects </a:t>
            </a:r>
            <a:r>
              <a:rPr lang="en-US" sz="2000" b="1" u="sng" dirty="0">
                <a:latin typeface="Calibri" panose="020F0502020204030204" pitchFamily="34" charset="0"/>
              </a:rPr>
              <a:t>Obedience</a:t>
            </a:r>
            <a:r>
              <a:rPr lang="en-US" sz="2000" dirty="0">
                <a:latin typeface="Calibri" panose="020F0502020204030204" pitchFamily="34" charset="0"/>
              </a:rPr>
              <a:t> and </a:t>
            </a:r>
            <a:r>
              <a:rPr lang="en-US" sz="2000" b="1" u="sng" dirty="0">
                <a:latin typeface="Calibri" panose="020F0502020204030204" pitchFamily="34" charset="0"/>
              </a:rPr>
              <a:t>Repentance</a:t>
            </a:r>
            <a:r>
              <a:rPr lang="en-US" sz="2000" dirty="0">
                <a:latin typeface="Calibri" panose="020F0502020204030204" pitchFamily="34" charset="0"/>
              </a:rPr>
              <a:t> </a:t>
            </a:r>
          </a:p>
        </p:txBody>
      </p:sp>
      <p:sp>
        <p:nvSpPr>
          <p:cNvPr id="10" name="Arrow: Left-Right 9">
            <a:extLst>
              <a:ext uri="{FF2B5EF4-FFF2-40B4-BE49-F238E27FC236}">
                <a16:creationId xmlns:a16="http://schemas.microsoft.com/office/drawing/2014/main" xmlns="" id="{62B2FE97-32E4-42F5-BDB8-D3A923339BBB}"/>
              </a:ext>
            </a:extLst>
          </p:cNvPr>
          <p:cNvSpPr/>
          <p:nvPr/>
        </p:nvSpPr>
        <p:spPr>
          <a:xfrm>
            <a:off x="707491" y="5200650"/>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is </a:t>
            </a:r>
            <a:r>
              <a:rPr lang="en-US" sz="2000" b="1" u="sng" dirty="0">
                <a:latin typeface="Calibri" panose="020F0502020204030204" pitchFamily="34" charset="0"/>
              </a:rPr>
              <a:t>Sovereign</a:t>
            </a:r>
            <a:r>
              <a:rPr lang="en-US" sz="2000" dirty="0">
                <a:latin typeface="Calibri" panose="020F0502020204030204" pitchFamily="34" charset="0"/>
              </a:rPr>
              <a:t> over all nations and earth’s creation</a:t>
            </a:r>
          </a:p>
        </p:txBody>
      </p:sp>
    </p:spTree>
    <p:extLst>
      <p:ext uri="{BB962C8B-B14F-4D97-AF65-F5344CB8AC3E}">
        <p14:creationId xmlns:p14="http://schemas.microsoft.com/office/powerpoint/2010/main" val="11601891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658FC1-D799-4209-9665-385F351FCD14}"/>
              </a:ext>
            </a:extLst>
          </p:cNvPr>
          <p:cNvSpPr>
            <a:spLocks noGrp="1"/>
          </p:cNvSpPr>
          <p:nvPr>
            <p:ph type="title"/>
          </p:nvPr>
        </p:nvSpPr>
        <p:spPr>
          <a:xfrm>
            <a:off x="176149" y="-139918"/>
            <a:ext cx="7667763" cy="1356360"/>
          </a:xfrm>
        </p:spPr>
        <p:txBody>
          <a:bodyPr/>
          <a:lstStyle/>
          <a:p>
            <a:r>
              <a:rPr lang="en-US" dirty="0"/>
              <a:t>Class Exercise</a:t>
            </a:r>
          </a:p>
        </p:txBody>
      </p:sp>
      <p:graphicFrame>
        <p:nvGraphicFramePr>
          <p:cNvPr id="8" name="Content Placeholder 7">
            <a:extLst>
              <a:ext uri="{FF2B5EF4-FFF2-40B4-BE49-F238E27FC236}">
                <a16:creationId xmlns:a16="http://schemas.microsoft.com/office/drawing/2014/main" xmlns="" id="{A949EB79-B6AC-448F-91D6-663A9B47F349}"/>
              </a:ext>
            </a:extLst>
          </p:cNvPr>
          <p:cNvGraphicFramePr>
            <a:graphicFrameLocks noGrp="1"/>
          </p:cNvGraphicFramePr>
          <p:nvPr>
            <p:ph idx="13"/>
            <p:extLst>
              <p:ext uri="{D42A27DB-BD31-4B8C-83A1-F6EECF244321}">
                <p14:modId xmlns:p14="http://schemas.microsoft.com/office/powerpoint/2010/main" val="1133249331"/>
              </p:ext>
            </p:extLst>
          </p:nvPr>
        </p:nvGraphicFramePr>
        <p:xfrm>
          <a:off x="176149" y="849086"/>
          <a:ext cx="8791701" cy="5713922"/>
        </p:xfrm>
        <a:graphic>
          <a:graphicData uri="http://schemas.openxmlformats.org/drawingml/2006/table">
            <a:tbl>
              <a:tblPr firstRow="1" bandRow="1">
                <a:tableStyleId>{5C22544A-7EE6-4342-B048-85BDC9FD1C3A}</a:tableStyleId>
              </a:tblPr>
              <a:tblGrid>
                <a:gridCol w="2930567">
                  <a:extLst>
                    <a:ext uri="{9D8B030D-6E8A-4147-A177-3AD203B41FA5}">
                      <a16:colId xmlns:a16="http://schemas.microsoft.com/office/drawing/2014/main" xmlns="" val="1103930954"/>
                    </a:ext>
                  </a:extLst>
                </a:gridCol>
                <a:gridCol w="2930567">
                  <a:extLst>
                    <a:ext uri="{9D8B030D-6E8A-4147-A177-3AD203B41FA5}">
                      <a16:colId xmlns:a16="http://schemas.microsoft.com/office/drawing/2014/main" xmlns="" val="1982572256"/>
                    </a:ext>
                  </a:extLst>
                </a:gridCol>
                <a:gridCol w="2930567">
                  <a:extLst>
                    <a:ext uri="{9D8B030D-6E8A-4147-A177-3AD203B41FA5}">
                      <a16:colId xmlns:a16="http://schemas.microsoft.com/office/drawing/2014/main" xmlns="" val="1478992657"/>
                    </a:ext>
                  </a:extLst>
                </a:gridCol>
              </a:tblGrid>
              <a:tr h="541557">
                <a:tc>
                  <a:txBody>
                    <a:bodyPr/>
                    <a:lstStyle/>
                    <a:p>
                      <a:r>
                        <a:rPr lang="en-US" dirty="0"/>
                        <a:t>What lesson(s) was God teaching Jonah (and us)?</a:t>
                      </a:r>
                    </a:p>
                  </a:txBody>
                  <a:tcPr/>
                </a:tc>
                <a:tc>
                  <a:txBody>
                    <a:bodyPr/>
                    <a:lstStyle/>
                    <a:p>
                      <a:r>
                        <a:rPr lang="en-US" dirty="0"/>
                        <a:t>What lessons can we learn from this chapter?</a:t>
                      </a:r>
                    </a:p>
                  </a:txBody>
                  <a:tcPr/>
                </a:tc>
                <a:tc>
                  <a:txBody>
                    <a:bodyPr/>
                    <a:lstStyle/>
                    <a:p>
                      <a:r>
                        <a:rPr lang="en-US" dirty="0"/>
                        <a:t>Where do you see the </a:t>
                      </a:r>
                      <a:r>
                        <a:rPr lang="en-US" dirty="0" err="1"/>
                        <a:t>the</a:t>
                      </a:r>
                      <a:r>
                        <a:rPr lang="en-US" dirty="0"/>
                        <a:t> themes in this chapter?</a:t>
                      </a:r>
                    </a:p>
                  </a:txBody>
                  <a:tcPr/>
                </a:tc>
                <a:extLst>
                  <a:ext uri="{0D108BD9-81ED-4DB2-BD59-A6C34878D82A}">
                    <a16:rowId xmlns:a16="http://schemas.microsoft.com/office/drawing/2014/main" xmlns="" val="3473864772"/>
                  </a:ext>
                </a:extLst>
              </a:tr>
              <a:tr h="5172365">
                <a:tc>
                  <a:txBody>
                    <a:bodyPr/>
                    <a:lstStyle/>
                    <a:p>
                      <a:endParaRPr lang="en-US" dirty="0"/>
                    </a:p>
                  </a:txBody>
                  <a:tcPr>
                    <a:lnR w="12700" cap="flat" cmpd="sng" algn="ctr">
                      <a:solidFill>
                        <a:schemeClr val="bg1">
                          <a:lumMod val="50000"/>
                        </a:schemeClr>
                      </a:solidFill>
                      <a:prstDash val="solid"/>
                      <a:round/>
                      <a:headEnd type="none" w="med" len="med"/>
                      <a:tailEnd type="none" w="med" len="med"/>
                    </a:lnR>
                    <a:noFill/>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noFill/>
                  </a:tcPr>
                </a:tc>
                <a:tc>
                  <a:txBody>
                    <a:bodyPr/>
                    <a:lstStyle/>
                    <a:p>
                      <a:r>
                        <a:rPr lang="en-US" dirty="0"/>
                        <a:t>God’s mercy/love</a:t>
                      </a:r>
                    </a:p>
                    <a:p>
                      <a:endParaRPr lang="en-US" dirty="0"/>
                    </a:p>
                    <a:p>
                      <a:endParaRPr lang="en-US" dirty="0"/>
                    </a:p>
                    <a:p>
                      <a:endParaRPr lang="en-US" dirty="0"/>
                    </a:p>
                    <a:p>
                      <a:endParaRPr lang="en-US" dirty="0"/>
                    </a:p>
                    <a:p>
                      <a:endParaRPr lang="en-US" dirty="0"/>
                    </a:p>
                    <a:p>
                      <a:endParaRPr lang="en-US" dirty="0"/>
                    </a:p>
                    <a:p>
                      <a:r>
                        <a:rPr lang="en-US" dirty="0"/>
                        <a:t>God’s Sovereignty</a:t>
                      </a:r>
                    </a:p>
                    <a:p>
                      <a:endParaRPr lang="en-US" dirty="0"/>
                    </a:p>
                    <a:p>
                      <a:endParaRPr lang="en-US" dirty="0"/>
                    </a:p>
                    <a:p>
                      <a:endParaRPr lang="en-US" dirty="0"/>
                    </a:p>
                    <a:p>
                      <a:endParaRPr lang="en-US" dirty="0"/>
                    </a:p>
                    <a:p>
                      <a:endParaRPr lang="en-US" dirty="0"/>
                    </a:p>
                    <a:p>
                      <a:endParaRPr lang="en-US" dirty="0"/>
                    </a:p>
                    <a:p>
                      <a:endParaRPr lang="en-US" dirty="0"/>
                    </a:p>
                    <a:p>
                      <a:r>
                        <a:rPr lang="en-US" dirty="0"/>
                        <a:t>God’s expectation of repentance/obedience </a:t>
                      </a:r>
                    </a:p>
                  </a:txBody>
                  <a:tcPr>
                    <a:lnL w="12700" cap="flat" cmpd="sng" algn="ctr">
                      <a:solidFill>
                        <a:schemeClr val="bg1">
                          <a:lumMod val="50000"/>
                        </a:schemeClr>
                      </a:solidFill>
                      <a:prstDash val="solid"/>
                      <a:round/>
                      <a:headEnd type="none" w="med" len="med"/>
                      <a:tailEnd type="none" w="med" len="med"/>
                    </a:lnL>
                    <a:noFill/>
                  </a:tcPr>
                </a:tc>
                <a:extLst>
                  <a:ext uri="{0D108BD9-81ED-4DB2-BD59-A6C34878D82A}">
                    <a16:rowId xmlns:a16="http://schemas.microsoft.com/office/drawing/2014/main" xmlns="" val="1814924011"/>
                  </a:ext>
                </a:extLst>
              </a:tr>
            </a:tbl>
          </a:graphicData>
        </a:graphic>
      </p:graphicFrame>
      <p:sp>
        <p:nvSpPr>
          <p:cNvPr id="5" name="Rectangle: Rounded Corners 4">
            <a:extLst>
              <a:ext uri="{FF2B5EF4-FFF2-40B4-BE49-F238E27FC236}">
                <a16:creationId xmlns:a16="http://schemas.microsoft.com/office/drawing/2014/main" xmlns="" id="{7A84C27F-DC07-4158-8A49-C5CE75E389FD}"/>
              </a:ext>
            </a:extLst>
          </p:cNvPr>
          <p:cNvSpPr/>
          <p:nvPr/>
        </p:nvSpPr>
        <p:spPr>
          <a:xfrm>
            <a:off x="3200400" y="294992"/>
            <a:ext cx="5680426" cy="45671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Break into groups of 2-5 and answer the questions below:</a:t>
            </a:r>
          </a:p>
        </p:txBody>
      </p:sp>
      <p:sp>
        <p:nvSpPr>
          <p:cNvPr id="7" name="Rectangle: Rounded Corners 6">
            <a:extLst>
              <a:ext uri="{FF2B5EF4-FFF2-40B4-BE49-F238E27FC236}">
                <a16:creationId xmlns:a16="http://schemas.microsoft.com/office/drawing/2014/main" xmlns="" id="{817EB58A-FA97-4FE3-B62C-B0B9865F31EB}"/>
              </a:ext>
            </a:extLst>
          </p:cNvPr>
          <p:cNvSpPr/>
          <p:nvPr/>
        </p:nvSpPr>
        <p:spPr>
          <a:xfrm>
            <a:off x="497540" y="6298588"/>
            <a:ext cx="8122024" cy="45671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t>We will gather back together to discuss in 5-10 minutes</a:t>
            </a:r>
          </a:p>
        </p:txBody>
      </p:sp>
    </p:spTree>
    <p:extLst>
      <p:ext uri="{BB962C8B-B14F-4D97-AF65-F5344CB8AC3E}">
        <p14:creationId xmlns:p14="http://schemas.microsoft.com/office/powerpoint/2010/main" val="24916277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00349A-5A58-4E5D-A7F7-3FEDE227F24E}"/>
              </a:ext>
            </a:extLst>
          </p:cNvPr>
          <p:cNvSpPr>
            <a:spLocks noGrp="1"/>
          </p:cNvSpPr>
          <p:nvPr>
            <p:ph type="title"/>
          </p:nvPr>
        </p:nvSpPr>
        <p:spPr/>
        <p:txBody>
          <a:bodyPr/>
          <a:lstStyle/>
          <a:p>
            <a:r>
              <a:rPr lang="en-US" dirty="0"/>
              <a:t>Themes within Jonah</a:t>
            </a:r>
          </a:p>
        </p:txBody>
      </p:sp>
      <p:sp>
        <p:nvSpPr>
          <p:cNvPr id="4" name="Content Placeholder 3">
            <a:extLst>
              <a:ext uri="{FF2B5EF4-FFF2-40B4-BE49-F238E27FC236}">
                <a16:creationId xmlns:a16="http://schemas.microsoft.com/office/drawing/2014/main" xmlns="" id="{3D19D123-2629-4674-9C50-80AA1C17B613}"/>
              </a:ext>
            </a:extLst>
          </p:cNvPr>
          <p:cNvSpPr>
            <a:spLocks noGrp="1"/>
          </p:cNvSpPr>
          <p:nvPr>
            <p:ph idx="13"/>
          </p:nvPr>
        </p:nvSpPr>
        <p:spPr/>
        <p:txBody>
          <a:bodyPr/>
          <a:lstStyle/>
          <a:p>
            <a:r>
              <a:rPr lang="en-US" dirty="0"/>
              <a:t>While there are many lessons in Jonah, here are three key themes throughout the book</a:t>
            </a:r>
          </a:p>
        </p:txBody>
      </p:sp>
      <p:sp>
        <p:nvSpPr>
          <p:cNvPr id="6" name="Rectangle 5">
            <a:extLst>
              <a:ext uri="{FF2B5EF4-FFF2-40B4-BE49-F238E27FC236}">
                <a16:creationId xmlns:a16="http://schemas.microsoft.com/office/drawing/2014/main" xmlns="" id="{82C3E77C-F398-403D-93B1-21D00ECC1C73}"/>
              </a:ext>
            </a:extLst>
          </p:cNvPr>
          <p:cNvSpPr/>
          <p:nvPr/>
        </p:nvSpPr>
        <p:spPr>
          <a:xfrm>
            <a:off x="707491" y="1500188"/>
            <a:ext cx="7667763" cy="850772"/>
          </a:xfrm>
          <a:prstGeom prst="rect">
            <a:avLst/>
          </a:prstGeom>
          <a: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a:blipFill>
          <a:ln w="38100"/>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dirty="0">
                <a:solidFill>
                  <a:schemeClr val="accent1">
                    <a:lumMod val="75000"/>
                  </a:schemeClr>
                </a:solidFill>
              </a:rPr>
              <a:t>Themes within Jonah Chapter 4</a:t>
            </a:r>
          </a:p>
        </p:txBody>
      </p:sp>
      <p:sp>
        <p:nvSpPr>
          <p:cNvPr id="7" name="Arrow: Left-Right 6">
            <a:extLst>
              <a:ext uri="{FF2B5EF4-FFF2-40B4-BE49-F238E27FC236}">
                <a16:creationId xmlns:a16="http://schemas.microsoft.com/office/drawing/2014/main" xmlns="" id="{2E84E33B-25B5-434C-AEB4-E03026DAE910}"/>
              </a:ext>
            </a:extLst>
          </p:cNvPr>
          <p:cNvSpPr/>
          <p:nvPr/>
        </p:nvSpPr>
        <p:spPr>
          <a:xfrm>
            <a:off x="707491" y="2424970"/>
            <a:ext cx="7665705" cy="1075471"/>
          </a:xfrm>
          <a:prstGeom prst="leftRightArrow">
            <a:avLst>
              <a:gd name="adj1" fmla="val 71008"/>
              <a:gd name="adj2" fmla="val 46641"/>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rPr>
              <a:t>God’s </a:t>
            </a:r>
            <a:r>
              <a:rPr lang="en-US" sz="2000" b="1" u="sng" dirty="0">
                <a:latin typeface="Calibri" panose="020F0502020204030204" pitchFamily="34" charset="0"/>
              </a:rPr>
              <a:t>Mercy</a:t>
            </a:r>
            <a:r>
              <a:rPr lang="en-US" sz="2000" dirty="0">
                <a:latin typeface="Calibri" panose="020F0502020204030204" pitchFamily="34" charset="0"/>
              </a:rPr>
              <a:t> and </a:t>
            </a:r>
            <a:r>
              <a:rPr lang="en-US" sz="2000" b="1" u="sng" dirty="0">
                <a:latin typeface="Calibri" panose="020F0502020204030204" pitchFamily="34" charset="0"/>
              </a:rPr>
              <a:t>Love</a:t>
            </a:r>
            <a:r>
              <a:rPr lang="en-US" sz="2000" dirty="0">
                <a:latin typeface="Calibri" panose="020F0502020204030204" pitchFamily="34" charset="0"/>
              </a:rPr>
              <a:t> Extend Universally to All</a:t>
            </a:r>
          </a:p>
        </p:txBody>
      </p:sp>
      <p:sp>
        <p:nvSpPr>
          <p:cNvPr id="8" name="Rectangle 7">
            <a:extLst>
              <a:ext uri="{FF2B5EF4-FFF2-40B4-BE49-F238E27FC236}">
                <a16:creationId xmlns:a16="http://schemas.microsoft.com/office/drawing/2014/main" xmlns="" id="{12B3D7AA-97CE-4EB4-ABBE-7F2FF579BEF3}"/>
              </a:ext>
            </a:extLst>
          </p:cNvPr>
          <p:cNvSpPr/>
          <p:nvPr/>
        </p:nvSpPr>
        <p:spPr>
          <a:xfrm>
            <a:off x="707491" y="3613212"/>
            <a:ext cx="7665705" cy="2923318"/>
          </a:xfrm>
          <a:prstGeom prst="rect">
            <a:avLst/>
          </a:prstGeom>
          <a:solidFill>
            <a:srgbClr val="FFFFCC"/>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b="1" dirty="0">
                <a:solidFill>
                  <a:schemeClr val="tx1"/>
                </a:solidFill>
                <a:latin typeface="Calibri" panose="020F0502020204030204" pitchFamily="34" charset="0"/>
              </a:rPr>
              <a:t>God relented from his destruction on Nineveh and saved many people and cattle</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4:11)  And should not I pity Nineveh, that great city, in which there are more than 120,000 persons who do not know their right hand from their left, and also much cattle?”</a:t>
            </a:r>
          </a:p>
          <a:p>
            <a:pPr marL="285750" indent="-285750">
              <a:buFont typeface="Arial" panose="020B0604020202020204" pitchFamily="34" charset="0"/>
              <a:buChar char="•"/>
            </a:pPr>
            <a:r>
              <a:rPr lang="en-US" sz="1600" b="1" dirty="0">
                <a:solidFill>
                  <a:schemeClr val="tx1"/>
                </a:solidFill>
                <a:latin typeface="Calibri" panose="020F0502020204030204" pitchFamily="34" charset="0"/>
              </a:rPr>
              <a:t>Jonah did not want to preach in Nineveh because he knew that because God is merciful, and would allow repentance and salvation from destruction </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4:2b)  That is why I made haste to flee to Tarshish; for I knew that you are a gracious God and merciful, slow to anger and abounding in steadfast love, and relenting from disaster.</a:t>
            </a:r>
          </a:p>
          <a:p>
            <a:pPr marL="285750" indent="-285750">
              <a:buFont typeface="Arial" panose="020B0604020202020204" pitchFamily="34" charset="0"/>
              <a:buChar char="•"/>
            </a:pPr>
            <a:r>
              <a:rPr lang="en-US" sz="1600" b="1" i="1" dirty="0">
                <a:solidFill>
                  <a:schemeClr val="tx1"/>
                </a:solidFill>
                <a:latin typeface="Calibri" panose="020F0502020204030204" pitchFamily="34" charset="0"/>
              </a:rPr>
              <a:t>God was merciful on Jonah and provided shade for his comfort</a:t>
            </a:r>
          </a:p>
          <a:p>
            <a:pPr marL="742950" lvl="1" indent="-285750">
              <a:buFont typeface="Arial" panose="020B0604020202020204" pitchFamily="34" charset="0"/>
              <a:buChar char="•"/>
            </a:pPr>
            <a:r>
              <a:rPr lang="en-US" sz="1600" i="1" dirty="0">
                <a:solidFill>
                  <a:schemeClr val="tx1"/>
                </a:solidFill>
                <a:latin typeface="Calibri" panose="020F0502020204030204" pitchFamily="34" charset="0"/>
              </a:rPr>
              <a:t>(Jon 4:6a)  Now the LORD God appointed a plant and made it come up over Jonah, that it might be a shade over his head, to save him from his discomfort.</a:t>
            </a:r>
          </a:p>
        </p:txBody>
      </p:sp>
    </p:spTree>
    <p:extLst>
      <p:ext uri="{BB962C8B-B14F-4D97-AF65-F5344CB8AC3E}">
        <p14:creationId xmlns:p14="http://schemas.microsoft.com/office/powerpoint/2010/main" val="2766914221"/>
      </p:ext>
    </p:extLst>
  </p:cSld>
  <p:clrMapOvr>
    <a:masterClrMapping/>
  </p:clrMapOvr>
</p:sld>
</file>

<file path=ppt/theme/theme1.xml><?xml version="1.0" encoding="utf-8"?>
<a:theme xmlns:a="http://schemas.openxmlformats.org/drawingml/2006/main" name="Basis">
  <a:themeElements>
    <a:clrScheme name="Custom 2">
      <a:dk1>
        <a:sysClr val="windowText" lastClr="000000"/>
      </a:dk1>
      <a:lt1>
        <a:sysClr val="window" lastClr="FFFFFF"/>
      </a:lt1>
      <a:dk2>
        <a:srgbClr val="0F243E"/>
      </a:dk2>
      <a:lt2>
        <a:srgbClr val="EEECE1"/>
      </a:lt2>
      <a:accent1>
        <a:srgbClr val="244061"/>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xmlns="" name="Basis" id="{5665723A-49BA-4B57-8411-A56F8F207965}" vid="{D9D01AC2-EE7D-4E49-99EE-8E62E4E7E8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43197</TotalTime>
  <Words>9671</Words>
  <Application>Microsoft Office PowerPoint</Application>
  <PresentationFormat>On-screen Show (4:3)</PresentationFormat>
  <Paragraphs>1499</Paragraphs>
  <Slides>137</Slides>
  <Notes>3</Notes>
  <HiddenSlides>0</HiddenSlides>
  <MMClips>0</MMClips>
  <ScaleCrop>false</ScaleCrop>
  <HeadingPairs>
    <vt:vector size="4" baseType="variant">
      <vt:variant>
        <vt:lpstr>Theme</vt:lpstr>
      </vt:variant>
      <vt:variant>
        <vt:i4>1</vt:i4>
      </vt:variant>
      <vt:variant>
        <vt:lpstr>Slide Titles</vt:lpstr>
      </vt:variant>
      <vt:variant>
        <vt:i4>137</vt:i4>
      </vt:variant>
    </vt:vector>
  </HeadingPairs>
  <TitlesOfParts>
    <vt:vector size="138" baseType="lpstr">
      <vt:lpstr>Basis</vt:lpstr>
      <vt:lpstr>Jonah Overview</vt:lpstr>
      <vt:lpstr>Minor Prophets Background</vt:lpstr>
      <vt:lpstr>Why Study the Minor Prophets?</vt:lpstr>
      <vt:lpstr>General Themes Within the Prophets</vt:lpstr>
      <vt:lpstr>The purpose of the prophets was threefold </vt:lpstr>
      <vt:lpstr>The Role of the Prophets </vt:lpstr>
      <vt:lpstr>How are the Prophets Classified</vt:lpstr>
      <vt:lpstr>Minor Prophets by Size</vt:lpstr>
      <vt:lpstr>Predictive Elements in Minor Prophets</vt:lpstr>
      <vt:lpstr>Personal Background of the Minor Prophets</vt:lpstr>
      <vt:lpstr>Prophets Within Major Periods</vt:lpstr>
      <vt:lpstr>Assyrian Empire  and Nineveh</vt:lpstr>
      <vt:lpstr>Assyrian Kings during Jonah</vt:lpstr>
      <vt:lpstr>Wickedness of Assyria</vt:lpstr>
      <vt:lpstr>Wickedness of Assyira</vt:lpstr>
      <vt:lpstr>Assyrian Empire Expansion </vt:lpstr>
      <vt:lpstr>Assyria’s Expansion and Dominance </vt:lpstr>
      <vt:lpstr>Assyria’s Dominance During Jeroboam II</vt:lpstr>
      <vt:lpstr>Assyria’s Rapid Expansion</vt:lpstr>
      <vt:lpstr>Timeline, Kings of Israel and Judah</vt:lpstr>
      <vt:lpstr>Minor Prophets by Time Period</vt:lpstr>
      <vt:lpstr>Genealogy of Kings of Israel &amp; Judah</vt:lpstr>
      <vt:lpstr>PowerPoint Presentation</vt:lpstr>
      <vt:lpstr>PowerPoint Presentation</vt:lpstr>
      <vt:lpstr>Jeroboam II</vt:lpstr>
      <vt:lpstr>Sins of Jeroboam I</vt:lpstr>
      <vt:lpstr>Jonah Background</vt:lpstr>
      <vt:lpstr>What Makes Jonah Unique?</vt:lpstr>
      <vt:lpstr>Jonah is Historical</vt:lpstr>
      <vt:lpstr>Key Lessons in Jonah</vt:lpstr>
      <vt:lpstr>Themes within Jonah</vt:lpstr>
      <vt:lpstr>Themes within Jonah</vt:lpstr>
      <vt:lpstr>Themes within Jonah</vt:lpstr>
      <vt:lpstr>Themes within Jonah</vt:lpstr>
      <vt:lpstr>Jonah the Man</vt:lpstr>
      <vt:lpstr>Social &amp; Moral Climate of Israel</vt:lpstr>
      <vt:lpstr>Jonah Chapter 1</vt:lpstr>
      <vt:lpstr>Goals of this Class</vt:lpstr>
      <vt:lpstr>Why Study the Minor Prophets?</vt:lpstr>
      <vt:lpstr>PowerPoint Presentation</vt:lpstr>
      <vt:lpstr>Corruption During Jonah</vt:lpstr>
      <vt:lpstr>The Role of the Prophets </vt:lpstr>
      <vt:lpstr>The purpose of the prophets was threefold </vt:lpstr>
      <vt:lpstr>Outline of Jonah</vt:lpstr>
      <vt:lpstr>Outline of Jonah</vt:lpstr>
      <vt:lpstr>Jonah Structure (View 1)</vt:lpstr>
      <vt:lpstr>Jonah Structure (View 2)</vt:lpstr>
      <vt:lpstr>Seven Episodes of Jonah</vt:lpstr>
      <vt:lpstr>Jonah’s Character</vt:lpstr>
      <vt:lpstr>Jonah was from Gath-Hepher</vt:lpstr>
      <vt:lpstr>PowerPoint Presentation</vt:lpstr>
      <vt:lpstr>Jonah’s Work Prior to His Calling</vt:lpstr>
      <vt:lpstr>Jonah’s Mission</vt:lpstr>
      <vt:lpstr>Jonah’s Flight to Tarshish</vt:lpstr>
      <vt:lpstr>Jonah Map</vt:lpstr>
      <vt:lpstr>Jonah in the Fish vs. Jesus</vt:lpstr>
      <vt:lpstr>Jonah in the Fish vs. Jesus</vt:lpstr>
      <vt:lpstr>Jesus Points to the Sign of Jonah</vt:lpstr>
      <vt:lpstr>Jonah in the Fish vs. Our Salvation</vt:lpstr>
      <vt:lpstr>Jonah on the Ship</vt:lpstr>
      <vt:lpstr>Phoenician Ship From 800 BCE Stone Relief Sculpture </vt:lpstr>
      <vt:lpstr>Lengths Jonah Took to Flee</vt:lpstr>
      <vt:lpstr>Jonah Chapter 1:1-6</vt:lpstr>
      <vt:lpstr>Jonah Chapter 1:7-17</vt:lpstr>
      <vt:lpstr>Jonah Ch1 Class Exercise</vt:lpstr>
      <vt:lpstr>Steps Taken by the Sailors</vt:lpstr>
      <vt:lpstr>Progressive Salvation of Sailors </vt:lpstr>
      <vt:lpstr>Contrast of Sailors vs Jonah in Ch 1</vt:lpstr>
      <vt:lpstr>Key Lessons in Jonah</vt:lpstr>
      <vt:lpstr>Themes within Jonah</vt:lpstr>
      <vt:lpstr>Themes within Jonah</vt:lpstr>
      <vt:lpstr>Themes within Jonah</vt:lpstr>
      <vt:lpstr>Themes within Jonah</vt:lpstr>
      <vt:lpstr>Reluctant Servants of God</vt:lpstr>
      <vt:lpstr>Reluctant Servants of God</vt:lpstr>
      <vt:lpstr>Reluctant Servants of God</vt:lpstr>
      <vt:lpstr>Do We Flee the Call of God?</vt:lpstr>
      <vt:lpstr>Miracles within Jonah</vt:lpstr>
      <vt:lpstr>Jonah and the Great Fish</vt:lpstr>
      <vt:lpstr>Jonah and the Great Fish</vt:lpstr>
      <vt:lpstr>Theme: God’s Mercy</vt:lpstr>
      <vt:lpstr>We Serve a Merciful God</vt:lpstr>
      <vt:lpstr>Themes within Jonah</vt:lpstr>
      <vt:lpstr>Themes within Jonah</vt:lpstr>
      <vt:lpstr>Themes within Jonah</vt:lpstr>
      <vt:lpstr>Israel’s King in the Time of Jonah</vt:lpstr>
      <vt:lpstr>Jonah Chapter 4</vt:lpstr>
      <vt:lpstr>Seven Episodes of Jonah</vt:lpstr>
      <vt:lpstr>Summary up to Jonah Chapter 4</vt:lpstr>
      <vt:lpstr>Summary up to Jonah Chapter 4</vt:lpstr>
      <vt:lpstr>Jonah: The Worst Preacher in History?</vt:lpstr>
      <vt:lpstr>Miracles within Jonah</vt:lpstr>
      <vt:lpstr>Why Did Jonah Flee?</vt:lpstr>
      <vt:lpstr>God’s Lesson on Compassion</vt:lpstr>
      <vt:lpstr>The Lord’s Compassion</vt:lpstr>
      <vt:lpstr>Jonah Chapter 4:1-11</vt:lpstr>
      <vt:lpstr>Themes within Jonah</vt:lpstr>
      <vt:lpstr>Class Exercise</vt:lpstr>
      <vt:lpstr>Themes within Jonah</vt:lpstr>
      <vt:lpstr>Themes within Jonah</vt:lpstr>
      <vt:lpstr>Themes within Jonah</vt:lpstr>
      <vt:lpstr>God Chastens Who He Loves</vt:lpstr>
      <vt:lpstr>Patterns of Jonah’s Mercy &amp; Grace</vt:lpstr>
      <vt:lpstr>Patterns of God’s Mercy &amp; Grace</vt:lpstr>
      <vt:lpstr>Micah 4:1 – 5:15</vt:lpstr>
      <vt:lpstr>Micah Chapter 4:1-13</vt:lpstr>
      <vt:lpstr>Micah Chapter 5:1-15 </vt:lpstr>
      <vt:lpstr>Micah 6:1 – 7:7</vt:lpstr>
      <vt:lpstr>Micah the Man</vt:lpstr>
      <vt:lpstr>Micah the Message</vt:lpstr>
      <vt:lpstr>Devotion to God</vt:lpstr>
      <vt:lpstr>Sins of the People</vt:lpstr>
      <vt:lpstr>Themes within Micah</vt:lpstr>
      <vt:lpstr>Micah Chapter 6:1-8</vt:lpstr>
      <vt:lpstr>Micah Chapter 6:9 – 7:7 </vt:lpstr>
      <vt:lpstr>Micah 7:8-20</vt:lpstr>
      <vt:lpstr>Micah Chapter 7:8-20 </vt:lpstr>
      <vt:lpstr>PowerPoint Presentation</vt:lpstr>
      <vt:lpstr>PowerPoint Presentation</vt:lpstr>
      <vt:lpstr>Geography</vt:lpstr>
      <vt:lpstr>Appendix</vt:lpstr>
      <vt:lpstr>Major Periods of the Old Testamant</vt:lpstr>
      <vt:lpstr>PowerPoint Presentation</vt:lpstr>
      <vt:lpstr>Divided Kingdom Timeline (930 BC)</vt:lpstr>
      <vt:lpstr>PowerPoint Presentation</vt:lpstr>
      <vt:lpstr>Jonah Chapter 2</vt:lpstr>
      <vt:lpstr>Seven Episodes of Jonah</vt:lpstr>
      <vt:lpstr>Jonah Chapter 2:1-10</vt:lpstr>
      <vt:lpstr>Themes within Jonah</vt:lpstr>
      <vt:lpstr>Themes within Jonah</vt:lpstr>
      <vt:lpstr>Themes within Jonah</vt:lpstr>
      <vt:lpstr>Themes within Jonah</vt:lpstr>
      <vt:lpstr>Jonah Cries from the Belly of She’ol</vt:lpstr>
      <vt:lpstr>The Power of God Presented</vt:lpstr>
      <vt:lpstr>PowerPoint Presentation</vt:lpstr>
      <vt:lpstr>Old Testament Timeline</vt:lpstr>
      <vt:lpstr>Key Passages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Hosea &amp; Amos</dc:title>
  <dc:creator>Justin Reynolds</dc:creator>
  <cp:lastModifiedBy>Danny Haynes</cp:lastModifiedBy>
  <cp:revision>474</cp:revision>
  <cp:lastPrinted>2018-04-24T17:46:26Z</cp:lastPrinted>
  <dcterms:created xsi:type="dcterms:W3CDTF">2016-09-20T16:02:51Z</dcterms:created>
  <dcterms:modified xsi:type="dcterms:W3CDTF">2018-05-02T20:00:02Z</dcterms:modified>
</cp:coreProperties>
</file>