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handoutMasterIdLst>
    <p:handoutMasterId r:id="rId30"/>
  </p:handoutMasterIdLst>
  <p:sldIdLst>
    <p:sldId id="315" r:id="rId2"/>
    <p:sldId id="318" r:id="rId3"/>
    <p:sldId id="317" r:id="rId4"/>
    <p:sldId id="319" r:id="rId5"/>
    <p:sldId id="302" r:id="rId6"/>
    <p:sldId id="268" r:id="rId7"/>
    <p:sldId id="303" r:id="rId8"/>
    <p:sldId id="326" r:id="rId9"/>
    <p:sldId id="327" r:id="rId10"/>
    <p:sldId id="328" r:id="rId11"/>
    <p:sldId id="329" r:id="rId12"/>
    <p:sldId id="330" r:id="rId13"/>
    <p:sldId id="324" r:id="rId14"/>
    <p:sldId id="325" r:id="rId15"/>
    <p:sldId id="337" r:id="rId16"/>
    <p:sldId id="331" r:id="rId17"/>
    <p:sldId id="262" r:id="rId18"/>
    <p:sldId id="333" r:id="rId19"/>
    <p:sldId id="304" r:id="rId20"/>
    <p:sldId id="335" r:id="rId21"/>
    <p:sldId id="336" r:id="rId22"/>
    <p:sldId id="332" r:id="rId23"/>
    <p:sldId id="312" r:id="rId24"/>
    <p:sldId id="313" r:id="rId25"/>
    <p:sldId id="310" r:id="rId26"/>
    <p:sldId id="321" r:id="rId27"/>
    <p:sldId id="322" r:id="rId28"/>
  </p:sldIdLst>
  <p:sldSz cx="9144000" cy="6858000" type="screen4x3"/>
  <p:notesSz cx="9309100" cy="70167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3366FF"/>
    <a:srgbClr val="FFFF66"/>
    <a:srgbClr val="BAD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0" autoAdjust="0"/>
    <p:restoredTop sz="94660"/>
  </p:normalViewPr>
  <p:slideViewPr>
    <p:cSldViewPr>
      <p:cViewPr>
        <p:scale>
          <a:sx n="100" d="100"/>
          <a:sy n="100" d="100"/>
        </p:scale>
        <p:origin x="-1356"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4348" cy="350373"/>
          </a:xfrm>
          <a:prstGeom prst="rect">
            <a:avLst/>
          </a:prstGeom>
        </p:spPr>
        <p:txBody>
          <a:bodyPr vert="horz" lIns="88240" tIns="44120" rIns="88240" bIns="44120" rtlCol="0"/>
          <a:lstStyle>
            <a:lvl1pPr algn="l">
              <a:defRPr sz="1200"/>
            </a:lvl1pPr>
          </a:lstStyle>
          <a:p>
            <a:endParaRPr lang="en-US"/>
          </a:p>
        </p:txBody>
      </p:sp>
      <p:sp>
        <p:nvSpPr>
          <p:cNvPr id="3" name="Date Placeholder 2"/>
          <p:cNvSpPr>
            <a:spLocks noGrp="1"/>
          </p:cNvSpPr>
          <p:nvPr>
            <p:ph type="dt" sz="quarter" idx="1"/>
          </p:nvPr>
        </p:nvSpPr>
        <p:spPr>
          <a:xfrm>
            <a:off x="5272733" y="0"/>
            <a:ext cx="4034348" cy="350373"/>
          </a:xfrm>
          <a:prstGeom prst="rect">
            <a:avLst/>
          </a:prstGeom>
        </p:spPr>
        <p:txBody>
          <a:bodyPr vert="horz" lIns="88240" tIns="44120" rIns="88240" bIns="44120" rtlCol="0"/>
          <a:lstStyle>
            <a:lvl1pPr algn="r">
              <a:defRPr sz="1200"/>
            </a:lvl1pPr>
          </a:lstStyle>
          <a:p>
            <a:fld id="{DAE07D7B-1726-4498-A6E1-4F91D538B5D1}" type="datetimeFigureOut">
              <a:rPr lang="en-US" smtClean="0"/>
              <a:t>5/6/2018</a:t>
            </a:fld>
            <a:endParaRPr lang="en-US"/>
          </a:p>
        </p:txBody>
      </p:sp>
      <p:sp>
        <p:nvSpPr>
          <p:cNvPr id="4" name="Footer Placeholder 3"/>
          <p:cNvSpPr>
            <a:spLocks noGrp="1"/>
          </p:cNvSpPr>
          <p:nvPr>
            <p:ph type="ftr" sz="quarter" idx="2"/>
          </p:nvPr>
        </p:nvSpPr>
        <p:spPr>
          <a:xfrm>
            <a:off x="0" y="6665217"/>
            <a:ext cx="4034348" cy="350373"/>
          </a:xfrm>
          <a:prstGeom prst="rect">
            <a:avLst/>
          </a:prstGeom>
        </p:spPr>
        <p:txBody>
          <a:bodyPr vert="horz" lIns="88240" tIns="44120" rIns="88240" bIns="44120" rtlCol="0" anchor="b"/>
          <a:lstStyle>
            <a:lvl1pPr algn="l">
              <a:defRPr sz="1200"/>
            </a:lvl1pPr>
          </a:lstStyle>
          <a:p>
            <a:endParaRPr lang="en-US"/>
          </a:p>
        </p:txBody>
      </p:sp>
      <p:sp>
        <p:nvSpPr>
          <p:cNvPr id="5" name="Slide Number Placeholder 4"/>
          <p:cNvSpPr>
            <a:spLocks noGrp="1"/>
          </p:cNvSpPr>
          <p:nvPr>
            <p:ph type="sldNum" sz="quarter" idx="3"/>
          </p:nvPr>
        </p:nvSpPr>
        <p:spPr>
          <a:xfrm>
            <a:off x="5272733" y="6665217"/>
            <a:ext cx="4034348" cy="350373"/>
          </a:xfrm>
          <a:prstGeom prst="rect">
            <a:avLst/>
          </a:prstGeom>
        </p:spPr>
        <p:txBody>
          <a:bodyPr vert="horz" lIns="88240" tIns="44120" rIns="88240" bIns="44120" rtlCol="0" anchor="b"/>
          <a:lstStyle>
            <a:lvl1pPr algn="r">
              <a:defRPr sz="1200"/>
            </a:lvl1pPr>
          </a:lstStyle>
          <a:p>
            <a:fld id="{FAB12329-146D-498A-A485-72118ED12F5B}" type="slidenum">
              <a:rPr lang="en-US" smtClean="0"/>
              <a:t>‹#›</a:t>
            </a:fld>
            <a:endParaRPr lang="en-US"/>
          </a:p>
        </p:txBody>
      </p:sp>
    </p:spTree>
    <p:extLst>
      <p:ext uri="{BB962C8B-B14F-4D97-AF65-F5344CB8AC3E}">
        <p14:creationId xmlns:p14="http://schemas.microsoft.com/office/powerpoint/2010/main" val="1460598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4034348" cy="350373"/>
          </a:xfrm>
          <a:prstGeom prst="rect">
            <a:avLst/>
          </a:prstGeom>
          <a:noFill/>
          <a:ln w="9525">
            <a:noFill/>
            <a:miter lim="800000"/>
            <a:headEnd/>
            <a:tailEnd/>
          </a:ln>
        </p:spPr>
        <p:txBody>
          <a:bodyPr vert="horz" wrap="square" lIns="93263" tIns="46633" rIns="93263" bIns="46633" numCol="1" anchor="t" anchorCtr="0" compatLnSpc="1">
            <a:prstTxWarp prst="textNoShape">
              <a:avLst/>
            </a:prstTxWarp>
          </a:bodyPr>
          <a:lstStyle>
            <a:lvl1pPr defTabSz="932950">
              <a:defRPr sz="1300">
                <a:latin typeface="Calibri" pitchFamily="34" charset="0"/>
              </a:defRPr>
            </a:lvl1pPr>
          </a:lstStyle>
          <a:p>
            <a:pPr>
              <a:defRPr/>
            </a:pPr>
            <a:endParaRPr lang="en-US"/>
          </a:p>
        </p:txBody>
      </p:sp>
      <p:sp>
        <p:nvSpPr>
          <p:cNvPr id="3" name="Date Placeholder 2"/>
          <p:cNvSpPr>
            <a:spLocks noGrp="1"/>
          </p:cNvSpPr>
          <p:nvPr>
            <p:ph type="dt" idx="1"/>
          </p:nvPr>
        </p:nvSpPr>
        <p:spPr bwMode="auto">
          <a:xfrm>
            <a:off x="5272733" y="0"/>
            <a:ext cx="4034348" cy="350373"/>
          </a:xfrm>
          <a:prstGeom prst="rect">
            <a:avLst/>
          </a:prstGeom>
          <a:noFill/>
          <a:ln w="9525">
            <a:noFill/>
            <a:miter lim="800000"/>
            <a:headEnd/>
            <a:tailEnd/>
          </a:ln>
        </p:spPr>
        <p:txBody>
          <a:bodyPr vert="horz" wrap="square" lIns="93263" tIns="46633" rIns="93263" bIns="46633" numCol="1" anchor="t" anchorCtr="0" compatLnSpc="1">
            <a:prstTxWarp prst="textNoShape">
              <a:avLst/>
            </a:prstTxWarp>
          </a:bodyPr>
          <a:lstStyle>
            <a:lvl1pPr algn="r" defTabSz="932950">
              <a:defRPr sz="1300">
                <a:latin typeface="Calibri" pitchFamily="34" charset="0"/>
              </a:defRPr>
            </a:lvl1pPr>
          </a:lstStyle>
          <a:p>
            <a:pPr>
              <a:defRPr/>
            </a:pPr>
            <a:fld id="{B9043C39-1803-4D76-A588-CBACFF4DFEA3}" type="datetimeFigureOut">
              <a:rPr lang="en-US"/>
              <a:pPr>
                <a:defRPr/>
              </a:pPr>
              <a:t>5/5/2018</a:t>
            </a:fld>
            <a:endParaRPr lang="en-US"/>
          </a:p>
        </p:txBody>
      </p:sp>
      <p:sp>
        <p:nvSpPr>
          <p:cNvPr id="4" name="Slide Image Placeholder 3"/>
          <p:cNvSpPr>
            <a:spLocks noGrp="1" noRot="1" noChangeAspect="1"/>
          </p:cNvSpPr>
          <p:nvPr>
            <p:ph type="sldImg" idx="2"/>
          </p:nvPr>
        </p:nvSpPr>
        <p:spPr>
          <a:xfrm>
            <a:off x="2903538" y="527050"/>
            <a:ext cx="3506787" cy="2630488"/>
          </a:xfrm>
          <a:prstGeom prst="rect">
            <a:avLst/>
          </a:prstGeom>
          <a:noFill/>
          <a:ln w="12700">
            <a:solidFill>
              <a:prstClr val="black"/>
            </a:solidFill>
          </a:ln>
        </p:spPr>
        <p:txBody>
          <a:bodyPr vert="horz" lIns="88240" tIns="44120" rIns="88240" bIns="44120" rtlCol="0" anchor="ctr"/>
          <a:lstStyle/>
          <a:p>
            <a:pPr lvl="0"/>
            <a:endParaRPr lang="en-US" noProof="0"/>
          </a:p>
        </p:txBody>
      </p:sp>
      <p:sp>
        <p:nvSpPr>
          <p:cNvPr id="5" name="Notes Placeholder 4"/>
          <p:cNvSpPr>
            <a:spLocks noGrp="1"/>
          </p:cNvSpPr>
          <p:nvPr>
            <p:ph type="body" sz="quarter" idx="3"/>
          </p:nvPr>
        </p:nvSpPr>
        <p:spPr bwMode="auto">
          <a:xfrm>
            <a:off x="931316" y="3333189"/>
            <a:ext cx="7446472" cy="3156841"/>
          </a:xfrm>
          <a:prstGeom prst="rect">
            <a:avLst/>
          </a:prstGeom>
          <a:noFill/>
          <a:ln w="9525">
            <a:noFill/>
            <a:miter lim="800000"/>
            <a:headEnd/>
            <a:tailEnd/>
          </a:ln>
        </p:spPr>
        <p:txBody>
          <a:bodyPr vert="horz" wrap="square" lIns="93263" tIns="46633" rIns="93263" bIns="466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6665217"/>
            <a:ext cx="4034348" cy="350373"/>
          </a:xfrm>
          <a:prstGeom prst="rect">
            <a:avLst/>
          </a:prstGeom>
          <a:noFill/>
          <a:ln w="9525">
            <a:noFill/>
            <a:miter lim="800000"/>
            <a:headEnd/>
            <a:tailEnd/>
          </a:ln>
        </p:spPr>
        <p:txBody>
          <a:bodyPr vert="horz" wrap="square" lIns="93263" tIns="46633" rIns="93263" bIns="46633" numCol="1" anchor="b" anchorCtr="0" compatLnSpc="1">
            <a:prstTxWarp prst="textNoShape">
              <a:avLst/>
            </a:prstTxWarp>
          </a:bodyPr>
          <a:lstStyle>
            <a:lvl1pPr defTabSz="932950">
              <a:defRPr sz="13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5272733" y="6665217"/>
            <a:ext cx="4034348" cy="350373"/>
          </a:xfrm>
          <a:prstGeom prst="rect">
            <a:avLst/>
          </a:prstGeom>
          <a:noFill/>
          <a:ln w="9525">
            <a:noFill/>
            <a:miter lim="800000"/>
            <a:headEnd/>
            <a:tailEnd/>
          </a:ln>
        </p:spPr>
        <p:txBody>
          <a:bodyPr vert="horz" wrap="square" lIns="93263" tIns="46633" rIns="93263" bIns="46633" numCol="1" anchor="b" anchorCtr="0" compatLnSpc="1">
            <a:prstTxWarp prst="textNoShape">
              <a:avLst/>
            </a:prstTxWarp>
          </a:bodyPr>
          <a:lstStyle>
            <a:lvl1pPr algn="r" defTabSz="932950">
              <a:defRPr sz="1300">
                <a:latin typeface="Calibri" pitchFamily="34" charset="0"/>
              </a:defRPr>
            </a:lvl1pPr>
          </a:lstStyle>
          <a:p>
            <a:pPr>
              <a:defRPr/>
            </a:pPr>
            <a:fld id="{DD2D1CFD-216C-437E-847E-2C9C1D9AF7B3}" type="slidenum">
              <a:rPr lang="en-US"/>
              <a:pPr>
                <a:defRPr/>
              </a:pPr>
              <a:t>‹#›</a:t>
            </a:fld>
            <a:endParaRPr lang="en-US"/>
          </a:p>
        </p:txBody>
      </p:sp>
    </p:spTree>
    <p:extLst>
      <p:ext uri="{BB962C8B-B14F-4D97-AF65-F5344CB8AC3E}">
        <p14:creationId xmlns:p14="http://schemas.microsoft.com/office/powerpoint/2010/main" val="2167515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B2537D-C812-4EC8-8B49-BE7F92114BB3}"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10</a:t>
            </a:fld>
            <a:endParaRPr lang="en-US" sz="130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11</a:t>
            </a:fld>
            <a:endParaRPr lang="en-US" sz="13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12</a:t>
            </a:fld>
            <a:endParaRPr lang="en-US" sz="13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7" name="Slide Number Placeholder 3"/>
          <p:cNvSpPr txBox="1">
            <a:spLocks noGrp="1"/>
          </p:cNvSpPr>
          <p:nvPr/>
        </p:nvSpPr>
        <p:spPr bwMode="auto">
          <a:xfrm>
            <a:off x="5273003" y="6664696"/>
            <a:ext cx="4033943" cy="350838"/>
          </a:xfrm>
          <a:prstGeom prst="rect">
            <a:avLst/>
          </a:prstGeom>
          <a:noFill/>
          <a:ln w="9525">
            <a:noFill/>
            <a:miter lim="800000"/>
            <a:headEnd/>
            <a:tailEnd/>
          </a:ln>
        </p:spPr>
        <p:txBody>
          <a:bodyPr lIns="90022" tIns="45011" rIns="90022" bIns="45011" anchor="b"/>
          <a:lstStyle/>
          <a:p>
            <a:pPr algn="r"/>
            <a:fld id="{F25A18B0-D270-4F0F-B394-D5DC43BE655B}" type="slidenum">
              <a:rPr lang="en-US" sz="1200">
                <a:latin typeface="Calibri" pitchFamily="34" charset="0"/>
              </a:rPr>
              <a:pPr algn="r"/>
              <a:t>13</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1747" name="Slide Number Placeholder 3"/>
          <p:cNvSpPr>
            <a:spLocks noGrp="1"/>
          </p:cNvSpPr>
          <p:nvPr>
            <p:ph type="sldNum" sz="quarter" idx="5"/>
          </p:nvPr>
        </p:nvSpPr>
        <p:spPr>
          <a:noFill/>
        </p:spPr>
        <p:txBody>
          <a:bodyPr/>
          <a:lstStyle/>
          <a:p>
            <a:fld id="{A1FA0768-CA64-4868-B0DA-F99CF379CFE4}"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1747" name="Slide Number Placeholder 3"/>
          <p:cNvSpPr>
            <a:spLocks noGrp="1"/>
          </p:cNvSpPr>
          <p:nvPr>
            <p:ph type="sldNum" sz="quarter" idx="5"/>
          </p:nvPr>
        </p:nvSpPr>
        <p:spPr>
          <a:noFill/>
        </p:spPr>
        <p:txBody>
          <a:bodyPr/>
          <a:lstStyle/>
          <a:p>
            <a:fld id="{A1FA0768-CA64-4868-B0DA-F99CF379CFE4}"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1747" name="Slide Number Placeholder 3"/>
          <p:cNvSpPr>
            <a:spLocks noGrp="1"/>
          </p:cNvSpPr>
          <p:nvPr>
            <p:ph type="sldNum" sz="quarter" idx="5"/>
          </p:nvPr>
        </p:nvSpPr>
        <p:spPr>
          <a:noFill/>
        </p:spPr>
        <p:txBody>
          <a:bodyPr/>
          <a:lstStyle/>
          <a:p>
            <a:fld id="{A1FA0768-CA64-4868-B0DA-F99CF379CFE4}"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1747" name="Slide Number Placeholder 3"/>
          <p:cNvSpPr>
            <a:spLocks noGrp="1"/>
          </p:cNvSpPr>
          <p:nvPr>
            <p:ph type="sldNum" sz="quarter" idx="5"/>
          </p:nvPr>
        </p:nvSpPr>
        <p:spPr>
          <a:noFill/>
        </p:spPr>
        <p:txBody>
          <a:bodyPr/>
          <a:lstStyle/>
          <a:p>
            <a:fld id="{A1FA0768-CA64-4868-B0DA-F99CF379CFE4}"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1747" name="Slide Number Placeholder 3"/>
          <p:cNvSpPr>
            <a:spLocks noGrp="1"/>
          </p:cNvSpPr>
          <p:nvPr>
            <p:ph type="sldNum" sz="quarter" idx="5"/>
          </p:nvPr>
        </p:nvSpPr>
        <p:spPr>
          <a:noFill/>
        </p:spPr>
        <p:txBody>
          <a:bodyPr/>
          <a:lstStyle/>
          <a:p>
            <a:fld id="{A1FA0768-CA64-4868-B0DA-F99CF379CFE4}"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C8DFEF-1FF2-4769-B984-3B5D1F46DFD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21</a:t>
            </a:fld>
            <a:endParaRPr lang="en-US" sz="130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1747" name="Slide Number Placeholder 3"/>
          <p:cNvSpPr>
            <a:spLocks noGrp="1"/>
          </p:cNvSpPr>
          <p:nvPr>
            <p:ph type="sldNum" sz="quarter" idx="5"/>
          </p:nvPr>
        </p:nvSpPr>
        <p:spPr>
          <a:noFill/>
        </p:spPr>
        <p:txBody>
          <a:bodyPr/>
          <a:lstStyle/>
          <a:p>
            <a:fld id="{A1FA0768-CA64-4868-B0DA-F99CF379CFE4}"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TextEdit="1"/>
          </p:cNvSpPr>
          <p:nvPr>
            <p:ph type="sldImg"/>
          </p:nvPr>
        </p:nvSpPr>
        <p:spPr bwMode="auto">
          <a:noFill/>
          <a:ln>
            <a:solidFill>
              <a:srgbClr val="000000"/>
            </a:solidFill>
            <a:miter lim="800000"/>
            <a:headEnd/>
            <a:tailEnd/>
          </a:ln>
        </p:spPr>
      </p:sp>
      <p:sp>
        <p:nvSpPr>
          <p:cNvPr id="65539"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4035" name="Slide Number Placeholder 3"/>
          <p:cNvSpPr txBox="1">
            <a:spLocks noGrp="1"/>
          </p:cNvSpPr>
          <p:nvPr/>
        </p:nvSpPr>
        <p:spPr bwMode="auto">
          <a:xfrm>
            <a:off x="5272733" y="6665219"/>
            <a:ext cx="4034348" cy="350372"/>
          </a:xfrm>
          <a:prstGeom prst="rect">
            <a:avLst/>
          </a:prstGeom>
          <a:noFill/>
          <a:ln w="9525">
            <a:noFill/>
            <a:miter lim="800000"/>
            <a:headEnd/>
            <a:tailEnd/>
          </a:ln>
        </p:spPr>
        <p:txBody>
          <a:bodyPr lIns="90013" tIns="45007" rIns="90013" bIns="45007" anchor="b"/>
          <a:lstStyle/>
          <a:p>
            <a:pPr algn="r" defTabSz="900297"/>
            <a:fld id="{F209F07C-A415-403A-9DC7-B3754F51D7D5}" type="slidenum">
              <a:rPr lang="en-US" sz="1300">
                <a:latin typeface="Calibri" pitchFamily="34" charset="0"/>
              </a:rPr>
              <a:pPr algn="r" defTabSz="900297"/>
              <a:t>26</a:t>
            </a:fld>
            <a:endParaRPr lang="en-US" sz="130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7" name="Slide Number Placeholder 3"/>
          <p:cNvSpPr txBox="1">
            <a:spLocks noGrp="1"/>
          </p:cNvSpPr>
          <p:nvPr/>
        </p:nvSpPr>
        <p:spPr bwMode="auto">
          <a:xfrm>
            <a:off x="5272733" y="6665219"/>
            <a:ext cx="4034348" cy="350372"/>
          </a:xfrm>
          <a:prstGeom prst="rect">
            <a:avLst/>
          </a:prstGeom>
          <a:noFill/>
          <a:ln w="9525">
            <a:noFill/>
            <a:miter lim="800000"/>
            <a:headEnd/>
            <a:tailEnd/>
          </a:ln>
        </p:spPr>
        <p:txBody>
          <a:bodyPr lIns="90013" tIns="45007" rIns="90013" bIns="45007" anchor="b"/>
          <a:lstStyle/>
          <a:p>
            <a:pPr algn="r" defTabSz="900297"/>
            <a:fld id="{A061C8AA-BFAC-4979-A647-E5A7908B91C1}" type="slidenum">
              <a:rPr lang="en-US" sz="1300">
                <a:latin typeface="Calibri" pitchFamily="34" charset="0"/>
              </a:rPr>
              <a:pPr algn="r" defTabSz="900297"/>
              <a:t>27</a:t>
            </a:fld>
            <a:endParaRPr lang="en-US" sz="13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9459" name="Slide Number Placeholder 3"/>
          <p:cNvSpPr>
            <a:spLocks noGrp="1"/>
          </p:cNvSpPr>
          <p:nvPr>
            <p:ph type="sldNum" sz="quarter" idx="5"/>
          </p:nvPr>
        </p:nvSpPr>
        <p:spPr>
          <a:noFill/>
        </p:spPr>
        <p:txBody>
          <a:bodyPr/>
          <a:lstStyle/>
          <a:p>
            <a:fld id="{7BDC00F0-0880-4475-B1A8-E0EC1455BBD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FC8DFEF-1FF2-4769-B984-3B5D1F46DFD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19458"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19459"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9011D3D1-8DD1-4DCA-8E1F-855FAB97F551}" type="slidenum">
              <a:rPr lang="en-US" sz="1300">
                <a:latin typeface="Calibri" pitchFamily="34" charset="0"/>
              </a:rPr>
              <a:pPr algn="r" defTabSz="932950"/>
              <a:t>5</a:t>
            </a:fld>
            <a:endParaRPr lang="en-US" sz="13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7651" name="Slide Number Placeholder 3"/>
          <p:cNvSpPr>
            <a:spLocks noGrp="1"/>
          </p:cNvSpPr>
          <p:nvPr>
            <p:ph type="sldNum" sz="quarter" idx="5"/>
          </p:nvPr>
        </p:nvSpPr>
        <p:spPr>
          <a:noFill/>
        </p:spPr>
        <p:txBody>
          <a:bodyPr/>
          <a:lstStyle/>
          <a:p>
            <a:fld id="{4DB5AD6D-16E4-4947-AD6F-E891BBD785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7</a:t>
            </a:fld>
            <a:endParaRPr lang="en-US" sz="13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8</a:t>
            </a:fld>
            <a:endParaRPr lang="en-US" sz="13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xfrm>
            <a:off x="2900363" y="527050"/>
            <a:ext cx="3508375" cy="2630488"/>
          </a:xfrm>
          <a:noFill/>
          <a:ln>
            <a:solidFill>
              <a:srgbClr val="000000"/>
            </a:solidFill>
            <a:miter lim="800000"/>
            <a:headEnd/>
            <a:tailEnd/>
          </a:ln>
        </p:spPr>
      </p:sp>
      <p:sp>
        <p:nvSpPr>
          <p:cNvPr id="23554" name="Notes Placeholder 2"/>
          <p:cNvSpPr>
            <a:spLocks noGrp="1"/>
          </p:cNvSpPr>
          <p:nvPr>
            <p:ph type="body" idx="1"/>
          </p:nvPr>
        </p:nvSpPr>
        <p:spPr>
          <a:noFill/>
          <a:ln/>
        </p:spPr>
        <p:txBody>
          <a:bodyPr lIns="93278" tIns="46639" rIns="93278" bIns="46639"/>
          <a:lstStyle/>
          <a:p>
            <a:pPr>
              <a:spcBef>
                <a:spcPct val="0"/>
              </a:spcBef>
            </a:pPr>
            <a:endParaRPr lang="en-US" smtClean="0"/>
          </a:p>
        </p:txBody>
      </p:sp>
      <p:sp>
        <p:nvSpPr>
          <p:cNvPr id="23555" name="Slide Number Placeholder 3"/>
          <p:cNvSpPr txBox="1">
            <a:spLocks noGrp="1"/>
          </p:cNvSpPr>
          <p:nvPr/>
        </p:nvSpPr>
        <p:spPr bwMode="auto">
          <a:xfrm>
            <a:off x="5272733" y="6665217"/>
            <a:ext cx="4034348" cy="350373"/>
          </a:xfrm>
          <a:prstGeom prst="rect">
            <a:avLst/>
          </a:prstGeom>
          <a:noFill/>
          <a:ln w="9525">
            <a:noFill/>
            <a:miter lim="800000"/>
            <a:headEnd/>
            <a:tailEnd/>
          </a:ln>
        </p:spPr>
        <p:txBody>
          <a:bodyPr lIns="93278" tIns="46639" rIns="93278" bIns="46639" anchor="b"/>
          <a:lstStyle/>
          <a:p>
            <a:pPr algn="r" defTabSz="932950"/>
            <a:fld id="{B2C37E05-1F07-4B3C-A3FB-C0FD9B2C8252}" type="slidenum">
              <a:rPr lang="en-US" sz="1300">
                <a:latin typeface="Calibri" pitchFamily="34" charset="0"/>
              </a:rPr>
              <a:pPr algn="r" defTabSz="932950"/>
              <a:t>9</a:t>
            </a:fld>
            <a:endParaRPr lang="en-US" sz="13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0"/>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21"/>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6B775DBA-8EB8-4081-B568-B5142A872824}" type="datetimeFigureOut">
              <a:rPr lang="en-US"/>
              <a:pPr>
                <a:defRPr/>
              </a:pPr>
              <a:t>5/5/2018</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0645B488-40BD-491E-B3A2-FCD149F902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C119175-4082-4BCA-8FA2-B865C53961F7}" type="datetimeFigureOut">
              <a:rPr lang="en-US"/>
              <a:pPr>
                <a:defRPr/>
              </a:pPr>
              <a:t>5/5/2018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FC59699-950E-4839-B242-53D9A27B4A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DE0CFDA6-62EC-4540-BCFE-39F334B09B07}" type="datetimeFigureOut">
              <a:rPr lang="en-US"/>
              <a:pPr>
                <a:defRPr/>
              </a:pPr>
              <a:t>5/5/2018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D4E4FA42-A024-4823-B7A4-A23887DBD2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17EA011-9569-491C-B6D5-2441F4B2FDB1}" type="datetimeFigureOut">
              <a:rPr lang="en-US"/>
              <a:pPr>
                <a:defRPr/>
              </a:pPr>
              <a:t>5/5/2018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D522471-9D3F-416B-8DF8-CE4B8254D1F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E51625E5-E444-4EA9-8852-C3689F620B43}" type="datetimeFigureOut">
              <a:rPr lang="en-US"/>
              <a:pPr>
                <a:defRPr/>
              </a:pPr>
              <a:t>5/5/2018</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E65AA7FF-07A9-4999-9A95-6F01BAA53A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90AF5F7-61BC-48FD-AA4F-562ADB0799BF}" type="datetimeFigureOut">
              <a:rPr lang="en-US"/>
              <a:pPr>
                <a:defRPr/>
              </a:pPr>
              <a:t>5/5/2018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2949EE95-6547-4446-8B4E-BB39DE7908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3D0FD448-E54A-42F9-921A-29E7E8496A20}" type="datetimeFigureOut">
              <a:rPr lang="en-US"/>
              <a:pPr>
                <a:defRPr/>
              </a:pPr>
              <a:t>5/5/2018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12C6767-8367-4A70-A75E-400962F8D3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fld id="{AE243BAB-89E1-4BFC-ABF8-0361F105A915}" type="datetimeFigureOut">
              <a:rPr lang="en-US"/>
              <a:pPr>
                <a:defRPr/>
              </a:pPr>
              <a:t>5/5/2018</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68D2F2D2-5A52-4B22-8875-C32D00902B0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2DAAAEAA-0D2B-48E4-B64D-312DDB8936EC}" type="datetimeFigureOut">
              <a:rPr lang="en-US"/>
              <a:pPr>
                <a:defRPr/>
              </a:pPr>
              <a:t>5/5/2018</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CB52BE60-66E4-41CE-A8C3-3463777F2D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660FDAD3-3BB0-4BE5-8197-C93E42F7FE79}" type="datetimeFigureOut">
              <a:rPr lang="en-US"/>
              <a:pPr>
                <a:defRPr/>
              </a:pPr>
              <a:t>5/5/2018</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F88803E-93FA-43FA-A53A-7BDD01EBDF6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286257A-A080-4E9D-95B7-8D03B7C5DBF4}" type="datetimeFigureOut">
              <a:rPr lang="en-US"/>
              <a:pPr>
                <a:defRPr/>
              </a:pPr>
              <a:t>5/5/2018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AE41D36-3E16-4D27-9CAB-3A7AD4B4FB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50BA0549-2127-464C-918C-63C23D51724E}" type="datetimeFigureOut">
              <a:rPr lang="en-US"/>
              <a:pPr>
                <a:defRPr/>
              </a:pPr>
              <a:t>5/5/2018</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6DB8A6AB-7D39-41D8-9313-141A46F1323D}"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32" r:id="rId1"/>
    <p:sldLayoutId id="2147483731" r:id="rId2"/>
    <p:sldLayoutId id="2147483733" r:id="rId3"/>
    <p:sldLayoutId id="2147483730" r:id="rId4"/>
    <p:sldLayoutId id="2147483729" r:id="rId5"/>
    <p:sldLayoutId id="2147483734" r:id="rId6"/>
    <p:sldLayoutId id="2147483735" r:id="rId7"/>
    <p:sldLayoutId id="2147483736" r:id="rId8"/>
    <p:sldLayoutId id="2147483728" r:id="rId9"/>
    <p:sldLayoutId id="2147483737" r:id="rId10"/>
    <p:sldLayoutId id="2147483727"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pPr eaLnBrk="1" hangingPunct="1"/>
            <a:r>
              <a:rPr lang="en-US" dirty="0" smtClean="0"/>
              <a:t>Timothy and Titus</a:t>
            </a:r>
            <a:br>
              <a:rPr lang="en-US" dirty="0" smtClean="0"/>
            </a:br>
            <a:r>
              <a:rPr lang="en-US" dirty="0">
                <a:solidFill>
                  <a:schemeClr val="tx2"/>
                </a:solidFill>
              </a:rPr>
              <a:t>Slaves of Jesus</a:t>
            </a:r>
            <a:endParaRPr lang="en-US" dirty="0" smtClean="0"/>
          </a:p>
        </p:txBody>
      </p:sp>
      <p:sp>
        <p:nvSpPr>
          <p:cNvPr id="3" name="Subtitle 2"/>
          <p:cNvSpPr>
            <a:spLocks noGrp="1"/>
          </p:cNvSpPr>
          <p:nvPr>
            <p:ph type="subTitle" idx="1"/>
          </p:nvPr>
        </p:nvSpPr>
        <p:spPr/>
        <p:txBody>
          <a:bodyPr>
            <a:normAutofit/>
          </a:bodyPr>
          <a:lstStyle/>
          <a:p>
            <a:pPr eaLnBrk="1" fontAlgn="auto" hangingPunct="1">
              <a:spcAft>
                <a:spcPts val="0"/>
              </a:spcAft>
              <a:defRPr/>
            </a:pPr>
            <a:r>
              <a:rPr lang="en-US" b="1" dirty="0">
                <a:solidFill>
                  <a:schemeClr val="tx1"/>
                </a:solidFill>
              </a:rPr>
              <a:t>Lesson 6  Roles in the Church:  Men &amp; Women </a:t>
            </a:r>
          </a:p>
        </p:txBody>
      </p:sp>
      <p:sp>
        <p:nvSpPr>
          <p:cNvPr id="4" name="Rounded Rectangle 3"/>
          <p:cNvSpPr/>
          <p:nvPr/>
        </p:nvSpPr>
        <p:spPr>
          <a:xfrm>
            <a:off x="685800" y="457200"/>
            <a:ext cx="8077200" cy="2667000"/>
          </a:xfrm>
          <a:prstGeom prst="roundRect">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p:cNvSpPr txBox="1">
            <a:spLocks/>
          </p:cNvSpPr>
          <p:nvPr/>
        </p:nvSpPr>
        <p:spPr>
          <a:xfrm>
            <a:off x="971550" y="543103"/>
            <a:ext cx="7064829" cy="2133600"/>
          </a:xfrm>
          <a:prstGeom prst="rect">
            <a:avLst/>
          </a:prstGeom>
        </p:spPr>
        <p:txBody>
          <a:bodyPr vert="horz">
            <a:norm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en-US" u="sng" dirty="0" smtClean="0"/>
              <a:t>Pre-Class Reading:</a:t>
            </a:r>
          </a:p>
          <a:p>
            <a:pPr lvl="1"/>
            <a:r>
              <a:rPr lang="en-US" b="1" dirty="0" smtClean="0"/>
              <a:t>I </a:t>
            </a:r>
            <a:r>
              <a:rPr lang="en-US" dirty="0"/>
              <a:t>Tim 2:1-15</a:t>
            </a:r>
          </a:p>
          <a:p>
            <a:pPr lvl="1"/>
            <a:endParaRPr lang="en-US" dirty="0"/>
          </a:p>
        </p:txBody>
      </p:sp>
      <p:sp>
        <p:nvSpPr>
          <p:cNvPr id="7" name="Rectangle 6"/>
          <p:cNvSpPr/>
          <p:nvPr/>
        </p:nvSpPr>
        <p:spPr>
          <a:xfrm>
            <a:off x="1009650" y="1661040"/>
            <a:ext cx="7772400" cy="1015663"/>
          </a:xfrm>
          <a:prstGeom prst="rect">
            <a:avLst/>
          </a:prstGeom>
        </p:spPr>
        <p:txBody>
          <a:bodyPr wrap="square">
            <a:spAutoFit/>
          </a:bodyPr>
          <a:lstStyle/>
          <a:p>
            <a:r>
              <a:rPr lang="en-US" b="1" u="sng" dirty="0"/>
              <a:t>Memory Verse</a:t>
            </a:r>
            <a:r>
              <a:rPr lang="en-US" b="1" dirty="0"/>
              <a:t>:  </a:t>
            </a:r>
            <a:r>
              <a:rPr lang="en-US" dirty="0"/>
              <a:t>I Tim </a:t>
            </a:r>
            <a:r>
              <a:rPr lang="en-US" dirty="0" smtClean="0"/>
              <a:t>2:1-2</a:t>
            </a:r>
          </a:p>
          <a:p>
            <a:r>
              <a:rPr lang="en-US" sz="1400" dirty="0"/>
              <a:t>Therefore I exhort first of all that supplications, prayers, intercessions, and giving of thanks be made for all men, 2 for kings and all who are in authority, that we may lead a quiet and peaceable life in all godliness and reverence.</a:t>
            </a:r>
            <a:endParaRPr lang="en-US" dirty="0"/>
          </a:p>
        </p:txBody>
      </p:sp>
    </p:spTree>
    <p:extLst>
      <p:ext uri="{BB962C8B-B14F-4D97-AF65-F5344CB8AC3E}">
        <p14:creationId xmlns:p14="http://schemas.microsoft.com/office/powerpoint/2010/main" val="139438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dirty="0" smtClean="0"/>
              <a:t>The Remedy:</a:t>
            </a:r>
            <a:br>
              <a:rPr lang="en-US" dirty="0" smtClean="0"/>
            </a:br>
            <a:r>
              <a:rPr lang="en-US" dirty="0" smtClean="0"/>
              <a:t>Godliness Vs Wisdom of Mankind</a:t>
            </a:r>
          </a:p>
        </p:txBody>
      </p:sp>
      <p:sp>
        <p:nvSpPr>
          <p:cNvPr id="22530" name="Content Placeholder 2"/>
          <p:cNvSpPr>
            <a:spLocks noGrp="1"/>
          </p:cNvSpPr>
          <p:nvPr>
            <p:ph sz="quarter" idx="4294967295"/>
          </p:nvPr>
        </p:nvSpPr>
        <p:spPr>
          <a:xfrm>
            <a:off x="457200" y="1295400"/>
            <a:ext cx="8229600" cy="1219200"/>
          </a:xfrm>
        </p:spPr>
        <p:txBody>
          <a:bodyPr/>
          <a:lstStyle/>
          <a:p>
            <a:r>
              <a:rPr lang="en-US" dirty="0" smtClean="0"/>
              <a:t>Many teachings and writings to the New Testament churches are counter cultural</a:t>
            </a:r>
          </a:p>
          <a:p>
            <a:endParaRPr lang="en-US" dirty="0" smtClean="0"/>
          </a:p>
          <a:p>
            <a:pPr marL="0" indent="0">
              <a:buNone/>
            </a:pPr>
            <a:r>
              <a:rPr lang="en-US" sz="2000" b="1" dirty="0" smtClean="0">
                <a:solidFill>
                  <a:srgbClr val="3366FF"/>
                </a:solidFill>
              </a:rPr>
              <a:t>Luke 11:49 </a:t>
            </a:r>
          </a:p>
          <a:p>
            <a:pPr marL="0" indent="0">
              <a:buNone/>
            </a:pPr>
            <a:r>
              <a:rPr lang="en-US" sz="1800" dirty="0" smtClean="0"/>
              <a:t>Therefore </a:t>
            </a:r>
            <a:r>
              <a:rPr lang="en-US" sz="1800" dirty="0"/>
              <a:t>the wisdom of God also said, ‘</a:t>
            </a:r>
            <a:r>
              <a:rPr lang="en-US" sz="1800" b="1" dirty="0">
                <a:solidFill>
                  <a:srgbClr val="3366FF"/>
                </a:solidFill>
              </a:rPr>
              <a:t>I will send them prophets and apostles, and some of them they will kill and persecute,</a:t>
            </a:r>
            <a:r>
              <a:rPr lang="en-US" sz="1800" dirty="0"/>
              <a:t>’ 50 that the blood of all the prophets which was shed from the foundation of the world may be required of this generation, 51 from the blood of Abel to the blood of Zechariah who perished between the altar and the temple. Yes, I say to you, it shall be required of this generation</a:t>
            </a:r>
            <a:r>
              <a:rPr lang="en-US" sz="1800" dirty="0" smtClean="0"/>
              <a:t>.</a:t>
            </a:r>
            <a:endParaRPr lang="en-US" sz="1800" dirty="0"/>
          </a:p>
          <a:p>
            <a:pPr marL="0" indent="0">
              <a:buNone/>
            </a:pPr>
            <a:r>
              <a:rPr lang="en-US" sz="1800" dirty="0"/>
              <a:t>52 “Woe to you lawyers! For you have taken away the key of knowledge. You did not enter in yourselves, and those who were entering in you hindered.”</a:t>
            </a:r>
          </a:p>
          <a:p>
            <a:pPr marL="0" indent="0">
              <a:buNone/>
            </a:pPr>
            <a:endParaRPr lang="en-US" dirty="0" smtClean="0"/>
          </a:p>
        </p:txBody>
      </p:sp>
    </p:spTree>
    <p:extLst>
      <p:ext uri="{BB962C8B-B14F-4D97-AF65-F5344CB8AC3E}">
        <p14:creationId xmlns:p14="http://schemas.microsoft.com/office/powerpoint/2010/main" val="34187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dirty="0" smtClean="0"/>
              <a:t>The Remedy:</a:t>
            </a:r>
            <a:br>
              <a:rPr lang="en-US" dirty="0" smtClean="0"/>
            </a:br>
            <a:r>
              <a:rPr lang="en-US" dirty="0" smtClean="0"/>
              <a:t>Godliness Vs Wisdom of Mankind</a:t>
            </a:r>
          </a:p>
        </p:txBody>
      </p:sp>
      <p:sp>
        <p:nvSpPr>
          <p:cNvPr id="22530" name="Content Placeholder 2"/>
          <p:cNvSpPr>
            <a:spLocks noGrp="1"/>
          </p:cNvSpPr>
          <p:nvPr>
            <p:ph sz="quarter" idx="4294967295"/>
          </p:nvPr>
        </p:nvSpPr>
        <p:spPr>
          <a:xfrm>
            <a:off x="457200" y="1295400"/>
            <a:ext cx="8229600" cy="1219200"/>
          </a:xfrm>
        </p:spPr>
        <p:txBody>
          <a:bodyPr/>
          <a:lstStyle/>
          <a:p>
            <a:r>
              <a:rPr lang="en-US" dirty="0" smtClean="0"/>
              <a:t>Many of Paul’s teachings and instructions are not popular or politically correct</a:t>
            </a:r>
          </a:p>
          <a:p>
            <a:endParaRPr lang="en-US" dirty="0" smtClean="0"/>
          </a:p>
          <a:p>
            <a:pPr marL="0" indent="0">
              <a:buNone/>
            </a:pPr>
            <a:r>
              <a:rPr lang="en-US" sz="1800" b="1" dirty="0">
                <a:solidFill>
                  <a:srgbClr val="3366FF"/>
                </a:solidFill>
              </a:rPr>
              <a:t>II Tim </a:t>
            </a:r>
            <a:r>
              <a:rPr lang="en-US" sz="1800" b="1" dirty="0" smtClean="0">
                <a:solidFill>
                  <a:srgbClr val="3366FF"/>
                </a:solidFill>
              </a:rPr>
              <a:t>4:2</a:t>
            </a:r>
          </a:p>
          <a:p>
            <a:pPr marL="0" indent="0">
              <a:buNone/>
            </a:pPr>
            <a:r>
              <a:rPr lang="en-US" sz="1600" dirty="0" smtClean="0"/>
              <a:t> </a:t>
            </a:r>
            <a:r>
              <a:rPr lang="en-US" sz="1600" dirty="0"/>
              <a:t>Preach the word! Be ready in season and out of season. </a:t>
            </a:r>
            <a:r>
              <a:rPr lang="en-US" sz="1600" dirty="0" smtClean="0"/>
              <a:t>Convince</a:t>
            </a:r>
            <a:r>
              <a:rPr lang="en-US" sz="1600" dirty="0"/>
              <a:t>, rebuke, exhort, with all longsuffering and teaching. </a:t>
            </a:r>
            <a:r>
              <a:rPr lang="en-US" sz="1600" dirty="0" smtClean="0"/>
              <a:t>3 </a:t>
            </a:r>
            <a:r>
              <a:rPr lang="en-US" sz="1600" dirty="0"/>
              <a:t>For the time will come when </a:t>
            </a:r>
            <a:r>
              <a:rPr lang="en-US" sz="1600" b="1" dirty="0">
                <a:solidFill>
                  <a:srgbClr val="3366FF"/>
                </a:solidFill>
              </a:rPr>
              <a:t>they will not endure sound doctrine</a:t>
            </a:r>
            <a:r>
              <a:rPr lang="en-US" sz="1600" dirty="0"/>
              <a:t>, </a:t>
            </a:r>
            <a:r>
              <a:rPr lang="en-US" sz="1600" dirty="0" smtClean="0"/>
              <a:t>but </a:t>
            </a:r>
            <a:r>
              <a:rPr lang="en-US" sz="1600" dirty="0"/>
              <a:t>according to their own desires, because they have itching ears, they will heap up for themselves teachers; </a:t>
            </a:r>
          </a:p>
          <a:p>
            <a:pPr marL="0" indent="0">
              <a:buNone/>
            </a:pPr>
            <a:r>
              <a:rPr lang="en-US" sz="1600" dirty="0"/>
              <a:t>4 and </a:t>
            </a:r>
            <a:r>
              <a:rPr lang="en-US" sz="1600" b="1" dirty="0">
                <a:solidFill>
                  <a:srgbClr val="3366FF"/>
                </a:solidFill>
              </a:rPr>
              <a:t>they will turn their ears away from the truth</a:t>
            </a:r>
            <a:r>
              <a:rPr lang="en-US" sz="1600" dirty="0"/>
              <a:t>, and be turned aside to fables. </a:t>
            </a:r>
          </a:p>
          <a:p>
            <a:endParaRPr lang="en-US" dirty="0"/>
          </a:p>
          <a:p>
            <a:endParaRPr lang="en-US" dirty="0" smtClean="0"/>
          </a:p>
        </p:txBody>
      </p:sp>
      <p:sp>
        <p:nvSpPr>
          <p:cNvPr id="4" name="Rounded Rectangle 16"/>
          <p:cNvSpPr/>
          <p:nvPr/>
        </p:nvSpPr>
        <p:spPr>
          <a:xfrm>
            <a:off x="1038225" y="4800600"/>
            <a:ext cx="64008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dirty="0">
                <a:solidFill>
                  <a:schemeClr val="bg1"/>
                </a:solidFill>
                <a:latin typeface="Arial" charset="0"/>
              </a:rPr>
              <a:t>Galatians 1</a:t>
            </a:r>
          </a:p>
          <a:p>
            <a:pPr>
              <a:defRPr/>
            </a:pPr>
            <a:r>
              <a:rPr lang="en-US" dirty="0">
                <a:solidFill>
                  <a:schemeClr val="bg1"/>
                </a:solidFill>
                <a:latin typeface="Arial" charset="0"/>
              </a:rPr>
              <a:t>10 For do I now persuade men, or God? Or do I seek to please men? For if I still pleased men, I would not be a bondservant of Christ. </a:t>
            </a:r>
          </a:p>
        </p:txBody>
      </p:sp>
    </p:spTree>
    <p:extLst>
      <p:ext uri="{BB962C8B-B14F-4D97-AF65-F5344CB8AC3E}">
        <p14:creationId xmlns:p14="http://schemas.microsoft.com/office/powerpoint/2010/main" val="34187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dirty="0" smtClean="0"/>
              <a:t>The Remedy:</a:t>
            </a:r>
            <a:br>
              <a:rPr lang="en-US" dirty="0" smtClean="0"/>
            </a:br>
            <a:r>
              <a:rPr lang="en-US" dirty="0" smtClean="0"/>
              <a:t>Godliness Vs Wisdom of Mankind</a:t>
            </a:r>
          </a:p>
        </p:txBody>
      </p:sp>
      <p:sp>
        <p:nvSpPr>
          <p:cNvPr id="4" name="Rounded Rectangle 16"/>
          <p:cNvSpPr/>
          <p:nvPr/>
        </p:nvSpPr>
        <p:spPr>
          <a:xfrm>
            <a:off x="76200" y="1371600"/>
            <a:ext cx="90678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indent="-742950">
              <a:buFont typeface="+mj-lt"/>
              <a:buAutoNum type="arabicPeriod"/>
              <a:defRPr/>
            </a:pPr>
            <a:r>
              <a:rPr lang="en-US" sz="3600" dirty="0" smtClean="0">
                <a:solidFill>
                  <a:schemeClr val="bg1"/>
                </a:solidFill>
                <a:latin typeface="Arial" charset="0"/>
              </a:rPr>
              <a:t>Accept God’s Wisdom</a:t>
            </a:r>
          </a:p>
          <a:p>
            <a:pPr marL="742950" indent="-742950">
              <a:buFont typeface="+mj-lt"/>
              <a:buAutoNum type="arabicPeriod"/>
              <a:defRPr/>
            </a:pPr>
            <a:r>
              <a:rPr lang="en-US" sz="3600" dirty="0" smtClean="0">
                <a:solidFill>
                  <a:schemeClr val="bg1"/>
                </a:solidFill>
                <a:latin typeface="Arial" charset="0"/>
              </a:rPr>
              <a:t>Accept the Teachings He has given us</a:t>
            </a:r>
          </a:p>
          <a:p>
            <a:pPr marL="742950" indent="-742950">
              <a:buFont typeface="+mj-lt"/>
              <a:buAutoNum type="arabicPeriod"/>
              <a:defRPr/>
            </a:pPr>
            <a:r>
              <a:rPr lang="en-US" sz="3600" dirty="0" smtClean="0">
                <a:solidFill>
                  <a:schemeClr val="bg1"/>
                </a:solidFill>
                <a:latin typeface="Arial" charset="0"/>
              </a:rPr>
              <a:t>Strive to be Servants of His like Christ</a:t>
            </a:r>
            <a:endParaRPr lang="en-US" sz="3600" dirty="0">
              <a:solidFill>
                <a:schemeClr val="bg1"/>
              </a:solidFill>
              <a:latin typeface="Arial" charset="0"/>
            </a:endParaRPr>
          </a:p>
        </p:txBody>
      </p:sp>
      <p:sp>
        <p:nvSpPr>
          <p:cNvPr id="5" name="Rounded Rectangle 16"/>
          <p:cNvSpPr/>
          <p:nvPr/>
        </p:nvSpPr>
        <p:spPr>
          <a:xfrm>
            <a:off x="228600" y="4343400"/>
            <a:ext cx="88392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742950" indent="-742950">
              <a:buFont typeface="+mj-lt"/>
              <a:buAutoNum type="arabicPeriod"/>
              <a:defRPr/>
            </a:pPr>
            <a:r>
              <a:rPr lang="en-US" sz="3200" dirty="0" smtClean="0">
                <a:solidFill>
                  <a:schemeClr val="bg1"/>
                </a:solidFill>
                <a:latin typeface="Arial" charset="0"/>
              </a:rPr>
              <a:t>Stand apposed to Man’s wisdom</a:t>
            </a:r>
          </a:p>
          <a:p>
            <a:pPr marL="742950" indent="-742950">
              <a:buFont typeface="+mj-lt"/>
              <a:buAutoNum type="arabicPeriod"/>
              <a:defRPr/>
            </a:pPr>
            <a:r>
              <a:rPr lang="en-US" sz="3200" dirty="0" smtClean="0">
                <a:solidFill>
                  <a:schemeClr val="bg1"/>
                </a:solidFill>
                <a:latin typeface="Arial" charset="0"/>
              </a:rPr>
              <a:t>Teach things that may bring persecution </a:t>
            </a:r>
          </a:p>
          <a:p>
            <a:pPr marL="742950" indent="-742950">
              <a:buFont typeface="+mj-lt"/>
              <a:buAutoNum type="arabicPeriod"/>
              <a:defRPr/>
            </a:pPr>
            <a:r>
              <a:rPr lang="en-US" sz="3200" dirty="0" smtClean="0">
                <a:solidFill>
                  <a:schemeClr val="bg1"/>
                </a:solidFill>
                <a:latin typeface="Arial" charset="0"/>
              </a:rPr>
              <a:t>Difficulty vs taking the easy way (our way)</a:t>
            </a:r>
            <a:endParaRPr lang="en-US" sz="3200" dirty="0">
              <a:solidFill>
                <a:schemeClr val="bg1"/>
              </a:solidFill>
              <a:latin typeface="Arial" charset="0"/>
            </a:endParaRPr>
          </a:p>
        </p:txBody>
      </p:sp>
      <p:sp>
        <p:nvSpPr>
          <p:cNvPr id="6" name="Title 1"/>
          <p:cNvSpPr txBox="1">
            <a:spLocks/>
          </p:cNvSpPr>
          <p:nvPr/>
        </p:nvSpPr>
        <p:spPr bwMode="auto">
          <a:xfrm>
            <a:off x="457200" y="32766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r>
              <a:rPr lang="en-US" dirty="0" smtClean="0"/>
              <a:t>Ramifications:</a:t>
            </a:r>
          </a:p>
        </p:txBody>
      </p:sp>
    </p:spTree>
    <p:extLst>
      <p:ext uri="{BB962C8B-B14F-4D97-AF65-F5344CB8AC3E}">
        <p14:creationId xmlns:p14="http://schemas.microsoft.com/office/powerpoint/2010/main" val="226519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295400"/>
            <a:ext cx="82296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Wingdings" pitchFamily="2" charset="2"/>
              <a:buChar char="Ø"/>
              <a:defRPr/>
            </a:pPr>
            <a:r>
              <a:rPr lang="en-US" sz="2800">
                <a:solidFill>
                  <a:srgbClr val="FFFFFF"/>
                </a:solidFill>
              </a:rPr>
              <a:t>I Tim 1:11-12  ’entrusted’ / ‘put into service’</a:t>
            </a:r>
          </a:p>
          <a:p>
            <a:pPr>
              <a:buFont typeface="Wingdings" pitchFamily="2" charset="2"/>
              <a:buChar char="Ø"/>
              <a:defRPr/>
            </a:pPr>
            <a:r>
              <a:rPr lang="en-US" sz="2800">
                <a:solidFill>
                  <a:srgbClr val="FFFFFF"/>
                </a:solidFill>
              </a:rPr>
              <a:t>I Tim 2:7      ’appointed a preacher, apostle’</a:t>
            </a:r>
          </a:p>
          <a:p>
            <a:pPr>
              <a:buFont typeface="Wingdings" pitchFamily="2" charset="2"/>
              <a:buChar char="Ø"/>
              <a:defRPr/>
            </a:pPr>
            <a:r>
              <a:rPr lang="en-US" sz="2800">
                <a:solidFill>
                  <a:srgbClr val="FFFFFF"/>
                </a:solidFill>
                <a:latin typeface="Arial" charset="0"/>
              </a:rPr>
              <a:t>II Tim 1:11  </a:t>
            </a:r>
            <a:r>
              <a:rPr lang="en-US" sz="2800">
                <a:solidFill>
                  <a:srgbClr val="FFFFFF"/>
                </a:solidFill>
              </a:rPr>
              <a:t>’appointed a preacher, apostle’</a:t>
            </a:r>
          </a:p>
          <a:p>
            <a:pPr>
              <a:buFont typeface="Wingdings" pitchFamily="2" charset="2"/>
              <a:buChar char="Ø"/>
              <a:defRPr/>
            </a:pPr>
            <a:r>
              <a:rPr lang="en-US" sz="2800">
                <a:solidFill>
                  <a:srgbClr val="FFFFFF"/>
                </a:solidFill>
                <a:latin typeface="Arial" charset="0"/>
              </a:rPr>
              <a:t>Titus 1:3     </a:t>
            </a:r>
            <a:r>
              <a:rPr lang="en-US" sz="2800">
                <a:solidFill>
                  <a:srgbClr val="FFFFFF"/>
                </a:solidFill>
              </a:rPr>
              <a:t>‘entrusted’ by commandment</a:t>
            </a:r>
            <a:endParaRPr lang="en-US" sz="2800">
              <a:solidFill>
                <a:schemeClr val="tx1"/>
              </a:solidFill>
            </a:endParaRPr>
          </a:p>
        </p:txBody>
      </p:sp>
      <p:sp>
        <p:nvSpPr>
          <p:cNvPr id="35842" name="Title 1"/>
          <p:cNvSpPr>
            <a:spLocks noGrp="1"/>
          </p:cNvSpPr>
          <p:nvPr>
            <p:ph type="title" idx="4294967295"/>
          </p:nvPr>
        </p:nvSpPr>
        <p:spPr/>
        <p:txBody>
          <a:bodyPr/>
          <a:lstStyle/>
          <a:p>
            <a:pPr eaLnBrk="1" hangingPunct="1"/>
            <a:r>
              <a:rPr lang="en-US" smtClean="0"/>
              <a:t>Authority for Paul’s Service:</a:t>
            </a:r>
          </a:p>
        </p:txBody>
      </p:sp>
      <p:sp>
        <p:nvSpPr>
          <p:cNvPr id="35843" name="Rectangle 5"/>
          <p:cNvSpPr>
            <a:spLocks noChangeArrowheads="1"/>
          </p:cNvSpPr>
          <p:nvPr/>
        </p:nvSpPr>
        <p:spPr bwMode="auto">
          <a:xfrm>
            <a:off x="390525" y="3800475"/>
            <a:ext cx="466725" cy="519113"/>
          </a:xfrm>
          <a:prstGeom prst="rect">
            <a:avLst/>
          </a:prstGeom>
          <a:noFill/>
          <a:ln w="9525">
            <a:noFill/>
            <a:miter lim="800000"/>
            <a:headEnd/>
            <a:tailEnd/>
          </a:ln>
        </p:spPr>
        <p:txBody>
          <a:bodyPr wrap="none">
            <a:spAutoFit/>
          </a:bodyPr>
          <a:lstStyle/>
          <a:p>
            <a:pPr>
              <a:buFont typeface="Wingdings" pitchFamily="2" charset="2"/>
              <a:buChar char="Ø"/>
            </a:pPr>
            <a:endParaRPr lang="en-US" sz="2800">
              <a:solidFill>
                <a:srgbClr val="FFFFFF"/>
              </a:solidFill>
              <a:latin typeface="Gill Sans MT" pitchFamily="34" charset="0"/>
            </a:endParaRPr>
          </a:p>
        </p:txBody>
      </p:sp>
    </p:spTree>
    <p:extLst>
      <p:ext uri="{BB962C8B-B14F-4D97-AF65-F5344CB8AC3E}">
        <p14:creationId xmlns:p14="http://schemas.microsoft.com/office/powerpoint/2010/main" val="2866465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4"/>
          <p:cNvSpPr txBox="1">
            <a:spLocks noChangeArrowheads="1"/>
          </p:cNvSpPr>
          <p:nvPr/>
        </p:nvSpPr>
        <p:spPr bwMode="auto">
          <a:xfrm>
            <a:off x="28575" y="9525"/>
            <a:ext cx="9007475" cy="60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00200" indent="-1600200" eaLnBrk="0" hangingPunct="0">
              <a:tabLst>
                <a:tab pos="1600200" algn="l"/>
              </a:tabLst>
              <a:defRPr sz="2400">
                <a:solidFill>
                  <a:schemeClr val="tx1"/>
                </a:solidFill>
                <a:latin typeface="Arial" charset="0"/>
              </a:defRPr>
            </a:lvl1pPr>
            <a:lvl2pPr marL="742950" indent="-285750" eaLnBrk="0" hangingPunct="0">
              <a:tabLst>
                <a:tab pos="1600200" algn="l"/>
              </a:tabLst>
              <a:defRPr sz="2400">
                <a:solidFill>
                  <a:schemeClr val="tx1"/>
                </a:solidFill>
                <a:latin typeface="Arial" charset="0"/>
              </a:defRPr>
            </a:lvl2pPr>
            <a:lvl3pPr marL="1143000" indent="-228600" eaLnBrk="0" hangingPunct="0">
              <a:tabLst>
                <a:tab pos="1600200" algn="l"/>
              </a:tabLst>
              <a:defRPr sz="2400">
                <a:solidFill>
                  <a:schemeClr val="tx1"/>
                </a:solidFill>
                <a:latin typeface="Arial" charset="0"/>
              </a:defRPr>
            </a:lvl3pPr>
            <a:lvl4pPr marL="1600200" indent="-228600" eaLnBrk="0" hangingPunct="0">
              <a:tabLst>
                <a:tab pos="1600200" algn="l"/>
              </a:tabLst>
              <a:defRPr sz="2400">
                <a:solidFill>
                  <a:schemeClr val="tx1"/>
                </a:solidFill>
                <a:latin typeface="Arial" charset="0"/>
              </a:defRPr>
            </a:lvl4pPr>
            <a:lvl5pPr marL="2057400" indent="-228600" eaLnBrk="0" hangingPunct="0">
              <a:tabLst>
                <a:tab pos="1600200" algn="l"/>
              </a:tabLst>
              <a:defRPr sz="2400">
                <a:solidFill>
                  <a:schemeClr val="tx1"/>
                </a:solidFill>
                <a:latin typeface="Arial" charset="0"/>
              </a:defRPr>
            </a:lvl5pPr>
            <a:lvl6pPr marL="2514600" indent="-228600" eaLnBrk="0" fontAlgn="base" hangingPunct="0">
              <a:spcBef>
                <a:spcPct val="0"/>
              </a:spcBef>
              <a:spcAft>
                <a:spcPct val="0"/>
              </a:spcAft>
              <a:tabLst>
                <a:tab pos="1600200" algn="l"/>
              </a:tabLst>
              <a:defRPr sz="2400">
                <a:solidFill>
                  <a:schemeClr val="tx1"/>
                </a:solidFill>
                <a:latin typeface="Arial" charset="0"/>
              </a:defRPr>
            </a:lvl6pPr>
            <a:lvl7pPr marL="2971800" indent="-228600" eaLnBrk="0" fontAlgn="base" hangingPunct="0">
              <a:spcBef>
                <a:spcPct val="0"/>
              </a:spcBef>
              <a:spcAft>
                <a:spcPct val="0"/>
              </a:spcAft>
              <a:tabLst>
                <a:tab pos="1600200" algn="l"/>
              </a:tabLst>
              <a:defRPr sz="2400">
                <a:solidFill>
                  <a:schemeClr val="tx1"/>
                </a:solidFill>
                <a:latin typeface="Arial" charset="0"/>
              </a:defRPr>
            </a:lvl7pPr>
            <a:lvl8pPr marL="3429000" indent="-228600" eaLnBrk="0" fontAlgn="base" hangingPunct="0">
              <a:spcBef>
                <a:spcPct val="0"/>
              </a:spcBef>
              <a:spcAft>
                <a:spcPct val="0"/>
              </a:spcAft>
              <a:tabLst>
                <a:tab pos="1600200" algn="l"/>
              </a:tabLst>
              <a:defRPr sz="2400">
                <a:solidFill>
                  <a:schemeClr val="tx1"/>
                </a:solidFill>
                <a:latin typeface="Arial" charset="0"/>
              </a:defRPr>
            </a:lvl8pPr>
            <a:lvl9pPr marL="3886200" indent="-228600" eaLnBrk="0" fontAlgn="base" hangingPunct="0">
              <a:spcBef>
                <a:spcPct val="0"/>
              </a:spcBef>
              <a:spcAft>
                <a:spcPct val="0"/>
              </a:spcAft>
              <a:tabLst>
                <a:tab pos="1600200" algn="l"/>
              </a:tabLst>
              <a:defRPr sz="2400">
                <a:solidFill>
                  <a:schemeClr val="tx1"/>
                </a:solidFill>
                <a:latin typeface="Arial" charset="0"/>
              </a:defRPr>
            </a:lvl9pPr>
          </a:lstStyle>
          <a:p>
            <a:pPr eaLnBrk="1" hangingPunct="1">
              <a:lnSpc>
                <a:spcPct val="110000"/>
              </a:lnSpc>
            </a:pPr>
            <a:r>
              <a:rPr lang="en-US" sz="1600" b="1" dirty="0">
                <a:solidFill>
                  <a:srgbClr val="00B0F0"/>
                </a:solidFill>
              </a:rPr>
              <a:t>I </a:t>
            </a:r>
            <a:r>
              <a:rPr lang="en-US" sz="1600" b="1" dirty="0" err="1">
                <a:solidFill>
                  <a:srgbClr val="00B0F0"/>
                </a:solidFill>
              </a:rPr>
              <a:t>Thes</a:t>
            </a:r>
            <a:r>
              <a:rPr lang="en-US" sz="1600" b="1" dirty="0">
                <a:solidFill>
                  <a:srgbClr val="00B0F0"/>
                </a:solidFill>
              </a:rPr>
              <a:t> 4:1,2	…you received from us how you ought to walk…what commandments we gave you through the Lord Jesus</a:t>
            </a:r>
          </a:p>
          <a:p>
            <a:pPr eaLnBrk="1" hangingPunct="1">
              <a:lnSpc>
                <a:spcPct val="110000"/>
              </a:lnSpc>
            </a:pPr>
            <a:r>
              <a:rPr lang="en-US" sz="1600" b="1" dirty="0"/>
              <a:t>Phil 4:9	The things you learned, received, heard, saw in me:  these do</a:t>
            </a:r>
          </a:p>
          <a:p>
            <a:pPr eaLnBrk="1" hangingPunct="1">
              <a:lnSpc>
                <a:spcPct val="110000"/>
              </a:lnSpc>
            </a:pPr>
            <a:r>
              <a:rPr lang="en-US" sz="1600" b="1" dirty="0">
                <a:solidFill>
                  <a:srgbClr val="00B0F0"/>
                </a:solidFill>
              </a:rPr>
              <a:t>I </a:t>
            </a:r>
            <a:r>
              <a:rPr lang="en-US" sz="1600" b="1" dirty="0" err="1">
                <a:solidFill>
                  <a:srgbClr val="00B0F0"/>
                </a:solidFill>
              </a:rPr>
              <a:t>Thes</a:t>
            </a:r>
            <a:r>
              <a:rPr lang="en-US" sz="1600" b="1" dirty="0">
                <a:solidFill>
                  <a:srgbClr val="00B0F0"/>
                </a:solidFill>
              </a:rPr>
              <a:t> 2:13,14	…word of God you heard from us…not the word of men… but as it is in truth, the word of God.</a:t>
            </a:r>
          </a:p>
          <a:p>
            <a:pPr eaLnBrk="1" hangingPunct="1">
              <a:lnSpc>
                <a:spcPct val="110000"/>
              </a:lnSpc>
            </a:pPr>
            <a:r>
              <a:rPr lang="en-US" sz="1600" b="1" dirty="0"/>
              <a:t>II </a:t>
            </a:r>
            <a:r>
              <a:rPr lang="en-US" sz="1600" b="1" dirty="0" err="1"/>
              <a:t>Thes</a:t>
            </a:r>
            <a:r>
              <a:rPr lang="en-US" sz="1600" b="1" dirty="0"/>
              <a:t> 2:15	…hold the traditions …taught…by word or epistle</a:t>
            </a:r>
          </a:p>
          <a:p>
            <a:pPr eaLnBrk="1" hangingPunct="1">
              <a:lnSpc>
                <a:spcPct val="110000"/>
              </a:lnSpc>
            </a:pPr>
            <a:r>
              <a:rPr lang="en-US" sz="1600" b="1" dirty="0">
                <a:solidFill>
                  <a:srgbClr val="00B0F0"/>
                </a:solidFill>
              </a:rPr>
              <a:t>I Tim 3:14,15	…continue in the things learned …knowing from whom learned (and see </a:t>
            </a:r>
            <a:r>
              <a:rPr lang="en-US" sz="1600" b="1" dirty="0" err="1">
                <a:solidFill>
                  <a:srgbClr val="00B0F0"/>
                </a:solidFill>
              </a:rPr>
              <a:t>vs</a:t>
            </a:r>
            <a:r>
              <a:rPr lang="en-US" sz="1600" b="1" dirty="0">
                <a:solidFill>
                  <a:srgbClr val="00B0F0"/>
                </a:solidFill>
              </a:rPr>
              <a:t> 10 – you have followed my doctrine…)</a:t>
            </a:r>
          </a:p>
          <a:p>
            <a:pPr eaLnBrk="1" hangingPunct="1">
              <a:lnSpc>
                <a:spcPct val="110000"/>
              </a:lnSpc>
            </a:pPr>
            <a:r>
              <a:rPr lang="en-US" sz="1600" b="1" dirty="0">
                <a:solidFill>
                  <a:srgbClr val="00B0F0"/>
                </a:solidFill>
              </a:rPr>
              <a:t>I Tim 6:3	…if anyone teaches otherwise…he … knows nothing</a:t>
            </a:r>
          </a:p>
          <a:p>
            <a:pPr eaLnBrk="1" hangingPunct="1">
              <a:lnSpc>
                <a:spcPct val="110000"/>
              </a:lnSpc>
            </a:pPr>
            <a:r>
              <a:rPr lang="en-US" sz="1600" b="1" dirty="0"/>
              <a:t>I </a:t>
            </a:r>
            <a:r>
              <a:rPr lang="en-US" sz="1600" b="1" dirty="0" err="1"/>
              <a:t>Cor</a:t>
            </a:r>
            <a:r>
              <a:rPr lang="en-US" sz="1600" b="1" dirty="0"/>
              <a:t> 4:16,17a	Imitate me… Timothy will remind you of my ways in Christ, as I teach everywhere, in every church.</a:t>
            </a:r>
          </a:p>
          <a:p>
            <a:pPr eaLnBrk="1" hangingPunct="1">
              <a:lnSpc>
                <a:spcPct val="110000"/>
              </a:lnSpc>
            </a:pPr>
            <a:r>
              <a:rPr lang="en-US" sz="1600" b="1" dirty="0">
                <a:solidFill>
                  <a:srgbClr val="00B0F0"/>
                </a:solidFill>
              </a:rPr>
              <a:t>I </a:t>
            </a:r>
            <a:r>
              <a:rPr lang="en-US" sz="1600" b="1" dirty="0" err="1">
                <a:solidFill>
                  <a:srgbClr val="00B0F0"/>
                </a:solidFill>
              </a:rPr>
              <a:t>Cor</a:t>
            </a:r>
            <a:r>
              <a:rPr lang="en-US" sz="1600" b="1" dirty="0">
                <a:solidFill>
                  <a:srgbClr val="00B0F0"/>
                </a:solidFill>
              </a:rPr>
              <a:t> 16:1	As I have given orders to the churches of Galatia, so you must do also</a:t>
            </a:r>
          </a:p>
          <a:p>
            <a:pPr eaLnBrk="1" hangingPunct="1">
              <a:lnSpc>
                <a:spcPct val="110000"/>
              </a:lnSpc>
            </a:pPr>
            <a:r>
              <a:rPr lang="en-US" sz="1600" b="1" dirty="0"/>
              <a:t>I </a:t>
            </a:r>
            <a:r>
              <a:rPr lang="en-US" sz="1600" b="1" dirty="0" err="1"/>
              <a:t>Cor</a:t>
            </a:r>
            <a:r>
              <a:rPr lang="en-US" sz="1600" b="1" dirty="0"/>
              <a:t> 14:33b,34	as in all the churches of the saints, let the women keep silence…</a:t>
            </a:r>
          </a:p>
          <a:p>
            <a:pPr eaLnBrk="1" hangingPunct="1">
              <a:lnSpc>
                <a:spcPct val="110000"/>
              </a:lnSpc>
            </a:pPr>
            <a:r>
              <a:rPr lang="en-US" sz="1600" b="1" dirty="0">
                <a:solidFill>
                  <a:srgbClr val="00B0F0"/>
                </a:solidFill>
              </a:rPr>
              <a:t>Col 4:16	See that [this epistle] is read also in the church of the </a:t>
            </a:r>
            <a:r>
              <a:rPr lang="en-US" sz="1600" b="1" dirty="0" err="1">
                <a:solidFill>
                  <a:srgbClr val="00B0F0"/>
                </a:solidFill>
              </a:rPr>
              <a:t>Laodiceans</a:t>
            </a:r>
            <a:r>
              <a:rPr lang="en-US" sz="1600" b="1" dirty="0">
                <a:solidFill>
                  <a:srgbClr val="00B0F0"/>
                </a:solidFill>
              </a:rPr>
              <a:t>…</a:t>
            </a:r>
          </a:p>
          <a:p>
            <a:pPr eaLnBrk="1" hangingPunct="1">
              <a:lnSpc>
                <a:spcPct val="110000"/>
              </a:lnSpc>
            </a:pPr>
            <a:r>
              <a:rPr lang="en-US" sz="1600" b="1" dirty="0"/>
              <a:t>II </a:t>
            </a:r>
            <a:r>
              <a:rPr lang="en-US" sz="1600" b="1" dirty="0" err="1"/>
              <a:t>Thes</a:t>
            </a:r>
            <a:r>
              <a:rPr lang="en-US" sz="1600" b="1" dirty="0"/>
              <a:t> 3:6	Withdraw from every brother who walks…not according to the tradition which he received from us</a:t>
            </a:r>
          </a:p>
          <a:p>
            <a:pPr eaLnBrk="1" hangingPunct="1">
              <a:lnSpc>
                <a:spcPct val="110000"/>
              </a:lnSpc>
            </a:pPr>
            <a:r>
              <a:rPr lang="en-US" sz="1600" b="1" dirty="0">
                <a:solidFill>
                  <a:srgbClr val="00B0F0"/>
                </a:solidFill>
              </a:rPr>
              <a:t>II </a:t>
            </a:r>
            <a:r>
              <a:rPr lang="en-US" sz="1600" b="1" dirty="0" err="1">
                <a:solidFill>
                  <a:srgbClr val="00B0F0"/>
                </a:solidFill>
              </a:rPr>
              <a:t>Thes</a:t>
            </a:r>
            <a:r>
              <a:rPr lang="en-US" sz="1600" b="1" dirty="0">
                <a:solidFill>
                  <a:srgbClr val="00B0F0"/>
                </a:solidFill>
              </a:rPr>
              <a:t> 3:14	If anyone does not obey our word in this epistle, note… and do not keep company with him</a:t>
            </a:r>
          </a:p>
          <a:p>
            <a:pPr eaLnBrk="1" hangingPunct="1">
              <a:lnSpc>
                <a:spcPct val="110000"/>
              </a:lnSpc>
            </a:pPr>
            <a:r>
              <a:rPr lang="en-US" sz="1600" b="1" dirty="0"/>
              <a:t>I Tim 4:1,2	Some will depart from the faith (not eating meats, forbidding to marry</a:t>
            </a:r>
          </a:p>
          <a:p>
            <a:pPr eaLnBrk="1" hangingPunct="1">
              <a:lnSpc>
                <a:spcPct val="110000"/>
              </a:lnSpc>
            </a:pPr>
            <a:r>
              <a:rPr lang="en-US" sz="1600" b="1" dirty="0">
                <a:solidFill>
                  <a:srgbClr val="00B0F0"/>
                </a:solidFill>
              </a:rPr>
              <a:t>Gal 1:6-9	If we or an angel … preach any other gospel… let him be accursed.</a:t>
            </a:r>
          </a:p>
          <a:p>
            <a:pPr eaLnBrk="1" hangingPunct="1">
              <a:lnSpc>
                <a:spcPct val="110000"/>
              </a:lnSpc>
            </a:pPr>
            <a:r>
              <a:rPr lang="en-US" sz="1600" b="1" dirty="0"/>
              <a:t>I </a:t>
            </a:r>
            <a:r>
              <a:rPr lang="en-US" sz="1600" b="1" dirty="0" err="1"/>
              <a:t>Cor</a:t>
            </a:r>
            <a:r>
              <a:rPr lang="en-US" sz="1600" b="1" dirty="0"/>
              <a:t> 14:36,37	If anyone thinks himself to be a prophet or spiritual, let him acknowledge that the things I write unto you are the commandments of the Lord.</a:t>
            </a:r>
          </a:p>
        </p:txBody>
      </p:sp>
    </p:spTree>
    <p:extLst>
      <p:ext uri="{BB962C8B-B14F-4D97-AF65-F5344CB8AC3E}">
        <p14:creationId xmlns:p14="http://schemas.microsoft.com/office/powerpoint/2010/main" val="1187476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t>Why is Paul Writing to Timothy?</a:t>
            </a:r>
            <a:endParaRPr lang="en-US" dirty="0" smtClean="0"/>
          </a:p>
        </p:txBody>
      </p:sp>
      <p:sp>
        <p:nvSpPr>
          <p:cNvPr id="30722" name="Content Placeholder 2"/>
          <p:cNvSpPr>
            <a:spLocks noGrp="1"/>
          </p:cNvSpPr>
          <p:nvPr>
            <p:ph sz="quarter" idx="1"/>
          </p:nvPr>
        </p:nvSpPr>
        <p:spPr>
          <a:xfrm>
            <a:off x="457200" y="1219200"/>
            <a:ext cx="8229600" cy="4937125"/>
          </a:xfrm>
        </p:spPr>
        <p:txBody>
          <a:bodyPr/>
          <a:lstStyle/>
          <a:p>
            <a:pPr eaLnBrk="1" hangingPunct="1"/>
            <a:endParaRPr lang="en-US" dirty="0" smtClean="0"/>
          </a:p>
          <a:p>
            <a:pPr eaLnBrk="1" hangingPunct="1"/>
            <a:r>
              <a:rPr lang="en-US" dirty="0" smtClean="0"/>
              <a:t>I </a:t>
            </a:r>
            <a:r>
              <a:rPr lang="en-US" dirty="0" smtClean="0"/>
              <a:t>Tim </a:t>
            </a:r>
            <a:r>
              <a:rPr lang="en-US" dirty="0" smtClean="0"/>
              <a:t>3:14-15</a:t>
            </a:r>
            <a:endParaRPr lang="en-US" dirty="0" smtClean="0"/>
          </a:p>
        </p:txBody>
      </p:sp>
      <p:sp>
        <p:nvSpPr>
          <p:cNvPr id="4" name="Rounded Rectangle 3"/>
          <p:cNvSpPr/>
          <p:nvPr/>
        </p:nvSpPr>
        <p:spPr>
          <a:xfrm>
            <a:off x="685799" y="2209800"/>
            <a:ext cx="7858125"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4000" baseline="30000" dirty="0">
                <a:solidFill>
                  <a:schemeClr val="bg1"/>
                </a:solidFill>
                <a:latin typeface="Arial" charset="0"/>
              </a:rPr>
              <a:t>4 I hope to come to you soon, but I am writing these things to you so that, 15 if I delay, </a:t>
            </a:r>
            <a:r>
              <a:rPr lang="en-US" sz="4000" u="sng" baseline="30000" dirty="0">
                <a:solidFill>
                  <a:schemeClr val="bg1"/>
                </a:solidFill>
                <a:latin typeface="Arial" charset="0"/>
              </a:rPr>
              <a:t>you may know how one ought to behave in the household of God</a:t>
            </a:r>
            <a:r>
              <a:rPr lang="en-US" sz="4000" baseline="30000" dirty="0">
                <a:solidFill>
                  <a:schemeClr val="bg1"/>
                </a:solidFill>
                <a:latin typeface="Arial" charset="0"/>
              </a:rPr>
              <a:t>, which is the church of the living God, a pillar and buttress of the truth.</a:t>
            </a:r>
            <a:endParaRPr lang="en-US" sz="4000" dirty="0">
              <a:solidFill>
                <a:schemeClr val="tx1"/>
              </a:solidFill>
              <a:latin typeface="Arial" charset="0"/>
            </a:endParaRPr>
          </a:p>
        </p:txBody>
      </p:sp>
    </p:spTree>
    <p:extLst>
      <p:ext uri="{BB962C8B-B14F-4D97-AF65-F5344CB8AC3E}">
        <p14:creationId xmlns:p14="http://schemas.microsoft.com/office/powerpoint/2010/main" val="3140646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t>Personal Admonition:  Development </a:t>
            </a:r>
          </a:p>
        </p:txBody>
      </p:sp>
      <p:sp>
        <p:nvSpPr>
          <p:cNvPr id="30722" name="Content Placeholder 2"/>
          <p:cNvSpPr>
            <a:spLocks noGrp="1"/>
          </p:cNvSpPr>
          <p:nvPr>
            <p:ph sz="quarter" idx="1"/>
          </p:nvPr>
        </p:nvSpPr>
        <p:spPr>
          <a:xfrm>
            <a:off x="457200" y="1219200"/>
            <a:ext cx="8229600" cy="4937125"/>
          </a:xfrm>
        </p:spPr>
        <p:txBody>
          <a:bodyPr/>
          <a:lstStyle/>
          <a:p>
            <a:pPr eaLnBrk="1" hangingPunct="1"/>
            <a:r>
              <a:rPr lang="en-US" dirty="0" smtClean="0"/>
              <a:t>I Tim 2:1-7</a:t>
            </a:r>
          </a:p>
        </p:txBody>
      </p:sp>
      <p:sp>
        <p:nvSpPr>
          <p:cNvPr id="4" name="Rounded Rectangle 3"/>
          <p:cNvSpPr/>
          <p:nvPr/>
        </p:nvSpPr>
        <p:spPr>
          <a:xfrm>
            <a:off x="390525" y="1752600"/>
            <a:ext cx="8153400" cy="464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aseline="30000" dirty="0">
                <a:solidFill>
                  <a:schemeClr val="bg1"/>
                </a:solidFill>
                <a:latin typeface="Arial" charset="0"/>
              </a:rPr>
              <a:t>First of all, then, I urge that supplications, prayers, intercessions, and thanksgivings be made for all people, 2 for kings and all who are in high positions, that we may lead a peaceful and quiet life, godly and dignified in every way. 3 This is good, and it is pleasing in the sight of God our Savior, 4 who desires all people to be saved and to come to the knowledge of the truth. 5 For there is one God, and there is one mediator between God and men, the </a:t>
            </a:r>
            <a:r>
              <a:rPr lang="en-US" sz="3200" baseline="30000" dirty="0" smtClean="0">
                <a:solidFill>
                  <a:schemeClr val="bg1"/>
                </a:solidFill>
                <a:latin typeface="Arial" charset="0"/>
              </a:rPr>
              <a:t>man </a:t>
            </a:r>
            <a:r>
              <a:rPr lang="en-US" sz="3200" baseline="30000" dirty="0">
                <a:solidFill>
                  <a:schemeClr val="bg1"/>
                </a:solidFill>
                <a:latin typeface="Arial" charset="0"/>
              </a:rPr>
              <a:t>Christ Jesus, 6 who gave himself as a ransom for all, which is the testimony given at the proper time. 7 For this I was appointed a preacher and an </a:t>
            </a:r>
            <a:r>
              <a:rPr lang="en-US" sz="3200" baseline="30000" dirty="0" smtClean="0">
                <a:solidFill>
                  <a:schemeClr val="bg1"/>
                </a:solidFill>
                <a:latin typeface="Arial" charset="0"/>
              </a:rPr>
              <a:t>apostle, </a:t>
            </a:r>
            <a:r>
              <a:rPr lang="en-US" sz="3200" baseline="30000" dirty="0">
                <a:solidFill>
                  <a:schemeClr val="bg1"/>
                </a:solidFill>
                <a:latin typeface="Arial" charset="0"/>
              </a:rPr>
              <a:t>a teacher of the Gentiles in faith and truth.</a:t>
            </a:r>
            <a:endParaRPr lang="en-US" sz="3200" dirty="0">
              <a:solidFill>
                <a:schemeClr val="tx1"/>
              </a:solidFill>
              <a:latin typeface="Arial" charset="0"/>
            </a:endParaRPr>
          </a:p>
        </p:txBody>
      </p:sp>
    </p:spTree>
    <p:extLst>
      <p:ext uri="{BB962C8B-B14F-4D97-AF65-F5344CB8AC3E}">
        <p14:creationId xmlns:p14="http://schemas.microsoft.com/office/powerpoint/2010/main" val="3135269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Personal Admonition:  Development </a:t>
            </a:r>
          </a:p>
        </p:txBody>
      </p:sp>
      <p:sp>
        <p:nvSpPr>
          <p:cNvPr id="30722" name="Content Placeholder 2"/>
          <p:cNvSpPr>
            <a:spLocks noGrp="1"/>
          </p:cNvSpPr>
          <p:nvPr>
            <p:ph sz="quarter" idx="1"/>
          </p:nvPr>
        </p:nvSpPr>
        <p:spPr>
          <a:xfrm>
            <a:off x="457200" y="1219200"/>
            <a:ext cx="8229600" cy="4937125"/>
          </a:xfrm>
        </p:spPr>
        <p:txBody>
          <a:bodyPr/>
          <a:lstStyle/>
          <a:p>
            <a:pPr eaLnBrk="1" hangingPunct="1"/>
            <a:r>
              <a:rPr lang="en-US" dirty="0" smtClean="0"/>
              <a:t>I Tim </a:t>
            </a:r>
            <a:r>
              <a:rPr lang="en-US" dirty="0" smtClean="0"/>
              <a:t>2:1-2</a:t>
            </a:r>
            <a:endParaRPr lang="en-US" dirty="0" smtClean="0"/>
          </a:p>
        </p:txBody>
      </p:sp>
      <p:sp>
        <p:nvSpPr>
          <p:cNvPr id="4" name="Rounded Rectangle 3"/>
          <p:cNvSpPr/>
          <p:nvPr/>
        </p:nvSpPr>
        <p:spPr>
          <a:xfrm>
            <a:off x="838200" y="1905000"/>
            <a:ext cx="7010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smtClean="0">
                <a:solidFill>
                  <a:schemeClr val="bg1"/>
                </a:solidFill>
                <a:latin typeface="Arial" charset="0"/>
              </a:rPr>
              <a:t>First </a:t>
            </a:r>
            <a:r>
              <a:rPr lang="en-US" dirty="0">
                <a:solidFill>
                  <a:schemeClr val="bg1"/>
                </a:solidFill>
                <a:latin typeface="Arial" charset="0"/>
              </a:rPr>
              <a:t>of all, then, I urge that </a:t>
            </a:r>
            <a:r>
              <a:rPr lang="en-US" b="1" dirty="0">
                <a:solidFill>
                  <a:srgbClr val="FFFF00"/>
                </a:solidFill>
                <a:latin typeface="Arial" charset="0"/>
              </a:rPr>
              <a:t>supplications, prayers, intercessions, and thanksgivings</a:t>
            </a:r>
            <a:r>
              <a:rPr lang="en-US" dirty="0">
                <a:solidFill>
                  <a:srgbClr val="FFFF00"/>
                </a:solidFill>
                <a:latin typeface="Arial" charset="0"/>
              </a:rPr>
              <a:t> </a:t>
            </a:r>
            <a:r>
              <a:rPr lang="en-US" dirty="0">
                <a:solidFill>
                  <a:schemeClr val="bg1"/>
                </a:solidFill>
                <a:latin typeface="Arial" charset="0"/>
              </a:rPr>
              <a:t>be made for all people, </a:t>
            </a:r>
            <a:r>
              <a:rPr lang="en-US" baseline="30000" dirty="0">
                <a:solidFill>
                  <a:schemeClr val="bg1"/>
                </a:solidFill>
                <a:latin typeface="Arial" charset="0"/>
              </a:rPr>
              <a:t>2</a:t>
            </a:r>
            <a:r>
              <a:rPr lang="en-US" dirty="0">
                <a:solidFill>
                  <a:schemeClr val="bg1"/>
                </a:solidFill>
                <a:latin typeface="Arial" charset="0"/>
              </a:rPr>
              <a:t> for kings and all who are in high positions, that we may lead a peaceful and quiet life, godly and dignified in every way.</a:t>
            </a:r>
            <a:r>
              <a:rPr lang="en-US" dirty="0">
                <a:solidFill>
                  <a:schemeClr val="tx1"/>
                </a:solidFill>
                <a:latin typeface="Arial" charset="0"/>
              </a:rPr>
              <a:t> </a:t>
            </a:r>
          </a:p>
        </p:txBody>
      </p:sp>
      <p:sp>
        <p:nvSpPr>
          <p:cNvPr id="17" name="Rounded Rectangle 16"/>
          <p:cNvSpPr/>
          <p:nvPr/>
        </p:nvSpPr>
        <p:spPr>
          <a:xfrm>
            <a:off x="1143000" y="3505200"/>
            <a:ext cx="6400800" cy="3048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dirty="0">
                <a:solidFill>
                  <a:srgbClr val="FFFFFF"/>
                </a:solidFill>
              </a:rPr>
              <a:t>Four “offerings” for all people, kings, all in authority:</a:t>
            </a:r>
          </a:p>
          <a:p>
            <a:pPr marL="742950" lvl="1" indent="-285750">
              <a:buFontTx/>
              <a:buChar char="-"/>
            </a:pPr>
            <a:r>
              <a:rPr lang="en-US" dirty="0">
                <a:solidFill>
                  <a:srgbClr val="FFFF00"/>
                </a:solidFill>
              </a:rPr>
              <a:t>Supplications:  </a:t>
            </a:r>
            <a:r>
              <a:rPr lang="en-US" dirty="0">
                <a:solidFill>
                  <a:srgbClr val="FFFFFF"/>
                </a:solidFill>
              </a:rPr>
              <a:t>begging, petition; a wanting, a need</a:t>
            </a:r>
          </a:p>
          <a:p>
            <a:pPr marL="742950" lvl="1" indent="-285750">
              <a:buFontTx/>
              <a:buChar char="-"/>
            </a:pPr>
            <a:r>
              <a:rPr lang="en-US" dirty="0">
                <a:solidFill>
                  <a:srgbClr val="FFFF00"/>
                </a:solidFill>
              </a:rPr>
              <a:t>Prayers:  </a:t>
            </a:r>
            <a:r>
              <a:rPr lang="en-US" dirty="0">
                <a:solidFill>
                  <a:srgbClr val="FFFFFF"/>
                </a:solidFill>
              </a:rPr>
              <a:t>worship to God; spoken words</a:t>
            </a:r>
          </a:p>
          <a:p>
            <a:pPr marL="742950" lvl="1" indent="-285750">
              <a:buFontTx/>
              <a:buChar char="-"/>
            </a:pPr>
            <a:r>
              <a:rPr lang="en-US" dirty="0">
                <a:solidFill>
                  <a:srgbClr val="FFFF00"/>
                </a:solidFill>
              </a:rPr>
              <a:t>Intercessions:  </a:t>
            </a:r>
            <a:r>
              <a:rPr lang="en-US" dirty="0">
                <a:solidFill>
                  <a:srgbClr val="FFFFFF"/>
                </a:solidFill>
              </a:rPr>
              <a:t>tech. term for </a:t>
            </a:r>
            <a:r>
              <a:rPr lang="en-US" dirty="0" err="1">
                <a:solidFill>
                  <a:srgbClr val="FFFFFF"/>
                </a:solidFill>
              </a:rPr>
              <a:t>appr</a:t>
            </a:r>
            <a:r>
              <a:rPr lang="en-US" dirty="0">
                <a:solidFill>
                  <a:srgbClr val="FFFFFF"/>
                </a:solidFill>
              </a:rPr>
              <a:t>. a king; interview</a:t>
            </a:r>
          </a:p>
          <a:p>
            <a:pPr marL="742950" lvl="1" indent="-285750">
              <a:buFontTx/>
              <a:buChar char="-"/>
            </a:pPr>
            <a:r>
              <a:rPr lang="en-US" dirty="0">
                <a:solidFill>
                  <a:srgbClr val="FFFF00"/>
                </a:solidFill>
              </a:rPr>
              <a:t>Thanksgivings:  </a:t>
            </a:r>
            <a:r>
              <a:rPr lang="en-US" dirty="0">
                <a:solidFill>
                  <a:srgbClr val="FFFFFF"/>
                </a:solidFill>
              </a:rPr>
              <a:t>grateful language</a:t>
            </a:r>
          </a:p>
          <a:p>
            <a:endParaRPr lang="en-US" dirty="0">
              <a:solidFill>
                <a:srgbClr val="FFFFFF"/>
              </a:solidFill>
            </a:endParaRPr>
          </a:p>
          <a:p>
            <a:r>
              <a:rPr lang="en-US" dirty="0">
                <a:solidFill>
                  <a:srgbClr val="FFFFFF"/>
                </a:solidFill>
              </a:rPr>
              <a:t>Why?</a:t>
            </a:r>
          </a:p>
          <a:p>
            <a:pPr marL="742950" lvl="1" indent="-285750">
              <a:buFontTx/>
              <a:buChar char="-"/>
            </a:pPr>
            <a:r>
              <a:rPr lang="en-US" dirty="0">
                <a:solidFill>
                  <a:srgbClr val="FFFFFF"/>
                </a:solidFill>
              </a:rPr>
              <a:t>That we may lead a peaceful and quiet life.</a:t>
            </a:r>
          </a:p>
          <a:p>
            <a:pPr marL="742950" lvl="1" indent="-285750">
              <a:buFontTx/>
              <a:buChar char="-"/>
            </a:pPr>
            <a:r>
              <a:rPr lang="en-US" dirty="0">
                <a:solidFill>
                  <a:srgbClr val="FFFFFF"/>
                </a:solidFill>
              </a:rPr>
              <a:t>Godly and dignified in every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Effect transition="in" filter="fade">
                                      <p:cBhvr>
                                        <p:cTn id="7" dur="500"/>
                                        <p:tgtEl>
                                          <p:spTgt spid="17">
                                            <p:bg/>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fade">
                                      <p:cBhvr>
                                        <p:cTn id="10" dur="500"/>
                                        <p:tgtEl>
                                          <p:spTgt spid="1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7">
                                            <p:txEl>
                                              <p:pRg st="1" end="1"/>
                                            </p:txEl>
                                          </p:spTgt>
                                        </p:tgtEl>
                                        <p:attrNameLst>
                                          <p:attrName>style.visibility</p:attrName>
                                        </p:attrNameLst>
                                      </p:cBhvr>
                                      <p:to>
                                        <p:strVal val="visible"/>
                                      </p:to>
                                    </p:set>
                                    <p:animEffect transition="in" filter="fade">
                                      <p:cBhvr>
                                        <p:cTn id="15" dur="500"/>
                                        <p:tgtEl>
                                          <p:spTgt spid="1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7">
                                            <p:txEl>
                                              <p:pRg st="2" end="2"/>
                                            </p:txEl>
                                          </p:spTgt>
                                        </p:tgtEl>
                                        <p:attrNameLst>
                                          <p:attrName>style.visibility</p:attrName>
                                        </p:attrNameLst>
                                      </p:cBhvr>
                                      <p:to>
                                        <p:strVal val="visible"/>
                                      </p:to>
                                    </p:set>
                                    <p:animEffect transition="in" filter="fade">
                                      <p:cBhvr>
                                        <p:cTn id="20" dur="500"/>
                                        <p:tgtEl>
                                          <p:spTgt spid="1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
                                            <p:txEl>
                                              <p:pRg st="3" end="3"/>
                                            </p:txEl>
                                          </p:spTgt>
                                        </p:tgtEl>
                                        <p:attrNameLst>
                                          <p:attrName>style.visibility</p:attrName>
                                        </p:attrNameLst>
                                      </p:cBhvr>
                                      <p:to>
                                        <p:strVal val="visible"/>
                                      </p:to>
                                    </p:set>
                                    <p:animEffect transition="in" filter="fade">
                                      <p:cBhvr>
                                        <p:cTn id="25" dur="500"/>
                                        <p:tgtEl>
                                          <p:spTgt spid="1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xEl>
                                              <p:pRg st="4" end="4"/>
                                            </p:txEl>
                                          </p:spTgt>
                                        </p:tgtEl>
                                        <p:attrNameLst>
                                          <p:attrName>style.visibility</p:attrName>
                                        </p:attrNameLst>
                                      </p:cBhvr>
                                      <p:to>
                                        <p:strVal val="visible"/>
                                      </p:to>
                                    </p:set>
                                    <p:animEffect transition="in" filter="fade">
                                      <p:cBhvr>
                                        <p:cTn id="30" dur="500"/>
                                        <p:tgtEl>
                                          <p:spTgt spid="1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7">
                                            <p:txEl>
                                              <p:pRg st="6" end="6"/>
                                            </p:txEl>
                                          </p:spTgt>
                                        </p:tgtEl>
                                        <p:attrNameLst>
                                          <p:attrName>style.visibility</p:attrName>
                                        </p:attrNameLst>
                                      </p:cBhvr>
                                      <p:to>
                                        <p:strVal val="visible"/>
                                      </p:to>
                                    </p:set>
                                    <p:animEffect transition="in" filter="fade">
                                      <p:cBhvr>
                                        <p:cTn id="35" dur="500"/>
                                        <p:tgtEl>
                                          <p:spTgt spid="17">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7">
                                            <p:txEl>
                                              <p:pRg st="7" end="7"/>
                                            </p:txEl>
                                          </p:spTgt>
                                        </p:tgtEl>
                                        <p:attrNameLst>
                                          <p:attrName>style.visibility</p:attrName>
                                        </p:attrNameLst>
                                      </p:cBhvr>
                                      <p:to>
                                        <p:strVal val="visible"/>
                                      </p:to>
                                    </p:set>
                                    <p:animEffect transition="in" filter="fade">
                                      <p:cBhvr>
                                        <p:cTn id="40" dur="500"/>
                                        <p:tgtEl>
                                          <p:spTgt spid="17">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7">
                                            <p:txEl>
                                              <p:pRg st="8" end="8"/>
                                            </p:txEl>
                                          </p:spTgt>
                                        </p:tgtEl>
                                        <p:attrNameLst>
                                          <p:attrName>style.visibility</p:attrName>
                                        </p:attrNameLst>
                                      </p:cBhvr>
                                      <p:to>
                                        <p:strVal val="visible"/>
                                      </p:to>
                                    </p:set>
                                    <p:animEffect transition="in" filter="fade">
                                      <p:cBhvr>
                                        <p:cTn id="45" dur="500"/>
                                        <p:tgtEl>
                                          <p:spTgt spid="1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allAtOnce"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t>Personal Admonition:  Development </a:t>
            </a:r>
          </a:p>
        </p:txBody>
      </p:sp>
      <p:sp>
        <p:nvSpPr>
          <p:cNvPr id="30722" name="Content Placeholder 2"/>
          <p:cNvSpPr>
            <a:spLocks noGrp="1"/>
          </p:cNvSpPr>
          <p:nvPr>
            <p:ph sz="quarter" idx="1"/>
          </p:nvPr>
        </p:nvSpPr>
        <p:spPr>
          <a:xfrm>
            <a:off x="457200" y="1219200"/>
            <a:ext cx="8229600" cy="4937125"/>
          </a:xfrm>
        </p:spPr>
        <p:txBody>
          <a:bodyPr/>
          <a:lstStyle/>
          <a:p>
            <a:pPr eaLnBrk="1" hangingPunct="1"/>
            <a:r>
              <a:rPr lang="en-US" dirty="0" smtClean="0"/>
              <a:t>I Tim 2:8-15</a:t>
            </a:r>
          </a:p>
        </p:txBody>
      </p:sp>
      <p:sp>
        <p:nvSpPr>
          <p:cNvPr id="4" name="Rounded Rectangle 3"/>
          <p:cNvSpPr/>
          <p:nvPr/>
        </p:nvSpPr>
        <p:spPr>
          <a:xfrm>
            <a:off x="390525" y="1600200"/>
            <a:ext cx="8153400" cy="480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aseline="30000" dirty="0">
                <a:solidFill>
                  <a:srgbClr val="FFFF00"/>
                </a:solidFill>
                <a:latin typeface="Arial" charset="0"/>
              </a:rPr>
              <a:t>I desire </a:t>
            </a:r>
            <a:r>
              <a:rPr lang="en-US" sz="3200" b="1" baseline="30000" dirty="0">
                <a:solidFill>
                  <a:srgbClr val="FFFF00"/>
                </a:solidFill>
                <a:latin typeface="Arial" charset="0"/>
              </a:rPr>
              <a:t>then </a:t>
            </a:r>
            <a:r>
              <a:rPr lang="en-US" sz="3200" baseline="30000" dirty="0">
                <a:solidFill>
                  <a:srgbClr val="FFFF00"/>
                </a:solidFill>
                <a:latin typeface="Arial" charset="0"/>
              </a:rPr>
              <a:t>that </a:t>
            </a:r>
            <a:r>
              <a:rPr lang="en-US" sz="3200" baseline="30000" dirty="0">
                <a:solidFill>
                  <a:schemeClr val="bg1"/>
                </a:solidFill>
                <a:latin typeface="Arial" charset="0"/>
              </a:rPr>
              <a:t>in every place the men should pray, lifting holy hands without anger or quarreling; 9 likewise also that women should adorn themselves in respectable apparel, with modesty and self-control, not with braided hair and gold or pearls or costly attire, 10 but with what is proper for women who profess godliness—with good works. 11 Let a woman learn quietly with all submissiveness. 12 I do not permit a woman to teach or to exercise authority over a man; rather, she is to remain quiet. 13 For Adam was formed first, then Eve; 14 and Adam was not deceived, but the woman was deceived and became a transgressor. 15 Yet she will be saved through childbearing—if they continue in faith and love and holiness, with self-control.</a:t>
            </a:r>
            <a:endParaRPr lang="en-US" sz="3200" dirty="0">
              <a:solidFill>
                <a:schemeClr val="tx1"/>
              </a:solidFill>
              <a:latin typeface="Arial" charset="0"/>
            </a:endParaRPr>
          </a:p>
        </p:txBody>
      </p:sp>
    </p:spTree>
    <p:extLst>
      <p:ext uri="{BB962C8B-B14F-4D97-AF65-F5344CB8AC3E}">
        <p14:creationId xmlns:p14="http://schemas.microsoft.com/office/powerpoint/2010/main" val="41831685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n-US" smtClean="0"/>
              <a:t>Roles in the Church:  Men &amp; Women</a:t>
            </a:r>
          </a:p>
        </p:txBody>
      </p:sp>
      <p:sp>
        <p:nvSpPr>
          <p:cNvPr id="32772" name="Rectangle 4"/>
          <p:cNvSpPr>
            <a:spLocks noChangeArrowheads="1"/>
          </p:cNvSpPr>
          <p:nvPr/>
        </p:nvSpPr>
        <p:spPr bwMode="auto">
          <a:xfrm>
            <a:off x="914400" y="4419600"/>
            <a:ext cx="72390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a:solidFill>
                  <a:schemeClr val="bg1"/>
                </a:solidFill>
              </a:rPr>
              <a:t>Vv. 3,4 – “…God our Savior, who desires all people to be saved…”</a:t>
            </a:r>
          </a:p>
        </p:txBody>
      </p:sp>
      <p:sp>
        <p:nvSpPr>
          <p:cNvPr id="32773" name="Rectangle 5"/>
          <p:cNvSpPr>
            <a:spLocks noChangeArrowheads="1"/>
          </p:cNvSpPr>
          <p:nvPr/>
        </p:nvSpPr>
        <p:spPr bwMode="auto">
          <a:xfrm>
            <a:off x="1524000" y="3581400"/>
            <a:ext cx="60198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a:solidFill>
                  <a:schemeClr val="bg1"/>
                </a:solidFill>
              </a:rPr>
              <a:t>Vs. 6 – “…Christ Jesus, who gave Himself…for all”</a:t>
            </a:r>
          </a:p>
        </p:txBody>
      </p:sp>
      <p:sp>
        <p:nvSpPr>
          <p:cNvPr id="32774" name="Rectangle 6"/>
          <p:cNvSpPr>
            <a:spLocks noChangeArrowheads="1"/>
          </p:cNvSpPr>
          <p:nvPr/>
        </p:nvSpPr>
        <p:spPr bwMode="auto">
          <a:xfrm>
            <a:off x="2133600" y="2743200"/>
            <a:ext cx="48006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a:solidFill>
                  <a:schemeClr val="bg1"/>
                </a:solidFill>
              </a:rPr>
              <a:t>Vs. 7 – “For this I was appointed…”</a:t>
            </a:r>
          </a:p>
        </p:txBody>
      </p:sp>
      <p:sp>
        <p:nvSpPr>
          <p:cNvPr id="32775" name="Rectangle 7"/>
          <p:cNvSpPr>
            <a:spLocks noChangeArrowheads="1"/>
          </p:cNvSpPr>
          <p:nvPr/>
        </p:nvSpPr>
        <p:spPr bwMode="auto">
          <a:xfrm>
            <a:off x="2743200" y="1905000"/>
            <a:ext cx="3581400" cy="838200"/>
          </a:xfrm>
          <a:prstGeom prst="rect">
            <a:avLst/>
          </a:prstGeom>
          <a:solidFill>
            <a:schemeClr val="accent1"/>
          </a:solidFill>
          <a:ln w="9525">
            <a:solidFill>
              <a:schemeClr val="tx1"/>
            </a:solidFill>
            <a:miter lim="800000"/>
            <a:headEnd/>
            <a:tailEnd/>
          </a:ln>
          <a:effectLst/>
        </p:spPr>
        <p:txBody>
          <a:bodyPr wrap="none" anchor="ctr"/>
          <a:lstStyle/>
          <a:p>
            <a:pPr algn="ctr"/>
            <a:r>
              <a:rPr lang="en-US" dirty="0">
                <a:solidFill>
                  <a:schemeClr val="bg1"/>
                </a:solidFill>
              </a:rPr>
              <a:t>Vs. 8 – “Therefore</a:t>
            </a:r>
            <a:r>
              <a:rPr lang="en-US" dirty="0" smtClean="0">
                <a:solidFill>
                  <a:schemeClr val="bg1"/>
                </a:solidFill>
              </a:rPr>
              <a:t>…” (then that)</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5"/>
                                        </p:tgtEl>
                                        <p:attrNameLst>
                                          <p:attrName>style.visibility</p:attrName>
                                        </p:attrNameLst>
                                      </p:cBhvr>
                                      <p:to>
                                        <p:strVal val="visible"/>
                                      </p:to>
                                    </p:set>
                                    <p:animEffect transition="in" filter="fade">
                                      <p:cBhvr>
                                        <p:cTn id="7" dur="500"/>
                                        <p:tgtEl>
                                          <p:spTgt spid="327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4"/>
                                        </p:tgtEl>
                                        <p:attrNameLst>
                                          <p:attrName>style.visibility</p:attrName>
                                        </p:attrNameLst>
                                      </p:cBhvr>
                                      <p:to>
                                        <p:strVal val="visible"/>
                                      </p:to>
                                    </p:set>
                                    <p:animEffect transition="in" filter="fade">
                                      <p:cBhvr>
                                        <p:cTn id="12" dur="500"/>
                                        <p:tgtEl>
                                          <p:spTgt spid="327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3"/>
                                        </p:tgtEl>
                                        <p:attrNameLst>
                                          <p:attrName>style.visibility</p:attrName>
                                        </p:attrNameLst>
                                      </p:cBhvr>
                                      <p:to>
                                        <p:strVal val="visible"/>
                                      </p:to>
                                    </p:set>
                                    <p:animEffect transition="in" filter="fade">
                                      <p:cBhvr>
                                        <p:cTn id="17" dur="500"/>
                                        <p:tgtEl>
                                          <p:spTgt spid="3277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2"/>
                                        </p:tgtEl>
                                        <p:attrNameLst>
                                          <p:attrName>style.visibility</p:attrName>
                                        </p:attrNameLst>
                                      </p:cBhvr>
                                      <p:to>
                                        <p:strVal val="visible"/>
                                      </p:to>
                                    </p:set>
                                    <p:animEffect transition="in" filter="fade">
                                      <p:cBhvr>
                                        <p:cTn id="22"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p:bldP spid="32773" grpId="0" animBg="1"/>
      <p:bldP spid="32774" grpId="0" animBg="1"/>
      <p:bldP spid="327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sz="quarter" idx="1"/>
          </p:nvPr>
        </p:nvSpPr>
        <p:spPr/>
        <p:txBody>
          <a:bodyPr>
            <a:normAutofit fontScale="77500" lnSpcReduction="20000"/>
          </a:bodyPr>
          <a:lstStyle/>
          <a:p>
            <a:pPr marL="514350" indent="-514350">
              <a:buFont typeface="+mj-lt"/>
              <a:buAutoNum type="arabicPeriod"/>
            </a:pPr>
            <a:r>
              <a:rPr lang="en-US" dirty="0" smtClean="0"/>
              <a:t>Introduction							4/15</a:t>
            </a:r>
          </a:p>
          <a:p>
            <a:pPr marL="514350" indent="-514350">
              <a:buFont typeface="+mj-lt"/>
              <a:buAutoNum type="arabicPeriod"/>
            </a:pPr>
            <a:r>
              <a:rPr lang="en-US" dirty="0" smtClean="0"/>
              <a:t>Paul’s Service as an Example					4/18</a:t>
            </a:r>
          </a:p>
          <a:p>
            <a:pPr marL="514350" indent="-514350">
              <a:buFont typeface="+mj-lt"/>
              <a:buAutoNum type="arabicPeriod"/>
            </a:pPr>
            <a:r>
              <a:rPr lang="en-US" dirty="0" smtClean="0"/>
              <a:t>Paul’s “Charges” to Timothy					</a:t>
            </a:r>
            <a:r>
              <a:rPr lang="en-US" dirty="0"/>
              <a:t>4</a:t>
            </a:r>
            <a:r>
              <a:rPr lang="en-US" dirty="0" smtClean="0"/>
              <a:t>/22</a:t>
            </a:r>
          </a:p>
          <a:p>
            <a:pPr marL="514350" indent="-514350">
              <a:buFont typeface="+mj-lt"/>
              <a:buAutoNum type="arabicPeriod"/>
            </a:pPr>
            <a:r>
              <a:rPr lang="en-US" dirty="0" smtClean="0"/>
              <a:t>Personal Admonition: Purity					</a:t>
            </a:r>
            <a:r>
              <a:rPr lang="en-US" dirty="0"/>
              <a:t>4</a:t>
            </a:r>
            <a:r>
              <a:rPr lang="en-US" dirty="0" smtClean="0"/>
              <a:t>/25</a:t>
            </a:r>
          </a:p>
          <a:p>
            <a:pPr marL="514350" indent="-514350">
              <a:buFont typeface="+mj-lt"/>
              <a:buAutoNum type="arabicPeriod"/>
            </a:pPr>
            <a:r>
              <a:rPr lang="en-US" dirty="0" smtClean="0"/>
              <a:t>Personal Admonition: Development				</a:t>
            </a:r>
            <a:r>
              <a:rPr lang="en-US" dirty="0"/>
              <a:t>4</a:t>
            </a:r>
            <a:r>
              <a:rPr lang="en-US" dirty="0" smtClean="0"/>
              <a:t>/29</a:t>
            </a:r>
          </a:p>
          <a:p>
            <a:pPr marL="0" indent="0">
              <a:buNone/>
            </a:pPr>
            <a:r>
              <a:rPr lang="en-US" dirty="0" smtClean="0"/>
              <a:t>				Special Meeting Wednesday       May 2nd</a:t>
            </a:r>
          </a:p>
          <a:p>
            <a:pPr marL="514350" indent="-514350">
              <a:buFont typeface="+mj-lt"/>
              <a:buAutoNum type="arabicPeriod" startAt="6"/>
            </a:pPr>
            <a:r>
              <a:rPr lang="en-US" dirty="0" smtClean="0"/>
              <a:t>Roles in the Church: Men &amp; Women				5/6</a:t>
            </a:r>
          </a:p>
          <a:p>
            <a:pPr marL="514350" indent="-514350">
              <a:buFont typeface="+mj-lt"/>
              <a:buAutoNum type="arabicPeriod" startAt="6"/>
            </a:pPr>
            <a:r>
              <a:rPr lang="en-US" dirty="0" smtClean="0"/>
              <a:t>Roles in the Church: Old &amp; Young				5/9</a:t>
            </a:r>
          </a:p>
          <a:p>
            <a:pPr marL="514350" indent="-514350">
              <a:buFont typeface="+mj-lt"/>
              <a:buAutoNum type="arabicPeriod" startAt="6"/>
            </a:pPr>
            <a:r>
              <a:rPr lang="en-US" dirty="0" smtClean="0"/>
              <a:t>Roles in the Church: Elders and Deacons			5/13</a:t>
            </a:r>
          </a:p>
          <a:p>
            <a:pPr marL="514350" indent="-514350">
              <a:buFont typeface="+mj-lt"/>
              <a:buAutoNum type="arabicPeriod" startAt="6"/>
            </a:pPr>
            <a:r>
              <a:rPr lang="en-US" dirty="0" smtClean="0"/>
              <a:t>Lessons to Servants and Rich					5/16</a:t>
            </a:r>
          </a:p>
          <a:p>
            <a:pPr marL="514350" indent="-514350">
              <a:buFont typeface="+mj-lt"/>
              <a:buAutoNum type="arabicPeriod" startAt="6"/>
            </a:pPr>
            <a:r>
              <a:rPr lang="en-US" dirty="0" smtClean="0"/>
              <a:t>Living in a World of Sinners					5/20</a:t>
            </a:r>
          </a:p>
          <a:p>
            <a:pPr marL="514350" indent="-514350">
              <a:buFont typeface="+mj-lt"/>
              <a:buAutoNum type="arabicPeriod" startAt="6"/>
            </a:pPr>
            <a:r>
              <a:rPr lang="en-US" dirty="0" smtClean="0"/>
              <a:t>Dealing with Sinful Men in the church				5/23</a:t>
            </a:r>
          </a:p>
          <a:p>
            <a:pPr marL="514350" indent="-514350">
              <a:buFont typeface="+mj-lt"/>
              <a:buAutoNum type="arabicPeriod" startAt="6"/>
            </a:pPr>
            <a:r>
              <a:rPr lang="en-US" dirty="0" smtClean="0"/>
              <a:t>Responsibility for Good Works				5/27</a:t>
            </a:r>
          </a:p>
          <a:p>
            <a:pPr marL="514350" indent="-514350">
              <a:buFont typeface="+mj-lt"/>
              <a:buAutoNum type="arabicPeriod" startAt="6"/>
            </a:pPr>
            <a:r>
              <a:rPr lang="en-US" dirty="0" smtClean="0"/>
              <a:t>Review							5/30</a:t>
            </a:r>
            <a:endParaRPr lang="en-US" dirty="0"/>
          </a:p>
        </p:txBody>
      </p:sp>
      <p:sp>
        <p:nvSpPr>
          <p:cNvPr id="4" name="Rectangle 3"/>
          <p:cNvSpPr/>
          <p:nvPr/>
        </p:nvSpPr>
        <p:spPr>
          <a:xfrm>
            <a:off x="381000" y="3091543"/>
            <a:ext cx="8610600" cy="320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9395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t>Personal Admonition:  Development </a:t>
            </a:r>
          </a:p>
        </p:txBody>
      </p:sp>
      <p:sp>
        <p:nvSpPr>
          <p:cNvPr id="30722" name="Content Placeholder 2"/>
          <p:cNvSpPr>
            <a:spLocks noGrp="1"/>
          </p:cNvSpPr>
          <p:nvPr>
            <p:ph sz="quarter" idx="1"/>
          </p:nvPr>
        </p:nvSpPr>
        <p:spPr>
          <a:xfrm>
            <a:off x="457200" y="1219200"/>
            <a:ext cx="8229600" cy="4937125"/>
          </a:xfrm>
        </p:spPr>
        <p:txBody>
          <a:bodyPr/>
          <a:lstStyle/>
          <a:p>
            <a:pPr eaLnBrk="1" hangingPunct="1"/>
            <a:r>
              <a:rPr lang="en-US" dirty="0" smtClean="0"/>
              <a:t>I Tim 2:3-8</a:t>
            </a:r>
          </a:p>
        </p:txBody>
      </p:sp>
      <p:sp>
        <p:nvSpPr>
          <p:cNvPr id="4" name="Rounded Rectangle 3"/>
          <p:cNvSpPr/>
          <p:nvPr/>
        </p:nvSpPr>
        <p:spPr>
          <a:xfrm>
            <a:off x="390525" y="1752600"/>
            <a:ext cx="8153400" cy="464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aseline="30000" dirty="0" smtClean="0">
                <a:solidFill>
                  <a:schemeClr val="bg1"/>
                </a:solidFill>
                <a:latin typeface="Arial" charset="0"/>
              </a:rPr>
              <a:t>3 </a:t>
            </a:r>
            <a:r>
              <a:rPr lang="en-US" sz="3200" baseline="30000" dirty="0">
                <a:solidFill>
                  <a:schemeClr val="bg1"/>
                </a:solidFill>
                <a:latin typeface="Arial" charset="0"/>
              </a:rPr>
              <a:t>This is good, and it is pleasing in the sight of </a:t>
            </a:r>
            <a:r>
              <a:rPr lang="en-US" sz="3200" baseline="30000" dirty="0">
                <a:solidFill>
                  <a:srgbClr val="FFFF00"/>
                </a:solidFill>
                <a:latin typeface="Arial" charset="0"/>
              </a:rPr>
              <a:t>God our Savior, 4 who desires all people to be saved </a:t>
            </a:r>
            <a:r>
              <a:rPr lang="en-US" sz="3200" baseline="30000" dirty="0">
                <a:solidFill>
                  <a:schemeClr val="bg1"/>
                </a:solidFill>
                <a:latin typeface="Arial" charset="0"/>
              </a:rPr>
              <a:t>and to come to the knowledge of the truth. 5 For there is one God, and there is one mediator between God and men, the </a:t>
            </a:r>
            <a:r>
              <a:rPr lang="en-US" sz="3200" baseline="30000" dirty="0" smtClean="0">
                <a:solidFill>
                  <a:schemeClr val="bg1"/>
                </a:solidFill>
                <a:latin typeface="Arial" charset="0"/>
              </a:rPr>
              <a:t>man </a:t>
            </a:r>
            <a:r>
              <a:rPr lang="en-US" sz="3200" baseline="30000" dirty="0">
                <a:solidFill>
                  <a:srgbClr val="FFFF00"/>
                </a:solidFill>
                <a:latin typeface="Arial" charset="0"/>
              </a:rPr>
              <a:t>Christ Jesus, </a:t>
            </a:r>
            <a:endParaRPr lang="en-US" sz="3200" baseline="30000" dirty="0" smtClean="0">
              <a:solidFill>
                <a:srgbClr val="FFFF00"/>
              </a:solidFill>
              <a:latin typeface="Arial" charset="0"/>
            </a:endParaRPr>
          </a:p>
          <a:p>
            <a:r>
              <a:rPr lang="en-US" sz="3200" baseline="30000" dirty="0" smtClean="0">
                <a:solidFill>
                  <a:srgbClr val="FFFF00"/>
                </a:solidFill>
                <a:latin typeface="Arial" charset="0"/>
              </a:rPr>
              <a:t>6 </a:t>
            </a:r>
            <a:r>
              <a:rPr lang="en-US" sz="3200" baseline="30000" dirty="0">
                <a:solidFill>
                  <a:srgbClr val="FFFF00"/>
                </a:solidFill>
                <a:latin typeface="Arial" charset="0"/>
              </a:rPr>
              <a:t>who gave himself as a ransom for all</a:t>
            </a:r>
            <a:r>
              <a:rPr lang="en-US" sz="3200" baseline="30000" dirty="0">
                <a:solidFill>
                  <a:schemeClr val="bg1"/>
                </a:solidFill>
                <a:latin typeface="Arial" charset="0"/>
              </a:rPr>
              <a:t>, which is the testimony given at the proper time. </a:t>
            </a:r>
            <a:endParaRPr lang="en-US" sz="3200" baseline="30000" dirty="0" smtClean="0">
              <a:solidFill>
                <a:schemeClr val="bg1"/>
              </a:solidFill>
              <a:latin typeface="Arial" charset="0"/>
            </a:endParaRPr>
          </a:p>
          <a:p>
            <a:r>
              <a:rPr lang="en-US" sz="3200" baseline="30000" dirty="0" smtClean="0">
                <a:solidFill>
                  <a:schemeClr val="bg1"/>
                </a:solidFill>
                <a:latin typeface="Arial" charset="0"/>
              </a:rPr>
              <a:t>7 </a:t>
            </a:r>
            <a:r>
              <a:rPr lang="en-US" sz="3200" baseline="30000" dirty="0">
                <a:solidFill>
                  <a:schemeClr val="bg1"/>
                </a:solidFill>
                <a:latin typeface="Arial" charset="0"/>
              </a:rPr>
              <a:t>For this </a:t>
            </a:r>
            <a:r>
              <a:rPr lang="en-US" sz="3200" baseline="30000" dirty="0">
                <a:solidFill>
                  <a:srgbClr val="FFFF00"/>
                </a:solidFill>
                <a:latin typeface="Arial" charset="0"/>
              </a:rPr>
              <a:t>I was appointed a preacher </a:t>
            </a:r>
            <a:r>
              <a:rPr lang="en-US" sz="3200" baseline="30000" dirty="0">
                <a:solidFill>
                  <a:schemeClr val="bg1"/>
                </a:solidFill>
                <a:latin typeface="Arial" charset="0"/>
              </a:rPr>
              <a:t>and an </a:t>
            </a:r>
            <a:r>
              <a:rPr lang="en-US" sz="3200" baseline="30000" dirty="0" smtClean="0">
                <a:solidFill>
                  <a:schemeClr val="bg1"/>
                </a:solidFill>
                <a:latin typeface="Arial" charset="0"/>
              </a:rPr>
              <a:t>apostle, </a:t>
            </a:r>
            <a:r>
              <a:rPr lang="en-US" sz="3200" baseline="30000" dirty="0">
                <a:solidFill>
                  <a:schemeClr val="bg1"/>
                </a:solidFill>
                <a:latin typeface="Arial" charset="0"/>
              </a:rPr>
              <a:t>a teacher of the Gentiles in faith and truth</a:t>
            </a:r>
            <a:r>
              <a:rPr lang="en-US" sz="3200" baseline="30000" dirty="0" smtClean="0">
                <a:solidFill>
                  <a:schemeClr val="bg1"/>
                </a:solidFill>
                <a:latin typeface="Arial" charset="0"/>
              </a:rPr>
              <a:t>.</a:t>
            </a:r>
            <a:r>
              <a:rPr lang="en-US" sz="3200" baseline="30000" dirty="0">
                <a:solidFill>
                  <a:schemeClr val="bg1"/>
                </a:solidFill>
                <a:latin typeface="Arial" charset="0"/>
              </a:rPr>
              <a:t> </a:t>
            </a:r>
            <a:endParaRPr lang="en-US" sz="3200" baseline="30000" dirty="0" smtClean="0">
              <a:solidFill>
                <a:schemeClr val="bg1"/>
              </a:solidFill>
              <a:latin typeface="Arial" charset="0"/>
            </a:endParaRPr>
          </a:p>
          <a:p>
            <a:r>
              <a:rPr lang="en-US" sz="3200" baseline="30000" dirty="0" smtClean="0">
                <a:solidFill>
                  <a:schemeClr val="bg1"/>
                </a:solidFill>
                <a:latin typeface="Arial" charset="0"/>
              </a:rPr>
              <a:t>8 </a:t>
            </a:r>
            <a:r>
              <a:rPr lang="en-US" sz="3200" baseline="30000" dirty="0" smtClean="0">
                <a:solidFill>
                  <a:srgbClr val="FFFF00"/>
                </a:solidFill>
                <a:latin typeface="Arial" charset="0"/>
              </a:rPr>
              <a:t>I desire then that _______________________________</a:t>
            </a:r>
            <a:endParaRPr lang="en-US" sz="3200" baseline="30000" dirty="0" smtClean="0">
              <a:solidFill>
                <a:schemeClr val="bg1"/>
              </a:solidFill>
              <a:latin typeface="Arial" charset="0"/>
            </a:endParaRPr>
          </a:p>
          <a:p>
            <a:endParaRPr lang="en-US" sz="3200" dirty="0">
              <a:solidFill>
                <a:schemeClr val="tx1"/>
              </a:solidFill>
              <a:latin typeface="Arial" charset="0"/>
            </a:endParaRPr>
          </a:p>
        </p:txBody>
      </p:sp>
    </p:spTree>
    <p:extLst>
      <p:ext uri="{BB962C8B-B14F-4D97-AF65-F5344CB8AC3E}">
        <p14:creationId xmlns:p14="http://schemas.microsoft.com/office/powerpoint/2010/main" val="4100329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dirty="0" smtClean="0"/>
              <a:t>Godliness Vs Wisdom of Mankind</a:t>
            </a:r>
          </a:p>
        </p:txBody>
      </p:sp>
      <p:sp>
        <p:nvSpPr>
          <p:cNvPr id="22530" name="Content Placeholder 2"/>
          <p:cNvSpPr>
            <a:spLocks noGrp="1"/>
          </p:cNvSpPr>
          <p:nvPr>
            <p:ph sz="quarter" idx="4294967295"/>
          </p:nvPr>
        </p:nvSpPr>
        <p:spPr>
          <a:xfrm>
            <a:off x="457200" y="1219200"/>
            <a:ext cx="8229600" cy="1219200"/>
          </a:xfrm>
        </p:spPr>
        <p:txBody>
          <a:bodyPr/>
          <a:lstStyle/>
          <a:p>
            <a:r>
              <a:rPr lang="en-US" dirty="0" smtClean="0"/>
              <a:t>Many teachings in the New Testament are counter to the wisdom of Mankind</a:t>
            </a:r>
          </a:p>
          <a:p>
            <a:r>
              <a:rPr lang="en-US" dirty="0" smtClean="0"/>
              <a:t>Many teachings in the writings to the New Testament churches are counter cultural</a:t>
            </a:r>
          </a:p>
          <a:p>
            <a:r>
              <a:rPr lang="en-US" dirty="0" smtClean="0"/>
              <a:t>Many of Paul’s teachings and instructions are not popular or politically correct</a:t>
            </a:r>
          </a:p>
        </p:txBody>
      </p:sp>
      <p:sp>
        <p:nvSpPr>
          <p:cNvPr id="4" name="Rounded Rectangle 3"/>
          <p:cNvSpPr/>
          <p:nvPr/>
        </p:nvSpPr>
        <p:spPr>
          <a:xfrm rot="19594438">
            <a:off x="570423" y="2091225"/>
            <a:ext cx="81534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aseline="30000" dirty="0" smtClean="0">
                <a:solidFill>
                  <a:schemeClr val="bg1"/>
                </a:solidFill>
                <a:latin typeface="Arial" charset="0"/>
              </a:rPr>
              <a:t>1 Tim 2: 3 </a:t>
            </a:r>
            <a:r>
              <a:rPr lang="en-US" sz="3200" baseline="30000" dirty="0">
                <a:solidFill>
                  <a:schemeClr val="bg1"/>
                </a:solidFill>
                <a:latin typeface="Arial" charset="0"/>
              </a:rPr>
              <a:t>This is good, and it is pleasing in the sight of God our Savior, 4 who desires all people to be saved and to </a:t>
            </a:r>
            <a:r>
              <a:rPr lang="en-US" sz="3200" u="sng" baseline="30000" dirty="0">
                <a:solidFill>
                  <a:srgbClr val="FFFF00"/>
                </a:solidFill>
                <a:latin typeface="Arial" charset="0"/>
              </a:rPr>
              <a:t>come to the knowledge of the </a:t>
            </a:r>
            <a:r>
              <a:rPr lang="en-US" sz="3200" u="sng" baseline="30000" dirty="0" smtClean="0">
                <a:solidFill>
                  <a:srgbClr val="FFFF00"/>
                </a:solidFill>
                <a:latin typeface="Arial" charset="0"/>
              </a:rPr>
              <a:t>truth</a:t>
            </a:r>
            <a:endParaRPr lang="en-US" sz="3200" u="sng" dirty="0">
              <a:solidFill>
                <a:srgbClr val="FFFF00"/>
              </a:solidFill>
              <a:latin typeface="Arial" charset="0"/>
            </a:endParaRPr>
          </a:p>
        </p:txBody>
      </p:sp>
    </p:spTree>
    <p:extLst>
      <p:ext uri="{BB962C8B-B14F-4D97-AF65-F5344CB8AC3E}">
        <p14:creationId xmlns:p14="http://schemas.microsoft.com/office/powerpoint/2010/main" val="166960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dirty="0" smtClean="0"/>
              <a:t>Personal Admonition:  Development </a:t>
            </a:r>
          </a:p>
        </p:txBody>
      </p:sp>
      <p:sp>
        <p:nvSpPr>
          <p:cNvPr id="30722" name="Content Placeholder 2"/>
          <p:cNvSpPr>
            <a:spLocks noGrp="1"/>
          </p:cNvSpPr>
          <p:nvPr>
            <p:ph sz="quarter" idx="1"/>
          </p:nvPr>
        </p:nvSpPr>
        <p:spPr>
          <a:xfrm>
            <a:off x="457200" y="1219200"/>
            <a:ext cx="8229600" cy="4937125"/>
          </a:xfrm>
        </p:spPr>
        <p:txBody>
          <a:bodyPr/>
          <a:lstStyle/>
          <a:p>
            <a:pPr eaLnBrk="1" hangingPunct="1"/>
            <a:r>
              <a:rPr lang="en-US" dirty="0" smtClean="0"/>
              <a:t>I Tim 2:8-15</a:t>
            </a:r>
          </a:p>
        </p:txBody>
      </p:sp>
      <p:sp>
        <p:nvSpPr>
          <p:cNvPr id="4" name="Rounded Rectangle 3"/>
          <p:cNvSpPr/>
          <p:nvPr/>
        </p:nvSpPr>
        <p:spPr>
          <a:xfrm>
            <a:off x="390525" y="1600200"/>
            <a:ext cx="8153400" cy="480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aseline="30000" dirty="0">
                <a:solidFill>
                  <a:schemeClr val="bg1"/>
                </a:solidFill>
                <a:latin typeface="Arial" charset="0"/>
              </a:rPr>
              <a:t>I desire then that in every place the men should pray, lifting holy hands without anger or quarreling; 9 likewise also that women should adorn themselves in respectable apparel, with modesty and self-control, not with braided hair and gold or pearls or costly attire, 10 but with what is proper for women who profess godliness—with good works. 11 Let a woman learn quietly with all submissiveness. 12 I do not permit a woman to teach or to exercise authority over a man; rather, she is to remain quiet. 13 For Adam was formed first, then Eve; 14 and Adam was not deceived, but the woman was deceived and became a transgressor. 15 Yet she will be saved through childbearing—if they continue in faith and love and holiness, with self-control.</a:t>
            </a:r>
            <a:endParaRPr lang="en-US" sz="3200" dirty="0">
              <a:solidFill>
                <a:schemeClr val="tx1"/>
              </a:solidFill>
              <a:latin typeface="Arial" charset="0"/>
            </a:endParaRPr>
          </a:p>
        </p:txBody>
      </p:sp>
    </p:spTree>
    <p:extLst>
      <p:ext uri="{BB962C8B-B14F-4D97-AF65-F5344CB8AC3E}">
        <p14:creationId xmlns:p14="http://schemas.microsoft.com/office/powerpoint/2010/main" val="6485607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r>
              <a:rPr lang="en-US" smtClean="0"/>
              <a:t>Roles in the Church:  Men &amp; Women</a:t>
            </a:r>
          </a:p>
        </p:txBody>
      </p:sp>
      <p:sp>
        <p:nvSpPr>
          <p:cNvPr id="62467" name="Rectangle 3"/>
          <p:cNvSpPr>
            <a:spLocks noGrp="1"/>
          </p:cNvSpPr>
          <p:nvPr>
            <p:ph type="body" idx="1"/>
          </p:nvPr>
        </p:nvSpPr>
        <p:spPr>
          <a:xfrm>
            <a:off x="457200" y="1219200"/>
            <a:ext cx="8229600" cy="4910138"/>
          </a:xfrm>
        </p:spPr>
        <p:txBody>
          <a:bodyPr/>
          <a:lstStyle/>
          <a:p>
            <a:r>
              <a:rPr lang="en-US" smtClean="0"/>
              <a:t>Men</a:t>
            </a:r>
          </a:p>
          <a:p>
            <a:pPr lvl="1"/>
            <a:r>
              <a:rPr lang="en-US" smtClean="0"/>
              <a:t>Pray in every place</a:t>
            </a:r>
          </a:p>
          <a:p>
            <a:pPr lvl="1"/>
            <a:r>
              <a:rPr lang="en-US" smtClean="0"/>
              <a:t>Lifting holy hands</a:t>
            </a:r>
          </a:p>
          <a:p>
            <a:pPr lvl="1"/>
            <a:r>
              <a:rPr lang="en-US" smtClean="0"/>
              <a:t>Without anger or quarreling</a:t>
            </a:r>
          </a:p>
          <a:p>
            <a:r>
              <a:rPr lang="en-US" smtClean="0"/>
              <a:t>Women</a:t>
            </a:r>
          </a:p>
          <a:p>
            <a:pPr lvl="1"/>
            <a:r>
              <a:rPr lang="en-US" smtClean="0"/>
              <a:t>Adorn themselves in respectable apparel</a:t>
            </a:r>
          </a:p>
          <a:p>
            <a:pPr lvl="1"/>
            <a:r>
              <a:rPr lang="en-US" smtClean="0"/>
              <a:t>With modesty and self-control</a:t>
            </a:r>
          </a:p>
          <a:p>
            <a:pPr lvl="1"/>
            <a:r>
              <a:rPr lang="en-US" smtClean="0"/>
              <a:t>Not: braided hair, gold, pearls, costly attire</a:t>
            </a:r>
          </a:p>
          <a:p>
            <a:pPr lvl="1"/>
            <a:r>
              <a:rPr lang="en-US" smtClean="0"/>
              <a:t>But: good works</a:t>
            </a:r>
          </a:p>
        </p:txBody>
      </p:sp>
      <p:sp>
        <p:nvSpPr>
          <p:cNvPr id="4" name="Rounded Rectangle 3"/>
          <p:cNvSpPr/>
          <p:nvPr/>
        </p:nvSpPr>
        <p:spPr>
          <a:xfrm>
            <a:off x="390525" y="5257800"/>
            <a:ext cx="81534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sz="3200" baseline="30000" dirty="0">
                <a:solidFill>
                  <a:schemeClr val="bg1"/>
                </a:solidFill>
                <a:latin typeface="Arial" charset="0"/>
              </a:rPr>
              <a:t> </a:t>
            </a:r>
            <a:r>
              <a:rPr lang="en-US" sz="2800" baseline="30000" dirty="0">
                <a:solidFill>
                  <a:srgbClr val="FFFF00"/>
                </a:solidFill>
                <a:latin typeface="Arial" charset="0"/>
              </a:rPr>
              <a:t>1 Peter 3 </a:t>
            </a:r>
            <a:r>
              <a:rPr lang="en-US" sz="2800" baseline="30000" dirty="0" smtClean="0">
                <a:solidFill>
                  <a:srgbClr val="FFFF00"/>
                </a:solidFill>
                <a:latin typeface="Arial" charset="0"/>
              </a:rPr>
              <a:t>:3 </a:t>
            </a:r>
            <a:r>
              <a:rPr lang="en-US" sz="2800" baseline="30000" dirty="0">
                <a:solidFill>
                  <a:schemeClr val="bg1"/>
                </a:solidFill>
                <a:latin typeface="Arial" charset="0"/>
              </a:rPr>
              <a:t>Do not let your adorning be external—the braiding of hair and the putting on of gold jewelry, or the clothing you wear— 4 but let your adorning be the hidden person of the heart with the imperishable beauty of a gentle and quiet spirit, which in God's sight is very precious. </a:t>
            </a:r>
            <a:endParaRPr lang="en-US" sz="2800" dirty="0">
              <a:solidFill>
                <a:schemeClr val="tx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Effect transition="in" filter="fade">
                                      <p:cBhvr>
                                        <p:cTn id="7" dur="500"/>
                                        <p:tgtEl>
                                          <p:spTgt spid="624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2467">
                                            <p:txEl>
                                              <p:pRg st="2" end="2"/>
                                            </p:txEl>
                                          </p:spTgt>
                                        </p:tgtEl>
                                        <p:attrNameLst>
                                          <p:attrName>style.visibility</p:attrName>
                                        </p:attrNameLst>
                                      </p:cBhvr>
                                      <p:to>
                                        <p:strVal val="visible"/>
                                      </p:to>
                                    </p:set>
                                    <p:animEffect transition="in" filter="fade">
                                      <p:cBhvr>
                                        <p:cTn id="12" dur="500"/>
                                        <p:tgtEl>
                                          <p:spTgt spid="624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2467">
                                            <p:txEl>
                                              <p:pRg st="3" end="3"/>
                                            </p:txEl>
                                          </p:spTgt>
                                        </p:tgtEl>
                                        <p:attrNameLst>
                                          <p:attrName>style.visibility</p:attrName>
                                        </p:attrNameLst>
                                      </p:cBhvr>
                                      <p:to>
                                        <p:strVal val="visible"/>
                                      </p:to>
                                    </p:set>
                                    <p:animEffect transition="in" filter="fade">
                                      <p:cBhvr>
                                        <p:cTn id="17" dur="500"/>
                                        <p:tgtEl>
                                          <p:spTgt spid="624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2467">
                                            <p:txEl>
                                              <p:pRg st="4" end="4"/>
                                            </p:txEl>
                                          </p:spTgt>
                                        </p:tgtEl>
                                        <p:attrNameLst>
                                          <p:attrName>style.visibility</p:attrName>
                                        </p:attrNameLst>
                                      </p:cBhvr>
                                      <p:to>
                                        <p:strVal val="visible"/>
                                      </p:to>
                                    </p:set>
                                    <p:animEffect transition="in" filter="fade">
                                      <p:cBhvr>
                                        <p:cTn id="22" dur="500"/>
                                        <p:tgtEl>
                                          <p:spTgt spid="624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2467">
                                            <p:txEl>
                                              <p:pRg st="5" end="5"/>
                                            </p:txEl>
                                          </p:spTgt>
                                        </p:tgtEl>
                                        <p:attrNameLst>
                                          <p:attrName>style.visibility</p:attrName>
                                        </p:attrNameLst>
                                      </p:cBhvr>
                                      <p:to>
                                        <p:strVal val="visible"/>
                                      </p:to>
                                    </p:set>
                                    <p:animEffect transition="in" filter="fade">
                                      <p:cBhvr>
                                        <p:cTn id="27" dur="500"/>
                                        <p:tgtEl>
                                          <p:spTgt spid="624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2467">
                                            <p:txEl>
                                              <p:pRg st="6" end="6"/>
                                            </p:txEl>
                                          </p:spTgt>
                                        </p:tgtEl>
                                        <p:attrNameLst>
                                          <p:attrName>style.visibility</p:attrName>
                                        </p:attrNameLst>
                                      </p:cBhvr>
                                      <p:to>
                                        <p:strVal val="visible"/>
                                      </p:to>
                                    </p:set>
                                    <p:animEffect transition="in" filter="fade">
                                      <p:cBhvr>
                                        <p:cTn id="32" dur="500"/>
                                        <p:tgtEl>
                                          <p:spTgt spid="6246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2467">
                                            <p:txEl>
                                              <p:pRg st="7" end="7"/>
                                            </p:txEl>
                                          </p:spTgt>
                                        </p:tgtEl>
                                        <p:attrNameLst>
                                          <p:attrName>style.visibility</p:attrName>
                                        </p:attrNameLst>
                                      </p:cBhvr>
                                      <p:to>
                                        <p:strVal val="visible"/>
                                      </p:to>
                                    </p:set>
                                    <p:animEffect transition="in" filter="fade">
                                      <p:cBhvr>
                                        <p:cTn id="37" dur="500"/>
                                        <p:tgtEl>
                                          <p:spTgt spid="6246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2467">
                                            <p:txEl>
                                              <p:pRg st="8" end="8"/>
                                            </p:txEl>
                                          </p:spTgt>
                                        </p:tgtEl>
                                        <p:attrNameLst>
                                          <p:attrName>style.visibility</p:attrName>
                                        </p:attrNameLst>
                                      </p:cBhvr>
                                      <p:to>
                                        <p:strVal val="visible"/>
                                      </p:to>
                                    </p:set>
                                    <p:animEffect transition="in" filter="fade">
                                      <p:cBhvr>
                                        <p:cTn id="46" dur="500"/>
                                        <p:tgtEl>
                                          <p:spTgt spid="624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p:cNvSpPr>
          <p:nvPr>
            <p:ph type="title"/>
          </p:nvPr>
        </p:nvSpPr>
        <p:spPr/>
        <p:txBody>
          <a:bodyPr/>
          <a:lstStyle/>
          <a:p>
            <a:r>
              <a:rPr lang="en-US" smtClean="0"/>
              <a:t>Roles in the Church:  Men &amp; Women</a:t>
            </a:r>
          </a:p>
        </p:txBody>
      </p:sp>
      <p:sp>
        <p:nvSpPr>
          <p:cNvPr id="64515" name="Rectangle 3"/>
          <p:cNvSpPr>
            <a:spLocks noGrp="1"/>
          </p:cNvSpPr>
          <p:nvPr>
            <p:ph type="body" idx="1"/>
          </p:nvPr>
        </p:nvSpPr>
        <p:spPr>
          <a:xfrm>
            <a:off x="457200" y="1219200"/>
            <a:ext cx="8229600" cy="4910138"/>
          </a:xfrm>
        </p:spPr>
        <p:txBody>
          <a:bodyPr/>
          <a:lstStyle/>
          <a:p>
            <a:r>
              <a:rPr lang="en-US" smtClean="0"/>
              <a:t>The relationship between men and women</a:t>
            </a:r>
          </a:p>
          <a:p>
            <a:pPr lvl="1"/>
            <a:r>
              <a:rPr lang="en-US" smtClean="0"/>
              <a:t>Women to learn quietly with all submissiveness.</a:t>
            </a:r>
          </a:p>
          <a:p>
            <a:pPr lvl="1"/>
            <a:r>
              <a:rPr lang="en-US" smtClean="0"/>
              <a:t>Women not permitted to teach or exercise authority over men.</a:t>
            </a:r>
          </a:p>
          <a:p>
            <a:r>
              <a:rPr lang="en-US" smtClean="0"/>
              <a:t>The foundation for this relationship</a:t>
            </a:r>
          </a:p>
          <a:p>
            <a:pPr lvl="1"/>
            <a:r>
              <a:rPr lang="en-US" smtClean="0"/>
              <a:t>Adam was formed first, then Eve.</a:t>
            </a:r>
          </a:p>
          <a:p>
            <a:pPr lvl="1"/>
            <a:r>
              <a:rPr lang="en-US" smtClean="0"/>
              <a:t>Adam was not deceived, but the woman was deceived and became a transgressor.</a:t>
            </a:r>
          </a:p>
          <a:p>
            <a:r>
              <a:rPr lang="en-US" smtClean="0"/>
              <a:t>Deliverance for the woman</a:t>
            </a:r>
          </a:p>
          <a:p>
            <a:pPr lvl="1"/>
            <a:r>
              <a:rPr lang="en-US" smtClean="0"/>
              <a:t>Through childbearing. (see I Tim 5:14)</a:t>
            </a:r>
          </a:p>
          <a:p>
            <a:pPr lvl="1"/>
            <a:r>
              <a:rPr lang="en-US" smtClean="0"/>
              <a:t>If they continue in faith and love and holiness, with self-control.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animEffect transition="in" filter="fade">
                                      <p:cBhvr>
                                        <p:cTn id="7" dur="500"/>
                                        <p:tgtEl>
                                          <p:spTgt spid="645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4515">
                                            <p:txEl>
                                              <p:pRg st="2" end="2"/>
                                            </p:txEl>
                                          </p:spTgt>
                                        </p:tgtEl>
                                        <p:attrNameLst>
                                          <p:attrName>style.visibility</p:attrName>
                                        </p:attrNameLst>
                                      </p:cBhvr>
                                      <p:to>
                                        <p:strVal val="visible"/>
                                      </p:to>
                                    </p:set>
                                    <p:animEffect transition="in" filter="fade">
                                      <p:cBhvr>
                                        <p:cTn id="12" dur="500"/>
                                        <p:tgtEl>
                                          <p:spTgt spid="645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4515">
                                            <p:txEl>
                                              <p:pRg st="3" end="3"/>
                                            </p:txEl>
                                          </p:spTgt>
                                        </p:tgtEl>
                                        <p:attrNameLst>
                                          <p:attrName>style.visibility</p:attrName>
                                        </p:attrNameLst>
                                      </p:cBhvr>
                                      <p:to>
                                        <p:strVal val="visible"/>
                                      </p:to>
                                    </p:set>
                                    <p:animEffect transition="in" filter="fade">
                                      <p:cBhvr>
                                        <p:cTn id="17" dur="500"/>
                                        <p:tgtEl>
                                          <p:spTgt spid="645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4515">
                                            <p:txEl>
                                              <p:pRg st="4" end="4"/>
                                            </p:txEl>
                                          </p:spTgt>
                                        </p:tgtEl>
                                        <p:attrNameLst>
                                          <p:attrName>style.visibility</p:attrName>
                                        </p:attrNameLst>
                                      </p:cBhvr>
                                      <p:to>
                                        <p:strVal val="visible"/>
                                      </p:to>
                                    </p:set>
                                    <p:animEffect transition="in" filter="fade">
                                      <p:cBhvr>
                                        <p:cTn id="22" dur="500"/>
                                        <p:tgtEl>
                                          <p:spTgt spid="645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4515">
                                            <p:txEl>
                                              <p:pRg st="5" end="5"/>
                                            </p:txEl>
                                          </p:spTgt>
                                        </p:tgtEl>
                                        <p:attrNameLst>
                                          <p:attrName>style.visibility</p:attrName>
                                        </p:attrNameLst>
                                      </p:cBhvr>
                                      <p:to>
                                        <p:strVal val="visible"/>
                                      </p:to>
                                    </p:set>
                                    <p:animEffect transition="in" filter="fade">
                                      <p:cBhvr>
                                        <p:cTn id="27" dur="500"/>
                                        <p:tgtEl>
                                          <p:spTgt spid="645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4515">
                                            <p:txEl>
                                              <p:pRg st="6" end="6"/>
                                            </p:txEl>
                                          </p:spTgt>
                                        </p:tgtEl>
                                        <p:attrNameLst>
                                          <p:attrName>style.visibility</p:attrName>
                                        </p:attrNameLst>
                                      </p:cBhvr>
                                      <p:to>
                                        <p:strVal val="visible"/>
                                      </p:to>
                                    </p:set>
                                    <p:animEffect transition="in" filter="fade">
                                      <p:cBhvr>
                                        <p:cTn id="32" dur="500"/>
                                        <p:tgtEl>
                                          <p:spTgt spid="645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4515">
                                            <p:txEl>
                                              <p:pRg st="7" end="7"/>
                                            </p:txEl>
                                          </p:spTgt>
                                        </p:tgtEl>
                                        <p:attrNameLst>
                                          <p:attrName>style.visibility</p:attrName>
                                        </p:attrNameLst>
                                      </p:cBhvr>
                                      <p:to>
                                        <p:strVal val="visible"/>
                                      </p:to>
                                    </p:set>
                                    <p:animEffect transition="in" filter="fade">
                                      <p:cBhvr>
                                        <p:cTn id="37" dur="500"/>
                                        <p:tgtEl>
                                          <p:spTgt spid="645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4515">
                                            <p:txEl>
                                              <p:pRg st="8" end="8"/>
                                            </p:txEl>
                                          </p:spTgt>
                                        </p:tgtEl>
                                        <p:attrNameLst>
                                          <p:attrName>style.visibility</p:attrName>
                                        </p:attrNameLst>
                                      </p:cBhvr>
                                      <p:to>
                                        <p:strVal val="visible"/>
                                      </p:to>
                                    </p:set>
                                    <p:animEffect transition="in" filter="fade">
                                      <p:cBhvr>
                                        <p:cTn id="42" dur="500"/>
                                        <p:tgtEl>
                                          <p:spTgt spid="645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r>
              <a:rPr lang="en-US" dirty="0" smtClean="0"/>
              <a:t>Application 2018</a:t>
            </a:r>
          </a:p>
        </p:txBody>
      </p:sp>
      <p:sp>
        <p:nvSpPr>
          <p:cNvPr id="96259" name="Rectangle 3"/>
          <p:cNvSpPr>
            <a:spLocks noGrp="1"/>
          </p:cNvSpPr>
          <p:nvPr>
            <p:ph type="body" idx="1"/>
          </p:nvPr>
        </p:nvSpPr>
        <p:spPr>
          <a:xfrm>
            <a:off x="457200" y="1219200"/>
            <a:ext cx="8229600" cy="4910138"/>
          </a:xfrm>
        </p:spPr>
        <p:txBody>
          <a:bodyPr/>
          <a:lstStyle/>
          <a:p>
            <a:pPr>
              <a:lnSpc>
                <a:spcPct val="90000"/>
              </a:lnSpc>
            </a:pPr>
            <a:r>
              <a:rPr lang="en-US" smtClean="0"/>
              <a:t>Men</a:t>
            </a:r>
          </a:p>
          <a:p>
            <a:pPr lvl="1">
              <a:lnSpc>
                <a:spcPct val="90000"/>
              </a:lnSpc>
            </a:pPr>
            <a:r>
              <a:rPr lang="en-US" smtClean="0"/>
              <a:t>Pray more and Teach more!</a:t>
            </a:r>
          </a:p>
          <a:p>
            <a:pPr lvl="1">
              <a:lnSpc>
                <a:spcPct val="90000"/>
              </a:lnSpc>
            </a:pPr>
            <a:r>
              <a:rPr lang="en-US" smtClean="0"/>
              <a:t>All the while:</a:t>
            </a:r>
          </a:p>
          <a:p>
            <a:pPr marL="1143000" lvl="2">
              <a:lnSpc>
                <a:spcPct val="90000"/>
              </a:lnSpc>
            </a:pPr>
            <a:r>
              <a:rPr lang="en-US" smtClean="0"/>
              <a:t>Cleaning the filth of the world from your hands</a:t>
            </a:r>
          </a:p>
          <a:p>
            <a:pPr marL="1143000" lvl="2">
              <a:lnSpc>
                <a:spcPct val="90000"/>
              </a:lnSpc>
            </a:pPr>
            <a:r>
              <a:rPr lang="en-US" smtClean="0"/>
              <a:t>Putting anger and quarreling out of your life</a:t>
            </a:r>
          </a:p>
          <a:p>
            <a:pPr>
              <a:lnSpc>
                <a:spcPct val="90000"/>
              </a:lnSpc>
            </a:pPr>
            <a:r>
              <a:rPr lang="en-US" smtClean="0"/>
              <a:t>Women</a:t>
            </a:r>
          </a:p>
          <a:p>
            <a:pPr lvl="1">
              <a:lnSpc>
                <a:spcPct val="90000"/>
              </a:lnSpc>
            </a:pPr>
            <a:r>
              <a:rPr lang="en-US" smtClean="0"/>
              <a:t>Do more good works!</a:t>
            </a:r>
          </a:p>
          <a:p>
            <a:pPr lvl="1">
              <a:lnSpc>
                <a:spcPct val="90000"/>
              </a:lnSpc>
            </a:pPr>
            <a:r>
              <a:rPr lang="en-US" smtClean="0"/>
              <a:t>All the while:</a:t>
            </a:r>
          </a:p>
          <a:p>
            <a:pPr marL="1143000" lvl="2">
              <a:lnSpc>
                <a:spcPct val="90000"/>
              </a:lnSpc>
            </a:pPr>
            <a:r>
              <a:rPr lang="en-US" smtClean="0"/>
              <a:t>Adorning yourselves with modesty and self-control</a:t>
            </a:r>
          </a:p>
          <a:p>
            <a:pPr marL="1143000" lvl="2">
              <a:lnSpc>
                <a:spcPct val="90000"/>
              </a:lnSpc>
            </a:pPr>
            <a:r>
              <a:rPr lang="en-US" smtClean="0"/>
              <a:t>Cultivating a submissive spirit</a:t>
            </a:r>
          </a:p>
          <a:p>
            <a:pPr>
              <a:lnSpc>
                <a:spcPct val="90000"/>
              </a:lnSpc>
            </a:pPr>
            <a:r>
              <a:rPr lang="en-US" smtClean="0"/>
              <a:t>All</a:t>
            </a:r>
          </a:p>
          <a:p>
            <a:pPr lvl="1">
              <a:lnSpc>
                <a:spcPct val="90000"/>
              </a:lnSpc>
            </a:pPr>
            <a:r>
              <a:rPr lang="en-US" smtClean="0"/>
              <a:t>Submit to the role your Master has given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fade">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fade">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fade">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fade">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fade">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fade">
                                      <p:cBhvr>
                                        <p:cTn id="32" dur="500"/>
                                        <p:tgtEl>
                                          <p:spTgt spid="962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6259">
                                            <p:txEl>
                                              <p:pRg st="6" end="6"/>
                                            </p:txEl>
                                          </p:spTgt>
                                        </p:tgtEl>
                                        <p:attrNameLst>
                                          <p:attrName>style.visibility</p:attrName>
                                        </p:attrNameLst>
                                      </p:cBhvr>
                                      <p:to>
                                        <p:strVal val="visible"/>
                                      </p:to>
                                    </p:set>
                                    <p:animEffect transition="in" filter="fade">
                                      <p:cBhvr>
                                        <p:cTn id="37" dur="500"/>
                                        <p:tgtEl>
                                          <p:spTgt spid="962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6259">
                                            <p:txEl>
                                              <p:pRg st="7" end="7"/>
                                            </p:txEl>
                                          </p:spTgt>
                                        </p:tgtEl>
                                        <p:attrNameLst>
                                          <p:attrName>style.visibility</p:attrName>
                                        </p:attrNameLst>
                                      </p:cBhvr>
                                      <p:to>
                                        <p:strVal val="visible"/>
                                      </p:to>
                                    </p:set>
                                    <p:animEffect transition="in" filter="fade">
                                      <p:cBhvr>
                                        <p:cTn id="42" dur="500"/>
                                        <p:tgtEl>
                                          <p:spTgt spid="9625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6259">
                                            <p:txEl>
                                              <p:pRg st="8" end="8"/>
                                            </p:txEl>
                                          </p:spTgt>
                                        </p:tgtEl>
                                        <p:attrNameLst>
                                          <p:attrName>style.visibility</p:attrName>
                                        </p:attrNameLst>
                                      </p:cBhvr>
                                      <p:to>
                                        <p:strVal val="visible"/>
                                      </p:to>
                                    </p:set>
                                    <p:animEffect transition="in" filter="fade">
                                      <p:cBhvr>
                                        <p:cTn id="47" dur="500"/>
                                        <p:tgtEl>
                                          <p:spTgt spid="9625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6259">
                                            <p:txEl>
                                              <p:pRg st="9" end="9"/>
                                            </p:txEl>
                                          </p:spTgt>
                                        </p:tgtEl>
                                        <p:attrNameLst>
                                          <p:attrName>style.visibility</p:attrName>
                                        </p:attrNameLst>
                                      </p:cBhvr>
                                      <p:to>
                                        <p:strVal val="visible"/>
                                      </p:to>
                                    </p:set>
                                    <p:animEffect transition="in" filter="fade">
                                      <p:cBhvr>
                                        <p:cTn id="52" dur="500"/>
                                        <p:tgtEl>
                                          <p:spTgt spid="9625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96259">
                                            <p:txEl>
                                              <p:pRg st="10" end="10"/>
                                            </p:txEl>
                                          </p:spTgt>
                                        </p:tgtEl>
                                        <p:attrNameLst>
                                          <p:attrName>style.visibility</p:attrName>
                                        </p:attrNameLst>
                                      </p:cBhvr>
                                      <p:to>
                                        <p:strVal val="visible"/>
                                      </p:to>
                                    </p:set>
                                    <p:animEffect transition="in" filter="fade">
                                      <p:cBhvr>
                                        <p:cTn id="57" dur="500"/>
                                        <p:tgtEl>
                                          <p:spTgt spid="9625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96259">
                                            <p:txEl>
                                              <p:pRg st="11" end="11"/>
                                            </p:txEl>
                                          </p:spTgt>
                                        </p:tgtEl>
                                        <p:attrNameLst>
                                          <p:attrName>style.visibility</p:attrName>
                                        </p:attrNameLst>
                                      </p:cBhvr>
                                      <p:to>
                                        <p:strVal val="visible"/>
                                      </p:to>
                                    </p:set>
                                    <p:animEffect transition="in" filter="fade">
                                      <p:cBhvr>
                                        <p:cTn id="62" dur="500"/>
                                        <p:tgtEl>
                                          <p:spTgt spid="962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1600200"/>
            <a:ext cx="8229600" cy="44958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2800" dirty="0"/>
              <a:t>John 13:15-17</a:t>
            </a:r>
          </a:p>
          <a:p>
            <a:pPr algn="ctr" fontAlgn="auto">
              <a:spcBef>
                <a:spcPts val="0"/>
              </a:spcBef>
              <a:spcAft>
                <a:spcPts val="0"/>
              </a:spcAft>
              <a:defRPr/>
            </a:pPr>
            <a:endParaRPr lang="en-US" sz="2800" dirty="0"/>
          </a:p>
          <a:p>
            <a:pPr algn="ctr" fontAlgn="auto">
              <a:spcBef>
                <a:spcPts val="0"/>
              </a:spcBef>
              <a:spcAft>
                <a:spcPts val="0"/>
              </a:spcAft>
              <a:defRPr/>
            </a:pPr>
            <a:r>
              <a:rPr lang="en-US" sz="2800" dirty="0"/>
              <a:t>For I have given you an example, that you also should do just as I have done to you. </a:t>
            </a:r>
            <a:r>
              <a:rPr lang="en-US" sz="2800" baseline="30000" dirty="0"/>
              <a:t>16</a:t>
            </a:r>
            <a:r>
              <a:rPr lang="en-US" sz="2800" dirty="0"/>
              <a:t>Truly, truly, I say to you, a </a:t>
            </a:r>
            <a:r>
              <a:rPr lang="en-US" sz="2800" b="1" dirty="0"/>
              <a:t>slave</a:t>
            </a:r>
            <a:r>
              <a:rPr lang="en-US" sz="2800" dirty="0"/>
              <a:t> is not greater than his master, </a:t>
            </a:r>
          </a:p>
          <a:p>
            <a:pPr algn="ctr" fontAlgn="auto">
              <a:spcBef>
                <a:spcPts val="0"/>
              </a:spcBef>
              <a:spcAft>
                <a:spcPts val="0"/>
              </a:spcAft>
              <a:defRPr/>
            </a:pPr>
            <a:r>
              <a:rPr lang="en-US" sz="2800" dirty="0"/>
              <a:t>nor is a messenger greater than the one who sent him. </a:t>
            </a:r>
            <a:r>
              <a:rPr lang="en-US" sz="2800" baseline="30000" dirty="0"/>
              <a:t>17</a:t>
            </a:r>
            <a:r>
              <a:rPr lang="en-US" sz="2800" dirty="0"/>
              <a:t>If you know these things, blessed are you if you do them.</a:t>
            </a:r>
          </a:p>
        </p:txBody>
      </p:sp>
      <p:sp>
        <p:nvSpPr>
          <p:cNvPr id="4" name="Rounded Rectangle 3"/>
          <p:cNvSpPr/>
          <p:nvPr/>
        </p:nvSpPr>
        <p:spPr>
          <a:xfrm>
            <a:off x="457200" y="1600200"/>
            <a:ext cx="8229600" cy="449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Wingdings" panose="05000000000000000000" pitchFamily="2" charset="2"/>
              <a:buChar char="Ø"/>
            </a:pPr>
            <a:r>
              <a:rPr lang="en-US" sz="2800" dirty="0"/>
              <a:t>Two things we should pray for</a:t>
            </a:r>
          </a:p>
          <a:p>
            <a:pPr marL="457200" indent="-457200">
              <a:buFont typeface="Wingdings" panose="05000000000000000000" pitchFamily="2" charset="2"/>
              <a:buChar char="Ø"/>
            </a:pPr>
            <a:r>
              <a:rPr lang="en-US" sz="2800" dirty="0" smtClean="0"/>
              <a:t>Two </a:t>
            </a:r>
            <a:r>
              <a:rPr lang="en-US" sz="2800" dirty="0"/>
              <a:t>reasons a woman should not have dominion over a man</a:t>
            </a:r>
          </a:p>
          <a:p>
            <a:pPr marL="457200" indent="-457200">
              <a:buFont typeface="Wingdings" panose="05000000000000000000" pitchFamily="2" charset="2"/>
              <a:buChar char="Ø"/>
            </a:pPr>
            <a:r>
              <a:rPr lang="en-US" sz="2800" dirty="0" smtClean="0"/>
              <a:t>Three </a:t>
            </a:r>
            <a:r>
              <a:rPr lang="en-US" sz="2800" dirty="0"/>
              <a:t>instructions to women</a:t>
            </a:r>
          </a:p>
          <a:p>
            <a:pPr marL="457200" lvl="0" indent="-457200">
              <a:buFont typeface="Wingdings" panose="05000000000000000000" pitchFamily="2" charset="2"/>
              <a:buChar char="Ø"/>
            </a:pPr>
            <a:r>
              <a:rPr lang="en-US" sz="2800" dirty="0"/>
              <a:t>An important authority role for women</a:t>
            </a:r>
          </a:p>
        </p:txBody>
      </p:sp>
      <p:sp>
        <p:nvSpPr>
          <p:cNvPr id="43011" name="Title 1"/>
          <p:cNvSpPr>
            <a:spLocks noGrp="1"/>
          </p:cNvSpPr>
          <p:nvPr>
            <p:ph type="title" idx="4294967295"/>
          </p:nvPr>
        </p:nvSpPr>
        <p:spPr/>
        <p:txBody>
          <a:bodyPr/>
          <a:lstStyle/>
          <a:p>
            <a:pPr eaLnBrk="1" hangingPunct="1"/>
            <a:r>
              <a:rPr lang="en-US" smtClean="0"/>
              <a:t>Facts to remember:</a:t>
            </a:r>
          </a:p>
        </p:txBody>
      </p:sp>
    </p:spTree>
    <p:extLst>
      <p:ext uri="{BB962C8B-B14F-4D97-AF65-F5344CB8AC3E}">
        <p14:creationId xmlns:p14="http://schemas.microsoft.com/office/powerpoint/2010/main" val="2568555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dirty="0" smtClean="0"/>
              <a:t>Dealing with Adversity in the Work:</a:t>
            </a:r>
          </a:p>
        </p:txBody>
      </p:sp>
      <p:sp>
        <p:nvSpPr>
          <p:cNvPr id="40962" name="Content Placeholder 2"/>
          <p:cNvSpPr>
            <a:spLocks noGrp="1"/>
          </p:cNvSpPr>
          <p:nvPr>
            <p:ph sz="quarter" idx="4294967295"/>
          </p:nvPr>
        </p:nvSpPr>
        <p:spPr>
          <a:xfrm>
            <a:off x="457200" y="1219200"/>
            <a:ext cx="8229600" cy="4937125"/>
          </a:xfrm>
        </p:spPr>
        <p:txBody>
          <a:bodyPr/>
          <a:lstStyle/>
          <a:p>
            <a:pPr eaLnBrk="1" hangingPunct="1"/>
            <a:r>
              <a:rPr lang="en-US" sz="2000" smtClean="0"/>
              <a:t>1 Timothy 4</a:t>
            </a:r>
          </a:p>
        </p:txBody>
      </p:sp>
      <p:sp>
        <p:nvSpPr>
          <p:cNvPr id="4" name="Rounded Rectangle 3"/>
          <p:cNvSpPr/>
          <p:nvPr/>
        </p:nvSpPr>
        <p:spPr>
          <a:xfrm>
            <a:off x="685800" y="1676400"/>
            <a:ext cx="7010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solidFill>
                <a:schemeClr val="bg1"/>
              </a:solidFill>
              <a:latin typeface="Arial" charset="0"/>
            </a:endParaRPr>
          </a:p>
          <a:p>
            <a:pPr>
              <a:defRPr/>
            </a:pPr>
            <a:r>
              <a:rPr lang="en-US">
                <a:solidFill>
                  <a:srgbClr val="FFFF66"/>
                </a:solidFill>
                <a:latin typeface="Arial" charset="0"/>
              </a:rPr>
              <a:t>12 Let no one despise your youth,</a:t>
            </a:r>
            <a:r>
              <a:rPr lang="en-US">
                <a:solidFill>
                  <a:schemeClr val="tx1"/>
                </a:solidFill>
                <a:latin typeface="Arial" charset="0"/>
              </a:rPr>
              <a:t> </a:t>
            </a:r>
          </a:p>
          <a:p>
            <a:pPr>
              <a:defRPr/>
            </a:pPr>
            <a:endParaRPr lang="en-US">
              <a:solidFill>
                <a:schemeClr val="tx1"/>
              </a:solidFill>
              <a:latin typeface="Arial" charset="0"/>
            </a:endParaRPr>
          </a:p>
        </p:txBody>
      </p:sp>
      <p:sp>
        <p:nvSpPr>
          <p:cNvPr id="17" name="Rounded Rectangle 16"/>
          <p:cNvSpPr/>
          <p:nvPr/>
        </p:nvSpPr>
        <p:spPr>
          <a:xfrm>
            <a:off x="685800" y="3048000"/>
            <a:ext cx="70104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u="sng">
                <a:solidFill>
                  <a:srgbClr val="FFFF66"/>
                </a:solidFill>
                <a:latin typeface="Arial" charset="0"/>
              </a:rPr>
              <a:t>but be an example to the believers in word, in conduct, in love, in spirit, in faith, in purity.</a:t>
            </a:r>
            <a:r>
              <a:rPr lang="en-US">
                <a:solidFill>
                  <a:schemeClr val="tx1"/>
                </a:solidFill>
                <a:latin typeface="Arial" charset="0"/>
              </a:rPr>
              <a:t> </a:t>
            </a:r>
          </a:p>
          <a:p>
            <a:pPr>
              <a:defRPr/>
            </a:pPr>
            <a:r>
              <a:rPr lang="en-US" b="1" u="sng">
                <a:solidFill>
                  <a:srgbClr val="FFFF66"/>
                </a:solidFill>
                <a:latin typeface="Arial" charset="0"/>
              </a:rPr>
              <a:t>13</a:t>
            </a:r>
            <a:r>
              <a:rPr lang="en-US" u="sng">
                <a:solidFill>
                  <a:srgbClr val="FFFF66"/>
                </a:solidFill>
                <a:latin typeface="Arial" charset="0"/>
              </a:rPr>
              <a:t> Till I come, give attention to reading, to exhortation, to doctrine. </a:t>
            </a:r>
          </a:p>
        </p:txBody>
      </p:sp>
    </p:spTree>
    <p:extLst>
      <p:ext uri="{BB962C8B-B14F-4D97-AF65-F5344CB8AC3E}">
        <p14:creationId xmlns:p14="http://schemas.microsoft.com/office/powerpoint/2010/main" val="1216881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Service in Timothy and Titus</a:t>
            </a:r>
          </a:p>
        </p:txBody>
      </p:sp>
      <p:sp>
        <p:nvSpPr>
          <p:cNvPr id="18434" name="Content Placeholder 2"/>
          <p:cNvSpPr>
            <a:spLocks noGrp="1"/>
          </p:cNvSpPr>
          <p:nvPr>
            <p:ph sz="quarter" idx="1"/>
          </p:nvPr>
        </p:nvSpPr>
        <p:spPr>
          <a:xfrm>
            <a:off x="457200" y="1219200"/>
            <a:ext cx="8229600" cy="4937125"/>
          </a:xfrm>
        </p:spPr>
        <p:txBody>
          <a:bodyPr/>
          <a:lstStyle/>
          <a:p>
            <a:pPr eaLnBrk="1" hangingPunct="1">
              <a:buFont typeface="Wingdings 3" pitchFamily="18" charset="2"/>
              <a:buNone/>
            </a:pPr>
            <a:r>
              <a:rPr lang="en-US" smtClean="0"/>
              <a:t>Jesus Served</a:t>
            </a:r>
          </a:p>
          <a:p>
            <a:pPr marL="273050" lvl="1" eaLnBrk="1" hangingPunct="1">
              <a:spcBef>
                <a:spcPts val="600"/>
              </a:spcBef>
              <a:buClr>
                <a:schemeClr val="accent1"/>
              </a:buClr>
              <a:buFont typeface="Wingdings 3" pitchFamily="18" charset="2"/>
              <a:buNone/>
            </a:pPr>
            <a:r>
              <a:rPr lang="en-US" sz="2600" smtClean="0">
                <a:solidFill>
                  <a:schemeClr val="tx1"/>
                </a:solidFill>
              </a:rPr>
              <a:t>		Paul is Serving  / has Served</a:t>
            </a:r>
          </a:p>
          <a:p>
            <a:pPr marL="273050" lvl="2" indent="-273050" eaLnBrk="1" hangingPunct="1">
              <a:spcBef>
                <a:spcPts val="600"/>
              </a:spcBef>
              <a:buClr>
                <a:schemeClr val="accent1"/>
              </a:buClr>
              <a:buFont typeface="Wingdings 3" pitchFamily="18" charset="2"/>
              <a:buNone/>
            </a:pPr>
            <a:r>
              <a:rPr lang="en-US" sz="2600" smtClean="0"/>
              <a:t>			Timothy and Titus are to serve</a:t>
            </a:r>
          </a:p>
          <a:p>
            <a:pPr marL="273050" lvl="3" indent="-273050" eaLnBrk="1" hangingPunct="1">
              <a:spcBef>
                <a:spcPts val="600"/>
              </a:spcBef>
              <a:buClr>
                <a:schemeClr val="accent1"/>
              </a:buClr>
              <a:buSzPct val="76000"/>
              <a:buFont typeface="Wingdings" pitchFamily="2" charset="2"/>
              <a:buNone/>
            </a:pPr>
            <a:r>
              <a:rPr lang="en-US" sz="2600" smtClean="0"/>
              <a:t>				Teach others to serve also</a:t>
            </a:r>
          </a:p>
        </p:txBody>
      </p:sp>
      <p:sp>
        <p:nvSpPr>
          <p:cNvPr id="4" name="Bent-Up Arrow 3"/>
          <p:cNvSpPr/>
          <p:nvPr/>
        </p:nvSpPr>
        <p:spPr>
          <a:xfrm rot="5400000">
            <a:off x="914400" y="1676400"/>
            <a:ext cx="381000" cy="381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Bent-Up Arrow 4"/>
          <p:cNvSpPr/>
          <p:nvPr/>
        </p:nvSpPr>
        <p:spPr>
          <a:xfrm rot="5400000">
            <a:off x="1905000" y="2133600"/>
            <a:ext cx="381000" cy="381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Bent-Up Arrow 5"/>
          <p:cNvSpPr/>
          <p:nvPr/>
        </p:nvSpPr>
        <p:spPr>
          <a:xfrm rot="5400000">
            <a:off x="2819400" y="2590800"/>
            <a:ext cx="381000" cy="381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7" name="Oval 7"/>
          <p:cNvSpPr>
            <a:spLocks noChangeArrowheads="1"/>
          </p:cNvSpPr>
          <p:nvPr/>
        </p:nvSpPr>
        <p:spPr bwMode="auto">
          <a:xfrm>
            <a:off x="1143000" y="1600200"/>
            <a:ext cx="5105400" cy="609600"/>
          </a:xfrm>
          <a:prstGeom prst="ellipse">
            <a:avLst/>
          </a:prstGeom>
          <a:noFill/>
          <a:ln w="12700">
            <a:solidFill>
              <a:srgbClr val="FF0000"/>
            </a:solidFill>
            <a:round/>
            <a:headEnd/>
            <a:tailEnd/>
          </a:ln>
        </p:spPr>
        <p:txBody>
          <a:bodyPr wrap="none" anchor="ctr"/>
          <a:lstStyle/>
          <a:p>
            <a:endParaRPr lang="en-US"/>
          </a:p>
        </p:txBody>
      </p:sp>
      <p:sp>
        <p:nvSpPr>
          <p:cNvPr id="2" name="Oval 7"/>
          <p:cNvSpPr>
            <a:spLocks noChangeArrowheads="1"/>
          </p:cNvSpPr>
          <p:nvPr/>
        </p:nvSpPr>
        <p:spPr bwMode="auto">
          <a:xfrm>
            <a:off x="1752600" y="2133600"/>
            <a:ext cx="5105400" cy="609600"/>
          </a:xfrm>
          <a:prstGeom prst="ellipse">
            <a:avLst/>
          </a:prstGeom>
          <a:noFill/>
          <a:ln w="12700">
            <a:solidFill>
              <a:srgbClr val="FF0000"/>
            </a:solidFill>
            <a:round/>
            <a:headEnd/>
            <a:tailEnd/>
          </a:ln>
        </p:spPr>
        <p:txBody>
          <a:bodyPr wrap="none" anchor="ctr"/>
          <a:lstStyle/>
          <a:p>
            <a:endParaRPr lang="en-US"/>
          </a:p>
        </p:txBody>
      </p:sp>
      <p:sp>
        <p:nvSpPr>
          <p:cNvPr id="9" name="Content Placeholder 2"/>
          <p:cNvSpPr txBox="1">
            <a:spLocks/>
          </p:cNvSpPr>
          <p:nvPr/>
        </p:nvSpPr>
        <p:spPr bwMode="auto">
          <a:xfrm>
            <a:off x="457200" y="3733800"/>
            <a:ext cx="8229600" cy="213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sz="2000"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a:buFont typeface="Wingdings 3" pitchFamily="18" charset="2"/>
              <a:buNone/>
            </a:pPr>
            <a:r>
              <a:rPr lang="en-US" dirty="0" smtClean="0"/>
              <a:t>Jesus Served</a:t>
            </a:r>
          </a:p>
          <a:p>
            <a:pPr marL="274320" lvl="1">
              <a:spcBef>
                <a:spcPts val="600"/>
              </a:spcBef>
              <a:buClr>
                <a:schemeClr val="accent1"/>
              </a:buClr>
              <a:buFont typeface="Wingdings 3" pitchFamily="18" charset="2"/>
              <a:buNone/>
            </a:pPr>
            <a:r>
              <a:rPr lang="en-US" sz="2600" dirty="0" smtClean="0">
                <a:solidFill>
                  <a:schemeClr val="tx1"/>
                </a:solidFill>
              </a:rPr>
              <a:t>		Paul is Serving  / has Served</a:t>
            </a:r>
          </a:p>
          <a:p>
            <a:pPr marL="274320" lvl="2" indent="-274320">
              <a:spcBef>
                <a:spcPts val="600"/>
              </a:spcBef>
              <a:buClr>
                <a:schemeClr val="accent1"/>
              </a:buClr>
              <a:buFont typeface="Wingdings 3" pitchFamily="18" charset="2"/>
              <a:buNone/>
            </a:pPr>
            <a:r>
              <a:rPr lang="en-US" sz="2600" dirty="0" smtClean="0"/>
              <a:t>			You  and  I  are to serve</a:t>
            </a:r>
          </a:p>
          <a:p>
            <a:pPr marL="274320" lvl="3" indent="-274320">
              <a:spcBef>
                <a:spcPts val="600"/>
              </a:spcBef>
              <a:buClr>
                <a:schemeClr val="accent1"/>
              </a:buClr>
              <a:buSzPct val="76000"/>
              <a:buFont typeface="Wingdings" pitchFamily="2" charset="2"/>
              <a:buNone/>
            </a:pPr>
            <a:r>
              <a:rPr lang="en-US" sz="2600" dirty="0" smtClean="0"/>
              <a:t>				Teach others to serve also</a:t>
            </a:r>
            <a:endParaRPr lang="en-US" sz="2600" dirty="0"/>
          </a:p>
        </p:txBody>
      </p:sp>
      <p:sp>
        <p:nvSpPr>
          <p:cNvPr id="10" name="Rounded Rectangle 9"/>
          <p:cNvSpPr/>
          <p:nvPr/>
        </p:nvSpPr>
        <p:spPr>
          <a:xfrm>
            <a:off x="2295525" y="4724400"/>
            <a:ext cx="647700" cy="395968"/>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575957" y="4800600"/>
            <a:ext cx="419100" cy="319768"/>
          </a:xfrm>
          <a:prstGeom prst="roundRect">
            <a:avLst/>
          </a:prstGeom>
          <a:solidFill>
            <a:srgbClr val="FFFF00">
              <a:alpha val="4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7"/>
          <p:cNvSpPr>
            <a:spLocks noChangeArrowheads="1"/>
          </p:cNvSpPr>
          <p:nvPr/>
        </p:nvSpPr>
        <p:spPr bwMode="auto">
          <a:xfrm>
            <a:off x="2076450" y="2667000"/>
            <a:ext cx="5105400" cy="609600"/>
          </a:xfrm>
          <a:prstGeom prst="ellipse">
            <a:avLst/>
          </a:prstGeom>
          <a:noFill/>
          <a:ln w="31750">
            <a:solidFill>
              <a:srgbClr val="00B050"/>
            </a:solidFill>
            <a:round/>
            <a:headEnd/>
            <a:tailEnd/>
          </a:ln>
        </p:spPr>
        <p:txBody>
          <a:bodyPr wrap="none" anchor="ctr"/>
          <a:lstStyle/>
          <a:p>
            <a:endParaRPr lang="en-US"/>
          </a:p>
        </p:txBody>
      </p:sp>
    </p:spTree>
    <p:extLst>
      <p:ext uri="{BB962C8B-B14F-4D97-AF65-F5344CB8AC3E}">
        <p14:creationId xmlns:p14="http://schemas.microsoft.com/office/powerpoint/2010/main" val="398180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20487"/>
                                        </p:tgtEl>
                                      </p:cBhvr>
                                    </p:animEffect>
                                    <p:set>
                                      <p:cBhvr>
                                        <p:cTn id="7" dur="1" fill="hold">
                                          <p:stCondLst>
                                            <p:cond delay="499"/>
                                          </p:stCondLst>
                                        </p:cTn>
                                        <p:tgtEl>
                                          <p:spTgt spid="20487"/>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1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par>
                          <p:cTn id="18" fill="hold">
                            <p:stCondLst>
                              <p:cond delay="0"/>
                            </p:stCondLst>
                            <p:childTnLst>
                              <p:par>
                                <p:cTn id="19" presetID="3" presetClass="entr" presetSubtype="1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animBg="1"/>
      <p:bldP spid="2"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a:t>
            </a:r>
            <a:endParaRPr lang="en-US" dirty="0"/>
          </a:p>
        </p:txBody>
      </p:sp>
      <p:sp>
        <p:nvSpPr>
          <p:cNvPr id="3" name="Content Placeholder 2"/>
          <p:cNvSpPr>
            <a:spLocks noGrp="1"/>
          </p:cNvSpPr>
          <p:nvPr>
            <p:ph sz="quarter" idx="1"/>
          </p:nvPr>
        </p:nvSpPr>
        <p:spPr/>
        <p:txBody>
          <a:bodyPr>
            <a:normAutofit fontScale="77500" lnSpcReduction="20000"/>
          </a:bodyPr>
          <a:lstStyle/>
          <a:p>
            <a:pPr marL="514350" indent="-514350">
              <a:buFont typeface="+mj-lt"/>
              <a:buAutoNum type="arabicPeriod"/>
            </a:pPr>
            <a:r>
              <a:rPr lang="en-US" dirty="0" smtClean="0">
                <a:solidFill>
                  <a:schemeClr val="bg1">
                    <a:lumMod val="75000"/>
                  </a:schemeClr>
                </a:solidFill>
              </a:rPr>
              <a:t>Introduction							4/15</a:t>
            </a:r>
          </a:p>
          <a:p>
            <a:pPr marL="514350" indent="-514350">
              <a:buFont typeface="+mj-lt"/>
              <a:buAutoNum type="arabicPeriod"/>
            </a:pPr>
            <a:r>
              <a:rPr lang="en-US" dirty="0" smtClean="0">
                <a:solidFill>
                  <a:schemeClr val="bg1">
                    <a:lumMod val="75000"/>
                  </a:schemeClr>
                </a:solidFill>
              </a:rPr>
              <a:t>Paul’s Service as an Example					4/18</a:t>
            </a:r>
          </a:p>
          <a:p>
            <a:pPr marL="514350" indent="-514350">
              <a:buFont typeface="+mj-lt"/>
              <a:buAutoNum type="arabicPeriod"/>
            </a:pPr>
            <a:r>
              <a:rPr lang="en-US" dirty="0" smtClean="0">
                <a:solidFill>
                  <a:schemeClr val="bg1">
                    <a:lumMod val="75000"/>
                  </a:schemeClr>
                </a:solidFill>
              </a:rPr>
              <a:t>Paul’s “Charges” to Timothy					</a:t>
            </a:r>
            <a:r>
              <a:rPr lang="en-US" dirty="0">
                <a:solidFill>
                  <a:schemeClr val="bg1">
                    <a:lumMod val="75000"/>
                  </a:schemeClr>
                </a:solidFill>
              </a:rPr>
              <a:t>4</a:t>
            </a:r>
            <a:r>
              <a:rPr lang="en-US" dirty="0" smtClean="0">
                <a:solidFill>
                  <a:schemeClr val="bg1">
                    <a:lumMod val="75000"/>
                  </a:schemeClr>
                </a:solidFill>
              </a:rPr>
              <a:t>/22</a:t>
            </a:r>
          </a:p>
          <a:p>
            <a:pPr marL="514350" indent="-514350">
              <a:buFont typeface="+mj-lt"/>
              <a:buAutoNum type="arabicPeriod"/>
            </a:pPr>
            <a:r>
              <a:rPr lang="en-US" dirty="0" smtClean="0">
                <a:solidFill>
                  <a:schemeClr val="bg1">
                    <a:lumMod val="75000"/>
                  </a:schemeClr>
                </a:solidFill>
              </a:rPr>
              <a:t>Personal Admonition: Purity					</a:t>
            </a:r>
            <a:r>
              <a:rPr lang="en-US" dirty="0">
                <a:solidFill>
                  <a:schemeClr val="bg1">
                    <a:lumMod val="75000"/>
                  </a:schemeClr>
                </a:solidFill>
              </a:rPr>
              <a:t>4</a:t>
            </a:r>
            <a:r>
              <a:rPr lang="en-US" dirty="0" smtClean="0">
                <a:solidFill>
                  <a:schemeClr val="bg1">
                    <a:lumMod val="75000"/>
                  </a:schemeClr>
                </a:solidFill>
              </a:rPr>
              <a:t>/25</a:t>
            </a:r>
          </a:p>
          <a:p>
            <a:pPr marL="514350" indent="-514350">
              <a:buFont typeface="+mj-lt"/>
              <a:buAutoNum type="arabicPeriod"/>
            </a:pPr>
            <a:r>
              <a:rPr lang="en-US" dirty="0" smtClean="0">
                <a:solidFill>
                  <a:schemeClr val="bg1">
                    <a:lumMod val="75000"/>
                  </a:schemeClr>
                </a:solidFill>
              </a:rPr>
              <a:t>Personal Admonition: Development				</a:t>
            </a:r>
            <a:r>
              <a:rPr lang="en-US" dirty="0">
                <a:solidFill>
                  <a:schemeClr val="bg1">
                    <a:lumMod val="75000"/>
                  </a:schemeClr>
                </a:solidFill>
              </a:rPr>
              <a:t>4</a:t>
            </a:r>
            <a:r>
              <a:rPr lang="en-US" dirty="0" smtClean="0">
                <a:solidFill>
                  <a:schemeClr val="bg1">
                    <a:lumMod val="75000"/>
                  </a:schemeClr>
                </a:solidFill>
              </a:rPr>
              <a:t>/29</a:t>
            </a:r>
          </a:p>
          <a:p>
            <a:pPr marL="0" indent="0">
              <a:buNone/>
            </a:pPr>
            <a:r>
              <a:rPr lang="en-US" dirty="0" smtClean="0">
                <a:solidFill>
                  <a:schemeClr val="bg1">
                    <a:lumMod val="75000"/>
                  </a:schemeClr>
                </a:solidFill>
              </a:rPr>
              <a:t>				Special Meeting Wednesday       May 2nd</a:t>
            </a:r>
          </a:p>
          <a:p>
            <a:pPr marL="514350" indent="-514350">
              <a:buFont typeface="+mj-lt"/>
              <a:buAutoNum type="arabicPeriod" startAt="6"/>
            </a:pPr>
            <a:r>
              <a:rPr lang="en-US" dirty="0" smtClean="0"/>
              <a:t>Roles in the Church: Men &amp; Women				5/6</a:t>
            </a:r>
          </a:p>
          <a:p>
            <a:pPr marL="514350" indent="-514350">
              <a:buFont typeface="+mj-lt"/>
              <a:buAutoNum type="arabicPeriod" startAt="6"/>
            </a:pPr>
            <a:r>
              <a:rPr lang="en-US" dirty="0" smtClean="0"/>
              <a:t>Roles in the Church: Old &amp; Young				5/9</a:t>
            </a:r>
          </a:p>
          <a:p>
            <a:pPr marL="514350" indent="-514350">
              <a:buFont typeface="+mj-lt"/>
              <a:buAutoNum type="arabicPeriod" startAt="6"/>
            </a:pPr>
            <a:r>
              <a:rPr lang="en-US" dirty="0" smtClean="0"/>
              <a:t>Roles in the Church: Elders and Deacons			5/13</a:t>
            </a:r>
          </a:p>
          <a:p>
            <a:pPr marL="514350" indent="-514350">
              <a:buFont typeface="+mj-lt"/>
              <a:buAutoNum type="arabicPeriod" startAt="6"/>
            </a:pPr>
            <a:r>
              <a:rPr lang="en-US" dirty="0" smtClean="0"/>
              <a:t>Lessons to Servants and Rich					5/16</a:t>
            </a:r>
          </a:p>
          <a:p>
            <a:pPr marL="514350" indent="-514350">
              <a:buFont typeface="+mj-lt"/>
              <a:buAutoNum type="arabicPeriod" startAt="6"/>
            </a:pPr>
            <a:r>
              <a:rPr lang="en-US" dirty="0" smtClean="0"/>
              <a:t>Living in a World of Sinners					5/20</a:t>
            </a:r>
          </a:p>
          <a:p>
            <a:pPr marL="514350" indent="-514350">
              <a:buFont typeface="+mj-lt"/>
              <a:buAutoNum type="arabicPeriod" startAt="6"/>
            </a:pPr>
            <a:r>
              <a:rPr lang="en-US" dirty="0" smtClean="0"/>
              <a:t>Dealing with Sinful Men in the church				5/23</a:t>
            </a:r>
          </a:p>
          <a:p>
            <a:pPr marL="514350" indent="-514350">
              <a:buFont typeface="+mj-lt"/>
              <a:buAutoNum type="arabicPeriod" startAt="6"/>
            </a:pPr>
            <a:r>
              <a:rPr lang="en-US" dirty="0" smtClean="0"/>
              <a:t>Responsibility for Good Works				5/27</a:t>
            </a:r>
          </a:p>
          <a:p>
            <a:pPr marL="514350" indent="-514350">
              <a:buFont typeface="+mj-lt"/>
              <a:buAutoNum type="arabicPeriod" startAt="6"/>
            </a:pPr>
            <a:r>
              <a:rPr lang="en-US" dirty="0" smtClean="0"/>
              <a:t>Review							5/30</a:t>
            </a:r>
            <a:endParaRPr lang="en-US" dirty="0"/>
          </a:p>
        </p:txBody>
      </p:sp>
      <p:sp>
        <p:nvSpPr>
          <p:cNvPr id="4" name="Rectangle 3"/>
          <p:cNvSpPr/>
          <p:nvPr/>
        </p:nvSpPr>
        <p:spPr>
          <a:xfrm>
            <a:off x="381000" y="4114801"/>
            <a:ext cx="8610600" cy="21771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7"/>
          <p:cNvSpPr>
            <a:spLocks noChangeArrowheads="1"/>
          </p:cNvSpPr>
          <p:nvPr/>
        </p:nvSpPr>
        <p:spPr bwMode="auto">
          <a:xfrm>
            <a:off x="590549" y="2971800"/>
            <a:ext cx="7858125" cy="609600"/>
          </a:xfrm>
          <a:prstGeom prst="ellipse">
            <a:avLst/>
          </a:prstGeom>
          <a:noFill/>
          <a:ln w="12700">
            <a:solidFill>
              <a:srgbClr val="FF0000"/>
            </a:solidFill>
            <a:round/>
            <a:headEnd/>
            <a:tailEnd/>
          </a:ln>
        </p:spPr>
        <p:txBody>
          <a:bodyPr wrap="none" anchor="ctr"/>
          <a:lstStyle/>
          <a:p>
            <a:endParaRPr lang="en-US"/>
          </a:p>
        </p:txBody>
      </p:sp>
    </p:spTree>
    <p:extLst>
      <p:ext uri="{BB962C8B-B14F-4D97-AF65-F5344CB8AC3E}">
        <p14:creationId xmlns:p14="http://schemas.microsoft.com/office/powerpoint/2010/main" val="1339975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r>
              <a:rPr lang="en-US" smtClean="0"/>
              <a:t>Class Objectives</a:t>
            </a:r>
          </a:p>
        </p:txBody>
      </p:sp>
      <p:sp>
        <p:nvSpPr>
          <p:cNvPr id="3" name="Content Placeholder 2"/>
          <p:cNvSpPr>
            <a:spLocks noGrp="1"/>
          </p:cNvSpPr>
          <p:nvPr>
            <p:ph sz="quarter" idx="4294967295"/>
          </p:nvPr>
        </p:nvSpPr>
        <p:spPr>
          <a:xfrm>
            <a:off x="457200" y="1219200"/>
            <a:ext cx="8229600" cy="4937125"/>
          </a:xfrm>
        </p:spPr>
        <p:txBody>
          <a:bodyPr/>
          <a:lstStyle/>
          <a:p>
            <a:r>
              <a:rPr lang="en-US" smtClean="0"/>
              <a:t>Thought</a:t>
            </a:r>
          </a:p>
          <a:p>
            <a:pPr lvl="1"/>
            <a:r>
              <a:rPr lang="en-US" smtClean="0"/>
              <a:t>Develop a slave mentality in regard to our relationship with Jesus Christ.</a:t>
            </a:r>
          </a:p>
          <a:p>
            <a:pPr lvl="1"/>
            <a:r>
              <a:rPr lang="en-US" smtClean="0"/>
              <a:t>Think of His brothers and sisters and those that He died for as better than ourselves.</a:t>
            </a:r>
          </a:p>
          <a:p>
            <a:r>
              <a:rPr lang="en-US" smtClean="0"/>
              <a:t>Action</a:t>
            </a:r>
          </a:p>
          <a:p>
            <a:pPr lvl="1"/>
            <a:r>
              <a:rPr lang="en-US" smtClean="0"/>
              <a:t>Do more good works for our brothers and sisters.</a:t>
            </a:r>
          </a:p>
          <a:p>
            <a:pPr lvl="1"/>
            <a:r>
              <a:rPr lang="en-US" smtClean="0"/>
              <a:t>Do more good works for our fellow man.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p:txBody>
          <a:bodyPr/>
          <a:lstStyle/>
          <a:p>
            <a:pPr eaLnBrk="1" hangingPunct="1"/>
            <a:r>
              <a:rPr lang="en-US" smtClean="0"/>
              <a:t>Timothy and Titus: Lesson 6</a:t>
            </a:r>
          </a:p>
        </p:txBody>
      </p:sp>
      <p:sp>
        <p:nvSpPr>
          <p:cNvPr id="26626" name="Text Placeholder 4"/>
          <p:cNvSpPr>
            <a:spLocks noGrp="1"/>
          </p:cNvSpPr>
          <p:nvPr>
            <p:ph type="body" idx="1"/>
          </p:nvPr>
        </p:nvSpPr>
        <p:spPr/>
        <p:txBody>
          <a:bodyPr/>
          <a:lstStyle/>
          <a:p>
            <a:pPr eaLnBrk="1" hangingPunct="1">
              <a:buFont typeface="Wingdings 3" pitchFamily="18" charset="2"/>
              <a:buChar char=""/>
            </a:pPr>
            <a:r>
              <a:rPr lang="en-US" sz="2200" smtClean="0">
                <a:solidFill>
                  <a:schemeClr val="tx1"/>
                </a:solidFill>
              </a:rPr>
              <a:t>Roles in the Church:  Men &amp; Women </a:t>
            </a:r>
          </a:p>
          <a:p>
            <a:pPr eaLnBrk="1" hangingPunct="1">
              <a:buFont typeface="Wingdings 3" pitchFamily="18" charset="2"/>
              <a:buChar char=""/>
            </a:pPr>
            <a:endParaRPr lang="en-US" smtClean="0">
              <a:solidFill>
                <a:srgbClr val="FFFF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smtClean="0"/>
              <a:t>The Mystery of Godliness</a:t>
            </a:r>
          </a:p>
        </p:txBody>
      </p:sp>
      <p:sp>
        <p:nvSpPr>
          <p:cNvPr id="22530" name="Content Placeholder 2"/>
          <p:cNvSpPr>
            <a:spLocks noGrp="1"/>
          </p:cNvSpPr>
          <p:nvPr>
            <p:ph sz="quarter" idx="4294967295"/>
          </p:nvPr>
        </p:nvSpPr>
        <p:spPr>
          <a:xfrm>
            <a:off x="457200" y="1219200"/>
            <a:ext cx="8229600" cy="1219200"/>
          </a:xfrm>
        </p:spPr>
        <p:txBody>
          <a:bodyPr/>
          <a:lstStyle/>
          <a:p>
            <a:r>
              <a:rPr lang="en-US" smtClean="0"/>
              <a:t>I Tim 3:16</a:t>
            </a:r>
          </a:p>
        </p:txBody>
      </p:sp>
      <p:sp>
        <p:nvSpPr>
          <p:cNvPr id="4" name="Rounded Rectangle 3"/>
          <p:cNvSpPr/>
          <p:nvPr/>
        </p:nvSpPr>
        <p:spPr>
          <a:xfrm>
            <a:off x="990600" y="2209800"/>
            <a:ext cx="7010400" cy="3124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FF"/>
                </a:solidFill>
              </a:rPr>
              <a:t>Great indeed, we confess, is the mystery of godliness:</a:t>
            </a:r>
            <a:br>
              <a:rPr lang="en-US">
                <a:solidFill>
                  <a:srgbClr val="FFFFFF"/>
                </a:solidFill>
              </a:rPr>
            </a:br>
            <a:r>
              <a:rPr lang="en-US">
                <a:solidFill>
                  <a:srgbClr val="FFFFFF"/>
                </a:solidFill>
              </a:rPr>
              <a:t/>
            </a:r>
            <a:br>
              <a:rPr lang="en-US">
                <a:solidFill>
                  <a:srgbClr val="FFFFFF"/>
                </a:solidFill>
              </a:rPr>
            </a:br>
            <a:r>
              <a:rPr lang="en-US">
                <a:solidFill>
                  <a:srgbClr val="FFFFFF"/>
                </a:solidFill>
              </a:rPr>
              <a:t>He was manifested in the flesh,</a:t>
            </a:r>
            <a:br>
              <a:rPr lang="en-US">
                <a:solidFill>
                  <a:srgbClr val="FFFFFF"/>
                </a:solidFill>
              </a:rPr>
            </a:br>
            <a:r>
              <a:rPr lang="en-US">
                <a:solidFill>
                  <a:srgbClr val="FFFFFF"/>
                </a:solidFill>
              </a:rPr>
              <a:t>vindicated by the Spirit,</a:t>
            </a:r>
            <a:br>
              <a:rPr lang="en-US">
                <a:solidFill>
                  <a:srgbClr val="FFFFFF"/>
                </a:solidFill>
              </a:rPr>
            </a:br>
            <a:r>
              <a:rPr lang="en-US">
                <a:solidFill>
                  <a:srgbClr val="FFFFFF"/>
                </a:solidFill>
              </a:rPr>
              <a:t/>
            </a:r>
            <a:br>
              <a:rPr lang="en-US">
                <a:solidFill>
                  <a:srgbClr val="FFFFFF"/>
                </a:solidFill>
              </a:rPr>
            </a:br>
            <a:r>
              <a:rPr lang="en-US">
                <a:solidFill>
                  <a:srgbClr val="FFFFFF"/>
                </a:solidFill>
              </a:rPr>
              <a:t>seen by angels,</a:t>
            </a:r>
            <a:br>
              <a:rPr lang="en-US">
                <a:solidFill>
                  <a:srgbClr val="FFFFFF"/>
                </a:solidFill>
              </a:rPr>
            </a:br>
            <a:r>
              <a:rPr lang="en-US">
                <a:solidFill>
                  <a:srgbClr val="FFFFFF"/>
                </a:solidFill>
              </a:rPr>
              <a:t>proclaimed among the nations,</a:t>
            </a:r>
            <a:br>
              <a:rPr lang="en-US">
                <a:solidFill>
                  <a:srgbClr val="FFFFFF"/>
                </a:solidFill>
              </a:rPr>
            </a:br>
            <a:r>
              <a:rPr lang="en-US">
                <a:solidFill>
                  <a:srgbClr val="FFFFFF"/>
                </a:solidFill>
              </a:rPr>
              <a:t>believed on in the world,</a:t>
            </a:r>
            <a:br>
              <a:rPr lang="en-US">
                <a:solidFill>
                  <a:srgbClr val="FFFFFF"/>
                </a:solidFill>
              </a:rPr>
            </a:br>
            <a:r>
              <a:rPr lang="en-US">
                <a:solidFill>
                  <a:srgbClr val="FFFFFF"/>
                </a:solidFill>
              </a:rPr>
              <a:t/>
            </a:r>
            <a:br>
              <a:rPr lang="en-US">
                <a:solidFill>
                  <a:srgbClr val="FFFFFF"/>
                </a:solidFill>
              </a:rPr>
            </a:br>
            <a:r>
              <a:rPr lang="en-US">
                <a:solidFill>
                  <a:srgbClr val="FFFFFF"/>
                </a:solidFill>
              </a:rPr>
              <a:t>taken up in glory.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dirty="0" smtClean="0"/>
              <a:t>Godliness Vs Wisdom of Mankind</a:t>
            </a:r>
          </a:p>
        </p:txBody>
      </p:sp>
      <p:sp>
        <p:nvSpPr>
          <p:cNvPr id="22530" name="Content Placeholder 2"/>
          <p:cNvSpPr>
            <a:spLocks noGrp="1"/>
          </p:cNvSpPr>
          <p:nvPr>
            <p:ph sz="quarter" idx="4294967295"/>
          </p:nvPr>
        </p:nvSpPr>
        <p:spPr>
          <a:xfrm>
            <a:off x="457200" y="1219200"/>
            <a:ext cx="8229600" cy="1219200"/>
          </a:xfrm>
        </p:spPr>
        <p:txBody>
          <a:bodyPr/>
          <a:lstStyle/>
          <a:p>
            <a:r>
              <a:rPr lang="en-US" dirty="0" smtClean="0"/>
              <a:t>Many teachings in the New Testament are counter to the wisdom of Mankind</a:t>
            </a:r>
          </a:p>
          <a:p>
            <a:r>
              <a:rPr lang="en-US" dirty="0" smtClean="0"/>
              <a:t>Many teachings and writings to the New Testament churches are counter cultural</a:t>
            </a:r>
          </a:p>
          <a:p>
            <a:r>
              <a:rPr lang="en-US" dirty="0" smtClean="0"/>
              <a:t>Many of Paul’s teachings and instructions are not popular or politically correct</a:t>
            </a:r>
          </a:p>
        </p:txBody>
      </p:sp>
    </p:spTree>
    <p:extLst>
      <p:ext uri="{BB962C8B-B14F-4D97-AF65-F5344CB8AC3E}">
        <p14:creationId xmlns:p14="http://schemas.microsoft.com/office/powerpoint/2010/main" val="21159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US" dirty="0" smtClean="0"/>
              <a:t>The Remedy:</a:t>
            </a:r>
            <a:br>
              <a:rPr lang="en-US" dirty="0" smtClean="0"/>
            </a:br>
            <a:r>
              <a:rPr lang="en-US" dirty="0" smtClean="0"/>
              <a:t>Godliness Vs Wisdom of Mankind</a:t>
            </a:r>
          </a:p>
        </p:txBody>
      </p:sp>
      <p:sp>
        <p:nvSpPr>
          <p:cNvPr id="22530" name="Content Placeholder 2"/>
          <p:cNvSpPr>
            <a:spLocks noGrp="1"/>
          </p:cNvSpPr>
          <p:nvPr>
            <p:ph sz="quarter" idx="4294967295"/>
          </p:nvPr>
        </p:nvSpPr>
        <p:spPr>
          <a:xfrm>
            <a:off x="457200" y="1295400"/>
            <a:ext cx="8229600" cy="1219200"/>
          </a:xfrm>
        </p:spPr>
        <p:txBody>
          <a:bodyPr/>
          <a:lstStyle/>
          <a:p>
            <a:r>
              <a:rPr lang="en-US" sz="2400" dirty="0"/>
              <a:t>Many teachings in the New Testament are counter to the wisdom of </a:t>
            </a:r>
            <a:r>
              <a:rPr lang="en-US" sz="2400" dirty="0" smtClean="0"/>
              <a:t>Mankind</a:t>
            </a:r>
          </a:p>
          <a:p>
            <a:endParaRPr lang="en-US" sz="2400" dirty="0"/>
          </a:p>
          <a:p>
            <a:pPr marL="0" indent="0">
              <a:buNone/>
            </a:pPr>
            <a:r>
              <a:rPr lang="en-US" sz="1800" b="1" dirty="0" smtClean="0">
                <a:solidFill>
                  <a:srgbClr val="3366FF"/>
                </a:solidFill>
              </a:rPr>
              <a:t>1 </a:t>
            </a:r>
            <a:r>
              <a:rPr lang="en-US" sz="1800" b="1" dirty="0">
                <a:solidFill>
                  <a:srgbClr val="3366FF"/>
                </a:solidFill>
              </a:rPr>
              <a:t>Corinthians </a:t>
            </a:r>
            <a:r>
              <a:rPr lang="en-US" sz="1800" b="1" dirty="0" smtClean="0">
                <a:solidFill>
                  <a:srgbClr val="3366FF"/>
                </a:solidFill>
              </a:rPr>
              <a:t>1:18 </a:t>
            </a:r>
            <a:r>
              <a:rPr lang="en-US" sz="1600" dirty="0"/>
              <a:t>For the message of the cross is foolishness to those who are perishing, but to us who are being saved it is the power of God. 19 For it is written</a:t>
            </a:r>
            <a:r>
              <a:rPr lang="en-US" sz="1600" dirty="0" smtClean="0"/>
              <a:t>:</a:t>
            </a:r>
            <a:endParaRPr lang="en-US" sz="1600" dirty="0"/>
          </a:p>
          <a:p>
            <a:pPr marL="0" indent="0">
              <a:buNone/>
            </a:pPr>
            <a:r>
              <a:rPr lang="en-US" sz="1600" dirty="0" smtClean="0"/>
              <a:t>	“</a:t>
            </a:r>
            <a:r>
              <a:rPr lang="en-US" sz="1600" dirty="0"/>
              <a:t>I will destroy the wisdom of the wise,</a:t>
            </a:r>
          </a:p>
          <a:p>
            <a:pPr marL="0" indent="0">
              <a:buNone/>
            </a:pPr>
            <a:r>
              <a:rPr lang="en-US" sz="1600" dirty="0" smtClean="0"/>
              <a:t>	And </a:t>
            </a:r>
            <a:r>
              <a:rPr lang="en-US" sz="1600" dirty="0"/>
              <a:t>bring to nothing the understanding of the prudent</a:t>
            </a:r>
            <a:r>
              <a:rPr lang="en-US" sz="1600" dirty="0" smtClean="0"/>
              <a:t>.”</a:t>
            </a:r>
            <a:endParaRPr lang="en-US" sz="1600" dirty="0"/>
          </a:p>
          <a:p>
            <a:pPr marL="0" indent="0">
              <a:buNone/>
            </a:pPr>
            <a:r>
              <a:rPr lang="en-US" sz="1600" dirty="0"/>
              <a:t>20 Where is the wise? Where is the scribe? Where is the disputer of this age? </a:t>
            </a:r>
            <a:r>
              <a:rPr lang="en-US" sz="1600" b="1" dirty="0">
                <a:solidFill>
                  <a:srgbClr val="3366FF"/>
                </a:solidFill>
              </a:rPr>
              <a:t>Has not God made foolish the wisdom of this world?</a:t>
            </a:r>
            <a:r>
              <a:rPr lang="en-US" sz="1600" dirty="0"/>
              <a:t> </a:t>
            </a:r>
            <a:r>
              <a:rPr lang="en-US" sz="1600" b="1" dirty="0">
                <a:solidFill>
                  <a:srgbClr val="3366FF"/>
                </a:solidFill>
              </a:rPr>
              <a:t>21 For since, in the wisdom of God, the world through wisdom did not know God,</a:t>
            </a:r>
            <a:r>
              <a:rPr lang="en-US" sz="1600" dirty="0"/>
              <a:t> it pleased God through the foolishness of the message preached to save those who believe. </a:t>
            </a:r>
            <a:endParaRPr lang="en-US" sz="1600" dirty="0" smtClean="0"/>
          </a:p>
          <a:p>
            <a:pPr marL="0" indent="0">
              <a:buNone/>
            </a:pPr>
            <a:r>
              <a:rPr lang="en-US" sz="1600" dirty="0" smtClean="0"/>
              <a:t>25 </a:t>
            </a:r>
            <a:r>
              <a:rPr lang="en-US" sz="1600" b="1" dirty="0">
                <a:solidFill>
                  <a:srgbClr val="3366FF"/>
                </a:solidFill>
              </a:rPr>
              <a:t>Because the foolishness of God is wiser than men, and the weakness of God is stronger than men</a:t>
            </a:r>
            <a:r>
              <a:rPr lang="en-US" sz="1600" b="1" dirty="0" smtClean="0">
                <a:solidFill>
                  <a:srgbClr val="3366FF"/>
                </a:solidFill>
              </a:rPr>
              <a:t>.</a:t>
            </a:r>
          </a:p>
        </p:txBody>
      </p:sp>
    </p:spTree>
    <p:extLst>
      <p:ext uri="{BB962C8B-B14F-4D97-AF65-F5344CB8AC3E}">
        <p14:creationId xmlns:p14="http://schemas.microsoft.com/office/powerpoint/2010/main" val="269957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4552</TotalTime>
  <Words>1965</Words>
  <Application>Microsoft Office PowerPoint</Application>
  <PresentationFormat>On-screen Show (4:3)</PresentationFormat>
  <Paragraphs>223</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Timothy and Titus Slaves of Jesus</vt:lpstr>
      <vt:lpstr>Syllabus</vt:lpstr>
      <vt:lpstr>Service in Timothy and Titus</vt:lpstr>
      <vt:lpstr>Syllabus</vt:lpstr>
      <vt:lpstr>Class Objectives</vt:lpstr>
      <vt:lpstr>Timothy and Titus: Lesson 6</vt:lpstr>
      <vt:lpstr>The Mystery of Godliness</vt:lpstr>
      <vt:lpstr>Godliness Vs Wisdom of Mankind</vt:lpstr>
      <vt:lpstr>The Remedy: Godliness Vs Wisdom of Mankind</vt:lpstr>
      <vt:lpstr>The Remedy: Godliness Vs Wisdom of Mankind</vt:lpstr>
      <vt:lpstr>The Remedy: Godliness Vs Wisdom of Mankind</vt:lpstr>
      <vt:lpstr>The Remedy: Godliness Vs Wisdom of Mankind</vt:lpstr>
      <vt:lpstr>Authority for Paul’s Service:</vt:lpstr>
      <vt:lpstr>PowerPoint Presentation</vt:lpstr>
      <vt:lpstr>Why is Paul Writing to Timothy?</vt:lpstr>
      <vt:lpstr>Personal Admonition:  Development </vt:lpstr>
      <vt:lpstr>Personal Admonition:  Development </vt:lpstr>
      <vt:lpstr>Personal Admonition:  Development </vt:lpstr>
      <vt:lpstr>Roles in the Church:  Men &amp; Women</vt:lpstr>
      <vt:lpstr>Personal Admonition:  Development </vt:lpstr>
      <vt:lpstr>Godliness Vs Wisdom of Mankind</vt:lpstr>
      <vt:lpstr>Personal Admonition:  Development </vt:lpstr>
      <vt:lpstr>Roles in the Church:  Men &amp; Women</vt:lpstr>
      <vt:lpstr>Roles in the Church:  Men &amp; Women</vt:lpstr>
      <vt:lpstr>Application 2018</vt:lpstr>
      <vt:lpstr>Facts to remember:</vt:lpstr>
      <vt:lpstr>Dealing with Adversity in the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Timothy and Titus</dc:title>
  <dc:creator>rchinnis</dc:creator>
  <cp:lastModifiedBy>Blaine Mellor</cp:lastModifiedBy>
  <cp:revision>242</cp:revision>
  <cp:lastPrinted>2018-05-06T10:26:41Z</cp:lastPrinted>
  <dcterms:created xsi:type="dcterms:W3CDTF">2010-02-20T21:16:04Z</dcterms:created>
  <dcterms:modified xsi:type="dcterms:W3CDTF">2018-05-06T10:27:56Z</dcterms:modified>
</cp:coreProperties>
</file>