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77" r:id="rId3"/>
    <p:sldId id="300" r:id="rId4"/>
    <p:sldId id="301" r:id="rId5"/>
    <p:sldId id="308" r:id="rId6"/>
    <p:sldId id="358" r:id="rId7"/>
    <p:sldId id="356" r:id="rId8"/>
    <p:sldId id="289" r:id="rId9"/>
    <p:sldId id="353" r:id="rId10"/>
    <p:sldId id="357" r:id="rId11"/>
    <p:sldId id="350" r:id="rId12"/>
    <p:sldId id="360" r:id="rId13"/>
    <p:sldId id="361" r:id="rId14"/>
    <p:sldId id="365" r:id="rId15"/>
    <p:sldId id="366" r:id="rId16"/>
    <p:sldId id="367" r:id="rId17"/>
    <p:sldId id="371" r:id="rId18"/>
    <p:sldId id="368" r:id="rId19"/>
    <p:sldId id="369" r:id="rId20"/>
    <p:sldId id="370" r:id="rId21"/>
    <p:sldId id="372" r:id="rId22"/>
    <p:sldId id="359" r:id="rId23"/>
    <p:sldId id="354" r:id="rId24"/>
    <p:sldId id="355" r:id="rId25"/>
    <p:sldId id="319" r:id="rId26"/>
    <p:sldId id="329" r:id="rId27"/>
    <p:sldId id="331" r:id="rId28"/>
    <p:sldId id="34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C09E3D8-3D1B-449B-A186-33818D1D204B}">
          <p14:sldIdLst>
            <p14:sldId id="277"/>
            <p14:sldId id="300"/>
            <p14:sldId id="301"/>
            <p14:sldId id="308"/>
          </p14:sldIdLst>
        </p14:section>
        <p14:section name="Section 1" id="{F1FF7DAF-F27E-4CCC-8AF4-ACB3F1878BDD}">
          <p14:sldIdLst>
            <p14:sldId id="358"/>
            <p14:sldId id="356"/>
            <p14:sldId id="289"/>
            <p14:sldId id="353"/>
            <p14:sldId id="357"/>
            <p14:sldId id="350"/>
            <p14:sldId id="360"/>
            <p14:sldId id="361"/>
            <p14:sldId id="365"/>
            <p14:sldId id="366"/>
            <p14:sldId id="367"/>
            <p14:sldId id="371"/>
            <p14:sldId id="368"/>
            <p14:sldId id="369"/>
            <p14:sldId id="370"/>
            <p14:sldId id="372"/>
            <p14:sldId id="359"/>
            <p14:sldId id="354"/>
            <p14:sldId id="355"/>
            <p14:sldId id="319"/>
          </p14:sldIdLst>
        </p14:section>
        <p14:section name="Section 2" id="{3D7DE8D2-CB6D-4EBA-8B90-96CB3D0A8D52}">
          <p14:sldIdLst/>
        </p14:section>
        <p14:section name="Section 3" id="{B33BA4BF-0F10-4144-A710-B16C4DDFB3BD}">
          <p14:sldIdLst/>
        </p14:section>
        <p14:section name="Appendix" id="{D7CE480E-9341-48C7-A2E6-A062A48BF107}">
          <p14:sldIdLst>
            <p14:sldId id="329"/>
            <p14:sldId id="331"/>
            <p14:sldId id="343"/>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5229"/>
    <a:srgbClr val="98916E"/>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8" autoAdjust="0"/>
    <p:restoredTop sz="92750" autoAdjust="0"/>
  </p:normalViewPr>
  <p:slideViewPr>
    <p:cSldViewPr snapToGrid="0">
      <p:cViewPr varScale="1">
        <p:scale>
          <a:sx n="75" d="100"/>
          <a:sy n="75" d="100"/>
        </p:scale>
        <p:origin x="54" y="408"/>
      </p:cViewPr>
      <p:guideLst>
        <p:guide pos="3840"/>
        <p:guide orient="horz" pos="2160"/>
      </p:guideLst>
    </p:cSldViewPr>
  </p:slideViewPr>
  <p:notesTextViewPr>
    <p:cViewPr>
      <p:scale>
        <a:sx n="1" d="1"/>
        <a:sy n="1" d="1"/>
      </p:scale>
      <p:origin x="0" y="0"/>
    </p:cViewPr>
  </p:notesTextViewPr>
  <p:sorterViewPr>
    <p:cViewPr varScale="1">
      <p:scale>
        <a:sx n="1" d="1"/>
        <a:sy n="1" d="1"/>
      </p:scale>
      <p:origin x="0" y="-5526"/>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6/13/2018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6/13/2018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ahoma" panose="020B0604030504040204" pitchFamily="34" charset="0"/>
                <a:cs typeface="Tahoma" panose="020B0604030504040204" pitchFamily="34" charset="0"/>
              </a:rPr>
              <a:t>Part I:</a:t>
            </a:r>
            <a:r>
              <a:rPr lang="en-US" altLang="en-US">
                <a:latin typeface="Tahoma" panose="020B0604030504040204" pitchFamily="34" charset="0"/>
                <a:cs typeface="Tahoma" panose="020B0604030504040204" pitchFamily="34" charset="0"/>
              </a:rPr>
              <a:t>  </a:t>
            </a:r>
            <a:r>
              <a:rPr lang="en-US" altLang="en-US" b="1">
                <a:latin typeface="Tahoma" panose="020B0604030504040204" pitchFamily="34" charset="0"/>
                <a:cs typeface="Tahoma" panose="020B0604030504040204" pitchFamily="34" charset="0"/>
              </a:rPr>
              <a:t>Chapter 1</a:t>
            </a:r>
            <a:r>
              <a:rPr lang="en-US" altLang="en-US">
                <a:latin typeface="Tahoma" panose="020B0604030504040204" pitchFamily="34" charset="0"/>
                <a:cs typeface="Tahoma" panose="020B0604030504040204" pitchFamily="34" charset="0"/>
              </a:rPr>
              <a:t> Jeremiah</a:t>
            </a:r>
            <a:r>
              <a:rPr lang="en-US" altLang="en-US">
                <a:cs typeface="Tahoma" panose="020B0604030504040204" pitchFamily="34" charset="0"/>
              </a:rPr>
              <a:t>’</a:t>
            </a:r>
            <a:r>
              <a:rPr lang="en-US" altLang="en-US">
                <a:latin typeface="Tahoma" panose="020B0604030504040204" pitchFamily="34" charset="0"/>
                <a:cs typeface="Tahoma" panose="020B0604030504040204" pitchFamily="34" charset="0"/>
              </a:rPr>
              <a:t>s call</a:t>
            </a:r>
            <a:endParaRPr lang="en-US" altLang="en-US"/>
          </a:p>
          <a:p>
            <a:r>
              <a:rPr lang="en-US" altLang="en-US" b="1" dirty="0">
                <a:latin typeface="Tahoma" panose="020B0604030504040204" pitchFamily="34" charset="0"/>
                <a:cs typeface="Tahoma" panose="020B0604030504040204" pitchFamily="34" charset="0"/>
              </a:rPr>
              <a:t>Part 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 2-20</a:t>
            </a:r>
            <a:r>
              <a:rPr lang="en-US" altLang="en-US" dirty="0">
                <a:latin typeface="Tahoma" panose="020B0604030504040204" pitchFamily="34" charset="0"/>
                <a:cs typeface="Tahoma" panose="020B0604030504040204" pitchFamily="34" charset="0"/>
              </a:rPr>
              <a:t> Speeches and Prophecies Concerning Judah &amp; Jerusalem Primarily During the Time of Josiah, (641-610 B.C.)</a:t>
            </a:r>
            <a:endParaRPr lang="en-US" altLang="en-US" dirty="0"/>
          </a:p>
          <a:p>
            <a:r>
              <a:rPr lang="en-US" altLang="en-US" b="1" dirty="0">
                <a:latin typeface="Tahoma" panose="020B0604030504040204" pitchFamily="34" charset="0"/>
                <a:cs typeface="Tahoma" panose="020B0604030504040204" pitchFamily="34" charset="0"/>
              </a:rPr>
              <a:t>Part III: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21-39</a:t>
            </a:r>
            <a:r>
              <a:rPr lang="en-US" altLang="en-US" dirty="0">
                <a:latin typeface="Tahoma" panose="020B0604030504040204" pitchFamily="34" charset="0"/>
                <a:cs typeface="Tahoma" panose="020B0604030504040204" pitchFamily="34" charset="0"/>
              </a:rPr>
              <a:t> Prophecies of Specific Events during the Time of </a:t>
            </a:r>
            <a:endParaRPr lang="en-US" altLang="en-US" dirty="0"/>
          </a:p>
          <a:p>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(608-597) and Zedekiah, (597-586),  </a:t>
            </a:r>
            <a:endParaRPr lang="en-US" altLang="en-US" dirty="0"/>
          </a:p>
          <a:p>
            <a:r>
              <a:rPr lang="en-US" altLang="en-US" dirty="0">
                <a:latin typeface="Tahoma" panose="020B0604030504040204" pitchFamily="34" charset="0"/>
                <a:cs typeface="Tahoma" panose="020B0604030504040204" pitchFamily="34" charset="0"/>
              </a:rPr>
              <a:t>		 1: Woe to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21-24</a:t>
            </a:r>
            <a:endParaRPr lang="en-US" altLang="en-US" dirty="0"/>
          </a:p>
          <a:p>
            <a:r>
              <a:rPr lang="en-US" altLang="en-US" dirty="0">
                <a:latin typeface="Tahoma" panose="020B0604030504040204" pitchFamily="34" charset="0"/>
                <a:cs typeface="Tahoma" panose="020B0604030504040204" pitchFamily="34" charset="0"/>
              </a:rPr>
              <a:t>		 2: In the Fourth Year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25-26</a:t>
            </a:r>
            <a:endParaRPr lang="en-US" altLang="en-US" dirty="0"/>
          </a:p>
          <a:p>
            <a:r>
              <a:rPr lang="en-US" altLang="en-US" dirty="0">
                <a:latin typeface="Tahoma" panose="020B0604030504040204" pitchFamily="34" charset="0"/>
                <a:cs typeface="Tahoma" panose="020B0604030504040204" pitchFamily="34" charset="0"/>
              </a:rPr>
              <a:t>         		 3: In the Fourth Year of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27-29</a:t>
            </a:r>
            <a:endParaRPr lang="en-US" altLang="en-US" dirty="0"/>
          </a:p>
          <a:p>
            <a:r>
              <a:rPr lang="en-US" altLang="en-US" dirty="0">
                <a:latin typeface="Tahoma" panose="020B0604030504040204" pitchFamily="34" charset="0"/>
                <a:cs typeface="Tahoma" panose="020B0604030504040204" pitchFamily="34" charset="0"/>
              </a:rPr>
              <a:t>		 4: The Book of God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Consolation,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30-33</a:t>
            </a:r>
            <a:endParaRPr lang="en-US" altLang="en-US" dirty="0"/>
          </a:p>
          <a:p>
            <a:r>
              <a:rPr lang="en-US" altLang="en-US" dirty="0">
                <a:latin typeface="Tahoma" panose="020B0604030504040204" pitchFamily="34" charset="0"/>
                <a:cs typeface="Tahoma" panose="020B0604030504040204" pitchFamily="34" charset="0"/>
              </a:rPr>
              <a:t>          		 5: Under the Reign of Zedekiah,        	Ch.   34</a:t>
            </a:r>
            <a:endParaRPr lang="en-US" altLang="en-US" dirty="0"/>
          </a:p>
          <a:p>
            <a:r>
              <a:rPr lang="en-US" altLang="en-US" dirty="0">
                <a:latin typeface="Tahoma" panose="020B0604030504040204" pitchFamily="34" charset="0"/>
                <a:cs typeface="Tahoma" panose="020B0604030504040204" pitchFamily="34" charset="0"/>
              </a:rPr>
              <a:t>	       	 6: Under the Reign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35-36</a:t>
            </a:r>
            <a:endParaRPr lang="en-US" altLang="en-US" dirty="0"/>
          </a:p>
          <a:p>
            <a:r>
              <a:rPr lang="en-US" altLang="en-US" dirty="0">
                <a:latin typeface="Tahoma" panose="020B0604030504040204" pitchFamily="34" charset="0"/>
                <a:cs typeface="Tahoma" panose="020B0604030504040204" pitchFamily="34" charset="0"/>
              </a:rPr>
              <a:t>		 7: Under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37-39</a:t>
            </a:r>
            <a:endParaRPr lang="en-US" altLang="en-US" dirty="0"/>
          </a:p>
          <a:p>
            <a:r>
              <a:rPr lang="en-US" altLang="en-US" b="1" dirty="0">
                <a:latin typeface="Tahoma" panose="020B0604030504040204" pitchFamily="34" charset="0"/>
                <a:cs typeface="Tahoma" panose="020B0604030504040204" pitchFamily="34" charset="0"/>
              </a:rPr>
              <a:t>Part IV:</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40-45 </a:t>
            </a:r>
            <a:r>
              <a:rPr lang="en-US" altLang="en-US" dirty="0">
                <a:latin typeface="Tahoma" panose="020B0604030504040204" pitchFamily="34" charset="0"/>
                <a:cs typeface="Tahoma" panose="020B0604030504040204" pitchFamily="34" charset="0"/>
              </a:rPr>
              <a:t>Jeremiah</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Ministry to Judah After the Fall of</a:t>
            </a:r>
            <a:endParaRPr lang="en-US" altLang="en-US" dirty="0"/>
          </a:p>
          <a:p>
            <a:r>
              <a:rPr lang="en-US" altLang="en-US" dirty="0">
                <a:latin typeface="Tahoma" panose="020B0604030504040204" pitchFamily="34" charset="0"/>
                <a:cs typeface="Tahoma" panose="020B0604030504040204" pitchFamily="34" charset="0"/>
              </a:rPr>
              <a:t>	     	Jerusalem,                                        </a:t>
            </a:r>
            <a:endParaRPr lang="en-US" altLang="en-US" dirty="0"/>
          </a:p>
          <a:p>
            <a:r>
              <a:rPr lang="en-US" altLang="en-US" b="1" dirty="0">
                <a:latin typeface="Tahoma" panose="020B0604030504040204" pitchFamily="34" charset="0"/>
                <a:cs typeface="Tahoma" panose="020B0604030504040204" pitchFamily="34" charset="0"/>
              </a:rPr>
              <a:t>Part V: Chapters 46-51</a:t>
            </a:r>
            <a:r>
              <a:rPr lang="en-US" altLang="en-US" dirty="0">
                <a:latin typeface="Tahoma" panose="020B0604030504040204" pitchFamily="34" charset="0"/>
                <a:cs typeface="Tahoma" panose="020B0604030504040204" pitchFamily="34" charset="0"/>
              </a:rPr>
              <a:t> The Lord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Word Against Foreign Nations, 				    </a:t>
            </a:r>
            <a:endParaRPr lang="en-US" altLang="en-US" dirty="0"/>
          </a:p>
          <a:p>
            <a:r>
              <a:rPr lang="en-US" altLang="en-US" i="1" dirty="0">
                <a:latin typeface="Tahoma" panose="020B0604030504040204" pitchFamily="34" charset="0"/>
                <a:cs typeface="Tahoma" panose="020B0604030504040204" pitchFamily="34" charset="0"/>
              </a:rPr>
              <a:t>Historical Appendix: Chapter 52</a:t>
            </a:r>
            <a:r>
              <a:rPr lang="en-US" altLang="en-US" b="1" i="1" dirty="0">
                <a:latin typeface="Tahoma" panose="020B0604030504040204" pitchFamily="34" charset="0"/>
                <a:cs typeface="Tahoma" panose="020B0604030504040204" pitchFamily="34" charset="0"/>
              </a:rPr>
              <a:t> The Fall of Jerusalem</a:t>
            </a:r>
            <a:endParaRPr lang="en-US" altLang="en-US" i="1" dirty="0"/>
          </a:p>
          <a:p>
            <a:endParaRPr lang="en-US" altLang="en-US" dirty="0"/>
          </a:p>
        </p:txBody>
      </p:sp>
    </p:spTree>
    <p:extLst>
      <p:ext uri="{BB962C8B-B14F-4D97-AF65-F5344CB8AC3E}">
        <p14:creationId xmlns:p14="http://schemas.microsoft.com/office/powerpoint/2010/main" val="249111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3193382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61215"/>
            <a:ext cx="11026588" cy="2743200"/>
          </a:xfrm>
        </p:spPr>
        <p:txBody>
          <a:bodyPr>
            <a:normAutofit/>
          </a:bodyPr>
          <a:lstStyle/>
          <a:p>
            <a:r>
              <a:rPr lang="en-US" sz="4800" dirty="0"/>
              <a:t>Jeremiah – 40 years of prophecy</a:t>
            </a:r>
          </a:p>
        </p:txBody>
      </p:sp>
      <p:sp>
        <p:nvSpPr>
          <p:cNvPr id="3" name="Subtitle 2"/>
          <p:cNvSpPr>
            <a:spLocks noGrp="1"/>
          </p:cNvSpPr>
          <p:nvPr>
            <p:ph type="subTitle" idx="1"/>
          </p:nvPr>
        </p:nvSpPr>
        <p:spPr/>
        <p:txBody>
          <a:bodyPr>
            <a:noAutofit/>
          </a:bodyPr>
          <a:lstStyle/>
          <a:p>
            <a:r>
              <a:rPr lang="en-US" sz="2800" dirty="0"/>
              <a:t>Lesson 3:  False Religion and its Consequences</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353" y="273363"/>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2" name="TextBox 21"/>
          <p:cNvSpPr txBox="1"/>
          <p:nvPr/>
        </p:nvSpPr>
        <p:spPr>
          <a:xfrm>
            <a:off x="377068" y="772991"/>
            <a:ext cx="10727704" cy="461665"/>
          </a:xfrm>
          <a:prstGeom prst="rect">
            <a:avLst/>
          </a:prstGeom>
          <a:noFill/>
        </p:spPr>
        <p:txBody>
          <a:bodyPr wrap="square" rtlCol="0">
            <a:spAutoFit/>
          </a:bodyPr>
          <a:lstStyle/>
          <a:p>
            <a:r>
              <a:rPr lang="en-US" sz="2400" b="1" dirty="0"/>
              <a:t>Possible Title:  </a:t>
            </a:r>
            <a:r>
              <a:rPr lang="en-US" sz="2400" dirty="0"/>
              <a:t>God’s Sovereignty and man’s responsibility</a:t>
            </a:r>
          </a:p>
        </p:txBody>
      </p:sp>
      <p:sp>
        <p:nvSpPr>
          <p:cNvPr id="23" name="TextBox 22"/>
          <p:cNvSpPr txBox="1"/>
          <p:nvPr/>
        </p:nvSpPr>
        <p:spPr>
          <a:xfrm>
            <a:off x="2422682" y="1659110"/>
            <a:ext cx="6202837"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If Jehovah is all Sovereign, is man truly free</a:t>
            </a:r>
            <a:r>
              <a:rPr lang="en-US" dirty="0">
                <a:solidFill>
                  <a:schemeClr val="tx2"/>
                </a:solidFill>
                <a:effectLst>
                  <a:outerShdw blurRad="38100" dist="38100" dir="2700000" algn="tl">
                    <a:srgbClr val="000000">
                      <a:alpha val="43137"/>
                    </a:srgbClr>
                  </a:outerShdw>
                </a:effectLst>
              </a:rPr>
              <a:t>?</a:t>
            </a:r>
          </a:p>
        </p:txBody>
      </p:sp>
      <p:sp>
        <p:nvSpPr>
          <p:cNvPr id="25" name="Rectangle 24"/>
          <p:cNvSpPr/>
          <p:nvPr/>
        </p:nvSpPr>
        <p:spPr>
          <a:xfrm>
            <a:off x="537326" y="2203038"/>
            <a:ext cx="11302739" cy="1200329"/>
          </a:xfrm>
          <a:prstGeom prst="rect">
            <a:avLst/>
          </a:prstGeom>
        </p:spPr>
        <p:txBody>
          <a:bodyPr wrap="square">
            <a:spAutoFit/>
          </a:bodyPr>
          <a:lstStyle/>
          <a:p>
            <a:r>
              <a:rPr lang="en-US" sz="2400" dirty="0" err="1"/>
              <a:t>Jer</a:t>
            </a:r>
            <a:r>
              <a:rPr lang="en-US" sz="2400" dirty="0"/>
              <a:t> 7:3,4  Thus says the LORD of hosts, the God of Israel: Amend your ways and your deeds, and I will let you dwell in this place. Do not trust in these deceptive words: 'This is the temple of the LORD, the temple of the LORD, the temple of the LORD.' </a:t>
            </a:r>
          </a:p>
        </p:txBody>
      </p:sp>
      <p:cxnSp>
        <p:nvCxnSpPr>
          <p:cNvPr id="27" name="Straight Connector 26"/>
          <p:cNvCxnSpPr/>
          <p:nvPr/>
        </p:nvCxnSpPr>
        <p:spPr>
          <a:xfrm flipV="1">
            <a:off x="754144" y="3318228"/>
            <a:ext cx="10143242" cy="94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37326" y="3329162"/>
            <a:ext cx="7760394" cy="461665"/>
          </a:xfrm>
          <a:prstGeom prst="rect">
            <a:avLst/>
          </a:prstGeom>
        </p:spPr>
        <p:txBody>
          <a:bodyPr wrap="none">
            <a:spAutoFit/>
          </a:bodyPr>
          <a:lstStyle/>
          <a:p>
            <a:r>
              <a:rPr lang="en-US" sz="2400" dirty="0" err="1"/>
              <a:t>Jer</a:t>
            </a:r>
            <a:r>
              <a:rPr lang="en-US" sz="2400" dirty="0"/>
              <a:t> 7:5  "For if you truly amend your ways and your deeds:</a:t>
            </a:r>
          </a:p>
        </p:txBody>
      </p:sp>
      <p:sp>
        <p:nvSpPr>
          <p:cNvPr id="30" name="Rectangle 29"/>
          <p:cNvSpPr/>
          <p:nvPr/>
        </p:nvSpPr>
        <p:spPr>
          <a:xfrm>
            <a:off x="537327" y="4903510"/>
            <a:ext cx="6589337" cy="1477328"/>
          </a:xfrm>
          <a:prstGeom prst="rect">
            <a:avLst/>
          </a:prstGeom>
        </p:spPr>
        <p:txBody>
          <a:bodyPr wrap="square">
            <a:spAutoFit/>
          </a:bodyPr>
          <a:lstStyle/>
          <a:p>
            <a:pPr marL="285750" indent="-285750">
              <a:buClr>
                <a:schemeClr val="accent1">
                  <a:lumMod val="75000"/>
                </a:schemeClr>
              </a:buClr>
              <a:buFont typeface="Arial" pitchFamily="34" charset="0"/>
              <a:buChar char="•"/>
            </a:pPr>
            <a:r>
              <a:rPr lang="en-US" dirty="0"/>
              <a:t>thoroughly execute judgment between a man and his neighbor</a:t>
            </a:r>
          </a:p>
          <a:p>
            <a:pPr marL="285750" indent="-285750">
              <a:buClr>
                <a:schemeClr val="accent1">
                  <a:lumMod val="75000"/>
                </a:schemeClr>
              </a:buClr>
              <a:buFont typeface="Arial" pitchFamily="34" charset="0"/>
              <a:buChar char="•"/>
            </a:pPr>
            <a:r>
              <a:rPr lang="en-US" dirty="0"/>
              <a:t>do not oppress the stranger, the fatherless, and the widow</a:t>
            </a:r>
          </a:p>
          <a:p>
            <a:pPr marL="285750" indent="-285750">
              <a:buClr>
                <a:schemeClr val="accent1">
                  <a:lumMod val="75000"/>
                </a:schemeClr>
              </a:buClr>
              <a:buFont typeface="Arial" pitchFamily="34" charset="0"/>
              <a:buChar char="•"/>
            </a:pPr>
            <a:r>
              <a:rPr lang="en-US" dirty="0"/>
              <a:t>do not shed innocent blood in this place</a:t>
            </a:r>
          </a:p>
          <a:p>
            <a:pPr marL="285750" indent="-285750">
              <a:buClr>
                <a:schemeClr val="accent1">
                  <a:lumMod val="75000"/>
                </a:schemeClr>
              </a:buClr>
              <a:buFont typeface="Arial" pitchFamily="34" charset="0"/>
              <a:buChar char="•"/>
            </a:pPr>
            <a:r>
              <a:rPr lang="en-US" dirty="0"/>
              <a:t>walk after other gods to your hurt</a:t>
            </a:r>
          </a:p>
          <a:p>
            <a:pPr marL="285750" indent="-285750">
              <a:buFont typeface="Arial" pitchFamily="34" charset="0"/>
              <a:buChar char="•"/>
            </a:pPr>
            <a:endParaRPr lang="en-US" dirty="0"/>
          </a:p>
        </p:txBody>
      </p:sp>
      <p:sp>
        <p:nvSpPr>
          <p:cNvPr id="31" name="Oval 30"/>
          <p:cNvSpPr/>
          <p:nvPr/>
        </p:nvSpPr>
        <p:spPr>
          <a:xfrm>
            <a:off x="-75414" y="3752166"/>
            <a:ext cx="2037759" cy="1197199"/>
          </a:xfrm>
          <a:prstGeom prst="ellipse">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“If…”</a:t>
            </a:r>
          </a:p>
        </p:txBody>
      </p:sp>
      <p:sp>
        <p:nvSpPr>
          <p:cNvPr id="32" name="Oval 31"/>
          <p:cNvSpPr/>
          <p:nvPr/>
        </p:nvSpPr>
        <p:spPr>
          <a:xfrm>
            <a:off x="6840716" y="3998479"/>
            <a:ext cx="2868892" cy="1197199"/>
          </a:xfrm>
          <a:prstGeom prst="ellipse">
            <a:avLst/>
          </a:prstGeom>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“Then…”</a:t>
            </a:r>
          </a:p>
        </p:txBody>
      </p:sp>
      <p:sp>
        <p:nvSpPr>
          <p:cNvPr id="33" name="Rectangle 32"/>
          <p:cNvSpPr/>
          <p:nvPr/>
        </p:nvSpPr>
        <p:spPr>
          <a:xfrm>
            <a:off x="8220170" y="5180509"/>
            <a:ext cx="3619895" cy="923330"/>
          </a:xfrm>
          <a:prstGeom prst="rect">
            <a:avLst/>
          </a:prstGeom>
        </p:spPr>
        <p:txBody>
          <a:bodyPr wrap="square">
            <a:spAutoFit/>
          </a:bodyPr>
          <a:lstStyle/>
          <a:p>
            <a:pPr marL="285750" indent="-285750">
              <a:buClr>
                <a:schemeClr val="accent1">
                  <a:lumMod val="75000"/>
                </a:schemeClr>
              </a:buClr>
              <a:buFont typeface="Arial" pitchFamily="34" charset="0"/>
              <a:buChar char="•"/>
            </a:pPr>
            <a:r>
              <a:rPr lang="en-US" dirty="0"/>
              <a:t>I will cause you to dwell in this place</a:t>
            </a:r>
          </a:p>
          <a:p>
            <a:pPr marL="285750" indent="-285750">
              <a:buFont typeface="Arial" pitchFamily="34" charset="0"/>
              <a:buChar char="•"/>
            </a:pPr>
            <a:endParaRPr lang="en-US" dirty="0"/>
          </a:p>
        </p:txBody>
      </p:sp>
      <p:sp>
        <p:nvSpPr>
          <p:cNvPr id="2" name="Rectangle 1"/>
          <p:cNvSpPr/>
          <p:nvPr/>
        </p:nvSpPr>
        <p:spPr>
          <a:xfrm>
            <a:off x="537325" y="1138497"/>
            <a:ext cx="11302739" cy="1200329"/>
          </a:xfrm>
          <a:prstGeom prst="rect">
            <a:avLst/>
          </a:prstGeom>
        </p:spPr>
        <p:txBody>
          <a:bodyPr wrap="square">
            <a:spAutoFit/>
          </a:bodyPr>
          <a:lstStyle/>
          <a:p>
            <a:r>
              <a:rPr lang="en-US" sz="2400" dirty="0" err="1"/>
              <a:t>Jer</a:t>
            </a:r>
            <a:r>
              <a:rPr lang="en-US" sz="2400" dirty="0"/>
              <a:t> 7:2  "Stand in the gate of the LORD's house, and proclaim there this word, and say, 'Hear the word of the LORD, all </a:t>
            </a:r>
            <a:r>
              <a:rPr lang="en-US" sz="2400" i="1" dirty="0"/>
              <a:t>you of</a:t>
            </a:r>
            <a:r>
              <a:rPr lang="en-US" sz="2400" dirty="0"/>
              <a:t> Judah who enter in at these gates to worship the LORD!' " </a:t>
            </a:r>
          </a:p>
        </p:txBody>
      </p:sp>
      <p:cxnSp>
        <p:nvCxnSpPr>
          <p:cNvPr id="14" name="Straight Connector 13"/>
          <p:cNvCxnSpPr/>
          <p:nvPr/>
        </p:nvCxnSpPr>
        <p:spPr>
          <a:xfrm>
            <a:off x="6381946" y="1889942"/>
            <a:ext cx="5007204"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3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animEffect transition="in" filter="fade">
                                      <p:cBhvr>
                                        <p:cTn id="35" dur="500"/>
                                        <p:tgtEl>
                                          <p:spTgt spid="2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
                                            <p:txEl>
                                              <p:pRg st="0" end="0"/>
                                            </p:txEl>
                                          </p:spTgt>
                                        </p:tgtEl>
                                        <p:attrNameLst>
                                          <p:attrName>style.visibility</p:attrName>
                                        </p:attrNameLst>
                                      </p:cBhvr>
                                      <p:to>
                                        <p:strVal val="visible"/>
                                      </p:to>
                                    </p:set>
                                    <p:animEffect transition="in" filter="wipe(left)">
                                      <p:cBhvr>
                                        <p:cTn id="45" dur="500"/>
                                        <p:tgtEl>
                                          <p:spTgt spid="3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
                                            <p:txEl>
                                              <p:pRg st="1" end="1"/>
                                            </p:txEl>
                                          </p:spTgt>
                                        </p:tgtEl>
                                        <p:attrNameLst>
                                          <p:attrName>style.visibility</p:attrName>
                                        </p:attrNameLst>
                                      </p:cBhvr>
                                      <p:to>
                                        <p:strVal val="visible"/>
                                      </p:to>
                                    </p:set>
                                    <p:animEffect transition="in" filter="wipe(left)">
                                      <p:cBhvr>
                                        <p:cTn id="50" dur="500"/>
                                        <p:tgtEl>
                                          <p:spTgt spid="3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
                                            <p:txEl>
                                              <p:pRg st="2" end="2"/>
                                            </p:txEl>
                                          </p:spTgt>
                                        </p:tgtEl>
                                        <p:attrNameLst>
                                          <p:attrName>style.visibility</p:attrName>
                                        </p:attrNameLst>
                                      </p:cBhvr>
                                      <p:to>
                                        <p:strVal val="visible"/>
                                      </p:to>
                                    </p:set>
                                    <p:animEffect transition="in" filter="wipe(left)">
                                      <p:cBhvr>
                                        <p:cTn id="55" dur="500"/>
                                        <p:tgtEl>
                                          <p:spTgt spid="3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0">
                                            <p:txEl>
                                              <p:pRg st="3" end="3"/>
                                            </p:txEl>
                                          </p:spTgt>
                                        </p:tgtEl>
                                        <p:attrNameLst>
                                          <p:attrName>style.visibility</p:attrName>
                                        </p:attrNameLst>
                                      </p:cBhvr>
                                      <p:to>
                                        <p:strVal val="visible"/>
                                      </p:to>
                                    </p:set>
                                    <p:animEffect transition="in" filter="wipe(left)">
                                      <p:cBhvr>
                                        <p:cTn id="60" dur="500"/>
                                        <p:tgtEl>
                                          <p:spTgt spid="3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31" grpId="0" animBg="1"/>
      <p:bldP spid="32" grpId="0" animBg="1"/>
      <p:bldP spid="3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353" y="273363"/>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37326" y="3970601"/>
            <a:ext cx="9561922"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What reminders did God provide to demonstrate His resolve</a:t>
            </a:r>
            <a:r>
              <a:rPr lang="en-US" dirty="0">
                <a:solidFill>
                  <a:schemeClr val="tx2"/>
                </a:solidFill>
                <a:effectLst>
                  <a:outerShdw blurRad="38100" dist="38100" dir="2700000" algn="tl">
                    <a:srgbClr val="000000">
                      <a:alpha val="43137"/>
                    </a:srgbClr>
                  </a:outerShdw>
                </a:effectLst>
              </a:rPr>
              <a:t>?</a:t>
            </a:r>
          </a:p>
        </p:txBody>
      </p:sp>
      <p:sp>
        <p:nvSpPr>
          <p:cNvPr id="3" name="Rectangle 2"/>
          <p:cNvSpPr/>
          <p:nvPr/>
        </p:nvSpPr>
        <p:spPr>
          <a:xfrm>
            <a:off x="537327" y="880124"/>
            <a:ext cx="11302739" cy="1569660"/>
          </a:xfrm>
          <a:prstGeom prst="rect">
            <a:avLst/>
          </a:prstGeom>
        </p:spPr>
        <p:txBody>
          <a:bodyPr wrap="square">
            <a:spAutoFit/>
          </a:bodyPr>
          <a:lstStyle/>
          <a:p>
            <a:r>
              <a:rPr lang="en-US" sz="2400" b="1" dirty="0" err="1"/>
              <a:t>Jer</a:t>
            </a:r>
            <a:r>
              <a:rPr lang="en-US" sz="2400" b="1" dirty="0"/>
              <a:t> 7:9,10</a:t>
            </a:r>
            <a:r>
              <a:rPr lang="en-US" sz="2400" dirty="0"/>
              <a:t>  Will you steal, murder, commit adultery, swear falsely, burn incense to Baal, and walk after other gods whom you do not know, and then come and stand before Me in this house which is called by My name, and say, </a:t>
            </a:r>
            <a:r>
              <a:rPr lang="en-US" sz="2400" u="sng" dirty="0">
                <a:effectLst>
                  <a:outerShdw blurRad="38100" dist="38100" dir="2700000" algn="tl">
                    <a:srgbClr val="000000">
                      <a:alpha val="43137"/>
                    </a:srgbClr>
                  </a:outerShdw>
                </a:effectLst>
              </a:rPr>
              <a:t>'We are delivered to do all these abominations</a:t>
            </a:r>
            <a:r>
              <a:rPr lang="en-US" sz="2400" dirty="0"/>
              <a:t>'? </a:t>
            </a:r>
          </a:p>
        </p:txBody>
      </p:sp>
      <p:sp>
        <p:nvSpPr>
          <p:cNvPr id="5" name="Rectangle 4"/>
          <p:cNvSpPr/>
          <p:nvPr/>
        </p:nvSpPr>
        <p:spPr>
          <a:xfrm>
            <a:off x="537326" y="3068119"/>
            <a:ext cx="11302739" cy="830997"/>
          </a:xfrm>
          <a:prstGeom prst="rect">
            <a:avLst/>
          </a:prstGeom>
        </p:spPr>
        <p:txBody>
          <a:bodyPr wrap="square">
            <a:spAutoFit/>
          </a:bodyPr>
          <a:lstStyle/>
          <a:p>
            <a:r>
              <a:rPr lang="en-US" sz="2400" b="1" dirty="0" err="1"/>
              <a:t>Jer</a:t>
            </a:r>
            <a:r>
              <a:rPr lang="en-US" sz="2400" b="1" dirty="0"/>
              <a:t> 7:11</a:t>
            </a:r>
            <a:r>
              <a:rPr lang="en-US" sz="2400" dirty="0"/>
              <a:t>  Has this house, which is called by My name, </a:t>
            </a:r>
            <a:r>
              <a:rPr lang="en-US" sz="2400" u="sng" dirty="0">
                <a:effectLst>
                  <a:outerShdw blurRad="38100" dist="38100" dir="2700000" algn="tl">
                    <a:srgbClr val="000000">
                      <a:alpha val="43137"/>
                    </a:srgbClr>
                  </a:outerShdw>
                </a:effectLst>
              </a:rPr>
              <a:t>become a den of thieves </a:t>
            </a:r>
            <a:r>
              <a:rPr lang="en-US" sz="2400" dirty="0"/>
              <a:t>in your eyes? Behold, I, even I, have seen </a:t>
            </a:r>
            <a:r>
              <a:rPr lang="en-US" sz="2400" i="1" dirty="0"/>
              <a:t>it,</a:t>
            </a:r>
            <a:r>
              <a:rPr lang="en-US" sz="2400" dirty="0"/>
              <a:t>" says the LORD. </a:t>
            </a:r>
          </a:p>
        </p:txBody>
      </p:sp>
      <p:sp>
        <p:nvSpPr>
          <p:cNvPr id="6" name="TextBox 5"/>
          <p:cNvSpPr txBox="1"/>
          <p:nvPr/>
        </p:nvSpPr>
        <p:spPr>
          <a:xfrm>
            <a:off x="537328" y="4526536"/>
            <a:ext cx="5542962"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rPr>
              <a:t>Shiloh</a:t>
            </a:r>
          </a:p>
        </p:txBody>
      </p:sp>
      <p:sp>
        <p:nvSpPr>
          <p:cNvPr id="8" name="Rectangle 7"/>
          <p:cNvSpPr/>
          <p:nvPr/>
        </p:nvSpPr>
        <p:spPr>
          <a:xfrm>
            <a:off x="537327" y="5162184"/>
            <a:ext cx="5542964" cy="923330"/>
          </a:xfrm>
          <a:prstGeom prst="rect">
            <a:avLst/>
          </a:prstGeom>
        </p:spPr>
        <p:txBody>
          <a:bodyPr wrap="square">
            <a:spAutoFit/>
          </a:bodyPr>
          <a:lstStyle/>
          <a:p>
            <a:r>
              <a:rPr lang="en-US" dirty="0" err="1"/>
              <a:t>Jer</a:t>
            </a:r>
            <a:r>
              <a:rPr lang="en-US" dirty="0"/>
              <a:t> 7:12  "But go now to My place which </a:t>
            </a:r>
            <a:r>
              <a:rPr lang="en-US" i="1" dirty="0"/>
              <a:t>was</a:t>
            </a:r>
            <a:r>
              <a:rPr lang="en-US" dirty="0"/>
              <a:t> in Shiloh, where I set My name at the first, and see what I did to it because of the wickedness of My people Israel. </a:t>
            </a:r>
          </a:p>
        </p:txBody>
      </p:sp>
      <p:sp>
        <p:nvSpPr>
          <p:cNvPr id="18" name="TextBox 17"/>
          <p:cNvSpPr txBox="1"/>
          <p:nvPr/>
        </p:nvSpPr>
        <p:spPr>
          <a:xfrm>
            <a:off x="6080291" y="4528186"/>
            <a:ext cx="5759773"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rPr>
              <a:t>Captivity</a:t>
            </a:r>
          </a:p>
        </p:txBody>
      </p:sp>
      <p:sp>
        <p:nvSpPr>
          <p:cNvPr id="9" name="Rectangle 8"/>
          <p:cNvSpPr/>
          <p:nvPr/>
        </p:nvSpPr>
        <p:spPr>
          <a:xfrm>
            <a:off x="6080291" y="5162184"/>
            <a:ext cx="5759776" cy="646331"/>
          </a:xfrm>
          <a:prstGeom prst="rect">
            <a:avLst/>
          </a:prstGeom>
        </p:spPr>
        <p:txBody>
          <a:bodyPr wrap="square">
            <a:spAutoFit/>
          </a:bodyPr>
          <a:lstStyle/>
          <a:p>
            <a:r>
              <a:rPr lang="en-US" dirty="0" err="1"/>
              <a:t>Jer</a:t>
            </a:r>
            <a:r>
              <a:rPr lang="en-US" dirty="0"/>
              <a:t> 7:15  And I will cast you out of My sight, as I have cast out all your brethren—the whole posterity of Ephraim. </a:t>
            </a:r>
          </a:p>
        </p:txBody>
      </p:sp>
      <p:sp>
        <p:nvSpPr>
          <p:cNvPr id="12" name="TextBox 11"/>
          <p:cNvSpPr txBox="1"/>
          <p:nvPr/>
        </p:nvSpPr>
        <p:spPr>
          <a:xfrm>
            <a:off x="537326" y="2520445"/>
            <a:ext cx="9561922"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As ridiculous as this hypocrisy appears, in what ways can we be guilty</a:t>
            </a:r>
            <a:r>
              <a:rPr lang="en-US" dirty="0">
                <a:solidFill>
                  <a:schemeClr val="tx2"/>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4520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6" grpId="0"/>
      <p:bldP spid="8" grpId="0"/>
      <p:bldP spid="18" grpId="0"/>
      <p:bldP spid="9"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353" y="273363"/>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37328" y="1277435"/>
            <a:ext cx="9561922"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Why was Jeremiah instructed not to pray for this people</a:t>
            </a:r>
            <a:r>
              <a:rPr lang="en-US" dirty="0">
                <a:solidFill>
                  <a:schemeClr val="tx2"/>
                </a:solidFill>
                <a:effectLst>
                  <a:outerShdw blurRad="38100" dist="38100" dir="2700000" algn="tl">
                    <a:srgbClr val="000000">
                      <a:alpha val="43137"/>
                    </a:srgbClr>
                  </a:outerShdw>
                </a:effectLst>
              </a:rPr>
              <a:t>?</a:t>
            </a:r>
          </a:p>
        </p:txBody>
      </p:sp>
      <p:sp>
        <p:nvSpPr>
          <p:cNvPr id="2" name="Rectangle 1"/>
          <p:cNvSpPr/>
          <p:nvPr/>
        </p:nvSpPr>
        <p:spPr>
          <a:xfrm>
            <a:off x="537328" y="2044716"/>
            <a:ext cx="10727703" cy="830997"/>
          </a:xfrm>
          <a:prstGeom prst="rect">
            <a:avLst/>
          </a:prstGeom>
        </p:spPr>
        <p:txBody>
          <a:bodyPr wrap="square">
            <a:spAutoFit/>
          </a:bodyPr>
          <a:lstStyle/>
          <a:p>
            <a:r>
              <a:rPr lang="en-US" sz="2400" dirty="0" err="1"/>
              <a:t>Jer</a:t>
            </a:r>
            <a:r>
              <a:rPr lang="en-US" sz="2400" dirty="0"/>
              <a:t> 7:17  Do you not see what they do in the cities of Judah and in the streets of Jerusalem?</a:t>
            </a:r>
            <a:r>
              <a:rPr lang="en-US" dirty="0"/>
              <a:t> </a:t>
            </a:r>
          </a:p>
        </p:txBody>
      </p:sp>
      <p:sp>
        <p:nvSpPr>
          <p:cNvPr id="3" name="32-Point Star 2"/>
          <p:cNvSpPr/>
          <p:nvPr/>
        </p:nvSpPr>
        <p:spPr>
          <a:xfrm>
            <a:off x="9038734" y="-75413"/>
            <a:ext cx="2688210" cy="2120130"/>
          </a:xfrm>
          <a:prstGeom prst="star32">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Castellar" pitchFamily="18" charset="0"/>
              </a:rPr>
              <a:t>3 TIMES</a:t>
            </a:r>
          </a:p>
          <a:p>
            <a:pPr algn="ctr"/>
            <a:r>
              <a:rPr lang="en-US" sz="1600" b="1" dirty="0">
                <a:effectLst>
                  <a:outerShdw blurRad="38100" dist="38100" dir="2700000" algn="tl">
                    <a:srgbClr val="000000">
                      <a:alpha val="43137"/>
                    </a:srgbClr>
                  </a:outerShdw>
                </a:effectLst>
                <a:latin typeface="Castellar" pitchFamily="18" charset="0"/>
              </a:rPr>
              <a:t>7:16</a:t>
            </a:r>
          </a:p>
          <a:p>
            <a:pPr algn="ctr"/>
            <a:r>
              <a:rPr lang="en-US" sz="1600" b="1" dirty="0">
                <a:effectLst>
                  <a:outerShdw blurRad="38100" dist="38100" dir="2700000" algn="tl">
                    <a:srgbClr val="000000">
                      <a:alpha val="43137"/>
                    </a:srgbClr>
                  </a:outerShdw>
                </a:effectLst>
                <a:latin typeface="Castellar" pitchFamily="18" charset="0"/>
              </a:rPr>
              <a:t>11:14</a:t>
            </a:r>
          </a:p>
          <a:p>
            <a:pPr algn="ctr"/>
            <a:r>
              <a:rPr lang="en-US" sz="1600" b="1" dirty="0">
                <a:effectLst>
                  <a:outerShdw blurRad="38100" dist="38100" dir="2700000" algn="tl">
                    <a:srgbClr val="000000">
                      <a:alpha val="43137"/>
                    </a:srgbClr>
                  </a:outerShdw>
                </a:effectLst>
                <a:latin typeface="Castellar" pitchFamily="18" charset="0"/>
              </a:rPr>
              <a:t>14:11</a:t>
            </a:r>
          </a:p>
        </p:txBody>
      </p:sp>
      <p:sp>
        <p:nvSpPr>
          <p:cNvPr id="5" name="Rectangle 4"/>
          <p:cNvSpPr/>
          <p:nvPr/>
        </p:nvSpPr>
        <p:spPr>
          <a:xfrm>
            <a:off x="537328" y="3007946"/>
            <a:ext cx="1555423" cy="461665"/>
          </a:xfrm>
          <a:prstGeom prst="rect">
            <a:avLst/>
          </a:prstGeom>
        </p:spPr>
        <p:txBody>
          <a:bodyPr wrap="square">
            <a:spAutoFit/>
          </a:bodyPr>
          <a:lstStyle/>
          <a:p>
            <a:r>
              <a:rPr lang="en-US" sz="2400" dirty="0" err="1"/>
              <a:t>Jer</a:t>
            </a:r>
            <a:r>
              <a:rPr lang="en-US" sz="2400" dirty="0"/>
              <a:t> 7:18 </a:t>
            </a:r>
          </a:p>
        </p:txBody>
      </p:sp>
      <p:sp>
        <p:nvSpPr>
          <p:cNvPr id="6" name="Rectangle 5"/>
          <p:cNvSpPr/>
          <p:nvPr/>
        </p:nvSpPr>
        <p:spPr>
          <a:xfrm>
            <a:off x="1962346" y="3013078"/>
            <a:ext cx="6096000" cy="1200329"/>
          </a:xfrm>
          <a:prstGeom prst="rect">
            <a:avLst/>
          </a:prstGeom>
        </p:spPr>
        <p:txBody>
          <a:bodyPr>
            <a:spAutoFit/>
          </a:bodyPr>
          <a:lstStyle/>
          <a:p>
            <a:pPr marL="285750" indent="-285750">
              <a:buClr>
                <a:schemeClr val="accent1">
                  <a:lumMod val="50000"/>
                </a:schemeClr>
              </a:buClr>
              <a:buFont typeface="Arial" pitchFamily="34" charset="0"/>
              <a:buChar char="•"/>
            </a:pPr>
            <a:r>
              <a:rPr lang="en-US" sz="2400" dirty="0"/>
              <a:t>The children gather wood</a:t>
            </a:r>
          </a:p>
          <a:p>
            <a:pPr marL="285750" indent="-285750">
              <a:buClr>
                <a:schemeClr val="accent1">
                  <a:lumMod val="50000"/>
                </a:schemeClr>
              </a:buClr>
              <a:buFont typeface="Arial" pitchFamily="34" charset="0"/>
              <a:buChar char="•"/>
            </a:pPr>
            <a:r>
              <a:rPr lang="en-US" sz="2400" dirty="0"/>
              <a:t>The fathers kindle the fire</a:t>
            </a:r>
          </a:p>
          <a:p>
            <a:pPr marL="285750" indent="-285750">
              <a:buClr>
                <a:schemeClr val="accent1">
                  <a:lumMod val="50000"/>
                </a:schemeClr>
              </a:buClr>
              <a:buFont typeface="Arial" pitchFamily="34" charset="0"/>
              <a:buChar char="•"/>
            </a:pPr>
            <a:r>
              <a:rPr lang="en-US" sz="2400" dirty="0"/>
              <a:t>The women knead dough</a:t>
            </a:r>
          </a:p>
        </p:txBody>
      </p:sp>
      <p:pic>
        <p:nvPicPr>
          <p:cNvPr id="1026" name="Picture 2" descr="Image result for joel osteen minis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803" y="2721184"/>
            <a:ext cx="2177712" cy="32995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47655" y="4451087"/>
            <a:ext cx="4473018" cy="1569660"/>
          </a:xfrm>
          <a:prstGeom prst="rect">
            <a:avLst/>
          </a:prstGeom>
        </p:spPr>
        <p:txBody>
          <a:bodyPr wrap="square">
            <a:spAutoFit/>
          </a:bodyPr>
          <a:lstStyle/>
          <a:p>
            <a:r>
              <a:rPr lang="en-US" sz="2400" dirty="0"/>
              <a:t>…to make cakes for the queen of heaven; and </a:t>
            </a:r>
            <a:r>
              <a:rPr lang="en-US" sz="2400" i="1" dirty="0"/>
              <a:t>they</a:t>
            </a:r>
            <a:r>
              <a:rPr lang="en-US" sz="2400" dirty="0"/>
              <a:t> pour out drink offerings to other gods, that they may provoke Me to anger.</a:t>
            </a:r>
          </a:p>
        </p:txBody>
      </p:sp>
      <p:cxnSp>
        <p:nvCxnSpPr>
          <p:cNvPr id="12" name="Straight Connector 11"/>
          <p:cNvCxnSpPr/>
          <p:nvPr/>
        </p:nvCxnSpPr>
        <p:spPr>
          <a:xfrm>
            <a:off x="2592371" y="5934042"/>
            <a:ext cx="272591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42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5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792" y="263936"/>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48324" y="1121789"/>
            <a:ext cx="4136797"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rPr>
              <a:t>Why God’s Anger?</a:t>
            </a:r>
          </a:p>
        </p:txBody>
      </p:sp>
      <p:cxnSp>
        <p:nvCxnSpPr>
          <p:cNvPr id="12" name="Straight Connector 11"/>
          <p:cNvCxnSpPr/>
          <p:nvPr/>
        </p:nvCxnSpPr>
        <p:spPr>
          <a:xfrm>
            <a:off x="7743334" y="2295296"/>
            <a:ext cx="27259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8792" y="1913707"/>
            <a:ext cx="10972800" cy="830997"/>
          </a:xfrm>
          <a:prstGeom prst="rect">
            <a:avLst/>
          </a:prstGeom>
        </p:spPr>
        <p:txBody>
          <a:bodyPr wrap="square">
            <a:spAutoFit/>
          </a:bodyPr>
          <a:lstStyle/>
          <a:p>
            <a:r>
              <a:rPr lang="en-US" sz="2400" dirty="0" err="1"/>
              <a:t>Jer</a:t>
            </a:r>
            <a:r>
              <a:rPr lang="en-US" sz="2400" dirty="0"/>
              <a:t> 7:19  Do they provoke Me to anger?" says the LORD. "</a:t>
            </a:r>
            <a:r>
              <a:rPr lang="en-US" sz="2400" i="1" dirty="0"/>
              <a:t>Do they</a:t>
            </a:r>
            <a:r>
              <a:rPr lang="en-US" sz="2400" dirty="0"/>
              <a:t> not </a:t>
            </a:r>
            <a:r>
              <a:rPr lang="en-US" sz="2400" i="1" dirty="0"/>
              <a:t>provoke</a:t>
            </a:r>
            <a:r>
              <a:rPr lang="en-US" sz="2400" dirty="0"/>
              <a:t> themselves, to the shame of their own faces?" </a:t>
            </a:r>
          </a:p>
        </p:txBody>
      </p:sp>
      <p:sp>
        <p:nvSpPr>
          <p:cNvPr id="13" name="32-Point Star 12"/>
          <p:cNvSpPr/>
          <p:nvPr/>
        </p:nvSpPr>
        <p:spPr>
          <a:xfrm>
            <a:off x="6991545" y="161221"/>
            <a:ext cx="3641889" cy="1752486"/>
          </a:xfrm>
          <a:prstGeom prst="star32">
            <a:avLst/>
          </a:prstGeom>
          <a:solidFill>
            <a:schemeClr val="accent4"/>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Castellar" pitchFamily="18" charset="0"/>
              </a:rPr>
              <a:t>God’s Anger Mentioned</a:t>
            </a:r>
          </a:p>
          <a:p>
            <a:pPr algn="ctr"/>
            <a:r>
              <a:rPr lang="en-US" sz="1600" b="1" dirty="0">
                <a:effectLst>
                  <a:outerShdw blurRad="38100" dist="38100" dir="2700000" algn="tl">
                    <a:srgbClr val="000000">
                      <a:alpha val="43137"/>
                    </a:srgbClr>
                  </a:outerShdw>
                </a:effectLst>
                <a:latin typeface="Castellar" pitchFamily="18" charset="0"/>
              </a:rPr>
              <a:t>44 Times</a:t>
            </a:r>
          </a:p>
        </p:txBody>
      </p:sp>
      <p:cxnSp>
        <p:nvCxnSpPr>
          <p:cNvPr id="14" name="Straight Connector 13"/>
          <p:cNvCxnSpPr/>
          <p:nvPr/>
        </p:nvCxnSpPr>
        <p:spPr>
          <a:xfrm>
            <a:off x="467413" y="2664513"/>
            <a:ext cx="56882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079393" y="3422011"/>
            <a:ext cx="9685257" cy="2769989"/>
          </a:xfrm>
          <a:prstGeom prst="rect">
            <a:avLst/>
          </a:prstGeom>
          <a:solidFill>
            <a:schemeClr val="accent5">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lIns="274320" tIns="274320" rIns="274320" bIns="274320">
            <a:spAutoFit/>
          </a:bodyPr>
          <a:lstStyle/>
          <a:p>
            <a:r>
              <a:rPr lang="en-US" sz="2400" dirty="0" err="1">
                <a:effectLst>
                  <a:outerShdw blurRad="38100" dist="38100" dir="2700000" algn="tl">
                    <a:srgbClr val="000000">
                      <a:alpha val="43137"/>
                    </a:srgbClr>
                  </a:outerShdw>
                </a:effectLst>
              </a:rPr>
              <a:t>Jer</a:t>
            </a:r>
            <a:r>
              <a:rPr lang="en-US" sz="2400" dirty="0">
                <a:effectLst>
                  <a:outerShdw blurRad="38100" dist="38100" dir="2700000" algn="tl">
                    <a:srgbClr val="000000">
                      <a:alpha val="43137"/>
                    </a:srgbClr>
                  </a:outerShdw>
                </a:effectLst>
              </a:rPr>
              <a:t> 9:23,24  Thus says the LORD: "Let not the wise </a:t>
            </a:r>
            <a:r>
              <a:rPr lang="en-US" sz="2400" i="1" dirty="0">
                <a:effectLst>
                  <a:outerShdw blurRad="38100" dist="38100" dir="2700000" algn="tl">
                    <a:srgbClr val="000000">
                      <a:alpha val="43137"/>
                    </a:srgbClr>
                  </a:outerShdw>
                </a:effectLst>
              </a:rPr>
              <a:t>man</a:t>
            </a:r>
            <a:r>
              <a:rPr lang="en-US" sz="2400" dirty="0">
                <a:effectLst>
                  <a:outerShdw blurRad="38100" dist="38100" dir="2700000" algn="tl">
                    <a:srgbClr val="000000">
                      <a:alpha val="43137"/>
                    </a:srgbClr>
                  </a:outerShdw>
                </a:effectLst>
              </a:rPr>
              <a:t> glory in his wisdom, Let not the mighty </a:t>
            </a:r>
            <a:r>
              <a:rPr lang="en-US" sz="2400" i="1" dirty="0">
                <a:effectLst>
                  <a:outerShdw blurRad="38100" dist="38100" dir="2700000" algn="tl">
                    <a:srgbClr val="000000">
                      <a:alpha val="43137"/>
                    </a:srgbClr>
                  </a:outerShdw>
                </a:effectLst>
              </a:rPr>
              <a:t>man</a:t>
            </a:r>
            <a:r>
              <a:rPr lang="en-US" sz="2400" dirty="0">
                <a:effectLst>
                  <a:outerShdw blurRad="38100" dist="38100" dir="2700000" algn="tl">
                    <a:srgbClr val="000000">
                      <a:alpha val="43137"/>
                    </a:srgbClr>
                  </a:outerShdw>
                </a:effectLst>
              </a:rPr>
              <a:t> glory in his might, Nor let the rich </a:t>
            </a:r>
            <a:r>
              <a:rPr lang="en-US" sz="2400" i="1" dirty="0">
                <a:effectLst>
                  <a:outerShdw blurRad="38100" dist="38100" dir="2700000" algn="tl">
                    <a:srgbClr val="000000">
                      <a:alpha val="43137"/>
                    </a:srgbClr>
                  </a:outerShdw>
                </a:effectLst>
              </a:rPr>
              <a:t>man</a:t>
            </a:r>
            <a:r>
              <a:rPr lang="en-US" sz="2400" dirty="0">
                <a:effectLst>
                  <a:outerShdw blurRad="38100" dist="38100" dir="2700000" algn="tl">
                    <a:srgbClr val="000000">
                      <a:alpha val="43137"/>
                    </a:srgbClr>
                  </a:outerShdw>
                </a:effectLst>
              </a:rPr>
              <a:t> glory in his riches;  But let him who glories glory in this, </a:t>
            </a:r>
            <a:r>
              <a:rPr lang="en-US" sz="2400" b="1" u="sng" dirty="0">
                <a:effectLst>
                  <a:outerShdw blurRad="38100" dist="38100" dir="2700000" algn="tl">
                    <a:srgbClr val="000000">
                      <a:alpha val="43137"/>
                    </a:srgbClr>
                  </a:outerShdw>
                </a:effectLst>
              </a:rPr>
              <a:t>That he understands and knows Me</a:t>
            </a:r>
            <a:r>
              <a:rPr lang="en-US" sz="2400" dirty="0">
                <a:effectLst>
                  <a:outerShdw blurRad="38100" dist="38100" dir="2700000" algn="tl">
                    <a:srgbClr val="000000">
                      <a:alpha val="43137"/>
                    </a:srgbClr>
                  </a:outerShdw>
                </a:effectLst>
              </a:rPr>
              <a:t>, That I </a:t>
            </a:r>
            <a:r>
              <a:rPr lang="en-US" sz="2400" i="1" dirty="0">
                <a:effectLst>
                  <a:outerShdw blurRad="38100" dist="38100" dir="2700000" algn="tl">
                    <a:srgbClr val="000000">
                      <a:alpha val="43137"/>
                    </a:srgbClr>
                  </a:outerShdw>
                </a:effectLst>
              </a:rPr>
              <a:t>am</a:t>
            </a:r>
            <a:r>
              <a:rPr lang="en-US" sz="2400" dirty="0">
                <a:effectLst>
                  <a:outerShdw blurRad="38100" dist="38100" dir="2700000" algn="tl">
                    <a:srgbClr val="000000">
                      <a:alpha val="43137"/>
                    </a:srgbClr>
                  </a:outerShdw>
                </a:effectLst>
              </a:rPr>
              <a:t> the LORD, exercising lovingkindness, judgment, and righteousness in the earth. For in these I delight," says the LORD.</a:t>
            </a:r>
          </a:p>
        </p:txBody>
      </p:sp>
      <p:sp>
        <p:nvSpPr>
          <p:cNvPr id="17" name="TextBox 16"/>
          <p:cNvSpPr txBox="1"/>
          <p:nvPr/>
        </p:nvSpPr>
        <p:spPr>
          <a:xfrm>
            <a:off x="548324" y="2826682"/>
            <a:ext cx="4136797" cy="83099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What had God desired for His people</a:t>
            </a:r>
            <a:r>
              <a:rPr lang="en-US" dirty="0">
                <a:solidFill>
                  <a:schemeClr val="tx2"/>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86563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11"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792" y="263936"/>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493894" y="904968"/>
            <a:ext cx="7452676"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rPr>
              <a:t>Knowing God is Fellowship with God</a:t>
            </a:r>
          </a:p>
        </p:txBody>
      </p:sp>
      <p:sp>
        <p:nvSpPr>
          <p:cNvPr id="2" name="Rectangle 1"/>
          <p:cNvSpPr/>
          <p:nvPr/>
        </p:nvSpPr>
        <p:spPr>
          <a:xfrm>
            <a:off x="548324" y="1622177"/>
            <a:ext cx="11310596" cy="1200329"/>
          </a:xfrm>
          <a:prstGeom prst="rect">
            <a:avLst/>
          </a:prstGeom>
        </p:spPr>
        <p:txBody>
          <a:bodyPr wrap="square">
            <a:spAutoFit/>
          </a:bodyPr>
          <a:lstStyle/>
          <a:p>
            <a:r>
              <a:rPr lang="en-US" sz="2400" dirty="0"/>
              <a:t>Jer_2:8  The priests did not say, 'Where </a:t>
            </a:r>
            <a:r>
              <a:rPr lang="en-US" sz="2400" i="1" dirty="0"/>
              <a:t>is</a:t>
            </a:r>
            <a:r>
              <a:rPr lang="en-US" sz="2400" dirty="0"/>
              <a:t> the LORD?' And those who handle the law </a:t>
            </a:r>
            <a:r>
              <a:rPr lang="en-US" sz="2400" u="sng" dirty="0">
                <a:effectLst>
                  <a:outerShdw blurRad="38100" dist="38100" dir="2700000" algn="tl">
                    <a:srgbClr val="000000">
                      <a:alpha val="43137"/>
                    </a:srgbClr>
                  </a:outerShdw>
                </a:effectLst>
              </a:rPr>
              <a:t>did not know Me</a:t>
            </a:r>
            <a:r>
              <a:rPr lang="en-US" sz="2400" dirty="0"/>
              <a:t>; The rulers also transgressed against Me; The prophets prophesied by Baal, And walked after </a:t>
            </a:r>
            <a:r>
              <a:rPr lang="en-US" sz="2400" i="1" dirty="0"/>
              <a:t>things that</a:t>
            </a:r>
            <a:r>
              <a:rPr lang="en-US" sz="2400" dirty="0"/>
              <a:t> do not profit.</a:t>
            </a:r>
          </a:p>
        </p:txBody>
      </p:sp>
      <p:sp>
        <p:nvSpPr>
          <p:cNvPr id="3" name="Rectangle 2"/>
          <p:cNvSpPr/>
          <p:nvPr/>
        </p:nvSpPr>
        <p:spPr>
          <a:xfrm>
            <a:off x="548324" y="2885398"/>
            <a:ext cx="11310596" cy="1200329"/>
          </a:xfrm>
          <a:prstGeom prst="rect">
            <a:avLst/>
          </a:prstGeom>
        </p:spPr>
        <p:txBody>
          <a:bodyPr wrap="square">
            <a:spAutoFit/>
          </a:bodyPr>
          <a:lstStyle/>
          <a:p>
            <a:r>
              <a:rPr lang="en-US" sz="2400" dirty="0"/>
              <a:t>Jer_8:7  "Even the stork in the heavens knows her appointed times; And the turtledove, the swift, and the swallow observe the time of their coming. But My people </a:t>
            </a:r>
            <a:r>
              <a:rPr lang="en-US" sz="2400" u="sng" dirty="0">
                <a:effectLst>
                  <a:outerShdw blurRad="38100" dist="38100" dir="2700000" algn="tl">
                    <a:srgbClr val="000000">
                      <a:alpha val="43137"/>
                    </a:srgbClr>
                  </a:outerShdw>
                </a:effectLst>
              </a:rPr>
              <a:t>do not know </a:t>
            </a:r>
            <a:r>
              <a:rPr lang="en-US" sz="2400" dirty="0"/>
              <a:t>the judgment of the LORD.</a:t>
            </a:r>
          </a:p>
        </p:txBody>
      </p:sp>
      <p:sp>
        <p:nvSpPr>
          <p:cNvPr id="5" name="Rectangle 4"/>
          <p:cNvSpPr/>
          <p:nvPr/>
        </p:nvSpPr>
        <p:spPr>
          <a:xfrm>
            <a:off x="548324" y="4163338"/>
            <a:ext cx="11310596" cy="1200329"/>
          </a:xfrm>
          <a:prstGeom prst="rect">
            <a:avLst/>
          </a:prstGeom>
        </p:spPr>
        <p:txBody>
          <a:bodyPr wrap="square">
            <a:spAutoFit/>
          </a:bodyPr>
          <a:lstStyle/>
          <a:p>
            <a:r>
              <a:rPr lang="en-US" sz="2400" dirty="0"/>
              <a:t>Jer_9:3  "And </a:t>
            </a:r>
            <a:r>
              <a:rPr lang="en-US" sz="2400" i="1" dirty="0"/>
              <a:t>like</a:t>
            </a:r>
            <a:r>
              <a:rPr lang="en-US" sz="2400" dirty="0"/>
              <a:t> their bow they have bent their tongues </a:t>
            </a:r>
            <a:r>
              <a:rPr lang="en-US" sz="2400" i="1" dirty="0"/>
              <a:t>for</a:t>
            </a:r>
            <a:r>
              <a:rPr lang="en-US" sz="2400" dirty="0"/>
              <a:t> lies. They are not valiant for the truth on the earth. For they proceed from evil to evil, And they </a:t>
            </a:r>
            <a:r>
              <a:rPr lang="en-US" sz="2400" u="sng" dirty="0">
                <a:effectLst>
                  <a:outerShdw blurRad="38100" dist="38100" dir="2700000" algn="tl">
                    <a:srgbClr val="000000">
                      <a:alpha val="43137"/>
                    </a:srgbClr>
                  </a:outerShdw>
                </a:effectLst>
              </a:rPr>
              <a:t>do not know Me</a:t>
            </a:r>
            <a:r>
              <a:rPr lang="en-US" sz="2400" dirty="0"/>
              <a:t>," says the LORD.</a:t>
            </a:r>
          </a:p>
        </p:txBody>
      </p:sp>
      <p:sp>
        <p:nvSpPr>
          <p:cNvPr id="6" name="Rectangle 5"/>
          <p:cNvSpPr/>
          <p:nvPr/>
        </p:nvSpPr>
        <p:spPr>
          <a:xfrm>
            <a:off x="548324" y="5358864"/>
            <a:ext cx="11310596" cy="830997"/>
          </a:xfrm>
          <a:prstGeom prst="rect">
            <a:avLst/>
          </a:prstGeom>
        </p:spPr>
        <p:txBody>
          <a:bodyPr wrap="square">
            <a:spAutoFit/>
          </a:bodyPr>
          <a:lstStyle/>
          <a:p>
            <a:r>
              <a:rPr lang="en-US" sz="2400" dirty="0"/>
              <a:t>Jer_9:6  Your dwelling place </a:t>
            </a:r>
            <a:r>
              <a:rPr lang="en-US" sz="2400" i="1" dirty="0"/>
              <a:t>is</a:t>
            </a:r>
            <a:r>
              <a:rPr lang="en-US" sz="2400" dirty="0"/>
              <a:t> in the midst of deceit; Through deceit they </a:t>
            </a:r>
            <a:r>
              <a:rPr lang="en-US" sz="2400" u="sng" dirty="0">
                <a:effectLst>
                  <a:outerShdw blurRad="38100" dist="38100" dir="2700000" algn="tl">
                    <a:srgbClr val="000000">
                      <a:alpha val="43137"/>
                    </a:srgbClr>
                  </a:outerShdw>
                </a:effectLst>
              </a:rPr>
              <a:t>refuse to know Me</a:t>
            </a:r>
            <a:r>
              <a:rPr lang="en-US" sz="2400" dirty="0"/>
              <a:t>," says the LORD.</a:t>
            </a:r>
          </a:p>
        </p:txBody>
      </p:sp>
      <p:sp>
        <p:nvSpPr>
          <p:cNvPr id="18" name="Round Diagonal Corner Rectangle 17"/>
          <p:cNvSpPr/>
          <p:nvPr/>
        </p:nvSpPr>
        <p:spPr>
          <a:xfrm>
            <a:off x="8201320" y="373998"/>
            <a:ext cx="3676454" cy="2247424"/>
          </a:xfrm>
          <a:prstGeom prst="round2Diag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2000" dirty="0">
                <a:effectLst>
                  <a:outerShdw blurRad="38100" dist="38100" dir="2700000" algn="tl">
                    <a:srgbClr val="000000">
                      <a:alpha val="43137"/>
                    </a:srgbClr>
                  </a:outerShdw>
                </a:effectLst>
              </a:rPr>
              <a:t>Jer. 24:7  Then I will give them </a:t>
            </a:r>
            <a:r>
              <a:rPr lang="en-US" sz="2000" b="1" u="sng" dirty="0">
                <a:effectLst>
                  <a:outerShdw blurRad="38100" dist="38100" dir="2700000" algn="tl">
                    <a:srgbClr val="000000">
                      <a:alpha val="43137"/>
                    </a:srgbClr>
                  </a:outerShdw>
                </a:effectLst>
              </a:rPr>
              <a:t>a heart to know Me</a:t>
            </a:r>
            <a:r>
              <a:rPr lang="en-US" sz="2000" dirty="0">
                <a:effectLst>
                  <a:outerShdw blurRad="38100" dist="38100" dir="2700000" algn="tl">
                    <a:srgbClr val="000000">
                      <a:alpha val="43137"/>
                    </a:srgbClr>
                  </a:outerShdw>
                </a:effectLst>
              </a:rPr>
              <a:t>, that I </a:t>
            </a:r>
            <a:r>
              <a:rPr lang="en-US" sz="2000" i="1" dirty="0">
                <a:effectLst>
                  <a:outerShdw blurRad="38100" dist="38100" dir="2700000" algn="tl">
                    <a:srgbClr val="000000">
                      <a:alpha val="43137"/>
                    </a:srgbClr>
                  </a:outerShdw>
                </a:effectLst>
              </a:rPr>
              <a:t>am</a:t>
            </a:r>
            <a:r>
              <a:rPr lang="en-US" sz="2000" dirty="0">
                <a:effectLst>
                  <a:outerShdw blurRad="38100" dist="38100" dir="2700000" algn="tl">
                    <a:srgbClr val="000000">
                      <a:alpha val="43137"/>
                    </a:srgbClr>
                  </a:outerShdw>
                </a:effectLst>
              </a:rPr>
              <a:t> the LORD; and they shall </a:t>
            </a:r>
            <a:r>
              <a:rPr lang="en-US" sz="2000" b="1" u="sng" dirty="0">
                <a:effectLst>
                  <a:outerShdw blurRad="38100" dist="38100" dir="2700000" algn="tl">
                    <a:srgbClr val="000000">
                      <a:alpha val="43137"/>
                    </a:srgbClr>
                  </a:outerShdw>
                </a:effectLst>
              </a:rPr>
              <a:t>be My people</a:t>
            </a:r>
            <a:r>
              <a:rPr lang="en-US" sz="2000" dirty="0">
                <a:effectLst>
                  <a:outerShdw blurRad="38100" dist="38100" dir="2700000" algn="tl">
                    <a:srgbClr val="000000">
                      <a:alpha val="43137"/>
                    </a:srgbClr>
                  </a:outerShdw>
                </a:effectLst>
              </a:rPr>
              <a:t>, and I will be their God, for they shall return to Me with their whole heart</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9853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3" grpId="0"/>
      <p:bldP spid="5" grpId="0"/>
      <p:bldP spid="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792" y="263936"/>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48324" y="904968"/>
            <a:ext cx="7407899"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rPr>
              <a:t>Knowing God is Fellowship with God</a:t>
            </a:r>
          </a:p>
        </p:txBody>
      </p:sp>
      <p:sp>
        <p:nvSpPr>
          <p:cNvPr id="10" name="Rectangle 9"/>
          <p:cNvSpPr/>
          <p:nvPr/>
        </p:nvSpPr>
        <p:spPr>
          <a:xfrm>
            <a:off x="548323" y="2305532"/>
            <a:ext cx="11371534" cy="2308324"/>
          </a:xfrm>
          <a:prstGeom prst="rect">
            <a:avLst/>
          </a:prstGeom>
        </p:spPr>
        <p:txBody>
          <a:bodyPr wrap="square">
            <a:spAutoFit/>
          </a:bodyPr>
          <a:lstStyle/>
          <a:p>
            <a:pPr>
              <a:spcAft>
                <a:spcPts val="1200"/>
              </a:spcAft>
            </a:pPr>
            <a:r>
              <a:rPr lang="en-US" sz="2400" dirty="0" err="1"/>
              <a:t>Jer</a:t>
            </a:r>
            <a:r>
              <a:rPr lang="en-US" sz="2400" dirty="0"/>
              <a:t> 7:21-23  Thus says the Lord of hosts, the God of Israel: Add your burnt offerings to your sacrifices and eat meat. For I did not speak to your fathers, or command them in the day that </a:t>
            </a:r>
            <a:r>
              <a:rPr lang="en-US" sz="2400" u="sng" dirty="0">
                <a:effectLst>
                  <a:outerShdw blurRad="38100" dist="38100" dir="2700000" algn="tl">
                    <a:srgbClr val="000000">
                      <a:alpha val="43137"/>
                    </a:srgbClr>
                  </a:outerShdw>
                </a:effectLst>
              </a:rPr>
              <a:t>I brought them out of Egypt</a:t>
            </a:r>
            <a:r>
              <a:rPr lang="en-US" sz="2400" dirty="0"/>
              <a:t>, concerning burnt offerings and sacrifices. But this is what I commanded them, saying, “</a:t>
            </a:r>
            <a:r>
              <a:rPr lang="en-US" sz="2400" u="sng" dirty="0">
                <a:effectLst>
                  <a:outerShdw blurRad="38100" dist="38100" dir="2700000" algn="tl">
                    <a:srgbClr val="000000">
                      <a:alpha val="43137"/>
                    </a:srgbClr>
                  </a:outerShdw>
                </a:effectLst>
              </a:rPr>
              <a:t>Obey My voice </a:t>
            </a:r>
            <a:r>
              <a:rPr lang="en-US" sz="2400" dirty="0"/>
              <a:t>and I will be your God, and you shall be my people. And </a:t>
            </a:r>
            <a:r>
              <a:rPr lang="en-US" sz="2400" u="sng" dirty="0">
                <a:effectLst>
                  <a:outerShdw blurRad="38100" dist="38100" dir="2700000" algn="tl">
                    <a:srgbClr val="000000">
                      <a:alpha val="43137"/>
                    </a:srgbClr>
                  </a:outerShdw>
                </a:effectLst>
              </a:rPr>
              <a:t>walk in My ways </a:t>
            </a:r>
            <a:r>
              <a:rPr lang="en-US" sz="2400" dirty="0"/>
              <a:t>that I have commanded you, </a:t>
            </a:r>
            <a:r>
              <a:rPr lang="en-US" sz="2400" u="sng" dirty="0">
                <a:effectLst>
                  <a:outerShdw blurRad="38100" dist="38100" dir="2700000" algn="tl">
                    <a:srgbClr val="000000">
                      <a:alpha val="43137"/>
                    </a:srgbClr>
                  </a:outerShdw>
                </a:effectLst>
              </a:rPr>
              <a:t>that it may be well with you</a:t>
            </a:r>
            <a:r>
              <a:rPr lang="en-US" sz="2400" dirty="0"/>
              <a:t>.</a:t>
            </a:r>
          </a:p>
        </p:txBody>
      </p:sp>
      <p:sp>
        <p:nvSpPr>
          <p:cNvPr id="11" name="TextBox 10"/>
          <p:cNvSpPr txBox="1"/>
          <p:nvPr/>
        </p:nvSpPr>
        <p:spPr>
          <a:xfrm>
            <a:off x="548324" y="1721181"/>
            <a:ext cx="740789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Why did they refuse to know God</a:t>
            </a:r>
            <a:r>
              <a:rPr lang="en-US" dirty="0">
                <a:solidFill>
                  <a:schemeClr val="tx2"/>
                </a:solidFill>
                <a:effectLst>
                  <a:outerShdw blurRad="38100" dist="38100" dir="2700000" algn="tl">
                    <a:srgbClr val="000000">
                      <a:alpha val="43137"/>
                    </a:srgbClr>
                  </a:outerShdw>
                </a:effectLst>
              </a:rPr>
              <a:t>?</a:t>
            </a:r>
          </a:p>
        </p:txBody>
      </p:sp>
      <p:sp>
        <p:nvSpPr>
          <p:cNvPr id="2" name="TextBox 1">
            <a:extLst>
              <a:ext uri="{FF2B5EF4-FFF2-40B4-BE49-F238E27FC236}">
                <a16:creationId xmlns:a16="http://schemas.microsoft.com/office/drawing/2014/main" id="{F1CEB93D-CAC6-431F-8C25-CAE5FC87337F}"/>
              </a:ext>
            </a:extLst>
          </p:cNvPr>
          <p:cNvSpPr txBox="1"/>
          <p:nvPr/>
        </p:nvSpPr>
        <p:spPr>
          <a:xfrm>
            <a:off x="548323" y="4746169"/>
            <a:ext cx="11371534"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Vs 24 …did not obey, but followed the </a:t>
            </a:r>
            <a:r>
              <a:rPr lang="en-US" sz="2000" u="sng" dirty="0">
                <a:effectLst>
                  <a:outerShdw blurRad="38100" dist="38100" dir="2700000" algn="tl">
                    <a:srgbClr val="000000">
                      <a:alpha val="43137"/>
                    </a:srgbClr>
                  </a:outerShdw>
                </a:effectLst>
              </a:rPr>
              <a:t>counsels and dictates of their evil hearts</a:t>
            </a:r>
          </a:p>
        </p:txBody>
      </p:sp>
      <p:sp>
        <p:nvSpPr>
          <p:cNvPr id="9" name="TextBox 8">
            <a:extLst>
              <a:ext uri="{FF2B5EF4-FFF2-40B4-BE49-F238E27FC236}">
                <a16:creationId xmlns:a16="http://schemas.microsoft.com/office/drawing/2014/main" id="{2F1E4818-D007-4ECE-B458-846E49F5AC6E}"/>
              </a:ext>
            </a:extLst>
          </p:cNvPr>
          <p:cNvSpPr txBox="1"/>
          <p:nvPr/>
        </p:nvSpPr>
        <p:spPr>
          <a:xfrm>
            <a:off x="537433" y="5127170"/>
            <a:ext cx="11371534"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Vs 25 …since the day that your fathers came out of the land of Egypt until this day, I have even sent to you all My servants the prophets, </a:t>
            </a:r>
            <a:r>
              <a:rPr lang="en-US" sz="2000" u="sng" dirty="0">
                <a:effectLst>
                  <a:outerShdw blurRad="38100" dist="38100" dir="2700000" algn="tl">
                    <a:srgbClr val="000000">
                      <a:alpha val="43137"/>
                    </a:srgbClr>
                  </a:outerShdw>
                </a:effectLst>
              </a:rPr>
              <a:t>daily rising up early </a:t>
            </a:r>
            <a:r>
              <a:rPr lang="en-US" sz="2000" dirty="0"/>
              <a:t>and sending them.</a:t>
            </a:r>
          </a:p>
        </p:txBody>
      </p:sp>
      <p:sp>
        <p:nvSpPr>
          <p:cNvPr id="12" name="TextBox 11">
            <a:extLst>
              <a:ext uri="{FF2B5EF4-FFF2-40B4-BE49-F238E27FC236}">
                <a16:creationId xmlns:a16="http://schemas.microsoft.com/office/drawing/2014/main" id="{BD758865-47D5-47F1-A3CB-4D628861B532}"/>
              </a:ext>
            </a:extLst>
          </p:cNvPr>
          <p:cNvSpPr txBox="1"/>
          <p:nvPr/>
        </p:nvSpPr>
        <p:spPr>
          <a:xfrm>
            <a:off x="548320" y="5845626"/>
            <a:ext cx="11371534"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Vs 28 …Truth has perished and has been cut off from their mouth</a:t>
            </a:r>
            <a:endParaRPr lang="en-US" sz="2000" u="sng"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49E2AB74-4D6A-4C35-A0F0-4EEA67CDA55B}"/>
              </a:ext>
            </a:extLst>
          </p:cNvPr>
          <p:cNvSpPr/>
          <p:nvPr/>
        </p:nvSpPr>
        <p:spPr>
          <a:xfrm>
            <a:off x="4798377" y="2437845"/>
            <a:ext cx="6845300" cy="2308324"/>
          </a:xfrm>
          <a:prstGeom prst="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solidFill>
                  <a:schemeClr val="bg1"/>
                </a:solidFill>
              </a:rPr>
              <a:t>7:6</a:t>
            </a:r>
            <a:r>
              <a:rPr lang="en-US" dirty="0">
                <a:solidFill>
                  <a:schemeClr val="bg1"/>
                </a:solidFill>
              </a:rPr>
              <a:t> “</a:t>
            </a:r>
            <a:r>
              <a:rPr lang="en-US" sz="2400" dirty="0">
                <a:solidFill>
                  <a:schemeClr val="bg1"/>
                </a:solidFill>
              </a:rPr>
              <a:t>For if you thoroughly amend your ways and your doings, if you thoroughly execute judgment between a man and his neighbor, </a:t>
            </a:r>
            <a:r>
              <a:rPr lang="en-US" sz="2400" i="1" dirty="0">
                <a:solidFill>
                  <a:schemeClr val="bg1"/>
                </a:solidFill>
              </a:rPr>
              <a:t>if</a:t>
            </a:r>
            <a:r>
              <a:rPr lang="en-US" sz="2400" dirty="0">
                <a:solidFill>
                  <a:schemeClr val="bg1"/>
                </a:solidFill>
              </a:rPr>
              <a:t> you do not oppress the stranger, the fatherless, and the widow, and do not shed innocent blood in this place, or walk after other gods </a:t>
            </a:r>
            <a:r>
              <a:rPr lang="en-US" sz="2400" b="1" u="sng" dirty="0">
                <a:solidFill>
                  <a:schemeClr val="bg1"/>
                </a:solidFill>
                <a:effectLst>
                  <a:outerShdw blurRad="38100" dist="38100" dir="2700000" algn="tl">
                    <a:srgbClr val="000000">
                      <a:alpha val="43137"/>
                    </a:srgbClr>
                  </a:outerShdw>
                </a:effectLst>
              </a:rPr>
              <a:t>to your hurt</a:t>
            </a:r>
            <a:endParaRPr lang="en-US"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14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9" grpId="0"/>
      <p:bldP spid="1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792" y="263936"/>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48324" y="904968"/>
            <a:ext cx="7407899"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rPr>
              <a:t>Knowing God is Fellowship with God</a:t>
            </a:r>
          </a:p>
        </p:txBody>
      </p:sp>
      <p:sp>
        <p:nvSpPr>
          <p:cNvPr id="10" name="Rectangle 9"/>
          <p:cNvSpPr/>
          <p:nvPr/>
        </p:nvSpPr>
        <p:spPr>
          <a:xfrm>
            <a:off x="548323" y="2828044"/>
            <a:ext cx="5532749" cy="2677656"/>
          </a:xfrm>
          <a:prstGeom prst="rect">
            <a:avLst/>
          </a:prstGeom>
        </p:spPr>
        <p:txBody>
          <a:bodyPr wrap="square">
            <a:spAutoFit/>
          </a:bodyPr>
          <a:lstStyle/>
          <a:p>
            <a:pPr>
              <a:spcAft>
                <a:spcPts val="1200"/>
              </a:spcAft>
            </a:pPr>
            <a:r>
              <a:rPr lang="en-US" sz="2400" dirty="0" err="1"/>
              <a:t>Jer</a:t>
            </a:r>
            <a:r>
              <a:rPr lang="en-US" sz="2400" dirty="0"/>
              <a:t> 9:13,14  And the LORD said, "Because they have forsaken My law which I set before them, and have not obeyed My voice, nor walked according to it, but they have walked </a:t>
            </a:r>
            <a:r>
              <a:rPr lang="en-US" sz="2400" u="sng" dirty="0">
                <a:effectLst>
                  <a:outerShdw blurRad="38100" dist="38100" dir="2700000" algn="tl">
                    <a:srgbClr val="000000">
                      <a:alpha val="43137"/>
                    </a:srgbClr>
                  </a:outerShdw>
                </a:effectLst>
              </a:rPr>
              <a:t>according to the dictates of their own hearts </a:t>
            </a:r>
            <a:r>
              <a:rPr lang="en-US" sz="2400" dirty="0"/>
              <a:t>and after the </a:t>
            </a:r>
            <a:r>
              <a:rPr lang="en-US" sz="2400" dirty="0" err="1"/>
              <a:t>Baals</a:t>
            </a:r>
            <a:r>
              <a:rPr lang="en-US" sz="2400" dirty="0"/>
              <a:t>, which their fathers taught them," </a:t>
            </a:r>
          </a:p>
        </p:txBody>
      </p:sp>
      <p:sp>
        <p:nvSpPr>
          <p:cNvPr id="11" name="TextBox 10"/>
          <p:cNvSpPr txBox="1"/>
          <p:nvPr/>
        </p:nvSpPr>
        <p:spPr>
          <a:xfrm>
            <a:off x="548324" y="1917129"/>
            <a:ext cx="740789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Why did they refuse to know God</a:t>
            </a:r>
            <a:r>
              <a:rPr lang="en-US" dirty="0">
                <a:solidFill>
                  <a:schemeClr val="tx2"/>
                </a:solidFill>
                <a:effectLst>
                  <a:outerShdw blurRad="38100" dist="38100" dir="2700000" algn="tl">
                    <a:srgbClr val="000000">
                      <a:alpha val="43137"/>
                    </a:srgbClr>
                  </a:outerShdw>
                </a:effectLst>
              </a:rPr>
              <a:t>?</a:t>
            </a:r>
          </a:p>
        </p:txBody>
      </p:sp>
      <p:sp>
        <p:nvSpPr>
          <p:cNvPr id="13" name="Rectangle 12"/>
          <p:cNvSpPr/>
          <p:nvPr/>
        </p:nvSpPr>
        <p:spPr>
          <a:xfrm>
            <a:off x="6309674" y="2828044"/>
            <a:ext cx="5436124" cy="3046988"/>
          </a:xfrm>
          <a:prstGeom prst="rect">
            <a:avLst/>
          </a:prstGeom>
        </p:spPr>
        <p:txBody>
          <a:bodyPr wrap="square">
            <a:spAutoFit/>
          </a:bodyPr>
          <a:lstStyle/>
          <a:p>
            <a:r>
              <a:rPr lang="en-US" sz="2400" dirty="0" err="1"/>
              <a:t>Jer</a:t>
            </a:r>
            <a:r>
              <a:rPr lang="en-US" sz="2400" dirty="0"/>
              <a:t> 5:23,24  But this people </a:t>
            </a:r>
            <a:r>
              <a:rPr lang="en-US" sz="2400" u="sng" dirty="0">
                <a:effectLst>
                  <a:outerShdw blurRad="38100" dist="38100" dir="2700000" algn="tl">
                    <a:srgbClr val="000000">
                      <a:alpha val="43137"/>
                    </a:srgbClr>
                  </a:outerShdw>
                </a:effectLst>
              </a:rPr>
              <a:t>has a defiant and rebellious heart</a:t>
            </a:r>
            <a:r>
              <a:rPr lang="en-US" sz="2400" dirty="0"/>
              <a:t>; They have revolted and departed.  They do not say in their heart, "Let us now fear the LORD our God, Who gives rain, both the former and the latter, in its season. He reserves for us the appointed weeks of the harvest." </a:t>
            </a:r>
          </a:p>
        </p:txBody>
      </p:sp>
    </p:spTree>
    <p:extLst>
      <p:ext uri="{BB962C8B-B14F-4D97-AF65-F5344CB8AC3E}">
        <p14:creationId xmlns:p14="http://schemas.microsoft.com/office/powerpoint/2010/main" val="16691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792" y="263936"/>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48324" y="904968"/>
            <a:ext cx="4136797"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rPr>
              <a:t>Knowing God</a:t>
            </a:r>
          </a:p>
        </p:txBody>
      </p:sp>
      <p:sp>
        <p:nvSpPr>
          <p:cNvPr id="11" name="TextBox 10"/>
          <p:cNvSpPr txBox="1"/>
          <p:nvPr/>
        </p:nvSpPr>
        <p:spPr>
          <a:xfrm>
            <a:off x="548324" y="1841713"/>
            <a:ext cx="740789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2"/>
                </a:solidFill>
                <a:effectLst>
                  <a:outerShdw blurRad="38100" dist="38100" dir="2700000" algn="tl">
                    <a:srgbClr val="000000">
                      <a:alpha val="43137"/>
                    </a:srgbClr>
                  </a:outerShdw>
                </a:effectLst>
              </a:rPr>
              <a:t>What were they to know about God</a:t>
            </a:r>
            <a:r>
              <a:rPr lang="en-US" dirty="0">
                <a:solidFill>
                  <a:schemeClr val="tx2"/>
                </a:solidFill>
                <a:effectLst>
                  <a:outerShdw blurRad="38100" dist="38100" dir="2700000" algn="tl">
                    <a:srgbClr val="000000">
                      <a:alpha val="43137"/>
                    </a:srgbClr>
                  </a:outerShdw>
                </a:effectLst>
              </a:rPr>
              <a:t>?</a:t>
            </a:r>
          </a:p>
        </p:txBody>
      </p:sp>
      <p:sp>
        <p:nvSpPr>
          <p:cNvPr id="8" name="32-Point Star 7"/>
          <p:cNvSpPr/>
          <p:nvPr/>
        </p:nvSpPr>
        <p:spPr>
          <a:xfrm>
            <a:off x="6991545" y="161221"/>
            <a:ext cx="4377181" cy="1752486"/>
          </a:xfrm>
          <a:prstGeom prst="star32">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Castellar" pitchFamily="18" charset="0"/>
              </a:rPr>
              <a:t>God’s Sovereignty</a:t>
            </a:r>
            <a:endParaRPr lang="en-US" sz="1600" b="1" dirty="0">
              <a:effectLst>
                <a:outerShdw blurRad="38100" dist="38100" dir="2700000" algn="tl">
                  <a:srgbClr val="000000">
                    <a:alpha val="43137"/>
                  </a:srgbClr>
                </a:outerShdw>
              </a:effectLst>
              <a:latin typeface="Castellar" pitchFamily="18" charset="0"/>
            </a:endParaRPr>
          </a:p>
        </p:txBody>
      </p:sp>
      <p:sp>
        <p:nvSpPr>
          <p:cNvPr id="2" name="Rectangle 1"/>
          <p:cNvSpPr/>
          <p:nvPr/>
        </p:nvSpPr>
        <p:spPr>
          <a:xfrm>
            <a:off x="201105" y="2602595"/>
            <a:ext cx="6096000" cy="1200329"/>
          </a:xfrm>
          <a:prstGeom prst="rect">
            <a:avLst/>
          </a:prstGeom>
        </p:spPr>
        <p:txBody>
          <a:bodyPr>
            <a:spAutoFit/>
          </a:bodyPr>
          <a:lstStyle/>
          <a:p>
            <a:r>
              <a:rPr lang="en-US" dirty="0" err="1"/>
              <a:t>Jer</a:t>
            </a:r>
            <a:r>
              <a:rPr lang="en-US" dirty="0"/>
              <a:t> 5:24  They do not say in their heart, "Let us now fear the LORD our God, </a:t>
            </a:r>
            <a:r>
              <a:rPr lang="en-US" u="sng" dirty="0">
                <a:effectLst>
                  <a:outerShdw blurRad="38100" dist="38100" dir="2700000" algn="tl">
                    <a:srgbClr val="000000">
                      <a:alpha val="43137"/>
                    </a:srgbClr>
                  </a:outerShdw>
                </a:effectLst>
              </a:rPr>
              <a:t>Who gives rain</a:t>
            </a:r>
            <a:r>
              <a:rPr lang="en-US" dirty="0"/>
              <a:t>, both the former and the latter, in its season. He reserves for us the appointed weeks of the harvest." </a:t>
            </a:r>
          </a:p>
        </p:txBody>
      </p:sp>
      <p:sp>
        <p:nvSpPr>
          <p:cNvPr id="3" name="Rectangle 2"/>
          <p:cNvSpPr/>
          <p:nvPr/>
        </p:nvSpPr>
        <p:spPr>
          <a:xfrm>
            <a:off x="201105" y="4008428"/>
            <a:ext cx="6096000" cy="1754326"/>
          </a:xfrm>
          <a:prstGeom prst="rect">
            <a:avLst/>
          </a:prstGeom>
        </p:spPr>
        <p:txBody>
          <a:bodyPr>
            <a:spAutoFit/>
          </a:bodyPr>
          <a:lstStyle/>
          <a:p>
            <a:r>
              <a:rPr lang="en-US" dirty="0" err="1"/>
              <a:t>Jer</a:t>
            </a:r>
            <a:r>
              <a:rPr lang="en-US" dirty="0"/>
              <a:t> 5:22  Do you not fear Me?' says the LORD. 'Will you not tremble at My presence, </a:t>
            </a:r>
            <a:r>
              <a:rPr lang="en-US" u="sng" dirty="0">
                <a:effectLst>
                  <a:outerShdw blurRad="38100" dist="38100" dir="2700000" algn="tl">
                    <a:srgbClr val="000000">
                      <a:alpha val="43137"/>
                    </a:srgbClr>
                  </a:outerShdw>
                </a:effectLst>
              </a:rPr>
              <a:t>Who have placed the sand as the bound of the sea</a:t>
            </a:r>
            <a:r>
              <a:rPr lang="en-US" dirty="0"/>
              <a:t>, </a:t>
            </a:r>
            <a:r>
              <a:rPr lang="en-US" u="sng" dirty="0">
                <a:solidFill>
                  <a:srgbClr val="FF0000"/>
                </a:solidFill>
                <a:effectLst>
                  <a:outerShdw blurRad="38100" dist="38100" dir="2700000" algn="tl">
                    <a:srgbClr val="000000">
                      <a:alpha val="43137"/>
                    </a:srgbClr>
                  </a:outerShdw>
                </a:effectLst>
              </a:rPr>
              <a:t>By a perpetual decree</a:t>
            </a:r>
            <a:r>
              <a:rPr lang="en-US" dirty="0"/>
              <a:t>, that it cannot pass beyond it? And though its waves toss to and fro, Yet they cannot prevail; Though they roar, yet they cannot pass over it. </a:t>
            </a:r>
          </a:p>
        </p:txBody>
      </p:sp>
      <p:sp>
        <p:nvSpPr>
          <p:cNvPr id="5" name="Rectangle 4"/>
          <p:cNvSpPr/>
          <p:nvPr/>
        </p:nvSpPr>
        <p:spPr>
          <a:xfrm>
            <a:off x="6297105" y="2413337"/>
            <a:ext cx="5656083" cy="2462213"/>
          </a:xfrm>
          <a:prstGeom prst="rect">
            <a:avLst/>
          </a:prstGeom>
        </p:spPr>
        <p:txBody>
          <a:bodyPr wrap="square">
            <a:spAutoFit/>
          </a:bodyPr>
          <a:lstStyle/>
          <a:p>
            <a:pPr>
              <a:spcAft>
                <a:spcPts val="1200"/>
              </a:spcAft>
            </a:pPr>
            <a:r>
              <a:rPr lang="en-US" dirty="0" err="1"/>
              <a:t>Jer</a:t>
            </a:r>
            <a:r>
              <a:rPr lang="en-US" dirty="0"/>
              <a:t> 9:25  "Behold, the days are coming," says the LORD, "that </a:t>
            </a:r>
            <a:r>
              <a:rPr lang="en-US" u="sng" dirty="0">
                <a:effectLst>
                  <a:outerShdw blurRad="38100" dist="38100" dir="2700000" algn="tl">
                    <a:srgbClr val="000000">
                      <a:alpha val="43137"/>
                    </a:srgbClr>
                  </a:outerShdw>
                </a:effectLst>
              </a:rPr>
              <a:t>I will punish all </a:t>
            </a:r>
            <a:r>
              <a:rPr lang="en-US" i="1" u="sng" dirty="0">
                <a:effectLst>
                  <a:outerShdw blurRad="38100" dist="38100" dir="2700000" algn="tl">
                    <a:srgbClr val="000000">
                      <a:alpha val="43137"/>
                    </a:srgbClr>
                  </a:outerShdw>
                </a:effectLst>
              </a:rPr>
              <a:t>who are</a:t>
            </a:r>
            <a:r>
              <a:rPr lang="en-US" u="sng" dirty="0">
                <a:effectLst>
                  <a:outerShdw blurRad="38100" dist="38100" dir="2700000" algn="tl">
                    <a:srgbClr val="000000">
                      <a:alpha val="43137"/>
                    </a:srgbClr>
                  </a:outerShdw>
                </a:effectLst>
              </a:rPr>
              <a:t> circumcised with the uncircumcised</a:t>
            </a:r>
            <a:r>
              <a:rPr lang="en-US" dirty="0"/>
              <a:t>— </a:t>
            </a:r>
          </a:p>
          <a:p>
            <a:r>
              <a:rPr lang="en-US" dirty="0" err="1"/>
              <a:t>Jer</a:t>
            </a:r>
            <a:r>
              <a:rPr lang="en-US" dirty="0"/>
              <a:t> 9:26  Egypt, Judah, Edom, the people of Ammon, Moab, and </a:t>
            </a:r>
            <a:r>
              <a:rPr lang="en-US" u="sng" dirty="0">
                <a:effectLst>
                  <a:outerShdw blurRad="38100" dist="38100" dir="2700000" algn="tl">
                    <a:srgbClr val="000000">
                      <a:alpha val="43137"/>
                    </a:srgbClr>
                  </a:outerShdw>
                </a:effectLst>
              </a:rPr>
              <a:t>all </a:t>
            </a:r>
            <a:r>
              <a:rPr lang="en-US" i="1" u="sng" dirty="0">
                <a:effectLst>
                  <a:outerShdw blurRad="38100" dist="38100" dir="2700000" algn="tl">
                    <a:srgbClr val="000000">
                      <a:alpha val="43137"/>
                    </a:srgbClr>
                  </a:outerShdw>
                </a:effectLst>
              </a:rPr>
              <a:t>who are</a:t>
            </a:r>
            <a:r>
              <a:rPr lang="en-US" u="sng" dirty="0">
                <a:effectLst>
                  <a:outerShdw blurRad="38100" dist="38100" dir="2700000" algn="tl">
                    <a:srgbClr val="000000">
                      <a:alpha val="43137"/>
                    </a:srgbClr>
                  </a:outerShdw>
                </a:effectLst>
              </a:rPr>
              <a:t> in the farthest corners</a:t>
            </a:r>
            <a:r>
              <a:rPr lang="en-US" dirty="0"/>
              <a:t>, who dwell in the wilderness. For all </a:t>
            </a:r>
            <a:r>
              <a:rPr lang="en-US" i="1" dirty="0"/>
              <a:t>these</a:t>
            </a:r>
            <a:r>
              <a:rPr lang="en-US" dirty="0"/>
              <a:t> nations </a:t>
            </a:r>
            <a:r>
              <a:rPr lang="en-US" i="1" dirty="0"/>
              <a:t>are</a:t>
            </a:r>
            <a:r>
              <a:rPr lang="en-US" dirty="0"/>
              <a:t> uncircumcised, and all the house of Israel </a:t>
            </a:r>
            <a:r>
              <a:rPr lang="en-US" i="1" dirty="0"/>
              <a:t>are</a:t>
            </a:r>
            <a:r>
              <a:rPr lang="en-US" dirty="0"/>
              <a:t> uncircumcised in the heart." </a:t>
            </a:r>
          </a:p>
        </p:txBody>
      </p:sp>
    </p:spTree>
    <p:extLst>
      <p:ext uri="{BB962C8B-B14F-4D97-AF65-F5344CB8AC3E}">
        <p14:creationId xmlns:p14="http://schemas.microsoft.com/office/powerpoint/2010/main" val="179717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792" y="263936"/>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48324" y="904968"/>
            <a:ext cx="4136797"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rPr>
              <a:t>Knowing God</a:t>
            </a:r>
          </a:p>
        </p:txBody>
      </p:sp>
      <p:sp>
        <p:nvSpPr>
          <p:cNvPr id="8" name="32-Point Star 7"/>
          <p:cNvSpPr/>
          <p:nvPr/>
        </p:nvSpPr>
        <p:spPr>
          <a:xfrm>
            <a:off x="6991545" y="161221"/>
            <a:ext cx="4377181" cy="1752486"/>
          </a:xfrm>
          <a:prstGeom prst="star32">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Castellar" pitchFamily="18" charset="0"/>
              </a:rPr>
              <a:t>God’s Sovereignty</a:t>
            </a:r>
            <a:endParaRPr lang="en-US" sz="1600" b="1" dirty="0">
              <a:effectLst>
                <a:outerShdw blurRad="38100" dist="38100" dir="2700000" algn="tl">
                  <a:srgbClr val="000000">
                    <a:alpha val="43137"/>
                  </a:srgbClr>
                </a:outerShdw>
              </a:effectLst>
              <a:latin typeface="Castellar" pitchFamily="18" charset="0"/>
            </a:endParaRPr>
          </a:p>
        </p:txBody>
      </p:sp>
      <p:sp>
        <p:nvSpPr>
          <p:cNvPr id="6" name="Rectangle 5"/>
          <p:cNvSpPr/>
          <p:nvPr/>
        </p:nvSpPr>
        <p:spPr>
          <a:xfrm>
            <a:off x="273378" y="1747479"/>
            <a:ext cx="5458120" cy="2400657"/>
          </a:xfrm>
          <a:prstGeom prst="rect">
            <a:avLst/>
          </a:prstGeom>
        </p:spPr>
        <p:txBody>
          <a:bodyPr wrap="square">
            <a:spAutoFit/>
          </a:bodyPr>
          <a:lstStyle/>
          <a:p>
            <a:pPr>
              <a:spcAft>
                <a:spcPts val="1200"/>
              </a:spcAft>
            </a:pPr>
            <a:r>
              <a:rPr lang="en-US" sz="2000" dirty="0" err="1"/>
              <a:t>Jer</a:t>
            </a:r>
            <a:r>
              <a:rPr lang="en-US" sz="2000" dirty="0"/>
              <a:t> 10:6  Inasmuch as </a:t>
            </a:r>
            <a:r>
              <a:rPr lang="en-US" sz="2000" i="1" dirty="0"/>
              <a:t>there is</a:t>
            </a:r>
            <a:r>
              <a:rPr lang="en-US" sz="2000" dirty="0"/>
              <a:t> </a:t>
            </a:r>
            <a:r>
              <a:rPr lang="en-US" sz="2000" u="sng" dirty="0">
                <a:effectLst>
                  <a:outerShdw blurRad="38100" dist="38100" dir="2700000" algn="tl">
                    <a:srgbClr val="000000">
                      <a:alpha val="43137"/>
                    </a:srgbClr>
                  </a:outerShdw>
                </a:effectLst>
              </a:rPr>
              <a:t>none like You</a:t>
            </a:r>
            <a:r>
              <a:rPr lang="en-US" sz="2000" dirty="0"/>
              <a:t>, O LORD (You </a:t>
            </a:r>
            <a:r>
              <a:rPr lang="en-US" sz="2000" i="1" dirty="0"/>
              <a:t>are</a:t>
            </a:r>
            <a:r>
              <a:rPr lang="en-US" sz="2000" dirty="0"/>
              <a:t> great, and Your name </a:t>
            </a:r>
            <a:r>
              <a:rPr lang="en-US" sz="2000" i="1" dirty="0"/>
              <a:t>is</a:t>
            </a:r>
            <a:r>
              <a:rPr lang="en-US" sz="2000" dirty="0"/>
              <a:t> great in might), </a:t>
            </a:r>
          </a:p>
          <a:p>
            <a:r>
              <a:rPr lang="en-US" sz="2000" dirty="0" err="1"/>
              <a:t>Jer</a:t>
            </a:r>
            <a:r>
              <a:rPr lang="en-US" sz="2000" dirty="0"/>
              <a:t> 10:7  Who would not fear You, O </a:t>
            </a:r>
            <a:r>
              <a:rPr lang="en-US" sz="2000" u="sng" dirty="0">
                <a:effectLst>
                  <a:outerShdw blurRad="38100" dist="38100" dir="2700000" algn="tl">
                    <a:srgbClr val="000000">
                      <a:alpha val="43137"/>
                    </a:srgbClr>
                  </a:outerShdw>
                </a:effectLst>
              </a:rPr>
              <a:t>King of the nations</a:t>
            </a:r>
            <a:r>
              <a:rPr lang="en-US" sz="2000" dirty="0"/>
              <a:t>? For this is Your rightful due. For among all the wise </a:t>
            </a:r>
            <a:r>
              <a:rPr lang="en-US" sz="2000" i="1" dirty="0"/>
              <a:t>men</a:t>
            </a:r>
            <a:r>
              <a:rPr lang="en-US" sz="2000" dirty="0"/>
              <a:t> of the nations, And in all their kingdoms, </a:t>
            </a:r>
            <a:r>
              <a:rPr lang="en-US" sz="2000" i="1" dirty="0"/>
              <a:t>There is</a:t>
            </a:r>
            <a:r>
              <a:rPr lang="en-US" sz="2000" dirty="0"/>
              <a:t> none like You. </a:t>
            </a:r>
          </a:p>
        </p:txBody>
      </p:sp>
      <p:sp>
        <p:nvSpPr>
          <p:cNvPr id="9" name="Rectangle 8"/>
          <p:cNvSpPr/>
          <p:nvPr/>
        </p:nvSpPr>
        <p:spPr>
          <a:xfrm>
            <a:off x="273378" y="4155360"/>
            <a:ext cx="5458120" cy="1323439"/>
          </a:xfrm>
          <a:prstGeom prst="rect">
            <a:avLst/>
          </a:prstGeom>
        </p:spPr>
        <p:txBody>
          <a:bodyPr wrap="square">
            <a:spAutoFit/>
          </a:bodyPr>
          <a:lstStyle/>
          <a:p>
            <a:r>
              <a:rPr lang="en-US" sz="2000" dirty="0" err="1"/>
              <a:t>Jer</a:t>
            </a:r>
            <a:r>
              <a:rPr lang="en-US" sz="2000" dirty="0"/>
              <a:t> 10:10  But the LORD </a:t>
            </a:r>
            <a:r>
              <a:rPr lang="en-US" sz="2000" i="1" dirty="0"/>
              <a:t>is</a:t>
            </a:r>
            <a:r>
              <a:rPr lang="en-US" sz="2000" dirty="0"/>
              <a:t> the true God; He </a:t>
            </a:r>
            <a:r>
              <a:rPr lang="en-US" sz="2000" i="1" dirty="0"/>
              <a:t>is</a:t>
            </a:r>
            <a:r>
              <a:rPr lang="en-US" sz="2000" dirty="0"/>
              <a:t> the </a:t>
            </a:r>
            <a:r>
              <a:rPr lang="en-US" sz="2000" u="sng" dirty="0">
                <a:effectLst>
                  <a:outerShdw blurRad="38100" dist="38100" dir="2700000" algn="tl">
                    <a:srgbClr val="000000">
                      <a:alpha val="43137"/>
                    </a:srgbClr>
                  </a:outerShdw>
                </a:effectLst>
              </a:rPr>
              <a:t>living God and the everlasting King</a:t>
            </a:r>
            <a:r>
              <a:rPr lang="en-US" sz="2000" dirty="0"/>
              <a:t>. At His wrath the earth will tremble, And the nations will not be able to endure His indignation. </a:t>
            </a:r>
          </a:p>
        </p:txBody>
      </p:sp>
      <p:sp>
        <p:nvSpPr>
          <p:cNvPr id="10" name="Rectangle 9"/>
          <p:cNvSpPr/>
          <p:nvPr/>
        </p:nvSpPr>
        <p:spPr>
          <a:xfrm>
            <a:off x="6004872" y="1983149"/>
            <a:ext cx="5703219" cy="2708434"/>
          </a:xfrm>
          <a:prstGeom prst="rect">
            <a:avLst/>
          </a:prstGeom>
        </p:spPr>
        <p:txBody>
          <a:bodyPr wrap="square">
            <a:spAutoFit/>
          </a:bodyPr>
          <a:lstStyle/>
          <a:p>
            <a:pPr>
              <a:spcAft>
                <a:spcPts val="1200"/>
              </a:spcAft>
            </a:pPr>
            <a:r>
              <a:rPr lang="en-US" sz="2000" dirty="0" err="1"/>
              <a:t>Jer</a:t>
            </a:r>
            <a:r>
              <a:rPr lang="en-US" sz="2000" dirty="0"/>
              <a:t> 10:12  He has </a:t>
            </a:r>
            <a:r>
              <a:rPr lang="en-US" sz="2000" u="sng" dirty="0">
                <a:effectLst>
                  <a:outerShdw blurRad="38100" dist="38100" dir="2700000" algn="tl">
                    <a:srgbClr val="000000">
                      <a:alpha val="43137"/>
                    </a:srgbClr>
                  </a:outerShdw>
                </a:effectLst>
              </a:rPr>
              <a:t>made the earth by His power</a:t>
            </a:r>
            <a:r>
              <a:rPr lang="en-US" sz="2000" dirty="0"/>
              <a:t>, He has established the world by His wisdom, And has </a:t>
            </a:r>
            <a:r>
              <a:rPr lang="en-US" sz="2000" u="sng" dirty="0">
                <a:effectLst>
                  <a:outerShdw blurRad="38100" dist="38100" dir="2700000" algn="tl">
                    <a:srgbClr val="000000">
                      <a:alpha val="43137"/>
                    </a:srgbClr>
                  </a:outerShdw>
                </a:effectLst>
              </a:rPr>
              <a:t>stretched out the heavens at His discretion</a:t>
            </a:r>
            <a:r>
              <a:rPr lang="en-US" sz="2000" dirty="0"/>
              <a:t>. </a:t>
            </a:r>
          </a:p>
          <a:p>
            <a:r>
              <a:rPr lang="en-US" sz="2000" dirty="0" err="1"/>
              <a:t>Jer</a:t>
            </a:r>
            <a:r>
              <a:rPr lang="en-US" sz="2000" dirty="0"/>
              <a:t> 10:13  When </a:t>
            </a:r>
            <a:r>
              <a:rPr lang="en-US" sz="2000" u="sng" dirty="0">
                <a:effectLst>
                  <a:outerShdw blurRad="38100" dist="38100" dir="2700000" algn="tl">
                    <a:srgbClr val="000000">
                      <a:alpha val="43137"/>
                    </a:srgbClr>
                  </a:outerShdw>
                </a:effectLst>
              </a:rPr>
              <a:t>He utters His voice</a:t>
            </a:r>
            <a:r>
              <a:rPr lang="en-US" sz="2000" dirty="0"/>
              <a:t>, </a:t>
            </a:r>
            <a:r>
              <a:rPr lang="en-US" sz="2000" i="1" dirty="0"/>
              <a:t>There is</a:t>
            </a:r>
            <a:r>
              <a:rPr lang="en-US" sz="2000" dirty="0"/>
              <a:t> a multitude of waters in the heavens: "And </a:t>
            </a:r>
            <a:r>
              <a:rPr lang="en-US" sz="2000" u="sng" dirty="0">
                <a:effectLst>
                  <a:outerShdw blurRad="38100" dist="38100" dir="2700000" algn="tl">
                    <a:srgbClr val="000000">
                      <a:alpha val="43137"/>
                    </a:srgbClr>
                  </a:outerShdw>
                </a:effectLst>
              </a:rPr>
              <a:t>He causes the vapors to ascend from the ends of the earth</a:t>
            </a:r>
            <a:r>
              <a:rPr lang="en-US" sz="2000" dirty="0"/>
              <a:t>. He </a:t>
            </a:r>
            <a:r>
              <a:rPr lang="en-US" sz="2000" u="sng" dirty="0">
                <a:effectLst>
                  <a:outerShdw blurRad="38100" dist="38100" dir="2700000" algn="tl">
                    <a:srgbClr val="000000">
                      <a:alpha val="43137"/>
                    </a:srgbClr>
                  </a:outerShdw>
                </a:effectLst>
              </a:rPr>
              <a:t>makes lightning </a:t>
            </a:r>
            <a:r>
              <a:rPr lang="en-US" sz="2000" dirty="0"/>
              <a:t>for the rain, He </a:t>
            </a:r>
            <a:r>
              <a:rPr lang="en-US" sz="2000" u="sng" dirty="0">
                <a:effectLst>
                  <a:outerShdw blurRad="38100" dist="38100" dir="2700000" algn="tl">
                    <a:srgbClr val="000000">
                      <a:alpha val="43137"/>
                    </a:srgbClr>
                  </a:outerShdw>
                </a:effectLst>
              </a:rPr>
              <a:t>brings the wind </a:t>
            </a:r>
            <a:r>
              <a:rPr lang="en-US" sz="2000" dirty="0"/>
              <a:t>out of His treasuries." </a:t>
            </a:r>
          </a:p>
        </p:txBody>
      </p:sp>
      <p:sp>
        <p:nvSpPr>
          <p:cNvPr id="12" name="Rectangle 11"/>
          <p:cNvSpPr/>
          <p:nvPr/>
        </p:nvSpPr>
        <p:spPr>
          <a:xfrm>
            <a:off x="6004872" y="4707832"/>
            <a:ext cx="5703219" cy="1015663"/>
          </a:xfrm>
          <a:prstGeom prst="rect">
            <a:avLst/>
          </a:prstGeom>
        </p:spPr>
        <p:txBody>
          <a:bodyPr wrap="square">
            <a:spAutoFit/>
          </a:bodyPr>
          <a:lstStyle/>
          <a:p>
            <a:r>
              <a:rPr lang="en-US" sz="2000" dirty="0" err="1"/>
              <a:t>Jer</a:t>
            </a:r>
            <a:r>
              <a:rPr lang="en-US" sz="2000" dirty="0"/>
              <a:t> 10:16  The Portion of Jacob </a:t>
            </a:r>
            <a:r>
              <a:rPr lang="en-US" sz="2000" i="1" dirty="0"/>
              <a:t>is</a:t>
            </a:r>
            <a:r>
              <a:rPr lang="en-US" sz="2000" dirty="0"/>
              <a:t> not like them, For </a:t>
            </a:r>
            <a:r>
              <a:rPr lang="en-US" sz="2000" u="sng" dirty="0">
                <a:effectLst>
                  <a:outerShdw blurRad="38100" dist="38100" dir="2700000" algn="tl">
                    <a:srgbClr val="000000">
                      <a:alpha val="43137"/>
                    </a:srgbClr>
                  </a:outerShdw>
                </a:effectLst>
              </a:rPr>
              <a:t>He </a:t>
            </a:r>
            <a:r>
              <a:rPr lang="en-US" sz="2000" i="1" u="sng" dirty="0">
                <a:effectLst>
                  <a:outerShdw blurRad="38100" dist="38100" dir="2700000" algn="tl">
                    <a:srgbClr val="000000">
                      <a:alpha val="43137"/>
                    </a:srgbClr>
                  </a:outerShdw>
                </a:effectLst>
              </a:rPr>
              <a:t>is</a:t>
            </a:r>
            <a:r>
              <a:rPr lang="en-US" sz="2000" u="sng" dirty="0">
                <a:effectLst>
                  <a:outerShdw blurRad="38100" dist="38100" dir="2700000" algn="tl">
                    <a:srgbClr val="000000">
                      <a:alpha val="43137"/>
                    </a:srgbClr>
                  </a:outerShdw>
                </a:effectLst>
              </a:rPr>
              <a:t> the Maker of all</a:t>
            </a:r>
            <a:r>
              <a:rPr lang="en-US" sz="2000" dirty="0"/>
              <a:t> </a:t>
            </a:r>
            <a:r>
              <a:rPr lang="en-US" sz="2000" i="1" dirty="0"/>
              <a:t>things,</a:t>
            </a:r>
            <a:r>
              <a:rPr lang="en-US" sz="2000" dirty="0"/>
              <a:t> And </a:t>
            </a:r>
            <a:r>
              <a:rPr lang="en-US" sz="2000" u="sng" dirty="0">
                <a:effectLst>
                  <a:outerShdw blurRad="38100" dist="38100" dir="2700000" algn="tl">
                    <a:srgbClr val="000000">
                      <a:alpha val="43137"/>
                    </a:srgbClr>
                  </a:outerShdw>
                </a:effectLst>
              </a:rPr>
              <a:t>Israel </a:t>
            </a:r>
            <a:r>
              <a:rPr lang="en-US" sz="2000" i="1" u="sng" dirty="0">
                <a:effectLst>
                  <a:outerShdw blurRad="38100" dist="38100" dir="2700000" algn="tl">
                    <a:srgbClr val="000000">
                      <a:alpha val="43137"/>
                    </a:srgbClr>
                  </a:outerShdw>
                </a:effectLst>
              </a:rPr>
              <a:t>is</a:t>
            </a:r>
            <a:r>
              <a:rPr lang="en-US" sz="2000" u="sng" dirty="0">
                <a:effectLst>
                  <a:outerShdw blurRad="38100" dist="38100" dir="2700000" algn="tl">
                    <a:srgbClr val="000000">
                      <a:alpha val="43137"/>
                    </a:srgbClr>
                  </a:outerShdw>
                </a:effectLst>
              </a:rPr>
              <a:t> the tribe of His inheritance</a:t>
            </a:r>
            <a:r>
              <a:rPr lang="en-US" sz="2000" dirty="0"/>
              <a:t>; The </a:t>
            </a:r>
            <a:r>
              <a:rPr lang="en-US" sz="2000" u="sng" dirty="0">
                <a:effectLst>
                  <a:outerShdw blurRad="38100" dist="38100" dir="2700000" algn="tl">
                    <a:srgbClr val="000000">
                      <a:alpha val="43137"/>
                    </a:srgbClr>
                  </a:outerShdw>
                </a:effectLst>
              </a:rPr>
              <a:t>LORD of hosts </a:t>
            </a:r>
            <a:r>
              <a:rPr lang="en-US" sz="2000" i="1" u="sng" dirty="0">
                <a:effectLst>
                  <a:outerShdw blurRad="38100" dist="38100" dir="2700000" algn="tl">
                    <a:srgbClr val="000000">
                      <a:alpha val="43137"/>
                    </a:srgbClr>
                  </a:outerShdw>
                </a:effectLst>
              </a:rPr>
              <a:t>is</a:t>
            </a:r>
            <a:r>
              <a:rPr lang="en-US" sz="2000" u="sng" dirty="0">
                <a:effectLst>
                  <a:outerShdw blurRad="38100" dist="38100" dir="2700000" algn="tl">
                    <a:srgbClr val="000000">
                      <a:alpha val="43137"/>
                    </a:srgbClr>
                  </a:outerShdw>
                </a:effectLst>
              </a:rPr>
              <a:t> His name</a:t>
            </a:r>
            <a:r>
              <a:rPr lang="en-US" sz="2000" dirty="0"/>
              <a:t>. </a:t>
            </a:r>
          </a:p>
        </p:txBody>
      </p:sp>
    </p:spTree>
    <p:extLst>
      <p:ext uri="{BB962C8B-B14F-4D97-AF65-F5344CB8AC3E}">
        <p14:creationId xmlns:p14="http://schemas.microsoft.com/office/powerpoint/2010/main" val="133662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D9D424C-07A7-4C5C-877B-3A852504BDC8}"/>
              </a:ext>
            </a:extLst>
          </p:cNvPr>
          <p:cNvSpPr/>
          <p:nvPr/>
        </p:nvSpPr>
        <p:spPr>
          <a:xfrm rot="1459916">
            <a:off x="10296231" y="3784065"/>
            <a:ext cx="1968500" cy="1266122"/>
          </a:xfrm>
          <a:prstGeom prst="ellipse">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Chaldee</a:t>
            </a:r>
            <a:endParaRPr lang="en-US" sz="2400" b="1" dirty="0"/>
          </a:p>
        </p:txBody>
      </p:sp>
      <p:sp>
        <p:nvSpPr>
          <p:cNvPr id="7" name="Title 6"/>
          <p:cNvSpPr>
            <a:spLocks noGrp="1"/>
          </p:cNvSpPr>
          <p:nvPr>
            <p:ph type="title"/>
          </p:nvPr>
        </p:nvSpPr>
        <p:spPr>
          <a:xfrm>
            <a:off x="348792" y="263936"/>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48324" y="904968"/>
            <a:ext cx="4136797"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rPr>
              <a:t>Knowing God</a:t>
            </a:r>
          </a:p>
        </p:txBody>
      </p:sp>
      <p:sp>
        <p:nvSpPr>
          <p:cNvPr id="8" name="32-Point Star 7"/>
          <p:cNvSpPr/>
          <p:nvPr/>
        </p:nvSpPr>
        <p:spPr>
          <a:xfrm>
            <a:off x="6991545" y="161221"/>
            <a:ext cx="4377181" cy="1752486"/>
          </a:xfrm>
          <a:prstGeom prst="star32">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Castellar" pitchFamily="18" charset="0"/>
              </a:rPr>
              <a:t>God’s Sovereignty</a:t>
            </a:r>
            <a:endParaRPr lang="en-US" sz="1600" b="1" dirty="0">
              <a:effectLst>
                <a:outerShdw blurRad="38100" dist="38100" dir="2700000" algn="tl">
                  <a:srgbClr val="000000">
                    <a:alpha val="43137"/>
                  </a:srgbClr>
                </a:outerShdw>
              </a:effectLst>
              <a:latin typeface="Castellar" pitchFamily="18" charset="0"/>
            </a:endParaRPr>
          </a:p>
        </p:txBody>
      </p:sp>
      <p:sp>
        <p:nvSpPr>
          <p:cNvPr id="14" name="TextBox 13"/>
          <p:cNvSpPr txBox="1"/>
          <p:nvPr/>
        </p:nvSpPr>
        <p:spPr>
          <a:xfrm>
            <a:off x="548324" y="1736098"/>
            <a:ext cx="5874472" cy="461665"/>
          </a:xfrm>
          <a:prstGeom prst="rect">
            <a:avLst/>
          </a:prstGeom>
          <a:solidFill>
            <a:schemeClr val="accent3">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solidFill>
                  <a:schemeClr val="tx2"/>
                </a:solidFill>
              </a:rPr>
              <a:t>10:8 A wooden idol </a:t>
            </a:r>
            <a:r>
              <a:rPr lang="en-US" sz="2400" i="1" dirty="0">
                <a:solidFill>
                  <a:schemeClr val="tx2"/>
                </a:solidFill>
              </a:rPr>
              <a:t>is</a:t>
            </a:r>
            <a:r>
              <a:rPr lang="en-US" sz="2400" dirty="0">
                <a:solidFill>
                  <a:schemeClr val="tx2"/>
                </a:solidFill>
              </a:rPr>
              <a:t> a worthless doctrine.</a:t>
            </a:r>
            <a:r>
              <a:rPr lang="en-US" sz="2400" dirty="0"/>
              <a:t> </a:t>
            </a:r>
          </a:p>
        </p:txBody>
      </p:sp>
      <p:sp>
        <p:nvSpPr>
          <p:cNvPr id="2" name="Rectangle 1"/>
          <p:cNvSpPr/>
          <p:nvPr/>
        </p:nvSpPr>
        <p:spPr>
          <a:xfrm>
            <a:off x="87982" y="2272650"/>
            <a:ext cx="6096000" cy="4355038"/>
          </a:xfrm>
          <a:prstGeom prst="rect">
            <a:avLst/>
          </a:prstGeom>
        </p:spPr>
        <p:txBody>
          <a:bodyPr>
            <a:spAutoFit/>
          </a:bodyPr>
          <a:lstStyle/>
          <a:p>
            <a:pPr marL="285750" indent="-285750">
              <a:spcAft>
                <a:spcPts val="600"/>
              </a:spcAft>
              <a:buClr>
                <a:schemeClr val="accent1"/>
              </a:buClr>
              <a:buSzPct val="100000"/>
              <a:buFont typeface="Arial" pitchFamily="34" charset="0"/>
              <a:buChar char="•"/>
            </a:pPr>
            <a:r>
              <a:rPr lang="en-US" dirty="0"/>
              <a:t>…For </a:t>
            </a:r>
            <a:r>
              <a:rPr lang="en-US" i="1" dirty="0"/>
              <a:t>one</a:t>
            </a:r>
            <a:r>
              <a:rPr lang="en-US" dirty="0"/>
              <a:t> cuts a tree from the forest, The work of the hands of the workman, with the ax. </a:t>
            </a:r>
          </a:p>
          <a:p>
            <a:pPr marL="285750" indent="-285750">
              <a:spcAft>
                <a:spcPts val="600"/>
              </a:spcAft>
              <a:buClr>
                <a:schemeClr val="accent1"/>
              </a:buClr>
              <a:buSzPct val="100000"/>
              <a:buFont typeface="Arial" pitchFamily="34" charset="0"/>
              <a:buChar char="•"/>
            </a:pPr>
            <a:r>
              <a:rPr lang="en-US" dirty="0"/>
              <a:t>They decorate it with silver and gold; They fasten it with nails and hammers So that it will not topple. </a:t>
            </a:r>
          </a:p>
          <a:p>
            <a:pPr marL="285750" indent="-285750">
              <a:spcAft>
                <a:spcPts val="600"/>
              </a:spcAft>
              <a:buClr>
                <a:schemeClr val="accent1"/>
              </a:buClr>
              <a:buSzPct val="100000"/>
              <a:buFont typeface="Arial" pitchFamily="34" charset="0"/>
              <a:buChar char="•"/>
            </a:pPr>
            <a:r>
              <a:rPr lang="en-US" dirty="0"/>
              <a:t>They </a:t>
            </a:r>
            <a:r>
              <a:rPr lang="en-US" i="1" dirty="0"/>
              <a:t>are</a:t>
            </a:r>
            <a:r>
              <a:rPr lang="en-US" dirty="0"/>
              <a:t> upright, like a palm tree, And they cannot speak</a:t>
            </a:r>
          </a:p>
          <a:p>
            <a:pPr marL="285750" indent="-285750">
              <a:spcAft>
                <a:spcPts val="600"/>
              </a:spcAft>
              <a:buClr>
                <a:schemeClr val="accent1"/>
              </a:buClr>
              <a:buSzPct val="100000"/>
              <a:buFont typeface="Arial" pitchFamily="34" charset="0"/>
              <a:buChar char="•"/>
            </a:pPr>
            <a:r>
              <a:rPr lang="en-US" dirty="0"/>
              <a:t>They must be carried, because they cannot go </a:t>
            </a:r>
            <a:r>
              <a:rPr lang="en-US" i="1" dirty="0"/>
              <a:t>by themselves.</a:t>
            </a:r>
            <a:r>
              <a:rPr lang="en-US" dirty="0"/>
              <a:t> </a:t>
            </a:r>
          </a:p>
          <a:p>
            <a:pPr marL="285750" indent="-285750">
              <a:spcAft>
                <a:spcPts val="600"/>
              </a:spcAft>
              <a:buClr>
                <a:schemeClr val="accent1"/>
              </a:buClr>
              <a:buSzPct val="100000"/>
              <a:buFont typeface="Arial" pitchFamily="34" charset="0"/>
              <a:buChar char="•"/>
            </a:pPr>
            <a:r>
              <a:rPr lang="en-US" dirty="0"/>
              <a:t>Do not be afraid of them, For they cannot do evil, Nor can they do any good.“</a:t>
            </a:r>
          </a:p>
          <a:p>
            <a:pPr marL="285750" indent="-285750">
              <a:buClr>
                <a:schemeClr val="accent1"/>
              </a:buClr>
              <a:buSzPct val="100000"/>
              <a:buFont typeface="Arial" pitchFamily="34" charset="0"/>
              <a:buChar char="•"/>
            </a:pPr>
            <a:r>
              <a:rPr lang="en-US" dirty="0"/>
              <a:t>Silver is beaten into plates; It is brought from </a:t>
            </a:r>
            <a:r>
              <a:rPr lang="en-US" dirty="0" err="1"/>
              <a:t>Tarshish</a:t>
            </a:r>
            <a:r>
              <a:rPr lang="en-US" dirty="0"/>
              <a:t>, And gold from </a:t>
            </a:r>
            <a:r>
              <a:rPr lang="en-US" dirty="0" err="1"/>
              <a:t>Uphaz</a:t>
            </a:r>
            <a:r>
              <a:rPr lang="en-US" dirty="0"/>
              <a:t>, The work of the craftsman And of the hands of the metalsmith; Blue and purple </a:t>
            </a:r>
            <a:r>
              <a:rPr lang="en-US" i="1" dirty="0"/>
              <a:t>are</a:t>
            </a:r>
            <a:r>
              <a:rPr lang="en-US" dirty="0"/>
              <a:t> their clothing; They </a:t>
            </a:r>
            <a:r>
              <a:rPr lang="en-US" i="1" dirty="0"/>
              <a:t>are</a:t>
            </a:r>
            <a:r>
              <a:rPr lang="en-US" dirty="0"/>
              <a:t> all the work of skillful </a:t>
            </a:r>
            <a:r>
              <a:rPr lang="en-US" i="1" dirty="0"/>
              <a:t>men.</a:t>
            </a:r>
            <a:r>
              <a:rPr lang="en-US" dirty="0"/>
              <a:t> </a:t>
            </a:r>
          </a:p>
          <a:p>
            <a:pPr marL="285750" indent="-285750">
              <a:buClr>
                <a:schemeClr val="accent1"/>
              </a:buClr>
              <a:buSzPct val="100000"/>
              <a:buFont typeface="Arial" pitchFamily="34" charset="0"/>
              <a:buChar char="•"/>
            </a:pPr>
            <a:endParaRPr lang="en-US" dirty="0"/>
          </a:p>
        </p:txBody>
      </p:sp>
      <p:sp>
        <p:nvSpPr>
          <p:cNvPr id="5" name="Rectangle 4"/>
          <p:cNvSpPr/>
          <p:nvPr/>
        </p:nvSpPr>
        <p:spPr>
          <a:xfrm>
            <a:off x="7206790" y="4638196"/>
            <a:ext cx="3946690"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buClr>
                <a:schemeClr val="accent1"/>
              </a:buClr>
              <a:buSzPct val="100000"/>
            </a:pPr>
            <a:r>
              <a:rPr lang="en-US" dirty="0"/>
              <a:t> </a:t>
            </a:r>
            <a:r>
              <a:rPr lang="en-US" dirty="0" err="1"/>
              <a:t>Jer</a:t>
            </a:r>
            <a:r>
              <a:rPr lang="en-US" dirty="0"/>
              <a:t> 10:11  Thus you shall say to them: "The gods that have not made the heavens and the earth shall perish from the earth and from under these heavens." </a:t>
            </a:r>
          </a:p>
        </p:txBody>
      </p:sp>
      <p:sp>
        <p:nvSpPr>
          <p:cNvPr id="11" name="Rectangle 10"/>
          <p:cNvSpPr/>
          <p:nvPr/>
        </p:nvSpPr>
        <p:spPr>
          <a:xfrm>
            <a:off x="6733881" y="1961559"/>
            <a:ext cx="6096000" cy="2629502"/>
          </a:xfrm>
          <a:prstGeom prst="rect">
            <a:avLst/>
          </a:prstGeom>
        </p:spPr>
        <p:txBody>
          <a:bodyPr>
            <a:spAutoFit/>
          </a:bodyPr>
          <a:lstStyle/>
          <a:p>
            <a:pPr marL="285750" indent="-285750">
              <a:lnSpc>
                <a:spcPts val="2500"/>
              </a:lnSpc>
              <a:buClr>
                <a:schemeClr val="accent1"/>
              </a:buClr>
              <a:buFont typeface="Arial" pitchFamily="34" charset="0"/>
              <a:buChar char="•"/>
            </a:pPr>
            <a:r>
              <a:rPr lang="en-US" dirty="0"/>
              <a:t>He </a:t>
            </a:r>
            <a:r>
              <a:rPr lang="en-US" i="1" dirty="0"/>
              <a:t>is</a:t>
            </a:r>
            <a:r>
              <a:rPr lang="en-US" dirty="0"/>
              <a:t> the living God and the everlasting King. </a:t>
            </a:r>
          </a:p>
          <a:p>
            <a:pPr marL="285750" indent="-285750">
              <a:lnSpc>
                <a:spcPts val="2500"/>
              </a:lnSpc>
              <a:buClr>
                <a:schemeClr val="accent1"/>
              </a:buClr>
              <a:buFont typeface="Arial" pitchFamily="34" charset="0"/>
              <a:buChar char="•"/>
            </a:pPr>
            <a:r>
              <a:rPr lang="en-US" dirty="0"/>
              <a:t>At His wrath the earth will tremble</a:t>
            </a:r>
          </a:p>
          <a:p>
            <a:pPr marL="285750" indent="-285750">
              <a:lnSpc>
                <a:spcPts val="2500"/>
              </a:lnSpc>
              <a:buClr>
                <a:schemeClr val="accent1"/>
              </a:buClr>
              <a:buFont typeface="Arial" pitchFamily="34" charset="0"/>
              <a:buChar char="•"/>
            </a:pPr>
            <a:r>
              <a:rPr lang="en-US" dirty="0"/>
              <a:t>Nations will not be able to endure His indignation.</a:t>
            </a:r>
          </a:p>
          <a:p>
            <a:pPr marL="285750" indent="-285750">
              <a:lnSpc>
                <a:spcPts val="2500"/>
              </a:lnSpc>
              <a:buClr>
                <a:schemeClr val="accent1"/>
              </a:buClr>
              <a:buFont typeface="Arial" pitchFamily="34" charset="0"/>
              <a:buChar char="•"/>
            </a:pPr>
            <a:r>
              <a:rPr lang="en-US" dirty="0"/>
              <a:t>He utters His voice</a:t>
            </a:r>
          </a:p>
          <a:p>
            <a:pPr marL="285750" indent="-285750">
              <a:lnSpc>
                <a:spcPts val="2500"/>
              </a:lnSpc>
              <a:buClr>
                <a:schemeClr val="accent1"/>
              </a:buClr>
              <a:buFont typeface="Arial" pitchFamily="34" charset="0"/>
              <a:buChar char="•"/>
            </a:pPr>
            <a:r>
              <a:rPr lang="en-US" dirty="0"/>
              <a:t>He causes the vapors to ascend…</a:t>
            </a:r>
          </a:p>
          <a:p>
            <a:pPr marL="285750" indent="-285750">
              <a:lnSpc>
                <a:spcPts val="2500"/>
              </a:lnSpc>
              <a:buClr>
                <a:schemeClr val="accent1"/>
              </a:buClr>
              <a:buFont typeface="Arial" pitchFamily="34" charset="0"/>
              <a:buChar char="•"/>
            </a:pPr>
            <a:r>
              <a:rPr lang="en-US" dirty="0"/>
              <a:t>He makes lightning for the rain…</a:t>
            </a:r>
          </a:p>
          <a:p>
            <a:pPr marL="285750" indent="-285750">
              <a:lnSpc>
                <a:spcPts val="2500"/>
              </a:lnSpc>
              <a:buClr>
                <a:schemeClr val="accent1"/>
              </a:buClr>
              <a:buFont typeface="Arial" pitchFamily="34" charset="0"/>
              <a:buChar char="•"/>
            </a:pPr>
            <a:r>
              <a:rPr lang="en-US" dirty="0"/>
              <a:t>He brings the wind…  </a:t>
            </a:r>
          </a:p>
          <a:p>
            <a:pPr marL="285750" indent="-285750">
              <a:lnSpc>
                <a:spcPts val="2500"/>
              </a:lnSpc>
              <a:buClr>
                <a:schemeClr val="accent1"/>
              </a:buClr>
              <a:buFont typeface="Arial" pitchFamily="34" charset="0"/>
              <a:buChar char="•"/>
            </a:pPr>
            <a:r>
              <a:rPr lang="en-US" dirty="0"/>
              <a:t>He is the Maker of all things</a:t>
            </a:r>
          </a:p>
        </p:txBody>
      </p:sp>
    </p:spTree>
    <p:extLst>
      <p:ext uri="{BB962C8B-B14F-4D97-AF65-F5344CB8AC3E}">
        <p14:creationId xmlns:p14="http://schemas.microsoft.com/office/powerpoint/2010/main" val="8674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left)">
                                      <p:cBhvr>
                                        <p:cTn id="42" dur="500"/>
                                        <p:tgtEl>
                                          <p:spTgt spid="11">
                                            <p:txEl>
                                              <p:pRg st="0" end="0"/>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left)">
                                      <p:cBhvr>
                                        <p:cTn id="45" dur="500"/>
                                        <p:tgtEl>
                                          <p:spTgt spid="11">
                                            <p:txEl>
                                              <p:pRg st="1" end="1"/>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wipe(left)">
                                      <p:cBhvr>
                                        <p:cTn id="48" dur="500"/>
                                        <p:tgtEl>
                                          <p:spTgt spid="11">
                                            <p:txEl>
                                              <p:pRg st="2" end="2"/>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wipe(left)">
                                      <p:cBhvr>
                                        <p:cTn id="51" dur="500"/>
                                        <p:tgtEl>
                                          <p:spTgt spid="11">
                                            <p:txEl>
                                              <p:pRg st="3" end="3"/>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11">
                                            <p:txEl>
                                              <p:pRg st="4" end="4"/>
                                            </p:txEl>
                                          </p:spTgt>
                                        </p:tgtEl>
                                        <p:attrNameLst>
                                          <p:attrName>style.visibility</p:attrName>
                                        </p:attrNameLst>
                                      </p:cBhvr>
                                      <p:to>
                                        <p:strVal val="visible"/>
                                      </p:to>
                                    </p:set>
                                    <p:animEffect transition="in" filter="wipe(left)">
                                      <p:cBhvr>
                                        <p:cTn id="54" dur="500"/>
                                        <p:tgtEl>
                                          <p:spTgt spid="11">
                                            <p:txEl>
                                              <p:pRg st="4" end="4"/>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wipe(left)">
                                      <p:cBhvr>
                                        <p:cTn id="57" dur="500"/>
                                        <p:tgtEl>
                                          <p:spTgt spid="11">
                                            <p:txEl>
                                              <p:pRg st="5" end="5"/>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11">
                                            <p:txEl>
                                              <p:pRg st="6" end="6"/>
                                            </p:txEl>
                                          </p:spTgt>
                                        </p:tgtEl>
                                        <p:attrNameLst>
                                          <p:attrName>style.visibility</p:attrName>
                                        </p:attrNameLst>
                                      </p:cBhvr>
                                      <p:to>
                                        <p:strVal val="visible"/>
                                      </p:to>
                                    </p:set>
                                    <p:animEffect transition="in" filter="wipe(left)">
                                      <p:cBhvr>
                                        <p:cTn id="60" dur="500"/>
                                        <p:tgtEl>
                                          <p:spTgt spid="11">
                                            <p:txEl>
                                              <p:pRg st="6" end="6"/>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11">
                                            <p:txEl>
                                              <p:pRg st="7" end="7"/>
                                            </p:txEl>
                                          </p:spTgt>
                                        </p:tgtEl>
                                        <p:attrNameLst>
                                          <p:attrName>style.visibility</p:attrName>
                                        </p:attrNameLst>
                                      </p:cBhvr>
                                      <p:to>
                                        <p:strVal val="visible"/>
                                      </p:to>
                                    </p:set>
                                    <p:animEffect transition="in" filter="wipe(left)">
                                      <p:cBhvr>
                                        <p:cTn id="63" dur="500"/>
                                        <p:tgtEl>
                                          <p:spTgt spid="11">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Objectives</a:t>
            </a:r>
          </a:p>
        </p:txBody>
      </p:sp>
      <p:sp>
        <p:nvSpPr>
          <p:cNvPr id="58372" name="Rectangle 4"/>
          <p:cNvSpPr>
            <a:spLocks noGrp="1" noChangeArrowheads="1"/>
          </p:cNvSpPr>
          <p:nvPr>
            <p:ph idx="1"/>
          </p:nvPr>
        </p:nvSpPr>
        <p:spPr>
          <a:xfrm>
            <a:off x="1295400" y="1828800"/>
            <a:ext cx="10520082" cy="4114800"/>
          </a:xfrm>
        </p:spPr>
        <p:txBody>
          <a:bodyPr>
            <a:normAutofit/>
          </a:bodyPr>
          <a:lstStyle/>
          <a:p>
            <a:r>
              <a:rPr lang="en-US" sz="2400" dirty="0">
                <a:effectLst>
                  <a:outerShdw blurRad="38100" dist="38100" dir="2700000" algn="tl">
                    <a:srgbClr val="000000">
                      <a:alpha val="43137"/>
                    </a:srgbClr>
                  </a:outerShdw>
                </a:effectLst>
              </a:rPr>
              <a:t>Give examples of how God moves in the Nations and in Time to accomplish His will</a:t>
            </a:r>
          </a:p>
          <a:p>
            <a:pPr>
              <a:lnSpc>
                <a:spcPct val="200000"/>
              </a:lnSpc>
            </a:pPr>
            <a:r>
              <a:rPr lang="en-US" sz="2400" dirty="0">
                <a:effectLst>
                  <a:outerShdw blurRad="38100" dist="38100" dir="2700000" algn="tl">
                    <a:srgbClr val="000000">
                      <a:alpha val="43137"/>
                    </a:srgbClr>
                  </a:outerShdw>
                </a:effectLst>
              </a:rPr>
              <a:t>See Jeremiah as a real person in history, and how God developed his faith</a:t>
            </a:r>
          </a:p>
          <a:p>
            <a:pPr>
              <a:lnSpc>
                <a:spcPct val="200000"/>
              </a:lnSpc>
            </a:pPr>
            <a:r>
              <a:rPr lang="en-US" sz="2400" dirty="0">
                <a:effectLst>
                  <a:outerShdw blurRad="38100" dist="38100" dir="2700000" algn="tl">
                    <a:srgbClr val="000000">
                      <a:alpha val="43137"/>
                    </a:srgbClr>
                  </a:outerShdw>
                </a:effectLst>
              </a:rPr>
              <a:t>See how idolatry betrays our relationship with God</a:t>
            </a:r>
          </a:p>
          <a:p>
            <a:pPr>
              <a:lnSpc>
                <a:spcPct val="200000"/>
              </a:lnSpc>
            </a:pPr>
            <a:r>
              <a:rPr lang="en-US" sz="2400" dirty="0">
                <a:effectLst>
                  <a:outerShdw blurRad="38100" dist="38100" dir="2700000" algn="tl">
                    <a:srgbClr val="000000">
                      <a:alpha val="43137"/>
                    </a:srgbClr>
                  </a:outerShdw>
                </a:effectLst>
              </a:rPr>
              <a:t>See God’s mercy displayed, even in judgement</a:t>
            </a: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Tree>
    <p:extLst>
      <p:ext uri="{BB962C8B-B14F-4D97-AF65-F5344CB8AC3E}">
        <p14:creationId xmlns:p14="http://schemas.microsoft.com/office/powerpoint/2010/main" val="21618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dissolve">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dissolve">
                                      <p:cBhvr>
                                        <p:cTn id="12" dur="500"/>
                                        <p:tgtEl>
                                          <p:spTgt spid="58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dissolve">
                                      <p:cBhvr>
                                        <p:cTn id="17" dur="500"/>
                                        <p:tgtEl>
                                          <p:spTgt spid="58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72">
                                            <p:txEl>
                                              <p:pRg st="3" end="3"/>
                                            </p:txEl>
                                          </p:spTgt>
                                        </p:tgtEl>
                                        <p:attrNameLst>
                                          <p:attrName>style.visibility</p:attrName>
                                        </p:attrNameLst>
                                      </p:cBhvr>
                                      <p:to>
                                        <p:strVal val="visible"/>
                                      </p:to>
                                    </p:set>
                                    <p:animEffect transition="in" filter="dissolve">
                                      <p:cBhvr>
                                        <p:cTn id="22" dur="500"/>
                                        <p:tgtEl>
                                          <p:spTgt spid="583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Striped Right 5">
            <a:extLst>
              <a:ext uri="{FF2B5EF4-FFF2-40B4-BE49-F238E27FC236}">
                <a16:creationId xmlns:a16="http://schemas.microsoft.com/office/drawing/2014/main" id="{C9566C95-E2D9-4FA0-AFCE-63AA81F749A3}"/>
              </a:ext>
            </a:extLst>
          </p:cNvPr>
          <p:cNvSpPr/>
          <p:nvPr/>
        </p:nvSpPr>
        <p:spPr>
          <a:xfrm>
            <a:off x="6625996" y="2687516"/>
            <a:ext cx="1552804" cy="2057400"/>
          </a:xfrm>
          <a:prstGeom prst="stripedRightArrow">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48792" y="263936"/>
            <a:ext cx="10491247" cy="600173"/>
          </a:xfrm>
        </p:spPr>
        <p:txBody>
          <a:bodyPr/>
          <a:lstStyle/>
          <a:p>
            <a:r>
              <a:rPr lang="en-US" dirty="0"/>
              <a:t>The Temple sermon…  </a:t>
            </a:r>
            <a:r>
              <a:rPr lang="en-US" sz="2400" dirty="0">
                <a:solidFill>
                  <a:srgbClr val="000000"/>
                </a:solidFill>
              </a:rPr>
              <a:t>chapter 7-10</a:t>
            </a:r>
            <a:endParaRPr lang="en-US" dirty="0">
              <a:solidFill>
                <a:srgbClr val="000000"/>
              </a:solidFill>
            </a:endParaRP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23" name="TextBox 22"/>
          <p:cNvSpPr txBox="1"/>
          <p:nvPr/>
        </p:nvSpPr>
        <p:spPr>
          <a:xfrm>
            <a:off x="548324" y="904968"/>
            <a:ext cx="4136797" cy="64633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rPr>
              <a:t>Knowing God</a:t>
            </a:r>
          </a:p>
        </p:txBody>
      </p:sp>
      <p:sp>
        <p:nvSpPr>
          <p:cNvPr id="8" name="32-Point Star 7"/>
          <p:cNvSpPr/>
          <p:nvPr/>
        </p:nvSpPr>
        <p:spPr>
          <a:xfrm>
            <a:off x="6991545" y="161221"/>
            <a:ext cx="4377181" cy="1752486"/>
          </a:xfrm>
          <a:prstGeom prst="star32">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Castellar" pitchFamily="18" charset="0"/>
              </a:rPr>
              <a:t>God’s Sovereignty</a:t>
            </a:r>
            <a:endParaRPr lang="en-US" sz="1600" b="1" dirty="0">
              <a:effectLst>
                <a:outerShdw blurRad="38100" dist="38100" dir="2700000" algn="tl">
                  <a:srgbClr val="000000">
                    <a:alpha val="43137"/>
                  </a:srgbClr>
                </a:outerShdw>
              </a:effectLst>
              <a:latin typeface="Castellar" pitchFamily="18" charset="0"/>
            </a:endParaRPr>
          </a:p>
        </p:txBody>
      </p:sp>
      <p:sp>
        <p:nvSpPr>
          <p:cNvPr id="14" name="TextBox 13"/>
          <p:cNvSpPr txBox="1"/>
          <p:nvPr/>
        </p:nvSpPr>
        <p:spPr>
          <a:xfrm>
            <a:off x="548324" y="1736098"/>
            <a:ext cx="6077672" cy="461665"/>
          </a:xfrm>
          <a:prstGeom prst="rect">
            <a:avLst/>
          </a:prstGeom>
          <a:solidFill>
            <a:schemeClr val="accent3">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solidFill>
                  <a:schemeClr val="tx2"/>
                </a:solidFill>
              </a:rPr>
              <a:t>7:32 Therefore behold, the days are coming…</a:t>
            </a:r>
            <a:endParaRPr lang="en-US" sz="2400" dirty="0"/>
          </a:p>
        </p:txBody>
      </p:sp>
      <p:sp>
        <p:nvSpPr>
          <p:cNvPr id="3" name="Rectangle 2">
            <a:extLst>
              <a:ext uri="{FF2B5EF4-FFF2-40B4-BE49-F238E27FC236}">
                <a16:creationId xmlns:a16="http://schemas.microsoft.com/office/drawing/2014/main" id="{AB63747B-2344-453E-AB04-D2B4ADAA8C66}"/>
              </a:ext>
            </a:extLst>
          </p:cNvPr>
          <p:cNvSpPr/>
          <p:nvPr/>
        </p:nvSpPr>
        <p:spPr>
          <a:xfrm>
            <a:off x="548324" y="2382562"/>
            <a:ext cx="6096000" cy="2677656"/>
          </a:xfrm>
          <a:prstGeom prst="rect">
            <a:avLst/>
          </a:prstGeom>
        </p:spPr>
        <p:txBody>
          <a:bodyPr>
            <a:spAutoFit/>
          </a:bodyPr>
          <a:lstStyle/>
          <a:p>
            <a:r>
              <a:rPr lang="en-US" sz="2400" dirty="0">
                <a:solidFill>
                  <a:srgbClr val="000000"/>
                </a:solidFill>
              </a:rPr>
              <a:t>7:30,31 “They have set their abominations in the house which is called by My name, to pollute it. And they have built the high places of </a:t>
            </a:r>
            <a:r>
              <a:rPr lang="en-US" sz="2400" u="sng" dirty="0">
                <a:solidFill>
                  <a:srgbClr val="000000"/>
                </a:solidFill>
                <a:effectLst>
                  <a:outerShdw blurRad="38100" dist="38100" dir="2700000" algn="tl">
                    <a:srgbClr val="000000">
                      <a:alpha val="43137"/>
                    </a:srgbClr>
                  </a:outerShdw>
                </a:effectLst>
              </a:rPr>
              <a:t>Tophet</a:t>
            </a:r>
            <a:r>
              <a:rPr lang="en-US" sz="2400" dirty="0">
                <a:solidFill>
                  <a:srgbClr val="000000"/>
                </a:solidFill>
              </a:rPr>
              <a:t>, which </a:t>
            </a:r>
            <a:r>
              <a:rPr lang="en-US" sz="2400" i="1" dirty="0">
                <a:solidFill>
                  <a:srgbClr val="000000"/>
                </a:solidFill>
              </a:rPr>
              <a:t>is</a:t>
            </a:r>
            <a:r>
              <a:rPr lang="en-US" sz="2400" dirty="0">
                <a:solidFill>
                  <a:srgbClr val="000000"/>
                </a:solidFill>
              </a:rPr>
              <a:t> in the Valley of the Son of Hinnom, to burn their sons and their daughters in the fire, which I did not command, </a:t>
            </a:r>
            <a:r>
              <a:rPr lang="en-US" sz="2400" u="sng" dirty="0">
                <a:solidFill>
                  <a:srgbClr val="000000"/>
                </a:solidFill>
                <a:effectLst>
                  <a:outerShdw blurRad="38100" dist="38100" dir="2700000" algn="tl">
                    <a:srgbClr val="000000">
                      <a:alpha val="43137"/>
                    </a:srgbClr>
                  </a:outerShdw>
                </a:effectLst>
              </a:rPr>
              <a:t>nor did it come into My heart</a:t>
            </a:r>
            <a:endParaRPr lang="en-US" sz="2400" u="sng"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012B28DC-3DB5-4117-A47C-C23838925810}"/>
              </a:ext>
            </a:extLst>
          </p:cNvPr>
          <p:cNvSpPr txBox="1"/>
          <p:nvPr/>
        </p:nvSpPr>
        <p:spPr>
          <a:xfrm>
            <a:off x="7808276" y="3075394"/>
            <a:ext cx="3340100" cy="1323439"/>
          </a:xfrm>
          <a:prstGeom prst="rect">
            <a:avLst/>
          </a:prstGeom>
          <a:noFill/>
        </p:spPr>
        <p:txBody>
          <a:bodyPr wrap="square" rtlCol="0">
            <a:sp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Valley of Slaughter</a:t>
            </a:r>
          </a:p>
        </p:txBody>
      </p:sp>
      <p:sp>
        <p:nvSpPr>
          <p:cNvPr id="10" name="TextBox 9">
            <a:extLst>
              <a:ext uri="{FF2B5EF4-FFF2-40B4-BE49-F238E27FC236}">
                <a16:creationId xmlns:a16="http://schemas.microsoft.com/office/drawing/2014/main" id="{F7D5B84E-2C6E-4572-8C9F-7641EACF2B7C}"/>
              </a:ext>
            </a:extLst>
          </p:cNvPr>
          <p:cNvSpPr txBox="1"/>
          <p:nvPr/>
        </p:nvSpPr>
        <p:spPr>
          <a:xfrm>
            <a:off x="8178800" y="4573974"/>
            <a:ext cx="318992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For they will bury in Tophet until there is no room</a:t>
            </a:r>
          </a:p>
          <a:p>
            <a:pPr marL="285750" indent="-285750">
              <a:buFont typeface="Arial" panose="020B0604020202020204" pitchFamily="34" charset="0"/>
              <a:buChar char="•"/>
            </a:pPr>
            <a:r>
              <a:rPr lang="en-US" sz="2000" dirty="0"/>
              <a:t>The corpses will be food for bird and beast…</a:t>
            </a:r>
          </a:p>
        </p:txBody>
      </p:sp>
    </p:spTree>
    <p:extLst>
      <p:ext uri="{BB962C8B-B14F-4D97-AF65-F5344CB8AC3E}">
        <p14:creationId xmlns:p14="http://schemas.microsoft.com/office/powerpoint/2010/main" val="4140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3"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5353" y="273363"/>
            <a:ext cx="10491247" cy="600173"/>
          </a:xfrm>
        </p:spPr>
        <p:txBody>
          <a:bodyPr/>
          <a:lstStyle/>
          <a:p>
            <a:r>
              <a:rPr lang="en-US" dirty="0"/>
              <a:t>Repeated phrases…</a:t>
            </a:r>
          </a:p>
        </p:txBody>
      </p:sp>
      <p:sp>
        <p:nvSpPr>
          <p:cNvPr id="4"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chemeClr val="tx2"/>
                </a:solidFill>
              </a:rPr>
              <a:t>Lesson 3:  False Religion and its Consequences</a:t>
            </a:r>
          </a:p>
        </p:txBody>
      </p:sp>
      <p:sp>
        <p:nvSpPr>
          <p:cNvPr id="6" name="Rectangle 5"/>
          <p:cNvSpPr/>
          <p:nvPr/>
        </p:nvSpPr>
        <p:spPr>
          <a:xfrm>
            <a:off x="314226" y="1010716"/>
            <a:ext cx="5275870" cy="4708981"/>
          </a:xfrm>
          <a:prstGeom prst="rect">
            <a:avLst/>
          </a:prstGeom>
        </p:spPr>
        <p:txBody>
          <a:bodyPr wrap="square">
            <a:spAutoFit/>
          </a:bodyPr>
          <a:lstStyle/>
          <a:p>
            <a:r>
              <a:rPr lang="en-US" sz="2000" b="1" dirty="0" err="1"/>
              <a:t>Jer</a:t>
            </a:r>
            <a:r>
              <a:rPr lang="en-US" sz="2000" b="1" dirty="0"/>
              <a:t> 8:10</a:t>
            </a:r>
            <a:r>
              <a:rPr lang="en-US" sz="2000" dirty="0"/>
              <a:t>  Therefore I will give their </a:t>
            </a:r>
            <a:r>
              <a:rPr lang="en-US" sz="2000" u="sng" dirty="0">
                <a:effectLst>
                  <a:outerShdw blurRad="38100" dist="38100" dir="2700000" algn="tl">
                    <a:srgbClr val="000000">
                      <a:alpha val="43137"/>
                    </a:srgbClr>
                  </a:outerShdw>
                </a:effectLst>
              </a:rPr>
              <a:t>wives</a:t>
            </a:r>
            <a:r>
              <a:rPr lang="en-US" sz="2000" dirty="0"/>
              <a:t> to others, </a:t>
            </a:r>
            <a:r>
              <a:rPr lang="en-US" sz="2000" i="1" dirty="0"/>
              <a:t>And</a:t>
            </a:r>
            <a:r>
              <a:rPr lang="en-US" sz="2000" dirty="0"/>
              <a:t> their </a:t>
            </a:r>
            <a:r>
              <a:rPr lang="en-US" sz="2000" u="sng" dirty="0">
                <a:effectLst>
                  <a:outerShdw blurRad="38100" dist="38100" dir="2700000" algn="tl">
                    <a:srgbClr val="000000">
                      <a:alpha val="43137"/>
                    </a:srgbClr>
                  </a:outerShdw>
                </a:effectLst>
              </a:rPr>
              <a:t>fields</a:t>
            </a:r>
            <a:r>
              <a:rPr lang="en-US" sz="2000" dirty="0"/>
              <a:t> to those who will inherit </a:t>
            </a:r>
            <a:r>
              <a:rPr lang="en-US" sz="2000" i="1" dirty="0"/>
              <a:t>them;</a:t>
            </a:r>
            <a:r>
              <a:rPr lang="en-US" sz="2000" dirty="0"/>
              <a:t> </a:t>
            </a:r>
            <a:r>
              <a:rPr lang="en-US" sz="2000" u="sng" dirty="0">
                <a:effectLst>
                  <a:outerShdw blurRad="38100" dist="38100" dir="2700000" algn="tl">
                    <a:srgbClr val="000000">
                      <a:alpha val="43137"/>
                    </a:srgbClr>
                  </a:outerShdw>
                </a:effectLst>
              </a:rPr>
              <a:t>Because from the least even to the greatest Everyone is given to covetousness; From the prophet even to the priest Everyone deals falsely.</a:t>
            </a:r>
            <a:r>
              <a:rPr lang="en-US" sz="2000" dirty="0"/>
              <a:t> </a:t>
            </a:r>
          </a:p>
          <a:p>
            <a:r>
              <a:rPr lang="en-US" sz="2000" b="1" dirty="0" err="1"/>
              <a:t>Jer</a:t>
            </a:r>
            <a:r>
              <a:rPr lang="en-US" sz="2000" b="1" dirty="0"/>
              <a:t> 8:11</a:t>
            </a:r>
            <a:r>
              <a:rPr lang="en-US" sz="2000" dirty="0"/>
              <a:t>  For they have </a:t>
            </a:r>
            <a:r>
              <a:rPr lang="en-US" sz="2000" u="sng" dirty="0">
                <a:effectLst>
                  <a:outerShdw blurRad="38100" dist="38100" dir="2700000" algn="tl">
                    <a:srgbClr val="000000">
                      <a:alpha val="43137"/>
                    </a:srgbClr>
                  </a:outerShdw>
                </a:effectLst>
              </a:rPr>
              <a:t>healed the hurt of the daughter of My people slightly, Saying, 'Peace, peace!' When </a:t>
            </a:r>
            <a:r>
              <a:rPr lang="en-US" sz="2000" i="1" u="sng" dirty="0">
                <a:effectLst>
                  <a:outerShdw blurRad="38100" dist="38100" dir="2700000" algn="tl">
                    <a:srgbClr val="000000">
                      <a:alpha val="43137"/>
                    </a:srgbClr>
                  </a:outerShdw>
                </a:effectLst>
              </a:rPr>
              <a:t>there is</a:t>
            </a:r>
            <a:r>
              <a:rPr lang="en-US" sz="2000" u="sng" dirty="0">
                <a:effectLst>
                  <a:outerShdw blurRad="38100" dist="38100" dir="2700000" algn="tl">
                    <a:srgbClr val="000000">
                      <a:alpha val="43137"/>
                    </a:srgbClr>
                  </a:outerShdw>
                </a:effectLst>
              </a:rPr>
              <a:t> no peace.</a:t>
            </a:r>
            <a:r>
              <a:rPr lang="en-US" sz="2000" dirty="0"/>
              <a:t> </a:t>
            </a:r>
          </a:p>
          <a:p>
            <a:r>
              <a:rPr lang="en-US" sz="2000" b="1" dirty="0" err="1"/>
              <a:t>Jer</a:t>
            </a:r>
            <a:r>
              <a:rPr lang="en-US" sz="2000" b="1" dirty="0"/>
              <a:t> 8:12</a:t>
            </a:r>
            <a:r>
              <a:rPr lang="en-US" sz="2000" dirty="0"/>
              <a:t>  </a:t>
            </a:r>
            <a:r>
              <a:rPr lang="en-US" sz="2000" u="sng" dirty="0">
                <a:effectLst>
                  <a:outerShdw blurRad="38100" dist="38100" dir="2700000" algn="tl">
                    <a:srgbClr val="000000">
                      <a:alpha val="43137"/>
                    </a:srgbClr>
                  </a:outerShdw>
                </a:effectLst>
              </a:rPr>
              <a:t>Were they ashamed when they had committed abomination? No! They were not at all ashamed, Nor did they know how to blush. Therefore they shall fall among those who fall; In the time of their punishment They shall be cast down," says the LORD. </a:t>
            </a:r>
          </a:p>
        </p:txBody>
      </p:sp>
      <p:cxnSp>
        <p:nvCxnSpPr>
          <p:cNvPr id="5" name="Straight Connector 4"/>
          <p:cNvCxnSpPr/>
          <p:nvPr/>
        </p:nvCxnSpPr>
        <p:spPr>
          <a:xfrm flipH="1">
            <a:off x="6080289" y="386499"/>
            <a:ext cx="9426" cy="56183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457360" y="416064"/>
            <a:ext cx="5250731" cy="5324535"/>
          </a:xfrm>
          <a:prstGeom prst="rect">
            <a:avLst/>
          </a:prstGeom>
        </p:spPr>
        <p:txBody>
          <a:bodyPr wrap="square">
            <a:spAutoFit/>
          </a:bodyPr>
          <a:lstStyle/>
          <a:p>
            <a:r>
              <a:rPr lang="en-US" sz="2000" b="1" dirty="0" err="1"/>
              <a:t>Jer</a:t>
            </a:r>
            <a:r>
              <a:rPr lang="en-US" sz="2000" b="1" dirty="0"/>
              <a:t> 6:12</a:t>
            </a:r>
            <a:r>
              <a:rPr lang="en-US" sz="2000" dirty="0"/>
              <a:t>  And their houses shall be turned over to others, </a:t>
            </a:r>
            <a:r>
              <a:rPr lang="en-US" sz="2000" u="sng" dirty="0">
                <a:effectLst>
                  <a:outerShdw blurRad="38100" dist="38100" dir="2700000" algn="tl">
                    <a:srgbClr val="000000">
                      <a:alpha val="43137"/>
                    </a:srgbClr>
                  </a:outerShdw>
                </a:effectLst>
              </a:rPr>
              <a:t>Fields</a:t>
            </a:r>
            <a:r>
              <a:rPr lang="en-US" sz="2000" dirty="0"/>
              <a:t> and </a:t>
            </a:r>
            <a:r>
              <a:rPr lang="en-US" sz="2000" u="sng" dirty="0">
                <a:effectLst>
                  <a:outerShdw blurRad="38100" dist="38100" dir="2700000" algn="tl">
                    <a:srgbClr val="000000">
                      <a:alpha val="43137"/>
                    </a:srgbClr>
                  </a:outerShdw>
                </a:effectLst>
              </a:rPr>
              <a:t>wives</a:t>
            </a:r>
            <a:r>
              <a:rPr lang="en-US" sz="2000" dirty="0"/>
              <a:t> together; For I will stretch out My hand Against the inhabitants of the land," says the LORD. </a:t>
            </a:r>
          </a:p>
          <a:p>
            <a:r>
              <a:rPr lang="en-US" sz="2000" b="1" dirty="0" err="1"/>
              <a:t>Jer</a:t>
            </a:r>
            <a:r>
              <a:rPr lang="en-US" sz="2000" b="1" dirty="0"/>
              <a:t> 6:13</a:t>
            </a:r>
            <a:r>
              <a:rPr lang="en-US" sz="2000" dirty="0"/>
              <a:t>  "</a:t>
            </a:r>
            <a:r>
              <a:rPr lang="en-US" sz="2000" u="sng" dirty="0">
                <a:effectLst>
                  <a:outerShdw blurRad="38100" dist="38100" dir="2700000" algn="tl">
                    <a:srgbClr val="000000">
                      <a:alpha val="43137"/>
                    </a:srgbClr>
                  </a:outerShdw>
                </a:effectLst>
              </a:rPr>
              <a:t>Because from the least of them even to the greatest of them, Everyone </a:t>
            </a:r>
            <a:r>
              <a:rPr lang="en-US" sz="2000" i="1" u="sng" dirty="0">
                <a:effectLst>
                  <a:outerShdw blurRad="38100" dist="38100" dir="2700000" algn="tl">
                    <a:srgbClr val="000000">
                      <a:alpha val="43137"/>
                    </a:srgbClr>
                  </a:outerShdw>
                </a:effectLst>
              </a:rPr>
              <a:t>is</a:t>
            </a:r>
            <a:r>
              <a:rPr lang="en-US" sz="2000" u="sng" dirty="0">
                <a:effectLst>
                  <a:outerShdw blurRad="38100" dist="38100" dir="2700000" algn="tl">
                    <a:srgbClr val="000000">
                      <a:alpha val="43137"/>
                    </a:srgbClr>
                  </a:outerShdw>
                </a:effectLst>
              </a:rPr>
              <a:t> given to covetousness; And from the prophet even to the priest, Everyone deals falsely</a:t>
            </a:r>
            <a:r>
              <a:rPr lang="en-US" sz="2000" dirty="0"/>
              <a:t>. </a:t>
            </a:r>
          </a:p>
          <a:p>
            <a:r>
              <a:rPr lang="en-US" sz="2000" b="1" dirty="0" err="1"/>
              <a:t>Jer</a:t>
            </a:r>
            <a:r>
              <a:rPr lang="en-US" sz="2000" b="1" dirty="0"/>
              <a:t> 6:14</a:t>
            </a:r>
            <a:r>
              <a:rPr lang="en-US" sz="2000" dirty="0"/>
              <a:t>  They have </a:t>
            </a:r>
            <a:r>
              <a:rPr lang="en-US" sz="2000" u="sng" dirty="0">
                <a:effectLst>
                  <a:outerShdw blurRad="38100" dist="38100" dir="2700000" algn="tl">
                    <a:srgbClr val="000000">
                      <a:alpha val="43137"/>
                    </a:srgbClr>
                  </a:outerShdw>
                </a:effectLst>
              </a:rPr>
              <a:t>also healed the hurt of My people slightly, Saying, 'Peace, peace!' When </a:t>
            </a:r>
            <a:r>
              <a:rPr lang="en-US" sz="2000" i="1" u="sng" dirty="0">
                <a:effectLst>
                  <a:outerShdw blurRad="38100" dist="38100" dir="2700000" algn="tl">
                    <a:srgbClr val="000000">
                      <a:alpha val="43137"/>
                    </a:srgbClr>
                  </a:outerShdw>
                </a:effectLst>
              </a:rPr>
              <a:t>there is</a:t>
            </a:r>
            <a:r>
              <a:rPr lang="en-US" sz="2000" u="sng" dirty="0">
                <a:effectLst>
                  <a:outerShdw blurRad="38100" dist="38100" dir="2700000" algn="tl">
                    <a:srgbClr val="000000">
                      <a:alpha val="43137"/>
                    </a:srgbClr>
                  </a:outerShdw>
                </a:effectLst>
              </a:rPr>
              <a:t> no peace. </a:t>
            </a:r>
          </a:p>
          <a:p>
            <a:r>
              <a:rPr lang="en-US" sz="2000" b="1" dirty="0" err="1"/>
              <a:t>Jer</a:t>
            </a:r>
            <a:r>
              <a:rPr lang="en-US" sz="2000" b="1" dirty="0"/>
              <a:t> 6:15</a:t>
            </a:r>
            <a:r>
              <a:rPr lang="en-US" sz="2000" dirty="0"/>
              <a:t>  </a:t>
            </a:r>
            <a:r>
              <a:rPr lang="en-US" sz="2000" u="sng" dirty="0">
                <a:effectLst>
                  <a:outerShdw blurRad="38100" dist="38100" dir="2700000" algn="tl">
                    <a:srgbClr val="000000">
                      <a:alpha val="43137"/>
                    </a:srgbClr>
                  </a:outerShdw>
                </a:effectLst>
              </a:rPr>
              <a:t>Were they ashamed when they had committed abomination? No! They were not at all ashamed; Nor did they know how to blush. Therefore they shall fall among those who fall; At the time I punish them, They shall be cast down," says the LORD. </a:t>
            </a:r>
          </a:p>
        </p:txBody>
      </p:sp>
      <p:sp>
        <p:nvSpPr>
          <p:cNvPr id="8" name="Arrow: Striped Right 7">
            <a:extLst>
              <a:ext uri="{FF2B5EF4-FFF2-40B4-BE49-F238E27FC236}">
                <a16:creationId xmlns:a16="http://schemas.microsoft.com/office/drawing/2014/main" id="{764E46DA-B57C-4FB1-BCA6-F7E3628A3E0C}"/>
              </a:ext>
            </a:extLst>
          </p:cNvPr>
          <p:cNvSpPr/>
          <p:nvPr/>
        </p:nvSpPr>
        <p:spPr>
          <a:xfrm>
            <a:off x="5734641" y="952547"/>
            <a:ext cx="625704" cy="1554284"/>
          </a:xfrm>
          <a:prstGeom prst="stripedRightArrow">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Striped Right 9">
            <a:extLst>
              <a:ext uri="{FF2B5EF4-FFF2-40B4-BE49-F238E27FC236}">
                <a16:creationId xmlns:a16="http://schemas.microsoft.com/office/drawing/2014/main" id="{4F3F17A6-5481-4FE6-A228-70AB947E8194}"/>
              </a:ext>
            </a:extLst>
          </p:cNvPr>
          <p:cNvSpPr/>
          <p:nvPr/>
        </p:nvSpPr>
        <p:spPr>
          <a:xfrm>
            <a:off x="5734641" y="2558313"/>
            <a:ext cx="625704" cy="1554284"/>
          </a:xfrm>
          <a:prstGeom prst="stripedRightArrow">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Striped Right 10">
            <a:extLst>
              <a:ext uri="{FF2B5EF4-FFF2-40B4-BE49-F238E27FC236}">
                <a16:creationId xmlns:a16="http://schemas.microsoft.com/office/drawing/2014/main" id="{E02D6023-61E7-4594-B568-47DAD3CC6D9F}"/>
              </a:ext>
            </a:extLst>
          </p:cNvPr>
          <p:cNvSpPr/>
          <p:nvPr/>
        </p:nvSpPr>
        <p:spPr>
          <a:xfrm>
            <a:off x="5734641" y="4156298"/>
            <a:ext cx="625704" cy="1554284"/>
          </a:xfrm>
          <a:prstGeom prst="stripedRightArrow">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3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875934"/>
            <a:ext cx="7107810" cy="239126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282575" indent="-238125"/>
            <a:r>
              <a:rPr lang="en-US" sz="2200" b="1" dirty="0" err="1"/>
              <a:t>Jer</a:t>
            </a:r>
            <a:r>
              <a:rPr lang="en-US" sz="2200" b="1" dirty="0"/>
              <a:t> 8:18</a:t>
            </a:r>
            <a:r>
              <a:rPr lang="en-US" sz="2200" dirty="0"/>
              <a:t>  I would comfort myself in sorrow; </a:t>
            </a:r>
            <a:r>
              <a:rPr lang="en-US" sz="2200" b="1" u="sng" dirty="0"/>
              <a:t>My heart </a:t>
            </a:r>
            <a:r>
              <a:rPr lang="en-US" sz="2200" b="1" i="1" u="sng" dirty="0"/>
              <a:t>is</a:t>
            </a:r>
            <a:r>
              <a:rPr lang="en-US" sz="2200" b="1" u="sng" dirty="0"/>
              <a:t> faint in me</a:t>
            </a:r>
            <a:r>
              <a:rPr lang="en-US" sz="2200" dirty="0"/>
              <a:t>. </a:t>
            </a:r>
          </a:p>
          <a:p>
            <a:pPr marL="44450" indent="0">
              <a:buNone/>
            </a:pPr>
            <a:endParaRPr lang="en-US" sz="2200" dirty="0"/>
          </a:p>
          <a:p>
            <a:pPr marL="282575" indent="-238125">
              <a:spcBef>
                <a:spcPts val="600"/>
              </a:spcBef>
            </a:pPr>
            <a:r>
              <a:rPr lang="en-US" sz="2200" b="1" dirty="0" err="1"/>
              <a:t>Jer</a:t>
            </a:r>
            <a:r>
              <a:rPr lang="en-US" sz="2200" b="1" dirty="0"/>
              <a:t> 9:1</a:t>
            </a:r>
            <a:r>
              <a:rPr lang="en-US" sz="2200" dirty="0"/>
              <a:t>  Oh, that my head were waters, And my eyes a fountain of tears, That I might weep day and night For the slain of the daughter of my people! </a:t>
            </a:r>
          </a:p>
        </p:txBody>
      </p:sp>
      <p:sp>
        <p:nvSpPr>
          <p:cNvPr id="6" name="Title 6"/>
          <p:cNvSpPr txBox="1">
            <a:spLocks/>
          </p:cNvSpPr>
          <p:nvPr/>
        </p:nvSpPr>
        <p:spPr>
          <a:xfrm>
            <a:off x="28437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Cry…</a:t>
            </a:r>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
        <p:nvSpPr>
          <p:cNvPr id="9" name="Content Placeholder 10">
            <a:extLst>
              <a:ext uri="{FF2B5EF4-FFF2-40B4-BE49-F238E27FC236}">
                <a16:creationId xmlns:a16="http://schemas.microsoft.com/office/drawing/2014/main" id="{5F1D4FD7-8F0F-46B7-87B0-56E4EC13E06C}"/>
              </a:ext>
            </a:extLst>
          </p:cNvPr>
          <p:cNvSpPr>
            <a:spLocks noGrp="1"/>
          </p:cNvSpPr>
          <p:nvPr>
            <p:ph idx="1"/>
          </p:nvPr>
        </p:nvSpPr>
        <p:spPr>
          <a:xfrm>
            <a:off x="367646" y="4710118"/>
            <a:ext cx="7004116" cy="1206500"/>
          </a:xfrm>
        </p:spPr>
        <p:txBody>
          <a:bodyPr>
            <a:normAutofit/>
          </a:bodyPr>
          <a:lstStyle/>
          <a:p>
            <a:r>
              <a:rPr lang="en-US" sz="2400" b="1" dirty="0" err="1"/>
              <a:t>Jer</a:t>
            </a:r>
            <a:r>
              <a:rPr lang="en-US" sz="2400" b="1" dirty="0"/>
              <a:t> 8:22</a:t>
            </a:r>
            <a:r>
              <a:rPr lang="en-US" sz="2400" dirty="0"/>
              <a:t>  </a:t>
            </a:r>
            <a:r>
              <a:rPr lang="en-US" sz="2400" i="1" u="sng" dirty="0">
                <a:effectLst>
                  <a:outerShdw blurRad="38100" dist="38100" dir="2700000" algn="tl">
                    <a:srgbClr val="000000">
                      <a:alpha val="43137"/>
                    </a:srgbClr>
                  </a:outerShdw>
                </a:effectLst>
              </a:rPr>
              <a:t>Is there</a:t>
            </a:r>
            <a:r>
              <a:rPr lang="en-US" sz="2400" u="sng" dirty="0">
                <a:effectLst>
                  <a:outerShdw blurRad="38100" dist="38100" dir="2700000" algn="tl">
                    <a:srgbClr val="000000">
                      <a:alpha val="43137"/>
                    </a:srgbClr>
                  </a:outerShdw>
                </a:effectLst>
              </a:rPr>
              <a:t> no balm in Gilead</a:t>
            </a:r>
            <a:r>
              <a:rPr lang="en-US" sz="2400" dirty="0"/>
              <a:t>, </a:t>
            </a:r>
            <a:r>
              <a:rPr lang="en-US" sz="2400" i="1" dirty="0"/>
              <a:t>Is there</a:t>
            </a:r>
            <a:r>
              <a:rPr lang="en-US" sz="2400" dirty="0"/>
              <a:t> no physician there? Why then is there no recovery For the health of the daughter of my people? </a:t>
            </a:r>
          </a:p>
        </p:txBody>
      </p:sp>
      <p:sp>
        <p:nvSpPr>
          <p:cNvPr id="2" name="TextBox 1">
            <a:extLst>
              <a:ext uri="{FF2B5EF4-FFF2-40B4-BE49-F238E27FC236}">
                <a16:creationId xmlns:a16="http://schemas.microsoft.com/office/drawing/2014/main" id="{5E02FB6D-A4DE-4B12-8D69-EC5C447C7F5A}"/>
              </a:ext>
            </a:extLst>
          </p:cNvPr>
          <p:cNvSpPr txBox="1"/>
          <p:nvPr/>
        </p:nvSpPr>
        <p:spPr>
          <a:xfrm>
            <a:off x="683051" y="6051545"/>
            <a:ext cx="6477000" cy="461665"/>
          </a:xfrm>
          <a:prstGeom prst="rect">
            <a:avLst/>
          </a:prstGeom>
          <a:solidFill>
            <a:schemeClr val="accent4">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2400" dirty="0">
                <a:solidFill>
                  <a:schemeClr val="bg1"/>
                </a:solidFill>
              </a:rPr>
              <a:t>9:5 …they weary themselves to commit iniquity</a:t>
            </a:r>
          </a:p>
        </p:txBody>
      </p:sp>
    </p:spTree>
    <p:extLst>
      <p:ext uri="{BB962C8B-B14F-4D97-AF65-F5344CB8AC3E}">
        <p14:creationId xmlns:p14="http://schemas.microsoft.com/office/powerpoint/2010/main" val="34263873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875934"/>
            <a:ext cx="7107810" cy="422356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200" b="1" dirty="0" err="1"/>
              <a:t>Jer</a:t>
            </a:r>
            <a:r>
              <a:rPr lang="en-US" sz="2200" b="1" dirty="0"/>
              <a:t> 10:23-25</a:t>
            </a:r>
            <a:r>
              <a:rPr lang="en-US" sz="2200" dirty="0"/>
              <a:t>  O LORD, I know the way of man </a:t>
            </a:r>
            <a:r>
              <a:rPr lang="en-US" sz="2200" i="1" dirty="0"/>
              <a:t>is</a:t>
            </a:r>
            <a:r>
              <a:rPr lang="en-US" sz="2200" dirty="0"/>
              <a:t> not in himself; </a:t>
            </a:r>
            <a:r>
              <a:rPr lang="en-US" sz="2200" i="1" dirty="0"/>
              <a:t>It is</a:t>
            </a:r>
            <a:r>
              <a:rPr lang="en-US" sz="2200" dirty="0"/>
              <a:t> not in man who walks to direct his own steps. O LORD, correct me, but with justice; Not in Your anger, lest You bring me to nothing. </a:t>
            </a:r>
            <a:r>
              <a:rPr lang="en-US" sz="2200" b="1" u="sng" dirty="0"/>
              <a:t>Pour out Your fury on the Gentiles</a:t>
            </a:r>
            <a:r>
              <a:rPr lang="en-US" sz="2200" dirty="0"/>
              <a:t>, who do not know You, And on the families who do not call on Your name; </a:t>
            </a:r>
            <a:r>
              <a:rPr lang="en-US" sz="2200" b="1" u="sng" dirty="0"/>
              <a:t>For they have eaten up Jacob</a:t>
            </a:r>
            <a:r>
              <a:rPr lang="en-US" sz="2200" b="1" dirty="0"/>
              <a:t>, </a:t>
            </a:r>
            <a:r>
              <a:rPr lang="en-US" sz="2200" b="1" u="sng" dirty="0"/>
              <a:t>Devoured him and consumed him</a:t>
            </a:r>
            <a:r>
              <a:rPr lang="en-US" sz="2200" dirty="0"/>
              <a:t>, And made his dwelling place desolate. </a:t>
            </a:r>
          </a:p>
        </p:txBody>
      </p:sp>
      <p:sp>
        <p:nvSpPr>
          <p:cNvPr id="6" name="Title 6"/>
          <p:cNvSpPr txBox="1">
            <a:spLocks/>
          </p:cNvSpPr>
          <p:nvPr/>
        </p:nvSpPr>
        <p:spPr>
          <a:xfrm>
            <a:off x="28437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compassion…</a:t>
            </a:r>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Tree>
    <p:extLst>
      <p:ext uri="{BB962C8B-B14F-4D97-AF65-F5344CB8AC3E}">
        <p14:creationId xmlns:p14="http://schemas.microsoft.com/office/powerpoint/2010/main" val="31180550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4082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Sermon’s/Speeches of Jeremiah</a:t>
            </a:r>
          </a:p>
        </p:txBody>
      </p:sp>
      <p:sp>
        <p:nvSpPr>
          <p:cNvPr id="7171" name="Content Placeholder 2"/>
          <p:cNvSpPr>
            <a:spLocks noGrp="1"/>
          </p:cNvSpPr>
          <p:nvPr>
            <p:ph idx="1"/>
          </p:nvPr>
        </p:nvSpPr>
        <p:spPr/>
        <p:txBody>
          <a:bodyPr/>
          <a:lstStyle/>
          <a:p>
            <a:r>
              <a:rPr lang="en-US" altLang="en-US"/>
              <a:t>1st Where is the Lord? : Judah forsakes God</a:t>
            </a:r>
          </a:p>
          <a:p>
            <a:pPr lvl="1"/>
            <a:r>
              <a:rPr lang="en-US" altLang="en-US"/>
              <a:t>Jer 2:1 – 3:5 </a:t>
            </a:r>
          </a:p>
          <a:p>
            <a:r>
              <a:rPr lang="en-US" altLang="en-US"/>
              <a:t>2nd Faithless Israel called to Repentance: called to ask for the Ancient Ways </a:t>
            </a:r>
          </a:p>
          <a:p>
            <a:pPr lvl="1"/>
            <a:r>
              <a:rPr lang="en-US" altLang="en-US"/>
              <a:t>Jer 3:6 – 6:30</a:t>
            </a:r>
          </a:p>
          <a:p>
            <a:r>
              <a:rPr lang="en-US" altLang="en-US"/>
              <a:t>3rd At the Gate to Lord’s Temple: Be not deceived with False Religion Jer 7-10</a:t>
            </a:r>
          </a:p>
        </p:txBody>
      </p:sp>
      <p:sp>
        <p:nvSpPr>
          <p:cNvPr id="7172"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68A8FD1-2E08-4BBB-A8EE-80011A668B53}" type="slidenum">
              <a:rPr lang="en-US" altLang="en-US" smtClean="0"/>
              <a:pPr/>
              <a:t>25</a:t>
            </a:fld>
            <a:endParaRPr lang="en-US" altLang="en-US"/>
          </a:p>
        </p:txBody>
      </p:sp>
    </p:spTree>
    <p:extLst>
      <p:ext uri="{BB962C8B-B14F-4D97-AF65-F5344CB8AC3E}">
        <p14:creationId xmlns:p14="http://schemas.microsoft.com/office/powerpoint/2010/main" val="32275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Sermon at the Temple Gate</a:t>
            </a:r>
          </a:p>
        </p:txBody>
      </p:sp>
      <p:sp>
        <p:nvSpPr>
          <p:cNvPr id="92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08214293-2BB0-40A5-8763-084581AAE7F5}" type="slidenum">
              <a:rPr lang="en-US" altLang="en-US" sz="1400"/>
              <a:pPr eaLnBrk="1" hangingPunct="1"/>
              <a:t>26</a:t>
            </a:fld>
            <a:endParaRPr lang="en-US" altLang="en-US" sz="1400"/>
          </a:p>
        </p:txBody>
      </p:sp>
      <p:pic>
        <p:nvPicPr>
          <p:cNvPr id="9220" name="Picture 4" descr="illustration-jerusalem-in-the-time-of-hezekiah-clea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489" y="1425576"/>
            <a:ext cx="6931025"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776914" y="3614739"/>
            <a:ext cx="1743075" cy="5857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1688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Picture of Shiloh</a:t>
            </a:r>
          </a:p>
        </p:txBody>
      </p:sp>
      <p:sp>
        <p:nvSpPr>
          <p:cNvPr id="4" name="Content Placeholder 3"/>
          <p:cNvSpPr>
            <a:spLocks noGrp="1"/>
          </p:cNvSpPr>
          <p:nvPr>
            <p:ph idx="1"/>
          </p:nvPr>
        </p:nvSpPr>
        <p:spPr/>
        <p:txBody>
          <a:bodyPr/>
          <a:lstStyle/>
          <a:p>
            <a:endParaRPr lang="en-US"/>
          </a:p>
        </p:txBody>
      </p:sp>
      <p:sp>
        <p:nvSpPr>
          <p:cNvPr id="21507"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0B64253-D812-4AF9-B9D1-ECEAE14F97EC}" type="slidenum">
              <a:rPr lang="en-US" altLang="en-US" smtClean="0"/>
              <a:pPr/>
              <a:t>27</a:t>
            </a:fld>
            <a:endParaRPr lang="en-US" altLang="en-US"/>
          </a:p>
        </p:txBody>
      </p:sp>
      <p:pic>
        <p:nvPicPr>
          <p:cNvPr id="21508" name="Picture 4" descr="shiloh-3ast.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26" y="1611657"/>
            <a:ext cx="92075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48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107" y="2253006"/>
            <a:ext cx="11095349" cy="527901"/>
          </a:xfrm>
          <a:prstGeom prst="rect">
            <a:avLst/>
          </a:prstGeom>
          <a:solidFill>
            <a:srgbClr val="A85229">
              <a:alpha val="36863"/>
            </a:srgb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1026"/>
          <p:cNvSpPr>
            <a:spLocks noGrp="1" noChangeArrowheads="1"/>
          </p:cNvSpPr>
          <p:nvPr>
            <p:ph type="title"/>
          </p:nvPr>
        </p:nvSpPr>
        <p:spPr/>
        <p:txBody>
          <a:bodyPr/>
          <a:lstStyle/>
          <a:p>
            <a:r>
              <a:rPr lang="en-US" altLang="en-US" dirty="0"/>
              <a:t>Outline of Jeremiah</a:t>
            </a:r>
          </a:p>
        </p:txBody>
      </p:sp>
      <p:sp>
        <p:nvSpPr>
          <p:cNvPr id="5123" name="Rectangle 1027"/>
          <p:cNvSpPr>
            <a:spLocks noGrp="1" noChangeArrowheads="1"/>
          </p:cNvSpPr>
          <p:nvPr>
            <p:ph sz="half" idx="1"/>
          </p:nvPr>
        </p:nvSpPr>
        <p:spPr/>
        <p:txBody>
          <a:bodyPr>
            <a:normAutofit/>
          </a:bodyPr>
          <a:lstStyle/>
          <a:p>
            <a:pPr>
              <a:lnSpc>
                <a:spcPct val="100000"/>
              </a:lnSpc>
            </a:pPr>
            <a:r>
              <a:rPr lang="en-US" altLang="en-US" b="1" dirty="0"/>
              <a:t>Part I:  Chapter 1</a:t>
            </a:r>
          </a:p>
          <a:p>
            <a:pPr>
              <a:lnSpc>
                <a:spcPct val="100000"/>
              </a:lnSpc>
            </a:pPr>
            <a:r>
              <a:rPr lang="en-US" altLang="en-US" b="1" dirty="0"/>
              <a:t>Part II: Chapter 2-20</a:t>
            </a:r>
          </a:p>
          <a:p>
            <a:pPr>
              <a:lnSpc>
                <a:spcPct val="100000"/>
              </a:lnSpc>
            </a:pPr>
            <a:r>
              <a:rPr lang="en-US" altLang="en-US" b="1" dirty="0"/>
              <a:t>Part III: Chapters 21-39</a:t>
            </a:r>
            <a:br>
              <a:rPr lang="en-US" altLang="en-US" b="1" dirty="0"/>
            </a:br>
            <a:endParaRPr lang="en-US" altLang="en-US" b="1" dirty="0"/>
          </a:p>
          <a:p>
            <a:pPr>
              <a:lnSpc>
                <a:spcPct val="100000"/>
              </a:lnSpc>
            </a:pPr>
            <a:r>
              <a:rPr lang="en-US" altLang="en-US" b="1" dirty="0"/>
              <a:t>Part IV: Chapters 40-45</a:t>
            </a:r>
          </a:p>
          <a:p>
            <a:pPr>
              <a:lnSpc>
                <a:spcPct val="100000"/>
              </a:lnSpc>
            </a:pPr>
            <a:r>
              <a:rPr lang="en-US" altLang="en-US" b="1" dirty="0"/>
              <a:t>Part V: Chapters 46-51</a:t>
            </a:r>
          </a:p>
          <a:p>
            <a:pPr>
              <a:lnSpc>
                <a:spcPct val="100000"/>
              </a:lnSpc>
            </a:pPr>
            <a:r>
              <a:rPr lang="en-US" altLang="en-US" b="1" dirty="0"/>
              <a:t>Historical Appendix: Chapter 52</a:t>
            </a:r>
          </a:p>
        </p:txBody>
      </p:sp>
      <p:sp>
        <p:nvSpPr>
          <p:cNvPr id="4" name="Content Placeholder 3"/>
          <p:cNvSpPr>
            <a:spLocks noGrp="1"/>
          </p:cNvSpPr>
          <p:nvPr>
            <p:ph sz="half" idx="2"/>
          </p:nvPr>
        </p:nvSpPr>
        <p:spPr>
          <a:xfrm>
            <a:off x="6172199" y="1825625"/>
            <a:ext cx="5859380" cy="4117975"/>
          </a:xfrm>
        </p:spPr>
        <p:txBody>
          <a:bodyPr>
            <a:normAutofit/>
          </a:bodyPr>
          <a:lstStyle/>
          <a:p>
            <a:r>
              <a:rPr lang="en-US" altLang="en-US" b="1" dirty="0"/>
              <a:t>Jeremiah’s call</a:t>
            </a:r>
          </a:p>
          <a:p>
            <a:r>
              <a:rPr lang="en-US" altLang="en-US" b="1" dirty="0"/>
              <a:t>Speeches and Prophecies during rule of Josiah</a:t>
            </a:r>
          </a:p>
          <a:p>
            <a:r>
              <a:rPr lang="en-US" altLang="en-US" b="1" dirty="0"/>
              <a:t>Prophecies of Specific Events during rule of Jehoiakim &amp; Zedekiah</a:t>
            </a:r>
          </a:p>
          <a:p>
            <a:r>
              <a:rPr lang="en-US" altLang="en-US" b="1" dirty="0"/>
              <a:t>Judah After the Fall of Jerusalem</a:t>
            </a:r>
          </a:p>
          <a:p>
            <a:r>
              <a:rPr lang="en-US" altLang="en-US" b="1" dirty="0"/>
              <a:t>The Lord’s Word Against Foreign Nations</a:t>
            </a:r>
          </a:p>
          <a:p>
            <a:r>
              <a:rPr lang="en-US" altLang="en-US" b="1" dirty="0"/>
              <a:t>The Fall of Jerusalem</a:t>
            </a:r>
          </a:p>
          <a:p>
            <a:endParaRPr lang="en-US" altLang="en-US" dirty="0"/>
          </a:p>
          <a:p>
            <a:endParaRPr lang="en-US" dirty="0"/>
          </a:p>
        </p:txBody>
      </p:sp>
      <p:sp>
        <p:nvSpPr>
          <p:cNvPr id="6" name="Subtitle 2"/>
          <p:cNvSpPr txBox="1">
            <a:spLocks/>
          </p:cNvSpPr>
          <p:nvPr/>
        </p:nvSpPr>
        <p:spPr>
          <a:xfrm>
            <a:off x="1962346" y="6397385"/>
            <a:ext cx="10058400" cy="36576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Tree>
    <p:extLst>
      <p:ext uri="{BB962C8B-B14F-4D97-AF65-F5344CB8AC3E}">
        <p14:creationId xmlns:p14="http://schemas.microsoft.com/office/powerpoint/2010/main" val="31643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0"/>
          <p:cNvSpPr>
            <a:spLocks noGrp="1" noChangeArrowheads="1"/>
          </p:cNvSpPr>
          <p:nvPr>
            <p:ph type="title" idx="4294967295"/>
          </p:nvPr>
        </p:nvSpPr>
        <p:spPr>
          <a:xfrm>
            <a:off x="0" y="381000"/>
            <a:ext cx="9601200" cy="627063"/>
          </a:xfrm>
        </p:spPr>
        <p:txBody>
          <a:bodyPr/>
          <a:lstStyle/>
          <a:p>
            <a:pPr eaLnBrk="1" hangingPunct="1"/>
            <a:r>
              <a:rPr lang="en-US" altLang="en-US" dirty="0"/>
              <a:t>Dating of Jeremiah’s Prophecies</a:t>
            </a:r>
          </a:p>
        </p:txBody>
      </p:sp>
      <p:grpSp>
        <p:nvGrpSpPr>
          <p:cNvPr id="14339" name="Group 2"/>
          <p:cNvGrpSpPr>
            <a:grpSpLocks/>
          </p:cNvGrpSpPr>
          <p:nvPr/>
        </p:nvGrpSpPr>
        <p:grpSpPr bwMode="auto">
          <a:xfrm>
            <a:off x="2748919" y="1681989"/>
            <a:ext cx="5715000" cy="4924425"/>
            <a:chOff x="1056" y="1026"/>
            <a:chExt cx="3600" cy="3102"/>
          </a:xfrm>
        </p:grpSpPr>
        <p:grpSp>
          <p:nvGrpSpPr>
            <p:cNvPr id="14458" name="Group 3"/>
            <p:cNvGrpSpPr>
              <a:grpSpLocks/>
            </p:cNvGrpSpPr>
            <p:nvPr/>
          </p:nvGrpSpPr>
          <p:grpSpPr bwMode="auto">
            <a:xfrm>
              <a:off x="1056" y="1228"/>
              <a:ext cx="3600" cy="2900"/>
              <a:chOff x="1056" y="1238"/>
              <a:chExt cx="3600" cy="2900"/>
            </a:xfrm>
          </p:grpSpPr>
          <p:sp>
            <p:nvSpPr>
              <p:cNvPr id="14460" name="Rectangle 4"/>
              <p:cNvSpPr>
                <a:spLocks noChangeArrowheads="1"/>
              </p:cNvSpPr>
              <p:nvPr/>
            </p:nvSpPr>
            <p:spPr bwMode="auto">
              <a:xfrm>
                <a:off x="1056" y="143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1" name="Rectangle 5"/>
              <p:cNvSpPr>
                <a:spLocks noChangeArrowheads="1"/>
              </p:cNvSpPr>
              <p:nvPr/>
            </p:nvSpPr>
            <p:spPr bwMode="auto">
              <a:xfrm>
                <a:off x="1056" y="163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2" name="Rectangle 6"/>
              <p:cNvSpPr>
                <a:spLocks noChangeArrowheads="1"/>
              </p:cNvSpPr>
              <p:nvPr/>
            </p:nvSpPr>
            <p:spPr bwMode="auto">
              <a:xfrm>
                <a:off x="1056" y="182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3" name="Rectangle 7"/>
              <p:cNvSpPr>
                <a:spLocks noChangeArrowheads="1"/>
              </p:cNvSpPr>
              <p:nvPr/>
            </p:nvSpPr>
            <p:spPr bwMode="auto">
              <a:xfrm>
                <a:off x="1056" y="201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4" name="Rectangle 8"/>
              <p:cNvSpPr>
                <a:spLocks noChangeArrowheads="1"/>
              </p:cNvSpPr>
              <p:nvPr/>
            </p:nvSpPr>
            <p:spPr bwMode="auto">
              <a:xfrm>
                <a:off x="1056" y="2208"/>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5" name="Rectangle 9"/>
              <p:cNvSpPr>
                <a:spLocks noChangeArrowheads="1"/>
              </p:cNvSpPr>
              <p:nvPr/>
            </p:nvSpPr>
            <p:spPr bwMode="auto">
              <a:xfrm>
                <a:off x="1056" y="2400"/>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6" name="Rectangle 10"/>
              <p:cNvSpPr>
                <a:spLocks noChangeArrowheads="1"/>
              </p:cNvSpPr>
              <p:nvPr/>
            </p:nvSpPr>
            <p:spPr bwMode="auto">
              <a:xfrm>
                <a:off x="1056" y="2592"/>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7" name="Rectangle 11"/>
              <p:cNvSpPr>
                <a:spLocks noChangeArrowheads="1"/>
              </p:cNvSpPr>
              <p:nvPr/>
            </p:nvSpPr>
            <p:spPr bwMode="auto">
              <a:xfrm>
                <a:off x="1056" y="2784"/>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8" name="Rectangle 12"/>
              <p:cNvSpPr>
                <a:spLocks noChangeArrowheads="1"/>
              </p:cNvSpPr>
              <p:nvPr/>
            </p:nvSpPr>
            <p:spPr bwMode="auto">
              <a:xfrm>
                <a:off x="1056" y="2976"/>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9" name="Rectangle 13"/>
              <p:cNvSpPr>
                <a:spLocks noChangeArrowheads="1"/>
              </p:cNvSpPr>
              <p:nvPr/>
            </p:nvSpPr>
            <p:spPr bwMode="auto">
              <a:xfrm>
                <a:off x="1056" y="316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0" name="Rectangle 14"/>
              <p:cNvSpPr>
                <a:spLocks noChangeArrowheads="1"/>
              </p:cNvSpPr>
              <p:nvPr/>
            </p:nvSpPr>
            <p:spPr bwMode="auto">
              <a:xfrm>
                <a:off x="1056" y="336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1" name="Rectangle 15"/>
              <p:cNvSpPr>
                <a:spLocks noChangeArrowheads="1"/>
              </p:cNvSpPr>
              <p:nvPr/>
            </p:nvSpPr>
            <p:spPr bwMode="auto">
              <a:xfrm>
                <a:off x="1056" y="355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2" name="Rectangle 16"/>
              <p:cNvSpPr>
                <a:spLocks noChangeArrowheads="1"/>
              </p:cNvSpPr>
              <p:nvPr/>
            </p:nvSpPr>
            <p:spPr bwMode="auto">
              <a:xfrm>
                <a:off x="1056" y="374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3" name="Rectangle 17"/>
              <p:cNvSpPr>
                <a:spLocks noChangeArrowheads="1"/>
              </p:cNvSpPr>
              <p:nvPr/>
            </p:nvSpPr>
            <p:spPr bwMode="auto">
              <a:xfrm>
                <a:off x="1056" y="393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4" name="Rectangle 18"/>
              <p:cNvSpPr>
                <a:spLocks noChangeArrowheads="1"/>
              </p:cNvSpPr>
              <p:nvPr/>
            </p:nvSpPr>
            <p:spPr bwMode="auto">
              <a:xfrm>
                <a:off x="1056" y="123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459" name="Rectangle 19"/>
            <p:cNvSpPr>
              <a:spLocks noChangeArrowheads="1"/>
            </p:cNvSpPr>
            <p:nvPr/>
          </p:nvSpPr>
          <p:spPr bwMode="auto">
            <a:xfrm>
              <a:off x="1057" y="1026"/>
              <a:ext cx="3599"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341" name="Text Box 21"/>
          <p:cNvSpPr txBox="1">
            <a:spLocks noChangeArrowheads="1"/>
          </p:cNvSpPr>
          <p:nvPr/>
        </p:nvSpPr>
        <p:spPr bwMode="auto">
          <a:xfrm>
            <a:off x="2834640" y="2333244"/>
            <a:ext cx="34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1-6</a:t>
            </a:r>
          </a:p>
        </p:txBody>
      </p:sp>
      <p:sp>
        <p:nvSpPr>
          <p:cNvPr id="14342" name="Text Box 22"/>
          <p:cNvSpPr txBox="1">
            <a:spLocks noChangeArrowheads="1"/>
          </p:cNvSpPr>
          <p:nvPr/>
        </p:nvSpPr>
        <p:spPr bwMode="auto">
          <a:xfrm>
            <a:off x="2869565" y="413346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14-17</a:t>
            </a:r>
          </a:p>
        </p:txBody>
      </p:sp>
      <p:sp>
        <p:nvSpPr>
          <p:cNvPr id="14343" name="Text Box 23"/>
          <p:cNvSpPr txBox="1">
            <a:spLocks noChangeArrowheads="1"/>
          </p:cNvSpPr>
          <p:nvPr/>
        </p:nvSpPr>
        <p:spPr bwMode="auto">
          <a:xfrm>
            <a:off x="3368040" y="2625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11-13</a:t>
            </a:r>
          </a:p>
        </p:txBody>
      </p:sp>
      <p:sp>
        <p:nvSpPr>
          <p:cNvPr id="14344" name="Text Box 24"/>
          <p:cNvSpPr txBox="1">
            <a:spLocks noChangeArrowheads="1"/>
          </p:cNvSpPr>
          <p:nvPr/>
        </p:nvSpPr>
        <p:spPr bwMode="auto">
          <a:xfrm>
            <a:off x="2875914" y="3609045"/>
            <a:ext cx="446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7-10</a:t>
            </a:r>
          </a:p>
        </p:txBody>
      </p:sp>
      <p:sp>
        <p:nvSpPr>
          <p:cNvPr id="14345" name="Text Box 26"/>
          <p:cNvSpPr txBox="1">
            <a:spLocks noChangeArrowheads="1"/>
          </p:cNvSpPr>
          <p:nvPr/>
        </p:nvSpPr>
        <p:spPr bwMode="auto">
          <a:xfrm>
            <a:off x="4110990" y="47525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21</a:t>
            </a:r>
          </a:p>
        </p:txBody>
      </p:sp>
      <p:sp>
        <p:nvSpPr>
          <p:cNvPr id="14346" name="Text Box 27"/>
          <p:cNvSpPr txBox="1">
            <a:spLocks noChangeArrowheads="1"/>
          </p:cNvSpPr>
          <p:nvPr/>
        </p:nvSpPr>
        <p:spPr bwMode="auto">
          <a:xfrm>
            <a:off x="4431664" y="3298444"/>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22:1-23</a:t>
            </a:r>
          </a:p>
        </p:txBody>
      </p:sp>
      <p:sp>
        <p:nvSpPr>
          <p:cNvPr id="14347" name="Text Box 28"/>
          <p:cNvSpPr txBox="1">
            <a:spLocks noChangeArrowheads="1"/>
          </p:cNvSpPr>
          <p:nvPr/>
        </p:nvSpPr>
        <p:spPr bwMode="auto">
          <a:xfrm>
            <a:off x="4434840" y="4457319"/>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22:24-30</a:t>
            </a:r>
          </a:p>
        </p:txBody>
      </p:sp>
      <p:sp>
        <p:nvSpPr>
          <p:cNvPr id="14348" name="Text Box 29"/>
          <p:cNvSpPr txBox="1">
            <a:spLocks noChangeArrowheads="1"/>
          </p:cNvSpPr>
          <p:nvPr/>
        </p:nvSpPr>
        <p:spPr bwMode="auto">
          <a:xfrm>
            <a:off x="5046027" y="4136644"/>
            <a:ext cx="544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23-24</a:t>
            </a:r>
          </a:p>
        </p:txBody>
      </p:sp>
      <p:sp>
        <p:nvSpPr>
          <p:cNvPr id="14349" name="Text Box 30"/>
          <p:cNvSpPr txBox="1">
            <a:spLocks noChangeArrowheads="1"/>
          </p:cNvSpPr>
          <p:nvPr/>
        </p:nvSpPr>
        <p:spPr bwMode="auto">
          <a:xfrm>
            <a:off x="5101590" y="360006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25</a:t>
            </a:r>
          </a:p>
        </p:txBody>
      </p:sp>
      <p:sp>
        <p:nvSpPr>
          <p:cNvPr id="14350" name="Text Box 32"/>
          <p:cNvSpPr txBox="1">
            <a:spLocks noChangeArrowheads="1"/>
          </p:cNvSpPr>
          <p:nvPr/>
        </p:nvSpPr>
        <p:spPr bwMode="auto">
          <a:xfrm>
            <a:off x="5409565" y="475259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27-28</a:t>
            </a:r>
          </a:p>
        </p:txBody>
      </p:sp>
      <p:sp>
        <p:nvSpPr>
          <p:cNvPr id="14351" name="Text Box 33"/>
          <p:cNvSpPr txBox="1">
            <a:spLocks noChangeArrowheads="1"/>
          </p:cNvSpPr>
          <p:nvPr/>
        </p:nvSpPr>
        <p:spPr bwMode="auto">
          <a:xfrm>
            <a:off x="5815965" y="41144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29-31</a:t>
            </a:r>
          </a:p>
        </p:txBody>
      </p:sp>
      <p:sp>
        <p:nvSpPr>
          <p:cNvPr id="14352" name="Text Box 34"/>
          <p:cNvSpPr txBox="1">
            <a:spLocks noChangeArrowheads="1"/>
          </p:cNvSpPr>
          <p:nvPr/>
        </p:nvSpPr>
        <p:spPr bwMode="auto">
          <a:xfrm>
            <a:off x="6149340"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32-34</a:t>
            </a:r>
          </a:p>
        </p:txBody>
      </p:sp>
      <p:sp>
        <p:nvSpPr>
          <p:cNvPr id="14353" name="Text Box 35"/>
          <p:cNvSpPr txBox="1">
            <a:spLocks noChangeArrowheads="1"/>
          </p:cNvSpPr>
          <p:nvPr/>
        </p:nvSpPr>
        <p:spPr bwMode="auto">
          <a:xfrm>
            <a:off x="6158865" y="35905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35</a:t>
            </a:r>
          </a:p>
        </p:txBody>
      </p:sp>
      <p:sp>
        <p:nvSpPr>
          <p:cNvPr id="14354" name="Text Box 36"/>
          <p:cNvSpPr txBox="1">
            <a:spLocks noChangeArrowheads="1"/>
          </p:cNvSpPr>
          <p:nvPr/>
        </p:nvSpPr>
        <p:spPr bwMode="auto">
          <a:xfrm>
            <a:off x="6482715" y="3476244"/>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36:1-8</a:t>
            </a:r>
          </a:p>
        </p:txBody>
      </p:sp>
      <p:sp>
        <p:nvSpPr>
          <p:cNvPr id="14355" name="Text Box 37"/>
          <p:cNvSpPr txBox="1">
            <a:spLocks noChangeArrowheads="1"/>
          </p:cNvSpPr>
          <p:nvPr/>
        </p:nvSpPr>
        <p:spPr bwMode="auto">
          <a:xfrm>
            <a:off x="5530215" y="34762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26</a:t>
            </a:r>
          </a:p>
        </p:txBody>
      </p:sp>
      <p:sp>
        <p:nvSpPr>
          <p:cNvPr id="14356" name="Text Box 38"/>
          <p:cNvSpPr txBox="1">
            <a:spLocks noChangeArrowheads="1"/>
          </p:cNvSpPr>
          <p:nvPr/>
        </p:nvSpPr>
        <p:spPr bwMode="auto">
          <a:xfrm>
            <a:off x="6777990" y="50573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37</a:t>
            </a:r>
          </a:p>
        </p:txBody>
      </p:sp>
      <p:sp>
        <p:nvSpPr>
          <p:cNvPr id="14357" name="Text Box 39"/>
          <p:cNvSpPr txBox="1">
            <a:spLocks noChangeArrowheads="1"/>
          </p:cNvSpPr>
          <p:nvPr/>
        </p:nvSpPr>
        <p:spPr bwMode="auto">
          <a:xfrm>
            <a:off x="7111365"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38-44</a:t>
            </a:r>
          </a:p>
        </p:txBody>
      </p:sp>
      <p:sp>
        <p:nvSpPr>
          <p:cNvPr id="14358" name="Text Box 40"/>
          <p:cNvSpPr txBox="1">
            <a:spLocks noChangeArrowheads="1"/>
          </p:cNvSpPr>
          <p:nvPr/>
        </p:nvSpPr>
        <p:spPr bwMode="auto">
          <a:xfrm>
            <a:off x="7435215" y="3561969"/>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45:1-49:33</a:t>
            </a:r>
          </a:p>
        </p:txBody>
      </p:sp>
      <p:sp>
        <p:nvSpPr>
          <p:cNvPr id="14359" name="Text Box 41"/>
          <p:cNvSpPr txBox="1">
            <a:spLocks noChangeArrowheads="1"/>
          </p:cNvSpPr>
          <p:nvPr/>
        </p:nvSpPr>
        <p:spPr bwMode="auto">
          <a:xfrm>
            <a:off x="7508240" y="4136644"/>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49:34-39</a:t>
            </a:r>
          </a:p>
        </p:txBody>
      </p:sp>
      <p:sp>
        <p:nvSpPr>
          <p:cNvPr id="14360" name="Text Box 42"/>
          <p:cNvSpPr txBox="1">
            <a:spLocks noChangeArrowheads="1"/>
          </p:cNvSpPr>
          <p:nvPr/>
        </p:nvSpPr>
        <p:spPr bwMode="auto">
          <a:xfrm>
            <a:off x="7663815" y="45049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50-51</a:t>
            </a:r>
          </a:p>
        </p:txBody>
      </p:sp>
      <p:sp>
        <p:nvSpPr>
          <p:cNvPr id="14361" name="Text Box 43"/>
          <p:cNvSpPr txBox="1">
            <a:spLocks noChangeArrowheads="1"/>
          </p:cNvSpPr>
          <p:nvPr/>
        </p:nvSpPr>
        <p:spPr bwMode="auto">
          <a:xfrm>
            <a:off x="8054340" y="632421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52</a:t>
            </a:r>
          </a:p>
        </p:txBody>
      </p:sp>
      <p:sp>
        <p:nvSpPr>
          <p:cNvPr id="14362" name="Oval 45"/>
          <p:cNvSpPr>
            <a:spLocks noChangeArrowheads="1"/>
          </p:cNvSpPr>
          <p:nvPr/>
        </p:nvSpPr>
        <p:spPr bwMode="auto">
          <a:xfrm>
            <a:off x="8000365" y="6495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3" name="Oval 47"/>
          <p:cNvSpPr>
            <a:spLocks noChangeArrowheads="1"/>
          </p:cNvSpPr>
          <p:nvPr/>
        </p:nvSpPr>
        <p:spPr bwMode="auto">
          <a:xfrm>
            <a:off x="4876165" y="4298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4" name="Oval 48"/>
          <p:cNvSpPr>
            <a:spLocks noChangeArrowheads="1"/>
          </p:cNvSpPr>
          <p:nvPr/>
        </p:nvSpPr>
        <p:spPr bwMode="auto">
          <a:xfrm>
            <a:off x="5333365" y="38762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5" name="Oval 49"/>
          <p:cNvSpPr>
            <a:spLocks noChangeArrowheads="1"/>
          </p:cNvSpPr>
          <p:nvPr/>
        </p:nvSpPr>
        <p:spPr bwMode="auto">
          <a:xfrm>
            <a:off x="5466715" y="36476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6" name="Oval 50"/>
          <p:cNvSpPr>
            <a:spLocks noChangeArrowheads="1"/>
          </p:cNvSpPr>
          <p:nvPr/>
        </p:nvSpPr>
        <p:spPr bwMode="auto">
          <a:xfrm>
            <a:off x="5733415" y="4552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7" name="Oval 51"/>
          <p:cNvSpPr>
            <a:spLocks noChangeArrowheads="1"/>
          </p:cNvSpPr>
          <p:nvPr/>
        </p:nvSpPr>
        <p:spPr bwMode="auto">
          <a:xfrm>
            <a:off x="6371590" y="48668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8" name="Oval 52"/>
          <p:cNvSpPr>
            <a:spLocks noChangeArrowheads="1"/>
          </p:cNvSpPr>
          <p:nvPr/>
        </p:nvSpPr>
        <p:spPr bwMode="auto">
          <a:xfrm>
            <a:off x="6390640" y="3828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9" name="Oval 53"/>
          <p:cNvSpPr>
            <a:spLocks noChangeArrowheads="1"/>
          </p:cNvSpPr>
          <p:nvPr/>
        </p:nvSpPr>
        <p:spPr bwMode="auto">
          <a:xfrm>
            <a:off x="6685915" y="38953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0" name="Oval 54"/>
          <p:cNvSpPr>
            <a:spLocks noChangeArrowheads="1"/>
          </p:cNvSpPr>
          <p:nvPr/>
        </p:nvSpPr>
        <p:spPr bwMode="auto">
          <a:xfrm>
            <a:off x="6730365" y="40001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1" name="Oval 55"/>
          <p:cNvSpPr>
            <a:spLocks noChangeArrowheads="1"/>
          </p:cNvSpPr>
          <p:nvPr/>
        </p:nvSpPr>
        <p:spPr bwMode="auto">
          <a:xfrm>
            <a:off x="6933565" y="49240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2" name="Oval 56"/>
          <p:cNvSpPr>
            <a:spLocks noChangeArrowheads="1"/>
          </p:cNvSpPr>
          <p:nvPr/>
        </p:nvSpPr>
        <p:spPr bwMode="auto">
          <a:xfrm>
            <a:off x="7111365" y="4971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3" name="Oval 57"/>
          <p:cNvSpPr>
            <a:spLocks noChangeArrowheads="1"/>
          </p:cNvSpPr>
          <p:nvPr/>
        </p:nvSpPr>
        <p:spPr bwMode="auto">
          <a:xfrm>
            <a:off x="7400290" y="38667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4" name="Oval 58"/>
          <p:cNvSpPr>
            <a:spLocks noChangeArrowheads="1"/>
          </p:cNvSpPr>
          <p:nvPr/>
        </p:nvSpPr>
        <p:spPr bwMode="auto">
          <a:xfrm>
            <a:off x="745744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5" name="Oval 59"/>
          <p:cNvSpPr>
            <a:spLocks noChangeArrowheads="1"/>
          </p:cNvSpPr>
          <p:nvPr/>
        </p:nvSpPr>
        <p:spPr bwMode="auto">
          <a:xfrm>
            <a:off x="7587615" y="4695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6" name="Oval 61"/>
          <p:cNvSpPr>
            <a:spLocks noChangeArrowheads="1"/>
          </p:cNvSpPr>
          <p:nvPr/>
        </p:nvSpPr>
        <p:spPr bwMode="auto">
          <a:xfrm>
            <a:off x="3291840" y="2866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7" name="Oval 63"/>
          <p:cNvSpPr>
            <a:spLocks noChangeArrowheads="1"/>
          </p:cNvSpPr>
          <p:nvPr/>
        </p:nvSpPr>
        <p:spPr bwMode="auto">
          <a:xfrm>
            <a:off x="2758440" y="25618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8" name="Oval 64"/>
          <p:cNvSpPr>
            <a:spLocks noChangeArrowheads="1"/>
          </p:cNvSpPr>
          <p:nvPr/>
        </p:nvSpPr>
        <p:spPr bwMode="auto">
          <a:xfrm>
            <a:off x="3063240" y="3605087"/>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9" name="Line 65"/>
          <p:cNvSpPr>
            <a:spLocks noChangeShapeType="1"/>
          </p:cNvSpPr>
          <p:nvPr/>
        </p:nvSpPr>
        <p:spPr bwMode="auto">
          <a:xfrm>
            <a:off x="2834639" y="2638043"/>
            <a:ext cx="264319" cy="1009651"/>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0" name="Line 66"/>
          <p:cNvSpPr>
            <a:spLocks noChangeShapeType="1"/>
          </p:cNvSpPr>
          <p:nvPr/>
        </p:nvSpPr>
        <p:spPr bwMode="auto">
          <a:xfrm flipV="1">
            <a:off x="3109277" y="2917444"/>
            <a:ext cx="207962" cy="728078"/>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1" name="Line 67"/>
          <p:cNvSpPr>
            <a:spLocks noChangeShapeType="1"/>
          </p:cNvSpPr>
          <p:nvPr/>
        </p:nvSpPr>
        <p:spPr bwMode="auto">
          <a:xfrm flipH="1" flipV="1">
            <a:off x="3342639" y="2866644"/>
            <a:ext cx="101600" cy="1384300"/>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2" name="Oval 69"/>
          <p:cNvSpPr>
            <a:spLocks noChangeArrowheads="1"/>
          </p:cNvSpPr>
          <p:nvPr/>
        </p:nvSpPr>
        <p:spPr bwMode="auto">
          <a:xfrm>
            <a:off x="3390265" y="4209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3" name="Oval 71"/>
          <p:cNvSpPr>
            <a:spLocks noChangeArrowheads="1"/>
          </p:cNvSpPr>
          <p:nvPr/>
        </p:nvSpPr>
        <p:spPr bwMode="auto">
          <a:xfrm>
            <a:off x="4053840" y="4771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4" name="Oval 72"/>
          <p:cNvSpPr>
            <a:spLocks noChangeArrowheads="1"/>
          </p:cNvSpPr>
          <p:nvPr/>
        </p:nvSpPr>
        <p:spPr bwMode="auto">
          <a:xfrm>
            <a:off x="4453890" y="36572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5" name="Oval 73"/>
          <p:cNvSpPr>
            <a:spLocks noChangeArrowheads="1"/>
          </p:cNvSpPr>
          <p:nvPr/>
        </p:nvSpPr>
        <p:spPr bwMode="auto">
          <a:xfrm>
            <a:off x="4596765" y="41906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6" name="Line 74"/>
          <p:cNvSpPr>
            <a:spLocks noChangeShapeType="1"/>
          </p:cNvSpPr>
          <p:nvPr/>
        </p:nvSpPr>
        <p:spPr bwMode="auto">
          <a:xfrm flipV="1">
            <a:off x="3431540" y="3358770"/>
            <a:ext cx="174625" cy="87947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7" name="Line 75"/>
          <p:cNvSpPr>
            <a:spLocks noChangeShapeType="1"/>
          </p:cNvSpPr>
          <p:nvPr/>
        </p:nvSpPr>
        <p:spPr bwMode="auto">
          <a:xfrm flipH="1" flipV="1">
            <a:off x="3653790" y="3336545"/>
            <a:ext cx="447675" cy="146367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8" name="Line 76"/>
          <p:cNvSpPr>
            <a:spLocks noChangeShapeType="1"/>
          </p:cNvSpPr>
          <p:nvPr/>
        </p:nvSpPr>
        <p:spPr bwMode="auto">
          <a:xfrm flipV="1">
            <a:off x="4120514" y="3695319"/>
            <a:ext cx="381000" cy="1104900"/>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9" name="Line 77"/>
          <p:cNvSpPr>
            <a:spLocks noChangeShapeType="1"/>
          </p:cNvSpPr>
          <p:nvPr/>
        </p:nvSpPr>
        <p:spPr bwMode="auto">
          <a:xfrm flipH="1" flipV="1">
            <a:off x="4491989" y="3695320"/>
            <a:ext cx="133350" cy="542925"/>
          </a:xfrm>
          <a:prstGeom prst="line">
            <a:avLst/>
          </a:prstGeom>
          <a:noFill/>
          <a:ln w="28575">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0" name="Line 78"/>
          <p:cNvSpPr>
            <a:spLocks noChangeShapeType="1"/>
          </p:cNvSpPr>
          <p:nvPr/>
        </p:nvSpPr>
        <p:spPr bwMode="auto">
          <a:xfrm>
            <a:off x="4634865" y="4228719"/>
            <a:ext cx="314325" cy="1333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Line 79"/>
          <p:cNvSpPr>
            <a:spLocks noChangeShapeType="1"/>
          </p:cNvSpPr>
          <p:nvPr/>
        </p:nvSpPr>
        <p:spPr bwMode="auto">
          <a:xfrm flipV="1">
            <a:off x="4939664" y="3914394"/>
            <a:ext cx="438150" cy="4381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80"/>
          <p:cNvSpPr>
            <a:spLocks noChangeShapeType="1"/>
          </p:cNvSpPr>
          <p:nvPr/>
        </p:nvSpPr>
        <p:spPr bwMode="auto">
          <a:xfrm flipH="1" flipV="1">
            <a:off x="5496878" y="3704845"/>
            <a:ext cx="257175" cy="84772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81"/>
          <p:cNvSpPr>
            <a:spLocks noChangeShapeType="1"/>
          </p:cNvSpPr>
          <p:nvPr/>
        </p:nvSpPr>
        <p:spPr bwMode="auto">
          <a:xfrm flipV="1">
            <a:off x="5363527" y="3657219"/>
            <a:ext cx="133350" cy="3048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82"/>
          <p:cNvSpPr>
            <a:spLocks noChangeShapeType="1"/>
          </p:cNvSpPr>
          <p:nvPr/>
        </p:nvSpPr>
        <p:spPr bwMode="auto">
          <a:xfrm flipV="1">
            <a:off x="6420803" y="3857244"/>
            <a:ext cx="9525" cy="10287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Oval 83"/>
          <p:cNvSpPr>
            <a:spLocks noChangeArrowheads="1"/>
          </p:cNvSpPr>
          <p:nvPr/>
        </p:nvSpPr>
        <p:spPr bwMode="auto">
          <a:xfrm>
            <a:off x="618109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96" name="Line 84"/>
          <p:cNvSpPr>
            <a:spLocks noChangeShapeType="1"/>
          </p:cNvSpPr>
          <p:nvPr/>
        </p:nvSpPr>
        <p:spPr bwMode="auto">
          <a:xfrm flipV="1">
            <a:off x="5806439" y="4428745"/>
            <a:ext cx="419100" cy="14287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7" name="Line 85"/>
          <p:cNvSpPr>
            <a:spLocks noChangeShapeType="1"/>
          </p:cNvSpPr>
          <p:nvPr/>
        </p:nvSpPr>
        <p:spPr bwMode="auto">
          <a:xfrm flipH="1" flipV="1">
            <a:off x="6235065" y="4409694"/>
            <a:ext cx="180975" cy="4953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8" name="Line 86"/>
          <p:cNvSpPr>
            <a:spLocks noChangeShapeType="1"/>
          </p:cNvSpPr>
          <p:nvPr/>
        </p:nvSpPr>
        <p:spPr bwMode="auto">
          <a:xfrm flipH="1" flipV="1">
            <a:off x="6416039" y="3876294"/>
            <a:ext cx="323850" cy="762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87"/>
          <p:cNvSpPr>
            <a:spLocks noChangeShapeType="1"/>
          </p:cNvSpPr>
          <p:nvPr/>
        </p:nvSpPr>
        <p:spPr bwMode="auto">
          <a:xfrm flipH="1" flipV="1">
            <a:off x="6758940" y="3952494"/>
            <a:ext cx="219075" cy="10668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Line 88"/>
          <p:cNvSpPr>
            <a:spLocks noChangeShapeType="1"/>
          </p:cNvSpPr>
          <p:nvPr/>
        </p:nvSpPr>
        <p:spPr bwMode="auto">
          <a:xfrm flipH="1" flipV="1">
            <a:off x="6949439" y="4943095"/>
            <a:ext cx="228600" cy="85725"/>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1" name="Line 89"/>
          <p:cNvSpPr>
            <a:spLocks noChangeShapeType="1"/>
          </p:cNvSpPr>
          <p:nvPr/>
        </p:nvSpPr>
        <p:spPr bwMode="auto">
          <a:xfrm flipV="1">
            <a:off x="7187564" y="3885819"/>
            <a:ext cx="266700" cy="116205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90"/>
          <p:cNvSpPr>
            <a:spLocks noChangeShapeType="1"/>
          </p:cNvSpPr>
          <p:nvPr/>
        </p:nvSpPr>
        <p:spPr bwMode="auto">
          <a:xfrm flipH="1" flipV="1">
            <a:off x="7444740" y="3904869"/>
            <a:ext cx="47625" cy="5715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91"/>
          <p:cNvSpPr>
            <a:spLocks noChangeShapeType="1"/>
          </p:cNvSpPr>
          <p:nvPr/>
        </p:nvSpPr>
        <p:spPr bwMode="auto">
          <a:xfrm flipH="1" flipV="1">
            <a:off x="7482840" y="4381119"/>
            <a:ext cx="161925" cy="381000"/>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Line 92"/>
          <p:cNvSpPr>
            <a:spLocks noChangeShapeType="1"/>
          </p:cNvSpPr>
          <p:nvPr/>
        </p:nvSpPr>
        <p:spPr bwMode="auto">
          <a:xfrm flipH="1" flipV="1">
            <a:off x="7614602" y="4722432"/>
            <a:ext cx="436562" cy="1763712"/>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5" name="Text Box 93"/>
          <p:cNvSpPr txBox="1">
            <a:spLocks noChangeArrowheads="1"/>
          </p:cNvSpPr>
          <p:nvPr/>
        </p:nvSpPr>
        <p:spPr bwMode="auto">
          <a:xfrm>
            <a:off x="1567815" y="2687258"/>
            <a:ext cx="474663"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JOSIAH</a:t>
            </a:r>
          </a:p>
        </p:txBody>
      </p:sp>
      <p:sp>
        <p:nvSpPr>
          <p:cNvPr id="14406" name="Text Box 94"/>
          <p:cNvSpPr txBox="1">
            <a:spLocks noChangeArrowheads="1"/>
          </p:cNvSpPr>
          <p:nvPr/>
        </p:nvSpPr>
        <p:spPr bwMode="auto">
          <a:xfrm>
            <a:off x="1245553" y="3476245"/>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JEHOAHAZ</a:t>
            </a:r>
          </a:p>
        </p:txBody>
      </p:sp>
      <p:sp>
        <p:nvSpPr>
          <p:cNvPr id="14407" name="Text Box 95"/>
          <p:cNvSpPr txBox="1">
            <a:spLocks noChangeArrowheads="1"/>
          </p:cNvSpPr>
          <p:nvPr/>
        </p:nvSpPr>
        <p:spPr bwMode="auto">
          <a:xfrm>
            <a:off x="1397953" y="3841370"/>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JEHOIAKIM</a:t>
            </a:r>
          </a:p>
        </p:txBody>
      </p:sp>
      <p:sp>
        <p:nvSpPr>
          <p:cNvPr id="14408" name="Text Box 96"/>
          <p:cNvSpPr txBox="1">
            <a:spLocks noChangeArrowheads="1"/>
          </p:cNvSpPr>
          <p:nvPr/>
        </p:nvSpPr>
        <p:spPr bwMode="auto">
          <a:xfrm>
            <a:off x="1158240" y="4098545"/>
            <a:ext cx="8429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JEHOIACHIN</a:t>
            </a:r>
          </a:p>
        </p:txBody>
      </p:sp>
      <p:sp>
        <p:nvSpPr>
          <p:cNvPr id="14409" name="Text Box 97"/>
          <p:cNvSpPr txBox="1">
            <a:spLocks noChangeArrowheads="1"/>
          </p:cNvSpPr>
          <p:nvPr/>
        </p:nvSpPr>
        <p:spPr bwMode="auto">
          <a:xfrm>
            <a:off x="1478915" y="4466845"/>
            <a:ext cx="6778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ZEDEKIAH</a:t>
            </a:r>
          </a:p>
        </p:txBody>
      </p:sp>
      <p:sp>
        <p:nvSpPr>
          <p:cNvPr id="14410" name="Text Box 98"/>
          <p:cNvSpPr txBox="1">
            <a:spLocks noChangeArrowheads="1"/>
          </p:cNvSpPr>
          <p:nvPr/>
        </p:nvSpPr>
        <p:spPr bwMode="auto">
          <a:xfrm>
            <a:off x="1329689" y="5060570"/>
            <a:ext cx="692150"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GEDALIAH</a:t>
            </a:r>
          </a:p>
        </p:txBody>
      </p:sp>
      <p:sp>
        <p:nvSpPr>
          <p:cNvPr id="14411" name="Text Box 99"/>
          <p:cNvSpPr txBox="1">
            <a:spLocks noChangeArrowheads="1"/>
          </p:cNvSpPr>
          <p:nvPr/>
        </p:nvSpPr>
        <p:spPr bwMode="auto">
          <a:xfrm>
            <a:off x="1066163" y="1602218"/>
            <a:ext cx="1174751" cy="73866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KINGS</a:t>
            </a:r>
          </a:p>
          <a:p>
            <a:pPr algn="ctr" eaLnBrk="1" hangingPunct="1"/>
            <a:r>
              <a:rPr lang="en-US" altLang="en-US" sz="1600" b="1" dirty="0">
                <a:latin typeface="Tempus Sans ITC" panose="04020404030D07020202" pitchFamily="82" charset="0"/>
              </a:rPr>
              <a:t>Of</a:t>
            </a:r>
          </a:p>
          <a:p>
            <a:pPr algn="ctr" eaLnBrk="1" hangingPunct="1"/>
            <a:r>
              <a:rPr lang="en-US" altLang="en-US" sz="1600" b="1" dirty="0">
                <a:latin typeface="Tempus Sans ITC" panose="04020404030D07020202" pitchFamily="82" charset="0"/>
              </a:rPr>
              <a:t>JUDAH</a:t>
            </a:r>
          </a:p>
        </p:txBody>
      </p:sp>
      <p:sp>
        <p:nvSpPr>
          <p:cNvPr id="14412" name="Rectangle 100"/>
          <p:cNvSpPr>
            <a:spLocks noChangeArrowheads="1"/>
          </p:cNvSpPr>
          <p:nvPr/>
        </p:nvSpPr>
        <p:spPr bwMode="auto">
          <a:xfrm>
            <a:off x="2225039" y="1606170"/>
            <a:ext cx="241300" cy="1920875"/>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3" name="Rectangle 101"/>
          <p:cNvSpPr>
            <a:spLocks noChangeArrowheads="1"/>
          </p:cNvSpPr>
          <p:nvPr/>
        </p:nvSpPr>
        <p:spPr bwMode="auto">
          <a:xfrm>
            <a:off x="2225039" y="3552444"/>
            <a:ext cx="228600" cy="6096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4" name="Rectangle 102"/>
          <p:cNvSpPr>
            <a:spLocks noChangeArrowheads="1"/>
          </p:cNvSpPr>
          <p:nvPr/>
        </p:nvSpPr>
        <p:spPr bwMode="auto">
          <a:xfrm>
            <a:off x="2225039" y="4162044"/>
            <a:ext cx="228600" cy="9144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5" name="Line 103"/>
          <p:cNvSpPr>
            <a:spLocks noChangeShapeType="1"/>
          </p:cNvSpPr>
          <p:nvPr/>
        </p:nvSpPr>
        <p:spPr bwMode="auto">
          <a:xfrm>
            <a:off x="4644389" y="4266820"/>
            <a:ext cx="1905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Rectangle 104"/>
          <p:cNvSpPr>
            <a:spLocks noChangeArrowheads="1"/>
          </p:cNvSpPr>
          <p:nvPr/>
        </p:nvSpPr>
        <p:spPr bwMode="auto">
          <a:xfrm>
            <a:off x="2798064" y="1361314"/>
            <a:ext cx="5721095" cy="32067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nvGrpSpPr>
          <p:cNvPr id="14417" name="Group 105"/>
          <p:cNvGrpSpPr>
            <a:grpSpLocks/>
          </p:cNvGrpSpPr>
          <p:nvPr/>
        </p:nvGrpSpPr>
        <p:grpSpPr bwMode="auto">
          <a:xfrm>
            <a:off x="2482215" y="1314070"/>
            <a:ext cx="231775" cy="5364163"/>
            <a:chOff x="882" y="798"/>
            <a:chExt cx="146" cy="3379"/>
          </a:xfrm>
        </p:grpSpPr>
        <p:grpSp>
          <p:nvGrpSpPr>
            <p:cNvPr id="14439" name="Group 106"/>
            <p:cNvGrpSpPr>
              <a:grpSpLocks/>
            </p:cNvGrpSpPr>
            <p:nvPr/>
          </p:nvGrpSpPr>
          <p:grpSpPr bwMode="auto">
            <a:xfrm>
              <a:off x="896" y="1177"/>
              <a:ext cx="132" cy="3000"/>
              <a:chOff x="896" y="1177"/>
              <a:chExt cx="132" cy="3000"/>
            </a:xfrm>
          </p:grpSpPr>
          <p:sp>
            <p:nvSpPr>
              <p:cNvPr id="14442" name="Text Box 107"/>
              <p:cNvSpPr txBox="1">
                <a:spLocks noChangeArrowheads="1"/>
              </p:cNvSpPr>
              <p:nvPr/>
            </p:nvSpPr>
            <p:spPr bwMode="auto">
              <a:xfrm>
                <a:off x="896" y="11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635</a:t>
                </a:r>
              </a:p>
            </p:txBody>
          </p:sp>
          <p:sp>
            <p:nvSpPr>
              <p:cNvPr id="14443" name="Text Box 108"/>
              <p:cNvSpPr txBox="1">
                <a:spLocks noChangeArrowheads="1"/>
              </p:cNvSpPr>
              <p:nvPr/>
            </p:nvSpPr>
            <p:spPr bwMode="auto">
              <a:xfrm>
                <a:off x="896" y="13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630</a:t>
                </a:r>
              </a:p>
            </p:txBody>
          </p:sp>
          <p:sp>
            <p:nvSpPr>
              <p:cNvPr id="14444" name="Text Box 109"/>
              <p:cNvSpPr txBox="1">
                <a:spLocks noChangeArrowheads="1"/>
              </p:cNvSpPr>
              <p:nvPr/>
            </p:nvSpPr>
            <p:spPr bwMode="auto">
              <a:xfrm>
                <a:off x="896" y="157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625</a:t>
                </a:r>
              </a:p>
            </p:txBody>
          </p:sp>
          <p:sp>
            <p:nvSpPr>
              <p:cNvPr id="14445" name="Text Box 110"/>
              <p:cNvSpPr txBox="1">
                <a:spLocks noChangeArrowheads="1"/>
              </p:cNvSpPr>
              <p:nvPr/>
            </p:nvSpPr>
            <p:spPr bwMode="auto">
              <a:xfrm>
                <a:off x="896" y="17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620</a:t>
                </a:r>
              </a:p>
            </p:txBody>
          </p:sp>
          <p:sp>
            <p:nvSpPr>
              <p:cNvPr id="14446" name="Text Box 111"/>
              <p:cNvSpPr txBox="1">
                <a:spLocks noChangeArrowheads="1"/>
              </p:cNvSpPr>
              <p:nvPr/>
            </p:nvSpPr>
            <p:spPr bwMode="auto">
              <a:xfrm>
                <a:off x="896" y="195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615</a:t>
                </a:r>
              </a:p>
            </p:txBody>
          </p:sp>
          <p:sp>
            <p:nvSpPr>
              <p:cNvPr id="14447" name="Text Box 112"/>
              <p:cNvSpPr txBox="1">
                <a:spLocks noChangeArrowheads="1"/>
              </p:cNvSpPr>
              <p:nvPr/>
            </p:nvSpPr>
            <p:spPr bwMode="auto">
              <a:xfrm>
                <a:off x="896" y="215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610</a:t>
                </a:r>
              </a:p>
            </p:txBody>
          </p:sp>
          <p:sp>
            <p:nvSpPr>
              <p:cNvPr id="14448" name="Text Box 113"/>
              <p:cNvSpPr txBox="1">
                <a:spLocks noChangeArrowheads="1"/>
              </p:cNvSpPr>
              <p:nvPr/>
            </p:nvSpPr>
            <p:spPr bwMode="auto">
              <a:xfrm>
                <a:off x="896" y="234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605</a:t>
                </a:r>
              </a:p>
            </p:txBody>
          </p:sp>
          <p:sp>
            <p:nvSpPr>
              <p:cNvPr id="14449" name="Text Box 114"/>
              <p:cNvSpPr txBox="1">
                <a:spLocks noChangeArrowheads="1"/>
              </p:cNvSpPr>
              <p:nvPr/>
            </p:nvSpPr>
            <p:spPr bwMode="auto">
              <a:xfrm>
                <a:off x="896" y="253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600</a:t>
                </a:r>
              </a:p>
            </p:txBody>
          </p:sp>
          <p:sp>
            <p:nvSpPr>
              <p:cNvPr id="14450" name="Text Box 115"/>
              <p:cNvSpPr txBox="1">
                <a:spLocks noChangeArrowheads="1"/>
              </p:cNvSpPr>
              <p:nvPr/>
            </p:nvSpPr>
            <p:spPr bwMode="auto">
              <a:xfrm>
                <a:off x="896" y="273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595</a:t>
                </a:r>
              </a:p>
            </p:txBody>
          </p:sp>
          <p:sp>
            <p:nvSpPr>
              <p:cNvPr id="14451" name="Text Box 116"/>
              <p:cNvSpPr txBox="1">
                <a:spLocks noChangeArrowheads="1"/>
              </p:cNvSpPr>
              <p:nvPr/>
            </p:nvSpPr>
            <p:spPr bwMode="auto">
              <a:xfrm>
                <a:off x="896" y="292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590</a:t>
                </a:r>
              </a:p>
            </p:txBody>
          </p:sp>
          <p:sp>
            <p:nvSpPr>
              <p:cNvPr id="14452" name="Text Box 117"/>
              <p:cNvSpPr txBox="1">
                <a:spLocks noChangeArrowheads="1"/>
              </p:cNvSpPr>
              <p:nvPr/>
            </p:nvSpPr>
            <p:spPr bwMode="auto">
              <a:xfrm>
                <a:off x="896" y="312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585</a:t>
                </a:r>
              </a:p>
            </p:txBody>
          </p:sp>
          <p:sp>
            <p:nvSpPr>
              <p:cNvPr id="14453" name="Text Box 118"/>
              <p:cNvSpPr txBox="1">
                <a:spLocks noChangeArrowheads="1"/>
              </p:cNvSpPr>
              <p:nvPr/>
            </p:nvSpPr>
            <p:spPr bwMode="auto">
              <a:xfrm>
                <a:off x="896" y="331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580</a:t>
                </a:r>
              </a:p>
            </p:txBody>
          </p:sp>
          <p:sp>
            <p:nvSpPr>
              <p:cNvPr id="14454" name="Text Box 119"/>
              <p:cNvSpPr txBox="1">
                <a:spLocks noChangeArrowheads="1"/>
              </p:cNvSpPr>
              <p:nvPr/>
            </p:nvSpPr>
            <p:spPr bwMode="auto">
              <a:xfrm>
                <a:off x="896" y="350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575</a:t>
                </a:r>
              </a:p>
            </p:txBody>
          </p:sp>
          <p:sp>
            <p:nvSpPr>
              <p:cNvPr id="14455" name="Text Box 120"/>
              <p:cNvSpPr txBox="1">
                <a:spLocks noChangeArrowheads="1"/>
              </p:cNvSpPr>
              <p:nvPr/>
            </p:nvSpPr>
            <p:spPr bwMode="auto">
              <a:xfrm>
                <a:off x="896" y="369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570</a:t>
                </a:r>
              </a:p>
            </p:txBody>
          </p:sp>
          <p:sp>
            <p:nvSpPr>
              <p:cNvPr id="14456" name="Text Box 121"/>
              <p:cNvSpPr txBox="1">
                <a:spLocks noChangeArrowheads="1"/>
              </p:cNvSpPr>
              <p:nvPr/>
            </p:nvSpPr>
            <p:spPr bwMode="auto">
              <a:xfrm>
                <a:off x="896" y="388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565</a:t>
                </a:r>
              </a:p>
            </p:txBody>
          </p:sp>
          <p:sp>
            <p:nvSpPr>
              <p:cNvPr id="14457" name="Text Box 122"/>
              <p:cNvSpPr txBox="1">
                <a:spLocks noChangeArrowheads="1"/>
              </p:cNvSpPr>
              <p:nvPr/>
            </p:nvSpPr>
            <p:spPr bwMode="auto">
              <a:xfrm>
                <a:off x="896" y="40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560</a:t>
                </a:r>
              </a:p>
            </p:txBody>
          </p:sp>
        </p:grpSp>
        <p:sp>
          <p:nvSpPr>
            <p:cNvPr id="14440" name="Text Box 123"/>
            <p:cNvSpPr txBox="1">
              <a:spLocks noChangeArrowheads="1"/>
            </p:cNvSpPr>
            <p:nvPr/>
          </p:nvSpPr>
          <p:spPr bwMode="auto">
            <a:xfrm>
              <a:off x="890" y="100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640</a:t>
              </a:r>
            </a:p>
          </p:txBody>
        </p:sp>
        <p:sp>
          <p:nvSpPr>
            <p:cNvPr id="14441" name="Text Box 124"/>
            <p:cNvSpPr txBox="1">
              <a:spLocks noChangeArrowheads="1"/>
            </p:cNvSpPr>
            <p:nvPr/>
          </p:nvSpPr>
          <p:spPr bwMode="auto">
            <a:xfrm>
              <a:off x="882" y="798"/>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645</a:t>
              </a:r>
            </a:p>
          </p:txBody>
        </p:sp>
      </p:grpSp>
      <p:sp>
        <p:nvSpPr>
          <p:cNvPr id="14418" name="Line 126"/>
          <p:cNvSpPr>
            <a:spLocks noChangeShapeType="1"/>
          </p:cNvSpPr>
          <p:nvPr/>
        </p:nvSpPr>
        <p:spPr bwMode="auto">
          <a:xfrm>
            <a:off x="2758439" y="4984554"/>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127"/>
          <p:cNvSpPr>
            <a:spLocks noChangeShapeType="1"/>
          </p:cNvSpPr>
          <p:nvPr/>
        </p:nvSpPr>
        <p:spPr bwMode="auto">
          <a:xfrm>
            <a:off x="2758439" y="4381679"/>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128"/>
          <p:cNvSpPr>
            <a:spLocks noChangeShapeType="1"/>
          </p:cNvSpPr>
          <p:nvPr/>
        </p:nvSpPr>
        <p:spPr bwMode="auto">
          <a:xfrm>
            <a:off x="2758439" y="3860604"/>
            <a:ext cx="5715000" cy="0"/>
          </a:xfrm>
          <a:prstGeom prst="line">
            <a:avLst/>
          </a:prstGeom>
          <a:noFill/>
          <a:ln w="38100">
            <a:solidFill>
              <a:schemeClr val="accent1">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Line 129"/>
          <p:cNvSpPr>
            <a:spLocks noChangeShapeType="1"/>
          </p:cNvSpPr>
          <p:nvPr/>
        </p:nvSpPr>
        <p:spPr bwMode="auto">
          <a:xfrm>
            <a:off x="1996439" y="3552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Line 130"/>
          <p:cNvSpPr>
            <a:spLocks noChangeShapeType="1"/>
          </p:cNvSpPr>
          <p:nvPr/>
        </p:nvSpPr>
        <p:spPr bwMode="auto">
          <a:xfrm>
            <a:off x="1996439" y="41620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3" name="Line 131"/>
          <p:cNvSpPr>
            <a:spLocks noChangeShapeType="1"/>
          </p:cNvSpPr>
          <p:nvPr/>
        </p:nvSpPr>
        <p:spPr bwMode="auto">
          <a:xfrm>
            <a:off x="2059939" y="5076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4" name="Text Box 31"/>
          <p:cNvSpPr txBox="1">
            <a:spLocks noChangeArrowheads="1"/>
          </p:cNvSpPr>
          <p:nvPr/>
        </p:nvSpPr>
        <p:spPr bwMode="auto">
          <a:xfrm rot="18669609">
            <a:off x="6755764" y="3669919"/>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36:9-32</a:t>
            </a:r>
          </a:p>
        </p:txBody>
      </p:sp>
      <p:sp>
        <p:nvSpPr>
          <p:cNvPr id="14425" name="Text Box 94"/>
          <p:cNvSpPr txBox="1">
            <a:spLocks noChangeArrowheads="1"/>
          </p:cNvSpPr>
          <p:nvPr/>
        </p:nvSpPr>
        <p:spPr bwMode="auto">
          <a:xfrm>
            <a:off x="8551671" y="4940147"/>
            <a:ext cx="2581385" cy="492443"/>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Destruction of Jerusalem, Final Deportation</a:t>
            </a:r>
          </a:p>
        </p:txBody>
      </p:sp>
      <p:sp>
        <p:nvSpPr>
          <p:cNvPr id="14426" name="Text Box 94"/>
          <p:cNvSpPr txBox="1">
            <a:spLocks noChangeArrowheads="1"/>
          </p:cNvSpPr>
          <p:nvPr/>
        </p:nvSpPr>
        <p:spPr bwMode="auto">
          <a:xfrm>
            <a:off x="8551671" y="3733832"/>
            <a:ext cx="3507370"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First Deportation, Daniel &amp; Ezekiel taken</a:t>
            </a:r>
          </a:p>
        </p:txBody>
      </p:sp>
      <p:sp>
        <p:nvSpPr>
          <p:cNvPr id="14427" name="Text Box 94"/>
          <p:cNvSpPr txBox="1">
            <a:spLocks noChangeArrowheads="1"/>
          </p:cNvSpPr>
          <p:nvPr/>
        </p:nvSpPr>
        <p:spPr bwMode="auto">
          <a:xfrm>
            <a:off x="8551671" y="4257843"/>
            <a:ext cx="1710405"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accent1"/>
                </a:solidFill>
                <a:effectLst>
                  <a:outerShdw blurRad="38100" dist="38100" dir="2700000" algn="tl">
                    <a:srgbClr val="000000">
                      <a:alpha val="43137"/>
                    </a:srgbClr>
                  </a:outerShdw>
                </a:effectLst>
                <a:latin typeface="Tempus Sans ITC" panose="04020404030D07020202" pitchFamily="82" charset="0"/>
              </a:rPr>
              <a:t>Second Deportation</a:t>
            </a:r>
          </a:p>
        </p:txBody>
      </p:sp>
      <p:sp>
        <p:nvSpPr>
          <p:cNvPr id="14428" name="Text Box 99"/>
          <p:cNvSpPr txBox="1">
            <a:spLocks noChangeArrowheads="1"/>
          </p:cNvSpPr>
          <p:nvPr/>
        </p:nvSpPr>
        <p:spPr bwMode="auto">
          <a:xfrm>
            <a:off x="8937737" y="1602774"/>
            <a:ext cx="811120" cy="276999"/>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800" b="1" dirty="0">
                <a:effectLst>
                  <a:outerShdw blurRad="38100" dist="38100" dir="2700000" algn="tl">
                    <a:srgbClr val="000000">
                      <a:alpha val="43137"/>
                    </a:srgbClr>
                  </a:outerShdw>
                </a:effectLst>
                <a:latin typeface="Tempus Sans ITC" panose="04020404030D07020202" pitchFamily="82" charset="0"/>
              </a:rPr>
              <a:t>EVENTS</a:t>
            </a:r>
            <a:endParaRPr lang="en-US" altLang="en-US" sz="1050" b="1" dirty="0">
              <a:effectLst>
                <a:outerShdw blurRad="38100" dist="38100" dir="2700000" algn="tl">
                  <a:srgbClr val="000000">
                    <a:alpha val="43137"/>
                  </a:srgbClr>
                </a:outerShdw>
              </a:effectLst>
              <a:latin typeface="Tempus Sans ITC" panose="04020404030D07020202" pitchFamily="82" charset="0"/>
            </a:endParaRPr>
          </a:p>
        </p:txBody>
      </p:sp>
      <p:sp>
        <p:nvSpPr>
          <p:cNvPr id="14429" name="Text Box 94"/>
          <p:cNvSpPr txBox="1">
            <a:spLocks noChangeArrowheads="1"/>
          </p:cNvSpPr>
          <p:nvPr/>
        </p:nvSpPr>
        <p:spPr bwMode="auto">
          <a:xfrm>
            <a:off x="8551671" y="6418111"/>
            <a:ext cx="34198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err="1">
                <a:latin typeface="Tempus Sans ITC" panose="04020404030D07020202" pitchFamily="82" charset="0"/>
              </a:rPr>
              <a:t>Jehoiachin</a:t>
            </a:r>
            <a:r>
              <a:rPr lang="en-US" altLang="en-US" sz="1400" b="1" dirty="0">
                <a:latin typeface="Tempus Sans ITC" panose="04020404030D07020202" pitchFamily="82" charset="0"/>
              </a:rPr>
              <a:t> released &amp; fed at  kings table</a:t>
            </a:r>
          </a:p>
        </p:txBody>
      </p:sp>
      <p:sp>
        <p:nvSpPr>
          <p:cNvPr id="14430" name="Text Box 94"/>
          <p:cNvSpPr txBox="1">
            <a:spLocks noChangeArrowheads="1"/>
          </p:cNvSpPr>
          <p:nvPr/>
        </p:nvSpPr>
        <p:spPr bwMode="auto">
          <a:xfrm>
            <a:off x="8551671" y="2447545"/>
            <a:ext cx="1176604"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Jeremiah Called</a:t>
            </a:r>
          </a:p>
        </p:txBody>
      </p:sp>
      <p:sp>
        <p:nvSpPr>
          <p:cNvPr id="14431" name="Text Box 94"/>
          <p:cNvSpPr txBox="1">
            <a:spLocks noChangeArrowheads="1"/>
          </p:cNvSpPr>
          <p:nvPr/>
        </p:nvSpPr>
        <p:spPr bwMode="auto">
          <a:xfrm>
            <a:off x="8551671" y="2066545"/>
            <a:ext cx="1612621"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Josiah begins reforms</a:t>
            </a:r>
          </a:p>
        </p:txBody>
      </p:sp>
      <p:sp>
        <p:nvSpPr>
          <p:cNvPr id="14432" name="Text Box 94"/>
          <p:cNvSpPr txBox="1">
            <a:spLocks noChangeArrowheads="1"/>
          </p:cNvSpPr>
          <p:nvPr/>
        </p:nvSpPr>
        <p:spPr bwMode="auto">
          <a:xfrm>
            <a:off x="8551671" y="2231645"/>
            <a:ext cx="162063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Josiah purges idolatry</a:t>
            </a:r>
          </a:p>
        </p:txBody>
      </p:sp>
      <p:sp>
        <p:nvSpPr>
          <p:cNvPr id="14433" name="Text Box 94"/>
          <p:cNvSpPr txBox="1">
            <a:spLocks noChangeArrowheads="1"/>
          </p:cNvSpPr>
          <p:nvPr/>
        </p:nvSpPr>
        <p:spPr bwMode="auto">
          <a:xfrm>
            <a:off x="8551671" y="2739645"/>
            <a:ext cx="144430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Book of Law found</a:t>
            </a:r>
          </a:p>
        </p:txBody>
      </p:sp>
      <p:sp>
        <p:nvSpPr>
          <p:cNvPr id="14434" name="Text Box 94"/>
          <p:cNvSpPr txBox="1">
            <a:spLocks noChangeArrowheads="1"/>
          </p:cNvSpPr>
          <p:nvPr/>
        </p:nvSpPr>
        <p:spPr bwMode="auto">
          <a:xfrm>
            <a:off x="8551671" y="3298445"/>
            <a:ext cx="97462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b="1" dirty="0">
                <a:latin typeface="Tempus Sans ITC" panose="04020404030D07020202" pitchFamily="82" charset="0"/>
              </a:rPr>
              <a:t>Nineveh falls</a:t>
            </a:r>
          </a:p>
        </p:txBody>
      </p:sp>
      <p:sp>
        <p:nvSpPr>
          <p:cNvPr id="14435" name="Oval 70"/>
          <p:cNvSpPr>
            <a:spLocks noChangeArrowheads="1"/>
          </p:cNvSpPr>
          <p:nvPr/>
        </p:nvSpPr>
        <p:spPr bwMode="auto">
          <a:xfrm>
            <a:off x="3583940" y="32857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36" name="Text Box 21"/>
          <p:cNvSpPr txBox="1">
            <a:spLocks noChangeArrowheads="1"/>
          </p:cNvSpPr>
          <p:nvPr/>
        </p:nvSpPr>
        <p:spPr bwMode="auto">
          <a:xfrm>
            <a:off x="3622040" y="3006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18-20</a:t>
            </a:r>
          </a:p>
        </p:txBody>
      </p:sp>
      <p:sp>
        <p:nvSpPr>
          <p:cNvPr id="2" name="Oval 1"/>
          <p:cNvSpPr/>
          <p:nvPr/>
        </p:nvSpPr>
        <p:spPr>
          <a:xfrm>
            <a:off x="2704465" y="3525457"/>
            <a:ext cx="822326" cy="434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14377" idx="4"/>
          </p:cNvCxnSpPr>
          <p:nvPr/>
        </p:nvCxnSpPr>
        <p:spPr>
          <a:xfrm>
            <a:off x="2804478" y="2653920"/>
            <a:ext cx="5195887" cy="38719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4379" idx="0"/>
            <a:endCxn id="14380" idx="0"/>
          </p:cNvCxnSpPr>
          <p:nvPr/>
        </p:nvCxnSpPr>
        <p:spPr>
          <a:xfrm>
            <a:off x="2834639" y="2638043"/>
            <a:ext cx="274638" cy="10074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5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20"/>
                                        </p:tgtEl>
                                        <p:attrNameLst>
                                          <p:attrName>style.visibility</p:attrName>
                                        </p:attrNameLst>
                                      </p:cBhvr>
                                      <p:to>
                                        <p:strVal val="visible"/>
                                      </p:to>
                                    </p:set>
                                    <p:animEffect transition="in" filter="wipe(left)">
                                      <p:cBhvr>
                                        <p:cTn id="7" dur="500"/>
                                        <p:tgtEl>
                                          <p:spTgt spid="144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419"/>
                                        </p:tgtEl>
                                        <p:attrNameLst>
                                          <p:attrName>style.visibility</p:attrName>
                                        </p:attrNameLst>
                                      </p:cBhvr>
                                      <p:to>
                                        <p:strVal val="visible"/>
                                      </p:to>
                                    </p:set>
                                    <p:animEffect transition="in" filter="wipe(left)">
                                      <p:cBhvr>
                                        <p:cTn id="10" dur="500"/>
                                        <p:tgtEl>
                                          <p:spTgt spid="1441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418"/>
                                        </p:tgtEl>
                                        <p:attrNameLst>
                                          <p:attrName>style.visibility</p:attrName>
                                        </p:attrNameLst>
                                      </p:cBhvr>
                                      <p:to>
                                        <p:strVal val="visible"/>
                                      </p:to>
                                    </p:set>
                                    <p:animEffect transition="in" filter="wipe(left)">
                                      <p:cBhvr>
                                        <p:cTn id="13" dur="500"/>
                                        <p:tgtEl>
                                          <p:spTgt spid="144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426"/>
                                        </p:tgtEl>
                                        <p:attrNameLst>
                                          <p:attrName>style.visibility</p:attrName>
                                        </p:attrNameLst>
                                      </p:cBhvr>
                                      <p:to>
                                        <p:strVal val="visible"/>
                                      </p:to>
                                    </p:set>
                                    <p:animEffect transition="in" filter="fade">
                                      <p:cBhvr>
                                        <p:cTn id="18" dur="500"/>
                                        <p:tgtEl>
                                          <p:spTgt spid="144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427"/>
                                        </p:tgtEl>
                                        <p:attrNameLst>
                                          <p:attrName>style.visibility</p:attrName>
                                        </p:attrNameLst>
                                      </p:cBhvr>
                                      <p:to>
                                        <p:strVal val="visible"/>
                                      </p:to>
                                    </p:set>
                                    <p:animEffect transition="in" filter="fade">
                                      <p:cBhvr>
                                        <p:cTn id="21" dur="500"/>
                                        <p:tgtEl>
                                          <p:spTgt spid="144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425"/>
                                        </p:tgtEl>
                                        <p:attrNameLst>
                                          <p:attrName>style.visibility</p:attrName>
                                        </p:attrNameLst>
                                      </p:cBhvr>
                                      <p:to>
                                        <p:strVal val="visible"/>
                                      </p:to>
                                    </p:set>
                                    <p:animEffect transition="in" filter="fade">
                                      <p:cBhvr>
                                        <p:cTn id="24" dur="500"/>
                                        <p:tgtEl>
                                          <p:spTgt spid="144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wipe(up)">
                                      <p:cBhvr>
                                        <p:cTn id="34" dur="500"/>
                                        <p:tgtEl>
                                          <p:spTgt spid="141"/>
                                        </p:tgtEl>
                                      </p:cBhvr>
                                    </p:animEffect>
                                  </p:childTnLst>
                                </p:cTn>
                              </p:par>
                            </p:childTnLst>
                          </p:cTn>
                        </p:par>
                        <p:par>
                          <p:cTn id="35" fill="hold">
                            <p:stCondLst>
                              <p:cond delay="500"/>
                            </p:stCondLst>
                            <p:childTnLst>
                              <p:par>
                                <p:cTn id="36" presetID="21"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heel(1)">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8" grpId="0" animBg="1"/>
      <p:bldP spid="14419" grpId="0" animBg="1"/>
      <p:bldP spid="14420" grpId="0" animBg="1"/>
      <p:bldP spid="14425" grpId="0"/>
      <p:bldP spid="14426" grpId="0"/>
      <p:bldP spid="1442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summary of Jeremiah…</a:t>
            </a:r>
          </a:p>
        </p:txBody>
      </p:sp>
      <p:sp>
        <p:nvSpPr>
          <p:cNvPr id="4" name="Content Placeholder 7"/>
          <p:cNvSpPr txBox="1">
            <a:spLocks/>
          </p:cNvSpPr>
          <p:nvPr/>
        </p:nvSpPr>
        <p:spPr>
          <a:xfrm>
            <a:off x="367646" y="556181"/>
            <a:ext cx="7296346" cy="604258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a:tabLst>
                <a:tab pos="2290763" algn="l"/>
              </a:tabLst>
            </a:pPr>
            <a:r>
              <a:rPr lang="en-US" sz="2400" b="1" dirty="0"/>
              <a:t>Chapter 1:	Jeremiah’s call</a:t>
            </a:r>
          </a:p>
          <a:p>
            <a:pPr>
              <a:tabLst>
                <a:tab pos="2290763" algn="l"/>
              </a:tabLst>
            </a:pPr>
            <a:endParaRPr lang="en-US" sz="2400"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Tree>
    <p:extLst>
      <p:ext uri="{BB962C8B-B14F-4D97-AF65-F5344CB8AC3E}">
        <p14:creationId xmlns:p14="http://schemas.microsoft.com/office/powerpoint/2010/main" val="19152418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875934"/>
            <a:ext cx="7107810" cy="371887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r>
              <a:rPr lang="en-US" sz="2200" b="1" dirty="0" err="1"/>
              <a:t>Jer</a:t>
            </a:r>
            <a:r>
              <a:rPr lang="en-US" sz="2200" b="1" dirty="0"/>
              <a:t> 1:6 </a:t>
            </a:r>
            <a:r>
              <a:rPr lang="en-US" sz="2200" dirty="0"/>
              <a:t> Then said I: "</a:t>
            </a:r>
            <a:r>
              <a:rPr lang="en-US" sz="2200" b="1" u="sng" dirty="0"/>
              <a:t>Ah, Lord GOD</a:t>
            </a:r>
            <a:r>
              <a:rPr lang="en-US" sz="2200" dirty="0"/>
              <a:t>! Behold, I cannot speak, for I </a:t>
            </a:r>
            <a:r>
              <a:rPr lang="en-US" sz="2200" i="1" dirty="0"/>
              <a:t>am</a:t>
            </a:r>
            <a:r>
              <a:rPr lang="en-US" sz="2200" dirty="0"/>
              <a:t> a youth." </a:t>
            </a:r>
          </a:p>
          <a:p>
            <a:r>
              <a:rPr lang="en-US" sz="2200" b="1" dirty="0" err="1"/>
              <a:t>Jer</a:t>
            </a:r>
            <a:r>
              <a:rPr lang="en-US" sz="2200" b="1" dirty="0"/>
              <a:t> 1:17,19</a:t>
            </a:r>
            <a:r>
              <a:rPr lang="en-US" sz="2200" dirty="0"/>
              <a:t>  "Therefore prepare yourself and arise…  </a:t>
            </a:r>
          </a:p>
          <a:p>
            <a:pPr marL="282575" indent="-238125">
              <a:spcBef>
                <a:spcPts val="600"/>
              </a:spcBef>
              <a:buFont typeface="Arial" pitchFamily="34" charset="0"/>
              <a:buNone/>
            </a:pPr>
            <a:r>
              <a:rPr lang="en-US" sz="2200" dirty="0"/>
              <a:t>				…they will fight against you, But they shall not prevail against you. For I </a:t>
            </a:r>
            <a:r>
              <a:rPr lang="en-US" sz="2200" i="1" dirty="0"/>
              <a:t>am</a:t>
            </a:r>
            <a:r>
              <a:rPr lang="en-US" sz="2200" dirty="0"/>
              <a:t> with you," says the LORD, "to deliver you." </a:t>
            </a:r>
          </a:p>
        </p:txBody>
      </p:sp>
      <p:sp>
        <p:nvSpPr>
          <p:cNvPr id="6" name="Title 6"/>
          <p:cNvSpPr txBox="1">
            <a:spLocks/>
          </p:cNvSpPr>
          <p:nvPr/>
        </p:nvSpPr>
        <p:spPr>
          <a:xfrm>
            <a:off x="28437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call…</a:t>
            </a:r>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Tree>
    <p:extLst>
      <p:ext uri="{BB962C8B-B14F-4D97-AF65-F5344CB8AC3E}">
        <p14:creationId xmlns:p14="http://schemas.microsoft.com/office/powerpoint/2010/main" val="27802896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summary of Jeremiah…</a:t>
            </a:r>
          </a:p>
        </p:txBody>
      </p:sp>
      <p:sp>
        <p:nvSpPr>
          <p:cNvPr id="4" name="Content Placeholder 7"/>
          <p:cNvSpPr txBox="1">
            <a:spLocks/>
          </p:cNvSpPr>
          <p:nvPr/>
        </p:nvSpPr>
        <p:spPr>
          <a:xfrm>
            <a:off x="367646" y="556181"/>
            <a:ext cx="7296346" cy="604258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a:tabLst>
                <a:tab pos="2290763" algn="l"/>
              </a:tabLst>
            </a:pPr>
            <a:r>
              <a:rPr lang="en-US" sz="2400" b="1" dirty="0"/>
              <a:t>Chapter 1:	Jeremiah’s call</a:t>
            </a:r>
          </a:p>
          <a:p>
            <a:pPr>
              <a:tabLst>
                <a:tab pos="2290763" algn="l"/>
              </a:tabLst>
            </a:pPr>
            <a:r>
              <a:rPr lang="en-US" sz="2400" b="1" dirty="0"/>
              <a:t>Chapter 2-4:	Israel’s Beauty Lost (2 sisters)	</a:t>
            </a:r>
          </a:p>
          <a:p>
            <a:pPr marL="45720" indent="0">
              <a:buNone/>
            </a:pPr>
            <a:r>
              <a:rPr lang="en-US" sz="2400" dirty="0" err="1"/>
              <a:t>Jer</a:t>
            </a:r>
            <a:r>
              <a:rPr lang="en-US" sz="2400" dirty="0"/>
              <a:t> 2:2  "Go and cry in the hearing of Jerusalem, saying, 'Thus says the LORD: "I remember you, The kindness of your youth, </a:t>
            </a:r>
            <a:r>
              <a:rPr lang="en-US" sz="2400" u="sng" dirty="0">
                <a:effectLst>
                  <a:outerShdw blurRad="38100" dist="38100" dir="2700000" algn="tl">
                    <a:srgbClr val="000000">
                      <a:alpha val="43137"/>
                    </a:srgbClr>
                  </a:outerShdw>
                </a:effectLst>
              </a:rPr>
              <a:t>The love of your betrothal</a:t>
            </a:r>
            <a:r>
              <a:rPr lang="en-US" sz="2400" dirty="0"/>
              <a:t>, When you went after Me in the wilderness, In a land not sown. </a:t>
            </a:r>
          </a:p>
          <a:p>
            <a:pPr marL="45720" indent="0">
              <a:buNone/>
            </a:pPr>
            <a:r>
              <a:rPr lang="en-US" sz="2400" dirty="0" err="1"/>
              <a:t>Jer</a:t>
            </a:r>
            <a:r>
              <a:rPr lang="en-US" sz="2400" dirty="0"/>
              <a:t> 2:3  </a:t>
            </a:r>
            <a:r>
              <a:rPr lang="en-US" sz="2400" u="sng" dirty="0">
                <a:effectLst>
                  <a:outerShdw blurRad="38100" dist="38100" dir="2700000" algn="tl">
                    <a:srgbClr val="000000">
                      <a:alpha val="43137"/>
                    </a:srgbClr>
                  </a:outerShdw>
                </a:effectLst>
              </a:rPr>
              <a:t>Israel </a:t>
            </a:r>
            <a:r>
              <a:rPr lang="en-US" sz="2400" i="1" u="sng" dirty="0">
                <a:effectLst>
                  <a:outerShdw blurRad="38100" dist="38100" dir="2700000" algn="tl">
                    <a:srgbClr val="000000">
                      <a:alpha val="43137"/>
                    </a:srgbClr>
                  </a:outerShdw>
                </a:effectLst>
              </a:rPr>
              <a:t>was</a:t>
            </a:r>
            <a:r>
              <a:rPr lang="en-US" sz="2400" u="sng" dirty="0">
                <a:effectLst>
                  <a:outerShdw blurRad="38100" dist="38100" dir="2700000" algn="tl">
                    <a:srgbClr val="000000">
                      <a:alpha val="43137"/>
                    </a:srgbClr>
                  </a:outerShdw>
                </a:effectLst>
              </a:rPr>
              <a:t> holiness to the LORD</a:t>
            </a:r>
            <a:r>
              <a:rPr lang="en-US" sz="2400" dirty="0"/>
              <a:t>, The </a:t>
            </a:r>
            <a:r>
              <a:rPr lang="en-US" sz="2400" dirty="0" err="1"/>
              <a:t>firstfruits</a:t>
            </a:r>
            <a:r>
              <a:rPr lang="en-US" sz="2400" dirty="0"/>
              <a:t> of His increase.</a:t>
            </a:r>
          </a:p>
          <a:p>
            <a:pPr marL="45720" indent="0">
              <a:buNone/>
            </a:pPr>
            <a:r>
              <a:rPr lang="en-US" sz="2400" dirty="0" err="1"/>
              <a:t>Jer</a:t>
            </a:r>
            <a:r>
              <a:rPr lang="en-US" sz="2400" dirty="0"/>
              <a:t> 3:8  Then I saw that for all the causes for which backsliding Israel had </a:t>
            </a:r>
            <a:r>
              <a:rPr lang="en-US" sz="2400" u="sng" dirty="0">
                <a:effectLst>
                  <a:outerShdw blurRad="38100" dist="38100" dir="2700000" algn="tl">
                    <a:srgbClr val="000000">
                      <a:alpha val="43137"/>
                    </a:srgbClr>
                  </a:outerShdw>
                </a:effectLst>
              </a:rPr>
              <a:t>committed adultery</a:t>
            </a:r>
            <a:r>
              <a:rPr lang="en-US" sz="2400" dirty="0"/>
              <a:t>, I had put her away and given her a certificate of divorce; yet her treacherous sister Judah did not fear, but went and </a:t>
            </a:r>
            <a:r>
              <a:rPr lang="en-US" sz="2400" u="sng" dirty="0">
                <a:effectLst>
                  <a:outerShdw blurRad="38100" dist="38100" dir="2700000" algn="tl">
                    <a:srgbClr val="000000">
                      <a:alpha val="43137"/>
                    </a:srgbClr>
                  </a:outerShdw>
                </a:effectLst>
              </a:rPr>
              <a:t>played the harlot also</a:t>
            </a:r>
            <a:r>
              <a:rPr lang="en-US" sz="2400" dirty="0"/>
              <a:t>. </a:t>
            </a:r>
          </a:p>
          <a:p>
            <a:pPr marL="45720" indent="0">
              <a:buNone/>
            </a:pPr>
            <a:endParaRPr lang="en-US" sz="2400" dirty="0"/>
          </a:p>
          <a:p>
            <a:pPr>
              <a:tabLst>
                <a:tab pos="2290763" algn="l"/>
              </a:tabLst>
            </a:pPr>
            <a:endParaRPr lang="en-US" sz="2400"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Tree>
    <p:extLst>
      <p:ext uri="{BB962C8B-B14F-4D97-AF65-F5344CB8AC3E}">
        <p14:creationId xmlns:p14="http://schemas.microsoft.com/office/powerpoint/2010/main" val="29831976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snapshot of Jeremiah…</a:t>
            </a:r>
          </a:p>
        </p:txBody>
      </p:sp>
      <p:sp>
        <p:nvSpPr>
          <p:cNvPr id="4" name="Content Placeholder 7"/>
          <p:cNvSpPr txBox="1">
            <a:spLocks/>
          </p:cNvSpPr>
          <p:nvPr/>
        </p:nvSpPr>
        <p:spPr>
          <a:xfrm>
            <a:off x="367646" y="1875934"/>
            <a:ext cx="7107810" cy="4223564"/>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282575" indent="-238125"/>
            <a:r>
              <a:rPr lang="en-US" sz="2200" b="1" dirty="0" err="1"/>
              <a:t>Jer</a:t>
            </a:r>
            <a:r>
              <a:rPr lang="en-US" sz="2200" b="1" dirty="0"/>
              <a:t> 4:10</a:t>
            </a:r>
            <a:r>
              <a:rPr lang="en-US" sz="2200" dirty="0"/>
              <a:t>  Then I said, "</a:t>
            </a:r>
            <a:r>
              <a:rPr lang="en-US" sz="2200" b="1" u="sng" dirty="0"/>
              <a:t>Ah, Lord GOD</a:t>
            </a:r>
            <a:r>
              <a:rPr lang="en-US" sz="2200" dirty="0"/>
              <a:t>! Surely You have greatly deceived this people and Jerusalem, Saying, 'You shall have peace,' Whereas the sword reaches to the heart."</a:t>
            </a:r>
          </a:p>
          <a:p>
            <a:pPr marL="282575" indent="-238125"/>
            <a:r>
              <a:rPr lang="en-US" sz="2200" b="1" dirty="0" err="1"/>
              <a:t>Jer</a:t>
            </a:r>
            <a:r>
              <a:rPr lang="en-US" sz="2200" b="1" dirty="0"/>
              <a:t> 5:1,4,5</a:t>
            </a:r>
            <a:r>
              <a:rPr lang="en-US" sz="2200" dirty="0"/>
              <a:t>  "Run to and fro through the streets of Jerusalem; See now and know; And seek in her open places If you can find a man, If there is </a:t>
            </a:r>
            <a:r>
              <a:rPr lang="en-US" sz="2200" i="1" dirty="0"/>
              <a:t>anyone</a:t>
            </a:r>
            <a:r>
              <a:rPr lang="en-US" sz="2200" dirty="0"/>
              <a:t> who executes judgment, Who seeks the truth, And I will pardon her.  </a:t>
            </a:r>
          </a:p>
          <a:p>
            <a:pPr marL="914400" indent="-869950">
              <a:spcBef>
                <a:spcPts val="600"/>
              </a:spcBef>
              <a:buNone/>
            </a:pPr>
            <a:r>
              <a:rPr lang="en-US" sz="2200" dirty="0"/>
              <a:t>	…vs 4 Therefore I said, "</a:t>
            </a:r>
            <a:r>
              <a:rPr lang="en-US" sz="2200" b="1" u="sng" dirty="0"/>
              <a:t>Surely these </a:t>
            </a:r>
            <a:r>
              <a:rPr lang="en-US" sz="2200" b="1" i="1" u="sng" dirty="0"/>
              <a:t>are</a:t>
            </a:r>
            <a:r>
              <a:rPr lang="en-US" sz="2200" b="1" u="sng" dirty="0"/>
              <a:t> poor</a:t>
            </a:r>
            <a:r>
              <a:rPr lang="en-US" sz="2200" dirty="0"/>
              <a:t>. They are foolish…</a:t>
            </a:r>
          </a:p>
          <a:p>
            <a:pPr marL="914400" indent="-869950">
              <a:spcBef>
                <a:spcPts val="600"/>
              </a:spcBef>
              <a:buNone/>
            </a:pPr>
            <a:r>
              <a:rPr lang="en-US" sz="2200" dirty="0"/>
              <a:t>	…vs 5 I will go to the great men and speak to them, </a:t>
            </a:r>
            <a:r>
              <a:rPr lang="en-US" sz="2200" b="1" u="sng" dirty="0"/>
              <a:t>they know</a:t>
            </a:r>
            <a:r>
              <a:rPr lang="en-US" sz="2200" dirty="0"/>
              <a:t>…</a:t>
            </a:r>
          </a:p>
        </p:txBody>
      </p:sp>
      <p:sp>
        <p:nvSpPr>
          <p:cNvPr id="6" name="Title 6"/>
          <p:cNvSpPr txBox="1">
            <a:spLocks/>
          </p:cNvSpPr>
          <p:nvPr/>
        </p:nvSpPr>
        <p:spPr>
          <a:xfrm>
            <a:off x="284376" y="593888"/>
            <a:ext cx="7191080" cy="9686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Jeremiah’s confusion…</a:t>
            </a:r>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Tree>
    <p:extLst>
      <p:ext uri="{BB962C8B-B14F-4D97-AF65-F5344CB8AC3E}">
        <p14:creationId xmlns:p14="http://schemas.microsoft.com/office/powerpoint/2010/main" val="17424233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summary of Jeremiah…</a:t>
            </a:r>
          </a:p>
        </p:txBody>
      </p:sp>
      <p:sp>
        <p:nvSpPr>
          <p:cNvPr id="4" name="Content Placeholder 7"/>
          <p:cNvSpPr txBox="1">
            <a:spLocks/>
          </p:cNvSpPr>
          <p:nvPr/>
        </p:nvSpPr>
        <p:spPr>
          <a:xfrm>
            <a:off x="367646" y="556181"/>
            <a:ext cx="7296346" cy="6042582"/>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a:tabLst>
                <a:tab pos="2290763" algn="l"/>
              </a:tabLst>
            </a:pPr>
            <a:r>
              <a:rPr lang="en-US" sz="2400" b="1" dirty="0"/>
              <a:t>Chapter 1:	Jeremiah’s call</a:t>
            </a:r>
          </a:p>
          <a:p>
            <a:pPr>
              <a:tabLst>
                <a:tab pos="2290763" algn="l"/>
              </a:tabLst>
            </a:pPr>
            <a:r>
              <a:rPr lang="en-US" sz="2400" b="1" dirty="0"/>
              <a:t>Chapter 2-4:	Israel’s Beauty Lost (2 sisters)</a:t>
            </a:r>
          </a:p>
          <a:p>
            <a:pPr>
              <a:tabLst>
                <a:tab pos="2290763" algn="l"/>
              </a:tabLst>
            </a:pPr>
            <a:r>
              <a:rPr lang="en-US" sz="2400" b="1" dirty="0"/>
              <a:t>Chapter 5-6:	God’s Justice is Just	</a:t>
            </a:r>
          </a:p>
          <a:p>
            <a:pPr marL="45720" indent="0">
              <a:buNone/>
              <a:tabLst>
                <a:tab pos="2290763" algn="l"/>
              </a:tabLst>
            </a:pPr>
            <a:r>
              <a:rPr lang="en-US" sz="2400" dirty="0" err="1"/>
              <a:t>Jer</a:t>
            </a:r>
            <a:r>
              <a:rPr lang="en-US" sz="2400" dirty="0"/>
              <a:t> 5:15  Behold, I will bring a nation against you from afar, O house of Israel," says the LORD. "It </a:t>
            </a:r>
            <a:r>
              <a:rPr lang="en-US" sz="2400" i="1" dirty="0"/>
              <a:t>is</a:t>
            </a:r>
            <a:r>
              <a:rPr lang="en-US" sz="2400" dirty="0"/>
              <a:t> a mighty nation, It </a:t>
            </a:r>
            <a:r>
              <a:rPr lang="en-US" sz="2400" i="1" dirty="0"/>
              <a:t>is</a:t>
            </a:r>
            <a:r>
              <a:rPr lang="en-US" sz="2400" dirty="0"/>
              <a:t> an ancient nation, A nation whose language you do not know, Nor can you understand what they say. </a:t>
            </a:r>
          </a:p>
          <a:p>
            <a:pPr marL="45720" indent="0">
              <a:buNone/>
              <a:tabLst>
                <a:tab pos="2290763" algn="l"/>
              </a:tabLst>
            </a:pPr>
            <a:r>
              <a:rPr lang="en-US" sz="2400" dirty="0" err="1"/>
              <a:t>Jer</a:t>
            </a:r>
            <a:r>
              <a:rPr lang="en-US" sz="2400" dirty="0"/>
              <a:t> 5:18  "Nevertheless in those days," says the LORD, "I will not make a complete end of you. </a:t>
            </a:r>
          </a:p>
          <a:p>
            <a:pPr marL="45720" indent="0">
              <a:buNone/>
              <a:tabLst>
                <a:tab pos="2290763" algn="l"/>
              </a:tabLst>
            </a:pPr>
            <a:r>
              <a:rPr lang="en-US" sz="2400" dirty="0" err="1"/>
              <a:t>Jer</a:t>
            </a:r>
            <a:r>
              <a:rPr lang="en-US" sz="2400" dirty="0"/>
              <a:t> 6:15  Were they ashamed when they had committed abomination? No! They were not at all ashamed; </a:t>
            </a:r>
            <a:r>
              <a:rPr lang="en-US" sz="2400" u="sng" dirty="0">
                <a:effectLst>
                  <a:outerShdw blurRad="38100" dist="38100" dir="2700000" algn="tl">
                    <a:srgbClr val="000000">
                      <a:alpha val="43137"/>
                    </a:srgbClr>
                  </a:outerShdw>
                </a:effectLst>
              </a:rPr>
              <a:t>Nor did they know how to blush</a:t>
            </a:r>
            <a:r>
              <a:rPr lang="en-US" sz="2400" dirty="0"/>
              <a:t>. Therefore they shall fall among those who fall; At the time I punish them, They shall be cast down," says the LORD. </a:t>
            </a:r>
          </a:p>
          <a:p>
            <a:pPr marL="45720" indent="0">
              <a:buNone/>
              <a:tabLst>
                <a:tab pos="2290763" algn="l"/>
              </a:tabLst>
            </a:pPr>
            <a:endParaRPr lang="en-US" sz="2400" dirty="0"/>
          </a:p>
          <a:p>
            <a:pPr marL="45720" indent="0">
              <a:buNone/>
              <a:tabLst>
                <a:tab pos="2290763" algn="l"/>
              </a:tabLst>
            </a:pPr>
            <a:endParaRPr lang="en-US" sz="2400" dirty="0"/>
          </a:p>
          <a:p>
            <a:pPr>
              <a:tabLst>
                <a:tab pos="2290763" algn="l"/>
              </a:tabLst>
            </a:pPr>
            <a:endParaRPr lang="en-US" sz="2400" dirty="0"/>
          </a:p>
        </p:txBody>
      </p:sp>
      <p:sp>
        <p:nvSpPr>
          <p:cNvPr id="8" name="Subtitle 2"/>
          <p:cNvSpPr txBox="1">
            <a:spLocks/>
          </p:cNvSpPr>
          <p:nvPr/>
        </p:nvSpPr>
        <p:spPr>
          <a:xfrm>
            <a:off x="7880808" y="5916618"/>
            <a:ext cx="4139938" cy="365760"/>
          </a:xfrm>
          <a:prstGeom prst="rect">
            <a:avLst/>
          </a:prstGeom>
          <a:ln>
            <a:no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r">
              <a:buNone/>
            </a:pPr>
            <a:r>
              <a:rPr lang="en-US" sz="2400" b="1" cap="small" dirty="0">
                <a:solidFill>
                  <a:srgbClr val="000000"/>
                </a:solidFill>
              </a:rPr>
              <a:t>Lesson 3:  False Religion and its Consequences</a:t>
            </a:r>
          </a:p>
        </p:txBody>
      </p:sp>
    </p:spTree>
    <p:extLst>
      <p:ext uri="{BB962C8B-B14F-4D97-AF65-F5344CB8AC3E}">
        <p14:creationId xmlns:p14="http://schemas.microsoft.com/office/powerpoint/2010/main" val="18457040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1226</Words>
  <Application>Microsoft Office PowerPoint</Application>
  <PresentationFormat>Widescreen</PresentationFormat>
  <Paragraphs>287</Paragraphs>
  <Slides>27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Cambria</vt:lpstr>
      <vt:lpstr>Castellar</vt:lpstr>
      <vt:lpstr>Tahoma</vt:lpstr>
      <vt:lpstr>Tempus Sans ITC</vt:lpstr>
      <vt:lpstr>Times New Roman</vt:lpstr>
      <vt:lpstr>Red Line Business 16x9</vt:lpstr>
      <vt:lpstr>Jeremiah – 40 years of prophecy</vt:lpstr>
      <vt:lpstr>Class Objectives</vt:lpstr>
      <vt:lpstr>Outline of Jeremiah</vt:lpstr>
      <vt:lpstr>Dating of Jeremiah’s Prophecies</vt:lpstr>
      <vt:lpstr>A summary of Jeremiah…</vt:lpstr>
      <vt:lpstr>A snapshot of Jeremiah…</vt:lpstr>
      <vt:lpstr>A summary of Jeremiah…</vt:lpstr>
      <vt:lpstr>A snapshot of Jeremiah…</vt:lpstr>
      <vt:lpstr>A summary of Jeremiah…</vt:lpstr>
      <vt:lpstr>The Temple sermon…  chapter 7-10</vt:lpstr>
      <vt:lpstr>The Temple sermon…  chapter 7-10</vt:lpstr>
      <vt:lpstr>The Temple sermon…  chapter 7-10</vt:lpstr>
      <vt:lpstr>The Temple sermon…  chapter 7-10</vt:lpstr>
      <vt:lpstr>The Temple sermon…  chapter 7-10</vt:lpstr>
      <vt:lpstr>The Temple sermon…  chapter 7-10</vt:lpstr>
      <vt:lpstr>The Temple sermon…  chapter 7-10</vt:lpstr>
      <vt:lpstr>The Temple sermon…  chapter 7-10</vt:lpstr>
      <vt:lpstr>The Temple sermon…  chapter 7-10</vt:lpstr>
      <vt:lpstr>The Temple sermon…  chapter 7-10</vt:lpstr>
      <vt:lpstr>The Temple sermon…  chapter 7-10</vt:lpstr>
      <vt:lpstr>Repeated phrases…</vt:lpstr>
      <vt:lpstr>A snapshot of Jeremiah…</vt:lpstr>
      <vt:lpstr>A snapshot of Jeremiah…</vt:lpstr>
      <vt:lpstr>Thank you</vt:lpstr>
      <vt:lpstr>Sermon’s/Speeches of Jeremiah</vt:lpstr>
      <vt:lpstr>Sermon at the Temple Gate</vt:lpstr>
      <vt:lpstr>Picture of Shiloh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2018-06-13T21:45:26Z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