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77" r:id="rId3"/>
    <p:sldId id="347" r:id="rId4"/>
    <p:sldId id="348" r:id="rId5"/>
    <p:sldId id="349" r:id="rId6"/>
    <p:sldId id="329" r:id="rId7"/>
    <p:sldId id="350" r:id="rId8"/>
    <p:sldId id="361" r:id="rId9"/>
    <p:sldId id="363" r:id="rId10"/>
    <p:sldId id="364" r:id="rId11"/>
    <p:sldId id="366" r:id="rId12"/>
    <p:sldId id="362" r:id="rId13"/>
    <p:sldId id="352" r:id="rId14"/>
    <p:sldId id="368" r:id="rId15"/>
    <p:sldId id="360" r:id="rId16"/>
    <p:sldId id="351" r:id="rId17"/>
    <p:sldId id="353" r:id="rId18"/>
    <p:sldId id="354" r:id="rId19"/>
    <p:sldId id="355" r:id="rId20"/>
    <p:sldId id="357" r:id="rId21"/>
    <p:sldId id="358" r:id="rId22"/>
    <p:sldId id="356" r:id="rId23"/>
    <p:sldId id="359" r:id="rId24"/>
    <p:sldId id="367" r:id="rId25"/>
    <p:sldId id="369" r:id="rId26"/>
    <p:sldId id="370" r:id="rId27"/>
    <p:sldId id="371" r:id="rId28"/>
    <p:sldId id="319"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C09E3D8-3D1B-449B-A186-33818D1D204B}">
          <p14:sldIdLst>
            <p14:sldId id="277"/>
            <p14:sldId id="347"/>
            <p14:sldId id="348"/>
            <p14:sldId id="349"/>
          </p14:sldIdLst>
        </p14:section>
        <p14:section name="Section 1" id="{F1FF7DAF-F27E-4CCC-8AF4-ACB3F1878BDD}">
          <p14:sldIdLst>
            <p14:sldId id="329"/>
            <p14:sldId id="350"/>
          </p14:sldIdLst>
        </p14:section>
        <p14:section name="The Broken Covenant" id="{9AEF890A-B583-484F-8A21-35B0E1D7EEC2}">
          <p14:sldIdLst>
            <p14:sldId id="361"/>
            <p14:sldId id="363"/>
            <p14:sldId id="364"/>
            <p14:sldId id="366"/>
            <p14:sldId id="362"/>
            <p14:sldId id="352"/>
            <p14:sldId id="368"/>
            <p14:sldId id="360"/>
          </p14:sldIdLst>
        </p14:section>
        <p14:section name="Section on Jeremiah" id="{DEA53DEF-D76E-4EE4-A88C-43DA1142D34D}">
          <p14:sldIdLst>
            <p14:sldId id="351"/>
            <p14:sldId id="353"/>
            <p14:sldId id="354"/>
            <p14:sldId id="355"/>
            <p14:sldId id="357"/>
            <p14:sldId id="358"/>
            <p14:sldId id="356"/>
            <p14:sldId id="359"/>
          </p14:sldIdLst>
        </p14:section>
        <p14:section name="The Linen Sash" id="{B33BA4BF-0F10-4144-A710-B16C4DDFB3BD}">
          <p14:sldIdLst>
            <p14:sldId id="367"/>
            <p14:sldId id="369"/>
            <p14:sldId id="370"/>
            <p14:sldId id="371"/>
          </p14:sldIdLst>
        </p14:section>
        <p14:section name="Appendix" id="{D7CE480E-9341-48C7-A2E6-A062A48BF107}">
          <p14:sldIdLst>
            <p14:sldId id="319"/>
          </p14:sldIdLst>
        </p14:section>
      </p14:sectionLst>
    </p:ex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229"/>
    <a:srgbClr val="98916E"/>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8" autoAdjust="0"/>
    <p:restoredTop sz="92750" autoAdjust="0"/>
  </p:normalViewPr>
  <p:slideViewPr>
    <p:cSldViewPr snapToGrid="0">
      <p:cViewPr varScale="1">
        <p:scale>
          <a:sx n="81" d="100"/>
          <a:sy n="81" d="100"/>
        </p:scale>
        <p:origin x="-106" y="-168"/>
      </p:cViewPr>
      <p:guideLst>
        <p:guide orient="horz" pos="2160"/>
        <p:guide pos="3840"/>
      </p:guideLst>
    </p:cSldViewPr>
  </p:slideViewPr>
  <p:notesTextViewPr>
    <p:cViewPr>
      <p:scale>
        <a:sx n="1" d="1"/>
        <a:sy n="1" d="1"/>
      </p:scale>
      <p:origin x="0" y="0"/>
    </p:cViewPr>
  </p:notesTextViewPr>
  <p:sorterViewPr>
    <p:cViewPr varScale="1">
      <p:scale>
        <a:sx n="1" d="1"/>
        <a:sy n="1" d="1"/>
      </p:scale>
      <p:origin x="0" y="-5526"/>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6/16/2018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6/16/2018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13753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ahoma" panose="020B0604030504040204" pitchFamily="34" charset="0"/>
                <a:cs typeface="Tahoma" panose="020B0604030504040204" pitchFamily="34" charset="0"/>
              </a:rPr>
              <a:t>Part I:</a:t>
            </a:r>
            <a:r>
              <a:rPr lang="en-US" altLang="en-US">
                <a:latin typeface="Tahoma" panose="020B0604030504040204" pitchFamily="34" charset="0"/>
                <a:cs typeface="Tahoma" panose="020B0604030504040204" pitchFamily="34" charset="0"/>
              </a:rPr>
              <a:t>  </a:t>
            </a:r>
            <a:r>
              <a:rPr lang="en-US" altLang="en-US" b="1">
                <a:latin typeface="Tahoma" panose="020B0604030504040204" pitchFamily="34" charset="0"/>
                <a:cs typeface="Tahoma" panose="020B0604030504040204" pitchFamily="34" charset="0"/>
              </a:rPr>
              <a:t>Chapter 1</a:t>
            </a:r>
            <a:r>
              <a:rPr lang="en-US" altLang="en-US">
                <a:latin typeface="Tahoma" panose="020B0604030504040204" pitchFamily="34" charset="0"/>
                <a:cs typeface="Tahoma" panose="020B0604030504040204" pitchFamily="34" charset="0"/>
              </a:rPr>
              <a:t> Jeremiah</a:t>
            </a:r>
            <a:r>
              <a:rPr lang="en-US" altLang="en-US">
                <a:cs typeface="Tahoma" panose="020B0604030504040204" pitchFamily="34" charset="0"/>
              </a:rPr>
              <a:t>’</a:t>
            </a:r>
            <a:r>
              <a:rPr lang="en-US" altLang="en-US">
                <a:latin typeface="Tahoma" panose="020B0604030504040204" pitchFamily="34" charset="0"/>
                <a:cs typeface="Tahoma" panose="020B0604030504040204" pitchFamily="34" charset="0"/>
              </a:rPr>
              <a:t>s call</a:t>
            </a:r>
            <a:endParaRPr lang="en-US" altLang="en-US"/>
          </a:p>
          <a:p>
            <a:r>
              <a:rPr lang="en-US" altLang="en-US" b="1" dirty="0">
                <a:latin typeface="Tahoma" panose="020B0604030504040204" pitchFamily="34" charset="0"/>
                <a:cs typeface="Tahoma" panose="020B0604030504040204" pitchFamily="34" charset="0"/>
              </a:rPr>
              <a:t>Part 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 2-20</a:t>
            </a:r>
            <a:r>
              <a:rPr lang="en-US" altLang="en-US" dirty="0">
                <a:latin typeface="Tahoma" panose="020B0604030504040204" pitchFamily="34" charset="0"/>
                <a:cs typeface="Tahoma" panose="020B0604030504040204" pitchFamily="34" charset="0"/>
              </a:rPr>
              <a:t> Speeches and Prophecies Concerning Judah &amp; Jerusalem Primarily During the Time of Josiah, (641-610 B.C.)</a:t>
            </a:r>
            <a:endParaRPr lang="en-US" altLang="en-US" dirty="0"/>
          </a:p>
          <a:p>
            <a:r>
              <a:rPr lang="en-US" altLang="en-US" b="1" dirty="0">
                <a:latin typeface="Tahoma" panose="020B0604030504040204" pitchFamily="34" charset="0"/>
                <a:cs typeface="Tahoma" panose="020B0604030504040204" pitchFamily="34" charset="0"/>
              </a:rPr>
              <a:t>Part III: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21-39</a:t>
            </a:r>
            <a:r>
              <a:rPr lang="en-US" altLang="en-US" dirty="0">
                <a:latin typeface="Tahoma" panose="020B0604030504040204" pitchFamily="34" charset="0"/>
                <a:cs typeface="Tahoma" panose="020B0604030504040204" pitchFamily="34" charset="0"/>
              </a:rPr>
              <a:t> Prophecies of Specific Events during the Time of </a:t>
            </a:r>
            <a:endParaRPr lang="en-US" altLang="en-US" dirty="0"/>
          </a:p>
          <a:p>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(608-597) and Zedekiah, (597-586),  </a:t>
            </a:r>
            <a:endParaRPr lang="en-US" altLang="en-US" dirty="0"/>
          </a:p>
          <a:p>
            <a:r>
              <a:rPr lang="en-US" altLang="en-US" dirty="0">
                <a:latin typeface="Tahoma" panose="020B0604030504040204" pitchFamily="34" charset="0"/>
                <a:cs typeface="Tahoma" panose="020B0604030504040204" pitchFamily="34" charset="0"/>
              </a:rPr>
              <a:t>		 1: Woe to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21-24</a:t>
            </a:r>
            <a:endParaRPr lang="en-US" altLang="en-US" dirty="0"/>
          </a:p>
          <a:p>
            <a:r>
              <a:rPr lang="en-US" altLang="en-US" dirty="0">
                <a:latin typeface="Tahoma" panose="020B0604030504040204" pitchFamily="34" charset="0"/>
                <a:cs typeface="Tahoma" panose="020B0604030504040204" pitchFamily="34" charset="0"/>
              </a:rPr>
              <a:t>		 2: In the Fourth Year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25-26</a:t>
            </a:r>
            <a:endParaRPr lang="en-US" altLang="en-US" dirty="0"/>
          </a:p>
          <a:p>
            <a:r>
              <a:rPr lang="en-US" altLang="en-US" dirty="0">
                <a:latin typeface="Tahoma" panose="020B0604030504040204" pitchFamily="34" charset="0"/>
                <a:cs typeface="Tahoma" panose="020B0604030504040204" pitchFamily="34" charset="0"/>
              </a:rPr>
              <a:t>         		 3: In the Fourth Year of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27-29</a:t>
            </a:r>
            <a:endParaRPr lang="en-US" altLang="en-US" dirty="0"/>
          </a:p>
          <a:p>
            <a:r>
              <a:rPr lang="en-US" altLang="en-US" dirty="0">
                <a:latin typeface="Tahoma" panose="020B0604030504040204" pitchFamily="34" charset="0"/>
                <a:cs typeface="Tahoma" panose="020B0604030504040204" pitchFamily="34" charset="0"/>
              </a:rPr>
              <a:t>		 4: The Book of God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Consolation,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30-33</a:t>
            </a:r>
            <a:endParaRPr lang="en-US" altLang="en-US" dirty="0"/>
          </a:p>
          <a:p>
            <a:r>
              <a:rPr lang="en-US" altLang="en-US" dirty="0">
                <a:latin typeface="Tahoma" panose="020B0604030504040204" pitchFamily="34" charset="0"/>
                <a:cs typeface="Tahoma" panose="020B0604030504040204" pitchFamily="34" charset="0"/>
              </a:rPr>
              <a:t>          		 5: Under the Reign of Zedekiah,        	Ch.   34</a:t>
            </a:r>
            <a:endParaRPr lang="en-US" altLang="en-US" dirty="0"/>
          </a:p>
          <a:p>
            <a:r>
              <a:rPr lang="en-US" altLang="en-US" dirty="0">
                <a:latin typeface="Tahoma" panose="020B0604030504040204" pitchFamily="34" charset="0"/>
                <a:cs typeface="Tahoma" panose="020B0604030504040204" pitchFamily="34" charset="0"/>
              </a:rPr>
              <a:t>	       	 6: Under the Reign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35-36</a:t>
            </a:r>
            <a:endParaRPr lang="en-US" altLang="en-US" dirty="0"/>
          </a:p>
          <a:p>
            <a:r>
              <a:rPr lang="en-US" altLang="en-US" dirty="0">
                <a:latin typeface="Tahoma" panose="020B0604030504040204" pitchFamily="34" charset="0"/>
                <a:cs typeface="Tahoma" panose="020B0604030504040204" pitchFamily="34" charset="0"/>
              </a:rPr>
              <a:t>		 7: Under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37-39</a:t>
            </a:r>
            <a:endParaRPr lang="en-US" altLang="en-US" dirty="0"/>
          </a:p>
          <a:p>
            <a:r>
              <a:rPr lang="en-US" altLang="en-US" b="1" dirty="0">
                <a:latin typeface="Tahoma" panose="020B0604030504040204" pitchFamily="34" charset="0"/>
                <a:cs typeface="Tahoma" panose="020B0604030504040204" pitchFamily="34" charset="0"/>
              </a:rPr>
              <a:t>Part IV:</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40-45 </a:t>
            </a:r>
            <a:r>
              <a:rPr lang="en-US" altLang="en-US" dirty="0">
                <a:latin typeface="Tahoma" panose="020B0604030504040204" pitchFamily="34" charset="0"/>
                <a:cs typeface="Tahoma" panose="020B0604030504040204" pitchFamily="34" charset="0"/>
              </a:rPr>
              <a:t>Jeremiah</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Ministry to Judah After the Fall of</a:t>
            </a:r>
            <a:endParaRPr lang="en-US" altLang="en-US" dirty="0"/>
          </a:p>
          <a:p>
            <a:r>
              <a:rPr lang="en-US" altLang="en-US" dirty="0">
                <a:latin typeface="Tahoma" panose="020B0604030504040204" pitchFamily="34" charset="0"/>
                <a:cs typeface="Tahoma" panose="020B0604030504040204" pitchFamily="34" charset="0"/>
              </a:rPr>
              <a:t>	     	Jerusalem,                                        </a:t>
            </a:r>
            <a:endParaRPr lang="en-US" altLang="en-US" dirty="0"/>
          </a:p>
          <a:p>
            <a:r>
              <a:rPr lang="en-US" altLang="en-US" b="1" dirty="0">
                <a:latin typeface="Tahoma" panose="020B0604030504040204" pitchFamily="34" charset="0"/>
                <a:cs typeface="Tahoma" panose="020B0604030504040204" pitchFamily="34" charset="0"/>
              </a:rPr>
              <a:t>Part V: Chapters 46-51</a:t>
            </a:r>
            <a:r>
              <a:rPr lang="en-US" altLang="en-US" dirty="0">
                <a:latin typeface="Tahoma" panose="020B0604030504040204" pitchFamily="34" charset="0"/>
                <a:cs typeface="Tahoma" panose="020B0604030504040204" pitchFamily="34" charset="0"/>
              </a:rPr>
              <a:t> The Lord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Word Against Foreign Nations, 				    </a:t>
            </a:r>
            <a:endParaRPr lang="en-US" altLang="en-US" dirty="0"/>
          </a:p>
          <a:p>
            <a:r>
              <a:rPr lang="en-US" altLang="en-US" i="1" dirty="0">
                <a:latin typeface="Tahoma" panose="020B0604030504040204" pitchFamily="34" charset="0"/>
                <a:cs typeface="Tahoma" panose="020B0604030504040204" pitchFamily="34" charset="0"/>
              </a:rPr>
              <a:t>Historical Appendix: Chapter 52</a:t>
            </a:r>
            <a:r>
              <a:rPr lang="en-US" altLang="en-US" b="1" i="1" dirty="0">
                <a:latin typeface="Tahoma" panose="020B0604030504040204" pitchFamily="34" charset="0"/>
                <a:cs typeface="Tahoma" panose="020B0604030504040204" pitchFamily="34" charset="0"/>
              </a:rPr>
              <a:t> The Fall of Jerusalem</a:t>
            </a:r>
            <a:endParaRPr lang="en-US" altLang="en-US" i="1" dirty="0"/>
          </a:p>
          <a:p>
            <a:endParaRPr lang="en-US" altLang="en-US" dirty="0"/>
          </a:p>
        </p:txBody>
      </p:sp>
    </p:spTree>
    <p:extLst>
      <p:ext uri="{BB962C8B-B14F-4D97-AF65-F5344CB8AC3E}">
        <p14:creationId xmlns:p14="http://schemas.microsoft.com/office/powerpoint/2010/main" val="249111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3193382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Jeremiah – 40 years of prophecy</a:t>
            </a:r>
            <a:endParaRPr lang="en-US" sz="4400" dirty="0"/>
          </a:p>
        </p:txBody>
      </p:sp>
      <p:sp>
        <p:nvSpPr>
          <p:cNvPr id="3" name="Subtitle 2"/>
          <p:cNvSpPr>
            <a:spLocks noGrp="1"/>
          </p:cNvSpPr>
          <p:nvPr>
            <p:ph type="subTitle" idx="1"/>
          </p:nvPr>
        </p:nvSpPr>
        <p:spPr/>
        <p:txBody>
          <a:bodyPr/>
          <a:lstStyle/>
          <a:p>
            <a:r>
              <a:rPr lang="en-US" dirty="0" smtClean="0"/>
              <a:t>Lesson 4:  Consequences of rejecting god’s covenant</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353" y="273363"/>
            <a:ext cx="10491247" cy="600173"/>
          </a:xfrm>
        </p:spPr>
        <p:txBody>
          <a:bodyPr/>
          <a:lstStyle/>
          <a:p>
            <a:r>
              <a:rPr lang="en-US" dirty="0"/>
              <a:t>The </a:t>
            </a:r>
            <a:r>
              <a:rPr lang="en-US" dirty="0" smtClean="0"/>
              <a:t>Covenant </a:t>
            </a:r>
            <a:r>
              <a:rPr lang="en-US" dirty="0"/>
              <a:t>sermon…  </a:t>
            </a:r>
            <a:r>
              <a:rPr lang="en-US" sz="2400" dirty="0">
                <a:solidFill>
                  <a:srgbClr val="000000"/>
                </a:solidFill>
              </a:rPr>
              <a:t>chapter </a:t>
            </a:r>
            <a:r>
              <a:rPr lang="en-US" sz="2400" dirty="0" smtClean="0">
                <a:solidFill>
                  <a:srgbClr val="000000"/>
                </a:solidFill>
              </a:rPr>
              <a:t>11</a:t>
            </a:r>
            <a:endParaRPr lang="en-US" dirty="0">
              <a:solidFill>
                <a:srgbClr val="000000"/>
              </a:solidFill>
            </a:endParaRPr>
          </a:p>
        </p:txBody>
      </p:sp>
      <p:sp>
        <p:nvSpPr>
          <p:cNvPr id="10" name="TextBox 9"/>
          <p:cNvSpPr txBox="1"/>
          <p:nvPr/>
        </p:nvSpPr>
        <p:spPr>
          <a:xfrm>
            <a:off x="434415" y="1055788"/>
            <a:ext cx="9539142"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smtClean="0">
                <a:solidFill>
                  <a:schemeClr val="tx2"/>
                </a:solidFill>
                <a:effectLst>
                  <a:outerShdw blurRad="38100" dist="38100" dir="2700000" algn="tl">
                    <a:srgbClr val="000000">
                      <a:alpha val="43137"/>
                    </a:srgbClr>
                  </a:outerShdw>
                </a:effectLst>
              </a:rPr>
              <a:t>Why did Josiah tear his clothes at the hearing of the Book of the Law?</a:t>
            </a:r>
            <a:endParaRPr lang="en-US" sz="2400" dirty="0">
              <a:solidFill>
                <a:schemeClr val="tx2"/>
              </a:solidFill>
              <a:effectLst>
                <a:outerShdw blurRad="38100" dist="38100" dir="2700000" algn="tl">
                  <a:srgbClr val="000000">
                    <a:alpha val="43137"/>
                  </a:srgbClr>
                </a:outerShdw>
              </a:effectLst>
            </a:endParaRPr>
          </a:p>
        </p:txBody>
      </p:sp>
      <p:pic>
        <p:nvPicPr>
          <p:cNvPr id="12" name="Picture 2" descr="http://holylandimports.net/olivewood%20_pictuers_Intro/OliveWoodTre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16" y="1681686"/>
            <a:ext cx="3769940" cy="32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burning olive tree PHO-09Aug18-174630.jpg"/>
          <p:cNvPicPr>
            <a:picLocks noChangeAspect="1"/>
          </p:cNvPicPr>
          <p:nvPr/>
        </p:nvPicPr>
        <p:blipFill>
          <a:blip r:embed="rId3">
            <a:extLst>
              <a:ext uri="{28A0092B-C50C-407E-A947-70E740481C1C}">
                <a14:useLocalDpi xmlns:a14="http://schemas.microsoft.com/office/drawing/2010/main" val="0"/>
              </a:ext>
            </a:extLst>
          </a:blip>
          <a:srcRect r="31792"/>
          <a:stretch>
            <a:fillRect/>
          </a:stretch>
        </p:blipFill>
        <p:spPr bwMode="auto">
          <a:xfrm>
            <a:off x="8271798" y="2888318"/>
            <a:ext cx="3228901" cy="32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4415" y="4918683"/>
            <a:ext cx="6096000" cy="1323439"/>
          </a:xfrm>
          <a:prstGeom prst="rect">
            <a:avLst/>
          </a:prstGeom>
        </p:spPr>
        <p:txBody>
          <a:bodyPr>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11:15  "What has My beloved to do in My house, Having done lewd deeds with many? And the holy flesh has passed from you. When you do evil, then you rejoice. </a:t>
            </a:r>
          </a:p>
        </p:txBody>
      </p:sp>
      <p:sp>
        <p:nvSpPr>
          <p:cNvPr id="3" name="Rectangle 2"/>
          <p:cNvSpPr/>
          <p:nvPr/>
        </p:nvSpPr>
        <p:spPr>
          <a:xfrm>
            <a:off x="5404699" y="1698431"/>
            <a:ext cx="6096000" cy="1323439"/>
          </a:xfrm>
          <a:prstGeom prst="rect">
            <a:avLst/>
          </a:prstGeom>
        </p:spPr>
        <p:txBody>
          <a:bodyPr>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11:16  The LORD called your name, Green Olive Tree, Lovely </a:t>
            </a:r>
            <a:r>
              <a:rPr lang="en-US" sz="2000" i="1" dirty="0">
                <a:solidFill>
                  <a:schemeClr val="tx2"/>
                </a:solidFill>
                <a:effectLst>
                  <a:outerShdw blurRad="38100" dist="38100" dir="2700000" algn="tl">
                    <a:srgbClr val="000000">
                      <a:alpha val="43137"/>
                    </a:srgbClr>
                  </a:outerShdw>
                </a:effectLst>
              </a:rPr>
              <a:t>and</a:t>
            </a:r>
            <a:r>
              <a:rPr lang="en-US" sz="2000" dirty="0">
                <a:solidFill>
                  <a:schemeClr val="tx2"/>
                </a:solidFill>
                <a:effectLst>
                  <a:outerShdw blurRad="38100" dist="38100" dir="2700000" algn="tl">
                    <a:srgbClr val="000000">
                      <a:alpha val="43137"/>
                    </a:srgbClr>
                  </a:outerShdw>
                </a:effectLst>
              </a:rPr>
              <a:t> of Good Fruit. With the noise of a great tumult He has kindled fire on it, And its branches are broken. </a:t>
            </a:r>
          </a:p>
        </p:txBody>
      </p:sp>
      <p:sp>
        <p:nvSpPr>
          <p:cNvPr id="19"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Tree>
    <p:extLst>
      <p:ext uri="{BB962C8B-B14F-4D97-AF65-F5344CB8AC3E}">
        <p14:creationId xmlns:p14="http://schemas.microsoft.com/office/powerpoint/2010/main" val="91394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789763"/>
            <a:ext cx="11414287" cy="3416320"/>
          </a:xfrm>
          <a:prstGeom prst="rect">
            <a:avLst/>
          </a:prstGeom>
        </p:spPr>
        <p:txBody>
          <a:bodyPr wrap="square">
            <a:spAutoFit/>
          </a:bodyPr>
          <a:lstStyle/>
          <a:p>
            <a:r>
              <a:rPr lang="en-US" sz="2400" b="1" dirty="0" err="1" smtClean="0">
                <a:solidFill>
                  <a:schemeClr val="tx2"/>
                </a:solidFill>
              </a:rPr>
              <a:t>Jer</a:t>
            </a:r>
            <a:r>
              <a:rPr lang="en-US" sz="2400" b="1" dirty="0" smtClean="0">
                <a:solidFill>
                  <a:schemeClr val="tx2"/>
                </a:solidFill>
              </a:rPr>
              <a:t> 11:1-5</a:t>
            </a:r>
            <a:r>
              <a:rPr lang="en-US" sz="2400" dirty="0" smtClean="0">
                <a:solidFill>
                  <a:schemeClr val="tx2"/>
                </a:solidFill>
                <a:effectLst>
                  <a:outerShdw blurRad="38100" dist="38100" dir="2700000" algn="tl">
                    <a:srgbClr val="000000">
                      <a:alpha val="43137"/>
                    </a:srgbClr>
                  </a:outerShdw>
                </a:effectLst>
              </a:rPr>
              <a:t>  The word that came to Jeremiah from the LORD, saying, </a:t>
            </a:r>
            <a:r>
              <a:rPr lang="en-US" sz="2400" b="1" baseline="30000" dirty="0" smtClean="0">
                <a:solidFill>
                  <a:schemeClr val="tx2"/>
                </a:solidFill>
                <a:effectLst>
                  <a:outerShdw blurRad="38100" dist="38100" dir="2700000" algn="tl">
                    <a:srgbClr val="000000">
                      <a:alpha val="43137"/>
                    </a:srgbClr>
                  </a:outerShdw>
                </a:effectLst>
              </a:rPr>
              <a:t>2</a:t>
            </a:r>
            <a:r>
              <a:rPr lang="en-US" sz="2400" dirty="0" smtClean="0">
                <a:solidFill>
                  <a:schemeClr val="tx2"/>
                </a:solidFill>
                <a:effectLst>
                  <a:outerShdw blurRad="38100" dist="38100" dir="2700000" algn="tl">
                    <a:srgbClr val="000000">
                      <a:alpha val="43137"/>
                    </a:srgbClr>
                  </a:outerShdw>
                </a:effectLst>
              </a:rPr>
              <a:t> "Hear the words of this covenant, and speak to the men of Judah and to the inhabitants of Jerusalem; </a:t>
            </a:r>
            <a:r>
              <a:rPr lang="en-US" sz="2400" b="1" baseline="30000" dirty="0" smtClean="0">
                <a:solidFill>
                  <a:schemeClr val="tx2"/>
                </a:solidFill>
                <a:effectLst>
                  <a:outerShdw blurRad="38100" dist="38100" dir="2700000" algn="tl">
                    <a:srgbClr val="000000">
                      <a:alpha val="43137"/>
                    </a:srgbClr>
                  </a:outerShdw>
                </a:effectLst>
              </a:rPr>
              <a:t>3</a:t>
            </a:r>
            <a:r>
              <a:rPr lang="en-US" sz="2400" dirty="0" smtClean="0">
                <a:solidFill>
                  <a:schemeClr val="tx2"/>
                </a:solidFill>
                <a:effectLst>
                  <a:outerShdw blurRad="38100" dist="38100" dir="2700000" algn="tl">
                    <a:srgbClr val="000000">
                      <a:alpha val="43137"/>
                    </a:srgbClr>
                  </a:outerShdw>
                </a:effectLst>
              </a:rPr>
              <a:t> and say to them, 'Thus says the LORD God of Israel: "Cursed </a:t>
            </a:r>
            <a:r>
              <a:rPr lang="en-US" sz="2400" i="1" dirty="0" smtClean="0">
                <a:solidFill>
                  <a:schemeClr val="tx2"/>
                </a:solidFill>
                <a:effectLst>
                  <a:outerShdw blurRad="38100" dist="38100" dir="2700000" algn="tl">
                    <a:srgbClr val="000000">
                      <a:alpha val="43137"/>
                    </a:srgbClr>
                  </a:outerShdw>
                </a:effectLst>
              </a:rPr>
              <a:t>is</a:t>
            </a:r>
            <a:r>
              <a:rPr lang="en-US" sz="2400" dirty="0" smtClean="0">
                <a:solidFill>
                  <a:schemeClr val="tx2"/>
                </a:solidFill>
                <a:effectLst>
                  <a:outerShdw blurRad="38100" dist="38100" dir="2700000" algn="tl">
                    <a:srgbClr val="000000">
                      <a:alpha val="43137"/>
                    </a:srgbClr>
                  </a:outerShdw>
                </a:effectLst>
              </a:rPr>
              <a:t> the man who does not obey the words of this covenant </a:t>
            </a:r>
            <a:r>
              <a:rPr lang="en-US" sz="2400" b="1" baseline="30000" dirty="0" smtClean="0">
                <a:solidFill>
                  <a:schemeClr val="tx2"/>
                </a:solidFill>
                <a:effectLst>
                  <a:outerShdw blurRad="38100" dist="38100" dir="2700000" algn="tl">
                    <a:srgbClr val="000000">
                      <a:alpha val="43137"/>
                    </a:srgbClr>
                  </a:outerShdw>
                </a:effectLst>
              </a:rPr>
              <a:t>4</a:t>
            </a:r>
            <a:r>
              <a:rPr lang="en-US" sz="2400" dirty="0" smtClean="0">
                <a:solidFill>
                  <a:schemeClr val="tx2"/>
                </a:solidFill>
                <a:effectLst>
                  <a:outerShdw blurRad="38100" dist="38100" dir="2700000" algn="tl">
                    <a:srgbClr val="000000">
                      <a:alpha val="43137"/>
                    </a:srgbClr>
                  </a:outerShdw>
                </a:effectLst>
              </a:rPr>
              <a:t> which I commanded your fathers in the day I brought them out of the land of Egypt, from the iron furnace, saying, 'Obey My voice, and do according to all that I command you; so shall you be My people, and I will be your God,' </a:t>
            </a:r>
            <a:r>
              <a:rPr lang="en-US" sz="2400" b="1" baseline="30000" dirty="0" smtClean="0">
                <a:solidFill>
                  <a:schemeClr val="tx2"/>
                </a:solidFill>
                <a:effectLst>
                  <a:outerShdw blurRad="38100" dist="38100" dir="2700000" algn="tl">
                    <a:srgbClr val="000000">
                      <a:alpha val="43137"/>
                    </a:srgbClr>
                  </a:outerShdw>
                </a:effectLst>
              </a:rPr>
              <a:t>5</a:t>
            </a:r>
            <a:r>
              <a:rPr lang="en-US" sz="2400" dirty="0" smtClean="0">
                <a:solidFill>
                  <a:schemeClr val="tx2"/>
                </a:solidFill>
                <a:effectLst>
                  <a:outerShdw blurRad="38100" dist="38100" dir="2700000" algn="tl">
                    <a:srgbClr val="000000">
                      <a:alpha val="43137"/>
                    </a:srgbClr>
                  </a:outerShdw>
                </a:effectLst>
              </a:rPr>
              <a:t> that I may establish the oath which I have sworn to your fathers, to give them 'a land flowing with milk and honey,' as </a:t>
            </a:r>
            <a:r>
              <a:rPr lang="en-US" sz="2400" i="1" dirty="0" smtClean="0">
                <a:solidFill>
                  <a:schemeClr val="tx2"/>
                </a:solidFill>
                <a:effectLst>
                  <a:outerShdw blurRad="38100" dist="38100" dir="2700000" algn="tl">
                    <a:srgbClr val="000000">
                      <a:alpha val="43137"/>
                    </a:srgbClr>
                  </a:outerShdw>
                </a:effectLst>
              </a:rPr>
              <a:t>it is</a:t>
            </a:r>
            <a:r>
              <a:rPr lang="en-US" sz="2400" dirty="0" smtClean="0">
                <a:solidFill>
                  <a:schemeClr val="tx2"/>
                </a:solidFill>
                <a:effectLst>
                  <a:outerShdw blurRad="38100" dist="38100" dir="2700000" algn="tl">
                    <a:srgbClr val="000000">
                      <a:alpha val="43137"/>
                    </a:srgbClr>
                  </a:outerShdw>
                </a:effectLst>
              </a:rPr>
              <a:t> this day." ' " And I answered and said, "So be it, LORD." </a:t>
            </a:r>
            <a:endParaRPr lang="en-US" sz="24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405353" y="273363"/>
            <a:ext cx="10491247" cy="600173"/>
          </a:xfrm>
        </p:spPr>
        <p:txBody>
          <a:bodyPr/>
          <a:lstStyle/>
          <a:p>
            <a:r>
              <a:rPr lang="en-US" dirty="0"/>
              <a:t>The </a:t>
            </a:r>
            <a:r>
              <a:rPr lang="en-US" dirty="0" smtClean="0"/>
              <a:t>Covenant </a:t>
            </a:r>
            <a:r>
              <a:rPr lang="en-US" dirty="0"/>
              <a:t>sermon…  </a:t>
            </a:r>
            <a:r>
              <a:rPr lang="en-US" sz="2400" dirty="0">
                <a:solidFill>
                  <a:srgbClr val="000000"/>
                </a:solidFill>
              </a:rPr>
              <a:t>chapter </a:t>
            </a:r>
            <a:r>
              <a:rPr lang="en-US" sz="2400" dirty="0" smtClean="0">
                <a:solidFill>
                  <a:srgbClr val="000000"/>
                </a:solidFill>
              </a:rPr>
              <a:t>11</a:t>
            </a:r>
            <a:endParaRPr lang="en-US" dirty="0">
              <a:solidFill>
                <a:srgbClr val="000000"/>
              </a:solidFill>
            </a:endParaRPr>
          </a:p>
        </p:txBody>
      </p:sp>
      <p:cxnSp>
        <p:nvCxnSpPr>
          <p:cNvPr id="20" name="Straight Connector 19"/>
          <p:cNvCxnSpPr/>
          <p:nvPr/>
        </p:nvCxnSpPr>
        <p:spPr>
          <a:xfrm>
            <a:off x="9605913" y="1170486"/>
            <a:ext cx="19984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8897" y="1539703"/>
            <a:ext cx="20534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967162" y="4149373"/>
            <a:ext cx="2686654"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a:effectLst>
                  <a:outerShdw blurRad="38100" dist="38100" dir="2700000" algn="tl">
                    <a:srgbClr val="000000">
                      <a:alpha val="43137"/>
                    </a:srgbClr>
                  </a:outerShdw>
                </a:effectLst>
              </a:rPr>
              <a:t>Jer_31:31  "Behold, the days are coming, says the LORD, when </a:t>
            </a:r>
            <a:r>
              <a:rPr lang="en-US" b="1" dirty="0">
                <a:solidFill>
                  <a:srgbClr val="FFFF00"/>
                </a:solidFill>
                <a:effectLst>
                  <a:outerShdw blurRad="38100" dist="38100" dir="2700000" algn="tl">
                    <a:srgbClr val="000000">
                      <a:alpha val="43137"/>
                    </a:srgbClr>
                  </a:outerShdw>
                </a:effectLst>
              </a:rPr>
              <a:t>I will make a new covenant </a:t>
            </a:r>
            <a:r>
              <a:rPr lang="en-US" b="1" dirty="0">
                <a:effectLst>
                  <a:outerShdw blurRad="38100" dist="38100" dir="2700000" algn="tl">
                    <a:srgbClr val="000000">
                      <a:alpha val="43137"/>
                    </a:srgbClr>
                  </a:outerShdw>
                </a:effectLst>
              </a:rPr>
              <a:t>with the house of Israel and with the house of Judah—</a:t>
            </a:r>
            <a:endParaRPr lang="en-US" b="1" dirty="0">
              <a:effectLst>
                <a:outerShdw blurRad="38100" dist="38100" dir="2700000" algn="tl">
                  <a:srgbClr val="000000">
                    <a:alpha val="43137"/>
                  </a:srgbClr>
                </a:outerShdw>
              </a:effectLst>
            </a:endParaRPr>
          </a:p>
        </p:txBody>
      </p:sp>
      <p:sp>
        <p:nvSpPr>
          <p:cNvPr id="27" name="Rectangle 26"/>
          <p:cNvSpPr/>
          <p:nvPr/>
        </p:nvSpPr>
        <p:spPr>
          <a:xfrm>
            <a:off x="122546" y="4149373"/>
            <a:ext cx="2469825" cy="2308324"/>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a:effectLst>
                  <a:outerShdw blurRad="38100" dist="38100" dir="2700000" algn="tl">
                    <a:srgbClr val="000000">
                      <a:alpha val="43137"/>
                    </a:srgbClr>
                  </a:outerShdw>
                </a:effectLst>
              </a:rPr>
              <a:t>Jer_11:6  </a:t>
            </a: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Proclaim all these words in the cities of Judah and in the streets of Jerusalem, saying: </a:t>
            </a:r>
            <a:r>
              <a:rPr lang="en-US" b="1" dirty="0">
                <a:solidFill>
                  <a:srgbClr val="FFFF00"/>
                </a:solidFill>
                <a:effectLst>
                  <a:outerShdw blurRad="38100" dist="38100" dir="2700000" algn="tl">
                    <a:srgbClr val="000000">
                      <a:alpha val="43137"/>
                    </a:srgbClr>
                  </a:outerShdw>
                </a:effectLst>
              </a:rPr>
              <a:t>'Hear the words of this covenant and do them</a:t>
            </a:r>
            <a:r>
              <a:rPr lang="en-US"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28" name="Rectangle 27"/>
          <p:cNvSpPr/>
          <p:nvPr/>
        </p:nvSpPr>
        <p:spPr>
          <a:xfrm>
            <a:off x="8880050" y="4149373"/>
            <a:ext cx="3150123"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a:effectLst>
                  <a:outerShdw blurRad="38100" dist="38100" dir="2700000" algn="tl">
                    <a:srgbClr val="000000">
                      <a:alpha val="43137"/>
                    </a:srgbClr>
                  </a:outerShdw>
                </a:effectLst>
              </a:rPr>
              <a:t>Jer_50:5  They shall ask the way to Zion, With their faces toward it, </a:t>
            </a:r>
            <a:r>
              <a:rPr lang="en-US" b="1" i="1" dirty="0">
                <a:effectLst>
                  <a:outerShdw blurRad="38100" dist="38100" dir="2700000" algn="tl">
                    <a:srgbClr val="000000">
                      <a:alpha val="43137"/>
                    </a:srgbClr>
                  </a:outerShdw>
                </a:effectLst>
              </a:rPr>
              <a:t>saying,</a:t>
            </a:r>
            <a:r>
              <a:rPr lang="en-US" b="1" dirty="0">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'Come and let us join ourselves to the LORD </a:t>
            </a:r>
            <a:r>
              <a:rPr lang="en-US" b="1" i="1" dirty="0">
                <a:solidFill>
                  <a:srgbClr val="FFFF00"/>
                </a:solidFill>
                <a:effectLst>
                  <a:outerShdw blurRad="38100" dist="38100" dir="2700000" algn="tl">
                    <a:srgbClr val="000000">
                      <a:alpha val="43137"/>
                    </a:srgbClr>
                  </a:outerShdw>
                </a:effectLst>
              </a:rPr>
              <a:t>In</a:t>
            </a:r>
            <a:r>
              <a:rPr lang="en-US" b="1" dirty="0">
                <a:solidFill>
                  <a:srgbClr val="FFFF00"/>
                </a:solidFill>
                <a:effectLst>
                  <a:outerShdw blurRad="38100" dist="38100" dir="2700000" algn="tl">
                    <a:srgbClr val="000000">
                      <a:alpha val="43137"/>
                    </a:srgbClr>
                  </a:outerShdw>
                </a:effectLst>
              </a:rPr>
              <a:t> a perpetual covenant</a:t>
            </a:r>
            <a:r>
              <a:rPr lang="en-US" b="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That</a:t>
            </a:r>
            <a:r>
              <a:rPr lang="en-US" b="1" dirty="0">
                <a:effectLst>
                  <a:outerShdw blurRad="38100" dist="38100" dir="2700000" algn="tl">
                    <a:srgbClr val="000000">
                      <a:alpha val="43137"/>
                    </a:srgbClr>
                  </a:outerShdw>
                </a:effectLst>
              </a:rPr>
              <a:t> will not be forgotten.'</a:t>
            </a:r>
            <a:endParaRPr lang="en-US" b="1" dirty="0">
              <a:effectLst>
                <a:outerShdw blurRad="38100" dist="38100" dir="2700000" algn="tl">
                  <a:srgbClr val="000000">
                    <a:alpha val="43137"/>
                  </a:srgbClr>
                </a:outerShdw>
              </a:effectLst>
            </a:endParaRPr>
          </a:p>
        </p:txBody>
      </p:sp>
      <p:sp>
        <p:nvSpPr>
          <p:cNvPr id="29" name="Rectangle 28"/>
          <p:cNvSpPr/>
          <p:nvPr/>
        </p:nvSpPr>
        <p:spPr>
          <a:xfrm>
            <a:off x="2823345" y="4149373"/>
            <a:ext cx="2917581"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a:effectLst>
                  <a:outerShdw blurRad="38100" dist="38100" dir="2700000" algn="tl">
                    <a:srgbClr val="000000">
                      <a:alpha val="43137"/>
                    </a:srgbClr>
                  </a:outerShdw>
                </a:effectLst>
              </a:rPr>
              <a:t>Jer_22:9  Then they will answer, 'Because they </a:t>
            </a:r>
            <a:r>
              <a:rPr lang="en-US" b="1" dirty="0">
                <a:solidFill>
                  <a:srgbClr val="FFFF00"/>
                </a:solidFill>
                <a:effectLst>
                  <a:outerShdw blurRad="38100" dist="38100" dir="2700000" algn="tl">
                    <a:srgbClr val="000000">
                      <a:alpha val="43137"/>
                    </a:srgbClr>
                  </a:outerShdw>
                </a:effectLst>
              </a:rPr>
              <a:t>have forsaken the covenant of the LORD their God</a:t>
            </a:r>
            <a:r>
              <a:rPr lang="en-US" b="1" dirty="0">
                <a:effectLst>
                  <a:outerShdw blurRad="38100" dist="38100" dir="2700000" algn="tl">
                    <a:srgbClr val="000000">
                      <a:alpha val="43137"/>
                    </a:srgbClr>
                  </a:outerShdw>
                </a:effectLst>
              </a:rPr>
              <a:t>, and worshiped other gods and served them.' </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0" name="Right Arrow 29"/>
          <p:cNvSpPr/>
          <p:nvPr/>
        </p:nvSpPr>
        <p:spPr>
          <a:xfrm>
            <a:off x="2488679" y="4619133"/>
            <a:ext cx="395936"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5627802" y="4619134"/>
            <a:ext cx="350356"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8550119" y="4619134"/>
            <a:ext cx="405353"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
        <p:nvSpPr>
          <p:cNvPr id="2" name="Oval 1"/>
          <p:cNvSpPr/>
          <p:nvPr/>
        </p:nvSpPr>
        <p:spPr>
          <a:xfrm>
            <a:off x="7805394" y="320510"/>
            <a:ext cx="4042526" cy="1489435"/>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accent3">
                    <a:lumMod val="40000"/>
                    <a:lumOff val="60000"/>
                  </a:schemeClr>
                </a:solidFill>
                <a:effectLst>
                  <a:outerShdw blurRad="38100" dist="38100" dir="2700000" algn="tl">
                    <a:srgbClr val="000000">
                      <a:alpha val="43137"/>
                    </a:srgbClr>
                  </a:outerShdw>
                </a:effectLst>
              </a:rPr>
              <a:t>Threads of Jeremiah</a:t>
            </a:r>
            <a:endParaRPr lang="en-US" sz="2800" b="1" i="1" dirty="0">
              <a:solidFill>
                <a:schemeClr val="accent3">
                  <a:lumMod val="40000"/>
                  <a:lumOff val="60000"/>
                </a:schemeClr>
              </a:solidFill>
              <a:effectLst>
                <a:outerShdw blurRad="38100" dist="38100" dir="2700000" algn="tl">
                  <a:srgbClr val="000000">
                    <a:alpha val="43137"/>
                  </a:srgbClr>
                </a:outerShdw>
              </a:effectLst>
            </a:endParaRPr>
          </a:p>
        </p:txBody>
      </p:sp>
      <p:sp>
        <p:nvSpPr>
          <p:cNvPr id="3" name="Pentagon 2"/>
          <p:cNvSpPr/>
          <p:nvPr/>
        </p:nvSpPr>
        <p:spPr>
          <a:xfrm>
            <a:off x="9257122" y="1539703"/>
            <a:ext cx="2773051" cy="575034"/>
          </a:xfrm>
          <a:prstGeom prst="homePlate">
            <a:avLst/>
          </a:prstGeom>
          <a:solidFill>
            <a:schemeClr val="accent5">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3">
                    <a:lumMod val="40000"/>
                    <a:lumOff val="60000"/>
                  </a:schemeClr>
                </a:solidFill>
                <a:effectLst>
                  <a:outerShdw blurRad="38100" dist="38100" dir="2700000" algn="tl">
                    <a:srgbClr val="000000">
                      <a:alpha val="43137"/>
                    </a:srgbClr>
                  </a:outerShdw>
                </a:effectLst>
              </a:rPr>
              <a:t>“Covenant”</a:t>
            </a:r>
            <a:endParaRPr lang="en-US" sz="2000" b="1" dirty="0">
              <a:solidFill>
                <a:schemeClr val="accent3">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230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500"/>
                            </p:stCondLst>
                            <p:childTnLst>
                              <p:par>
                                <p:cTn id="31" presetID="10" presetClass="entr" presetSubtype="0" fill="hold" grpId="0" nodeType="after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par>
                          <p:cTn id="39" fill="hold">
                            <p:stCondLst>
                              <p:cond delay="500"/>
                            </p:stCondLst>
                            <p:childTnLst>
                              <p:par>
                                <p:cTn id="40" presetID="10" presetClass="entr" presetSubtype="0" fill="hold" grpId="0" nodeType="after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49627" y="4149373"/>
            <a:ext cx="1970183"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26:13</a:t>
            </a:r>
            <a:r>
              <a:rPr lang="en-US" b="1" dirty="0">
                <a:effectLst>
                  <a:outerShdw blurRad="38100" dist="38100" dir="2700000" algn="tl">
                    <a:srgbClr val="000000">
                      <a:alpha val="43137"/>
                    </a:srgbClr>
                  </a:outerShdw>
                </a:effectLst>
              </a:rPr>
              <a:t>  Now therefore, amend your ways and your doings, and </a:t>
            </a:r>
            <a:r>
              <a:rPr lang="en-US" b="1" dirty="0">
                <a:solidFill>
                  <a:srgbClr val="FFFF00"/>
                </a:solidFill>
                <a:effectLst>
                  <a:outerShdw blurRad="38100" dist="38100" dir="2700000" algn="tl">
                    <a:srgbClr val="000000">
                      <a:alpha val="43137"/>
                    </a:srgbClr>
                  </a:outerShdw>
                </a:effectLst>
              </a:rPr>
              <a:t>obey the voice</a:t>
            </a:r>
            <a:r>
              <a:rPr lang="en-US" b="1" dirty="0">
                <a:effectLst>
                  <a:outerShdw blurRad="38100" dist="38100" dir="2700000" algn="tl">
                    <a:srgbClr val="000000">
                      <a:alpha val="43137"/>
                    </a:srgbClr>
                  </a:outerShdw>
                </a:effectLst>
              </a:rPr>
              <a:t> of the LORD your God</a:t>
            </a:r>
          </a:p>
        </p:txBody>
      </p:sp>
      <p:sp>
        <p:nvSpPr>
          <p:cNvPr id="5" name="Rectangle 4"/>
          <p:cNvSpPr/>
          <p:nvPr/>
        </p:nvSpPr>
        <p:spPr>
          <a:xfrm>
            <a:off x="433633" y="789763"/>
            <a:ext cx="11414287" cy="3416320"/>
          </a:xfrm>
          <a:prstGeom prst="rect">
            <a:avLst/>
          </a:prstGeom>
        </p:spPr>
        <p:txBody>
          <a:bodyPr wrap="square">
            <a:spAutoFit/>
          </a:bodyPr>
          <a:lstStyle/>
          <a:p>
            <a:r>
              <a:rPr lang="en-US" sz="2400" b="1" dirty="0" err="1" smtClean="0">
                <a:solidFill>
                  <a:schemeClr val="tx2"/>
                </a:solidFill>
              </a:rPr>
              <a:t>Jer</a:t>
            </a:r>
            <a:r>
              <a:rPr lang="en-US" sz="2400" b="1" dirty="0" smtClean="0">
                <a:solidFill>
                  <a:schemeClr val="tx2"/>
                </a:solidFill>
              </a:rPr>
              <a:t> 11:1-5</a:t>
            </a:r>
            <a:r>
              <a:rPr lang="en-US" sz="2400" dirty="0" smtClean="0">
                <a:solidFill>
                  <a:schemeClr val="tx2"/>
                </a:solidFill>
                <a:effectLst>
                  <a:outerShdw blurRad="38100" dist="38100" dir="2700000" algn="tl">
                    <a:srgbClr val="000000">
                      <a:alpha val="43137"/>
                    </a:srgbClr>
                  </a:outerShdw>
                </a:effectLst>
              </a:rPr>
              <a:t>  The word that came to Jeremiah from the LORD, saying, </a:t>
            </a:r>
            <a:r>
              <a:rPr lang="en-US" sz="2400" b="1" baseline="30000" dirty="0" smtClean="0">
                <a:solidFill>
                  <a:schemeClr val="tx2"/>
                </a:solidFill>
                <a:effectLst>
                  <a:outerShdw blurRad="38100" dist="38100" dir="2700000" algn="tl">
                    <a:srgbClr val="000000">
                      <a:alpha val="43137"/>
                    </a:srgbClr>
                  </a:outerShdw>
                </a:effectLst>
              </a:rPr>
              <a:t>2</a:t>
            </a:r>
            <a:r>
              <a:rPr lang="en-US" sz="2400" dirty="0" smtClean="0">
                <a:solidFill>
                  <a:schemeClr val="tx2"/>
                </a:solidFill>
                <a:effectLst>
                  <a:outerShdw blurRad="38100" dist="38100" dir="2700000" algn="tl">
                    <a:srgbClr val="000000">
                      <a:alpha val="43137"/>
                    </a:srgbClr>
                  </a:outerShdw>
                </a:effectLst>
              </a:rPr>
              <a:t> "Hear the words of this covenant, and speak to the men of Judah and to the inhabitants of Jerusalem; </a:t>
            </a:r>
            <a:r>
              <a:rPr lang="en-US" sz="2400" b="1" baseline="30000" dirty="0" smtClean="0">
                <a:solidFill>
                  <a:schemeClr val="tx2"/>
                </a:solidFill>
                <a:effectLst>
                  <a:outerShdw blurRad="38100" dist="38100" dir="2700000" algn="tl">
                    <a:srgbClr val="000000">
                      <a:alpha val="43137"/>
                    </a:srgbClr>
                  </a:outerShdw>
                </a:effectLst>
              </a:rPr>
              <a:t>3</a:t>
            </a:r>
            <a:r>
              <a:rPr lang="en-US" sz="2400" dirty="0" smtClean="0">
                <a:solidFill>
                  <a:schemeClr val="tx2"/>
                </a:solidFill>
                <a:effectLst>
                  <a:outerShdw blurRad="38100" dist="38100" dir="2700000" algn="tl">
                    <a:srgbClr val="000000">
                      <a:alpha val="43137"/>
                    </a:srgbClr>
                  </a:outerShdw>
                </a:effectLst>
              </a:rPr>
              <a:t> and say to them, 'Thus says the LORD God of Israel: "Cursed </a:t>
            </a:r>
            <a:r>
              <a:rPr lang="en-US" sz="2400" i="1" dirty="0" smtClean="0">
                <a:solidFill>
                  <a:schemeClr val="tx2"/>
                </a:solidFill>
                <a:effectLst>
                  <a:outerShdw blurRad="38100" dist="38100" dir="2700000" algn="tl">
                    <a:srgbClr val="000000">
                      <a:alpha val="43137"/>
                    </a:srgbClr>
                  </a:outerShdw>
                </a:effectLst>
              </a:rPr>
              <a:t>is</a:t>
            </a:r>
            <a:r>
              <a:rPr lang="en-US" sz="2400" dirty="0" smtClean="0">
                <a:solidFill>
                  <a:schemeClr val="tx2"/>
                </a:solidFill>
                <a:effectLst>
                  <a:outerShdw blurRad="38100" dist="38100" dir="2700000" algn="tl">
                    <a:srgbClr val="000000">
                      <a:alpha val="43137"/>
                    </a:srgbClr>
                  </a:outerShdw>
                </a:effectLst>
              </a:rPr>
              <a:t> the man who does not obey the words of this covenant </a:t>
            </a:r>
            <a:r>
              <a:rPr lang="en-US" sz="2400" b="1" baseline="30000" dirty="0" smtClean="0">
                <a:solidFill>
                  <a:schemeClr val="tx2"/>
                </a:solidFill>
                <a:effectLst>
                  <a:outerShdw blurRad="38100" dist="38100" dir="2700000" algn="tl">
                    <a:srgbClr val="000000">
                      <a:alpha val="43137"/>
                    </a:srgbClr>
                  </a:outerShdw>
                </a:effectLst>
              </a:rPr>
              <a:t>4</a:t>
            </a:r>
            <a:r>
              <a:rPr lang="en-US" sz="2400" dirty="0" smtClean="0">
                <a:solidFill>
                  <a:schemeClr val="tx2"/>
                </a:solidFill>
                <a:effectLst>
                  <a:outerShdw blurRad="38100" dist="38100" dir="2700000" algn="tl">
                    <a:srgbClr val="000000">
                      <a:alpha val="43137"/>
                    </a:srgbClr>
                  </a:outerShdw>
                </a:effectLst>
              </a:rPr>
              <a:t> which I commanded your fathers in the day I brought them out of the land of Egypt, from the iron furnace, saying, 'Obey My voice, and do according to all that I command you; so shall you be My people, and I will be your God,' </a:t>
            </a:r>
            <a:r>
              <a:rPr lang="en-US" sz="2400" b="1" baseline="30000" dirty="0" smtClean="0">
                <a:solidFill>
                  <a:schemeClr val="tx2"/>
                </a:solidFill>
                <a:effectLst>
                  <a:outerShdw blurRad="38100" dist="38100" dir="2700000" algn="tl">
                    <a:srgbClr val="000000">
                      <a:alpha val="43137"/>
                    </a:srgbClr>
                  </a:outerShdw>
                </a:effectLst>
              </a:rPr>
              <a:t>5</a:t>
            </a:r>
            <a:r>
              <a:rPr lang="en-US" sz="2400" dirty="0" smtClean="0">
                <a:solidFill>
                  <a:schemeClr val="tx2"/>
                </a:solidFill>
                <a:effectLst>
                  <a:outerShdw blurRad="38100" dist="38100" dir="2700000" algn="tl">
                    <a:srgbClr val="000000">
                      <a:alpha val="43137"/>
                    </a:srgbClr>
                  </a:outerShdw>
                </a:effectLst>
              </a:rPr>
              <a:t> that I may establish the oath which I have sworn to your fathers, to give them 'a land flowing with milk and honey,' as </a:t>
            </a:r>
            <a:r>
              <a:rPr lang="en-US" sz="2400" i="1" dirty="0" smtClean="0">
                <a:solidFill>
                  <a:schemeClr val="tx2"/>
                </a:solidFill>
                <a:effectLst>
                  <a:outerShdw blurRad="38100" dist="38100" dir="2700000" algn="tl">
                    <a:srgbClr val="000000">
                      <a:alpha val="43137"/>
                    </a:srgbClr>
                  </a:outerShdw>
                </a:effectLst>
              </a:rPr>
              <a:t>it is</a:t>
            </a:r>
            <a:r>
              <a:rPr lang="en-US" sz="2400" dirty="0" smtClean="0">
                <a:solidFill>
                  <a:schemeClr val="tx2"/>
                </a:solidFill>
                <a:effectLst>
                  <a:outerShdw blurRad="38100" dist="38100" dir="2700000" algn="tl">
                    <a:srgbClr val="000000">
                      <a:alpha val="43137"/>
                    </a:srgbClr>
                  </a:outerShdw>
                </a:effectLst>
              </a:rPr>
              <a:t> this day." ' " And I answered and said, "So be it, LORD." </a:t>
            </a:r>
            <a:endParaRPr lang="en-US" sz="24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405353" y="273363"/>
            <a:ext cx="10491247" cy="600173"/>
          </a:xfrm>
        </p:spPr>
        <p:txBody>
          <a:bodyPr/>
          <a:lstStyle/>
          <a:p>
            <a:r>
              <a:rPr lang="en-US" dirty="0"/>
              <a:t>The </a:t>
            </a:r>
            <a:r>
              <a:rPr lang="en-US" dirty="0" smtClean="0"/>
              <a:t>Covenant </a:t>
            </a:r>
            <a:r>
              <a:rPr lang="en-US" dirty="0"/>
              <a:t>sermon…  </a:t>
            </a:r>
            <a:r>
              <a:rPr lang="en-US" sz="2400" dirty="0">
                <a:solidFill>
                  <a:srgbClr val="000000"/>
                </a:solidFill>
              </a:rPr>
              <a:t>chapter </a:t>
            </a:r>
            <a:r>
              <a:rPr lang="en-US" sz="2400" dirty="0" smtClean="0">
                <a:solidFill>
                  <a:srgbClr val="000000"/>
                </a:solidFill>
              </a:rPr>
              <a:t>11</a:t>
            </a:r>
            <a:endParaRPr lang="en-US" dirty="0">
              <a:solidFill>
                <a:srgbClr val="000000"/>
              </a:solidFill>
            </a:endParaRPr>
          </a:p>
        </p:txBody>
      </p:sp>
      <p:cxnSp>
        <p:nvCxnSpPr>
          <p:cNvPr id="27" name="Straight Connector 26"/>
          <p:cNvCxnSpPr/>
          <p:nvPr/>
        </p:nvCxnSpPr>
        <p:spPr>
          <a:xfrm flipV="1">
            <a:off x="556181" y="2271846"/>
            <a:ext cx="5891753"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12025" y="1922801"/>
            <a:ext cx="23079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9626" y="4149373"/>
            <a:ext cx="2224725"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7:23</a:t>
            </a:r>
            <a:r>
              <a:rPr lang="en-US" b="1" dirty="0">
                <a:effectLst>
                  <a:outerShdw blurRad="38100" dist="38100" dir="2700000" algn="tl">
                    <a:srgbClr val="000000">
                      <a:alpha val="43137"/>
                    </a:srgbClr>
                  </a:outerShdw>
                </a:effectLst>
              </a:rPr>
              <a:t>  But this is what I commanded them, saying, </a:t>
            </a:r>
            <a:r>
              <a:rPr lang="en-US" b="1" u="sng" dirty="0">
                <a:solidFill>
                  <a:srgbClr val="FFFF00"/>
                </a:solidFill>
                <a:effectLst>
                  <a:outerShdw blurRad="38100" dist="38100" dir="2700000" algn="tl">
                    <a:srgbClr val="000000">
                      <a:alpha val="43137"/>
                    </a:srgbClr>
                  </a:outerShdw>
                </a:effectLst>
              </a:rPr>
              <a:t>'Obey My voice</a:t>
            </a:r>
            <a:r>
              <a:rPr lang="en-US" b="1" dirty="0">
                <a:effectLst>
                  <a:outerShdw blurRad="38100" dist="38100" dir="2700000" algn="tl">
                    <a:srgbClr val="000000">
                      <a:alpha val="43137"/>
                    </a:srgbClr>
                  </a:outerShdw>
                </a:effectLst>
              </a:rPr>
              <a:t>, and I will be your God, and you shall be My people.</a:t>
            </a:r>
          </a:p>
        </p:txBody>
      </p:sp>
      <p:sp>
        <p:nvSpPr>
          <p:cNvPr id="13" name="Rectangle 12"/>
          <p:cNvSpPr/>
          <p:nvPr/>
        </p:nvSpPr>
        <p:spPr>
          <a:xfrm>
            <a:off x="9290140" y="4149373"/>
            <a:ext cx="2483961"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38:20</a:t>
            </a:r>
            <a:r>
              <a:rPr lang="en-US" b="1" dirty="0">
                <a:effectLst>
                  <a:outerShdw blurRad="38100" dist="38100" dir="2700000" algn="tl">
                    <a:srgbClr val="000000">
                      <a:alpha val="43137"/>
                    </a:srgbClr>
                  </a:outerShdw>
                </a:effectLst>
              </a:rPr>
              <a:t>  But Jeremiah said, "They shall not deliver </a:t>
            </a:r>
            <a:r>
              <a:rPr lang="en-US" b="1" i="1" dirty="0">
                <a:effectLst>
                  <a:outerShdw blurRad="38100" dist="38100" dir="2700000" algn="tl">
                    <a:srgbClr val="000000">
                      <a:alpha val="43137"/>
                    </a:srgbClr>
                  </a:outerShdw>
                </a:effectLst>
              </a:rPr>
              <a:t>you.</a:t>
            </a:r>
            <a:r>
              <a:rPr lang="en-US" b="1" dirty="0">
                <a:effectLst>
                  <a:outerShdw blurRad="38100" dist="38100" dir="2700000" algn="tl">
                    <a:srgbClr val="000000">
                      <a:alpha val="43137"/>
                    </a:srgbClr>
                  </a:outerShdw>
                </a:effectLst>
              </a:rPr>
              <a:t> Please, </a:t>
            </a:r>
            <a:r>
              <a:rPr lang="en-US" b="1" dirty="0">
                <a:solidFill>
                  <a:srgbClr val="FFFF00"/>
                </a:solidFill>
                <a:effectLst>
                  <a:outerShdw blurRad="38100" dist="38100" dir="2700000" algn="tl">
                    <a:srgbClr val="000000">
                      <a:alpha val="43137"/>
                    </a:srgbClr>
                  </a:outerShdw>
                </a:effectLst>
              </a:rPr>
              <a:t>obey the voice </a:t>
            </a:r>
            <a:r>
              <a:rPr lang="en-US" b="1" dirty="0">
                <a:effectLst>
                  <a:outerShdw blurRad="38100" dist="38100" dir="2700000" algn="tl">
                    <a:srgbClr val="000000">
                      <a:alpha val="43137"/>
                    </a:srgbClr>
                  </a:outerShdw>
                </a:effectLst>
              </a:rPr>
              <a:t>of the LORD which I speak to you. So it shall be well with you</a:t>
            </a:r>
          </a:p>
        </p:txBody>
      </p:sp>
      <p:cxnSp>
        <p:nvCxnSpPr>
          <p:cNvPr id="26" name="Straight Connector 25"/>
          <p:cNvCxnSpPr/>
          <p:nvPr/>
        </p:nvCxnSpPr>
        <p:spPr>
          <a:xfrm>
            <a:off x="10642861" y="2631637"/>
            <a:ext cx="7054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181" y="2993156"/>
            <a:ext cx="687214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41" y="4149373"/>
            <a:ext cx="2917581"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11:7</a:t>
            </a:r>
            <a:r>
              <a:rPr lang="en-US" b="1" dirty="0">
                <a:effectLst>
                  <a:outerShdw blurRad="38100" dist="38100" dir="2700000" algn="tl">
                    <a:srgbClr val="000000">
                      <a:alpha val="43137"/>
                    </a:srgbClr>
                  </a:outerShdw>
                </a:effectLst>
              </a:rPr>
              <a:t>  For I earnestly exhorted your fathers in the day I brought them up out of the land of Egypt, until this day, rising early and exhorting, saying, "</a:t>
            </a:r>
            <a:r>
              <a:rPr lang="en-US" b="1" dirty="0">
                <a:solidFill>
                  <a:srgbClr val="FFFF00"/>
                </a:solidFill>
                <a:effectLst>
                  <a:outerShdw blurRad="38100" dist="38100" dir="2700000" algn="tl">
                    <a:srgbClr val="000000">
                      <a:alpha val="43137"/>
                    </a:srgbClr>
                  </a:outerShdw>
                </a:effectLst>
              </a:rPr>
              <a:t>Obey My voice</a:t>
            </a:r>
            <a:r>
              <a:rPr lang="en-US" b="1" dirty="0">
                <a:effectLst>
                  <a:outerShdw blurRad="38100" dist="38100" dir="2700000" algn="tl">
                    <a:srgbClr val="000000">
                      <a:alpha val="43137"/>
                    </a:srgbClr>
                  </a:outerShdw>
                </a:effectLst>
              </a:rPr>
              <a:t>."</a:t>
            </a:r>
          </a:p>
        </p:txBody>
      </p:sp>
      <p:sp>
        <p:nvSpPr>
          <p:cNvPr id="19" name="Right Arrow 18"/>
          <p:cNvSpPr/>
          <p:nvPr/>
        </p:nvSpPr>
        <p:spPr>
          <a:xfrm>
            <a:off x="2681953" y="4619133"/>
            <a:ext cx="641023"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6157284" y="4619134"/>
            <a:ext cx="641023"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8700956" y="4619134"/>
            <a:ext cx="641023"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
        <p:nvSpPr>
          <p:cNvPr id="37" name="TextBox 4"/>
          <p:cNvSpPr txBox="1">
            <a:spLocks noChangeArrowheads="1"/>
          </p:cNvSpPr>
          <p:nvPr/>
        </p:nvSpPr>
        <p:spPr bwMode="auto">
          <a:xfrm>
            <a:off x="5885205" y="3066569"/>
            <a:ext cx="5669209" cy="830997"/>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dirty="0" smtClean="0">
                <a:solidFill>
                  <a:schemeClr val="tx2"/>
                </a:solidFill>
                <a:effectLst>
                  <a:outerShdw blurRad="38100" dist="38100" dir="2700000" algn="tl">
                    <a:srgbClr val="000000">
                      <a:alpha val="43137"/>
                    </a:srgbClr>
                  </a:outerShdw>
                </a:effectLst>
                <a:latin typeface="+mn-lt"/>
              </a:rPr>
              <a:t>What was God’s intention for their obedience? </a:t>
            </a:r>
            <a:endParaRPr lang="en-US" dirty="0">
              <a:solidFill>
                <a:schemeClr val="tx2"/>
              </a:solidFill>
              <a:effectLst>
                <a:outerShdw blurRad="38100" dist="38100" dir="2700000" algn="tl">
                  <a:srgbClr val="000000">
                    <a:alpha val="43137"/>
                  </a:srgbClr>
                </a:outerShdw>
              </a:effectLst>
              <a:latin typeface="+mn-lt"/>
            </a:endParaRPr>
          </a:p>
        </p:txBody>
      </p:sp>
      <p:sp>
        <p:nvSpPr>
          <p:cNvPr id="38" name="Oval 37"/>
          <p:cNvSpPr/>
          <p:nvPr/>
        </p:nvSpPr>
        <p:spPr>
          <a:xfrm>
            <a:off x="7805394" y="320510"/>
            <a:ext cx="4042526" cy="1489435"/>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accent3">
                    <a:lumMod val="40000"/>
                    <a:lumOff val="60000"/>
                  </a:schemeClr>
                </a:solidFill>
                <a:effectLst>
                  <a:outerShdw blurRad="38100" dist="38100" dir="2700000" algn="tl">
                    <a:srgbClr val="000000">
                      <a:alpha val="43137"/>
                    </a:srgbClr>
                  </a:outerShdw>
                </a:effectLst>
              </a:rPr>
              <a:t>Threads of Jeremiah</a:t>
            </a:r>
            <a:endParaRPr lang="en-US" sz="2800" b="1" i="1" dirty="0">
              <a:solidFill>
                <a:schemeClr val="accent3">
                  <a:lumMod val="40000"/>
                  <a:lumOff val="60000"/>
                </a:schemeClr>
              </a:solidFill>
              <a:effectLst>
                <a:outerShdw blurRad="38100" dist="38100" dir="2700000" algn="tl">
                  <a:srgbClr val="000000">
                    <a:alpha val="43137"/>
                  </a:srgbClr>
                </a:outerShdw>
              </a:effectLst>
            </a:endParaRPr>
          </a:p>
        </p:txBody>
      </p:sp>
      <p:sp>
        <p:nvSpPr>
          <p:cNvPr id="39" name="Pentagon 38"/>
          <p:cNvSpPr/>
          <p:nvPr/>
        </p:nvSpPr>
        <p:spPr>
          <a:xfrm>
            <a:off x="9257122" y="1539703"/>
            <a:ext cx="2773051" cy="575034"/>
          </a:xfrm>
          <a:prstGeom prst="homePlate">
            <a:avLst/>
          </a:prstGeom>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3">
                    <a:lumMod val="40000"/>
                    <a:lumOff val="60000"/>
                  </a:schemeClr>
                </a:solidFill>
                <a:effectLst>
                  <a:outerShdw blurRad="38100" dist="38100" dir="2700000" algn="tl">
                    <a:srgbClr val="000000">
                      <a:alpha val="43137"/>
                    </a:srgbClr>
                  </a:outerShdw>
                </a:effectLst>
              </a:rPr>
              <a:t>“Obedience”</a:t>
            </a:r>
            <a:endParaRPr lang="en-US" sz="2000" b="1" dirty="0">
              <a:solidFill>
                <a:schemeClr val="accent3">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810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2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circle(in)">
                                      <p:cBhvr>
                                        <p:cTn id="28" dur="10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500"/>
                            </p:stCondLst>
                            <p:childTnLst>
                              <p:par>
                                <p:cTn id="43" presetID="10" presetClass="entr" presetSubtype="0" fill="hold" grpId="0" nodeType="after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500"/>
                            </p:stCondLst>
                            <p:childTnLst>
                              <p:par>
                                <p:cTn id="52" presetID="10" presetClass="entr" presetSubtype="0" fill="hold" grpId="0" nodeType="after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500"/>
                            </p:stCondLst>
                            <p:childTnLst>
                              <p:par>
                                <p:cTn id="61" presetID="10" presetClass="entr" presetSubtype="0" fill="hold" grpId="0" nodeType="afterEffect">
                                  <p:stCondLst>
                                    <p:cond delay="50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10" grpId="0" animBg="1"/>
      <p:bldP spid="13" grpId="0" animBg="1"/>
      <p:bldP spid="18" grpId="0" animBg="1"/>
      <p:bldP spid="19" grpId="0" animBg="1"/>
      <p:bldP spid="34" grpId="0" animBg="1"/>
      <p:bldP spid="35"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49627" y="4149373"/>
            <a:ext cx="1970183"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26:13</a:t>
            </a:r>
            <a:r>
              <a:rPr lang="en-US" b="1" dirty="0">
                <a:effectLst>
                  <a:outerShdw blurRad="38100" dist="38100" dir="2700000" algn="tl">
                    <a:srgbClr val="000000">
                      <a:alpha val="43137"/>
                    </a:srgbClr>
                  </a:outerShdw>
                </a:effectLst>
              </a:rPr>
              <a:t>  Now therefore, amend your ways and your doings, and </a:t>
            </a:r>
            <a:r>
              <a:rPr lang="en-US" b="1" dirty="0">
                <a:solidFill>
                  <a:srgbClr val="FFFF00"/>
                </a:solidFill>
                <a:effectLst>
                  <a:outerShdw blurRad="38100" dist="38100" dir="2700000" algn="tl">
                    <a:srgbClr val="000000">
                      <a:alpha val="43137"/>
                    </a:srgbClr>
                  </a:outerShdw>
                </a:effectLst>
              </a:rPr>
              <a:t>obey the voice</a:t>
            </a:r>
            <a:r>
              <a:rPr lang="en-US" b="1" dirty="0">
                <a:effectLst>
                  <a:outerShdw blurRad="38100" dist="38100" dir="2700000" algn="tl">
                    <a:srgbClr val="000000">
                      <a:alpha val="43137"/>
                    </a:srgbClr>
                  </a:outerShdw>
                </a:effectLst>
              </a:rPr>
              <a:t> of the LORD your God</a:t>
            </a:r>
          </a:p>
        </p:txBody>
      </p:sp>
      <p:sp>
        <p:nvSpPr>
          <p:cNvPr id="5" name="Rectangle 4"/>
          <p:cNvSpPr/>
          <p:nvPr/>
        </p:nvSpPr>
        <p:spPr>
          <a:xfrm>
            <a:off x="433633" y="789763"/>
            <a:ext cx="11414287" cy="3416320"/>
          </a:xfrm>
          <a:prstGeom prst="rect">
            <a:avLst/>
          </a:prstGeom>
        </p:spPr>
        <p:txBody>
          <a:bodyPr wrap="square">
            <a:spAutoFit/>
          </a:bodyPr>
          <a:lstStyle/>
          <a:p>
            <a:r>
              <a:rPr lang="en-US" sz="2400" b="1" dirty="0" err="1" smtClean="0">
                <a:solidFill>
                  <a:schemeClr val="tx2"/>
                </a:solidFill>
              </a:rPr>
              <a:t>Jer</a:t>
            </a:r>
            <a:r>
              <a:rPr lang="en-US" sz="2400" b="1" dirty="0" smtClean="0">
                <a:solidFill>
                  <a:schemeClr val="tx2"/>
                </a:solidFill>
              </a:rPr>
              <a:t> 11:1-5</a:t>
            </a:r>
            <a:r>
              <a:rPr lang="en-US" sz="2400" dirty="0" smtClean="0">
                <a:solidFill>
                  <a:schemeClr val="tx2"/>
                </a:solidFill>
                <a:effectLst>
                  <a:outerShdw blurRad="38100" dist="38100" dir="2700000" algn="tl">
                    <a:srgbClr val="000000">
                      <a:alpha val="43137"/>
                    </a:srgbClr>
                  </a:outerShdw>
                </a:effectLst>
              </a:rPr>
              <a:t>  The word that came to Jeremiah from the LORD, saying, </a:t>
            </a:r>
            <a:r>
              <a:rPr lang="en-US" sz="2400" b="1" baseline="30000" dirty="0" smtClean="0">
                <a:solidFill>
                  <a:schemeClr val="tx2"/>
                </a:solidFill>
                <a:effectLst>
                  <a:outerShdw blurRad="38100" dist="38100" dir="2700000" algn="tl">
                    <a:srgbClr val="000000">
                      <a:alpha val="43137"/>
                    </a:srgbClr>
                  </a:outerShdw>
                </a:effectLst>
              </a:rPr>
              <a:t>2</a:t>
            </a:r>
            <a:r>
              <a:rPr lang="en-US" sz="2400" dirty="0" smtClean="0">
                <a:solidFill>
                  <a:schemeClr val="tx2"/>
                </a:solidFill>
                <a:effectLst>
                  <a:outerShdw blurRad="38100" dist="38100" dir="2700000" algn="tl">
                    <a:srgbClr val="000000">
                      <a:alpha val="43137"/>
                    </a:srgbClr>
                  </a:outerShdw>
                </a:effectLst>
              </a:rPr>
              <a:t> "Hear the words of this covenant, and speak to the men of Judah and to the inhabitants of Jerusalem; </a:t>
            </a:r>
            <a:r>
              <a:rPr lang="en-US" sz="2400" b="1" baseline="30000" dirty="0" smtClean="0">
                <a:solidFill>
                  <a:schemeClr val="tx2"/>
                </a:solidFill>
                <a:effectLst>
                  <a:outerShdw blurRad="38100" dist="38100" dir="2700000" algn="tl">
                    <a:srgbClr val="000000">
                      <a:alpha val="43137"/>
                    </a:srgbClr>
                  </a:outerShdw>
                </a:effectLst>
              </a:rPr>
              <a:t>3</a:t>
            </a:r>
            <a:r>
              <a:rPr lang="en-US" sz="2400" dirty="0" smtClean="0">
                <a:solidFill>
                  <a:schemeClr val="tx2"/>
                </a:solidFill>
                <a:effectLst>
                  <a:outerShdw blurRad="38100" dist="38100" dir="2700000" algn="tl">
                    <a:srgbClr val="000000">
                      <a:alpha val="43137"/>
                    </a:srgbClr>
                  </a:outerShdw>
                </a:effectLst>
              </a:rPr>
              <a:t> and say to them, 'Thus says the LORD God of Israel: "Cursed </a:t>
            </a:r>
            <a:r>
              <a:rPr lang="en-US" sz="2400" i="1" dirty="0" smtClean="0">
                <a:solidFill>
                  <a:schemeClr val="tx2"/>
                </a:solidFill>
                <a:effectLst>
                  <a:outerShdw blurRad="38100" dist="38100" dir="2700000" algn="tl">
                    <a:srgbClr val="000000">
                      <a:alpha val="43137"/>
                    </a:srgbClr>
                  </a:outerShdw>
                </a:effectLst>
              </a:rPr>
              <a:t>is</a:t>
            </a:r>
            <a:r>
              <a:rPr lang="en-US" sz="2400" dirty="0" smtClean="0">
                <a:solidFill>
                  <a:schemeClr val="tx2"/>
                </a:solidFill>
                <a:effectLst>
                  <a:outerShdw blurRad="38100" dist="38100" dir="2700000" algn="tl">
                    <a:srgbClr val="000000">
                      <a:alpha val="43137"/>
                    </a:srgbClr>
                  </a:outerShdw>
                </a:effectLst>
              </a:rPr>
              <a:t> the man who does not obey the words of this covenant </a:t>
            </a:r>
            <a:r>
              <a:rPr lang="en-US" sz="2400" b="1" baseline="30000" dirty="0" smtClean="0">
                <a:solidFill>
                  <a:schemeClr val="tx2"/>
                </a:solidFill>
                <a:effectLst>
                  <a:outerShdw blurRad="38100" dist="38100" dir="2700000" algn="tl">
                    <a:srgbClr val="000000">
                      <a:alpha val="43137"/>
                    </a:srgbClr>
                  </a:outerShdw>
                </a:effectLst>
              </a:rPr>
              <a:t>4</a:t>
            </a:r>
            <a:r>
              <a:rPr lang="en-US" sz="2400" dirty="0" smtClean="0">
                <a:solidFill>
                  <a:schemeClr val="tx2"/>
                </a:solidFill>
                <a:effectLst>
                  <a:outerShdw blurRad="38100" dist="38100" dir="2700000" algn="tl">
                    <a:srgbClr val="000000">
                      <a:alpha val="43137"/>
                    </a:srgbClr>
                  </a:outerShdw>
                </a:effectLst>
              </a:rPr>
              <a:t> which I commanded your fathers in the day I brought them out of the land of Egypt, from the iron furnace, saying, 'Obey My voice, and do according to all that I command you; so shall you be My people, and I will be your God,' </a:t>
            </a:r>
            <a:r>
              <a:rPr lang="en-US" sz="2400" b="1" baseline="30000" dirty="0" smtClean="0">
                <a:solidFill>
                  <a:schemeClr val="tx2"/>
                </a:solidFill>
                <a:effectLst>
                  <a:outerShdw blurRad="38100" dist="38100" dir="2700000" algn="tl">
                    <a:srgbClr val="000000">
                      <a:alpha val="43137"/>
                    </a:srgbClr>
                  </a:outerShdw>
                </a:effectLst>
              </a:rPr>
              <a:t>5</a:t>
            </a:r>
            <a:r>
              <a:rPr lang="en-US" sz="2400" dirty="0" smtClean="0">
                <a:solidFill>
                  <a:schemeClr val="tx2"/>
                </a:solidFill>
                <a:effectLst>
                  <a:outerShdw blurRad="38100" dist="38100" dir="2700000" algn="tl">
                    <a:srgbClr val="000000">
                      <a:alpha val="43137"/>
                    </a:srgbClr>
                  </a:outerShdw>
                </a:effectLst>
              </a:rPr>
              <a:t> that I may establish the oath which I have sworn to your fathers, to give them 'a land flowing with milk and honey,' as </a:t>
            </a:r>
            <a:r>
              <a:rPr lang="en-US" sz="2400" i="1" dirty="0" smtClean="0">
                <a:solidFill>
                  <a:schemeClr val="tx2"/>
                </a:solidFill>
                <a:effectLst>
                  <a:outerShdw blurRad="38100" dist="38100" dir="2700000" algn="tl">
                    <a:srgbClr val="000000">
                      <a:alpha val="43137"/>
                    </a:srgbClr>
                  </a:outerShdw>
                </a:effectLst>
              </a:rPr>
              <a:t>it is</a:t>
            </a:r>
            <a:r>
              <a:rPr lang="en-US" sz="2400" dirty="0" smtClean="0">
                <a:solidFill>
                  <a:schemeClr val="tx2"/>
                </a:solidFill>
                <a:effectLst>
                  <a:outerShdw blurRad="38100" dist="38100" dir="2700000" algn="tl">
                    <a:srgbClr val="000000">
                      <a:alpha val="43137"/>
                    </a:srgbClr>
                  </a:outerShdw>
                </a:effectLst>
              </a:rPr>
              <a:t> this day." ' " And I answered and said, "So be it, LORD." </a:t>
            </a:r>
            <a:endParaRPr lang="en-US" sz="24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405353" y="273363"/>
            <a:ext cx="10491247" cy="600173"/>
          </a:xfrm>
        </p:spPr>
        <p:txBody>
          <a:bodyPr/>
          <a:lstStyle/>
          <a:p>
            <a:r>
              <a:rPr lang="en-US" dirty="0"/>
              <a:t>The </a:t>
            </a:r>
            <a:r>
              <a:rPr lang="en-US" dirty="0" smtClean="0"/>
              <a:t>Covenant </a:t>
            </a:r>
            <a:r>
              <a:rPr lang="en-US" dirty="0"/>
              <a:t>sermon…  </a:t>
            </a:r>
            <a:r>
              <a:rPr lang="en-US" sz="2400" dirty="0">
                <a:solidFill>
                  <a:srgbClr val="000000"/>
                </a:solidFill>
              </a:rPr>
              <a:t>chapter </a:t>
            </a:r>
            <a:r>
              <a:rPr lang="en-US" sz="2400" dirty="0" smtClean="0">
                <a:solidFill>
                  <a:srgbClr val="000000"/>
                </a:solidFill>
              </a:rPr>
              <a:t>11</a:t>
            </a:r>
            <a:endParaRPr lang="en-US" dirty="0">
              <a:solidFill>
                <a:srgbClr val="000000"/>
              </a:solidFill>
            </a:endParaRPr>
          </a:p>
        </p:txBody>
      </p:sp>
      <p:cxnSp>
        <p:nvCxnSpPr>
          <p:cNvPr id="27" name="Straight Connector 26"/>
          <p:cNvCxnSpPr/>
          <p:nvPr/>
        </p:nvCxnSpPr>
        <p:spPr>
          <a:xfrm flipV="1">
            <a:off x="556181" y="2271846"/>
            <a:ext cx="5891753"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12025" y="1922801"/>
            <a:ext cx="23079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9626" y="4149373"/>
            <a:ext cx="2224725"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7:23</a:t>
            </a:r>
            <a:r>
              <a:rPr lang="en-US" b="1" dirty="0">
                <a:effectLst>
                  <a:outerShdw blurRad="38100" dist="38100" dir="2700000" algn="tl">
                    <a:srgbClr val="000000">
                      <a:alpha val="43137"/>
                    </a:srgbClr>
                  </a:outerShdw>
                </a:effectLst>
              </a:rPr>
              <a:t>  But this is what I commanded them, saying, </a:t>
            </a:r>
            <a:r>
              <a:rPr lang="en-US" b="1" u="sng" dirty="0">
                <a:solidFill>
                  <a:srgbClr val="FFFF00"/>
                </a:solidFill>
                <a:effectLst>
                  <a:outerShdw blurRad="38100" dist="38100" dir="2700000" algn="tl">
                    <a:srgbClr val="000000">
                      <a:alpha val="43137"/>
                    </a:srgbClr>
                  </a:outerShdw>
                </a:effectLst>
              </a:rPr>
              <a:t>'Obey My voice</a:t>
            </a:r>
            <a:r>
              <a:rPr lang="en-US" b="1" dirty="0">
                <a:effectLst>
                  <a:outerShdw blurRad="38100" dist="38100" dir="2700000" algn="tl">
                    <a:srgbClr val="000000">
                      <a:alpha val="43137"/>
                    </a:srgbClr>
                  </a:outerShdw>
                </a:effectLst>
              </a:rPr>
              <a:t>, and </a:t>
            </a:r>
            <a:r>
              <a:rPr lang="en-US" b="1" u="sng" dirty="0">
                <a:solidFill>
                  <a:srgbClr val="92D050"/>
                </a:solidFill>
                <a:effectLst>
                  <a:outerShdw blurRad="38100" dist="38100" dir="2700000" algn="tl">
                    <a:srgbClr val="000000">
                      <a:alpha val="43137"/>
                    </a:srgbClr>
                  </a:outerShdw>
                </a:effectLst>
              </a:rPr>
              <a:t>I will be your God, and you shall be My people.</a:t>
            </a:r>
          </a:p>
        </p:txBody>
      </p:sp>
      <p:sp>
        <p:nvSpPr>
          <p:cNvPr id="13" name="Rectangle 12"/>
          <p:cNvSpPr/>
          <p:nvPr/>
        </p:nvSpPr>
        <p:spPr>
          <a:xfrm>
            <a:off x="9290140" y="4149373"/>
            <a:ext cx="2483961"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38:20</a:t>
            </a:r>
            <a:r>
              <a:rPr lang="en-US" b="1" dirty="0">
                <a:effectLst>
                  <a:outerShdw blurRad="38100" dist="38100" dir="2700000" algn="tl">
                    <a:srgbClr val="000000">
                      <a:alpha val="43137"/>
                    </a:srgbClr>
                  </a:outerShdw>
                </a:effectLst>
              </a:rPr>
              <a:t>  But Jeremiah said, "They shall not deliver </a:t>
            </a:r>
            <a:r>
              <a:rPr lang="en-US" b="1" i="1" dirty="0">
                <a:effectLst>
                  <a:outerShdw blurRad="38100" dist="38100" dir="2700000" algn="tl">
                    <a:srgbClr val="000000">
                      <a:alpha val="43137"/>
                    </a:srgbClr>
                  </a:outerShdw>
                </a:effectLst>
              </a:rPr>
              <a:t>you.</a:t>
            </a:r>
            <a:r>
              <a:rPr lang="en-US" b="1" dirty="0">
                <a:effectLst>
                  <a:outerShdw blurRad="38100" dist="38100" dir="2700000" algn="tl">
                    <a:srgbClr val="000000">
                      <a:alpha val="43137"/>
                    </a:srgbClr>
                  </a:outerShdw>
                </a:effectLst>
              </a:rPr>
              <a:t> Please, </a:t>
            </a:r>
            <a:r>
              <a:rPr lang="en-US" b="1" dirty="0">
                <a:solidFill>
                  <a:srgbClr val="FFFF00"/>
                </a:solidFill>
                <a:effectLst>
                  <a:outerShdw blurRad="38100" dist="38100" dir="2700000" algn="tl">
                    <a:srgbClr val="000000">
                      <a:alpha val="43137"/>
                    </a:srgbClr>
                  </a:outerShdw>
                </a:effectLst>
              </a:rPr>
              <a:t>obey the voice </a:t>
            </a:r>
            <a:r>
              <a:rPr lang="en-US" b="1" dirty="0">
                <a:effectLst>
                  <a:outerShdw blurRad="38100" dist="38100" dir="2700000" algn="tl">
                    <a:srgbClr val="000000">
                      <a:alpha val="43137"/>
                    </a:srgbClr>
                  </a:outerShdw>
                </a:effectLst>
              </a:rPr>
              <a:t>of the LORD which I speak to you. </a:t>
            </a:r>
            <a:r>
              <a:rPr lang="en-US" b="1" u="sng" dirty="0">
                <a:solidFill>
                  <a:srgbClr val="92D050"/>
                </a:solidFill>
                <a:effectLst>
                  <a:outerShdw blurRad="38100" dist="38100" dir="2700000" algn="tl">
                    <a:srgbClr val="000000">
                      <a:alpha val="43137"/>
                    </a:srgbClr>
                  </a:outerShdw>
                </a:effectLst>
              </a:rPr>
              <a:t>So it shall be well with you</a:t>
            </a:r>
          </a:p>
        </p:txBody>
      </p:sp>
      <p:cxnSp>
        <p:nvCxnSpPr>
          <p:cNvPr id="26" name="Straight Connector 25"/>
          <p:cNvCxnSpPr/>
          <p:nvPr/>
        </p:nvCxnSpPr>
        <p:spPr>
          <a:xfrm>
            <a:off x="10642861" y="2631637"/>
            <a:ext cx="7054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181" y="2993156"/>
            <a:ext cx="687214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41" y="4149373"/>
            <a:ext cx="2917581"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11:7</a:t>
            </a:r>
            <a:r>
              <a:rPr lang="en-US" b="1" dirty="0">
                <a:effectLst>
                  <a:outerShdw blurRad="38100" dist="38100" dir="2700000" algn="tl">
                    <a:srgbClr val="000000">
                      <a:alpha val="43137"/>
                    </a:srgbClr>
                  </a:outerShdw>
                </a:effectLst>
              </a:rPr>
              <a:t>  For I earnestly exhorted your fathers in the day I brought them up out of the land of Egypt, until this day, rising early and exhorting, saying, "</a:t>
            </a:r>
            <a:r>
              <a:rPr lang="en-US" b="1" dirty="0">
                <a:solidFill>
                  <a:srgbClr val="FFFF00"/>
                </a:solidFill>
                <a:effectLst>
                  <a:outerShdw blurRad="38100" dist="38100" dir="2700000" algn="tl">
                    <a:srgbClr val="000000">
                      <a:alpha val="43137"/>
                    </a:srgbClr>
                  </a:outerShdw>
                </a:effectLst>
              </a:rPr>
              <a:t>Obey My voice</a:t>
            </a:r>
            <a:r>
              <a:rPr lang="en-US" b="1" dirty="0">
                <a:effectLst>
                  <a:outerShdw blurRad="38100" dist="38100" dir="2700000" algn="tl">
                    <a:srgbClr val="000000">
                      <a:alpha val="43137"/>
                    </a:srgbClr>
                  </a:outerShdw>
                </a:effectLst>
              </a:rPr>
              <a:t>."</a:t>
            </a:r>
          </a:p>
        </p:txBody>
      </p:sp>
      <p:sp>
        <p:nvSpPr>
          <p:cNvPr id="19" name="Right Arrow 18"/>
          <p:cNvSpPr/>
          <p:nvPr/>
        </p:nvSpPr>
        <p:spPr>
          <a:xfrm>
            <a:off x="2681953" y="4619133"/>
            <a:ext cx="641023"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6157284" y="4619134"/>
            <a:ext cx="641023"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8700956" y="4619134"/>
            <a:ext cx="641023"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
        <p:nvSpPr>
          <p:cNvPr id="37" name="TextBox 4"/>
          <p:cNvSpPr txBox="1">
            <a:spLocks noChangeArrowheads="1"/>
          </p:cNvSpPr>
          <p:nvPr/>
        </p:nvSpPr>
        <p:spPr bwMode="auto">
          <a:xfrm>
            <a:off x="5885205" y="3066569"/>
            <a:ext cx="5669209" cy="830997"/>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dirty="0" smtClean="0">
                <a:solidFill>
                  <a:schemeClr val="tx2"/>
                </a:solidFill>
                <a:effectLst>
                  <a:outerShdw blurRad="38100" dist="38100" dir="2700000" algn="tl">
                    <a:srgbClr val="000000">
                      <a:alpha val="43137"/>
                    </a:srgbClr>
                  </a:outerShdw>
                </a:effectLst>
                <a:latin typeface="+mn-lt"/>
              </a:rPr>
              <a:t>What was God’s intention for their obedience? </a:t>
            </a:r>
            <a:endParaRPr lang="en-US" dirty="0">
              <a:solidFill>
                <a:schemeClr val="tx2"/>
              </a:solidFill>
              <a:effectLst>
                <a:outerShdw blurRad="38100" dist="38100" dir="2700000" algn="tl">
                  <a:srgbClr val="000000">
                    <a:alpha val="43137"/>
                  </a:srgbClr>
                </a:outerShdw>
              </a:effectLst>
              <a:latin typeface="+mn-lt"/>
            </a:endParaRPr>
          </a:p>
        </p:txBody>
      </p:sp>
      <p:sp>
        <p:nvSpPr>
          <p:cNvPr id="17" name="Oval 16"/>
          <p:cNvSpPr/>
          <p:nvPr/>
        </p:nvSpPr>
        <p:spPr>
          <a:xfrm>
            <a:off x="7805394" y="320510"/>
            <a:ext cx="4042526" cy="1489435"/>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accent3">
                    <a:lumMod val="40000"/>
                    <a:lumOff val="60000"/>
                  </a:schemeClr>
                </a:solidFill>
                <a:effectLst>
                  <a:outerShdw blurRad="38100" dist="38100" dir="2700000" algn="tl">
                    <a:srgbClr val="000000">
                      <a:alpha val="43137"/>
                    </a:srgbClr>
                  </a:outerShdw>
                </a:effectLst>
              </a:rPr>
              <a:t>Threads of Jeremiah</a:t>
            </a:r>
            <a:endParaRPr lang="en-US" sz="2800" b="1" i="1" dirty="0">
              <a:solidFill>
                <a:schemeClr val="accent3">
                  <a:lumMod val="40000"/>
                  <a:lumOff val="60000"/>
                </a:schemeClr>
              </a:solidFill>
              <a:effectLst>
                <a:outerShdw blurRad="38100" dist="38100" dir="2700000" algn="tl">
                  <a:srgbClr val="000000">
                    <a:alpha val="43137"/>
                  </a:srgbClr>
                </a:outerShdw>
              </a:effectLst>
            </a:endParaRPr>
          </a:p>
        </p:txBody>
      </p:sp>
      <p:sp>
        <p:nvSpPr>
          <p:cNvPr id="20" name="Pentagon 19"/>
          <p:cNvSpPr/>
          <p:nvPr/>
        </p:nvSpPr>
        <p:spPr>
          <a:xfrm>
            <a:off x="9257122" y="1539703"/>
            <a:ext cx="2773051" cy="575034"/>
          </a:xfrm>
          <a:prstGeom prst="homePlate">
            <a:avLst/>
          </a:prstGeom>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3">
                    <a:lumMod val="40000"/>
                    <a:lumOff val="60000"/>
                  </a:schemeClr>
                </a:solidFill>
                <a:effectLst>
                  <a:outerShdw blurRad="38100" dist="38100" dir="2700000" algn="tl">
                    <a:srgbClr val="000000">
                      <a:alpha val="43137"/>
                    </a:srgbClr>
                  </a:outerShdw>
                </a:effectLst>
              </a:rPr>
              <a:t>“Obedience”</a:t>
            </a:r>
            <a:endParaRPr lang="en-US" sz="2000" b="1" dirty="0">
              <a:solidFill>
                <a:schemeClr val="accent3">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097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789763"/>
            <a:ext cx="11414287" cy="3416320"/>
          </a:xfrm>
          <a:prstGeom prst="rect">
            <a:avLst/>
          </a:prstGeom>
        </p:spPr>
        <p:txBody>
          <a:bodyPr wrap="square">
            <a:spAutoFit/>
          </a:bodyPr>
          <a:lstStyle/>
          <a:p>
            <a:r>
              <a:rPr lang="en-US" sz="2400" b="1" dirty="0" err="1" smtClean="0">
                <a:solidFill>
                  <a:schemeClr val="tx2"/>
                </a:solidFill>
              </a:rPr>
              <a:t>Jer</a:t>
            </a:r>
            <a:r>
              <a:rPr lang="en-US" sz="2400" b="1" dirty="0" smtClean="0">
                <a:solidFill>
                  <a:schemeClr val="tx2"/>
                </a:solidFill>
              </a:rPr>
              <a:t> 11:1-5</a:t>
            </a:r>
            <a:r>
              <a:rPr lang="en-US" sz="2400" dirty="0" smtClean="0">
                <a:solidFill>
                  <a:schemeClr val="tx2"/>
                </a:solidFill>
                <a:effectLst>
                  <a:outerShdw blurRad="38100" dist="38100" dir="2700000" algn="tl">
                    <a:srgbClr val="000000">
                      <a:alpha val="43137"/>
                    </a:srgbClr>
                  </a:outerShdw>
                </a:effectLst>
              </a:rPr>
              <a:t>  The word that came to Jeremiah from the LORD, saying, </a:t>
            </a:r>
            <a:r>
              <a:rPr lang="en-US" sz="2400" b="1" baseline="30000" dirty="0" smtClean="0">
                <a:solidFill>
                  <a:schemeClr val="tx2"/>
                </a:solidFill>
                <a:effectLst>
                  <a:outerShdw blurRad="38100" dist="38100" dir="2700000" algn="tl">
                    <a:srgbClr val="000000">
                      <a:alpha val="43137"/>
                    </a:srgbClr>
                  </a:outerShdw>
                </a:effectLst>
              </a:rPr>
              <a:t>2</a:t>
            </a:r>
            <a:r>
              <a:rPr lang="en-US" sz="2400" dirty="0" smtClean="0">
                <a:solidFill>
                  <a:schemeClr val="tx2"/>
                </a:solidFill>
                <a:effectLst>
                  <a:outerShdw blurRad="38100" dist="38100" dir="2700000" algn="tl">
                    <a:srgbClr val="000000">
                      <a:alpha val="43137"/>
                    </a:srgbClr>
                  </a:outerShdw>
                </a:effectLst>
              </a:rPr>
              <a:t> "Hear the words of this covenant, and speak to the men of Judah and to the inhabitants of Jerusalem; </a:t>
            </a:r>
            <a:r>
              <a:rPr lang="en-US" sz="2400" b="1" baseline="30000" dirty="0" smtClean="0">
                <a:solidFill>
                  <a:schemeClr val="tx2"/>
                </a:solidFill>
                <a:effectLst>
                  <a:outerShdw blurRad="38100" dist="38100" dir="2700000" algn="tl">
                    <a:srgbClr val="000000">
                      <a:alpha val="43137"/>
                    </a:srgbClr>
                  </a:outerShdw>
                </a:effectLst>
              </a:rPr>
              <a:t>3</a:t>
            </a:r>
            <a:r>
              <a:rPr lang="en-US" sz="2400" dirty="0" smtClean="0">
                <a:solidFill>
                  <a:schemeClr val="tx2"/>
                </a:solidFill>
                <a:effectLst>
                  <a:outerShdw blurRad="38100" dist="38100" dir="2700000" algn="tl">
                    <a:srgbClr val="000000">
                      <a:alpha val="43137"/>
                    </a:srgbClr>
                  </a:outerShdw>
                </a:effectLst>
              </a:rPr>
              <a:t> and say to them, 'Thus says the LORD God of Israel: "Cursed </a:t>
            </a:r>
            <a:r>
              <a:rPr lang="en-US" sz="2400" i="1" dirty="0" smtClean="0">
                <a:solidFill>
                  <a:schemeClr val="tx2"/>
                </a:solidFill>
                <a:effectLst>
                  <a:outerShdw blurRad="38100" dist="38100" dir="2700000" algn="tl">
                    <a:srgbClr val="000000">
                      <a:alpha val="43137"/>
                    </a:srgbClr>
                  </a:outerShdw>
                </a:effectLst>
              </a:rPr>
              <a:t>is</a:t>
            </a:r>
            <a:r>
              <a:rPr lang="en-US" sz="2400" dirty="0" smtClean="0">
                <a:solidFill>
                  <a:schemeClr val="tx2"/>
                </a:solidFill>
                <a:effectLst>
                  <a:outerShdw blurRad="38100" dist="38100" dir="2700000" algn="tl">
                    <a:srgbClr val="000000">
                      <a:alpha val="43137"/>
                    </a:srgbClr>
                  </a:outerShdw>
                </a:effectLst>
              </a:rPr>
              <a:t> the man who does not obey the words of this covenant </a:t>
            </a:r>
            <a:r>
              <a:rPr lang="en-US" sz="2400" b="1" baseline="30000" dirty="0" smtClean="0">
                <a:solidFill>
                  <a:schemeClr val="tx2"/>
                </a:solidFill>
                <a:effectLst>
                  <a:outerShdw blurRad="38100" dist="38100" dir="2700000" algn="tl">
                    <a:srgbClr val="000000">
                      <a:alpha val="43137"/>
                    </a:srgbClr>
                  </a:outerShdw>
                </a:effectLst>
              </a:rPr>
              <a:t>4</a:t>
            </a:r>
            <a:r>
              <a:rPr lang="en-US" sz="2400" dirty="0" smtClean="0">
                <a:solidFill>
                  <a:schemeClr val="tx2"/>
                </a:solidFill>
                <a:effectLst>
                  <a:outerShdw blurRad="38100" dist="38100" dir="2700000" algn="tl">
                    <a:srgbClr val="000000">
                      <a:alpha val="43137"/>
                    </a:srgbClr>
                  </a:outerShdw>
                </a:effectLst>
              </a:rPr>
              <a:t> which I commanded your fathers in the day I brought them out of the land of Egypt, from the iron furnace, saying, 'Obey My voice, and do according to all that I command you; so shall you be My people, and I will be your God,' </a:t>
            </a:r>
            <a:r>
              <a:rPr lang="en-US" sz="2400" b="1" baseline="30000" dirty="0" smtClean="0">
                <a:solidFill>
                  <a:schemeClr val="tx2"/>
                </a:solidFill>
                <a:effectLst>
                  <a:outerShdw blurRad="38100" dist="38100" dir="2700000" algn="tl">
                    <a:srgbClr val="000000">
                      <a:alpha val="43137"/>
                    </a:srgbClr>
                  </a:outerShdw>
                </a:effectLst>
              </a:rPr>
              <a:t>5</a:t>
            </a:r>
            <a:r>
              <a:rPr lang="en-US" sz="2400" dirty="0" smtClean="0">
                <a:solidFill>
                  <a:schemeClr val="tx2"/>
                </a:solidFill>
                <a:effectLst>
                  <a:outerShdw blurRad="38100" dist="38100" dir="2700000" algn="tl">
                    <a:srgbClr val="000000">
                      <a:alpha val="43137"/>
                    </a:srgbClr>
                  </a:outerShdw>
                </a:effectLst>
              </a:rPr>
              <a:t> that I may establish the oath which I have sworn to your fathers, to give them 'a land flowing with milk and honey,' as </a:t>
            </a:r>
            <a:r>
              <a:rPr lang="en-US" sz="2400" i="1" dirty="0" smtClean="0">
                <a:solidFill>
                  <a:schemeClr val="tx2"/>
                </a:solidFill>
                <a:effectLst>
                  <a:outerShdw blurRad="38100" dist="38100" dir="2700000" algn="tl">
                    <a:srgbClr val="000000">
                      <a:alpha val="43137"/>
                    </a:srgbClr>
                  </a:outerShdw>
                </a:effectLst>
              </a:rPr>
              <a:t>it is</a:t>
            </a:r>
            <a:r>
              <a:rPr lang="en-US" sz="2400" dirty="0" smtClean="0">
                <a:solidFill>
                  <a:schemeClr val="tx2"/>
                </a:solidFill>
                <a:effectLst>
                  <a:outerShdw blurRad="38100" dist="38100" dir="2700000" algn="tl">
                    <a:srgbClr val="000000">
                      <a:alpha val="43137"/>
                    </a:srgbClr>
                  </a:outerShdw>
                </a:effectLst>
              </a:rPr>
              <a:t> this day." ' " And I answered and said, "So be it, LORD." </a:t>
            </a:r>
            <a:endParaRPr lang="en-US" sz="24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405353" y="273363"/>
            <a:ext cx="10491247" cy="600173"/>
          </a:xfrm>
        </p:spPr>
        <p:txBody>
          <a:bodyPr/>
          <a:lstStyle/>
          <a:p>
            <a:r>
              <a:rPr lang="en-US" dirty="0"/>
              <a:t>The </a:t>
            </a:r>
            <a:r>
              <a:rPr lang="en-US" dirty="0" smtClean="0"/>
              <a:t>Covenant </a:t>
            </a:r>
            <a:r>
              <a:rPr lang="en-US" dirty="0"/>
              <a:t>sermon…  </a:t>
            </a:r>
            <a:r>
              <a:rPr lang="en-US" sz="2400" dirty="0">
                <a:solidFill>
                  <a:srgbClr val="000000"/>
                </a:solidFill>
              </a:rPr>
              <a:t>chapter </a:t>
            </a:r>
            <a:r>
              <a:rPr lang="en-US" sz="2400" dirty="0" smtClean="0">
                <a:solidFill>
                  <a:srgbClr val="000000"/>
                </a:solidFill>
              </a:rPr>
              <a:t>11</a:t>
            </a:r>
            <a:endParaRPr lang="en-US" dirty="0">
              <a:solidFill>
                <a:srgbClr val="000000"/>
              </a:solidFill>
            </a:endParaRPr>
          </a:p>
        </p:txBody>
      </p:sp>
      <p:cxnSp>
        <p:nvCxnSpPr>
          <p:cNvPr id="20" name="Straight Connector 19"/>
          <p:cNvCxnSpPr/>
          <p:nvPr/>
        </p:nvCxnSpPr>
        <p:spPr>
          <a:xfrm>
            <a:off x="1065228" y="2641067"/>
            <a:ext cx="5516252"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552373" y="4149373"/>
            <a:ext cx="2950589"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7:25</a:t>
            </a:r>
            <a:r>
              <a:rPr lang="en-US" b="1" dirty="0">
                <a:effectLst>
                  <a:outerShdw blurRad="38100" dist="38100" dir="2700000" algn="tl">
                    <a:srgbClr val="000000">
                      <a:alpha val="43137"/>
                    </a:srgbClr>
                  </a:outerShdw>
                </a:effectLst>
              </a:rPr>
              <a:t>  Since the day that </a:t>
            </a:r>
            <a:r>
              <a:rPr lang="en-US" b="1" dirty="0">
                <a:solidFill>
                  <a:srgbClr val="FFFF00"/>
                </a:solidFill>
                <a:effectLst>
                  <a:outerShdw blurRad="38100" dist="38100" dir="2700000" algn="tl">
                    <a:srgbClr val="000000">
                      <a:alpha val="43137"/>
                    </a:srgbClr>
                  </a:outerShdw>
                </a:effectLst>
              </a:rPr>
              <a:t>your fathers came out of the land of Egypt </a:t>
            </a:r>
            <a:r>
              <a:rPr lang="en-US" b="1" dirty="0">
                <a:effectLst>
                  <a:outerShdw blurRad="38100" dist="38100" dir="2700000" algn="tl">
                    <a:srgbClr val="000000">
                      <a:alpha val="43137"/>
                    </a:srgbClr>
                  </a:outerShdw>
                </a:effectLst>
              </a:rPr>
              <a:t>until this day, I have even sent to you all My servants the prophets, daily rising up early and sending </a:t>
            </a:r>
            <a:r>
              <a:rPr lang="en-US" b="1" i="1" dirty="0">
                <a:effectLst>
                  <a:outerShdw blurRad="38100" dist="38100" dir="2700000" algn="tl">
                    <a:srgbClr val="000000">
                      <a:alpha val="43137"/>
                    </a:srgbClr>
                  </a:outerShdw>
                </a:effectLst>
              </a:rPr>
              <a:t>them</a:t>
            </a:r>
            <a:endParaRPr lang="en-US" b="1" dirty="0">
              <a:effectLst>
                <a:outerShdw blurRad="38100" dist="38100" dir="2700000" algn="tl">
                  <a:srgbClr val="000000">
                    <a:alpha val="43137"/>
                  </a:srgbClr>
                </a:outerShdw>
              </a:effectLst>
            </a:endParaRPr>
          </a:p>
        </p:txBody>
      </p:sp>
      <p:sp>
        <p:nvSpPr>
          <p:cNvPr id="16" name="Rectangle 15"/>
          <p:cNvSpPr/>
          <p:nvPr/>
        </p:nvSpPr>
        <p:spPr>
          <a:xfrm>
            <a:off x="122546" y="4149373"/>
            <a:ext cx="1866501"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2:6</a:t>
            </a:r>
            <a:r>
              <a:rPr lang="en-US" b="1" dirty="0">
                <a:effectLst>
                  <a:outerShdw blurRad="38100" dist="38100" dir="2700000" algn="tl">
                    <a:srgbClr val="000000">
                      <a:alpha val="43137"/>
                    </a:srgbClr>
                  </a:outerShdw>
                </a:effectLst>
              </a:rPr>
              <a:t>  Neither did they say, 'Where </a:t>
            </a:r>
            <a:r>
              <a:rPr lang="en-US" b="1" i="1" dirty="0">
                <a:effectLst>
                  <a:outerShdw blurRad="38100" dist="38100" dir="2700000" algn="tl">
                    <a:srgbClr val="000000">
                      <a:alpha val="43137"/>
                    </a:srgbClr>
                  </a:outerShdw>
                </a:effectLst>
              </a:rPr>
              <a:t>is</a:t>
            </a:r>
            <a:r>
              <a:rPr lang="en-US" b="1" dirty="0">
                <a:effectLst>
                  <a:outerShdw blurRad="38100" dist="38100" dir="2700000" algn="tl">
                    <a:srgbClr val="000000">
                      <a:alpha val="43137"/>
                    </a:srgbClr>
                  </a:outerShdw>
                </a:effectLst>
              </a:rPr>
              <a:t> the LORD, Who </a:t>
            </a:r>
            <a:r>
              <a:rPr lang="en-US" b="1" dirty="0">
                <a:solidFill>
                  <a:srgbClr val="FFFF00"/>
                </a:solidFill>
                <a:effectLst>
                  <a:outerShdw blurRad="38100" dist="38100" dir="2700000" algn="tl">
                    <a:srgbClr val="000000">
                      <a:alpha val="43137"/>
                    </a:srgbClr>
                  </a:outerShdw>
                </a:effectLst>
              </a:rPr>
              <a:t>brought us up out of the land of Egypt</a:t>
            </a:r>
            <a:endParaRPr lang="en-US" b="1" dirty="0">
              <a:solidFill>
                <a:srgbClr val="FFFF00"/>
              </a:solidFill>
              <a:effectLst>
                <a:outerShdw blurRad="38100" dist="38100" dir="2700000" algn="tl">
                  <a:srgbClr val="000000">
                    <a:alpha val="43137"/>
                  </a:srgbClr>
                </a:outerShdw>
              </a:effectLst>
            </a:endParaRPr>
          </a:p>
        </p:txBody>
      </p:sp>
      <p:sp>
        <p:nvSpPr>
          <p:cNvPr id="17" name="Rectangle 16"/>
          <p:cNvSpPr/>
          <p:nvPr/>
        </p:nvSpPr>
        <p:spPr>
          <a:xfrm>
            <a:off x="8880050" y="4149373"/>
            <a:ext cx="3150123"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34:13</a:t>
            </a:r>
            <a:r>
              <a:rPr lang="en-US" b="1" dirty="0">
                <a:effectLst>
                  <a:outerShdw blurRad="38100" dist="38100" dir="2700000" algn="tl">
                    <a:srgbClr val="000000">
                      <a:alpha val="43137"/>
                    </a:srgbClr>
                  </a:outerShdw>
                </a:effectLst>
              </a:rPr>
              <a:t>  "Thus says the LORD, the God of Israel: 'I made a covenant with your fathers in the day </a:t>
            </a:r>
            <a:r>
              <a:rPr lang="en-US" b="1" dirty="0">
                <a:solidFill>
                  <a:srgbClr val="FFFF00"/>
                </a:solidFill>
                <a:effectLst>
                  <a:outerShdw blurRad="38100" dist="38100" dir="2700000" algn="tl">
                    <a:srgbClr val="000000">
                      <a:alpha val="43137"/>
                    </a:srgbClr>
                  </a:outerShdw>
                </a:effectLst>
              </a:rPr>
              <a:t>that I brought them out of the land of Egypt</a:t>
            </a:r>
            <a:r>
              <a:rPr lang="en-US" b="1" dirty="0">
                <a:effectLst>
                  <a:outerShdw blurRad="38100" dist="38100" dir="2700000" algn="tl">
                    <a:srgbClr val="000000">
                      <a:alpha val="43137"/>
                    </a:srgbClr>
                  </a:outerShdw>
                </a:effectLst>
              </a:rPr>
              <a:t>, out of the house of bondage, saying,</a:t>
            </a:r>
            <a:endParaRPr lang="en-US" b="1" dirty="0">
              <a:effectLst>
                <a:outerShdw blurRad="38100" dist="38100" dir="2700000" algn="tl">
                  <a:srgbClr val="000000">
                    <a:alpha val="43137"/>
                  </a:srgbClr>
                </a:outerShdw>
              </a:effectLst>
            </a:endParaRPr>
          </a:p>
        </p:txBody>
      </p:sp>
      <p:sp>
        <p:nvSpPr>
          <p:cNvPr id="18" name="Rectangle 17"/>
          <p:cNvSpPr/>
          <p:nvPr/>
        </p:nvSpPr>
        <p:spPr>
          <a:xfrm>
            <a:off x="2295433" y="4149373"/>
            <a:ext cx="2917581" cy="2031325"/>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7:22</a:t>
            </a:r>
            <a:r>
              <a:rPr lang="en-US" b="1" dirty="0">
                <a:effectLst>
                  <a:outerShdw blurRad="38100" dist="38100" dir="2700000" algn="tl">
                    <a:srgbClr val="000000">
                      <a:alpha val="43137"/>
                    </a:srgbClr>
                  </a:outerShdw>
                </a:effectLst>
              </a:rPr>
              <a:t>  For I did not speak to your fathers, or command them in the day that </a:t>
            </a:r>
            <a:r>
              <a:rPr lang="en-US" b="1" dirty="0">
                <a:solidFill>
                  <a:srgbClr val="FFFF00"/>
                </a:solidFill>
                <a:effectLst>
                  <a:outerShdw blurRad="38100" dist="38100" dir="2700000" algn="tl">
                    <a:srgbClr val="000000">
                      <a:alpha val="43137"/>
                    </a:srgbClr>
                  </a:outerShdw>
                </a:effectLst>
              </a:rPr>
              <a:t>I brought them out of the land of Egypt</a:t>
            </a:r>
            <a:r>
              <a:rPr lang="en-US" b="1" dirty="0">
                <a:effectLst>
                  <a:outerShdw blurRad="38100" dist="38100" dir="2700000" algn="tl">
                    <a:srgbClr val="000000">
                      <a:alpha val="43137"/>
                    </a:srgbClr>
                  </a:outerShdw>
                </a:effectLst>
              </a:rPr>
              <a:t>, concerning burnt offerings or sacrifices.</a:t>
            </a:r>
            <a:endParaRPr lang="en-US" b="1" dirty="0">
              <a:effectLst>
                <a:outerShdw blurRad="38100" dist="38100" dir="2700000" algn="tl">
                  <a:srgbClr val="000000">
                    <a:alpha val="43137"/>
                  </a:srgbClr>
                </a:outerShdw>
              </a:effectLst>
            </a:endParaRPr>
          </a:p>
        </p:txBody>
      </p:sp>
      <p:sp>
        <p:nvSpPr>
          <p:cNvPr id="19" name="Right Arrow 18"/>
          <p:cNvSpPr/>
          <p:nvPr/>
        </p:nvSpPr>
        <p:spPr>
          <a:xfrm>
            <a:off x="1890086" y="4619133"/>
            <a:ext cx="476044"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175310" y="4619134"/>
            <a:ext cx="444622"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8436983" y="4619134"/>
            <a:ext cx="518489"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
        <p:nvSpPr>
          <p:cNvPr id="24" name="Oval 23"/>
          <p:cNvSpPr/>
          <p:nvPr/>
        </p:nvSpPr>
        <p:spPr>
          <a:xfrm>
            <a:off x="7805394" y="320510"/>
            <a:ext cx="4042526" cy="1489435"/>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accent3">
                    <a:lumMod val="40000"/>
                    <a:lumOff val="60000"/>
                  </a:schemeClr>
                </a:solidFill>
                <a:effectLst>
                  <a:outerShdw blurRad="38100" dist="38100" dir="2700000" algn="tl">
                    <a:srgbClr val="000000">
                      <a:alpha val="43137"/>
                    </a:srgbClr>
                  </a:outerShdw>
                </a:effectLst>
              </a:rPr>
              <a:t>Threads of Jeremiah</a:t>
            </a:r>
            <a:endParaRPr lang="en-US" sz="2800" b="1" i="1" dirty="0">
              <a:solidFill>
                <a:schemeClr val="accent3">
                  <a:lumMod val="40000"/>
                  <a:lumOff val="60000"/>
                </a:schemeClr>
              </a:solidFill>
              <a:effectLst>
                <a:outerShdw blurRad="38100" dist="38100" dir="2700000" algn="tl">
                  <a:srgbClr val="000000">
                    <a:alpha val="43137"/>
                  </a:srgbClr>
                </a:outerShdw>
              </a:effectLst>
            </a:endParaRPr>
          </a:p>
        </p:txBody>
      </p:sp>
      <p:sp>
        <p:nvSpPr>
          <p:cNvPr id="25" name="Pentagon 24"/>
          <p:cNvSpPr/>
          <p:nvPr/>
        </p:nvSpPr>
        <p:spPr>
          <a:xfrm>
            <a:off x="9257122" y="1539703"/>
            <a:ext cx="2773051" cy="751010"/>
          </a:xfrm>
          <a:prstGeom prst="homePlate">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3">
                    <a:lumMod val="40000"/>
                    <a:lumOff val="60000"/>
                  </a:schemeClr>
                </a:solidFill>
                <a:effectLst>
                  <a:outerShdw blurRad="38100" dist="38100" dir="2700000" algn="tl">
                    <a:srgbClr val="000000">
                      <a:alpha val="43137"/>
                    </a:srgbClr>
                  </a:outerShdw>
                </a:effectLst>
              </a:rPr>
              <a:t>“God’s Sovereignty in Salvation”</a:t>
            </a:r>
            <a:endParaRPr lang="en-US" sz="2000" b="1" dirty="0">
              <a:solidFill>
                <a:schemeClr val="accent3">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480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10" presetClass="entr" presetSubtype="0" fill="hold" grpId="0" nodeType="after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500"/>
                            </p:stCondLst>
                            <p:childTnLst>
                              <p:par>
                                <p:cTn id="37" presetID="10" presetClass="entr" presetSubtype="0"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ircle(in)">
                                      <p:cBhvr>
                                        <p:cTn id="44" dur="10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22"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875934"/>
            <a:ext cx="7107810" cy="371887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400" b="1" dirty="0" smtClean="0"/>
              <a:t>Jer. </a:t>
            </a:r>
            <a:r>
              <a:rPr lang="en-US" sz="2400" b="1" dirty="0"/>
              <a:t>11:5</a:t>
            </a:r>
            <a:r>
              <a:rPr lang="en-US" sz="2400" dirty="0"/>
              <a:t>  </a:t>
            </a:r>
            <a:r>
              <a:rPr lang="en-US" sz="2400" dirty="0">
                <a:effectLst>
                  <a:outerShdw blurRad="38100" dist="38100" dir="2700000" algn="tl">
                    <a:srgbClr val="000000">
                      <a:alpha val="43137"/>
                    </a:srgbClr>
                  </a:outerShdw>
                </a:effectLst>
              </a:rPr>
              <a:t>that I may establish the oath which I have sworn to your fathers, to give them 'a land flowing with milk and honey,' as </a:t>
            </a:r>
            <a:r>
              <a:rPr lang="en-US" sz="2400" i="1" dirty="0">
                <a:effectLst>
                  <a:outerShdw blurRad="38100" dist="38100" dir="2700000" algn="tl">
                    <a:srgbClr val="000000">
                      <a:alpha val="43137"/>
                    </a:srgbClr>
                  </a:outerShdw>
                </a:effectLst>
              </a:rPr>
              <a:t>it is</a:t>
            </a:r>
            <a:r>
              <a:rPr lang="en-US" sz="2400" dirty="0">
                <a:effectLst>
                  <a:outerShdw blurRad="38100" dist="38100" dir="2700000" algn="tl">
                    <a:srgbClr val="000000">
                      <a:alpha val="43137"/>
                    </a:srgbClr>
                  </a:outerShdw>
                </a:effectLst>
              </a:rPr>
              <a:t> this day." ' " And I answered and said, "So be it, LORD." </a:t>
            </a:r>
          </a:p>
        </p:txBody>
      </p:sp>
      <p:sp>
        <p:nvSpPr>
          <p:cNvPr id="6" name="Title 6"/>
          <p:cNvSpPr txBox="1">
            <a:spLocks/>
          </p:cNvSpPr>
          <p:nvPr/>
        </p:nvSpPr>
        <p:spPr>
          <a:xfrm>
            <a:off x="28437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Consent</a:t>
            </a:r>
            <a:r>
              <a:rPr lang="en-US" dirty="0" smtClean="0"/>
              <a:t>…</a:t>
            </a:r>
            <a:endParaRPr lang="en-US"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cxnSp>
        <p:nvCxnSpPr>
          <p:cNvPr id="9" name="Straight Connector 8"/>
          <p:cNvCxnSpPr/>
          <p:nvPr/>
        </p:nvCxnSpPr>
        <p:spPr>
          <a:xfrm>
            <a:off x="5995447" y="2884602"/>
            <a:ext cx="7070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8008" y="3216111"/>
            <a:ext cx="456100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8570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875934"/>
            <a:ext cx="7107810" cy="4223564"/>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a:lnSpc>
                <a:spcPts val="3100"/>
              </a:lnSpc>
            </a:pPr>
            <a:r>
              <a:rPr lang="en-US" sz="2400" b="1" dirty="0" err="1"/>
              <a:t>Jer</a:t>
            </a:r>
            <a:r>
              <a:rPr lang="en-US" sz="2400" b="1" dirty="0"/>
              <a:t> </a:t>
            </a:r>
            <a:r>
              <a:rPr lang="en-US" sz="2400" b="1" dirty="0" smtClean="0"/>
              <a:t>11:18-20</a:t>
            </a:r>
            <a:r>
              <a:rPr lang="en-US" sz="2400" dirty="0"/>
              <a:t>  </a:t>
            </a:r>
            <a:r>
              <a:rPr lang="en-US" sz="2400" dirty="0">
                <a:effectLst>
                  <a:outerShdw blurRad="38100" dist="38100" dir="2700000" algn="tl">
                    <a:srgbClr val="000000">
                      <a:alpha val="43137"/>
                    </a:srgbClr>
                  </a:outerShdw>
                </a:effectLst>
              </a:rPr>
              <a:t>Now the LORD gave me knowledge </a:t>
            </a:r>
            <a:r>
              <a:rPr lang="en-US" sz="2400" i="1" dirty="0">
                <a:effectLst>
                  <a:outerShdw blurRad="38100" dist="38100" dir="2700000" algn="tl">
                    <a:srgbClr val="000000">
                      <a:alpha val="43137"/>
                    </a:srgbClr>
                  </a:outerShdw>
                </a:effectLst>
              </a:rPr>
              <a:t>of it,</a:t>
            </a:r>
            <a:r>
              <a:rPr lang="en-US" sz="2400" dirty="0">
                <a:effectLst>
                  <a:outerShdw blurRad="38100" dist="38100" dir="2700000" algn="tl">
                    <a:srgbClr val="000000">
                      <a:alpha val="43137"/>
                    </a:srgbClr>
                  </a:outerShdw>
                </a:effectLst>
              </a:rPr>
              <a:t> and I know </a:t>
            </a:r>
            <a:r>
              <a:rPr lang="en-US" sz="2400" i="1" dirty="0">
                <a:effectLst>
                  <a:outerShdw blurRad="38100" dist="38100" dir="2700000" algn="tl">
                    <a:srgbClr val="000000">
                      <a:alpha val="43137"/>
                    </a:srgbClr>
                  </a:outerShdw>
                </a:effectLst>
              </a:rPr>
              <a:t>it;</a:t>
            </a:r>
            <a:r>
              <a:rPr lang="en-US" sz="2400" dirty="0">
                <a:effectLst>
                  <a:outerShdw blurRad="38100" dist="38100" dir="2700000" algn="tl">
                    <a:srgbClr val="000000">
                      <a:alpha val="43137"/>
                    </a:srgbClr>
                  </a:outerShdw>
                </a:effectLst>
              </a:rPr>
              <a:t> for You showed me their doings. </a:t>
            </a:r>
            <a:r>
              <a:rPr lang="en-US" sz="2400" dirty="0" smtClean="0">
                <a:effectLst>
                  <a:outerShdw blurRad="38100" dist="38100" dir="2700000" algn="tl">
                    <a:srgbClr val="000000">
                      <a:alpha val="43137"/>
                    </a:srgbClr>
                  </a:outerShdw>
                </a:effectLst>
              </a:rPr>
              <a:t> </a:t>
            </a:r>
            <a:r>
              <a:rPr lang="en-US" sz="2400" b="1" baseline="30000" dirty="0" smtClean="0">
                <a:effectLst>
                  <a:outerShdw blurRad="38100" dist="38100" dir="2700000" algn="tl">
                    <a:srgbClr val="000000">
                      <a:alpha val="43137"/>
                    </a:srgbClr>
                  </a:outerShdw>
                </a:effectLst>
              </a:rPr>
              <a:t>19 </a:t>
            </a:r>
            <a:r>
              <a:rPr lang="en-US" sz="2400" dirty="0" smtClean="0">
                <a:effectLst>
                  <a:outerShdw blurRad="38100" dist="38100" dir="2700000" algn="tl">
                    <a:srgbClr val="000000">
                      <a:alpha val="43137"/>
                    </a:srgbClr>
                  </a:outerShdw>
                </a:effectLst>
              </a:rPr>
              <a:t>But </a:t>
            </a:r>
            <a:r>
              <a:rPr lang="en-US" sz="2400" dirty="0">
                <a:effectLst>
                  <a:outerShdw blurRad="38100" dist="38100" dir="2700000" algn="tl">
                    <a:srgbClr val="000000">
                      <a:alpha val="43137"/>
                    </a:srgbClr>
                  </a:outerShdw>
                </a:effectLst>
              </a:rPr>
              <a:t>I </a:t>
            </a:r>
            <a:r>
              <a:rPr lang="en-US" sz="2400" i="1" dirty="0">
                <a:effectLst>
                  <a:outerShdw blurRad="38100" dist="38100" dir="2700000" algn="tl">
                    <a:srgbClr val="000000">
                      <a:alpha val="43137"/>
                    </a:srgbClr>
                  </a:outerShdw>
                </a:effectLst>
              </a:rPr>
              <a:t>was</a:t>
            </a:r>
            <a:r>
              <a:rPr lang="en-US" sz="2400" dirty="0">
                <a:effectLst>
                  <a:outerShdw blurRad="38100" dist="38100" dir="2700000" algn="tl">
                    <a:srgbClr val="000000">
                      <a:alpha val="43137"/>
                    </a:srgbClr>
                  </a:outerShdw>
                </a:effectLst>
              </a:rPr>
              <a:t> like a docile lamb brought to the slaughter; and I did not know that they had devised schemes against me, </a:t>
            </a:r>
            <a:r>
              <a:rPr lang="en-US" sz="2400" i="1" dirty="0">
                <a:effectLst>
                  <a:outerShdw blurRad="38100" dist="38100" dir="2700000" algn="tl">
                    <a:srgbClr val="000000">
                      <a:alpha val="43137"/>
                    </a:srgbClr>
                  </a:outerShdw>
                </a:effectLst>
              </a:rPr>
              <a:t>saying,</a:t>
            </a:r>
            <a:r>
              <a:rPr lang="en-US" sz="2400" dirty="0">
                <a:effectLst>
                  <a:outerShdw blurRad="38100" dist="38100" dir="2700000" algn="tl">
                    <a:srgbClr val="000000">
                      <a:alpha val="43137"/>
                    </a:srgbClr>
                  </a:outerShdw>
                </a:effectLst>
              </a:rPr>
              <a:t> "Let us destroy the tree with its fruit, and let us cut him off from the land of the living, that his name may be remembered no more." </a:t>
            </a:r>
            <a:r>
              <a:rPr lang="en-US" sz="2400" b="1" baseline="30000" dirty="0" smtClean="0">
                <a:effectLst>
                  <a:outerShdw blurRad="38100" dist="38100" dir="2700000" algn="tl">
                    <a:srgbClr val="000000">
                      <a:alpha val="43137"/>
                    </a:srgbClr>
                  </a:outerShdw>
                </a:effectLst>
              </a:rPr>
              <a:t>20 </a:t>
            </a:r>
            <a:r>
              <a:rPr lang="en-US" sz="2400" dirty="0" smtClean="0">
                <a:effectLst>
                  <a:outerShdw blurRad="38100" dist="38100" dir="2700000" algn="tl">
                    <a:srgbClr val="000000">
                      <a:alpha val="43137"/>
                    </a:srgbClr>
                  </a:outerShdw>
                </a:effectLst>
              </a:rPr>
              <a:t>But</a:t>
            </a:r>
            <a:r>
              <a:rPr lang="en-US" sz="2400" dirty="0">
                <a:effectLst>
                  <a:outerShdw blurRad="38100" dist="38100" dir="2700000" algn="tl">
                    <a:srgbClr val="000000">
                      <a:alpha val="43137"/>
                    </a:srgbClr>
                  </a:outerShdw>
                </a:effectLst>
              </a:rPr>
              <a:t>, O LORD of hosts, You who judge righteously, Testing the mind and the heart, Let me see Your vengeance on them, For to You I have revealed my cause. </a:t>
            </a:r>
          </a:p>
        </p:txBody>
      </p:sp>
      <p:sp>
        <p:nvSpPr>
          <p:cNvPr id="6" name="Title 6"/>
          <p:cNvSpPr txBox="1">
            <a:spLocks/>
          </p:cNvSpPr>
          <p:nvPr/>
        </p:nvSpPr>
        <p:spPr>
          <a:xfrm>
            <a:off x="33936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Crisis</a:t>
            </a:r>
            <a:r>
              <a:rPr lang="en-US" dirty="0" smtClean="0"/>
              <a:t>…</a:t>
            </a:r>
            <a:endParaRPr lang="en-US"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cxnSp>
        <p:nvCxnSpPr>
          <p:cNvPr id="3" name="Straight Connector 2"/>
          <p:cNvCxnSpPr/>
          <p:nvPr/>
        </p:nvCxnSpPr>
        <p:spPr>
          <a:xfrm>
            <a:off x="2950590" y="3450210"/>
            <a:ext cx="41100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5715" y="3838280"/>
            <a:ext cx="66443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5715" y="4220065"/>
            <a:ext cx="64879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5715" y="4601850"/>
            <a:ext cx="351462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1865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250"/>
                            </p:stCondLst>
                            <p:childTnLst>
                              <p:par>
                                <p:cTn id="13" presetID="22" presetClass="entr" presetSubtype="8" fill="hold"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000"/>
                            </p:stCondLst>
                            <p:childTnLst>
                              <p:par>
                                <p:cTn id="17" presetID="22" presetClass="entr" presetSubtype="8" fill="hold"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2130458"/>
            <a:ext cx="7107810" cy="2080057"/>
          </a:xfrm>
          <a:prstGeom prst="rect">
            <a:avLst/>
          </a:prstGeom>
        </p:spPr>
        <p:txBody>
          <a:bodyPr vert="horz"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a:lnSpc>
                <a:spcPts val="3100"/>
              </a:lnSpc>
            </a:pPr>
            <a:r>
              <a:rPr lang="en-US" sz="2400" b="1" dirty="0" err="1"/>
              <a:t>Jer</a:t>
            </a:r>
            <a:r>
              <a:rPr lang="en-US" sz="2400" b="1" dirty="0"/>
              <a:t> </a:t>
            </a:r>
            <a:r>
              <a:rPr lang="en-US" sz="2400" b="1" dirty="0" smtClean="0"/>
              <a:t>11:21-23</a:t>
            </a:r>
            <a:r>
              <a:rPr lang="en-US" sz="2400" dirty="0"/>
              <a:t>  </a:t>
            </a:r>
            <a:r>
              <a:rPr lang="en-US" sz="2400" dirty="0">
                <a:effectLst>
                  <a:outerShdw blurRad="38100" dist="38100" dir="2700000" algn="tl">
                    <a:srgbClr val="000000">
                      <a:alpha val="43137"/>
                    </a:srgbClr>
                  </a:outerShdw>
                </a:effectLst>
              </a:rPr>
              <a:t>"Therefore thus says the LORD concerning the men of Anathoth who seek your life, saying, 'Do not prophesy in the name of the LORD, lest you die by our hand'— </a:t>
            </a:r>
            <a:r>
              <a:rPr lang="en-US" sz="2400" b="1" baseline="30000" dirty="0" smtClean="0">
                <a:effectLst>
                  <a:outerShdw blurRad="38100" dist="38100" dir="2700000" algn="tl">
                    <a:srgbClr val="000000">
                      <a:alpha val="43137"/>
                    </a:srgbClr>
                  </a:outerShdw>
                </a:effectLst>
              </a:rPr>
              <a:t>22</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therefore </a:t>
            </a:r>
            <a:r>
              <a:rPr lang="en-US" sz="2400" dirty="0">
                <a:effectLst>
                  <a:outerShdw blurRad="38100" dist="38100" dir="2700000" algn="tl">
                    <a:srgbClr val="000000">
                      <a:alpha val="43137"/>
                    </a:srgbClr>
                  </a:outerShdw>
                </a:effectLst>
              </a:rPr>
              <a:t>thus says the LORD of hosts: 'Behold, I will punish </a:t>
            </a:r>
            <a:r>
              <a:rPr lang="en-US" sz="2400" dirty="0" smtClean="0">
                <a:effectLst>
                  <a:outerShdw blurRad="38100" dist="38100" dir="2700000" algn="tl">
                    <a:srgbClr val="000000">
                      <a:alpha val="43137"/>
                    </a:srgbClr>
                  </a:outerShdw>
                </a:effectLst>
              </a:rPr>
              <a:t>them:</a:t>
            </a:r>
            <a:endParaRPr lang="en-US" sz="2400" dirty="0">
              <a:effectLst>
                <a:outerShdw blurRad="38100" dist="38100" dir="2700000" algn="tl">
                  <a:srgbClr val="000000">
                    <a:alpha val="43137"/>
                  </a:srgbClr>
                </a:outerShdw>
              </a:effectLst>
            </a:endParaRPr>
          </a:p>
        </p:txBody>
      </p:sp>
      <p:sp>
        <p:nvSpPr>
          <p:cNvPr id="6" name="Title 6"/>
          <p:cNvSpPr txBox="1">
            <a:spLocks/>
          </p:cNvSpPr>
          <p:nvPr/>
        </p:nvSpPr>
        <p:spPr>
          <a:xfrm>
            <a:off x="33936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Crisis</a:t>
            </a:r>
            <a:r>
              <a:rPr lang="en-US" dirty="0" smtClean="0"/>
              <a:t>…</a:t>
            </a:r>
            <a:endParaRPr lang="en-US"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cxnSp>
        <p:nvCxnSpPr>
          <p:cNvPr id="3" name="Straight Connector 2"/>
          <p:cNvCxnSpPr/>
          <p:nvPr/>
        </p:nvCxnSpPr>
        <p:spPr>
          <a:xfrm>
            <a:off x="744717" y="2884601"/>
            <a:ext cx="41760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6"/>
          <p:cNvSpPr txBox="1">
            <a:spLocks/>
          </p:cNvSpPr>
          <p:nvPr/>
        </p:nvSpPr>
        <p:spPr>
          <a:xfrm>
            <a:off x="322080" y="1085660"/>
            <a:ext cx="6616048"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r"/>
            <a:r>
              <a:rPr lang="en-US" dirty="0" smtClean="0">
                <a:solidFill>
                  <a:schemeClr val="accent4"/>
                </a:solidFill>
              </a:rPr>
              <a:t>The Lord’s Answer…</a:t>
            </a:r>
            <a:endParaRPr lang="en-US" dirty="0">
              <a:solidFill>
                <a:schemeClr val="accent4"/>
              </a:solidFill>
            </a:endParaRPr>
          </a:p>
        </p:txBody>
      </p:sp>
      <p:cxnSp>
        <p:nvCxnSpPr>
          <p:cNvPr id="13" name="Straight Connector 12"/>
          <p:cNvCxnSpPr/>
          <p:nvPr/>
        </p:nvCxnSpPr>
        <p:spPr>
          <a:xfrm>
            <a:off x="1604128" y="3706304"/>
            <a:ext cx="31187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4716" y="4237976"/>
            <a:ext cx="6785729" cy="1682512"/>
          </a:xfrm>
          <a:prstGeom prst="rect">
            <a:avLst/>
          </a:prstGeom>
          <a:noFill/>
        </p:spPr>
        <p:txBody>
          <a:bodyPr wrap="square" rtlCol="0">
            <a:spAutoFit/>
          </a:bodyPr>
          <a:lstStyle/>
          <a:p>
            <a:pPr marL="461963" indent="-461963">
              <a:lnSpc>
                <a:spcPts val="3100"/>
              </a:lnSpc>
              <a:buClr>
                <a:schemeClr val="accent1">
                  <a:lumMod val="50000"/>
                </a:schemeClr>
              </a:buClr>
              <a:buFont typeface="Wingdings" pitchFamily="2" charset="2"/>
              <a:buChar char="Ø"/>
            </a:pPr>
            <a:r>
              <a:rPr lang="en-US" sz="2200" dirty="0">
                <a:effectLst>
                  <a:outerShdw blurRad="38100" dist="38100" dir="2700000" algn="tl">
                    <a:srgbClr val="000000">
                      <a:alpha val="43137"/>
                    </a:srgbClr>
                  </a:outerShdw>
                </a:effectLst>
              </a:rPr>
              <a:t>The young men shall die by the </a:t>
            </a:r>
            <a:r>
              <a:rPr lang="en-US" sz="2200" b="1" u="sng" dirty="0" smtClean="0">
                <a:effectLst>
                  <a:outerShdw blurRad="38100" dist="38100" dir="2700000" algn="tl">
                    <a:srgbClr val="000000">
                      <a:alpha val="43137"/>
                    </a:srgbClr>
                  </a:outerShdw>
                </a:effectLst>
              </a:rPr>
              <a:t>sword</a:t>
            </a:r>
          </a:p>
          <a:p>
            <a:pPr marL="461963" indent="-461963">
              <a:lnSpc>
                <a:spcPts val="3100"/>
              </a:lnSpc>
              <a:buClr>
                <a:schemeClr val="accent1">
                  <a:lumMod val="50000"/>
                </a:schemeClr>
              </a:buClr>
              <a:buFont typeface="Wingdings" pitchFamily="2" charset="2"/>
              <a:buChar char="Ø"/>
            </a:pPr>
            <a:r>
              <a:rPr lang="en-US" sz="2200" dirty="0" smtClean="0">
                <a:effectLst>
                  <a:outerShdw blurRad="38100" dist="38100" dir="2700000" algn="tl">
                    <a:srgbClr val="000000">
                      <a:alpha val="43137"/>
                    </a:srgbClr>
                  </a:outerShdw>
                </a:effectLst>
              </a:rPr>
              <a:t>their </a:t>
            </a:r>
            <a:r>
              <a:rPr lang="en-US" sz="2200" dirty="0">
                <a:effectLst>
                  <a:outerShdw blurRad="38100" dist="38100" dir="2700000" algn="tl">
                    <a:srgbClr val="000000">
                      <a:alpha val="43137"/>
                    </a:srgbClr>
                  </a:outerShdw>
                </a:effectLst>
              </a:rPr>
              <a:t>sons and their daughters shall die by </a:t>
            </a:r>
            <a:r>
              <a:rPr lang="en-US" sz="2200" b="1" u="sng" dirty="0" smtClean="0">
                <a:effectLst>
                  <a:outerShdw blurRad="38100" dist="38100" dir="2700000" algn="tl">
                    <a:srgbClr val="000000">
                      <a:alpha val="43137"/>
                    </a:srgbClr>
                  </a:outerShdw>
                </a:effectLst>
              </a:rPr>
              <a:t>famine</a:t>
            </a:r>
          </a:p>
          <a:p>
            <a:pPr marL="461963" indent="-461963">
              <a:lnSpc>
                <a:spcPts val="3100"/>
              </a:lnSpc>
              <a:buClr>
                <a:schemeClr val="accent1">
                  <a:lumMod val="50000"/>
                </a:schemeClr>
              </a:buClr>
              <a:buFont typeface="Wingdings" pitchFamily="2" charset="2"/>
              <a:buChar char="Ø"/>
            </a:pPr>
            <a:r>
              <a:rPr lang="en-US" sz="2200" dirty="0" smtClean="0">
                <a:effectLst>
                  <a:outerShdw blurRad="38100" dist="38100" dir="2700000" algn="tl">
                    <a:srgbClr val="000000">
                      <a:alpha val="43137"/>
                    </a:srgbClr>
                  </a:outerShdw>
                </a:effectLst>
              </a:rPr>
              <a:t>there </a:t>
            </a:r>
            <a:r>
              <a:rPr lang="en-US" sz="2200" dirty="0">
                <a:effectLst>
                  <a:outerShdw blurRad="38100" dist="38100" dir="2700000" algn="tl">
                    <a:srgbClr val="000000">
                      <a:alpha val="43137"/>
                    </a:srgbClr>
                  </a:outerShdw>
                </a:effectLst>
              </a:rPr>
              <a:t>shall be no remnant of </a:t>
            </a:r>
            <a:r>
              <a:rPr lang="en-US" sz="2200" dirty="0" smtClean="0">
                <a:effectLst>
                  <a:outerShdw blurRad="38100" dist="38100" dir="2700000" algn="tl">
                    <a:srgbClr val="000000">
                      <a:alpha val="43137"/>
                    </a:srgbClr>
                  </a:outerShdw>
                </a:effectLst>
              </a:rPr>
              <a:t>them</a:t>
            </a:r>
          </a:p>
          <a:p>
            <a:pPr marL="461963" indent="-461963">
              <a:lnSpc>
                <a:spcPts val="3100"/>
              </a:lnSpc>
              <a:buClr>
                <a:schemeClr val="accent1">
                  <a:lumMod val="50000"/>
                </a:schemeClr>
              </a:buClr>
              <a:buFont typeface="Wingdings" pitchFamily="2" charset="2"/>
              <a:buChar char="Ø"/>
            </a:pPr>
            <a:r>
              <a:rPr lang="en-US" sz="2200" dirty="0" smtClean="0">
                <a:effectLst>
                  <a:outerShdw blurRad="38100" dist="38100" dir="2700000" algn="tl">
                    <a:srgbClr val="000000">
                      <a:alpha val="43137"/>
                    </a:srgbClr>
                  </a:outerShdw>
                </a:effectLst>
              </a:rPr>
              <a:t>I </a:t>
            </a:r>
            <a:r>
              <a:rPr lang="en-US" sz="2200" dirty="0">
                <a:effectLst>
                  <a:outerShdw blurRad="38100" dist="38100" dir="2700000" algn="tl">
                    <a:srgbClr val="000000">
                      <a:alpha val="43137"/>
                    </a:srgbClr>
                  </a:outerShdw>
                </a:effectLst>
              </a:rPr>
              <a:t>will bring catastrophe on the men of </a:t>
            </a:r>
            <a:r>
              <a:rPr lang="en-US" sz="2200" dirty="0" smtClean="0">
                <a:effectLst>
                  <a:outerShdw blurRad="38100" dist="38100" dir="2700000" algn="tl">
                    <a:srgbClr val="000000">
                      <a:alpha val="43137"/>
                    </a:srgbClr>
                  </a:outerShdw>
                </a:effectLst>
              </a:rPr>
              <a:t>Anathoth</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09211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wipe(left)">
                                      <p:cBhvr>
                                        <p:cTn id="30" dur="500"/>
                                        <p:tgtEl>
                                          <p:spTgt spid="1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wipe(left)">
                                      <p:cBhvr>
                                        <p:cTn id="33" dur="500"/>
                                        <p:tgtEl>
                                          <p:spTgt spid="17">
                                            <p:txEl>
                                              <p:pRg st="2" end="2"/>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xEl>
                                              <p:pRg st="3" end="3"/>
                                            </p:txEl>
                                          </p:spTgt>
                                        </p:tgtEl>
                                        <p:attrNameLst>
                                          <p:attrName>style.visibility</p:attrName>
                                        </p:attrNameLst>
                                      </p:cBhvr>
                                      <p:to>
                                        <p:strVal val="visible"/>
                                      </p:to>
                                    </p:set>
                                    <p:animEffect transition="in" filter="wipe(left)">
                                      <p:cBhvr>
                                        <p:cTn id="3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640254"/>
            <a:ext cx="7107810" cy="5078313"/>
          </a:xfrm>
          <a:prstGeom prst="rect">
            <a:avLst/>
          </a:prstGeom>
        </p:spPr>
        <p:txBody>
          <a:bodyPr vert="horz"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400" b="1" dirty="0" err="1">
                <a:solidFill>
                  <a:schemeClr val="tx2"/>
                </a:solidFill>
              </a:rPr>
              <a:t>Jer</a:t>
            </a:r>
            <a:r>
              <a:rPr lang="en-US" sz="2400" b="1" dirty="0">
                <a:solidFill>
                  <a:schemeClr val="tx2"/>
                </a:solidFill>
              </a:rPr>
              <a:t> </a:t>
            </a:r>
            <a:r>
              <a:rPr lang="en-US" sz="2400" b="1" dirty="0" smtClean="0">
                <a:solidFill>
                  <a:schemeClr val="tx2"/>
                </a:solidFill>
              </a:rPr>
              <a:t>12:1-4</a:t>
            </a:r>
            <a:r>
              <a:rPr lang="en-US" sz="2400" dirty="0">
                <a:solidFill>
                  <a:schemeClr val="tx2"/>
                </a:solidFill>
              </a:rPr>
              <a:t>  Righteous </a:t>
            </a:r>
            <a:r>
              <a:rPr lang="en-US" sz="2400" i="1" dirty="0">
                <a:solidFill>
                  <a:schemeClr val="tx2"/>
                </a:solidFill>
              </a:rPr>
              <a:t>are</a:t>
            </a:r>
            <a:r>
              <a:rPr lang="en-US" sz="2400" dirty="0">
                <a:solidFill>
                  <a:schemeClr val="tx2"/>
                </a:solidFill>
              </a:rPr>
              <a:t> You, O LORD, when I plead with You; Yet let me talk with You about </a:t>
            </a:r>
            <a:r>
              <a:rPr lang="en-US" sz="2400" i="1" dirty="0">
                <a:solidFill>
                  <a:schemeClr val="tx2"/>
                </a:solidFill>
              </a:rPr>
              <a:t>Your</a:t>
            </a:r>
            <a:r>
              <a:rPr lang="en-US" sz="2400" dirty="0">
                <a:solidFill>
                  <a:schemeClr val="tx2"/>
                </a:solidFill>
              </a:rPr>
              <a:t> judgments. Why does the way of the wicked prosper? </a:t>
            </a:r>
            <a:r>
              <a:rPr lang="en-US" sz="2400" i="1" dirty="0">
                <a:solidFill>
                  <a:schemeClr val="tx2"/>
                </a:solidFill>
              </a:rPr>
              <a:t>Why</a:t>
            </a:r>
            <a:r>
              <a:rPr lang="en-US" sz="2400" dirty="0">
                <a:solidFill>
                  <a:schemeClr val="tx2"/>
                </a:solidFill>
              </a:rPr>
              <a:t> are those happy who deal so treacherously? </a:t>
            </a:r>
            <a:r>
              <a:rPr lang="en-US" sz="2400" b="1" baseline="30000" dirty="0" smtClean="0">
                <a:solidFill>
                  <a:schemeClr val="tx2"/>
                </a:solidFill>
              </a:rPr>
              <a:t>2</a:t>
            </a:r>
            <a:r>
              <a:rPr lang="en-US" sz="2400" dirty="0">
                <a:solidFill>
                  <a:schemeClr val="tx2"/>
                </a:solidFill>
              </a:rPr>
              <a:t> </a:t>
            </a:r>
            <a:r>
              <a:rPr lang="en-US" sz="2400" dirty="0" smtClean="0">
                <a:solidFill>
                  <a:schemeClr val="tx2"/>
                </a:solidFill>
              </a:rPr>
              <a:t>You </a:t>
            </a:r>
            <a:r>
              <a:rPr lang="en-US" sz="2400" dirty="0">
                <a:solidFill>
                  <a:schemeClr val="tx2"/>
                </a:solidFill>
              </a:rPr>
              <a:t>have planted them, yes, they have taken root; They grow, yes, they bear fruit. You </a:t>
            </a:r>
            <a:r>
              <a:rPr lang="en-US" sz="2400" i="1" dirty="0">
                <a:solidFill>
                  <a:schemeClr val="tx2"/>
                </a:solidFill>
              </a:rPr>
              <a:t>are</a:t>
            </a:r>
            <a:r>
              <a:rPr lang="en-US" sz="2400" dirty="0">
                <a:solidFill>
                  <a:schemeClr val="tx2"/>
                </a:solidFill>
              </a:rPr>
              <a:t> near in their mouth But far from their mind. </a:t>
            </a:r>
            <a:r>
              <a:rPr lang="en-US" sz="2400" b="1" baseline="30000" dirty="0" smtClean="0">
                <a:solidFill>
                  <a:schemeClr val="tx2"/>
                </a:solidFill>
              </a:rPr>
              <a:t>3</a:t>
            </a:r>
            <a:r>
              <a:rPr lang="en-US" sz="2400" b="1" dirty="0">
                <a:solidFill>
                  <a:schemeClr val="tx2"/>
                </a:solidFill>
              </a:rPr>
              <a:t> </a:t>
            </a:r>
            <a:r>
              <a:rPr lang="en-US" sz="2400" dirty="0" smtClean="0">
                <a:solidFill>
                  <a:schemeClr val="tx2"/>
                </a:solidFill>
              </a:rPr>
              <a:t>But </a:t>
            </a:r>
            <a:r>
              <a:rPr lang="en-US" sz="2400" dirty="0">
                <a:solidFill>
                  <a:schemeClr val="tx2"/>
                </a:solidFill>
              </a:rPr>
              <a:t>You, O LORD, know me; You have seen me, And You have tested my heart toward You. Pull them out like sheep for the slaughter, And prepare them for the day of slaughter. </a:t>
            </a:r>
            <a:r>
              <a:rPr lang="en-US" sz="2400" b="1" baseline="30000" dirty="0" smtClean="0">
                <a:solidFill>
                  <a:schemeClr val="tx2"/>
                </a:solidFill>
              </a:rPr>
              <a:t>4 </a:t>
            </a:r>
            <a:r>
              <a:rPr lang="en-US" sz="2400" dirty="0" smtClean="0">
                <a:solidFill>
                  <a:schemeClr val="tx2"/>
                </a:solidFill>
              </a:rPr>
              <a:t>How </a:t>
            </a:r>
            <a:r>
              <a:rPr lang="en-US" sz="2400" dirty="0">
                <a:solidFill>
                  <a:schemeClr val="tx2"/>
                </a:solidFill>
              </a:rPr>
              <a:t>long will the land mourn, And the herbs of every field wither? The beasts and birds are consumed, For the wickedness of those who dwell there, Because they said, "He will not see our final end." </a:t>
            </a:r>
          </a:p>
        </p:txBody>
      </p:sp>
      <p:sp>
        <p:nvSpPr>
          <p:cNvPr id="6" name="Title 6"/>
          <p:cNvSpPr txBox="1">
            <a:spLocks/>
          </p:cNvSpPr>
          <p:nvPr/>
        </p:nvSpPr>
        <p:spPr>
          <a:xfrm>
            <a:off x="33936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Complaint</a:t>
            </a:r>
            <a:r>
              <a:rPr lang="en-US" dirty="0" smtClean="0"/>
              <a:t>…</a:t>
            </a:r>
            <a:endParaRPr lang="en-US"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
        <p:nvSpPr>
          <p:cNvPr id="11" name="Title 6"/>
          <p:cNvSpPr txBox="1">
            <a:spLocks/>
          </p:cNvSpPr>
          <p:nvPr/>
        </p:nvSpPr>
        <p:spPr>
          <a:xfrm>
            <a:off x="322080" y="1085660"/>
            <a:ext cx="6616048" cy="6394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r"/>
            <a:endParaRPr lang="en-US" dirty="0">
              <a:solidFill>
                <a:schemeClr val="accent4"/>
              </a:solidFill>
            </a:endParaRPr>
          </a:p>
        </p:txBody>
      </p:sp>
    </p:spTree>
    <p:extLst>
      <p:ext uri="{BB962C8B-B14F-4D97-AF65-F5344CB8AC3E}">
        <p14:creationId xmlns:p14="http://schemas.microsoft.com/office/powerpoint/2010/main" val="18918704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2187020"/>
            <a:ext cx="7107810" cy="701731"/>
          </a:xfrm>
          <a:prstGeom prst="rect">
            <a:avLst/>
          </a:prstGeom>
        </p:spPr>
        <p:txBody>
          <a:bodyPr vert="horz"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200" dirty="0" smtClean="0">
                <a:solidFill>
                  <a:schemeClr val="tx2"/>
                </a:solidFill>
                <a:effectLst>
                  <a:outerShdw blurRad="38100" dist="38100" dir="2700000" algn="tl">
                    <a:srgbClr val="000000">
                      <a:alpha val="43137"/>
                    </a:srgbClr>
                  </a:outerShdw>
                </a:effectLst>
              </a:rPr>
              <a:t>Righteous </a:t>
            </a:r>
            <a:r>
              <a:rPr lang="en-US" sz="2200" i="1" dirty="0">
                <a:solidFill>
                  <a:schemeClr val="tx2"/>
                </a:solidFill>
                <a:effectLst>
                  <a:outerShdw blurRad="38100" dist="38100" dir="2700000" algn="tl">
                    <a:srgbClr val="000000">
                      <a:alpha val="43137"/>
                    </a:srgbClr>
                  </a:outerShdw>
                </a:effectLst>
              </a:rPr>
              <a:t>are</a:t>
            </a:r>
            <a:r>
              <a:rPr lang="en-US" sz="2200" dirty="0">
                <a:solidFill>
                  <a:schemeClr val="tx2"/>
                </a:solidFill>
                <a:effectLst>
                  <a:outerShdw blurRad="38100" dist="38100" dir="2700000" algn="tl">
                    <a:srgbClr val="000000">
                      <a:alpha val="43137"/>
                    </a:srgbClr>
                  </a:outerShdw>
                </a:effectLst>
              </a:rPr>
              <a:t> You, O LORD, when I plead with You; Yet let me talk with You about </a:t>
            </a:r>
            <a:r>
              <a:rPr lang="en-US" sz="2200" i="1" dirty="0">
                <a:solidFill>
                  <a:schemeClr val="tx2"/>
                </a:solidFill>
                <a:effectLst>
                  <a:outerShdw blurRad="38100" dist="38100" dir="2700000" algn="tl">
                    <a:srgbClr val="000000">
                      <a:alpha val="43137"/>
                    </a:srgbClr>
                  </a:outerShdw>
                </a:effectLst>
              </a:rPr>
              <a:t>Your</a:t>
            </a:r>
            <a:r>
              <a:rPr lang="en-US" sz="2200" dirty="0">
                <a:solidFill>
                  <a:schemeClr val="tx2"/>
                </a:solidFill>
                <a:effectLst>
                  <a:outerShdw blurRad="38100" dist="38100" dir="2700000" algn="tl">
                    <a:srgbClr val="000000">
                      <a:alpha val="43137"/>
                    </a:srgbClr>
                  </a:outerShdw>
                </a:effectLst>
              </a:rPr>
              <a:t> judgments. </a:t>
            </a:r>
            <a:endParaRPr lang="en-US" sz="2200" dirty="0" smtClean="0">
              <a:solidFill>
                <a:schemeClr val="tx2"/>
              </a:solidFill>
              <a:effectLst>
                <a:outerShdw blurRad="38100" dist="38100" dir="2700000" algn="tl">
                  <a:srgbClr val="000000">
                    <a:alpha val="43137"/>
                  </a:srgbClr>
                </a:outerShdw>
              </a:effectLst>
            </a:endParaRPr>
          </a:p>
        </p:txBody>
      </p:sp>
      <p:sp>
        <p:nvSpPr>
          <p:cNvPr id="6" name="Title 6"/>
          <p:cNvSpPr txBox="1">
            <a:spLocks/>
          </p:cNvSpPr>
          <p:nvPr/>
        </p:nvSpPr>
        <p:spPr>
          <a:xfrm>
            <a:off x="33936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Complaint</a:t>
            </a:r>
            <a:r>
              <a:rPr lang="en-US" dirty="0" smtClean="0"/>
              <a:t>…</a:t>
            </a:r>
            <a:endParaRPr lang="en-US"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
        <p:nvSpPr>
          <p:cNvPr id="11" name="Title 6"/>
          <p:cNvSpPr txBox="1">
            <a:spLocks/>
          </p:cNvSpPr>
          <p:nvPr/>
        </p:nvSpPr>
        <p:spPr>
          <a:xfrm>
            <a:off x="322080" y="1085660"/>
            <a:ext cx="6616048" cy="6394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r"/>
            <a:endParaRPr lang="en-US" dirty="0">
              <a:solidFill>
                <a:schemeClr val="accent4"/>
              </a:solidFill>
            </a:endParaRPr>
          </a:p>
        </p:txBody>
      </p:sp>
      <p:cxnSp>
        <p:nvCxnSpPr>
          <p:cNvPr id="13" name="Straight Connector 12"/>
          <p:cNvCxnSpPr/>
          <p:nvPr/>
        </p:nvCxnSpPr>
        <p:spPr>
          <a:xfrm>
            <a:off x="727435" y="2848464"/>
            <a:ext cx="5070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Content Placeholder 7"/>
          <p:cNvSpPr txBox="1">
            <a:spLocks/>
          </p:cNvSpPr>
          <p:nvPr/>
        </p:nvSpPr>
        <p:spPr>
          <a:xfrm>
            <a:off x="369214" y="3480087"/>
            <a:ext cx="7107810" cy="2825389"/>
          </a:xfrm>
          <a:prstGeom prst="rect">
            <a:avLst/>
          </a:prstGeom>
        </p:spPr>
        <p:txBody>
          <a:bodyPr vert="horz"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200" dirty="0" smtClean="0">
                <a:solidFill>
                  <a:schemeClr val="tx2"/>
                </a:solidFill>
                <a:effectLst>
                  <a:outerShdw blurRad="38100" dist="38100" dir="2700000" algn="tl">
                    <a:srgbClr val="000000">
                      <a:alpha val="43137"/>
                    </a:srgbClr>
                  </a:outerShdw>
                </a:effectLst>
              </a:rPr>
              <a:t>Why </a:t>
            </a:r>
            <a:r>
              <a:rPr lang="en-US" sz="2200" dirty="0">
                <a:solidFill>
                  <a:schemeClr val="tx2"/>
                </a:solidFill>
                <a:effectLst>
                  <a:outerShdw blurRad="38100" dist="38100" dir="2700000" algn="tl">
                    <a:srgbClr val="000000">
                      <a:alpha val="43137"/>
                    </a:srgbClr>
                  </a:outerShdw>
                </a:effectLst>
              </a:rPr>
              <a:t>does the way of the wicked prosper? </a:t>
            </a:r>
            <a:r>
              <a:rPr lang="en-US" sz="2200" i="1" dirty="0">
                <a:solidFill>
                  <a:schemeClr val="tx2"/>
                </a:solidFill>
                <a:effectLst>
                  <a:outerShdw blurRad="38100" dist="38100" dir="2700000" algn="tl">
                    <a:srgbClr val="000000">
                      <a:alpha val="43137"/>
                    </a:srgbClr>
                  </a:outerShdw>
                </a:effectLst>
              </a:rPr>
              <a:t>Why</a:t>
            </a:r>
            <a:r>
              <a:rPr lang="en-US" sz="2200" dirty="0">
                <a:solidFill>
                  <a:schemeClr val="tx2"/>
                </a:solidFill>
                <a:effectLst>
                  <a:outerShdw blurRad="38100" dist="38100" dir="2700000" algn="tl">
                    <a:srgbClr val="000000">
                      <a:alpha val="43137"/>
                    </a:srgbClr>
                  </a:outerShdw>
                </a:effectLst>
              </a:rPr>
              <a:t> are those happy who deal so treacherously?</a:t>
            </a:r>
            <a:r>
              <a:rPr lang="en-US" sz="2200" dirty="0" smtClean="0">
                <a:solidFill>
                  <a:schemeClr val="tx2"/>
                </a:solidFill>
                <a:effectLst>
                  <a:outerShdw blurRad="38100" dist="38100" dir="2700000" algn="tl">
                    <a:srgbClr val="000000">
                      <a:alpha val="43137"/>
                    </a:srgbClr>
                  </a:outerShdw>
                </a:effectLst>
              </a:rPr>
              <a:t> </a:t>
            </a:r>
          </a:p>
          <a:p>
            <a:r>
              <a:rPr lang="en-US" sz="2400" dirty="0">
                <a:solidFill>
                  <a:schemeClr val="tx2"/>
                </a:solidFill>
                <a:effectLst>
                  <a:outerShdw blurRad="38100" dist="38100" dir="2700000" algn="tl">
                    <a:srgbClr val="000000">
                      <a:alpha val="43137"/>
                    </a:srgbClr>
                  </a:outerShdw>
                </a:effectLst>
              </a:rPr>
              <a:t>You have planted them, yes, they have taken root; They grow, yes, they bear fruit. You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near in their mouth But far from their mind</a:t>
            </a:r>
            <a:r>
              <a:rPr lang="en-US" sz="2400" dirty="0" smtClean="0">
                <a:solidFill>
                  <a:schemeClr val="tx2"/>
                </a:solidFill>
                <a:effectLst>
                  <a:outerShdw blurRad="38100" dist="38100" dir="2700000" algn="tl">
                    <a:srgbClr val="000000">
                      <a:alpha val="43137"/>
                    </a:srgbClr>
                  </a:outerShdw>
                </a:effectLst>
              </a:rPr>
              <a:t>.</a:t>
            </a:r>
          </a:p>
          <a:p>
            <a:r>
              <a:rPr lang="en-US" sz="2400" dirty="0">
                <a:solidFill>
                  <a:schemeClr val="tx2"/>
                </a:solidFill>
                <a:effectLst>
                  <a:outerShdw blurRad="38100" dist="38100" dir="2700000" algn="tl">
                    <a:srgbClr val="000000">
                      <a:alpha val="43137"/>
                    </a:srgbClr>
                  </a:outerShdw>
                </a:effectLst>
              </a:rPr>
              <a:t>But You, O LORD, know me; You have seen me, And You have tested my heart toward You.</a:t>
            </a:r>
            <a:endParaRPr lang="en-US" sz="2200" dirty="0" smtClean="0">
              <a:solidFill>
                <a:schemeClr val="tx2"/>
              </a:solidFill>
              <a:effectLst>
                <a:outerShdw blurRad="38100" dist="38100" dir="2700000" algn="tl">
                  <a:srgbClr val="000000">
                    <a:alpha val="43137"/>
                  </a:srgbClr>
                </a:outerShdw>
              </a:effectLst>
            </a:endParaRPr>
          </a:p>
        </p:txBody>
      </p:sp>
      <p:sp>
        <p:nvSpPr>
          <p:cNvPr id="16" name="TextBox 15"/>
          <p:cNvSpPr txBox="1"/>
          <p:nvPr/>
        </p:nvSpPr>
        <p:spPr>
          <a:xfrm>
            <a:off x="528685" y="1725105"/>
            <a:ext cx="409044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a:solidFill>
                  <a:schemeClr val="tx2"/>
                </a:solidFill>
                <a:effectLst>
                  <a:outerShdw blurRad="38100" dist="38100" dir="2700000" algn="tl">
                    <a:srgbClr val="000000">
                      <a:alpha val="43137"/>
                    </a:srgbClr>
                  </a:outerShdw>
                </a:effectLst>
              </a:rPr>
              <a:t>Jeremiah’s </a:t>
            </a:r>
            <a:r>
              <a:rPr lang="en-US" sz="2400" dirty="0" smtClean="0">
                <a:solidFill>
                  <a:schemeClr val="tx2"/>
                </a:solidFill>
                <a:effectLst>
                  <a:outerShdw blurRad="38100" dist="38100" dir="2700000" algn="tl">
                    <a:srgbClr val="000000">
                      <a:alpha val="43137"/>
                    </a:srgbClr>
                  </a:outerShdw>
                </a:effectLst>
              </a:rPr>
              <a:t>praise:</a:t>
            </a:r>
            <a:endParaRPr lang="en-US" sz="2400" dirty="0">
              <a:solidFill>
                <a:schemeClr val="tx2"/>
              </a:solidFill>
              <a:effectLst>
                <a:outerShdw blurRad="38100" dist="38100" dir="2700000" algn="tl">
                  <a:srgbClr val="000000">
                    <a:alpha val="43137"/>
                  </a:srgbClr>
                </a:outerShdw>
              </a:effectLst>
            </a:endParaRPr>
          </a:p>
        </p:txBody>
      </p:sp>
      <p:sp>
        <p:nvSpPr>
          <p:cNvPr id="17" name="TextBox 16"/>
          <p:cNvSpPr txBox="1"/>
          <p:nvPr/>
        </p:nvSpPr>
        <p:spPr>
          <a:xfrm>
            <a:off x="528685" y="3018172"/>
            <a:ext cx="409044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a:solidFill>
                  <a:schemeClr val="tx2"/>
                </a:solidFill>
                <a:effectLst>
                  <a:outerShdw blurRad="38100" dist="38100" dir="2700000" algn="tl">
                    <a:srgbClr val="000000">
                      <a:alpha val="43137"/>
                    </a:srgbClr>
                  </a:outerShdw>
                </a:effectLst>
              </a:rPr>
              <a:t>Jeremiah’s </a:t>
            </a:r>
            <a:r>
              <a:rPr lang="en-US" sz="2400" dirty="0" smtClean="0">
                <a:solidFill>
                  <a:schemeClr val="tx2"/>
                </a:solidFill>
                <a:effectLst>
                  <a:outerShdw blurRad="38100" dist="38100" dir="2700000" algn="tl">
                    <a:srgbClr val="000000">
                      <a:alpha val="43137"/>
                    </a:srgbClr>
                  </a:outerShdw>
                </a:effectLst>
              </a:rPr>
              <a:t>problem:</a:t>
            </a:r>
            <a:endParaRPr lang="en-US" sz="2400" dirty="0">
              <a:solidFill>
                <a:schemeClr val="tx2"/>
              </a:solidFill>
              <a:effectLst>
                <a:outerShdw blurRad="38100" dist="38100" dir="2700000" algn="tl">
                  <a:srgbClr val="000000">
                    <a:alpha val="43137"/>
                  </a:srgbClr>
                </a:outerShdw>
              </a:effectLst>
            </a:endParaRPr>
          </a:p>
        </p:txBody>
      </p:sp>
      <p:cxnSp>
        <p:nvCxnSpPr>
          <p:cNvPr id="18" name="Straight Connector 17"/>
          <p:cNvCxnSpPr/>
          <p:nvPr/>
        </p:nvCxnSpPr>
        <p:spPr>
          <a:xfrm>
            <a:off x="727435" y="4659981"/>
            <a:ext cx="29772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91439" y="5888337"/>
            <a:ext cx="366388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7351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fade">
                                      <p:cBhvr>
                                        <p:cTn id="31" dur="500"/>
                                        <p:tgtEl>
                                          <p:spTgt spid="1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fade">
                                      <p:cBhvr>
                                        <p:cTn id="41" dur="500"/>
                                        <p:tgtEl>
                                          <p:spTgt spid="1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Objectives</a:t>
            </a:r>
          </a:p>
        </p:txBody>
      </p:sp>
      <p:sp>
        <p:nvSpPr>
          <p:cNvPr id="58372" name="Rectangle 4"/>
          <p:cNvSpPr>
            <a:spLocks noGrp="1" noChangeArrowheads="1"/>
          </p:cNvSpPr>
          <p:nvPr>
            <p:ph idx="1"/>
          </p:nvPr>
        </p:nvSpPr>
        <p:spPr>
          <a:xfrm>
            <a:off x="1295400" y="1828800"/>
            <a:ext cx="10520082" cy="4114800"/>
          </a:xfrm>
        </p:spPr>
        <p:txBody>
          <a:bodyPr>
            <a:normAutofit/>
          </a:bodyPr>
          <a:lstStyle/>
          <a:p>
            <a:r>
              <a:rPr lang="en-US" sz="2400" dirty="0">
                <a:effectLst>
                  <a:outerShdw blurRad="38100" dist="38100" dir="2700000" algn="tl">
                    <a:srgbClr val="000000">
                      <a:alpha val="43137"/>
                    </a:srgbClr>
                  </a:outerShdw>
                </a:effectLst>
              </a:rPr>
              <a:t>Give examples of how God moves in the Nations and in Time to accomplish His will</a:t>
            </a:r>
          </a:p>
          <a:p>
            <a:pPr>
              <a:lnSpc>
                <a:spcPct val="200000"/>
              </a:lnSpc>
            </a:pPr>
            <a:r>
              <a:rPr lang="en-US" sz="2400" dirty="0">
                <a:effectLst>
                  <a:outerShdw blurRad="38100" dist="38100" dir="2700000" algn="tl">
                    <a:srgbClr val="000000">
                      <a:alpha val="43137"/>
                    </a:srgbClr>
                  </a:outerShdw>
                </a:effectLst>
              </a:rPr>
              <a:t>See Jeremiah as a real person in history, and how God developed his faith</a:t>
            </a:r>
          </a:p>
          <a:p>
            <a:pPr>
              <a:lnSpc>
                <a:spcPct val="200000"/>
              </a:lnSpc>
            </a:pPr>
            <a:r>
              <a:rPr lang="en-US" sz="2400" dirty="0">
                <a:effectLst>
                  <a:outerShdw blurRad="38100" dist="38100" dir="2700000" algn="tl">
                    <a:srgbClr val="000000">
                      <a:alpha val="43137"/>
                    </a:srgbClr>
                  </a:outerShdw>
                </a:effectLst>
              </a:rPr>
              <a:t>See how idolatry betrays our relationship with God</a:t>
            </a:r>
          </a:p>
          <a:p>
            <a:pPr>
              <a:lnSpc>
                <a:spcPct val="200000"/>
              </a:lnSpc>
            </a:pPr>
            <a:r>
              <a:rPr lang="en-US" sz="2400" dirty="0">
                <a:effectLst>
                  <a:outerShdw blurRad="38100" dist="38100" dir="2700000" algn="tl">
                    <a:srgbClr val="000000">
                      <a:alpha val="43137"/>
                    </a:srgbClr>
                  </a:outerShdw>
                </a:effectLst>
              </a:rPr>
              <a:t>See God’s mercy displayed, even in judgement</a:t>
            </a: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Tree>
    <p:extLst>
      <p:ext uri="{BB962C8B-B14F-4D97-AF65-F5344CB8AC3E}">
        <p14:creationId xmlns:p14="http://schemas.microsoft.com/office/powerpoint/2010/main" val="40816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dissolve">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dissolve">
                                      <p:cBhvr>
                                        <p:cTn id="12" dur="500"/>
                                        <p:tgtEl>
                                          <p:spTgt spid="58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dissolve">
                                      <p:cBhvr>
                                        <p:cTn id="17" dur="500"/>
                                        <p:tgtEl>
                                          <p:spTgt spid="58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72">
                                            <p:txEl>
                                              <p:pRg st="3" end="3"/>
                                            </p:txEl>
                                          </p:spTgt>
                                        </p:tgtEl>
                                        <p:attrNameLst>
                                          <p:attrName>style.visibility</p:attrName>
                                        </p:attrNameLst>
                                      </p:cBhvr>
                                      <p:to>
                                        <p:strVal val="visible"/>
                                      </p:to>
                                    </p:set>
                                    <p:animEffect transition="in" filter="dissolve">
                                      <p:cBhvr>
                                        <p:cTn id="22" dur="500"/>
                                        <p:tgtEl>
                                          <p:spTgt spid="583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Callout 8"/>
          <p:cNvSpPr/>
          <p:nvPr/>
        </p:nvSpPr>
        <p:spPr>
          <a:xfrm>
            <a:off x="3167404" y="4694548"/>
            <a:ext cx="3714162" cy="735290"/>
          </a:xfrm>
          <a:prstGeom prst="downArrowCallout">
            <a:avLst>
              <a:gd name="adj1" fmla="val 21774"/>
              <a:gd name="adj2" fmla="val 73387"/>
              <a:gd name="adj3" fmla="val 25000"/>
              <a:gd name="adj4" fmla="val 64977"/>
            </a:avLst>
          </a:prstGeom>
          <a:solidFill>
            <a:schemeClr val="accent1">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a:t>A snapshot of Jeremiah…</a:t>
            </a:r>
          </a:p>
        </p:txBody>
      </p:sp>
      <p:sp>
        <p:nvSpPr>
          <p:cNvPr id="6" name="Title 6"/>
          <p:cNvSpPr txBox="1">
            <a:spLocks/>
          </p:cNvSpPr>
          <p:nvPr/>
        </p:nvSpPr>
        <p:spPr>
          <a:xfrm>
            <a:off x="33936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Complaint</a:t>
            </a:r>
            <a:r>
              <a:rPr lang="en-US" dirty="0" smtClean="0"/>
              <a:t>…</a:t>
            </a:r>
            <a:endParaRPr lang="en-US"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cxnSp>
        <p:nvCxnSpPr>
          <p:cNvPr id="3" name="Straight Connector 2"/>
          <p:cNvCxnSpPr/>
          <p:nvPr/>
        </p:nvCxnSpPr>
        <p:spPr>
          <a:xfrm>
            <a:off x="3223966" y="5033912"/>
            <a:ext cx="353505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6"/>
          <p:cNvSpPr txBox="1">
            <a:spLocks/>
          </p:cNvSpPr>
          <p:nvPr/>
        </p:nvSpPr>
        <p:spPr>
          <a:xfrm>
            <a:off x="322080" y="1085660"/>
            <a:ext cx="6616048" cy="6394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r"/>
            <a:endParaRPr lang="en-US" dirty="0">
              <a:solidFill>
                <a:schemeClr val="accent4"/>
              </a:solidFill>
            </a:endParaRPr>
          </a:p>
        </p:txBody>
      </p:sp>
      <p:sp>
        <p:nvSpPr>
          <p:cNvPr id="12" name="Rectangle 11"/>
          <p:cNvSpPr/>
          <p:nvPr/>
        </p:nvSpPr>
        <p:spPr>
          <a:xfrm>
            <a:off x="528685" y="2415433"/>
            <a:ext cx="6871356" cy="2693045"/>
          </a:xfrm>
          <a:prstGeom prst="rect">
            <a:avLst/>
          </a:prstGeom>
        </p:spPr>
        <p:txBody>
          <a:bodyPr wrap="square">
            <a:spAutoFit/>
          </a:bodyPr>
          <a:lstStyle/>
          <a:p>
            <a:pPr marL="331470" indent="-285750">
              <a:spcAft>
                <a:spcPts val="600"/>
              </a:spcAft>
              <a:buClr>
                <a:schemeClr val="accent1"/>
              </a:buClr>
              <a:buFont typeface="Arial" pitchFamily="34" charset="0"/>
              <a:buChar char="•"/>
            </a:pPr>
            <a:r>
              <a:rPr lang="en-US" sz="2200" dirty="0" smtClean="0">
                <a:solidFill>
                  <a:schemeClr val="tx2"/>
                </a:solidFill>
                <a:effectLst>
                  <a:outerShdw blurRad="38100" dist="38100" dir="2700000" algn="tl">
                    <a:srgbClr val="000000">
                      <a:alpha val="43137"/>
                    </a:srgbClr>
                  </a:outerShdw>
                </a:effectLst>
              </a:rPr>
              <a:t>Pull </a:t>
            </a:r>
            <a:r>
              <a:rPr lang="en-US" sz="2200" dirty="0">
                <a:solidFill>
                  <a:schemeClr val="tx2"/>
                </a:solidFill>
                <a:effectLst>
                  <a:outerShdw blurRad="38100" dist="38100" dir="2700000" algn="tl">
                    <a:srgbClr val="000000">
                      <a:alpha val="43137"/>
                    </a:srgbClr>
                  </a:outerShdw>
                </a:effectLst>
              </a:rPr>
              <a:t>them out like sheep for the slaughter, And prepare them for the day of slaughter. </a:t>
            </a:r>
            <a:endParaRPr lang="en-US" sz="2200" dirty="0" smtClean="0">
              <a:solidFill>
                <a:schemeClr val="tx2"/>
              </a:solidFill>
              <a:effectLst>
                <a:outerShdw blurRad="38100" dist="38100" dir="2700000" algn="tl">
                  <a:srgbClr val="000000">
                    <a:alpha val="43137"/>
                  </a:srgbClr>
                </a:outerShdw>
              </a:effectLst>
            </a:endParaRPr>
          </a:p>
          <a:p>
            <a:pPr marL="331470" indent="-285750">
              <a:spcAft>
                <a:spcPts val="600"/>
              </a:spcAft>
              <a:buClr>
                <a:schemeClr val="accent1"/>
              </a:buClr>
              <a:buFont typeface="Arial" pitchFamily="34" charset="0"/>
              <a:buChar char="•"/>
            </a:pPr>
            <a:r>
              <a:rPr lang="en-US" sz="2200" dirty="0" smtClean="0">
                <a:solidFill>
                  <a:schemeClr val="tx2"/>
                </a:solidFill>
                <a:effectLst>
                  <a:outerShdw blurRad="38100" dist="38100" dir="2700000" algn="tl">
                    <a:srgbClr val="000000">
                      <a:alpha val="43137"/>
                    </a:srgbClr>
                  </a:outerShdw>
                </a:effectLst>
              </a:rPr>
              <a:t>How </a:t>
            </a:r>
            <a:r>
              <a:rPr lang="en-US" sz="2200" dirty="0">
                <a:solidFill>
                  <a:schemeClr val="tx2"/>
                </a:solidFill>
                <a:effectLst>
                  <a:outerShdw blurRad="38100" dist="38100" dir="2700000" algn="tl">
                    <a:srgbClr val="000000">
                      <a:alpha val="43137"/>
                    </a:srgbClr>
                  </a:outerShdw>
                </a:effectLst>
              </a:rPr>
              <a:t>long will the land mourn, And the herbs of every field wither? </a:t>
            </a:r>
            <a:endParaRPr lang="en-US" sz="2200" dirty="0" smtClean="0">
              <a:solidFill>
                <a:schemeClr val="tx2"/>
              </a:solidFill>
              <a:effectLst>
                <a:outerShdw blurRad="38100" dist="38100" dir="2700000" algn="tl">
                  <a:srgbClr val="000000">
                    <a:alpha val="43137"/>
                  </a:srgbClr>
                </a:outerShdw>
              </a:effectLst>
            </a:endParaRPr>
          </a:p>
          <a:p>
            <a:pPr marL="331470" indent="-285750">
              <a:spcAft>
                <a:spcPts val="600"/>
              </a:spcAft>
              <a:buClr>
                <a:schemeClr val="accent1"/>
              </a:buClr>
              <a:buFont typeface="Arial" pitchFamily="34" charset="0"/>
              <a:buChar char="•"/>
            </a:pPr>
            <a:r>
              <a:rPr lang="en-US" sz="2200" dirty="0" smtClean="0">
                <a:solidFill>
                  <a:schemeClr val="tx2"/>
                </a:solidFill>
                <a:effectLst>
                  <a:outerShdw blurRad="38100" dist="38100" dir="2700000" algn="tl">
                    <a:srgbClr val="000000">
                      <a:alpha val="43137"/>
                    </a:srgbClr>
                  </a:outerShdw>
                </a:effectLst>
              </a:rPr>
              <a:t>The </a:t>
            </a:r>
            <a:r>
              <a:rPr lang="en-US" sz="2200" dirty="0">
                <a:solidFill>
                  <a:schemeClr val="tx2"/>
                </a:solidFill>
                <a:effectLst>
                  <a:outerShdw blurRad="38100" dist="38100" dir="2700000" algn="tl">
                    <a:srgbClr val="000000">
                      <a:alpha val="43137"/>
                    </a:srgbClr>
                  </a:outerShdw>
                </a:effectLst>
              </a:rPr>
              <a:t>beasts and birds are consumed, For the wickedness of those who dwell </a:t>
            </a:r>
            <a:r>
              <a:rPr lang="en-US" sz="2200" dirty="0" smtClean="0">
                <a:solidFill>
                  <a:schemeClr val="tx2"/>
                </a:solidFill>
                <a:effectLst>
                  <a:outerShdw blurRad="38100" dist="38100" dir="2700000" algn="tl">
                    <a:srgbClr val="000000">
                      <a:alpha val="43137"/>
                    </a:srgbClr>
                  </a:outerShdw>
                </a:effectLst>
              </a:rPr>
              <a:t>there</a:t>
            </a:r>
          </a:p>
          <a:p>
            <a:pPr marL="331470" indent="-285750">
              <a:buClr>
                <a:schemeClr val="accent1"/>
              </a:buClr>
              <a:buFont typeface="Arial" pitchFamily="34" charset="0"/>
              <a:buChar char="•"/>
            </a:pPr>
            <a:r>
              <a:rPr lang="en-US" sz="2200" dirty="0" smtClean="0">
                <a:solidFill>
                  <a:schemeClr val="tx2"/>
                </a:solidFill>
                <a:effectLst>
                  <a:outerShdw blurRad="38100" dist="38100" dir="2700000" algn="tl">
                    <a:srgbClr val="000000">
                      <a:alpha val="43137"/>
                    </a:srgbClr>
                  </a:outerShdw>
                </a:effectLst>
              </a:rPr>
              <a:t>Because </a:t>
            </a:r>
            <a:r>
              <a:rPr lang="en-US" sz="2200" dirty="0">
                <a:solidFill>
                  <a:schemeClr val="tx2"/>
                </a:solidFill>
                <a:effectLst>
                  <a:outerShdw blurRad="38100" dist="38100" dir="2700000" algn="tl">
                    <a:srgbClr val="000000">
                      <a:alpha val="43137"/>
                    </a:srgbClr>
                  </a:outerShdw>
                </a:effectLst>
              </a:rPr>
              <a:t>they said, "He will not see our final end." </a:t>
            </a:r>
            <a:endParaRPr lang="en-US" sz="2200" dirty="0">
              <a:solidFill>
                <a:schemeClr val="tx2"/>
              </a:solidFill>
              <a:effectLst>
                <a:outerShdw blurRad="38100" dist="38100" dir="2700000" algn="tl">
                  <a:srgbClr val="000000">
                    <a:alpha val="43137"/>
                  </a:srgbClr>
                </a:outerShdw>
              </a:effectLst>
            </a:endParaRPr>
          </a:p>
        </p:txBody>
      </p:sp>
      <p:sp>
        <p:nvSpPr>
          <p:cNvPr id="16" name="TextBox 15"/>
          <p:cNvSpPr txBox="1"/>
          <p:nvPr/>
        </p:nvSpPr>
        <p:spPr>
          <a:xfrm>
            <a:off x="528685" y="1725105"/>
            <a:ext cx="409044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a:solidFill>
                  <a:schemeClr val="tx2"/>
                </a:solidFill>
                <a:effectLst>
                  <a:outerShdw blurRad="38100" dist="38100" dir="2700000" algn="tl">
                    <a:srgbClr val="000000">
                      <a:alpha val="43137"/>
                    </a:srgbClr>
                  </a:outerShdw>
                </a:effectLst>
              </a:rPr>
              <a:t>Jeremiah’s </a:t>
            </a:r>
            <a:r>
              <a:rPr lang="en-US" sz="2400" dirty="0" smtClean="0">
                <a:solidFill>
                  <a:schemeClr val="tx2"/>
                </a:solidFill>
                <a:effectLst>
                  <a:outerShdw blurRad="38100" dist="38100" dir="2700000" algn="tl">
                    <a:srgbClr val="000000">
                      <a:alpha val="43137"/>
                    </a:srgbClr>
                  </a:outerShdw>
                </a:effectLst>
              </a:rPr>
              <a:t>petition:</a:t>
            </a:r>
            <a:endParaRPr lang="en-US" sz="2400" dirty="0">
              <a:solidFill>
                <a:schemeClr val="tx2"/>
              </a:solidFill>
              <a:effectLst>
                <a:outerShdw blurRad="38100" dist="38100" dir="2700000" algn="tl">
                  <a:srgbClr val="000000">
                    <a:alpha val="43137"/>
                  </a:srgbClr>
                </a:outerShdw>
              </a:effectLst>
            </a:endParaRPr>
          </a:p>
        </p:txBody>
      </p:sp>
      <p:sp>
        <p:nvSpPr>
          <p:cNvPr id="2" name="Oval 1"/>
          <p:cNvSpPr/>
          <p:nvPr/>
        </p:nvSpPr>
        <p:spPr>
          <a:xfrm>
            <a:off x="5241302" y="1078190"/>
            <a:ext cx="2894029" cy="1395167"/>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small" dirty="0" smtClean="0">
                <a:effectLst>
                  <a:outerShdw blurRad="38100" dist="38100" dir="2700000" algn="tl">
                    <a:srgbClr val="000000">
                      <a:alpha val="43137"/>
                    </a:srgbClr>
                  </a:outerShdw>
                </a:effectLst>
              </a:rPr>
              <a:t>Prayer of  Imprecation</a:t>
            </a:r>
            <a:endParaRPr lang="en-US" sz="2400" b="1" cap="small" dirty="0">
              <a:effectLst>
                <a:outerShdw blurRad="38100" dist="38100" dir="2700000" algn="tl">
                  <a:srgbClr val="000000">
                    <a:alpha val="43137"/>
                  </a:srgbClr>
                </a:outerShdw>
              </a:effectLst>
            </a:endParaRPr>
          </a:p>
        </p:txBody>
      </p:sp>
      <p:sp>
        <p:nvSpPr>
          <p:cNvPr id="10" name="TextBox 9"/>
          <p:cNvSpPr txBox="1"/>
          <p:nvPr/>
        </p:nvSpPr>
        <p:spPr>
          <a:xfrm>
            <a:off x="3167404" y="5533534"/>
            <a:ext cx="3770724"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itchFamily="2" charset="2"/>
              <a:buChar char="Ø"/>
            </a:pPr>
            <a:r>
              <a:rPr lang="en-US" dirty="0" smtClean="0">
                <a:solidFill>
                  <a:schemeClr val="tx2"/>
                </a:solidFill>
                <a:effectLst>
                  <a:outerShdw blurRad="38100" dist="38100" dir="2700000" algn="tl">
                    <a:srgbClr val="000000">
                      <a:alpha val="43137"/>
                    </a:srgbClr>
                  </a:outerShdw>
                </a:effectLst>
              </a:rPr>
              <a:t>Opposite of Jeremiah’s claim</a:t>
            </a:r>
          </a:p>
          <a:p>
            <a:pPr marL="285750" indent="-285750">
              <a:buFont typeface="Wingdings" pitchFamily="2" charset="2"/>
              <a:buChar char="Ø"/>
            </a:pPr>
            <a:r>
              <a:rPr lang="en-US" dirty="0" smtClean="0">
                <a:solidFill>
                  <a:schemeClr val="tx2"/>
                </a:solidFill>
                <a:effectLst>
                  <a:outerShdw blurRad="38100" dist="38100" dir="2700000" algn="tl">
                    <a:srgbClr val="000000">
                      <a:alpha val="43137"/>
                    </a:srgbClr>
                  </a:outerShdw>
                </a:effectLst>
              </a:rPr>
              <a:t>God is not all Sovereign</a:t>
            </a:r>
            <a:endParaRPr lang="en-US" dirty="0">
              <a:solidFill>
                <a:schemeClr val="tx2"/>
              </a:solidFill>
              <a:effectLst>
                <a:outerShdw blurRad="38100" dist="38100" dir="2700000" algn="tl">
                  <a:srgbClr val="000000">
                    <a:alpha val="43137"/>
                  </a:srgbClr>
                </a:outerShdw>
              </a:effectLst>
            </a:endParaRPr>
          </a:p>
        </p:txBody>
      </p:sp>
      <p:sp>
        <p:nvSpPr>
          <p:cNvPr id="25" name="Oval Callout 24"/>
          <p:cNvSpPr/>
          <p:nvPr/>
        </p:nvSpPr>
        <p:spPr>
          <a:xfrm>
            <a:off x="659876" y="5664652"/>
            <a:ext cx="1914033" cy="1030425"/>
          </a:xfrm>
          <a:prstGeom prst="wedgeEllipseCallout">
            <a:avLst>
              <a:gd name="adj1" fmla="val 80132"/>
              <a:gd name="adj2" fmla="val -46367"/>
            </a:avLst>
          </a:prstGeom>
          <a:solidFill>
            <a:schemeClr val="accent5">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effectLst>
                  <a:outerShdw blurRad="38100" dist="38100" dir="2700000" algn="tl">
                    <a:srgbClr val="000000">
                      <a:alpha val="43137"/>
                    </a:srgbClr>
                  </a:outerShdw>
                </a:effectLst>
              </a:rPr>
              <a:t>“You </a:t>
            </a:r>
            <a:r>
              <a:rPr lang="en-US" sz="2000" dirty="0">
                <a:solidFill>
                  <a:schemeClr val="bg1"/>
                </a:solidFill>
                <a:effectLst>
                  <a:outerShdw blurRad="38100" dist="38100" dir="2700000" algn="tl">
                    <a:srgbClr val="000000">
                      <a:alpha val="43137"/>
                    </a:srgbClr>
                  </a:outerShdw>
                </a:effectLst>
              </a:rPr>
              <a:t>have seen </a:t>
            </a:r>
            <a:r>
              <a:rPr lang="en-US" sz="2000" dirty="0" smtClean="0">
                <a:solidFill>
                  <a:schemeClr val="bg1"/>
                </a:solidFill>
                <a:effectLst>
                  <a:outerShdw blurRad="38100" dist="38100" dir="2700000" algn="tl">
                    <a:srgbClr val="000000">
                      <a:alpha val="43137"/>
                    </a:srgbClr>
                  </a:outerShdw>
                </a:effectLst>
              </a:rPr>
              <a:t>me…”</a:t>
            </a:r>
            <a:endParaRPr lang="en-US" sz="2000" dirty="0">
              <a:solidFill>
                <a:schemeClr val="bg1"/>
              </a:solidFill>
            </a:endParaRPr>
          </a:p>
        </p:txBody>
      </p:sp>
    </p:spTree>
    <p:extLst>
      <p:ext uri="{BB962C8B-B14F-4D97-AF65-F5344CB8AC3E}">
        <p14:creationId xmlns:p14="http://schemas.microsoft.com/office/powerpoint/2010/main" val="20942709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6"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fade">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500"/>
                                        <p:tgtEl>
                                          <p:spTgt spid="1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par>
                          <p:cTn id="37" fill="hold">
                            <p:stCondLst>
                              <p:cond delay="500"/>
                            </p:stCondLst>
                            <p:childTnLst>
                              <p:par>
                                <p:cTn id="38" presetID="10" presetClass="entr" presetSubtype="0" fill="hold" grpId="0" nodeType="after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500"/>
                            </p:stCondLst>
                            <p:childTnLst>
                              <p:par>
                                <p:cTn id="42" presetID="6" presetClass="entr" presetSubtype="16" fill="hold" grpId="0" nodeType="after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circle(in)">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0"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2130458"/>
            <a:ext cx="7107810" cy="3647152"/>
          </a:xfrm>
          <a:prstGeom prst="rect">
            <a:avLst/>
          </a:prstGeom>
        </p:spPr>
        <p:txBody>
          <a:bodyPr vert="horz"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400" b="1" dirty="0" err="1">
                <a:solidFill>
                  <a:schemeClr val="tx2"/>
                </a:solidFill>
              </a:rPr>
              <a:t>Jer</a:t>
            </a:r>
            <a:r>
              <a:rPr lang="en-US" sz="2400" b="1" dirty="0">
                <a:solidFill>
                  <a:schemeClr val="tx2"/>
                </a:solidFill>
              </a:rPr>
              <a:t> 12:5</a:t>
            </a:r>
            <a:r>
              <a:rPr lang="en-US" sz="2400" dirty="0">
                <a:solidFill>
                  <a:schemeClr val="tx2"/>
                </a:solidFill>
              </a:rPr>
              <a:t>  </a:t>
            </a:r>
            <a:r>
              <a:rPr lang="en-US" sz="2400" dirty="0">
                <a:solidFill>
                  <a:schemeClr val="tx2"/>
                </a:solidFill>
                <a:effectLst>
                  <a:outerShdw blurRad="38100" dist="38100" dir="2700000" algn="tl">
                    <a:srgbClr val="000000">
                      <a:alpha val="43137"/>
                    </a:srgbClr>
                  </a:outerShdw>
                </a:effectLst>
              </a:rPr>
              <a:t>"If you have run with the footmen, and they have wearied you, Then how can you contend with horses? And </a:t>
            </a:r>
            <a:r>
              <a:rPr lang="en-US" sz="2400" i="1" dirty="0">
                <a:solidFill>
                  <a:schemeClr val="tx2"/>
                </a:solidFill>
                <a:effectLst>
                  <a:outerShdw blurRad="38100" dist="38100" dir="2700000" algn="tl">
                    <a:srgbClr val="000000">
                      <a:alpha val="43137"/>
                    </a:srgbClr>
                  </a:outerShdw>
                </a:effectLst>
              </a:rPr>
              <a:t>if</a:t>
            </a:r>
            <a:r>
              <a:rPr lang="en-US" sz="2400" dirty="0">
                <a:solidFill>
                  <a:schemeClr val="tx2"/>
                </a:solidFill>
                <a:effectLst>
                  <a:outerShdw blurRad="38100" dist="38100" dir="2700000" algn="tl">
                    <a:srgbClr val="000000">
                      <a:alpha val="43137"/>
                    </a:srgbClr>
                  </a:outerShdw>
                </a:effectLst>
              </a:rPr>
              <a:t> in the land of peace, </a:t>
            </a:r>
            <a:r>
              <a:rPr lang="en-US" sz="2400" i="1" dirty="0">
                <a:solidFill>
                  <a:schemeClr val="tx2"/>
                </a:solidFill>
                <a:effectLst>
                  <a:outerShdw blurRad="38100" dist="38100" dir="2700000" algn="tl">
                    <a:srgbClr val="000000">
                      <a:alpha val="43137"/>
                    </a:srgbClr>
                  </a:outerShdw>
                </a:effectLst>
              </a:rPr>
              <a:t>In which</a:t>
            </a:r>
            <a:r>
              <a:rPr lang="en-US" sz="2400" dirty="0">
                <a:solidFill>
                  <a:schemeClr val="tx2"/>
                </a:solidFill>
                <a:effectLst>
                  <a:outerShdw blurRad="38100" dist="38100" dir="2700000" algn="tl">
                    <a:srgbClr val="000000">
                      <a:alpha val="43137"/>
                    </a:srgbClr>
                  </a:outerShdw>
                </a:effectLst>
              </a:rPr>
              <a:t> you trusted, </a:t>
            </a:r>
            <a:r>
              <a:rPr lang="en-US" sz="2400" i="1" dirty="0">
                <a:solidFill>
                  <a:schemeClr val="tx2"/>
                </a:solidFill>
                <a:effectLst>
                  <a:outerShdw blurRad="38100" dist="38100" dir="2700000" algn="tl">
                    <a:srgbClr val="000000">
                      <a:alpha val="43137"/>
                    </a:srgbClr>
                  </a:outerShdw>
                </a:effectLst>
              </a:rPr>
              <a:t>they wearied you,</a:t>
            </a:r>
            <a:r>
              <a:rPr lang="en-US" sz="2400" dirty="0">
                <a:solidFill>
                  <a:schemeClr val="tx2"/>
                </a:solidFill>
                <a:effectLst>
                  <a:outerShdw blurRad="38100" dist="38100" dir="2700000" algn="tl">
                    <a:srgbClr val="000000">
                      <a:alpha val="43137"/>
                    </a:srgbClr>
                  </a:outerShdw>
                </a:effectLst>
              </a:rPr>
              <a:t> Then how will you do in the floodplain of the Jordan? </a:t>
            </a:r>
          </a:p>
          <a:p>
            <a:r>
              <a:rPr lang="en-US" sz="2400" b="1" dirty="0" err="1">
                <a:solidFill>
                  <a:schemeClr val="tx2"/>
                </a:solidFill>
              </a:rPr>
              <a:t>Jer</a:t>
            </a:r>
            <a:r>
              <a:rPr lang="en-US" sz="2400" b="1" dirty="0">
                <a:solidFill>
                  <a:schemeClr val="tx2"/>
                </a:solidFill>
              </a:rPr>
              <a:t> 12:6</a:t>
            </a:r>
            <a:r>
              <a:rPr lang="en-US" sz="2400" dirty="0">
                <a:solidFill>
                  <a:schemeClr val="tx2"/>
                </a:solidFill>
              </a:rPr>
              <a:t>  </a:t>
            </a:r>
            <a:r>
              <a:rPr lang="en-US" sz="2400" dirty="0">
                <a:solidFill>
                  <a:schemeClr val="tx2"/>
                </a:solidFill>
                <a:effectLst>
                  <a:outerShdw blurRad="38100" dist="38100" dir="2700000" algn="tl">
                    <a:srgbClr val="000000">
                      <a:alpha val="43137"/>
                    </a:srgbClr>
                  </a:outerShdw>
                </a:effectLst>
              </a:rPr>
              <a:t>For even your brothers, the house of your father, Even they have dealt treacherously with you; Yes, they have called a multitude after you. Do not believe them, Even though they speak smooth words to you. </a:t>
            </a:r>
          </a:p>
        </p:txBody>
      </p:sp>
      <p:sp>
        <p:nvSpPr>
          <p:cNvPr id="6" name="Title 6"/>
          <p:cNvSpPr txBox="1">
            <a:spLocks/>
          </p:cNvSpPr>
          <p:nvPr/>
        </p:nvSpPr>
        <p:spPr>
          <a:xfrm>
            <a:off x="33936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Complaint</a:t>
            </a:r>
            <a:r>
              <a:rPr lang="en-US" dirty="0" smtClean="0"/>
              <a:t>…</a:t>
            </a:r>
            <a:endParaRPr lang="en-US"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cxnSp>
        <p:nvCxnSpPr>
          <p:cNvPr id="3" name="Straight Connector 2"/>
          <p:cNvCxnSpPr/>
          <p:nvPr/>
        </p:nvCxnSpPr>
        <p:spPr>
          <a:xfrm>
            <a:off x="5279010" y="2469822"/>
            <a:ext cx="102359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6"/>
          <p:cNvSpPr txBox="1">
            <a:spLocks/>
          </p:cNvSpPr>
          <p:nvPr/>
        </p:nvSpPr>
        <p:spPr>
          <a:xfrm>
            <a:off x="322080" y="1085660"/>
            <a:ext cx="6616048"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r"/>
            <a:r>
              <a:rPr lang="en-US" dirty="0" smtClean="0">
                <a:solidFill>
                  <a:schemeClr val="accent4"/>
                </a:solidFill>
              </a:rPr>
              <a:t>The Lord’s Answer…</a:t>
            </a:r>
            <a:endParaRPr lang="en-US" dirty="0">
              <a:solidFill>
                <a:schemeClr val="accent4"/>
              </a:solidFill>
            </a:endParaRPr>
          </a:p>
        </p:txBody>
      </p:sp>
      <p:cxnSp>
        <p:nvCxnSpPr>
          <p:cNvPr id="13" name="Straight Connector 12"/>
          <p:cNvCxnSpPr/>
          <p:nvPr/>
        </p:nvCxnSpPr>
        <p:spPr>
          <a:xfrm>
            <a:off x="1406165" y="3139125"/>
            <a:ext cx="8751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11657" y="3139125"/>
            <a:ext cx="16791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50955" y="3808428"/>
            <a:ext cx="30735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244338" y="4666267"/>
            <a:ext cx="706617" cy="48076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9" idx="5"/>
          </p:cNvCxnSpPr>
          <p:nvPr/>
        </p:nvCxnSpPr>
        <p:spPr>
          <a:xfrm>
            <a:off x="1847473" y="5076627"/>
            <a:ext cx="1423628" cy="102287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1101" y="5916618"/>
            <a:ext cx="2724346" cy="646331"/>
          </a:xfrm>
          <a:prstGeom prst="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cap="all" dirty="0" smtClean="0">
                <a:solidFill>
                  <a:schemeClr val="bg1"/>
                </a:solidFill>
              </a:rPr>
              <a:t>God sees everything!!!</a:t>
            </a:r>
            <a:endParaRPr lang="en-US" b="1" cap="all" dirty="0">
              <a:solidFill>
                <a:schemeClr val="bg1"/>
              </a:solidFill>
            </a:endParaRPr>
          </a:p>
        </p:txBody>
      </p:sp>
    </p:spTree>
    <p:extLst>
      <p:ext uri="{BB962C8B-B14F-4D97-AF65-F5344CB8AC3E}">
        <p14:creationId xmlns:p14="http://schemas.microsoft.com/office/powerpoint/2010/main" val="36221448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par>
                          <p:cTn id="29" fill="hold">
                            <p:stCondLst>
                              <p:cond delay="500"/>
                            </p:stCondLst>
                            <p:childTnLst>
                              <p:par>
                                <p:cTn id="30" presetID="21" presetClass="entr" presetSubtype="1" fill="hold" grpId="0" nodeType="after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25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940" y="1165422"/>
            <a:ext cx="7258637" cy="5940088"/>
          </a:xfrm>
          <a:prstGeom prst="rect">
            <a:avLst/>
          </a:prstGeom>
        </p:spPr>
        <p:txBody>
          <a:bodyPr wrap="square">
            <a:spAutoFit/>
          </a:bodyPr>
          <a:lstStyle/>
          <a:p>
            <a:pPr marL="285750" indent="-285750">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Vs. 7</a:t>
            </a:r>
            <a:r>
              <a:rPr lang="en-US" sz="2000" dirty="0">
                <a:solidFill>
                  <a:schemeClr val="tx2"/>
                </a:solidFill>
                <a:effectLst>
                  <a:outerShdw blurRad="38100" dist="38100" dir="2700000" algn="tl">
                    <a:srgbClr val="000000">
                      <a:alpha val="43137"/>
                    </a:srgbClr>
                  </a:outerShdw>
                </a:effectLst>
              </a:rPr>
              <a:t>  "I have forsaken My house, I have left </a:t>
            </a:r>
            <a:r>
              <a:rPr lang="en-US" sz="2000" u="sng" dirty="0">
                <a:solidFill>
                  <a:schemeClr val="accent1"/>
                </a:solidFill>
                <a:effectLst>
                  <a:outerShdw blurRad="38100" dist="38100" dir="2700000" algn="tl">
                    <a:srgbClr val="000000">
                      <a:alpha val="43137"/>
                    </a:srgbClr>
                  </a:outerShdw>
                </a:effectLst>
              </a:rPr>
              <a:t>My heritage</a:t>
            </a:r>
            <a:r>
              <a:rPr lang="en-US" sz="2000" dirty="0">
                <a:solidFill>
                  <a:schemeClr val="tx2"/>
                </a:solidFill>
                <a:effectLst>
                  <a:outerShdw blurRad="38100" dist="38100" dir="2700000" algn="tl">
                    <a:srgbClr val="000000">
                      <a:alpha val="43137"/>
                    </a:srgbClr>
                  </a:outerShdw>
                </a:effectLst>
              </a:rPr>
              <a:t>; I have given the dearly beloved of My soul into the hand of her enemies. </a:t>
            </a:r>
          </a:p>
          <a:p>
            <a:pPr marL="285750" indent="-285750">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Vs. 8</a:t>
            </a:r>
            <a:r>
              <a:rPr lang="en-US" sz="2000" dirty="0">
                <a:solidFill>
                  <a:schemeClr val="tx2"/>
                </a:solidFill>
                <a:effectLst>
                  <a:outerShdw blurRad="38100" dist="38100" dir="2700000" algn="tl">
                    <a:srgbClr val="000000">
                      <a:alpha val="43137"/>
                    </a:srgbClr>
                  </a:outerShdw>
                </a:effectLst>
              </a:rPr>
              <a:t>  </a:t>
            </a:r>
            <a:r>
              <a:rPr lang="en-US" sz="2000" u="sng" dirty="0">
                <a:solidFill>
                  <a:schemeClr val="accent1"/>
                </a:solidFill>
                <a:effectLst>
                  <a:outerShdw blurRad="38100" dist="38100" dir="2700000" algn="tl">
                    <a:srgbClr val="000000">
                      <a:alpha val="43137"/>
                    </a:srgbClr>
                  </a:outerShdw>
                </a:effectLst>
              </a:rPr>
              <a:t>My heritage </a:t>
            </a:r>
            <a:r>
              <a:rPr lang="en-US" sz="2000" dirty="0">
                <a:solidFill>
                  <a:schemeClr val="tx2"/>
                </a:solidFill>
                <a:effectLst>
                  <a:outerShdw blurRad="38100" dist="38100" dir="2700000" algn="tl">
                    <a:srgbClr val="000000">
                      <a:alpha val="43137"/>
                    </a:srgbClr>
                  </a:outerShdw>
                </a:effectLst>
              </a:rPr>
              <a:t>is to Me like a lion in the forest; It cries out against Me; Therefore I have hated it. </a:t>
            </a:r>
          </a:p>
          <a:p>
            <a:pPr marL="285750" indent="-285750">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Vs. 9</a:t>
            </a:r>
            <a:r>
              <a:rPr lang="en-US" sz="2000" dirty="0">
                <a:solidFill>
                  <a:schemeClr val="tx2"/>
                </a:solidFill>
                <a:effectLst>
                  <a:outerShdw blurRad="38100" dist="38100" dir="2700000" algn="tl">
                    <a:srgbClr val="000000">
                      <a:alpha val="43137"/>
                    </a:srgbClr>
                  </a:outerShdw>
                </a:effectLst>
              </a:rPr>
              <a:t>  </a:t>
            </a:r>
            <a:r>
              <a:rPr lang="en-US" sz="2000" u="sng" dirty="0">
                <a:solidFill>
                  <a:schemeClr val="accent1"/>
                </a:solidFill>
                <a:effectLst>
                  <a:outerShdw blurRad="38100" dist="38100" dir="2700000" algn="tl">
                    <a:srgbClr val="000000">
                      <a:alpha val="43137"/>
                    </a:srgbClr>
                  </a:outerShdw>
                </a:effectLst>
              </a:rPr>
              <a:t>My heritage </a:t>
            </a:r>
            <a:r>
              <a:rPr lang="en-US" sz="2000" i="1" dirty="0">
                <a:solidFill>
                  <a:schemeClr val="tx2"/>
                </a:solidFill>
                <a:effectLst>
                  <a:outerShdw blurRad="38100" dist="38100" dir="2700000" algn="tl">
                    <a:srgbClr val="000000">
                      <a:alpha val="43137"/>
                    </a:srgbClr>
                  </a:outerShdw>
                </a:effectLst>
              </a:rPr>
              <a:t>is</a:t>
            </a:r>
            <a:r>
              <a:rPr lang="en-US" sz="2000" dirty="0">
                <a:solidFill>
                  <a:schemeClr val="tx2"/>
                </a:solidFill>
                <a:effectLst>
                  <a:outerShdw blurRad="38100" dist="38100" dir="2700000" algn="tl">
                    <a:srgbClr val="000000">
                      <a:alpha val="43137"/>
                    </a:srgbClr>
                  </a:outerShdw>
                </a:effectLst>
              </a:rPr>
              <a:t> to Me </a:t>
            </a:r>
            <a:r>
              <a:rPr lang="en-US" sz="2000" i="1" dirty="0">
                <a:solidFill>
                  <a:schemeClr val="tx2"/>
                </a:solidFill>
                <a:effectLst>
                  <a:outerShdw blurRad="38100" dist="38100" dir="2700000" algn="tl">
                    <a:srgbClr val="000000">
                      <a:alpha val="43137"/>
                    </a:srgbClr>
                  </a:outerShdw>
                </a:effectLst>
              </a:rPr>
              <a:t>like</a:t>
            </a:r>
            <a:r>
              <a:rPr lang="en-US" sz="2000" dirty="0">
                <a:solidFill>
                  <a:schemeClr val="tx2"/>
                </a:solidFill>
                <a:effectLst>
                  <a:outerShdw blurRad="38100" dist="38100" dir="2700000" algn="tl">
                    <a:srgbClr val="000000">
                      <a:alpha val="43137"/>
                    </a:srgbClr>
                  </a:outerShdw>
                </a:effectLst>
              </a:rPr>
              <a:t> a speckled vulture; The vultures all around </a:t>
            </a:r>
            <a:r>
              <a:rPr lang="en-US" sz="2000" i="1" dirty="0">
                <a:solidFill>
                  <a:schemeClr val="tx2"/>
                </a:solidFill>
                <a:effectLst>
                  <a:outerShdw blurRad="38100" dist="38100" dir="2700000" algn="tl">
                    <a:srgbClr val="000000">
                      <a:alpha val="43137"/>
                    </a:srgbClr>
                  </a:outerShdw>
                </a:effectLst>
              </a:rPr>
              <a:t>are</a:t>
            </a:r>
            <a:r>
              <a:rPr lang="en-US" sz="2000" dirty="0">
                <a:solidFill>
                  <a:schemeClr val="tx2"/>
                </a:solidFill>
                <a:effectLst>
                  <a:outerShdw blurRad="38100" dist="38100" dir="2700000" algn="tl">
                    <a:srgbClr val="000000">
                      <a:alpha val="43137"/>
                    </a:srgbClr>
                  </a:outerShdw>
                </a:effectLst>
              </a:rPr>
              <a:t> against </a:t>
            </a:r>
            <a:r>
              <a:rPr lang="en-US" sz="2000" dirty="0" smtClean="0">
                <a:solidFill>
                  <a:schemeClr val="tx2"/>
                </a:solidFill>
                <a:effectLst>
                  <a:outerShdw blurRad="38100" dist="38100" dir="2700000" algn="tl">
                    <a:srgbClr val="000000">
                      <a:alpha val="43137"/>
                    </a:srgbClr>
                  </a:outerShdw>
                </a:effectLst>
              </a:rPr>
              <a:t>her…</a:t>
            </a:r>
            <a:endParaRPr lang="en-US" sz="2000" dirty="0">
              <a:solidFill>
                <a:schemeClr val="tx2"/>
              </a:solidFill>
              <a:effectLst>
                <a:outerShdw blurRad="38100" dist="38100" dir="2700000" algn="tl">
                  <a:srgbClr val="000000">
                    <a:alpha val="43137"/>
                  </a:srgbClr>
                </a:outerShdw>
              </a:effectLst>
            </a:endParaRPr>
          </a:p>
          <a:p>
            <a:pPr marL="285750" indent="-285750">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Vs. 10</a:t>
            </a:r>
            <a:r>
              <a:rPr lang="en-US" sz="2000" dirty="0">
                <a:solidFill>
                  <a:schemeClr val="tx2"/>
                </a:solidFill>
                <a:effectLst>
                  <a:outerShdw blurRad="38100" dist="38100" dir="2700000" algn="tl">
                    <a:srgbClr val="000000">
                      <a:alpha val="43137"/>
                    </a:srgbClr>
                  </a:outerShdw>
                </a:effectLst>
              </a:rPr>
              <a:t>  "Many rulers have destroyed </a:t>
            </a:r>
            <a:r>
              <a:rPr lang="en-US" sz="2000" u="sng" dirty="0">
                <a:solidFill>
                  <a:schemeClr val="accent1"/>
                </a:solidFill>
                <a:effectLst>
                  <a:outerShdw blurRad="38100" dist="38100" dir="2700000" algn="tl">
                    <a:srgbClr val="000000">
                      <a:alpha val="43137"/>
                    </a:srgbClr>
                  </a:outerShdw>
                </a:effectLst>
              </a:rPr>
              <a:t>My vineyard</a:t>
            </a:r>
            <a:r>
              <a:rPr lang="en-US" sz="2000" dirty="0">
                <a:solidFill>
                  <a:schemeClr val="tx2"/>
                </a:solidFill>
                <a:effectLst>
                  <a:outerShdw blurRad="38100" dist="38100" dir="2700000" algn="tl">
                    <a:srgbClr val="000000">
                      <a:alpha val="43137"/>
                    </a:srgbClr>
                  </a:outerShdw>
                </a:effectLst>
              </a:rPr>
              <a:t>, They have trodden My portion underfoot; They have made </a:t>
            </a:r>
            <a:r>
              <a:rPr lang="en-US" sz="2000" u="sng" dirty="0">
                <a:solidFill>
                  <a:schemeClr val="accent1"/>
                </a:solidFill>
                <a:effectLst>
                  <a:outerShdw blurRad="38100" dist="38100" dir="2700000" algn="tl">
                    <a:srgbClr val="000000">
                      <a:alpha val="43137"/>
                    </a:srgbClr>
                  </a:outerShdw>
                </a:effectLst>
              </a:rPr>
              <a:t>My pleasant portion</a:t>
            </a:r>
            <a:r>
              <a:rPr lang="en-US" sz="2000" dirty="0">
                <a:solidFill>
                  <a:schemeClr val="tx2"/>
                </a:solidFill>
                <a:effectLst>
                  <a:outerShdw blurRad="38100" dist="38100" dir="2700000" algn="tl">
                    <a:srgbClr val="000000">
                      <a:alpha val="43137"/>
                    </a:srgbClr>
                  </a:outerShdw>
                </a:effectLst>
              </a:rPr>
              <a:t> a desolate wilderness. </a:t>
            </a:r>
          </a:p>
          <a:p>
            <a:pPr marL="285750" indent="-285750">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Vs.11</a:t>
            </a:r>
            <a:r>
              <a:rPr lang="en-US" sz="2000" dirty="0">
                <a:solidFill>
                  <a:schemeClr val="tx2"/>
                </a:solidFill>
                <a:effectLst>
                  <a:outerShdw blurRad="38100" dist="38100" dir="2700000" algn="tl">
                    <a:srgbClr val="000000">
                      <a:alpha val="43137"/>
                    </a:srgbClr>
                  </a:outerShdw>
                </a:effectLst>
              </a:rPr>
              <a:t>  They have made it desolate; </a:t>
            </a:r>
            <a:r>
              <a:rPr lang="en-US" sz="2000" u="sng" dirty="0">
                <a:solidFill>
                  <a:schemeClr val="accent1"/>
                </a:solidFill>
                <a:effectLst>
                  <a:outerShdw blurRad="38100" dist="38100" dir="2700000" algn="tl">
                    <a:srgbClr val="000000">
                      <a:alpha val="43137"/>
                    </a:srgbClr>
                  </a:outerShdw>
                </a:effectLst>
              </a:rPr>
              <a:t>Desolate, it mourns to Me</a:t>
            </a:r>
            <a:r>
              <a:rPr lang="en-US" sz="2000" dirty="0">
                <a:solidFill>
                  <a:schemeClr val="tx2"/>
                </a:solidFill>
                <a:effectLst>
                  <a:outerShdw blurRad="38100" dist="38100" dir="2700000" algn="tl">
                    <a:srgbClr val="000000">
                      <a:alpha val="43137"/>
                    </a:srgbClr>
                  </a:outerShdw>
                </a:effectLst>
              </a:rPr>
              <a:t>; The whole land is made desolate, </a:t>
            </a:r>
            <a:r>
              <a:rPr lang="en-US" sz="2000" dirty="0" smtClean="0">
                <a:solidFill>
                  <a:schemeClr val="tx2"/>
                </a:solidFill>
                <a:effectLst>
                  <a:outerShdw blurRad="38100" dist="38100" dir="2700000" algn="tl">
                    <a:srgbClr val="000000">
                      <a:alpha val="43137"/>
                    </a:srgbClr>
                  </a:outerShdw>
                </a:effectLst>
              </a:rPr>
              <a:t>because </a:t>
            </a:r>
            <a:r>
              <a:rPr lang="en-US" sz="2000" dirty="0">
                <a:solidFill>
                  <a:schemeClr val="tx2"/>
                </a:solidFill>
                <a:effectLst>
                  <a:outerShdw blurRad="38100" dist="38100" dir="2700000" algn="tl">
                    <a:srgbClr val="000000">
                      <a:alpha val="43137"/>
                    </a:srgbClr>
                  </a:outerShdw>
                </a:effectLst>
              </a:rPr>
              <a:t>no one takes </a:t>
            </a:r>
            <a:r>
              <a:rPr lang="en-US" sz="2000" i="1" dirty="0">
                <a:solidFill>
                  <a:schemeClr val="tx2"/>
                </a:solidFill>
                <a:effectLst>
                  <a:outerShdw blurRad="38100" dist="38100" dir="2700000" algn="tl">
                    <a:srgbClr val="000000">
                      <a:alpha val="43137"/>
                    </a:srgbClr>
                  </a:outerShdw>
                </a:effectLst>
              </a:rPr>
              <a:t>it</a:t>
            </a:r>
            <a:r>
              <a:rPr lang="en-US" sz="2000" dirty="0">
                <a:solidFill>
                  <a:schemeClr val="tx2"/>
                </a:solidFill>
                <a:effectLst>
                  <a:outerShdw blurRad="38100" dist="38100" dir="2700000" algn="tl">
                    <a:srgbClr val="000000">
                      <a:alpha val="43137"/>
                    </a:srgbClr>
                  </a:outerShdw>
                </a:effectLst>
              </a:rPr>
              <a:t> to heart. </a:t>
            </a:r>
            <a:endParaRPr lang="en-US" sz="2000" dirty="0" smtClean="0">
              <a:solidFill>
                <a:schemeClr val="tx2"/>
              </a:solidFill>
              <a:effectLst>
                <a:outerShdw blurRad="38100" dist="38100" dir="2700000" algn="tl">
                  <a:srgbClr val="000000">
                    <a:alpha val="43137"/>
                  </a:srgbClr>
                </a:outerShdw>
              </a:effectLst>
            </a:endParaRPr>
          </a:p>
          <a:p>
            <a:pPr marL="342900" indent="-342900">
              <a:buClr>
                <a:srgbClr val="C00000"/>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Vs. 12</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…For </a:t>
            </a:r>
            <a:r>
              <a:rPr lang="en-US" sz="2000" dirty="0">
                <a:solidFill>
                  <a:schemeClr val="tx2"/>
                </a:solidFill>
                <a:effectLst>
                  <a:outerShdw blurRad="38100" dist="38100" dir="2700000" algn="tl">
                    <a:srgbClr val="000000">
                      <a:alpha val="43137"/>
                    </a:srgbClr>
                  </a:outerShdw>
                </a:effectLst>
              </a:rPr>
              <a:t>the sword of the LORD shall devour </a:t>
            </a:r>
            <a:r>
              <a:rPr lang="en-US" sz="2000" dirty="0" smtClean="0">
                <a:solidFill>
                  <a:schemeClr val="tx2"/>
                </a:solidFill>
                <a:effectLst>
                  <a:outerShdw blurRad="38100" dist="38100" dir="2700000" algn="tl">
                    <a:srgbClr val="000000">
                      <a:alpha val="43137"/>
                    </a:srgbClr>
                  </a:outerShdw>
                </a:effectLst>
              </a:rPr>
              <a:t>from </a:t>
            </a:r>
            <a:r>
              <a:rPr lang="en-US" sz="2000" i="1" dirty="0">
                <a:solidFill>
                  <a:schemeClr val="tx2"/>
                </a:solidFill>
                <a:effectLst>
                  <a:outerShdw blurRad="38100" dist="38100" dir="2700000" algn="tl">
                    <a:srgbClr val="000000">
                      <a:alpha val="43137"/>
                    </a:srgbClr>
                  </a:outerShdw>
                </a:effectLst>
              </a:rPr>
              <a:t>one</a:t>
            </a:r>
            <a:r>
              <a:rPr lang="en-US" sz="2000" dirty="0">
                <a:solidFill>
                  <a:schemeClr val="tx2"/>
                </a:solidFill>
                <a:effectLst>
                  <a:outerShdw blurRad="38100" dist="38100" dir="2700000" algn="tl">
                    <a:srgbClr val="000000">
                      <a:alpha val="43137"/>
                    </a:srgbClr>
                  </a:outerShdw>
                </a:effectLst>
              </a:rPr>
              <a:t> end of the land to the </a:t>
            </a:r>
            <a:r>
              <a:rPr lang="en-US" sz="2000" i="1" dirty="0">
                <a:solidFill>
                  <a:schemeClr val="tx2"/>
                </a:solidFill>
                <a:effectLst>
                  <a:outerShdw blurRad="38100" dist="38100" dir="2700000" algn="tl">
                    <a:srgbClr val="000000">
                      <a:alpha val="43137"/>
                    </a:srgbClr>
                  </a:outerShdw>
                </a:effectLst>
              </a:rPr>
              <a:t>other</a:t>
            </a:r>
            <a:r>
              <a:rPr lang="en-US" sz="2000" dirty="0">
                <a:solidFill>
                  <a:schemeClr val="tx2"/>
                </a:solidFill>
                <a:effectLst>
                  <a:outerShdw blurRad="38100" dist="38100" dir="2700000" algn="tl">
                    <a:srgbClr val="000000">
                      <a:alpha val="43137"/>
                    </a:srgbClr>
                  </a:outerShdw>
                </a:effectLst>
              </a:rPr>
              <a:t> end of the </a:t>
            </a:r>
            <a:r>
              <a:rPr lang="en-US" sz="2000" dirty="0" smtClean="0">
                <a:solidFill>
                  <a:schemeClr val="tx2"/>
                </a:solidFill>
                <a:effectLst>
                  <a:outerShdw blurRad="38100" dist="38100" dir="2700000" algn="tl">
                    <a:srgbClr val="000000">
                      <a:alpha val="43137"/>
                    </a:srgbClr>
                  </a:outerShdw>
                </a:effectLst>
              </a:rPr>
              <a:t>land</a:t>
            </a:r>
            <a:endParaRPr lang="en-US" sz="2000" dirty="0">
              <a:solidFill>
                <a:schemeClr val="tx2"/>
              </a:solidFill>
              <a:effectLst>
                <a:outerShdw blurRad="38100" dist="38100" dir="2700000" algn="tl">
                  <a:srgbClr val="000000">
                    <a:alpha val="43137"/>
                  </a:srgbClr>
                </a:outerShdw>
              </a:effectLst>
            </a:endParaRPr>
          </a:p>
          <a:p>
            <a:pPr marL="342900" indent="-342900">
              <a:buClr>
                <a:srgbClr val="C00000"/>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Vs. 13</a:t>
            </a:r>
            <a:r>
              <a:rPr lang="en-US" sz="2000" dirty="0">
                <a:solidFill>
                  <a:schemeClr val="tx2"/>
                </a:solidFill>
                <a:effectLst>
                  <a:outerShdw blurRad="38100" dist="38100" dir="2700000" algn="tl">
                    <a:srgbClr val="000000">
                      <a:alpha val="43137"/>
                    </a:srgbClr>
                  </a:outerShdw>
                </a:effectLst>
              </a:rPr>
              <a:t>  They have sown wheat but reaped </a:t>
            </a:r>
            <a:r>
              <a:rPr lang="en-US" sz="2000" dirty="0" smtClean="0">
                <a:solidFill>
                  <a:schemeClr val="tx2"/>
                </a:solidFill>
                <a:effectLst>
                  <a:outerShdw blurRad="38100" dist="38100" dir="2700000" algn="tl">
                    <a:srgbClr val="000000">
                      <a:alpha val="43137"/>
                    </a:srgbClr>
                  </a:outerShdw>
                </a:effectLst>
              </a:rPr>
              <a:t>thorns… But </a:t>
            </a:r>
            <a:r>
              <a:rPr lang="en-US" sz="2000" dirty="0">
                <a:solidFill>
                  <a:schemeClr val="tx2"/>
                </a:solidFill>
                <a:effectLst>
                  <a:outerShdw blurRad="38100" dist="38100" dir="2700000" algn="tl">
                    <a:srgbClr val="000000">
                      <a:alpha val="43137"/>
                    </a:srgbClr>
                  </a:outerShdw>
                </a:effectLst>
              </a:rPr>
              <a:t>be ashamed of your harvest Because of the fierce anger of the LORD." </a:t>
            </a:r>
          </a:p>
          <a:p>
            <a:pPr marL="285750" indent="-285750">
              <a:buClr>
                <a:schemeClr val="accent1"/>
              </a:buClr>
              <a:buFont typeface="Arial" pitchFamily="34" charset="0"/>
              <a:buChar char="•"/>
            </a:pPr>
            <a:endParaRPr lang="en-US" sz="20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p:txBody>
          <a:bodyPr/>
          <a:lstStyle/>
          <a:p>
            <a:r>
              <a:rPr lang="en-US" dirty="0"/>
              <a:t>A snapshot of Jeremiah…</a:t>
            </a:r>
          </a:p>
        </p:txBody>
      </p:sp>
      <p:sp>
        <p:nvSpPr>
          <p:cNvPr id="6" name="Title 6"/>
          <p:cNvSpPr txBox="1">
            <a:spLocks/>
          </p:cNvSpPr>
          <p:nvPr/>
        </p:nvSpPr>
        <p:spPr>
          <a:xfrm>
            <a:off x="33936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Complaint</a:t>
            </a:r>
            <a:r>
              <a:rPr lang="en-US" dirty="0" smtClean="0"/>
              <a:t>…</a:t>
            </a:r>
            <a:endParaRPr lang="en-US"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cxnSp>
        <p:nvCxnSpPr>
          <p:cNvPr id="3" name="Straight Connector 2"/>
          <p:cNvCxnSpPr/>
          <p:nvPr/>
        </p:nvCxnSpPr>
        <p:spPr>
          <a:xfrm>
            <a:off x="4383464" y="4845706"/>
            <a:ext cx="276755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6"/>
          <p:cNvSpPr txBox="1">
            <a:spLocks/>
          </p:cNvSpPr>
          <p:nvPr/>
        </p:nvSpPr>
        <p:spPr>
          <a:xfrm>
            <a:off x="322080" y="1085660"/>
            <a:ext cx="6616048"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r"/>
            <a:r>
              <a:rPr lang="en-US" dirty="0" smtClean="0">
                <a:solidFill>
                  <a:schemeClr val="accent4"/>
                </a:solidFill>
              </a:rPr>
              <a:t>The Lord’s Answer…</a:t>
            </a:r>
            <a:endParaRPr lang="en-US" dirty="0">
              <a:solidFill>
                <a:schemeClr val="accent4"/>
              </a:solidFill>
            </a:endParaRPr>
          </a:p>
        </p:txBody>
      </p:sp>
      <p:cxnSp>
        <p:nvCxnSpPr>
          <p:cNvPr id="13" name="Straight Connector 12"/>
          <p:cNvCxnSpPr/>
          <p:nvPr/>
        </p:nvCxnSpPr>
        <p:spPr>
          <a:xfrm>
            <a:off x="670874" y="5165861"/>
            <a:ext cx="64887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7188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83407E-6 8.7208E-7 L -2.83407E-6 -0.13209 " pathEditMode="relative" rAng="0" ptsTypes="AA">
                                      <p:cBhvr>
                                        <p:cTn id="6" dur="2000" fill="hold"/>
                                        <p:tgtEl>
                                          <p:spTgt spid="6">
                                            <p:txEl>
                                              <p:pRg st="0" end="0"/>
                                            </p:txEl>
                                          </p:spTgt>
                                        </p:tgtEl>
                                        <p:attrNameLst>
                                          <p:attrName>ppt_x</p:attrName>
                                          <p:attrName>ppt_y</p:attrName>
                                        </p:attrNameLst>
                                      </p:cBhvr>
                                      <p:rCtr x="0" y="-6616"/>
                                    </p:animMotion>
                                  </p:childTnLst>
                                </p:cTn>
                              </p:par>
                              <p:par>
                                <p:cTn id="7" presetID="64" presetClass="path" presetSubtype="0" accel="50000" decel="50000" fill="hold" grpId="0" nodeType="withEffect">
                                  <p:stCondLst>
                                    <p:cond delay="0"/>
                                  </p:stCondLst>
                                  <p:childTnLst>
                                    <p:animMotion origin="layout" path="M -4.81375E-6 1.41106E-6 L -0.00156 -0.13324 " pathEditMode="relative" rAng="0" ptsTypes="AA">
                                      <p:cBhvr>
                                        <p:cTn id="8" dur="2000" fill="hold"/>
                                        <p:tgtEl>
                                          <p:spTgt spid="11">
                                            <p:txEl>
                                              <p:pRg st="0" end="0"/>
                                            </p:txEl>
                                          </p:spTgt>
                                        </p:tgtEl>
                                        <p:attrNameLst>
                                          <p:attrName>ppt_x</p:attrName>
                                          <p:attrName>ppt_y</p:attrName>
                                        </p:attrNameLst>
                                      </p:cBhvr>
                                      <p:rCtr x="-78" y="-6662"/>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25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1"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of the Linen Cloth</a:t>
            </a:r>
            <a:endParaRPr lang="en-US" dirty="0"/>
          </a:p>
        </p:txBody>
      </p:sp>
      <p:sp>
        <p:nvSpPr>
          <p:cNvPr id="5"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pic>
        <p:nvPicPr>
          <p:cNvPr id="6" name="Picture 5" descr="C:\Users\Danny\Documents\Class Material\Danny's\Jeremiah\Images\Nations and Maps\Judah in days of Josiah.jpg"/>
          <p:cNvPicPr>
            <a:picLocks noChangeAspect="1" noChangeArrowheads="1"/>
          </p:cNvPicPr>
          <p:nvPr/>
        </p:nvPicPr>
        <p:blipFill>
          <a:blip r:embed="rId2">
            <a:lum bright="-20000" contrast="20000"/>
          </a:blip>
          <a:srcRect l="6000" b="14271"/>
          <a:stretch>
            <a:fillRect/>
          </a:stretch>
        </p:blipFill>
        <p:spPr bwMode="auto">
          <a:xfrm>
            <a:off x="7244042" y="510024"/>
            <a:ext cx="4577172" cy="5655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26"/>
          <p:cNvSpPr>
            <a:spLocks noChangeArrowheads="1"/>
          </p:cNvSpPr>
          <p:nvPr/>
        </p:nvSpPr>
        <p:spPr bwMode="auto">
          <a:xfrm>
            <a:off x="1254501" y="1510875"/>
            <a:ext cx="573704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1"/>
              </a:buClr>
              <a:buFont typeface="Arial" pitchFamily="34" charset="0"/>
              <a:buChar char="•"/>
            </a:pPr>
            <a:r>
              <a:rPr lang="en-US" sz="2000" b="1" dirty="0" err="1">
                <a:solidFill>
                  <a:schemeClr val="tx2"/>
                </a:solidFill>
              </a:rPr>
              <a:t>Jer</a:t>
            </a:r>
            <a:r>
              <a:rPr lang="en-US" sz="2000" b="1" dirty="0">
                <a:solidFill>
                  <a:schemeClr val="tx2"/>
                </a:solidFill>
              </a:rPr>
              <a:t> 13:4  </a:t>
            </a:r>
            <a:r>
              <a:rPr lang="en-US" sz="2000" dirty="0">
                <a:solidFill>
                  <a:schemeClr val="tx2"/>
                </a:solidFill>
                <a:effectLst>
                  <a:outerShdw blurRad="38100" dist="38100" dir="2700000" algn="tl">
                    <a:srgbClr val="000000">
                      <a:alpha val="43137"/>
                    </a:srgbClr>
                  </a:outerShdw>
                </a:effectLst>
              </a:rPr>
              <a:t>"Take the loincloth that you have bought, which is around your waist, and arise, go to the Euphrates and hide it there in a cleft of the rock." </a:t>
            </a:r>
          </a:p>
        </p:txBody>
      </p:sp>
      <p:sp>
        <p:nvSpPr>
          <p:cNvPr id="8" name="Rectangle 27"/>
          <p:cNvSpPr>
            <a:spLocks noChangeArrowheads="1"/>
          </p:cNvSpPr>
          <p:nvPr/>
        </p:nvSpPr>
        <p:spPr bwMode="auto">
          <a:xfrm>
            <a:off x="1254500" y="2799077"/>
            <a:ext cx="573704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Aft>
                <a:spcPts val="1200"/>
              </a:spcAft>
              <a:buClr>
                <a:schemeClr val="accent1"/>
              </a:buClr>
              <a:buFont typeface="Arial" pitchFamily="34" charset="0"/>
              <a:buChar char="•"/>
            </a:pPr>
            <a:r>
              <a:rPr lang="en-US" sz="2000" b="1" dirty="0" err="1">
                <a:solidFill>
                  <a:schemeClr val="tx2"/>
                </a:solidFill>
              </a:rPr>
              <a:t>Jer</a:t>
            </a:r>
            <a:r>
              <a:rPr lang="en-US" sz="2000" b="1" dirty="0">
                <a:solidFill>
                  <a:schemeClr val="tx2"/>
                </a:solidFill>
              </a:rPr>
              <a:t> 13:5  </a:t>
            </a:r>
            <a:r>
              <a:rPr lang="en-US" sz="2000" dirty="0">
                <a:solidFill>
                  <a:schemeClr val="tx2"/>
                </a:solidFill>
                <a:effectLst>
                  <a:outerShdw blurRad="38100" dist="38100" dir="2700000" algn="tl">
                    <a:srgbClr val="000000">
                      <a:alpha val="43137"/>
                    </a:srgbClr>
                  </a:outerShdw>
                </a:effectLst>
              </a:rPr>
              <a:t>So I went and hid it by the Euphrates, as the LORD commanded me. </a:t>
            </a:r>
          </a:p>
          <a:p>
            <a:pPr marL="342900" indent="-342900">
              <a:buClr>
                <a:schemeClr val="accent1"/>
              </a:buClr>
              <a:buFont typeface="Arial" pitchFamily="34" charset="0"/>
              <a:buChar char="•"/>
            </a:pPr>
            <a:r>
              <a:rPr lang="en-US" sz="2000" b="1" dirty="0" err="1">
                <a:solidFill>
                  <a:schemeClr val="tx2"/>
                </a:solidFill>
              </a:rPr>
              <a:t>Jer</a:t>
            </a:r>
            <a:r>
              <a:rPr lang="en-US" sz="2000" b="1" dirty="0">
                <a:solidFill>
                  <a:schemeClr val="tx2"/>
                </a:solidFill>
              </a:rPr>
              <a:t> 13:6  </a:t>
            </a:r>
            <a:r>
              <a:rPr lang="en-US" sz="2000" dirty="0">
                <a:solidFill>
                  <a:schemeClr val="tx2"/>
                </a:solidFill>
                <a:effectLst>
                  <a:outerShdw blurRad="38100" dist="38100" dir="2700000" algn="tl">
                    <a:srgbClr val="000000">
                      <a:alpha val="43137"/>
                    </a:srgbClr>
                  </a:outerShdw>
                </a:effectLst>
              </a:rPr>
              <a:t>And after many days the LORD said to me, "Arise, go to the Euphrates, and take from there the loincloth that I commanded you to hide there." </a:t>
            </a:r>
          </a:p>
        </p:txBody>
      </p:sp>
      <p:cxnSp>
        <p:nvCxnSpPr>
          <p:cNvPr id="9" name="Curved Connector 8"/>
          <p:cNvCxnSpPr/>
          <p:nvPr/>
        </p:nvCxnSpPr>
        <p:spPr>
          <a:xfrm rot="5400000" flipH="1" flipV="1">
            <a:off x="7721086" y="2244724"/>
            <a:ext cx="3832225" cy="1049337"/>
          </a:xfrm>
          <a:prstGeom prst="curvedConnector3">
            <a:avLst>
              <a:gd name="adj1" fmla="val 50000"/>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73422" y="2857079"/>
            <a:ext cx="1452282" cy="1015663"/>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defRPr/>
            </a:pPr>
            <a:r>
              <a:rPr lang="en-US" sz="2000" dirty="0"/>
              <a:t>About 700 mile round trip</a:t>
            </a:r>
          </a:p>
        </p:txBody>
      </p:sp>
      <p:sp>
        <p:nvSpPr>
          <p:cNvPr id="11" name="Rectangle 27"/>
          <p:cNvSpPr>
            <a:spLocks noChangeArrowheads="1"/>
          </p:cNvSpPr>
          <p:nvPr/>
        </p:nvSpPr>
        <p:spPr bwMode="auto">
          <a:xfrm>
            <a:off x="1256068" y="4921720"/>
            <a:ext cx="573704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1"/>
              </a:buClr>
              <a:buFont typeface="Arial" pitchFamily="34" charset="0"/>
              <a:buChar char="•"/>
            </a:pPr>
            <a:r>
              <a:rPr lang="en-US" sz="2000" b="1" dirty="0" err="1">
                <a:solidFill>
                  <a:schemeClr val="tx2"/>
                </a:solidFill>
              </a:rPr>
              <a:t>Jer</a:t>
            </a:r>
            <a:r>
              <a:rPr lang="en-US" sz="2000" b="1" dirty="0">
                <a:solidFill>
                  <a:schemeClr val="tx2"/>
                </a:solidFill>
              </a:rPr>
              <a:t> 13:7</a:t>
            </a:r>
            <a:r>
              <a:rPr lang="en-US" sz="2000" dirty="0">
                <a:solidFill>
                  <a:schemeClr val="tx2"/>
                </a:solidFill>
              </a:rPr>
              <a:t>  </a:t>
            </a:r>
            <a:r>
              <a:rPr lang="en-US" sz="2000" dirty="0">
                <a:solidFill>
                  <a:schemeClr val="tx2"/>
                </a:solidFill>
                <a:effectLst>
                  <a:outerShdw blurRad="38100" dist="38100" dir="2700000" algn="tl">
                    <a:srgbClr val="000000">
                      <a:alpha val="43137"/>
                    </a:srgbClr>
                  </a:outerShdw>
                </a:effectLst>
              </a:rPr>
              <a:t>Then I went to the Euphrates and dug, and I took the sash from the place where I had hidden it; and there was the sash, ruined. It was profitable for nothing. </a:t>
            </a:r>
          </a:p>
        </p:txBody>
      </p:sp>
    </p:spTree>
    <p:extLst>
      <p:ext uri="{BB962C8B-B14F-4D97-AF65-F5344CB8AC3E}">
        <p14:creationId xmlns:p14="http://schemas.microsoft.com/office/powerpoint/2010/main" val="9530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1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of the Linen Cloth</a:t>
            </a:r>
            <a:endParaRPr lang="en-US" dirty="0"/>
          </a:p>
        </p:txBody>
      </p:sp>
      <p:sp>
        <p:nvSpPr>
          <p:cNvPr id="5"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pic>
        <p:nvPicPr>
          <p:cNvPr id="6" name="Picture 5" descr="C:\Users\Danny\Documents\Class Material\Danny's\Jeremiah\Images\Nations and Maps\Judah in days of Josiah.jpg"/>
          <p:cNvPicPr>
            <a:picLocks noChangeAspect="1" noChangeArrowheads="1"/>
          </p:cNvPicPr>
          <p:nvPr/>
        </p:nvPicPr>
        <p:blipFill>
          <a:blip r:embed="rId2">
            <a:lum bright="-20000" contrast="20000"/>
          </a:blip>
          <a:srcRect l="6000" b="14271"/>
          <a:stretch>
            <a:fillRect/>
          </a:stretch>
        </p:blipFill>
        <p:spPr bwMode="auto">
          <a:xfrm>
            <a:off x="7244042" y="510024"/>
            <a:ext cx="4577172" cy="5655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27"/>
          <p:cNvSpPr>
            <a:spLocks noChangeArrowheads="1"/>
          </p:cNvSpPr>
          <p:nvPr/>
        </p:nvSpPr>
        <p:spPr bwMode="auto">
          <a:xfrm>
            <a:off x="1254501" y="2136452"/>
            <a:ext cx="573704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1200"/>
              </a:spcAft>
            </a:pPr>
            <a:r>
              <a:rPr lang="en-US" sz="2000" dirty="0" smtClean="0">
                <a:effectLst>
                  <a:outerShdw blurRad="38100" dist="38100" dir="2700000" algn="tl">
                    <a:srgbClr val="000000">
                      <a:alpha val="43137"/>
                    </a:srgbClr>
                  </a:outerShdw>
                </a:effectLst>
              </a:rPr>
              <a:t>Vs.9</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I </a:t>
            </a:r>
            <a:r>
              <a:rPr lang="en-US" sz="2000" dirty="0">
                <a:effectLst>
                  <a:outerShdw blurRad="38100" dist="38100" dir="2700000" algn="tl">
                    <a:srgbClr val="000000">
                      <a:alpha val="43137"/>
                    </a:srgbClr>
                  </a:outerShdw>
                </a:effectLst>
              </a:rPr>
              <a:t>will ruin the pride of Judah and the great pride of Jerusalem. </a:t>
            </a:r>
          </a:p>
          <a:p>
            <a:pPr>
              <a:spcAft>
                <a:spcPts val="1200"/>
              </a:spcAft>
            </a:pPr>
            <a:r>
              <a:rPr lang="en-US" sz="2000" dirty="0" smtClean="0">
                <a:effectLst>
                  <a:outerShdw blurRad="38100" dist="38100" dir="2700000" algn="tl">
                    <a:srgbClr val="000000">
                      <a:alpha val="43137"/>
                    </a:srgbClr>
                  </a:outerShdw>
                </a:effectLst>
              </a:rPr>
              <a:t>Vs.10</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a:t>
            </a:r>
            <a:r>
              <a:rPr lang="en-US" sz="2000" dirty="0" smtClean="0">
                <a:solidFill>
                  <a:srgbClr val="C00000"/>
                </a:solidFill>
                <a:effectLst>
                  <a:outerShdw blurRad="38100" dist="38100" dir="2700000" algn="tl">
                    <a:srgbClr val="000000">
                      <a:alpha val="43137"/>
                    </a:srgbClr>
                  </a:outerShdw>
                </a:effectLst>
              </a:rPr>
              <a:t>who </a:t>
            </a:r>
            <a:r>
              <a:rPr lang="en-US" sz="2000" dirty="0">
                <a:solidFill>
                  <a:srgbClr val="C00000"/>
                </a:solidFill>
                <a:effectLst>
                  <a:outerShdw blurRad="38100" dist="38100" dir="2700000" algn="tl">
                    <a:srgbClr val="000000">
                      <a:alpha val="43137"/>
                    </a:srgbClr>
                  </a:outerShdw>
                </a:effectLst>
              </a:rPr>
              <a:t>refuse to hear My words</a:t>
            </a:r>
            <a:r>
              <a:rPr lang="en-US" sz="2000" dirty="0">
                <a:effectLst>
                  <a:outerShdw blurRad="38100" dist="38100" dir="2700000" algn="tl">
                    <a:srgbClr val="000000">
                      <a:alpha val="43137"/>
                    </a:srgbClr>
                  </a:outerShdw>
                </a:effectLst>
              </a:rPr>
              <a:t>, </a:t>
            </a:r>
            <a:r>
              <a:rPr lang="en-US" sz="2000" u="sng" dirty="0">
                <a:solidFill>
                  <a:srgbClr val="C00000"/>
                </a:solidFill>
                <a:effectLst>
                  <a:outerShdw blurRad="38100" dist="38100" dir="2700000" algn="tl">
                    <a:srgbClr val="000000">
                      <a:alpha val="43137"/>
                    </a:srgbClr>
                  </a:outerShdw>
                </a:effectLst>
              </a:rPr>
              <a:t>who follow the dictates of their hearts</a:t>
            </a:r>
            <a:r>
              <a:rPr lang="en-US" sz="2000" dirty="0">
                <a:effectLst>
                  <a:outerShdw blurRad="38100" dist="38100" dir="2700000" algn="tl">
                    <a:srgbClr val="000000">
                      <a:alpha val="43137"/>
                    </a:srgbClr>
                  </a:outerShdw>
                </a:effectLst>
              </a:rPr>
              <a:t>, and walk after other gods to serve them and worship them, </a:t>
            </a:r>
            <a:r>
              <a:rPr lang="en-US" sz="2000" u="sng" dirty="0">
                <a:solidFill>
                  <a:srgbClr val="C00000"/>
                </a:solidFill>
                <a:effectLst>
                  <a:outerShdw blurRad="38100" dist="38100" dir="2700000" algn="tl">
                    <a:srgbClr val="000000">
                      <a:alpha val="43137"/>
                    </a:srgbClr>
                  </a:outerShdw>
                </a:effectLst>
              </a:rPr>
              <a:t>shall be just like this sash which is profitable for nothing</a:t>
            </a:r>
            <a:r>
              <a:rPr lang="en-US" sz="2000" dirty="0">
                <a:effectLst>
                  <a:outerShdw blurRad="38100" dist="38100" dir="2700000" algn="tl">
                    <a:srgbClr val="000000">
                      <a:alpha val="43137"/>
                    </a:srgbClr>
                  </a:outerShdw>
                </a:effectLst>
              </a:rPr>
              <a:t>. </a:t>
            </a:r>
          </a:p>
          <a:p>
            <a:r>
              <a:rPr lang="en-US" sz="2000" dirty="0" smtClean="0">
                <a:effectLst>
                  <a:outerShdw blurRad="38100" dist="38100" dir="2700000" algn="tl">
                    <a:srgbClr val="000000">
                      <a:alpha val="43137"/>
                    </a:srgbClr>
                  </a:outerShdw>
                </a:effectLst>
              </a:rPr>
              <a:t>Vs.11</a:t>
            </a:r>
            <a:r>
              <a:rPr lang="en-US" sz="2000" dirty="0">
                <a:effectLst>
                  <a:outerShdw blurRad="38100" dist="38100" dir="2700000" algn="tl">
                    <a:srgbClr val="000000">
                      <a:alpha val="43137"/>
                    </a:srgbClr>
                  </a:outerShdw>
                </a:effectLst>
              </a:rPr>
              <a:t>  For as the sash clings to the waist of a man, so I have caused the whole house of Israel and the whole house of Judah to cling to Me,' says the LORD, </a:t>
            </a:r>
            <a:r>
              <a:rPr lang="en-US" sz="2000" dirty="0">
                <a:solidFill>
                  <a:srgbClr val="C00000"/>
                </a:solidFill>
                <a:effectLst>
                  <a:outerShdw blurRad="38100" dist="38100" dir="2700000" algn="tl">
                    <a:srgbClr val="000000">
                      <a:alpha val="43137"/>
                    </a:srgbClr>
                  </a:outerShdw>
                </a:effectLst>
              </a:rPr>
              <a:t>'that they may become My people, </a:t>
            </a:r>
            <a:r>
              <a:rPr lang="en-US" sz="2000" u="sng" dirty="0">
                <a:solidFill>
                  <a:srgbClr val="C00000"/>
                </a:solidFill>
                <a:effectLst>
                  <a:outerShdw blurRad="38100" dist="38100" dir="2700000" algn="tl">
                    <a:srgbClr val="000000">
                      <a:alpha val="43137"/>
                    </a:srgbClr>
                  </a:outerShdw>
                </a:effectLst>
              </a:rPr>
              <a:t>for renown, for praise, and for glory</a:t>
            </a:r>
            <a:r>
              <a:rPr lang="en-US" sz="2000" dirty="0">
                <a:solidFill>
                  <a:srgbClr val="C00000"/>
                </a:solidFill>
                <a:effectLst>
                  <a:outerShdw blurRad="38100" dist="38100" dir="2700000" algn="tl">
                    <a:srgbClr val="000000">
                      <a:alpha val="43137"/>
                    </a:srgbClr>
                  </a:outerShdw>
                </a:effectLst>
              </a:rPr>
              <a:t>; but they would not hear.</a:t>
            </a:r>
            <a:r>
              <a:rPr lang="en-US" sz="2000" dirty="0">
                <a:effectLst>
                  <a:outerShdw blurRad="38100" dist="38100" dir="2700000" algn="tl">
                    <a:srgbClr val="000000">
                      <a:alpha val="43137"/>
                    </a:srgbClr>
                  </a:outerShdw>
                </a:effectLst>
              </a:rPr>
              <a:t>' </a:t>
            </a:r>
          </a:p>
        </p:txBody>
      </p:sp>
      <p:cxnSp>
        <p:nvCxnSpPr>
          <p:cNvPr id="9" name="Curved Connector 8"/>
          <p:cNvCxnSpPr/>
          <p:nvPr/>
        </p:nvCxnSpPr>
        <p:spPr>
          <a:xfrm rot="5400000" flipH="1" flipV="1">
            <a:off x="7721086" y="2244724"/>
            <a:ext cx="3832225" cy="1049337"/>
          </a:xfrm>
          <a:prstGeom prst="curvedConnector3">
            <a:avLst>
              <a:gd name="adj1" fmla="val 50000"/>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73422" y="2857079"/>
            <a:ext cx="1452282" cy="1015663"/>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defRPr/>
            </a:pPr>
            <a:r>
              <a:rPr lang="en-US" sz="2000" dirty="0"/>
              <a:t>About 700 mile round trip</a:t>
            </a:r>
          </a:p>
        </p:txBody>
      </p:sp>
      <p:sp>
        <p:nvSpPr>
          <p:cNvPr id="11" name="TextBox 10"/>
          <p:cNvSpPr txBox="1"/>
          <p:nvPr/>
        </p:nvSpPr>
        <p:spPr>
          <a:xfrm>
            <a:off x="1254500" y="1536547"/>
            <a:ext cx="5834457"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smtClean="0">
                <a:solidFill>
                  <a:schemeClr val="tx2"/>
                </a:solidFill>
                <a:effectLst>
                  <a:outerShdw blurRad="38100" dist="38100" dir="2700000" algn="tl">
                    <a:srgbClr val="000000">
                      <a:alpha val="43137"/>
                    </a:srgbClr>
                  </a:outerShdw>
                </a:effectLst>
              </a:rPr>
              <a:t>Why this symbolic lesson?</a:t>
            </a:r>
            <a:endParaRPr lang="en-US" sz="2400" dirty="0">
              <a:solidFill>
                <a:schemeClr val="tx2"/>
              </a:solidFill>
              <a:effectLst>
                <a:outerShdw blurRad="38100" dist="38100" dir="2700000" algn="tl">
                  <a:srgbClr val="000000">
                    <a:alpha val="43137"/>
                  </a:srgbClr>
                </a:outerShdw>
              </a:effectLst>
            </a:endParaRPr>
          </a:p>
        </p:txBody>
      </p:sp>
      <p:sp>
        <p:nvSpPr>
          <p:cNvPr id="12" name="TextBox 11"/>
          <p:cNvSpPr txBox="1"/>
          <p:nvPr/>
        </p:nvSpPr>
        <p:spPr>
          <a:xfrm>
            <a:off x="2660665" y="5926293"/>
            <a:ext cx="5834457" cy="461665"/>
          </a:xfrm>
          <a:prstGeom prst="rect">
            <a:avLst/>
          </a:prstGeo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lgn="ctr">
              <a:buNone/>
            </a:pPr>
            <a:r>
              <a:rPr lang="en-US" sz="2400" dirty="0" smtClean="0">
                <a:solidFill>
                  <a:schemeClr val="tx2"/>
                </a:solidFill>
                <a:effectLst>
                  <a:outerShdw blurRad="38100" dist="38100" dir="2700000" algn="tl">
                    <a:srgbClr val="000000">
                      <a:alpha val="43137"/>
                    </a:srgbClr>
                  </a:outerShdw>
                </a:effectLst>
              </a:rPr>
              <a:t>Humility or Humiliation</a:t>
            </a:r>
            <a:endParaRPr lang="en-US" sz="2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83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of jars of wine</a:t>
            </a:r>
            <a:endParaRPr lang="en-US" dirty="0"/>
          </a:p>
        </p:txBody>
      </p:sp>
      <p:sp>
        <p:nvSpPr>
          <p:cNvPr id="5"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pic>
        <p:nvPicPr>
          <p:cNvPr id="1026" name="Picture 2" descr="https://timfrankarchaeology.files.wordpress.com/2012/04/f747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665" y="289956"/>
            <a:ext cx="4648200" cy="5867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88882" y="1493736"/>
            <a:ext cx="5602664" cy="4708981"/>
          </a:xfrm>
          <a:prstGeom prst="rect">
            <a:avLst/>
          </a:prstGeom>
        </p:spPr>
        <p:txBody>
          <a:bodyPr wrap="square">
            <a:spAutoFit/>
          </a:bodyPr>
          <a:lstStyle/>
          <a:p>
            <a:pPr>
              <a:spcAft>
                <a:spcPts val="1200"/>
              </a:spcAft>
            </a:pP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13:12  "Therefore you shall speak to them this word: 'Thus says the LORD God of Israel: "Every bottle shall be filled with wine." ' "And they will say to you, 'Do we not certainly know that every bottle will be filled with wine?' </a:t>
            </a:r>
          </a:p>
          <a:p>
            <a:pPr>
              <a:spcAft>
                <a:spcPts val="1200"/>
              </a:spcAft>
            </a:pP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13:13  "Then you shall say to them, 'Thus says the LORD: "Behold, I will fill all the inhabitants of this land—even the kings who sit on David's throne, the priests, the prophets, and all the inhabitants of Jerusalem—with drunkenness! </a:t>
            </a:r>
          </a:p>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13:14  And I will dash them one against another, even the fathers and the sons together," says the LORD. "I will not pity nor spare nor have mercy, but will destroy them." ' " </a:t>
            </a:r>
          </a:p>
        </p:txBody>
      </p:sp>
    </p:spTree>
    <p:extLst>
      <p:ext uri="{BB962C8B-B14F-4D97-AF65-F5344CB8AC3E}">
        <p14:creationId xmlns:p14="http://schemas.microsoft.com/office/powerpoint/2010/main" val="32507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017" y="41628"/>
            <a:ext cx="9601200" cy="1143000"/>
          </a:xfrm>
        </p:spPr>
        <p:txBody>
          <a:bodyPr/>
          <a:lstStyle/>
          <a:p>
            <a:r>
              <a:rPr lang="en-US" dirty="0" smtClean="0"/>
              <a:t>The state of humiliation  </a:t>
            </a:r>
            <a:r>
              <a:rPr lang="en-US" dirty="0" smtClean="0">
                <a:solidFill>
                  <a:schemeClr val="tx2"/>
                </a:solidFill>
              </a:rPr>
              <a:t>-</a:t>
            </a:r>
            <a:r>
              <a:rPr lang="en-US" dirty="0" smtClean="0"/>
              <a:t> </a:t>
            </a:r>
            <a:r>
              <a:rPr lang="en-US" sz="2000" dirty="0" smtClean="0">
                <a:solidFill>
                  <a:schemeClr val="tx2"/>
                </a:solidFill>
              </a:rPr>
              <a:t>chapter 13</a:t>
            </a:r>
            <a:endParaRPr lang="en-US" sz="2000" dirty="0">
              <a:solidFill>
                <a:schemeClr val="tx2"/>
              </a:solidFill>
            </a:endParaRPr>
          </a:p>
        </p:txBody>
      </p:sp>
      <p:sp>
        <p:nvSpPr>
          <p:cNvPr id="3" name="Content Placeholder 2"/>
          <p:cNvSpPr>
            <a:spLocks noGrp="1"/>
          </p:cNvSpPr>
          <p:nvPr>
            <p:ph idx="1"/>
          </p:nvPr>
        </p:nvSpPr>
        <p:spPr>
          <a:xfrm>
            <a:off x="961534" y="1168908"/>
            <a:ext cx="11123629" cy="5590105"/>
          </a:xfrm>
        </p:spPr>
        <p:txBody>
          <a:bodyPr>
            <a:normAutofit/>
          </a:bodyPr>
          <a:lstStyle/>
          <a:p>
            <a:r>
              <a:rPr lang="en-US" sz="2400" dirty="0" smtClean="0">
                <a:effectLst>
                  <a:outerShdw blurRad="38100" dist="38100" dir="2700000" algn="tl">
                    <a:srgbClr val="000000">
                      <a:alpha val="43137"/>
                    </a:srgbClr>
                  </a:outerShdw>
                </a:effectLst>
              </a:rPr>
              <a:t>Filled with the drunkenness of God’s wrath! </a:t>
            </a:r>
            <a:r>
              <a:rPr lang="en-US" dirty="0" smtClean="0"/>
              <a:t>12-14</a:t>
            </a:r>
          </a:p>
          <a:p>
            <a:r>
              <a:rPr lang="en-US" sz="2400" dirty="0" smtClean="0">
                <a:effectLst>
                  <a:outerShdw blurRad="38100" dist="38100" dir="2700000" algn="tl">
                    <a:srgbClr val="000000">
                      <a:alpha val="43137"/>
                    </a:srgbClr>
                  </a:outerShdw>
                </a:effectLst>
              </a:rPr>
              <a:t>Stumbling in Darkness </a:t>
            </a:r>
            <a:r>
              <a:rPr lang="en-US" dirty="0" smtClean="0"/>
              <a:t>15-17</a:t>
            </a:r>
          </a:p>
          <a:p>
            <a:pPr lvl="1"/>
            <a:r>
              <a:rPr lang="en-US" b="1" dirty="0" smtClean="0">
                <a:solidFill>
                  <a:schemeClr val="tx2"/>
                </a:solidFill>
              </a:rPr>
              <a:t>15</a:t>
            </a:r>
            <a:r>
              <a:rPr lang="en-US" b="1" dirty="0">
                <a:solidFill>
                  <a:schemeClr val="tx2"/>
                </a:solidFill>
              </a:rPr>
              <a:t>  Hear and give ear: </a:t>
            </a:r>
            <a:r>
              <a:rPr lang="en-US" b="1" u="sng" dirty="0">
                <a:solidFill>
                  <a:srgbClr val="C00000"/>
                </a:solidFill>
              </a:rPr>
              <a:t>Do not be proud</a:t>
            </a:r>
            <a:r>
              <a:rPr lang="en-US" b="1" dirty="0">
                <a:solidFill>
                  <a:schemeClr val="tx2"/>
                </a:solidFill>
              </a:rPr>
              <a:t>, For the LORD has spoken. </a:t>
            </a:r>
          </a:p>
          <a:p>
            <a:pPr lvl="1"/>
            <a:r>
              <a:rPr lang="en-US" b="1" dirty="0" smtClean="0">
                <a:solidFill>
                  <a:schemeClr val="tx2"/>
                </a:solidFill>
              </a:rPr>
              <a:t>16</a:t>
            </a:r>
            <a:r>
              <a:rPr lang="en-US" b="1" dirty="0">
                <a:solidFill>
                  <a:schemeClr val="tx2"/>
                </a:solidFill>
              </a:rPr>
              <a:t>  </a:t>
            </a:r>
            <a:r>
              <a:rPr lang="en-US" b="1" u="sng" dirty="0">
                <a:solidFill>
                  <a:srgbClr val="C00000"/>
                </a:solidFill>
              </a:rPr>
              <a:t>Give glory to the LORD your God </a:t>
            </a:r>
            <a:r>
              <a:rPr lang="en-US" b="1" dirty="0" smtClean="0">
                <a:solidFill>
                  <a:schemeClr val="tx2"/>
                </a:solidFill>
              </a:rPr>
              <a:t>before </a:t>
            </a:r>
            <a:r>
              <a:rPr lang="en-US" b="1" dirty="0">
                <a:solidFill>
                  <a:schemeClr val="tx2"/>
                </a:solidFill>
              </a:rPr>
              <a:t>He causes darkness, And before your feet </a:t>
            </a:r>
            <a:r>
              <a:rPr lang="en-US" b="1" dirty="0" smtClean="0">
                <a:solidFill>
                  <a:schemeClr val="tx2"/>
                </a:solidFill>
              </a:rPr>
              <a:t>stumble</a:t>
            </a:r>
          </a:p>
          <a:p>
            <a:r>
              <a:rPr lang="en-US" sz="2400" dirty="0" smtClean="0">
                <a:effectLst>
                  <a:outerShdw blurRad="38100" dist="38100" dir="2700000" algn="tl">
                    <a:srgbClr val="000000">
                      <a:alpha val="43137"/>
                    </a:srgbClr>
                  </a:outerShdw>
                </a:effectLst>
              </a:rPr>
              <a:t>The Throne will Cease! </a:t>
            </a:r>
            <a:r>
              <a:rPr lang="en-US" dirty="0" smtClean="0"/>
              <a:t>18-19</a:t>
            </a:r>
          </a:p>
          <a:p>
            <a:pPr lvl="1"/>
            <a:r>
              <a:rPr lang="en-US" b="1" dirty="0">
                <a:solidFill>
                  <a:schemeClr val="tx2"/>
                </a:solidFill>
              </a:rPr>
              <a:t>18  Say to the king and to the queen mother, "</a:t>
            </a:r>
            <a:r>
              <a:rPr lang="en-US" b="1" u="sng" dirty="0">
                <a:solidFill>
                  <a:srgbClr val="C00000"/>
                </a:solidFill>
              </a:rPr>
              <a:t>Humble yourselves</a:t>
            </a:r>
            <a:r>
              <a:rPr lang="en-US" b="1" dirty="0">
                <a:solidFill>
                  <a:schemeClr val="tx2"/>
                </a:solidFill>
              </a:rPr>
              <a:t>; </a:t>
            </a:r>
            <a:r>
              <a:rPr lang="en-US" b="1" u="sng" dirty="0">
                <a:solidFill>
                  <a:srgbClr val="C00000"/>
                </a:solidFill>
              </a:rPr>
              <a:t>Sit down</a:t>
            </a:r>
            <a:r>
              <a:rPr lang="en-US" b="1" dirty="0">
                <a:solidFill>
                  <a:schemeClr val="tx2"/>
                </a:solidFill>
              </a:rPr>
              <a:t>, For your rule shall collapse, the crown of your glory</a:t>
            </a:r>
            <a:r>
              <a:rPr lang="en-US" b="1" dirty="0" smtClean="0">
                <a:solidFill>
                  <a:schemeClr val="tx2"/>
                </a:solidFill>
              </a:rPr>
              <a:t>."</a:t>
            </a:r>
          </a:p>
          <a:p>
            <a:r>
              <a:rPr lang="en-US" sz="2400" dirty="0" smtClean="0">
                <a:effectLst>
                  <a:outerShdw blurRad="38100" dist="38100" dir="2700000" algn="tl">
                    <a:srgbClr val="000000">
                      <a:alpha val="43137"/>
                    </a:srgbClr>
                  </a:outerShdw>
                </a:effectLst>
              </a:rPr>
              <a:t>The Violence of Prostitution </a:t>
            </a:r>
            <a:r>
              <a:rPr lang="en-US" dirty="0" smtClean="0"/>
              <a:t>20-27</a:t>
            </a:r>
          </a:p>
          <a:p>
            <a:pPr lvl="1"/>
            <a:r>
              <a:rPr lang="en-US" b="1" dirty="0">
                <a:solidFill>
                  <a:schemeClr val="tx2"/>
                </a:solidFill>
              </a:rPr>
              <a:t>22  And if you say in your heart, "Why have these things come upon me?" For the greatness of your iniquity Your skirts have been uncovered, Your heels made bare</a:t>
            </a:r>
            <a:r>
              <a:rPr lang="en-US" b="1" dirty="0" smtClean="0">
                <a:solidFill>
                  <a:schemeClr val="tx2"/>
                </a:solidFill>
              </a:rPr>
              <a:t>.</a:t>
            </a:r>
          </a:p>
          <a:p>
            <a:pPr lvl="1"/>
            <a:r>
              <a:rPr lang="en-US" b="1" dirty="0" smtClean="0">
                <a:solidFill>
                  <a:schemeClr val="tx2"/>
                </a:solidFill>
              </a:rPr>
              <a:t>26</a:t>
            </a:r>
            <a:r>
              <a:rPr lang="en-US" b="1" dirty="0">
                <a:solidFill>
                  <a:schemeClr val="tx2"/>
                </a:solidFill>
              </a:rPr>
              <a:t>  Therefore I will uncover your skirts over your face, That your shame may appear. </a:t>
            </a:r>
          </a:p>
          <a:p>
            <a:pPr lvl="1"/>
            <a:r>
              <a:rPr lang="en-US" b="1" dirty="0" smtClean="0">
                <a:solidFill>
                  <a:schemeClr val="tx2"/>
                </a:solidFill>
              </a:rPr>
              <a:t>27</a:t>
            </a:r>
            <a:r>
              <a:rPr lang="en-US" b="1" dirty="0">
                <a:solidFill>
                  <a:schemeClr val="tx2"/>
                </a:solidFill>
              </a:rPr>
              <a:t>  I have seen your adulteries And your </a:t>
            </a:r>
            <a:r>
              <a:rPr lang="en-US" b="1" i="1" dirty="0">
                <a:solidFill>
                  <a:schemeClr val="tx2"/>
                </a:solidFill>
              </a:rPr>
              <a:t>lustful</a:t>
            </a:r>
            <a:r>
              <a:rPr lang="en-US" b="1" dirty="0">
                <a:solidFill>
                  <a:schemeClr val="tx2"/>
                </a:solidFill>
              </a:rPr>
              <a:t> </a:t>
            </a:r>
            <a:r>
              <a:rPr lang="en-US" b="1" dirty="0" err="1">
                <a:solidFill>
                  <a:schemeClr val="tx2"/>
                </a:solidFill>
              </a:rPr>
              <a:t>neighings</a:t>
            </a:r>
            <a:r>
              <a:rPr lang="en-US" b="1" dirty="0">
                <a:solidFill>
                  <a:schemeClr val="tx2"/>
                </a:solidFill>
              </a:rPr>
              <a:t>, The lewdness of your harlotry, Your abominations on the hills in the fields. Woe to you, O Jerusalem! Will you still not be made clean?" </a:t>
            </a:r>
          </a:p>
          <a:p>
            <a:pPr lvl="1"/>
            <a:endParaRPr lang="en-US" dirty="0"/>
          </a:p>
          <a:p>
            <a:pPr lvl="1"/>
            <a:endParaRPr lang="en-US" dirty="0"/>
          </a:p>
        </p:txBody>
      </p:sp>
    </p:spTree>
    <p:extLst>
      <p:ext uri="{BB962C8B-B14F-4D97-AF65-F5344CB8AC3E}">
        <p14:creationId xmlns:p14="http://schemas.microsoft.com/office/powerpoint/2010/main" val="110924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94082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107" y="2253006"/>
            <a:ext cx="11095349" cy="527901"/>
          </a:xfrm>
          <a:prstGeom prst="rect">
            <a:avLst/>
          </a:prstGeom>
          <a:solidFill>
            <a:srgbClr val="A85229">
              <a:alpha val="36863"/>
            </a:srgb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1026"/>
          <p:cNvSpPr>
            <a:spLocks noGrp="1" noChangeArrowheads="1"/>
          </p:cNvSpPr>
          <p:nvPr>
            <p:ph type="title"/>
          </p:nvPr>
        </p:nvSpPr>
        <p:spPr/>
        <p:txBody>
          <a:bodyPr/>
          <a:lstStyle/>
          <a:p>
            <a:r>
              <a:rPr lang="en-US" altLang="en-US" dirty="0"/>
              <a:t>Outline of Jeremiah</a:t>
            </a:r>
          </a:p>
        </p:txBody>
      </p:sp>
      <p:sp>
        <p:nvSpPr>
          <p:cNvPr id="5123" name="Rectangle 1027"/>
          <p:cNvSpPr>
            <a:spLocks noGrp="1" noChangeArrowheads="1"/>
          </p:cNvSpPr>
          <p:nvPr>
            <p:ph sz="half" idx="1"/>
          </p:nvPr>
        </p:nvSpPr>
        <p:spPr/>
        <p:txBody>
          <a:bodyPr>
            <a:normAutofit/>
          </a:bodyPr>
          <a:lstStyle/>
          <a:p>
            <a:pPr>
              <a:lnSpc>
                <a:spcPct val="100000"/>
              </a:lnSpc>
            </a:pPr>
            <a:r>
              <a:rPr lang="en-US" altLang="en-US" b="1" dirty="0"/>
              <a:t>Part I:  Chapter 1</a:t>
            </a:r>
          </a:p>
          <a:p>
            <a:pPr>
              <a:lnSpc>
                <a:spcPct val="100000"/>
              </a:lnSpc>
            </a:pPr>
            <a:r>
              <a:rPr lang="en-US" altLang="en-US" b="1" dirty="0"/>
              <a:t>Part II: Chapter 2-20</a:t>
            </a:r>
          </a:p>
          <a:p>
            <a:pPr>
              <a:lnSpc>
                <a:spcPct val="100000"/>
              </a:lnSpc>
            </a:pPr>
            <a:r>
              <a:rPr lang="en-US" altLang="en-US" b="1" dirty="0"/>
              <a:t>Part III: Chapters 21-39</a:t>
            </a:r>
            <a:br>
              <a:rPr lang="en-US" altLang="en-US" b="1" dirty="0"/>
            </a:br>
            <a:endParaRPr lang="en-US" altLang="en-US" b="1" dirty="0"/>
          </a:p>
          <a:p>
            <a:pPr>
              <a:lnSpc>
                <a:spcPct val="100000"/>
              </a:lnSpc>
            </a:pPr>
            <a:r>
              <a:rPr lang="en-US" altLang="en-US" b="1" dirty="0"/>
              <a:t>Part IV: Chapters 40-45</a:t>
            </a:r>
          </a:p>
          <a:p>
            <a:pPr>
              <a:lnSpc>
                <a:spcPct val="100000"/>
              </a:lnSpc>
            </a:pPr>
            <a:r>
              <a:rPr lang="en-US" altLang="en-US" b="1" dirty="0"/>
              <a:t>Part V: Chapters 46-51</a:t>
            </a:r>
          </a:p>
          <a:p>
            <a:pPr>
              <a:lnSpc>
                <a:spcPct val="100000"/>
              </a:lnSpc>
            </a:pPr>
            <a:r>
              <a:rPr lang="en-US" altLang="en-US" b="1" dirty="0"/>
              <a:t>Historical Appendix: Chapter 52</a:t>
            </a:r>
          </a:p>
        </p:txBody>
      </p:sp>
      <p:sp>
        <p:nvSpPr>
          <p:cNvPr id="4" name="Content Placeholder 3"/>
          <p:cNvSpPr>
            <a:spLocks noGrp="1"/>
          </p:cNvSpPr>
          <p:nvPr>
            <p:ph sz="half" idx="2"/>
          </p:nvPr>
        </p:nvSpPr>
        <p:spPr>
          <a:xfrm>
            <a:off x="6172199" y="1825625"/>
            <a:ext cx="5859380" cy="4117975"/>
          </a:xfrm>
        </p:spPr>
        <p:txBody>
          <a:bodyPr>
            <a:normAutofit/>
          </a:bodyPr>
          <a:lstStyle/>
          <a:p>
            <a:r>
              <a:rPr lang="en-US" altLang="en-US" b="1" dirty="0"/>
              <a:t>Jeremiah’s call</a:t>
            </a:r>
          </a:p>
          <a:p>
            <a:r>
              <a:rPr lang="en-US" altLang="en-US" b="1" dirty="0"/>
              <a:t>Speeches and Prophecies during rule of Josiah</a:t>
            </a:r>
          </a:p>
          <a:p>
            <a:r>
              <a:rPr lang="en-US" altLang="en-US" b="1" dirty="0"/>
              <a:t>Prophecies of Specific Events during rule of Jehoiakim &amp; Zedekiah</a:t>
            </a:r>
          </a:p>
          <a:p>
            <a:r>
              <a:rPr lang="en-US" altLang="en-US" b="1" dirty="0"/>
              <a:t>Judah After the Fall of Jerusalem</a:t>
            </a:r>
          </a:p>
          <a:p>
            <a:r>
              <a:rPr lang="en-US" altLang="en-US" b="1" dirty="0"/>
              <a:t>The Lord’s Word Against Foreign Nations</a:t>
            </a:r>
          </a:p>
          <a:p>
            <a:r>
              <a:rPr lang="en-US" altLang="en-US" b="1" dirty="0"/>
              <a:t>The Fall of Jerusalem</a:t>
            </a:r>
          </a:p>
          <a:p>
            <a:endParaRPr lang="en-US" altLang="en-US" dirty="0"/>
          </a:p>
          <a:p>
            <a:endParaRPr lang="en-US" dirty="0"/>
          </a:p>
        </p:txBody>
      </p:sp>
      <p:sp>
        <p:nvSpPr>
          <p:cNvPr id="7"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Tree>
    <p:extLst>
      <p:ext uri="{BB962C8B-B14F-4D97-AF65-F5344CB8AC3E}">
        <p14:creationId xmlns:p14="http://schemas.microsoft.com/office/powerpoint/2010/main" val="353905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0"/>
          <p:cNvSpPr>
            <a:spLocks noGrp="1" noChangeArrowheads="1"/>
          </p:cNvSpPr>
          <p:nvPr>
            <p:ph type="title" idx="4294967295"/>
          </p:nvPr>
        </p:nvSpPr>
        <p:spPr>
          <a:xfrm>
            <a:off x="0" y="381000"/>
            <a:ext cx="9601200" cy="627063"/>
          </a:xfrm>
        </p:spPr>
        <p:txBody>
          <a:bodyPr/>
          <a:lstStyle/>
          <a:p>
            <a:pPr eaLnBrk="1" hangingPunct="1"/>
            <a:r>
              <a:rPr lang="en-US" altLang="en-US" dirty="0"/>
              <a:t>Dating of Jeremiah’s Prophecies</a:t>
            </a:r>
          </a:p>
        </p:txBody>
      </p:sp>
      <p:grpSp>
        <p:nvGrpSpPr>
          <p:cNvPr id="14339" name="Group 2"/>
          <p:cNvGrpSpPr>
            <a:grpSpLocks/>
          </p:cNvGrpSpPr>
          <p:nvPr/>
        </p:nvGrpSpPr>
        <p:grpSpPr bwMode="auto">
          <a:xfrm>
            <a:off x="2748919" y="1681989"/>
            <a:ext cx="5715000" cy="4924425"/>
            <a:chOff x="1056" y="1026"/>
            <a:chExt cx="3600" cy="3102"/>
          </a:xfrm>
        </p:grpSpPr>
        <p:grpSp>
          <p:nvGrpSpPr>
            <p:cNvPr id="14458" name="Group 3"/>
            <p:cNvGrpSpPr>
              <a:grpSpLocks/>
            </p:cNvGrpSpPr>
            <p:nvPr/>
          </p:nvGrpSpPr>
          <p:grpSpPr bwMode="auto">
            <a:xfrm>
              <a:off x="1056" y="1228"/>
              <a:ext cx="3600" cy="2900"/>
              <a:chOff x="1056" y="1238"/>
              <a:chExt cx="3600" cy="2900"/>
            </a:xfrm>
          </p:grpSpPr>
          <p:sp>
            <p:nvSpPr>
              <p:cNvPr id="14460" name="Rectangle 4"/>
              <p:cNvSpPr>
                <a:spLocks noChangeArrowheads="1"/>
              </p:cNvSpPr>
              <p:nvPr/>
            </p:nvSpPr>
            <p:spPr bwMode="auto">
              <a:xfrm>
                <a:off x="1056" y="143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1" name="Rectangle 5"/>
              <p:cNvSpPr>
                <a:spLocks noChangeArrowheads="1"/>
              </p:cNvSpPr>
              <p:nvPr/>
            </p:nvSpPr>
            <p:spPr bwMode="auto">
              <a:xfrm>
                <a:off x="1056" y="163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2" name="Rectangle 6"/>
              <p:cNvSpPr>
                <a:spLocks noChangeArrowheads="1"/>
              </p:cNvSpPr>
              <p:nvPr/>
            </p:nvSpPr>
            <p:spPr bwMode="auto">
              <a:xfrm>
                <a:off x="1056" y="182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3" name="Rectangle 7"/>
              <p:cNvSpPr>
                <a:spLocks noChangeArrowheads="1"/>
              </p:cNvSpPr>
              <p:nvPr/>
            </p:nvSpPr>
            <p:spPr bwMode="auto">
              <a:xfrm>
                <a:off x="1056" y="201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4" name="Rectangle 8"/>
              <p:cNvSpPr>
                <a:spLocks noChangeArrowheads="1"/>
              </p:cNvSpPr>
              <p:nvPr/>
            </p:nvSpPr>
            <p:spPr bwMode="auto">
              <a:xfrm>
                <a:off x="1056" y="2208"/>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5" name="Rectangle 9"/>
              <p:cNvSpPr>
                <a:spLocks noChangeArrowheads="1"/>
              </p:cNvSpPr>
              <p:nvPr/>
            </p:nvSpPr>
            <p:spPr bwMode="auto">
              <a:xfrm>
                <a:off x="1056" y="2400"/>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6" name="Rectangle 10"/>
              <p:cNvSpPr>
                <a:spLocks noChangeArrowheads="1"/>
              </p:cNvSpPr>
              <p:nvPr/>
            </p:nvSpPr>
            <p:spPr bwMode="auto">
              <a:xfrm>
                <a:off x="1056" y="2592"/>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7" name="Rectangle 11"/>
              <p:cNvSpPr>
                <a:spLocks noChangeArrowheads="1"/>
              </p:cNvSpPr>
              <p:nvPr/>
            </p:nvSpPr>
            <p:spPr bwMode="auto">
              <a:xfrm>
                <a:off x="1056" y="2784"/>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8" name="Rectangle 12"/>
              <p:cNvSpPr>
                <a:spLocks noChangeArrowheads="1"/>
              </p:cNvSpPr>
              <p:nvPr/>
            </p:nvSpPr>
            <p:spPr bwMode="auto">
              <a:xfrm>
                <a:off x="1056" y="2976"/>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9" name="Rectangle 13"/>
              <p:cNvSpPr>
                <a:spLocks noChangeArrowheads="1"/>
              </p:cNvSpPr>
              <p:nvPr/>
            </p:nvSpPr>
            <p:spPr bwMode="auto">
              <a:xfrm>
                <a:off x="1056" y="316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0" name="Rectangle 14"/>
              <p:cNvSpPr>
                <a:spLocks noChangeArrowheads="1"/>
              </p:cNvSpPr>
              <p:nvPr/>
            </p:nvSpPr>
            <p:spPr bwMode="auto">
              <a:xfrm>
                <a:off x="1056" y="336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1" name="Rectangle 15"/>
              <p:cNvSpPr>
                <a:spLocks noChangeArrowheads="1"/>
              </p:cNvSpPr>
              <p:nvPr/>
            </p:nvSpPr>
            <p:spPr bwMode="auto">
              <a:xfrm>
                <a:off x="1056" y="355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2" name="Rectangle 16"/>
              <p:cNvSpPr>
                <a:spLocks noChangeArrowheads="1"/>
              </p:cNvSpPr>
              <p:nvPr/>
            </p:nvSpPr>
            <p:spPr bwMode="auto">
              <a:xfrm>
                <a:off x="1056" y="374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3" name="Rectangle 17"/>
              <p:cNvSpPr>
                <a:spLocks noChangeArrowheads="1"/>
              </p:cNvSpPr>
              <p:nvPr/>
            </p:nvSpPr>
            <p:spPr bwMode="auto">
              <a:xfrm>
                <a:off x="1056" y="393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4" name="Rectangle 18"/>
              <p:cNvSpPr>
                <a:spLocks noChangeArrowheads="1"/>
              </p:cNvSpPr>
              <p:nvPr/>
            </p:nvSpPr>
            <p:spPr bwMode="auto">
              <a:xfrm>
                <a:off x="1056" y="123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459" name="Rectangle 19"/>
            <p:cNvSpPr>
              <a:spLocks noChangeArrowheads="1"/>
            </p:cNvSpPr>
            <p:nvPr/>
          </p:nvSpPr>
          <p:spPr bwMode="auto">
            <a:xfrm>
              <a:off x="1057" y="1026"/>
              <a:ext cx="3599"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341" name="Text Box 21"/>
          <p:cNvSpPr txBox="1">
            <a:spLocks noChangeArrowheads="1"/>
          </p:cNvSpPr>
          <p:nvPr/>
        </p:nvSpPr>
        <p:spPr bwMode="auto">
          <a:xfrm>
            <a:off x="2834640" y="2333244"/>
            <a:ext cx="34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1-6</a:t>
            </a:r>
          </a:p>
        </p:txBody>
      </p:sp>
      <p:sp>
        <p:nvSpPr>
          <p:cNvPr id="14342" name="Text Box 22"/>
          <p:cNvSpPr txBox="1">
            <a:spLocks noChangeArrowheads="1"/>
          </p:cNvSpPr>
          <p:nvPr/>
        </p:nvSpPr>
        <p:spPr bwMode="auto">
          <a:xfrm>
            <a:off x="2869565" y="413346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14-17</a:t>
            </a:r>
          </a:p>
        </p:txBody>
      </p:sp>
      <p:sp>
        <p:nvSpPr>
          <p:cNvPr id="14343" name="Text Box 23"/>
          <p:cNvSpPr txBox="1">
            <a:spLocks noChangeArrowheads="1"/>
          </p:cNvSpPr>
          <p:nvPr/>
        </p:nvSpPr>
        <p:spPr bwMode="auto">
          <a:xfrm>
            <a:off x="3368040" y="2625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11-13</a:t>
            </a:r>
          </a:p>
        </p:txBody>
      </p:sp>
      <p:sp>
        <p:nvSpPr>
          <p:cNvPr id="14344" name="Text Box 24"/>
          <p:cNvSpPr txBox="1">
            <a:spLocks noChangeArrowheads="1"/>
          </p:cNvSpPr>
          <p:nvPr/>
        </p:nvSpPr>
        <p:spPr bwMode="auto">
          <a:xfrm>
            <a:off x="2875914" y="3609045"/>
            <a:ext cx="446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7-10</a:t>
            </a:r>
          </a:p>
        </p:txBody>
      </p:sp>
      <p:sp>
        <p:nvSpPr>
          <p:cNvPr id="14345" name="Text Box 26"/>
          <p:cNvSpPr txBox="1">
            <a:spLocks noChangeArrowheads="1"/>
          </p:cNvSpPr>
          <p:nvPr/>
        </p:nvSpPr>
        <p:spPr bwMode="auto">
          <a:xfrm>
            <a:off x="4110990" y="47525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21</a:t>
            </a:r>
          </a:p>
        </p:txBody>
      </p:sp>
      <p:sp>
        <p:nvSpPr>
          <p:cNvPr id="14346" name="Text Box 27"/>
          <p:cNvSpPr txBox="1">
            <a:spLocks noChangeArrowheads="1"/>
          </p:cNvSpPr>
          <p:nvPr/>
        </p:nvSpPr>
        <p:spPr bwMode="auto">
          <a:xfrm>
            <a:off x="4431664" y="3298444"/>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22:1-23</a:t>
            </a:r>
          </a:p>
        </p:txBody>
      </p:sp>
      <p:sp>
        <p:nvSpPr>
          <p:cNvPr id="14347" name="Text Box 28"/>
          <p:cNvSpPr txBox="1">
            <a:spLocks noChangeArrowheads="1"/>
          </p:cNvSpPr>
          <p:nvPr/>
        </p:nvSpPr>
        <p:spPr bwMode="auto">
          <a:xfrm>
            <a:off x="4434840" y="4457319"/>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22:24-30</a:t>
            </a:r>
          </a:p>
        </p:txBody>
      </p:sp>
      <p:sp>
        <p:nvSpPr>
          <p:cNvPr id="14348" name="Text Box 29"/>
          <p:cNvSpPr txBox="1">
            <a:spLocks noChangeArrowheads="1"/>
          </p:cNvSpPr>
          <p:nvPr/>
        </p:nvSpPr>
        <p:spPr bwMode="auto">
          <a:xfrm>
            <a:off x="5046027" y="4136644"/>
            <a:ext cx="544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23-24</a:t>
            </a:r>
          </a:p>
        </p:txBody>
      </p:sp>
      <p:sp>
        <p:nvSpPr>
          <p:cNvPr id="14349" name="Text Box 30"/>
          <p:cNvSpPr txBox="1">
            <a:spLocks noChangeArrowheads="1"/>
          </p:cNvSpPr>
          <p:nvPr/>
        </p:nvSpPr>
        <p:spPr bwMode="auto">
          <a:xfrm>
            <a:off x="5101590" y="360006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25</a:t>
            </a:r>
          </a:p>
        </p:txBody>
      </p:sp>
      <p:sp>
        <p:nvSpPr>
          <p:cNvPr id="14350" name="Text Box 32"/>
          <p:cNvSpPr txBox="1">
            <a:spLocks noChangeArrowheads="1"/>
          </p:cNvSpPr>
          <p:nvPr/>
        </p:nvSpPr>
        <p:spPr bwMode="auto">
          <a:xfrm>
            <a:off x="5409565" y="475259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27-28</a:t>
            </a:r>
          </a:p>
        </p:txBody>
      </p:sp>
      <p:sp>
        <p:nvSpPr>
          <p:cNvPr id="14351" name="Text Box 33"/>
          <p:cNvSpPr txBox="1">
            <a:spLocks noChangeArrowheads="1"/>
          </p:cNvSpPr>
          <p:nvPr/>
        </p:nvSpPr>
        <p:spPr bwMode="auto">
          <a:xfrm>
            <a:off x="5815965" y="41144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29-31</a:t>
            </a:r>
          </a:p>
        </p:txBody>
      </p:sp>
      <p:sp>
        <p:nvSpPr>
          <p:cNvPr id="14352" name="Text Box 34"/>
          <p:cNvSpPr txBox="1">
            <a:spLocks noChangeArrowheads="1"/>
          </p:cNvSpPr>
          <p:nvPr/>
        </p:nvSpPr>
        <p:spPr bwMode="auto">
          <a:xfrm>
            <a:off x="6149340"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32-34</a:t>
            </a:r>
          </a:p>
        </p:txBody>
      </p:sp>
      <p:sp>
        <p:nvSpPr>
          <p:cNvPr id="14353" name="Text Box 35"/>
          <p:cNvSpPr txBox="1">
            <a:spLocks noChangeArrowheads="1"/>
          </p:cNvSpPr>
          <p:nvPr/>
        </p:nvSpPr>
        <p:spPr bwMode="auto">
          <a:xfrm>
            <a:off x="6158865" y="35905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35</a:t>
            </a:r>
          </a:p>
        </p:txBody>
      </p:sp>
      <p:sp>
        <p:nvSpPr>
          <p:cNvPr id="14354" name="Text Box 36"/>
          <p:cNvSpPr txBox="1">
            <a:spLocks noChangeArrowheads="1"/>
          </p:cNvSpPr>
          <p:nvPr/>
        </p:nvSpPr>
        <p:spPr bwMode="auto">
          <a:xfrm>
            <a:off x="6482715" y="3476244"/>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36:1-8</a:t>
            </a:r>
          </a:p>
        </p:txBody>
      </p:sp>
      <p:sp>
        <p:nvSpPr>
          <p:cNvPr id="14355" name="Text Box 37"/>
          <p:cNvSpPr txBox="1">
            <a:spLocks noChangeArrowheads="1"/>
          </p:cNvSpPr>
          <p:nvPr/>
        </p:nvSpPr>
        <p:spPr bwMode="auto">
          <a:xfrm>
            <a:off x="5530215" y="34762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26</a:t>
            </a:r>
          </a:p>
        </p:txBody>
      </p:sp>
      <p:sp>
        <p:nvSpPr>
          <p:cNvPr id="14356" name="Text Box 38"/>
          <p:cNvSpPr txBox="1">
            <a:spLocks noChangeArrowheads="1"/>
          </p:cNvSpPr>
          <p:nvPr/>
        </p:nvSpPr>
        <p:spPr bwMode="auto">
          <a:xfrm>
            <a:off x="6777990" y="50573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37</a:t>
            </a:r>
          </a:p>
        </p:txBody>
      </p:sp>
      <p:sp>
        <p:nvSpPr>
          <p:cNvPr id="14357" name="Text Box 39"/>
          <p:cNvSpPr txBox="1">
            <a:spLocks noChangeArrowheads="1"/>
          </p:cNvSpPr>
          <p:nvPr/>
        </p:nvSpPr>
        <p:spPr bwMode="auto">
          <a:xfrm>
            <a:off x="7111365"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38-44</a:t>
            </a:r>
          </a:p>
        </p:txBody>
      </p:sp>
      <p:sp>
        <p:nvSpPr>
          <p:cNvPr id="14358" name="Text Box 40"/>
          <p:cNvSpPr txBox="1">
            <a:spLocks noChangeArrowheads="1"/>
          </p:cNvSpPr>
          <p:nvPr/>
        </p:nvSpPr>
        <p:spPr bwMode="auto">
          <a:xfrm>
            <a:off x="7435215" y="3561969"/>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45:1-49:33</a:t>
            </a:r>
          </a:p>
        </p:txBody>
      </p:sp>
      <p:sp>
        <p:nvSpPr>
          <p:cNvPr id="14359" name="Text Box 41"/>
          <p:cNvSpPr txBox="1">
            <a:spLocks noChangeArrowheads="1"/>
          </p:cNvSpPr>
          <p:nvPr/>
        </p:nvSpPr>
        <p:spPr bwMode="auto">
          <a:xfrm>
            <a:off x="7508240" y="4136644"/>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49:34-39</a:t>
            </a:r>
          </a:p>
        </p:txBody>
      </p:sp>
      <p:sp>
        <p:nvSpPr>
          <p:cNvPr id="14360" name="Text Box 42"/>
          <p:cNvSpPr txBox="1">
            <a:spLocks noChangeArrowheads="1"/>
          </p:cNvSpPr>
          <p:nvPr/>
        </p:nvSpPr>
        <p:spPr bwMode="auto">
          <a:xfrm>
            <a:off x="7663815" y="45049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50-51</a:t>
            </a:r>
          </a:p>
        </p:txBody>
      </p:sp>
      <p:sp>
        <p:nvSpPr>
          <p:cNvPr id="14361" name="Text Box 43"/>
          <p:cNvSpPr txBox="1">
            <a:spLocks noChangeArrowheads="1"/>
          </p:cNvSpPr>
          <p:nvPr/>
        </p:nvSpPr>
        <p:spPr bwMode="auto">
          <a:xfrm>
            <a:off x="8054340" y="632421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52</a:t>
            </a:r>
          </a:p>
        </p:txBody>
      </p:sp>
      <p:sp>
        <p:nvSpPr>
          <p:cNvPr id="14362" name="Oval 45"/>
          <p:cNvSpPr>
            <a:spLocks noChangeArrowheads="1"/>
          </p:cNvSpPr>
          <p:nvPr/>
        </p:nvSpPr>
        <p:spPr bwMode="auto">
          <a:xfrm>
            <a:off x="8000365" y="6495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3" name="Oval 47"/>
          <p:cNvSpPr>
            <a:spLocks noChangeArrowheads="1"/>
          </p:cNvSpPr>
          <p:nvPr/>
        </p:nvSpPr>
        <p:spPr bwMode="auto">
          <a:xfrm>
            <a:off x="4876165" y="4298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4" name="Oval 48"/>
          <p:cNvSpPr>
            <a:spLocks noChangeArrowheads="1"/>
          </p:cNvSpPr>
          <p:nvPr/>
        </p:nvSpPr>
        <p:spPr bwMode="auto">
          <a:xfrm>
            <a:off x="5333365" y="38762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5" name="Oval 49"/>
          <p:cNvSpPr>
            <a:spLocks noChangeArrowheads="1"/>
          </p:cNvSpPr>
          <p:nvPr/>
        </p:nvSpPr>
        <p:spPr bwMode="auto">
          <a:xfrm>
            <a:off x="5466715" y="36476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6" name="Oval 50"/>
          <p:cNvSpPr>
            <a:spLocks noChangeArrowheads="1"/>
          </p:cNvSpPr>
          <p:nvPr/>
        </p:nvSpPr>
        <p:spPr bwMode="auto">
          <a:xfrm>
            <a:off x="5733415" y="4552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7" name="Oval 51"/>
          <p:cNvSpPr>
            <a:spLocks noChangeArrowheads="1"/>
          </p:cNvSpPr>
          <p:nvPr/>
        </p:nvSpPr>
        <p:spPr bwMode="auto">
          <a:xfrm>
            <a:off x="6371590" y="48668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8" name="Oval 52"/>
          <p:cNvSpPr>
            <a:spLocks noChangeArrowheads="1"/>
          </p:cNvSpPr>
          <p:nvPr/>
        </p:nvSpPr>
        <p:spPr bwMode="auto">
          <a:xfrm>
            <a:off x="6390640" y="3828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9" name="Oval 53"/>
          <p:cNvSpPr>
            <a:spLocks noChangeArrowheads="1"/>
          </p:cNvSpPr>
          <p:nvPr/>
        </p:nvSpPr>
        <p:spPr bwMode="auto">
          <a:xfrm>
            <a:off x="6685915" y="38953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0" name="Oval 54"/>
          <p:cNvSpPr>
            <a:spLocks noChangeArrowheads="1"/>
          </p:cNvSpPr>
          <p:nvPr/>
        </p:nvSpPr>
        <p:spPr bwMode="auto">
          <a:xfrm>
            <a:off x="6730365" y="40001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1" name="Oval 55"/>
          <p:cNvSpPr>
            <a:spLocks noChangeArrowheads="1"/>
          </p:cNvSpPr>
          <p:nvPr/>
        </p:nvSpPr>
        <p:spPr bwMode="auto">
          <a:xfrm>
            <a:off x="6933565" y="49240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2" name="Oval 56"/>
          <p:cNvSpPr>
            <a:spLocks noChangeArrowheads="1"/>
          </p:cNvSpPr>
          <p:nvPr/>
        </p:nvSpPr>
        <p:spPr bwMode="auto">
          <a:xfrm>
            <a:off x="7111365" y="4971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3" name="Oval 57"/>
          <p:cNvSpPr>
            <a:spLocks noChangeArrowheads="1"/>
          </p:cNvSpPr>
          <p:nvPr/>
        </p:nvSpPr>
        <p:spPr bwMode="auto">
          <a:xfrm>
            <a:off x="7400290" y="38667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4" name="Oval 58"/>
          <p:cNvSpPr>
            <a:spLocks noChangeArrowheads="1"/>
          </p:cNvSpPr>
          <p:nvPr/>
        </p:nvSpPr>
        <p:spPr bwMode="auto">
          <a:xfrm>
            <a:off x="745744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5" name="Oval 59"/>
          <p:cNvSpPr>
            <a:spLocks noChangeArrowheads="1"/>
          </p:cNvSpPr>
          <p:nvPr/>
        </p:nvSpPr>
        <p:spPr bwMode="auto">
          <a:xfrm>
            <a:off x="7587615" y="4695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6" name="Oval 61"/>
          <p:cNvSpPr>
            <a:spLocks noChangeArrowheads="1"/>
          </p:cNvSpPr>
          <p:nvPr/>
        </p:nvSpPr>
        <p:spPr bwMode="auto">
          <a:xfrm>
            <a:off x="3291840" y="2866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7" name="Oval 63"/>
          <p:cNvSpPr>
            <a:spLocks noChangeArrowheads="1"/>
          </p:cNvSpPr>
          <p:nvPr/>
        </p:nvSpPr>
        <p:spPr bwMode="auto">
          <a:xfrm>
            <a:off x="2758440" y="25618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8" name="Oval 64"/>
          <p:cNvSpPr>
            <a:spLocks noChangeArrowheads="1"/>
          </p:cNvSpPr>
          <p:nvPr/>
        </p:nvSpPr>
        <p:spPr bwMode="auto">
          <a:xfrm>
            <a:off x="3063240" y="3605087"/>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9" name="Line 65"/>
          <p:cNvSpPr>
            <a:spLocks noChangeShapeType="1"/>
          </p:cNvSpPr>
          <p:nvPr/>
        </p:nvSpPr>
        <p:spPr bwMode="auto">
          <a:xfrm>
            <a:off x="2834639" y="2638043"/>
            <a:ext cx="264319" cy="1009651"/>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0" name="Line 66"/>
          <p:cNvSpPr>
            <a:spLocks noChangeShapeType="1"/>
          </p:cNvSpPr>
          <p:nvPr/>
        </p:nvSpPr>
        <p:spPr bwMode="auto">
          <a:xfrm flipV="1">
            <a:off x="3109277" y="2917444"/>
            <a:ext cx="207962" cy="728078"/>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1" name="Line 67"/>
          <p:cNvSpPr>
            <a:spLocks noChangeShapeType="1"/>
          </p:cNvSpPr>
          <p:nvPr/>
        </p:nvSpPr>
        <p:spPr bwMode="auto">
          <a:xfrm flipH="1" flipV="1">
            <a:off x="3342639" y="2866644"/>
            <a:ext cx="101600" cy="1384300"/>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2" name="Oval 69"/>
          <p:cNvSpPr>
            <a:spLocks noChangeArrowheads="1"/>
          </p:cNvSpPr>
          <p:nvPr/>
        </p:nvSpPr>
        <p:spPr bwMode="auto">
          <a:xfrm>
            <a:off x="3390265" y="4209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3" name="Oval 71"/>
          <p:cNvSpPr>
            <a:spLocks noChangeArrowheads="1"/>
          </p:cNvSpPr>
          <p:nvPr/>
        </p:nvSpPr>
        <p:spPr bwMode="auto">
          <a:xfrm>
            <a:off x="4053840" y="4771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4" name="Oval 72"/>
          <p:cNvSpPr>
            <a:spLocks noChangeArrowheads="1"/>
          </p:cNvSpPr>
          <p:nvPr/>
        </p:nvSpPr>
        <p:spPr bwMode="auto">
          <a:xfrm>
            <a:off x="4453890" y="36572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5" name="Oval 73"/>
          <p:cNvSpPr>
            <a:spLocks noChangeArrowheads="1"/>
          </p:cNvSpPr>
          <p:nvPr/>
        </p:nvSpPr>
        <p:spPr bwMode="auto">
          <a:xfrm>
            <a:off x="4596765" y="41906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6" name="Line 74"/>
          <p:cNvSpPr>
            <a:spLocks noChangeShapeType="1"/>
          </p:cNvSpPr>
          <p:nvPr/>
        </p:nvSpPr>
        <p:spPr bwMode="auto">
          <a:xfrm flipV="1">
            <a:off x="3431540" y="3358770"/>
            <a:ext cx="174625" cy="87947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7" name="Line 75"/>
          <p:cNvSpPr>
            <a:spLocks noChangeShapeType="1"/>
          </p:cNvSpPr>
          <p:nvPr/>
        </p:nvSpPr>
        <p:spPr bwMode="auto">
          <a:xfrm flipH="1" flipV="1">
            <a:off x="3653790" y="3336545"/>
            <a:ext cx="447675" cy="146367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8" name="Line 76"/>
          <p:cNvSpPr>
            <a:spLocks noChangeShapeType="1"/>
          </p:cNvSpPr>
          <p:nvPr/>
        </p:nvSpPr>
        <p:spPr bwMode="auto">
          <a:xfrm flipV="1">
            <a:off x="4120514" y="3695319"/>
            <a:ext cx="381000" cy="1104900"/>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9" name="Line 77"/>
          <p:cNvSpPr>
            <a:spLocks noChangeShapeType="1"/>
          </p:cNvSpPr>
          <p:nvPr/>
        </p:nvSpPr>
        <p:spPr bwMode="auto">
          <a:xfrm flipH="1" flipV="1">
            <a:off x="4491989" y="3695320"/>
            <a:ext cx="133350" cy="54292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0" name="Line 78"/>
          <p:cNvSpPr>
            <a:spLocks noChangeShapeType="1"/>
          </p:cNvSpPr>
          <p:nvPr/>
        </p:nvSpPr>
        <p:spPr bwMode="auto">
          <a:xfrm>
            <a:off x="4634865" y="4228719"/>
            <a:ext cx="314325" cy="1333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Line 79"/>
          <p:cNvSpPr>
            <a:spLocks noChangeShapeType="1"/>
          </p:cNvSpPr>
          <p:nvPr/>
        </p:nvSpPr>
        <p:spPr bwMode="auto">
          <a:xfrm flipV="1">
            <a:off x="4939664" y="3914394"/>
            <a:ext cx="438150" cy="4381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80"/>
          <p:cNvSpPr>
            <a:spLocks noChangeShapeType="1"/>
          </p:cNvSpPr>
          <p:nvPr/>
        </p:nvSpPr>
        <p:spPr bwMode="auto">
          <a:xfrm flipH="1" flipV="1">
            <a:off x="5496878" y="3704845"/>
            <a:ext cx="257175" cy="84772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81"/>
          <p:cNvSpPr>
            <a:spLocks noChangeShapeType="1"/>
          </p:cNvSpPr>
          <p:nvPr/>
        </p:nvSpPr>
        <p:spPr bwMode="auto">
          <a:xfrm flipV="1">
            <a:off x="5363527" y="3657219"/>
            <a:ext cx="133350" cy="3048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82"/>
          <p:cNvSpPr>
            <a:spLocks noChangeShapeType="1"/>
          </p:cNvSpPr>
          <p:nvPr/>
        </p:nvSpPr>
        <p:spPr bwMode="auto">
          <a:xfrm flipV="1">
            <a:off x="6420803" y="3857244"/>
            <a:ext cx="9525" cy="10287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Oval 83"/>
          <p:cNvSpPr>
            <a:spLocks noChangeArrowheads="1"/>
          </p:cNvSpPr>
          <p:nvPr/>
        </p:nvSpPr>
        <p:spPr bwMode="auto">
          <a:xfrm>
            <a:off x="618109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96" name="Line 84"/>
          <p:cNvSpPr>
            <a:spLocks noChangeShapeType="1"/>
          </p:cNvSpPr>
          <p:nvPr/>
        </p:nvSpPr>
        <p:spPr bwMode="auto">
          <a:xfrm flipV="1">
            <a:off x="5806439" y="4428745"/>
            <a:ext cx="419100" cy="14287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7" name="Line 85"/>
          <p:cNvSpPr>
            <a:spLocks noChangeShapeType="1"/>
          </p:cNvSpPr>
          <p:nvPr/>
        </p:nvSpPr>
        <p:spPr bwMode="auto">
          <a:xfrm flipH="1" flipV="1">
            <a:off x="6235065" y="4409694"/>
            <a:ext cx="180975" cy="4953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8" name="Line 86"/>
          <p:cNvSpPr>
            <a:spLocks noChangeShapeType="1"/>
          </p:cNvSpPr>
          <p:nvPr/>
        </p:nvSpPr>
        <p:spPr bwMode="auto">
          <a:xfrm flipH="1" flipV="1">
            <a:off x="6416039" y="3876294"/>
            <a:ext cx="323850" cy="762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87"/>
          <p:cNvSpPr>
            <a:spLocks noChangeShapeType="1"/>
          </p:cNvSpPr>
          <p:nvPr/>
        </p:nvSpPr>
        <p:spPr bwMode="auto">
          <a:xfrm flipH="1" flipV="1">
            <a:off x="6758940" y="3952494"/>
            <a:ext cx="219075" cy="10668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Line 88"/>
          <p:cNvSpPr>
            <a:spLocks noChangeShapeType="1"/>
          </p:cNvSpPr>
          <p:nvPr/>
        </p:nvSpPr>
        <p:spPr bwMode="auto">
          <a:xfrm flipH="1" flipV="1">
            <a:off x="6949439" y="4943095"/>
            <a:ext cx="228600" cy="8572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1" name="Line 89"/>
          <p:cNvSpPr>
            <a:spLocks noChangeShapeType="1"/>
          </p:cNvSpPr>
          <p:nvPr/>
        </p:nvSpPr>
        <p:spPr bwMode="auto">
          <a:xfrm flipV="1">
            <a:off x="7187564" y="3885819"/>
            <a:ext cx="266700" cy="11620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90"/>
          <p:cNvSpPr>
            <a:spLocks noChangeShapeType="1"/>
          </p:cNvSpPr>
          <p:nvPr/>
        </p:nvSpPr>
        <p:spPr bwMode="auto">
          <a:xfrm flipH="1" flipV="1">
            <a:off x="7444740" y="3904869"/>
            <a:ext cx="47625" cy="5715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91"/>
          <p:cNvSpPr>
            <a:spLocks noChangeShapeType="1"/>
          </p:cNvSpPr>
          <p:nvPr/>
        </p:nvSpPr>
        <p:spPr bwMode="auto">
          <a:xfrm flipH="1" flipV="1">
            <a:off x="7482840" y="4381119"/>
            <a:ext cx="161925" cy="3810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Line 92"/>
          <p:cNvSpPr>
            <a:spLocks noChangeShapeType="1"/>
          </p:cNvSpPr>
          <p:nvPr/>
        </p:nvSpPr>
        <p:spPr bwMode="auto">
          <a:xfrm flipH="1" flipV="1">
            <a:off x="7614602" y="4722432"/>
            <a:ext cx="436562" cy="1763712"/>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5" name="Text Box 93"/>
          <p:cNvSpPr txBox="1">
            <a:spLocks noChangeArrowheads="1"/>
          </p:cNvSpPr>
          <p:nvPr/>
        </p:nvSpPr>
        <p:spPr bwMode="auto">
          <a:xfrm>
            <a:off x="1567815" y="2687258"/>
            <a:ext cx="474663"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JOSIAH</a:t>
            </a:r>
          </a:p>
        </p:txBody>
      </p:sp>
      <p:sp>
        <p:nvSpPr>
          <p:cNvPr id="14406" name="Text Box 94"/>
          <p:cNvSpPr txBox="1">
            <a:spLocks noChangeArrowheads="1"/>
          </p:cNvSpPr>
          <p:nvPr/>
        </p:nvSpPr>
        <p:spPr bwMode="auto">
          <a:xfrm>
            <a:off x="1245553" y="3476245"/>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JEHOAHAZ</a:t>
            </a:r>
          </a:p>
        </p:txBody>
      </p:sp>
      <p:sp>
        <p:nvSpPr>
          <p:cNvPr id="14407" name="Text Box 95"/>
          <p:cNvSpPr txBox="1">
            <a:spLocks noChangeArrowheads="1"/>
          </p:cNvSpPr>
          <p:nvPr/>
        </p:nvSpPr>
        <p:spPr bwMode="auto">
          <a:xfrm>
            <a:off x="1397953" y="3841370"/>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JEHOIAKIM</a:t>
            </a:r>
          </a:p>
        </p:txBody>
      </p:sp>
      <p:sp>
        <p:nvSpPr>
          <p:cNvPr id="14408" name="Text Box 96"/>
          <p:cNvSpPr txBox="1">
            <a:spLocks noChangeArrowheads="1"/>
          </p:cNvSpPr>
          <p:nvPr/>
        </p:nvSpPr>
        <p:spPr bwMode="auto">
          <a:xfrm>
            <a:off x="1158240" y="4098545"/>
            <a:ext cx="8429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JEHOIACHIN</a:t>
            </a:r>
          </a:p>
        </p:txBody>
      </p:sp>
      <p:sp>
        <p:nvSpPr>
          <p:cNvPr id="14409" name="Text Box 97"/>
          <p:cNvSpPr txBox="1">
            <a:spLocks noChangeArrowheads="1"/>
          </p:cNvSpPr>
          <p:nvPr/>
        </p:nvSpPr>
        <p:spPr bwMode="auto">
          <a:xfrm>
            <a:off x="1478915" y="4466845"/>
            <a:ext cx="6778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ZEDEKIAH</a:t>
            </a:r>
          </a:p>
        </p:txBody>
      </p:sp>
      <p:sp>
        <p:nvSpPr>
          <p:cNvPr id="14410" name="Text Box 98"/>
          <p:cNvSpPr txBox="1">
            <a:spLocks noChangeArrowheads="1"/>
          </p:cNvSpPr>
          <p:nvPr/>
        </p:nvSpPr>
        <p:spPr bwMode="auto">
          <a:xfrm>
            <a:off x="1329689" y="5060570"/>
            <a:ext cx="692150"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GEDALIAH</a:t>
            </a:r>
          </a:p>
        </p:txBody>
      </p:sp>
      <p:sp>
        <p:nvSpPr>
          <p:cNvPr id="14411" name="Text Box 99"/>
          <p:cNvSpPr txBox="1">
            <a:spLocks noChangeArrowheads="1"/>
          </p:cNvSpPr>
          <p:nvPr/>
        </p:nvSpPr>
        <p:spPr bwMode="auto">
          <a:xfrm>
            <a:off x="1066163" y="1602218"/>
            <a:ext cx="1174751" cy="73866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KINGS</a:t>
            </a:r>
          </a:p>
          <a:p>
            <a:pPr algn="ctr" eaLnBrk="1" hangingPunct="1"/>
            <a:r>
              <a:rPr lang="en-US" altLang="en-US" sz="1600" b="1" dirty="0">
                <a:latin typeface="Tempus Sans ITC" panose="04020404030D07020202" pitchFamily="82" charset="0"/>
              </a:rPr>
              <a:t>Of</a:t>
            </a:r>
          </a:p>
          <a:p>
            <a:pPr algn="ctr" eaLnBrk="1" hangingPunct="1"/>
            <a:r>
              <a:rPr lang="en-US" altLang="en-US" sz="1600" b="1" dirty="0">
                <a:latin typeface="Tempus Sans ITC" panose="04020404030D07020202" pitchFamily="82" charset="0"/>
              </a:rPr>
              <a:t>JUDAH</a:t>
            </a:r>
          </a:p>
        </p:txBody>
      </p:sp>
      <p:sp>
        <p:nvSpPr>
          <p:cNvPr id="14412" name="Rectangle 100"/>
          <p:cNvSpPr>
            <a:spLocks noChangeArrowheads="1"/>
          </p:cNvSpPr>
          <p:nvPr/>
        </p:nvSpPr>
        <p:spPr bwMode="auto">
          <a:xfrm>
            <a:off x="2225039" y="1606170"/>
            <a:ext cx="241300" cy="1920875"/>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3" name="Rectangle 101"/>
          <p:cNvSpPr>
            <a:spLocks noChangeArrowheads="1"/>
          </p:cNvSpPr>
          <p:nvPr/>
        </p:nvSpPr>
        <p:spPr bwMode="auto">
          <a:xfrm>
            <a:off x="2225039" y="3552444"/>
            <a:ext cx="228600" cy="6096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4" name="Rectangle 102"/>
          <p:cNvSpPr>
            <a:spLocks noChangeArrowheads="1"/>
          </p:cNvSpPr>
          <p:nvPr/>
        </p:nvSpPr>
        <p:spPr bwMode="auto">
          <a:xfrm>
            <a:off x="2225039" y="4162044"/>
            <a:ext cx="228600" cy="9144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5" name="Line 103"/>
          <p:cNvSpPr>
            <a:spLocks noChangeShapeType="1"/>
          </p:cNvSpPr>
          <p:nvPr/>
        </p:nvSpPr>
        <p:spPr bwMode="auto">
          <a:xfrm>
            <a:off x="4644389" y="4266820"/>
            <a:ext cx="1905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Rectangle 104"/>
          <p:cNvSpPr>
            <a:spLocks noChangeArrowheads="1"/>
          </p:cNvSpPr>
          <p:nvPr/>
        </p:nvSpPr>
        <p:spPr bwMode="auto">
          <a:xfrm>
            <a:off x="2798064" y="1361314"/>
            <a:ext cx="5721095" cy="32067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nvGrpSpPr>
          <p:cNvPr id="14417" name="Group 105"/>
          <p:cNvGrpSpPr>
            <a:grpSpLocks/>
          </p:cNvGrpSpPr>
          <p:nvPr/>
        </p:nvGrpSpPr>
        <p:grpSpPr bwMode="auto">
          <a:xfrm>
            <a:off x="2482215" y="1314070"/>
            <a:ext cx="231775" cy="5364163"/>
            <a:chOff x="882" y="798"/>
            <a:chExt cx="146" cy="3379"/>
          </a:xfrm>
        </p:grpSpPr>
        <p:grpSp>
          <p:nvGrpSpPr>
            <p:cNvPr id="14439" name="Group 106"/>
            <p:cNvGrpSpPr>
              <a:grpSpLocks/>
            </p:cNvGrpSpPr>
            <p:nvPr/>
          </p:nvGrpSpPr>
          <p:grpSpPr bwMode="auto">
            <a:xfrm>
              <a:off x="896" y="1177"/>
              <a:ext cx="132" cy="3000"/>
              <a:chOff x="896" y="1177"/>
              <a:chExt cx="132" cy="3000"/>
            </a:xfrm>
          </p:grpSpPr>
          <p:sp>
            <p:nvSpPr>
              <p:cNvPr id="14442" name="Text Box 107"/>
              <p:cNvSpPr txBox="1">
                <a:spLocks noChangeArrowheads="1"/>
              </p:cNvSpPr>
              <p:nvPr/>
            </p:nvSpPr>
            <p:spPr bwMode="auto">
              <a:xfrm>
                <a:off x="896" y="11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635</a:t>
                </a:r>
              </a:p>
            </p:txBody>
          </p:sp>
          <p:sp>
            <p:nvSpPr>
              <p:cNvPr id="14443" name="Text Box 108"/>
              <p:cNvSpPr txBox="1">
                <a:spLocks noChangeArrowheads="1"/>
              </p:cNvSpPr>
              <p:nvPr/>
            </p:nvSpPr>
            <p:spPr bwMode="auto">
              <a:xfrm>
                <a:off x="896" y="13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630</a:t>
                </a:r>
              </a:p>
            </p:txBody>
          </p:sp>
          <p:sp>
            <p:nvSpPr>
              <p:cNvPr id="14444" name="Text Box 109"/>
              <p:cNvSpPr txBox="1">
                <a:spLocks noChangeArrowheads="1"/>
              </p:cNvSpPr>
              <p:nvPr/>
            </p:nvSpPr>
            <p:spPr bwMode="auto">
              <a:xfrm>
                <a:off x="896" y="157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625</a:t>
                </a:r>
              </a:p>
            </p:txBody>
          </p:sp>
          <p:sp>
            <p:nvSpPr>
              <p:cNvPr id="14445" name="Text Box 110"/>
              <p:cNvSpPr txBox="1">
                <a:spLocks noChangeArrowheads="1"/>
              </p:cNvSpPr>
              <p:nvPr/>
            </p:nvSpPr>
            <p:spPr bwMode="auto">
              <a:xfrm>
                <a:off x="896" y="17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620</a:t>
                </a:r>
              </a:p>
            </p:txBody>
          </p:sp>
          <p:sp>
            <p:nvSpPr>
              <p:cNvPr id="14446" name="Text Box 111"/>
              <p:cNvSpPr txBox="1">
                <a:spLocks noChangeArrowheads="1"/>
              </p:cNvSpPr>
              <p:nvPr/>
            </p:nvSpPr>
            <p:spPr bwMode="auto">
              <a:xfrm>
                <a:off x="896" y="195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615</a:t>
                </a:r>
              </a:p>
            </p:txBody>
          </p:sp>
          <p:sp>
            <p:nvSpPr>
              <p:cNvPr id="14447" name="Text Box 112"/>
              <p:cNvSpPr txBox="1">
                <a:spLocks noChangeArrowheads="1"/>
              </p:cNvSpPr>
              <p:nvPr/>
            </p:nvSpPr>
            <p:spPr bwMode="auto">
              <a:xfrm>
                <a:off x="896" y="215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610</a:t>
                </a:r>
              </a:p>
            </p:txBody>
          </p:sp>
          <p:sp>
            <p:nvSpPr>
              <p:cNvPr id="14448" name="Text Box 113"/>
              <p:cNvSpPr txBox="1">
                <a:spLocks noChangeArrowheads="1"/>
              </p:cNvSpPr>
              <p:nvPr/>
            </p:nvSpPr>
            <p:spPr bwMode="auto">
              <a:xfrm>
                <a:off x="896" y="234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605</a:t>
                </a:r>
              </a:p>
            </p:txBody>
          </p:sp>
          <p:sp>
            <p:nvSpPr>
              <p:cNvPr id="14449" name="Text Box 114"/>
              <p:cNvSpPr txBox="1">
                <a:spLocks noChangeArrowheads="1"/>
              </p:cNvSpPr>
              <p:nvPr/>
            </p:nvSpPr>
            <p:spPr bwMode="auto">
              <a:xfrm>
                <a:off x="896" y="253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600</a:t>
                </a:r>
              </a:p>
            </p:txBody>
          </p:sp>
          <p:sp>
            <p:nvSpPr>
              <p:cNvPr id="14450" name="Text Box 115"/>
              <p:cNvSpPr txBox="1">
                <a:spLocks noChangeArrowheads="1"/>
              </p:cNvSpPr>
              <p:nvPr/>
            </p:nvSpPr>
            <p:spPr bwMode="auto">
              <a:xfrm>
                <a:off x="896" y="273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595</a:t>
                </a:r>
              </a:p>
            </p:txBody>
          </p:sp>
          <p:sp>
            <p:nvSpPr>
              <p:cNvPr id="14451" name="Text Box 116"/>
              <p:cNvSpPr txBox="1">
                <a:spLocks noChangeArrowheads="1"/>
              </p:cNvSpPr>
              <p:nvPr/>
            </p:nvSpPr>
            <p:spPr bwMode="auto">
              <a:xfrm>
                <a:off x="896" y="292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590</a:t>
                </a:r>
              </a:p>
            </p:txBody>
          </p:sp>
          <p:sp>
            <p:nvSpPr>
              <p:cNvPr id="14452" name="Text Box 117"/>
              <p:cNvSpPr txBox="1">
                <a:spLocks noChangeArrowheads="1"/>
              </p:cNvSpPr>
              <p:nvPr/>
            </p:nvSpPr>
            <p:spPr bwMode="auto">
              <a:xfrm>
                <a:off x="896" y="312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585</a:t>
                </a:r>
              </a:p>
            </p:txBody>
          </p:sp>
          <p:sp>
            <p:nvSpPr>
              <p:cNvPr id="14453" name="Text Box 118"/>
              <p:cNvSpPr txBox="1">
                <a:spLocks noChangeArrowheads="1"/>
              </p:cNvSpPr>
              <p:nvPr/>
            </p:nvSpPr>
            <p:spPr bwMode="auto">
              <a:xfrm>
                <a:off x="896" y="331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580</a:t>
                </a:r>
              </a:p>
            </p:txBody>
          </p:sp>
          <p:sp>
            <p:nvSpPr>
              <p:cNvPr id="14454" name="Text Box 119"/>
              <p:cNvSpPr txBox="1">
                <a:spLocks noChangeArrowheads="1"/>
              </p:cNvSpPr>
              <p:nvPr/>
            </p:nvSpPr>
            <p:spPr bwMode="auto">
              <a:xfrm>
                <a:off x="896" y="350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575</a:t>
                </a:r>
              </a:p>
            </p:txBody>
          </p:sp>
          <p:sp>
            <p:nvSpPr>
              <p:cNvPr id="14455" name="Text Box 120"/>
              <p:cNvSpPr txBox="1">
                <a:spLocks noChangeArrowheads="1"/>
              </p:cNvSpPr>
              <p:nvPr/>
            </p:nvSpPr>
            <p:spPr bwMode="auto">
              <a:xfrm>
                <a:off x="896" y="369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570</a:t>
                </a:r>
              </a:p>
            </p:txBody>
          </p:sp>
          <p:sp>
            <p:nvSpPr>
              <p:cNvPr id="14456" name="Text Box 121"/>
              <p:cNvSpPr txBox="1">
                <a:spLocks noChangeArrowheads="1"/>
              </p:cNvSpPr>
              <p:nvPr/>
            </p:nvSpPr>
            <p:spPr bwMode="auto">
              <a:xfrm>
                <a:off x="896" y="388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565</a:t>
                </a:r>
              </a:p>
            </p:txBody>
          </p:sp>
          <p:sp>
            <p:nvSpPr>
              <p:cNvPr id="14457" name="Text Box 122"/>
              <p:cNvSpPr txBox="1">
                <a:spLocks noChangeArrowheads="1"/>
              </p:cNvSpPr>
              <p:nvPr/>
            </p:nvSpPr>
            <p:spPr bwMode="auto">
              <a:xfrm>
                <a:off x="896" y="40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560</a:t>
                </a:r>
              </a:p>
            </p:txBody>
          </p:sp>
        </p:grpSp>
        <p:sp>
          <p:nvSpPr>
            <p:cNvPr id="14440" name="Text Box 123"/>
            <p:cNvSpPr txBox="1">
              <a:spLocks noChangeArrowheads="1"/>
            </p:cNvSpPr>
            <p:nvPr/>
          </p:nvSpPr>
          <p:spPr bwMode="auto">
            <a:xfrm>
              <a:off x="890" y="100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640</a:t>
              </a:r>
            </a:p>
          </p:txBody>
        </p:sp>
        <p:sp>
          <p:nvSpPr>
            <p:cNvPr id="14441" name="Text Box 124"/>
            <p:cNvSpPr txBox="1">
              <a:spLocks noChangeArrowheads="1"/>
            </p:cNvSpPr>
            <p:nvPr/>
          </p:nvSpPr>
          <p:spPr bwMode="auto">
            <a:xfrm>
              <a:off x="882" y="798"/>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645</a:t>
              </a:r>
            </a:p>
          </p:txBody>
        </p:sp>
      </p:grpSp>
      <p:sp>
        <p:nvSpPr>
          <p:cNvPr id="14418" name="Line 126"/>
          <p:cNvSpPr>
            <a:spLocks noChangeShapeType="1"/>
          </p:cNvSpPr>
          <p:nvPr/>
        </p:nvSpPr>
        <p:spPr bwMode="auto">
          <a:xfrm>
            <a:off x="2758439" y="4984554"/>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127"/>
          <p:cNvSpPr>
            <a:spLocks noChangeShapeType="1"/>
          </p:cNvSpPr>
          <p:nvPr/>
        </p:nvSpPr>
        <p:spPr bwMode="auto">
          <a:xfrm>
            <a:off x="2758439" y="4381679"/>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128"/>
          <p:cNvSpPr>
            <a:spLocks noChangeShapeType="1"/>
          </p:cNvSpPr>
          <p:nvPr/>
        </p:nvSpPr>
        <p:spPr bwMode="auto">
          <a:xfrm>
            <a:off x="2758439" y="3860604"/>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Line 129"/>
          <p:cNvSpPr>
            <a:spLocks noChangeShapeType="1"/>
          </p:cNvSpPr>
          <p:nvPr/>
        </p:nvSpPr>
        <p:spPr bwMode="auto">
          <a:xfrm>
            <a:off x="1996439" y="3552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Line 130"/>
          <p:cNvSpPr>
            <a:spLocks noChangeShapeType="1"/>
          </p:cNvSpPr>
          <p:nvPr/>
        </p:nvSpPr>
        <p:spPr bwMode="auto">
          <a:xfrm>
            <a:off x="1996439" y="41620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3" name="Line 131"/>
          <p:cNvSpPr>
            <a:spLocks noChangeShapeType="1"/>
          </p:cNvSpPr>
          <p:nvPr/>
        </p:nvSpPr>
        <p:spPr bwMode="auto">
          <a:xfrm>
            <a:off x="2059939" y="5076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4" name="Text Box 31"/>
          <p:cNvSpPr txBox="1">
            <a:spLocks noChangeArrowheads="1"/>
          </p:cNvSpPr>
          <p:nvPr/>
        </p:nvSpPr>
        <p:spPr bwMode="auto">
          <a:xfrm rot="18669609">
            <a:off x="6755764" y="3669919"/>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36:9-32</a:t>
            </a:r>
          </a:p>
        </p:txBody>
      </p:sp>
      <p:sp>
        <p:nvSpPr>
          <p:cNvPr id="14425" name="Text Box 94"/>
          <p:cNvSpPr txBox="1">
            <a:spLocks noChangeArrowheads="1"/>
          </p:cNvSpPr>
          <p:nvPr/>
        </p:nvSpPr>
        <p:spPr bwMode="auto">
          <a:xfrm>
            <a:off x="8551671" y="4940147"/>
            <a:ext cx="2581385" cy="492443"/>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Destruction of Jerusalem, Final Deportation</a:t>
            </a:r>
          </a:p>
        </p:txBody>
      </p:sp>
      <p:sp>
        <p:nvSpPr>
          <p:cNvPr id="14426" name="Text Box 94"/>
          <p:cNvSpPr txBox="1">
            <a:spLocks noChangeArrowheads="1"/>
          </p:cNvSpPr>
          <p:nvPr/>
        </p:nvSpPr>
        <p:spPr bwMode="auto">
          <a:xfrm>
            <a:off x="8551671" y="3733832"/>
            <a:ext cx="3507370"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First Deportation, Daniel &amp; Ezekiel taken</a:t>
            </a:r>
          </a:p>
        </p:txBody>
      </p:sp>
      <p:sp>
        <p:nvSpPr>
          <p:cNvPr id="14427" name="Text Box 94"/>
          <p:cNvSpPr txBox="1">
            <a:spLocks noChangeArrowheads="1"/>
          </p:cNvSpPr>
          <p:nvPr/>
        </p:nvSpPr>
        <p:spPr bwMode="auto">
          <a:xfrm>
            <a:off x="8551671" y="4257843"/>
            <a:ext cx="1710405"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Second Deportation</a:t>
            </a:r>
          </a:p>
        </p:txBody>
      </p:sp>
      <p:sp>
        <p:nvSpPr>
          <p:cNvPr id="14428" name="Text Box 99"/>
          <p:cNvSpPr txBox="1">
            <a:spLocks noChangeArrowheads="1"/>
          </p:cNvSpPr>
          <p:nvPr/>
        </p:nvSpPr>
        <p:spPr bwMode="auto">
          <a:xfrm>
            <a:off x="8937737" y="1602774"/>
            <a:ext cx="811120" cy="276999"/>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800" b="1" dirty="0">
                <a:effectLst>
                  <a:outerShdw blurRad="38100" dist="38100" dir="2700000" algn="tl">
                    <a:srgbClr val="000000">
                      <a:alpha val="43137"/>
                    </a:srgbClr>
                  </a:outerShdw>
                </a:effectLst>
                <a:latin typeface="Tempus Sans ITC" panose="04020404030D07020202" pitchFamily="82" charset="0"/>
              </a:rPr>
              <a:t>EVENTS</a:t>
            </a:r>
            <a:endParaRPr lang="en-US" altLang="en-US" sz="1050" b="1" dirty="0">
              <a:effectLst>
                <a:outerShdw blurRad="38100" dist="38100" dir="2700000" algn="tl">
                  <a:srgbClr val="000000">
                    <a:alpha val="43137"/>
                  </a:srgbClr>
                </a:outerShdw>
              </a:effectLst>
              <a:latin typeface="Tempus Sans ITC" panose="04020404030D07020202" pitchFamily="82" charset="0"/>
            </a:endParaRPr>
          </a:p>
        </p:txBody>
      </p:sp>
      <p:sp>
        <p:nvSpPr>
          <p:cNvPr id="14429" name="Text Box 94"/>
          <p:cNvSpPr txBox="1">
            <a:spLocks noChangeArrowheads="1"/>
          </p:cNvSpPr>
          <p:nvPr/>
        </p:nvSpPr>
        <p:spPr bwMode="auto">
          <a:xfrm>
            <a:off x="8551671" y="6418111"/>
            <a:ext cx="34198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err="1">
                <a:latin typeface="Tempus Sans ITC" panose="04020404030D07020202" pitchFamily="82" charset="0"/>
              </a:rPr>
              <a:t>Jehoiachin</a:t>
            </a:r>
            <a:r>
              <a:rPr lang="en-US" altLang="en-US" sz="1400" b="1" dirty="0">
                <a:latin typeface="Tempus Sans ITC" panose="04020404030D07020202" pitchFamily="82" charset="0"/>
              </a:rPr>
              <a:t> released &amp; fed at  kings table</a:t>
            </a:r>
          </a:p>
        </p:txBody>
      </p:sp>
      <p:sp>
        <p:nvSpPr>
          <p:cNvPr id="14430" name="Text Box 94"/>
          <p:cNvSpPr txBox="1">
            <a:spLocks noChangeArrowheads="1"/>
          </p:cNvSpPr>
          <p:nvPr/>
        </p:nvSpPr>
        <p:spPr bwMode="auto">
          <a:xfrm>
            <a:off x="8551671" y="2447545"/>
            <a:ext cx="1176604"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Jeremiah Called</a:t>
            </a:r>
          </a:p>
        </p:txBody>
      </p:sp>
      <p:sp>
        <p:nvSpPr>
          <p:cNvPr id="14431" name="Text Box 94"/>
          <p:cNvSpPr txBox="1">
            <a:spLocks noChangeArrowheads="1"/>
          </p:cNvSpPr>
          <p:nvPr/>
        </p:nvSpPr>
        <p:spPr bwMode="auto">
          <a:xfrm>
            <a:off x="8551671" y="2066545"/>
            <a:ext cx="1612621"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Josiah begins reforms</a:t>
            </a:r>
          </a:p>
        </p:txBody>
      </p:sp>
      <p:sp>
        <p:nvSpPr>
          <p:cNvPr id="14432" name="Text Box 94"/>
          <p:cNvSpPr txBox="1">
            <a:spLocks noChangeArrowheads="1"/>
          </p:cNvSpPr>
          <p:nvPr/>
        </p:nvSpPr>
        <p:spPr bwMode="auto">
          <a:xfrm>
            <a:off x="8551671" y="2231645"/>
            <a:ext cx="162063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Josiah purges idolatry</a:t>
            </a:r>
          </a:p>
        </p:txBody>
      </p:sp>
      <p:sp>
        <p:nvSpPr>
          <p:cNvPr id="14433" name="Text Box 94"/>
          <p:cNvSpPr txBox="1">
            <a:spLocks noChangeArrowheads="1"/>
          </p:cNvSpPr>
          <p:nvPr/>
        </p:nvSpPr>
        <p:spPr bwMode="auto">
          <a:xfrm>
            <a:off x="8551671" y="2739645"/>
            <a:ext cx="144430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Book of Law found</a:t>
            </a:r>
          </a:p>
        </p:txBody>
      </p:sp>
      <p:sp>
        <p:nvSpPr>
          <p:cNvPr id="14434" name="Text Box 94"/>
          <p:cNvSpPr txBox="1">
            <a:spLocks noChangeArrowheads="1"/>
          </p:cNvSpPr>
          <p:nvPr/>
        </p:nvSpPr>
        <p:spPr bwMode="auto">
          <a:xfrm>
            <a:off x="8551671" y="3298445"/>
            <a:ext cx="97462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Nineveh falls</a:t>
            </a:r>
          </a:p>
        </p:txBody>
      </p:sp>
      <p:sp>
        <p:nvSpPr>
          <p:cNvPr id="14435" name="Oval 70"/>
          <p:cNvSpPr>
            <a:spLocks noChangeArrowheads="1"/>
          </p:cNvSpPr>
          <p:nvPr/>
        </p:nvSpPr>
        <p:spPr bwMode="auto">
          <a:xfrm>
            <a:off x="3583940" y="32857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36" name="Text Box 21"/>
          <p:cNvSpPr txBox="1">
            <a:spLocks noChangeArrowheads="1"/>
          </p:cNvSpPr>
          <p:nvPr/>
        </p:nvSpPr>
        <p:spPr bwMode="auto">
          <a:xfrm>
            <a:off x="3622040" y="3006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18-20</a:t>
            </a:r>
          </a:p>
        </p:txBody>
      </p:sp>
      <p:sp>
        <p:nvSpPr>
          <p:cNvPr id="2" name="Oval 1"/>
          <p:cNvSpPr/>
          <p:nvPr/>
        </p:nvSpPr>
        <p:spPr>
          <a:xfrm>
            <a:off x="3231812" y="2555267"/>
            <a:ext cx="822326" cy="434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14377" idx="4"/>
          </p:cNvCxnSpPr>
          <p:nvPr/>
        </p:nvCxnSpPr>
        <p:spPr>
          <a:xfrm>
            <a:off x="2804478" y="2653920"/>
            <a:ext cx="5195887" cy="38719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4380" idx="0"/>
            <a:endCxn id="14381" idx="1"/>
          </p:cNvCxnSpPr>
          <p:nvPr/>
        </p:nvCxnSpPr>
        <p:spPr>
          <a:xfrm flipV="1">
            <a:off x="3109277" y="2866644"/>
            <a:ext cx="233362" cy="7788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8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wipe(down)">
                                      <p:cBhvr>
                                        <p:cTn id="12" dur="500"/>
                                        <p:tgtEl>
                                          <p:spTgt spid="141"/>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6437" y="4581426"/>
            <a:ext cx="11095349" cy="527901"/>
          </a:xfrm>
          <a:prstGeom prst="rect">
            <a:avLst/>
          </a:prstGeom>
          <a:solidFill>
            <a:srgbClr val="A85229">
              <a:alpha val="20000"/>
            </a:srgb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p:cNvSpPr>
            <a:spLocks noGrp="1"/>
          </p:cNvSpPr>
          <p:nvPr>
            <p:ph type="title"/>
          </p:nvPr>
        </p:nvSpPr>
        <p:spPr>
          <a:xfrm>
            <a:off x="904973" y="381000"/>
            <a:ext cx="9991627" cy="1143000"/>
          </a:xfrm>
        </p:spPr>
        <p:txBody>
          <a:bodyPr/>
          <a:lstStyle/>
          <a:p>
            <a:r>
              <a:rPr lang="en-US" altLang="en-US" dirty="0" smtClean="0"/>
              <a:t>Sermon’s/Speeches of Jeremiah</a:t>
            </a:r>
          </a:p>
        </p:txBody>
      </p:sp>
      <p:sp>
        <p:nvSpPr>
          <p:cNvPr id="31747" name="Content Placeholder 2"/>
          <p:cNvSpPr>
            <a:spLocks noGrp="1"/>
          </p:cNvSpPr>
          <p:nvPr>
            <p:ph idx="1"/>
          </p:nvPr>
        </p:nvSpPr>
        <p:spPr>
          <a:xfrm>
            <a:off x="772999" y="1828800"/>
            <a:ext cx="11170762" cy="4114800"/>
          </a:xfrm>
        </p:spPr>
        <p:txBody>
          <a:bodyPr>
            <a:normAutofit/>
          </a:bodyPr>
          <a:lstStyle/>
          <a:p>
            <a:pPr marL="502920" indent="-457200">
              <a:lnSpc>
                <a:spcPct val="150000"/>
              </a:lnSpc>
              <a:buFont typeface="+mj-lt"/>
              <a:buAutoNum type="arabicParenR"/>
            </a:pPr>
            <a:r>
              <a:rPr lang="en-US" altLang="en-US" sz="2800" b="1" cap="small" dirty="0" smtClean="0"/>
              <a:t>Where </a:t>
            </a:r>
            <a:r>
              <a:rPr lang="en-US" altLang="en-US" sz="2800" b="1" cap="small" dirty="0" smtClean="0"/>
              <a:t>is the Lord? </a:t>
            </a:r>
            <a:r>
              <a:rPr lang="en-US" altLang="en-US" sz="2400" dirty="0" smtClean="0">
                <a:effectLst>
                  <a:outerShdw blurRad="38100" dist="38100" dir="2700000" algn="tl">
                    <a:srgbClr val="000000">
                      <a:alpha val="43137"/>
                    </a:srgbClr>
                  </a:outerShdw>
                </a:effectLst>
              </a:rPr>
              <a:t>Judah </a:t>
            </a:r>
            <a:r>
              <a:rPr lang="en-US" altLang="en-US" sz="2400" dirty="0" smtClean="0">
                <a:effectLst>
                  <a:outerShdw blurRad="38100" dist="38100" dir="2700000" algn="tl">
                    <a:srgbClr val="000000">
                      <a:alpha val="43137"/>
                    </a:srgbClr>
                  </a:outerShdw>
                </a:effectLst>
              </a:rPr>
              <a:t>forsakes </a:t>
            </a:r>
            <a:r>
              <a:rPr lang="en-US" altLang="en-US" sz="2400" dirty="0" smtClean="0">
                <a:effectLst>
                  <a:outerShdw blurRad="38100" dist="38100" dir="2700000" algn="tl">
                    <a:srgbClr val="000000">
                      <a:alpha val="43137"/>
                    </a:srgbClr>
                  </a:outerShdw>
                </a:effectLst>
              </a:rPr>
              <a:t>God</a:t>
            </a:r>
            <a:r>
              <a:rPr lang="en-US" altLang="en-US" sz="2400" dirty="0" smtClean="0"/>
              <a:t> </a:t>
            </a:r>
            <a:r>
              <a:rPr lang="en-US" altLang="en-US" sz="2400" b="1" dirty="0" smtClean="0">
                <a:solidFill>
                  <a:schemeClr val="accent1"/>
                </a:solidFill>
                <a:effectLst>
                  <a:outerShdw blurRad="38100" dist="38100" dir="2700000" algn="tl">
                    <a:srgbClr val="000000">
                      <a:alpha val="43137"/>
                    </a:srgbClr>
                  </a:outerShdw>
                </a:effectLst>
              </a:rPr>
              <a:t>(Jer. </a:t>
            </a:r>
            <a:r>
              <a:rPr lang="en-US" altLang="en-US" sz="2400" b="1" dirty="0" smtClean="0">
                <a:solidFill>
                  <a:schemeClr val="accent1"/>
                </a:solidFill>
                <a:effectLst>
                  <a:outerShdw blurRad="38100" dist="38100" dir="2700000" algn="tl">
                    <a:srgbClr val="000000">
                      <a:alpha val="43137"/>
                    </a:srgbClr>
                  </a:outerShdw>
                </a:effectLst>
              </a:rPr>
              <a:t>2:1 – </a:t>
            </a:r>
            <a:r>
              <a:rPr lang="en-US" altLang="en-US" sz="2400" b="1" dirty="0" smtClean="0">
                <a:solidFill>
                  <a:schemeClr val="accent1"/>
                </a:solidFill>
                <a:effectLst>
                  <a:outerShdw blurRad="38100" dist="38100" dir="2700000" algn="tl">
                    <a:srgbClr val="000000">
                      <a:alpha val="43137"/>
                    </a:srgbClr>
                  </a:outerShdw>
                </a:effectLst>
              </a:rPr>
              <a:t>3:5) </a:t>
            </a:r>
            <a:endParaRPr lang="en-US" altLang="en-US" sz="2400" b="1" dirty="0" smtClean="0">
              <a:solidFill>
                <a:schemeClr val="accent1"/>
              </a:solidFill>
              <a:effectLst>
                <a:outerShdw blurRad="38100" dist="38100" dir="2700000" algn="tl">
                  <a:srgbClr val="000000">
                    <a:alpha val="43137"/>
                  </a:srgbClr>
                </a:outerShdw>
              </a:effectLst>
            </a:endParaRPr>
          </a:p>
          <a:p>
            <a:pPr marL="502920" indent="-457200">
              <a:lnSpc>
                <a:spcPct val="150000"/>
              </a:lnSpc>
              <a:buFont typeface="+mj-lt"/>
              <a:buAutoNum type="arabicParenR"/>
            </a:pPr>
            <a:r>
              <a:rPr lang="en-US" altLang="en-US" sz="2800" b="1" cap="small" dirty="0" smtClean="0"/>
              <a:t>Return to Me!  </a:t>
            </a:r>
            <a:r>
              <a:rPr lang="en-US" altLang="en-US" sz="2400" dirty="0" smtClean="0">
                <a:effectLst>
                  <a:outerShdw blurRad="38100" dist="38100" dir="2700000" algn="tl">
                    <a:srgbClr val="000000">
                      <a:alpha val="43137"/>
                    </a:srgbClr>
                  </a:outerShdw>
                </a:effectLst>
              </a:rPr>
              <a:t>Without Repentance there is no Salvation </a:t>
            </a:r>
            <a:r>
              <a:rPr lang="en-US" altLang="en-US" sz="2400" b="1" dirty="0" smtClean="0">
                <a:solidFill>
                  <a:schemeClr val="accent1"/>
                </a:solidFill>
                <a:effectLst>
                  <a:outerShdw blurRad="38100" dist="38100" dir="2700000" algn="tl">
                    <a:srgbClr val="000000">
                      <a:alpha val="43137"/>
                    </a:srgbClr>
                  </a:outerShdw>
                </a:effectLst>
              </a:rPr>
              <a:t>(Jer. </a:t>
            </a:r>
            <a:r>
              <a:rPr lang="en-US" altLang="en-US" sz="2400" b="1" dirty="0" smtClean="0">
                <a:solidFill>
                  <a:schemeClr val="accent1"/>
                </a:solidFill>
                <a:effectLst>
                  <a:outerShdw blurRad="38100" dist="38100" dir="2700000" algn="tl">
                    <a:srgbClr val="000000">
                      <a:alpha val="43137"/>
                    </a:srgbClr>
                  </a:outerShdw>
                </a:effectLst>
              </a:rPr>
              <a:t>3:6 – </a:t>
            </a:r>
            <a:r>
              <a:rPr lang="en-US" altLang="en-US" sz="2400" b="1" dirty="0" smtClean="0">
                <a:solidFill>
                  <a:schemeClr val="accent1"/>
                </a:solidFill>
                <a:effectLst>
                  <a:outerShdw blurRad="38100" dist="38100" dir="2700000" algn="tl">
                    <a:srgbClr val="000000">
                      <a:alpha val="43137"/>
                    </a:srgbClr>
                  </a:outerShdw>
                </a:effectLst>
              </a:rPr>
              <a:t>6:30)</a:t>
            </a:r>
            <a:endParaRPr lang="en-US" altLang="en-US" sz="2400" b="1" dirty="0" smtClean="0">
              <a:solidFill>
                <a:schemeClr val="accent1"/>
              </a:solidFill>
              <a:effectLst>
                <a:outerShdw blurRad="38100" dist="38100" dir="2700000" algn="tl">
                  <a:srgbClr val="000000">
                    <a:alpha val="43137"/>
                  </a:srgbClr>
                </a:outerShdw>
              </a:effectLst>
            </a:endParaRPr>
          </a:p>
          <a:p>
            <a:pPr marL="502920" indent="-457200">
              <a:lnSpc>
                <a:spcPct val="150000"/>
              </a:lnSpc>
              <a:buFont typeface="+mj-lt"/>
              <a:buAutoNum type="arabicParenR"/>
            </a:pPr>
            <a:r>
              <a:rPr lang="en-US" altLang="en-US" sz="2800" b="1" cap="small" dirty="0" smtClean="0"/>
              <a:t>The </a:t>
            </a:r>
            <a:r>
              <a:rPr lang="en-US" altLang="en-US" sz="2800" b="1" cap="small" dirty="0" smtClean="0"/>
              <a:t>Temple of the Lord! </a:t>
            </a:r>
            <a:r>
              <a:rPr lang="en-US" altLang="en-US" sz="2400" dirty="0" smtClean="0">
                <a:effectLst>
                  <a:outerShdw blurRad="38100" dist="38100" dir="2700000" algn="tl">
                    <a:srgbClr val="000000">
                      <a:alpha val="43137"/>
                    </a:srgbClr>
                  </a:outerShdw>
                </a:effectLst>
              </a:rPr>
              <a:t>Be not deceived with False Religion </a:t>
            </a:r>
            <a:r>
              <a:rPr lang="en-US" altLang="en-US" sz="2400" b="1" dirty="0" smtClean="0">
                <a:solidFill>
                  <a:schemeClr val="accent1"/>
                </a:solidFill>
                <a:effectLst>
                  <a:outerShdw blurRad="38100" dist="38100" dir="2700000" algn="tl">
                    <a:srgbClr val="000000">
                      <a:alpha val="43137"/>
                    </a:srgbClr>
                  </a:outerShdw>
                </a:effectLst>
              </a:rPr>
              <a:t>(Jer. 7-10)</a:t>
            </a:r>
            <a:endParaRPr lang="en-US" altLang="en-US" sz="2400" b="1" dirty="0" smtClean="0">
              <a:solidFill>
                <a:schemeClr val="accent1"/>
              </a:solidFill>
              <a:effectLst>
                <a:outerShdw blurRad="38100" dist="38100" dir="2700000" algn="tl">
                  <a:srgbClr val="000000">
                    <a:alpha val="43137"/>
                  </a:srgbClr>
                </a:outerShdw>
              </a:effectLst>
            </a:endParaRPr>
          </a:p>
          <a:p>
            <a:pPr marL="502920" indent="-457200">
              <a:lnSpc>
                <a:spcPct val="150000"/>
              </a:lnSpc>
              <a:buFont typeface="+mj-lt"/>
              <a:buAutoNum type="arabicParenR"/>
            </a:pPr>
            <a:r>
              <a:rPr lang="en-US" altLang="en-US" sz="2800" b="1" cap="small" dirty="0" smtClean="0"/>
              <a:t>Cursed is the Man! </a:t>
            </a:r>
            <a:r>
              <a:rPr lang="en-US" altLang="en-US" sz="2400" dirty="0" smtClean="0">
                <a:effectLst>
                  <a:outerShdw blurRad="38100" dist="38100" dir="2700000" algn="tl">
                    <a:srgbClr val="000000">
                      <a:alpha val="43137"/>
                    </a:srgbClr>
                  </a:outerShdw>
                </a:effectLst>
              </a:rPr>
              <a:t>The Broken Covenant </a:t>
            </a:r>
            <a:r>
              <a:rPr lang="en-US" altLang="en-US" sz="2400" b="1" dirty="0" smtClean="0">
                <a:solidFill>
                  <a:schemeClr val="accent1"/>
                </a:solidFill>
                <a:effectLst>
                  <a:outerShdw blurRad="38100" dist="38100" dir="2700000" algn="tl">
                    <a:srgbClr val="000000">
                      <a:alpha val="43137"/>
                    </a:srgbClr>
                  </a:outerShdw>
                </a:effectLst>
              </a:rPr>
              <a:t>(</a:t>
            </a:r>
            <a:r>
              <a:rPr lang="en-US" altLang="en-US" sz="2400" b="1" dirty="0" smtClean="0">
                <a:solidFill>
                  <a:schemeClr val="accent1"/>
                </a:solidFill>
                <a:effectLst>
                  <a:outerShdw blurRad="38100" dist="38100" dir="2700000" algn="tl">
                    <a:srgbClr val="000000">
                      <a:alpha val="43137"/>
                    </a:srgbClr>
                  </a:outerShdw>
                </a:effectLst>
              </a:rPr>
              <a:t>Jer. </a:t>
            </a:r>
            <a:r>
              <a:rPr lang="en-US" altLang="en-US" sz="2400" b="1" dirty="0" smtClean="0">
                <a:solidFill>
                  <a:schemeClr val="accent1"/>
                </a:solidFill>
                <a:effectLst>
                  <a:outerShdw blurRad="38100" dist="38100" dir="2700000" algn="tl">
                    <a:srgbClr val="000000">
                      <a:alpha val="43137"/>
                    </a:srgbClr>
                  </a:outerShdw>
                </a:effectLst>
              </a:rPr>
              <a:t>11-13)</a:t>
            </a:r>
          </a:p>
        </p:txBody>
      </p:sp>
      <p:sp>
        <p:nvSpPr>
          <p:cNvPr id="5"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Tree>
    <p:extLst>
      <p:ext uri="{BB962C8B-B14F-4D97-AF65-F5344CB8AC3E}">
        <p14:creationId xmlns:p14="http://schemas.microsoft.com/office/powerpoint/2010/main" val="417290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left)">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left)">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left)">
                                      <p:cBhvr>
                                        <p:cTn id="22" dur="500"/>
                                        <p:tgtEl>
                                          <p:spTgt spid="31747">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4779" y="3949830"/>
            <a:ext cx="6711885" cy="2049952"/>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a:t>A summary of Jeremiah…</a:t>
            </a:r>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
        <p:nvSpPr>
          <p:cNvPr id="2" name="Rectangle 1"/>
          <p:cNvSpPr/>
          <p:nvPr/>
        </p:nvSpPr>
        <p:spPr>
          <a:xfrm>
            <a:off x="570847" y="793365"/>
            <a:ext cx="7008304" cy="5262979"/>
          </a:xfrm>
          <a:prstGeom prst="rect">
            <a:avLst/>
          </a:prstGeom>
        </p:spPr>
        <p:txBody>
          <a:bodyPr wrap="square">
            <a:spAutoFit/>
          </a:bodyPr>
          <a:lstStyle/>
          <a:p>
            <a:pPr>
              <a:lnSpc>
                <a:spcPct val="200000"/>
              </a:lnSpc>
            </a:pPr>
            <a:r>
              <a:rPr lang="en-US" sz="2400" b="1" cap="all" dirty="0">
                <a:solidFill>
                  <a:schemeClr val="accent1"/>
                </a:solidFill>
                <a:effectLst>
                  <a:outerShdw blurRad="38100" dist="38100" dir="2700000" algn="tl">
                    <a:srgbClr val="000000">
                      <a:alpha val="43137"/>
                    </a:srgbClr>
                  </a:outerShdw>
                </a:effectLst>
              </a:rPr>
              <a:t>Jeremiah’s </a:t>
            </a:r>
            <a:r>
              <a:rPr lang="en-US" sz="2400" b="1" cap="all" dirty="0" smtClean="0">
                <a:solidFill>
                  <a:schemeClr val="accent1"/>
                </a:solidFill>
                <a:effectLst>
                  <a:outerShdw blurRad="38100" dist="38100" dir="2700000" algn="tl">
                    <a:srgbClr val="000000">
                      <a:alpha val="43137"/>
                    </a:srgbClr>
                  </a:outerShdw>
                </a:effectLst>
              </a:rPr>
              <a:t>Call… </a:t>
            </a:r>
            <a:r>
              <a:rPr lang="en-US" sz="2000" cap="all" dirty="0" smtClean="0">
                <a:solidFill>
                  <a:schemeClr val="tx2"/>
                </a:solidFill>
              </a:rPr>
              <a:t> </a:t>
            </a:r>
            <a:r>
              <a:rPr lang="en-US" sz="2000" dirty="0" smtClean="0">
                <a:solidFill>
                  <a:schemeClr val="tx2"/>
                </a:solidFill>
              </a:rPr>
              <a:t>Chapter 1</a:t>
            </a:r>
            <a:endParaRPr lang="en-US" sz="2400" b="1" dirty="0" smtClean="0">
              <a:solidFill>
                <a:schemeClr val="accent1"/>
              </a:solidFill>
              <a:effectLst>
                <a:outerShdw blurRad="38100" dist="38100" dir="2700000" algn="tl">
                  <a:srgbClr val="000000">
                    <a:alpha val="43137"/>
                  </a:srgbClr>
                </a:outerShdw>
              </a:effectLst>
            </a:endParaRPr>
          </a:p>
          <a:p>
            <a:pPr>
              <a:lnSpc>
                <a:spcPct val="200000"/>
              </a:lnSpc>
            </a:pPr>
            <a:r>
              <a:rPr lang="en-US" sz="2400" b="1" cap="all" dirty="0">
                <a:solidFill>
                  <a:schemeClr val="accent1"/>
                </a:solidFill>
                <a:effectLst>
                  <a:outerShdw blurRad="38100" dist="38100" dir="2700000" algn="tl">
                    <a:srgbClr val="000000">
                      <a:alpha val="43137"/>
                    </a:srgbClr>
                  </a:outerShdw>
                </a:effectLst>
              </a:rPr>
              <a:t>Jeremiah’s </a:t>
            </a:r>
            <a:r>
              <a:rPr lang="en-US" sz="2400" b="1" cap="all" dirty="0" smtClean="0">
                <a:solidFill>
                  <a:schemeClr val="accent1"/>
                </a:solidFill>
                <a:effectLst>
                  <a:outerShdw blurRad="38100" dist="38100" dir="2700000" algn="tl">
                    <a:srgbClr val="000000">
                      <a:alpha val="43137"/>
                    </a:srgbClr>
                  </a:outerShdw>
                </a:effectLst>
              </a:rPr>
              <a:t>Confusion…  </a:t>
            </a:r>
            <a:r>
              <a:rPr lang="en-US" sz="2000" dirty="0" smtClean="0">
                <a:solidFill>
                  <a:schemeClr val="tx2"/>
                </a:solidFill>
              </a:rPr>
              <a:t>Chapter 4,5</a:t>
            </a:r>
            <a:endParaRPr lang="en-US" sz="2000" dirty="0">
              <a:solidFill>
                <a:schemeClr val="tx2"/>
              </a:solidFill>
            </a:endParaRPr>
          </a:p>
          <a:p>
            <a:pPr>
              <a:lnSpc>
                <a:spcPct val="200000"/>
              </a:lnSpc>
            </a:pPr>
            <a:r>
              <a:rPr lang="en-US" sz="2400" b="1" cap="all" dirty="0">
                <a:solidFill>
                  <a:schemeClr val="accent1"/>
                </a:solidFill>
                <a:effectLst>
                  <a:outerShdw blurRad="38100" dist="38100" dir="2700000" algn="tl">
                    <a:srgbClr val="000000">
                      <a:alpha val="43137"/>
                    </a:srgbClr>
                  </a:outerShdw>
                </a:effectLst>
              </a:rPr>
              <a:t>Jeremiah’s </a:t>
            </a:r>
            <a:r>
              <a:rPr lang="en-US" sz="2400" b="1" cap="all" dirty="0" smtClean="0">
                <a:solidFill>
                  <a:schemeClr val="accent1"/>
                </a:solidFill>
                <a:effectLst>
                  <a:outerShdw blurRad="38100" dist="38100" dir="2700000" algn="tl">
                    <a:srgbClr val="000000">
                      <a:alpha val="43137"/>
                    </a:srgbClr>
                  </a:outerShdw>
                </a:effectLst>
              </a:rPr>
              <a:t>Cry…  </a:t>
            </a:r>
            <a:r>
              <a:rPr lang="en-US" sz="2000" dirty="0">
                <a:solidFill>
                  <a:schemeClr val="tx2"/>
                </a:solidFill>
              </a:rPr>
              <a:t>Chapter </a:t>
            </a:r>
            <a:r>
              <a:rPr lang="en-US" sz="2000" dirty="0" smtClean="0">
                <a:solidFill>
                  <a:schemeClr val="tx2"/>
                </a:solidFill>
              </a:rPr>
              <a:t>8,9</a:t>
            </a:r>
            <a:endParaRPr lang="en-US" sz="2000" b="1" cap="all" dirty="0">
              <a:solidFill>
                <a:schemeClr val="accent1"/>
              </a:solidFill>
              <a:effectLst>
                <a:outerShdw blurRad="38100" dist="38100" dir="2700000" algn="tl">
                  <a:srgbClr val="000000">
                    <a:alpha val="43137"/>
                  </a:srgbClr>
                </a:outerShdw>
              </a:effectLst>
            </a:endParaRPr>
          </a:p>
          <a:p>
            <a:pPr>
              <a:lnSpc>
                <a:spcPct val="200000"/>
              </a:lnSpc>
            </a:pPr>
            <a:r>
              <a:rPr lang="en-US" sz="2400" b="1" cap="all" dirty="0">
                <a:solidFill>
                  <a:schemeClr val="accent1"/>
                </a:solidFill>
                <a:effectLst>
                  <a:outerShdw blurRad="38100" dist="38100" dir="2700000" algn="tl">
                    <a:srgbClr val="000000">
                      <a:alpha val="43137"/>
                    </a:srgbClr>
                  </a:outerShdw>
                </a:effectLst>
              </a:rPr>
              <a:t>Jeremiah’s </a:t>
            </a:r>
            <a:r>
              <a:rPr lang="en-US" sz="2400" b="1" cap="all" dirty="0" smtClean="0">
                <a:solidFill>
                  <a:schemeClr val="accent1"/>
                </a:solidFill>
                <a:effectLst>
                  <a:outerShdw blurRad="38100" dist="38100" dir="2700000" algn="tl">
                    <a:srgbClr val="000000">
                      <a:alpha val="43137"/>
                    </a:srgbClr>
                  </a:outerShdw>
                </a:effectLst>
              </a:rPr>
              <a:t>Compassion…  </a:t>
            </a:r>
            <a:r>
              <a:rPr lang="en-US" sz="2000" dirty="0">
                <a:solidFill>
                  <a:schemeClr val="tx2"/>
                </a:solidFill>
              </a:rPr>
              <a:t>Chapter </a:t>
            </a:r>
            <a:r>
              <a:rPr lang="en-US" sz="2000" dirty="0" smtClean="0">
                <a:solidFill>
                  <a:schemeClr val="tx2"/>
                </a:solidFill>
              </a:rPr>
              <a:t>10</a:t>
            </a:r>
            <a:endParaRPr lang="en-US" sz="2000" b="1" cap="all" dirty="0">
              <a:solidFill>
                <a:schemeClr val="accent1"/>
              </a:solidFill>
              <a:effectLst>
                <a:outerShdw blurRad="38100" dist="38100" dir="2700000" algn="tl">
                  <a:srgbClr val="000000">
                    <a:alpha val="43137"/>
                  </a:srgbClr>
                </a:outerShdw>
              </a:effectLst>
            </a:endParaRPr>
          </a:p>
          <a:p>
            <a:pPr>
              <a:lnSpc>
                <a:spcPct val="200000"/>
              </a:lnSpc>
            </a:pPr>
            <a:r>
              <a:rPr lang="en-US" sz="2400" b="1" cap="all" dirty="0">
                <a:solidFill>
                  <a:schemeClr val="accent1"/>
                </a:solidFill>
                <a:effectLst>
                  <a:outerShdw blurRad="38100" dist="38100" dir="2700000" algn="tl">
                    <a:srgbClr val="000000">
                      <a:alpha val="43137"/>
                    </a:srgbClr>
                  </a:outerShdw>
                </a:effectLst>
              </a:rPr>
              <a:t>Jeremiah’s </a:t>
            </a:r>
            <a:r>
              <a:rPr lang="en-US" sz="2400" b="1" cap="all" dirty="0" smtClean="0">
                <a:solidFill>
                  <a:schemeClr val="accent1"/>
                </a:solidFill>
                <a:effectLst>
                  <a:outerShdw blurRad="38100" dist="38100" dir="2700000" algn="tl">
                    <a:srgbClr val="000000">
                      <a:alpha val="43137"/>
                    </a:srgbClr>
                  </a:outerShdw>
                </a:effectLst>
              </a:rPr>
              <a:t>Consent…  </a:t>
            </a:r>
            <a:r>
              <a:rPr lang="en-US" sz="2000" dirty="0">
                <a:solidFill>
                  <a:schemeClr val="tx2"/>
                </a:solidFill>
              </a:rPr>
              <a:t>Chapter </a:t>
            </a:r>
            <a:r>
              <a:rPr lang="en-US" sz="2000" dirty="0" smtClean="0">
                <a:solidFill>
                  <a:schemeClr val="tx2"/>
                </a:solidFill>
              </a:rPr>
              <a:t>11:5</a:t>
            </a:r>
          </a:p>
          <a:p>
            <a:pPr>
              <a:lnSpc>
                <a:spcPct val="200000"/>
              </a:lnSpc>
            </a:pPr>
            <a:r>
              <a:rPr lang="en-US" sz="2400" b="1" cap="all" dirty="0">
                <a:solidFill>
                  <a:schemeClr val="accent1"/>
                </a:solidFill>
                <a:effectLst>
                  <a:outerShdw blurRad="38100" dist="38100" dir="2700000" algn="tl">
                    <a:srgbClr val="000000">
                      <a:alpha val="43137"/>
                    </a:srgbClr>
                  </a:outerShdw>
                </a:effectLst>
              </a:rPr>
              <a:t>Jeremiah’s </a:t>
            </a:r>
            <a:r>
              <a:rPr lang="en-US" sz="2400" b="1" cap="all" dirty="0" smtClean="0">
                <a:solidFill>
                  <a:schemeClr val="accent1"/>
                </a:solidFill>
                <a:effectLst>
                  <a:outerShdw blurRad="38100" dist="38100" dir="2700000" algn="tl">
                    <a:srgbClr val="000000">
                      <a:alpha val="43137"/>
                    </a:srgbClr>
                  </a:outerShdw>
                </a:effectLst>
              </a:rPr>
              <a:t>Crisis…  </a:t>
            </a:r>
            <a:r>
              <a:rPr lang="en-US" sz="2000" dirty="0">
                <a:solidFill>
                  <a:schemeClr val="tx2"/>
                </a:solidFill>
              </a:rPr>
              <a:t>Chapter </a:t>
            </a:r>
            <a:r>
              <a:rPr lang="en-US" sz="2000" dirty="0" smtClean="0">
                <a:solidFill>
                  <a:schemeClr val="tx2"/>
                </a:solidFill>
              </a:rPr>
              <a:t>11:18f</a:t>
            </a:r>
          </a:p>
          <a:p>
            <a:pPr>
              <a:lnSpc>
                <a:spcPct val="200000"/>
              </a:lnSpc>
            </a:pPr>
            <a:r>
              <a:rPr lang="en-US" sz="2400" b="1" cap="all" dirty="0">
                <a:solidFill>
                  <a:schemeClr val="accent1"/>
                </a:solidFill>
                <a:effectLst>
                  <a:outerShdw blurRad="38100" dist="38100" dir="2700000" algn="tl">
                    <a:srgbClr val="000000">
                      <a:alpha val="43137"/>
                    </a:srgbClr>
                  </a:outerShdw>
                </a:effectLst>
              </a:rPr>
              <a:t>Jeremiah’s </a:t>
            </a:r>
            <a:r>
              <a:rPr lang="en-US" sz="2400" b="1" cap="all" dirty="0" smtClean="0">
                <a:solidFill>
                  <a:schemeClr val="accent1"/>
                </a:solidFill>
                <a:effectLst>
                  <a:outerShdw blurRad="38100" dist="38100" dir="2700000" algn="tl">
                    <a:srgbClr val="000000">
                      <a:alpha val="43137"/>
                    </a:srgbClr>
                  </a:outerShdw>
                </a:effectLst>
              </a:rPr>
              <a:t>Complaint…  </a:t>
            </a:r>
            <a:r>
              <a:rPr lang="en-US" sz="2000" dirty="0">
                <a:solidFill>
                  <a:schemeClr val="tx2"/>
                </a:solidFill>
              </a:rPr>
              <a:t>Chapter </a:t>
            </a:r>
            <a:r>
              <a:rPr lang="en-US" sz="2000" dirty="0" smtClean="0">
                <a:solidFill>
                  <a:schemeClr val="tx2"/>
                </a:solidFill>
              </a:rPr>
              <a:t>12</a:t>
            </a:r>
            <a:endParaRPr lang="en-US" sz="2400" b="1" cap="all"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38032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789763"/>
            <a:ext cx="11414287" cy="3416320"/>
          </a:xfrm>
          <a:prstGeom prst="rect">
            <a:avLst/>
          </a:prstGeom>
        </p:spPr>
        <p:txBody>
          <a:bodyPr wrap="square">
            <a:spAutoFit/>
          </a:bodyPr>
          <a:lstStyle/>
          <a:p>
            <a:r>
              <a:rPr lang="en-US" sz="2400" b="1" dirty="0" err="1" smtClean="0">
                <a:solidFill>
                  <a:schemeClr val="tx2"/>
                </a:solidFill>
              </a:rPr>
              <a:t>Jer</a:t>
            </a:r>
            <a:r>
              <a:rPr lang="en-US" sz="2400" b="1" dirty="0" smtClean="0">
                <a:solidFill>
                  <a:schemeClr val="tx2"/>
                </a:solidFill>
              </a:rPr>
              <a:t> 11:1-5</a:t>
            </a:r>
            <a:r>
              <a:rPr lang="en-US" sz="2400" dirty="0" smtClean="0">
                <a:solidFill>
                  <a:schemeClr val="tx2"/>
                </a:solidFill>
                <a:effectLst>
                  <a:outerShdw blurRad="38100" dist="38100" dir="2700000" algn="tl">
                    <a:srgbClr val="000000">
                      <a:alpha val="43137"/>
                    </a:srgbClr>
                  </a:outerShdw>
                </a:effectLst>
              </a:rPr>
              <a:t>  The word that came to Jeremiah from the LORD, saying, </a:t>
            </a:r>
            <a:r>
              <a:rPr lang="en-US" sz="2400" b="1" baseline="30000" dirty="0" smtClean="0">
                <a:solidFill>
                  <a:schemeClr val="tx2"/>
                </a:solidFill>
                <a:effectLst>
                  <a:outerShdw blurRad="38100" dist="38100" dir="2700000" algn="tl">
                    <a:srgbClr val="000000">
                      <a:alpha val="43137"/>
                    </a:srgbClr>
                  </a:outerShdw>
                </a:effectLst>
              </a:rPr>
              <a:t>2</a:t>
            </a:r>
            <a:r>
              <a:rPr lang="en-US" sz="2400" dirty="0" smtClean="0">
                <a:solidFill>
                  <a:schemeClr val="tx2"/>
                </a:solidFill>
                <a:effectLst>
                  <a:outerShdw blurRad="38100" dist="38100" dir="2700000" algn="tl">
                    <a:srgbClr val="000000">
                      <a:alpha val="43137"/>
                    </a:srgbClr>
                  </a:outerShdw>
                </a:effectLst>
              </a:rPr>
              <a:t> "Hear the words of this covenant, and speak to the men of Judah and to the inhabitants of Jerusalem; </a:t>
            </a:r>
            <a:r>
              <a:rPr lang="en-US" sz="2400" b="1" baseline="30000" dirty="0" smtClean="0">
                <a:solidFill>
                  <a:schemeClr val="tx2"/>
                </a:solidFill>
                <a:effectLst>
                  <a:outerShdw blurRad="38100" dist="38100" dir="2700000" algn="tl">
                    <a:srgbClr val="000000">
                      <a:alpha val="43137"/>
                    </a:srgbClr>
                  </a:outerShdw>
                </a:effectLst>
              </a:rPr>
              <a:t>3</a:t>
            </a:r>
            <a:r>
              <a:rPr lang="en-US" sz="2400" dirty="0" smtClean="0">
                <a:solidFill>
                  <a:schemeClr val="tx2"/>
                </a:solidFill>
                <a:effectLst>
                  <a:outerShdw blurRad="38100" dist="38100" dir="2700000" algn="tl">
                    <a:srgbClr val="000000">
                      <a:alpha val="43137"/>
                    </a:srgbClr>
                  </a:outerShdw>
                </a:effectLst>
              </a:rPr>
              <a:t> and say to them, 'Thus says the LORD God of Israel: "Cursed </a:t>
            </a:r>
            <a:r>
              <a:rPr lang="en-US" sz="2400" i="1" dirty="0" smtClean="0">
                <a:solidFill>
                  <a:schemeClr val="tx2"/>
                </a:solidFill>
                <a:effectLst>
                  <a:outerShdw blurRad="38100" dist="38100" dir="2700000" algn="tl">
                    <a:srgbClr val="000000">
                      <a:alpha val="43137"/>
                    </a:srgbClr>
                  </a:outerShdw>
                </a:effectLst>
              </a:rPr>
              <a:t>is</a:t>
            </a:r>
            <a:r>
              <a:rPr lang="en-US" sz="2400" dirty="0" smtClean="0">
                <a:solidFill>
                  <a:schemeClr val="tx2"/>
                </a:solidFill>
                <a:effectLst>
                  <a:outerShdw blurRad="38100" dist="38100" dir="2700000" algn="tl">
                    <a:srgbClr val="000000">
                      <a:alpha val="43137"/>
                    </a:srgbClr>
                  </a:outerShdw>
                </a:effectLst>
              </a:rPr>
              <a:t> the man who does not obey the words of this covenant </a:t>
            </a:r>
            <a:r>
              <a:rPr lang="en-US" sz="2400" b="1" baseline="30000" dirty="0" smtClean="0">
                <a:solidFill>
                  <a:schemeClr val="tx2"/>
                </a:solidFill>
                <a:effectLst>
                  <a:outerShdw blurRad="38100" dist="38100" dir="2700000" algn="tl">
                    <a:srgbClr val="000000">
                      <a:alpha val="43137"/>
                    </a:srgbClr>
                  </a:outerShdw>
                </a:effectLst>
              </a:rPr>
              <a:t>4</a:t>
            </a:r>
            <a:r>
              <a:rPr lang="en-US" sz="2400" dirty="0" smtClean="0">
                <a:solidFill>
                  <a:schemeClr val="tx2"/>
                </a:solidFill>
                <a:effectLst>
                  <a:outerShdw blurRad="38100" dist="38100" dir="2700000" algn="tl">
                    <a:srgbClr val="000000">
                      <a:alpha val="43137"/>
                    </a:srgbClr>
                  </a:outerShdw>
                </a:effectLst>
              </a:rPr>
              <a:t> which I commanded your fathers in the day I brought them out of the land of Egypt, from the iron furnace, saying, 'Obey My voice, and do according to all that I command you; so shall you be My people, and I will be your God,' </a:t>
            </a:r>
            <a:r>
              <a:rPr lang="en-US" sz="2400" b="1" baseline="30000" dirty="0" smtClean="0">
                <a:solidFill>
                  <a:schemeClr val="tx2"/>
                </a:solidFill>
                <a:effectLst>
                  <a:outerShdw blurRad="38100" dist="38100" dir="2700000" algn="tl">
                    <a:srgbClr val="000000">
                      <a:alpha val="43137"/>
                    </a:srgbClr>
                  </a:outerShdw>
                </a:effectLst>
              </a:rPr>
              <a:t>5</a:t>
            </a:r>
            <a:r>
              <a:rPr lang="en-US" sz="2400" dirty="0" smtClean="0">
                <a:solidFill>
                  <a:schemeClr val="tx2"/>
                </a:solidFill>
                <a:effectLst>
                  <a:outerShdw blurRad="38100" dist="38100" dir="2700000" algn="tl">
                    <a:srgbClr val="000000">
                      <a:alpha val="43137"/>
                    </a:srgbClr>
                  </a:outerShdw>
                </a:effectLst>
              </a:rPr>
              <a:t> that I may establish the oath which I have sworn to your fathers, to give them 'a land flowing with milk and honey,' as </a:t>
            </a:r>
            <a:r>
              <a:rPr lang="en-US" sz="2400" i="1" dirty="0" smtClean="0">
                <a:solidFill>
                  <a:schemeClr val="tx2"/>
                </a:solidFill>
                <a:effectLst>
                  <a:outerShdw blurRad="38100" dist="38100" dir="2700000" algn="tl">
                    <a:srgbClr val="000000">
                      <a:alpha val="43137"/>
                    </a:srgbClr>
                  </a:outerShdw>
                </a:effectLst>
              </a:rPr>
              <a:t>it is</a:t>
            </a:r>
            <a:r>
              <a:rPr lang="en-US" sz="2400" dirty="0" smtClean="0">
                <a:solidFill>
                  <a:schemeClr val="tx2"/>
                </a:solidFill>
                <a:effectLst>
                  <a:outerShdw blurRad="38100" dist="38100" dir="2700000" algn="tl">
                    <a:srgbClr val="000000">
                      <a:alpha val="43137"/>
                    </a:srgbClr>
                  </a:outerShdw>
                </a:effectLst>
              </a:rPr>
              <a:t> this day." ' " And I answered and said, "So be it, LORD." </a:t>
            </a:r>
            <a:endParaRPr lang="en-US" sz="24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405353" y="273363"/>
            <a:ext cx="10491247" cy="600173"/>
          </a:xfrm>
        </p:spPr>
        <p:txBody>
          <a:bodyPr/>
          <a:lstStyle/>
          <a:p>
            <a:r>
              <a:rPr lang="en-US" dirty="0"/>
              <a:t>The </a:t>
            </a:r>
            <a:r>
              <a:rPr lang="en-US" dirty="0" smtClean="0"/>
              <a:t>Covenant </a:t>
            </a:r>
            <a:r>
              <a:rPr lang="en-US" dirty="0"/>
              <a:t>sermon…  </a:t>
            </a:r>
            <a:r>
              <a:rPr lang="en-US" sz="2400" dirty="0">
                <a:solidFill>
                  <a:srgbClr val="000000"/>
                </a:solidFill>
              </a:rPr>
              <a:t>chapter </a:t>
            </a:r>
            <a:r>
              <a:rPr lang="en-US" sz="2400" dirty="0" smtClean="0">
                <a:solidFill>
                  <a:srgbClr val="000000"/>
                </a:solidFill>
              </a:rPr>
              <a:t>11</a:t>
            </a:r>
            <a:endParaRPr lang="en-US" dirty="0">
              <a:solidFill>
                <a:srgbClr val="000000"/>
              </a:solidFill>
            </a:endParaRPr>
          </a:p>
        </p:txBody>
      </p:sp>
      <p:cxnSp>
        <p:nvCxnSpPr>
          <p:cNvPr id="20" name="Straight Connector 19"/>
          <p:cNvCxnSpPr/>
          <p:nvPr/>
        </p:nvCxnSpPr>
        <p:spPr>
          <a:xfrm>
            <a:off x="9605913" y="1170486"/>
            <a:ext cx="19984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8897" y="1539703"/>
            <a:ext cx="20534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8531" y="4234364"/>
            <a:ext cx="11794507" cy="36933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itchFamily="34" charset="0"/>
              <a:buChar char="•"/>
            </a:pPr>
            <a:r>
              <a:rPr lang="en-US" dirty="0">
                <a:solidFill>
                  <a:schemeClr val="tx2"/>
                </a:solidFill>
                <a:effectLst>
                  <a:outerShdw blurRad="38100" dist="38100" dir="2700000" algn="tl">
                    <a:srgbClr val="000000">
                      <a:alpha val="43137"/>
                    </a:srgbClr>
                  </a:outerShdw>
                </a:effectLst>
              </a:rPr>
              <a:t>2Ch 34:8  In the </a:t>
            </a:r>
            <a:r>
              <a:rPr lang="en-US" u="sng" dirty="0">
                <a:solidFill>
                  <a:srgbClr val="C00000"/>
                </a:solidFill>
                <a:effectLst>
                  <a:outerShdw blurRad="38100" dist="38100" dir="2700000" algn="tl">
                    <a:srgbClr val="000000">
                      <a:alpha val="43137"/>
                    </a:srgbClr>
                  </a:outerShdw>
                </a:effectLst>
              </a:rPr>
              <a:t>eighteenth year </a:t>
            </a:r>
            <a:r>
              <a:rPr lang="en-US" dirty="0">
                <a:solidFill>
                  <a:schemeClr val="tx2"/>
                </a:solidFill>
                <a:effectLst>
                  <a:outerShdw blurRad="38100" dist="38100" dir="2700000" algn="tl">
                    <a:srgbClr val="000000">
                      <a:alpha val="43137"/>
                    </a:srgbClr>
                  </a:outerShdw>
                </a:effectLst>
              </a:rPr>
              <a:t>of his reign, when he had purged the land and the </a:t>
            </a:r>
            <a:r>
              <a:rPr lang="en-US" dirty="0" smtClean="0">
                <a:solidFill>
                  <a:schemeClr val="tx2"/>
                </a:solidFill>
                <a:effectLst>
                  <a:outerShdw blurRad="38100" dist="38100" dir="2700000" algn="tl">
                    <a:srgbClr val="000000">
                      <a:alpha val="43137"/>
                    </a:srgbClr>
                  </a:outerShdw>
                </a:effectLst>
              </a:rPr>
              <a:t>temple </a:t>
            </a:r>
            <a:endParaRPr lang="en-US" dirty="0">
              <a:solidFill>
                <a:schemeClr val="tx2"/>
              </a:solidFill>
              <a:effectLst>
                <a:outerShdw blurRad="38100" dist="38100" dir="2700000" algn="tl">
                  <a:srgbClr val="000000">
                    <a:alpha val="43137"/>
                  </a:srgbClr>
                </a:outerShdw>
              </a:effectLst>
            </a:endParaRPr>
          </a:p>
        </p:txBody>
      </p:sp>
      <p:sp>
        <p:nvSpPr>
          <p:cNvPr id="34" name="Rectangle 33"/>
          <p:cNvSpPr/>
          <p:nvPr/>
        </p:nvSpPr>
        <p:spPr>
          <a:xfrm>
            <a:off x="188530" y="4701868"/>
            <a:ext cx="11794507"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itchFamily="34" charset="0"/>
              <a:buChar char="•"/>
            </a:pPr>
            <a:r>
              <a:rPr lang="en-US" dirty="0">
                <a:solidFill>
                  <a:schemeClr val="tx2"/>
                </a:solidFill>
                <a:effectLst>
                  <a:outerShdw blurRad="38100" dist="38100" dir="2700000" algn="tl">
                    <a:srgbClr val="000000">
                      <a:alpha val="43137"/>
                    </a:srgbClr>
                  </a:outerShdw>
                </a:effectLst>
              </a:rPr>
              <a:t>2Ch 34:15  Then </a:t>
            </a:r>
            <a:r>
              <a:rPr lang="en-US" dirty="0" err="1">
                <a:solidFill>
                  <a:schemeClr val="tx2"/>
                </a:solidFill>
                <a:effectLst>
                  <a:outerShdw blurRad="38100" dist="38100" dir="2700000" algn="tl">
                    <a:srgbClr val="000000">
                      <a:alpha val="43137"/>
                    </a:srgbClr>
                  </a:outerShdw>
                </a:effectLst>
              </a:rPr>
              <a:t>Hilkiah</a:t>
            </a:r>
            <a:r>
              <a:rPr lang="en-US" dirty="0">
                <a:solidFill>
                  <a:schemeClr val="tx2"/>
                </a:solidFill>
                <a:effectLst>
                  <a:outerShdw blurRad="38100" dist="38100" dir="2700000" algn="tl">
                    <a:srgbClr val="000000">
                      <a:alpha val="43137"/>
                    </a:srgbClr>
                  </a:outerShdw>
                </a:effectLst>
              </a:rPr>
              <a:t> answered and said to </a:t>
            </a:r>
            <a:r>
              <a:rPr lang="en-US" dirty="0" err="1">
                <a:solidFill>
                  <a:schemeClr val="tx2"/>
                </a:solidFill>
                <a:effectLst>
                  <a:outerShdw blurRad="38100" dist="38100" dir="2700000" algn="tl">
                    <a:srgbClr val="000000">
                      <a:alpha val="43137"/>
                    </a:srgbClr>
                  </a:outerShdw>
                </a:effectLst>
              </a:rPr>
              <a:t>Shaphan</a:t>
            </a:r>
            <a:r>
              <a:rPr lang="en-US" dirty="0">
                <a:solidFill>
                  <a:schemeClr val="tx2"/>
                </a:solidFill>
                <a:effectLst>
                  <a:outerShdw blurRad="38100" dist="38100" dir="2700000" algn="tl">
                    <a:srgbClr val="000000">
                      <a:alpha val="43137"/>
                    </a:srgbClr>
                  </a:outerShdw>
                </a:effectLst>
              </a:rPr>
              <a:t> the scribe, "</a:t>
            </a:r>
            <a:r>
              <a:rPr lang="en-US" u="sng" dirty="0">
                <a:solidFill>
                  <a:srgbClr val="C00000"/>
                </a:solidFill>
                <a:effectLst>
                  <a:outerShdw blurRad="38100" dist="38100" dir="2700000" algn="tl">
                    <a:srgbClr val="000000">
                      <a:alpha val="43137"/>
                    </a:srgbClr>
                  </a:outerShdw>
                </a:effectLst>
              </a:rPr>
              <a:t>I have found the Book of the Law </a:t>
            </a:r>
            <a:r>
              <a:rPr lang="en-US" dirty="0">
                <a:solidFill>
                  <a:schemeClr val="tx2"/>
                </a:solidFill>
                <a:effectLst>
                  <a:outerShdw blurRad="38100" dist="38100" dir="2700000" algn="tl">
                    <a:srgbClr val="000000">
                      <a:alpha val="43137"/>
                    </a:srgbClr>
                  </a:outerShdw>
                </a:effectLst>
              </a:rPr>
              <a:t>in the house of the LORD</a:t>
            </a:r>
          </a:p>
        </p:txBody>
      </p:sp>
      <p:sp>
        <p:nvSpPr>
          <p:cNvPr id="35" name="Rectangle 34"/>
          <p:cNvSpPr/>
          <p:nvPr/>
        </p:nvSpPr>
        <p:spPr>
          <a:xfrm>
            <a:off x="188530" y="5433535"/>
            <a:ext cx="11794507"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itchFamily="34" charset="0"/>
              <a:buChar char="•"/>
            </a:pPr>
            <a:r>
              <a:rPr lang="en-US" dirty="0">
                <a:solidFill>
                  <a:schemeClr val="tx2"/>
                </a:solidFill>
                <a:effectLst>
                  <a:outerShdw blurRad="38100" dist="38100" dir="2700000" algn="tl">
                    <a:srgbClr val="000000">
                      <a:alpha val="43137"/>
                    </a:srgbClr>
                  </a:outerShdw>
                </a:effectLst>
              </a:rPr>
              <a:t>2Ch </a:t>
            </a:r>
            <a:r>
              <a:rPr lang="en-US" dirty="0" smtClean="0">
                <a:solidFill>
                  <a:schemeClr val="tx2"/>
                </a:solidFill>
                <a:effectLst>
                  <a:outerShdw blurRad="38100" dist="38100" dir="2700000" algn="tl">
                    <a:srgbClr val="000000">
                      <a:alpha val="43137"/>
                    </a:srgbClr>
                  </a:outerShdw>
                </a:effectLst>
              </a:rPr>
              <a:t>34:18,19</a:t>
            </a:r>
            <a:r>
              <a:rPr lang="en-US" dirty="0">
                <a:solidFill>
                  <a:schemeClr val="tx2"/>
                </a:solidFill>
                <a:effectLst>
                  <a:outerShdw blurRad="38100" dist="38100" dir="2700000" algn="tl">
                    <a:srgbClr val="000000">
                      <a:alpha val="43137"/>
                    </a:srgbClr>
                  </a:outerShdw>
                </a:effectLst>
              </a:rPr>
              <a:t>  Then </a:t>
            </a:r>
            <a:r>
              <a:rPr lang="en-US" dirty="0" err="1">
                <a:solidFill>
                  <a:schemeClr val="tx2"/>
                </a:solidFill>
                <a:effectLst>
                  <a:outerShdw blurRad="38100" dist="38100" dir="2700000" algn="tl">
                    <a:srgbClr val="000000">
                      <a:alpha val="43137"/>
                    </a:srgbClr>
                  </a:outerShdw>
                </a:effectLst>
              </a:rPr>
              <a:t>Shaphan</a:t>
            </a:r>
            <a:r>
              <a:rPr lang="en-US" dirty="0">
                <a:solidFill>
                  <a:schemeClr val="tx2"/>
                </a:solidFill>
                <a:effectLst>
                  <a:outerShdw blurRad="38100" dist="38100" dir="2700000" algn="tl">
                    <a:srgbClr val="000000">
                      <a:alpha val="43137"/>
                    </a:srgbClr>
                  </a:outerShdw>
                </a:effectLst>
              </a:rPr>
              <a:t> the scribe told the king, saying, "</a:t>
            </a:r>
            <a:r>
              <a:rPr lang="en-US" dirty="0" err="1">
                <a:solidFill>
                  <a:schemeClr val="tx2"/>
                </a:solidFill>
                <a:effectLst>
                  <a:outerShdw blurRad="38100" dist="38100" dir="2700000" algn="tl">
                    <a:srgbClr val="000000">
                      <a:alpha val="43137"/>
                    </a:srgbClr>
                  </a:outerShdw>
                </a:effectLst>
              </a:rPr>
              <a:t>Hilkiah</a:t>
            </a:r>
            <a:r>
              <a:rPr lang="en-US" dirty="0">
                <a:solidFill>
                  <a:schemeClr val="tx2"/>
                </a:solidFill>
                <a:effectLst>
                  <a:outerShdw blurRad="38100" dist="38100" dir="2700000" algn="tl">
                    <a:srgbClr val="000000">
                      <a:alpha val="43137"/>
                    </a:srgbClr>
                  </a:outerShdw>
                </a:effectLst>
              </a:rPr>
              <a:t> the priest has given me a book." And </a:t>
            </a:r>
            <a:r>
              <a:rPr lang="en-US" dirty="0" err="1">
                <a:solidFill>
                  <a:schemeClr val="tx2"/>
                </a:solidFill>
                <a:effectLst>
                  <a:outerShdw blurRad="38100" dist="38100" dir="2700000" algn="tl">
                    <a:srgbClr val="000000">
                      <a:alpha val="43137"/>
                    </a:srgbClr>
                  </a:outerShdw>
                </a:effectLst>
              </a:rPr>
              <a:t>Shaphan</a:t>
            </a:r>
            <a:r>
              <a:rPr lang="en-US" dirty="0">
                <a:solidFill>
                  <a:schemeClr val="tx2"/>
                </a:solidFill>
                <a:effectLst>
                  <a:outerShdw blurRad="38100" dist="38100" dir="2700000" algn="tl">
                    <a:srgbClr val="000000">
                      <a:alpha val="43137"/>
                    </a:srgbClr>
                  </a:outerShdw>
                </a:effectLst>
              </a:rPr>
              <a:t> read it before the king. </a:t>
            </a:r>
            <a:r>
              <a:rPr lang="en-US" dirty="0" smtClean="0">
                <a:solidFill>
                  <a:schemeClr val="tx2"/>
                </a:solidFill>
                <a:effectLst>
                  <a:outerShdw blurRad="38100" dist="38100" dir="2700000" algn="tl">
                    <a:srgbClr val="000000">
                      <a:alpha val="43137"/>
                    </a:srgbClr>
                  </a:outerShdw>
                </a:effectLst>
              </a:rPr>
              <a:t>Thus </a:t>
            </a:r>
            <a:r>
              <a:rPr lang="en-US" dirty="0">
                <a:solidFill>
                  <a:schemeClr val="tx2"/>
                </a:solidFill>
                <a:effectLst>
                  <a:outerShdw blurRad="38100" dist="38100" dir="2700000" algn="tl">
                    <a:srgbClr val="000000">
                      <a:alpha val="43137"/>
                    </a:srgbClr>
                  </a:outerShdw>
                </a:effectLst>
              </a:rPr>
              <a:t>it happened, </a:t>
            </a:r>
            <a:r>
              <a:rPr lang="en-US" u="sng" dirty="0">
                <a:solidFill>
                  <a:srgbClr val="C00000"/>
                </a:solidFill>
                <a:effectLst>
                  <a:outerShdw blurRad="38100" dist="38100" dir="2700000" algn="tl">
                    <a:srgbClr val="000000">
                      <a:alpha val="43137"/>
                    </a:srgbClr>
                  </a:outerShdw>
                </a:effectLst>
              </a:rPr>
              <a:t>when the king heard the words of the Law, that he tore his clothes</a:t>
            </a:r>
            <a:r>
              <a:rPr lang="en-US" dirty="0">
                <a:solidFill>
                  <a:schemeClr val="tx2"/>
                </a:solidFill>
                <a:effectLst>
                  <a:outerShdw blurRad="38100" dist="38100" dir="2700000" algn="tl">
                    <a:srgbClr val="000000">
                      <a:alpha val="43137"/>
                    </a:srgbClr>
                  </a:outerShdw>
                </a:effectLst>
              </a:rPr>
              <a:t>. </a:t>
            </a:r>
          </a:p>
        </p:txBody>
      </p:sp>
      <p:sp>
        <p:nvSpPr>
          <p:cNvPr id="37"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Tree>
    <p:extLst>
      <p:ext uri="{BB962C8B-B14F-4D97-AF65-F5344CB8AC3E}">
        <p14:creationId xmlns:p14="http://schemas.microsoft.com/office/powerpoint/2010/main" val="276244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353" y="273363"/>
            <a:ext cx="10491247" cy="600173"/>
          </a:xfrm>
        </p:spPr>
        <p:txBody>
          <a:bodyPr/>
          <a:lstStyle/>
          <a:p>
            <a:r>
              <a:rPr lang="en-US" dirty="0"/>
              <a:t>The </a:t>
            </a:r>
            <a:r>
              <a:rPr lang="en-US" dirty="0" smtClean="0"/>
              <a:t>Covenant </a:t>
            </a:r>
            <a:r>
              <a:rPr lang="en-US" dirty="0"/>
              <a:t>sermon…  </a:t>
            </a:r>
            <a:r>
              <a:rPr lang="en-US" sz="2400" dirty="0">
                <a:solidFill>
                  <a:srgbClr val="000000"/>
                </a:solidFill>
              </a:rPr>
              <a:t>chapter </a:t>
            </a:r>
            <a:r>
              <a:rPr lang="en-US" sz="2400" dirty="0" smtClean="0">
                <a:solidFill>
                  <a:srgbClr val="000000"/>
                </a:solidFill>
              </a:rPr>
              <a:t>11</a:t>
            </a:r>
            <a:endParaRPr lang="en-US" dirty="0">
              <a:solidFill>
                <a:srgbClr val="000000"/>
              </a:solidFill>
            </a:endParaRPr>
          </a:p>
        </p:txBody>
      </p:sp>
      <p:sp>
        <p:nvSpPr>
          <p:cNvPr id="10" name="TextBox 9"/>
          <p:cNvSpPr txBox="1"/>
          <p:nvPr/>
        </p:nvSpPr>
        <p:spPr>
          <a:xfrm>
            <a:off x="434415" y="1055788"/>
            <a:ext cx="9539142"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smtClean="0">
                <a:solidFill>
                  <a:schemeClr val="tx2"/>
                </a:solidFill>
                <a:effectLst>
                  <a:outerShdw blurRad="38100" dist="38100" dir="2700000" algn="tl">
                    <a:srgbClr val="000000">
                      <a:alpha val="43137"/>
                    </a:srgbClr>
                  </a:outerShdw>
                </a:effectLst>
              </a:rPr>
              <a:t>Why did Josiah tear his clothes at the hearing of the Book of the Law?</a:t>
            </a:r>
            <a:endParaRPr lang="en-US" sz="2400" dirty="0">
              <a:solidFill>
                <a:schemeClr val="tx2"/>
              </a:solidFill>
              <a:effectLst>
                <a:outerShdw blurRad="38100" dist="38100" dir="2700000" algn="tl">
                  <a:srgbClr val="000000">
                    <a:alpha val="43137"/>
                  </a:srgbClr>
                </a:outerShdw>
              </a:effectLst>
            </a:endParaRPr>
          </a:p>
        </p:txBody>
      </p:sp>
      <p:sp>
        <p:nvSpPr>
          <p:cNvPr id="2" name="Rectangle 1"/>
          <p:cNvSpPr/>
          <p:nvPr/>
        </p:nvSpPr>
        <p:spPr>
          <a:xfrm>
            <a:off x="434415" y="1582341"/>
            <a:ext cx="11358517" cy="2308324"/>
          </a:xfrm>
          <a:prstGeom prst="rect">
            <a:avLst/>
          </a:prstGeom>
        </p:spPr>
        <p:txBody>
          <a:bodyPr wrap="square">
            <a:spAutoFit/>
          </a:bodyPr>
          <a:lstStyle/>
          <a:p>
            <a:r>
              <a:rPr lang="en-US" b="1" dirty="0" smtClean="0"/>
              <a:t>Exo 20:1-6</a:t>
            </a:r>
            <a:r>
              <a:rPr lang="en-US" dirty="0" smtClean="0"/>
              <a:t>  And God spoke all these words, saying: </a:t>
            </a:r>
          </a:p>
          <a:p>
            <a:pPr marL="285750" indent="-285750">
              <a:buFont typeface="Wingdings" pitchFamily="2" charset="2"/>
              <a:buChar char="Ø"/>
            </a:pPr>
            <a:r>
              <a:rPr lang="en-US" dirty="0" smtClean="0"/>
              <a:t>"I </a:t>
            </a:r>
            <a:r>
              <a:rPr lang="en-US" i="1" dirty="0" smtClean="0"/>
              <a:t>am</a:t>
            </a:r>
            <a:r>
              <a:rPr lang="en-US" dirty="0" smtClean="0"/>
              <a:t> the LORD your God, who brought you out of the land of Egypt, out of the house of bondage. </a:t>
            </a:r>
          </a:p>
          <a:p>
            <a:pPr marL="285750" indent="-285750">
              <a:buFont typeface="Wingdings" pitchFamily="2" charset="2"/>
              <a:buChar char="Ø"/>
            </a:pPr>
            <a:r>
              <a:rPr lang="en-US" u="sng" dirty="0" smtClean="0">
                <a:solidFill>
                  <a:srgbClr val="C00000"/>
                </a:solidFill>
                <a:effectLst>
                  <a:outerShdw blurRad="38100" dist="38100" dir="2700000" algn="tl">
                    <a:srgbClr val="000000">
                      <a:alpha val="43137"/>
                    </a:srgbClr>
                  </a:outerShdw>
                </a:effectLst>
              </a:rPr>
              <a:t>"You shall have no other gods before Me.</a:t>
            </a:r>
            <a:endParaRPr lang="en-US" u="sng" dirty="0" smtClean="0">
              <a:solidFill>
                <a:schemeClr val="tx2"/>
              </a:solidFill>
              <a:effectLst>
                <a:outerShdw blurRad="38100" dist="38100" dir="2700000" algn="tl">
                  <a:srgbClr val="000000">
                    <a:alpha val="43137"/>
                  </a:srgbClr>
                </a:outerShdw>
              </a:effectLst>
            </a:endParaRPr>
          </a:p>
          <a:p>
            <a:pPr marL="285750" indent="-285750">
              <a:buFont typeface="Wingdings" pitchFamily="2" charset="2"/>
              <a:buChar char="Ø"/>
            </a:pPr>
            <a:r>
              <a:rPr lang="en-US" u="sng" dirty="0" smtClean="0">
                <a:solidFill>
                  <a:srgbClr val="C00000"/>
                </a:solidFill>
                <a:effectLst>
                  <a:outerShdw blurRad="38100" dist="38100" dir="2700000" algn="tl">
                    <a:srgbClr val="000000">
                      <a:alpha val="43137"/>
                    </a:srgbClr>
                  </a:outerShdw>
                </a:effectLst>
              </a:rPr>
              <a:t>"You shall not make for yourself a carved image—any likeness </a:t>
            </a:r>
            <a:r>
              <a:rPr lang="en-US" i="1" u="sng" dirty="0" smtClean="0">
                <a:solidFill>
                  <a:srgbClr val="C00000"/>
                </a:solidFill>
                <a:effectLst>
                  <a:outerShdw blurRad="38100" dist="38100" dir="2700000" algn="tl">
                    <a:srgbClr val="000000">
                      <a:alpha val="43137"/>
                    </a:srgbClr>
                  </a:outerShdw>
                </a:effectLst>
              </a:rPr>
              <a:t>of anything</a:t>
            </a:r>
            <a:r>
              <a:rPr lang="en-US" u="sng" dirty="0" smtClean="0">
                <a:solidFill>
                  <a:srgbClr val="C00000"/>
                </a:solidFill>
                <a:effectLst>
                  <a:outerShdw blurRad="38100" dist="38100" dir="2700000" algn="tl">
                    <a:srgbClr val="000000">
                      <a:alpha val="43137"/>
                    </a:srgbClr>
                  </a:outerShdw>
                </a:effectLst>
              </a:rPr>
              <a:t> that </a:t>
            </a:r>
            <a:r>
              <a:rPr lang="en-US" i="1" u="sng" dirty="0" smtClean="0">
                <a:solidFill>
                  <a:srgbClr val="C00000"/>
                </a:solidFill>
                <a:effectLst>
                  <a:outerShdw blurRad="38100" dist="38100" dir="2700000" algn="tl">
                    <a:srgbClr val="000000">
                      <a:alpha val="43137"/>
                    </a:srgbClr>
                  </a:outerShdw>
                </a:effectLst>
              </a:rPr>
              <a:t>is</a:t>
            </a:r>
            <a:r>
              <a:rPr lang="en-US" u="sng" dirty="0" smtClean="0">
                <a:solidFill>
                  <a:srgbClr val="C00000"/>
                </a:solidFill>
                <a:effectLst>
                  <a:outerShdw blurRad="38100" dist="38100" dir="2700000" algn="tl">
                    <a:srgbClr val="000000">
                      <a:alpha val="43137"/>
                    </a:srgbClr>
                  </a:outerShdw>
                </a:effectLst>
              </a:rPr>
              <a:t> in heaven above, or that </a:t>
            </a:r>
            <a:r>
              <a:rPr lang="en-US" i="1" u="sng" dirty="0" smtClean="0">
                <a:solidFill>
                  <a:srgbClr val="C00000"/>
                </a:solidFill>
                <a:effectLst>
                  <a:outerShdw blurRad="38100" dist="38100" dir="2700000" algn="tl">
                    <a:srgbClr val="000000">
                      <a:alpha val="43137"/>
                    </a:srgbClr>
                  </a:outerShdw>
                </a:effectLst>
              </a:rPr>
              <a:t>is</a:t>
            </a:r>
            <a:r>
              <a:rPr lang="en-US" u="sng" dirty="0" smtClean="0">
                <a:solidFill>
                  <a:srgbClr val="C00000"/>
                </a:solidFill>
                <a:effectLst>
                  <a:outerShdw blurRad="38100" dist="38100" dir="2700000" algn="tl">
                    <a:srgbClr val="000000">
                      <a:alpha val="43137"/>
                    </a:srgbClr>
                  </a:outerShdw>
                </a:effectLst>
              </a:rPr>
              <a:t> in the earth beneath, or that </a:t>
            </a:r>
            <a:r>
              <a:rPr lang="en-US" i="1" u="sng" dirty="0" smtClean="0">
                <a:solidFill>
                  <a:srgbClr val="C00000"/>
                </a:solidFill>
                <a:effectLst>
                  <a:outerShdw blurRad="38100" dist="38100" dir="2700000" algn="tl">
                    <a:srgbClr val="000000">
                      <a:alpha val="43137"/>
                    </a:srgbClr>
                  </a:outerShdw>
                </a:effectLst>
              </a:rPr>
              <a:t>is</a:t>
            </a:r>
            <a:r>
              <a:rPr lang="en-US" u="sng" dirty="0" smtClean="0">
                <a:solidFill>
                  <a:srgbClr val="C00000"/>
                </a:solidFill>
                <a:effectLst>
                  <a:outerShdw blurRad="38100" dist="38100" dir="2700000" algn="tl">
                    <a:srgbClr val="000000">
                      <a:alpha val="43137"/>
                    </a:srgbClr>
                  </a:outerShdw>
                </a:effectLst>
              </a:rPr>
              <a:t> in the water under the earth;</a:t>
            </a:r>
            <a:r>
              <a:rPr lang="en-US" dirty="0" smtClean="0"/>
              <a:t> </a:t>
            </a:r>
          </a:p>
          <a:p>
            <a:pPr marL="285750" indent="-285750">
              <a:buFont typeface="Wingdings" pitchFamily="2" charset="2"/>
              <a:buChar char="Ø"/>
            </a:pPr>
            <a:r>
              <a:rPr lang="en-US" u="sng" dirty="0" smtClean="0">
                <a:solidFill>
                  <a:srgbClr val="C00000"/>
                </a:solidFill>
                <a:effectLst>
                  <a:outerShdw blurRad="38100" dist="38100" dir="2700000" algn="tl">
                    <a:srgbClr val="000000">
                      <a:alpha val="43137"/>
                    </a:srgbClr>
                  </a:outerShdw>
                </a:effectLst>
              </a:rPr>
              <a:t>you shall not bow down to them nor serve them</a:t>
            </a:r>
            <a:r>
              <a:rPr lang="en-US" dirty="0" smtClean="0"/>
              <a:t>. For I, the LORD your God, </a:t>
            </a:r>
            <a:r>
              <a:rPr lang="en-US" i="1" dirty="0" smtClean="0"/>
              <a:t>am</a:t>
            </a:r>
            <a:r>
              <a:rPr lang="en-US" dirty="0" smtClean="0"/>
              <a:t> a jealous God, visiting the iniquity of the fathers upon the children to the third and fourth </a:t>
            </a:r>
            <a:r>
              <a:rPr lang="en-US" i="1" dirty="0" smtClean="0"/>
              <a:t>generations</a:t>
            </a:r>
            <a:r>
              <a:rPr lang="en-US" dirty="0" smtClean="0"/>
              <a:t> of those who hate Me, </a:t>
            </a:r>
          </a:p>
          <a:p>
            <a:pPr marL="285750" indent="-285750">
              <a:buFont typeface="Wingdings" pitchFamily="2" charset="2"/>
              <a:buChar char="Ø"/>
            </a:pPr>
            <a:r>
              <a:rPr lang="en-US" dirty="0" smtClean="0"/>
              <a:t>but showing mercy to thousands, to those who love Me and keep My commandments. </a:t>
            </a:r>
            <a:endParaRPr lang="en-US" dirty="0"/>
          </a:p>
        </p:txBody>
      </p:sp>
      <p:sp>
        <p:nvSpPr>
          <p:cNvPr id="3" name="Rectangle 2"/>
          <p:cNvSpPr/>
          <p:nvPr/>
        </p:nvSpPr>
        <p:spPr>
          <a:xfrm>
            <a:off x="434415" y="3890665"/>
            <a:ext cx="11518773" cy="70788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11:6-15</a:t>
            </a:r>
            <a:r>
              <a:rPr lang="en-US" sz="2000" dirty="0">
                <a:solidFill>
                  <a:schemeClr val="tx2"/>
                </a:solidFill>
                <a:effectLst>
                  <a:outerShdw blurRad="38100" dist="38100" dir="2700000" algn="tl">
                    <a:srgbClr val="000000">
                      <a:alpha val="43137"/>
                    </a:srgbClr>
                  </a:outerShdw>
                </a:effectLst>
              </a:rPr>
              <a:t>  Then the LORD said to me, "Proclaim all these words in the cities of Judah and in the streets of Jerusalem, saying: 'Hear the words of this covenant and do </a:t>
            </a:r>
            <a:r>
              <a:rPr lang="en-US" sz="2000" dirty="0" smtClean="0">
                <a:solidFill>
                  <a:schemeClr val="tx2"/>
                </a:solidFill>
                <a:effectLst>
                  <a:outerShdw blurRad="38100" dist="38100" dir="2700000" algn="tl">
                    <a:srgbClr val="000000">
                      <a:alpha val="43137"/>
                    </a:srgbClr>
                  </a:outerShdw>
                </a:effectLst>
              </a:rPr>
              <a:t>them:</a:t>
            </a:r>
            <a:r>
              <a:rPr lang="en-US" dirty="0"/>
              <a:t> </a:t>
            </a:r>
          </a:p>
        </p:txBody>
      </p:sp>
      <p:sp>
        <p:nvSpPr>
          <p:cNvPr id="15" name="Rectangle 14"/>
          <p:cNvSpPr/>
          <p:nvPr/>
        </p:nvSpPr>
        <p:spPr>
          <a:xfrm>
            <a:off x="434415" y="4673965"/>
            <a:ext cx="5679256" cy="147732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itchFamily="34" charset="0"/>
              <a:buChar char="•"/>
            </a:pPr>
            <a:r>
              <a:rPr lang="en-US" dirty="0" smtClean="0">
                <a:solidFill>
                  <a:schemeClr val="tx2"/>
                </a:solidFill>
                <a:effectLst>
                  <a:outerShdw blurRad="38100" dist="38100" dir="2700000" algn="tl">
                    <a:srgbClr val="000000">
                      <a:alpha val="43137"/>
                    </a:srgbClr>
                  </a:outerShdw>
                </a:effectLst>
              </a:rPr>
              <a:t>Vs.8</a:t>
            </a:r>
            <a:r>
              <a:rPr lang="en-US" dirty="0">
                <a:solidFill>
                  <a:schemeClr val="tx2"/>
                </a:solidFill>
                <a:effectLst>
                  <a:outerShdw blurRad="38100" dist="38100" dir="2700000" algn="tl">
                    <a:srgbClr val="000000">
                      <a:alpha val="43137"/>
                    </a:srgbClr>
                  </a:outerShdw>
                </a:effectLst>
              </a:rPr>
              <a:t>  Yet they did not obey or incline their ear, </a:t>
            </a:r>
            <a:r>
              <a:rPr lang="en-US" u="sng" dirty="0">
                <a:solidFill>
                  <a:srgbClr val="C00000"/>
                </a:solidFill>
                <a:effectLst>
                  <a:outerShdw blurRad="38100" dist="38100" dir="2700000" algn="tl">
                    <a:srgbClr val="000000">
                      <a:alpha val="43137"/>
                    </a:srgbClr>
                  </a:outerShdw>
                </a:effectLst>
              </a:rPr>
              <a:t>but everyone followed the dictates of his evil heart</a:t>
            </a:r>
            <a:r>
              <a:rPr lang="en-US" dirty="0">
                <a:solidFill>
                  <a:schemeClr val="tx2"/>
                </a:solidFill>
                <a:effectLst>
                  <a:outerShdw blurRad="38100" dist="38100" dir="2700000" algn="tl">
                    <a:srgbClr val="000000">
                      <a:alpha val="43137"/>
                    </a:srgbClr>
                  </a:outerShdw>
                </a:effectLst>
              </a:rPr>
              <a:t>; therefore I will bring upon them all the words of this covenant, which I commanded </a:t>
            </a:r>
            <a:r>
              <a:rPr lang="en-US" i="1" dirty="0">
                <a:solidFill>
                  <a:schemeClr val="tx2"/>
                </a:solidFill>
                <a:effectLst>
                  <a:outerShdw blurRad="38100" dist="38100" dir="2700000" algn="tl">
                    <a:srgbClr val="000000">
                      <a:alpha val="43137"/>
                    </a:srgbClr>
                  </a:outerShdw>
                </a:effectLst>
              </a:rPr>
              <a:t>them</a:t>
            </a:r>
            <a:r>
              <a:rPr lang="en-US" dirty="0">
                <a:solidFill>
                  <a:schemeClr val="tx2"/>
                </a:solidFill>
                <a:effectLst>
                  <a:outerShdw blurRad="38100" dist="38100" dir="2700000" algn="tl">
                    <a:srgbClr val="000000">
                      <a:alpha val="43137"/>
                    </a:srgbClr>
                  </a:outerShdw>
                </a:effectLst>
              </a:rPr>
              <a:t> to do, but </a:t>
            </a:r>
            <a:r>
              <a:rPr lang="en-US" i="1" dirty="0">
                <a:solidFill>
                  <a:schemeClr val="tx2"/>
                </a:solidFill>
                <a:effectLst>
                  <a:outerShdw blurRad="38100" dist="38100" dir="2700000" algn="tl">
                    <a:srgbClr val="000000">
                      <a:alpha val="43137"/>
                    </a:srgbClr>
                  </a:outerShdw>
                </a:effectLst>
              </a:rPr>
              <a:t>which</a:t>
            </a:r>
            <a:r>
              <a:rPr lang="en-US" dirty="0">
                <a:solidFill>
                  <a:schemeClr val="tx2"/>
                </a:solidFill>
                <a:effectLst>
                  <a:outerShdw blurRad="38100" dist="38100" dir="2700000" algn="tl">
                    <a:srgbClr val="000000">
                      <a:alpha val="43137"/>
                    </a:srgbClr>
                  </a:outerShdw>
                </a:effectLst>
              </a:rPr>
              <a:t> they have not done.' " </a:t>
            </a:r>
          </a:p>
        </p:txBody>
      </p:sp>
      <p:sp>
        <p:nvSpPr>
          <p:cNvPr id="16" name="Rectangle 15"/>
          <p:cNvSpPr/>
          <p:nvPr/>
        </p:nvSpPr>
        <p:spPr>
          <a:xfrm>
            <a:off x="6113672" y="4673965"/>
            <a:ext cx="5907073" cy="9233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itchFamily="34" charset="0"/>
              <a:buChar char="•"/>
            </a:pPr>
            <a:r>
              <a:rPr lang="en-US" dirty="0" smtClean="0">
                <a:solidFill>
                  <a:schemeClr val="tx2"/>
                </a:solidFill>
                <a:effectLst>
                  <a:outerShdw blurRad="38100" dist="38100" dir="2700000" algn="tl">
                    <a:srgbClr val="000000">
                      <a:alpha val="43137"/>
                    </a:srgbClr>
                  </a:outerShdw>
                </a:effectLst>
              </a:rPr>
              <a:t>Vs.7</a:t>
            </a:r>
            <a:r>
              <a:rPr lang="en-US" dirty="0">
                <a:solidFill>
                  <a:schemeClr val="tx2"/>
                </a:solidFill>
                <a:effectLst>
                  <a:outerShdw blurRad="38100" dist="38100" dir="2700000" algn="tl">
                    <a:srgbClr val="000000">
                      <a:alpha val="43137"/>
                    </a:srgbClr>
                  </a:outerShdw>
                </a:effectLst>
              </a:rPr>
              <a:t>  For I earnestly exhorted your fathers in the day I brought them up out of the land of Egypt, </a:t>
            </a:r>
            <a:r>
              <a:rPr lang="en-US" u="sng" dirty="0">
                <a:solidFill>
                  <a:srgbClr val="C00000"/>
                </a:solidFill>
                <a:effectLst>
                  <a:outerShdw blurRad="38100" dist="38100" dir="2700000" algn="tl">
                    <a:srgbClr val="000000">
                      <a:alpha val="43137"/>
                    </a:srgbClr>
                  </a:outerShdw>
                </a:effectLst>
              </a:rPr>
              <a:t>until this day</a:t>
            </a:r>
            <a:r>
              <a:rPr lang="en-US" dirty="0">
                <a:solidFill>
                  <a:schemeClr val="tx2"/>
                </a:solidFill>
                <a:effectLst>
                  <a:outerShdw blurRad="38100" dist="38100" dir="2700000" algn="tl">
                    <a:srgbClr val="000000">
                      <a:alpha val="43137"/>
                    </a:srgbClr>
                  </a:outerShdw>
                </a:effectLst>
              </a:rPr>
              <a:t>, rising early and exhorting, saying, "Obey My voice." </a:t>
            </a:r>
          </a:p>
        </p:txBody>
      </p:sp>
      <p:sp>
        <p:nvSpPr>
          <p:cNvPr id="17"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Tree>
    <p:extLst>
      <p:ext uri="{BB962C8B-B14F-4D97-AF65-F5344CB8AC3E}">
        <p14:creationId xmlns:p14="http://schemas.microsoft.com/office/powerpoint/2010/main" val="24257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415" y="2685703"/>
            <a:ext cx="11666460" cy="2277547"/>
          </a:xfrm>
          <a:prstGeom prst="rect">
            <a:avLst/>
          </a:prstGeom>
        </p:spPr>
        <p:txBody>
          <a:bodyPr wrap="square">
            <a:spAutoFit/>
          </a:bodyPr>
          <a:lstStyle/>
          <a:p>
            <a:pPr marL="285750" indent="-285750">
              <a:spcAft>
                <a:spcPts val="1200"/>
              </a:spcAft>
              <a:buClr>
                <a:schemeClr val="accent1"/>
              </a:buClr>
              <a:buFont typeface="Arial" pitchFamily="34" charset="0"/>
              <a:buChar char="•"/>
            </a:pPr>
            <a:r>
              <a:rPr lang="en-US" sz="2200" b="1" dirty="0" smtClean="0">
                <a:solidFill>
                  <a:schemeClr val="tx2"/>
                </a:solidFill>
              </a:rPr>
              <a:t>Vs.10</a:t>
            </a:r>
            <a:r>
              <a:rPr lang="en-US" sz="2200" dirty="0">
                <a:solidFill>
                  <a:schemeClr val="tx2"/>
                </a:solidFill>
              </a:rPr>
              <a:t>  They have turned back to the iniquities of their forefathers who refused to hear My words, and they have gone after other gods to serve them; the house of Israel and the house of Judah have broken My covenant which I made with their fathers." </a:t>
            </a:r>
          </a:p>
          <a:p>
            <a:pPr marL="285750" indent="-285750">
              <a:buClr>
                <a:schemeClr val="accent1"/>
              </a:buClr>
              <a:buFont typeface="Arial" pitchFamily="34" charset="0"/>
              <a:buChar char="•"/>
            </a:pPr>
            <a:r>
              <a:rPr lang="en-US" sz="2200" b="1" dirty="0" smtClean="0">
                <a:solidFill>
                  <a:schemeClr val="tx2"/>
                </a:solidFill>
              </a:rPr>
              <a:t>Vs.13</a:t>
            </a:r>
            <a:r>
              <a:rPr lang="en-US" sz="2200" dirty="0">
                <a:solidFill>
                  <a:schemeClr val="tx2"/>
                </a:solidFill>
              </a:rPr>
              <a:t>  For </a:t>
            </a:r>
            <a:r>
              <a:rPr lang="en-US" sz="2200" i="1" dirty="0">
                <a:solidFill>
                  <a:schemeClr val="tx2"/>
                </a:solidFill>
              </a:rPr>
              <a:t>according to</a:t>
            </a:r>
            <a:r>
              <a:rPr lang="en-US" sz="2200" dirty="0">
                <a:solidFill>
                  <a:schemeClr val="tx2"/>
                </a:solidFill>
              </a:rPr>
              <a:t> the number of your cities were your gods, O Judah; and </a:t>
            </a:r>
            <a:r>
              <a:rPr lang="en-US" sz="2200" i="1" dirty="0">
                <a:solidFill>
                  <a:schemeClr val="tx2"/>
                </a:solidFill>
              </a:rPr>
              <a:t>according to</a:t>
            </a:r>
            <a:r>
              <a:rPr lang="en-US" sz="2200" dirty="0">
                <a:solidFill>
                  <a:schemeClr val="tx2"/>
                </a:solidFill>
              </a:rPr>
              <a:t> the number of the streets of Jerusalem you have set up altars to </a:t>
            </a:r>
            <a:r>
              <a:rPr lang="en-US" sz="2200" i="1" dirty="0">
                <a:solidFill>
                  <a:schemeClr val="tx2"/>
                </a:solidFill>
              </a:rPr>
              <a:t>that</a:t>
            </a:r>
            <a:r>
              <a:rPr lang="en-US" sz="2200" dirty="0">
                <a:solidFill>
                  <a:schemeClr val="tx2"/>
                </a:solidFill>
              </a:rPr>
              <a:t> shameful thing, altars to burn incense to Baal. </a:t>
            </a:r>
          </a:p>
        </p:txBody>
      </p:sp>
      <p:sp>
        <p:nvSpPr>
          <p:cNvPr id="7" name="Title 6"/>
          <p:cNvSpPr>
            <a:spLocks noGrp="1"/>
          </p:cNvSpPr>
          <p:nvPr>
            <p:ph type="title"/>
          </p:nvPr>
        </p:nvSpPr>
        <p:spPr>
          <a:xfrm>
            <a:off x="405353" y="273363"/>
            <a:ext cx="10491247" cy="600173"/>
          </a:xfrm>
        </p:spPr>
        <p:txBody>
          <a:bodyPr/>
          <a:lstStyle/>
          <a:p>
            <a:r>
              <a:rPr lang="en-US" dirty="0"/>
              <a:t>The </a:t>
            </a:r>
            <a:r>
              <a:rPr lang="en-US" dirty="0" smtClean="0"/>
              <a:t>Covenant </a:t>
            </a:r>
            <a:r>
              <a:rPr lang="en-US" dirty="0"/>
              <a:t>sermon…  </a:t>
            </a:r>
            <a:r>
              <a:rPr lang="en-US" sz="2400" dirty="0">
                <a:solidFill>
                  <a:srgbClr val="000000"/>
                </a:solidFill>
              </a:rPr>
              <a:t>chapter </a:t>
            </a:r>
            <a:r>
              <a:rPr lang="en-US" sz="2400" dirty="0" smtClean="0">
                <a:solidFill>
                  <a:srgbClr val="000000"/>
                </a:solidFill>
              </a:rPr>
              <a:t>11</a:t>
            </a:r>
            <a:endParaRPr lang="en-US" dirty="0">
              <a:solidFill>
                <a:srgbClr val="000000"/>
              </a:solidFill>
            </a:endParaRPr>
          </a:p>
        </p:txBody>
      </p:sp>
      <p:cxnSp>
        <p:nvCxnSpPr>
          <p:cNvPr id="20" name="Straight Connector 19"/>
          <p:cNvCxnSpPr/>
          <p:nvPr/>
        </p:nvCxnSpPr>
        <p:spPr>
          <a:xfrm>
            <a:off x="2205872" y="3366931"/>
            <a:ext cx="54298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415" y="1055788"/>
            <a:ext cx="9539142"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smtClean="0">
                <a:solidFill>
                  <a:schemeClr val="tx2"/>
                </a:solidFill>
                <a:effectLst>
                  <a:outerShdw blurRad="38100" dist="38100" dir="2700000" algn="tl">
                    <a:srgbClr val="000000">
                      <a:alpha val="43137"/>
                    </a:srgbClr>
                  </a:outerShdw>
                </a:effectLst>
              </a:rPr>
              <a:t>Why did Josiah tear his clothes at the hearing of the Book of the Law?</a:t>
            </a:r>
            <a:endParaRPr lang="en-US" sz="2400" dirty="0">
              <a:solidFill>
                <a:schemeClr val="tx2"/>
              </a:solidFill>
              <a:effectLst>
                <a:outerShdw blurRad="38100" dist="38100" dir="2700000" algn="tl">
                  <a:srgbClr val="000000">
                    <a:alpha val="43137"/>
                  </a:srgbClr>
                </a:outerShdw>
              </a:effectLst>
            </a:endParaRPr>
          </a:p>
        </p:txBody>
      </p:sp>
      <p:sp>
        <p:nvSpPr>
          <p:cNvPr id="5" name="Rectangle 4"/>
          <p:cNvSpPr/>
          <p:nvPr/>
        </p:nvSpPr>
        <p:spPr>
          <a:xfrm>
            <a:off x="434416" y="1700285"/>
            <a:ext cx="6475432" cy="83099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a:spAutoFit/>
          </a:bodyPr>
          <a:lstStyle/>
          <a:p>
            <a:r>
              <a:rPr lang="en-US" sz="2400" dirty="0">
                <a:effectLst>
                  <a:outerShdw blurRad="38100" dist="38100" dir="2700000" algn="tl">
                    <a:srgbClr val="000000">
                      <a:alpha val="43137"/>
                    </a:srgbClr>
                  </a:outerShdw>
                </a:effectLst>
              </a:rPr>
              <a:t>A conspiracy has been found among the men of Judah and among the inhabitants of Jerusalem</a:t>
            </a:r>
          </a:p>
        </p:txBody>
      </p:sp>
      <p:cxnSp>
        <p:nvCxnSpPr>
          <p:cNvPr id="13" name="Straight Connector 12"/>
          <p:cNvCxnSpPr/>
          <p:nvPr/>
        </p:nvCxnSpPr>
        <p:spPr>
          <a:xfrm>
            <a:off x="1561707" y="3698440"/>
            <a:ext cx="30762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51262" y="4207487"/>
            <a:ext cx="684228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6843" y="4529569"/>
            <a:ext cx="952971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Up Arrow Callout 17"/>
          <p:cNvSpPr/>
          <p:nvPr/>
        </p:nvSpPr>
        <p:spPr>
          <a:xfrm>
            <a:off x="5364245" y="4529569"/>
            <a:ext cx="6711494" cy="1616707"/>
          </a:xfrm>
          <a:prstGeom prst="upArrow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effectLst>
                  <a:outerShdw blurRad="38100" dist="38100" dir="2700000" algn="tl">
                    <a:srgbClr val="000000">
                      <a:alpha val="43137"/>
                    </a:srgbClr>
                  </a:outerShdw>
                </a:effectLst>
              </a:rPr>
              <a:t>Vs.14</a:t>
            </a:r>
            <a:r>
              <a:rPr lang="en-US" sz="2000" dirty="0">
                <a:effectLst>
                  <a:outerShdw blurRad="38100" dist="38100" dir="2700000" algn="tl">
                    <a:srgbClr val="000000">
                      <a:alpha val="43137"/>
                    </a:srgbClr>
                  </a:outerShdw>
                </a:effectLst>
              </a:rPr>
              <a:t>  "So do not pray for this people, or lift up a cry or prayer for them; for I will not hear </a:t>
            </a:r>
            <a:r>
              <a:rPr lang="en-US" sz="2000" i="1" dirty="0">
                <a:effectLst>
                  <a:outerShdw blurRad="38100" dist="38100" dir="2700000" algn="tl">
                    <a:srgbClr val="000000">
                      <a:alpha val="43137"/>
                    </a:srgbClr>
                  </a:outerShdw>
                </a:effectLst>
              </a:rPr>
              <a:t>them</a:t>
            </a:r>
            <a:r>
              <a:rPr lang="en-US" sz="2000" dirty="0">
                <a:effectLst>
                  <a:outerShdw blurRad="38100" dist="38100" dir="2700000" algn="tl">
                    <a:srgbClr val="000000">
                      <a:alpha val="43137"/>
                    </a:srgbClr>
                  </a:outerShdw>
                </a:effectLst>
              </a:rPr>
              <a:t> in the time that they cry out to Me because of their trouble</a:t>
            </a:r>
            <a:r>
              <a:rPr lang="en-US" sz="2000" dirty="0" smtClean="0"/>
              <a:t>.</a:t>
            </a:r>
            <a:endParaRPr lang="en-US" sz="2000" dirty="0"/>
          </a:p>
        </p:txBody>
      </p:sp>
      <p:sp>
        <p:nvSpPr>
          <p:cNvPr id="21" name="Subtitle 2"/>
          <p:cNvSpPr txBox="1">
            <a:spLocks/>
          </p:cNvSpPr>
          <p:nvPr/>
        </p:nvSpPr>
        <p:spPr>
          <a:xfrm>
            <a:off x="1962346" y="6387958"/>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a:t>
            </a:r>
            <a:r>
              <a:rPr lang="en-US" sz="2400" b="1" cap="small" dirty="0" smtClean="0">
                <a:solidFill>
                  <a:srgbClr val="000000"/>
                </a:solidFill>
              </a:rPr>
              <a:t>4:  Consequences of Rejecting God’s Covenant</a:t>
            </a:r>
            <a:endParaRPr lang="en-US" sz="2400" b="1" cap="small" dirty="0">
              <a:solidFill>
                <a:srgbClr val="000000"/>
              </a:solidFill>
            </a:endParaRPr>
          </a:p>
        </p:txBody>
      </p:sp>
    </p:spTree>
    <p:extLst>
      <p:ext uri="{BB962C8B-B14F-4D97-AF65-F5344CB8AC3E}">
        <p14:creationId xmlns:p14="http://schemas.microsoft.com/office/powerpoint/2010/main" val="39111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1174</Words>
  <Application>Microsoft Office PowerPoint</Application>
  <PresentationFormat>Custom</PresentationFormat>
  <Paragraphs>282</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Red Line Business 16x9</vt:lpstr>
      <vt:lpstr>Jeremiah – 40 years of prophecy</vt:lpstr>
      <vt:lpstr>Class Objectives</vt:lpstr>
      <vt:lpstr>Outline of Jeremiah</vt:lpstr>
      <vt:lpstr>Dating of Jeremiah’s Prophecies</vt:lpstr>
      <vt:lpstr>Sermon’s/Speeches of Jeremiah</vt:lpstr>
      <vt:lpstr>A summary of Jeremiah…</vt:lpstr>
      <vt:lpstr>The Covenant sermon…  chapter 11</vt:lpstr>
      <vt:lpstr>The Covenant sermon…  chapter 11</vt:lpstr>
      <vt:lpstr>The Covenant sermon…  chapter 11</vt:lpstr>
      <vt:lpstr>The Covenant sermon…  chapter 11</vt:lpstr>
      <vt:lpstr>The Covenant sermon…  chapter 11</vt:lpstr>
      <vt:lpstr>The Covenant sermon…  chapter 11</vt:lpstr>
      <vt:lpstr>The Covenant sermon…  chapter 11</vt:lpstr>
      <vt:lpstr>The Covenant sermon…  chapter 11</vt:lpstr>
      <vt:lpstr>A snapshot of Jeremiah…</vt:lpstr>
      <vt:lpstr>A snapshot of Jeremiah…</vt:lpstr>
      <vt:lpstr>A snapshot of Jeremiah…</vt:lpstr>
      <vt:lpstr>A snapshot of Jeremiah…</vt:lpstr>
      <vt:lpstr>A snapshot of Jeremiah…</vt:lpstr>
      <vt:lpstr>A snapshot of Jeremiah…</vt:lpstr>
      <vt:lpstr>A snapshot of Jeremiah…</vt:lpstr>
      <vt:lpstr>A snapshot of Jeremiah…</vt:lpstr>
      <vt:lpstr>Symbol of the Linen Cloth</vt:lpstr>
      <vt:lpstr>Symbol of the Linen Cloth</vt:lpstr>
      <vt:lpstr>Symbol of jars of wine</vt:lpstr>
      <vt:lpstr>The state of humiliation  - chapter 13</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2018-06-17T00:23:49Z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