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8"/>
  </p:notesMasterIdLst>
  <p:handoutMasterIdLst>
    <p:handoutMasterId r:id="rId39"/>
  </p:handoutMasterIdLst>
  <p:sldIdLst>
    <p:sldId id="277" r:id="rId3"/>
    <p:sldId id="335" r:id="rId4"/>
    <p:sldId id="336" r:id="rId5"/>
    <p:sldId id="337" r:id="rId6"/>
    <p:sldId id="339" r:id="rId7"/>
    <p:sldId id="343" r:id="rId8"/>
    <p:sldId id="371" r:id="rId9"/>
    <p:sldId id="340" r:id="rId10"/>
    <p:sldId id="344" r:id="rId11"/>
    <p:sldId id="345" r:id="rId12"/>
    <p:sldId id="342" r:id="rId13"/>
    <p:sldId id="346" r:id="rId14"/>
    <p:sldId id="347" r:id="rId15"/>
    <p:sldId id="348" r:id="rId16"/>
    <p:sldId id="349" r:id="rId17"/>
    <p:sldId id="350" r:id="rId18"/>
    <p:sldId id="351" r:id="rId19"/>
    <p:sldId id="354" r:id="rId20"/>
    <p:sldId id="353" r:id="rId21"/>
    <p:sldId id="355" r:id="rId22"/>
    <p:sldId id="352" r:id="rId23"/>
    <p:sldId id="356" r:id="rId24"/>
    <p:sldId id="358" r:id="rId25"/>
    <p:sldId id="359" r:id="rId26"/>
    <p:sldId id="361" r:id="rId27"/>
    <p:sldId id="363" r:id="rId28"/>
    <p:sldId id="362" r:id="rId29"/>
    <p:sldId id="364" r:id="rId30"/>
    <p:sldId id="365" r:id="rId31"/>
    <p:sldId id="368" r:id="rId32"/>
    <p:sldId id="369" r:id="rId33"/>
    <p:sldId id="367" r:id="rId34"/>
    <p:sldId id="370" r:id="rId35"/>
    <p:sldId id="372" r:id="rId36"/>
    <p:sldId id="319"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AC09E3D8-3D1B-449B-A186-33818D1D204B}">
          <p14:sldIdLst>
            <p14:sldId id="277"/>
            <p14:sldId id="335"/>
            <p14:sldId id="336"/>
            <p14:sldId id="337"/>
          </p14:sldIdLst>
        </p14:section>
        <p14:section name="Jeremiah's coversation" id="{F1FF7DAF-F27E-4CCC-8AF4-ACB3F1878BDD}">
          <p14:sldIdLst>
            <p14:sldId id="339"/>
            <p14:sldId id="343"/>
            <p14:sldId id="371"/>
            <p14:sldId id="340"/>
            <p14:sldId id="344"/>
            <p14:sldId id="345"/>
            <p14:sldId id="342"/>
            <p14:sldId id="346"/>
            <p14:sldId id="347"/>
            <p14:sldId id="348"/>
            <p14:sldId id="349"/>
            <p14:sldId id="350"/>
            <p14:sldId id="351"/>
            <p14:sldId id="354"/>
            <p14:sldId id="353"/>
            <p14:sldId id="355"/>
            <p14:sldId id="352"/>
          </p14:sldIdLst>
        </p14:section>
        <p14:section name="CHAPTER 16 Sword, Famine, and Pestilence" id="{3D7DE8D2-CB6D-4EBA-8B90-96CB3D0A8D52}">
          <p14:sldIdLst>
            <p14:sldId id="356"/>
            <p14:sldId id="358"/>
            <p14:sldId id="359"/>
            <p14:sldId id="361"/>
            <p14:sldId id="363"/>
            <p14:sldId id="362"/>
          </p14:sldIdLst>
        </p14:section>
        <p14:section name="THE SIN OF JUDAH - CH 17" id="{B33BA4BF-0F10-4144-A710-B16C4DDFB3BD}">
          <p14:sldIdLst>
            <p14:sldId id="364"/>
            <p14:sldId id="365"/>
            <p14:sldId id="368"/>
            <p14:sldId id="369"/>
            <p14:sldId id="367"/>
            <p14:sldId id="370"/>
            <p14:sldId id="372"/>
          </p14:sldIdLst>
        </p14:section>
        <p14:section name="Appendix" id="{D7CE480E-9341-48C7-A2E6-A062A48BF107}">
          <p14:sldIdLst>
            <p14:sldId id="319"/>
          </p14:sldIdLst>
        </p14:section>
      </p14:sectionLst>
    </p:ex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916E"/>
    <a:srgbClr val="847E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8" autoAdjust="0"/>
    <p:restoredTop sz="92750" autoAdjust="0"/>
  </p:normalViewPr>
  <p:slideViewPr>
    <p:cSldViewPr snapToGrid="0">
      <p:cViewPr varScale="1">
        <p:scale>
          <a:sx n="75" d="100"/>
          <a:sy n="75" d="100"/>
        </p:scale>
        <p:origin x="54" y="408"/>
      </p:cViewPr>
      <p:guideLst>
        <p:guide pos="3840"/>
        <p:guide orient="horz" pos="2160"/>
      </p:guideLst>
    </p:cSldViewPr>
  </p:slideViewPr>
  <p:notesTextViewPr>
    <p:cViewPr>
      <p:scale>
        <a:sx n="1" d="1"/>
        <a:sy n="1" d="1"/>
      </p:scale>
      <p:origin x="0" y="0"/>
    </p:cViewPr>
  </p:notesTextViewPr>
  <p:sorterViewPr>
    <p:cViewPr varScale="1">
      <p:scale>
        <a:sx n="1" d="1"/>
        <a:sy n="1" d="1"/>
      </p:scale>
      <p:origin x="0" y="173"/>
    </p:cViewPr>
  </p:sorterViewPr>
  <p:notesViewPr>
    <p:cSldViewPr snapToGrid="0">
      <p:cViewPr varScale="1">
        <p:scale>
          <a:sx n="82" d="100"/>
          <a:sy n="82" d="100"/>
        </p:scale>
        <p:origin x="395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65DD71D7-55AC-46BD-81B3-09AB2F9EFBD8}" type="datetimeFigureOut">
              <a:rPr lang="en-US" smtClean="0"/>
              <a:t>6/20/2018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F89424F-BB59-4F4E-9822-4CA3E770FFD2}" type="datetimeFigureOut">
              <a:rPr lang="en-US" smtClean="0"/>
              <a:t>6/20/2018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4"/>
            <a:ext cx="5608320" cy="313753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Grp="1" noRot="1" noChangeAspect="1" noChangeArrowheads="1" noTextEdit="1"/>
          </p:cNvSpPr>
          <p:nvPr>
            <p:ph type="sldImg"/>
          </p:nvPr>
        </p:nvSpPr>
        <p:spPr>
          <a:ln/>
        </p:spPr>
      </p:sp>
      <p:sp>
        <p:nvSpPr>
          <p:cNvPr id="3174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ahoma" panose="020B0604030504040204" pitchFamily="34" charset="0"/>
                <a:cs typeface="Tahoma" panose="020B0604030504040204" pitchFamily="34" charset="0"/>
              </a:rPr>
              <a:t>Part I:</a:t>
            </a:r>
            <a:r>
              <a:rPr lang="en-US" altLang="en-US">
                <a:latin typeface="Tahoma" panose="020B0604030504040204" pitchFamily="34" charset="0"/>
                <a:cs typeface="Tahoma" panose="020B0604030504040204" pitchFamily="34" charset="0"/>
              </a:rPr>
              <a:t>  </a:t>
            </a:r>
            <a:r>
              <a:rPr lang="en-US" altLang="en-US" b="1">
                <a:latin typeface="Tahoma" panose="020B0604030504040204" pitchFamily="34" charset="0"/>
                <a:cs typeface="Tahoma" panose="020B0604030504040204" pitchFamily="34" charset="0"/>
              </a:rPr>
              <a:t>Chapter 1</a:t>
            </a:r>
            <a:r>
              <a:rPr lang="en-US" altLang="en-US">
                <a:latin typeface="Tahoma" panose="020B0604030504040204" pitchFamily="34" charset="0"/>
                <a:cs typeface="Tahoma" panose="020B0604030504040204" pitchFamily="34" charset="0"/>
              </a:rPr>
              <a:t> Jeremiah</a:t>
            </a:r>
            <a:r>
              <a:rPr lang="en-US" altLang="en-US">
                <a:cs typeface="Tahoma" panose="020B0604030504040204" pitchFamily="34" charset="0"/>
              </a:rPr>
              <a:t>’</a:t>
            </a:r>
            <a:r>
              <a:rPr lang="en-US" altLang="en-US">
                <a:latin typeface="Tahoma" panose="020B0604030504040204" pitchFamily="34" charset="0"/>
                <a:cs typeface="Tahoma" panose="020B0604030504040204" pitchFamily="34" charset="0"/>
              </a:rPr>
              <a:t>s call</a:t>
            </a:r>
            <a:endParaRPr lang="en-US" altLang="en-US"/>
          </a:p>
          <a:p>
            <a:r>
              <a:rPr lang="en-US" altLang="en-US" b="1" dirty="0">
                <a:latin typeface="Tahoma" panose="020B0604030504040204" pitchFamily="34" charset="0"/>
                <a:cs typeface="Tahoma" panose="020B0604030504040204" pitchFamily="34" charset="0"/>
              </a:rPr>
              <a:t>Part II:</a:t>
            </a:r>
            <a:r>
              <a:rPr lang="en-US" altLang="en-US" dirty="0">
                <a:latin typeface="Tahoma" panose="020B0604030504040204" pitchFamily="34" charset="0"/>
                <a:cs typeface="Tahoma" panose="020B0604030504040204" pitchFamily="34" charset="0"/>
              </a:rPr>
              <a:t> </a:t>
            </a:r>
            <a:r>
              <a:rPr lang="en-US" altLang="en-US" b="1" dirty="0">
                <a:latin typeface="Tahoma" panose="020B0604030504040204" pitchFamily="34" charset="0"/>
                <a:cs typeface="Tahoma" panose="020B0604030504040204" pitchFamily="34" charset="0"/>
              </a:rPr>
              <a:t>Chapter 2-20</a:t>
            </a:r>
            <a:r>
              <a:rPr lang="en-US" altLang="en-US" dirty="0">
                <a:latin typeface="Tahoma" panose="020B0604030504040204" pitchFamily="34" charset="0"/>
                <a:cs typeface="Tahoma" panose="020B0604030504040204" pitchFamily="34" charset="0"/>
              </a:rPr>
              <a:t> Speeches and Prophecies Concerning Judah &amp; Jerusalem Primarily During the Time of Josiah, (641-610 B.C.)</a:t>
            </a:r>
            <a:endParaRPr lang="en-US" altLang="en-US" dirty="0"/>
          </a:p>
          <a:p>
            <a:r>
              <a:rPr lang="en-US" altLang="en-US" b="1" dirty="0">
                <a:latin typeface="Tahoma" panose="020B0604030504040204" pitchFamily="34" charset="0"/>
                <a:cs typeface="Tahoma" panose="020B0604030504040204" pitchFamily="34" charset="0"/>
              </a:rPr>
              <a:t>Part III:</a:t>
            </a:r>
            <a:r>
              <a:rPr lang="en-US" altLang="en-US" dirty="0">
                <a:latin typeface="Tahoma" panose="020B0604030504040204" pitchFamily="34" charset="0"/>
                <a:cs typeface="Tahoma" panose="020B0604030504040204" pitchFamily="34" charset="0"/>
              </a:rPr>
              <a:t> </a:t>
            </a:r>
            <a:r>
              <a:rPr lang="en-US" altLang="en-US" b="1" dirty="0">
                <a:latin typeface="Tahoma" panose="020B0604030504040204" pitchFamily="34" charset="0"/>
                <a:cs typeface="Tahoma" panose="020B0604030504040204" pitchFamily="34" charset="0"/>
              </a:rPr>
              <a:t>Chapters 21-39</a:t>
            </a:r>
            <a:r>
              <a:rPr lang="en-US" altLang="en-US" dirty="0">
                <a:latin typeface="Tahoma" panose="020B0604030504040204" pitchFamily="34" charset="0"/>
                <a:cs typeface="Tahoma" panose="020B0604030504040204" pitchFamily="34" charset="0"/>
              </a:rPr>
              <a:t> Prophecies of Specific Events during the Time of </a:t>
            </a:r>
            <a:endParaRPr lang="en-US" altLang="en-US" dirty="0"/>
          </a:p>
          <a:p>
            <a:r>
              <a:rPr lang="en-US" altLang="en-US" dirty="0" err="1">
                <a:latin typeface="Tahoma" panose="020B0604030504040204" pitchFamily="34" charset="0"/>
                <a:cs typeface="Tahoma" panose="020B0604030504040204" pitchFamily="34" charset="0"/>
              </a:rPr>
              <a:t>Jehoiakim</a:t>
            </a:r>
            <a:r>
              <a:rPr lang="en-US" altLang="en-US" dirty="0">
                <a:latin typeface="Tahoma" panose="020B0604030504040204" pitchFamily="34" charset="0"/>
                <a:cs typeface="Tahoma" panose="020B0604030504040204" pitchFamily="34" charset="0"/>
              </a:rPr>
              <a:t> (608-597) and Zedekiah, (597-586),  </a:t>
            </a:r>
            <a:endParaRPr lang="en-US" altLang="en-US" dirty="0"/>
          </a:p>
          <a:p>
            <a:r>
              <a:rPr lang="en-US" altLang="en-US" dirty="0">
                <a:latin typeface="Tahoma" panose="020B0604030504040204" pitchFamily="34" charset="0"/>
                <a:cs typeface="Tahoma" panose="020B0604030504040204" pitchFamily="34" charset="0"/>
              </a:rPr>
              <a:t>		 1: Woe to Zedekiah,                              	</a:t>
            </a:r>
            <a:r>
              <a:rPr lang="en-US" altLang="en-US" dirty="0" err="1">
                <a:latin typeface="Tahoma" panose="020B0604030504040204" pitchFamily="34" charset="0"/>
                <a:cs typeface="Tahoma" panose="020B0604030504040204" pitchFamily="34" charset="0"/>
              </a:rPr>
              <a:t>Chs</a:t>
            </a:r>
            <a:r>
              <a:rPr lang="en-US" altLang="en-US" dirty="0">
                <a:latin typeface="Tahoma" panose="020B0604030504040204" pitchFamily="34" charset="0"/>
                <a:cs typeface="Tahoma" panose="020B0604030504040204" pitchFamily="34" charset="0"/>
              </a:rPr>
              <a:t>. 21-24</a:t>
            </a:r>
            <a:endParaRPr lang="en-US" altLang="en-US" dirty="0"/>
          </a:p>
          <a:p>
            <a:r>
              <a:rPr lang="en-US" altLang="en-US" dirty="0">
                <a:latin typeface="Tahoma" panose="020B0604030504040204" pitchFamily="34" charset="0"/>
                <a:cs typeface="Tahoma" panose="020B0604030504040204" pitchFamily="34" charset="0"/>
              </a:rPr>
              <a:t>		 2: In the Fourth Year of </a:t>
            </a:r>
            <a:r>
              <a:rPr lang="en-US" altLang="en-US" dirty="0" err="1">
                <a:latin typeface="Tahoma" panose="020B0604030504040204" pitchFamily="34" charset="0"/>
                <a:cs typeface="Tahoma" panose="020B0604030504040204" pitchFamily="34" charset="0"/>
              </a:rPr>
              <a:t>Jehoiakim</a:t>
            </a:r>
            <a:r>
              <a:rPr lang="en-US" altLang="en-US" dirty="0">
                <a:latin typeface="Tahoma" panose="020B0604030504040204" pitchFamily="34" charset="0"/>
                <a:cs typeface="Tahoma" panose="020B0604030504040204" pitchFamily="34" charset="0"/>
              </a:rPr>
              <a:t>,   	</a:t>
            </a:r>
            <a:r>
              <a:rPr lang="en-US" altLang="en-US" dirty="0" err="1">
                <a:latin typeface="Tahoma" panose="020B0604030504040204" pitchFamily="34" charset="0"/>
                <a:cs typeface="Tahoma" panose="020B0604030504040204" pitchFamily="34" charset="0"/>
              </a:rPr>
              <a:t>Chs</a:t>
            </a:r>
            <a:r>
              <a:rPr lang="en-US" altLang="en-US" dirty="0">
                <a:latin typeface="Tahoma" panose="020B0604030504040204" pitchFamily="34" charset="0"/>
                <a:cs typeface="Tahoma" panose="020B0604030504040204" pitchFamily="34" charset="0"/>
              </a:rPr>
              <a:t>. 25-26</a:t>
            </a:r>
            <a:endParaRPr lang="en-US" altLang="en-US" dirty="0"/>
          </a:p>
          <a:p>
            <a:r>
              <a:rPr lang="en-US" altLang="en-US" dirty="0">
                <a:latin typeface="Tahoma" panose="020B0604030504040204" pitchFamily="34" charset="0"/>
                <a:cs typeface="Tahoma" panose="020B0604030504040204" pitchFamily="34" charset="0"/>
              </a:rPr>
              <a:t>         		 3: In the Fourth Year of Zedekiah,     	</a:t>
            </a:r>
            <a:r>
              <a:rPr lang="en-US" altLang="en-US" dirty="0" err="1">
                <a:latin typeface="Tahoma" panose="020B0604030504040204" pitchFamily="34" charset="0"/>
                <a:cs typeface="Tahoma" panose="020B0604030504040204" pitchFamily="34" charset="0"/>
              </a:rPr>
              <a:t>Chs</a:t>
            </a:r>
            <a:r>
              <a:rPr lang="en-US" altLang="en-US" dirty="0">
                <a:latin typeface="Tahoma" panose="020B0604030504040204" pitchFamily="34" charset="0"/>
                <a:cs typeface="Tahoma" panose="020B0604030504040204" pitchFamily="34" charset="0"/>
              </a:rPr>
              <a:t>. 27-29</a:t>
            </a:r>
            <a:endParaRPr lang="en-US" altLang="en-US" dirty="0"/>
          </a:p>
          <a:p>
            <a:r>
              <a:rPr lang="en-US" altLang="en-US" dirty="0">
                <a:latin typeface="Tahoma" panose="020B0604030504040204" pitchFamily="34" charset="0"/>
                <a:cs typeface="Tahoma" panose="020B0604030504040204" pitchFamily="34" charset="0"/>
              </a:rPr>
              <a:t>		 4: The Book of God</a:t>
            </a:r>
            <a:r>
              <a:rPr lang="en-US" altLang="en-US" dirty="0">
                <a:cs typeface="Tahoma" panose="020B0604030504040204" pitchFamily="34" charset="0"/>
              </a:rPr>
              <a:t>’</a:t>
            </a:r>
            <a:r>
              <a:rPr lang="en-US" altLang="en-US" dirty="0">
                <a:latin typeface="Tahoma" panose="020B0604030504040204" pitchFamily="34" charset="0"/>
                <a:cs typeface="Tahoma" panose="020B0604030504040204" pitchFamily="34" charset="0"/>
              </a:rPr>
              <a:t>s Consolation,    	</a:t>
            </a:r>
            <a:r>
              <a:rPr lang="en-US" altLang="en-US" dirty="0" err="1">
                <a:latin typeface="Tahoma" panose="020B0604030504040204" pitchFamily="34" charset="0"/>
                <a:cs typeface="Tahoma" panose="020B0604030504040204" pitchFamily="34" charset="0"/>
              </a:rPr>
              <a:t>Chs</a:t>
            </a:r>
            <a:r>
              <a:rPr lang="en-US" altLang="en-US" dirty="0">
                <a:latin typeface="Tahoma" panose="020B0604030504040204" pitchFamily="34" charset="0"/>
                <a:cs typeface="Tahoma" panose="020B0604030504040204" pitchFamily="34" charset="0"/>
              </a:rPr>
              <a:t>. 30-33</a:t>
            </a:r>
            <a:endParaRPr lang="en-US" altLang="en-US" dirty="0"/>
          </a:p>
          <a:p>
            <a:r>
              <a:rPr lang="en-US" altLang="en-US" dirty="0">
                <a:latin typeface="Tahoma" panose="020B0604030504040204" pitchFamily="34" charset="0"/>
                <a:cs typeface="Tahoma" panose="020B0604030504040204" pitchFamily="34" charset="0"/>
              </a:rPr>
              <a:t>          		 5: Under the Reign of Zedekiah,        	Ch.   34</a:t>
            </a:r>
            <a:endParaRPr lang="en-US" altLang="en-US" dirty="0"/>
          </a:p>
          <a:p>
            <a:r>
              <a:rPr lang="en-US" altLang="en-US" dirty="0">
                <a:latin typeface="Tahoma" panose="020B0604030504040204" pitchFamily="34" charset="0"/>
                <a:cs typeface="Tahoma" panose="020B0604030504040204" pitchFamily="34" charset="0"/>
              </a:rPr>
              <a:t>	       	 6: Under the Reign of </a:t>
            </a:r>
            <a:r>
              <a:rPr lang="en-US" altLang="en-US" dirty="0" err="1">
                <a:latin typeface="Tahoma" panose="020B0604030504040204" pitchFamily="34" charset="0"/>
                <a:cs typeface="Tahoma" panose="020B0604030504040204" pitchFamily="34" charset="0"/>
              </a:rPr>
              <a:t>Jehoiakim</a:t>
            </a:r>
            <a:r>
              <a:rPr lang="en-US" altLang="en-US" dirty="0">
                <a:latin typeface="Tahoma" panose="020B0604030504040204" pitchFamily="34" charset="0"/>
                <a:cs typeface="Tahoma" panose="020B0604030504040204" pitchFamily="34" charset="0"/>
              </a:rPr>
              <a:t>,      	</a:t>
            </a:r>
            <a:r>
              <a:rPr lang="en-US" altLang="en-US" dirty="0" err="1">
                <a:latin typeface="Tahoma" panose="020B0604030504040204" pitchFamily="34" charset="0"/>
                <a:cs typeface="Tahoma" panose="020B0604030504040204" pitchFamily="34" charset="0"/>
              </a:rPr>
              <a:t>Chs</a:t>
            </a:r>
            <a:r>
              <a:rPr lang="en-US" altLang="en-US" dirty="0">
                <a:latin typeface="Tahoma" panose="020B0604030504040204" pitchFamily="34" charset="0"/>
                <a:cs typeface="Tahoma" panose="020B0604030504040204" pitchFamily="34" charset="0"/>
              </a:rPr>
              <a:t>. 35-36</a:t>
            </a:r>
            <a:endParaRPr lang="en-US" altLang="en-US" dirty="0"/>
          </a:p>
          <a:p>
            <a:r>
              <a:rPr lang="en-US" altLang="en-US" dirty="0">
                <a:latin typeface="Tahoma" panose="020B0604030504040204" pitchFamily="34" charset="0"/>
                <a:cs typeface="Tahoma" panose="020B0604030504040204" pitchFamily="34" charset="0"/>
              </a:rPr>
              <a:t>		 7: Under Zedekiah,                              	</a:t>
            </a:r>
            <a:r>
              <a:rPr lang="en-US" altLang="en-US" dirty="0" err="1">
                <a:latin typeface="Tahoma" panose="020B0604030504040204" pitchFamily="34" charset="0"/>
                <a:cs typeface="Tahoma" panose="020B0604030504040204" pitchFamily="34" charset="0"/>
              </a:rPr>
              <a:t>Chs</a:t>
            </a:r>
            <a:r>
              <a:rPr lang="en-US" altLang="en-US" dirty="0">
                <a:latin typeface="Tahoma" panose="020B0604030504040204" pitchFamily="34" charset="0"/>
                <a:cs typeface="Tahoma" panose="020B0604030504040204" pitchFamily="34" charset="0"/>
              </a:rPr>
              <a:t>. 37-39</a:t>
            </a:r>
            <a:endParaRPr lang="en-US" altLang="en-US" dirty="0"/>
          </a:p>
          <a:p>
            <a:r>
              <a:rPr lang="en-US" altLang="en-US" b="1" dirty="0">
                <a:latin typeface="Tahoma" panose="020B0604030504040204" pitchFamily="34" charset="0"/>
                <a:cs typeface="Tahoma" panose="020B0604030504040204" pitchFamily="34" charset="0"/>
              </a:rPr>
              <a:t>Part IV:</a:t>
            </a:r>
            <a:r>
              <a:rPr lang="en-US" altLang="en-US" dirty="0">
                <a:latin typeface="Tahoma" panose="020B0604030504040204" pitchFamily="34" charset="0"/>
                <a:cs typeface="Tahoma" panose="020B0604030504040204" pitchFamily="34" charset="0"/>
              </a:rPr>
              <a:t> </a:t>
            </a:r>
            <a:r>
              <a:rPr lang="en-US" altLang="en-US" b="1" dirty="0">
                <a:latin typeface="Tahoma" panose="020B0604030504040204" pitchFamily="34" charset="0"/>
                <a:cs typeface="Tahoma" panose="020B0604030504040204" pitchFamily="34" charset="0"/>
              </a:rPr>
              <a:t>Chapters 40-45 </a:t>
            </a:r>
            <a:r>
              <a:rPr lang="en-US" altLang="en-US" dirty="0">
                <a:latin typeface="Tahoma" panose="020B0604030504040204" pitchFamily="34" charset="0"/>
                <a:cs typeface="Tahoma" panose="020B0604030504040204" pitchFamily="34" charset="0"/>
              </a:rPr>
              <a:t>Jeremiah</a:t>
            </a:r>
            <a:r>
              <a:rPr lang="en-US" altLang="en-US" dirty="0">
                <a:cs typeface="Tahoma" panose="020B0604030504040204" pitchFamily="34" charset="0"/>
              </a:rPr>
              <a:t>’</a:t>
            </a:r>
            <a:r>
              <a:rPr lang="en-US" altLang="en-US" dirty="0">
                <a:latin typeface="Tahoma" panose="020B0604030504040204" pitchFamily="34" charset="0"/>
                <a:cs typeface="Tahoma" panose="020B0604030504040204" pitchFamily="34" charset="0"/>
              </a:rPr>
              <a:t>s Ministry to Judah After the Fall of</a:t>
            </a:r>
            <a:endParaRPr lang="en-US" altLang="en-US" dirty="0"/>
          </a:p>
          <a:p>
            <a:r>
              <a:rPr lang="en-US" altLang="en-US" dirty="0">
                <a:latin typeface="Tahoma" panose="020B0604030504040204" pitchFamily="34" charset="0"/>
                <a:cs typeface="Tahoma" panose="020B0604030504040204" pitchFamily="34" charset="0"/>
              </a:rPr>
              <a:t>	     	Jerusalem,                                        </a:t>
            </a:r>
            <a:endParaRPr lang="en-US" altLang="en-US" dirty="0"/>
          </a:p>
          <a:p>
            <a:r>
              <a:rPr lang="en-US" altLang="en-US" b="1" dirty="0">
                <a:latin typeface="Tahoma" panose="020B0604030504040204" pitchFamily="34" charset="0"/>
                <a:cs typeface="Tahoma" panose="020B0604030504040204" pitchFamily="34" charset="0"/>
              </a:rPr>
              <a:t>Part V: Chapters 46-51</a:t>
            </a:r>
            <a:r>
              <a:rPr lang="en-US" altLang="en-US" dirty="0">
                <a:latin typeface="Tahoma" panose="020B0604030504040204" pitchFamily="34" charset="0"/>
                <a:cs typeface="Tahoma" panose="020B0604030504040204" pitchFamily="34" charset="0"/>
              </a:rPr>
              <a:t> The Lord</a:t>
            </a:r>
            <a:r>
              <a:rPr lang="en-US" altLang="en-US" dirty="0">
                <a:cs typeface="Tahoma" panose="020B0604030504040204" pitchFamily="34" charset="0"/>
              </a:rPr>
              <a:t>’</a:t>
            </a:r>
            <a:r>
              <a:rPr lang="en-US" altLang="en-US" dirty="0">
                <a:latin typeface="Tahoma" panose="020B0604030504040204" pitchFamily="34" charset="0"/>
                <a:cs typeface="Tahoma" panose="020B0604030504040204" pitchFamily="34" charset="0"/>
              </a:rPr>
              <a:t>s Word Against Foreign Nations, 				    </a:t>
            </a:r>
            <a:endParaRPr lang="en-US" altLang="en-US" dirty="0"/>
          </a:p>
          <a:p>
            <a:r>
              <a:rPr lang="en-US" altLang="en-US" i="1" dirty="0">
                <a:latin typeface="Tahoma" panose="020B0604030504040204" pitchFamily="34" charset="0"/>
                <a:cs typeface="Tahoma" panose="020B0604030504040204" pitchFamily="34" charset="0"/>
              </a:rPr>
              <a:t>Historical Appendix: Chapter 52</a:t>
            </a:r>
            <a:r>
              <a:rPr lang="en-US" altLang="en-US" b="1" i="1" dirty="0">
                <a:latin typeface="Tahoma" panose="020B0604030504040204" pitchFamily="34" charset="0"/>
                <a:cs typeface="Tahoma" panose="020B0604030504040204" pitchFamily="34" charset="0"/>
              </a:rPr>
              <a:t> The Fall of Jerusalem</a:t>
            </a:r>
            <a:endParaRPr lang="en-US" altLang="en-US" i="1" dirty="0"/>
          </a:p>
          <a:p>
            <a:endParaRPr lang="en-US" altLang="en-US" dirty="0"/>
          </a:p>
        </p:txBody>
      </p:sp>
    </p:spTree>
    <p:extLst>
      <p:ext uri="{BB962C8B-B14F-4D97-AF65-F5344CB8AC3E}">
        <p14:creationId xmlns:p14="http://schemas.microsoft.com/office/powerpoint/2010/main" val="2491110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16</a:t>
            </a:fld>
            <a:endParaRPr lang="en-US"/>
          </a:p>
        </p:txBody>
      </p:sp>
    </p:spTree>
    <p:extLst>
      <p:ext uri="{BB962C8B-B14F-4D97-AF65-F5344CB8AC3E}">
        <p14:creationId xmlns:p14="http://schemas.microsoft.com/office/powerpoint/2010/main" val="3193382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17</a:t>
            </a:fld>
            <a:endParaRPr lang="en-US"/>
          </a:p>
        </p:txBody>
      </p:sp>
    </p:spTree>
    <p:extLst>
      <p:ext uri="{BB962C8B-B14F-4D97-AF65-F5344CB8AC3E}">
        <p14:creationId xmlns:p14="http://schemas.microsoft.com/office/powerpoint/2010/main" val="3193382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18</a:t>
            </a:fld>
            <a:endParaRPr lang="en-US"/>
          </a:p>
        </p:txBody>
      </p:sp>
    </p:spTree>
    <p:extLst>
      <p:ext uri="{BB962C8B-B14F-4D97-AF65-F5344CB8AC3E}">
        <p14:creationId xmlns:p14="http://schemas.microsoft.com/office/powerpoint/2010/main" val="3193382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19</a:t>
            </a:fld>
            <a:endParaRPr lang="en-US"/>
          </a:p>
        </p:txBody>
      </p:sp>
    </p:spTree>
    <p:extLst>
      <p:ext uri="{BB962C8B-B14F-4D97-AF65-F5344CB8AC3E}">
        <p14:creationId xmlns:p14="http://schemas.microsoft.com/office/powerpoint/2010/main" val="3193382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20</a:t>
            </a:fld>
            <a:endParaRPr lang="en-US"/>
          </a:p>
        </p:txBody>
      </p:sp>
    </p:spTree>
    <p:extLst>
      <p:ext uri="{BB962C8B-B14F-4D97-AF65-F5344CB8AC3E}">
        <p14:creationId xmlns:p14="http://schemas.microsoft.com/office/powerpoint/2010/main" val="3193382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21</a:t>
            </a:fld>
            <a:endParaRPr lang="en-US"/>
          </a:p>
        </p:txBody>
      </p:sp>
    </p:spTree>
    <p:extLst>
      <p:ext uri="{BB962C8B-B14F-4D97-AF65-F5344CB8AC3E}">
        <p14:creationId xmlns:p14="http://schemas.microsoft.com/office/powerpoint/2010/main" val="3193382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26</a:t>
            </a:fld>
            <a:endParaRPr lang="en-US"/>
          </a:p>
        </p:txBody>
      </p:sp>
    </p:spTree>
    <p:extLst>
      <p:ext uri="{BB962C8B-B14F-4D97-AF65-F5344CB8AC3E}">
        <p14:creationId xmlns:p14="http://schemas.microsoft.com/office/powerpoint/2010/main" val="3193382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31</a:t>
            </a:fld>
            <a:endParaRPr lang="en-US"/>
          </a:p>
        </p:txBody>
      </p:sp>
    </p:spTree>
    <p:extLst>
      <p:ext uri="{BB962C8B-B14F-4D97-AF65-F5344CB8AC3E}">
        <p14:creationId xmlns:p14="http://schemas.microsoft.com/office/powerpoint/2010/main" val="3193382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57066" indent="-291179" eaLnBrk="0" hangingPunct="0">
              <a:defRPr sz="2400">
                <a:solidFill>
                  <a:schemeClr val="tx1"/>
                </a:solidFill>
                <a:latin typeface="Times New Roman" pitchFamily="18" charset="0"/>
                <a:cs typeface="Times New Roman" pitchFamily="18" charset="0"/>
              </a:defRPr>
            </a:lvl2pPr>
            <a:lvl3pPr marL="1164717" indent="-232943" eaLnBrk="0" hangingPunct="0">
              <a:defRPr sz="2400">
                <a:solidFill>
                  <a:schemeClr val="tx1"/>
                </a:solidFill>
                <a:latin typeface="Times New Roman" pitchFamily="18" charset="0"/>
                <a:cs typeface="Times New Roman" pitchFamily="18" charset="0"/>
              </a:defRPr>
            </a:lvl3pPr>
            <a:lvl4pPr marL="1630604" indent="-232943" eaLnBrk="0" hangingPunct="0">
              <a:defRPr sz="2400">
                <a:solidFill>
                  <a:schemeClr val="tx1"/>
                </a:solidFill>
                <a:latin typeface="Times New Roman" pitchFamily="18" charset="0"/>
                <a:cs typeface="Times New Roman" pitchFamily="18" charset="0"/>
              </a:defRPr>
            </a:lvl4pPr>
            <a:lvl5pPr marL="2096491" indent="-232943" eaLnBrk="0" hangingPunct="0">
              <a:defRPr sz="2400">
                <a:solidFill>
                  <a:schemeClr val="tx1"/>
                </a:solidFill>
                <a:latin typeface="Times New Roman" pitchFamily="18" charset="0"/>
                <a:cs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40782035-CD2D-4A72-ADC2-8AFAE1C7B60D}" type="slidenum">
              <a:rPr lang="en-US" altLang="en-US" sz="1200"/>
              <a:pPr eaLnBrk="1" hangingPunct="1"/>
              <a:t>32</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57066" indent="-291179" eaLnBrk="0" hangingPunct="0">
              <a:defRPr sz="2400">
                <a:solidFill>
                  <a:schemeClr val="tx1"/>
                </a:solidFill>
                <a:latin typeface="Times New Roman" pitchFamily="18" charset="0"/>
                <a:cs typeface="Times New Roman" pitchFamily="18" charset="0"/>
              </a:defRPr>
            </a:lvl2pPr>
            <a:lvl3pPr marL="1164717" indent="-232943" eaLnBrk="0" hangingPunct="0">
              <a:defRPr sz="2400">
                <a:solidFill>
                  <a:schemeClr val="tx1"/>
                </a:solidFill>
                <a:latin typeface="Times New Roman" pitchFamily="18" charset="0"/>
                <a:cs typeface="Times New Roman" pitchFamily="18" charset="0"/>
              </a:defRPr>
            </a:lvl3pPr>
            <a:lvl4pPr marL="1630604" indent="-232943" eaLnBrk="0" hangingPunct="0">
              <a:defRPr sz="2400">
                <a:solidFill>
                  <a:schemeClr val="tx1"/>
                </a:solidFill>
                <a:latin typeface="Times New Roman" pitchFamily="18" charset="0"/>
                <a:cs typeface="Times New Roman" pitchFamily="18" charset="0"/>
              </a:defRPr>
            </a:lvl4pPr>
            <a:lvl5pPr marL="2096491" indent="-232943" eaLnBrk="0" hangingPunct="0">
              <a:defRPr sz="2400">
                <a:solidFill>
                  <a:schemeClr val="tx1"/>
                </a:solidFill>
                <a:latin typeface="Times New Roman" pitchFamily="18" charset="0"/>
                <a:cs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40782035-CD2D-4A72-ADC2-8AFAE1C7B60D}" type="slidenum">
              <a:rPr lang="en-US" altLang="en-US" sz="1200"/>
              <a:pPr eaLnBrk="1" hangingPunct="1"/>
              <a:t>33</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5</a:t>
            </a:fld>
            <a:endParaRPr lang="en-US"/>
          </a:p>
        </p:txBody>
      </p:sp>
    </p:spTree>
    <p:extLst>
      <p:ext uri="{BB962C8B-B14F-4D97-AF65-F5344CB8AC3E}">
        <p14:creationId xmlns:p14="http://schemas.microsoft.com/office/powerpoint/2010/main" val="3193382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57066" indent="-291179" eaLnBrk="0" hangingPunct="0">
              <a:defRPr sz="2400">
                <a:solidFill>
                  <a:schemeClr val="tx1"/>
                </a:solidFill>
                <a:latin typeface="Times New Roman" pitchFamily="18" charset="0"/>
                <a:cs typeface="Times New Roman" pitchFamily="18" charset="0"/>
              </a:defRPr>
            </a:lvl2pPr>
            <a:lvl3pPr marL="1164717" indent="-232943" eaLnBrk="0" hangingPunct="0">
              <a:defRPr sz="2400">
                <a:solidFill>
                  <a:schemeClr val="tx1"/>
                </a:solidFill>
                <a:latin typeface="Times New Roman" pitchFamily="18" charset="0"/>
                <a:cs typeface="Times New Roman" pitchFamily="18" charset="0"/>
              </a:defRPr>
            </a:lvl3pPr>
            <a:lvl4pPr marL="1630604" indent="-232943" eaLnBrk="0" hangingPunct="0">
              <a:defRPr sz="2400">
                <a:solidFill>
                  <a:schemeClr val="tx1"/>
                </a:solidFill>
                <a:latin typeface="Times New Roman" pitchFamily="18" charset="0"/>
                <a:cs typeface="Times New Roman" pitchFamily="18" charset="0"/>
              </a:defRPr>
            </a:lvl4pPr>
            <a:lvl5pPr marL="2096491" indent="-232943" eaLnBrk="0" hangingPunct="0">
              <a:defRPr sz="2400">
                <a:solidFill>
                  <a:schemeClr val="tx1"/>
                </a:solidFill>
                <a:latin typeface="Times New Roman" pitchFamily="18" charset="0"/>
                <a:cs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40782035-CD2D-4A72-ADC2-8AFAE1C7B60D}" type="slidenum">
              <a:rPr lang="en-US" altLang="en-US" sz="1200"/>
              <a:pPr eaLnBrk="1" hangingPunct="1"/>
              <a:t>34</a:t>
            </a:fld>
            <a:endParaRPr lang="en-US" altLang="en-US" sz="1200"/>
          </a:p>
        </p:txBody>
      </p:sp>
    </p:spTree>
    <p:extLst>
      <p:ext uri="{BB962C8B-B14F-4D97-AF65-F5344CB8AC3E}">
        <p14:creationId xmlns:p14="http://schemas.microsoft.com/office/powerpoint/2010/main" val="3215498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57066" indent="-291179" eaLnBrk="0" hangingPunct="0">
              <a:defRPr sz="2400">
                <a:solidFill>
                  <a:schemeClr val="tx1"/>
                </a:solidFill>
                <a:latin typeface="Times New Roman" pitchFamily="18" charset="0"/>
                <a:cs typeface="Times New Roman" pitchFamily="18" charset="0"/>
              </a:defRPr>
            </a:lvl2pPr>
            <a:lvl3pPr marL="1164717" indent="-232943" eaLnBrk="0" hangingPunct="0">
              <a:defRPr sz="2400">
                <a:solidFill>
                  <a:schemeClr val="tx1"/>
                </a:solidFill>
                <a:latin typeface="Times New Roman" pitchFamily="18" charset="0"/>
                <a:cs typeface="Times New Roman" pitchFamily="18" charset="0"/>
              </a:defRPr>
            </a:lvl3pPr>
            <a:lvl4pPr marL="1630604" indent="-232943" eaLnBrk="0" hangingPunct="0">
              <a:defRPr sz="2400">
                <a:solidFill>
                  <a:schemeClr val="tx1"/>
                </a:solidFill>
                <a:latin typeface="Times New Roman" pitchFamily="18" charset="0"/>
                <a:cs typeface="Times New Roman" pitchFamily="18" charset="0"/>
              </a:defRPr>
            </a:lvl4pPr>
            <a:lvl5pPr marL="2096491" indent="-232943" eaLnBrk="0" hangingPunct="0">
              <a:defRPr sz="2400">
                <a:solidFill>
                  <a:schemeClr val="tx1"/>
                </a:solidFill>
                <a:latin typeface="Times New Roman" pitchFamily="18" charset="0"/>
                <a:cs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B969D34B-E404-43F8-970D-E3EC7DA590C7}" type="slidenum">
              <a:rPr lang="en-US" altLang="en-US" sz="1200"/>
              <a:pPr eaLnBrk="1" hangingPunct="1"/>
              <a:t>8</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9</a:t>
            </a:fld>
            <a:endParaRPr lang="en-US"/>
          </a:p>
        </p:txBody>
      </p:sp>
    </p:spTree>
    <p:extLst>
      <p:ext uri="{BB962C8B-B14F-4D97-AF65-F5344CB8AC3E}">
        <p14:creationId xmlns:p14="http://schemas.microsoft.com/office/powerpoint/2010/main" val="3193382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10</a:t>
            </a:fld>
            <a:endParaRPr lang="en-US"/>
          </a:p>
        </p:txBody>
      </p:sp>
    </p:spTree>
    <p:extLst>
      <p:ext uri="{BB962C8B-B14F-4D97-AF65-F5344CB8AC3E}">
        <p14:creationId xmlns:p14="http://schemas.microsoft.com/office/powerpoint/2010/main" val="3193382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12</a:t>
            </a:fld>
            <a:endParaRPr lang="en-US"/>
          </a:p>
        </p:txBody>
      </p:sp>
    </p:spTree>
    <p:extLst>
      <p:ext uri="{BB962C8B-B14F-4D97-AF65-F5344CB8AC3E}">
        <p14:creationId xmlns:p14="http://schemas.microsoft.com/office/powerpoint/2010/main" val="3193382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13</a:t>
            </a:fld>
            <a:endParaRPr lang="en-US"/>
          </a:p>
        </p:txBody>
      </p:sp>
    </p:spTree>
    <p:extLst>
      <p:ext uri="{BB962C8B-B14F-4D97-AF65-F5344CB8AC3E}">
        <p14:creationId xmlns:p14="http://schemas.microsoft.com/office/powerpoint/2010/main" val="3193382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14</a:t>
            </a:fld>
            <a:endParaRPr lang="en-US"/>
          </a:p>
        </p:txBody>
      </p:sp>
    </p:spTree>
    <p:extLst>
      <p:ext uri="{BB962C8B-B14F-4D97-AF65-F5344CB8AC3E}">
        <p14:creationId xmlns:p14="http://schemas.microsoft.com/office/powerpoint/2010/main" val="3193382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15</a:t>
            </a:fld>
            <a:endParaRPr lang="en-US"/>
          </a:p>
        </p:txBody>
      </p:sp>
    </p:spTree>
    <p:extLst>
      <p:ext uri="{BB962C8B-B14F-4D97-AF65-F5344CB8AC3E}">
        <p14:creationId xmlns:p14="http://schemas.microsoft.com/office/powerpoint/2010/main" val="31933827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a:t>Click to edit Master title style</a:t>
            </a:r>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ctangle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1" y="2514600"/>
            <a:ext cx="3474720"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0" y="2514600"/>
            <a:ext cx="3474720"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en-US"/>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Jeremiah – 40 years of prophecy</a:t>
            </a:r>
          </a:p>
        </p:txBody>
      </p:sp>
      <p:sp>
        <p:nvSpPr>
          <p:cNvPr id="3" name="Subtitle 2"/>
          <p:cNvSpPr>
            <a:spLocks noGrp="1"/>
          </p:cNvSpPr>
          <p:nvPr>
            <p:ph type="subTitle" idx="1"/>
          </p:nvPr>
        </p:nvSpPr>
        <p:spPr/>
        <p:txBody>
          <a:bodyPr/>
          <a:lstStyle/>
          <a:p>
            <a:r>
              <a:rPr lang="en-US" dirty="0"/>
              <a:t>Lesson 5:  Revelation on occasion of the Drought</a:t>
            </a: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 snapshot of Jeremiah…</a:t>
            </a:r>
          </a:p>
        </p:txBody>
      </p:sp>
      <p:sp>
        <p:nvSpPr>
          <p:cNvPr id="4" name="Content Placeholder 7"/>
          <p:cNvSpPr txBox="1">
            <a:spLocks/>
          </p:cNvSpPr>
          <p:nvPr/>
        </p:nvSpPr>
        <p:spPr>
          <a:xfrm>
            <a:off x="284376" y="2333052"/>
            <a:ext cx="7107810" cy="4350552"/>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9pPr>
          </a:lstStyle>
          <a:p>
            <a:r>
              <a:rPr lang="en-US" sz="2400" b="1" dirty="0" err="1"/>
              <a:t>Jer</a:t>
            </a:r>
            <a:r>
              <a:rPr lang="en-US" sz="2400" b="1" dirty="0"/>
              <a:t> 14:10-12</a:t>
            </a:r>
            <a:r>
              <a:rPr lang="en-US" sz="2400" dirty="0"/>
              <a:t>  </a:t>
            </a:r>
            <a:r>
              <a:rPr lang="en-US" sz="2400" dirty="0">
                <a:solidFill>
                  <a:schemeClr val="tx2"/>
                </a:solidFill>
                <a:effectLst>
                  <a:outerShdw blurRad="38100" dist="38100" dir="2700000" algn="tl">
                    <a:srgbClr val="000000">
                      <a:alpha val="43137"/>
                    </a:srgbClr>
                  </a:outerShdw>
                </a:effectLst>
              </a:rPr>
              <a:t>Thus says the LORD to this people: "Thus they have loved to wander; They have not restrained their feet. Therefore the LORD does not accept them; He will remember their iniquity now, And punish their sins." </a:t>
            </a:r>
            <a:r>
              <a:rPr lang="en-US" sz="2400" b="1" baseline="30000" dirty="0">
                <a:solidFill>
                  <a:schemeClr val="tx2"/>
                </a:solidFill>
                <a:effectLst>
                  <a:outerShdw blurRad="38100" dist="38100" dir="2700000" algn="tl">
                    <a:srgbClr val="000000">
                      <a:alpha val="43137"/>
                    </a:srgbClr>
                  </a:outerShdw>
                </a:effectLst>
              </a:rPr>
              <a:t>11</a:t>
            </a:r>
            <a:r>
              <a:rPr lang="en-US" sz="2400" dirty="0">
                <a:solidFill>
                  <a:schemeClr val="tx2"/>
                </a:solidFill>
                <a:effectLst>
                  <a:outerShdw blurRad="38100" dist="38100" dir="2700000" algn="tl">
                    <a:srgbClr val="000000">
                      <a:alpha val="43137"/>
                    </a:srgbClr>
                  </a:outerShdw>
                </a:effectLst>
              </a:rPr>
              <a:t> Then the LORD said to me, "Do not pray for this people, for </a:t>
            </a:r>
            <a:r>
              <a:rPr lang="en-US" sz="2400" i="1" dirty="0">
                <a:solidFill>
                  <a:schemeClr val="tx2"/>
                </a:solidFill>
                <a:effectLst>
                  <a:outerShdw blurRad="38100" dist="38100" dir="2700000" algn="tl">
                    <a:srgbClr val="000000">
                      <a:alpha val="43137"/>
                    </a:srgbClr>
                  </a:outerShdw>
                </a:effectLst>
              </a:rPr>
              <a:t>their</a:t>
            </a:r>
            <a:r>
              <a:rPr lang="en-US" sz="2400" dirty="0">
                <a:solidFill>
                  <a:schemeClr val="tx2"/>
                </a:solidFill>
                <a:effectLst>
                  <a:outerShdw blurRad="38100" dist="38100" dir="2700000" algn="tl">
                    <a:srgbClr val="000000">
                      <a:alpha val="43137"/>
                    </a:srgbClr>
                  </a:outerShdw>
                </a:effectLst>
              </a:rPr>
              <a:t> good. </a:t>
            </a:r>
            <a:r>
              <a:rPr lang="en-US" sz="2400" b="1" baseline="30000" dirty="0">
                <a:solidFill>
                  <a:schemeClr val="tx2"/>
                </a:solidFill>
                <a:effectLst>
                  <a:outerShdw blurRad="38100" dist="38100" dir="2700000" algn="tl">
                    <a:srgbClr val="000000">
                      <a:alpha val="43137"/>
                    </a:srgbClr>
                  </a:outerShdw>
                </a:effectLst>
              </a:rPr>
              <a:t>12</a:t>
            </a:r>
            <a:r>
              <a:rPr lang="en-US" sz="2400" dirty="0">
                <a:solidFill>
                  <a:schemeClr val="tx2"/>
                </a:solidFill>
                <a:effectLst>
                  <a:outerShdw blurRad="38100" dist="38100" dir="2700000" algn="tl">
                    <a:srgbClr val="000000">
                      <a:alpha val="43137"/>
                    </a:srgbClr>
                  </a:outerShdw>
                </a:effectLst>
              </a:rPr>
              <a:t> When they fast, I will not hear their cry; and when they offer burnt offering and grain offering, I will not accept them. But I will consume them by the sword, by the famine, and by the pestilence." </a:t>
            </a:r>
          </a:p>
        </p:txBody>
      </p:sp>
      <p:sp>
        <p:nvSpPr>
          <p:cNvPr id="6" name="Title 6"/>
          <p:cNvSpPr txBox="1">
            <a:spLocks/>
          </p:cNvSpPr>
          <p:nvPr/>
        </p:nvSpPr>
        <p:spPr>
          <a:xfrm>
            <a:off x="284376" y="810703"/>
            <a:ext cx="7191080" cy="62923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dirty="0"/>
              <a:t>Jeremiah’s Conversation…</a:t>
            </a:r>
          </a:p>
        </p:txBody>
      </p:sp>
      <p:cxnSp>
        <p:nvCxnSpPr>
          <p:cNvPr id="10" name="Straight Connector 9"/>
          <p:cNvCxnSpPr/>
          <p:nvPr/>
        </p:nvCxnSpPr>
        <p:spPr>
          <a:xfrm>
            <a:off x="2300140" y="5652940"/>
            <a:ext cx="81070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Subtitle 2"/>
          <p:cNvSpPr txBox="1">
            <a:spLocks/>
          </p:cNvSpPr>
          <p:nvPr/>
        </p:nvSpPr>
        <p:spPr>
          <a:xfrm>
            <a:off x="7880808" y="5916618"/>
            <a:ext cx="4139938" cy="766986"/>
          </a:xfrm>
          <a:prstGeom prst="rect">
            <a:avLst/>
          </a:prstGeom>
          <a:ln>
            <a:noFill/>
          </a:ln>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rgbClr val="000000"/>
                </a:solidFill>
              </a:rPr>
              <a:t>Lesson 5:  revelation on occasion of the drought</a:t>
            </a:r>
          </a:p>
        </p:txBody>
      </p:sp>
      <p:sp>
        <p:nvSpPr>
          <p:cNvPr id="2" name="TextBox 1"/>
          <p:cNvSpPr txBox="1"/>
          <p:nvPr/>
        </p:nvSpPr>
        <p:spPr>
          <a:xfrm>
            <a:off x="443063" y="1317390"/>
            <a:ext cx="4996206" cy="430887"/>
          </a:xfrm>
          <a:prstGeom prst="rect">
            <a:avLst/>
          </a:prstGeom>
          <a:noFill/>
        </p:spPr>
        <p:txBody>
          <a:bodyPr wrap="square" rtlCol="0">
            <a:spAutoFit/>
          </a:bodyPr>
          <a:lstStyle/>
          <a:p>
            <a:r>
              <a:rPr lang="en-US" sz="2200" cap="small" dirty="0">
                <a:effectLst>
                  <a:outerShdw blurRad="38100" dist="38100" dir="2700000" algn="tl">
                    <a:srgbClr val="000000">
                      <a:alpha val="43137"/>
                    </a:srgbClr>
                  </a:outerShdw>
                </a:effectLst>
              </a:rPr>
              <a:t>Part one: Do not leave us!</a:t>
            </a:r>
          </a:p>
        </p:txBody>
      </p:sp>
      <p:sp>
        <p:nvSpPr>
          <p:cNvPr id="3" name="Rectangle 2"/>
          <p:cNvSpPr/>
          <p:nvPr/>
        </p:nvSpPr>
        <p:spPr>
          <a:xfrm>
            <a:off x="2967491" y="1748277"/>
            <a:ext cx="4507965" cy="584775"/>
          </a:xfrm>
          <a:prstGeom prst="rect">
            <a:avLst/>
          </a:prstGeom>
        </p:spPr>
        <p:txBody>
          <a:bodyPr wrap="none">
            <a:spAutoFit/>
          </a:bodyPr>
          <a:lstStyle/>
          <a:p>
            <a:pPr algn="r"/>
            <a:r>
              <a:rPr lang="en-US" sz="3200" b="1" cap="all" dirty="0">
                <a:solidFill>
                  <a:schemeClr val="accent4"/>
                </a:solidFill>
                <a:latin typeface="+mj-lt"/>
              </a:rPr>
              <a:t>The Lord’s Answer…</a:t>
            </a:r>
          </a:p>
        </p:txBody>
      </p:sp>
      <p:cxnSp>
        <p:nvCxnSpPr>
          <p:cNvPr id="15" name="Straight Connector 14"/>
          <p:cNvCxnSpPr>
            <a:cxnSpLocks/>
          </p:cNvCxnSpPr>
          <p:nvPr/>
        </p:nvCxnSpPr>
        <p:spPr>
          <a:xfrm>
            <a:off x="4127500" y="5652940"/>
            <a:ext cx="84042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07013" y="5984449"/>
            <a:ext cx="126318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74569" y="3005579"/>
            <a:ext cx="617298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25311" y="3327662"/>
            <a:ext cx="270235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4D34CEC-F453-4D45-9C30-4932B3D752D5}"/>
              </a:ext>
            </a:extLst>
          </p:cNvPr>
          <p:cNvCxnSpPr>
            <a:cxnSpLocks/>
          </p:cNvCxnSpPr>
          <p:nvPr/>
        </p:nvCxnSpPr>
        <p:spPr>
          <a:xfrm>
            <a:off x="1323942" y="4332140"/>
            <a:ext cx="3425858"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98412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22" presetClass="entr" presetSubtype="8"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3634" y="1910494"/>
            <a:ext cx="8653806" cy="1569660"/>
          </a:xfrm>
          <a:prstGeom prst="rect">
            <a:avLst/>
          </a:prstGeom>
        </p:spPr>
        <p:txBody>
          <a:bodyPr wrap="square">
            <a:spAutoFit/>
          </a:bodyPr>
          <a:lstStyle/>
          <a:p>
            <a:r>
              <a:rPr lang="en-US" sz="2400" dirty="0">
                <a:solidFill>
                  <a:schemeClr val="tx2"/>
                </a:solidFill>
                <a:effectLst>
                  <a:outerShdw blurRad="38100" dist="38100" dir="2700000" algn="tl">
                    <a:srgbClr val="000000">
                      <a:alpha val="43137"/>
                    </a:srgbClr>
                  </a:outerShdw>
                </a:effectLst>
              </a:rPr>
              <a:t>14:12 When they fast, I will not hear their cry; and when they offer burnt offering and grain offering, I will not accept them. But I will consume them by the </a:t>
            </a:r>
            <a:r>
              <a:rPr lang="en-US" sz="2400" u="sng" dirty="0">
                <a:solidFill>
                  <a:schemeClr val="accent1"/>
                </a:solidFill>
                <a:effectLst>
                  <a:outerShdw blurRad="38100" dist="38100" dir="2700000" algn="tl">
                    <a:srgbClr val="000000">
                      <a:alpha val="43137"/>
                    </a:srgbClr>
                  </a:outerShdw>
                </a:effectLst>
              </a:rPr>
              <a:t>sword</a:t>
            </a:r>
            <a:r>
              <a:rPr lang="en-US" sz="2400" dirty="0">
                <a:solidFill>
                  <a:schemeClr val="tx2"/>
                </a:solidFill>
                <a:effectLst>
                  <a:outerShdw blurRad="38100" dist="38100" dir="2700000" algn="tl">
                    <a:srgbClr val="000000">
                      <a:alpha val="43137"/>
                    </a:srgbClr>
                  </a:outerShdw>
                </a:effectLst>
              </a:rPr>
              <a:t>, by the </a:t>
            </a:r>
            <a:r>
              <a:rPr lang="en-US" sz="2400" u="sng" dirty="0">
                <a:solidFill>
                  <a:schemeClr val="accent1"/>
                </a:solidFill>
                <a:effectLst>
                  <a:outerShdw blurRad="38100" dist="38100" dir="2700000" algn="tl">
                    <a:srgbClr val="000000">
                      <a:alpha val="43137"/>
                    </a:srgbClr>
                  </a:outerShdw>
                </a:effectLst>
              </a:rPr>
              <a:t>famine</a:t>
            </a:r>
            <a:r>
              <a:rPr lang="en-US" sz="2400" dirty="0">
                <a:solidFill>
                  <a:schemeClr val="tx2"/>
                </a:solidFill>
                <a:effectLst>
                  <a:outerShdw blurRad="38100" dist="38100" dir="2700000" algn="tl">
                    <a:srgbClr val="000000">
                      <a:alpha val="43137"/>
                    </a:srgbClr>
                  </a:outerShdw>
                </a:effectLst>
              </a:rPr>
              <a:t>, and by the </a:t>
            </a:r>
            <a:r>
              <a:rPr lang="en-US" sz="2400" u="sng" dirty="0">
                <a:solidFill>
                  <a:schemeClr val="accent1"/>
                </a:solidFill>
                <a:effectLst>
                  <a:outerShdw blurRad="38100" dist="38100" dir="2700000" algn="tl">
                    <a:srgbClr val="000000">
                      <a:alpha val="43137"/>
                    </a:srgbClr>
                  </a:outerShdw>
                </a:effectLst>
              </a:rPr>
              <a:t>pestilence</a:t>
            </a:r>
            <a:r>
              <a:rPr lang="en-US" sz="2400" dirty="0">
                <a:solidFill>
                  <a:schemeClr val="tx2"/>
                </a:solidFill>
                <a:effectLst>
                  <a:outerShdw blurRad="38100" dist="38100" dir="2700000" algn="tl">
                    <a:srgbClr val="000000">
                      <a:alpha val="43137"/>
                    </a:srgbClr>
                  </a:outerShdw>
                </a:effectLst>
              </a:rPr>
              <a:t>." </a:t>
            </a:r>
          </a:p>
        </p:txBody>
      </p:sp>
      <p:sp>
        <p:nvSpPr>
          <p:cNvPr id="7" name="Title 6"/>
          <p:cNvSpPr>
            <a:spLocks noGrp="1"/>
          </p:cNvSpPr>
          <p:nvPr>
            <p:ph type="title"/>
          </p:nvPr>
        </p:nvSpPr>
        <p:spPr>
          <a:xfrm>
            <a:off x="405353" y="273363"/>
            <a:ext cx="10491247" cy="600173"/>
          </a:xfrm>
        </p:spPr>
        <p:txBody>
          <a:bodyPr/>
          <a:lstStyle/>
          <a:p>
            <a:r>
              <a:rPr lang="en-US" dirty="0"/>
              <a:t>The Drought…  </a:t>
            </a:r>
            <a:r>
              <a:rPr lang="en-US" sz="2400" dirty="0">
                <a:solidFill>
                  <a:srgbClr val="000000"/>
                </a:solidFill>
              </a:rPr>
              <a:t>chapter 14</a:t>
            </a:r>
            <a:endParaRPr lang="en-US" dirty="0">
              <a:solidFill>
                <a:srgbClr val="000000"/>
              </a:solidFill>
            </a:endParaRPr>
          </a:p>
        </p:txBody>
      </p:sp>
      <p:cxnSp>
        <p:nvCxnSpPr>
          <p:cNvPr id="20" name="Straight Connector 19"/>
          <p:cNvCxnSpPr/>
          <p:nvPr/>
        </p:nvCxnSpPr>
        <p:spPr>
          <a:xfrm>
            <a:off x="9605913" y="1170486"/>
            <a:ext cx="199848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8061455" y="3628412"/>
            <a:ext cx="3575915" cy="2308324"/>
          </a:xfrm>
          <a:prstGeom prst="rect">
            <a:avLst/>
          </a:prstGeom>
          <a:solidFill>
            <a:schemeClr val="accent2">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b="1" dirty="0">
                <a:effectLst>
                  <a:outerShdw blurRad="38100" dist="38100" dir="2700000" algn="tl">
                    <a:srgbClr val="000000">
                      <a:alpha val="43137"/>
                    </a:srgbClr>
                  </a:outerShdw>
                </a:effectLst>
              </a:rPr>
              <a:t>Jer_42:17  So shall it be with all the men who set their faces to go to Egypt to dwell there. They shall die </a:t>
            </a:r>
            <a:r>
              <a:rPr lang="en-US" b="1" dirty="0">
                <a:solidFill>
                  <a:srgbClr val="FFFF00"/>
                </a:solidFill>
                <a:effectLst>
                  <a:outerShdw blurRad="38100" dist="38100" dir="2700000" algn="tl">
                    <a:srgbClr val="000000">
                      <a:alpha val="43137"/>
                    </a:srgbClr>
                  </a:outerShdw>
                </a:effectLst>
              </a:rPr>
              <a:t>by the sword, by famine, and by pestilence</a:t>
            </a:r>
            <a:r>
              <a:rPr lang="en-US" b="1" dirty="0">
                <a:effectLst>
                  <a:outerShdw blurRad="38100" dist="38100" dir="2700000" algn="tl">
                    <a:srgbClr val="000000">
                      <a:alpha val="43137"/>
                    </a:srgbClr>
                  </a:outerShdw>
                </a:effectLst>
              </a:rPr>
              <a:t>. And none of them shall remain or escape from the disaster that I will bring upon them.'</a:t>
            </a:r>
          </a:p>
        </p:txBody>
      </p:sp>
      <p:sp>
        <p:nvSpPr>
          <p:cNvPr id="27" name="Rectangle 26"/>
          <p:cNvSpPr/>
          <p:nvPr/>
        </p:nvSpPr>
        <p:spPr>
          <a:xfrm>
            <a:off x="558547" y="3621461"/>
            <a:ext cx="3242823" cy="2308324"/>
          </a:xfrm>
          <a:prstGeom prst="rect">
            <a:avLst/>
          </a:prstGeom>
          <a:solidFill>
            <a:schemeClr val="accent2">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b="1" dirty="0">
                <a:effectLst>
                  <a:outerShdw blurRad="38100" dist="38100" dir="2700000" algn="tl">
                    <a:srgbClr val="000000">
                      <a:alpha val="43137"/>
                    </a:srgbClr>
                  </a:outerShdw>
                </a:effectLst>
              </a:rPr>
              <a:t>Jer_21:9  He who remains in this city shall die by </a:t>
            </a:r>
            <a:r>
              <a:rPr lang="en-US" b="1" dirty="0">
                <a:solidFill>
                  <a:srgbClr val="FFFF00"/>
                </a:solidFill>
                <a:effectLst>
                  <a:outerShdw blurRad="38100" dist="38100" dir="2700000" algn="tl">
                    <a:srgbClr val="000000">
                      <a:alpha val="43137"/>
                    </a:srgbClr>
                  </a:outerShdw>
                </a:effectLst>
              </a:rPr>
              <a:t>the sword, by famine, and by pestilence</a:t>
            </a:r>
            <a:r>
              <a:rPr lang="en-US" b="1" dirty="0">
                <a:effectLst>
                  <a:outerShdw blurRad="38100" dist="38100" dir="2700000" algn="tl">
                    <a:srgbClr val="000000">
                      <a:alpha val="43137"/>
                    </a:srgbClr>
                  </a:outerShdw>
                </a:effectLst>
              </a:rPr>
              <a:t>; but he who goes out and defects to the Chaldeans who besiege you, he shall live, and his life shall be as a prize to him.</a:t>
            </a:r>
          </a:p>
        </p:txBody>
      </p:sp>
      <p:sp>
        <p:nvSpPr>
          <p:cNvPr id="29" name="Rectangle 28"/>
          <p:cNvSpPr/>
          <p:nvPr/>
        </p:nvSpPr>
        <p:spPr>
          <a:xfrm>
            <a:off x="4477746" y="3621461"/>
            <a:ext cx="2900302" cy="2308324"/>
          </a:xfrm>
          <a:prstGeom prst="rect">
            <a:avLst/>
          </a:prstGeom>
          <a:solidFill>
            <a:schemeClr val="accent2">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b="1" dirty="0">
                <a:effectLst>
                  <a:outerShdw blurRad="38100" dist="38100" dir="2700000" algn="tl">
                    <a:srgbClr val="000000">
                      <a:alpha val="43137"/>
                    </a:srgbClr>
                  </a:outerShdw>
                </a:effectLst>
              </a:rPr>
              <a:t>Jer_27:13  Why will you die, you and your people, by </a:t>
            </a:r>
            <a:r>
              <a:rPr lang="en-US" b="1" dirty="0">
                <a:solidFill>
                  <a:srgbClr val="FFFF00"/>
                </a:solidFill>
                <a:effectLst>
                  <a:outerShdw blurRad="38100" dist="38100" dir="2700000" algn="tl">
                    <a:srgbClr val="000000">
                      <a:alpha val="43137"/>
                    </a:srgbClr>
                  </a:outerShdw>
                </a:effectLst>
              </a:rPr>
              <a:t>the sword, by the famine, and by the pestilence</a:t>
            </a:r>
            <a:r>
              <a:rPr lang="en-US" b="1" dirty="0">
                <a:effectLst>
                  <a:outerShdw blurRad="38100" dist="38100" dir="2700000" algn="tl">
                    <a:srgbClr val="000000">
                      <a:alpha val="43137"/>
                    </a:srgbClr>
                  </a:outerShdw>
                </a:effectLst>
              </a:rPr>
              <a:t>, as the LORD has spoken against the nation that will not serve the king of Babylon?</a:t>
            </a:r>
          </a:p>
        </p:txBody>
      </p:sp>
      <p:sp>
        <p:nvSpPr>
          <p:cNvPr id="30" name="Right Arrow 29"/>
          <p:cNvSpPr/>
          <p:nvPr/>
        </p:nvSpPr>
        <p:spPr>
          <a:xfrm>
            <a:off x="3735396" y="4216965"/>
            <a:ext cx="777734" cy="1131217"/>
          </a:xfrm>
          <a:prstGeom prst="rightArrow">
            <a:avLst/>
          </a:prstGeom>
          <a:solidFill>
            <a:srgbClr val="FFC000"/>
          </a:solidFill>
          <a:ln>
            <a:solidFill>
              <a:schemeClr val="tx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a:off x="7303424" y="4166069"/>
            <a:ext cx="796545" cy="1219107"/>
          </a:xfrm>
          <a:prstGeom prst="rightArrow">
            <a:avLst/>
          </a:prstGeom>
          <a:solidFill>
            <a:srgbClr val="FFC000"/>
          </a:solidFill>
          <a:ln>
            <a:solidFill>
              <a:schemeClr val="tx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7805394" y="320510"/>
            <a:ext cx="4042526" cy="1489435"/>
          </a:xfrm>
          <a:prstGeom prst="ellipse">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accent3">
                    <a:lumMod val="40000"/>
                    <a:lumOff val="60000"/>
                  </a:schemeClr>
                </a:solidFill>
                <a:effectLst>
                  <a:outerShdw blurRad="38100" dist="38100" dir="2700000" algn="tl">
                    <a:srgbClr val="000000">
                      <a:alpha val="43137"/>
                    </a:srgbClr>
                  </a:outerShdw>
                </a:effectLst>
              </a:rPr>
              <a:t>Threads of Jeremiah</a:t>
            </a:r>
          </a:p>
        </p:txBody>
      </p:sp>
      <p:sp>
        <p:nvSpPr>
          <p:cNvPr id="3" name="Pentagon 2"/>
          <p:cNvSpPr/>
          <p:nvPr/>
        </p:nvSpPr>
        <p:spPr>
          <a:xfrm>
            <a:off x="9257122" y="1539702"/>
            <a:ext cx="2773051" cy="741585"/>
          </a:xfrm>
          <a:prstGeom prst="homePlate">
            <a:avLst/>
          </a:prstGeom>
          <a:solidFill>
            <a:schemeClr val="tx1">
              <a:lumMod val="5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3">
                    <a:lumMod val="40000"/>
                    <a:lumOff val="60000"/>
                  </a:schemeClr>
                </a:solidFill>
                <a:effectLst>
                  <a:outerShdw blurRad="38100" dist="38100" dir="2700000" algn="tl">
                    <a:srgbClr val="000000">
                      <a:alpha val="43137"/>
                    </a:srgbClr>
                  </a:outerShdw>
                </a:effectLst>
              </a:rPr>
              <a:t>“</a:t>
            </a:r>
            <a:r>
              <a:rPr lang="en-US" sz="2000" dirty="0">
                <a:solidFill>
                  <a:schemeClr val="accent3">
                    <a:lumMod val="40000"/>
                    <a:lumOff val="60000"/>
                  </a:schemeClr>
                </a:solidFill>
              </a:rPr>
              <a:t>sword, famine, and by pestilence…” </a:t>
            </a:r>
            <a:endParaRPr lang="en-US" sz="2000" b="1" dirty="0">
              <a:solidFill>
                <a:schemeClr val="accent3">
                  <a:lumMod val="40000"/>
                  <a:lumOff val="60000"/>
                </a:schemeClr>
              </a:solidFill>
              <a:effectLst>
                <a:outerShdw blurRad="38100" dist="38100" dir="2700000" algn="tl">
                  <a:srgbClr val="000000">
                    <a:alpha val="43137"/>
                  </a:srgbClr>
                </a:outerShdw>
              </a:effectLst>
            </a:endParaRPr>
          </a:p>
        </p:txBody>
      </p:sp>
      <p:sp>
        <p:nvSpPr>
          <p:cNvPr id="6" name="32-Point Star 5"/>
          <p:cNvSpPr/>
          <p:nvPr/>
        </p:nvSpPr>
        <p:spPr>
          <a:xfrm>
            <a:off x="5467546" y="512181"/>
            <a:ext cx="2337848" cy="1564850"/>
          </a:xfrm>
          <a:prstGeom prst="star32">
            <a:avLst/>
          </a:prstGeom>
          <a:solidFill>
            <a:schemeClr val="accent6">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cap="all" dirty="0">
                <a:effectLst>
                  <a:outerShdw blurRad="38100" dist="38100" dir="2700000" algn="tl">
                    <a:srgbClr val="000000">
                      <a:alpha val="43137"/>
                    </a:srgbClr>
                  </a:outerShdw>
                </a:effectLst>
              </a:rPr>
              <a:t>Used 15 Times</a:t>
            </a:r>
          </a:p>
        </p:txBody>
      </p:sp>
      <p:sp>
        <p:nvSpPr>
          <p:cNvPr id="18" name="Rectangle 17"/>
          <p:cNvSpPr/>
          <p:nvPr/>
        </p:nvSpPr>
        <p:spPr>
          <a:xfrm>
            <a:off x="5160752" y="6364605"/>
            <a:ext cx="6888809" cy="461665"/>
          </a:xfrm>
          <a:prstGeom prst="rect">
            <a:avLst/>
          </a:prstGeom>
        </p:spPr>
        <p:txBody>
          <a:bodyPr wrap="none">
            <a:spAutoFit/>
          </a:bodyPr>
          <a:lstStyle/>
          <a:p>
            <a:pPr algn="r"/>
            <a:r>
              <a:rPr lang="en-US" sz="2400" b="1" cap="small" dirty="0">
                <a:solidFill>
                  <a:schemeClr val="tx2"/>
                </a:solidFill>
              </a:rPr>
              <a:t>Lesson 5:  Revelation on occasion of the Drought</a:t>
            </a:r>
          </a:p>
        </p:txBody>
      </p:sp>
      <p:sp>
        <p:nvSpPr>
          <p:cNvPr id="14" name="Teardrop 13"/>
          <p:cNvSpPr/>
          <p:nvPr/>
        </p:nvSpPr>
        <p:spPr>
          <a:xfrm>
            <a:off x="9341963" y="2289972"/>
            <a:ext cx="2295407" cy="820874"/>
          </a:xfrm>
          <a:prstGeom prst="teardrop">
            <a:avLst/>
          </a:prstGeom>
          <a:solidFill>
            <a:schemeClr val="accent3">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CHAPTER 16</a:t>
            </a:r>
          </a:p>
        </p:txBody>
      </p:sp>
    </p:spTree>
    <p:extLst>
      <p:ext uri="{BB962C8B-B14F-4D97-AF65-F5344CB8AC3E}">
        <p14:creationId xmlns:p14="http://schemas.microsoft.com/office/powerpoint/2010/main" val="132743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500"/>
                                        <p:tgtEl>
                                          <p:spTgt spid="30"/>
                                        </p:tgtEl>
                                      </p:cBhvr>
                                    </p:animEffect>
                                  </p:childTnLst>
                                </p:cTn>
                              </p:par>
                            </p:childTnLst>
                          </p:cTn>
                        </p:par>
                        <p:par>
                          <p:cTn id="21" fill="hold">
                            <p:stCondLst>
                              <p:cond delay="500"/>
                            </p:stCondLst>
                            <p:childTnLst>
                              <p:par>
                                <p:cTn id="22" presetID="10" presetClass="entr" presetSubtype="0" fill="hold" grpId="0" nodeType="afterEffect">
                                  <p:stCondLst>
                                    <p:cond delay="50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childTnLst>
                          </p:cTn>
                        </p:par>
                        <p:par>
                          <p:cTn id="30" fill="hold">
                            <p:stCondLst>
                              <p:cond delay="500"/>
                            </p:stCondLst>
                            <p:childTnLst>
                              <p:par>
                                <p:cTn id="31" presetID="10" presetClass="entr" presetSubtype="0" fill="hold" grpId="0" nodeType="afterEffect">
                                  <p:stCondLst>
                                    <p:cond delay="50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9" grpId="0" animBg="1"/>
      <p:bldP spid="30" grpId="0" animBg="1"/>
      <p:bldP spid="31" grpId="0" animBg="1"/>
      <p:bldP spid="6"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 snapshot of Jeremiah…</a:t>
            </a:r>
          </a:p>
        </p:txBody>
      </p:sp>
      <p:sp>
        <p:nvSpPr>
          <p:cNvPr id="4" name="Content Placeholder 7"/>
          <p:cNvSpPr txBox="1">
            <a:spLocks/>
          </p:cNvSpPr>
          <p:nvPr/>
        </p:nvSpPr>
        <p:spPr>
          <a:xfrm>
            <a:off x="367646" y="1875934"/>
            <a:ext cx="7107810" cy="4807670"/>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9pPr>
          </a:lstStyle>
          <a:p>
            <a:r>
              <a:rPr lang="en-US" sz="2400" b="1" dirty="0" err="1"/>
              <a:t>Jer</a:t>
            </a:r>
            <a:r>
              <a:rPr lang="en-US" sz="2400" b="1" dirty="0"/>
              <a:t> 14:13</a:t>
            </a:r>
            <a:r>
              <a:rPr lang="en-US" sz="2400" dirty="0"/>
              <a:t>  </a:t>
            </a:r>
            <a:r>
              <a:rPr lang="en-US" sz="2400" dirty="0">
                <a:solidFill>
                  <a:schemeClr val="tx2"/>
                </a:solidFill>
                <a:effectLst>
                  <a:outerShdw blurRad="38100" dist="38100" dir="2700000" algn="tl">
                    <a:srgbClr val="000000">
                      <a:alpha val="43137"/>
                    </a:srgbClr>
                  </a:outerShdw>
                </a:effectLst>
              </a:rPr>
              <a:t>Then I said, "Ah, Lord GOD! Behold, the prophets say to them, 'You shall not see the sword, nor shall you have famine, but I will give you assured peace in this place.'</a:t>
            </a:r>
          </a:p>
        </p:txBody>
      </p:sp>
      <p:sp>
        <p:nvSpPr>
          <p:cNvPr id="6" name="Title 6"/>
          <p:cNvSpPr txBox="1">
            <a:spLocks/>
          </p:cNvSpPr>
          <p:nvPr/>
        </p:nvSpPr>
        <p:spPr>
          <a:xfrm>
            <a:off x="284376" y="810703"/>
            <a:ext cx="7191080" cy="62923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dirty="0"/>
              <a:t>Jeremiah’s Conversation…</a:t>
            </a:r>
          </a:p>
        </p:txBody>
      </p:sp>
      <p:cxnSp>
        <p:nvCxnSpPr>
          <p:cNvPr id="9" name="Straight Connector 8"/>
          <p:cNvCxnSpPr/>
          <p:nvPr/>
        </p:nvCxnSpPr>
        <p:spPr>
          <a:xfrm>
            <a:off x="1783241" y="3223967"/>
            <a:ext cx="249652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Subtitle 2"/>
          <p:cNvSpPr txBox="1">
            <a:spLocks/>
          </p:cNvSpPr>
          <p:nvPr/>
        </p:nvSpPr>
        <p:spPr>
          <a:xfrm>
            <a:off x="7880808" y="5916618"/>
            <a:ext cx="4139938" cy="766986"/>
          </a:xfrm>
          <a:prstGeom prst="rect">
            <a:avLst/>
          </a:prstGeom>
          <a:ln>
            <a:noFill/>
          </a:ln>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rgbClr val="000000"/>
                </a:solidFill>
              </a:rPr>
              <a:t>Lesson 5:  revelation on occasion of the drought</a:t>
            </a:r>
          </a:p>
        </p:txBody>
      </p:sp>
      <p:sp>
        <p:nvSpPr>
          <p:cNvPr id="2" name="TextBox 1"/>
          <p:cNvSpPr txBox="1"/>
          <p:nvPr/>
        </p:nvSpPr>
        <p:spPr>
          <a:xfrm>
            <a:off x="443063" y="1317390"/>
            <a:ext cx="4996206" cy="430887"/>
          </a:xfrm>
          <a:prstGeom prst="rect">
            <a:avLst/>
          </a:prstGeom>
          <a:noFill/>
        </p:spPr>
        <p:txBody>
          <a:bodyPr wrap="square" rtlCol="0">
            <a:spAutoFit/>
          </a:bodyPr>
          <a:lstStyle/>
          <a:p>
            <a:r>
              <a:rPr lang="en-US" sz="2200" cap="small" dirty="0">
                <a:effectLst>
                  <a:outerShdw blurRad="38100" dist="38100" dir="2700000" algn="tl">
                    <a:srgbClr val="000000">
                      <a:alpha val="43137"/>
                    </a:srgbClr>
                  </a:outerShdw>
                </a:effectLst>
              </a:rPr>
              <a:t>Part Two: Behold the prophets!</a:t>
            </a:r>
          </a:p>
        </p:txBody>
      </p:sp>
    </p:spTree>
    <p:extLst>
      <p:ext uri="{BB962C8B-B14F-4D97-AF65-F5344CB8AC3E}">
        <p14:creationId xmlns:p14="http://schemas.microsoft.com/office/powerpoint/2010/main" val="61945355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 snapshot of Jeremiah…</a:t>
            </a:r>
          </a:p>
        </p:txBody>
      </p:sp>
      <p:sp>
        <p:nvSpPr>
          <p:cNvPr id="4" name="Content Placeholder 7"/>
          <p:cNvSpPr txBox="1">
            <a:spLocks/>
          </p:cNvSpPr>
          <p:nvPr/>
        </p:nvSpPr>
        <p:spPr>
          <a:xfrm>
            <a:off x="284376" y="3338021"/>
            <a:ext cx="7107810" cy="3370153"/>
          </a:xfrm>
          <a:prstGeom prst="rect">
            <a:avLst/>
          </a:prstGeom>
        </p:spPr>
        <p:txBody>
          <a:bodyPr vert="horz" lIns="91440" tIns="45720" rIns="91440" bIns="45720" rtlCol="0">
            <a:sp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9pPr>
          </a:lstStyle>
          <a:p>
            <a:r>
              <a:rPr lang="en-US" sz="2200" dirty="0" err="1">
                <a:solidFill>
                  <a:schemeClr val="tx2"/>
                </a:solidFill>
                <a:effectLst>
                  <a:outerShdw blurRad="38100" dist="38100" dir="2700000" algn="tl">
                    <a:srgbClr val="000000">
                      <a:alpha val="43137"/>
                    </a:srgbClr>
                  </a:outerShdw>
                </a:effectLst>
              </a:rPr>
              <a:t>Jer</a:t>
            </a:r>
            <a:r>
              <a:rPr lang="en-US" sz="2200" dirty="0">
                <a:solidFill>
                  <a:schemeClr val="tx2"/>
                </a:solidFill>
                <a:effectLst>
                  <a:outerShdw blurRad="38100" dist="38100" dir="2700000" algn="tl">
                    <a:srgbClr val="000000">
                      <a:alpha val="43137"/>
                    </a:srgbClr>
                  </a:outerShdw>
                </a:effectLst>
              </a:rPr>
              <a:t> 14:15  Therefore thus says the LORD concerning the prophets who prophesy in My name, whom I did not send, and who say, 'Sword and famine shall not be in this land'—'By sword and famine those prophets shall be consumed! </a:t>
            </a:r>
          </a:p>
          <a:p>
            <a:r>
              <a:rPr lang="en-US" sz="2200" dirty="0" err="1">
                <a:solidFill>
                  <a:schemeClr val="tx2"/>
                </a:solidFill>
                <a:effectLst>
                  <a:outerShdw blurRad="38100" dist="38100" dir="2700000" algn="tl">
                    <a:srgbClr val="000000">
                      <a:alpha val="43137"/>
                    </a:srgbClr>
                  </a:outerShdw>
                </a:effectLst>
              </a:rPr>
              <a:t>Jer</a:t>
            </a:r>
            <a:r>
              <a:rPr lang="en-US" sz="2200" dirty="0">
                <a:solidFill>
                  <a:schemeClr val="tx2"/>
                </a:solidFill>
                <a:effectLst>
                  <a:outerShdw blurRad="38100" dist="38100" dir="2700000" algn="tl">
                    <a:srgbClr val="000000">
                      <a:alpha val="43137"/>
                    </a:srgbClr>
                  </a:outerShdw>
                </a:effectLst>
              </a:rPr>
              <a:t> 14:16  And the people to whom they prophesy shall be cast out in the streets of Jerusalem because of the famine and the sword; they will have no one to bury them—them nor their wives, their sons nor their daughters—for I will pour their wickedness on them.' </a:t>
            </a:r>
          </a:p>
        </p:txBody>
      </p:sp>
      <p:sp>
        <p:nvSpPr>
          <p:cNvPr id="6" name="Title 6"/>
          <p:cNvSpPr txBox="1">
            <a:spLocks/>
          </p:cNvSpPr>
          <p:nvPr/>
        </p:nvSpPr>
        <p:spPr>
          <a:xfrm>
            <a:off x="284376" y="810703"/>
            <a:ext cx="7191080" cy="62923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dirty="0"/>
              <a:t>Jeremiah’s Conversation…</a:t>
            </a:r>
          </a:p>
        </p:txBody>
      </p:sp>
      <p:cxnSp>
        <p:nvCxnSpPr>
          <p:cNvPr id="9" name="Straight Connector 8"/>
          <p:cNvCxnSpPr/>
          <p:nvPr/>
        </p:nvCxnSpPr>
        <p:spPr>
          <a:xfrm>
            <a:off x="2141460" y="4571999"/>
            <a:ext cx="499463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Subtitle 2"/>
          <p:cNvSpPr txBox="1">
            <a:spLocks/>
          </p:cNvSpPr>
          <p:nvPr/>
        </p:nvSpPr>
        <p:spPr>
          <a:xfrm>
            <a:off x="7880808" y="5916618"/>
            <a:ext cx="4139938" cy="766986"/>
          </a:xfrm>
          <a:prstGeom prst="rect">
            <a:avLst/>
          </a:prstGeom>
          <a:ln>
            <a:noFill/>
          </a:ln>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rgbClr val="000000"/>
                </a:solidFill>
              </a:rPr>
              <a:t>Lesson 5:  revelation on occasion of the drought</a:t>
            </a:r>
          </a:p>
        </p:txBody>
      </p:sp>
      <p:sp>
        <p:nvSpPr>
          <p:cNvPr id="2" name="TextBox 1"/>
          <p:cNvSpPr txBox="1"/>
          <p:nvPr/>
        </p:nvSpPr>
        <p:spPr>
          <a:xfrm>
            <a:off x="443063" y="1317390"/>
            <a:ext cx="4996206" cy="430887"/>
          </a:xfrm>
          <a:prstGeom prst="rect">
            <a:avLst/>
          </a:prstGeom>
          <a:noFill/>
        </p:spPr>
        <p:txBody>
          <a:bodyPr wrap="square" rtlCol="0">
            <a:spAutoFit/>
          </a:bodyPr>
          <a:lstStyle/>
          <a:p>
            <a:r>
              <a:rPr lang="en-US" sz="2200" cap="small" dirty="0">
                <a:effectLst>
                  <a:outerShdw blurRad="38100" dist="38100" dir="2700000" algn="tl">
                    <a:srgbClr val="000000">
                      <a:alpha val="43137"/>
                    </a:srgbClr>
                  </a:outerShdw>
                </a:effectLst>
              </a:rPr>
              <a:t>Part Two: Behold the prophets!</a:t>
            </a:r>
          </a:p>
        </p:txBody>
      </p:sp>
      <p:sp>
        <p:nvSpPr>
          <p:cNvPr id="8" name="Rectangle 7"/>
          <p:cNvSpPr/>
          <p:nvPr/>
        </p:nvSpPr>
        <p:spPr>
          <a:xfrm>
            <a:off x="2967491" y="1748277"/>
            <a:ext cx="4507965" cy="584775"/>
          </a:xfrm>
          <a:prstGeom prst="rect">
            <a:avLst/>
          </a:prstGeom>
        </p:spPr>
        <p:txBody>
          <a:bodyPr wrap="none">
            <a:spAutoFit/>
          </a:bodyPr>
          <a:lstStyle/>
          <a:p>
            <a:pPr algn="r"/>
            <a:r>
              <a:rPr lang="en-US" sz="3200" b="1" cap="all" dirty="0">
                <a:solidFill>
                  <a:schemeClr val="accent4"/>
                </a:solidFill>
                <a:latin typeface="+mj-lt"/>
              </a:rPr>
              <a:t>The Lord’s Answer…</a:t>
            </a:r>
          </a:p>
        </p:txBody>
      </p:sp>
      <p:cxnSp>
        <p:nvCxnSpPr>
          <p:cNvPr id="10" name="Straight Connector 9"/>
          <p:cNvCxnSpPr/>
          <p:nvPr/>
        </p:nvCxnSpPr>
        <p:spPr>
          <a:xfrm>
            <a:off x="663023" y="4875228"/>
            <a:ext cx="16371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842945" y="5414127"/>
            <a:ext cx="537798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63023" y="5707929"/>
            <a:ext cx="624682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63023" y="6008015"/>
            <a:ext cx="257979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43062" y="1527928"/>
            <a:ext cx="6949123" cy="1785104"/>
          </a:xfrm>
          <a:prstGeom prst="rect">
            <a:avLst/>
          </a:prstGeom>
        </p:spPr>
        <p:txBody>
          <a:bodyPr wrap="square">
            <a:spAutoFit/>
          </a:bodyPr>
          <a:lstStyle/>
          <a:p>
            <a:r>
              <a:rPr lang="en-US" sz="2200" b="1" dirty="0" err="1"/>
              <a:t>Jer</a:t>
            </a:r>
            <a:r>
              <a:rPr lang="en-US" sz="2200" b="1" dirty="0"/>
              <a:t> 14:14</a:t>
            </a:r>
            <a:r>
              <a:rPr lang="en-US" sz="2200" dirty="0"/>
              <a:t>  </a:t>
            </a:r>
            <a:r>
              <a:rPr lang="en-US" sz="2200" dirty="0">
                <a:solidFill>
                  <a:schemeClr val="tx2"/>
                </a:solidFill>
                <a:effectLst>
                  <a:outerShdw blurRad="38100" dist="38100" dir="2700000" algn="tl">
                    <a:srgbClr val="000000">
                      <a:alpha val="43137"/>
                    </a:srgbClr>
                  </a:outerShdw>
                </a:effectLst>
              </a:rPr>
              <a:t>And the LORD said to me, "The prophets prophesy lies in My name. I have not sent them, commanded them, nor spoken to them; they prophesy to you a false vision, divination, a worthless thing, and the deceit of their heart. </a:t>
            </a:r>
          </a:p>
        </p:txBody>
      </p:sp>
      <p:cxnSp>
        <p:nvCxnSpPr>
          <p:cNvPr id="19" name="Straight Connector 18"/>
          <p:cNvCxnSpPr/>
          <p:nvPr/>
        </p:nvCxnSpPr>
        <p:spPr>
          <a:xfrm>
            <a:off x="549901" y="3234964"/>
            <a:ext cx="239126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7560297" y="347894"/>
            <a:ext cx="4550007" cy="1938992"/>
          </a:xfrm>
          <a:prstGeom prst="rect">
            <a:avLst/>
          </a:prstGeom>
          <a:solidFill>
            <a:schemeClr val="accent4">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wrap="square">
            <a:spAutoFit/>
          </a:bodyPr>
          <a:lstStyle/>
          <a:p>
            <a:r>
              <a:rPr lang="en-US" sz="2000" b="1" dirty="0" err="1">
                <a:effectLst>
                  <a:outerShdw blurRad="38100" dist="38100" dir="2700000" algn="tl">
                    <a:srgbClr val="000000">
                      <a:alpha val="43137"/>
                    </a:srgbClr>
                  </a:outerShdw>
                </a:effectLst>
              </a:rPr>
              <a:t>Jer</a:t>
            </a:r>
            <a:r>
              <a:rPr lang="en-US" sz="2000" b="1" dirty="0">
                <a:effectLst>
                  <a:outerShdw blurRad="38100" dist="38100" dir="2700000" algn="tl">
                    <a:srgbClr val="000000">
                      <a:alpha val="43137"/>
                    </a:srgbClr>
                  </a:outerShdw>
                </a:effectLst>
              </a:rPr>
              <a:t> 14:18  If I go out to the field, Then behold, those slain with the sword! And if I enter the city, Then behold, those sick from famine! Yes, both prophet and priest go about in a land they do not know.' "</a:t>
            </a:r>
            <a:r>
              <a:rPr lang="en-US" dirty="0"/>
              <a:t> </a:t>
            </a:r>
          </a:p>
        </p:txBody>
      </p:sp>
      <p:sp>
        <p:nvSpPr>
          <p:cNvPr id="22" name="Oval 21"/>
          <p:cNvSpPr/>
          <p:nvPr/>
        </p:nvSpPr>
        <p:spPr>
          <a:xfrm>
            <a:off x="9455085" y="2040665"/>
            <a:ext cx="2655219" cy="655402"/>
          </a:xfrm>
          <a:prstGeom prst="ellipse">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EZEKIEL 7:15</a:t>
            </a:r>
          </a:p>
        </p:txBody>
      </p:sp>
    </p:spTree>
    <p:extLst>
      <p:ext uri="{BB962C8B-B14F-4D97-AF65-F5344CB8AC3E}">
        <p14:creationId xmlns:p14="http://schemas.microsoft.com/office/powerpoint/2010/main" val="228013109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2.06043E-6 3.52302E-6 L -2.06043E-6 -0.11821 " pathEditMode="relative" rAng="0" ptsTypes="AA">
                                      <p:cBhvr>
                                        <p:cTn id="6" dur="2000" fill="hold"/>
                                        <p:tgtEl>
                                          <p:spTgt spid="6"/>
                                        </p:tgtEl>
                                        <p:attrNameLst>
                                          <p:attrName>ppt_x</p:attrName>
                                          <p:attrName>ppt_y</p:attrName>
                                        </p:attrNameLst>
                                      </p:cBhvr>
                                      <p:rCtr x="0" y="-5922"/>
                                    </p:animMotion>
                                  </p:childTnLst>
                                </p:cTn>
                              </p:par>
                              <p:par>
                                <p:cTn id="7" presetID="64" presetClass="path" presetSubtype="0" accel="50000" decel="50000" fill="hold" grpId="0" nodeType="withEffect">
                                  <p:stCondLst>
                                    <p:cond delay="0"/>
                                  </p:stCondLst>
                                  <p:childTnLst>
                                    <p:animMotion origin="layout" path="M 1.35191E-6 -4.61254E-6 L 1.35191E-6 -0.1263 " pathEditMode="relative" rAng="0" ptsTypes="AA">
                                      <p:cBhvr>
                                        <p:cTn id="8" dur="2000" fill="hold"/>
                                        <p:tgtEl>
                                          <p:spTgt spid="2"/>
                                        </p:tgtEl>
                                        <p:attrNameLst>
                                          <p:attrName>ppt_x</p:attrName>
                                          <p:attrName>ppt_y</p:attrName>
                                        </p:attrNameLst>
                                      </p:cBhvr>
                                      <p:rCtr x="0" y="-6315"/>
                                    </p:animMotion>
                                  </p:childTnLst>
                                </p:cTn>
                              </p:par>
                              <p:par>
                                <p:cTn id="9" presetID="64" presetClass="path" presetSubtype="0" accel="50000" decel="50000" fill="hold" grpId="0" nodeType="withEffect">
                                  <p:stCondLst>
                                    <p:cond delay="0"/>
                                  </p:stCondLst>
                                  <p:childTnLst>
                                    <p:animMotion origin="layout" path="M 3.23782E-6 2.71802E-6 L -0.00078 -0.1344 " pathEditMode="relative" rAng="0" ptsTypes="AA">
                                      <p:cBhvr>
                                        <p:cTn id="10" dur="2000" fill="hold"/>
                                        <p:tgtEl>
                                          <p:spTgt spid="8"/>
                                        </p:tgtEl>
                                        <p:attrNameLst>
                                          <p:attrName>ppt_x</p:attrName>
                                          <p:attrName>ppt_y</p:attrName>
                                        </p:attrNameLst>
                                      </p:cBhvr>
                                      <p:rCtr x="-39" y="-6731"/>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fade">
                                      <p:cBhvr>
                                        <p:cTn id="40" dur="500"/>
                                        <p:tgtEl>
                                          <p:spTgt spid="4">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par>
                                <p:cTn id="46" presetID="22" presetClass="entr" presetSubtype="8"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par>
                                <p:cTn id="49" presetID="22" presetClass="entr" presetSubtype="8"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childTnLst>
                          </p:cTn>
                        </p:par>
                        <p:par>
                          <p:cTn id="57" fill="hold">
                            <p:stCondLst>
                              <p:cond delay="500"/>
                            </p:stCondLst>
                            <p:childTnLst>
                              <p:par>
                                <p:cTn id="58" presetID="10" presetClass="entr" presetSubtype="0" fill="hold" grpId="0" nodeType="afterEffect">
                                  <p:stCondLst>
                                    <p:cond delay="50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8" grpId="0"/>
      <p:bldP spid="18" grpId="0"/>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 snapshot of Jeremiah…</a:t>
            </a:r>
          </a:p>
        </p:txBody>
      </p:sp>
      <p:sp>
        <p:nvSpPr>
          <p:cNvPr id="4" name="Content Placeholder 7"/>
          <p:cNvSpPr txBox="1">
            <a:spLocks/>
          </p:cNvSpPr>
          <p:nvPr/>
        </p:nvSpPr>
        <p:spPr>
          <a:xfrm>
            <a:off x="284376" y="1163802"/>
            <a:ext cx="7107810" cy="5355312"/>
          </a:xfrm>
          <a:prstGeom prst="rect">
            <a:avLst/>
          </a:prstGeom>
        </p:spPr>
        <p:txBody>
          <a:bodyPr vert="horz" lIns="91440" tIns="45720" rIns="91440" bIns="45720" rtlCol="0">
            <a:sp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9pPr>
          </a:lstStyle>
          <a:p>
            <a:r>
              <a:rPr lang="en-US" sz="2200" b="1" dirty="0" err="1"/>
              <a:t>Jer</a:t>
            </a:r>
            <a:r>
              <a:rPr lang="en-US" sz="2200" b="1" dirty="0"/>
              <a:t> 14:19</a:t>
            </a:r>
            <a:r>
              <a:rPr lang="en-US" sz="2200" dirty="0"/>
              <a:t>  </a:t>
            </a:r>
            <a:r>
              <a:rPr lang="en-US" sz="2200" dirty="0">
                <a:solidFill>
                  <a:schemeClr val="tx2"/>
                </a:solidFill>
                <a:effectLst>
                  <a:outerShdw blurRad="38100" dist="38100" dir="2700000" algn="tl">
                    <a:srgbClr val="000000">
                      <a:alpha val="43137"/>
                    </a:srgbClr>
                  </a:outerShdw>
                </a:effectLst>
              </a:rPr>
              <a:t>Have You utterly rejected Judah? Has Your soul loathed Zion? Why have You stricken us so that </a:t>
            </a:r>
            <a:r>
              <a:rPr lang="en-US" sz="2200" i="1" dirty="0">
                <a:solidFill>
                  <a:schemeClr val="tx2"/>
                </a:solidFill>
                <a:effectLst>
                  <a:outerShdw blurRad="38100" dist="38100" dir="2700000" algn="tl">
                    <a:srgbClr val="000000">
                      <a:alpha val="43137"/>
                    </a:srgbClr>
                  </a:outerShdw>
                </a:effectLst>
              </a:rPr>
              <a:t>there is</a:t>
            </a:r>
            <a:r>
              <a:rPr lang="en-US" sz="2200" dirty="0">
                <a:solidFill>
                  <a:schemeClr val="tx2"/>
                </a:solidFill>
                <a:effectLst>
                  <a:outerShdw blurRad="38100" dist="38100" dir="2700000" algn="tl">
                    <a:srgbClr val="000000">
                      <a:alpha val="43137"/>
                    </a:srgbClr>
                  </a:outerShdw>
                </a:effectLst>
              </a:rPr>
              <a:t> no healing for us? We looked for peace, but </a:t>
            </a:r>
            <a:r>
              <a:rPr lang="en-US" sz="2200" i="1" dirty="0">
                <a:solidFill>
                  <a:schemeClr val="tx2"/>
                </a:solidFill>
                <a:effectLst>
                  <a:outerShdw blurRad="38100" dist="38100" dir="2700000" algn="tl">
                    <a:srgbClr val="000000">
                      <a:alpha val="43137"/>
                    </a:srgbClr>
                  </a:outerShdw>
                </a:effectLst>
              </a:rPr>
              <a:t>there was</a:t>
            </a:r>
            <a:r>
              <a:rPr lang="en-US" sz="2200" dirty="0">
                <a:solidFill>
                  <a:schemeClr val="tx2"/>
                </a:solidFill>
                <a:effectLst>
                  <a:outerShdw blurRad="38100" dist="38100" dir="2700000" algn="tl">
                    <a:srgbClr val="000000">
                      <a:alpha val="43137"/>
                    </a:srgbClr>
                  </a:outerShdw>
                </a:effectLst>
              </a:rPr>
              <a:t> no good; And for the time of healing, and there was trouble.</a:t>
            </a:r>
            <a:r>
              <a:rPr lang="en-US" sz="2200" dirty="0"/>
              <a:t> </a:t>
            </a:r>
          </a:p>
          <a:p>
            <a:r>
              <a:rPr lang="en-US" sz="2200" b="1" dirty="0" err="1"/>
              <a:t>Jer</a:t>
            </a:r>
            <a:r>
              <a:rPr lang="en-US" sz="2200" b="1" dirty="0"/>
              <a:t> 14:20</a:t>
            </a:r>
            <a:r>
              <a:rPr lang="en-US" sz="2200" dirty="0"/>
              <a:t>  </a:t>
            </a:r>
            <a:r>
              <a:rPr lang="en-US" sz="2200" dirty="0">
                <a:solidFill>
                  <a:schemeClr val="tx2"/>
                </a:solidFill>
                <a:effectLst>
                  <a:outerShdw blurRad="38100" dist="38100" dir="2700000" algn="tl">
                    <a:srgbClr val="000000">
                      <a:alpha val="43137"/>
                    </a:srgbClr>
                  </a:outerShdw>
                </a:effectLst>
              </a:rPr>
              <a:t>We acknowledge, O LORD, our wickedness </a:t>
            </a:r>
            <a:r>
              <a:rPr lang="en-US" sz="2200" i="1" dirty="0">
                <a:solidFill>
                  <a:schemeClr val="tx2"/>
                </a:solidFill>
                <a:effectLst>
                  <a:outerShdw blurRad="38100" dist="38100" dir="2700000" algn="tl">
                    <a:srgbClr val="000000">
                      <a:alpha val="43137"/>
                    </a:srgbClr>
                  </a:outerShdw>
                </a:effectLst>
              </a:rPr>
              <a:t>And</a:t>
            </a:r>
            <a:r>
              <a:rPr lang="en-US" sz="2200" dirty="0">
                <a:solidFill>
                  <a:schemeClr val="tx2"/>
                </a:solidFill>
                <a:effectLst>
                  <a:outerShdw blurRad="38100" dist="38100" dir="2700000" algn="tl">
                    <a:srgbClr val="000000">
                      <a:alpha val="43137"/>
                    </a:srgbClr>
                  </a:outerShdw>
                </a:effectLst>
              </a:rPr>
              <a:t> the iniquity of our fathers, For we have sinned against You. </a:t>
            </a:r>
          </a:p>
          <a:p>
            <a:r>
              <a:rPr lang="en-US" sz="2200" b="1" dirty="0" err="1"/>
              <a:t>Jer</a:t>
            </a:r>
            <a:r>
              <a:rPr lang="en-US" sz="2200" b="1" dirty="0"/>
              <a:t> 14:21</a:t>
            </a:r>
            <a:r>
              <a:rPr lang="en-US" sz="2200" dirty="0"/>
              <a:t>  </a:t>
            </a:r>
            <a:r>
              <a:rPr lang="en-US" sz="2200" dirty="0">
                <a:solidFill>
                  <a:schemeClr val="tx2"/>
                </a:solidFill>
                <a:effectLst>
                  <a:outerShdw blurRad="38100" dist="38100" dir="2700000" algn="tl">
                    <a:srgbClr val="000000">
                      <a:alpha val="43137"/>
                    </a:srgbClr>
                  </a:outerShdw>
                </a:effectLst>
              </a:rPr>
              <a:t>Do not abhor </a:t>
            </a:r>
            <a:r>
              <a:rPr lang="en-US" sz="2200" i="1" dirty="0">
                <a:solidFill>
                  <a:schemeClr val="tx2"/>
                </a:solidFill>
                <a:effectLst>
                  <a:outerShdw blurRad="38100" dist="38100" dir="2700000" algn="tl">
                    <a:srgbClr val="000000">
                      <a:alpha val="43137"/>
                    </a:srgbClr>
                  </a:outerShdw>
                </a:effectLst>
              </a:rPr>
              <a:t>us,</a:t>
            </a:r>
            <a:r>
              <a:rPr lang="en-US" sz="2200" dirty="0">
                <a:solidFill>
                  <a:schemeClr val="tx2"/>
                </a:solidFill>
                <a:effectLst>
                  <a:outerShdw blurRad="38100" dist="38100" dir="2700000" algn="tl">
                    <a:srgbClr val="000000">
                      <a:alpha val="43137"/>
                    </a:srgbClr>
                  </a:outerShdw>
                </a:effectLst>
              </a:rPr>
              <a:t> for Your name's sake; Do not disgrace the throne of Your glory. Remember, do not break Your covenant with us.</a:t>
            </a:r>
            <a:r>
              <a:rPr lang="en-US" sz="2200" dirty="0"/>
              <a:t> </a:t>
            </a:r>
          </a:p>
          <a:p>
            <a:r>
              <a:rPr lang="en-US" sz="2200" b="1" dirty="0" err="1"/>
              <a:t>Jer</a:t>
            </a:r>
            <a:r>
              <a:rPr lang="en-US" sz="2200" b="1" dirty="0"/>
              <a:t> 14:22</a:t>
            </a:r>
            <a:r>
              <a:rPr lang="en-US" sz="2200" dirty="0"/>
              <a:t>  </a:t>
            </a:r>
            <a:r>
              <a:rPr lang="en-US" sz="2200" dirty="0">
                <a:solidFill>
                  <a:schemeClr val="tx2"/>
                </a:solidFill>
                <a:effectLst>
                  <a:outerShdw blurRad="38100" dist="38100" dir="2700000" algn="tl">
                    <a:srgbClr val="000000">
                      <a:alpha val="43137"/>
                    </a:srgbClr>
                  </a:outerShdw>
                </a:effectLst>
              </a:rPr>
              <a:t>Are there any among the idols of the nations that can cause rain? Or can the heavens give showers? </a:t>
            </a:r>
            <a:r>
              <a:rPr lang="en-US" sz="2200" i="1" dirty="0">
                <a:solidFill>
                  <a:schemeClr val="tx2"/>
                </a:solidFill>
                <a:effectLst>
                  <a:outerShdw blurRad="38100" dist="38100" dir="2700000" algn="tl">
                    <a:srgbClr val="000000">
                      <a:alpha val="43137"/>
                    </a:srgbClr>
                  </a:outerShdw>
                </a:effectLst>
              </a:rPr>
              <a:t>Are</a:t>
            </a:r>
            <a:r>
              <a:rPr lang="en-US" sz="2200" dirty="0">
                <a:solidFill>
                  <a:schemeClr val="tx2"/>
                </a:solidFill>
                <a:effectLst>
                  <a:outerShdw blurRad="38100" dist="38100" dir="2700000" algn="tl">
                    <a:srgbClr val="000000">
                      <a:alpha val="43137"/>
                    </a:srgbClr>
                  </a:outerShdw>
                </a:effectLst>
              </a:rPr>
              <a:t> You not He, O LORD our God? Therefore we will wait for You, Since You have made all these. </a:t>
            </a:r>
          </a:p>
        </p:txBody>
      </p:sp>
      <p:sp>
        <p:nvSpPr>
          <p:cNvPr id="6" name="Title 6"/>
          <p:cNvSpPr txBox="1">
            <a:spLocks/>
          </p:cNvSpPr>
          <p:nvPr/>
        </p:nvSpPr>
        <p:spPr>
          <a:xfrm>
            <a:off x="284376" y="18835"/>
            <a:ext cx="7191080" cy="62923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dirty="0"/>
              <a:t>Jeremiah’s Conversation…</a:t>
            </a:r>
          </a:p>
        </p:txBody>
      </p:sp>
      <p:cxnSp>
        <p:nvCxnSpPr>
          <p:cNvPr id="9" name="Straight Connector 8"/>
          <p:cNvCxnSpPr/>
          <p:nvPr/>
        </p:nvCxnSpPr>
        <p:spPr>
          <a:xfrm>
            <a:off x="1981205" y="3233393"/>
            <a:ext cx="502291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Subtitle 2"/>
          <p:cNvSpPr txBox="1">
            <a:spLocks/>
          </p:cNvSpPr>
          <p:nvPr/>
        </p:nvSpPr>
        <p:spPr>
          <a:xfrm>
            <a:off x="7880808" y="5916618"/>
            <a:ext cx="4139938" cy="766986"/>
          </a:xfrm>
          <a:prstGeom prst="rect">
            <a:avLst/>
          </a:prstGeom>
          <a:ln>
            <a:noFill/>
          </a:ln>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rgbClr val="000000"/>
                </a:solidFill>
              </a:rPr>
              <a:t>Lesson 5:  revelation on occasion of the drought</a:t>
            </a:r>
          </a:p>
        </p:txBody>
      </p:sp>
      <p:sp>
        <p:nvSpPr>
          <p:cNvPr id="2" name="TextBox 1"/>
          <p:cNvSpPr txBox="1"/>
          <p:nvPr/>
        </p:nvSpPr>
        <p:spPr>
          <a:xfrm>
            <a:off x="443062" y="525522"/>
            <a:ext cx="5778629" cy="430887"/>
          </a:xfrm>
          <a:prstGeom prst="rect">
            <a:avLst/>
          </a:prstGeom>
          <a:noFill/>
        </p:spPr>
        <p:txBody>
          <a:bodyPr wrap="square" rtlCol="0">
            <a:spAutoFit/>
          </a:bodyPr>
          <a:lstStyle/>
          <a:p>
            <a:r>
              <a:rPr lang="en-US" sz="2200" cap="small" dirty="0">
                <a:effectLst>
                  <a:outerShdw blurRad="38100" dist="38100" dir="2700000" algn="tl">
                    <a:srgbClr val="000000">
                      <a:alpha val="43137"/>
                    </a:srgbClr>
                  </a:outerShdw>
                </a:effectLst>
              </a:rPr>
              <a:t>Part Three: Have you utterly rejected Judah?</a:t>
            </a:r>
          </a:p>
        </p:txBody>
      </p:sp>
      <p:cxnSp>
        <p:nvCxnSpPr>
          <p:cNvPr id="10" name="Straight Connector 9"/>
          <p:cNvCxnSpPr/>
          <p:nvPr/>
        </p:nvCxnSpPr>
        <p:spPr>
          <a:xfrm>
            <a:off x="606463" y="3546049"/>
            <a:ext cx="603943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06463" y="3822604"/>
            <a:ext cx="137474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912861" y="4366181"/>
            <a:ext cx="448793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520211" y="4366181"/>
            <a:ext cx="37078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73236" y="4658411"/>
            <a:ext cx="433239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Oval Callout 18"/>
          <p:cNvSpPr/>
          <p:nvPr/>
        </p:nvSpPr>
        <p:spPr>
          <a:xfrm>
            <a:off x="7004115" y="525522"/>
            <a:ext cx="2092751" cy="993566"/>
          </a:xfrm>
          <a:prstGeom prst="wedgeEllipseCallout">
            <a:avLst>
              <a:gd name="adj1" fmla="val -55539"/>
              <a:gd name="adj2" fmla="val 53753"/>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Jeremiah’s Cause</a:t>
            </a:r>
          </a:p>
        </p:txBody>
      </p:sp>
      <p:sp>
        <p:nvSpPr>
          <p:cNvPr id="20" name="Oval Callout 19"/>
          <p:cNvSpPr/>
          <p:nvPr/>
        </p:nvSpPr>
        <p:spPr>
          <a:xfrm>
            <a:off x="7156515" y="2271051"/>
            <a:ext cx="2092751" cy="993566"/>
          </a:xfrm>
          <a:prstGeom prst="wedgeEllipseCallout">
            <a:avLst>
              <a:gd name="adj1" fmla="val -55539"/>
              <a:gd name="adj2" fmla="val 53753"/>
            </a:avLst>
          </a:prstGeom>
          <a:solidFill>
            <a:schemeClr val="accent6">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Jeremiah’s Confession</a:t>
            </a:r>
          </a:p>
        </p:txBody>
      </p:sp>
      <p:sp>
        <p:nvSpPr>
          <p:cNvPr id="21" name="Oval Callout 20"/>
          <p:cNvSpPr/>
          <p:nvPr/>
        </p:nvSpPr>
        <p:spPr>
          <a:xfrm>
            <a:off x="7156515" y="3430958"/>
            <a:ext cx="2590800" cy="993566"/>
          </a:xfrm>
          <a:prstGeom prst="wedgeEllipseCallout">
            <a:avLst>
              <a:gd name="adj1" fmla="val -55539"/>
              <a:gd name="adj2" fmla="val 53753"/>
            </a:avLst>
          </a:prstGeom>
          <a:solidFill>
            <a:schemeClr val="accent4">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Jeremiah’s Concern</a:t>
            </a:r>
          </a:p>
        </p:txBody>
      </p:sp>
      <p:sp>
        <p:nvSpPr>
          <p:cNvPr id="22" name="Oval Callout 21"/>
          <p:cNvSpPr/>
          <p:nvPr/>
        </p:nvSpPr>
        <p:spPr>
          <a:xfrm>
            <a:off x="7348193" y="4658411"/>
            <a:ext cx="2295428" cy="993566"/>
          </a:xfrm>
          <a:prstGeom prst="wedgeEllipseCallout">
            <a:avLst>
              <a:gd name="adj1" fmla="val -55539"/>
              <a:gd name="adj2" fmla="val 53753"/>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Jeremiah’s Confidence</a:t>
            </a:r>
          </a:p>
        </p:txBody>
      </p:sp>
      <p:cxnSp>
        <p:nvCxnSpPr>
          <p:cNvPr id="23" name="Straight Connector 22"/>
          <p:cNvCxnSpPr/>
          <p:nvPr/>
        </p:nvCxnSpPr>
        <p:spPr>
          <a:xfrm>
            <a:off x="606463" y="6102283"/>
            <a:ext cx="388619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5458117" y="1490807"/>
            <a:ext cx="641023" cy="39592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102987" y="1794035"/>
            <a:ext cx="641023" cy="39592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005633" y="2907968"/>
            <a:ext cx="641023" cy="39592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685121" y="3232995"/>
            <a:ext cx="641023" cy="39592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419572" y="4063069"/>
            <a:ext cx="641023" cy="39592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559404" y="4658411"/>
            <a:ext cx="641023" cy="39592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749960" y="5756514"/>
            <a:ext cx="641023" cy="39592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138127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par>
                          <p:cTn id="17" fill="hold">
                            <p:stCondLst>
                              <p:cond delay="500"/>
                            </p:stCondLst>
                            <p:childTnLst>
                              <p:par>
                                <p:cTn id="18" presetID="22" presetClass="entr" presetSubtype="8" fill="hold" nodeType="afterEffect">
                                  <p:stCondLst>
                                    <p:cond delay="100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par>
                                <p:cTn id="25" presetID="22" presetClass="entr" presetSubtype="8"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par>
                          <p:cTn id="28" fill="hold">
                            <p:stCondLst>
                              <p:cond delay="2500"/>
                            </p:stCondLst>
                            <p:childTnLst>
                              <p:par>
                                <p:cTn id="29" presetID="10" presetClass="entr" presetSubtype="0" fill="hold" grpId="0" nodeType="afterEffect">
                                  <p:stCondLst>
                                    <p:cond delay="50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fade">
                                      <p:cBhvr>
                                        <p:cTn id="36" dur="500"/>
                                        <p:tgtEl>
                                          <p:spTgt spid="4">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par>
                          <p:cTn id="42" fill="hold">
                            <p:stCondLst>
                              <p:cond delay="500"/>
                            </p:stCondLst>
                            <p:childTnLst>
                              <p:par>
                                <p:cTn id="43" presetID="22" presetClass="entr" presetSubtype="8" fill="hold" nodeType="afterEffect">
                                  <p:stCondLst>
                                    <p:cond delay="50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par>
                          <p:cTn id="46" fill="hold">
                            <p:stCondLst>
                              <p:cond delay="1500"/>
                            </p:stCondLst>
                            <p:childTnLst>
                              <p:par>
                                <p:cTn id="47" presetID="22" presetClass="entr" presetSubtype="8" fill="hold" nodeType="afterEffect">
                                  <p:stCondLst>
                                    <p:cond delay="50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childTnLst>
                          </p:cTn>
                        </p:par>
                        <p:par>
                          <p:cTn id="50" fill="hold">
                            <p:stCondLst>
                              <p:cond delay="2500"/>
                            </p:stCondLst>
                            <p:childTnLst>
                              <p:par>
                                <p:cTn id="51" presetID="10" presetClass="entr" presetSubtype="0" fill="hold" grpId="0" nodeType="afterEffect">
                                  <p:stCondLst>
                                    <p:cond delay="50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
                                            <p:txEl>
                                              <p:pRg st="3" end="3"/>
                                            </p:txEl>
                                          </p:spTgt>
                                        </p:tgtEl>
                                        <p:attrNameLst>
                                          <p:attrName>style.visibility</p:attrName>
                                        </p:attrNameLst>
                                      </p:cBhvr>
                                      <p:to>
                                        <p:strVal val="visible"/>
                                      </p:to>
                                    </p:set>
                                    <p:animEffect transition="in" filter="fade">
                                      <p:cBhvr>
                                        <p:cTn id="58" dur="500"/>
                                        <p:tgtEl>
                                          <p:spTgt spid="4">
                                            <p:txEl>
                                              <p:pRg st="3" end="3"/>
                                            </p:txEl>
                                          </p:spTgt>
                                        </p:tgtEl>
                                      </p:cBhvr>
                                    </p:animEffect>
                                  </p:childTnLst>
                                </p:cTn>
                              </p:par>
                              <p:par>
                                <p:cTn id="59" presetID="22" presetClass="entr" presetSubtype="8"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left)">
                                      <p:cBhvr>
                                        <p:cTn id="61" dur="500"/>
                                        <p:tgtEl>
                                          <p:spTgt spid="23"/>
                                        </p:tgtEl>
                                      </p:cBhvr>
                                    </p:animEffect>
                                  </p:childTnLst>
                                </p:cTn>
                              </p:par>
                            </p:childTnLst>
                          </p:cTn>
                        </p:par>
                        <p:par>
                          <p:cTn id="62" fill="hold">
                            <p:stCondLst>
                              <p:cond delay="500"/>
                            </p:stCondLst>
                            <p:childTnLst>
                              <p:par>
                                <p:cTn id="63" presetID="10" presetClass="entr" presetSubtype="0" fill="hold" grpId="0" nodeType="afterEffect">
                                  <p:stCondLst>
                                    <p:cond delay="50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heel(1)">
                                      <p:cBhvr>
                                        <p:cTn id="70" dur="1000"/>
                                        <p:tgtEl>
                                          <p:spTgt spid="18"/>
                                        </p:tgtEl>
                                      </p:cBhvr>
                                    </p:animEffect>
                                  </p:childTnLst>
                                </p:cTn>
                              </p:par>
                              <p:par>
                                <p:cTn id="71" presetID="21" presetClass="entr" presetSubtype="1"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wheel(1)">
                                      <p:cBhvr>
                                        <p:cTn id="73" dur="1000"/>
                                        <p:tgtEl>
                                          <p:spTgt spid="24"/>
                                        </p:tgtEl>
                                      </p:cBhvr>
                                    </p:animEffect>
                                  </p:childTnLst>
                                </p:cTn>
                              </p:par>
                              <p:par>
                                <p:cTn id="74" presetID="21" presetClass="entr" presetSubtype="1"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heel(1)">
                                      <p:cBhvr>
                                        <p:cTn id="76" dur="1000"/>
                                        <p:tgtEl>
                                          <p:spTgt spid="25"/>
                                        </p:tgtEl>
                                      </p:cBhvr>
                                    </p:animEffect>
                                  </p:childTnLst>
                                </p:cTn>
                              </p:par>
                              <p:par>
                                <p:cTn id="77" presetID="21" presetClass="entr" presetSubtype="1"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wheel(1)">
                                      <p:cBhvr>
                                        <p:cTn id="79" dur="1000"/>
                                        <p:tgtEl>
                                          <p:spTgt spid="26"/>
                                        </p:tgtEl>
                                      </p:cBhvr>
                                    </p:animEffect>
                                  </p:childTnLst>
                                </p:cTn>
                              </p:par>
                              <p:par>
                                <p:cTn id="80" presetID="21" presetClass="entr" presetSubtype="1"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wheel(1)">
                                      <p:cBhvr>
                                        <p:cTn id="82" dur="1000"/>
                                        <p:tgtEl>
                                          <p:spTgt spid="27"/>
                                        </p:tgtEl>
                                      </p:cBhvr>
                                    </p:animEffect>
                                  </p:childTnLst>
                                </p:cTn>
                              </p:par>
                              <p:par>
                                <p:cTn id="83" presetID="21" presetClass="entr" presetSubtype="1"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wheel(1)">
                                      <p:cBhvr>
                                        <p:cTn id="85" dur="1000"/>
                                        <p:tgtEl>
                                          <p:spTgt spid="28"/>
                                        </p:tgtEl>
                                      </p:cBhvr>
                                    </p:animEffect>
                                  </p:childTnLst>
                                </p:cTn>
                              </p:par>
                              <p:par>
                                <p:cTn id="86" presetID="21" presetClass="entr" presetSubtype="1" fill="hold" grpId="0" nodeType="with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heel(1)">
                                      <p:cBhvr>
                                        <p:cTn id="88"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18" grpId="0" animBg="1"/>
      <p:bldP spid="24" grpId="0" animBg="1"/>
      <p:bldP spid="25" grpId="0" animBg="1"/>
      <p:bldP spid="26" grpId="0" animBg="1"/>
      <p:bldP spid="27" grpId="0" animBg="1"/>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 snapshot of Jeremiah…</a:t>
            </a:r>
          </a:p>
        </p:txBody>
      </p:sp>
      <p:sp>
        <p:nvSpPr>
          <p:cNvPr id="4" name="Content Placeholder 7"/>
          <p:cNvSpPr txBox="1">
            <a:spLocks/>
          </p:cNvSpPr>
          <p:nvPr/>
        </p:nvSpPr>
        <p:spPr>
          <a:xfrm>
            <a:off x="190108" y="1517221"/>
            <a:ext cx="7107810" cy="3416320"/>
          </a:xfrm>
          <a:prstGeom prst="rect">
            <a:avLst/>
          </a:prstGeom>
        </p:spPr>
        <p:txBody>
          <a:bodyPr vert="horz" lIns="91440" tIns="45720" rIns="91440" bIns="45720" rtlCol="0">
            <a:sp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9pPr>
          </a:lstStyle>
          <a:p>
            <a:r>
              <a:rPr lang="en-US" sz="2400" b="1" dirty="0" err="1"/>
              <a:t>Jer</a:t>
            </a:r>
            <a:r>
              <a:rPr lang="en-US" sz="2400" b="1" dirty="0"/>
              <a:t> 15:1,2</a:t>
            </a:r>
            <a:r>
              <a:rPr lang="en-US" sz="2400" dirty="0"/>
              <a:t>  </a:t>
            </a:r>
            <a:r>
              <a:rPr lang="en-US" sz="2400" dirty="0">
                <a:solidFill>
                  <a:schemeClr val="tx2"/>
                </a:solidFill>
                <a:effectLst>
                  <a:outerShdw blurRad="38100" dist="38100" dir="2700000" algn="tl">
                    <a:srgbClr val="000000">
                      <a:alpha val="43137"/>
                    </a:srgbClr>
                  </a:outerShdw>
                </a:effectLst>
              </a:rPr>
              <a:t>Then the LORD said to me, "</a:t>
            </a:r>
            <a:r>
              <a:rPr lang="en-US" sz="2400" i="1" dirty="0">
                <a:solidFill>
                  <a:schemeClr val="tx2"/>
                </a:solidFill>
                <a:effectLst>
                  <a:outerShdw blurRad="38100" dist="38100" dir="2700000" algn="tl">
                    <a:srgbClr val="000000">
                      <a:alpha val="43137"/>
                    </a:srgbClr>
                  </a:outerShdw>
                </a:effectLst>
              </a:rPr>
              <a:t>Even</a:t>
            </a:r>
            <a:r>
              <a:rPr lang="en-US" sz="2400" dirty="0">
                <a:solidFill>
                  <a:schemeClr val="tx2"/>
                </a:solidFill>
                <a:effectLst>
                  <a:outerShdw blurRad="38100" dist="38100" dir="2700000" algn="tl">
                    <a:srgbClr val="000000">
                      <a:alpha val="43137"/>
                    </a:srgbClr>
                  </a:outerShdw>
                </a:effectLst>
              </a:rPr>
              <a:t> if Moses and Samuel stood before Me, My mind </a:t>
            </a:r>
            <a:r>
              <a:rPr lang="en-US" sz="2400" i="1" dirty="0">
                <a:solidFill>
                  <a:schemeClr val="tx2"/>
                </a:solidFill>
                <a:effectLst>
                  <a:outerShdw blurRad="38100" dist="38100" dir="2700000" algn="tl">
                    <a:srgbClr val="000000">
                      <a:alpha val="43137"/>
                    </a:srgbClr>
                  </a:outerShdw>
                </a:effectLst>
              </a:rPr>
              <a:t>would</a:t>
            </a:r>
            <a:r>
              <a:rPr lang="en-US" sz="2400" dirty="0">
                <a:solidFill>
                  <a:schemeClr val="tx2"/>
                </a:solidFill>
                <a:effectLst>
                  <a:outerShdw blurRad="38100" dist="38100" dir="2700000" algn="tl">
                    <a:srgbClr val="000000">
                      <a:alpha val="43137"/>
                    </a:srgbClr>
                  </a:outerShdw>
                </a:effectLst>
              </a:rPr>
              <a:t> not </a:t>
            </a:r>
            <a:r>
              <a:rPr lang="en-US" sz="2400" i="1" dirty="0">
                <a:solidFill>
                  <a:schemeClr val="tx2"/>
                </a:solidFill>
                <a:effectLst>
                  <a:outerShdw blurRad="38100" dist="38100" dir="2700000" algn="tl">
                    <a:srgbClr val="000000">
                      <a:alpha val="43137"/>
                    </a:srgbClr>
                  </a:outerShdw>
                </a:effectLst>
              </a:rPr>
              <a:t>be</a:t>
            </a:r>
            <a:r>
              <a:rPr lang="en-US" sz="2400" dirty="0">
                <a:solidFill>
                  <a:schemeClr val="tx2"/>
                </a:solidFill>
                <a:effectLst>
                  <a:outerShdw blurRad="38100" dist="38100" dir="2700000" algn="tl">
                    <a:srgbClr val="000000">
                      <a:alpha val="43137"/>
                    </a:srgbClr>
                  </a:outerShdw>
                </a:effectLst>
              </a:rPr>
              <a:t> favorable toward this people. Cast </a:t>
            </a:r>
            <a:r>
              <a:rPr lang="en-US" sz="2400" i="1" dirty="0">
                <a:solidFill>
                  <a:schemeClr val="tx2"/>
                </a:solidFill>
                <a:effectLst>
                  <a:outerShdw blurRad="38100" dist="38100" dir="2700000" algn="tl">
                    <a:srgbClr val="000000">
                      <a:alpha val="43137"/>
                    </a:srgbClr>
                  </a:outerShdw>
                </a:effectLst>
              </a:rPr>
              <a:t>them</a:t>
            </a:r>
            <a:r>
              <a:rPr lang="en-US" sz="2400" dirty="0">
                <a:solidFill>
                  <a:schemeClr val="tx2"/>
                </a:solidFill>
                <a:effectLst>
                  <a:outerShdw blurRad="38100" dist="38100" dir="2700000" algn="tl">
                    <a:srgbClr val="000000">
                      <a:alpha val="43137"/>
                    </a:srgbClr>
                  </a:outerShdw>
                </a:effectLst>
              </a:rPr>
              <a:t> out of My sight, and let them go forth.</a:t>
            </a:r>
            <a:r>
              <a:rPr lang="en-US" sz="2400" dirty="0"/>
              <a:t>  </a:t>
            </a:r>
            <a:r>
              <a:rPr lang="en-US" sz="2400" b="1" baseline="30000" dirty="0"/>
              <a:t>2</a:t>
            </a:r>
            <a:r>
              <a:rPr lang="en-US" sz="2400" dirty="0"/>
              <a:t> </a:t>
            </a:r>
            <a:r>
              <a:rPr lang="en-US" sz="2400" dirty="0">
                <a:solidFill>
                  <a:schemeClr val="tx2"/>
                </a:solidFill>
                <a:effectLst>
                  <a:outerShdw blurRad="38100" dist="38100" dir="2700000" algn="tl">
                    <a:srgbClr val="000000">
                      <a:alpha val="43137"/>
                    </a:srgbClr>
                  </a:outerShdw>
                </a:effectLst>
              </a:rPr>
              <a:t>And it shall be, if they say to you, 'Where should we go?' then you shall tell them, 'Thus says the LORD: "Such as </a:t>
            </a:r>
            <a:r>
              <a:rPr lang="en-US" sz="2400" i="1" dirty="0">
                <a:solidFill>
                  <a:schemeClr val="tx2"/>
                </a:solidFill>
                <a:effectLst>
                  <a:outerShdw blurRad="38100" dist="38100" dir="2700000" algn="tl">
                    <a:srgbClr val="000000">
                      <a:alpha val="43137"/>
                    </a:srgbClr>
                  </a:outerShdw>
                </a:effectLst>
              </a:rPr>
              <a:t>are</a:t>
            </a:r>
            <a:r>
              <a:rPr lang="en-US" sz="2400" dirty="0">
                <a:solidFill>
                  <a:schemeClr val="tx2"/>
                </a:solidFill>
                <a:effectLst>
                  <a:outerShdw blurRad="38100" dist="38100" dir="2700000" algn="tl">
                    <a:srgbClr val="000000">
                      <a:alpha val="43137"/>
                    </a:srgbClr>
                  </a:outerShdw>
                </a:effectLst>
              </a:rPr>
              <a:t> for death, to death; And such as </a:t>
            </a:r>
            <a:r>
              <a:rPr lang="en-US" sz="2400" i="1" dirty="0">
                <a:solidFill>
                  <a:schemeClr val="tx2"/>
                </a:solidFill>
                <a:effectLst>
                  <a:outerShdw blurRad="38100" dist="38100" dir="2700000" algn="tl">
                    <a:srgbClr val="000000">
                      <a:alpha val="43137"/>
                    </a:srgbClr>
                  </a:outerShdw>
                </a:effectLst>
              </a:rPr>
              <a:t>are</a:t>
            </a:r>
            <a:r>
              <a:rPr lang="en-US" sz="2400" dirty="0">
                <a:solidFill>
                  <a:schemeClr val="tx2"/>
                </a:solidFill>
                <a:effectLst>
                  <a:outerShdw blurRad="38100" dist="38100" dir="2700000" algn="tl">
                    <a:srgbClr val="000000">
                      <a:alpha val="43137"/>
                    </a:srgbClr>
                  </a:outerShdw>
                </a:effectLst>
              </a:rPr>
              <a:t> for the sword, to the sword; And such as </a:t>
            </a:r>
            <a:r>
              <a:rPr lang="en-US" sz="2400" i="1" dirty="0">
                <a:solidFill>
                  <a:schemeClr val="tx2"/>
                </a:solidFill>
                <a:effectLst>
                  <a:outerShdw blurRad="38100" dist="38100" dir="2700000" algn="tl">
                    <a:srgbClr val="000000">
                      <a:alpha val="43137"/>
                    </a:srgbClr>
                  </a:outerShdw>
                </a:effectLst>
              </a:rPr>
              <a:t>are</a:t>
            </a:r>
            <a:r>
              <a:rPr lang="en-US" sz="2400" dirty="0">
                <a:solidFill>
                  <a:schemeClr val="tx2"/>
                </a:solidFill>
                <a:effectLst>
                  <a:outerShdw blurRad="38100" dist="38100" dir="2700000" algn="tl">
                    <a:srgbClr val="000000">
                      <a:alpha val="43137"/>
                    </a:srgbClr>
                  </a:outerShdw>
                </a:effectLst>
              </a:rPr>
              <a:t> for the famine, to the famine; And such as </a:t>
            </a:r>
            <a:r>
              <a:rPr lang="en-US" sz="2400" i="1" dirty="0">
                <a:solidFill>
                  <a:schemeClr val="tx2"/>
                </a:solidFill>
                <a:effectLst>
                  <a:outerShdw blurRad="38100" dist="38100" dir="2700000" algn="tl">
                    <a:srgbClr val="000000">
                      <a:alpha val="43137"/>
                    </a:srgbClr>
                  </a:outerShdw>
                </a:effectLst>
              </a:rPr>
              <a:t>are</a:t>
            </a:r>
            <a:r>
              <a:rPr lang="en-US" sz="2400" dirty="0">
                <a:solidFill>
                  <a:schemeClr val="tx2"/>
                </a:solidFill>
                <a:effectLst>
                  <a:outerShdw blurRad="38100" dist="38100" dir="2700000" algn="tl">
                    <a:srgbClr val="000000">
                      <a:alpha val="43137"/>
                    </a:srgbClr>
                  </a:outerShdw>
                </a:effectLst>
              </a:rPr>
              <a:t> for the captivity, to the captivity." ' </a:t>
            </a:r>
          </a:p>
        </p:txBody>
      </p:sp>
      <p:sp>
        <p:nvSpPr>
          <p:cNvPr id="12" name="Subtitle 2"/>
          <p:cNvSpPr txBox="1">
            <a:spLocks/>
          </p:cNvSpPr>
          <p:nvPr/>
        </p:nvSpPr>
        <p:spPr>
          <a:xfrm>
            <a:off x="7880808" y="5916618"/>
            <a:ext cx="4139938" cy="766986"/>
          </a:xfrm>
          <a:prstGeom prst="rect">
            <a:avLst/>
          </a:prstGeom>
          <a:ln>
            <a:noFill/>
          </a:ln>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rgbClr val="000000"/>
                </a:solidFill>
              </a:rPr>
              <a:t>Lesson 5:  revelation on occasion of the drought</a:t>
            </a:r>
          </a:p>
        </p:txBody>
      </p:sp>
      <p:cxnSp>
        <p:nvCxnSpPr>
          <p:cNvPr id="19" name="Straight Connector 18"/>
          <p:cNvCxnSpPr/>
          <p:nvPr/>
        </p:nvCxnSpPr>
        <p:spPr>
          <a:xfrm>
            <a:off x="5678082" y="1886928"/>
            <a:ext cx="88297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Title 6"/>
          <p:cNvSpPr txBox="1">
            <a:spLocks/>
          </p:cNvSpPr>
          <p:nvPr/>
        </p:nvSpPr>
        <p:spPr>
          <a:xfrm>
            <a:off x="284376" y="18835"/>
            <a:ext cx="7191080" cy="62923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dirty="0"/>
              <a:t>Jeremiah’s Conversation…</a:t>
            </a:r>
          </a:p>
        </p:txBody>
      </p:sp>
      <p:sp>
        <p:nvSpPr>
          <p:cNvPr id="23" name="TextBox 22"/>
          <p:cNvSpPr txBox="1"/>
          <p:nvPr/>
        </p:nvSpPr>
        <p:spPr>
          <a:xfrm>
            <a:off x="443062" y="525522"/>
            <a:ext cx="5778629" cy="430887"/>
          </a:xfrm>
          <a:prstGeom prst="rect">
            <a:avLst/>
          </a:prstGeom>
          <a:noFill/>
        </p:spPr>
        <p:txBody>
          <a:bodyPr wrap="square" rtlCol="0">
            <a:spAutoFit/>
          </a:bodyPr>
          <a:lstStyle/>
          <a:p>
            <a:r>
              <a:rPr lang="en-US" sz="2200" cap="small" dirty="0">
                <a:effectLst>
                  <a:outerShdw blurRad="38100" dist="38100" dir="2700000" algn="tl">
                    <a:srgbClr val="000000">
                      <a:alpha val="43137"/>
                    </a:srgbClr>
                  </a:outerShdw>
                </a:effectLst>
              </a:rPr>
              <a:t>Part Three: Have you utterly rejected Judah?</a:t>
            </a:r>
          </a:p>
        </p:txBody>
      </p:sp>
      <p:sp>
        <p:nvSpPr>
          <p:cNvPr id="24" name="Rectangle 23"/>
          <p:cNvSpPr/>
          <p:nvPr/>
        </p:nvSpPr>
        <p:spPr>
          <a:xfrm>
            <a:off x="2967491" y="970154"/>
            <a:ext cx="4507965" cy="584775"/>
          </a:xfrm>
          <a:prstGeom prst="rect">
            <a:avLst/>
          </a:prstGeom>
        </p:spPr>
        <p:txBody>
          <a:bodyPr wrap="none">
            <a:spAutoFit/>
          </a:bodyPr>
          <a:lstStyle/>
          <a:p>
            <a:pPr algn="r"/>
            <a:r>
              <a:rPr lang="en-US" sz="3200" b="1" cap="all" dirty="0">
                <a:solidFill>
                  <a:schemeClr val="accent4"/>
                </a:solidFill>
                <a:latin typeface="+mj-lt"/>
              </a:rPr>
              <a:t>The Lord’s Answer…</a:t>
            </a:r>
          </a:p>
        </p:txBody>
      </p:sp>
      <p:cxnSp>
        <p:nvCxnSpPr>
          <p:cNvPr id="25" name="Straight Connector 24"/>
          <p:cNvCxnSpPr/>
          <p:nvPr/>
        </p:nvCxnSpPr>
        <p:spPr>
          <a:xfrm>
            <a:off x="551472" y="2199583"/>
            <a:ext cx="46700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879916" y="3850845"/>
            <a:ext cx="69993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788764" y="4179212"/>
            <a:ext cx="90025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441542" y="4484013"/>
            <a:ext cx="85971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1" name="Oval Callout 30"/>
          <p:cNvSpPr/>
          <p:nvPr/>
        </p:nvSpPr>
        <p:spPr>
          <a:xfrm>
            <a:off x="5929459" y="1743955"/>
            <a:ext cx="4021318" cy="1013987"/>
          </a:xfrm>
          <a:prstGeom prst="wedgeEllipseCallout">
            <a:avLst>
              <a:gd name="adj1" fmla="val -91676"/>
              <a:gd name="adj2" fmla="val 133661"/>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effectLst>
                  <a:outerShdw blurRad="38100" dist="38100" dir="2700000" algn="tl">
                    <a:srgbClr val="000000">
                      <a:alpha val="43137"/>
                    </a:srgbClr>
                  </a:outerShdw>
                </a:effectLst>
              </a:rPr>
              <a:t>18:21</a:t>
            </a:r>
          </a:p>
          <a:p>
            <a:pPr algn="ctr"/>
            <a:r>
              <a:rPr lang="en-US" sz="2200" b="1" dirty="0">
                <a:effectLst>
                  <a:outerShdw blurRad="38100" dist="38100" dir="2700000" algn="tl">
                    <a:srgbClr val="000000">
                      <a:alpha val="43137"/>
                    </a:srgbClr>
                  </a:outerShdw>
                </a:effectLst>
              </a:rPr>
              <a:t>Death by Pestilence</a:t>
            </a:r>
          </a:p>
        </p:txBody>
      </p:sp>
      <p:sp>
        <p:nvSpPr>
          <p:cNvPr id="32" name="Rectangle 31"/>
          <p:cNvSpPr/>
          <p:nvPr/>
        </p:nvSpPr>
        <p:spPr>
          <a:xfrm>
            <a:off x="245095" y="4944210"/>
            <a:ext cx="3789577" cy="1754326"/>
          </a:xfrm>
          <a:prstGeom prst="rect">
            <a:avLst/>
          </a:prstGeom>
          <a:solidFill>
            <a:schemeClr val="accent3">
              <a:lumMod val="40000"/>
              <a:lumOff val="60000"/>
            </a:schemeClr>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dirty="0" err="1">
                <a:solidFill>
                  <a:schemeClr val="tx2"/>
                </a:solidFill>
                <a:effectLst>
                  <a:outerShdw blurRad="38100" dist="38100" dir="2700000" algn="tl">
                    <a:srgbClr val="000000">
                      <a:alpha val="43137"/>
                    </a:srgbClr>
                  </a:outerShdw>
                </a:effectLst>
              </a:rPr>
              <a:t>Jer</a:t>
            </a:r>
            <a:r>
              <a:rPr lang="en-US" dirty="0">
                <a:solidFill>
                  <a:schemeClr val="tx2"/>
                </a:solidFill>
                <a:effectLst>
                  <a:outerShdw blurRad="38100" dist="38100" dir="2700000" algn="tl">
                    <a:srgbClr val="000000">
                      <a:alpha val="43137"/>
                    </a:srgbClr>
                  </a:outerShdw>
                </a:effectLst>
              </a:rPr>
              <a:t> 15:3  I will appoint over them four kinds of destroyers, declares the LORD: the sword to kill, the dogs to tear, and the birds of the air and the beasts of the earth to devour and destroy. </a:t>
            </a:r>
          </a:p>
        </p:txBody>
      </p:sp>
      <p:sp>
        <p:nvSpPr>
          <p:cNvPr id="33" name="Rectangle 32"/>
          <p:cNvSpPr/>
          <p:nvPr/>
        </p:nvSpPr>
        <p:spPr>
          <a:xfrm>
            <a:off x="4381884" y="4933541"/>
            <a:ext cx="3140701" cy="1754326"/>
          </a:xfrm>
          <a:prstGeom prst="rect">
            <a:avLst/>
          </a:prstGeom>
          <a:solidFill>
            <a:schemeClr val="accent6">
              <a:lumMod val="40000"/>
              <a:lumOff val="60000"/>
            </a:schemeClr>
          </a:solidFill>
          <a:ln>
            <a:solidFill>
              <a:schemeClr val="tx2"/>
            </a:solidFill>
          </a:ln>
          <a:scene3d>
            <a:camera prst="orthographicFront"/>
            <a:lightRig rig="threePt" dir="t"/>
          </a:scene3d>
          <a:sp3d>
            <a:bevelT/>
          </a:sp3d>
        </p:spPr>
        <p:txBody>
          <a:bodyPr wrap="square">
            <a:spAutoFit/>
          </a:bodyPr>
          <a:lstStyle/>
          <a:p>
            <a:r>
              <a:rPr lang="en-US" dirty="0" err="1">
                <a:solidFill>
                  <a:schemeClr val="tx2"/>
                </a:solidFill>
                <a:effectLst>
                  <a:outerShdw blurRad="38100" dist="38100" dir="2700000" algn="tl">
                    <a:srgbClr val="000000">
                      <a:alpha val="43137"/>
                    </a:srgbClr>
                  </a:outerShdw>
                </a:effectLst>
              </a:rPr>
              <a:t>Jer</a:t>
            </a:r>
            <a:r>
              <a:rPr lang="en-US" dirty="0">
                <a:solidFill>
                  <a:schemeClr val="tx2"/>
                </a:solidFill>
                <a:effectLst>
                  <a:outerShdw blurRad="38100" dist="38100" dir="2700000" algn="tl">
                    <a:srgbClr val="000000">
                      <a:alpha val="43137"/>
                    </a:srgbClr>
                  </a:outerShdw>
                </a:effectLst>
              </a:rPr>
              <a:t> 15:4  And I will make them a horror to all the kingdoms of the earth because of </a:t>
            </a:r>
            <a:r>
              <a:rPr lang="en-US" u="sng" dirty="0">
                <a:solidFill>
                  <a:srgbClr val="C00000"/>
                </a:solidFill>
                <a:effectLst>
                  <a:outerShdw blurRad="38100" dist="38100" dir="2700000" algn="tl">
                    <a:srgbClr val="000000">
                      <a:alpha val="43137"/>
                    </a:srgbClr>
                  </a:outerShdw>
                </a:effectLst>
              </a:rPr>
              <a:t>what Manasseh the son of Hezekiah, king of Judah, did in Jerusalem. </a:t>
            </a:r>
          </a:p>
        </p:txBody>
      </p:sp>
    </p:spTree>
    <p:extLst>
      <p:ext uri="{BB962C8B-B14F-4D97-AF65-F5344CB8AC3E}">
        <p14:creationId xmlns:p14="http://schemas.microsoft.com/office/powerpoint/2010/main" val="250520112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par>
                          <p:cTn id="13" fill="hold">
                            <p:stCondLst>
                              <p:cond delay="500"/>
                            </p:stCondLst>
                            <p:childTnLst>
                              <p:par>
                                <p:cTn id="14" presetID="22" presetClass="entr" presetSubtype="8" fill="hold" nodeType="afterEffect">
                                  <p:stCondLst>
                                    <p:cond delay="50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par>
                          <p:cTn id="22" fill="hold">
                            <p:stCondLst>
                              <p:cond delay="500"/>
                            </p:stCondLst>
                            <p:childTnLst>
                              <p:par>
                                <p:cTn id="23" presetID="10" presetClass="entr" presetSubtype="0" fill="hold" grpId="0" nodeType="afterEffect">
                                  <p:stCondLst>
                                    <p:cond delay="50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par>
                          <p:cTn id="26" fill="hold">
                            <p:stCondLst>
                              <p:cond delay="1500"/>
                            </p:stCondLst>
                            <p:childTnLst>
                              <p:par>
                                <p:cTn id="27" presetID="22" presetClass="entr" presetSubtype="8" fill="hold" nodeType="afterEffect">
                                  <p:stCondLst>
                                    <p:cond delay="50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par>
                          <p:cTn id="30" fill="hold">
                            <p:stCondLst>
                              <p:cond delay="2500"/>
                            </p:stCondLst>
                            <p:childTnLst>
                              <p:par>
                                <p:cTn id="31" presetID="22" presetClass="entr" presetSubtype="8" fill="hold" nodeType="afterEffect">
                                  <p:stCondLst>
                                    <p:cond delay="50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1" grpId="0" animBg="1"/>
      <p:bldP spid="32" grpId="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 snapshot of Jeremiah…</a:t>
            </a:r>
          </a:p>
        </p:txBody>
      </p:sp>
      <p:sp>
        <p:nvSpPr>
          <p:cNvPr id="12" name="Subtitle 2"/>
          <p:cNvSpPr txBox="1">
            <a:spLocks/>
          </p:cNvSpPr>
          <p:nvPr/>
        </p:nvSpPr>
        <p:spPr>
          <a:xfrm>
            <a:off x="7880808" y="5916618"/>
            <a:ext cx="4139938" cy="766986"/>
          </a:xfrm>
          <a:prstGeom prst="rect">
            <a:avLst/>
          </a:prstGeom>
          <a:ln>
            <a:noFill/>
          </a:ln>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rgbClr val="000000"/>
                </a:solidFill>
              </a:rPr>
              <a:t>Lesson 5:  revelation on occasion of the drought</a:t>
            </a:r>
          </a:p>
        </p:txBody>
      </p:sp>
      <p:sp>
        <p:nvSpPr>
          <p:cNvPr id="20" name="Title 6"/>
          <p:cNvSpPr txBox="1">
            <a:spLocks/>
          </p:cNvSpPr>
          <p:nvPr/>
        </p:nvSpPr>
        <p:spPr>
          <a:xfrm>
            <a:off x="284376" y="18835"/>
            <a:ext cx="7191080" cy="62923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dirty="0"/>
              <a:t>Jeremiah’s Conversation…</a:t>
            </a:r>
          </a:p>
        </p:txBody>
      </p:sp>
      <p:sp>
        <p:nvSpPr>
          <p:cNvPr id="23" name="TextBox 22"/>
          <p:cNvSpPr txBox="1"/>
          <p:nvPr/>
        </p:nvSpPr>
        <p:spPr>
          <a:xfrm>
            <a:off x="443062" y="525522"/>
            <a:ext cx="5778629" cy="430887"/>
          </a:xfrm>
          <a:prstGeom prst="rect">
            <a:avLst/>
          </a:prstGeom>
          <a:noFill/>
        </p:spPr>
        <p:txBody>
          <a:bodyPr wrap="square" rtlCol="0">
            <a:spAutoFit/>
          </a:bodyPr>
          <a:lstStyle/>
          <a:p>
            <a:r>
              <a:rPr lang="en-US" sz="2200" cap="small" dirty="0">
                <a:effectLst>
                  <a:outerShdw blurRad="38100" dist="38100" dir="2700000" algn="tl">
                    <a:srgbClr val="000000">
                      <a:alpha val="43137"/>
                    </a:srgbClr>
                  </a:outerShdw>
                </a:effectLst>
              </a:rPr>
              <a:t>Part Three: Have you utterly rejected Judah?</a:t>
            </a:r>
          </a:p>
        </p:txBody>
      </p:sp>
      <p:sp>
        <p:nvSpPr>
          <p:cNvPr id="24" name="Rectangle 23"/>
          <p:cNvSpPr/>
          <p:nvPr/>
        </p:nvSpPr>
        <p:spPr>
          <a:xfrm>
            <a:off x="2967491" y="970154"/>
            <a:ext cx="4507965" cy="584775"/>
          </a:xfrm>
          <a:prstGeom prst="rect">
            <a:avLst/>
          </a:prstGeom>
        </p:spPr>
        <p:txBody>
          <a:bodyPr wrap="none">
            <a:spAutoFit/>
          </a:bodyPr>
          <a:lstStyle/>
          <a:p>
            <a:pPr algn="r"/>
            <a:r>
              <a:rPr lang="en-US" sz="3200" b="1" cap="all" dirty="0">
                <a:solidFill>
                  <a:schemeClr val="accent4"/>
                </a:solidFill>
                <a:latin typeface="+mj-lt"/>
              </a:rPr>
              <a:t>The Lord’s Answer…</a:t>
            </a:r>
          </a:p>
        </p:txBody>
      </p:sp>
      <p:sp>
        <p:nvSpPr>
          <p:cNvPr id="2" name="TextBox 1"/>
          <p:cNvSpPr txBox="1"/>
          <p:nvPr/>
        </p:nvSpPr>
        <p:spPr>
          <a:xfrm>
            <a:off x="401426" y="1554929"/>
            <a:ext cx="6956979" cy="2123658"/>
          </a:xfrm>
          <a:prstGeom prst="rect">
            <a:avLst/>
          </a:prstGeom>
          <a:noFill/>
        </p:spPr>
        <p:txBody>
          <a:bodyPr wrap="square" rtlCol="0">
            <a:spAutoFit/>
          </a:bodyPr>
          <a:lstStyle/>
          <a:p>
            <a:pPr marL="285750" indent="-285750">
              <a:buClr>
                <a:schemeClr val="accent1"/>
              </a:buClr>
              <a:buFont typeface="Arial" pitchFamily="34" charset="0"/>
              <a:buChar char="•"/>
            </a:pPr>
            <a:r>
              <a:rPr lang="en-US" sz="2200" b="1" dirty="0" err="1"/>
              <a:t>Jer</a:t>
            </a:r>
            <a:r>
              <a:rPr lang="en-US" sz="2200" b="1" dirty="0"/>
              <a:t> 15:5,6</a:t>
            </a:r>
            <a:r>
              <a:rPr lang="en-US" sz="2200" dirty="0"/>
              <a:t>  </a:t>
            </a:r>
            <a:r>
              <a:rPr lang="en-US" sz="2200" dirty="0">
                <a:solidFill>
                  <a:schemeClr val="tx2"/>
                </a:solidFill>
                <a:effectLst>
                  <a:outerShdw blurRad="38100" dist="38100" dir="2700000" algn="tl">
                    <a:srgbClr val="000000">
                      <a:alpha val="43137"/>
                    </a:srgbClr>
                  </a:outerShdw>
                </a:effectLst>
              </a:rPr>
              <a:t>"For who will have pity on you, O Jerusalem? Or who will bemoan you? Or who will turn aside to ask how you are doing? </a:t>
            </a:r>
            <a:r>
              <a:rPr lang="en-US" sz="2200" b="1" baseline="30000" dirty="0">
                <a:solidFill>
                  <a:schemeClr val="tx2"/>
                </a:solidFill>
                <a:effectLst>
                  <a:outerShdw blurRad="38100" dist="38100" dir="2700000" algn="tl">
                    <a:srgbClr val="000000">
                      <a:alpha val="43137"/>
                    </a:srgbClr>
                  </a:outerShdw>
                </a:effectLst>
              </a:rPr>
              <a:t>6</a:t>
            </a:r>
            <a:r>
              <a:rPr lang="en-US" sz="2200" dirty="0">
                <a:solidFill>
                  <a:schemeClr val="tx2"/>
                </a:solidFill>
                <a:effectLst>
                  <a:outerShdw blurRad="38100" dist="38100" dir="2700000" algn="tl">
                    <a:srgbClr val="000000">
                      <a:alpha val="43137"/>
                    </a:srgbClr>
                  </a:outerShdw>
                </a:effectLst>
              </a:rPr>
              <a:t> You have forsaken Me," says the LORD, "You have gone backward. Therefore I will stretch out My hand against you and destroy you; </a:t>
            </a:r>
            <a:r>
              <a:rPr lang="en-US" sz="2200" u="sng" dirty="0">
                <a:solidFill>
                  <a:srgbClr val="C00000"/>
                </a:solidFill>
                <a:effectLst>
                  <a:outerShdw blurRad="38100" dist="38100" dir="2700000" algn="tl">
                    <a:srgbClr val="000000">
                      <a:alpha val="43137"/>
                    </a:srgbClr>
                  </a:outerShdw>
                </a:effectLst>
              </a:rPr>
              <a:t>I am weary of relenting</a:t>
            </a:r>
            <a:r>
              <a:rPr lang="en-US" sz="2200" dirty="0">
                <a:solidFill>
                  <a:schemeClr val="tx2"/>
                </a:solidFill>
                <a:effectLst>
                  <a:outerShdw blurRad="38100" dist="38100" dir="2700000" algn="tl">
                    <a:srgbClr val="000000">
                      <a:alpha val="43137"/>
                    </a:srgbClr>
                  </a:outerShdw>
                </a:effectLst>
              </a:rPr>
              <a:t>! </a:t>
            </a:r>
            <a:endParaRPr lang="en-US" dirty="0"/>
          </a:p>
        </p:txBody>
      </p:sp>
      <p:sp>
        <p:nvSpPr>
          <p:cNvPr id="3" name="Rectangle 2"/>
          <p:cNvSpPr/>
          <p:nvPr/>
        </p:nvSpPr>
        <p:spPr>
          <a:xfrm>
            <a:off x="3945904" y="3858347"/>
            <a:ext cx="3418787" cy="2585323"/>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spAutoFit/>
          </a:bodyPr>
          <a:lstStyle/>
          <a:p>
            <a:pPr marL="285750" indent="-285750">
              <a:buFont typeface="Arial" pitchFamily="34" charset="0"/>
              <a:buChar char="•"/>
            </a:pPr>
            <a:r>
              <a:rPr lang="en-US" dirty="0">
                <a:solidFill>
                  <a:schemeClr val="tx2"/>
                </a:solidFill>
                <a:effectLst>
                  <a:outerShdw blurRad="38100" dist="38100" dir="2700000" algn="tl">
                    <a:srgbClr val="000000">
                      <a:alpha val="43137"/>
                    </a:srgbClr>
                  </a:outerShdw>
                </a:effectLst>
              </a:rPr>
              <a:t>Vs. 9  "</a:t>
            </a:r>
            <a:r>
              <a:rPr lang="en-US" u="sng" dirty="0">
                <a:solidFill>
                  <a:srgbClr val="C00000"/>
                </a:solidFill>
                <a:effectLst>
                  <a:outerShdw blurRad="38100" dist="38100" dir="2700000" algn="tl">
                    <a:srgbClr val="000000">
                      <a:alpha val="43137"/>
                    </a:srgbClr>
                  </a:outerShdw>
                </a:effectLst>
              </a:rPr>
              <a:t>She languishes who has borne seven</a:t>
            </a:r>
            <a:r>
              <a:rPr lang="en-US" dirty="0">
                <a:solidFill>
                  <a:schemeClr val="tx2"/>
                </a:solidFill>
                <a:effectLst>
                  <a:outerShdw blurRad="38100" dist="38100" dir="2700000" algn="tl">
                    <a:srgbClr val="000000">
                      <a:alpha val="43137"/>
                    </a:srgbClr>
                  </a:outerShdw>
                </a:effectLst>
              </a:rPr>
              <a:t>; She has breathed her last; Her sun has gone down While </a:t>
            </a:r>
            <a:r>
              <a:rPr lang="en-US" i="1" dirty="0">
                <a:solidFill>
                  <a:schemeClr val="tx2"/>
                </a:solidFill>
                <a:effectLst>
                  <a:outerShdw blurRad="38100" dist="38100" dir="2700000" algn="tl">
                    <a:srgbClr val="000000">
                      <a:alpha val="43137"/>
                    </a:srgbClr>
                  </a:outerShdw>
                </a:effectLst>
              </a:rPr>
              <a:t>it was</a:t>
            </a:r>
            <a:r>
              <a:rPr lang="en-US" dirty="0">
                <a:solidFill>
                  <a:schemeClr val="tx2"/>
                </a:solidFill>
                <a:effectLst>
                  <a:outerShdw blurRad="38100" dist="38100" dir="2700000" algn="tl">
                    <a:srgbClr val="000000">
                      <a:alpha val="43137"/>
                    </a:srgbClr>
                  </a:outerShdw>
                </a:effectLst>
              </a:rPr>
              <a:t> yet day; She has been </a:t>
            </a:r>
            <a:r>
              <a:rPr lang="en-US" u="sng" dirty="0">
                <a:solidFill>
                  <a:srgbClr val="C00000"/>
                </a:solidFill>
                <a:effectLst>
                  <a:outerShdw blurRad="38100" dist="38100" dir="2700000" algn="tl">
                    <a:srgbClr val="000000">
                      <a:alpha val="43137"/>
                    </a:srgbClr>
                  </a:outerShdw>
                </a:effectLst>
              </a:rPr>
              <a:t>ashamed and confounded</a:t>
            </a:r>
            <a:r>
              <a:rPr lang="en-US" dirty="0">
                <a:solidFill>
                  <a:schemeClr val="tx2"/>
                </a:solidFill>
                <a:effectLst>
                  <a:outerShdw blurRad="38100" dist="38100" dir="2700000" algn="tl">
                    <a:srgbClr val="000000">
                      <a:alpha val="43137"/>
                    </a:srgbClr>
                  </a:outerShdw>
                </a:effectLst>
              </a:rPr>
              <a:t>. And the remnant of them I will deliver to the sword Before their enemies," says the LORD</a:t>
            </a:r>
            <a:endParaRPr lang="en-US" dirty="0"/>
          </a:p>
        </p:txBody>
      </p:sp>
      <p:sp>
        <p:nvSpPr>
          <p:cNvPr id="5" name="Rectangle 4"/>
          <p:cNvSpPr/>
          <p:nvPr/>
        </p:nvSpPr>
        <p:spPr>
          <a:xfrm>
            <a:off x="284376" y="3861131"/>
            <a:ext cx="3311163" cy="2585323"/>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a:spAutoFit/>
          </a:bodyPr>
          <a:lstStyle/>
          <a:p>
            <a:pPr marL="285750" indent="-285750">
              <a:buFont typeface="Arial" pitchFamily="34" charset="0"/>
              <a:buChar char="•"/>
            </a:pPr>
            <a:r>
              <a:rPr lang="en-US" dirty="0">
                <a:solidFill>
                  <a:schemeClr val="tx2"/>
                </a:solidFill>
                <a:effectLst>
                  <a:outerShdw blurRad="38100" dist="38100" dir="2700000" algn="tl">
                    <a:srgbClr val="000000">
                      <a:alpha val="43137"/>
                    </a:srgbClr>
                  </a:outerShdw>
                </a:effectLst>
              </a:rPr>
              <a:t>Vs. 8  Their widows will be increased to Me more than the sand of the seas; I will bring against them, </a:t>
            </a:r>
            <a:r>
              <a:rPr lang="en-US" u="sng" dirty="0">
                <a:solidFill>
                  <a:srgbClr val="C00000"/>
                </a:solidFill>
                <a:effectLst>
                  <a:outerShdw blurRad="38100" dist="38100" dir="2700000" algn="tl">
                    <a:srgbClr val="000000">
                      <a:alpha val="43137"/>
                    </a:srgbClr>
                  </a:outerShdw>
                </a:effectLst>
              </a:rPr>
              <a:t>Against the mother of the young men</a:t>
            </a:r>
            <a:r>
              <a:rPr lang="en-US" dirty="0">
                <a:solidFill>
                  <a:schemeClr val="tx2"/>
                </a:solidFill>
                <a:effectLst>
                  <a:outerShdw blurRad="38100" dist="38100" dir="2700000" algn="tl">
                    <a:srgbClr val="000000">
                      <a:alpha val="43137"/>
                    </a:srgbClr>
                  </a:outerShdw>
                </a:effectLst>
              </a:rPr>
              <a:t>, A plunderer at noonday; I will cause anguish and terror to fall on them suddenly. </a:t>
            </a:r>
          </a:p>
        </p:txBody>
      </p:sp>
      <p:sp>
        <p:nvSpPr>
          <p:cNvPr id="6" name="Right Arrow 5"/>
          <p:cNvSpPr/>
          <p:nvPr/>
        </p:nvSpPr>
        <p:spPr>
          <a:xfrm>
            <a:off x="3351230" y="4496582"/>
            <a:ext cx="805991" cy="1357460"/>
          </a:xfrm>
          <a:prstGeom prst="rightArrow">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598718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 snapshot of Jeremiah…</a:t>
            </a:r>
          </a:p>
        </p:txBody>
      </p:sp>
      <p:sp>
        <p:nvSpPr>
          <p:cNvPr id="12" name="Subtitle 2"/>
          <p:cNvSpPr txBox="1">
            <a:spLocks/>
          </p:cNvSpPr>
          <p:nvPr/>
        </p:nvSpPr>
        <p:spPr>
          <a:xfrm>
            <a:off x="7880808" y="5916618"/>
            <a:ext cx="4139938" cy="766986"/>
          </a:xfrm>
          <a:prstGeom prst="rect">
            <a:avLst/>
          </a:prstGeom>
          <a:ln>
            <a:noFill/>
          </a:ln>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rgbClr val="000000"/>
                </a:solidFill>
              </a:rPr>
              <a:t>Lesson 5:  revelation on occasion of the drought</a:t>
            </a:r>
          </a:p>
        </p:txBody>
      </p:sp>
      <p:sp>
        <p:nvSpPr>
          <p:cNvPr id="20" name="Title 6"/>
          <p:cNvSpPr txBox="1">
            <a:spLocks/>
          </p:cNvSpPr>
          <p:nvPr/>
        </p:nvSpPr>
        <p:spPr>
          <a:xfrm>
            <a:off x="284376" y="631590"/>
            <a:ext cx="7191080" cy="62923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dirty="0"/>
              <a:t>Jeremiah’s Conversation…</a:t>
            </a:r>
          </a:p>
        </p:txBody>
      </p:sp>
      <p:sp>
        <p:nvSpPr>
          <p:cNvPr id="23" name="TextBox 22"/>
          <p:cNvSpPr txBox="1"/>
          <p:nvPr/>
        </p:nvSpPr>
        <p:spPr>
          <a:xfrm>
            <a:off x="443062" y="1138277"/>
            <a:ext cx="5778629" cy="430887"/>
          </a:xfrm>
          <a:prstGeom prst="rect">
            <a:avLst/>
          </a:prstGeom>
          <a:noFill/>
        </p:spPr>
        <p:txBody>
          <a:bodyPr wrap="square" rtlCol="0">
            <a:spAutoFit/>
          </a:bodyPr>
          <a:lstStyle/>
          <a:p>
            <a:r>
              <a:rPr lang="en-US" sz="2200" cap="small" dirty="0">
                <a:effectLst>
                  <a:outerShdw blurRad="38100" dist="38100" dir="2700000" algn="tl">
                    <a:srgbClr val="000000">
                      <a:alpha val="43137"/>
                    </a:srgbClr>
                  </a:outerShdw>
                </a:effectLst>
              </a:rPr>
              <a:t>Part Four: Woe is me!</a:t>
            </a:r>
          </a:p>
        </p:txBody>
      </p:sp>
      <p:sp>
        <p:nvSpPr>
          <p:cNvPr id="2" name="TextBox 1"/>
          <p:cNvSpPr txBox="1"/>
          <p:nvPr/>
        </p:nvSpPr>
        <p:spPr>
          <a:xfrm>
            <a:off x="401426" y="1554929"/>
            <a:ext cx="6956979" cy="1938992"/>
          </a:xfrm>
          <a:prstGeom prst="rect">
            <a:avLst/>
          </a:prstGeom>
          <a:noFill/>
        </p:spPr>
        <p:txBody>
          <a:bodyPr wrap="square" rtlCol="0">
            <a:spAutoFit/>
          </a:bodyPr>
          <a:lstStyle/>
          <a:p>
            <a:pPr marL="342900" indent="-342900">
              <a:buClr>
                <a:schemeClr val="accent1"/>
              </a:buClr>
              <a:buFont typeface="Arial" pitchFamily="34" charset="0"/>
              <a:buChar char="•"/>
            </a:pPr>
            <a:r>
              <a:rPr lang="en-US" sz="2400" b="1" dirty="0" err="1"/>
              <a:t>Jer</a:t>
            </a:r>
            <a:r>
              <a:rPr lang="en-US" sz="2400" b="1" dirty="0"/>
              <a:t> 15:10</a:t>
            </a:r>
            <a:r>
              <a:rPr lang="en-US" sz="2400" dirty="0"/>
              <a:t>  </a:t>
            </a:r>
            <a:r>
              <a:rPr lang="en-US" sz="2400" dirty="0">
                <a:solidFill>
                  <a:schemeClr val="tx2"/>
                </a:solidFill>
                <a:effectLst>
                  <a:outerShdw blurRad="38100" dist="38100" dir="2700000" algn="tl">
                    <a:srgbClr val="000000">
                      <a:alpha val="43137"/>
                    </a:srgbClr>
                  </a:outerShdw>
                </a:effectLst>
              </a:rPr>
              <a:t>Woe is me, my mother, That you have borne me, A man of strife and a man of contention to the whole earth! I have neither lent for interest, Nor have men lent to me for interest. Every one of them curses me. </a:t>
            </a:r>
          </a:p>
        </p:txBody>
      </p:sp>
      <p:cxnSp>
        <p:nvCxnSpPr>
          <p:cNvPr id="11" name="Straight Connector 10"/>
          <p:cNvCxnSpPr/>
          <p:nvPr/>
        </p:nvCxnSpPr>
        <p:spPr>
          <a:xfrm>
            <a:off x="3726734" y="1962343"/>
            <a:ext cx="14203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3040145" y="1599015"/>
            <a:ext cx="641023" cy="39592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069237" y="3088568"/>
            <a:ext cx="641023" cy="39592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22123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 snapshot of Jeremiah…</a:t>
            </a:r>
          </a:p>
        </p:txBody>
      </p:sp>
      <p:sp>
        <p:nvSpPr>
          <p:cNvPr id="12" name="Subtitle 2"/>
          <p:cNvSpPr txBox="1">
            <a:spLocks/>
          </p:cNvSpPr>
          <p:nvPr/>
        </p:nvSpPr>
        <p:spPr>
          <a:xfrm>
            <a:off x="7880808" y="5916618"/>
            <a:ext cx="4139938" cy="766986"/>
          </a:xfrm>
          <a:prstGeom prst="rect">
            <a:avLst/>
          </a:prstGeom>
          <a:ln>
            <a:noFill/>
          </a:ln>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rgbClr val="000000"/>
                </a:solidFill>
              </a:rPr>
              <a:t>Lesson 5:  revelation on occasion of the drought</a:t>
            </a:r>
          </a:p>
        </p:txBody>
      </p:sp>
      <p:sp>
        <p:nvSpPr>
          <p:cNvPr id="20" name="Title 6"/>
          <p:cNvSpPr txBox="1">
            <a:spLocks/>
          </p:cNvSpPr>
          <p:nvPr/>
        </p:nvSpPr>
        <p:spPr>
          <a:xfrm>
            <a:off x="284376" y="631590"/>
            <a:ext cx="7191080" cy="62923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dirty="0"/>
              <a:t>Jeremiah’s Conversation…</a:t>
            </a:r>
          </a:p>
        </p:txBody>
      </p:sp>
      <p:sp>
        <p:nvSpPr>
          <p:cNvPr id="23" name="TextBox 22"/>
          <p:cNvSpPr txBox="1"/>
          <p:nvPr/>
        </p:nvSpPr>
        <p:spPr>
          <a:xfrm>
            <a:off x="443062" y="1138277"/>
            <a:ext cx="5778629" cy="430887"/>
          </a:xfrm>
          <a:prstGeom prst="rect">
            <a:avLst/>
          </a:prstGeom>
          <a:noFill/>
        </p:spPr>
        <p:txBody>
          <a:bodyPr wrap="square" rtlCol="0">
            <a:spAutoFit/>
          </a:bodyPr>
          <a:lstStyle/>
          <a:p>
            <a:r>
              <a:rPr lang="en-US" sz="2200" cap="small" dirty="0">
                <a:effectLst>
                  <a:outerShdw blurRad="38100" dist="38100" dir="2700000" algn="tl">
                    <a:srgbClr val="000000">
                      <a:alpha val="43137"/>
                    </a:srgbClr>
                  </a:outerShdw>
                </a:effectLst>
              </a:rPr>
              <a:t>Part Four: Woe is me!</a:t>
            </a:r>
          </a:p>
        </p:txBody>
      </p:sp>
      <p:sp>
        <p:nvSpPr>
          <p:cNvPr id="24" name="Rectangle 23"/>
          <p:cNvSpPr/>
          <p:nvPr/>
        </p:nvSpPr>
        <p:spPr>
          <a:xfrm>
            <a:off x="2967491" y="1582909"/>
            <a:ext cx="4507965" cy="584775"/>
          </a:xfrm>
          <a:prstGeom prst="rect">
            <a:avLst/>
          </a:prstGeom>
        </p:spPr>
        <p:txBody>
          <a:bodyPr wrap="none">
            <a:spAutoFit/>
          </a:bodyPr>
          <a:lstStyle/>
          <a:p>
            <a:pPr algn="r"/>
            <a:r>
              <a:rPr lang="en-US" sz="3200" b="1" cap="all" dirty="0">
                <a:solidFill>
                  <a:schemeClr val="accent4"/>
                </a:solidFill>
                <a:latin typeface="+mj-lt"/>
              </a:rPr>
              <a:t>The Lord’s Answer…</a:t>
            </a:r>
          </a:p>
        </p:txBody>
      </p:sp>
      <p:sp>
        <p:nvSpPr>
          <p:cNvPr id="2" name="TextBox 1"/>
          <p:cNvSpPr txBox="1"/>
          <p:nvPr/>
        </p:nvSpPr>
        <p:spPr>
          <a:xfrm>
            <a:off x="401426" y="2167684"/>
            <a:ext cx="6956979" cy="1569660"/>
          </a:xfrm>
          <a:prstGeom prst="rect">
            <a:avLst/>
          </a:prstGeom>
          <a:noFill/>
        </p:spPr>
        <p:txBody>
          <a:bodyPr wrap="square" rtlCol="0">
            <a:spAutoFit/>
          </a:bodyPr>
          <a:lstStyle/>
          <a:p>
            <a:pPr marL="342900" indent="-342900">
              <a:buClr>
                <a:schemeClr val="accent1"/>
              </a:buClr>
              <a:buFont typeface="Arial" pitchFamily="34" charset="0"/>
              <a:buChar char="•"/>
            </a:pPr>
            <a:r>
              <a:rPr lang="en-US" sz="2400" b="1" dirty="0" err="1"/>
              <a:t>Jer</a:t>
            </a:r>
            <a:r>
              <a:rPr lang="en-US" sz="2400" b="1" dirty="0"/>
              <a:t> 15:11</a:t>
            </a:r>
            <a:r>
              <a:rPr lang="en-US" sz="2400" dirty="0"/>
              <a:t>  </a:t>
            </a:r>
            <a:r>
              <a:rPr lang="en-US" sz="2400" dirty="0">
                <a:solidFill>
                  <a:schemeClr val="tx2"/>
                </a:solidFill>
                <a:effectLst>
                  <a:outerShdw blurRad="38100" dist="38100" dir="2700000" algn="tl">
                    <a:srgbClr val="000000">
                      <a:alpha val="43137"/>
                    </a:srgbClr>
                  </a:outerShdw>
                </a:effectLst>
              </a:rPr>
              <a:t>The LORD said: "Surely it will be well with your remnant; Surely I will cause the enemy to intercede with you In the time of adversity and in the time of affliction. </a:t>
            </a:r>
          </a:p>
        </p:txBody>
      </p:sp>
      <p:cxnSp>
        <p:nvCxnSpPr>
          <p:cNvPr id="11" name="Straight Connector 10"/>
          <p:cNvCxnSpPr/>
          <p:nvPr/>
        </p:nvCxnSpPr>
        <p:spPr>
          <a:xfrm>
            <a:off x="3450210" y="2925800"/>
            <a:ext cx="3733015" cy="786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10715" y="3285590"/>
            <a:ext cx="276204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5" name="Oval Callout 24"/>
          <p:cNvSpPr/>
          <p:nvPr/>
        </p:nvSpPr>
        <p:spPr>
          <a:xfrm>
            <a:off x="7814820" y="861309"/>
            <a:ext cx="4021318" cy="1013987"/>
          </a:xfrm>
          <a:prstGeom prst="wedgeEllipseCallout">
            <a:avLst>
              <a:gd name="adj1" fmla="val -82534"/>
              <a:gd name="adj2" fmla="val 129942"/>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effectLst>
                  <a:outerShdw blurRad="38100" dist="38100" dir="2700000" algn="tl">
                    <a:srgbClr val="000000">
                      <a:alpha val="43137"/>
                    </a:srgbClr>
                  </a:outerShdw>
                </a:effectLst>
              </a:rPr>
              <a:t>Fulfilled 39:11,12</a:t>
            </a:r>
          </a:p>
        </p:txBody>
      </p:sp>
      <p:sp>
        <p:nvSpPr>
          <p:cNvPr id="21" name="TextBox 20"/>
          <p:cNvSpPr txBox="1"/>
          <p:nvPr/>
        </p:nvSpPr>
        <p:spPr>
          <a:xfrm>
            <a:off x="443062" y="4600295"/>
            <a:ext cx="2918381" cy="1938992"/>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err="1"/>
              <a:t>Jer</a:t>
            </a:r>
            <a:r>
              <a:rPr lang="en-US" sz="2000" dirty="0"/>
              <a:t> 15:13  Your wealth and your treasures </a:t>
            </a:r>
            <a:r>
              <a:rPr lang="en-US" sz="2000" dirty="0">
                <a:solidFill>
                  <a:srgbClr val="FFFF00"/>
                </a:solidFill>
              </a:rPr>
              <a:t>I will give as plunder without price</a:t>
            </a:r>
            <a:r>
              <a:rPr lang="en-US" sz="2000" dirty="0"/>
              <a:t>, Because of all your sins, Throughout your territories.</a:t>
            </a:r>
            <a:r>
              <a:rPr lang="en-US" dirty="0"/>
              <a:t> </a:t>
            </a:r>
          </a:p>
        </p:txBody>
      </p:sp>
      <p:sp>
        <p:nvSpPr>
          <p:cNvPr id="22" name="Rectangle 21"/>
          <p:cNvSpPr/>
          <p:nvPr/>
        </p:nvSpPr>
        <p:spPr>
          <a:xfrm>
            <a:off x="3879915" y="4600295"/>
            <a:ext cx="3303309" cy="1938992"/>
          </a:xfrm>
          <a:prstGeom prst="rect">
            <a:avLst/>
          </a:prstGeom>
          <a:solidFill>
            <a:schemeClr val="accent6">
              <a:lumMod val="75000"/>
            </a:schemeClr>
          </a:solidFill>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US" sz="2000" dirty="0" err="1"/>
              <a:t>Jer</a:t>
            </a:r>
            <a:r>
              <a:rPr lang="en-US" sz="2000" dirty="0"/>
              <a:t> 15:14  And </a:t>
            </a:r>
            <a:r>
              <a:rPr lang="en-US" sz="2000" dirty="0">
                <a:solidFill>
                  <a:srgbClr val="FFFF00"/>
                </a:solidFill>
              </a:rPr>
              <a:t>I will make </a:t>
            </a:r>
            <a:r>
              <a:rPr lang="en-US" sz="2000" i="1" dirty="0">
                <a:solidFill>
                  <a:srgbClr val="FFFF00"/>
                </a:solidFill>
              </a:rPr>
              <a:t>you</a:t>
            </a:r>
            <a:r>
              <a:rPr lang="en-US" sz="2000" dirty="0">
                <a:solidFill>
                  <a:srgbClr val="FFFF00"/>
                </a:solidFill>
              </a:rPr>
              <a:t> cross over with your enemies</a:t>
            </a:r>
            <a:r>
              <a:rPr lang="en-US" sz="2000" dirty="0"/>
              <a:t> Into a land </a:t>
            </a:r>
            <a:r>
              <a:rPr lang="en-US" sz="2000" i="1" dirty="0"/>
              <a:t>which</a:t>
            </a:r>
            <a:r>
              <a:rPr lang="en-US" sz="2000" dirty="0"/>
              <a:t> you do not know; For a fire is kindled in My anger, </a:t>
            </a:r>
            <a:r>
              <a:rPr lang="en-US" sz="2000" i="1" dirty="0"/>
              <a:t>Which</a:t>
            </a:r>
            <a:r>
              <a:rPr lang="en-US" sz="2000" dirty="0"/>
              <a:t> shall burn upon you."</a:t>
            </a:r>
            <a:r>
              <a:rPr lang="en-US" dirty="0"/>
              <a:t> </a:t>
            </a:r>
          </a:p>
        </p:txBody>
      </p:sp>
      <p:cxnSp>
        <p:nvCxnSpPr>
          <p:cNvPr id="14" name="Straight Connector 13"/>
          <p:cNvCxnSpPr/>
          <p:nvPr/>
        </p:nvCxnSpPr>
        <p:spPr>
          <a:xfrm flipV="1">
            <a:off x="4011459" y="3285590"/>
            <a:ext cx="2613457" cy="450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660762" y="3635213"/>
            <a:ext cx="2104414" cy="450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01426" y="3765376"/>
            <a:ext cx="6740163" cy="461665"/>
          </a:xfrm>
          <a:prstGeom prst="rect">
            <a:avLst/>
          </a:prstGeom>
          <a:solidFill>
            <a:schemeClr val="accent5">
              <a:lumMod val="60000"/>
              <a:lumOff val="40000"/>
            </a:schemeClr>
          </a:solidFill>
          <a:ln>
            <a:solidFill>
              <a:schemeClr val="tx2"/>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dirty="0">
                <a:solidFill>
                  <a:schemeClr val="tx2"/>
                </a:solidFill>
                <a:effectLst>
                  <a:outerShdw blurRad="38100" dist="38100" dir="2700000" algn="tl">
                    <a:srgbClr val="000000">
                      <a:alpha val="43137"/>
                    </a:srgbClr>
                  </a:outerShdw>
                </a:effectLst>
              </a:rPr>
              <a:t>When would it be well for Jeremiah?</a:t>
            </a:r>
          </a:p>
        </p:txBody>
      </p:sp>
      <p:sp>
        <p:nvSpPr>
          <p:cNvPr id="6" name="Oval 5"/>
          <p:cNvSpPr/>
          <p:nvPr/>
        </p:nvSpPr>
        <p:spPr>
          <a:xfrm>
            <a:off x="6391373" y="3239431"/>
            <a:ext cx="2168165" cy="1234911"/>
          </a:xfrm>
          <a:prstGeom prst="ellipse">
            <a:avLst/>
          </a:prstGeom>
          <a:solidFill>
            <a:schemeClr val="accent5">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GOD’S MERCY?</a:t>
            </a:r>
          </a:p>
        </p:txBody>
      </p:sp>
    </p:spTree>
    <p:extLst>
      <p:ext uri="{BB962C8B-B14F-4D97-AF65-F5344CB8AC3E}">
        <p14:creationId xmlns:p14="http://schemas.microsoft.com/office/powerpoint/2010/main" val="347598707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500"/>
                            </p:stCondLst>
                            <p:childTnLst>
                              <p:par>
                                <p:cTn id="14" presetID="22" presetClass="entr" presetSubtype="8" fill="hold" nodeType="afterEffect">
                                  <p:stCondLst>
                                    <p:cond delay="50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par>
                                <p:cTn id="32" presetID="22" presetClass="entr" presetSubtype="8" fill="hold" nodeType="withEffect">
                                  <p:stCondLst>
                                    <p:cond delay="50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animBg="1"/>
      <p:bldP spid="21" grpId="0" animBg="1"/>
      <p:bldP spid="22"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 snapshot of Jeremiah…</a:t>
            </a:r>
          </a:p>
        </p:txBody>
      </p:sp>
      <p:sp>
        <p:nvSpPr>
          <p:cNvPr id="12" name="Subtitle 2"/>
          <p:cNvSpPr txBox="1">
            <a:spLocks/>
          </p:cNvSpPr>
          <p:nvPr/>
        </p:nvSpPr>
        <p:spPr>
          <a:xfrm>
            <a:off x="7880808" y="5916618"/>
            <a:ext cx="4139938" cy="766986"/>
          </a:xfrm>
          <a:prstGeom prst="rect">
            <a:avLst/>
          </a:prstGeom>
          <a:ln>
            <a:noFill/>
          </a:ln>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rgbClr val="000000"/>
                </a:solidFill>
              </a:rPr>
              <a:t>Lesson 5:  revelation on occasion of the drought</a:t>
            </a:r>
          </a:p>
        </p:txBody>
      </p:sp>
      <p:sp>
        <p:nvSpPr>
          <p:cNvPr id="20" name="Title 6"/>
          <p:cNvSpPr txBox="1">
            <a:spLocks/>
          </p:cNvSpPr>
          <p:nvPr/>
        </p:nvSpPr>
        <p:spPr>
          <a:xfrm>
            <a:off x="284376" y="631590"/>
            <a:ext cx="7191080" cy="62923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dirty="0"/>
              <a:t>Jeremiah’s Conversation…</a:t>
            </a:r>
          </a:p>
        </p:txBody>
      </p:sp>
      <p:sp>
        <p:nvSpPr>
          <p:cNvPr id="23" name="TextBox 22"/>
          <p:cNvSpPr txBox="1"/>
          <p:nvPr/>
        </p:nvSpPr>
        <p:spPr>
          <a:xfrm>
            <a:off x="443062" y="1138277"/>
            <a:ext cx="5778629" cy="430887"/>
          </a:xfrm>
          <a:prstGeom prst="rect">
            <a:avLst/>
          </a:prstGeom>
          <a:noFill/>
        </p:spPr>
        <p:txBody>
          <a:bodyPr wrap="square" rtlCol="0">
            <a:spAutoFit/>
          </a:bodyPr>
          <a:lstStyle/>
          <a:p>
            <a:r>
              <a:rPr lang="en-US" sz="2200" cap="small" dirty="0">
                <a:effectLst>
                  <a:outerShdw blurRad="38100" dist="38100" dir="2700000" algn="tl">
                    <a:srgbClr val="000000">
                      <a:alpha val="43137"/>
                    </a:srgbClr>
                  </a:outerShdw>
                </a:effectLst>
              </a:rPr>
              <a:t>Part Five: Remember me and Visit me!</a:t>
            </a:r>
          </a:p>
        </p:txBody>
      </p:sp>
      <p:sp>
        <p:nvSpPr>
          <p:cNvPr id="2" name="TextBox 1"/>
          <p:cNvSpPr txBox="1"/>
          <p:nvPr/>
        </p:nvSpPr>
        <p:spPr>
          <a:xfrm>
            <a:off x="401426" y="1536075"/>
            <a:ext cx="6956979" cy="5262979"/>
          </a:xfrm>
          <a:prstGeom prst="rect">
            <a:avLst/>
          </a:prstGeom>
          <a:noFill/>
        </p:spPr>
        <p:txBody>
          <a:bodyPr wrap="square" rtlCol="0">
            <a:spAutoFit/>
          </a:bodyPr>
          <a:lstStyle/>
          <a:p>
            <a:r>
              <a:rPr lang="en-US" sz="2400" b="1" dirty="0" err="1"/>
              <a:t>Jer</a:t>
            </a:r>
            <a:r>
              <a:rPr lang="en-US" sz="2400" b="1" dirty="0"/>
              <a:t> 15:15-18</a:t>
            </a:r>
            <a:r>
              <a:rPr lang="en-US" sz="2400" dirty="0"/>
              <a:t>  </a:t>
            </a:r>
            <a:r>
              <a:rPr lang="en-US" sz="2400" dirty="0">
                <a:solidFill>
                  <a:schemeClr val="tx2"/>
                </a:solidFill>
                <a:effectLst>
                  <a:outerShdw blurRad="38100" dist="38100" dir="2700000" algn="tl">
                    <a:srgbClr val="000000">
                      <a:alpha val="43137"/>
                    </a:srgbClr>
                  </a:outerShdw>
                </a:effectLst>
              </a:rPr>
              <a:t>O LORD, You know; Remember me and visit me, And take vengeance for me on my persecutors. In Your enduring patience, do not take me away. Know that for Your sake I have suffered rebuke. </a:t>
            </a:r>
            <a:r>
              <a:rPr lang="en-US" sz="2400" b="1" baseline="30000" dirty="0">
                <a:solidFill>
                  <a:schemeClr val="tx2"/>
                </a:solidFill>
                <a:effectLst>
                  <a:outerShdw blurRad="38100" dist="38100" dir="2700000" algn="tl">
                    <a:srgbClr val="000000">
                      <a:alpha val="43137"/>
                    </a:srgbClr>
                  </a:outerShdw>
                </a:effectLst>
              </a:rPr>
              <a:t>16</a:t>
            </a:r>
            <a:r>
              <a:rPr lang="en-US" sz="2400" dirty="0">
                <a:solidFill>
                  <a:schemeClr val="tx2"/>
                </a:solidFill>
                <a:effectLst>
                  <a:outerShdw blurRad="38100" dist="38100" dir="2700000" algn="tl">
                    <a:srgbClr val="000000">
                      <a:alpha val="43137"/>
                    </a:srgbClr>
                  </a:outerShdw>
                </a:effectLst>
              </a:rPr>
              <a:t> Your words were found, and I ate them, And Your word was to me the joy and rejoicing of my heart; For I am called by Your name, O LORD God of hosts. </a:t>
            </a:r>
            <a:r>
              <a:rPr lang="en-US" sz="2400" b="1" baseline="30000" dirty="0">
                <a:solidFill>
                  <a:schemeClr val="tx2"/>
                </a:solidFill>
                <a:effectLst>
                  <a:outerShdw blurRad="38100" dist="38100" dir="2700000" algn="tl">
                    <a:srgbClr val="000000">
                      <a:alpha val="43137"/>
                    </a:srgbClr>
                  </a:outerShdw>
                </a:effectLst>
              </a:rPr>
              <a:t>17</a:t>
            </a:r>
            <a:r>
              <a:rPr lang="en-US" sz="2400" dirty="0">
                <a:solidFill>
                  <a:schemeClr val="tx2"/>
                </a:solidFill>
                <a:effectLst>
                  <a:outerShdw blurRad="38100" dist="38100" dir="2700000" algn="tl">
                    <a:srgbClr val="000000">
                      <a:alpha val="43137"/>
                    </a:srgbClr>
                  </a:outerShdw>
                </a:effectLst>
              </a:rPr>
              <a:t> I did not sit in the assembly of the mockers, Nor did I rejoice; I sat alone because of Your hand, For You have filled me with indignation. </a:t>
            </a:r>
            <a:r>
              <a:rPr lang="en-US" sz="2400" b="1" baseline="30000" dirty="0">
                <a:solidFill>
                  <a:schemeClr val="tx2"/>
                </a:solidFill>
                <a:effectLst>
                  <a:outerShdw blurRad="38100" dist="38100" dir="2700000" algn="tl">
                    <a:srgbClr val="000000">
                      <a:alpha val="43137"/>
                    </a:srgbClr>
                  </a:outerShdw>
                </a:effectLst>
              </a:rPr>
              <a:t>18</a:t>
            </a:r>
            <a:r>
              <a:rPr lang="en-US" sz="2400" dirty="0">
                <a:solidFill>
                  <a:schemeClr val="tx2"/>
                </a:solidFill>
                <a:effectLst>
                  <a:outerShdw blurRad="38100" dist="38100" dir="2700000" algn="tl">
                    <a:srgbClr val="000000">
                      <a:alpha val="43137"/>
                    </a:srgbClr>
                  </a:outerShdw>
                </a:effectLst>
              </a:rPr>
              <a:t> Why is my pain perpetual And my wound incurable, </a:t>
            </a:r>
            <a:r>
              <a:rPr lang="en-US" sz="2400" i="1" dirty="0">
                <a:solidFill>
                  <a:schemeClr val="tx2"/>
                </a:solidFill>
                <a:effectLst>
                  <a:outerShdw blurRad="38100" dist="38100" dir="2700000" algn="tl">
                    <a:srgbClr val="000000">
                      <a:alpha val="43137"/>
                    </a:srgbClr>
                  </a:outerShdw>
                </a:effectLst>
              </a:rPr>
              <a:t>Which</a:t>
            </a:r>
            <a:r>
              <a:rPr lang="en-US" sz="2400" dirty="0">
                <a:solidFill>
                  <a:schemeClr val="tx2"/>
                </a:solidFill>
                <a:effectLst>
                  <a:outerShdw blurRad="38100" dist="38100" dir="2700000" algn="tl">
                    <a:srgbClr val="000000">
                      <a:alpha val="43137"/>
                    </a:srgbClr>
                  </a:outerShdw>
                </a:effectLst>
              </a:rPr>
              <a:t> refuses to be healed? Will You surely be to me like an unreliable stream, </a:t>
            </a:r>
            <a:r>
              <a:rPr lang="en-US" sz="2400" i="1" dirty="0">
                <a:solidFill>
                  <a:schemeClr val="tx2"/>
                </a:solidFill>
                <a:effectLst>
                  <a:outerShdw blurRad="38100" dist="38100" dir="2700000" algn="tl">
                    <a:srgbClr val="000000">
                      <a:alpha val="43137"/>
                    </a:srgbClr>
                  </a:outerShdw>
                </a:effectLst>
              </a:rPr>
              <a:t>As</a:t>
            </a:r>
            <a:r>
              <a:rPr lang="en-US" sz="2400" dirty="0">
                <a:solidFill>
                  <a:schemeClr val="tx2"/>
                </a:solidFill>
                <a:effectLst>
                  <a:outerShdw blurRad="38100" dist="38100" dir="2700000" algn="tl">
                    <a:srgbClr val="000000">
                      <a:alpha val="43137"/>
                    </a:srgbClr>
                  </a:outerShdw>
                </a:effectLst>
              </a:rPr>
              <a:t> waters </a:t>
            </a:r>
            <a:r>
              <a:rPr lang="en-US" sz="2400" i="1" dirty="0">
                <a:solidFill>
                  <a:schemeClr val="tx2"/>
                </a:solidFill>
                <a:effectLst>
                  <a:outerShdw blurRad="38100" dist="38100" dir="2700000" algn="tl">
                    <a:srgbClr val="000000">
                      <a:alpha val="43137"/>
                    </a:srgbClr>
                  </a:outerShdw>
                </a:effectLst>
              </a:rPr>
              <a:t>that</a:t>
            </a:r>
            <a:r>
              <a:rPr lang="en-US" sz="2400" dirty="0">
                <a:solidFill>
                  <a:schemeClr val="tx2"/>
                </a:solidFill>
                <a:effectLst>
                  <a:outerShdw blurRad="38100" dist="38100" dir="2700000" algn="tl">
                    <a:srgbClr val="000000">
                      <a:alpha val="43137"/>
                    </a:srgbClr>
                  </a:outerShdw>
                </a:effectLst>
              </a:rPr>
              <a:t> fail? </a:t>
            </a:r>
          </a:p>
        </p:txBody>
      </p:sp>
      <p:cxnSp>
        <p:nvCxnSpPr>
          <p:cNvPr id="11" name="Straight Connector 10"/>
          <p:cNvCxnSpPr/>
          <p:nvPr/>
        </p:nvCxnSpPr>
        <p:spPr>
          <a:xfrm>
            <a:off x="2356700" y="1926559"/>
            <a:ext cx="2479251" cy="786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7358405" y="0"/>
            <a:ext cx="4833595"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569724" y="199325"/>
            <a:ext cx="4534292" cy="6463308"/>
          </a:xfrm>
          <a:prstGeom prst="rect">
            <a:avLst/>
          </a:prstGeom>
          <a:noFill/>
        </p:spPr>
        <p:txBody>
          <a:bodyPr wrap="square" rtlCol="0">
            <a:spAutoFit/>
          </a:bodyPr>
          <a:lstStyle/>
          <a:p>
            <a:pPr marL="342900" indent="-342900">
              <a:lnSpc>
                <a:spcPct val="150000"/>
              </a:lnSpc>
              <a:buFont typeface="Arial" pitchFamily="34" charset="0"/>
              <a:buChar char="•"/>
            </a:pPr>
            <a:r>
              <a:rPr lang="en-US" sz="2300" dirty="0">
                <a:solidFill>
                  <a:schemeClr val="bg1"/>
                </a:solidFill>
                <a:effectLst>
                  <a:outerShdw blurRad="38100" dist="38100" dir="2700000" algn="tl">
                    <a:srgbClr val="000000">
                      <a:alpha val="43137"/>
                    </a:srgbClr>
                  </a:outerShdw>
                </a:effectLst>
              </a:rPr>
              <a:t>Remember </a:t>
            </a:r>
            <a:r>
              <a:rPr lang="en-US" sz="2300" b="1" u="sng" dirty="0">
                <a:solidFill>
                  <a:srgbClr val="FFFF00"/>
                </a:solidFill>
                <a:effectLst>
                  <a:outerShdw blurRad="38100" dist="38100" dir="2700000" algn="tl">
                    <a:srgbClr val="000000">
                      <a:alpha val="43137"/>
                    </a:srgbClr>
                  </a:outerShdw>
                </a:effectLst>
              </a:rPr>
              <a:t>me</a:t>
            </a:r>
            <a:r>
              <a:rPr lang="en-US" sz="2300" dirty="0">
                <a:solidFill>
                  <a:schemeClr val="bg1"/>
                </a:solidFill>
                <a:effectLst>
                  <a:outerShdw blurRad="38100" dist="38100" dir="2700000" algn="tl">
                    <a:srgbClr val="000000">
                      <a:alpha val="43137"/>
                    </a:srgbClr>
                  </a:outerShdw>
                </a:effectLst>
              </a:rPr>
              <a:t>…</a:t>
            </a:r>
          </a:p>
          <a:p>
            <a:pPr marL="342900" indent="-342900">
              <a:lnSpc>
                <a:spcPct val="150000"/>
              </a:lnSpc>
              <a:buFont typeface="Arial" pitchFamily="34" charset="0"/>
              <a:buChar char="•"/>
            </a:pPr>
            <a:r>
              <a:rPr lang="en-US" sz="2300" dirty="0">
                <a:solidFill>
                  <a:schemeClr val="bg1"/>
                </a:solidFill>
                <a:effectLst>
                  <a:outerShdw blurRad="38100" dist="38100" dir="2700000" algn="tl">
                    <a:srgbClr val="000000">
                      <a:alpha val="43137"/>
                    </a:srgbClr>
                  </a:outerShdw>
                </a:effectLst>
              </a:rPr>
              <a:t>Attend to </a:t>
            </a:r>
            <a:r>
              <a:rPr lang="en-US" sz="2300" b="1" u="sng" dirty="0">
                <a:solidFill>
                  <a:srgbClr val="FFFF00"/>
                </a:solidFill>
                <a:effectLst>
                  <a:outerShdw blurRad="38100" dist="38100" dir="2700000" algn="tl">
                    <a:srgbClr val="000000">
                      <a:alpha val="43137"/>
                    </a:srgbClr>
                  </a:outerShdw>
                </a:effectLst>
              </a:rPr>
              <a:t>me</a:t>
            </a:r>
            <a:r>
              <a:rPr lang="en-US" sz="2300" dirty="0">
                <a:solidFill>
                  <a:schemeClr val="bg1"/>
                </a:solidFill>
                <a:effectLst>
                  <a:outerShdw blurRad="38100" dist="38100" dir="2700000" algn="tl">
                    <a:srgbClr val="000000">
                      <a:alpha val="43137"/>
                    </a:srgbClr>
                  </a:outerShdw>
                </a:effectLst>
              </a:rPr>
              <a:t>…</a:t>
            </a:r>
          </a:p>
          <a:p>
            <a:pPr marL="342900" indent="-342900">
              <a:lnSpc>
                <a:spcPct val="150000"/>
              </a:lnSpc>
              <a:buFont typeface="Arial" pitchFamily="34" charset="0"/>
              <a:buChar char="•"/>
            </a:pPr>
            <a:r>
              <a:rPr lang="en-US" sz="2300" dirty="0">
                <a:solidFill>
                  <a:schemeClr val="bg1"/>
                </a:solidFill>
                <a:effectLst>
                  <a:outerShdw blurRad="38100" dist="38100" dir="2700000" algn="tl">
                    <a:srgbClr val="000000">
                      <a:alpha val="43137"/>
                    </a:srgbClr>
                  </a:outerShdw>
                </a:effectLst>
              </a:rPr>
              <a:t>Take vengeance for </a:t>
            </a:r>
            <a:r>
              <a:rPr lang="en-US" sz="2300" b="1" u="sng" dirty="0">
                <a:solidFill>
                  <a:srgbClr val="FFFF00"/>
                </a:solidFill>
                <a:effectLst>
                  <a:outerShdw blurRad="38100" dist="38100" dir="2700000" algn="tl">
                    <a:srgbClr val="000000">
                      <a:alpha val="43137"/>
                    </a:srgbClr>
                  </a:outerShdw>
                </a:effectLst>
              </a:rPr>
              <a:t>me</a:t>
            </a:r>
            <a:r>
              <a:rPr lang="en-US" sz="2300" dirty="0">
                <a:solidFill>
                  <a:schemeClr val="bg1"/>
                </a:solidFill>
                <a:effectLst>
                  <a:outerShdw blurRad="38100" dist="38100" dir="2700000" algn="tl">
                    <a:srgbClr val="000000">
                      <a:alpha val="43137"/>
                    </a:srgbClr>
                  </a:outerShdw>
                </a:effectLst>
              </a:rPr>
              <a:t>…</a:t>
            </a:r>
          </a:p>
          <a:p>
            <a:pPr marL="342900" indent="-342900">
              <a:lnSpc>
                <a:spcPct val="150000"/>
              </a:lnSpc>
              <a:buFont typeface="Arial" pitchFamily="34" charset="0"/>
              <a:buChar char="•"/>
            </a:pPr>
            <a:r>
              <a:rPr lang="en-US" sz="2300" dirty="0">
                <a:solidFill>
                  <a:schemeClr val="bg1"/>
                </a:solidFill>
                <a:effectLst>
                  <a:outerShdw blurRad="38100" dist="38100" dir="2700000" algn="tl">
                    <a:srgbClr val="000000">
                      <a:alpha val="43137"/>
                    </a:srgbClr>
                  </a:outerShdw>
                </a:effectLst>
              </a:rPr>
              <a:t>Do not take </a:t>
            </a:r>
            <a:r>
              <a:rPr lang="en-US" sz="2300" b="1" u="sng" dirty="0">
                <a:solidFill>
                  <a:srgbClr val="FFFF00"/>
                </a:solidFill>
                <a:effectLst>
                  <a:outerShdw blurRad="38100" dist="38100" dir="2700000" algn="tl">
                    <a:srgbClr val="000000">
                      <a:alpha val="43137"/>
                    </a:srgbClr>
                  </a:outerShdw>
                </a:effectLst>
              </a:rPr>
              <a:t>me</a:t>
            </a:r>
            <a:r>
              <a:rPr lang="en-US" sz="2300" dirty="0">
                <a:solidFill>
                  <a:schemeClr val="bg1"/>
                </a:solidFill>
                <a:effectLst>
                  <a:outerShdw blurRad="38100" dist="38100" dir="2700000" algn="tl">
                    <a:srgbClr val="000000">
                      <a:alpha val="43137"/>
                    </a:srgbClr>
                  </a:outerShdw>
                </a:effectLst>
              </a:rPr>
              <a:t> away…</a:t>
            </a:r>
          </a:p>
          <a:p>
            <a:pPr marL="342900" indent="-342900">
              <a:lnSpc>
                <a:spcPct val="150000"/>
              </a:lnSpc>
              <a:buFont typeface="Arial" pitchFamily="34" charset="0"/>
              <a:buChar char="•"/>
            </a:pPr>
            <a:r>
              <a:rPr lang="en-US" sz="2300" dirty="0">
                <a:solidFill>
                  <a:schemeClr val="bg1"/>
                </a:solidFill>
                <a:effectLst>
                  <a:outerShdw blurRad="38100" dist="38100" dir="2700000" algn="tl">
                    <a:srgbClr val="000000">
                      <a:alpha val="43137"/>
                    </a:srgbClr>
                  </a:outerShdw>
                </a:effectLst>
              </a:rPr>
              <a:t>For Your sake, </a:t>
            </a:r>
            <a:r>
              <a:rPr lang="en-US" sz="2300" b="1" u="sng" dirty="0">
                <a:solidFill>
                  <a:srgbClr val="FFFF00"/>
                </a:solidFill>
                <a:effectLst>
                  <a:outerShdw blurRad="38100" dist="38100" dir="2700000" algn="tl">
                    <a:srgbClr val="000000">
                      <a:alpha val="43137"/>
                    </a:srgbClr>
                  </a:outerShdw>
                </a:effectLst>
              </a:rPr>
              <a:t>I</a:t>
            </a:r>
            <a:r>
              <a:rPr lang="en-US" sz="2300" dirty="0">
                <a:solidFill>
                  <a:schemeClr val="bg1"/>
                </a:solidFill>
                <a:effectLst>
                  <a:outerShdw blurRad="38100" dist="38100" dir="2700000" algn="tl">
                    <a:srgbClr val="000000">
                      <a:alpha val="43137"/>
                    </a:srgbClr>
                  </a:outerShdw>
                </a:effectLst>
              </a:rPr>
              <a:t> have suffered…</a:t>
            </a:r>
          </a:p>
          <a:p>
            <a:pPr marL="342900" indent="-342900">
              <a:lnSpc>
                <a:spcPct val="150000"/>
              </a:lnSpc>
              <a:buFont typeface="Arial" pitchFamily="34" charset="0"/>
              <a:buChar char="•"/>
            </a:pPr>
            <a:r>
              <a:rPr lang="en-US" sz="2300" dirty="0">
                <a:solidFill>
                  <a:schemeClr val="bg1"/>
                </a:solidFill>
                <a:effectLst>
                  <a:outerShdw blurRad="38100" dist="38100" dir="2700000" algn="tl">
                    <a:srgbClr val="000000">
                      <a:alpha val="43137"/>
                    </a:srgbClr>
                  </a:outerShdw>
                </a:effectLst>
              </a:rPr>
              <a:t>For </a:t>
            </a:r>
            <a:r>
              <a:rPr lang="en-US" sz="2300" b="1" u="sng" dirty="0">
                <a:solidFill>
                  <a:srgbClr val="FFFF00"/>
                </a:solidFill>
                <a:effectLst>
                  <a:outerShdw blurRad="38100" dist="38100" dir="2700000" algn="tl">
                    <a:srgbClr val="000000">
                      <a:alpha val="43137"/>
                    </a:srgbClr>
                  </a:outerShdw>
                </a:effectLst>
              </a:rPr>
              <a:t>I</a:t>
            </a:r>
            <a:r>
              <a:rPr lang="en-US" sz="2300" dirty="0">
                <a:solidFill>
                  <a:schemeClr val="bg1"/>
                </a:solidFill>
                <a:effectLst>
                  <a:outerShdw blurRad="38100" dist="38100" dir="2700000" algn="tl">
                    <a:srgbClr val="000000">
                      <a:alpha val="43137"/>
                    </a:srgbClr>
                  </a:outerShdw>
                </a:effectLst>
              </a:rPr>
              <a:t> am called by Your name…</a:t>
            </a:r>
          </a:p>
          <a:p>
            <a:pPr marL="342900" indent="-342900">
              <a:lnSpc>
                <a:spcPct val="150000"/>
              </a:lnSpc>
              <a:buFont typeface="Arial" pitchFamily="34" charset="0"/>
              <a:buChar char="•"/>
            </a:pPr>
            <a:r>
              <a:rPr lang="en-US" sz="2300" b="1" dirty="0">
                <a:solidFill>
                  <a:schemeClr val="bg1"/>
                </a:solidFill>
                <a:effectLst>
                  <a:outerShdw blurRad="38100" dist="38100" dir="2700000" algn="tl">
                    <a:srgbClr val="000000">
                      <a:alpha val="43137"/>
                    </a:srgbClr>
                  </a:outerShdw>
                </a:effectLst>
              </a:rPr>
              <a:t> </a:t>
            </a:r>
            <a:r>
              <a:rPr lang="en-US" sz="2300" b="1" u="sng" dirty="0">
                <a:solidFill>
                  <a:srgbClr val="FFFF00"/>
                </a:solidFill>
                <a:effectLst>
                  <a:outerShdw blurRad="38100" dist="38100" dir="2700000" algn="tl">
                    <a:srgbClr val="000000">
                      <a:alpha val="43137"/>
                    </a:srgbClr>
                  </a:outerShdw>
                </a:effectLst>
              </a:rPr>
              <a:t>I</a:t>
            </a:r>
            <a:r>
              <a:rPr lang="en-US" sz="2300" dirty="0">
                <a:solidFill>
                  <a:schemeClr val="bg1"/>
                </a:solidFill>
                <a:effectLst>
                  <a:outerShdw blurRad="38100" dist="38100" dir="2700000" algn="tl">
                    <a:srgbClr val="000000">
                      <a:alpha val="43137"/>
                    </a:srgbClr>
                  </a:outerShdw>
                </a:effectLst>
              </a:rPr>
              <a:t> did not sit…</a:t>
            </a:r>
          </a:p>
          <a:p>
            <a:pPr marL="342900" indent="-342900">
              <a:lnSpc>
                <a:spcPct val="150000"/>
              </a:lnSpc>
              <a:buFont typeface="Arial" pitchFamily="34" charset="0"/>
              <a:buChar char="•"/>
            </a:pPr>
            <a:r>
              <a:rPr lang="en-US" sz="2300" dirty="0">
                <a:solidFill>
                  <a:schemeClr val="bg1"/>
                </a:solidFill>
                <a:effectLst>
                  <a:outerShdw blurRad="38100" dist="38100" dir="2700000" algn="tl">
                    <a:srgbClr val="000000">
                      <a:alpha val="43137"/>
                    </a:srgbClr>
                  </a:outerShdw>
                </a:effectLst>
              </a:rPr>
              <a:t>Nor did </a:t>
            </a:r>
            <a:r>
              <a:rPr lang="en-US" sz="2300" b="1" u="sng" dirty="0">
                <a:solidFill>
                  <a:srgbClr val="FFFF00"/>
                </a:solidFill>
                <a:effectLst>
                  <a:outerShdw blurRad="38100" dist="38100" dir="2700000" algn="tl">
                    <a:srgbClr val="000000">
                      <a:alpha val="43137"/>
                    </a:srgbClr>
                  </a:outerShdw>
                </a:effectLst>
              </a:rPr>
              <a:t>I</a:t>
            </a:r>
            <a:r>
              <a:rPr lang="en-US" sz="2300" dirty="0">
                <a:solidFill>
                  <a:schemeClr val="bg1"/>
                </a:solidFill>
                <a:effectLst>
                  <a:outerShdw blurRad="38100" dist="38100" dir="2700000" algn="tl">
                    <a:srgbClr val="000000">
                      <a:alpha val="43137"/>
                    </a:srgbClr>
                  </a:outerShdw>
                </a:effectLst>
              </a:rPr>
              <a:t> rejoice…</a:t>
            </a:r>
          </a:p>
          <a:p>
            <a:pPr marL="342900" indent="-342900">
              <a:lnSpc>
                <a:spcPct val="150000"/>
              </a:lnSpc>
              <a:buFont typeface="Arial" pitchFamily="34" charset="0"/>
              <a:buChar char="•"/>
            </a:pPr>
            <a:r>
              <a:rPr lang="en-US" sz="2300" dirty="0">
                <a:solidFill>
                  <a:schemeClr val="bg1"/>
                </a:solidFill>
                <a:effectLst>
                  <a:outerShdw blurRad="38100" dist="38100" dir="2700000" algn="tl">
                    <a:srgbClr val="000000">
                      <a:alpha val="43137"/>
                    </a:srgbClr>
                  </a:outerShdw>
                </a:effectLst>
              </a:rPr>
              <a:t>You have filled </a:t>
            </a:r>
            <a:r>
              <a:rPr lang="en-US" sz="2300" b="1" u="sng" dirty="0">
                <a:solidFill>
                  <a:srgbClr val="FFFF00"/>
                </a:solidFill>
                <a:effectLst>
                  <a:outerShdw blurRad="38100" dist="38100" dir="2700000" algn="tl">
                    <a:srgbClr val="000000">
                      <a:alpha val="43137"/>
                    </a:srgbClr>
                  </a:outerShdw>
                </a:effectLst>
              </a:rPr>
              <a:t>me</a:t>
            </a:r>
            <a:r>
              <a:rPr lang="en-US" sz="2300" dirty="0">
                <a:solidFill>
                  <a:schemeClr val="bg1"/>
                </a:solidFill>
                <a:effectLst>
                  <a:outerShdw blurRad="38100" dist="38100" dir="2700000" algn="tl">
                    <a:srgbClr val="000000">
                      <a:alpha val="43137"/>
                    </a:srgbClr>
                  </a:outerShdw>
                </a:effectLst>
              </a:rPr>
              <a:t>…</a:t>
            </a:r>
          </a:p>
          <a:p>
            <a:pPr marL="342900" indent="-342900">
              <a:lnSpc>
                <a:spcPct val="150000"/>
              </a:lnSpc>
              <a:buFont typeface="Arial" pitchFamily="34" charset="0"/>
              <a:buChar char="•"/>
            </a:pPr>
            <a:r>
              <a:rPr lang="en-US" sz="2300" dirty="0">
                <a:solidFill>
                  <a:schemeClr val="bg1"/>
                </a:solidFill>
                <a:effectLst>
                  <a:outerShdw blurRad="38100" dist="38100" dir="2700000" algn="tl">
                    <a:srgbClr val="000000">
                      <a:alpha val="43137"/>
                    </a:srgbClr>
                  </a:outerShdw>
                </a:effectLst>
              </a:rPr>
              <a:t>Why is </a:t>
            </a:r>
            <a:r>
              <a:rPr lang="en-US" sz="2300" b="1" u="sng" dirty="0">
                <a:solidFill>
                  <a:srgbClr val="FFFF00"/>
                </a:solidFill>
                <a:effectLst>
                  <a:outerShdw blurRad="38100" dist="38100" dir="2700000" algn="tl">
                    <a:srgbClr val="000000">
                      <a:alpha val="43137"/>
                    </a:srgbClr>
                  </a:outerShdw>
                </a:effectLst>
              </a:rPr>
              <a:t>my</a:t>
            </a:r>
            <a:r>
              <a:rPr lang="en-US" sz="2300" dirty="0">
                <a:solidFill>
                  <a:schemeClr val="bg1"/>
                </a:solidFill>
                <a:effectLst>
                  <a:outerShdw blurRad="38100" dist="38100" dir="2700000" algn="tl">
                    <a:srgbClr val="000000">
                      <a:alpha val="43137"/>
                    </a:srgbClr>
                  </a:outerShdw>
                </a:effectLst>
              </a:rPr>
              <a:t> pain…</a:t>
            </a:r>
          </a:p>
          <a:p>
            <a:pPr marL="342900" indent="-342900">
              <a:lnSpc>
                <a:spcPct val="150000"/>
              </a:lnSpc>
              <a:buFont typeface="Arial" pitchFamily="34" charset="0"/>
              <a:buChar char="•"/>
            </a:pPr>
            <a:r>
              <a:rPr lang="en-US" sz="2300" b="1" dirty="0">
                <a:solidFill>
                  <a:schemeClr val="bg1"/>
                </a:solidFill>
                <a:effectLst>
                  <a:outerShdw blurRad="38100" dist="38100" dir="2700000" algn="tl">
                    <a:srgbClr val="000000">
                      <a:alpha val="43137"/>
                    </a:srgbClr>
                  </a:outerShdw>
                </a:effectLst>
              </a:rPr>
              <a:t> </a:t>
            </a:r>
            <a:r>
              <a:rPr lang="en-US" sz="2300" b="1" u="sng" dirty="0">
                <a:solidFill>
                  <a:srgbClr val="FFFF00"/>
                </a:solidFill>
                <a:effectLst>
                  <a:outerShdw blurRad="38100" dist="38100" dir="2700000" algn="tl">
                    <a:srgbClr val="000000">
                      <a:alpha val="43137"/>
                    </a:srgbClr>
                  </a:outerShdw>
                </a:effectLst>
              </a:rPr>
              <a:t>My</a:t>
            </a:r>
            <a:r>
              <a:rPr lang="en-US" sz="2300" dirty="0">
                <a:solidFill>
                  <a:schemeClr val="bg1"/>
                </a:solidFill>
                <a:effectLst>
                  <a:outerShdw blurRad="38100" dist="38100" dir="2700000" algn="tl">
                    <a:srgbClr val="000000">
                      <a:alpha val="43137"/>
                    </a:srgbClr>
                  </a:outerShdw>
                </a:effectLst>
              </a:rPr>
              <a:t> wound…</a:t>
            </a:r>
          </a:p>
          <a:p>
            <a:pPr marL="342900" indent="-342900">
              <a:lnSpc>
                <a:spcPct val="150000"/>
              </a:lnSpc>
              <a:buFont typeface="Arial" pitchFamily="34" charset="0"/>
              <a:buChar char="•"/>
            </a:pPr>
            <a:r>
              <a:rPr lang="en-US" sz="2300" dirty="0">
                <a:solidFill>
                  <a:schemeClr val="bg1"/>
                </a:solidFill>
                <a:effectLst>
                  <a:outerShdw blurRad="38100" dist="38100" dir="2700000" algn="tl">
                    <a:srgbClr val="000000">
                      <a:alpha val="43137"/>
                    </a:srgbClr>
                  </a:outerShdw>
                </a:effectLst>
              </a:rPr>
              <a:t>Will You surely be to </a:t>
            </a:r>
            <a:r>
              <a:rPr lang="en-US" sz="2300" b="1" u="sng" dirty="0">
                <a:solidFill>
                  <a:srgbClr val="FFFF00"/>
                </a:solidFill>
                <a:effectLst>
                  <a:outerShdw blurRad="38100" dist="38100" dir="2700000" algn="tl">
                    <a:srgbClr val="000000">
                      <a:alpha val="43137"/>
                    </a:srgbClr>
                  </a:outerShdw>
                </a:effectLst>
              </a:rPr>
              <a:t>me</a:t>
            </a:r>
            <a:r>
              <a:rPr lang="en-US" sz="2300"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46425415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9"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 calcmode="lin" valueType="num">
                                      <p:cBhvr additive="base">
                                        <p:cTn id="2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9"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 calcmode="lin" valueType="num">
                                      <p:cBhvr additive="base">
                                        <p:cTn id="35"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9" fill="hold" nodeType="click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 calcmode="lin" valueType="num">
                                      <p:cBhvr additive="base">
                                        <p:cTn id="41"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6">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9"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 calcmode="lin" valueType="num">
                                      <p:cBhvr additive="base">
                                        <p:cTn id="47"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9" fill="hold" nodeType="clickEffect">
                                  <p:stCondLst>
                                    <p:cond delay="0"/>
                                  </p:stCondLst>
                                  <p:childTnLst>
                                    <p:set>
                                      <p:cBhvr>
                                        <p:cTn id="52" dur="1" fill="hold">
                                          <p:stCondLst>
                                            <p:cond delay="0"/>
                                          </p:stCondLst>
                                        </p:cTn>
                                        <p:tgtEl>
                                          <p:spTgt spid="6">
                                            <p:txEl>
                                              <p:pRg st="5" end="5"/>
                                            </p:txEl>
                                          </p:spTgt>
                                        </p:tgtEl>
                                        <p:attrNameLst>
                                          <p:attrName>style.visibility</p:attrName>
                                        </p:attrNameLst>
                                      </p:cBhvr>
                                      <p:to>
                                        <p:strVal val="visible"/>
                                      </p:to>
                                    </p:set>
                                    <p:anim calcmode="lin" valueType="num">
                                      <p:cBhvr additive="base">
                                        <p:cTn id="53"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6">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9" fill="hold" nodeType="clickEffect">
                                  <p:stCondLst>
                                    <p:cond delay="0"/>
                                  </p:stCondLst>
                                  <p:childTnLst>
                                    <p:set>
                                      <p:cBhvr>
                                        <p:cTn id="58" dur="1" fill="hold">
                                          <p:stCondLst>
                                            <p:cond delay="0"/>
                                          </p:stCondLst>
                                        </p:cTn>
                                        <p:tgtEl>
                                          <p:spTgt spid="6">
                                            <p:txEl>
                                              <p:pRg st="6" end="6"/>
                                            </p:txEl>
                                          </p:spTgt>
                                        </p:tgtEl>
                                        <p:attrNameLst>
                                          <p:attrName>style.visibility</p:attrName>
                                        </p:attrNameLst>
                                      </p:cBhvr>
                                      <p:to>
                                        <p:strVal val="visible"/>
                                      </p:to>
                                    </p:set>
                                    <p:anim calcmode="lin" valueType="num">
                                      <p:cBhvr additive="base">
                                        <p:cTn id="59"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6">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9" fill="hold" nodeType="clickEffect">
                                  <p:stCondLst>
                                    <p:cond delay="0"/>
                                  </p:stCondLst>
                                  <p:childTnLst>
                                    <p:set>
                                      <p:cBhvr>
                                        <p:cTn id="64" dur="1" fill="hold">
                                          <p:stCondLst>
                                            <p:cond delay="0"/>
                                          </p:stCondLst>
                                        </p:cTn>
                                        <p:tgtEl>
                                          <p:spTgt spid="6">
                                            <p:txEl>
                                              <p:pRg st="7" end="7"/>
                                            </p:txEl>
                                          </p:spTgt>
                                        </p:tgtEl>
                                        <p:attrNameLst>
                                          <p:attrName>style.visibility</p:attrName>
                                        </p:attrNameLst>
                                      </p:cBhvr>
                                      <p:to>
                                        <p:strVal val="visible"/>
                                      </p:to>
                                    </p:set>
                                    <p:anim calcmode="lin" valueType="num">
                                      <p:cBhvr additive="base">
                                        <p:cTn id="65" dur="50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6">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9" fill="hold" nodeType="clickEffect">
                                  <p:stCondLst>
                                    <p:cond delay="0"/>
                                  </p:stCondLst>
                                  <p:childTnLst>
                                    <p:set>
                                      <p:cBhvr>
                                        <p:cTn id="70" dur="1" fill="hold">
                                          <p:stCondLst>
                                            <p:cond delay="0"/>
                                          </p:stCondLst>
                                        </p:cTn>
                                        <p:tgtEl>
                                          <p:spTgt spid="6">
                                            <p:txEl>
                                              <p:pRg st="8" end="8"/>
                                            </p:txEl>
                                          </p:spTgt>
                                        </p:tgtEl>
                                        <p:attrNameLst>
                                          <p:attrName>style.visibility</p:attrName>
                                        </p:attrNameLst>
                                      </p:cBhvr>
                                      <p:to>
                                        <p:strVal val="visible"/>
                                      </p:to>
                                    </p:set>
                                    <p:anim calcmode="lin" valueType="num">
                                      <p:cBhvr additive="base">
                                        <p:cTn id="71" dur="500" fill="hold"/>
                                        <p:tgtEl>
                                          <p:spTgt spid="6">
                                            <p:txEl>
                                              <p:pRg st="8" end="8"/>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6">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9" fill="hold" nodeType="clickEffect">
                                  <p:stCondLst>
                                    <p:cond delay="0"/>
                                  </p:stCondLst>
                                  <p:childTnLst>
                                    <p:set>
                                      <p:cBhvr>
                                        <p:cTn id="76" dur="1" fill="hold">
                                          <p:stCondLst>
                                            <p:cond delay="0"/>
                                          </p:stCondLst>
                                        </p:cTn>
                                        <p:tgtEl>
                                          <p:spTgt spid="6">
                                            <p:txEl>
                                              <p:pRg st="9" end="9"/>
                                            </p:txEl>
                                          </p:spTgt>
                                        </p:tgtEl>
                                        <p:attrNameLst>
                                          <p:attrName>style.visibility</p:attrName>
                                        </p:attrNameLst>
                                      </p:cBhvr>
                                      <p:to>
                                        <p:strVal val="visible"/>
                                      </p:to>
                                    </p:set>
                                    <p:anim calcmode="lin" valueType="num">
                                      <p:cBhvr additive="base">
                                        <p:cTn id="77" dur="500" fill="hold"/>
                                        <p:tgtEl>
                                          <p:spTgt spid="6">
                                            <p:txEl>
                                              <p:pRg st="9" end="9"/>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6">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9" fill="hold" nodeType="clickEffect">
                                  <p:stCondLst>
                                    <p:cond delay="0"/>
                                  </p:stCondLst>
                                  <p:childTnLst>
                                    <p:set>
                                      <p:cBhvr>
                                        <p:cTn id="82" dur="1" fill="hold">
                                          <p:stCondLst>
                                            <p:cond delay="0"/>
                                          </p:stCondLst>
                                        </p:cTn>
                                        <p:tgtEl>
                                          <p:spTgt spid="6">
                                            <p:txEl>
                                              <p:pRg st="10" end="10"/>
                                            </p:txEl>
                                          </p:spTgt>
                                        </p:tgtEl>
                                        <p:attrNameLst>
                                          <p:attrName>style.visibility</p:attrName>
                                        </p:attrNameLst>
                                      </p:cBhvr>
                                      <p:to>
                                        <p:strVal val="visible"/>
                                      </p:to>
                                    </p:set>
                                    <p:anim calcmode="lin" valueType="num">
                                      <p:cBhvr additive="base">
                                        <p:cTn id="83" dur="500" fill="hold"/>
                                        <p:tgtEl>
                                          <p:spTgt spid="6">
                                            <p:txEl>
                                              <p:pRg st="10" end="10"/>
                                            </p:txEl>
                                          </p:spTgt>
                                        </p:tgtEl>
                                        <p:attrNameLst>
                                          <p:attrName>ppt_x</p:attrName>
                                        </p:attrNameLst>
                                      </p:cBhvr>
                                      <p:tavLst>
                                        <p:tav tm="0">
                                          <p:val>
                                            <p:strVal val="0-#ppt_w/2"/>
                                          </p:val>
                                        </p:tav>
                                        <p:tav tm="100000">
                                          <p:val>
                                            <p:strVal val="#ppt_x"/>
                                          </p:val>
                                        </p:tav>
                                      </p:tavLst>
                                    </p:anim>
                                    <p:anim calcmode="lin" valueType="num">
                                      <p:cBhvr additive="base">
                                        <p:cTn id="84" dur="500" fill="hold"/>
                                        <p:tgtEl>
                                          <p:spTgt spid="6">
                                            <p:txEl>
                                              <p:pRg st="10" end="10"/>
                                            </p:txEl>
                                          </p:spTgt>
                                        </p:tgtEl>
                                        <p:attrNameLst>
                                          <p:attrName>ppt_y</p:attrName>
                                        </p:attrNameLst>
                                      </p:cBhvr>
                                      <p:tavLst>
                                        <p:tav tm="0">
                                          <p:val>
                                            <p:strVal val="0-#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9" fill="hold" nodeType="clickEffect">
                                  <p:stCondLst>
                                    <p:cond delay="0"/>
                                  </p:stCondLst>
                                  <p:childTnLst>
                                    <p:set>
                                      <p:cBhvr>
                                        <p:cTn id="88" dur="1" fill="hold">
                                          <p:stCondLst>
                                            <p:cond delay="0"/>
                                          </p:stCondLst>
                                        </p:cTn>
                                        <p:tgtEl>
                                          <p:spTgt spid="6">
                                            <p:txEl>
                                              <p:pRg st="11" end="11"/>
                                            </p:txEl>
                                          </p:spTgt>
                                        </p:tgtEl>
                                        <p:attrNameLst>
                                          <p:attrName>style.visibility</p:attrName>
                                        </p:attrNameLst>
                                      </p:cBhvr>
                                      <p:to>
                                        <p:strVal val="visible"/>
                                      </p:to>
                                    </p:set>
                                    <p:anim calcmode="lin" valueType="num">
                                      <p:cBhvr additive="base">
                                        <p:cTn id="89" dur="500" fill="hold"/>
                                        <p:tgtEl>
                                          <p:spTgt spid="6">
                                            <p:txEl>
                                              <p:pRg st="11" end="11"/>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6">
                                            <p:txEl>
                                              <p:pRg st="11" end="1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Class Objectives</a:t>
            </a:r>
          </a:p>
        </p:txBody>
      </p:sp>
      <p:sp>
        <p:nvSpPr>
          <p:cNvPr id="58372" name="Rectangle 4"/>
          <p:cNvSpPr>
            <a:spLocks noGrp="1" noChangeArrowheads="1"/>
          </p:cNvSpPr>
          <p:nvPr>
            <p:ph idx="1"/>
          </p:nvPr>
        </p:nvSpPr>
        <p:spPr>
          <a:xfrm>
            <a:off x="1295400" y="1828800"/>
            <a:ext cx="10520082" cy="4114800"/>
          </a:xfrm>
        </p:spPr>
        <p:txBody>
          <a:bodyPr>
            <a:normAutofit/>
          </a:bodyPr>
          <a:lstStyle/>
          <a:p>
            <a:r>
              <a:rPr lang="en-US" sz="2400" dirty="0">
                <a:effectLst>
                  <a:outerShdw blurRad="38100" dist="38100" dir="2700000" algn="tl">
                    <a:srgbClr val="000000">
                      <a:alpha val="43137"/>
                    </a:srgbClr>
                  </a:outerShdw>
                </a:effectLst>
              </a:rPr>
              <a:t>Give examples of how God moves in the Nations and in Time to accomplish His will</a:t>
            </a:r>
          </a:p>
          <a:p>
            <a:pPr>
              <a:lnSpc>
                <a:spcPct val="200000"/>
              </a:lnSpc>
            </a:pPr>
            <a:r>
              <a:rPr lang="en-US" sz="2400" dirty="0">
                <a:effectLst>
                  <a:outerShdw blurRad="38100" dist="38100" dir="2700000" algn="tl">
                    <a:srgbClr val="000000">
                      <a:alpha val="43137"/>
                    </a:srgbClr>
                  </a:outerShdw>
                </a:effectLst>
              </a:rPr>
              <a:t>See Jeremiah as a real person in history, and how God developed his faith</a:t>
            </a:r>
          </a:p>
          <a:p>
            <a:pPr>
              <a:lnSpc>
                <a:spcPct val="200000"/>
              </a:lnSpc>
            </a:pPr>
            <a:r>
              <a:rPr lang="en-US" sz="2400" dirty="0">
                <a:effectLst>
                  <a:outerShdw blurRad="38100" dist="38100" dir="2700000" algn="tl">
                    <a:srgbClr val="000000">
                      <a:alpha val="43137"/>
                    </a:srgbClr>
                  </a:outerShdw>
                </a:effectLst>
              </a:rPr>
              <a:t>See how idolatry betrays our relationship with God</a:t>
            </a:r>
          </a:p>
          <a:p>
            <a:pPr>
              <a:lnSpc>
                <a:spcPct val="200000"/>
              </a:lnSpc>
            </a:pPr>
            <a:r>
              <a:rPr lang="en-US" sz="2400" dirty="0">
                <a:effectLst>
                  <a:outerShdw blurRad="38100" dist="38100" dir="2700000" algn="tl">
                    <a:srgbClr val="000000">
                      <a:alpha val="43137"/>
                    </a:srgbClr>
                  </a:outerShdw>
                </a:effectLst>
              </a:rPr>
              <a:t>See God’s mercy displayed, even in judgement</a:t>
            </a:r>
          </a:p>
        </p:txBody>
      </p:sp>
      <p:sp>
        <p:nvSpPr>
          <p:cNvPr id="2" name="Rectangle 1"/>
          <p:cNvSpPr/>
          <p:nvPr/>
        </p:nvSpPr>
        <p:spPr>
          <a:xfrm>
            <a:off x="5160752" y="6364605"/>
            <a:ext cx="6888809" cy="461665"/>
          </a:xfrm>
          <a:prstGeom prst="rect">
            <a:avLst/>
          </a:prstGeom>
        </p:spPr>
        <p:txBody>
          <a:bodyPr wrap="none">
            <a:spAutoFit/>
          </a:bodyPr>
          <a:lstStyle/>
          <a:p>
            <a:pPr algn="r"/>
            <a:r>
              <a:rPr lang="en-US" sz="2400" b="1" cap="small" dirty="0">
                <a:solidFill>
                  <a:schemeClr val="tx2"/>
                </a:solidFill>
              </a:rPr>
              <a:t>Lesson 5:  Revelation on occasion of the Drought</a:t>
            </a:r>
          </a:p>
        </p:txBody>
      </p:sp>
    </p:spTree>
    <p:extLst>
      <p:ext uri="{BB962C8B-B14F-4D97-AF65-F5344CB8AC3E}">
        <p14:creationId xmlns:p14="http://schemas.microsoft.com/office/powerpoint/2010/main" val="1813253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 snapshot of Jeremiah…</a:t>
            </a:r>
          </a:p>
        </p:txBody>
      </p:sp>
      <p:sp>
        <p:nvSpPr>
          <p:cNvPr id="12" name="Subtitle 2"/>
          <p:cNvSpPr txBox="1">
            <a:spLocks/>
          </p:cNvSpPr>
          <p:nvPr/>
        </p:nvSpPr>
        <p:spPr>
          <a:xfrm>
            <a:off x="7880808" y="5916618"/>
            <a:ext cx="4139938" cy="766986"/>
          </a:xfrm>
          <a:prstGeom prst="rect">
            <a:avLst/>
          </a:prstGeom>
          <a:ln>
            <a:noFill/>
          </a:ln>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rgbClr val="000000"/>
                </a:solidFill>
              </a:rPr>
              <a:t>Lesson 5:  revelation on occasion of the drought</a:t>
            </a:r>
          </a:p>
        </p:txBody>
      </p:sp>
      <p:sp>
        <p:nvSpPr>
          <p:cNvPr id="20" name="Title 6"/>
          <p:cNvSpPr txBox="1">
            <a:spLocks/>
          </p:cNvSpPr>
          <p:nvPr/>
        </p:nvSpPr>
        <p:spPr>
          <a:xfrm>
            <a:off x="284376" y="631590"/>
            <a:ext cx="7191080" cy="62923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dirty="0"/>
              <a:t>Jeremiah’s Conversation…</a:t>
            </a:r>
          </a:p>
        </p:txBody>
      </p:sp>
      <p:sp>
        <p:nvSpPr>
          <p:cNvPr id="23" name="TextBox 22"/>
          <p:cNvSpPr txBox="1"/>
          <p:nvPr/>
        </p:nvSpPr>
        <p:spPr>
          <a:xfrm>
            <a:off x="443062" y="1138277"/>
            <a:ext cx="5778629" cy="430887"/>
          </a:xfrm>
          <a:prstGeom prst="rect">
            <a:avLst/>
          </a:prstGeom>
          <a:noFill/>
        </p:spPr>
        <p:txBody>
          <a:bodyPr wrap="square" rtlCol="0">
            <a:spAutoFit/>
          </a:bodyPr>
          <a:lstStyle/>
          <a:p>
            <a:r>
              <a:rPr lang="en-US" sz="2200" cap="small" dirty="0">
                <a:effectLst>
                  <a:outerShdw blurRad="38100" dist="38100" dir="2700000" algn="tl">
                    <a:srgbClr val="000000">
                      <a:alpha val="43137"/>
                    </a:srgbClr>
                  </a:outerShdw>
                </a:effectLst>
              </a:rPr>
              <a:t>Part Five: Remember me and Visit me!</a:t>
            </a:r>
          </a:p>
        </p:txBody>
      </p:sp>
      <p:sp>
        <p:nvSpPr>
          <p:cNvPr id="2" name="TextBox 1"/>
          <p:cNvSpPr txBox="1"/>
          <p:nvPr/>
        </p:nvSpPr>
        <p:spPr>
          <a:xfrm>
            <a:off x="401426" y="1536075"/>
            <a:ext cx="6956979" cy="5262979"/>
          </a:xfrm>
          <a:prstGeom prst="rect">
            <a:avLst/>
          </a:prstGeom>
          <a:noFill/>
        </p:spPr>
        <p:txBody>
          <a:bodyPr wrap="square" rtlCol="0">
            <a:spAutoFit/>
          </a:bodyPr>
          <a:lstStyle/>
          <a:p>
            <a:r>
              <a:rPr lang="en-US" sz="2400" b="1" dirty="0" err="1"/>
              <a:t>Jer</a:t>
            </a:r>
            <a:r>
              <a:rPr lang="en-US" sz="2400" b="1" dirty="0"/>
              <a:t> 15:15-18</a:t>
            </a:r>
            <a:r>
              <a:rPr lang="en-US" sz="2400" dirty="0"/>
              <a:t>  </a:t>
            </a:r>
            <a:r>
              <a:rPr lang="en-US" sz="2400" dirty="0">
                <a:solidFill>
                  <a:schemeClr val="tx2"/>
                </a:solidFill>
                <a:effectLst>
                  <a:outerShdw blurRad="38100" dist="38100" dir="2700000" algn="tl">
                    <a:srgbClr val="000000">
                      <a:alpha val="43137"/>
                    </a:srgbClr>
                  </a:outerShdw>
                </a:effectLst>
              </a:rPr>
              <a:t>O LORD, You know; Remember me and visit me, And take vengeance for me on my persecutors. In Your enduring patience, do not take me away. Know that for Your sake I have suffered rebuke. </a:t>
            </a:r>
            <a:r>
              <a:rPr lang="en-US" sz="2400" b="1" baseline="30000" dirty="0">
                <a:solidFill>
                  <a:schemeClr val="tx2"/>
                </a:solidFill>
                <a:effectLst>
                  <a:outerShdw blurRad="38100" dist="38100" dir="2700000" algn="tl">
                    <a:srgbClr val="000000">
                      <a:alpha val="43137"/>
                    </a:srgbClr>
                  </a:outerShdw>
                </a:effectLst>
              </a:rPr>
              <a:t>16</a:t>
            </a:r>
            <a:r>
              <a:rPr lang="en-US" sz="2400" dirty="0">
                <a:solidFill>
                  <a:schemeClr val="tx2"/>
                </a:solidFill>
                <a:effectLst>
                  <a:outerShdw blurRad="38100" dist="38100" dir="2700000" algn="tl">
                    <a:srgbClr val="000000">
                      <a:alpha val="43137"/>
                    </a:srgbClr>
                  </a:outerShdw>
                </a:effectLst>
              </a:rPr>
              <a:t> Your words were found, and I ate them, And Your word was to me the joy and rejoicing of my heart; For I am called by Your name, O LORD God of hosts. </a:t>
            </a:r>
            <a:r>
              <a:rPr lang="en-US" sz="2400" b="1" baseline="30000" dirty="0">
                <a:solidFill>
                  <a:schemeClr val="tx2"/>
                </a:solidFill>
                <a:effectLst>
                  <a:outerShdw blurRad="38100" dist="38100" dir="2700000" algn="tl">
                    <a:srgbClr val="000000">
                      <a:alpha val="43137"/>
                    </a:srgbClr>
                  </a:outerShdw>
                </a:effectLst>
              </a:rPr>
              <a:t>17</a:t>
            </a:r>
            <a:r>
              <a:rPr lang="en-US" sz="2400" dirty="0">
                <a:solidFill>
                  <a:schemeClr val="tx2"/>
                </a:solidFill>
                <a:effectLst>
                  <a:outerShdw blurRad="38100" dist="38100" dir="2700000" algn="tl">
                    <a:srgbClr val="000000">
                      <a:alpha val="43137"/>
                    </a:srgbClr>
                  </a:outerShdw>
                </a:effectLst>
              </a:rPr>
              <a:t> I did not sit in the assembly of the mockers, Nor did I rejoice; I sat alone because of Your hand, For You have filled me with indignation. </a:t>
            </a:r>
            <a:r>
              <a:rPr lang="en-US" sz="2400" b="1" baseline="30000" dirty="0">
                <a:solidFill>
                  <a:schemeClr val="tx2"/>
                </a:solidFill>
                <a:effectLst>
                  <a:outerShdw blurRad="38100" dist="38100" dir="2700000" algn="tl">
                    <a:srgbClr val="000000">
                      <a:alpha val="43137"/>
                    </a:srgbClr>
                  </a:outerShdw>
                </a:effectLst>
              </a:rPr>
              <a:t>18</a:t>
            </a:r>
            <a:r>
              <a:rPr lang="en-US" sz="2400" dirty="0">
                <a:solidFill>
                  <a:schemeClr val="tx2"/>
                </a:solidFill>
                <a:effectLst>
                  <a:outerShdw blurRad="38100" dist="38100" dir="2700000" algn="tl">
                    <a:srgbClr val="000000">
                      <a:alpha val="43137"/>
                    </a:srgbClr>
                  </a:outerShdw>
                </a:effectLst>
              </a:rPr>
              <a:t> Why is my pain perpetual And my wound incurable, </a:t>
            </a:r>
            <a:r>
              <a:rPr lang="en-US" sz="2400" i="1" dirty="0">
                <a:solidFill>
                  <a:schemeClr val="tx2"/>
                </a:solidFill>
                <a:effectLst>
                  <a:outerShdw blurRad="38100" dist="38100" dir="2700000" algn="tl">
                    <a:srgbClr val="000000">
                      <a:alpha val="43137"/>
                    </a:srgbClr>
                  </a:outerShdw>
                </a:effectLst>
              </a:rPr>
              <a:t>Which</a:t>
            </a:r>
            <a:r>
              <a:rPr lang="en-US" sz="2400" dirty="0">
                <a:solidFill>
                  <a:schemeClr val="tx2"/>
                </a:solidFill>
                <a:effectLst>
                  <a:outerShdw blurRad="38100" dist="38100" dir="2700000" algn="tl">
                    <a:srgbClr val="000000">
                      <a:alpha val="43137"/>
                    </a:srgbClr>
                  </a:outerShdw>
                </a:effectLst>
              </a:rPr>
              <a:t> refuses to be healed? Will You surely be to me like an unreliable stream, </a:t>
            </a:r>
            <a:r>
              <a:rPr lang="en-US" sz="2400" i="1" dirty="0">
                <a:solidFill>
                  <a:schemeClr val="tx2"/>
                </a:solidFill>
                <a:effectLst>
                  <a:outerShdw blurRad="38100" dist="38100" dir="2700000" algn="tl">
                    <a:srgbClr val="000000">
                      <a:alpha val="43137"/>
                    </a:srgbClr>
                  </a:outerShdw>
                </a:effectLst>
              </a:rPr>
              <a:t>As</a:t>
            </a:r>
            <a:r>
              <a:rPr lang="en-US" sz="2400" dirty="0">
                <a:solidFill>
                  <a:schemeClr val="tx2"/>
                </a:solidFill>
                <a:effectLst>
                  <a:outerShdw blurRad="38100" dist="38100" dir="2700000" algn="tl">
                    <a:srgbClr val="000000">
                      <a:alpha val="43137"/>
                    </a:srgbClr>
                  </a:outerShdw>
                </a:effectLst>
              </a:rPr>
              <a:t> waters </a:t>
            </a:r>
            <a:r>
              <a:rPr lang="en-US" sz="2400" i="1" dirty="0">
                <a:solidFill>
                  <a:schemeClr val="tx2"/>
                </a:solidFill>
                <a:effectLst>
                  <a:outerShdw blurRad="38100" dist="38100" dir="2700000" algn="tl">
                    <a:srgbClr val="000000">
                      <a:alpha val="43137"/>
                    </a:srgbClr>
                  </a:outerShdw>
                </a:effectLst>
              </a:rPr>
              <a:t>that</a:t>
            </a:r>
            <a:r>
              <a:rPr lang="en-US" sz="2400" dirty="0">
                <a:solidFill>
                  <a:schemeClr val="tx2"/>
                </a:solidFill>
                <a:effectLst>
                  <a:outerShdw blurRad="38100" dist="38100" dir="2700000" algn="tl">
                    <a:srgbClr val="000000">
                      <a:alpha val="43137"/>
                    </a:srgbClr>
                  </a:outerShdw>
                </a:effectLst>
              </a:rPr>
              <a:t> fail? </a:t>
            </a:r>
          </a:p>
        </p:txBody>
      </p:sp>
      <p:cxnSp>
        <p:nvCxnSpPr>
          <p:cNvPr id="11" name="Straight Connector 10"/>
          <p:cNvCxnSpPr/>
          <p:nvPr/>
        </p:nvCxnSpPr>
        <p:spPr>
          <a:xfrm>
            <a:off x="1065228" y="2282649"/>
            <a:ext cx="102752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7358405" y="0"/>
            <a:ext cx="4833595"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569724" y="614113"/>
            <a:ext cx="4534292" cy="5032147"/>
          </a:xfrm>
          <a:prstGeom prst="rect">
            <a:avLst/>
          </a:prstGeom>
          <a:noFill/>
        </p:spPr>
        <p:txBody>
          <a:bodyPr wrap="square" rtlCol="0">
            <a:spAutoFit/>
          </a:bodyPr>
          <a:lstStyle/>
          <a:p>
            <a:pPr marL="457200" indent="-457200">
              <a:lnSpc>
                <a:spcPct val="150000"/>
              </a:lnSpc>
              <a:spcAft>
                <a:spcPts val="1800"/>
              </a:spcAft>
              <a:buFont typeface="+mj-lt"/>
              <a:buAutoNum type="arabicPeriod"/>
            </a:pPr>
            <a:r>
              <a:rPr lang="en-US" sz="2300" b="1" dirty="0">
                <a:solidFill>
                  <a:schemeClr val="bg1"/>
                </a:solidFill>
                <a:effectLst>
                  <a:outerShdw blurRad="38100" dist="38100" dir="2700000" algn="tl">
                    <a:srgbClr val="000000">
                      <a:alpha val="43137"/>
                    </a:srgbClr>
                  </a:outerShdw>
                </a:effectLst>
              </a:rPr>
              <a:t>JEREMIAH DID NOT FEEL THAT GOD WAS NEAR</a:t>
            </a:r>
          </a:p>
          <a:p>
            <a:pPr marL="457200" indent="-457200">
              <a:lnSpc>
                <a:spcPct val="150000"/>
              </a:lnSpc>
              <a:spcAft>
                <a:spcPts val="1800"/>
              </a:spcAft>
              <a:buFont typeface="+mj-lt"/>
              <a:buAutoNum type="arabicPeriod"/>
            </a:pPr>
            <a:r>
              <a:rPr lang="en-US" sz="2300" b="1" dirty="0">
                <a:solidFill>
                  <a:schemeClr val="bg1"/>
                </a:solidFill>
                <a:effectLst>
                  <a:outerShdw blurRad="38100" dist="38100" dir="2700000" algn="tl">
                    <a:srgbClr val="000000">
                      <a:alpha val="43137"/>
                    </a:srgbClr>
                  </a:outerShdw>
                </a:effectLst>
              </a:rPr>
              <a:t>JEREMIAH BELIEVED HIS SUFFERING WAS NOT HIS OWN</a:t>
            </a:r>
          </a:p>
          <a:p>
            <a:pPr marL="457200" indent="-457200">
              <a:lnSpc>
                <a:spcPct val="150000"/>
              </a:lnSpc>
              <a:spcAft>
                <a:spcPts val="1800"/>
              </a:spcAft>
              <a:buFont typeface="+mj-lt"/>
              <a:buAutoNum type="arabicPeriod"/>
            </a:pPr>
            <a:r>
              <a:rPr lang="en-US" sz="2300" b="1" dirty="0">
                <a:solidFill>
                  <a:schemeClr val="bg1"/>
                </a:solidFill>
                <a:effectLst>
                  <a:outerShdw blurRad="38100" dist="38100" dir="2700000" algn="tl">
                    <a:srgbClr val="000000">
                      <a:alpha val="43137"/>
                    </a:srgbClr>
                  </a:outerShdw>
                </a:effectLst>
              </a:rPr>
              <a:t>JEREMIAH QUESTIONED GOD’S INTEGRITY</a:t>
            </a:r>
          </a:p>
          <a:p>
            <a:pPr marL="457200" indent="-457200">
              <a:lnSpc>
                <a:spcPct val="150000"/>
              </a:lnSpc>
              <a:buFont typeface="+mj-lt"/>
              <a:buAutoNum type="arabicPeriod"/>
            </a:pPr>
            <a:endParaRPr lang="en-US" sz="2300" b="1" dirty="0">
              <a:solidFill>
                <a:schemeClr val="bg1"/>
              </a:solidFill>
              <a:effectLst>
                <a:outerShdw blurRad="38100" dist="38100" dir="2700000" algn="tl">
                  <a:srgbClr val="000000">
                    <a:alpha val="43137"/>
                  </a:srgbClr>
                </a:outerShdw>
              </a:effectLst>
            </a:endParaRPr>
          </a:p>
        </p:txBody>
      </p:sp>
      <p:cxnSp>
        <p:nvCxnSpPr>
          <p:cNvPr id="13" name="Straight Connector 12"/>
          <p:cNvCxnSpPr/>
          <p:nvPr/>
        </p:nvCxnSpPr>
        <p:spPr>
          <a:xfrm>
            <a:off x="5676507" y="2661292"/>
            <a:ext cx="146901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1617" y="3039935"/>
            <a:ext cx="105737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131269" y="3039935"/>
            <a:ext cx="375029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480820" y="5230095"/>
            <a:ext cx="29773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52489" y="5582028"/>
            <a:ext cx="157427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52489" y="5230095"/>
            <a:ext cx="134803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65610" y="6318965"/>
            <a:ext cx="576920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21617" y="6683604"/>
            <a:ext cx="195920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9" name="Oval Callout 28"/>
          <p:cNvSpPr/>
          <p:nvPr/>
        </p:nvSpPr>
        <p:spPr>
          <a:xfrm>
            <a:off x="6961695" y="4978046"/>
            <a:ext cx="2875175" cy="1013987"/>
          </a:xfrm>
          <a:prstGeom prst="wedgeEllipseCallout">
            <a:avLst>
              <a:gd name="adj1" fmla="val -110430"/>
              <a:gd name="adj2" fmla="val 62076"/>
            </a:avLst>
          </a:prstGeom>
          <a:solidFill>
            <a:schemeClr val="accent4">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As a liar…</a:t>
            </a:r>
          </a:p>
        </p:txBody>
      </p:sp>
    </p:spTree>
    <p:extLst>
      <p:ext uri="{BB962C8B-B14F-4D97-AF65-F5344CB8AC3E}">
        <p14:creationId xmlns:p14="http://schemas.microsoft.com/office/powerpoint/2010/main" val="429035861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500"/>
                            </p:stCondLst>
                            <p:childTnLst>
                              <p:par>
                                <p:cTn id="13" presetID="22" presetClass="entr" presetSubtype="8" fill="hold" nodeType="after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9"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 calcmode="lin" valueType="num">
                                      <p:cBhvr additive="base">
                                        <p:cTn id="20"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p:stCondLst>
                              <p:cond delay="500"/>
                            </p:stCondLst>
                            <p:childTnLst>
                              <p:par>
                                <p:cTn id="33" presetID="22" presetClass="entr" presetSubtype="8" fill="hold" nodeType="after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par>
                          <p:cTn id="36" fill="hold">
                            <p:stCondLst>
                              <p:cond delay="1500"/>
                            </p:stCondLst>
                            <p:childTnLst>
                              <p:par>
                                <p:cTn id="37" presetID="22" presetClass="entr" presetSubtype="8" fill="hold" nodeType="afterEffect">
                                  <p:stCondLst>
                                    <p:cond delay="50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9" fill="hold" nodeType="clickEffect">
                                  <p:stCondLst>
                                    <p:cond delay="0"/>
                                  </p:stCondLst>
                                  <p:childTnLst>
                                    <p:set>
                                      <p:cBhvr>
                                        <p:cTn id="43" dur="1" fill="hold">
                                          <p:stCondLst>
                                            <p:cond delay="0"/>
                                          </p:stCondLst>
                                        </p:cTn>
                                        <p:tgtEl>
                                          <p:spTgt spid="6">
                                            <p:txEl>
                                              <p:pRg st="1" end="1"/>
                                            </p:txEl>
                                          </p:spTgt>
                                        </p:tgtEl>
                                        <p:attrNameLst>
                                          <p:attrName>style.visibility</p:attrName>
                                        </p:attrNameLst>
                                      </p:cBhvr>
                                      <p:to>
                                        <p:strVal val="visible"/>
                                      </p:to>
                                    </p:set>
                                    <p:anim calcmode="lin" valueType="num">
                                      <p:cBhvr additive="base">
                                        <p:cTn id="44"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6">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500"/>
                                        <p:tgtEl>
                                          <p:spTgt spid="24"/>
                                        </p:tgtEl>
                                      </p:cBhvr>
                                    </p:animEffect>
                                  </p:childTnLst>
                                </p:cTn>
                              </p:par>
                            </p:childTnLst>
                          </p:cTn>
                        </p:par>
                        <p:par>
                          <p:cTn id="51" fill="hold">
                            <p:stCondLst>
                              <p:cond delay="500"/>
                            </p:stCondLst>
                            <p:childTnLst>
                              <p:par>
                                <p:cTn id="52" presetID="22" presetClass="entr" presetSubtype="8" fill="hold" nodeType="afterEffect">
                                  <p:stCondLst>
                                    <p:cond delay="500"/>
                                  </p:stCondLst>
                                  <p:childTnLst>
                                    <p:set>
                                      <p:cBhvr>
                                        <p:cTn id="53" dur="1" fill="hold">
                                          <p:stCondLst>
                                            <p:cond delay="0"/>
                                          </p:stCondLst>
                                        </p:cTn>
                                        <p:tgtEl>
                                          <p:spTgt spid="26"/>
                                        </p:tgtEl>
                                        <p:attrNameLst>
                                          <p:attrName>style.visibility</p:attrName>
                                        </p:attrNameLst>
                                      </p:cBhvr>
                                      <p:to>
                                        <p:strVal val="visible"/>
                                      </p:to>
                                    </p:set>
                                    <p:animEffect transition="in" filter="wipe(left)">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9" fill="hold" nodeType="clickEffect">
                                  <p:stCondLst>
                                    <p:cond delay="0"/>
                                  </p:stCondLst>
                                  <p:childTnLst>
                                    <p:set>
                                      <p:cBhvr>
                                        <p:cTn id="58" dur="1" fill="hold">
                                          <p:stCondLst>
                                            <p:cond delay="0"/>
                                          </p:stCondLst>
                                        </p:cTn>
                                        <p:tgtEl>
                                          <p:spTgt spid="6">
                                            <p:txEl>
                                              <p:pRg st="2" end="2"/>
                                            </p:txEl>
                                          </p:spTgt>
                                        </p:tgtEl>
                                        <p:attrNameLst>
                                          <p:attrName>style.visibility</p:attrName>
                                        </p:attrNameLst>
                                      </p:cBhvr>
                                      <p:to>
                                        <p:strVal val="visible"/>
                                      </p:to>
                                    </p:set>
                                    <p:anim calcmode="lin" valueType="num">
                                      <p:cBhvr additive="base">
                                        <p:cTn id="5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6">
                                            <p:txEl>
                                              <p:pRg st="2" end="2"/>
                                            </p:txEl>
                                          </p:spTgt>
                                        </p:tgtEl>
                                        <p:attrNameLst>
                                          <p:attrName>ppt_y</p:attrName>
                                        </p:attrNameLst>
                                      </p:cBhvr>
                                      <p:tavLst>
                                        <p:tav tm="0">
                                          <p:val>
                                            <p:strVal val="0-#ppt_h/2"/>
                                          </p:val>
                                        </p:tav>
                                        <p:tav tm="100000">
                                          <p:val>
                                            <p:strVal val="#ppt_y"/>
                                          </p:val>
                                        </p:tav>
                                      </p:tavLst>
                                    </p:anim>
                                  </p:childTnLst>
                                </p:cTn>
                              </p:par>
                            </p:childTnLst>
                          </p:cTn>
                        </p:par>
                        <p:par>
                          <p:cTn id="61" fill="hold">
                            <p:stCondLst>
                              <p:cond delay="500"/>
                            </p:stCondLst>
                            <p:childTnLst>
                              <p:par>
                                <p:cTn id="62" presetID="10" presetClass="entr" presetSubtype="0" fill="hold" grpId="0" nodeType="afterEffect">
                                  <p:stCondLst>
                                    <p:cond delay="50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 snapshot of Jeremiah…</a:t>
            </a:r>
          </a:p>
        </p:txBody>
      </p:sp>
      <p:sp>
        <p:nvSpPr>
          <p:cNvPr id="12" name="Subtitle 2"/>
          <p:cNvSpPr txBox="1">
            <a:spLocks/>
          </p:cNvSpPr>
          <p:nvPr/>
        </p:nvSpPr>
        <p:spPr>
          <a:xfrm>
            <a:off x="7880808" y="5916618"/>
            <a:ext cx="4139938" cy="766986"/>
          </a:xfrm>
          <a:prstGeom prst="rect">
            <a:avLst/>
          </a:prstGeom>
          <a:ln>
            <a:noFill/>
          </a:ln>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rgbClr val="000000"/>
                </a:solidFill>
              </a:rPr>
              <a:t>Lesson 5:  revelation on occasion of the drought</a:t>
            </a:r>
          </a:p>
        </p:txBody>
      </p:sp>
      <p:sp>
        <p:nvSpPr>
          <p:cNvPr id="20" name="Title 6"/>
          <p:cNvSpPr txBox="1">
            <a:spLocks/>
          </p:cNvSpPr>
          <p:nvPr/>
        </p:nvSpPr>
        <p:spPr>
          <a:xfrm>
            <a:off x="284376" y="631590"/>
            <a:ext cx="7191080" cy="62923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dirty="0"/>
              <a:t>Jeremiah’s Conversation…</a:t>
            </a:r>
          </a:p>
        </p:txBody>
      </p:sp>
      <p:sp>
        <p:nvSpPr>
          <p:cNvPr id="23" name="TextBox 22"/>
          <p:cNvSpPr txBox="1"/>
          <p:nvPr/>
        </p:nvSpPr>
        <p:spPr>
          <a:xfrm>
            <a:off x="443062" y="1138277"/>
            <a:ext cx="5778629" cy="430887"/>
          </a:xfrm>
          <a:prstGeom prst="rect">
            <a:avLst/>
          </a:prstGeom>
          <a:noFill/>
        </p:spPr>
        <p:txBody>
          <a:bodyPr wrap="square" rtlCol="0">
            <a:spAutoFit/>
          </a:bodyPr>
          <a:lstStyle/>
          <a:p>
            <a:r>
              <a:rPr lang="en-US" sz="2200" cap="small" dirty="0">
                <a:effectLst>
                  <a:outerShdw blurRad="38100" dist="38100" dir="2700000" algn="tl">
                    <a:srgbClr val="000000">
                      <a:alpha val="43137"/>
                    </a:srgbClr>
                  </a:outerShdw>
                </a:effectLst>
              </a:rPr>
              <a:t>Part Four: Woe is me!</a:t>
            </a:r>
          </a:p>
        </p:txBody>
      </p:sp>
      <p:sp>
        <p:nvSpPr>
          <p:cNvPr id="24" name="Rectangle 23"/>
          <p:cNvSpPr/>
          <p:nvPr/>
        </p:nvSpPr>
        <p:spPr>
          <a:xfrm>
            <a:off x="2967491" y="1582909"/>
            <a:ext cx="4507965" cy="584775"/>
          </a:xfrm>
          <a:prstGeom prst="rect">
            <a:avLst/>
          </a:prstGeom>
        </p:spPr>
        <p:txBody>
          <a:bodyPr wrap="none">
            <a:spAutoFit/>
          </a:bodyPr>
          <a:lstStyle/>
          <a:p>
            <a:pPr algn="r"/>
            <a:r>
              <a:rPr lang="en-US" sz="3200" b="1" cap="all" dirty="0">
                <a:solidFill>
                  <a:schemeClr val="accent4"/>
                </a:solidFill>
                <a:latin typeface="+mj-lt"/>
              </a:rPr>
              <a:t>The Lord’s Answer…</a:t>
            </a:r>
          </a:p>
        </p:txBody>
      </p:sp>
      <p:sp>
        <p:nvSpPr>
          <p:cNvPr id="2" name="TextBox 1"/>
          <p:cNvSpPr txBox="1"/>
          <p:nvPr/>
        </p:nvSpPr>
        <p:spPr>
          <a:xfrm>
            <a:off x="401426" y="2167684"/>
            <a:ext cx="6956979" cy="4154984"/>
          </a:xfrm>
          <a:prstGeom prst="rect">
            <a:avLst/>
          </a:prstGeom>
          <a:noFill/>
        </p:spPr>
        <p:txBody>
          <a:bodyPr wrap="square" rtlCol="0">
            <a:spAutoFit/>
          </a:bodyPr>
          <a:lstStyle/>
          <a:p>
            <a:r>
              <a:rPr lang="en-US" sz="2400" b="1" dirty="0" err="1"/>
              <a:t>Jer</a:t>
            </a:r>
            <a:r>
              <a:rPr lang="en-US" sz="2400" b="1" dirty="0"/>
              <a:t> 15:19-21</a:t>
            </a:r>
            <a:r>
              <a:rPr lang="en-US" sz="2400" dirty="0"/>
              <a:t>  </a:t>
            </a:r>
            <a:r>
              <a:rPr lang="en-US" sz="2400" dirty="0">
                <a:solidFill>
                  <a:schemeClr val="tx2"/>
                </a:solidFill>
                <a:effectLst>
                  <a:outerShdw blurRad="38100" dist="38100" dir="2700000" algn="tl">
                    <a:srgbClr val="000000">
                      <a:alpha val="43137"/>
                    </a:srgbClr>
                  </a:outerShdw>
                </a:effectLst>
              </a:rPr>
              <a:t>Therefore thus says the LORD: "If you return, Then I will bring you back; You shall stand before Me; If you take out the precious from the vile, You shall be as My mouth. Let them return to you, But you must not return to them. </a:t>
            </a:r>
            <a:r>
              <a:rPr lang="en-US" sz="2400" b="1" baseline="30000" dirty="0">
                <a:solidFill>
                  <a:schemeClr val="tx2"/>
                </a:solidFill>
                <a:effectLst>
                  <a:outerShdw blurRad="38100" dist="38100" dir="2700000" algn="tl">
                    <a:srgbClr val="000000">
                      <a:alpha val="43137"/>
                    </a:srgbClr>
                  </a:outerShdw>
                </a:effectLst>
              </a:rPr>
              <a:t>20</a:t>
            </a:r>
            <a:r>
              <a:rPr lang="en-US" sz="2400" dirty="0">
                <a:solidFill>
                  <a:schemeClr val="tx2"/>
                </a:solidFill>
                <a:effectLst>
                  <a:outerShdw blurRad="38100" dist="38100" dir="2700000" algn="tl">
                    <a:srgbClr val="000000">
                      <a:alpha val="43137"/>
                    </a:srgbClr>
                  </a:outerShdw>
                </a:effectLst>
              </a:rPr>
              <a:t> And I will make you to this people a fortified bronze wall; And they will fight against you, But they shall not prevail against you; For I </a:t>
            </a:r>
            <a:r>
              <a:rPr lang="en-US" sz="2400" i="1" dirty="0">
                <a:solidFill>
                  <a:schemeClr val="tx2"/>
                </a:solidFill>
                <a:effectLst>
                  <a:outerShdw blurRad="38100" dist="38100" dir="2700000" algn="tl">
                    <a:srgbClr val="000000">
                      <a:alpha val="43137"/>
                    </a:srgbClr>
                  </a:outerShdw>
                </a:effectLst>
              </a:rPr>
              <a:t>am</a:t>
            </a:r>
            <a:r>
              <a:rPr lang="en-US" sz="2400" dirty="0">
                <a:solidFill>
                  <a:schemeClr val="tx2"/>
                </a:solidFill>
                <a:effectLst>
                  <a:outerShdw blurRad="38100" dist="38100" dir="2700000" algn="tl">
                    <a:srgbClr val="000000">
                      <a:alpha val="43137"/>
                    </a:srgbClr>
                  </a:outerShdw>
                </a:effectLst>
              </a:rPr>
              <a:t> with you to save you And deliver you," says the LORD. </a:t>
            </a:r>
            <a:r>
              <a:rPr lang="en-US" sz="2400" b="1" baseline="30000" dirty="0">
                <a:solidFill>
                  <a:schemeClr val="tx2"/>
                </a:solidFill>
                <a:effectLst>
                  <a:outerShdw blurRad="38100" dist="38100" dir="2700000" algn="tl">
                    <a:srgbClr val="000000">
                      <a:alpha val="43137"/>
                    </a:srgbClr>
                  </a:outerShdw>
                </a:effectLst>
              </a:rPr>
              <a:t>21</a:t>
            </a:r>
            <a:r>
              <a:rPr lang="en-US" sz="2400" dirty="0">
                <a:solidFill>
                  <a:schemeClr val="tx2"/>
                </a:solidFill>
                <a:effectLst>
                  <a:outerShdw blurRad="38100" dist="38100" dir="2700000" algn="tl">
                    <a:srgbClr val="000000">
                      <a:alpha val="43137"/>
                    </a:srgbClr>
                  </a:outerShdw>
                </a:effectLst>
              </a:rPr>
              <a:t> "I will deliver you from the hand of the wicked, And I will redeem you from the grip of the terrible." </a:t>
            </a:r>
          </a:p>
        </p:txBody>
      </p:sp>
      <p:cxnSp>
        <p:nvCxnSpPr>
          <p:cNvPr id="11" name="Straight Connector 10"/>
          <p:cNvCxnSpPr/>
          <p:nvPr/>
        </p:nvCxnSpPr>
        <p:spPr>
          <a:xfrm>
            <a:off x="6425151" y="2558154"/>
            <a:ext cx="805208" cy="786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1916" y="2917943"/>
            <a:ext cx="805208" cy="786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607431" y="-28281"/>
            <a:ext cx="4584569" cy="693812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569724" y="614113"/>
            <a:ext cx="4622276" cy="6255559"/>
          </a:xfrm>
          <a:prstGeom prst="rect">
            <a:avLst/>
          </a:prstGeom>
          <a:noFill/>
        </p:spPr>
        <p:txBody>
          <a:bodyPr wrap="square" rtlCol="0">
            <a:spAutoFit/>
          </a:bodyPr>
          <a:lstStyle/>
          <a:p>
            <a:pPr marL="457200" indent="-457200">
              <a:lnSpc>
                <a:spcPct val="150000"/>
              </a:lnSpc>
              <a:spcAft>
                <a:spcPts val="1800"/>
              </a:spcAft>
              <a:buFont typeface="+mj-lt"/>
              <a:buAutoNum type="arabicPeriod"/>
            </a:pPr>
            <a:r>
              <a:rPr lang="en-US" sz="2200" b="1" dirty="0">
                <a:solidFill>
                  <a:schemeClr val="bg1"/>
                </a:solidFill>
                <a:effectLst>
                  <a:outerShdw blurRad="38100" dist="38100" dir="2700000" algn="tl">
                    <a:srgbClr val="000000">
                      <a:alpha val="43137"/>
                    </a:srgbClr>
                  </a:outerShdw>
                </a:effectLst>
              </a:rPr>
              <a:t>GOD NEVER LEFT, JEREMIAH DID </a:t>
            </a:r>
            <a:r>
              <a:rPr lang="en-US" sz="2300" b="1" dirty="0">
                <a:solidFill>
                  <a:schemeClr val="bg1"/>
                </a:solidFill>
                <a:effectLst>
                  <a:outerShdw blurRad="38100" dist="38100" dir="2700000" algn="tl">
                    <a:srgbClr val="000000">
                      <a:alpha val="43137"/>
                    </a:srgbClr>
                  </a:outerShdw>
                </a:effectLst>
              </a:rPr>
              <a:t>– </a:t>
            </a:r>
            <a:r>
              <a:rPr lang="en-US" b="1" dirty="0">
                <a:solidFill>
                  <a:schemeClr val="bg1"/>
                </a:solidFill>
                <a:effectLst>
                  <a:outerShdw blurRad="38100" dist="38100" dir="2700000" algn="tl">
                    <a:srgbClr val="000000">
                      <a:alpha val="43137"/>
                    </a:srgbClr>
                  </a:outerShdw>
                </a:effectLst>
              </a:rPr>
              <a:t>A PATH OF UNBELIEF</a:t>
            </a:r>
            <a:endParaRPr lang="en-US" sz="2300" b="1" dirty="0">
              <a:solidFill>
                <a:schemeClr val="bg1"/>
              </a:solidFill>
              <a:effectLst>
                <a:outerShdw blurRad="38100" dist="38100" dir="2700000" algn="tl">
                  <a:srgbClr val="000000">
                    <a:alpha val="43137"/>
                  </a:srgbClr>
                </a:outerShdw>
              </a:effectLst>
            </a:endParaRPr>
          </a:p>
          <a:p>
            <a:pPr marL="457200" indent="-457200">
              <a:lnSpc>
                <a:spcPct val="150000"/>
              </a:lnSpc>
              <a:spcAft>
                <a:spcPts val="1800"/>
              </a:spcAft>
              <a:buFont typeface="+mj-lt"/>
              <a:buAutoNum type="arabicPeriod"/>
            </a:pPr>
            <a:r>
              <a:rPr lang="en-US" sz="2200" b="1" dirty="0">
                <a:solidFill>
                  <a:schemeClr val="bg1"/>
                </a:solidFill>
                <a:effectLst>
                  <a:outerShdw blurRad="38100" dist="38100" dir="2700000" algn="tl">
                    <a:srgbClr val="000000">
                      <a:alpha val="43137"/>
                    </a:srgbClr>
                  </a:outerShdw>
                </a:effectLst>
              </a:rPr>
              <a:t>RESTORATION CAN ONLY COME THROUGH REPENTANCE</a:t>
            </a:r>
          </a:p>
          <a:p>
            <a:pPr marL="457200" indent="-457200">
              <a:lnSpc>
                <a:spcPct val="150000"/>
              </a:lnSpc>
              <a:spcAft>
                <a:spcPts val="1800"/>
              </a:spcAft>
              <a:buFont typeface="+mj-lt"/>
              <a:buAutoNum type="arabicPeriod"/>
            </a:pPr>
            <a:r>
              <a:rPr lang="en-US" sz="2300" b="1" dirty="0">
                <a:solidFill>
                  <a:schemeClr val="bg1"/>
                </a:solidFill>
                <a:effectLst>
                  <a:outerShdw blurRad="38100" dist="38100" dir="2700000" algn="tl">
                    <a:srgbClr val="000000">
                      <a:alpha val="43137"/>
                    </a:srgbClr>
                  </a:outerShdw>
                </a:effectLst>
              </a:rPr>
              <a:t>JEREMIAH’S CIRCUMSTANCES </a:t>
            </a:r>
            <a:r>
              <a:rPr lang="en-US" sz="2300" b="1" u="sng" dirty="0">
                <a:solidFill>
                  <a:srgbClr val="FFFF00"/>
                </a:solidFill>
                <a:effectLst>
                  <a:outerShdw blurRad="38100" dist="38100" dir="2700000" algn="tl">
                    <a:srgbClr val="000000">
                      <a:alpha val="43137"/>
                    </a:srgbClr>
                  </a:outerShdw>
                </a:effectLst>
              </a:rPr>
              <a:t>DID NOT</a:t>
            </a:r>
            <a:r>
              <a:rPr lang="en-US" sz="2300" b="1" dirty="0">
                <a:solidFill>
                  <a:srgbClr val="FFFF00"/>
                </a:solidFill>
                <a:effectLst>
                  <a:outerShdw blurRad="38100" dist="38100" dir="2700000" algn="tl">
                    <a:srgbClr val="000000">
                      <a:alpha val="43137"/>
                    </a:srgbClr>
                  </a:outerShdw>
                </a:effectLst>
              </a:rPr>
              <a:t> </a:t>
            </a:r>
            <a:r>
              <a:rPr lang="en-US" sz="2300" b="1" dirty="0">
                <a:solidFill>
                  <a:schemeClr val="bg1"/>
                </a:solidFill>
                <a:effectLst>
                  <a:outerShdw blurRad="38100" dist="38100" dir="2700000" algn="tl">
                    <a:srgbClr val="000000">
                      <a:alpha val="43137"/>
                    </a:srgbClr>
                  </a:outerShdw>
                </a:effectLst>
              </a:rPr>
              <a:t>DETERMINE GOD’S WILL FOR HIM!</a:t>
            </a:r>
          </a:p>
          <a:p>
            <a:pPr marL="457200" indent="-457200">
              <a:lnSpc>
                <a:spcPct val="150000"/>
              </a:lnSpc>
              <a:spcAft>
                <a:spcPts val="1800"/>
              </a:spcAft>
              <a:buFont typeface="+mj-lt"/>
              <a:buAutoNum type="arabicPeriod"/>
            </a:pPr>
            <a:r>
              <a:rPr lang="en-US" sz="2300" b="1" dirty="0">
                <a:solidFill>
                  <a:schemeClr val="bg1"/>
                </a:solidFill>
                <a:effectLst>
                  <a:outerShdw blurRad="38100" dist="38100" dir="2700000" algn="tl">
                    <a:srgbClr val="000000">
                      <a:alpha val="43137"/>
                    </a:srgbClr>
                  </a:outerShdw>
                </a:effectLst>
              </a:rPr>
              <a:t>GOD’S </a:t>
            </a:r>
            <a:r>
              <a:rPr lang="en-US" sz="2300" b="1" u="sng" dirty="0">
                <a:solidFill>
                  <a:srgbClr val="FFFF00"/>
                </a:solidFill>
                <a:effectLst>
                  <a:outerShdw blurRad="38100" dist="38100" dir="2700000" algn="tl">
                    <a:srgbClr val="000000">
                      <a:alpha val="43137"/>
                    </a:srgbClr>
                  </a:outerShdw>
                </a:effectLst>
              </a:rPr>
              <a:t>WORD</a:t>
            </a:r>
            <a:r>
              <a:rPr lang="en-US" sz="2300" b="1" dirty="0">
                <a:solidFill>
                  <a:schemeClr val="bg1"/>
                </a:solidFill>
                <a:effectLst>
                  <a:outerShdw blurRad="38100" dist="38100" dir="2700000" algn="tl">
                    <a:srgbClr val="000000">
                      <a:alpha val="43137"/>
                    </a:srgbClr>
                  </a:outerShdw>
                </a:effectLst>
              </a:rPr>
              <a:t> DETERMINES GOD’S </a:t>
            </a:r>
            <a:r>
              <a:rPr lang="en-US" sz="2300" b="1" u="sng" dirty="0">
                <a:solidFill>
                  <a:srgbClr val="FFFF00"/>
                </a:solidFill>
                <a:effectLst>
                  <a:outerShdw blurRad="38100" dist="38100" dir="2700000" algn="tl">
                    <a:srgbClr val="000000">
                      <a:alpha val="43137"/>
                    </a:srgbClr>
                  </a:outerShdw>
                </a:effectLst>
              </a:rPr>
              <a:t>WILL</a:t>
            </a:r>
            <a:r>
              <a:rPr lang="en-US" sz="2300" b="1" dirty="0">
                <a:solidFill>
                  <a:schemeClr val="bg1"/>
                </a:solidFill>
                <a:effectLst>
                  <a:outerShdw blurRad="38100" dist="38100" dir="2700000" algn="tl">
                    <a:srgbClr val="000000">
                      <a:alpha val="43137"/>
                    </a:srgbClr>
                  </a:outerShdw>
                </a:effectLst>
              </a:rPr>
              <a:t> FOR JEREMIAH!</a:t>
            </a:r>
          </a:p>
          <a:p>
            <a:pPr marL="457200" indent="-457200">
              <a:lnSpc>
                <a:spcPct val="150000"/>
              </a:lnSpc>
              <a:buFont typeface="+mj-lt"/>
              <a:buAutoNum type="arabicPeriod"/>
            </a:pPr>
            <a:endParaRPr lang="en-US" sz="2300" b="1" dirty="0">
              <a:solidFill>
                <a:schemeClr val="bg1"/>
              </a:solidFill>
              <a:effectLst>
                <a:outerShdw blurRad="38100" dist="38100" dir="2700000" algn="tl">
                  <a:srgbClr val="000000">
                    <a:alpha val="43137"/>
                  </a:srgbClr>
                </a:outerShdw>
              </a:effectLst>
            </a:endParaRPr>
          </a:p>
        </p:txBody>
      </p:sp>
      <p:cxnSp>
        <p:nvCxnSpPr>
          <p:cNvPr id="19" name="Straight Connector 18"/>
          <p:cNvCxnSpPr/>
          <p:nvPr/>
        </p:nvCxnSpPr>
        <p:spPr>
          <a:xfrm>
            <a:off x="1930136" y="3276162"/>
            <a:ext cx="5300223" cy="786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62307" y="3645379"/>
            <a:ext cx="636544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46755" y="4014596"/>
            <a:ext cx="415722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740924" y="4014945"/>
            <a:ext cx="148943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62307" y="4384162"/>
            <a:ext cx="652295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15531" y="4753379"/>
            <a:ext cx="605495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98245" y="5113173"/>
            <a:ext cx="605495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80959" y="5472967"/>
            <a:ext cx="3544286"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54543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9" fill="hold" nodeType="click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 calcmode="lin" valueType="num">
                                      <p:cBhvr additive="base">
                                        <p:cTn id="28"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nodeType="clickEffect">
                                  <p:stCondLst>
                                    <p:cond delay="0"/>
                                  </p:stCondLst>
                                  <p:childTnLst>
                                    <p:set>
                                      <p:cBhvr>
                                        <p:cTn id="38" dur="1" fill="hold">
                                          <p:stCondLst>
                                            <p:cond delay="0"/>
                                          </p:stCondLst>
                                        </p:cTn>
                                        <p:tgtEl>
                                          <p:spTgt spid="18">
                                            <p:txEl>
                                              <p:pRg st="1" end="1"/>
                                            </p:txEl>
                                          </p:spTgt>
                                        </p:tgtEl>
                                        <p:attrNameLst>
                                          <p:attrName>style.visibility</p:attrName>
                                        </p:attrNameLst>
                                      </p:cBhvr>
                                      <p:to>
                                        <p:strVal val="visible"/>
                                      </p:to>
                                    </p:set>
                                    <p:anim calcmode="lin" valueType="num">
                                      <p:cBhvr additive="base">
                                        <p:cTn id="39" dur="500" fill="hold"/>
                                        <p:tgtEl>
                                          <p:spTgt spid="18">
                                            <p:txEl>
                                              <p:pRg st="1" end="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8">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left)">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9" fill="hold" nodeType="clickEffect">
                                  <p:stCondLst>
                                    <p:cond delay="0"/>
                                  </p:stCondLst>
                                  <p:childTnLst>
                                    <p:set>
                                      <p:cBhvr>
                                        <p:cTn id="54" dur="1" fill="hold">
                                          <p:stCondLst>
                                            <p:cond delay="0"/>
                                          </p:stCondLst>
                                        </p:cTn>
                                        <p:tgtEl>
                                          <p:spTgt spid="18">
                                            <p:txEl>
                                              <p:pRg st="2" end="2"/>
                                            </p:txEl>
                                          </p:spTgt>
                                        </p:tgtEl>
                                        <p:attrNameLst>
                                          <p:attrName>style.visibility</p:attrName>
                                        </p:attrNameLst>
                                      </p:cBhvr>
                                      <p:to>
                                        <p:strVal val="visible"/>
                                      </p:to>
                                    </p:set>
                                    <p:anim calcmode="lin" valueType="num">
                                      <p:cBhvr additive="base">
                                        <p:cTn id="55" dur="500" fill="hold"/>
                                        <p:tgtEl>
                                          <p:spTgt spid="18">
                                            <p:txEl>
                                              <p:pRg st="2" end="2"/>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8">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left)">
                                      <p:cBhvr>
                                        <p:cTn id="61" dur="500"/>
                                        <p:tgtEl>
                                          <p:spTgt spid="28"/>
                                        </p:tgtEl>
                                      </p:cBhvr>
                                    </p:animEffect>
                                  </p:childTnLst>
                                </p:cTn>
                              </p:par>
                              <p:par>
                                <p:cTn id="62" presetID="22" presetClass="entr" presetSubtype="8" fill="hold"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left)">
                                      <p:cBhvr>
                                        <p:cTn id="64" dur="500"/>
                                        <p:tgtEl>
                                          <p:spTgt spid="30"/>
                                        </p:tgtEl>
                                      </p:cBhvr>
                                    </p:animEffect>
                                  </p:childTnLst>
                                </p:cTn>
                              </p:par>
                              <p:par>
                                <p:cTn id="65" presetID="22" presetClass="entr" presetSubtype="8"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par>
                                <p:cTn id="68" presetID="22" presetClass="entr" presetSubtype="8" fill="hold" nodeType="with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par>
                                <p:cTn id="71" presetID="22" presetClass="entr" presetSubtype="8" fill="hold"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left)">
                                      <p:cBhvr>
                                        <p:cTn id="73" dur="500"/>
                                        <p:tgtEl>
                                          <p:spTgt spid="35"/>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9" fill="hold" nodeType="clickEffect">
                                  <p:stCondLst>
                                    <p:cond delay="0"/>
                                  </p:stCondLst>
                                  <p:childTnLst>
                                    <p:set>
                                      <p:cBhvr>
                                        <p:cTn id="77" dur="1" fill="hold">
                                          <p:stCondLst>
                                            <p:cond delay="0"/>
                                          </p:stCondLst>
                                        </p:cTn>
                                        <p:tgtEl>
                                          <p:spTgt spid="18">
                                            <p:txEl>
                                              <p:pRg st="3" end="3"/>
                                            </p:txEl>
                                          </p:spTgt>
                                        </p:tgtEl>
                                        <p:attrNameLst>
                                          <p:attrName>style.visibility</p:attrName>
                                        </p:attrNameLst>
                                      </p:cBhvr>
                                      <p:to>
                                        <p:strVal val="visible"/>
                                      </p:to>
                                    </p:set>
                                    <p:anim calcmode="lin" valueType="num">
                                      <p:cBhvr additive="base">
                                        <p:cTn id="78" dur="500" fill="hold"/>
                                        <p:tgtEl>
                                          <p:spTgt spid="18">
                                            <p:txEl>
                                              <p:pRg st="3" end="3"/>
                                            </p:txEl>
                                          </p:spTgt>
                                        </p:tgtEl>
                                        <p:attrNameLst>
                                          <p:attrName>ppt_x</p:attrName>
                                        </p:attrNameLst>
                                      </p:cBhvr>
                                      <p:tavLst>
                                        <p:tav tm="0">
                                          <p:val>
                                            <p:strVal val="0-#ppt_w/2"/>
                                          </p:val>
                                        </p:tav>
                                        <p:tav tm="100000">
                                          <p:val>
                                            <p:strVal val="#ppt_x"/>
                                          </p:val>
                                        </p:tav>
                                      </p:tavLst>
                                    </p:anim>
                                    <p:anim calcmode="lin" valueType="num">
                                      <p:cBhvr additive="base">
                                        <p:cTn id="79" dur="500" fill="hold"/>
                                        <p:tgtEl>
                                          <p:spTgt spid="18">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623" y="324438"/>
            <a:ext cx="9601200" cy="1143000"/>
          </a:xfrm>
        </p:spPr>
        <p:txBody>
          <a:bodyPr/>
          <a:lstStyle/>
          <a:p>
            <a:r>
              <a:rPr lang="en-US" dirty="0"/>
              <a:t>Sword, famine and pestilence </a:t>
            </a:r>
            <a:r>
              <a:rPr lang="en-US" sz="2000" dirty="0">
                <a:solidFill>
                  <a:schemeClr val="tx2"/>
                </a:solidFill>
              </a:rPr>
              <a:t>– chapter 16</a:t>
            </a:r>
            <a:endParaRPr lang="en-US" dirty="0">
              <a:solidFill>
                <a:schemeClr val="tx2"/>
              </a:solidFill>
            </a:endParaRPr>
          </a:p>
        </p:txBody>
      </p:sp>
      <p:sp>
        <p:nvSpPr>
          <p:cNvPr id="5" name="Rectangle 4"/>
          <p:cNvSpPr/>
          <p:nvPr/>
        </p:nvSpPr>
        <p:spPr>
          <a:xfrm>
            <a:off x="5160752" y="6364605"/>
            <a:ext cx="6888809" cy="461665"/>
          </a:xfrm>
          <a:prstGeom prst="rect">
            <a:avLst/>
          </a:prstGeom>
        </p:spPr>
        <p:txBody>
          <a:bodyPr wrap="none">
            <a:spAutoFit/>
          </a:bodyPr>
          <a:lstStyle/>
          <a:p>
            <a:pPr algn="r"/>
            <a:r>
              <a:rPr lang="en-US" sz="2400" b="1" cap="small" dirty="0">
                <a:solidFill>
                  <a:schemeClr val="tx2"/>
                </a:solidFill>
              </a:rPr>
              <a:t>Lesson 5:  Revelation on occasion of the Drought</a:t>
            </a:r>
          </a:p>
        </p:txBody>
      </p:sp>
      <p:sp>
        <p:nvSpPr>
          <p:cNvPr id="6" name="TextBox 4"/>
          <p:cNvSpPr txBox="1">
            <a:spLocks noChangeArrowheads="1"/>
          </p:cNvSpPr>
          <p:nvPr/>
        </p:nvSpPr>
        <p:spPr bwMode="auto">
          <a:xfrm>
            <a:off x="913825" y="1575900"/>
            <a:ext cx="7210554" cy="461665"/>
          </a:xfrm>
          <a:prstGeom prst="rect">
            <a:avLst/>
          </a:prstGeom>
          <a:solidFill>
            <a:schemeClr val="accent5">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ltLang="en-US" dirty="0">
                <a:solidFill>
                  <a:schemeClr val="tx2"/>
                </a:solidFill>
                <a:effectLst>
                  <a:outerShdw blurRad="38100" dist="38100" dir="2700000" algn="tl">
                    <a:srgbClr val="000000">
                      <a:alpha val="43137"/>
                    </a:srgbClr>
                  </a:outerShdw>
                </a:effectLst>
                <a:latin typeface="+mn-lt"/>
              </a:rPr>
              <a:t>What three things is Jeremiah prohibited from doing? </a:t>
            </a:r>
          </a:p>
        </p:txBody>
      </p:sp>
      <p:sp>
        <p:nvSpPr>
          <p:cNvPr id="7" name="Rectangle 6"/>
          <p:cNvSpPr/>
          <p:nvPr/>
        </p:nvSpPr>
        <p:spPr>
          <a:xfrm>
            <a:off x="913825" y="2172580"/>
            <a:ext cx="11135736" cy="430887"/>
          </a:xfrm>
          <a:prstGeom prst="rect">
            <a:avLst/>
          </a:prstGeom>
        </p:spPr>
        <p:txBody>
          <a:bodyPr wrap="square">
            <a:spAutoFit/>
          </a:bodyPr>
          <a:lstStyle/>
          <a:p>
            <a:pPr>
              <a:tabLst>
                <a:tab pos="227013" algn="l"/>
                <a:tab pos="461963" algn="l"/>
              </a:tabLst>
            </a:pPr>
            <a:r>
              <a:rPr lang="en-US" sz="2200" dirty="0">
                <a:solidFill>
                  <a:schemeClr val="tx2"/>
                </a:solidFill>
                <a:effectLst>
                  <a:outerShdw blurRad="38100" dist="38100" dir="2700000" algn="tl">
                    <a:srgbClr val="000000">
                      <a:alpha val="43137"/>
                    </a:srgbClr>
                  </a:outerShdw>
                </a:effectLst>
              </a:rPr>
              <a:t>1.		</a:t>
            </a:r>
            <a:r>
              <a:rPr lang="en-US" sz="2200" dirty="0" err="1">
                <a:solidFill>
                  <a:schemeClr val="tx2"/>
                </a:solidFill>
                <a:effectLst>
                  <a:outerShdw blurRad="38100" dist="38100" dir="2700000" algn="tl">
                    <a:srgbClr val="000000">
                      <a:alpha val="43137"/>
                    </a:srgbClr>
                  </a:outerShdw>
                </a:effectLst>
              </a:rPr>
              <a:t>Jer</a:t>
            </a:r>
            <a:r>
              <a:rPr lang="en-US" sz="2200" dirty="0">
                <a:solidFill>
                  <a:schemeClr val="tx2"/>
                </a:solidFill>
                <a:effectLst>
                  <a:outerShdw blurRad="38100" dist="38100" dir="2700000" algn="tl">
                    <a:srgbClr val="000000">
                      <a:alpha val="43137"/>
                    </a:srgbClr>
                  </a:outerShdw>
                </a:effectLst>
              </a:rPr>
              <a:t> 16:2  "You shall not take a wife, nor shall you have sons or daughters in this place."</a:t>
            </a:r>
          </a:p>
        </p:txBody>
      </p:sp>
      <p:sp>
        <p:nvSpPr>
          <p:cNvPr id="8" name="Rectangle 7"/>
          <p:cNvSpPr/>
          <p:nvPr/>
        </p:nvSpPr>
        <p:spPr>
          <a:xfrm>
            <a:off x="5646655" y="2862203"/>
            <a:ext cx="4534294" cy="2862322"/>
          </a:xfrm>
          <a:prstGeom prst="rect">
            <a:avLst/>
          </a:prstGeom>
          <a:solidFill>
            <a:schemeClr val="accent3">
              <a:lumMod val="40000"/>
              <a:lumOff val="60000"/>
            </a:schemeClr>
          </a:solidFill>
          <a:ln>
            <a:solidFill>
              <a:schemeClr val="accent3"/>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a:spAutoFit/>
          </a:bodyPr>
          <a:lstStyle/>
          <a:p>
            <a:pPr marL="285750" indent="-285750">
              <a:buFont typeface="Arial" pitchFamily="34" charset="0"/>
              <a:buChar char="•"/>
            </a:pPr>
            <a:r>
              <a:rPr lang="en-US" sz="2000" dirty="0" err="1">
                <a:solidFill>
                  <a:schemeClr val="tx2"/>
                </a:solidFill>
                <a:effectLst>
                  <a:outerShdw blurRad="38100" dist="38100" dir="2700000" algn="tl">
                    <a:srgbClr val="000000">
                      <a:alpha val="43137"/>
                    </a:srgbClr>
                  </a:outerShdw>
                </a:effectLst>
              </a:rPr>
              <a:t>Jer</a:t>
            </a:r>
            <a:r>
              <a:rPr lang="en-US" sz="2000" dirty="0">
                <a:solidFill>
                  <a:schemeClr val="tx2"/>
                </a:solidFill>
                <a:effectLst>
                  <a:outerShdw blurRad="38100" dist="38100" dir="2700000" algn="tl">
                    <a:srgbClr val="000000">
                      <a:alpha val="43137"/>
                    </a:srgbClr>
                  </a:outerShdw>
                </a:effectLst>
              </a:rPr>
              <a:t> 16:4  "They shall die gruesome deaths; they shall not be lamented nor shall they be buried, </a:t>
            </a:r>
            <a:r>
              <a:rPr lang="en-US" sz="2000" i="1" dirty="0">
                <a:solidFill>
                  <a:schemeClr val="tx2"/>
                </a:solidFill>
                <a:effectLst>
                  <a:outerShdw blurRad="38100" dist="38100" dir="2700000" algn="tl">
                    <a:srgbClr val="000000">
                      <a:alpha val="43137"/>
                    </a:srgbClr>
                  </a:outerShdw>
                </a:effectLst>
              </a:rPr>
              <a:t>but</a:t>
            </a:r>
            <a:r>
              <a:rPr lang="en-US" sz="2000" dirty="0">
                <a:solidFill>
                  <a:schemeClr val="tx2"/>
                </a:solidFill>
                <a:effectLst>
                  <a:outerShdw blurRad="38100" dist="38100" dir="2700000" algn="tl">
                    <a:srgbClr val="000000">
                      <a:alpha val="43137"/>
                    </a:srgbClr>
                  </a:outerShdw>
                </a:effectLst>
              </a:rPr>
              <a:t> they shall be like refuse on the face of the earth. </a:t>
            </a:r>
            <a:r>
              <a:rPr lang="en-US" sz="2000" u="sng" dirty="0">
                <a:solidFill>
                  <a:srgbClr val="C00000"/>
                </a:solidFill>
                <a:effectLst>
                  <a:outerShdw blurRad="38100" dist="38100" dir="2700000" algn="tl">
                    <a:srgbClr val="000000">
                      <a:alpha val="43137"/>
                    </a:srgbClr>
                  </a:outerShdw>
                </a:effectLst>
              </a:rPr>
              <a:t>They shall be consumed by the sword and by famine</a:t>
            </a:r>
            <a:r>
              <a:rPr lang="en-US" sz="2000" dirty="0">
                <a:solidFill>
                  <a:schemeClr val="tx2"/>
                </a:solidFill>
                <a:effectLst>
                  <a:outerShdw blurRad="38100" dist="38100" dir="2700000" algn="tl">
                    <a:srgbClr val="000000">
                      <a:alpha val="43137"/>
                    </a:srgbClr>
                  </a:outerShdw>
                </a:effectLst>
              </a:rPr>
              <a:t>, and their corpses shall be meat for the birds of heaven and for the beasts of the earth." </a:t>
            </a:r>
          </a:p>
        </p:txBody>
      </p:sp>
      <p:sp>
        <p:nvSpPr>
          <p:cNvPr id="9" name="Rectangle 8"/>
          <p:cNvSpPr/>
          <p:nvPr/>
        </p:nvSpPr>
        <p:spPr>
          <a:xfrm>
            <a:off x="913824" y="2862203"/>
            <a:ext cx="3950407" cy="2246769"/>
          </a:xfrm>
          <a:prstGeom prst="rect">
            <a:avLst/>
          </a:prstGeom>
          <a:solidFill>
            <a:schemeClr val="accent3">
              <a:lumMod val="40000"/>
              <a:lumOff val="60000"/>
            </a:schemeClr>
          </a:solidFill>
          <a:ln>
            <a:solidFill>
              <a:schemeClr val="accent3"/>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spcAft>
                <a:spcPts val="1200"/>
              </a:spcAft>
              <a:buFont typeface="Arial" pitchFamily="34" charset="0"/>
              <a:buChar char="•"/>
            </a:pPr>
            <a:r>
              <a:rPr lang="en-US" sz="2000" dirty="0" err="1">
                <a:solidFill>
                  <a:schemeClr val="tx2"/>
                </a:solidFill>
                <a:effectLst>
                  <a:outerShdw blurRad="38100" dist="38100" dir="2700000" algn="tl">
                    <a:srgbClr val="000000">
                      <a:alpha val="43137"/>
                    </a:srgbClr>
                  </a:outerShdw>
                </a:effectLst>
              </a:rPr>
              <a:t>Jer</a:t>
            </a:r>
            <a:r>
              <a:rPr lang="en-US" sz="2000" dirty="0">
                <a:solidFill>
                  <a:schemeClr val="tx2"/>
                </a:solidFill>
                <a:effectLst>
                  <a:outerShdw blurRad="38100" dist="38100" dir="2700000" algn="tl">
                    <a:srgbClr val="000000">
                      <a:alpha val="43137"/>
                    </a:srgbClr>
                  </a:outerShdw>
                </a:effectLst>
              </a:rPr>
              <a:t> 16:3  For thus says the LORD concerning the sons and daughters who are born in this place, and concerning their mothers who bore them and their fathers who begot them in this land: </a:t>
            </a:r>
          </a:p>
        </p:txBody>
      </p:sp>
      <p:sp>
        <p:nvSpPr>
          <p:cNvPr id="10" name="Right Arrow 9"/>
          <p:cNvSpPr/>
          <p:nvPr/>
        </p:nvSpPr>
        <p:spPr>
          <a:xfrm>
            <a:off x="4771884" y="3009010"/>
            <a:ext cx="1016173" cy="2038142"/>
          </a:xfrm>
          <a:prstGeom prst="rightArrow">
            <a:avLst/>
          </a:prstGeom>
          <a:solidFill>
            <a:srgbClr val="FFC000"/>
          </a:solidFill>
          <a:ln>
            <a:solidFill>
              <a:schemeClr val="tx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184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623" y="324438"/>
            <a:ext cx="9601200" cy="1143000"/>
          </a:xfrm>
        </p:spPr>
        <p:txBody>
          <a:bodyPr/>
          <a:lstStyle/>
          <a:p>
            <a:r>
              <a:rPr lang="en-US" dirty="0"/>
              <a:t>Sword, famine and pestilence </a:t>
            </a:r>
            <a:r>
              <a:rPr lang="en-US" sz="2000" dirty="0">
                <a:solidFill>
                  <a:schemeClr val="tx2"/>
                </a:solidFill>
              </a:rPr>
              <a:t>– chapter 16</a:t>
            </a:r>
            <a:endParaRPr lang="en-US" dirty="0">
              <a:solidFill>
                <a:schemeClr val="tx2"/>
              </a:solidFill>
            </a:endParaRPr>
          </a:p>
        </p:txBody>
      </p:sp>
      <p:sp>
        <p:nvSpPr>
          <p:cNvPr id="5" name="Rectangle 4"/>
          <p:cNvSpPr/>
          <p:nvPr/>
        </p:nvSpPr>
        <p:spPr>
          <a:xfrm>
            <a:off x="5160752" y="6364605"/>
            <a:ext cx="6888809" cy="461665"/>
          </a:xfrm>
          <a:prstGeom prst="rect">
            <a:avLst/>
          </a:prstGeom>
        </p:spPr>
        <p:txBody>
          <a:bodyPr wrap="none">
            <a:spAutoFit/>
          </a:bodyPr>
          <a:lstStyle/>
          <a:p>
            <a:pPr algn="r"/>
            <a:r>
              <a:rPr lang="en-US" sz="2400" b="1" cap="small" dirty="0">
                <a:solidFill>
                  <a:schemeClr val="tx2"/>
                </a:solidFill>
              </a:rPr>
              <a:t>Lesson 5:  Revelation on occasion of the Drought</a:t>
            </a:r>
          </a:p>
        </p:txBody>
      </p:sp>
      <p:sp>
        <p:nvSpPr>
          <p:cNvPr id="6" name="TextBox 4"/>
          <p:cNvSpPr txBox="1">
            <a:spLocks noChangeArrowheads="1"/>
          </p:cNvSpPr>
          <p:nvPr/>
        </p:nvSpPr>
        <p:spPr bwMode="auto">
          <a:xfrm>
            <a:off x="913825" y="1575900"/>
            <a:ext cx="7210554" cy="461665"/>
          </a:xfrm>
          <a:prstGeom prst="rect">
            <a:avLst/>
          </a:prstGeom>
          <a:solidFill>
            <a:schemeClr val="accent5">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ltLang="en-US" dirty="0">
                <a:solidFill>
                  <a:schemeClr val="tx2"/>
                </a:solidFill>
                <a:effectLst>
                  <a:outerShdw blurRad="38100" dist="38100" dir="2700000" algn="tl">
                    <a:srgbClr val="000000">
                      <a:alpha val="43137"/>
                    </a:srgbClr>
                  </a:outerShdw>
                </a:effectLst>
                <a:latin typeface="+mn-lt"/>
              </a:rPr>
              <a:t>What three things is Jeremiah prohibited from doing? </a:t>
            </a:r>
          </a:p>
        </p:txBody>
      </p:sp>
      <p:sp>
        <p:nvSpPr>
          <p:cNvPr id="7" name="Rectangle 6"/>
          <p:cNvSpPr/>
          <p:nvPr/>
        </p:nvSpPr>
        <p:spPr>
          <a:xfrm>
            <a:off x="913825" y="2172580"/>
            <a:ext cx="11135736" cy="430887"/>
          </a:xfrm>
          <a:prstGeom prst="rect">
            <a:avLst/>
          </a:prstGeom>
        </p:spPr>
        <p:txBody>
          <a:bodyPr wrap="square">
            <a:spAutoFit/>
          </a:bodyPr>
          <a:lstStyle/>
          <a:p>
            <a:pPr>
              <a:tabLst>
                <a:tab pos="227013" algn="l"/>
                <a:tab pos="461963" algn="l"/>
              </a:tabLst>
            </a:pPr>
            <a:r>
              <a:rPr lang="en-US" sz="2200" dirty="0">
                <a:solidFill>
                  <a:schemeClr val="tx2"/>
                </a:solidFill>
                <a:effectLst>
                  <a:outerShdw blurRad="38100" dist="38100" dir="2700000" algn="tl">
                    <a:srgbClr val="000000">
                      <a:alpha val="43137"/>
                    </a:srgbClr>
                  </a:outerShdw>
                </a:effectLst>
              </a:rPr>
              <a:t>1.		</a:t>
            </a:r>
            <a:r>
              <a:rPr lang="en-US" sz="2200" dirty="0" err="1">
                <a:solidFill>
                  <a:schemeClr val="tx2"/>
                </a:solidFill>
                <a:effectLst>
                  <a:outerShdw blurRad="38100" dist="38100" dir="2700000" algn="tl">
                    <a:srgbClr val="000000">
                      <a:alpha val="43137"/>
                    </a:srgbClr>
                  </a:outerShdw>
                </a:effectLst>
              </a:rPr>
              <a:t>Jer</a:t>
            </a:r>
            <a:r>
              <a:rPr lang="en-US" sz="2200" dirty="0">
                <a:solidFill>
                  <a:schemeClr val="tx2"/>
                </a:solidFill>
                <a:effectLst>
                  <a:outerShdw blurRad="38100" dist="38100" dir="2700000" algn="tl">
                    <a:srgbClr val="000000">
                      <a:alpha val="43137"/>
                    </a:srgbClr>
                  </a:outerShdw>
                </a:effectLst>
              </a:rPr>
              <a:t> 16:2  "You shall not take a wife, nor shall you have sons or daughters in this place."</a:t>
            </a:r>
          </a:p>
        </p:txBody>
      </p:sp>
      <p:sp>
        <p:nvSpPr>
          <p:cNvPr id="11" name="Rectangle 10"/>
          <p:cNvSpPr/>
          <p:nvPr/>
        </p:nvSpPr>
        <p:spPr>
          <a:xfrm>
            <a:off x="905966" y="2777476"/>
            <a:ext cx="11135736" cy="430887"/>
          </a:xfrm>
          <a:prstGeom prst="rect">
            <a:avLst/>
          </a:prstGeom>
        </p:spPr>
        <p:txBody>
          <a:bodyPr wrap="square">
            <a:spAutoFit/>
          </a:bodyPr>
          <a:lstStyle/>
          <a:p>
            <a:pPr>
              <a:tabLst>
                <a:tab pos="461963" algn="l"/>
              </a:tabLst>
            </a:pPr>
            <a:r>
              <a:rPr lang="en-US" sz="2200" dirty="0">
                <a:solidFill>
                  <a:schemeClr val="tx2"/>
                </a:solidFill>
                <a:effectLst>
                  <a:outerShdw blurRad="38100" dist="38100" dir="2700000" algn="tl">
                    <a:srgbClr val="000000">
                      <a:alpha val="43137"/>
                    </a:srgbClr>
                  </a:outerShdw>
                </a:effectLst>
              </a:rPr>
              <a:t>2.	</a:t>
            </a:r>
            <a:r>
              <a:rPr lang="en-US" sz="2200" dirty="0" err="1">
                <a:solidFill>
                  <a:schemeClr val="tx2"/>
                </a:solidFill>
                <a:effectLst>
                  <a:outerShdw blurRad="38100" dist="38100" dir="2700000" algn="tl">
                    <a:srgbClr val="000000">
                      <a:alpha val="43137"/>
                    </a:srgbClr>
                  </a:outerShdw>
                </a:effectLst>
              </a:rPr>
              <a:t>Jer</a:t>
            </a:r>
            <a:r>
              <a:rPr lang="en-US" sz="2200" dirty="0">
                <a:solidFill>
                  <a:schemeClr val="tx2"/>
                </a:solidFill>
                <a:effectLst>
                  <a:outerShdw blurRad="38100" dist="38100" dir="2700000" algn="tl">
                    <a:srgbClr val="000000">
                      <a:alpha val="43137"/>
                    </a:srgbClr>
                  </a:outerShdw>
                </a:effectLst>
              </a:rPr>
              <a:t> 16:5  "Do not enter the house of mourning, nor go to lament or bemoan them…</a:t>
            </a:r>
          </a:p>
        </p:txBody>
      </p:sp>
      <p:sp>
        <p:nvSpPr>
          <p:cNvPr id="3" name="Rectangle 2"/>
          <p:cNvSpPr/>
          <p:nvPr/>
        </p:nvSpPr>
        <p:spPr>
          <a:xfrm>
            <a:off x="905966" y="3614960"/>
            <a:ext cx="3950637" cy="1938992"/>
          </a:xfrm>
          <a:prstGeom prst="rect">
            <a:avLst/>
          </a:prstGeom>
          <a:solidFill>
            <a:schemeClr val="accent3">
              <a:lumMod val="40000"/>
              <a:lumOff val="60000"/>
            </a:schemeClr>
          </a:solidFill>
          <a:ln>
            <a:solidFill>
              <a:schemeClr val="accent3"/>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a:spAutoFit/>
          </a:bodyPr>
          <a:lstStyle/>
          <a:p>
            <a:pPr marL="285750" indent="-285750">
              <a:buFont typeface="Arial" pitchFamily="34" charset="0"/>
              <a:buChar char="•"/>
            </a:pPr>
            <a:r>
              <a:rPr lang="en-US" sz="2000" dirty="0" err="1">
                <a:solidFill>
                  <a:schemeClr val="tx2"/>
                </a:solidFill>
                <a:effectLst>
                  <a:outerShdw blurRad="38100" dist="38100" dir="2700000" algn="tl">
                    <a:srgbClr val="000000">
                      <a:alpha val="43137"/>
                    </a:srgbClr>
                  </a:outerShdw>
                </a:effectLst>
              </a:rPr>
              <a:t>Jer</a:t>
            </a:r>
            <a:r>
              <a:rPr lang="en-US" sz="2000" dirty="0">
                <a:solidFill>
                  <a:schemeClr val="tx2"/>
                </a:solidFill>
                <a:effectLst>
                  <a:outerShdw blurRad="38100" dist="38100" dir="2700000" algn="tl">
                    <a:srgbClr val="000000">
                      <a:alpha val="43137"/>
                    </a:srgbClr>
                  </a:outerShdw>
                </a:effectLst>
              </a:rPr>
              <a:t> 16:6  Both the great and the small shall die in this land. They shall not be buried; neither shall men lament for them, cut themselves, nor make themselves bald for them. </a:t>
            </a:r>
          </a:p>
        </p:txBody>
      </p:sp>
      <p:sp>
        <p:nvSpPr>
          <p:cNvPr id="4" name="Rectangle 3"/>
          <p:cNvSpPr/>
          <p:nvPr/>
        </p:nvSpPr>
        <p:spPr>
          <a:xfrm>
            <a:off x="5747207" y="3614960"/>
            <a:ext cx="4207497" cy="1938992"/>
          </a:xfrm>
          <a:prstGeom prst="rect">
            <a:avLst/>
          </a:prstGeom>
          <a:solidFill>
            <a:schemeClr val="accent3">
              <a:lumMod val="40000"/>
              <a:lumOff val="60000"/>
            </a:schemeClr>
          </a:solidFill>
          <a:ln>
            <a:solidFill>
              <a:schemeClr val="accent3"/>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a:spAutoFit/>
          </a:bodyPr>
          <a:lstStyle/>
          <a:p>
            <a:pPr marL="342900" indent="-342900">
              <a:buFont typeface="Arial" pitchFamily="34" charset="0"/>
              <a:buChar char="•"/>
            </a:pPr>
            <a:r>
              <a:rPr lang="en-US" sz="2000" dirty="0" err="1">
                <a:solidFill>
                  <a:schemeClr val="tx2"/>
                </a:solidFill>
                <a:effectLst>
                  <a:outerShdw blurRad="38100" dist="38100" dir="2700000" algn="tl">
                    <a:srgbClr val="000000">
                      <a:alpha val="43137"/>
                    </a:srgbClr>
                  </a:outerShdw>
                </a:effectLst>
              </a:rPr>
              <a:t>Jer</a:t>
            </a:r>
            <a:r>
              <a:rPr lang="en-US" sz="2000" dirty="0">
                <a:solidFill>
                  <a:schemeClr val="tx2"/>
                </a:solidFill>
                <a:effectLst>
                  <a:outerShdw blurRad="38100" dist="38100" dir="2700000" algn="tl">
                    <a:srgbClr val="000000">
                      <a:alpha val="43137"/>
                    </a:srgbClr>
                  </a:outerShdw>
                </a:effectLst>
              </a:rPr>
              <a:t> 16:7  Nor shall </a:t>
            </a:r>
            <a:r>
              <a:rPr lang="en-US" sz="2000" i="1" dirty="0">
                <a:solidFill>
                  <a:schemeClr val="tx2"/>
                </a:solidFill>
                <a:effectLst>
                  <a:outerShdw blurRad="38100" dist="38100" dir="2700000" algn="tl">
                    <a:srgbClr val="000000">
                      <a:alpha val="43137"/>
                    </a:srgbClr>
                  </a:outerShdw>
                </a:effectLst>
              </a:rPr>
              <a:t>men</a:t>
            </a:r>
            <a:r>
              <a:rPr lang="en-US" sz="2000" dirty="0">
                <a:solidFill>
                  <a:schemeClr val="tx2"/>
                </a:solidFill>
                <a:effectLst>
                  <a:outerShdw blurRad="38100" dist="38100" dir="2700000" algn="tl">
                    <a:srgbClr val="000000">
                      <a:alpha val="43137"/>
                    </a:srgbClr>
                  </a:outerShdw>
                </a:effectLst>
              </a:rPr>
              <a:t> break </a:t>
            </a:r>
            <a:r>
              <a:rPr lang="en-US" sz="2000" i="1" dirty="0">
                <a:solidFill>
                  <a:schemeClr val="tx2"/>
                </a:solidFill>
                <a:effectLst>
                  <a:outerShdw blurRad="38100" dist="38100" dir="2700000" algn="tl">
                    <a:srgbClr val="000000">
                      <a:alpha val="43137"/>
                    </a:srgbClr>
                  </a:outerShdw>
                </a:effectLst>
              </a:rPr>
              <a:t>bread</a:t>
            </a:r>
            <a:r>
              <a:rPr lang="en-US" sz="2000" dirty="0">
                <a:solidFill>
                  <a:schemeClr val="tx2"/>
                </a:solidFill>
                <a:effectLst>
                  <a:outerShdw blurRad="38100" dist="38100" dir="2700000" algn="tl">
                    <a:srgbClr val="000000">
                      <a:alpha val="43137"/>
                    </a:srgbClr>
                  </a:outerShdw>
                </a:effectLst>
              </a:rPr>
              <a:t> in mourning for them, to comfort them for the dead; nor shall </a:t>
            </a:r>
            <a:r>
              <a:rPr lang="en-US" sz="2000" i="1" dirty="0">
                <a:solidFill>
                  <a:schemeClr val="tx2"/>
                </a:solidFill>
                <a:effectLst>
                  <a:outerShdw blurRad="38100" dist="38100" dir="2700000" algn="tl">
                    <a:srgbClr val="000000">
                      <a:alpha val="43137"/>
                    </a:srgbClr>
                  </a:outerShdw>
                </a:effectLst>
              </a:rPr>
              <a:t>men</a:t>
            </a:r>
            <a:r>
              <a:rPr lang="en-US" sz="2000" dirty="0">
                <a:solidFill>
                  <a:schemeClr val="tx2"/>
                </a:solidFill>
                <a:effectLst>
                  <a:outerShdw blurRad="38100" dist="38100" dir="2700000" algn="tl">
                    <a:srgbClr val="000000">
                      <a:alpha val="43137"/>
                    </a:srgbClr>
                  </a:outerShdw>
                </a:effectLst>
              </a:rPr>
              <a:t> give them the cup of consolation to drink for their father or their mother. </a:t>
            </a:r>
          </a:p>
        </p:txBody>
      </p:sp>
    </p:spTree>
    <p:extLst>
      <p:ext uri="{BB962C8B-B14F-4D97-AF65-F5344CB8AC3E}">
        <p14:creationId xmlns:p14="http://schemas.microsoft.com/office/powerpoint/2010/main" val="286432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623" y="324438"/>
            <a:ext cx="9601200" cy="1143000"/>
          </a:xfrm>
        </p:spPr>
        <p:txBody>
          <a:bodyPr/>
          <a:lstStyle/>
          <a:p>
            <a:r>
              <a:rPr lang="en-US" dirty="0"/>
              <a:t>Sword, famine and pestilence </a:t>
            </a:r>
            <a:r>
              <a:rPr lang="en-US" sz="2000" dirty="0">
                <a:solidFill>
                  <a:schemeClr val="tx2"/>
                </a:solidFill>
              </a:rPr>
              <a:t>– chapter 16</a:t>
            </a:r>
            <a:endParaRPr lang="en-US" dirty="0">
              <a:solidFill>
                <a:schemeClr val="tx2"/>
              </a:solidFill>
            </a:endParaRPr>
          </a:p>
        </p:txBody>
      </p:sp>
      <p:sp>
        <p:nvSpPr>
          <p:cNvPr id="5" name="Rectangle 4"/>
          <p:cNvSpPr/>
          <p:nvPr/>
        </p:nvSpPr>
        <p:spPr>
          <a:xfrm>
            <a:off x="5160752" y="6364605"/>
            <a:ext cx="6888809" cy="461665"/>
          </a:xfrm>
          <a:prstGeom prst="rect">
            <a:avLst/>
          </a:prstGeom>
        </p:spPr>
        <p:txBody>
          <a:bodyPr wrap="none">
            <a:spAutoFit/>
          </a:bodyPr>
          <a:lstStyle/>
          <a:p>
            <a:pPr algn="r"/>
            <a:r>
              <a:rPr lang="en-US" sz="2400" b="1" cap="small" dirty="0">
                <a:solidFill>
                  <a:schemeClr val="tx2"/>
                </a:solidFill>
              </a:rPr>
              <a:t>Lesson 5:  Revelation on occasion of the Drought</a:t>
            </a:r>
          </a:p>
        </p:txBody>
      </p:sp>
      <p:sp>
        <p:nvSpPr>
          <p:cNvPr id="6" name="TextBox 4"/>
          <p:cNvSpPr txBox="1">
            <a:spLocks noChangeArrowheads="1"/>
          </p:cNvSpPr>
          <p:nvPr/>
        </p:nvSpPr>
        <p:spPr bwMode="auto">
          <a:xfrm>
            <a:off x="913825" y="1575900"/>
            <a:ext cx="7210554" cy="461665"/>
          </a:xfrm>
          <a:prstGeom prst="rect">
            <a:avLst/>
          </a:prstGeom>
          <a:solidFill>
            <a:schemeClr val="accent5">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ltLang="en-US" dirty="0">
                <a:solidFill>
                  <a:schemeClr val="tx2"/>
                </a:solidFill>
                <a:effectLst>
                  <a:outerShdw blurRad="38100" dist="38100" dir="2700000" algn="tl">
                    <a:srgbClr val="000000">
                      <a:alpha val="43137"/>
                    </a:srgbClr>
                  </a:outerShdw>
                </a:effectLst>
                <a:latin typeface="+mn-lt"/>
              </a:rPr>
              <a:t>What three things is Jeremiah prohibited from doing? </a:t>
            </a:r>
          </a:p>
        </p:txBody>
      </p:sp>
      <p:sp>
        <p:nvSpPr>
          <p:cNvPr id="7" name="Rectangle 6"/>
          <p:cNvSpPr/>
          <p:nvPr/>
        </p:nvSpPr>
        <p:spPr>
          <a:xfrm>
            <a:off x="913825" y="2172580"/>
            <a:ext cx="11135736" cy="430887"/>
          </a:xfrm>
          <a:prstGeom prst="rect">
            <a:avLst/>
          </a:prstGeom>
        </p:spPr>
        <p:txBody>
          <a:bodyPr wrap="square">
            <a:spAutoFit/>
          </a:bodyPr>
          <a:lstStyle/>
          <a:p>
            <a:pPr>
              <a:tabLst>
                <a:tab pos="227013" algn="l"/>
                <a:tab pos="461963" algn="l"/>
              </a:tabLst>
            </a:pPr>
            <a:r>
              <a:rPr lang="en-US" sz="2200" dirty="0">
                <a:solidFill>
                  <a:schemeClr val="tx2"/>
                </a:solidFill>
                <a:effectLst>
                  <a:outerShdw blurRad="38100" dist="38100" dir="2700000" algn="tl">
                    <a:srgbClr val="000000">
                      <a:alpha val="43137"/>
                    </a:srgbClr>
                  </a:outerShdw>
                </a:effectLst>
              </a:rPr>
              <a:t>1.		</a:t>
            </a:r>
            <a:r>
              <a:rPr lang="en-US" sz="2200" dirty="0" err="1">
                <a:solidFill>
                  <a:schemeClr val="tx2"/>
                </a:solidFill>
                <a:effectLst>
                  <a:outerShdw blurRad="38100" dist="38100" dir="2700000" algn="tl">
                    <a:srgbClr val="000000">
                      <a:alpha val="43137"/>
                    </a:srgbClr>
                  </a:outerShdw>
                </a:effectLst>
              </a:rPr>
              <a:t>Jer</a:t>
            </a:r>
            <a:r>
              <a:rPr lang="en-US" sz="2200" dirty="0">
                <a:solidFill>
                  <a:schemeClr val="tx2"/>
                </a:solidFill>
                <a:effectLst>
                  <a:outerShdw blurRad="38100" dist="38100" dir="2700000" algn="tl">
                    <a:srgbClr val="000000">
                      <a:alpha val="43137"/>
                    </a:srgbClr>
                  </a:outerShdw>
                </a:effectLst>
              </a:rPr>
              <a:t> 16:2  "You shall not take a wife, nor shall you have sons or daughters in this place."</a:t>
            </a:r>
          </a:p>
        </p:txBody>
      </p:sp>
      <p:sp>
        <p:nvSpPr>
          <p:cNvPr id="11" name="Rectangle 10"/>
          <p:cNvSpPr/>
          <p:nvPr/>
        </p:nvSpPr>
        <p:spPr>
          <a:xfrm>
            <a:off x="905966" y="2777476"/>
            <a:ext cx="11135736" cy="430887"/>
          </a:xfrm>
          <a:prstGeom prst="rect">
            <a:avLst/>
          </a:prstGeom>
        </p:spPr>
        <p:txBody>
          <a:bodyPr wrap="square">
            <a:spAutoFit/>
          </a:bodyPr>
          <a:lstStyle/>
          <a:p>
            <a:pPr>
              <a:tabLst>
                <a:tab pos="461963" algn="l"/>
              </a:tabLst>
            </a:pPr>
            <a:r>
              <a:rPr lang="en-US" sz="2200" dirty="0">
                <a:solidFill>
                  <a:schemeClr val="tx2"/>
                </a:solidFill>
                <a:effectLst>
                  <a:outerShdw blurRad="38100" dist="38100" dir="2700000" algn="tl">
                    <a:srgbClr val="000000">
                      <a:alpha val="43137"/>
                    </a:srgbClr>
                  </a:outerShdw>
                </a:effectLst>
              </a:rPr>
              <a:t>2.	</a:t>
            </a:r>
            <a:r>
              <a:rPr lang="en-US" sz="2200" dirty="0" err="1">
                <a:solidFill>
                  <a:schemeClr val="tx2"/>
                </a:solidFill>
                <a:effectLst>
                  <a:outerShdw blurRad="38100" dist="38100" dir="2700000" algn="tl">
                    <a:srgbClr val="000000">
                      <a:alpha val="43137"/>
                    </a:srgbClr>
                  </a:outerShdw>
                </a:effectLst>
              </a:rPr>
              <a:t>Jer</a:t>
            </a:r>
            <a:r>
              <a:rPr lang="en-US" sz="2200" dirty="0">
                <a:solidFill>
                  <a:schemeClr val="tx2"/>
                </a:solidFill>
                <a:effectLst>
                  <a:outerShdw blurRad="38100" dist="38100" dir="2700000" algn="tl">
                    <a:srgbClr val="000000">
                      <a:alpha val="43137"/>
                    </a:srgbClr>
                  </a:outerShdw>
                </a:effectLst>
              </a:rPr>
              <a:t> 16:5  "Do not enter the house of mourning, nor go to lament or bemoan them…</a:t>
            </a:r>
          </a:p>
        </p:txBody>
      </p:sp>
      <p:sp>
        <p:nvSpPr>
          <p:cNvPr id="9" name="Rectangle 8"/>
          <p:cNvSpPr/>
          <p:nvPr/>
        </p:nvSpPr>
        <p:spPr>
          <a:xfrm>
            <a:off x="898107" y="3401226"/>
            <a:ext cx="11135736" cy="769441"/>
          </a:xfrm>
          <a:prstGeom prst="rect">
            <a:avLst/>
          </a:prstGeom>
        </p:spPr>
        <p:txBody>
          <a:bodyPr wrap="square">
            <a:spAutoFit/>
          </a:bodyPr>
          <a:lstStyle/>
          <a:p>
            <a:pPr marL="461963" indent="-461963">
              <a:tabLst>
                <a:tab pos="461963" algn="l"/>
              </a:tabLst>
            </a:pPr>
            <a:r>
              <a:rPr lang="en-US" sz="2200" dirty="0">
                <a:solidFill>
                  <a:schemeClr val="tx2"/>
                </a:solidFill>
                <a:effectLst>
                  <a:outerShdw blurRad="38100" dist="38100" dir="2700000" algn="tl">
                    <a:srgbClr val="000000">
                      <a:alpha val="43137"/>
                    </a:srgbClr>
                  </a:outerShdw>
                </a:effectLst>
              </a:rPr>
              <a:t>3.	</a:t>
            </a:r>
            <a:r>
              <a:rPr lang="en-US" sz="2200" dirty="0" err="1">
                <a:solidFill>
                  <a:schemeClr val="tx2"/>
                </a:solidFill>
                <a:effectLst>
                  <a:outerShdw blurRad="38100" dist="38100" dir="2700000" algn="tl">
                    <a:srgbClr val="000000">
                      <a:alpha val="43137"/>
                    </a:srgbClr>
                  </a:outerShdw>
                </a:effectLst>
              </a:rPr>
              <a:t>Jer</a:t>
            </a:r>
            <a:r>
              <a:rPr lang="en-US" sz="2200" dirty="0">
                <a:solidFill>
                  <a:schemeClr val="tx2"/>
                </a:solidFill>
                <a:effectLst>
                  <a:outerShdw blurRad="38100" dist="38100" dir="2700000" algn="tl">
                    <a:srgbClr val="000000">
                      <a:alpha val="43137"/>
                    </a:srgbClr>
                  </a:outerShdw>
                </a:effectLst>
              </a:rPr>
              <a:t> 16:8  Also you shall not go into the house of feasting to sit with them, to eat and drink." </a:t>
            </a:r>
          </a:p>
        </p:txBody>
      </p:sp>
      <p:sp>
        <p:nvSpPr>
          <p:cNvPr id="8" name="Rectangle 7"/>
          <p:cNvSpPr/>
          <p:nvPr/>
        </p:nvSpPr>
        <p:spPr>
          <a:xfrm>
            <a:off x="913825" y="4292890"/>
            <a:ext cx="6096000" cy="1631216"/>
          </a:xfrm>
          <a:prstGeom prst="rect">
            <a:avLst/>
          </a:prstGeom>
          <a:solidFill>
            <a:schemeClr val="accent3">
              <a:lumMod val="40000"/>
              <a:lumOff val="60000"/>
            </a:schemeClr>
          </a:solidFill>
          <a:ln>
            <a:solidFill>
              <a:schemeClr val="accent3"/>
            </a:solidFill>
          </a:ln>
          <a:effectLst>
            <a:outerShdw blurRad="50800" dist="38100" dir="2700000" algn="tl" rotWithShape="0">
              <a:prstClr val="black">
                <a:alpha val="40000"/>
              </a:prstClr>
            </a:outerShdw>
          </a:effectLst>
          <a:scene3d>
            <a:camera prst="orthographicFront"/>
            <a:lightRig rig="threePt" dir="t"/>
          </a:scene3d>
          <a:sp3d>
            <a:bevelT/>
          </a:sp3d>
        </p:spPr>
        <p:txBody>
          <a:bodyPr>
            <a:spAutoFit/>
          </a:bodyPr>
          <a:lstStyle/>
          <a:p>
            <a:pPr marL="285750" indent="-285750">
              <a:buFont typeface="Arial" pitchFamily="34" charset="0"/>
              <a:buChar char="•"/>
            </a:pPr>
            <a:r>
              <a:rPr lang="en-US" sz="2000" dirty="0" err="1">
                <a:solidFill>
                  <a:schemeClr val="tx2"/>
                </a:solidFill>
                <a:effectLst>
                  <a:outerShdw blurRad="38100" dist="38100" dir="2700000" algn="tl">
                    <a:srgbClr val="000000">
                      <a:alpha val="43137"/>
                    </a:srgbClr>
                  </a:outerShdw>
                </a:effectLst>
              </a:rPr>
              <a:t>Jer</a:t>
            </a:r>
            <a:r>
              <a:rPr lang="en-US" sz="2000" dirty="0">
                <a:solidFill>
                  <a:schemeClr val="tx2"/>
                </a:solidFill>
                <a:effectLst>
                  <a:outerShdw blurRad="38100" dist="38100" dir="2700000" algn="tl">
                    <a:srgbClr val="000000">
                      <a:alpha val="43137"/>
                    </a:srgbClr>
                  </a:outerShdw>
                </a:effectLst>
              </a:rPr>
              <a:t> 16:9  For thus says the LORD of hosts, the God of Israel: "Behold, I will cause to cease from this place, before your eyes and in your days, the voice of mirth and the voice of gladness, the voice of the bridegroom and the voice of the bride. </a:t>
            </a:r>
          </a:p>
        </p:txBody>
      </p:sp>
    </p:spTree>
    <p:extLst>
      <p:ext uri="{BB962C8B-B14F-4D97-AF65-F5344CB8AC3E}">
        <p14:creationId xmlns:p14="http://schemas.microsoft.com/office/powerpoint/2010/main" val="317276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623" y="324438"/>
            <a:ext cx="9601200" cy="1143000"/>
          </a:xfrm>
        </p:spPr>
        <p:txBody>
          <a:bodyPr/>
          <a:lstStyle/>
          <a:p>
            <a:r>
              <a:rPr lang="en-US" dirty="0"/>
              <a:t>Sword, famine and pestilence </a:t>
            </a:r>
            <a:r>
              <a:rPr lang="en-US" sz="2000" dirty="0">
                <a:solidFill>
                  <a:schemeClr val="tx2"/>
                </a:solidFill>
              </a:rPr>
              <a:t>– chapter 16</a:t>
            </a:r>
            <a:endParaRPr lang="en-US" dirty="0">
              <a:solidFill>
                <a:schemeClr val="tx2"/>
              </a:solidFill>
            </a:endParaRPr>
          </a:p>
        </p:txBody>
      </p:sp>
      <p:sp>
        <p:nvSpPr>
          <p:cNvPr id="5" name="Rectangle 4"/>
          <p:cNvSpPr/>
          <p:nvPr/>
        </p:nvSpPr>
        <p:spPr>
          <a:xfrm>
            <a:off x="5160752" y="6364605"/>
            <a:ext cx="6888809" cy="461665"/>
          </a:xfrm>
          <a:prstGeom prst="rect">
            <a:avLst/>
          </a:prstGeom>
        </p:spPr>
        <p:txBody>
          <a:bodyPr wrap="none">
            <a:spAutoFit/>
          </a:bodyPr>
          <a:lstStyle/>
          <a:p>
            <a:pPr algn="r"/>
            <a:r>
              <a:rPr lang="en-US" sz="2400" b="1" cap="small" dirty="0">
                <a:solidFill>
                  <a:schemeClr val="tx2"/>
                </a:solidFill>
              </a:rPr>
              <a:t>Lesson 5:  Revelation on occasion of the Drought</a:t>
            </a:r>
          </a:p>
        </p:txBody>
      </p:sp>
      <p:sp>
        <p:nvSpPr>
          <p:cNvPr id="6" name="TextBox 4"/>
          <p:cNvSpPr txBox="1">
            <a:spLocks noChangeArrowheads="1"/>
          </p:cNvSpPr>
          <p:nvPr/>
        </p:nvSpPr>
        <p:spPr bwMode="auto">
          <a:xfrm>
            <a:off x="913825" y="1575900"/>
            <a:ext cx="7210554" cy="461665"/>
          </a:xfrm>
          <a:prstGeom prst="rect">
            <a:avLst/>
          </a:prstGeom>
          <a:solidFill>
            <a:schemeClr val="accent5">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ltLang="en-US" dirty="0">
                <a:solidFill>
                  <a:schemeClr val="tx2"/>
                </a:solidFill>
                <a:effectLst>
                  <a:outerShdw blurRad="38100" dist="38100" dir="2700000" algn="tl">
                    <a:srgbClr val="000000">
                      <a:alpha val="43137"/>
                    </a:srgbClr>
                  </a:outerShdw>
                </a:effectLst>
                <a:latin typeface="+mn-lt"/>
              </a:rPr>
              <a:t>Why would all these things come to pass? </a:t>
            </a:r>
          </a:p>
        </p:txBody>
      </p:sp>
      <p:sp>
        <p:nvSpPr>
          <p:cNvPr id="10" name="Rectangle 9"/>
          <p:cNvSpPr/>
          <p:nvPr/>
        </p:nvSpPr>
        <p:spPr>
          <a:xfrm>
            <a:off x="913825" y="2204018"/>
            <a:ext cx="9994429" cy="1446550"/>
          </a:xfrm>
          <a:prstGeom prst="rect">
            <a:avLst/>
          </a:prstGeom>
        </p:spPr>
        <p:txBody>
          <a:bodyPr wrap="square">
            <a:spAutoFit/>
          </a:bodyPr>
          <a:lstStyle/>
          <a:p>
            <a:r>
              <a:rPr lang="en-US" sz="2200" dirty="0" err="1">
                <a:solidFill>
                  <a:schemeClr val="tx2"/>
                </a:solidFill>
                <a:effectLst>
                  <a:outerShdw blurRad="38100" dist="38100" dir="2700000" algn="tl">
                    <a:srgbClr val="000000">
                      <a:alpha val="43137"/>
                    </a:srgbClr>
                  </a:outerShdw>
                </a:effectLst>
              </a:rPr>
              <a:t>Jer</a:t>
            </a:r>
            <a:r>
              <a:rPr lang="en-US" sz="2200" dirty="0">
                <a:solidFill>
                  <a:schemeClr val="tx2"/>
                </a:solidFill>
                <a:effectLst>
                  <a:outerShdw blurRad="38100" dist="38100" dir="2700000" algn="tl">
                    <a:srgbClr val="000000">
                      <a:alpha val="43137"/>
                    </a:srgbClr>
                  </a:outerShdw>
                </a:effectLst>
              </a:rPr>
              <a:t> 16:10  "And it shall be, when you show this people all these words, and they say to you, 'Why has the LORD pronounced all this great disaster against us? Or what </a:t>
            </a:r>
            <a:r>
              <a:rPr lang="en-US" sz="2200" i="1" dirty="0">
                <a:solidFill>
                  <a:schemeClr val="tx2"/>
                </a:solidFill>
                <a:effectLst>
                  <a:outerShdw blurRad="38100" dist="38100" dir="2700000" algn="tl">
                    <a:srgbClr val="000000">
                      <a:alpha val="43137"/>
                    </a:srgbClr>
                  </a:outerShdw>
                </a:effectLst>
              </a:rPr>
              <a:t>is</a:t>
            </a:r>
            <a:r>
              <a:rPr lang="en-US" sz="2200" dirty="0">
                <a:solidFill>
                  <a:schemeClr val="tx2"/>
                </a:solidFill>
                <a:effectLst>
                  <a:outerShdw blurRad="38100" dist="38100" dir="2700000" algn="tl">
                    <a:srgbClr val="000000">
                      <a:alpha val="43137"/>
                    </a:srgbClr>
                  </a:outerShdw>
                </a:effectLst>
              </a:rPr>
              <a:t> our iniquity? Or what </a:t>
            </a:r>
            <a:r>
              <a:rPr lang="en-US" sz="2200" i="1" dirty="0">
                <a:solidFill>
                  <a:schemeClr val="tx2"/>
                </a:solidFill>
                <a:effectLst>
                  <a:outerShdw blurRad="38100" dist="38100" dir="2700000" algn="tl">
                    <a:srgbClr val="000000">
                      <a:alpha val="43137"/>
                    </a:srgbClr>
                  </a:outerShdw>
                </a:effectLst>
              </a:rPr>
              <a:t>is</a:t>
            </a:r>
            <a:r>
              <a:rPr lang="en-US" sz="2200" dirty="0">
                <a:solidFill>
                  <a:schemeClr val="tx2"/>
                </a:solidFill>
                <a:effectLst>
                  <a:outerShdw blurRad="38100" dist="38100" dir="2700000" algn="tl">
                    <a:srgbClr val="000000">
                      <a:alpha val="43137"/>
                    </a:srgbClr>
                  </a:outerShdw>
                </a:effectLst>
              </a:rPr>
              <a:t> our sin that we have committed against the LORD our God?' </a:t>
            </a:r>
          </a:p>
        </p:txBody>
      </p:sp>
      <p:sp>
        <p:nvSpPr>
          <p:cNvPr id="12" name="TextBox 11"/>
          <p:cNvSpPr txBox="1"/>
          <p:nvPr/>
        </p:nvSpPr>
        <p:spPr>
          <a:xfrm>
            <a:off x="913825" y="3723014"/>
            <a:ext cx="10430933" cy="430887"/>
          </a:xfrm>
          <a:prstGeom prst="rect">
            <a:avLst/>
          </a:prstGeom>
          <a:noFill/>
        </p:spPr>
        <p:txBody>
          <a:bodyPr wrap="square" rtlCol="0">
            <a:spAutoFit/>
          </a:bodyPr>
          <a:lstStyle/>
          <a:p>
            <a:r>
              <a:rPr lang="en-US" sz="2200" dirty="0">
                <a:solidFill>
                  <a:schemeClr val="tx2"/>
                </a:solidFill>
                <a:effectLst>
                  <a:outerShdw blurRad="38100" dist="38100" dir="2700000" algn="tl">
                    <a:srgbClr val="000000">
                      <a:alpha val="43137"/>
                    </a:srgbClr>
                  </a:outerShdw>
                </a:effectLst>
              </a:rPr>
              <a:t>11 …</a:t>
            </a:r>
            <a:r>
              <a:rPr lang="en-US" sz="2200" u="sng" dirty="0">
                <a:solidFill>
                  <a:srgbClr val="C00000"/>
                </a:solidFill>
                <a:effectLst>
                  <a:outerShdw blurRad="38100" dist="38100" dir="2700000" algn="tl">
                    <a:srgbClr val="000000">
                      <a:alpha val="43137"/>
                    </a:srgbClr>
                  </a:outerShdw>
                </a:effectLst>
              </a:rPr>
              <a:t>your fathers </a:t>
            </a:r>
            <a:r>
              <a:rPr lang="en-US" sz="2200" dirty="0">
                <a:solidFill>
                  <a:schemeClr val="tx2"/>
                </a:solidFill>
                <a:effectLst>
                  <a:outerShdw blurRad="38100" dist="38100" dir="2700000" algn="tl">
                    <a:srgbClr val="000000">
                      <a:alpha val="43137"/>
                    </a:srgbClr>
                  </a:outerShdw>
                </a:effectLst>
              </a:rPr>
              <a:t>walked after other gods, forsaken Me and not kept My law.</a:t>
            </a:r>
          </a:p>
        </p:txBody>
      </p:sp>
      <p:sp>
        <p:nvSpPr>
          <p:cNvPr id="13" name="TextBox 12"/>
          <p:cNvSpPr txBox="1"/>
          <p:nvPr/>
        </p:nvSpPr>
        <p:spPr>
          <a:xfrm>
            <a:off x="921349" y="4123771"/>
            <a:ext cx="10430933" cy="769441"/>
          </a:xfrm>
          <a:prstGeom prst="rect">
            <a:avLst/>
          </a:prstGeom>
          <a:noFill/>
        </p:spPr>
        <p:txBody>
          <a:bodyPr wrap="square" rtlCol="0">
            <a:spAutoFit/>
          </a:bodyPr>
          <a:lstStyle/>
          <a:p>
            <a:r>
              <a:rPr lang="en-US" sz="2200" dirty="0">
                <a:solidFill>
                  <a:schemeClr val="tx2"/>
                </a:solidFill>
                <a:effectLst>
                  <a:outerShdw blurRad="38100" dist="38100" dir="2700000" algn="tl">
                    <a:srgbClr val="000000">
                      <a:alpha val="43137"/>
                    </a:srgbClr>
                  </a:outerShdw>
                </a:effectLst>
              </a:rPr>
              <a:t>12 …</a:t>
            </a:r>
            <a:r>
              <a:rPr lang="en-US" sz="2200" u="sng" dirty="0">
                <a:solidFill>
                  <a:srgbClr val="C00000"/>
                </a:solidFill>
                <a:effectLst>
                  <a:outerShdw blurRad="38100" dist="38100" dir="2700000" algn="tl">
                    <a:srgbClr val="000000">
                      <a:alpha val="43137"/>
                    </a:srgbClr>
                  </a:outerShdw>
                </a:effectLst>
              </a:rPr>
              <a:t>you have done worse</a:t>
            </a:r>
            <a:r>
              <a:rPr lang="en-US" sz="2200" dirty="0">
                <a:solidFill>
                  <a:schemeClr val="tx2"/>
                </a:solidFill>
                <a:effectLst>
                  <a:outerShdw blurRad="38100" dist="38100" dir="2700000" algn="tl">
                    <a:srgbClr val="000000">
                      <a:alpha val="43137"/>
                    </a:srgbClr>
                  </a:outerShdw>
                </a:effectLst>
              </a:rPr>
              <a:t>, because  each one follows </a:t>
            </a:r>
            <a:r>
              <a:rPr lang="en-US" sz="2200" u="sng" dirty="0">
                <a:solidFill>
                  <a:srgbClr val="C00000"/>
                </a:solidFill>
                <a:effectLst>
                  <a:outerShdw blurRad="38100" dist="38100" dir="2700000" algn="tl">
                    <a:srgbClr val="000000">
                      <a:alpha val="43137"/>
                    </a:srgbClr>
                  </a:outerShdw>
                </a:effectLst>
              </a:rPr>
              <a:t>dictates of own evil heart</a:t>
            </a:r>
            <a:r>
              <a:rPr lang="en-US" sz="2200" dirty="0">
                <a:solidFill>
                  <a:schemeClr val="tx2"/>
                </a:solidFill>
                <a:effectLst>
                  <a:outerShdw blurRad="38100" dist="38100" dir="2700000" algn="tl">
                    <a:srgbClr val="000000">
                      <a:alpha val="43137"/>
                    </a:srgbClr>
                  </a:outerShdw>
                </a:effectLst>
              </a:rPr>
              <a:t>, no one listens to Me.</a:t>
            </a:r>
          </a:p>
        </p:txBody>
      </p:sp>
      <p:sp>
        <p:nvSpPr>
          <p:cNvPr id="20" name="TextBox 19"/>
          <p:cNvSpPr txBox="1"/>
          <p:nvPr/>
        </p:nvSpPr>
        <p:spPr>
          <a:xfrm>
            <a:off x="913825" y="4893212"/>
            <a:ext cx="2573875" cy="1323439"/>
          </a:xfrm>
          <a:prstGeom prst="rect">
            <a:avLst/>
          </a:prstGeom>
          <a:solidFill>
            <a:schemeClr val="accent3">
              <a:lumMod val="40000"/>
              <a:lumOff val="60000"/>
            </a:schemeClr>
          </a:solidFill>
          <a:ln>
            <a:solidFill>
              <a:schemeClr val="accent3"/>
            </a:solidFill>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dk1"/>
          </a:lnRef>
          <a:fillRef idx="3">
            <a:schemeClr val="dk1"/>
          </a:fillRef>
          <a:effectRef idx="3">
            <a:schemeClr val="dk1"/>
          </a:effectRef>
          <a:fontRef idx="minor">
            <a:schemeClr val="lt1"/>
          </a:fontRef>
        </p:style>
        <p:txBody>
          <a:bodyPr wrap="square" rtlCol="0">
            <a:spAutoFit/>
          </a:bodyPr>
          <a:lstStyle/>
          <a:p>
            <a:r>
              <a:rPr lang="en-US" sz="2000" dirty="0">
                <a:solidFill>
                  <a:schemeClr val="tx2"/>
                </a:solidFill>
                <a:effectLst>
                  <a:outerShdw blurRad="38100" dist="38100" dir="2700000" algn="tl">
                    <a:srgbClr val="000000">
                      <a:alpha val="43137"/>
                    </a:srgbClr>
                  </a:outerShdw>
                </a:effectLst>
              </a:rPr>
              <a:t>Cast out of this land,   …there you shall serve other gods day and night. vs. 13</a:t>
            </a:r>
          </a:p>
        </p:txBody>
      </p:sp>
      <p:sp>
        <p:nvSpPr>
          <p:cNvPr id="21" name="TextBox 20"/>
          <p:cNvSpPr txBox="1"/>
          <p:nvPr/>
        </p:nvSpPr>
        <p:spPr>
          <a:xfrm>
            <a:off x="3672026" y="4893212"/>
            <a:ext cx="3544689" cy="1323439"/>
          </a:xfrm>
          <a:prstGeom prst="rect">
            <a:avLst/>
          </a:prstGeom>
          <a:solidFill>
            <a:schemeClr val="accent3">
              <a:lumMod val="40000"/>
              <a:lumOff val="60000"/>
            </a:schemeClr>
          </a:solidFill>
          <a:ln>
            <a:solidFill>
              <a:schemeClr val="accent3"/>
            </a:solidFill>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dk1"/>
          </a:lnRef>
          <a:fillRef idx="3">
            <a:schemeClr val="dk1"/>
          </a:fillRef>
          <a:effectRef idx="3">
            <a:schemeClr val="dk1"/>
          </a:effectRef>
          <a:fontRef idx="minor">
            <a:schemeClr val="lt1"/>
          </a:fontRef>
        </p:style>
        <p:txBody>
          <a:bodyPr wrap="square" rtlCol="0">
            <a:spAutoFit/>
          </a:bodyPr>
          <a:lstStyle/>
          <a:p>
            <a:r>
              <a:rPr lang="en-US" sz="2000" dirty="0">
                <a:solidFill>
                  <a:schemeClr val="tx2"/>
                </a:solidFill>
                <a:effectLst>
                  <a:outerShdw blurRad="38100" dist="38100" dir="2700000" algn="tl">
                    <a:srgbClr val="000000">
                      <a:alpha val="43137"/>
                    </a:srgbClr>
                  </a:outerShdw>
                </a:effectLst>
              </a:rPr>
              <a:t> it shall no more be said, 'The LORD lives who brought up the children of Israel from the land of Egypt,‘ vs.14,15</a:t>
            </a:r>
          </a:p>
        </p:txBody>
      </p:sp>
      <p:sp>
        <p:nvSpPr>
          <p:cNvPr id="22" name="TextBox 21"/>
          <p:cNvSpPr txBox="1"/>
          <p:nvPr/>
        </p:nvSpPr>
        <p:spPr>
          <a:xfrm>
            <a:off x="7406963" y="4893212"/>
            <a:ext cx="3501291" cy="1323439"/>
          </a:xfrm>
          <a:prstGeom prst="rect">
            <a:avLst/>
          </a:prstGeom>
          <a:solidFill>
            <a:schemeClr val="accent3">
              <a:lumMod val="40000"/>
              <a:lumOff val="60000"/>
            </a:schemeClr>
          </a:solidFill>
          <a:ln>
            <a:solidFill>
              <a:schemeClr val="accent3"/>
            </a:solidFill>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dk1"/>
          </a:lnRef>
          <a:fillRef idx="3">
            <a:schemeClr val="dk1"/>
          </a:fillRef>
          <a:effectRef idx="3">
            <a:schemeClr val="dk1"/>
          </a:effectRef>
          <a:fontRef idx="minor">
            <a:schemeClr val="lt1"/>
          </a:fontRef>
        </p:style>
        <p:txBody>
          <a:bodyPr wrap="square" rtlCol="0">
            <a:spAutoFit/>
          </a:bodyPr>
          <a:lstStyle/>
          <a:p>
            <a:r>
              <a:rPr lang="en-US" sz="2000" dirty="0">
                <a:solidFill>
                  <a:schemeClr val="tx2"/>
                </a:solidFill>
                <a:effectLst>
                  <a:outerShdw blurRad="38100" dist="38100" dir="2700000" algn="tl">
                    <a:srgbClr val="000000">
                      <a:alpha val="43137"/>
                    </a:srgbClr>
                  </a:outerShdw>
                </a:effectLst>
              </a:rPr>
              <a:t> I will send many…For My eyes </a:t>
            </a:r>
            <a:r>
              <a:rPr lang="en-US" sz="2000" i="1" dirty="0">
                <a:solidFill>
                  <a:schemeClr val="tx2"/>
                </a:solidFill>
                <a:effectLst>
                  <a:outerShdw blurRad="38100" dist="38100" dir="2700000" algn="tl">
                    <a:srgbClr val="000000">
                      <a:alpha val="43137"/>
                    </a:srgbClr>
                  </a:outerShdw>
                </a:effectLst>
              </a:rPr>
              <a:t>are</a:t>
            </a:r>
            <a:r>
              <a:rPr lang="en-US" sz="2000" dirty="0">
                <a:solidFill>
                  <a:schemeClr val="tx2"/>
                </a:solidFill>
                <a:effectLst>
                  <a:outerShdw blurRad="38100" dist="38100" dir="2700000" algn="tl">
                    <a:srgbClr val="000000">
                      <a:alpha val="43137"/>
                    </a:srgbClr>
                  </a:outerShdw>
                </a:effectLst>
              </a:rPr>
              <a:t> on all their ways; nor is their iniquity hidden from My eyes. Vs.17 </a:t>
            </a:r>
          </a:p>
        </p:txBody>
      </p:sp>
    </p:spTree>
    <p:extLst>
      <p:ext uri="{BB962C8B-B14F-4D97-AF65-F5344CB8AC3E}">
        <p14:creationId xmlns:p14="http://schemas.microsoft.com/office/powerpoint/2010/main" val="4284623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up)">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up)">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20" grpId="0" animBg="1"/>
      <p:bldP spid="21"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 snapshot of Jeremiah…</a:t>
            </a:r>
          </a:p>
        </p:txBody>
      </p:sp>
      <p:sp>
        <p:nvSpPr>
          <p:cNvPr id="12" name="Subtitle 2"/>
          <p:cNvSpPr txBox="1">
            <a:spLocks/>
          </p:cNvSpPr>
          <p:nvPr/>
        </p:nvSpPr>
        <p:spPr>
          <a:xfrm>
            <a:off x="7880808" y="5916618"/>
            <a:ext cx="4139938" cy="766986"/>
          </a:xfrm>
          <a:prstGeom prst="rect">
            <a:avLst/>
          </a:prstGeom>
          <a:ln>
            <a:noFill/>
          </a:ln>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rgbClr val="000000"/>
                </a:solidFill>
              </a:rPr>
              <a:t>Lesson 5:  revelation on occasion of the drought</a:t>
            </a:r>
          </a:p>
        </p:txBody>
      </p:sp>
      <p:sp>
        <p:nvSpPr>
          <p:cNvPr id="20" name="Title 6"/>
          <p:cNvSpPr txBox="1">
            <a:spLocks/>
          </p:cNvSpPr>
          <p:nvPr/>
        </p:nvSpPr>
        <p:spPr>
          <a:xfrm>
            <a:off x="284376" y="631590"/>
            <a:ext cx="7191080" cy="62923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dirty="0"/>
              <a:t>Jeremiah’s Conclusion…</a:t>
            </a:r>
          </a:p>
        </p:txBody>
      </p:sp>
      <p:sp>
        <p:nvSpPr>
          <p:cNvPr id="2" name="TextBox 1"/>
          <p:cNvSpPr txBox="1"/>
          <p:nvPr/>
        </p:nvSpPr>
        <p:spPr>
          <a:xfrm>
            <a:off x="284376" y="1913160"/>
            <a:ext cx="7191080" cy="2308324"/>
          </a:xfrm>
          <a:prstGeom prst="rect">
            <a:avLst/>
          </a:prstGeom>
          <a:noFill/>
        </p:spPr>
        <p:txBody>
          <a:bodyPr wrap="square" rtlCol="0">
            <a:spAutoFit/>
          </a:bodyPr>
          <a:lstStyle/>
          <a:p>
            <a:pPr marL="342900" indent="-342900">
              <a:buClr>
                <a:schemeClr val="accent1"/>
              </a:buClr>
              <a:buFont typeface="Arial" pitchFamily="34" charset="0"/>
              <a:buChar char="•"/>
            </a:pPr>
            <a:r>
              <a:rPr lang="en-US" sz="2400" b="1" dirty="0" err="1"/>
              <a:t>Jer</a:t>
            </a:r>
            <a:r>
              <a:rPr lang="en-US" sz="2400" b="1" dirty="0"/>
              <a:t> 16:19,20</a:t>
            </a:r>
            <a:r>
              <a:rPr lang="en-US" sz="2400" dirty="0"/>
              <a:t>  </a:t>
            </a:r>
            <a:r>
              <a:rPr lang="en-US" sz="2400" dirty="0">
                <a:solidFill>
                  <a:schemeClr val="tx2"/>
                </a:solidFill>
                <a:effectLst>
                  <a:outerShdw blurRad="38100" dist="38100" dir="2700000" algn="tl">
                    <a:srgbClr val="000000">
                      <a:alpha val="43137"/>
                    </a:srgbClr>
                  </a:outerShdw>
                </a:effectLst>
              </a:rPr>
              <a:t>O LORD, my strength and my fortress, My refuge in the day of affliction, The Gentiles shall come to You From the ends of the earth and say, "Surely our fathers have inherited lies, Worthlessness and unprofitable </a:t>
            </a:r>
            <a:r>
              <a:rPr lang="en-US" sz="2400" i="1" dirty="0">
                <a:solidFill>
                  <a:schemeClr val="tx2"/>
                </a:solidFill>
                <a:effectLst>
                  <a:outerShdw blurRad="38100" dist="38100" dir="2700000" algn="tl">
                    <a:srgbClr val="000000">
                      <a:alpha val="43137"/>
                    </a:srgbClr>
                  </a:outerShdw>
                </a:effectLst>
              </a:rPr>
              <a:t>things.</a:t>
            </a:r>
            <a:r>
              <a:rPr lang="en-US" sz="2400" dirty="0">
                <a:solidFill>
                  <a:schemeClr val="tx2"/>
                </a:solidFill>
                <a:effectLst>
                  <a:outerShdw blurRad="38100" dist="38100" dir="2700000" algn="tl">
                    <a:srgbClr val="000000">
                      <a:alpha val="43137"/>
                    </a:srgbClr>
                  </a:outerShdw>
                </a:effectLst>
              </a:rPr>
              <a:t>" Will a man make gods for himself, Which </a:t>
            </a:r>
            <a:r>
              <a:rPr lang="en-US" sz="2400" i="1" dirty="0">
                <a:solidFill>
                  <a:schemeClr val="tx2"/>
                </a:solidFill>
                <a:effectLst>
                  <a:outerShdw blurRad="38100" dist="38100" dir="2700000" algn="tl">
                    <a:srgbClr val="000000">
                      <a:alpha val="43137"/>
                    </a:srgbClr>
                  </a:outerShdw>
                </a:effectLst>
              </a:rPr>
              <a:t>are</a:t>
            </a:r>
            <a:r>
              <a:rPr lang="en-US" sz="2400" dirty="0">
                <a:solidFill>
                  <a:schemeClr val="tx2"/>
                </a:solidFill>
                <a:effectLst>
                  <a:outerShdw blurRad="38100" dist="38100" dir="2700000" algn="tl">
                    <a:srgbClr val="000000">
                      <a:alpha val="43137"/>
                    </a:srgbClr>
                  </a:outerShdw>
                </a:effectLst>
              </a:rPr>
              <a:t> not gods? </a:t>
            </a:r>
          </a:p>
        </p:txBody>
      </p:sp>
      <p:cxnSp>
        <p:nvCxnSpPr>
          <p:cNvPr id="11" name="Straight Connector 10"/>
          <p:cNvCxnSpPr/>
          <p:nvPr/>
        </p:nvCxnSpPr>
        <p:spPr>
          <a:xfrm>
            <a:off x="1329179" y="3783640"/>
            <a:ext cx="502448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43062" y="1138277"/>
            <a:ext cx="5778629" cy="430887"/>
          </a:xfrm>
          <a:prstGeom prst="rect">
            <a:avLst/>
          </a:prstGeom>
          <a:noFill/>
        </p:spPr>
        <p:txBody>
          <a:bodyPr wrap="square" rtlCol="0">
            <a:spAutoFit/>
          </a:bodyPr>
          <a:lstStyle/>
          <a:p>
            <a:r>
              <a:rPr lang="en-US" sz="2200" cap="small" dirty="0">
                <a:effectLst>
                  <a:outerShdw blurRad="38100" dist="38100" dir="2700000" algn="tl">
                    <a:srgbClr val="000000">
                      <a:alpha val="43137"/>
                    </a:srgbClr>
                  </a:outerShdw>
                </a:effectLst>
              </a:rPr>
              <a:t>Idols can not save!</a:t>
            </a:r>
          </a:p>
        </p:txBody>
      </p:sp>
      <p:cxnSp>
        <p:nvCxnSpPr>
          <p:cNvPr id="19" name="Straight Connector 18"/>
          <p:cNvCxnSpPr/>
          <p:nvPr/>
        </p:nvCxnSpPr>
        <p:spPr>
          <a:xfrm>
            <a:off x="727434" y="3029614"/>
            <a:ext cx="104480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TextBox 4"/>
          <p:cNvSpPr txBox="1">
            <a:spLocks noChangeArrowheads="1"/>
          </p:cNvSpPr>
          <p:nvPr/>
        </p:nvSpPr>
        <p:spPr bwMode="auto">
          <a:xfrm>
            <a:off x="443062" y="4422795"/>
            <a:ext cx="6938126" cy="1200329"/>
          </a:xfrm>
          <a:prstGeom prst="rect">
            <a:avLst/>
          </a:prstGeom>
          <a:solidFill>
            <a:schemeClr val="accent5">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ltLang="en-US" dirty="0">
                <a:solidFill>
                  <a:schemeClr val="tx2"/>
                </a:solidFill>
                <a:effectLst>
                  <a:outerShdw blurRad="38100" dist="38100" dir="2700000" algn="tl">
                    <a:srgbClr val="000000">
                      <a:alpha val="43137"/>
                    </a:srgbClr>
                  </a:outerShdw>
                </a:effectLst>
                <a:latin typeface="+mn-lt"/>
              </a:rPr>
              <a:t>Even the pagans will recognize that no false god could have brought such destruction, but only an all Sovereign God!</a:t>
            </a:r>
          </a:p>
        </p:txBody>
      </p:sp>
      <p:sp>
        <p:nvSpPr>
          <p:cNvPr id="8" name="Rectangle 7"/>
          <p:cNvSpPr/>
          <p:nvPr/>
        </p:nvSpPr>
        <p:spPr>
          <a:xfrm>
            <a:off x="443062" y="5757669"/>
            <a:ext cx="6938126" cy="1015663"/>
          </a:xfrm>
          <a:prstGeom prst="rect">
            <a:avLst/>
          </a:prstGeom>
        </p:spPr>
        <p:txBody>
          <a:bodyPr wrap="square">
            <a:spAutoFit/>
          </a:bodyPr>
          <a:lstStyle/>
          <a:p>
            <a:pPr marL="342900" indent="-342900">
              <a:buFont typeface="Arial" pitchFamily="34" charset="0"/>
              <a:buChar char="•"/>
            </a:pPr>
            <a:r>
              <a:rPr lang="en-US" sz="2000" dirty="0" err="1">
                <a:solidFill>
                  <a:schemeClr val="tx2"/>
                </a:solidFill>
                <a:effectLst>
                  <a:outerShdw blurRad="38100" dist="38100" dir="2700000" algn="tl">
                    <a:srgbClr val="000000">
                      <a:alpha val="43137"/>
                    </a:srgbClr>
                  </a:outerShdw>
                </a:effectLst>
              </a:rPr>
              <a:t>Jer</a:t>
            </a:r>
            <a:r>
              <a:rPr lang="en-US" sz="2000" dirty="0">
                <a:solidFill>
                  <a:schemeClr val="tx2"/>
                </a:solidFill>
                <a:effectLst>
                  <a:outerShdw blurRad="38100" dist="38100" dir="2700000" algn="tl">
                    <a:srgbClr val="000000">
                      <a:alpha val="43137"/>
                    </a:srgbClr>
                  </a:outerShdw>
                </a:effectLst>
              </a:rPr>
              <a:t> 16:21  "Therefore behold, I will </a:t>
            </a:r>
            <a:r>
              <a:rPr lang="en-US" sz="2000" u="sng" dirty="0">
                <a:solidFill>
                  <a:srgbClr val="C00000"/>
                </a:solidFill>
                <a:effectLst>
                  <a:outerShdw blurRad="38100" dist="38100" dir="2700000" algn="tl">
                    <a:srgbClr val="000000">
                      <a:alpha val="43137"/>
                    </a:srgbClr>
                  </a:outerShdw>
                </a:effectLst>
              </a:rPr>
              <a:t>this once </a:t>
            </a:r>
            <a:r>
              <a:rPr lang="en-US" sz="2000" dirty="0">
                <a:solidFill>
                  <a:schemeClr val="tx2"/>
                </a:solidFill>
                <a:effectLst>
                  <a:outerShdw blurRad="38100" dist="38100" dir="2700000" algn="tl">
                    <a:srgbClr val="000000">
                      <a:alpha val="43137"/>
                    </a:srgbClr>
                  </a:outerShdw>
                </a:effectLst>
              </a:rPr>
              <a:t>cause them to know, I will cause them to know </a:t>
            </a:r>
            <a:r>
              <a:rPr lang="en-US" sz="2000" u="sng" dirty="0">
                <a:solidFill>
                  <a:srgbClr val="C00000"/>
                </a:solidFill>
                <a:effectLst>
                  <a:outerShdw blurRad="38100" dist="38100" dir="2700000" algn="tl">
                    <a:srgbClr val="000000">
                      <a:alpha val="43137"/>
                    </a:srgbClr>
                  </a:outerShdw>
                </a:effectLst>
              </a:rPr>
              <a:t>My hand and My might</a:t>
            </a:r>
            <a:r>
              <a:rPr lang="en-US" sz="2000" dirty="0">
                <a:solidFill>
                  <a:schemeClr val="tx2"/>
                </a:solidFill>
                <a:effectLst>
                  <a:outerShdw blurRad="38100" dist="38100" dir="2700000" algn="tl">
                    <a:srgbClr val="000000">
                      <a:alpha val="43137"/>
                    </a:srgbClr>
                  </a:outerShdw>
                </a:effectLst>
              </a:rPr>
              <a:t>; </a:t>
            </a:r>
            <a:r>
              <a:rPr lang="en-US" sz="2000" u="sng" dirty="0">
                <a:solidFill>
                  <a:srgbClr val="C00000"/>
                </a:solidFill>
                <a:effectLst>
                  <a:outerShdw blurRad="38100" dist="38100" dir="2700000" algn="tl">
                    <a:srgbClr val="000000">
                      <a:alpha val="43137"/>
                    </a:srgbClr>
                  </a:outerShdw>
                </a:effectLst>
              </a:rPr>
              <a:t>And they shall know that My name </a:t>
            </a:r>
            <a:r>
              <a:rPr lang="en-US" sz="2000" i="1" u="sng" dirty="0">
                <a:solidFill>
                  <a:srgbClr val="C00000"/>
                </a:solidFill>
                <a:effectLst>
                  <a:outerShdw blurRad="38100" dist="38100" dir="2700000" algn="tl">
                    <a:srgbClr val="000000">
                      <a:alpha val="43137"/>
                    </a:srgbClr>
                  </a:outerShdw>
                </a:effectLst>
              </a:rPr>
              <a:t>is</a:t>
            </a:r>
            <a:r>
              <a:rPr lang="en-US" sz="2000" u="sng" dirty="0">
                <a:solidFill>
                  <a:srgbClr val="C00000"/>
                </a:solidFill>
                <a:effectLst>
                  <a:outerShdw blurRad="38100" dist="38100" dir="2700000" algn="tl">
                    <a:srgbClr val="000000">
                      <a:alpha val="43137"/>
                    </a:srgbClr>
                  </a:outerShdw>
                </a:effectLst>
              </a:rPr>
              <a:t> the LORD</a:t>
            </a:r>
            <a:r>
              <a:rPr lang="en-US" sz="2000" dirty="0">
                <a:solidFill>
                  <a:schemeClr val="tx2"/>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26589353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additive="base">
                                        <p:cTn id="2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623" y="324438"/>
            <a:ext cx="9601200" cy="1143000"/>
          </a:xfrm>
        </p:spPr>
        <p:txBody>
          <a:bodyPr/>
          <a:lstStyle/>
          <a:p>
            <a:r>
              <a:rPr lang="en-US" dirty="0"/>
              <a:t>Sword, famine and pestilence </a:t>
            </a:r>
            <a:r>
              <a:rPr lang="en-US" sz="2000" dirty="0">
                <a:solidFill>
                  <a:schemeClr val="tx2"/>
                </a:solidFill>
              </a:rPr>
              <a:t>– chapter 16</a:t>
            </a:r>
            <a:endParaRPr lang="en-US" dirty="0">
              <a:solidFill>
                <a:schemeClr val="tx2"/>
              </a:solidFill>
            </a:endParaRPr>
          </a:p>
        </p:txBody>
      </p:sp>
      <p:sp>
        <p:nvSpPr>
          <p:cNvPr id="5" name="Rectangle 4"/>
          <p:cNvSpPr/>
          <p:nvPr/>
        </p:nvSpPr>
        <p:spPr>
          <a:xfrm>
            <a:off x="5160752" y="6364605"/>
            <a:ext cx="6888809" cy="461665"/>
          </a:xfrm>
          <a:prstGeom prst="rect">
            <a:avLst/>
          </a:prstGeom>
        </p:spPr>
        <p:txBody>
          <a:bodyPr wrap="none">
            <a:spAutoFit/>
          </a:bodyPr>
          <a:lstStyle/>
          <a:p>
            <a:pPr algn="r"/>
            <a:r>
              <a:rPr lang="en-US" sz="2400" b="1" cap="small" dirty="0">
                <a:solidFill>
                  <a:schemeClr val="tx2"/>
                </a:solidFill>
              </a:rPr>
              <a:t>Lesson 5:  Revelation on occasion of the Drought</a:t>
            </a:r>
          </a:p>
        </p:txBody>
      </p:sp>
      <p:sp>
        <p:nvSpPr>
          <p:cNvPr id="6" name="TextBox 4"/>
          <p:cNvSpPr txBox="1">
            <a:spLocks noChangeArrowheads="1"/>
          </p:cNvSpPr>
          <p:nvPr/>
        </p:nvSpPr>
        <p:spPr bwMode="auto">
          <a:xfrm>
            <a:off x="913825" y="1575900"/>
            <a:ext cx="7210554" cy="461665"/>
          </a:xfrm>
          <a:prstGeom prst="rect">
            <a:avLst/>
          </a:prstGeom>
          <a:solidFill>
            <a:schemeClr val="accent5">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ltLang="en-US" dirty="0">
                <a:solidFill>
                  <a:schemeClr val="tx2"/>
                </a:solidFill>
                <a:effectLst>
                  <a:outerShdw blurRad="38100" dist="38100" dir="2700000" algn="tl">
                    <a:srgbClr val="000000">
                      <a:alpha val="43137"/>
                    </a:srgbClr>
                  </a:outerShdw>
                </a:effectLst>
                <a:latin typeface="+mn-lt"/>
              </a:rPr>
              <a:t>Why would all these things come to pass? </a:t>
            </a:r>
          </a:p>
        </p:txBody>
      </p:sp>
      <p:sp>
        <p:nvSpPr>
          <p:cNvPr id="10" name="Rectangle 9"/>
          <p:cNvSpPr/>
          <p:nvPr/>
        </p:nvSpPr>
        <p:spPr>
          <a:xfrm>
            <a:off x="913825" y="2204018"/>
            <a:ext cx="9994429" cy="1446550"/>
          </a:xfrm>
          <a:prstGeom prst="rect">
            <a:avLst/>
          </a:prstGeom>
        </p:spPr>
        <p:txBody>
          <a:bodyPr wrap="square">
            <a:spAutoFit/>
          </a:bodyPr>
          <a:lstStyle/>
          <a:p>
            <a:r>
              <a:rPr lang="en-US" sz="2200" dirty="0" err="1">
                <a:solidFill>
                  <a:schemeClr val="tx2"/>
                </a:solidFill>
                <a:effectLst>
                  <a:outerShdw blurRad="38100" dist="38100" dir="2700000" algn="tl">
                    <a:srgbClr val="000000">
                      <a:alpha val="43137"/>
                    </a:srgbClr>
                  </a:outerShdw>
                </a:effectLst>
              </a:rPr>
              <a:t>Jer</a:t>
            </a:r>
            <a:r>
              <a:rPr lang="en-US" sz="2200" dirty="0">
                <a:solidFill>
                  <a:schemeClr val="tx2"/>
                </a:solidFill>
                <a:effectLst>
                  <a:outerShdw blurRad="38100" dist="38100" dir="2700000" algn="tl">
                    <a:srgbClr val="000000">
                      <a:alpha val="43137"/>
                    </a:srgbClr>
                  </a:outerShdw>
                </a:effectLst>
              </a:rPr>
              <a:t> 16:10  "And it shall be, when you show this people all these words, and they say to you, 'Why has the LORD pronounced all this great disaster against us? Or what </a:t>
            </a:r>
            <a:r>
              <a:rPr lang="en-US" sz="2200" i="1" dirty="0">
                <a:solidFill>
                  <a:schemeClr val="tx2"/>
                </a:solidFill>
                <a:effectLst>
                  <a:outerShdw blurRad="38100" dist="38100" dir="2700000" algn="tl">
                    <a:srgbClr val="000000">
                      <a:alpha val="43137"/>
                    </a:srgbClr>
                  </a:outerShdw>
                </a:effectLst>
              </a:rPr>
              <a:t>is</a:t>
            </a:r>
            <a:r>
              <a:rPr lang="en-US" sz="2200" dirty="0">
                <a:solidFill>
                  <a:schemeClr val="tx2"/>
                </a:solidFill>
                <a:effectLst>
                  <a:outerShdw blurRad="38100" dist="38100" dir="2700000" algn="tl">
                    <a:srgbClr val="000000">
                      <a:alpha val="43137"/>
                    </a:srgbClr>
                  </a:outerShdw>
                </a:effectLst>
              </a:rPr>
              <a:t> our iniquity? Or what </a:t>
            </a:r>
            <a:r>
              <a:rPr lang="en-US" sz="2200" i="1" dirty="0">
                <a:solidFill>
                  <a:schemeClr val="tx2"/>
                </a:solidFill>
                <a:effectLst>
                  <a:outerShdw blurRad="38100" dist="38100" dir="2700000" algn="tl">
                    <a:srgbClr val="000000">
                      <a:alpha val="43137"/>
                    </a:srgbClr>
                  </a:outerShdw>
                </a:effectLst>
              </a:rPr>
              <a:t>is</a:t>
            </a:r>
            <a:r>
              <a:rPr lang="en-US" sz="2200" dirty="0">
                <a:solidFill>
                  <a:schemeClr val="tx2"/>
                </a:solidFill>
                <a:effectLst>
                  <a:outerShdw blurRad="38100" dist="38100" dir="2700000" algn="tl">
                    <a:srgbClr val="000000">
                      <a:alpha val="43137"/>
                    </a:srgbClr>
                  </a:outerShdw>
                </a:effectLst>
              </a:rPr>
              <a:t> our sin that we have committed against the LORD our God?' </a:t>
            </a:r>
          </a:p>
        </p:txBody>
      </p:sp>
      <p:sp>
        <p:nvSpPr>
          <p:cNvPr id="12" name="TextBox 11"/>
          <p:cNvSpPr txBox="1"/>
          <p:nvPr/>
        </p:nvSpPr>
        <p:spPr>
          <a:xfrm>
            <a:off x="913825" y="3723014"/>
            <a:ext cx="10430933" cy="430887"/>
          </a:xfrm>
          <a:prstGeom prst="rect">
            <a:avLst/>
          </a:prstGeom>
          <a:noFill/>
        </p:spPr>
        <p:txBody>
          <a:bodyPr wrap="square" rtlCol="0">
            <a:spAutoFit/>
          </a:bodyPr>
          <a:lstStyle/>
          <a:p>
            <a:r>
              <a:rPr lang="en-US" sz="2200" dirty="0">
                <a:solidFill>
                  <a:schemeClr val="tx2"/>
                </a:solidFill>
                <a:effectLst>
                  <a:outerShdw blurRad="38100" dist="38100" dir="2700000" algn="tl">
                    <a:srgbClr val="000000">
                      <a:alpha val="43137"/>
                    </a:srgbClr>
                  </a:outerShdw>
                </a:effectLst>
              </a:rPr>
              <a:t>11 …</a:t>
            </a:r>
            <a:r>
              <a:rPr lang="en-US" sz="2200" u="sng" dirty="0">
                <a:solidFill>
                  <a:srgbClr val="C00000"/>
                </a:solidFill>
                <a:effectLst>
                  <a:outerShdw blurRad="38100" dist="38100" dir="2700000" algn="tl">
                    <a:srgbClr val="000000">
                      <a:alpha val="43137"/>
                    </a:srgbClr>
                  </a:outerShdw>
                </a:effectLst>
              </a:rPr>
              <a:t>your fathers </a:t>
            </a:r>
            <a:r>
              <a:rPr lang="en-US" sz="2200" dirty="0">
                <a:solidFill>
                  <a:schemeClr val="tx2"/>
                </a:solidFill>
                <a:effectLst>
                  <a:outerShdw blurRad="38100" dist="38100" dir="2700000" algn="tl">
                    <a:srgbClr val="000000">
                      <a:alpha val="43137"/>
                    </a:srgbClr>
                  </a:outerShdw>
                </a:effectLst>
              </a:rPr>
              <a:t>walked after other gods, forsaken Me and not kept My law.</a:t>
            </a:r>
          </a:p>
        </p:txBody>
      </p:sp>
      <p:sp>
        <p:nvSpPr>
          <p:cNvPr id="13" name="TextBox 12"/>
          <p:cNvSpPr txBox="1"/>
          <p:nvPr/>
        </p:nvSpPr>
        <p:spPr>
          <a:xfrm>
            <a:off x="921349" y="4123771"/>
            <a:ext cx="10430933" cy="769441"/>
          </a:xfrm>
          <a:prstGeom prst="rect">
            <a:avLst/>
          </a:prstGeom>
          <a:noFill/>
        </p:spPr>
        <p:txBody>
          <a:bodyPr wrap="square" rtlCol="0">
            <a:spAutoFit/>
          </a:bodyPr>
          <a:lstStyle/>
          <a:p>
            <a:r>
              <a:rPr lang="en-US" sz="2200" dirty="0">
                <a:solidFill>
                  <a:schemeClr val="tx2"/>
                </a:solidFill>
                <a:effectLst>
                  <a:outerShdw blurRad="38100" dist="38100" dir="2700000" algn="tl">
                    <a:srgbClr val="000000">
                      <a:alpha val="43137"/>
                    </a:srgbClr>
                  </a:outerShdw>
                </a:effectLst>
              </a:rPr>
              <a:t>12 …</a:t>
            </a:r>
            <a:r>
              <a:rPr lang="en-US" sz="2200" u="sng" dirty="0">
                <a:solidFill>
                  <a:srgbClr val="C00000"/>
                </a:solidFill>
                <a:effectLst>
                  <a:outerShdw blurRad="38100" dist="38100" dir="2700000" algn="tl">
                    <a:srgbClr val="000000">
                      <a:alpha val="43137"/>
                    </a:srgbClr>
                  </a:outerShdw>
                </a:effectLst>
              </a:rPr>
              <a:t>you have done worse</a:t>
            </a:r>
            <a:r>
              <a:rPr lang="en-US" sz="2200" dirty="0">
                <a:solidFill>
                  <a:schemeClr val="tx2"/>
                </a:solidFill>
                <a:effectLst>
                  <a:outerShdw blurRad="38100" dist="38100" dir="2700000" algn="tl">
                    <a:srgbClr val="000000">
                      <a:alpha val="43137"/>
                    </a:srgbClr>
                  </a:outerShdw>
                </a:effectLst>
              </a:rPr>
              <a:t>, because  each one follows </a:t>
            </a:r>
            <a:r>
              <a:rPr lang="en-US" sz="2200" u="sng" dirty="0">
                <a:solidFill>
                  <a:srgbClr val="C00000"/>
                </a:solidFill>
                <a:effectLst>
                  <a:outerShdw blurRad="38100" dist="38100" dir="2700000" algn="tl">
                    <a:srgbClr val="000000">
                      <a:alpha val="43137"/>
                    </a:srgbClr>
                  </a:outerShdw>
                </a:effectLst>
              </a:rPr>
              <a:t>dictates of own evil heart</a:t>
            </a:r>
            <a:r>
              <a:rPr lang="en-US" sz="2200" dirty="0">
                <a:solidFill>
                  <a:schemeClr val="tx2"/>
                </a:solidFill>
                <a:effectLst>
                  <a:outerShdw blurRad="38100" dist="38100" dir="2700000" algn="tl">
                    <a:srgbClr val="000000">
                      <a:alpha val="43137"/>
                    </a:srgbClr>
                  </a:outerShdw>
                </a:effectLst>
              </a:rPr>
              <a:t>, no one listens to Me.</a:t>
            </a:r>
          </a:p>
        </p:txBody>
      </p:sp>
      <p:sp>
        <p:nvSpPr>
          <p:cNvPr id="15" name="TextBox 14"/>
          <p:cNvSpPr txBox="1"/>
          <p:nvPr/>
        </p:nvSpPr>
        <p:spPr>
          <a:xfrm>
            <a:off x="913825" y="4893212"/>
            <a:ext cx="2573875" cy="1323439"/>
          </a:xfrm>
          <a:prstGeom prst="rect">
            <a:avLst/>
          </a:prstGeom>
          <a:solidFill>
            <a:schemeClr val="accent3">
              <a:lumMod val="40000"/>
              <a:lumOff val="60000"/>
            </a:schemeClr>
          </a:solidFill>
          <a:ln>
            <a:solidFill>
              <a:schemeClr val="accent3"/>
            </a:solidFill>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dk1"/>
          </a:lnRef>
          <a:fillRef idx="3">
            <a:schemeClr val="dk1"/>
          </a:fillRef>
          <a:effectRef idx="3">
            <a:schemeClr val="dk1"/>
          </a:effectRef>
          <a:fontRef idx="minor">
            <a:schemeClr val="lt1"/>
          </a:fontRef>
        </p:style>
        <p:txBody>
          <a:bodyPr wrap="square" rtlCol="0">
            <a:spAutoFit/>
          </a:bodyPr>
          <a:lstStyle/>
          <a:p>
            <a:r>
              <a:rPr lang="en-US" sz="2000" dirty="0">
                <a:solidFill>
                  <a:schemeClr val="tx2"/>
                </a:solidFill>
                <a:effectLst>
                  <a:outerShdw blurRad="38100" dist="38100" dir="2700000" algn="tl">
                    <a:srgbClr val="000000">
                      <a:alpha val="43137"/>
                    </a:srgbClr>
                  </a:outerShdw>
                </a:effectLst>
              </a:rPr>
              <a:t>Cast out of this land,   …there you shall serve other gods day and night. vs. 13</a:t>
            </a:r>
          </a:p>
        </p:txBody>
      </p:sp>
      <p:sp>
        <p:nvSpPr>
          <p:cNvPr id="17" name="TextBox 16"/>
          <p:cNvSpPr txBox="1"/>
          <p:nvPr/>
        </p:nvSpPr>
        <p:spPr>
          <a:xfrm>
            <a:off x="3785150" y="4893212"/>
            <a:ext cx="3544689" cy="1323439"/>
          </a:xfrm>
          <a:prstGeom prst="rect">
            <a:avLst/>
          </a:prstGeom>
          <a:solidFill>
            <a:schemeClr val="accent3">
              <a:lumMod val="40000"/>
              <a:lumOff val="60000"/>
            </a:schemeClr>
          </a:solidFill>
          <a:ln>
            <a:solidFill>
              <a:schemeClr val="accent3"/>
            </a:solidFill>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dk1"/>
          </a:lnRef>
          <a:fillRef idx="3">
            <a:schemeClr val="dk1"/>
          </a:fillRef>
          <a:effectRef idx="3">
            <a:schemeClr val="dk1"/>
          </a:effectRef>
          <a:fontRef idx="minor">
            <a:schemeClr val="lt1"/>
          </a:fontRef>
        </p:style>
        <p:txBody>
          <a:bodyPr wrap="square" rtlCol="0">
            <a:spAutoFit/>
          </a:bodyPr>
          <a:lstStyle/>
          <a:p>
            <a:r>
              <a:rPr lang="en-US" sz="2000" dirty="0">
                <a:solidFill>
                  <a:schemeClr val="tx2"/>
                </a:solidFill>
                <a:effectLst>
                  <a:outerShdw blurRad="38100" dist="38100" dir="2700000" algn="tl">
                    <a:srgbClr val="000000">
                      <a:alpha val="43137"/>
                    </a:srgbClr>
                  </a:outerShdw>
                </a:effectLst>
              </a:rPr>
              <a:t> it shall no more be said, 'The LORD lives who brought up the children of Israel from the land of Egypt,‘ vs.14,15</a:t>
            </a:r>
          </a:p>
        </p:txBody>
      </p:sp>
      <p:sp>
        <p:nvSpPr>
          <p:cNvPr id="19" name="TextBox 18"/>
          <p:cNvSpPr txBox="1"/>
          <p:nvPr/>
        </p:nvSpPr>
        <p:spPr>
          <a:xfrm>
            <a:off x="7520087" y="4893212"/>
            <a:ext cx="3501291" cy="1323439"/>
          </a:xfrm>
          <a:prstGeom prst="rect">
            <a:avLst/>
          </a:prstGeom>
          <a:solidFill>
            <a:schemeClr val="accent3">
              <a:lumMod val="40000"/>
              <a:lumOff val="60000"/>
            </a:schemeClr>
          </a:solidFill>
          <a:ln>
            <a:solidFill>
              <a:schemeClr val="accent3"/>
            </a:solidFill>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dk1"/>
          </a:lnRef>
          <a:fillRef idx="3">
            <a:schemeClr val="dk1"/>
          </a:fillRef>
          <a:effectRef idx="3">
            <a:schemeClr val="dk1"/>
          </a:effectRef>
          <a:fontRef idx="minor">
            <a:schemeClr val="lt1"/>
          </a:fontRef>
        </p:style>
        <p:txBody>
          <a:bodyPr wrap="square" rtlCol="0">
            <a:spAutoFit/>
          </a:bodyPr>
          <a:lstStyle/>
          <a:p>
            <a:r>
              <a:rPr lang="en-US" sz="2000" dirty="0">
                <a:solidFill>
                  <a:schemeClr val="tx2"/>
                </a:solidFill>
                <a:effectLst>
                  <a:outerShdw blurRad="38100" dist="38100" dir="2700000" algn="tl">
                    <a:srgbClr val="000000">
                      <a:alpha val="43137"/>
                    </a:srgbClr>
                  </a:outerShdw>
                </a:effectLst>
              </a:rPr>
              <a:t> I will send many…For My eyes </a:t>
            </a:r>
            <a:r>
              <a:rPr lang="en-US" sz="2000" i="1" dirty="0">
                <a:solidFill>
                  <a:schemeClr val="tx2"/>
                </a:solidFill>
                <a:effectLst>
                  <a:outerShdw blurRad="38100" dist="38100" dir="2700000" algn="tl">
                    <a:srgbClr val="000000">
                      <a:alpha val="43137"/>
                    </a:srgbClr>
                  </a:outerShdw>
                </a:effectLst>
              </a:rPr>
              <a:t>are</a:t>
            </a:r>
            <a:r>
              <a:rPr lang="en-US" sz="2000" dirty="0">
                <a:solidFill>
                  <a:schemeClr val="tx2"/>
                </a:solidFill>
                <a:effectLst>
                  <a:outerShdw blurRad="38100" dist="38100" dir="2700000" algn="tl">
                    <a:srgbClr val="000000">
                      <a:alpha val="43137"/>
                    </a:srgbClr>
                  </a:outerShdw>
                </a:effectLst>
              </a:rPr>
              <a:t> on all their ways; nor is their iniquity hidden from My eyes. Vs.17 </a:t>
            </a:r>
          </a:p>
        </p:txBody>
      </p:sp>
      <p:sp>
        <p:nvSpPr>
          <p:cNvPr id="14" name="Down Arrow 13"/>
          <p:cNvSpPr/>
          <p:nvPr/>
        </p:nvSpPr>
        <p:spPr>
          <a:xfrm>
            <a:off x="1399630" y="4153901"/>
            <a:ext cx="1602264" cy="793955"/>
          </a:xfrm>
          <a:prstGeom prst="downArrow">
            <a:avLst/>
          </a:prstGeom>
          <a:solidFill>
            <a:srgbClr val="CC990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Down Arrow 15"/>
          <p:cNvSpPr/>
          <p:nvPr/>
        </p:nvSpPr>
        <p:spPr>
          <a:xfrm>
            <a:off x="4756362" y="4153901"/>
            <a:ext cx="1602264" cy="793955"/>
          </a:xfrm>
          <a:prstGeom prst="downArrow">
            <a:avLst/>
          </a:prstGeom>
          <a:solidFill>
            <a:srgbClr val="CC990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8469600" y="4153901"/>
            <a:ext cx="1602264" cy="793955"/>
          </a:xfrm>
          <a:prstGeom prst="downArrow">
            <a:avLst/>
          </a:prstGeom>
          <a:solidFill>
            <a:srgbClr val="CC990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32-Point Star 19"/>
          <p:cNvSpPr/>
          <p:nvPr/>
        </p:nvSpPr>
        <p:spPr>
          <a:xfrm>
            <a:off x="3682613" y="2406964"/>
            <a:ext cx="3749761" cy="1919111"/>
          </a:xfrm>
          <a:prstGeom prst="star32">
            <a:avLst/>
          </a:prstGeom>
          <a:solidFill>
            <a:schemeClr val="accent2">
              <a:lumMod val="75000"/>
            </a:schemeClr>
          </a:solidFill>
          <a:ln>
            <a:solidFill>
              <a:schemeClr val="accent3"/>
            </a:solidFill>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dk1"/>
          </a:lnRef>
          <a:fillRef idx="3">
            <a:schemeClr val="dk1"/>
          </a:fillRef>
          <a:effectRef idx="3">
            <a:schemeClr val="dk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Omniscient</a:t>
            </a:r>
          </a:p>
        </p:txBody>
      </p:sp>
      <p:sp>
        <p:nvSpPr>
          <p:cNvPr id="21" name="32-Point Star 20"/>
          <p:cNvSpPr/>
          <p:nvPr/>
        </p:nvSpPr>
        <p:spPr>
          <a:xfrm>
            <a:off x="366523" y="2406965"/>
            <a:ext cx="3668477" cy="1919111"/>
          </a:xfrm>
          <a:prstGeom prst="star32">
            <a:avLst/>
          </a:prstGeom>
          <a:solidFill>
            <a:schemeClr val="accent1">
              <a:lumMod val="75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dk1"/>
          </a:lnRef>
          <a:fillRef idx="3">
            <a:schemeClr val="dk1"/>
          </a:fillRef>
          <a:effectRef idx="3">
            <a:schemeClr val="dk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Omnipotent</a:t>
            </a:r>
          </a:p>
        </p:txBody>
      </p:sp>
      <p:sp>
        <p:nvSpPr>
          <p:cNvPr id="22" name="32-Point Star 21"/>
          <p:cNvSpPr/>
          <p:nvPr/>
        </p:nvSpPr>
        <p:spPr>
          <a:xfrm>
            <a:off x="7295349" y="2406962"/>
            <a:ext cx="3950765" cy="1919111"/>
          </a:xfrm>
          <a:prstGeom prst="star32">
            <a:avLst/>
          </a:prstGeom>
          <a:solidFill>
            <a:schemeClr val="accent4">
              <a:lumMod val="75000"/>
            </a:schemeClr>
          </a:solidFill>
          <a:ln>
            <a:solidFill>
              <a:schemeClr val="accent4"/>
            </a:solidFill>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dk1"/>
          </a:lnRef>
          <a:fillRef idx="3">
            <a:schemeClr val="dk1"/>
          </a:fillRef>
          <a:effectRef idx="3">
            <a:schemeClr val="dk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Omnipresent</a:t>
            </a:r>
          </a:p>
        </p:txBody>
      </p:sp>
    </p:spTree>
    <p:extLst>
      <p:ext uri="{BB962C8B-B14F-4D97-AF65-F5344CB8AC3E}">
        <p14:creationId xmlns:p14="http://schemas.microsoft.com/office/powerpoint/2010/main" val="1491926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8" grpId="0" animBg="1"/>
      <p:bldP spid="20" grpId="0" animBg="1"/>
      <p:bldP spid="21" grpId="0" animBg="1"/>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SIN OF JUDAH </a:t>
            </a:r>
            <a:r>
              <a:rPr lang="en-US" sz="2000" dirty="0">
                <a:solidFill>
                  <a:schemeClr val="tx2"/>
                </a:solidFill>
              </a:rPr>
              <a:t>– CHAPTER 17</a:t>
            </a:r>
          </a:p>
        </p:txBody>
      </p:sp>
      <p:sp>
        <p:nvSpPr>
          <p:cNvPr id="3" name="Content Placeholder 2"/>
          <p:cNvSpPr>
            <a:spLocks noGrp="1"/>
          </p:cNvSpPr>
          <p:nvPr>
            <p:ph idx="1"/>
          </p:nvPr>
        </p:nvSpPr>
        <p:spPr>
          <a:xfrm>
            <a:off x="1304826" y="2073897"/>
            <a:ext cx="10158167" cy="4114800"/>
          </a:xfrm>
        </p:spPr>
        <p:txBody>
          <a:bodyPr/>
          <a:lstStyle/>
          <a:p>
            <a:r>
              <a:rPr lang="en-US" sz="2400" b="1" dirty="0" err="1"/>
              <a:t>Jer</a:t>
            </a:r>
            <a:r>
              <a:rPr lang="en-US" sz="2400" b="1" dirty="0"/>
              <a:t> 17:1,2</a:t>
            </a:r>
            <a:r>
              <a:rPr lang="en-US" sz="2400" dirty="0"/>
              <a:t> </a:t>
            </a:r>
            <a:r>
              <a:rPr lang="en-US" dirty="0"/>
              <a:t> </a:t>
            </a:r>
            <a:r>
              <a:rPr lang="en-US" sz="2400" dirty="0">
                <a:solidFill>
                  <a:schemeClr val="tx2"/>
                </a:solidFill>
                <a:effectLst>
                  <a:outerShdw blurRad="38100" dist="38100" dir="2700000" algn="tl">
                    <a:srgbClr val="000000">
                      <a:alpha val="43137"/>
                    </a:srgbClr>
                  </a:outerShdw>
                </a:effectLst>
              </a:rPr>
              <a:t>"The sin of Judah </a:t>
            </a:r>
            <a:r>
              <a:rPr lang="en-US" sz="2400" i="1" dirty="0">
                <a:solidFill>
                  <a:schemeClr val="tx2"/>
                </a:solidFill>
                <a:effectLst>
                  <a:outerShdw blurRad="38100" dist="38100" dir="2700000" algn="tl">
                    <a:srgbClr val="000000">
                      <a:alpha val="43137"/>
                    </a:srgbClr>
                  </a:outerShdw>
                </a:effectLst>
              </a:rPr>
              <a:t>is</a:t>
            </a:r>
            <a:r>
              <a:rPr lang="en-US" sz="2400" dirty="0">
                <a:solidFill>
                  <a:schemeClr val="tx2"/>
                </a:solidFill>
                <a:effectLst>
                  <a:outerShdw blurRad="38100" dist="38100" dir="2700000" algn="tl">
                    <a:srgbClr val="000000">
                      <a:alpha val="43137"/>
                    </a:srgbClr>
                  </a:outerShdw>
                </a:effectLst>
              </a:rPr>
              <a:t> written with a pen of iron; With the point of a diamond </a:t>
            </a:r>
            <a:r>
              <a:rPr lang="en-US" sz="2400" i="1" dirty="0">
                <a:solidFill>
                  <a:schemeClr val="tx2"/>
                </a:solidFill>
                <a:effectLst>
                  <a:outerShdw blurRad="38100" dist="38100" dir="2700000" algn="tl">
                    <a:srgbClr val="000000">
                      <a:alpha val="43137"/>
                    </a:srgbClr>
                  </a:outerShdw>
                </a:effectLst>
              </a:rPr>
              <a:t>it is</a:t>
            </a:r>
            <a:r>
              <a:rPr lang="en-US" sz="2400" dirty="0">
                <a:solidFill>
                  <a:schemeClr val="tx2"/>
                </a:solidFill>
                <a:effectLst>
                  <a:outerShdw blurRad="38100" dist="38100" dir="2700000" algn="tl">
                    <a:srgbClr val="000000">
                      <a:alpha val="43137"/>
                    </a:srgbClr>
                  </a:outerShdw>
                </a:effectLst>
              </a:rPr>
              <a:t> engraved On the </a:t>
            </a:r>
            <a:r>
              <a:rPr lang="en-US" sz="2400" u="sng" dirty="0">
                <a:solidFill>
                  <a:srgbClr val="C00000"/>
                </a:solidFill>
                <a:effectLst>
                  <a:outerShdw blurRad="38100" dist="38100" dir="2700000" algn="tl">
                    <a:srgbClr val="000000">
                      <a:alpha val="43137"/>
                    </a:srgbClr>
                  </a:outerShdw>
                </a:effectLst>
              </a:rPr>
              <a:t>tablet of their heart</a:t>
            </a:r>
            <a:r>
              <a:rPr lang="en-US" sz="2400" dirty="0">
                <a:solidFill>
                  <a:schemeClr val="tx2"/>
                </a:solidFill>
                <a:effectLst>
                  <a:outerShdw blurRad="38100" dist="38100" dir="2700000" algn="tl">
                    <a:srgbClr val="000000">
                      <a:alpha val="43137"/>
                    </a:srgbClr>
                  </a:outerShdw>
                </a:effectLst>
              </a:rPr>
              <a:t>, And on the horns of your altars, While their children remember their altars and their wooden images by the green trees on the high hills. </a:t>
            </a:r>
          </a:p>
        </p:txBody>
      </p:sp>
      <p:sp>
        <p:nvSpPr>
          <p:cNvPr id="4" name="Rectangle 3"/>
          <p:cNvSpPr/>
          <p:nvPr/>
        </p:nvSpPr>
        <p:spPr>
          <a:xfrm>
            <a:off x="1385371" y="1406107"/>
            <a:ext cx="6426952" cy="461665"/>
          </a:xfrm>
          <a:prstGeom prst="rect">
            <a:avLst/>
          </a:prstGeom>
        </p:spPr>
        <p:txBody>
          <a:bodyPr wrap="none">
            <a:spAutoFit/>
          </a:bodyPr>
          <a:lstStyle/>
          <a:p>
            <a:r>
              <a:rPr lang="en-US" sz="2400" b="1" cap="small" dirty="0"/>
              <a:t>– not trusting in the fountain of living water</a:t>
            </a:r>
            <a:r>
              <a:rPr lang="en-US" sz="2000" b="1" cap="small" dirty="0"/>
              <a:t>.</a:t>
            </a:r>
          </a:p>
        </p:txBody>
      </p:sp>
      <p:sp>
        <p:nvSpPr>
          <p:cNvPr id="5" name="Rectangle 4"/>
          <p:cNvSpPr/>
          <p:nvPr/>
        </p:nvSpPr>
        <p:spPr>
          <a:xfrm>
            <a:off x="5160752" y="6364605"/>
            <a:ext cx="6888809" cy="461665"/>
          </a:xfrm>
          <a:prstGeom prst="rect">
            <a:avLst/>
          </a:prstGeom>
        </p:spPr>
        <p:txBody>
          <a:bodyPr wrap="none">
            <a:spAutoFit/>
          </a:bodyPr>
          <a:lstStyle/>
          <a:p>
            <a:pPr algn="r"/>
            <a:r>
              <a:rPr lang="en-US" sz="2400" b="1" cap="small" dirty="0">
                <a:solidFill>
                  <a:schemeClr val="tx2"/>
                </a:solidFill>
              </a:rPr>
              <a:t>Lesson 5:  Revelation on occasion of the Drought</a:t>
            </a:r>
          </a:p>
        </p:txBody>
      </p:sp>
    </p:spTree>
    <p:extLst>
      <p:ext uri="{BB962C8B-B14F-4D97-AF65-F5344CB8AC3E}">
        <p14:creationId xmlns:p14="http://schemas.microsoft.com/office/powerpoint/2010/main" val="144548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SIN OF JUDAH </a:t>
            </a:r>
            <a:r>
              <a:rPr lang="en-US" sz="2000" dirty="0">
                <a:solidFill>
                  <a:schemeClr val="tx2"/>
                </a:solidFill>
              </a:rPr>
              <a:t>– CHAPTER 17</a:t>
            </a:r>
          </a:p>
        </p:txBody>
      </p:sp>
      <p:sp>
        <p:nvSpPr>
          <p:cNvPr id="4" name="Rectangle 3"/>
          <p:cNvSpPr/>
          <p:nvPr/>
        </p:nvSpPr>
        <p:spPr>
          <a:xfrm>
            <a:off x="1385371" y="1406107"/>
            <a:ext cx="6426952" cy="461665"/>
          </a:xfrm>
          <a:prstGeom prst="rect">
            <a:avLst/>
          </a:prstGeom>
        </p:spPr>
        <p:txBody>
          <a:bodyPr wrap="none">
            <a:spAutoFit/>
          </a:bodyPr>
          <a:lstStyle/>
          <a:p>
            <a:r>
              <a:rPr lang="en-US" sz="2400" b="1" cap="small" dirty="0"/>
              <a:t>– not trusting in the fountain of living water</a:t>
            </a:r>
            <a:r>
              <a:rPr lang="en-US" sz="2000" b="1" cap="small" dirty="0"/>
              <a:t>.</a:t>
            </a:r>
          </a:p>
        </p:txBody>
      </p:sp>
      <p:cxnSp>
        <p:nvCxnSpPr>
          <p:cNvPr id="7" name="Straight Connector 6"/>
          <p:cNvCxnSpPr/>
          <p:nvPr/>
        </p:nvCxnSpPr>
        <p:spPr>
          <a:xfrm>
            <a:off x="6080289" y="2092749"/>
            <a:ext cx="9426" cy="393097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94994" y="2168165"/>
            <a:ext cx="4851662" cy="3477875"/>
          </a:xfrm>
          <a:prstGeom prst="rect">
            <a:avLst/>
          </a:prstGeom>
        </p:spPr>
        <p:txBody>
          <a:bodyPr wrap="square">
            <a:spAutoFit/>
          </a:bodyPr>
          <a:lstStyle/>
          <a:p>
            <a:pPr marL="285750" indent="-285750">
              <a:buFont typeface="Arial" pitchFamily="34" charset="0"/>
              <a:buChar char="•"/>
            </a:pPr>
            <a:r>
              <a:rPr lang="en-US" sz="2200" dirty="0" err="1">
                <a:solidFill>
                  <a:schemeClr val="tx2"/>
                </a:solidFill>
                <a:effectLst>
                  <a:outerShdw blurRad="38100" dist="38100" dir="2700000" algn="tl">
                    <a:srgbClr val="000000">
                      <a:alpha val="43137"/>
                    </a:srgbClr>
                  </a:outerShdw>
                </a:effectLst>
              </a:rPr>
              <a:t>Jer</a:t>
            </a:r>
            <a:r>
              <a:rPr lang="en-US" sz="2200" dirty="0">
                <a:solidFill>
                  <a:schemeClr val="tx2"/>
                </a:solidFill>
                <a:effectLst>
                  <a:outerShdw blurRad="38100" dist="38100" dir="2700000" algn="tl">
                    <a:srgbClr val="000000">
                      <a:alpha val="43137"/>
                    </a:srgbClr>
                  </a:outerShdw>
                </a:effectLst>
              </a:rPr>
              <a:t> 17:5  Thus says the LORD: "</a:t>
            </a:r>
            <a:r>
              <a:rPr lang="en-US" sz="2200" u="sng" dirty="0">
                <a:solidFill>
                  <a:srgbClr val="C00000"/>
                </a:solidFill>
                <a:effectLst>
                  <a:outerShdw blurRad="38100" dist="38100" dir="2700000" algn="tl">
                    <a:srgbClr val="000000">
                      <a:alpha val="43137"/>
                    </a:srgbClr>
                  </a:outerShdw>
                </a:effectLst>
              </a:rPr>
              <a:t>Cursed </a:t>
            </a:r>
            <a:r>
              <a:rPr lang="en-US" sz="2200" i="1" u="sng" dirty="0">
                <a:solidFill>
                  <a:srgbClr val="C00000"/>
                </a:solidFill>
                <a:effectLst>
                  <a:outerShdw blurRad="38100" dist="38100" dir="2700000" algn="tl">
                    <a:srgbClr val="000000">
                      <a:alpha val="43137"/>
                    </a:srgbClr>
                  </a:outerShdw>
                </a:effectLst>
              </a:rPr>
              <a:t>is</a:t>
            </a:r>
            <a:r>
              <a:rPr lang="en-US" sz="2200" u="sng" dirty="0">
                <a:solidFill>
                  <a:srgbClr val="C00000"/>
                </a:solidFill>
                <a:effectLst>
                  <a:outerShdw blurRad="38100" dist="38100" dir="2700000" algn="tl">
                    <a:srgbClr val="000000">
                      <a:alpha val="43137"/>
                    </a:srgbClr>
                  </a:outerShdw>
                </a:effectLst>
              </a:rPr>
              <a:t> the man who trusts in man</a:t>
            </a:r>
            <a:r>
              <a:rPr lang="en-US" sz="2200" dirty="0">
                <a:solidFill>
                  <a:srgbClr val="C00000"/>
                </a:solidFill>
                <a:effectLst>
                  <a:outerShdw blurRad="38100" dist="38100" dir="2700000" algn="tl">
                    <a:srgbClr val="000000">
                      <a:alpha val="43137"/>
                    </a:srgbClr>
                  </a:outerShdw>
                </a:effectLst>
              </a:rPr>
              <a:t> </a:t>
            </a:r>
            <a:r>
              <a:rPr lang="en-US" sz="2200" dirty="0">
                <a:solidFill>
                  <a:schemeClr val="tx2"/>
                </a:solidFill>
                <a:effectLst>
                  <a:outerShdw blurRad="38100" dist="38100" dir="2700000" algn="tl">
                    <a:srgbClr val="000000">
                      <a:alpha val="43137"/>
                    </a:srgbClr>
                  </a:outerShdw>
                </a:effectLst>
              </a:rPr>
              <a:t>and makes flesh his strength, whose heart departs from the LORD. </a:t>
            </a:r>
          </a:p>
          <a:p>
            <a:pPr marL="285750" indent="-285750">
              <a:buFont typeface="Arial" pitchFamily="34" charset="0"/>
              <a:buChar char="•"/>
            </a:pPr>
            <a:r>
              <a:rPr lang="en-US" sz="2200" dirty="0" err="1">
                <a:solidFill>
                  <a:schemeClr val="tx2"/>
                </a:solidFill>
                <a:effectLst>
                  <a:outerShdw blurRad="38100" dist="38100" dir="2700000" algn="tl">
                    <a:srgbClr val="000000">
                      <a:alpha val="43137"/>
                    </a:srgbClr>
                  </a:outerShdw>
                </a:effectLst>
              </a:rPr>
              <a:t>Jer</a:t>
            </a:r>
            <a:r>
              <a:rPr lang="en-US" sz="2200" dirty="0">
                <a:solidFill>
                  <a:schemeClr val="tx2"/>
                </a:solidFill>
                <a:effectLst>
                  <a:outerShdw blurRad="38100" dist="38100" dir="2700000" algn="tl">
                    <a:srgbClr val="000000">
                      <a:alpha val="43137"/>
                    </a:srgbClr>
                  </a:outerShdw>
                </a:effectLst>
              </a:rPr>
              <a:t> 17:6  For he shall be like a shrub in the desert, and shall not see when good comes, but shall inhabit the parched places in the wilderness, </a:t>
            </a:r>
            <a:r>
              <a:rPr lang="en-US" sz="2200" i="1" dirty="0">
                <a:solidFill>
                  <a:schemeClr val="tx2"/>
                </a:solidFill>
                <a:effectLst>
                  <a:outerShdw blurRad="38100" dist="38100" dir="2700000" algn="tl">
                    <a:srgbClr val="000000">
                      <a:alpha val="43137"/>
                    </a:srgbClr>
                  </a:outerShdw>
                </a:effectLst>
              </a:rPr>
              <a:t>in</a:t>
            </a:r>
            <a:r>
              <a:rPr lang="en-US" sz="2200" dirty="0">
                <a:solidFill>
                  <a:schemeClr val="tx2"/>
                </a:solidFill>
                <a:effectLst>
                  <a:outerShdw blurRad="38100" dist="38100" dir="2700000" algn="tl">
                    <a:srgbClr val="000000">
                      <a:alpha val="43137"/>
                    </a:srgbClr>
                  </a:outerShdw>
                </a:effectLst>
              </a:rPr>
              <a:t> a salt land </a:t>
            </a:r>
            <a:r>
              <a:rPr lang="en-US" sz="2200" i="1" dirty="0">
                <a:solidFill>
                  <a:schemeClr val="tx2"/>
                </a:solidFill>
                <a:effectLst>
                  <a:outerShdw blurRad="38100" dist="38100" dir="2700000" algn="tl">
                    <a:srgbClr val="000000">
                      <a:alpha val="43137"/>
                    </a:srgbClr>
                  </a:outerShdw>
                </a:effectLst>
              </a:rPr>
              <a:t>which is</a:t>
            </a:r>
            <a:r>
              <a:rPr lang="en-US" sz="2200" dirty="0">
                <a:solidFill>
                  <a:schemeClr val="tx2"/>
                </a:solidFill>
                <a:effectLst>
                  <a:outerShdw blurRad="38100" dist="38100" dir="2700000" algn="tl">
                    <a:srgbClr val="000000">
                      <a:alpha val="43137"/>
                    </a:srgbClr>
                  </a:outerShdw>
                </a:effectLst>
              </a:rPr>
              <a:t> not inhabited. </a:t>
            </a:r>
          </a:p>
        </p:txBody>
      </p:sp>
      <p:sp>
        <p:nvSpPr>
          <p:cNvPr id="9" name="Rectangle 8"/>
          <p:cNvSpPr/>
          <p:nvPr/>
        </p:nvSpPr>
        <p:spPr>
          <a:xfrm>
            <a:off x="6564198" y="2168165"/>
            <a:ext cx="4842235" cy="3816429"/>
          </a:xfrm>
          <a:prstGeom prst="rect">
            <a:avLst/>
          </a:prstGeom>
        </p:spPr>
        <p:txBody>
          <a:bodyPr wrap="square">
            <a:spAutoFit/>
          </a:bodyPr>
          <a:lstStyle/>
          <a:p>
            <a:pPr marL="285750" indent="-285750">
              <a:buFont typeface="Arial" pitchFamily="34" charset="0"/>
              <a:buChar char="•"/>
            </a:pPr>
            <a:r>
              <a:rPr lang="en-US" sz="2200" dirty="0" err="1">
                <a:solidFill>
                  <a:schemeClr val="tx2"/>
                </a:solidFill>
                <a:effectLst>
                  <a:outerShdw blurRad="38100" dist="38100" dir="2700000" algn="tl">
                    <a:srgbClr val="000000">
                      <a:alpha val="43137"/>
                    </a:srgbClr>
                  </a:outerShdw>
                </a:effectLst>
              </a:rPr>
              <a:t>Jer</a:t>
            </a:r>
            <a:r>
              <a:rPr lang="en-US" sz="2200" dirty="0">
                <a:solidFill>
                  <a:schemeClr val="tx2"/>
                </a:solidFill>
                <a:effectLst>
                  <a:outerShdw blurRad="38100" dist="38100" dir="2700000" algn="tl">
                    <a:srgbClr val="000000">
                      <a:alpha val="43137"/>
                    </a:srgbClr>
                  </a:outerShdw>
                </a:effectLst>
              </a:rPr>
              <a:t> 17:7  </a:t>
            </a:r>
            <a:r>
              <a:rPr lang="en-US" sz="2200" u="sng" dirty="0">
                <a:solidFill>
                  <a:srgbClr val="C00000"/>
                </a:solidFill>
                <a:effectLst>
                  <a:outerShdw blurRad="38100" dist="38100" dir="2700000" algn="tl">
                    <a:srgbClr val="000000">
                      <a:alpha val="43137"/>
                    </a:srgbClr>
                  </a:outerShdw>
                </a:effectLst>
              </a:rPr>
              <a:t>"Blessed </a:t>
            </a:r>
            <a:r>
              <a:rPr lang="en-US" sz="2200" i="1" u="sng" dirty="0">
                <a:solidFill>
                  <a:srgbClr val="C00000"/>
                </a:solidFill>
                <a:effectLst>
                  <a:outerShdw blurRad="38100" dist="38100" dir="2700000" algn="tl">
                    <a:srgbClr val="000000">
                      <a:alpha val="43137"/>
                    </a:srgbClr>
                  </a:outerShdw>
                </a:effectLst>
              </a:rPr>
              <a:t>is</a:t>
            </a:r>
            <a:r>
              <a:rPr lang="en-US" sz="2200" u="sng" dirty="0">
                <a:solidFill>
                  <a:srgbClr val="C00000"/>
                </a:solidFill>
                <a:effectLst>
                  <a:outerShdw blurRad="38100" dist="38100" dir="2700000" algn="tl">
                    <a:srgbClr val="000000">
                      <a:alpha val="43137"/>
                    </a:srgbClr>
                  </a:outerShdw>
                </a:effectLst>
              </a:rPr>
              <a:t> the man who trusts in the LORD</a:t>
            </a:r>
            <a:r>
              <a:rPr lang="en-US" sz="2200" dirty="0">
                <a:solidFill>
                  <a:schemeClr val="tx2"/>
                </a:solidFill>
                <a:effectLst>
                  <a:outerShdw blurRad="38100" dist="38100" dir="2700000" algn="tl">
                    <a:srgbClr val="000000">
                      <a:alpha val="43137"/>
                    </a:srgbClr>
                  </a:outerShdw>
                </a:effectLst>
              </a:rPr>
              <a:t>, And whose hope is the LORD. </a:t>
            </a:r>
          </a:p>
          <a:p>
            <a:pPr marL="285750" indent="-285750">
              <a:buFont typeface="Arial" pitchFamily="34" charset="0"/>
              <a:buChar char="•"/>
            </a:pPr>
            <a:r>
              <a:rPr lang="en-US" sz="2200" dirty="0" err="1">
                <a:solidFill>
                  <a:schemeClr val="tx2"/>
                </a:solidFill>
                <a:effectLst>
                  <a:outerShdw blurRad="38100" dist="38100" dir="2700000" algn="tl">
                    <a:srgbClr val="000000">
                      <a:alpha val="43137"/>
                    </a:srgbClr>
                  </a:outerShdw>
                </a:effectLst>
              </a:rPr>
              <a:t>Jer</a:t>
            </a:r>
            <a:r>
              <a:rPr lang="en-US" sz="2200" dirty="0">
                <a:solidFill>
                  <a:schemeClr val="tx2"/>
                </a:solidFill>
                <a:effectLst>
                  <a:outerShdw blurRad="38100" dist="38100" dir="2700000" algn="tl">
                    <a:srgbClr val="000000">
                      <a:alpha val="43137"/>
                    </a:srgbClr>
                  </a:outerShdw>
                </a:effectLst>
              </a:rPr>
              <a:t> 17:8  For he shall be like a tree planted by the waters, Which spreads out its roots by the river, And will not fear when heat comes; But its leaf will be green, And will not be anxious </a:t>
            </a:r>
            <a:r>
              <a:rPr lang="en-US" sz="2200" u="sng" dirty="0">
                <a:solidFill>
                  <a:srgbClr val="C00000"/>
                </a:solidFill>
                <a:effectLst>
                  <a:outerShdw blurRad="38100" dist="38100" dir="2700000" algn="tl">
                    <a:srgbClr val="000000">
                      <a:alpha val="43137"/>
                    </a:srgbClr>
                  </a:outerShdw>
                </a:effectLst>
              </a:rPr>
              <a:t>in the year of drought</a:t>
            </a:r>
            <a:r>
              <a:rPr lang="en-US" sz="2200" dirty="0">
                <a:solidFill>
                  <a:schemeClr val="tx2"/>
                </a:solidFill>
                <a:effectLst>
                  <a:outerShdw blurRad="38100" dist="38100" dir="2700000" algn="tl">
                    <a:srgbClr val="000000">
                      <a:alpha val="43137"/>
                    </a:srgbClr>
                  </a:outerShdw>
                </a:effectLst>
              </a:rPr>
              <a:t>, Nor will cease from yielding fruit. </a:t>
            </a: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994" y="1867772"/>
            <a:ext cx="4986612" cy="4284738"/>
          </a:xfrm>
          <a:prstGeom prst="rect">
            <a:avLst/>
          </a:prstGeom>
          <a:ln w="19050">
            <a:solidFill>
              <a:schemeClr val="tx1"/>
            </a:solidFill>
            <a:miter lim="800000"/>
            <a:headEnd/>
            <a:tailEnd/>
          </a:ln>
          <a:effectLst>
            <a:outerShdw blurRad="292100" dist="139700" dir="2700000" algn="tl" rotWithShape="0">
              <a:srgbClr val="333333">
                <a:alpha val="65000"/>
              </a:srgbClr>
            </a:outerShdw>
            <a:softEdge rad="63500"/>
          </a:effectLst>
          <a:extLst>
            <a:ext uri="{909E8E84-426E-40DD-AFC4-6F175D3DCCD1}">
              <a14:hiddenFill xmlns:a14="http://schemas.microsoft.com/office/drawing/2010/main">
                <a:solidFill>
                  <a:schemeClr val="accent1"/>
                </a:solidFill>
              </a14:hiddenFill>
            </a:ext>
          </a:extLst>
        </p:spPr>
      </p:pic>
      <p:cxnSp>
        <p:nvCxnSpPr>
          <p:cNvPr id="12" name="Straight Connector 11"/>
          <p:cNvCxnSpPr/>
          <p:nvPr/>
        </p:nvCxnSpPr>
        <p:spPr>
          <a:xfrm>
            <a:off x="6956981" y="4534293"/>
            <a:ext cx="414779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315959" y="2168165"/>
            <a:ext cx="5354425" cy="3984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698491" y="2394409"/>
            <a:ext cx="4707941" cy="707886"/>
          </a:xfrm>
          <a:prstGeom prst="rect">
            <a:avLst/>
          </a:prstGeom>
          <a:solidFill>
            <a:schemeClr val="accent4">
              <a:lumMod val="50000"/>
            </a:schemeClr>
          </a:solidFill>
          <a:ln>
            <a:solidFill>
              <a:schemeClr val="accent4">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000" dirty="0">
                <a:effectLst>
                  <a:outerShdw blurRad="38100" dist="38100" dir="2700000" algn="tl">
                    <a:srgbClr val="000000">
                      <a:alpha val="43137"/>
                    </a:srgbClr>
                  </a:outerShdw>
                </a:effectLst>
              </a:rPr>
              <a:t>Because it spreads out its roots by the river…</a:t>
            </a:r>
          </a:p>
        </p:txBody>
      </p:sp>
      <p:sp>
        <p:nvSpPr>
          <p:cNvPr id="13" name="TextBox 12"/>
          <p:cNvSpPr txBox="1"/>
          <p:nvPr/>
        </p:nvSpPr>
        <p:spPr>
          <a:xfrm>
            <a:off x="6698492" y="3271477"/>
            <a:ext cx="4707942" cy="1477328"/>
          </a:xfrm>
          <a:prstGeom prst="rect">
            <a:avLst/>
          </a:prstGeom>
          <a:noFill/>
        </p:spPr>
        <p:txBody>
          <a:bodyPr wrap="square" rtlCol="0">
            <a:spAutoFit/>
          </a:bodyPr>
          <a:lstStyle/>
          <a:p>
            <a:pPr>
              <a:lnSpc>
                <a:spcPct val="150000"/>
              </a:lnSpc>
            </a:pPr>
            <a:r>
              <a:rPr lang="en-US" sz="2000" dirty="0">
                <a:solidFill>
                  <a:schemeClr val="tx2"/>
                </a:solidFill>
                <a:effectLst>
                  <a:outerShdw blurRad="38100" dist="38100" dir="2700000" algn="tl">
                    <a:srgbClr val="000000">
                      <a:alpha val="43137"/>
                    </a:srgbClr>
                  </a:outerShdw>
                </a:effectLst>
              </a:rPr>
              <a:t>…will not fear when heat comes</a:t>
            </a:r>
          </a:p>
          <a:p>
            <a:pPr>
              <a:lnSpc>
                <a:spcPct val="150000"/>
              </a:lnSpc>
            </a:pPr>
            <a:r>
              <a:rPr lang="en-US" sz="2000" dirty="0">
                <a:solidFill>
                  <a:schemeClr val="tx2"/>
                </a:solidFill>
                <a:effectLst>
                  <a:outerShdw blurRad="38100" dist="38100" dir="2700000" algn="tl">
                    <a:srgbClr val="000000">
                      <a:alpha val="43137"/>
                    </a:srgbClr>
                  </a:outerShdw>
                </a:effectLst>
              </a:rPr>
              <a:t>…will not be anxious in year of drought</a:t>
            </a:r>
          </a:p>
          <a:p>
            <a:pPr>
              <a:lnSpc>
                <a:spcPct val="150000"/>
              </a:lnSpc>
            </a:pPr>
            <a:r>
              <a:rPr lang="en-US" sz="2000" dirty="0">
                <a:solidFill>
                  <a:schemeClr val="tx2"/>
                </a:solidFill>
                <a:effectLst>
                  <a:outerShdw blurRad="38100" dist="38100" dir="2700000" algn="tl">
                    <a:srgbClr val="000000">
                      <a:alpha val="43137"/>
                    </a:srgbClr>
                  </a:outerShdw>
                </a:effectLst>
              </a:rPr>
              <a:t>…will not cease from yielding fruit</a:t>
            </a:r>
          </a:p>
        </p:txBody>
      </p:sp>
      <p:sp>
        <p:nvSpPr>
          <p:cNvPr id="16" name="Rectangle 15"/>
          <p:cNvSpPr/>
          <p:nvPr/>
        </p:nvSpPr>
        <p:spPr>
          <a:xfrm>
            <a:off x="5160752" y="6364605"/>
            <a:ext cx="6888809" cy="461665"/>
          </a:xfrm>
          <a:prstGeom prst="rect">
            <a:avLst/>
          </a:prstGeom>
        </p:spPr>
        <p:txBody>
          <a:bodyPr wrap="none">
            <a:spAutoFit/>
          </a:bodyPr>
          <a:lstStyle/>
          <a:p>
            <a:pPr algn="r"/>
            <a:r>
              <a:rPr lang="en-US" sz="2400" b="1" cap="small" dirty="0">
                <a:solidFill>
                  <a:schemeClr val="tx2"/>
                </a:solidFill>
              </a:rPr>
              <a:t>Lesson 5:  Revelation on occasion of the Drought</a:t>
            </a:r>
          </a:p>
        </p:txBody>
      </p:sp>
    </p:spTree>
    <p:extLst>
      <p:ext uri="{BB962C8B-B14F-4D97-AF65-F5344CB8AC3E}">
        <p14:creationId xmlns:p14="http://schemas.microsoft.com/office/powerpoint/2010/main" val="385739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3">
                                            <p:txEl>
                                              <p:pRg st="0" end="0"/>
                                            </p:txEl>
                                          </p:spTgt>
                                        </p:tgtEl>
                                        <p:attrNameLst>
                                          <p:attrName>style.visibility</p:attrName>
                                        </p:attrNameLst>
                                      </p:cBhvr>
                                      <p:to>
                                        <p:strVal val="visible"/>
                                      </p:to>
                                    </p:set>
                                    <p:animEffect transition="in" filter="wipe(left)">
                                      <p:cBhvr>
                                        <p:cTn id="45" dur="500"/>
                                        <p:tgtEl>
                                          <p:spTgt spid="13">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3">
                                            <p:txEl>
                                              <p:pRg st="1" end="1"/>
                                            </p:txEl>
                                          </p:spTgt>
                                        </p:tgtEl>
                                        <p:attrNameLst>
                                          <p:attrName>style.visibility</p:attrName>
                                        </p:attrNameLst>
                                      </p:cBhvr>
                                      <p:to>
                                        <p:strVal val="visible"/>
                                      </p:to>
                                    </p:set>
                                    <p:animEffect transition="in" filter="wipe(left)">
                                      <p:cBhvr>
                                        <p:cTn id="50" dur="500"/>
                                        <p:tgtEl>
                                          <p:spTgt spid="13">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3">
                                            <p:txEl>
                                              <p:pRg st="2" end="2"/>
                                            </p:txEl>
                                          </p:spTgt>
                                        </p:tgtEl>
                                        <p:attrNameLst>
                                          <p:attrName>style.visibility</p:attrName>
                                        </p:attrNameLst>
                                      </p:cBhvr>
                                      <p:to>
                                        <p:strVal val="visible"/>
                                      </p:to>
                                    </p:set>
                                    <p:animEffect transition="in" filter="wipe(left)">
                                      <p:cBhvr>
                                        <p:cTn id="55"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2107" y="2253006"/>
            <a:ext cx="11095349" cy="527901"/>
          </a:xfrm>
          <a:prstGeom prst="rect">
            <a:avLst/>
          </a:prstGeom>
          <a:solidFill>
            <a:srgbClr val="A85229">
              <a:alpha val="36863"/>
            </a:srgb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Rectangle 1026"/>
          <p:cNvSpPr>
            <a:spLocks noGrp="1" noChangeArrowheads="1"/>
          </p:cNvSpPr>
          <p:nvPr>
            <p:ph type="title"/>
          </p:nvPr>
        </p:nvSpPr>
        <p:spPr/>
        <p:txBody>
          <a:bodyPr/>
          <a:lstStyle/>
          <a:p>
            <a:r>
              <a:rPr lang="en-US" altLang="en-US" dirty="0"/>
              <a:t>Outline of Jeremiah</a:t>
            </a:r>
          </a:p>
        </p:txBody>
      </p:sp>
      <p:sp>
        <p:nvSpPr>
          <p:cNvPr id="5123" name="Rectangle 1027"/>
          <p:cNvSpPr>
            <a:spLocks noGrp="1" noChangeArrowheads="1"/>
          </p:cNvSpPr>
          <p:nvPr>
            <p:ph sz="half" idx="1"/>
          </p:nvPr>
        </p:nvSpPr>
        <p:spPr/>
        <p:txBody>
          <a:bodyPr>
            <a:normAutofit/>
          </a:bodyPr>
          <a:lstStyle/>
          <a:p>
            <a:pPr>
              <a:lnSpc>
                <a:spcPct val="100000"/>
              </a:lnSpc>
            </a:pPr>
            <a:r>
              <a:rPr lang="en-US" altLang="en-US" b="1" dirty="0"/>
              <a:t>Part I:  Chapter 1</a:t>
            </a:r>
          </a:p>
          <a:p>
            <a:pPr>
              <a:lnSpc>
                <a:spcPct val="100000"/>
              </a:lnSpc>
            </a:pPr>
            <a:r>
              <a:rPr lang="en-US" altLang="en-US" b="1" dirty="0"/>
              <a:t>Part II: Chapter 2-20</a:t>
            </a:r>
          </a:p>
          <a:p>
            <a:pPr>
              <a:lnSpc>
                <a:spcPct val="100000"/>
              </a:lnSpc>
            </a:pPr>
            <a:r>
              <a:rPr lang="en-US" altLang="en-US" b="1" dirty="0"/>
              <a:t>Part III: Chapters 21-39</a:t>
            </a:r>
            <a:br>
              <a:rPr lang="en-US" altLang="en-US" b="1" dirty="0"/>
            </a:br>
            <a:endParaRPr lang="en-US" altLang="en-US" b="1" dirty="0"/>
          </a:p>
          <a:p>
            <a:pPr>
              <a:lnSpc>
                <a:spcPct val="100000"/>
              </a:lnSpc>
            </a:pPr>
            <a:r>
              <a:rPr lang="en-US" altLang="en-US" b="1" dirty="0"/>
              <a:t>Part IV: Chapters 40-45</a:t>
            </a:r>
          </a:p>
          <a:p>
            <a:pPr>
              <a:lnSpc>
                <a:spcPct val="100000"/>
              </a:lnSpc>
            </a:pPr>
            <a:r>
              <a:rPr lang="en-US" altLang="en-US" b="1" dirty="0"/>
              <a:t>Part V: Chapters 46-51</a:t>
            </a:r>
          </a:p>
          <a:p>
            <a:pPr>
              <a:lnSpc>
                <a:spcPct val="100000"/>
              </a:lnSpc>
            </a:pPr>
            <a:r>
              <a:rPr lang="en-US" altLang="en-US" b="1" dirty="0"/>
              <a:t>Historical Appendix: Chapter 52</a:t>
            </a:r>
          </a:p>
        </p:txBody>
      </p:sp>
      <p:sp>
        <p:nvSpPr>
          <p:cNvPr id="4" name="Content Placeholder 3"/>
          <p:cNvSpPr>
            <a:spLocks noGrp="1"/>
          </p:cNvSpPr>
          <p:nvPr>
            <p:ph sz="half" idx="2"/>
          </p:nvPr>
        </p:nvSpPr>
        <p:spPr>
          <a:xfrm>
            <a:off x="6172199" y="1825625"/>
            <a:ext cx="5859380" cy="4117975"/>
          </a:xfrm>
        </p:spPr>
        <p:txBody>
          <a:bodyPr>
            <a:normAutofit/>
          </a:bodyPr>
          <a:lstStyle/>
          <a:p>
            <a:r>
              <a:rPr lang="en-US" altLang="en-US" b="1" dirty="0"/>
              <a:t>Jeremiah’s call</a:t>
            </a:r>
          </a:p>
          <a:p>
            <a:r>
              <a:rPr lang="en-US" altLang="en-US" b="1" dirty="0"/>
              <a:t>Speeches and Prophecies during rule of Josiah</a:t>
            </a:r>
          </a:p>
          <a:p>
            <a:r>
              <a:rPr lang="en-US" altLang="en-US" b="1" dirty="0"/>
              <a:t>Prophecies of Specific Events during rule of Jehoiakim &amp; Zedekiah</a:t>
            </a:r>
          </a:p>
          <a:p>
            <a:r>
              <a:rPr lang="en-US" altLang="en-US" b="1" dirty="0"/>
              <a:t>Judah After the Fall of Jerusalem</a:t>
            </a:r>
          </a:p>
          <a:p>
            <a:r>
              <a:rPr lang="en-US" altLang="en-US" b="1" dirty="0"/>
              <a:t>The Lord’s Word Against Foreign Nations</a:t>
            </a:r>
          </a:p>
          <a:p>
            <a:r>
              <a:rPr lang="en-US" altLang="en-US" b="1" dirty="0"/>
              <a:t>The Fall of Jerusalem</a:t>
            </a:r>
          </a:p>
          <a:p>
            <a:endParaRPr lang="en-US" altLang="en-US" dirty="0"/>
          </a:p>
          <a:p>
            <a:endParaRPr lang="en-US" dirty="0"/>
          </a:p>
        </p:txBody>
      </p:sp>
      <p:sp>
        <p:nvSpPr>
          <p:cNvPr id="8" name="Rectangle 7"/>
          <p:cNvSpPr/>
          <p:nvPr/>
        </p:nvSpPr>
        <p:spPr>
          <a:xfrm>
            <a:off x="5160752" y="6364605"/>
            <a:ext cx="6888809" cy="461665"/>
          </a:xfrm>
          <a:prstGeom prst="rect">
            <a:avLst/>
          </a:prstGeom>
        </p:spPr>
        <p:txBody>
          <a:bodyPr wrap="none">
            <a:spAutoFit/>
          </a:bodyPr>
          <a:lstStyle/>
          <a:p>
            <a:pPr algn="r"/>
            <a:r>
              <a:rPr lang="en-US" sz="2400" b="1" cap="small" dirty="0">
                <a:solidFill>
                  <a:schemeClr val="tx2"/>
                </a:solidFill>
              </a:rPr>
              <a:t>Lesson 5:  Revelation on occasion of the Drought</a:t>
            </a:r>
          </a:p>
        </p:txBody>
      </p:sp>
    </p:spTree>
    <p:extLst>
      <p:ext uri="{BB962C8B-B14F-4D97-AF65-F5344CB8AC3E}">
        <p14:creationId xmlns:p14="http://schemas.microsoft.com/office/powerpoint/2010/main" val="10495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SIN OF JUDAH </a:t>
            </a:r>
            <a:r>
              <a:rPr lang="en-US" sz="2000" dirty="0">
                <a:solidFill>
                  <a:schemeClr val="tx2"/>
                </a:solidFill>
              </a:rPr>
              <a:t>– CHAPTER 17</a:t>
            </a:r>
          </a:p>
        </p:txBody>
      </p:sp>
      <p:sp>
        <p:nvSpPr>
          <p:cNvPr id="4" name="Rectangle 3"/>
          <p:cNvSpPr/>
          <p:nvPr/>
        </p:nvSpPr>
        <p:spPr>
          <a:xfrm>
            <a:off x="1385371" y="1406107"/>
            <a:ext cx="6426952" cy="461665"/>
          </a:xfrm>
          <a:prstGeom prst="rect">
            <a:avLst/>
          </a:prstGeom>
        </p:spPr>
        <p:txBody>
          <a:bodyPr wrap="none">
            <a:spAutoFit/>
          </a:bodyPr>
          <a:lstStyle/>
          <a:p>
            <a:r>
              <a:rPr lang="en-US" sz="2400" b="1" cap="small" dirty="0"/>
              <a:t>– not trusting in the fountain of living water</a:t>
            </a:r>
            <a:r>
              <a:rPr lang="en-US" sz="2000" b="1" cap="small" dirty="0"/>
              <a:t>.</a:t>
            </a:r>
          </a:p>
        </p:txBody>
      </p:sp>
      <p:sp>
        <p:nvSpPr>
          <p:cNvPr id="16" name="Rectangle 15"/>
          <p:cNvSpPr/>
          <p:nvPr/>
        </p:nvSpPr>
        <p:spPr>
          <a:xfrm>
            <a:off x="587021" y="1958194"/>
            <a:ext cx="10941959" cy="1200329"/>
          </a:xfrm>
          <a:prstGeom prst="rect">
            <a:avLst/>
          </a:prstGeom>
        </p:spPr>
        <p:txBody>
          <a:bodyPr wrap="square">
            <a:spAutoFit/>
          </a:bodyPr>
          <a:lstStyle/>
          <a:p>
            <a:r>
              <a:rPr lang="en-US" sz="2400" b="1" dirty="0" err="1"/>
              <a:t>Jer</a:t>
            </a:r>
            <a:r>
              <a:rPr lang="en-US" sz="2400" b="1" dirty="0"/>
              <a:t> 17:9,10</a:t>
            </a:r>
            <a:r>
              <a:rPr lang="en-US" sz="2400" dirty="0"/>
              <a:t>  </a:t>
            </a:r>
            <a:r>
              <a:rPr lang="en-US" sz="2400" dirty="0">
                <a:solidFill>
                  <a:schemeClr val="tx2"/>
                </a:solidFill>
                <a:effectLst>
                  <a:outerShdw blurRad="38100" dist="38100" dir="2700000" algn="tl">
                    <a:srgbClr val="000000">
                      <a:alpha val="43137"/>
                    </a:srgbClr>
                  </a:outerShdw>
                </a:effectLst>
              </a:rPr>
              <a:t>"The heart </a:t>
            </a:r>
            <a:r>
              <a:rPr lang="en-US" sz="2400" i="1" dirty="0">
                <a:solidFill>
                  <a:schemeClr val="tx2"/>
                </a:solidFill>
                <a:effectLst>
                  <a:outerShdw blurRad="38100" dist="38100" dir="2700000" algn="tl">
                    <a:srgbClr val="000000">
                      <a:alpha val="43137"/>
                    </a:srgbClr>
                  </a:outerShdw>
                </a:effectLst>
              </a:rPr>
              <a:t>is</a:t>
            </a:r>
            <a:r>
              <a:rPr lang="en-US" sz="2400" dirty="0">
                <a:solidFill>
                  <a:schemeClr val="tx2"/>
                </a:solidFill>
                <a:effectLst>
                  <a:outerShdw blurRad="38100" dist="38100" dir="2700000" algn="tl">
                    <a:srgbClr val="000000">
                      <a:alpha val="43137"/>
                    </a:srgbClr>
                  </a:outerShdw>
                </a:effectLst>
              </a:rPr>
              <a:t> deceitful above all </a:t>
            </a:r>
            <a:r>
              <a:rPr lang="en-US" sz="2400" i="1" dirty="0">
                <a:solidFill>
                  <a:schemeClr val="tx2"/>
                </a:solidFill>
                <a:effectLst>
                  <a:outerShdw blurRad="38100" dist="38100" dir="2700000" algn="tl">
                    <a:srgbClr val="000000">
                      <a:alpha val="43137"/>
                    </a:srgbClr>
                  </a:outerShdw>
                </a:effectLst>
              </a:rPr>
              <a:t>things,</a:t>
            </a:r>
            <a:r>
              <a:rPr lang="en-US" sz="2400" dirty="0">
                <a:solidFill>
                  <a:schemeClr val="tx2"/>
                </a:solidFill>
                <a:effectLst>
                  <a:outerShdw blurRad="38100" dist="38100" dir="2700000" algn="tl">
                    <a:srgbClr val="000000">
                      <a:alpha val="43137"/>
                    </a:srgbClr>
                  </a:outerShdw>
                </a:effectLst>
              </a:rPr>
              <a:t> And desperately wicked; Who can know it? I, the LORD, search the heart, </a:t>
            </a:r>
            <a:r>
              <a:rPr lang="en-US" sz="2400" i="1" dirty="0">
                <a:solidFill>
                  <a:schemeClr val="tx2"/>
                </a:solidFill>
                <a:effectLst>
                  <a:outerShdw blurRad="38100" dist="38100" dir="2700000" algn="tl">
                    <a:srgbClr val="000000">
                      <a:alpha val="43137"/>
                    </a:srgbClr>
                  </a:outerShdw>
                </a:effectLst>
              </a:rPr>
              <a:t>I</a:t>
            </a:r>
            <a:r>
              <a:rPr lang="en-US" sz="2400" dirty="0">
                <a:solidFill>
                  <a:schemeClr val="tx2"/>
                </a:solidFill>
                <a:effectLst>
                  <a:outerShdw blurRad="38100" dist="38100" dir="2700000" algn="tl">
                    <a:srgbClr val="000000">
                      <a:alpha val="43137"/>
                    </a:srgbClr>
                  </a:outerShdw>
                </a:effectLst>
              </a:rPr>
              <a:t> test the mind, Even to give every man according to his ways, According to the fruit of his doings</a:t>
            </a:r>
            <a:r>
              <a:rPr lang="en-US" sz="2400" dirty="0"/>
              <a:t>. </a:t>
            </a:r>
          </a:p>
        </p:txBody>
      </p:sp>
      <p:sp>
        <p:nvSpPr>
          <p:cNvPr id="17" name="Up Arrow 16"/>
          <p:cNvSpPr/>
          <p:nvPr/>
        </p:nvSpPr>
        <p:spPr>
          <a:xfrm>
            <a:off x="5298247" y="3670261"/>
            <a:ext cx="1565392" cy="1162756"/>
          </a:xfrm>
          <a:prstGeom prst="upArrow">
            <a:avLst/>
          </a:prstGeom>
          <a:solidFill>
            <a:srgbClr val="CC990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1399819" y="3670261"/>
            <a:ext cx="1550341" cy="1162756"/>
          </a:xfrm>
          <a:prstGeom prst="downArrow">
            <a:avLst/>
          </a:prstGeom>
          <a:solidFill>
            <a:srgbClr val="CC990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7227" y="3226625"/>
            <a:ext cx="3055525" cy="461665"/>
          </a:xfrm>
          <a:prstGeom prst="rect">
            <a:avLst/>
          </a:prstGeom>
          <a:noFill/>
        </p:spPr>
        <p:txBody>
          <a:bodyPr wrap="square" rtlCol="0">
            <a:spAutoFit/>
          </a:bodyPr>
          <a:lstStyle/>
          <a:p>
            <a:pPr algn="ctr"/>
            <a:r>
              <a:rPr lang="en-US" sz="2400" b="1" dirty="0"/>
              <a:t>Trusting in flesh</a:t>
            </a:r>
          </a:p>
        </p:txBody>
      </p:sp>
      <p:sp>
        <p:nvSpPr>
          <p:cNvPr id="20" name="TextBox 19"/>
          <p:cNvSpPr txBox="1"/>
          <p:nvPr/>
        </p:nvSpPr>
        <p:spPr>
          <a:xfrm>
            <a:off x="37627" y="4804326"/>
            <a:ext cx="4274727" cy="461665"/>
          </a:xfrm>
          <a:prstGeom prst="rect">
            <a:avLst/>
          </a:prstGeom>
          <a:noFill/>
        </p:spPr>
        <p:txBody>
          <a:bodyPr wrap="square" rtlCol="0">
            <a:spAutoFit/>
          </a:bodyPr>
          <a:lstStyle/>
          <a:p>
            <a:pPr algn="ctr"/>
            <a:r>
              <a:rPr lang="en-US" sz="2400" b="1" dirty="0"/>
              <a:t>A Partridge that Broods</a:t>
            </a:r>
          </a:p>
        </p:txBody>
      </p:sp>
      <p:sp>
        <p:nvSpPr>
          <p:cNvPr id="21" name="TextBox 20"/>
          <p:cNvSpPr txBox="1"/>
          <p:nvPr/>
        </p:nvSpPr>
        <p:spPr>
          <a:xfrm>
            <a:off x="4553180" y="4804325"/>
            <a:ext cx="3055525" cy="461665"/>
          </a:xfrm>
          <a:prstGeom prst="rect">
            <a:avLst/>
          </a:prstGeom>
          <a:noFill/>
        </p:spPr>
        <p:txBody>
          <a:bodyPr wrap="square" rtlCol="0">
            <a:spAutoFit/>
          </a:bodyPr>
          <a:lstStyle/>
          <a:p>
            <a:pPr algn="ctr"/>
            <a:r>
              <a:rPr lang="en-US" sz="2400" b="1" dirty="0"/>
              <a:t>Trusting in God</a:t>
            </a:r>
          </a:p>
        </p:txBody>
      </p:sp>
      <p:sp>
        <p:nvSpPr>
          <p:cNvPr id="22" name="TextBox 21"/>
          <p:cNvSpPr txBox="1"/>
          <p:nvPr/>
        </p:nvSpPr>
        <p:spPr>
          <a:xfrm>
            <a:off x="3943579" y="3226624"/>
            <a:ext cx="4274727" cy="461665"/>
          </a:xfrm>
          <a:prstGeom prst="rect">
            <a:avLst/>
          </a:prstGeom>
          <a:noFill/>
        </p:spPr>
        <p:txBody>
          <a:bodyPr wrap="square" rtlCol="0">
            <a:spAutoFit/>
          </a:bodyPr>
          <a:lstStyle/>
          <a:p>
            <a:pPr algn="ctr"/>
            <a:r>
              <a:rPr lang="en-US" sz="2400" b="1" dirty="0"/>
              <a:t>A Tree by the River</a:t>
            </a:r>
          </a:p>
        </p:txBody>
      </p:sp>
      <p:sp>
        <p:nvSpPr>
          <p:cNvPr id="3" name="Rectangle 2"/>
          <p:cNvSpPr/>
          <p:nvPr/>
        </p:nvSpPr>
        <p:spPr>
          <a:xfrm>
            <a:off x="7993930" y="3368029"/>
            <a:ext cx="3883844" cy="1938992"/>
          </a:xfrm>
          <a:prstGeom prst="rect">
            <a:avLst/>
          </a:prstGeom>
          <a:solidFill>
            <a:schemeClr val="accent3">
              <a:lumMod val="40000"/>
              <a:lumOff val="60000"/>
            </a:schemeClr>
          </a:solidFill>
          <a:ln>
            <a:solidFill>
              <a:schemeClr val="accent3"/>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a:spAutoFit/>
          </a:bodyPr>
          <a:lstStyle/>
          <a:p>
            <a:r>
              <a:rPr lang="en-US" sz="2400" b="1" dirty="0" err="1">
                <a:solidFill>
                  <a:schemeClr val="tx2"/>
                </a:solidFill>
                <a:effectLst>
                  <a:outerShdw blurRad="38100" dist="38100" dir="2700000" algn="tl">
                    <a:srgbClr val="000000">
                      <a:alpha val="43137"/>
                    </a:srgbClr>
                  </a:outerShdw>
                </a:effectLst>
              </a:rPr>
              <a:t>Jer</a:t>
            </a:r>
            <a:r>
              <a:rPr lang="en-US" sz="2400" b="1" dirty="0">
                <a:solidFill>
                  <a:schemeClr val="tx2"/>
                </a:solidFill>
                <a:effectLst>
                  <a:outerShdw blurRad="38100" dist="38100" dir="2700000" algn="tl">
                    <a:srgbClr val="000000">
                      <a:alpha val="43137"/>
                    </a:srgbClr>
                  </a:outerShdw>
                </a:effectLst>
              </a:rPr>
              <a:t> 17:9</a:t>
            </a:r>
            <a:r>
              <a:rPr lang="en-US" sz="2400" dirty="0">
                <a:solidFill>
                  <a:schemeClr val="tx2"/>
                </a:solidFill>
                <a:effectLst>
                  <a:outerShdw blurRad="38100" dist="38100" dir="2700000" algn="tl">
                    <a:srgbClr val="000000">
                      <a:alpha val="43137"/>
                    </a:srgbClr>
                  </a:outerShdw>
                </a:effectLst>
              </a:rPr>
              <a:t>  "Nothing can hide its evil as well as the human mind. It can be very sick, and no one really understands it. ERV </a:t>
            </a:r>
          </a:p>
        </p:txBody>
      </p:sp>
      <p:sp>
        <p:nvSpPr>
          <p:cNvPr id="23" name="TextBox 4"/>
          <p:cNvSpPr txBox="1">
            <a:spLocks noChangeArrowheads="1"/>
          </p:cNvSpPr>
          <p:nvPr/>
        </p:nvSpPr>
        <p:spPr bwMode="auto">
          <a:xfrm>
            <a:off x="398151" y="5431463"/>
            <a:ext cx="7210554" cy="461665"/>
          </a:xfrm>
          <a:prstGeom prst="rect">
            <a:avLst/>
          </a:prstGeom>
          <a:solidFill>
            <a:schemeClr val="accent5">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ltLang="en-US" dirty="0">
                <a:solidFill>
                  <a:schemeClr val="tx2"/>
                </a:solidFill>
                <a:effectLst>
                  <a:outerShdw blurRad="38100" dist="38100" dir="2700000" algn="tl">
                    <a:srgbClr val="000000">
                      <a:alpha val="43137"/>
                    </a:srgbClr>
                  </a:outerShdw>
                </a:effectLst>
                <a:latin typeface="+mn-lt"/>
              </a:rPr>
              <a:t>What example would God use to illustrate His point? </a:t>
            </a:r>
          </a:p>
        </p:txBody>
      </p:sp>
      <p:sp>
        <p:nvSpPr>
          <p:cNvPr id="24" name="Rectangle 23"/>
          <p:cNvSpPr/>
          <p:nvPr/>
        </p:nvSpPr>
        <p:spPr>
          <a:xfrm>
            <a:off x="5160752" y="6364605"/>
            <a:ext cx="6888809" cy="461665"/>
          </a:xfrm>
          <a:prstGeom prst="rect">
            <a:avLst/>
          </a:prstGeom>
        </p:spPr>
        <p:txBody>
          <a:bodyPr wrap="none">
            <a:spAutoFit/>
          </a:bodyPr>
          <a:lstStyle/>
          <a:p>
            <a:pPr algn="r"/>
            <a:r>
              <a:rPr lang="en-US" sz="2400" b="1" cap="small" dirty="0">
                <a:solidFill>
                  <a:schemeClr val="tx2"/>
                </a:solidFill>
              </a:rPr>
              <a:t>Lesson 5:  Revelation on occasion of the Drought</a:t>
            </a:r>
          </a:p>
        </p:txBody>
      </p:sp>
    </p:spTree>
    <p:extLst>
      <p:ext uri="{BB962C8B-B14F-4D97-AF65-F5344CB8AC3E}">
        <p14:creationId xmlns:p14="http://schemas.microsoft.com/office/powerpoint/2010/main" val="255158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P spid="20" grpId="0"/>
      <p:bldP spid="21" grpId="0"/>
      <p:bldP spid="22" grpId="0"/>
      <p:bldP spid="3"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 snapshot of Jeremiah…</a:t>
            </a:r>
          </a:p>
        </p:txBody>
      </p:sp>
      <p:sp>
        <p:nvSpPr>
          <p:cNvPr id="12" name="Subtitle 2"/>
          <p:cNvSpPr txBox="1">
            <a:spLocks/>
          </p:cNvSpPr>
          <p:nvPr/>
        </p:nvSpPr>
        <p:spPr>
          <a:xfrm>
            <a:off x="7880808" y="5916618"/>
            <a:ext cx="4139938" cy="766986"/>
          </a:xfrm>
          <a:prstGeom prst="rect">
            <a:avLst/>
          </a:prstGeom>
          <a:ln>
            <a:noFill/>
          </a:ln>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rgbClr val="000000"/>
                </a:solidFill>
              </a:rPr>
              <a:t>Lesson 5:  revelation on occasion of the drought</a:t>
            </a:r>
          </a:p>
        </p:txBody>
      </p:sp>
      <p:sp>
        <p:nvSpPr>
          <p:cNvPr id="20" name="Title 6"/>
          <p:cNvSpPr txBox="1">
            <a:spLocks/>
          </p:cNvSpPr>
          <p:nvPr/>
        </p:nvSpPr>
        <p:spPr>
          <a:xfrm>
            <a:off x="284376" y="631590"/>
            <a:ext cx="7191080" cy="62923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dirty="0"/>
              <a:t>Jeremiah’s contempt…</a:t>
            </a:r>
          </a:p>
        </p:txBody>
      </p:sp>
      <p:sp>
        <p:nvSpPr>
          <p:cNvPr id="2" name="TextBox 1"/>
          <p:cNvSpPr txBox="1"/>
          <p:nvPr/>
        </p:nvSpPr>
        <p:spPr>
          <a:xfrm>
            <a:off x="284376" y="1658636"/>
            <a:ext cx="7191080" cy="4893647"/>
          </a:xfrm>
          <a:prstGeom prst="rect">
            <a:avLst/>
          </a:prstGeom>
          <a:noFill/>
        </p:spPr>
        <p:txBody>
          <a:bodyPr wrap="square" rtlCol="0">
            <a:spAutoFit/>
          </a:bodyPr>
          <a:lstStyle/>
          <a:p>
            <a:r>
              <a:rPr lang="en-US" sz="2400" b="1" dirty="0" err="1"/>
              <a:t>Jer</a:t>
            </a:r>
            <a:r>
              <a:rPr lang="en-US" sz="2400" b="1" dirty="0"/>
              <a:t> 17:14-18 </a:t>
            </a:r>
            <a:r>
              <a:rPr lang="en-US" sz="2400" dirty="0"/>
              <a:t> </a:t>
            </a:r>
            <a:r>
              <a:rPr lang="en-US" sz="2400" dirty="0">
                <a:solidFill>
                  <a:schemeClr val="tx2"/>
                </a:solidFill>
                <a:effectLst>
                  <a:outerShdw blurRad="38100" dist="38100" dir="2700000" algn="tl">
                    <a:srgbClr val="000000">
                      <a:alpha val="43137"/>
                    </a:srgbClr>
                  </a:outerShdw>
                </a:effectLst>
              </a:rPr>
              <a:t>Heal me, O LORD, and I shall be healed; Save me, and I shall be saved, For You </a:t>
            </a:r>
            <a:r>
              <a:rPr lang="en-US" sz="2400" i="1" dirty="0">
                <a:solidFill>
                  <a:schemeClr val="tx2"/>
                </a:solidFill>
                <a:effectLst>
                  <a:outerShdw blurRad="38100" dist="38100" dir="2700000" algn="tl">
                    <a:srgbClr val="000000">
                      <a:alpha val="43137"/>
                    </a:srgbClr>
                  </a:outerShdw>
                </a:effectLst>
              </a:rPr>
              <a:t>are</a:t>
            </a:r>
            <a:r>
              <a:rPr lang="en-US" sz="2400" dirty="0">
                <a:solidFill>
                  <a:schemeClr val="tx2"/>
                </a:solidFill>
                <a:effectLst>
                  <a:outerShdw blurRad="38100" dist="38100" dir="2700000" algn="tl">
                    <a:srgbClr val="000000">
                      <a:alpha val="43137"/>
                    </a:srgbClr>
                  </a:outerShdw>
                </a:effectLst>
              </a:rPr>
              <a:t> my praise. </a:t>
            </a:r>
          </a:p>
          <a:p>
            <a:r>
              <a:rPr lang="en-US" sz="2400" b="1" baseline="30000" dirty="0">
                <a:solidFill>
                  <a:schemeClr val="tx2"/>
                </a:solidFill>
                <a:effectLst>
                  <a:outerShdw blurRad="38100" dist="38100" dir="2700000" algn="tl">
                    <a:srgbClr val="000000">
                      <a:alpha val="43137"/>
                    </a:srgbClr>
                  </a:outerShdw>
                </a:effectLst>
              </a:rPr>
              <a:t>15</a:t>
            </a:r>
            <a:r>
              <a:rPr lang="en-US" sz="2400" dirty="0">
                <a:solidFill>
                  <a:schemeClr val="tx2"/>
                </a:solidFill>
                <a:effectLst>
                  <a:outerShdw blurRad="38100" dist="38100" dir="2700000" algn="tl">
                    <a:srgbClr val="000000">
                      <a:alpha val="43137"/>
                    </a:srgbClr>
                  </a:outerShdw>
                </a:effectLst>
              </a:rPr>
              <a:t> Indeed they say to me, "Where </a:t>
            </a:r>
            <a:r>
              <a:rPr lang="en-US" sz="2400" i="1" dirty="0">
                <a:solidFill>
                  <a:schemeClr val="tx2"/>
                </a:solidFill>
                <a:effectLst>
                  <a:outerShdw blurRad="38100" dist="38100" dir="2700000" algn="tl">
                    <a:srgbClr val="000000">
                      <a:alpha val="43137"/>
                    </a:srgbClr>
                  </a:outerShdw>
                </a:effectLst>
              </a:rPr>
              <a:t>is</a:t>
            </a:r>
            <a:r>
              <a:rPr lang="en-US" sz="2400" dirty="0">
                <a:solidFill>
                  <a:schemeClr val="tx2"/>
                </a:solidFill>
                <a:effectLst>
                  <a:outerShdw blurRad="38100" dist="38100" dir="2700000" algn="tl">
                    <a:srgbClr val="000000">
                      <a:alpha val="43137"/>
                    </a:srgbClr>
                  </a:outerShdw>
                </a:effectLst>
              </a:rPr>
              <a:t> the word of the LORD? Let it come now!" </a:t>
            </a:r>
            <a:r>
              <a:rPr lang="en-US" sz="2400" b="1" baseline="30000" dirty="0">
                <a:solidFill>
                  <a:schemeClr val="tx2"/>
                </a:solidFill>
                <a:effectLst>
                  <a:outerShdw blurRad="38100" dist="38100" dir="2700000" algn="tl">
                    <a:srgbClr val="000000">
                      <a:alpha val="43137"/>
                    </a:srgbClr>
                  </a:outerShdw>
                </a:effectLst>
              </a:rPr>
              <a:t>16</a:t>
            </a:r>
            <a:r>
              <a:rPr lang="en-US" sz="2400" dirty="0">
                <a:solidFill>
                  <a:schemeClr val="tx2"/>
                </a:solidFill>
                <a:effectLst>
                  <a:outerShdw blurRad="38100" dist="38100" dir="2700000" algn="tl">
                    <a:srgbClr val="000000">
                      <a:alpha val="43137"/>
                    </a:srgbClr>
                  </a:outerShdw>
                </a:effectLst>
              </a:rPr>
              <a:t> As for me, I have not hurried away from </a:t>
            </a:r>
            <a:r>
              <a:rPr lang="en-US" sz="2400" i="1" dirty="0">
                <a:solidFill>
                  <a:schemeClr val="tx2"/>
                </a:solidFill>
                <a:effectLst>
                  <a:outerShdw blurRad="38100" dist="38100" dir="2700000" algn="tl">
                    <a:srgbClr val="000000">
                      <a:alpha val="43137"/>
                    </a:srgbClr>
                  </a:outerShdw>
                </a:effectLst>
              </a:rPr>
              <a:t>being</a:t>
            </a:r>
            <a:r>
              <a:rPr lang="en-US" sz="2400" dirty="0">
                <a:solidFill>
                  <a:schemeClr val="tx2"/>
                </a:solidFill>
                <a:effectLst>
                  <a:outerShdw blurRad="38100" dist="38100" dir="2700000" algn="tl">
                    <a:srgbClr val="000000">
                      <a:alpha val="43137"/>
                    </a:srgbClr>
                  </a:outerShdw>
                </a:effectLst>
              </a:rPr>
              <a:t> a shepherd </a:t>
            </a:r>
            <a:r>
              <a:rPr lang="en-US" sz="2400" i="1" dirty="0">
                <a:solidFill>
                  <a:schemeClr val="tx2"/>
                </a:solidFill>
                <a:effectLst>
                  <a:outerShdw blurRad="38100" dist="38100" dir="2700000" algn="tl">
                    <a:srgbClr val="000000">
                      <a:alpha val="43137"/>
                    </a:srgbClr>
                  </a:outerShdw>
                </a:effectLst>
              </a:rPr>
              <a:t>who</a:t>
            </a:r>
            <a:r>
              <a:rPr lang="en-US" sz="2400" dirty="0">
                <a:solidFill>
                  <a:schemeClr val="tx2"/>
                </a:solidFill>
                <a:effectLst>
                  <a:outerShdw blurRad="38100" dist="38100" dir="2700000" algn="tl">
                    <a:srgbClr val="000000">
                      <a:alpha val="43137"/>
                    </a:srgbClr>
                  </a:outerShdw>
                </a:effectLst>
              </a:rPr>
              <a:t> follows You, Nor have I desired the woeful day; You know what came out of my lips; It was right there before You. </a:t>
            </a:r>
            <a:r>
              <a:rPr lang="en-US" sz="2400" b="1" baseline="30000" dirty="0">
                <a:solidFill>
                  <a:schemeClr val="tx2"/>
                </a:solidFill>
                <a:effectLst>
                  <a:outerShdw blurRad="38100" dist="38100" dir="2700000" algn="tl">
                    <a:srgbClr val="000000">
                      <a:alpha val="43137"/>
                    </a:srgbClr>
                  </a:outerShdw>
                </a:effectLst>
              </a:rPr>
              <a:t>17</a:t>
            </a:r>
            <a:r>
              <a:rPr lang="en-US" sz="2400" dirty="0">
                <a:solidFill>
                  <a:schemeClr val="tx2"/>
                </a:solidFill>
                <a:effectLst>
                  <a:outerShdw blurRad="38100" dist="38100" dir="2700000" algn="tl">
                    <a:srgbClr val="000000">
                      <a:alpha val="43137"/>
                    </a:srgbClr>
                  </a:outerShdw>
                </a:effectLst>
              </a:rPr>
              <a:t> Do not be a terror to me; You </a:t>
            </a:r>
            <a:r>
              <a:rPr lang="en-US" sz="2400" i="1" dirty="0">
                <a:solidFill>
                  <a:schemeClr val="tx2"/>
                </a:solidFill>
                <a:effectLst>
                  <a:outerShdw blurRad="38100" dist="38100" dir="2700000" algn="tl">
                    <a:srgbClr val="000000">
                      <a:alpha val="43137"/>
                    </a:srgbClr>
                  </a:outerShdw>
                </a:effectLst>
              </a:rPr>
              <a:t>are</a:t>
            </a:r>
            <a:r>
              <a:rPr lang="en-US" sz="2400" dirty="0">
                <a:solidFill>
                  <a:schemeClr val="tx2"/>
                </a:solidFill>
                <a:effectLst>
                  <a:outerShdw blurRad="38100" dist="38100" dir="2700000" algn="tl">
                    <a:srgbClr val="000000">
                      <a:alpha val="43137"/>
                    </a:srgbClr>
                  </a:outerShdw>
                </a:effectLst>
              </a:rPr>
              <a:t> my hope in the day of doom. </a:t>
            </a:r>
            <a:r>
              <a:rPr lang="en-US" sz="2400" b="1" baseline="30000" dirty="0">
                <a:solidFill>
                  <a:schemeClr val="tx2"/>
                </a:solidFill>
                <a:effectLst>
                  <a:outerShdw blurRad="38100" dist="38100" dir="2700000" algn="tl">
                    <a:srgbClr val="000000">
                      <a:alpha val="43137"/>
                    </a:srgbClr>
                  </a:outerShdw>
                </a:effectLst>
              </a:rPr>
              <a:t>18</a:t>
            </a:r>
            <a:r>
              <a:rPr lang="en-US" sz="2400" dirty="0">
                <a:solidFill>
                  <a:schemeClr val="tx2"/>
                </a:solidFill>
                <a:effectLst>
                  <a:outerShdw blurRad="38100" dist="38100" dir="2700000" algn="tl">
                    <a:srgbClr val="000000">
                      <a:alpha val="43137"/>
                    </a:srgbClr>
                  </a:outerShdw>
                </a:effectLst>
              </a:rPr>
              <a:t> Let them be ashamed who persecute me, But do not let me be put to shame; Let them be dismayed, But do not let me be dismayed. Bring on them the day of doom, And destroy them with double destruction!</a:t>
            </a:r>
            <a:r>
              <a:rPr lang="en-US" sz="2400" dirty="0"/>
              <a:t> </a:t>
            </a:r>
          </a:p>
        </p:txBody>
      </p:sp>
      <p:sp>
        <p:nvSpPr>
          <p:cNvPr id="17" name="TextBox 16"/>
          <p:cNvSpPr txBox="1"/>
          <p:nvPr/>
        </p:nvSpPr>
        <p:spPr>
          <a:xfrm>
            <a:off x="443062" y="1138277"/>
            <a:ext cx="5778629" cy="430887"/>
          </a:xfrm>
          <a:prstGeom prst="rect">
            <a:avLst/>
          </a:prstGeom>
          <a:noFill/>
        </p:spPr>
        <p:txBody>
          <a:bodyPr wrap="square" rtlCol="0">
            <a:spAutoFit/>
          </a:bodyPr>
          <a:lstStyle/>
          <a:p>
            <a:r>
              <a:rPr lang="en-US" sz="2200" cap="small" dirty="0">
                <a:effectLst>
                  <a:outerShdw blurRad="38100" dist="38100" dir="2700000" algn="tl">
                    <a:srgbClr val="000000">
                      <a:alpha val="43137"/>
                    </a:srgbClr>
                  </a:outerShdw>
                </a:effectLst>
              </a:rPr>
              <a:t>Where is the word of the Lord?</a:t>
            </a:r>
          </a:p>
        </p:txBody>
      </p:sp>
      <p:cxnSp>
        <p:nvCxnSpPr>
          <p:cNvPr id="13" name="Straight Connector 12"/>
          <p:cNvCxnSpPr/>
          <p:nvPr/>
        </p:nvCxnSpPr>
        <p:spPr>
          <a:xfrm>
            <a:off x="4224779" y="2426299"/>
            <a:ext cx="293016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Oval Callout 13"/>
          <p:cNvSpPr/>
          <p:nvPr/>
        </p:nvSpPr>
        <p:spPr>
          <a:xfrm>
            <a:off x="7013542" y="449426"/>
            <a:ext cx="2092751" cy="993566"/>
          </a:xfrm>
          <a:prstGeom prst="wedgeEllipseCallout">
            <a:avLst>
              <a:gd name="adj1" fmla="val -93827"/>
              <a:gd name="adj2" fmla="val 84114"/>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Jeremiah’s Praise</a:t>
            </a:r>
          </a:p>
        </p:txBody>
      </p:sp>
      <p:cxnSp>
        <p:nvCxnSpPr>
          <p:cNvPr id="15" name="Straight Connector 14"/>
          <p:cNvCxnSpPr/>
          <p:nvPr/>
        </p:nvCxnSpPr>
        <p:spPr>
          <a:xfrm>
            <a:off x="3811570" y="2767235"/>
            <a:ext cx="320197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05352" y="3155305"/>
            <a:ext cx="302600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Oval Callout 17"/>
          <p:cNvSpPr/>
          <p:nvPr/>
        </p:nvSpPr>
        <p:spPr>
          <a:xfrm>
            <a:off x="7475456" y="2034700"/>
            <a:ext cx="2092751" cy="993566"/>
          </a:xfrm>
          <a:prstGeom prst="wedgeEllipseCallout">
            <a:avLst>
              <a:gd name="adj1" fmla="val -73106"/>
              <a:gd name="adj2" fmla="val 14853"/>
            </a:avLst>
          </a:prstGeom>
          <a:solidFill>
            <a:schemeClr val="accent3">
              <a:lumMod val="50000"/>
            </a:schemeClr>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Jeremiah’s Problem</a:t>
            </a:r>
          </a:p>
        </p:txBody>
      </p:sp>
      <p:cxnSp>
        <p:nvCxnSpPr>
          <p:cNvPr id="21" name="Straight Connector 20"/>
          <p:cNvCxnSpPr/>
          <p:nvPr/>
        </p:nvCxnSpPr>
        <p:spPr>
          <a:xfrm>
            <a:off x="2908168" y="4965251"/>
            <a:ext cx="278169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251434" y="5343894"/>
            <a:ext cx="43661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770016" y="5343894"/>
            <a:ext cx="45091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05352" y="5702112"/>
            <a:ext cx="233784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431357" y="5702112"/>
            <a:ext cx="3338659"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05352" y="6071328"/>
            <a:ext cx="646678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05352" y="6440544"/>
            <a:ext cx="315798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4" name="Oval Callout 33"/>
          <p:cNvSpPr/>
          <p:nvPr/>
        </p:nvSpPr>
        <p:spPr>
          <a:xfrm>
            <a:off x="7543014" y="4847111"/>
            <a:ext cx="2092751" cy="993566"/>
          </a:xfrm>
          <a:prstGeom prst="wedgeEllipseCallout">
            <a:avLst>
              <a:gd name="adj1" fmla="val -73106"/>
              <a:gd name="adj2" fmla="val 14853"/>
            </a:avLst>
          </a:prstGeom>
          <a:solidFill>
            <a:schemeClr val="accent4">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Jeremiah’s Petition</a:t>
            </a:r>
          </a:p>
        </p:txBody>
      </p:sp>
    </p:spTree>
    <p:extLst>
      <p:ext uri="{BB962C8B-B14F-4D97-AF65-F5344CB8AC3E}">
        <p14:creationId xmlns:p14="http://schemas.microsoft.com/office/powerpoint/2010/main" val="88467808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500"/>
                            </p:stCondLst>
                            <p:childTnLst>
                              <p:par>
                                <p:cTn id="14" presetID="10" presetClass="entr" presetSubtype="0"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par>
                                <p:cTn id="22" presetID="22" presetClass="entr" presetSubtype="8"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par>
                          <p:cTn id="25" fill="hold">
                            <p:stCondLst>
                              <p:cond delay="500"/>
                            </p:stCondLst>
                            <p:childTnLst>
                              <p:par>
                                <p:cTn id="26" presetID="10" presetClass="entr" presetSubtype="0" fill="hold" grpId="0" nodeType="afterEffect">
                                  <p:stCondLst>
                                    <p:cond delay="50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par>
                                <p:cTn id="34" presetID="22" presetClass="entr" presetSubtype="8"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500"/>
                                        <p:tgtEl>
                                          <p:spTgt spid="24"/>
                                        </p:tgtEl>
                                      </p:cBhvr>
                                    </p:animEffect>
                                  </p:childTnLst>
                                </p:cTn>
                              </p:par>
                              <p:par>
                                <p:cTn id="42" presetID="22" presetClass="entr" presetSubtype="8"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left)">
                                      <p:cBhvr>
                                        <p:cTn id="44" dur="500"/>
                                        <p:tgtEl>
                                          <p:spTgt spid="27"/>
                                        </p:tgtEl>
                                      </p:cBhvr>
                                    </p:animEffect>
                                  </p:childTnLst>
                                </p:cTn>
                              </p:par>
                            </p:childTnLst>
                          </p:cTn>
                        </p:par>
                        <p:par>
                          <p:cTn id="45" fill="hold">
                            <p:stCondLst>
                              <p:cond delay="500"/>
                            </p:stCondLst>
                            <p:childTnLst>
                              <p:par>
                                <p:cTn id="46" presetID="22" presetClass="entr" presetSubtype="8" fill="hold" nodeType="afterEffect">
                                  <p:stCondLst>
                                    <p:cond delay="500"/>
                                  </p:stCondLst>
                                  <p:childTnLst>
                                    <p:set>
                                      <p:cBhvr>
                                        <p:cTn id="47" dur="1" fill="hold">
                                          <p:stCondLst>
                                            <p:cond delay="0"/>
                                          </p:stCondLst>
                                        </p:cTn>
                                        <p:tgtEl>
                                          <p:spTgt spid="28"/>
                                        </p:tgtEl>
                                        <p:attrNameLst>
                                          <p:attrName>style.visibility</p:attrName>
                                        </p:attrNameLst>
                                      </p:cBhvr>
                                      <p:to>
                                        <p:strVal val="visible"/>
                                      </p:to>
                                    </p:set>
                                    <p:animEffect transition="in" filter="wipe(left)">
                                      <p:cBhvr>
                                        <p:cTn id="48" dur="500"/>
                                        <p:tgtEl>
                                          <p:spTgt spid="28"/>
                                        </p:tgtEl>
                                      </p:cBhvr>
                                    </p:animEffect>
                                  </p:childTnLst>
                                </p:cTn>
                              </p:par>
                            </p:childTnLst>
                          </p:cTn>
                        </p:par>
                        <p:par>
                          <p:cTn id="49" fill="hold">
                            <p:stCondLst>
                              <p:cond delay="1500"/>
                            </p:stCondLst>
                            <p:childTnLst>
                              <p:par>
                                <p:cTn id="50" presetID="22" presetClass="entr" presetSubtype="8" fill="hold" nodeType="afterEffect">
                                  <p:stCondLst>
                                    <p:cond delay="500"/>
                                  </p:stCondLst>
                                  <p:childTnLst>
                                    <p:set>
                                      <p:cBhvr>
                                        <p:cTn id="51" dur="1" fill="hold">
                                          <p:stCondLst>
                                            <p:cond delay="0"/>
                                          </p:stCondLst>
                                        </p:cTn>
                                        <p:tgtEl>
                                          <p:spTgt spid="30"/>
                                        </p:tgtEl>
                                        <p:attrNameLst>
                                          <p:attrName>style.visibility</p:attrName>
                                        </p:attrNameLst>
                                      </p:cBhvr>
                                      <p:to>
                                        <p:strVal val="visible"/>
                                      </p:to>
                                    </p:set>
                                    <p:animEffect transition="in" filter="wipe(left)">
                                      <p:cBhvr>
                                        <p:cTn id="52" dur="500"/>
                                        <p:tgtEl>
                                          <p:spTgt spid="30"/>
                                        </p:tgtEl>
                                      </p:cBhvr>
                                    </p:animEffect>
                                  </p:childTnLst>
                                </p:cTn>
                              </p:par>
                            </p:childTnLst>
                          </p:cTn>
                        </p:par>
                        <p:par>
                          <p:cTn id="53" fill="hold">
                            <p:stCondLst>
                              <p:cond delay="2500"/>
                            </p:stCondLst>
                            <p:childTnLst>
                              <p:par>
                                <p:cTn id="54" presetID="22" presetClass="entr" presetSubtype="8" fill="hold" nodeType="afterEffect">
                                  <p:stCondLst>
                                    <p:cond delay="500"/>
                                  </p:stCondLst>
                                  <p:childTnLst>
                                    <p:set>
                                      <p:cBhvr>
                                        <p:cTn id="55" dur="1" fill="hold">
                                          <p:stCondLst>
                                            <p:cond delay="0"/>
                                          </p:stCondLst>
                                        </p:cTn>
                                        <p:tgtEl>
                                          <p:spTgt spid="32"/>
                                        </p:tgtEl>
                                        <p:attrNameLst>
                                          <p:attrName>style.visibility</p:attrName>
                                        </p:attrNameLst>
                                      </p:cBhvr>
                                      <p:to>
                                        <p:strVal val="visible"/>
                                      </p:to>
                                    </p:set>
                                    <p:animEffect transition="in" filter="wipe(left)">
                                      <p:cBhvr>
                                        <p:cTn id="56" dur="500"/>
                                        <p:tgtEl>
                                          <p:spTgt spid="32"/>
                                        </p:tgtEl>
                                      </p:cBhvr>
                                    </p:animEffect>
                                  </p:childTnLst>
                                </p:cTn>
                              </p:par>
                            </p:childTnLst>
                          </p:cTn>
                        </p:par>
                        <p:par>
                          <p:cTn id="57" fill="hold">
                            <p:stCondLst>
                              <p:cond delay="3500"/>
                            </p:stCondLst>
                            <p:childTnLst>
                              <p:par>
                                <p:cTn id="58" presetID="10" presetClass="entr" presetSubtype="0" fill="hold" grpId="0" nodeType="afterEffect">
                                  <p:stCondLst>
                                    <p:cond delay="50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P spid="18" grpId="0" animBg="1"/>
      <p:bldP spid="3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4"/>
          <p:cNvSpPr txBox="1">
            <a:spLocks noChangeArrowheads="1"/>
          </p:cNvSpPr>
          <p:nvPr/>
        </p:nvSpPr>
        <p:spPr bwMode="auto">
          <a:xfrm>
            <a:off x="1385371" y="2175548"/>
            <a:ext cx="7210554" cy="461665"/>
          </a:xfrm>
          <a:prstGeom prst="rect">
            <a:avLst/>
          </a:prstGeom>
          <a:solidFill>
            <a:schemeClr val="accent5">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ltLang="en-US" dirty="0">
                <a:solidFill>
                  <a:schemeClr val="tx2"/>
                </a:solidFill>
                <a:effectLst>
                  <a:outerShdw blurRad="38100" dist="38100" dir="2700000" algn="tl">
                    <a:srgbClr val="000000">
                      <a:alpha val="43137"/>
                    </a:srgbClr>
                  </a:outerShdw>
                </a:effectLst>
                <a:latin typeface="+mn-lt"/>
              </a:rPr>
              <a:t>What example would God use to illustrate His point? </a:t>
            </a:r>
          </a:p>
        </p:txBody>
      </p:sp>
      <p:sp>
        <p:nvSpPr>
          <p:cNvPr id="11" name="Rectangle 10"/>
          <p:cNvSpPr/>
          <p:nvPr/>
        </p:nvSpPr>
        <p:spPr>
          <a:xfrm>
            <a:off x="5160752" y="6364605"/>
            <a:ext cx="6888809" cy="461665"/>
          </a:xfrm>
          <a:prstGeom prst="rect">
            <a:avLst/>
          </a:prstGeom>
        </p:spPr>
        <p:txBody>
          <a:bodyPr wrap="none">
            <a:spAutoFit/>
          </a:bodyPr>
          <a:lstStyle/>
          <a:p>
            <a:pPr algn="r"/>
            <a:r>
              <a:rPr lang="en-US" sz="2400" b="1" cap="small" dirty="0">
                <a:solidFill>
                  <a:schemeClr val="tx2"/>
                </a:solidFill>
              </a:rPr>
              <a:t>Lesson 5:  Revelation on occasion of the Drought</a:t>
            </a:r>
          </a:p>
        </p:txBody>
      </p:sp>
      <p:sp>
        <p:nvSpPr>
          <p:cNvPr id="13" name="Title 1"/>
          <p:cNvSpPr txBox="1">
            <a:spLocks/>
          </p:cNvSpPr>
          <p:nvPr/>
        </p:nvSpPr>
        <p:spPr>
          <a:xfrm>
            <a:off x="1295400" y="381000"/>
            <a:ext cx="9168353" cy="1143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a:t>THE SIN OF JUDAH </a:t>
            </a:r>
            <a:r>
              <a:rPr lang="en-US" sz="2000">
                <a:solidFill>
                  <a:schemeClr val="tx2"/>
                </a:solidFill>
              </a:rPr>
              <a:t>– CHAPTER 17</a:t>
            </a:r>
            <a:endParaRPr lang="en-US" sz="2000" dirty="0">
              <a:solidFill>
                <a:schemeClr val="tx2"/>
              </a:solidFill>
            </a:endParaRPr>
          </a:p>
        </p:txBody>
      </p:sp>
      <p:sp>
        <p:nvSpPr>
          <p:cNvPr id="14" name="Rectangle 13"/>
          <p:cNvSpPr/>
          <p:nvPr/>
        </p:nvSpPr>
        <p:spPr>
          <a:xfrm>
            <a:off x="1385371" y="1406107"/>
            <a:ext cx="6137208" cy="769441"/>
          </a:xfrm>
          <a:prstGeom prst="rect">
            <a:avLst/>
          </a:prstGeom>
        </p:spPr>
        <p:txBody>
          <a:bodyPr wrap="square">
            <a:spAutoFit/>
          </a:bodyPr>
          <a:lstStyle/>
          <a:p>
            <a:r>
              <a:rPr lang="en-US" sz="2400" b="1" cap="small" dirty="0"/>
              <a:t>– not trusting in the fountain of living water</a:t>
            </a:r>
            <a:r>
              <a:rPr lang="en-US" sz="2000" b="1" cap="small" dirty="0"/>
              <a:t>.</a:t>
            </a:r>
          </a:p>
        </p:txBody>
      </p:sp>
      <p:sp>
        <p:nvSpPr>
          <p:cNvPr id="7" name="Rectangle 6"/>
          <p:cNvSpPr/>
          <p:nvPr/>
        </p:nvSpPr>
        <p:spPr>
          <a:xfrm>
            <a:off x="1385370" y="2736503"/>
            <a:ext cx="10501829" cy="3416320"/>
          </a:xfrm>
          <a:prstGeom prst="rect">
            <a:avLst/>
          </a:prstGeom>
        </p:spPr>
        <p:txBody>
          <a:bodyPr wrap="square">
            <a:spAutoFit/>
          </a:bodyPr>
          <a:lstStyle/>
          <a:p>
            <a:r>
              <a:rPr lang="en-US" sz="2400" dirty="0" err="1">
                <a:solidFill>
                  <a:schemeClr val="tx2"/>
                </a:solidFill>
              </a:rPr>
              <a:t>Jer</a:t>
            </a:r>
            <a:r>
              <a:rPr lang="en-US" sz="2400" dirty="0">
                <a:solidFill>
                  <a:schemeClr val="tx2"/>
                </a:solidFill>
              </a:rPr>
              <a:t> 17:19  Thus the LORD said to me: "Go and stand in the gate of the children of the people, by which the kings of Judah come in and by which they go out, and in all the gates of Jerusalem; </a:t>
            </a:r>
          </a:p>
          <a:p>
            <a:r>
              <a:rPr lang="en-US" sz="2400" dirty="0" err="1">
                <a:solidFill>
                  <a:schemeClr val="tx2"/>
                </a:solidFill>
              </a:rPr>
              <a:t>Jer</a:t>
            </a:r>
            <a:r>
              <a:rPr lang="en-US" sz="2400" dirty="0">
                <a:solidFill>
                  <a:schemeClr val="tx2"/>
                </a:solidFill>
              </a:rPr>
              <a:t> 17:20  and say to them, 'Hear the word of the LORD, you kings of Judah, and all Judah, and all the inhabitants of Jerusalem, who enter by these gates. </a:t>
            </a:r>
          </a:p>
          <a:p>
            <a:r>
              <a:rPr lang="en-US" sz="2400" dirty="0" err="1">
                <a:solidFill>
                  <a:schemeClr val="tx2"/>
                </a:solidFill>
              </a:rPr>
              <a:t>Jer</a:t>
            </a:r>
            <a:r>
              <a:rPr lang="en-US" sz="2400" dirty="0">
                <a:solidFill>
                  <a:schemeClr val="tx2"/>
                </a:solidFill>
              </a:rPr>
              <a:t> 17:21  Thus says the LORD: "Take heed to yourselves, and bear no burden on the Sabbath day, nor bring </a:t>
            </a:r>
            <a:r>
              <a:rPr lang="en-US" sz="2400" i="1" dirty="0">
                <a:solidFill>
                  <a:schemeClr val="tx2"/>
                </a:solidFill>
              </a:rPr>
              <a:t>it</a:t>
            </a:r>
            <a:r>
              <a:rPr lang="en-US" sz="2400" dirty="0">
                <a:solidFill>
                  <a:schemeClr val="tx2"/>
                </a:solidFill>
              </a:rPr>
              <a:t> in by the gates of Jerusalem; </a:t>
            </a:r>
          </a:p>
          <a:p>
            <a:r>
              <a:rPr lang="en-US" sz="2400" dirty="0" err="1">
                <a:solidFill>
                  <a:schemeClr val="tx2"/>
                </a:solidFill>
              </a:rPr>
              <a:t>Jer</a:t>
            </a:r>
            <a:r>
              <a:rPr lang="en-US" sz="2400" dirty="0">
                <a:solidFill>
                  <a:schemeClr val="tx2"/>
                </a:solidFill>
              </a:rPr>
              <a:t> 17:22  nor carry a burden out of your houses on the Sabbath day, nor do any work, but hallow the Sabbath day, as I commanded your fathers. </a:t>
            </a:r>
          </a:p>
        </p:txBody>
      </p:sp>
      <p:sp>
        <p:nvSpPr>
          <p:cNvPr id="8" name="Flowchart: Data 7"/>
          <p:cNvSpPr/>
          <p:nvPr/>
        </p:nvSpPr>
        <p:spPr>
          <a:xfrm>
            <a:off x="7522579" y="952500"/>
            <a:ext cx="4528008" cy="1000273"/>
          </a:xfrm>
          <a:prstGeom prst="flowChartInputOutpu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THE SABBATH DAY</a:t>
            </a:r>
          </a:p>
        </p:txBody>
      </p:sp>
    </p:spTree>
    <p:extLst>
      <p:ext uri="{BB962C8B-B14F-4D97-AF65-F5344CB8AC3E}">
        <p14:creationId xmlns:p14="http://schemas.microsoft.com/office/powerpoint/2010/main" val="239451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4"/>
          <p:cNvSpPr txBox="1">
            <a:spLocks noChangeArrowheads="1"/>
          </p:cNvSpPr>
          <p:nvPr/>
        </p:nvSpPr>
        <p:spPr bwMode="auto">
          <a:xfrm>
            <a:off x="1385371" y="2175548"/>
            <a:ext cx="7210554" cy="461665"/>
          </a:xfrm>
          <a:prstGeom prst="rect">
            <a:avLst/>
          </a:prstGeom>
          <a:solidFill>
            <a:schemeClr val="accent5">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ltLang="en-US" dirty="0">
                <a:solidFill>
                  <a:schemeClr val="tx2"/>
                </a:solidFill>
                <a:effectLst>
                  <a:outerShdw blurRad="38100" dist="38100" dir="2700000" algn="tl">
                    <a:srgbClr val="000000">
                      <a:alpha val="43137"/>
                    </a:srgbClr>
                  </a:outerShdw>
                </a:effectLst>
                <a:latin typeface="+mn-lt"/>
              </a:rPr>
              <a:t>What example would God use to illustrate His point? </a:t>
            </a:r>
          </a:p>
        </p:txBody>
      </p:sp>
      <p:sp>
        <p:nvSpPr>
          <p:cNvPr id="11" name="Rectangle 10"/>
          <p:cNvSpPr/>
          <p:nvPr/>
        </p:nvSpPr>
        <p:spPr>
          <a:xfrm>
            <a:off x="5160752" y="6364605"/>
            <a:ext cx="6888809" cy="461665"/>
          </a:xfrm>
          <a:prstGeom prst="rect">
            <a:avLst/>
          </a:prstGeom>
        </p:spPr>
        <p:txBody>
          <a:bodyPr wrap="none">
            <a:spAutoFit/>
          </a:bodyPr>
          <a:lstStyle/>
          <a:p>
            <a:pPr algn="r"/>
            <a:r>
              <a:rPr lang="en-US" sz="2400" b="1" cap="small" dirty="0">
                <a:solidFill>
                  <a:schemeClr val="tx2"/>
                </a:solidFill>
              </a:rPr>
              <a:t>Lesson 5:  Revelation on occasion of the Drought</a:t>
            </a:r>
          </a:p>
        </p:txBody>
      </p:sp>
      <p:sp>
        <p:nvSpPr>
          <p:cNvPr id="13" name="Title 1"/>
          <p:cNvSpPr txBox="1">
            <a:spLocks/>
          </p:cNvSpPr>
          <p:nvPr/>
        </p:nvSpPr>
        <p:spPr>
          <a:xfrm>
            <a:off x="1295400" y="381000"/>
            <a:ext cx="9168353" cy="1143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a:t>THE SIN OF JUDAH </a:t>
            </a:r>
            <a:r>
              <a:rPr lang="en-US" sz="2000">
                <a:solidFill>
                  <a:schemeClr val="tx2"/>
                </a:solidFill>
              </a:rPr>
              <a:t>– CHAPTER 17</a:t>
            </a:r>
            <a:endParaRPr lang="en-US" sz="2000" dirty="0">
              <a:solidFill>
                <a:schemeClr val="tx2"/>
              </a:solidFill>
            </a:endParaRPr>
          </a:p>
        </p:txBody>
      </p:sp>
      <p:sp>
        <p:nvSpPr>
          <p:cNvPr id="14" name="Rectangle 13"/>
          <p:cNvSpPr/>
          <p:nvPr/>
        </p:nvSpPr>
        <p:spPr>
          <a:xfrm>
            <a:off x="1385371" y="1406107"/>
            <a:ext cx="6137208" cy="769441"/>
          </a:xfrm>
          <a:prstGeom prst="rect">
            <a:avLst/>
          </a:prstGeom>
        </p:spPr>
        <p:txBody>
          <a:bodyPr wrap="square">
            <a:spAutoFit/>
          </a:bodyPr>
          <a:lstStyle/>
          <a:p>
            <a:r>
              <a:rPr lang="en-US" sz="2400" b="1" cap="small" dirty="0"/>
              <a:t>– not trusting in the fountain of living water</a:t>
            </a:r>
            <a:r>
              <a:rPr lang="en-US" sz="2000" b="1" cap="small" dirty="0"/>
              <a:t>.</a:t>
            </a:r>
          </a:p>
        </p:txBody>
      </p:sp>
      <p:sp>
        <p:nvSpPr>
          <p:cNvPr id="8" name="Flowchart: Data 7"/>
          <p:cNvSpPr/>
          <p:nvPr/>
        </p:nvSpPr>
        <p:spPr>
          <a:xfrm>
            <a:off x="7522579" y="952500"/>
            <a:ext cx="4528008" cy="1000273"/>
          </a:xfrm>
          <a:prstGeom prst="flowChartInputOutpu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THE SABBATH DAY</a:t>
            </a:r>
          </a:p>
        </p:txBody>
      </p:sp>
      <p:sp>
        <p:nvSpPr>
          <p:cNvPr id="2" name="Rectangle 1"/>
          <p:cNvSpPr/>
          <p:nvPr/>
        </p:nvSpPr>
        <p:spPr>
          <a:xfrm>
            <a:off x="1385371" y="2967335"/>
            <a:ext cx="10435841" cy="830997"/>
          </a:xfrm>
          <a:prstGeom prst="rect">
            <a:avLst/>
          </a:prstGeom>
        </p:spPr>
        <p:txBody>
          <a:bodyPr wrap="square">
            <a:spAutoFit/>
          </a:bodyPr>
          <a:lstStyle/>
          <a:p>
            <a:r>
              <a:rPr lang="en-US" sz="2400" dirty="0" err="1">
                <a:solidFill>
                  <a:schemeClr val="tx2"/>
                </a:solidFill>
                <a:effectLst>
                  <a:outerShdw blurRad="38100" dist="38100" dir="2700000" algn="tl">
                    <a:srgbClr val="000000">
                      <a:alpha val="43137"/>
                    </a:srgbClr>
                  </a:outerShdw>
                </a:effectLst>
              </a:rPr>
              <a:t>Jer</a:t>
            </a:r>
            <a:r>
              <a:rPr lang="en-US" sz="2400" dirty="0">
                <a:solidFill>
                  <a:schemeClr val="tx2"/>
                </a:solidFill>
                <a:effectLst>
                  <a:outerShdw blurRad="38100" dist="38100" dir="2700000" algn="tl">
                    <a:srgbClr val="000000">
                      <a:alpha val="43137"/>
                    </a:srgbClr>
                  </a:outerShdw>
                </a:effectLst>
              </a:rPr>
              <a:t> 17:23  But they did not obey nor incline their ear, but made their neck stiff, that they might not hear nor receive instruction. </a:t>
            </a:r>
          </a:p>
        </p:txBody>
      </p:sp>
      <p:sp>
        <p:nvSpPr>
          <p:cNvPr id="3" name="Rectangle 2"/>
          <p:cNvSpPr/>
          <p:nvPr/>
        </p:nvSpPr>
        <p:spPr>
          <a:xfrm>
            <a:off x="235412" y="3979626"/>
            <a:ext cx="4851906" cy="369332"/>
          </a:xfrm>
          <a:prstGeom prst="rect">
            <a:avLst/>
          </a:prstGeom>
        </p:spPr>
        <p:txBody>
          <a:bodyPr wrap="none">
            <a:spAutoFit/>
          </a:bodyPr>
          <a:lstStyle/>
          <a:p>
            <a:pPr marL="285750" indent="-285750">
              <a:buFont typeface="Arial" pitchFamily="34" charset="0"/>
              <a:buChar char="•"/>
            </a:pPr>
            <a:r>
              <a:rPr lang="en-US" dirty="0">
                <a:solidFill>
                  <a:schemeClr val="tx2"/>
                </a:solidFill>
                <a:effectLst>
                  <a:outerShdw blurRad="38100" dist="38100" dir="2700000" algn="tl">
                    <a:srgbClr val="000000">
                      <a:alpha val="43137"/>
                    </a:srgbClr>
                  </a:outerShdw>
                </a:effectLst>
              </a:rPr>
              <a:t>24  "And it shall be, if you heed Me carefully…</a:t>
            </a:r>
          </a:p>
        </p:txBody>
      </p:sp>
      <p:sp>
        <p:nvSpPr>
          <p:cNvPr id="4" name="Rectangle 3"/>
          <p:cNvSpPr/>
          <p:nvPr/>
        </p:nvSpPr>
        <p:spPr>
          <a:xfrm>
            <a:off x="235412" y="4500282"/>
            <a:ext cx="5345245" cy="1938992"/>
          </a:xfrm>
          <a:prstGeom prst="rect">
            <a:avLst/>
          </a:prstGeom>
          <a:solidFill>
            <a:schemeClr val="accent3">
              <a:lumMod val="75000"/>
            </a:schemeClr>
          </a:solidFill>
          <a:ln>
            <a:solidFill>
              <a:schemeClr val="accent3"/>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sz="2000" dirty="0">
                <a:effectLst>
                  <a:outerShdw blurRad="38100" dist="38100" dir="2700000" algn="tl">
                    <a:srgbClr val="000000">
                      <a:alpha val="43137"/>
                    </a:srgbClr>
                  </a:outerShdw>
                </a:effectLst>
              </a:rPr>
              <a:t>25  then shall enter the gates of this city kings and princes sitting on the throne of David, riding in chariots and on horses, they and their princes, accompanied by the men of Judah and the inhabitants of Jerusalem; and this city shall remain forever</a:t>
            </a:r>
          </a:p>
        </p:txBody>
      </p:sp>
      <p:sp>
        <p:nvSpPr>
          <p:cNvPr id="5" name="Rectangle 4"/>
          <p:cNvSpPr/>
          <p:nvPr/>
        </p:nvSpPr>
        <p:spPr>
          <a:xfrm>
            <a:off x="6254738" y="4500282"/>
            <a:ext cx="4700835" cy="1631216"/>
          </a:xfrm>
          <a:prstGeom prst="rect">
            <a:avLst/>
          </a:prstGeom>
          <a:solidFill>
            <a:schemeClr val="accent6">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US" sz="2000" dirty="0">
                <a:effectLst>
                  <a:outerShdw blurRad="38100" dist="38100" dir="2700000" algn="tl">
                    <a:srgbClr val="000000">
                      <a:alpha val="43137"/>
                    </a:srgbClr>
                  </a:outerShdw>
                </a:effectLst>
              </a:rPr>
              <a:t>…such as not carrying a burden when entering the gates of Jerusalem on the Sabbath day, then I will kindle a fire in its gates, and it shall devour the palaces of Jerusalem, and it shall not be quenched."</a:t>
            </a:r>
          </a:p>
        </p:txBody>
      </p:sp>
      <p:sp>
        <p:nvSpPr>
          <p:cNvPr id="6" name="Rectangle 5"/>
          <p:cNvSpPr/>
          <p:nvPr/>
        </p:nvSpPr>
        <p:spPr>
          <a:xfrm>
            <a:off x="5762918" y="3979626"/>
            <a:ext cx="6292813" cy="369332"/>
          </a:xfrm>
          <a:prstGeom prst="rect">
            <a:avLst/>
          </a:prstGeom>
        </p:spPr>
        <p:txBody>
          <a:bodyPr wrap="none">
            <a:spAutoFit/>
          </a:bodyPr>
          <a:lstStyle/>
          <a:p>
            <a:pPr marL="285750" indent="-285750">
              <a:buFont typeface="Arial" pitchFamily="34" charset="0"/>
              <a:buChar char="•"/>
            </a:pPr>
            <a:r>
              <a:rPr lang="en-US" dirty="0">
                <a:solidFill>
                  <a:schemeClr val="tx2"/>
                </a:solidFill>
                <a:effectLst>
                  <a:outerShdw blurRad="38100" dist="38100" dir="2700000" algn="tl">
                    <a:srgbClr val="000000">
                      <a:alpha val="43137"/>
                    </a:srgbClr>
                  </a:outerShdw>
                </a:effectLst>
              </a:rPr>
              <a:t>27  "But if you will not heed Me to hallow the Sabbath day…</a:t>
            </a:r>
            <a:endParaRPr lang="en-US" dirty="0">
              <a:solidFill>
                <a:schemeClr val="tx2"/>
              </a:solidFill>
            </a:endParaRPr>
          </a:p>
        </p:txBody>
      </p:sp>
    </p:spTree>
    <p:extLst>
      <p:ext uri="{BB962C8B-B14F-4D97-AF65-F5344CB8AC3E}">
        <p14:creationId xmlns:p14="http://schemas.microsoft.com/office/powerpoint/2010/main" val="120053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4"/>
          <p:cNvSpPr txBox="1">
            <a:spLocks noChangeArrowheads="1"/>
          </p:cNvSpPr>
          <p:nvPr/>
        </p:nvSpPr>
        <p:spPr bwMode="auto">
          <a:xfrm>
            <a:off x="1385371" y="2175548"/>
            <a:ext cx="7210554" cy="461665"/>
          </a:xfrm>
          <a:prstGeom prst="rect">
            <a:avLst/>
          </a:prstGeom>
          <a:solidFill>
            <a:schemeClr val="accent5">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ltLang="en-US" dirty="0">
                <a:solidFill>
                  <a:schemeClr val="tx2"/>
                </a:solidFill>
                <a:effectLst>
                  <a:outerShdw blurRad="38100" dist="38100" dir="2700000" algn="tl">
                    <a:srgbClr val="000000">
                      <a:alpha val="43137"/>
                    </a:srgbClr>
                  </a:outerShdw>
                </a:effectLst>
                <a:latin typeface="+mn-lt"/>
              </a:rPr>
              <a:t>What example would God use to illustrate His point? </a:t>
            </a:r>
          </a:p>
        </p:txBody>
      </p:sp>
      <p:sp>
        <p:nvSpPr>
          <p:cNvPr id="11" name="Rectangle 10"/>
          <p:cNvSpPr/>
          <p:nvPr/>
        </p:nvSpPr>
        <p:spPr>
          <a:xfrm>
            <a:off x="5160752" y="6364605"/>
            <a:ext cx="6888809" cy="461665"/>
          </a:xfrm>
          <a:prstGeom prst="rect">
            <a:avLst/>
          </a:prstGeom>
        </p:spPr>
        <p:txBody>
          <a:bodyPr wrap="none">
            <a:spAutoFit/>
          </a:bodyPr>
          <a:lstStyle/>
          <a:p>
            <a:pPr algn="r"/>
            <a:r>
              <a:rPr lang="en-US" sz="2400" b="1" cap="small" dirty="0">
                <a:solidFill>
                  <a:schemeClr val="tx2"/>
                </a:solidFill>
              </a:rPr>
              <a:t>Lesson 5:  Revelation on occasion of the Drought</a:t>
            </a:r>
          </a:p>
        </p:txBody>
      </p:sp>
      <p:sp>
        <p:nvSpPr>
          <p:cNvPr id="13" name="Title 1"/>
          <p:cNvSpPr txBox="1">
            <a:spLocks/>
          </p:cNvSpPr>
          <p:nvPr/>
        </p:nvSpPr>
        <p:spPr>
          <a:xfrm>
            <a:off x="1295400" y="381000"/>
            <a:ext cx="9168353" cy="1143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a:t>THE SIN OF JUDAH </a:t>
            </a:r>
            <a:r>
              <a:rPr lang="en-US" sz="2000">
                <a:solidFill>
                  <a:schemeClr val="tx2"/>
                </a:solidFill>
              </a:rPr>
              <a:t>– CHAPTER 17</a:t>
            </a:r>
            <a:endParaRPr lang="en-US" sz="2000" dirty="0">
              <a:solidFill>
                <a:schemeClr val="tx2"/>
              </a:solidFill>
            </a:endParaRPr>
          </a:p>
        </p:txBody>
      </p:sp>
      <p:sp>
        <p:nvSpPr>
          <p:cNvPr id="14" name="Rectangle 13"/>
          <p:cNvSpPr/>
          <p:nvPr/>
        </p:nvSpPr>
        <p:spPr>
          <a:xfrm>
            <a:off x="1385371" y="1406107"/>
            <a:ext cx="6137208" cy="769441"/>
          </a:xfrm>
          <a:prstGeom prst="rect">
            <a:avLst/>
          </a:prstGeom>
        </p:spPr>
        <p:txBody>
          <a:bodyPr wrap="square">
            <a:spAutoFit/>
          </a:bodyPr>
          <a:lstStyle/>
          <a:p>
            <a:r>
              <a:rPr lang="en-US" sz="2400" b="1" cap="small" dirty="0"/>
              <a:t>– not trusting in the fountain of living water</a:t>
            </a:r>
            <a:r>
              <a:rPr lang="en-US" sz="2000" b="1" cap="small" dirty="0"/>
              <a:t>.</a:t>
            </a:r>
          </a:p>
        </p:txBody>
      </p:sp>
      <p:sp>
        <p:nvSpPr>
          <p:cNvPr id="8" name="Flowchart: Data 7"/>
          <p:cNvSpPr/>
          <p:nvPr/>
        </p:nvSpPr>
        <p:spPr>
          <a:xfrm>
            <a:off x="7522579" y="952500"/>
            <a:ext cx="4528008" cy="1000273"/>
          </a:xfrm>
          <a:prstGeom prst="flowChartInputOutpu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THE SABBATH DAY</a:t>
            </a:r>
          </a:p>
        </p:txBody>
      </p:sp>
      <p:sp>
        <p:nvSpPr>
          <p:cNvPr id="7" name="TextBox 6">
            <a:extLst>
              <a:ext uri="{FF2B5EF4-FFF2-40B4-BE49-F238E27FC236}">
                <a16:creationId xmlns:a16="http://schemas.microsoft.com/office/drawing/2014/main" id="{AFF928BD-36FF-4040-9DB0-3D91384F8704}"/>
              </a:ext>
            </a:extLst>
          </p:cNvPr>
          <p:cNvSpPr txBox="1"/>
          <p:nvPr/>
        </p:nvSpPr>
        <p:spPr>
          <a:xfrm>
            <a:off x="1385371" y="3048000"/>
            <a:ext cx="9485829"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a:effectLst>
                  <a:outerShdw blurRad="38100" dist="38100" dir="2700000" algn="tl">
                    <a:srgbClr val="000000">
                      <a:alpha val="43137"/>
                    </a:srgbClr>
                  </a:outerShdw>
                </a:effectLst>
              </a:rPr>
              <a:t>No work on the Sabbath Day would have required Trust in God on the part of the Nation as a whole!</a:t>
            </a:r>
          </a:p>
        </p:txBody>
      </p:sp>
    </p:spTree>
    <p:extLst>
      <p:ext uri="{BB962C8B-B14F-4D97-AF65-F5344CB8AC3E}">
        <p14:creationId xmlns:p14="http://schemas.microsoft.com/office/powerpoint/2010/main" val="241083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94082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0"/>
          <p:cNvSpPr>
            <a:spLocks noGrp="1" noChangeArrowheads="1"/>
          </p:cNvSpPr>
          <p:nvPr>
            <p:ph type="title" idx="4294967295"/>
          </p:nvPr>
        </p:nvSpPr>
        <p:spPr>
          <a:xfrm>
            <a:off x="0" y="381000"/>
            <a:ext cx="9601200" cy="627063"/>
          </a:xfrm>
        </p:spPr>
        <p:txBody>
          <a:bodyPr/>
          <a:lstStyle/>
          <a:p>
            <a:pPr eaLnBrk="1" hangingPunct="1"/>
            <a:r>
              <a:rPr lang="en-US" altLang="en-US" dirty="0"/>
              <a:t>Dating of Jeremiah’s Prophecies</a:t>
            </a:r>
          </a:p>
        </p:txBody>
      </p:sp>
      <p:grpSp>
        <p:nvGrpSpPr>
          <p:cNvPr id="14339" name="Group 2"/>
          <p:cNvGrpSpPr>
            <a:grpSpLocks/>
          </p:cNvGrpSpPr>
          <p:nvPr/>
        </p:nvGrpSpPr>
        <p:grpSpPr bwMode="auto">
          <a:xfrm>
            <a:off x="2748919" y="1681989"/>
            <a:ext cx="5715000" cy="4924425"/>
            <a:chOff x="1056" y="1026"/>
            <a:chExt cx="3600" cy="3102"/>
          </a:xfrm>
        </p:grpSpPr>
        <p:grpSp>
          <p:nvGrpSpPr>
            <p:cNvPr id="14458" name="Group 3"/>
            <p:cNvGrpSpPr>
              <a:grpSpLocks/>
            </p:cNvGrpSpPr>
            <p:nvPr/>
          </p:nvGrpSpPr>
          <p:grpSpPr bwMode="auto">
            <a:xfrm>
              <a:off x="1056" y="1228"/>
              <a:ext cx="3600" cy="2900"/>
              <a:chOff x="1056" y="1238"/>
              <a:chExt cx="3600" cy="2900"/>
            </a:xfrm>
          </p:grpSpPr>
          <p:sp>
            <p:nvSpPr>
              <p:cNvPr id="14460" name="Rectangle 4"/>
              <p:cNvSpPr>
                <a:spLocks noChangeArrowheads="1"/>
              </p:cNvSpPr>
              <p:nvPr/>
            </p:nvSpPr>
            <p:spPr bwMode="auto">
              <a:xfrm>
                <a:off x="1056" y="1430"/>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1" name="Rectangle 5"/>
              <p:cNvSpPr>
                <a:spLocks noChangeArrowheads="1"/>
              </p:cNvSpPr>
              <p:nvPr/>
            </p:nvSpPr>
            <p:spPr bwMode="auto">
              <a:xfrm>
                <a:off x="1056" y="1632"/>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2" name="Rectangle 6"/>
              <p:cNvSpPr>
                <a:spLocks noChangeArrowheads="1"/>
              </p:cNvSpPr>
              <p:nvPr/>
            </p:nvSpPr>
            <p:spPr bwMode="auto">
              <a:xfrm>
                <a:off x="1056" y="1824"/>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3" name="Rectangle 7"/>
              <p:cNvSpPr>
                <a:spLocks noChangeArrowheads="1"/>
              </p:cNvSpPr>
              <p:nvPr/>
            </p:nvSpPr>
            <p:spPr bwMode="auto">
              <a:xfrm>
                <a:off x="1056" y="2016"/>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4" name="Rectangle 8"/>
              <p:cNvSpPr>
                <a:spLocks noChangeArrowheads="1"/>
              </p:cNvSpPr>
              <p:nvPr/>
            </p:nvSpPr>
            <p:spPr bwMode="auto">
              <a:xfrm>
                <a:off x="1056" y="2208"/>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5" name="Rectangle 9"/>
              <p:cNvSpPr>
                <a:spLocks noChangeArrowheads="1"/>
              </p:cNvSpPr>
              <p:nvPr/>
            </p:nvSpPr>
            <p:spPr bwMode="auto">
              <a:xfrm>
                <a:off x="1056" y="2400"/>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6" name="Rectangle 10"/>
              <p:cNvSpPr>
                <a:spLocks noChangeArrowheads="1"/>
              </p:cNvSpPr>
              <p:nvPr/>
            </p:nvSpPr>
            <p:spPr bwMode="auto">
              <a:xfrm>
                <a:off x="1056" y="2592"/>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7" name="Rectangle 11"/>
              <p:cNvSpPr>
                <a:spLocks noChangeArrowheads="1"/>
              </p:cNvSpPr>
              <p:nvPr/>
            </p:nvSpPr>
            <p:spPr bwMode="auto">
              <a:xfrm>
                <a:off x="1056" y="2784"/>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8" name="Rectangle 12"/>
              <p:cNvSpPr>
                <a:spLocks noChangeArrowheads="1"/>
              </p:cNvSpPr>
              <p:nvPr/>
            </p:nvSpPr>
            <p:spPr bwMode="auto">
              <a:xfrm>
                <a:off x="1056" y="2976"/>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9" name="Rectangle 13"/>
              <p:cNvSpPr>
                <a:spLocks noChangeArrowheads="1"/>
              </p:cNvSpPr>
              <p:nvPr/>
            </p:nvSpPr>
            <p:spPr bwMode="auto">
              <a:xfrm>
                <a:off x="1056" y="3168"/>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70" name="Rectangle 14"/>
              <p:cNvSpPr>
                <a:spLocks noChangeArrowheads="1"/>
              </p:cNvSpPr>
              <p:nvPr/>
            </p:nvSpPr>
            <p:spPr bwMode="auto">
              <a:xfrm>
                <a:off x="1056" y="3360"/>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71" name="Rectangle 15"/>
              <p:cNvSpPr>
                <a:spLocks noChangeArrowheads="1"/>
              </p:cNvSpPr>
              <p:nvPr/>
            </p:nvSpPr>
            <p:spPr bwMode="auto">
              <a:xfrm>
                <a:off x="1056" y="3552"/>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72" name="Rectangle 16"/>
              <p:cNvSpPr>
                <a:spLocks noChangeArrowheads="1"/>
              </p:cNvSpPr>
              <p:nvPr/>
            </p:nvSpPr>
            <p:spPr bwMode="auto">
              <a:xfrm>
                <a:off x="1056" y="3744"/>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73" name="Rectangle 17"/>
              <p:cNvSpPr>
                <a:spLocks noChangeArrowheads="1"/>
              </p:cNvSpPr>
              <p:nvPr/>
            </p:nvSpPr>
            <p:spPr bwMode="auto">
              <a:xfrm>
                <a:off x="1056" y="3936"/>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74" name="Rectangle 18"/>
              <p:cNvSpPr>
                <a:spLocks noChangeArrowheads="1"/>
              </p:cNvSpPr>
              <p:nvPr/>
            </p:nvSpPr>
            <p:spPr bwMode="auto">
              <a:xfrm>
                <a:off x="1056" y="1238"/>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grpSp>
        <p:sp>
          <p:nvSpPr>
            <p:cNvPr id="14459" name="Rectangle 19"/>
            <p:cNvSpPr>
              <a:spLocks noChangeArrowheads="1"/>
            </p:cNvSpPr>
            <p:nvPr/>
          </p:nvSpPr>
          <p:spPr bwMode="auto">
            <a:xfrm>
              <a:off x="1057" y="1026"/>
              <a:ext cx="3599"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grpSp>
      <p:sp>
        <p:nvSpPr>
          <p:cNvPr id="14341" name="Text Box 21"/>
          <p:cNvSpPr txBox="1">
            <a:spLocks noChangeArrowheads="1"/>
          </p:cNvSpPr>
          <p:nvPr/>
        </p:nvSpPr>
        <p:spPr bwMode="auto">
          <a:xfrm>
            <a:off x="2834640" y="2333244"/>
            <a:ext cx="347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1-6</a:t>
            </a:r>
          </a:p>
        </p:txBody>
      </p:sp>
      <p:sp>
        <p:nvSpPr>
          <p:cNvPr id="14342" name="Text Box 22"/>
          <p:cNvSpPr txBox="1">
            <a:spLocks noChangeArrowheads="1"/>
          </p:cNvSpPr>
          <p:nvPr/>
        </p:nvSpPr>
        <p:spPr bwMode="auto">
          <a:xfrm>
            <a:off x="2869565" y="4133469"/>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14-17</a:t>
            </a:r>
          </a:p>
        </p:txBody>
      </p:sp>
      <p:sp>
        <p:nvSpPr>
          <p:cNvPr id="14343" name="Text Box 23"/>
          <p:cNvSpPr txBox="1">
            <a:spLocks noChangeArrowheads="1"/>
          </p:cNvSpPr>
          <p:nvPr/>
        </p:nvSpPr>
        <p:spPr bwMode="auto">
          <a:xfrm>
            <a:off x="3368040" y="2625344"/>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11-13</a:t>
            </a:r>
          </a:p>
        </p:txBody>
      </p:sp>
      <p:sp>
        <p:nvSpPr>
          <p:cNvPr id="14344" name="Text Box 24"/>
          <p:cNvSpPr txBox="1">
            <a:spLocks noChangeArrowheads="1"/>
          </p:cNvSpPr>
          <p:nvPr/>
        </p:nvSpPr>
        <p:spPr bwMode="auto">
          <a:xfrm>
            <a:off x="2875914" y="3609045"/>
            <a:ext cx="446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Arial" panose="020B0604020202020204" pitchFamily="34" charset="0"/>
              </a:rPr>
              <a:t>7-10</a:t>
            </a:r>
          </a:p>
        </p:txBody>
      </p:sp>
      <p:sp>
        <p:nvSpPr>
          <p:cNvPr id="14345" name="Text Box 26"/>
          <p:cNvSpPr txBox="1">
            <a:spLocks noChangeArrowheads="1"/>
          </p:cNvSpPr>
          <p:nvPr/>
        </p:nvSpPr>
        <p:spPr bwMode="auto">
          <a:xfrm>
            <a:off x="4110990" y="4752594"/>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Arial" panose="020B0604020202020204" pitchFamily="34" charset="0"/>
              </a:rPr>
              <a:t>21</a:t>
            </a:r>
          </a:p>
        </p:txBody>
      </p:sp>
      <p:sp>
        <p:nvSpPr>
          <p:cNvPr id="14346" name="Text Box 27"/>
          <p:cNvSpPr txBox="1">
            <a:spLocks noChangeArrowheads="1"/>
          </p:cNvSpPr>
          <p:nvPr/>
        </p:nvSpPr>
        <p:spPr bwMode="auto">
          <a:xfrm>
            <a:off x="4431664" y="3298444"/>
            <a:ext cx="692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22:1-23</a:t>
            </a:r>
          </a:p>
        </p:txBody>
      </p:sp>
      <p:sp>
        <p:nvSpPr>
          <p:cNvPr id="14347" name="Text Box 28"/>
          <p:cNvSpPr txBox="1">
            <a:spLocks noChangeArrowheads="1"/>
          </p:cNvSpPr>
          <p:nvPr/>
        </p:nvSpPr>
        <p:spPr bwMode="auto">
          <a:xfrm>
            <a:off x="4434840" y="4457319"/>
            <a:ext cx="790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22:24-30</a:t>
            </a:r>
          </a:p>
        </p:txBody>
      </p:sp>
      <p:sp>
        <p:nvSpPr>
          <p:cNvPr id="14348" name="Text Box 29"/>
          <p:cNvSpPr txBox="1">
            <a:spLocks noChangeArrowheads="1"/>
          </p:cNvSpPr>
          <p:nvPr/>
        </p:nvSpPr>
        <p:spPr bwMode="auto">
          <a:xfrm>
            <a:off x="5046027" y="4136644"/>
            <a:ext cx="5445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23-24</a:t>
            </a:r>
          </a:p>
        </p:txBody>
      </p:sp>
      <p:sp>
        <p:nvSpPr>
          <p:cNvPr id="14349" name="Text Box 30"/>
          <p:cNvSpPr txBox="1">
            <a:spLocks noChangeArrowheads="1"/>
          </p:cNvSpPr>
          <p:nvPr/>
        </p:nvSpPr>
        <p:spPr bwMode="auto">
          <a:xfrm>
            <a:off x="5101590" y="3600069"/>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25</a:t>
            </a:r>
          </a:p>
        </p:txBody>
      </p:sp>
      <p:sp>
        <p:nvSpPr>
          <p:cNvPr id="14350" name="Text Box 32"/>
          <p:cNvSpPr txBox="1">
            <a:spLocks noChangeArrowheads="1"/>
          </p:cNvSpPr>
          <p:nvPr/>
        </p:nvSpPr>
        <p:spPr bwMode="auto">
          <a:xfrm>
            <a:off x="5409565" y="4752594"/>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27-28</a:t>
            </a:r>
          </a:p>
        </p:txBody>
      </p:sp>
      <p:sp>
        <p:nvSpPr>
          <p:cNvPr id="14351" name="Text Box 33"/>
          <p:cNvSpPr txBox="1">
            <a:spLocks noChangeArrowheads="1"/>
          </p:cNvSpPr>
          <p:nvPr/>
        </p:nvSpPr>
        <p:spPr bwMode="auto">
          <a:xfrm>
            <a:off x="5815965" y="4114419"/>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29-31</a:t>
            </a:r>
          </a:p>
        </p:txBody>
      </p:sp>
      <p:sp>
        <p:nvSpPr>
          <p:cNvPr id="14352" name="Text Box 34"/>
          <p:cNvSpPr txBox="1">
            <a:spLocks noChangeArrowheads="1"/>
          </p:cNvSpPr>
          <p:nvPr/>
        </p:nvSpPr>
        <p:spPr bwMode="auto">
          <a:xfrm>
            <a:off x="6149340" y="5066919"/>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32-34</a:t>
            </a:r>
          </a:p>
        </p:txBody>
      </p:sp>
      <p:sp>
        <p:nvSpPr>
          <p:cNvPr id="14353" name="Text Box 35"/>
          <p:cNvSpPr txBox="1">
            <a:spLocks noChangeArrowheads="1"/>
          </p:cNvSpPr>
          <p:nvPr/>
        </p:nvSpPr>
        <p:spPr bwMode="auto">
          <a:xfrm>
            <a:off x="6158865" y="3590544"/>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35</a:t>
            </a:r>
          </a:p>
        </p:txBody>
      </p:sp>
      <p:sp>
        <p:nvSpPr>
          <p:cNvPr id="14354" name="Text Box 36"/>
          <p:cNvSpPr txBox="1">
            <a:spLocks noChangeArrowheads="1"/>
          </p:cNvSpPr>
          <p:nvPr/>
        </p:nvSpPr>
        <p:spPr bwMode="auto">
          <a:xfrm>
            <a:off x="6482715" y="3476244"/>
            <a:ext cx="593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36:1-8</a:t>
            </a:r>
          </a:p>
        </p:txBody>
      </p:sp>
      <p:sp>
        <p:nvSpPr>
          <p:cNvPr id="14355" name="Text Box 37"/>
          <p:cNvSpPr txBox="1">
            <a:spLocks noChangeArrowheads="1"/>
          </p:cNvSpPr>
          <p:nvPr/>
        </p:nvSpPr>
        <p:spPr bwMode="auto">
          <a:xfrm>
            <a:off x="5530215" y="3476244"/>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26</a:t>
            </a:r>
          </a:p>
        </p:txBody>
      </p:sp>
      <p:sp>
        <p:nvSpPr>
          <p:cNvPr id="14356" name="Text Box 38"/>
          <p:cNvSpPr txBox="1">
            <a:spLocks noChangeArrowheads="1"/>
          </p:cNvSpPr>
          <p:nvPr/>
        </p:nvSpPr>
        <p:spPr bwMode="auto">
          <a:xfrm>
            <a:off x="6777990" y="5057394"/>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37</a:t>
            </a:r>
          </a:p>
        </p:txBody>
      </p:sp>
      <p:sp>
        <p:nvSpPr>
          <p:cNvPr id="14357" name="Text Box 39"/>
          <p:cNvSpPr txBox="1">
            <a:spLocks noChangeArrowheads="1"/>
          </p:cNvSpPr>
          <p:nvPr/>
        </p:nvSpPr>
        <p:spPr bwMode="auto">
          <a:xfrm>
            <a:off x="7111365" y="5066919"/>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38-44</a:t>
            </a:r>
          </a:p>
        </p:txBody>
      </p:sp>
      <p:sp>
        <p:nvSpPr>
          <p:cNvPr id="14358" name="Text Box 40"/>
          <p:cNvSpPr txBox="1">
            <a:spLocks noChangeArrowheads="1"/>
          </p:cNvSpPr>
          <p:nvPr/>
        </p:nvSpPr>
        <p:spPr bwMode="auto">
          <a:xfrm>
            <a:off x="7435215" y="3561969"/>
            <a:ext cx="938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45:1-49:33</a:t>
            </a:r>
          </a:p>
        </p:txBody>
      </p:sp>
      <p:sp>
        <p:nvSpPr>
          <p:cNvPr id="14359" name="Text Box 41"/>
          <p:cNvSpPr txBox="1">
            <a:spLocks noChangeArrowheads="1"/>
          </p:cNvSpPr>
          <p:nvPr/>
        </p:nvSpPr>
        <p:spPr bwMode="auto">
          <a:xfrm>
            <a:off x="7508240" y="4136644"/>
            <a:ext cx="790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49:34-39</a:t>
            </a:r>
          </a:p>
        </p:txBody>
      </p:sp>
      <p:sp>
        <p:nvSpPr>
          <p:cNvPr id="14360" name="Text Box 42"/>
          <p:cNvSpPr txBox="1">
            <a:spLocks noChangeArrowheads="1"/>
          </p:cNvSpPr>
          <p:nvPr/>
        </p:nvSpPr>
        <p:spPr bwMode="auto">
          <a:xfrm>
            <a:off x="7663815" y="4504944"/>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50-51</a:t>
            </a:r>
          </a:p>
        </p:txBody>
      </p:sp>
      <p:sp>
        <p:nvSpPr>
          <p:cNvPr id="14361" name="Text Box 43"/>
          <p:cNvSpPr txBox="1">
            <a:spLocks noChangeArrowheads="1"/>
          </p:cNvSpPr>
          <p:nvPr/>
        </p:nvSpPr>
        <p:spPr bwMode="auto">
          <a:xfrm>
            <a:off x="8054340" y="6324219"/>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52</a:t>
            </a:r>
          </a:p>
        </p:txBody>
      </p:sp>
      <p:sp>
        <p:nvSpPr>
          <p:cNvPr id="14362" name="Oval 45"/>
          <p:cNvSpPr>
            <a:spLocks noChangeArrowheads="1"/>
          </p:cNvSpPr>
          <p:nvPr/>
        </p:nvSpPr>
        <p:spPr bwMode="auto">
          <a:xfrm>
            <a:off x="8000365" y="64956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63" name="Oval 47"/>
          <p:cNvSpPr>
            <a:spLocks noChangeArrowheads="1"/>
          </p:cNvSpPr>
          <p:nvPr/>
        </p:nvSpPr>
        <p:spPr bwMode="auto">
          <a:xfrm>
            <a:off x="4876165" y="42985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64" name="Oval 48"/>
          <p:cNvSpPr>
            <a:spLocks noChangeArrowheads="1"/>
          </p:cNvSpPr>
          <p:nvPr/>
        </p:nvSpPr>
        <p:spPr bwMode="auto">
          <a:xfrm>
            <a:off x="5333365" y="387629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65" name="Oval 49"/>
          <p:cNvSpPr>
            <a:spLocks noChangeArrowheads="1"/>
          </p:cNvSpPr>
          <p:nvPr/>
        </p:nvSpPr>
        <p:spPr bwMode="auto">
          <a:xfrm>
            <a:off x="5466715" y="364769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66" name="Oval 50"/>
          <p:cNvSpPr>
            <a:spLocks noChangeArrowheads="1"/>
          </p:cNvSpPr>
          <p:nvPr/>
        </p:nvSpPr>
        <p:spPr bwMode="auto">
          <a:xfrm>
            <a:off x="5733415" y="45525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67" name="Oval 51"/>
          <p:cNvSpPr>
            <a:spLocks noChangeArrowheads="1"/>
          </p:cNvSpPr>
          <p:nvPr/>
        </p:nvSpPr>
        <p:spPr bwMode="auto">
          <a:xfrm>
            <a:off x="6371590" y="486689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68" name="Oval 52"/>
          <p:cNvSpPr>
            <a:spLocks noChangeArrowheads="1"/>
          </p:cNvSpPr>
          <p:nvPr/>
        </p:nvSpPr>
        <p:spPr bwMode="auto">
          <a:xfrm>
            <a:off x="6390640" y="38286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69" name="Oval 53"/>
          <p:cNvSpPr>
            <a:spLocks noChangeArrowheads="1"/>
          </p:cNvSpPr>
          <p:nvPr/>
        </p:nvSpPr>
        <p:spPr bwMode="auto">
          <a:xfrm>
            <a:off x="6685915" y="38953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0" name="Oval 54"/>
          <p:cNvSpPr>
            <a:spLocks noChangeArrowheads="1"/>
          </p:cNvSpPr>
          <p:nvPr/>
        </p:nvSpPr>
        <p:spPr bwMode="auto">
          <a:xfrm>
            <a:off x="6730365" y="400012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1" name="Oval 55"/>
          <p:cNvSpPr>
            <a:spLocks noChangeArrowheads="1"/>
          </p:cNvSpPr>
          <p:nvPr/>
        </p:nvSpPr>
        <p:spPr bwMode="auto">
          <a:xfrm>
            <a:off x="6933565" y="49240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2" name="Oval 56"/>
          <p:cNvSpPr>
            <a:spLocks noChangeArrowheads="1"/>
          </p:cNvSpPr>
          <p:nvPr/>
        </p:nvSpPr>
        <p:spPr bwMode="auto">
          <a:xfrm>
            <a:off x="7111365" y="49716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3" name="Oval 57"/>
          <p:cNvSpPr>
            <a:spLocks noChangeArrowheads="1"/>
          </p:cNvSpPr>
          <p:nvPr/>
        </p:nvSpPr>
        <p:spPr bwMode="auto">
          <a:xfrm>
            <a:off x="7400290" y="38667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4" name="Oval 58"/>
          <p:cNvSpPr>
            <a:spLocks noChangeArrowheads="1"/>
          </p:cNvSpPr>
          <p:nvPr/>
        </p:nvSpPr>
        <p:spPr bwMode="auto">
          <a:xfrm>
            <a:off x="7457440" y="437159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5" name="Oval 59"/>
          <p:cNvSpPr>
            <a:spLocks noChangeArrowheads="1"/>
          </p:cNvSpPr>
          <p:nvPr/>
        </p:nvSpPr>
        <p:spPr bwMode="auto">
          <a:xfrm>
            <a:off x="7587615" y="46954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6" name="Oval 61"/>
          <p:cNvSpPr>
            <a:spLocks noChangeArrowheads="1"/>
          </p:cNvSpPr>
          <p:nvPr/>
        </p:nvSpPr>
        <p:spPr bwMode="auto">
          <a:xfrm>
            <a:off x="3291840" y="28666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7" name="Oval 63"/>
          <p:cNvSpPr>
            <a:spLocks noChangeArrowheads="1"/>
          </p:cNvSpPr>
          <p:nvPr/>
        </p:nvSpPr>
        <p:spPr bwMode="auto">
          <a:xfrm>
            <a:off x="2758440" y="25618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8" name="Oval 64"/>
          <p:cNvSpPr>
            <a:spLocks noChangeArrowheads="1"/>
          </p:cNvSpPr>
          <p:nvPr/>
        </p:nvSpPr>
        <p:spPr bwMode="auto">
          <a:xfrm>
            <a:off x="3063240" y="3605087"/>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9" name="Line 65"/>
          <p:cNvSpPr>
            <a:spLocks noChangeShapeType="1"/>
          </p:cNvSpPr>
          <p:nvPr/>
        </p:nvSpPr>
        <p:spPr bwMode="auto">
          <a:xfrm>
            <a:off x="2834639" y="2638043"/>
            <a:ext cx="264319" cy="1009651"/>
          </a:xfrm>
          <a:prstGeom prst="line">
            <a:avLst/>
          </a:prstGeom>
          <a:noFill/>
          <a:ln w="28575">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0" name="Line 66"/>
          <p:cNvSpPr>
            <a:spLocks noChangeShapeType="1"/>
          </p:cNvSpPr>
          <p:nvPr/>
        </p:nvSpPr>
        <p:spPr bwMode="auto">
          <a:xfrm flipV="1">
            <a:off x="3109277" y="2917444"/>
            <a:ext cx="207962" cy="728078"/>
          </a:xfrm>
          <a:prstGeom prst="line">
            <a:avLst/>
          </a:prstGeom>
          <a:noFill/>
          <a:ln w="28575">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1" name="Line 67"/>
          <p:cNvSpPr>
            <a:spLocks noChangeShapeType="1"/>
          </p:cNvSpPr>
          <p:nvPr/>
        </p:nvSpPr>
        <p:spPr bwMode="auto">
          <a:xfrm flipH="1" flipV="1">
            <a:off x="3342639" y="2866644"/>
            <a:ext cx="101600" cy="1384300"/>
          </a:xfrm>
          <a:prstGeom prst="line">
            <a:avLst/>
          </a:prstGeom>
          <a:noFill/>
          <a:ln w="28575">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2" name="Oval 69"/>
          <p:cNvSpPr>
            <a:spLocks noChangeArrowheads="1"/>
          </p:cNvSpPr>
          <p:nvPr/>
        </p:nvSpPr>
        <p:spPr bwMode="auto">
          <a:xfrm>
            <a:off x="3390265" y="42096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83" name="Oval 71"/>
          <p:cNvSpPr>
            <a:spLocks noChangeArrowheads="1"/>
          </p:cNvSpPr>
          <p:nvPr/>
        </p:nvSpPr>
        <p:spPr bwMode="auto">
          <a:xfrm>
            <a:off x="4053840" y="47716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84" name="Oval 72"/>
          <p:cNvSpPr>
            <a:spLocks noChangeArrowheads="1"/>
          </p:cNvSpPr>
          <p:nvPr/>
        </p:nvSpPr>
        <p:spPr bwMode="auto">
          <a:xfrm>
            <a:off x="4453890" y="365722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85" name="Oval 73"/>
          <p:cNvSpPr>
            <a:spLocks noChangeArrowheads="1"/>
          </p:cNvSpPr>
          <p:nvPr/>
        </p:nvSpPr>
        <p:spPr bwMode="auto">
          <a:xfrm>
            <a:off x="4596765" y="419062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86" name="Line 74"/>
          <p:cNvSpPr>
            <a:spLocks noChangeShapeType="1"/>
          </p:cNvSpPr>
          <p:nvPr/>
        </p:nvSpPr>
        <p:spPr bwMode="auto">
          <a:xfrm flipV="1">
            <a:off x="3431540" y="3358770"/>
            <a:ext cx="174625" cy="879475"/>
          </a:xfrm>
          <a:prstGeom prst="line">
            <a:avLst/>
          </a:prstGeom>
          <a:noFill/>
          <a:ln w="28575">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7" name="Line 75"/>
          <p:cNvSpPr>
            <a:spLocks noChangeShapeType="1"/>
          </p:cNvSpPr>
          <p:nvPr/>
        </p:nvSpPr>
        <p:spPr bwMode="auto">
          <a:xfrm flipH="1" flipV="1">
            <a:off x="3653790" y="3336545"/>
            <a:ext cx="447675" cy="1463675"/>
          </a:xfrm>
          <a:prstGeom prst="line">
            <a:avLst/>
          </a:prstGeom>
          <a:noFill/>
          <a:ln w="28575">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8" name="Line 76"/>
          <p:cNvSpPr>
            <a:spLocks noChangeShapeType="1"/>
          </p:cNvSpPr>
          <p:nvPr/>
        </p:nvSpPr>
        <p:spPr bwMode="auto">
          <a:xfrm flipV="1">
            <a:off x="4120514" y="3695319"/>
            <a:ext cx="381000" cy="1104900"/>
          </a:xfrm>
          <a:prstGeom prst="line">
            <a:avLst/>
          </a:prstGeom>
          <a:noFill/>
          <a:ln w="28575">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9" name="Line 77"/>
          <p:cNvSpPr>
            <a:spLocks noChangeShapeType="1"/>
          </p:cNvSpPr>
          <p:nvPr/>
        </p:nvSpPr>
        <p:spPr bwMode="auto">
          <a:xfrm flipH="1" flipV="1">
            <a:off x="4491989" y="3695320"/>
            <a:ext cx="133350" cy="542925"/>
          </a:xfrm>
          <a:prstGeom prst="line">
            <a:avLst/>
          </a:prstGeom>
          <a:noFill/>
          <a:ln w="28575">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0" name="Line 78"/>
          <p:cNvSpPr>
            <a:spLocks noChangeShapeType="1"/>
          </p:cNvSpPr>
          <p:nvPr/>
        </p:nvSpPr>
        <p:spPr bwMode="auto">
          <a:xfrm>
            <a:off x="4634865" y="4228719"/>
            <a:ext cx="314325" cy="133350"/>
          </a:xfrm>
          <a:prstGeom prst="line">
            <a:avLst/>
          </a:prstGeom>
          <a:noFill/>
          <a:ln w="381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1" name="Line 79"/>
          <p:cNvSpPr>
            <a:spLocks noChangeShapeType="1"/>
          </p:cNvSpPr>
          <p:nvPr/>
        </p:nvSpPr>
        <p:spPr bwMode="auto">
          <a:xfrm flipV="1">
            <a:off x="4939664" y="3914394"/>
            <a:ext cx="438150" cy="438150"/>
          </a:xfrm>
          <a:prstGeom prst="line">
            <a:avLst/>
          </a:prstGeom>
          <a:noFill/>
          <a:ln w="381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2" name="Line 80"/>
          <p:cNvSpPr>
            <a:spLocks noChangeShapeType="1"/>
          </p:cNvSpPr>
          <p:nvPr/>
        </p:nvSpPr>
        <p:spPr bwMode="auto">
          <a:xfrm flipH="1" flipV="1">
            <a:off x="5496878" y="3704845"/>
            <a:ext cx="257175" cy="847725"/>
          </a:xfrm>
          <a:prstGeom prst="line">
            <a:avLst/>
          </a:prstGeom>
          <a:noFill/>
          <a:ln w="381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3" name="Line 81"/>
          <p:cNvSpPr>
            <a:spLocks noChangeShapeType="1"/>
          </p:cNvSpPr>
          <p:nvPr/>
        </p:nvSpPr>
        <p:spPr bwMode="auto">
          <a:xfrm flipV="1">
            <a:off x="5363527" y="3657219"/>
            <a:ext cx="133350" cy="304800"/>
          </a:xfrm>
          <a:prstGeom prst="line">
            <a:avLst/>
          </a:prstGeom>
          <a:noFill/>
          <a:ln w="381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4" name="Line 82"/>
          <p:cNvSpPr>
            <a:spLocks noChangeShapeType="1"/>
          </p:cNvSpPr>
          <p:nvPr/>
        </p:nvSpPr>
        <p:spPr bwMode="auto">
          <a:xfrm flipV="1">
            <a:off x="6420803" y="3857244"/>
            <a:ext cx="9525" cy="1028700"/>
          </a:xfrm>
          <a:prstGeom prst="line">
            <a:avLst/>
          </a:prstGeom>
          <a:noFill/>
          <a:ln w="381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5" name="Oval 83"/>
          <p:cNvSpPr>
            <a:spLocks noChangeArrowheads="1"/>
          </p:cNvSpPr>
          <p:nvPr/>
        </p:nvSpPr>
        <p:spPr bwMode="auto">
          <a:xfrm>
            <a:off x="6181090" y="437159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96" name="Line 84"/>
          <p:cNvSpPr>
            <a:spLocks noChangeShapeType="1"/>
          </p:cNvSpPr>
          <p:nvPr/>
        </p:nvSpPr>
        <p:spPr bwMode="auto">
          <a:xfrm flipV="1">
            <a:off x="5806439" y="4428745"/>
            <a:ext cx="419100" cy="142875"/>
          </a:xfrm>
          <a:prstGeom prst="line">
            <a:avLst/>
          </a:prstGeom>
          <a:noFill/>
          <a:ln w="381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7" name="Line 85"/>
          <p:cNvSpPr>
            <a:spLocks noChangeShapeType="1"/>
          </p:cNvSpPr>
          <p:nvPr/>
        </p:nvSpPr>
        <p:spPr bwMode="auto">
          <a:xfrm flipH="1" flipV="1">
            <a:off x="6235065" y="4409694"/>
            <a:ext cx="180975" cy="495300"/>
          </a:xfrm>
          <a:prstGeom prst="line">
            <a:avLst/>
          </a:prstGeom>
          <a:noFill/>
          <a:ln w="381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8" name="Line 86"/>
          <p:cNvSpPr>
            <a:spLocks noChangeShapeType="1"/>
          </p:cNvSpPr>
          <p:nvPr/>
        </p:nvSpPr>
        <p:spPr bwMode="auto">
          <a:xfrm flipH="1" flipV="1">
            <a:off x="6416039" y="3876294"/>
            <a:ext cx="323850" cy="76200"/>
          </a:xfrm>
          <a:prstGeom prst="line">
            <a:avLst/>
          </a:prstGeom>
          <a:noFill/>
          <a:ln w="381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9" name="Line 87"/>
          <p:cNvSpPr>
            <a:spLocks noChangeShapeType="1"/>
          </p:cNvSpPr>
          <p:nvPr/>
        </p:nvSpPr>
        <p:spPr bwMode="auto">
          <a:xfrm flipH="1" flipV="1">
            <a:off x="6758940" y="3952494"/>
            <a:ext cx="219075" cy="1066800"/>
          </a:xfrm>
          <a:prstGeom prst="line">
            <a:avLst/>
          </a:prstGeom>
          <a:noFill/>
          <a:ln w="381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0" name="Line 88"/>
          <p:cNvSpPr>
            <a:spLocks noChangeShapeType="1"/>
          </p:cNvSpPr>
          <p:nvPr/>
        </p:nvSpPr>
        <p:spPr bwMode="auto">
          <a:xfrm flipH="1" flipV="1">
            <a:off x="6949439" y="4943095"/>
            <a:ext cx="228600" cy="85725"/>
          </a:xfrm>
          <a:prstGeom prst="line">
            <a:avLst/>
          </a:prstGeom>
          <a:noFill/>
          <a:ln w="381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1" name="Line 89"/>
          <p:cNvSpPr>
            <a:spLocks noChangeShapeType="1"/>
          </p:cNvSpPr>
          <p:nvPr/>
        </p:nvSpPr>
        <p:spPr bwMode="auto">
          <a:xfrm flipV="1">
            <a:off x="7187564" y="3885819"/>
            <a:ext cx="266700" cy="1162050"/>
          </a:xfrm>
          <a:prstGeom prst="line">
            <a:avLst/>
          </a:prstGeom>
          <a:noFill/>
          <a:ln w="381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2" name="Line 90"/>
          <p:cNvSpPr>
            <a:spLocks noChangeShapeType="1"/>
          </p:cNvSpPr>
          <p:nvPr/>
        </p:nvSpPr>
        <p:spPr bwMode="auto">
          <a:xfrm flipH="1" flipV="1">
            <a:off x="7444740" y="3904869"/>
            <a:ext cx="47625" cy="571500"/>
          </a:xfrm>
          <a:prstGeom prst="line">
            <a:avLst/>
          </a:prstGeom>
          <a:noFill/>
          <a:ln w="381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3" name="Line 91"/>
          <p:cNvSpPr>
            <a:spLocks noChangeShapeType="1"/>
          </p:cNvSpPr>
          <p:nvPr/>
        </p:nvSpPr>
        <p:spPr bwMode="auto">
          <a:xfrm flipH="1" flipV="1">
            <a:off x="7482840" y="4381119"/>
            <a:ext cx="161925" cy="381000"/>
          </a:xfrm>
          <a:prstGeom prst="line">
            <a:avLst/>
          </a:prstGeom>
          <a:noFill/>
          <a:ln w="381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4" name="Line 92"/>
          <p:cNvSpPr>
            <a:spLocks noChangeShapeType="1"/>
          </p:cNvSpPr>
          <p:nvPr/>
        </p:nvSpPr>
        <p:spPr bwMode="auto">
          <a:xfrm flipH="1" flipV="1">
            <a:off x="7614602" y="4722432"/>
            <a:ext cx="436562" cy="1763712"/>
          </a:xfrm>
          <a:prstGeom prst="line">
            <a:avLst/>
          </a:prstGeom>
          <a:noFill/>
          <a:ln w="381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5" name="Text Box 93"/>
          <p:cNvSpPr txBox="1">
            <a:spLocks noChangeArrowheads="1"/>
          </p:cNvSpPr>
          <p:nvPr/>
        </p:nvSpPr>
        <p:spPr bwMode="auto">
          <a:xfrm>
            <a:off x="1567815" y="2687258"/>
            <a:ext cx="474663" cy="16827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100">
                <a:latin typeface="Tempus Sans ITC" panose="04020404030D07020202" pitchFamily="82" charset="0"/>
              </a:rPr>
              <a:t>JOSIAH</a:t>
            </a:r>
          </a:p>
        </p:txBody>
      </p:sp>
      <p:sp>
        <p:nvSpPr>
          <p:cNvPr id="14406" name="Text Box 94"/>
          <p:cNvSpPr txBox="1">
            <a:spLocks noChangeArrowheads="1"/>
          </p:cNvSpPr>
          <p:nvPr/>
        </p:nvSpPr>
        <p:spPr bwMode="auto">
          <a:xfrm>
            <a:off x="1245553" y="3476245"/>
            <a:ext cx="758221" cy="1692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100">
                <a:latin typeface="Tempus Sans ITC" panose="04020404030D07020202" pitchFamily="82" charset="0"/>
              </a:rPr>
              <a:t>JEHOAHAZ</a:t>
            </a:r>
          </a:p>
        </p:txBody>
      </p:sp>
      <p:sp>
        <p:nvSpPr>
          <p:cNvPr id="14407" name="Text Box 95"/>
          <p:cNvSpPr txBox="1">
            <a:spLocks noChangeArrowheads="1"/>
          </p:cNvSpPr>
          <p:nvPr/>
        </p:nvSpPr>
        <p:spPr bwMode="auto">
          <a:xfrm>
            <a:off x="1397953" y="3841370"/>
            <a:ext cx="758221" cy="1692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100">
                <a:latin typeface="Tempus Sans ITC" panose="04020404030D07020202" pitchFamily="82" charset="0"/>
              </a:rPr>
              <a:t>JEHOIAKIM</a:t>
            </a:r>
          </a:p>
        </p:txBody>
      </p:sp>
      <p:sp>
        <p:nvSpPr>
          <p:cNvPr id="14408" name="Text Box 96"/>
          <p:cNvSpPr txBox="1">
            <a:spLocks noChangeArrowheads="1"/>
          </p:cNvSpPr>
          <p:nvPr/>
        </p:nvSpPr>
        <p:spPr bwMode="auto">
          <a:xfrm>
            <a:off x="1158240" y="4098545"/>
            <a:ext cx="842963" cy="168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100">
                <a:latin typeface="Tempus Sans ITC" panose="04020404030D07020202" pitchFamily="82" charset="0"/>
              </a:rPr>
              <a:t>JEHOIACHIN</a:t>
            </a:r>
          </a:p>
        </p:txBody>
      </p:sp>
      <p:sp>
        <p:nvSpPr>
          <p:cNvPr id="14409" name="Text Box 97"/>
          <p:cNvSpPr txBox="1">
            <a:spLocks noChangeArrowheads="1"/>
          </p:cNvSpPr>
          <p:nvPr/>
        </p:nvSpPr>
        <p:spPr bwMode="auto">
          <a:xfrm>
            <a:off x="1478915" y="4466845"/>
            <a:ext cx="677863" cy="168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100">
                <a:latin typeface="Tempus Sans ITC" panose="04020404030D07020202" pitchFamily="82" charset="0"/>
              </a:rPr>
              <a:t>ZEDEKIAH</a:t>
            </a:r>
          </a:p>
        </p:txBody>
      </p:sp>
      <p:sp>
        <p:nvSpPr>
          <p:cNvPr id="14410" name="Text Box 98"/>
          <p:cNvSpPr txBox="1">
            <a:spLocks noChangeArrowheads="1"/>
          </p:cNvSpPr>
          <p:nvPr/>
        </p:nvSpPr>
        <p:spPr bwMode="auto">
          <a:xfrm>
            <a:off x="1329689" y="5060570"/>
            <a:ext cx="692150" cy="168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100">
                <a:latin typeface="Tempus Sans ITC" panose="04020404030D07020202" pitchFamily="82" charset="0"/>
              </a:rPr>
              <a:t>GEDALIAH</a:t>
            </a:r>
          </a:p>
        </p:txBody>
      </p:sp>
      <p:sp>
        <p:nvSpPr>
          <p:cNvPr id="14411" name="Text Box 99"/>
          <p:cNvSpPr txBox="1">
            <a:spLocks noChangeArrowheads="1"/>
          </p:cNvSpPr>
          <p:nvPr/>
        </p:nvSpPr>
        <p:spPr bwMode="auto">
          <a:xfrm>
            <a:off x="1066163" y="1602218"/>
            <a:ext cx="1174751" cy="738664"/>
          </a:xfrm>
          <a:prstGeom prst="rect">
            <a:avLst/>
          </a:prstGeom>
          <a:noFill/>
          <a:ln>
            <a:noFill/>
          </a:ln>
        </p:spPr>
        <p:txBody>
          <a:bodyPr wrap="squar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1600" b="1" dirty="0">
                <a:latin typeface="Tempus Sans ITC" panose="04020404030D07020202" pitchFamily="82" charset="0"/>
              </a:rPr>
              <a:t>KINGS</a:t>
            </a:r>
          </a:p>
          <a:p>
            <a:pPr algn="ctr" eaLnBrk="1" hangingPunct="1"/>
            <a:r>
              <a:rPr lang="en-US" altLang="en-US" sz="1600" b="1" dirty="0">
                <a:latin typeface="Tempus Sans ITC" panose="04020404030D07020202" pitchFamily="82" charset="0"/>
              </a:rPr>
              <a:t>Of</a:t>
            </a:r>
          </a:p>
          <a:p>
            <a:pPr algn="ctr" eaLnBrk="1" hangingPunct="1"/>
            <a:r>
              <a:rPr lang="en-US" altLang="en-US" sz="1600" b="1" dirty="0">
                <a:latin typeface="Tempus Sans ITC" panose="04020404030D07020202" pitchFamily="82" charset="0"/>
              </a:rPr>
              <a:t>JUDAH</a:t>
            </a:r>
          </a:p>
        </p:txBody>
      </p:sp>
      <p:sp>
        <p:nvSpPr>
          <p:cNvPr id="14412" name="Rectangle 100"/>
          <p:cNvSpPr>
            <a:spLocks noChangeArrowheads="1"/>
          </p:cNvSpPr>
          <p:nvPr/>
        </p:nvSpPr>
        <p:spPr bwMode="auto">
          <a:xfrm>
            <a:off x="2225039" y="1606170"/>
            <a:ext cx="241300" cy="1920875"/>
          </a:xfrm>
          <a:prstGeom prst="rect">
            <a:avLst/>
          </a:prstGeom>
          <a:solidFill>
            <a:srgbClr val="FFFF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13" name="Rectangle 101"/>
          <p:cNvSpPr>
            <a:spLocks noChangeArrowheads="1"/>
          </p:cNvSpPr>
          <p:nvPr/>
        </p:nvSpPr>
        <p:spPr bwMode="auto">
          <a:xfrm>
            <a:off x="2225039" y="3552444"/>
            <a:ext cx="228600" cy="609600"/>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14" name="Rectangle 102"/>
          <p:cNvSpPr>
            <a:spLocks noChangeArrowheads="1"/>
          </p:cNvSpPr>
          <p:nvPr/>
        </p:nvSpPr>
        <p:spPr bwMode="auto">
          <a:xfrm>
            <a:off x="2225039" y="4162044"/>
            <a:ext cx="228600" cy="914400"/>
          </a:xfrm>
          <a:prstGeom prst="rect">
            <a:avLst/>
          </a:prstGeom>
          <a:solidFill>
            <a:srgbClr val="FFFF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15" name="Line 103"/>
          <p:cNvSpPr>
            <a:spLocks noChangeShapeType="1"/>
          </p:cNvSpPr>
          <p:nvPr/>
        </p:nvSpPr>
        <p:spPr bwMode="auto">
          <a:xfrm>
            <a:off x="4644389" y="4266820"/>
            <a:ext cx="19050" cy="238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6" name="Rectangle 104"/>
          <p:cNvSpPr>
            <a:spLocks noChangeArrowheads="1"/>
          </p:cNvSpPr>
          <p:nvPr/>
        </p:nvSpPr>
        <p:spPr bwMode="auto">
          <a:xfrm>
            <a:off x="2798064" y="1361314"/>
            <a:ext cx="5721095" cy="320675"/>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grpSp>
        <p:nvGrpSpPr>
          <p:cNvPr id="14417" name="Group 105"/>
          <p:cNvGrpSpPr>
            <a:grpSpLocks/>
          </p:cNvGrpSpPr>
          <p:nvPr/>
        </p:nvGrpSpPr>
        <p:grpSpPr bwMode="auto">
          <a:xfrm>
            <a:off x="2482215" y="1314070"/>
            <a:ext cx="231775" cy="5364163"/>
            <a:chOff x="882" y="798"/>
            <a:chExt cx="146" cy="3379"/>
          </a:xfrm>
        </p:grpSpPr>
        <p:grpSp>
          <p:nvGrpSpPr>
            <p:cNvPr id="14439" name="Group 106"/>
            <p:cNvGrpSpPr>
              <a:grpSpLocks/>
            </p:cNvGrpSpPr>
            <p:nvPr/>
          </p:nvGrpSpPr>
          <p:grpSpPr bwMode="auto">
            <a:xfrm>
              <a:off x="896" y="1177"/>
              <a:ext cx="132" cy="3000"/>
              <a:chOff x="896" y="1177"/>
              <a:chExt cx="132" cy="3000"/>
            </a:xfrm>
          </p:grpSpPr>
          <p:sp>
            <p:nvSpPr>
              <p:cNvPr id="14442" name="Text Box 107"/>
              <p:cNvSpPr txBox="1">
                <a:spLocks noChangeArrowheads="1"/>
              </p:cNvSpPr>
              <p:nvPr/>
            </p:nvSpPr>
            <p:spPr bwMode="auto">
              <a:xfrm>
                <a:off x="896" y="1177"/>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635</a:t>
                </a:r>
              </a:p>
            </p:txBody>
          </p:sp>
          <p:sp>
            <p:nvSpPr>
              <p:cNvPr id="14443" name="Text Box 108"/>
              <p:cNvSpPr txBox="1">
                <a:spLocks noChangeArrowheads="1"/>
              </p:cNvSpPr>
              <p:nvPr/>
            </p:nvSpPr>
            <p:spPr bwMode="auto">
              <a:xfrm>
                <a:off x="896" y="1381"/>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630</a:t>
                </a:r>
              </a:p>
            </p:txBody>
          </p:sp>
          <p:sp>
            <p:nvSpPr>
              <p:cNvPr id="14444" name="Text Box 109"/>
              <p:cNvSpPr txBox="1">
                <a:spLocks noChangeArrowheads="1"/>
              </p:cNvSpPr>
              <p:nvPr/>
            </p:nvSpPr>
            <p:spPr bwMode="auto">
              <a:xfrm>
                <a:off x="896" y="1579"/>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625</a:t>
                </a:r>
              </a:p>
            </p:txBody>
          </p:sp>
          <p:sp>
            <p:nvSpPr>
              <p:cNvPr id="14445" name="Text Box 110"/>
              <p:cNvSpPr txBox="1">
                <a:spLocks noChangeArrowheads="1"/>
              </p:cNvSpPr>
              <p:nvPr/>
            </p:nvSpPr>
            <p:spPr bwMode="auto">
              <a:xfrm>
                <a:off x="896" y="1777"/>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620</a:t>
                </a:r>
              </a:p>
            </p:txBody>
          </p:sp>
          <p:sp>
            <p:nvSpPr>
              <p:cNvPr id="14446" name="Text Box 111"/>
              <p:cNvSpPr txBox="1">
                <a:spLocks noChangeArrowheads="1"/>
              </p:cNvSpPr>
              <p:nvPr/>
            </p:nvSpPr>
            <p:spPr bwMode="auto">
              <a:xfrm>
                <a:off x="896" y="1957"/>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615</a:t>
                </a:r>
              </a:p>
            </p:txBody>
          </p:sp>
          <p:sp>
            <p:nvSpPr>
              <p:cNvPr id="14447" name="Text Box 112"/>
              <p:cNvSpPr txBox="1">
                <a:spLocks noChangeArrowheads="1"/>
              </p:cNvSpPr>
              <p:nvPr/>
            </p:nvSpPr>
            <p:spPr bwMode="auto">
              <a:xfrm>
                <a:off x="896" y="2155"/>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610</a:t>
                </a:r>
              </a:p>
            </p:txBody>
          </p:sp>
          <p:sp>
            <p:nvSpPr>
              <p:cNvPr id="14448" name="Text Box 113"/>
              <p:cNvSpPr txBox="1">
                <a:spLocks noChangeArrowheads="1"/>
              </p:cNvSpPr>
              <p:nvPr/>
            </p:nvSpPr>
            <p:spPr bwMode="auto">
              <a:xfrm>
                <a:off x="896" y="2347"/>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605</a:t>
                </a:r>
              </a:p>
            </p:txBody>
          </p:sp>
          <p:sp>
            <p:nvSpPr>
              <p:cNvPr id="14449" name="Text Box 114"/>
              <p:cNvSpPr txBox="1">
                <a:spLocks noChangeArrowheads="1"/>
              </p:cNvSpPr>
              <p:nvPr/>
            </p:nvSpPr>
            <p:spPr bwMode="auto">
              <a:xfrm>
                <a:off x="896" y="2539"/>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600</a:t>
                </a:r>
              </a:p>
            </p:txBody>
          </p:sp>
          <p:sp>
            <p:nvSpPr>
              <p:cNvPr id="14450" name="Text Box 115"/>
              <p:cNvSpPr txBox="1">
                <a:spLocks noChangeArrowheads="1"/>
              </p:cNvSpPr>
              <p:nvPr/>
            </p:nvSpPr>
            <p:spPr bwMode="auto">
              <a:xfrm>
                <a:off x="896" y="2731"/>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595</a:t>
                </a:r>
              </a:p>
            </p:txBody>
          </p:sp>
          <p:sp>
            <p:nvSpPr>
              <p:cNvPr id="14451" name="Text Box 116"/>
              <p:cNvSpPr txBox="1">
                <a:spLocks noChangeArrowheads="1"/>
              </p:cNvSpPr>
              <p:nvPr/>
            </p:nvSpPr>
            <p:spPr bwMode="auto">
              <a:xfrm>
                <a:off x="896" y="2929"/>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590</a:t>
                </a:r>
              </a:p>
            </p:txBody>
          </p:sp>
          <p:sp>
            <p:nvSpPr>
              <p:cNvPr id="14452" name="Text Box 117"/>
              <p:cNvSpPr txBox="1">
                <a:spLocks noChangeArrowheads="1"/>
              </p:cNvSpPr>
              <p:nvPr/>
            </p:nvSpPr>
            <p:spPr bwMode="auto">
              <a:xfrm>
                <a:off x="896" y="3121"/>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585</a:t>
                </a:r>
              </a:p>
            </p:txBody>
          </p:sp>
          <p:sp>
            <p:nvSpPr>
              <p:cNvPr id="14453" name="Text Box 118"/>
              <p:cNvSpPr txBox="1">
                <a:spLocks noChangeArrowheads="1"/>
              </p:cNvSpPr>
              <p:nvPr/>
            </p:nvSpPr>
            <p:spPr bwMode="auto">
              <a:xfrm>
                <a:off x="896" y="3319"/>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580</a:t>
                </a:r>
              </a:p>
            </p:txBody>
          </p:sp>
          <p:sp>
            <p:nvSpPr>
              <p:cNvPr id="14454" name="Text Box 119"/>
              <p:cNvSpPr txBox="1">
                <a:spLocks noChangeArrowheads="1"/>
              </p:cNvSpPr>
              <p:nvPr/>
            </p:nvSpPr>
            <p:spPr bwMode="auto">
              <a:xfrm>
                <a:off x="896" y="3505"/>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575</a:t>
                </a:r>
              </a:p>
            </p:txBody>
          </p:sp>
          <p:sp>
            <p:nvSpPr>
              <p:cNvPr id="14455" name="Text Box 120"/>
              <p:cNvSpPr txBox="1">
                <a:spLocks noChangeArrowheads="1"/>
              </p:cNvSpPr>
              <p:nvPr/>
            </p:nvSpPr>
            <p:spPr bwMode="auto">
              <a:xfrm>
                <a:off x="896" y="3691"/>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570</a:t>
                </a:r>
              </a:p>
            </p:txBody>
          </p:sp>
          <p:sp>
            <p:nvSpPr>
              <p:cNvPr id="14456" name="Text Box 121"/>
              <p:cNvSpPr txBox="1">
                <a:spLocks noChangeArrowheads="1"/>
              </p:cNvSpPr>
              <p:nvPr/>
            </p:nvSpPr>
            <p:spPr bwMode="auto">
              <a:xfrm>
                <a:off x="896" y="3883"/>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565</a:t>
                </a:r>
              </a:p>
            </p:txBody>
          </p:sp>
          <p:sp>
            <p:nvSpPr>
              <p:cNvPr id="14457" name="Text Box 122"/>
              <p:cNvSpPr txBox="1">
                <a:spLocks noChangeArrowheads="1"/>
              </p:cNvSpPr>
              <p:nvPr/>
            </p:nvSpPr>
            <p:spPr bwMode="auto">
              <a:xfrm>
                <a:off x="896" y="4081"/>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560</a:t>
                </a:r>
              </a:p>
            </p:txBody>
          </p:sp>
        </p:grpSp>
        <p:sp>
          <p:nvSpPr>
            <p:cNvPr id="14440" name="Text Box 123"/>
            <p:cNvSpPr txBox="1">
              <a:spLocks noChangeArrowheads="1"/>
            </p:cNvSpPr>
            <p:nvPr/>
          </p:nvSpPr>
          <p:spPr bwMode="auto">
            <a:xfrm>
              <a:off x="890" y="1003"/>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640</a:t>
              </a:r>
            </a:p>
          </p:txBody>
        </p:sp>
        <p:sp>
          <p:nvSpPr>
            <p:cNvPr id="14441" name="Text Box 124"/>
            <p:cNvSpPr txBox="1">
              <a:spLocks noChangeArrowheads="1"/>
            </p:cNvSpPr>
            <p:nvPr/>
          </p:nvSpPr>
          <p:spPr bwMode="auto">
            <a:xfrm>
              <a:off x="882" y="798"/>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645</a:t>
              </a:r>
            </a:p>
          </p:txBody>
        </p:sp>
      </p:grpSp>
      <p:sp>
        <p:nvSpPr>
          <p:cNvPr id="14418" name="Line 126"/>
          <p:cNvSpPr>
            <a:spLocks noChangeShapeType="1"/>
          </p:cNvSpPr>
          <p:nvPr/>
        </p:nvSpPr>
        <p:spPr bwMode="auto">
          <a:xfrm>
            <a:off x="2758439" y="4984554"/>
            <a:ext cx="5715000" cy="0"/>
          </a:xfrm>
          <a:prstGeom prst="line">
            <a:avLst/>
          </a:prstGeom>
          <a:noFill/>
          <a:ln w="38100">
            <a:solidFill>
              <a:schemeClr val="accent1">
                <a:lumMod val="75000"/>
              </a:schemeClr>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419" name="Line 127"/>
          <p:cNvSpPr>
            <a:spLocks noChangeShapeType="1"/>
          </p:cNvSpPr>
          <p:nvPr/>
        </p:nvSpPr>
        <p:spPr bwMode="auto">
          <a:xfrm>
            <a:off x="2758439" y="4381679"/>
            <a:ext cx="5715000" cy="0"/>
          </a:xfrm>
          <a:prstGeom prst="line">
            <a:avLst/>
          </a:prstGeom>
          <a:noFill/>
          <a:ln w="38100">
            <a:solidFill>
              <a:schemeClr val="accent1">
                <a:lumMod val="75000"/>
              </a:schemeClr>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420" name="Line 128"/>
          <p:cNvSpPr>
            <a:spLocks noChangeShapeType="1"/>
          </p:cNvSpPr>
          <p:nvPr/>
        </p:nvSpPr>
        <p:spPr bwMode="auto">
          <a:xfrm>
            <a:off x="2758439" y="3860604"/>
            <a:ext cx="5715000" cy="0"/>
          </a:xfrm>
          <a:prstGeom prst="line">
            <a:avLst/>
          </a:prstGeom>
          <a:noFill/>
          <a:ln w="38100">
            <a:solidFill>
              <a:schemeClr val="accent1">
                <a:lumMod val="75000"/>
              </a:schemeClr>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421" name="Line 129"/>
          <p:cNvSpPr>
            <a:spLocks noChangeShapeType="1"/>
          </p:cNvSpPr>
          <p:nvPr/>
        </p:nvSpPr>
        <p:spPr bwMode="auto">
          <a:xfrm>
            <a:off x="1996439" y="3552444"/>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2" name="Line 130"/>
          <p:cNvSpPr>
            <a:spLocks noChangeShapeType="1"/>
          </p:cNvSpPr>
          <p:nvPr/>
        </p:nvSpPr>
        <p:spPr bwMode="auto">
          <a:xfrm>
            <a:off x="1996439" y="4162044"/>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3" name="Line 131"/>
          <p:cNvSpPr>
            <a:spLocks noChangeShapeType="1"/>
          </p:cNvSpPr>
          <p:nvPr/>
        </p:nvSpPr>
        <p:spPr bwMode="auto">
          <a:xfrm>
            <a:off x="2059939" y="5076444"/>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4" name="Text Box 31"/>
          <p:cNvSpPr txBox="1">
            <a:spLocks noChangeArrowheads="1"/>
          </p:cNvSpPr>
          <p:nvPr/>
        </p:nvSpPr>
        <p:spPr bwMode="auto">
          <a:xfrm rot="18669609">
            <a:off x="6755764" y="3669919"/>
            <a:ext cx="692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36:9-32</a:t>
            </a:r>
          </a:p>
        </p:txBody>
      </p:sp>
      <p:sp>
        <p:nvSpPr>
          <p:cNvPr id="14425" name="Text Box 94"/>
          <p:cNvSpPr txBox="1">
            <a:spLocks noChangeArrowheads="1"/>
          </p:cNvSpPr>
          <p:nvPr/>
        </p:nvSpPr>
        <p:spPr bwMode="auto">
          <a:xfrm>
            <a:off x="8551671" y="4940147"/>
            <a:ext cx="2581385" cy="492443"/>
          </a:xfrm>
          <a:prstGeom prst="rect">
            <a:avLst/>
          </a:prstGeom>
          <a:noFill/>
          <a:ln>
            <a:noFill/>
          </a:ln>
        </p:spPr>
        <p:txBody>
          <a:bodyPr wrap="squar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600" b="1" dirty="0">
                <a:solidFill>
                  <a:schemeClr val="accent1"/>
                </a:solidFill>
                <a:effectLst>
                  <a:outerShdw blurRad="38100" dist="38100" dir="2700000" algn="tl">
                    <a:srgbClr val="000000">
                      <a:alpha val="43137"/>
                    </a:srgbClr>
                  </a:outerShdw>
                </a:effectLst>
                <a:latin typeface="Tempus Sans ITC" panose="04020404030D07020202" pitchFamily="82" charset="0"/>
              </a:rPr>
              <a:t>Destruction of Jerusalem, Final Deportation</a:t>
            </a:r>
          </a:p>
        </p:txBody>
      </p:sp>
      <p:sp>
        <p:nvSpPr>
          <p:cNvPr id="14426" name="Text Box 94"/>
          <p:cNvSpPr txBox="1">
            <a:spLocks noChangeArrowheads="1"/>
          </p:cNvSpPr>
          <p:nvPr/>
        </p:nvSpPr>
        <p:spPr bwMode="auto">
          <a:xfrm>
            <a:off x="8551671" y="3733832"/>
            <a:ext cx="3507370" cy="246221"/>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600" b="1" dirty="0">
                <a:solidFill>
                  <a:schemeClr val="accent1"/>
                </a:solidFill>
                <a:effectLst>
                  <a:outerShdw blurRad="38100" dist="38100" dir="2700000" algn="tl">
                    <a:srgbClr val="000000">
                      <a:alpha val="43137"/>
                    </a:srgbClr>
                  </a:outerShdw>
                </a:effectLst>
                <a:latin typeface="Tempus Sans ITC" panose="04020404030D07020202" pitchFamily="82" charset="0"/>
              </a:rPr>
              <a:t>First Deportation, Daniel &amp; Ezekiel taken</a:t>
            </a:r>
          </a:p>
        </p:txBody>
      </p:sp>
      <p:sp>
        <p:nvSpPr>
          <p:cNvPr id="14427" name="Text Box 94"/>
          <p:cNvSpPr txBox="1">
            <a:spLocks noChangeArrowheads="1"/>
          </p:cNvSpPr>
          <p:nvPr/>
        </p:nvSpPr>
        <p:spPr bwMode="auto">
          <a:xfrm>
            <a:off x="8551671" y="4257843"/>
            <a:ext cx="1710405" cy="246221"/>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600" b="1" dirty="0">
                <a:solidFill>
                  <a:schemeClr val="accent1"/>
                </a:solidFill>
                <a:effectLst>
                  <a:outerShdw blurRad="38100" dist="38100" dir="2700000" algn="tl">
                    <a:srgbClr val="000000">
                      <a:alpha val="43137"/>
                    </a:srgbClr>
                  </a:outerShdw>
                </a:effectLst>
                <a:latin typeface="Tempus Sans ITC" panose="04020404030D07020202" pitchFamily="82" charset="0"/>
              </a:rPr>
              <a:t>Second Deportation</a:t>
            </a:r>
          </a:p>
        </p:txBody>
      </p:sp>
      <p:sp>
        <p:nvSpPr>
          <p:cNvPr id="14428" name="Text Box 99"/>
          <p:cNvSpPr txBox="1">
            <a:spLocks noChangeArrowheads="1"/>
          </p:cNvSpPr>
          <p:nvPr/>
        </p:nvSpPr>
        <p:spPr bwMode="auto">
          <a:xfrm>
            <a:off x="8937737" y="1602774"/>
            <a:ext cx="811120" cy="276999"/>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1800" b="1" dirty="0">
                <a:effectLst>
                  <a:outerShdw blurRad="38100" dist="38100" dir="2700000" algn="tl">
                    <a:srgbClr val="000000">
                      <a:alpha val="43137"/>
                    </a:srgbClr>
                  </a:outerShdw>
                </a:effectLst>
                <a:latin typeface="Tempus Sans ITC" panose="04020404030D07020202" pitchFamily="82" charset="0"/>
              </a:rPr>
              <a:t>EVENTS</a:t>
            </a:r>
            <a:endParaRPr lang="en-US" altLang="en-US" sz="1050" b="1" dirty="0">
              <a:effectLst>
                <a:outerShdw blurRad="38100" dist="38100" dir="2700000" algn="tl">
                  <a:srgbClr val="000000">
                    <a:alpha val="43137"/>
                  </a:srgbClr>
                </a:outerShdw>
              </a:effectLst>
              <a:latin typeface="Tempus Sans ITC" panose="04020404030D07020202" pitchFamily="82" charset="0"/>
            </a:endParaRPr>
          </a:p>
        </p:txBody>
      </p:sp>
      <p:sp>
        <p:nvSpPr>
          <p:cNvPr id="14429" name="Text Box 94"/>
          <p:cNvSpPr txBox="1">
            <a:spLocks noChangeArrowheads="1"/>
          </p:cNvSpPr>
          <p:nvPr/>
        </p:nvSpPr>
        <p:spPr bwMode="auto">
          <a:xfrm>
            <a:off x="8551671" y="6418111"/>
            <a:ext cx="3419857" cy="215444"/>
          </a:xfrm>
          <a:prstGeom prst="rect">
            <a:avLst/>
          </a:prstGeom>
          <a:noFill/>
          <a:ln>
            <a:noFill/>
          </a:ln>
        </p:spPr>
        <p:txBody>
          <a:bodyPr wrap="squar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b="1" dirty="0" err="1">
                <a:latin typeface="Tempus Sans ITC" panose="04020404030D07020202" pitchFamily="82" charset="0"/>
              </a:rPr>
              <a:t>Jehoiachin</a:t>
            </a:r>
            <a:r>
              <a:rPr lang="en-US" altLang="en-US" sz="1400" b="1" dirty="0">
                <a:latin typeface="Tempus Sans ITC" panose="04020404030D07020202" pitchFamily="82" charset="0"/>
              </a:rPr>
              <a:t> released &amp; fed at  kings table</a:t>
            </a:r>
          </a:p>
        </p:txBody>
      </p:sp>
      <p:sp>
        <p:nvSpPr>
          <p:cNvPr id="14430" name="Text Box 94"/>
          <p:cNvSpPr txBox="1">
            <a:spLocks noChangeArrowheads="1"/>
          </p:cNvSpPr>
          <p:nvPr/>
        </p:nvSpPr>
        <p:spPr bwMode="auto">
          <a:xfrm>
            <a:off x="8551671" y="2447545"/>
            <a:ext cx="1176604" cy="215444"/>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b="1" dirty="0">
                <a:latin typeface="Tempus Sans ITC" panose="04020404030D07020202" pitchFamily="82" charset="0"/>
              </a:rPr>
              <a:t>Jeremiah Called</a:t>
            </a:r>
          </a:p>
        </p:txBody>
      </p:sp>
      <p:sp>
        <p:nvSpPr>
          <p:cNvPr id="14431" name="Text Box 94"/>
          <p:cNvSpPr txBox="1">
            <a:spLocks noChangeArrowheads="1"/>
          </p:cNvSpPr>
          <p:nvPr/>
        </p:nvSpPr>
        <p:spPr bwMode="auto">
          <a:xfrm>
            <a:off x="8551671" y="2066545"/>
            <a:ext cx="1612621" cy="215444"/>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b="1" dirty="0">
                <a:latin typeface="Tempus Sans ITC" panose="04020404030D07020202" pitchFamily="82" charset="0"/>
              </a:rPr>
              <a:t>Josiah begins reforms</a:t>
            </a:r>
          </a:p>
        </p:txBody>
      </p:sp>
      <p:sp>
        <p:nvSpPr>
          <p:cNvPr id="14432" name="Text Box 94"/>
          <p:cNvSpPr txBox="1">
            <a:spLocks noChangeArrowheads="1"/>
          </p:cNvSpPr>
          <p:nvPr/>
        </p:nvSpPr>
        <p:spPr bwMode="auto">
          <a:xfrm>
            <a:off x="8551671" y="2231645"/>
            <a:ext cx="1620636" cy="215444"/>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b="1" dirty="0">
                <a:latin typeface="Tempus Sans ITC" panose="04020404030D07020202" pitchFamily="82" charset="0"/>
              </a:rPr>
              <a:t>Josiah purges idolatry</a:t>
            </a:r>
          </a:p>
        </p:txBody>
      </p:sp>
      <p:sp>
        <p:nvSpPr>
          <p:cNvPr id="14433" name="Text Box 94"/>
          <p:cNvSpPr txBox="1">
            <a:spLocks noChangeArrowheads="1"/>
          </p:cNvSpPr>
          <p:nvPr/>
        </p:nvSpPr>
        <p:spPr bwMode="auto">
          <a:xfrm>
            <a:off x="8551671" y="2739645"/>
            <a:ext cx="1444306" cy="215444"/>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b="1" dirty="0">
                <a:latin typeface="Tempus Sans ITC" panose="04020404030D07020202" pitchFamily="82" charset="0"/>
              </a:rPr>
              <a:t>Book of Law found</a:t>
            </a:r>
          </a:p>
        </p:txBody>
      </p:sp>
      <p:sp>
        <p:nvSpPr>
          <p:cNvPr id="14434" name="Text Box 94"/>
          <p:cNvSpPr txBox="1">
            <a:spLocks noChangeArrowheads="1"/>
          </p:cNvSpPr>
          <p:nvPr/>
        </p:nvSpPr>
        <p:spPr bwMode="auto">
          <a:xfrm>
            <a:off x="8551671" y="3298445"/>
            <a:ext cx="974626" cy="215444"/>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b="1" dirty="0">
                <a:latin typeface="Tempus Sans ITC" panose="04020404030D07020202" pitchFamily="82" charset="0"/>
              </a:rPr>
              <a:t>Nineveh falls</a:t>
            </a:r>
          </a:p>
        </p:txBody>
      </p:sp>
      <p:sp>
        <p:nvSpPr>
          <p:cNvPr id="14435" name="Oval 70"/>
          <p:cNvSpPr>
            <a:spLocks noChangeArrowheads="1"/>
          </p:cNvSpPr>
          <p:nvPr/>
        </p:nvSpPr>
        <p:spPr bwMode="auto">
          <a:xfrm>
            <a:off x="3583940" y="32857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36" name="Text Box 21"/>
          <p:cNvSpPr txBox="1">
            <a:spLocks noChangeArrowheads="1"/>
          </p:cNvSpPr>
          <p:nvPr/>
        </p:nvSpPr>
        <p:spPr bwMode="auto">
          <a:xfrm>
            <a:off x="3622040" y="3006344"/>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18-20</a:t>
            </a:r>
          </a:p>
        </p:txBody>
      </p:sp>
      <p:sp>
        <p:nvSpPr>
          <p:cNvPr id="2" name="Oval 1"/>
          <p:cNvSpPr/>
          <p:nvPr/>
        </p:nvSpPr>
        <p:spPr>
          <a:xfrm>
            <a:off x="2853689" y="4062488"/>
            <a:ext cx="822326" cy="4349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Arrow Connector 140"/>
          <p:cNvCxnSpPr>
            <a:stCxn id="14381" idx="1"/>
            <a:endCxn id="14382" idx="4"/>
          </p:cNvCxnSpPr>
          <p:nvPr/>
        </p:nvCxnSpPr>
        <p:spPr>
          <a:xfrm>
            <a:off x="3342639" y="2866644"/>
            <a:ext cx="93664" cy="143510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245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5579" y="4720686"/>
            <a:ext cx="6711885" cy="1723364"/>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lstStyle/>
          <a:p>
            <a:r>
              <a:rPr lang="en-US" dirty="0"/>
              <a:t>A summary of Jeremiah…</a:t>
            </a:r>
          </a:p>
        </p:txBody>
      </p:sp>
      <p:sp>
        <p:nvSpPr>
          <p:cNvPr id="8" name="Subtitle 2"/>
          <p:cNvSpPr txBox="1">
            <a:spLocks/>
          </p:cNvSpPr>
          <p:nvPr/>
        </p:nvSpPr>
        <p:spPr>
          <a:xfrm>
            <a:off x="7880808" y="5916618"/>
            <a:ext cx="4139938" cy="766986"/>
          </a:xfrm>
          <a:prstGeom prst="rect">
            <a:avLst/>
          </a:prstGeom>
          <a:ln>
            <a:noFill/>
          </a:ln>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rgbClr val="000000"/>
                </a:solidFill>
              </a:rPr>
              <a:t>Lesson 5:  revelation on occasion of the drought</a:t>
            </a:r>
          </a:p>
        </p:txBody>
      </p:sp>
      <p:sp>
        <p:nvSpPr>
          <p:cNvPr id="2" name="Rectangle 1"/>
          <p:cNvSpPr/>
          <p:nvPr/>
        </p:nvSpPr>
        <p:spPr>
          <a:xfrm>
            <a:off x="570847" y="405153"/>
            <a:ext cx="7008304" cy="6038897"/>
          </a:xfrm>
          <a:prstGeom prst="rect">
            <a:avLst/>
          </a:prstGeom>
        </p:spPr>
        <p:txBody>
          <a:bodyPr wrap="square">
            <a:spAutoFit/>
          </a:bodyPr>
          <a:lstStyle/>
          <a:p>
            <a:pPr>
              <a:lnSpc>
                <a:spcPts val="4700"/>
              </a:lnSpc>
            </a:pPr>
            <a:r>
              <a:rPr lang="en-US" sz="2400" b="1" cap="all" dirty="0">
                <a:solidFill>
                  <a:schemeClr val="accent1"/>
                </a:solidFill>
                <a:effectLst>
                  <a:outerShdw blurRad="38100" dist="38100" dir="2700000" algn="tl">
                    <a:srgbClr val="000000">
                      <a:alpha val="43137"/>
                    </a:srgbClr>
                  </a:outerShdw>
                </a:effectLst>
              </a:rPr>
              <a:t>Jeremiah’s Call… </a:t>
            </a:r>
            <a:r>
              <a:rPr lang="en-US" sz="2400" cap="all" dirty="0">
                <a:solidFill>
                  <a:schemeClr val="tx2"/>
                </a:solidFill>
              </a:rPr>
              <a:t> </a:t>
            </a:r>
            <a:r>
              <a:rPr lang="en-US" sz="2000" dirty="0">
                <a:solidFill>
                  <a:schemeClr val="tx2"/>
                </a:solidFill>
              </a:rPr>
              <a:t>Chapter 1</a:t>
            </a:r>
            <a:endParaRPr lang="en-US" sz="2000" b="1" dirty="0">
              <a:solidFill>
                <a:schemeClr val="accent1"/>
              </a:solidFill>
              <a:effectLst>
                <a:outerShdw blurRad="38100" dist="38100" dir="2700000" algn="tl">
                  <a:srgbClr val="000000">
                    <a:alpha val="43137"/>
                  </a:srgbClr>
                </a:outerShdw>
              </a:effectLst>
            </a:endParaRPr>
          </a:p>
          <a:p>
            <a:pPr>
              <a:lnSpc>
                <a:spcPts val="4700"/>
              </a:lnSpc>
            </a:pPr>
            <a:r>
              <a:rPr lang="en-US" sz="2400" b="1" cap="all" dirty="0">
                <a:solidFill>
                  <a:schemeClr val="accent1"/>
                </a:solidFill>
                <a:effectLst>
                  <a:outerShdw blurRad="38100" dist="38100" dir="2700000" algn="tl">
                    <a:srgbClr val="000000">
                      <a:alpha val="43137"/>
                    </a:srgbClr>
                  </a:outerShdw>
                </a:effectLst>
              </a:rPr>
              <a:t>Jeremiah’s Confusion…  </a:t>
            </a:r>
            <a:r>
              <a:rPr lang="en-US" sz="2000" dirty="0">
                <a:solidFill>
                  <a:schemeClr val="tx2"/>
                </a:solidFill>
              </a:rPr>
              <a:t>Chapter 4,5</a:t>
            </a:r>
            <a:endParaRPr lang="en-US" sz="2400" dirty="0">
              <a:solidFill>
                <a:schemeClr val="tx2"/>
              </a:solidFill>
            </a:endParaRPr>
          </a:p>
          <a:p>
            <a:pPr>
              <a:lnSpc>
                <a:spcPts val="4700"/>
              </a:lnSpc>
            </a:pPr>
            <a:r>
              <a:rPr lang="en-US" sz="2400" b="1" cap="all" dirty="0">
                <a:solidFill>
                  <a:schemeClr val="accent1"/>
                </a:solidFill>
                <a:effectLst>
                  <a:outerShdw blurRad="38100" dist="38100" dir="2700000" algn="tl">
                    <a:srgbClr val="000000">
                      <a:alpha val="43137"/>
                    </a:srgbClr>
                  </a:outerShdw>
                </a:effectLst>
              </a:rPr>
              <a:t>Jeremiah’s Cry…  </a:t>
            </a:r>
            <a:r>
              <a:rPr lang="en-US" sz="2000" dirty="0">
                <a:solidFill>
                  <a:schemeClr val="tx2"/>
                </a:solidFill>
              </a:rPr>
              <a:t>Chapter 8,9</a:t>
            </a:r>
            <a:endParaRPr lang="en-US" sz="2400" b="1" cap="all" dirty="0">
              <a:solidFill>
                <a:schemeClr val="accent1"/>
              </a:solidFill>
              <a:effectLst>
                <a:outerShdw blurRad="38100" dist="38100" dir="2700000" algn="tl">
                  <a:srgbClr val="000000">
                    <a:alpha val="43137"/>
                  </a:srgbClr>
                </a:outerShdw>
              </a:effectLst>
            </a:endParaRPr>
          </a:p>
          <a:p>
            <a:pPr>
              <a:lnSpc>
                <a:spcPts val="4700"/>
              </a:lnSpc>
            </a:pPr>
            <a:r>
              <a:rPr lang="en-US" sz="2400" b="1" cap="all" dirty="0">
                <a:solidFill>
                  <a:schemeClr val="accent1"/>
                </a:solidFill>
                <a:effectLst>
                  <a:outerShdw blurRad="38100" dist="38100" dir="2700000" algn="tl">
                    <a:srgbClr val="000000">
                      <a:alpha val="43137"/>
                    </a:srgbClr>
                  </a:outerShdw>
                </a:effectLst>
              </a:rPr>
              <a:t>Jeremiah’s Compassion…  </a:t>
            </a:r>
            <a:r>
              <a:rPr lang="en-US" sz="2000" dirty="0">
                <a:solidFill>
                  <a:schemeClr val="tx2"/>
                </a:solidFill>
              </a:rPr>
              <a:t>Chapter 10</a:t>
            </a:r>
            <a:endParaRPr lang="en-US" sz="2400" b="1" cap="all" dirty="0">
              <a:solidFill>
                <a:schemeClr val="accent1"/>
              </a:solidFill>
              <a:effectLst>
                <a:outerShdw blurRad="38100" dist="38100" dir="2700000" algn="tl">
                  <a:srgbClr val="000000">
                    <a:alpha val="43137"/>
                  </a:srgbClr>
                </a:outerShdw>
              </a:effectLst>
            </a:endParaRPr>
          </a:p>
          <a:p>
            <a:pPr>
              <a:lnSpc>
                <a:spcPts val="4700"/>
              </a:lnSpc>
            </a:pPr>
            <a:r>
              <a:rPr lang="en-US" sz="2400" b="1" cap="all" dirty="0">
                <a:solidFill>
                  <a:schemeClr val="accent1"/>
                </a:solidFill>
                <a:effectLst>
                  <a:outerShdw blurRad="38100" dist="38100" dir="2700000" algn="tl">
                    <a:srgbClr val="000000">
                      <a:alpha val="43137"/>
                    </a:srgbClr>
                  </a:outerShdw>
                </a:effectLst>
              </a:rPr>
              <a:t>Jeremiah’s Consent…  </a:t>
            </a:r>
            <a:r>
              <a:rPr lang="en-US" sz="2000" dirty="0">
                <a:solidFill>
                  <a:schemeClr val="tx2"/>
                </a:solidFill>
              </a:rPr>
              <a:t>Chapter 11:5</a:t>
            </a:r>
            <a:endParaRPr lang="en-US" sz="2400" dirty="0">
              <a:solidFill>
                <a:schemeClr val="tx2"/>
              </a:solidFill>
            </a:endParaRPr>
          </a:p>
          <a:p>
            <a:pPr>
              <a:lnSpc>
                <a:spcPts val="4700"/>
              </a:lnSpc>
            </a:pPr>
            <a:r>
              <a:rPr lang="en-US" sz="2400" b="1" cap="all" dirty="0">
                <a:solidFill>
                  <a:schemeClr val="accent1"/>
                </a:solidFill>
                <a:effectLst>
                  <a:outerShdw blurRad="38100" dist="38100" dir="2700000" algn="tl">
                    <a:srgbClr val="000000">
                      <a:alpha val="43137"/>
                    </a:srgbClr>
                  </a:outerShdw>
                </a:effectLst>
              </a:rPr>
              <a:t>Jeremiah’s Crisis…  </a:t>
            </a:r>
            <a:r>
              <a:rPr lang="en-US" sz="2000" dirty="0">
                <a:solidFill>
                  <a:schemeClr val="tx2"/>
                </a:solidFill>
              </a:rPr>
              <a:t>Chapter 11:18f</a:t>
            </a:r>
            <a:endParaRPr lang="en-US" sz="2400" dirty="0">
              <a:solidFill>
                <a:schemeClr val="tx2"/>
              </a:solidFill>
            </a:endParaRPr>
          </a:p>
          <a:p>
            <a:pPr>
              <a:lnSpc>
                <a:spcPts val="4700"/>
              </a:lnSpc>
            </a:pPr>
            <a:r>
              <a:rPr lang="en-US" sz="2400" b="1" cap="all" dirty="0">
                <a:solidFill>
                  <a:schemeClr val="accent1"/>
                </a:solidFill>
                <a:effectLst>
                  <a:outerShdw blurRad="38100" dist="38100" dir="2700000" algn="tl">
                    <a:srgbClr val="000000">
                      <a:alpha val="43137"/>
                    </a:srgbClr>
                  </a:outerShdw>
                </a:effectLst>
              </a:rPr>
              <a:t>Jeremiah’s Complaint…  </a:t>
            </a:r>
            <a:r>
              <a:rPr lang="en-US" sz="2000" dirty="0">
                <a:solidFill>
                  <a:schemeClr val="tx2"/>
                </a:solidFill>
              </a:rPr>
              <a:t>Chapter 12</a:t>
            </a:r>
            <a:endParaRPr lang="en-US" sz="2400" dirty="0">
              <a:solidFill>
                <a:schemeClr val="tx2"/>
              </a:solidFill>
            </a:endParaRPr>
          </a:p>
          <a:p>
            <a:pPr>
              <a:lnSpc>
                <a:spcPts val="4700"/>
              </a:lnSpc>
            </a:pPr>
            <a:r>
              <a:rPr lang="en-US" sz="2400" b="1" cap="all" dirty="0">
                <a:solidFill>
                  <a:schemeClr val="accent1"/>
                </a:solidFill>
                <a:effectLst>
                  <a:outerShdw blurRad="38100" dist="38100" dir="2700000" algn="tl">
                    <a:srgbClr val="000000">
                      <a:alpha val="43137"/>
                    </a:srgbClr>
                  </a:outerShdw>
                </a:effectLst>
              </a:rPr>
              <a:t>Jeremiah’s Conversation…  </a:t>
            </a:r>
            <a:r>
              <a:rPr lang="en-US" sz="2000" dirty="0">
                <a:solidFill>
                  <a:schemeClr val="tx2"/>
                </a:solidFill>
              </a:rPr>
              <a:t>Chapter 14,15</a:t>
            </a:r>
            <a:endParaRPr lang="en-US" sz="2400" dirty="0">
              <a:solidFill>
                <a:schemeClr val="tx2"/>
              </a:solidFill>
            </a:endParaRPr>
          </a:p>
          <a:p>
            <a:pPr>
              <a:lnSpc>
                <a:spcPts val="4700"/>
              </a:lnSpc>
            </a:pPr>
            <a:r>
              <a:rPr lang="en-US" sz="2400" b="1" cap="all" dirty="0">
                <a:solidFill>
                  <a:schemeClr val="accent1"/>
                </a:solidFill>
                <a:effectLst>
                  <a:outerShdw blurRad="38100" dist="38100" dir="2700000" algn="tl">
                    <a:srgbClr val="000000">
                      <a:alpha val="43137"/>
                    </a:srgbClr>
                  </a:outerShdw>
                </a:effectLst>
              </a:rPr>
              <a:t>Jeremiah’s Conclusion…  </a:t>
            </a:r>
            <a:r>
              <a:rPr lang="en-US" sz="2000" dirty="0">
                <a:solidFill>
                  <a:schemeClr val="tx2"/>
                </a:solidFill>
              </a:rPr>
              <a:t>Chapter 16:19,20</a:t>
            </a:r>
          </a:p>
          <a:p>
            <a:pPr>
              <a:lnSpc>
                <a:spcPts val="4700"/>
              </a:lnSpc>
            </a:pPr>
            <a:r>
              <a:rPr lang="en-US" sz="2400" b="1" cap="all" dirty="0">
                <a:solidFill>
                  <a:schemeClr val="accent1"/>
                </a:solidFill>
                <a:effectLst>
                  <a:outerShdw blurRad="38100" dist="38100" dir="2700000" algn="tl">
                    <a:srgbClr val="000000">
                      <a:alpha val="43137"/>
                    </a:srgbClr>
                  </a:outerShdw>
                </a:effectLst>
              </a:rPr>
              <a:t>Jeremiah’s contempt…  </a:t>
            </a:r>
            <a:r>
              <a:rPr lang="en-US" sz="2000" dirty="0">
                <a:solidFill>
                  <a:schemeClr val="tx2"/>
                </a:solidFill>
              </a:rPr>
              <a:t>Chapter 17</a:t>
            </a:r>
            <a:endParaRPr lang="en-US" sz="2400" b="1" cap="all"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4634794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 calcmode="lin" valueType="num">
                                      <p:cBhvr additive="base">
                                        <p:cTn id="7"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7" end="7"/>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anim calcmode="lin" valueType="num">
                                      <p:cBhvr additive="base">
                                        <p:cTn id="11"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8" end="8"/>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anim calcmode="lin" valueType="num">
                                      <p:cBhvr additive="base">
                                        <p:cTn id="15"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
                                            <p:txEl>
                                              <p:pRg st="9" end="9"/>
                                            </p:txEl>
                                          </p:spTgt>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5160752" y="6364605"/>
            <a:ext cx="6888809" cy="461665"/>
          </a:xfrm>
          <a:prstGeom prst="rect">
            <a:avLst/>
          </a:prstGeom>
        </p:spPr>
        <p:txBody>
          <a:bodyPr wrap="none">
            <a:spAutoFit/>
          </a:bodyPr>
          <a:lstStyle/>
          <a:p>
            <a:pPr algn="r"/>
            <a:r>
              <a:rPr lang="en-US" sz="2400" b="1" cap="small" dirty="0">
                <a:solidFill>
                  <a:schemeClr val="tx2"/>
                </a:solidFill>
              </a:rPr>
              <a:t>Lesson 5:  Revelation on occasion of the Drought</a:t>
            </a:r>
          </a:p>
        </p:txBody>
      </p:sp>
      <p:sp>
        <p:nvSpPr>
          <p:cNvPr id="4" name="TextBox 3">
            <a:extLst>
              <a:ext uri="{FF2B5EF4-FFF2-40B4-BE49-F238E27FC236}">
                <a16:creationId xmlns:a16="http://schemas.microsoft.com/office/drawing/2014/main" id="{66648A29-0423-41DC-AFB7-288C76F56ACE}"/>
              </a:ext>
            </a:extLst>
          </p:cNvPr>
          <p:cNvSpPr txBox="1"/>
          <p:nvPr/>
        </p:nvSpPr>
        <p:spPr>
          <a:xfrm>
            <a:off x="863600" y="1787962"/>
            <a:ext cx="3149600" cy="584775"/>
          </a:xfrm>
          <a:prstGeom prst="rect">
            <a:avLst/>
          </a:prstGeom>
          <a:noFill/>
        </p:spPr>
        <p:txBody>
          <a:bodyPr wrap="square" rtlCol="0">
            <a:spAutoFit/>
          </a:bodyPr>
          <a:lstStyle/>
          <a:p>
            <a:pPr algn="ctr"/>
            <a:r>
              <a:rPr lang="en-US" sz="3200" b="1" dirty="0"/>
              <a:t>Chapter 7-10</a:t>
            </a:r>
          </a:p>
        </p:txBody>
      </p:sp>
      <p:sp>
        <p:nvSpPr>
          <p:cNvPr id="15" name="TextBox 14">
            <a:extLst>
              <a:ext uri="{FF2B5EF4-FFF2-40B4-BE49-F238E27FC236}">
                <a16:creationId xmlns:a16="http://schemas.microsoft.com/office/drawing/2014/main" id="{ACA48D7E-83C5-4697-89BC-885F2B77BF63}"/>
              </a:ext>
            </a:extLst>
          </p:cNvPr>
          <p:cNvSpPr txBox="1"/>
          <p:nvPr/>
        </p:nvSpPr>
        <p:spPr>
          <a:xfrm>
            <a:off x="4242292" y="1770698"/>
            <a:ext cx="3149600" cy="584775"/>
          </a:xfrm>
          <a:prstGeom prst="rect">
            <a:avLst/>
          </a:prstGeom>
          <a:noFill/>
        </p:spPr>
        <p:txBody>
          <a:bodyPr wrap="square" rtlCol="0">
            <a:spAutoFit/>
          </a:bodyPr>
          <a:lstStyle/>
          <a:p>
            <a:pPr algn="ctr"/>
            <a:r>
              <a:rPr lang="en-US" sz="3200" b="1" dirty="0"/>
              <a:t>Chapter 11-13</a:t>
            </a:r>
          </a:p>
        </p:txBody>
      </p:sp>
      <p:sp>
        <p:nvSpPr>
          <p:cNvPr id="16" name="TextBox 15">
            <a:extLst>
              <a:ext uri="{FF2B5EF4-FFF2-40B4-BE49-F238E27FC236}">
                <a16:creationId xmlns:a16="http://schemas.microsoft.com/office/drawing/2014/main" id="{F7D1A2FA-7781-449F-9CBE-A01685860148}"/>
              </a:ext>
            </a:extLst>
          </p:cNvPr>
          <p:cNvSpPr txBox="1"/>
          <p:nvPr/>
        </p:nvSpPr>
        <p:spPr>
          <a:xfrm>
            <a:off x="7594600" y="1770698"/>
            <a:ext cx="3149600" cy="584775"/>
          </a:xfrm>
          <a:prstGeom prst="rect">
            <a:avLst/>
          </a:prstGeom>
          <a:noFill/>
        </p:spPr>
        <p:txBody>
          <a:bodyPr wrap="square" rtlCol="0">
            <a:spAutoFit/>
          </a:bodyPr>
          <a:lstStyle/>
          <a:p>
            <a:pPr algn="ctr"/>
            <a:r>
              <a:rPr lang="en-US" sz="3200" b="1" dirty="0"/>
              <a:t>Chapter 14-17</a:t>
            </a:r>
          </a:p>
        </p:txBody>
      </p:sp>
      <p:sp>
        <p:nvSpPr>
          <p:cNvPr id="6" name="Rectangle 5">
            <a:extLst>
              <a:ext uri="{FF2B5EF4-FFF2-40B4-BE49-F238E27FC236}">
                <a16:creationId xmlns:a16="http://schemas.microsoft.com/office/drawing/2014/main" id="{BD8AB8AA-EAD9-4F5B-8DC4-A1920E33A9ED}"/>
              </a:ext>
            </a:extLst>
          </p:cNvPr>
          <p:cNvSpPr/>
          <p:nvPr/>
        </p:nvSpPr>
        <p:spPr>
          <a:xfrm>
            <a:off x="1250190" y="4115932"/>
            <a:ext cx="2376421" cy="523220"/>
          </a:xfrm>
          <a:prstGeom prst="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a:spAutoFit/>
          </a:bodyPr>
          <a:lstStyle/>
          <a:p>
            <a:pPr algn="ctr"/>
            <a:r>
              <a:rPr lang="en-US" sz="2800" b="1" dirty="0">
                <a:effectLst>
                  <a:outerShdw blurRad="38100" dist="38100" dir="2700000" algn="tl">
                    <a:srgbClr val="000000">
                      <a:alpha val="43137"/>
                    </a:srgbClr>
                  </a:outerShdw>
                </a:effectLst>
              </a:rPr>
              <a:t>Knowing God</a:t>
            </a:r>
          </a:p>
        </p:txBody>
      </p:sp>
      <p:sp>
        <p:nvSpPr>
          <p:cNvPr id="18" name="Rectangle 17">
            <a:extLst>
              <a:ext uri="{FF2B5EF4-FFF2-40B4-BE49-F238E27FC236}">
                <a16:creationId xmlns:a16="http://schemas.microsoft.com/office/drawing/2014/main" id="{2ABC2EA7-4FAD-49D6-B400-CAD5A836E8E0}"/>
              </a:ext>
            </a:extLst>
          </p:cNvPr>
          <p:cNvSpPr/>
          <p:nvPr/>
        </p:nvSpPr>
        <p:spPr>
          <a:xfrm>
            <a:off x="4683480" y="4115932"/>
            <a:ext cx="2267224" cy="523220"/>
          </a:xfrm>
          <a:prstGeom prst="rect">
            <a:avLst/>
          </a:prstGeom>
          <a:solidFill>
            <a:schemeClr val="accent3">
              <a:lumMod val="50000"/>
            </a:schemeClr>
          </a:solidFill>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a:spAutoFit/>
          </a:bodyPr>
          <a:lstStyle/>
          <a:p>
            <a:pPr algn="ctr"/>
            <a:r>
              <a:rPr lang="en-US" sz="2800" b="1" dirty="0">
                <a:effectLst>
                  <a:outerShdw blurRad="38100" dist="38100" dir="2700000" algn="tl">
                    <a:srgbClr val="000000">
                      <a:alpha val="43137"/>
                    </a:srgbClr>
                  </a:outerShdw>
                </a:effectLst>
              </a:rPr>
              <a:t>Obeying God</a:t>
            </a:r>
          </a:p>
        </p:txBody>
      </p:sp>
      <p:sp>
        <p:nvSpPr>
          <p:cNvPr id="19" name="Rectangle 18">
            <a:extLst>
              <a:ext uri="{FF2B5EF4-FFF2-40B4-BE49-F238E27FC236}">
                <a16:creationId xmlns:a16="http://schemas.microsoft.com/office/drawing/2014/main" id="{E43F7C4C-3638-4E74-AB5F-44F8C0A6C2BF}"/>
              </a:ext>
            </a:extLst>
          </p:cNvPr>
          <p:cNvSpPr/>
          <p:nvPr/>
        </p:nvSpPr>
        <p:spPr>
          <a:xfrm>
            <a:off x="8007574" y="4115932"/>
            <a:ext cx="2323649" cy="523220"/>
          </a:xfrm>
          <a:prstGeom prst="rect">
            <a:avLst/>
          </a:prstGeom>
          <a:solidFill>
            <a:schemeClr val="accent5">
              <a:lumMod val="50000"/>
            </a:schemeClr>
          </a:solidFill>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a:spAutoFit/>
          </a:bodyPr>
          <a:lstStyle/>
          <a:p>
            <a:pPr algn="ctr"/>
            <a:r>
              <a:rPr lang="en-US" sz="2800" b="1" dirty="0">
                <a:effectLst>
                  <a:outerShdw blurRad="38100" dist="38100" dir="2700000" algn="tl">
                    <a:srgbClr val="000000">
                      <a:alpha val="43137"/>
                    </a:srgbClr>
                  </a:outerShdw>
                </a:effectLst>
              </a:rPr>
              <a:t>Trusting God</a:t>
            </a:r>
          </a:p>
        </p:txBody>
      </p:sp>
      <p:sp>
        <p:nvSpPr>
          <p:cNvPr id="10" name="Arrow: Down 9">
            <a:extLst>
              <a:ext uri="{FF2B5EF4-FFF2-40B4-BE49-F238E27FC236}">
                <a16:creationId xmlns:a16="http://schemas.microsoft.com/office/drawing/2014/main" id="{B01F014A-F0E3-4B17-A58C-146E20BCA6F1}"/>
              </a:ext>
            </a:extLst>
          </p:cNvPr>
          <p:cNvSpPr/>
          <p:nvPr/>
        </p:nvSpPr>
        <p:spPr>
          <a:xfrm>
            <a:off x="1384301" y="2603500"/>
            <a:ext cx="2095500" cy="1333500"/>
          </a:xfrm>
          <a:prstGeom prst="downArrow">
            <a:avLst/>
          </a:prstGeom>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31B632BA-33FC-4903-9457-C6AC149C6884}"/>
              </a:ext>
            </a:extLst>
          </p:cNvPr>
          <p:cNvSpPr/>
          <p:nvPr/>
        </p:nvSpPr>
        <p:spPr>
          <a:xfrm>
            <a:off x="4769342" y="2603500"/>
            <a:ext cx="2095500" cy="1333500"/>
          </a:xfrm>
          <a:prstGeom prst="downArrow">
            <a:avLst/>
          </a:prstGeom>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898C2FE4-2AA4-41D2-8209-2D9D390BAE47}"/>
              </a:ext>
            </a:extLst>
          </p:cNvPr>
          <p:cNvSpPr/>
          <p:nvPr/>
        </p:nvSpPr>
        <p:spPr>
          <a:xfrm>
            <a:off x="8121649" y="2603500"/>
            <a:ext cx="2095500" cy="1333500"/>
          </a:xfrm>
          <a:prstGeom prst="downArrow">
            <a:avLst/>
          </a:prstGeom>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87DAB89-756E-4D8D-9039-03EE3CA62E4C}"/>
              </a:ext>
            </a:extLst>
          </p:cNvPr>
          <p:cNvSpPr txBox="1"/>
          <p:nvPr/>
        </p:nvSpPr>
        <p:spPr>
          <a:xfrm>
            <a:off x="1250190" y="5067300"/>
            <a:ext cx="9081033" cy="477054"/>
          </a:xfrm>
          <a:prstGeom prst="rect">
            <a:avLst/>
          </a:prstGeom>
          <a:solidFill>
            <a:schemeClr val="accent2">
              <a:lumMod val="40000"/>
              <a:lumOff val="6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500" b="1" dirty="0">
                <a:effectLst>
                  <a:outerShdw blurRad="38100" dist="38100" dir="2700000" algn="tl">
                    <a:srgbClr val="000000">
                      <a:alpha val="43137"/>
                    </a:srgbClr>
                  </a:outerShdw>
                </a:effectLst>
              </a:rPr>
              <a:t>What does it mean when someone tells you to “Trust in God”?</a:t>
            </a:r>
          </a:p>
        </p:txBody>
      </p:sp>
    </p:spTree>
    <p:extLst>
      <p:ext uri="{BB962C8B-B14F-4D97-AF65-F5344CB8AC3E}">
        <p14:creationId xmlns:p14="http://schemas.microsoft.com/office/powerpoint/2010/main" val="335637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animBg="1"/>
      <p:bldP spid="19" grpId="0" animBg="1"/>
      <p:bldP spid="10" grpId="0" animBg="1"/>
      <p:bldP spid="22" grpId="0" animBg="1"/>
      <p:bldP spid="24"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3633" y="1025438"/>
            <a:ext cx="11414287" cy="2677656"/>
          </a:xfrm>
          <a:prstGeom prst="rect">
            <a:avLst/>
          </a:prstGeom>
        </p:spPr>
        <p:txBody>
          <a:bodyPr wrap="square">
            <a:spAutoFit/>
          </a:bodyPr>
          <a:lstStyle/>
          <a:p>
            <a:r>
              <a:rPr lang="en-US" sz="2400" b="1" dirty="0" err="1"/>
              <a:t>Jer</a:t>
            </a:r>
            <a:r>
              <a:rPr lang="en-US" sz="2400" b="1" dirty="0"/>
              <a:t> 14:1-4</a:t>
            </a:r>
            <a:r>
              <a:rPr lang="en-US" sz="2400" dirty="0"/>
              <a:t>  </a:t>
            </a:r>
            <a:r>
              <a:rPr lang="en-US" sz="2400" dirty="0">
                <a:solidFill>
                  <a:schemeClr val="tx2"/>
                </a:solidFill>
                <a:effectLst>
                  <a:outerShdw blurRad="38100" dist="38100" dir="2700000" algn="tl">
                    <a:srgbClr val="000000">
                      <a:alpha val="43137"/>
                    </a:srgbClr>
                  </a:outerShdw>
                </a:effectLst>
              </a:rPr>
              <a:t>The word of the LORD that came to Jeremiah concerning the droughts. </a:t>
            </a:r>
          </a:p>
          <a:p>
            <a:r>
              <a:rPr lang="en-US" sz="2400" b="1" baseline="30000" dirty="0">
                <a:solidFill>
                  <a:schemeClr val="tx2"/>
                </a:solidFill>
                <a:effectLst>
                  <a:outerShdw blurRad="38100" dist="38100" dir="2700000" algn="tl">
                    <a:srgbClr val="000000">
                      <a:alpha val="43137"/>
                    </a:srgbClr>
                  </a:outerShdw>
                </a:effectLst>
              </a:rPr>
              <a:t>2</a:t>
            </a:r>
            <a:r>
              <a:rPr lang="en-US" sz="2400" dirty="0">
                <a:solidFill>
                  <a:schemeClr val="tx2"/>
                </a:solidFill>
                <a:effectLst>
                  <a:outerShdw blurRad="38100" dist="38100" dir="2700000" algn="tl">
                    <a:srgbClr val="000000">
                      <a:alpha val="43137"/>
                    </a:srgbClr>
                  </a:outerShdw>
                </a:effectLst>
              </a:rPr>
              <a:t> "Judah mourns, And her gates languish; They mourn for the land, And the cry of Jerusalem has gone up. </a:t>
            </a:r>
            <a:r>
              <a:rPr lang="en-US" sz="2400" b="1" baseline="30000" dirty="0">
                <a:solidFill>
                  <a:schemeClr val="tx2"/>
                </a:solidFill>
                <a:effectLst>
                  <a:outerShdw blurRad="38100" dist="38100" dir="2700000" algn="tl">
                    <a:srgbClr val="000000">
                      <a:alpha val="43137"/>
                    </a:srgbClr>
                  </a:outerShdw>
                </a:effectLst>
              </a:rPr>
              <a:t>3</a:t>
            </a:r>
            <a:r>
              <a:rPr lang="en-US" sz="2400" dirty="0">
                <a:solidFill>
                  <a:schemeClr val="tx2"/>
                </a:solidFill>
                <a:effectLst>
                  <a:outerShdw blurRad="38100" dist="38100" dir="2700000" algn="tl">
                    <a:srgbClr val="000000">
                      <a:alpha val="43137"/>
                    </a:srgbClr>
                  </a:outerShdw>
                </a:effectLst>
              </a:rPr>
              <a:t> Their nobles have sent their lads for water; They went to the cisterns </a:t>
            </a:r>
            <a:r>
              <a:rPr lang="en-US" sz="2400" i="1" dirty="0">
                <a:solidFill>
                  <a:schemeClr val="tx2"/>
                </a:solidFill>
                <a:effectLst>
                  <a:outerShdw blurRad="38100" dist="38100" dir="2700000" algn="tl">
                    <a:srgbClr val="000000">
                      <a:alpha val="43137"/>
                    </a:srgbClr>
                  </a:outerShdw>
                </a:effectLst>
              </a:rPr>
              <a:t>and</a:t>
            </a:r>
            <a:r>
              <a:rPr lang="en-US" sz="2400" dirty="0">
                <a:solidFill>
                  <a:schemeClr val="tx2"/>
                </a:solidFill>
                <a:effectLst>
                  <a:outerShdw blurRad="38100" dist="38100" dir="2700000" algn="tl">
                    <a:srgbClr val="000000">
                      <a:alpha val="43137"/>
                    </a:srgbClr>
                  </a:outerShdw>
                </a:effectLst>
              </a:rPr>
              <a:t> found no water. They returned with their vessels empty; They were ashamed and confounded and covered their heads. </a:t>
            </a:r>
            <a:r>
              <a:rPr lang="en-US" sz="2400" b="1" baseline="30000" dirty="0">
                <a:solidFill>
                  <a:schemeClr val="tx2"/>
                </a:solidFill>
                <a:effectLst>
                  <a:outerShdw blurRad="38100" dist="38100" dir="2700000" algn="tl">
                    <a:srgbClr val="000000">
                      <a:alpha val="43137"/>
                    </a:srgbClr>
                  </a:outerShdw>
                </a:effectLst>
              </a:rPr>
              <a:t>4</a:t>
            </a:r>
            <a:r>
              <a:rPr lang="en-US" sz="2400" dirty="0">
                <a:solidFill>
                  <a:schemeClr val="tx2"/>
                </a:solidFill>
                <a:effectLst>
                  <a:outerShdw blurRad="38100" dist="38100" dir="2700000" algn="tl">
                    <a:srgbClr val="000000">
                      <a:alpha val="43137"/>
                    </a:srgbClr>
                  </a:outerShdw>
                </a:effectLst>
              </a:rPr>
              <a:t>  Because the ground is parched, For there was no rain in the land, The plowmen were ashamed; They covered their heads.</a:t>
            </a:r>
          </a:p>
        </p:txBody>
      </p:sp>
      <p:sp>
        <p:nvSpPr>
          <p:cNvPr id="7" name="Title 6"/>
          <p:cNvSpPr>
            <a:spLocks noGrp="1"/>
          </p:cNvSpPr>
          <p:nvPr>
            <p:ph type="title"/>
          </p:nvPr>
        </p:nvSpPr>
        <p:spPr>
          <a:xfrm>
            <a:off x="405353" y="273363"/>
            <a:ext cx="10491247" cy="600173"/>
          </a:xfrm>
        </p:spPr>
        <p:txBody>
          <a:bodyPr/>
          <a:lstStyle/>
          <a:p>
            <a:r>
              <a:rPr lang="en-US" dirty="0"/>
              <a:t>The Drought…  </a:t>
            </a:r>
            <a:r>
              <a:rPr lang="en-US" sz="2400" dirty="0">
                <a:solidFill>
                  <a:srgbClr val="000000"/>
                </a:solidFill>
              </a:rPr>
              <a:t>chapter 14</a:t>
            </a:r>
            <a:endParaRPr lang="en-US" dirty="0">
              <a:solidFill>
                <a:srgbClr val="000000"/>
              </a:solidFill>
            </a:endParaRPr>
          </a:p>
        </p:txBody>
      </p:sp>
      <p:cxnSp>
        <p:nvCxnSpPr>
          <p:cNvPr id="14" name="Straight Connector 13"/>
          <p:cNvCxnSpPr/>
          <p:nvPr/>
        </p:nvCxnSpPr>
        <p:spPr>
          <a:xfrm>
            <a:off x="7929512" y="1426582"/>
            <a:ext cx="32129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02762" y="2879881"/>
            <a:ext cx="333394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02762" y="4001382"/>
            <a:ext cx="5568100" cy="1107996"/>
          </a:xfrm>
          <a:prstGeom prst="rect">
            <a:avLst/>
          </a:prstGeom>
        </p:spPr>
        <p:txBody>
          <a:bodyPr wrap="square">
            <a:spAutoFit/>
          </a:bodyPr>
          <a:lstStyle/>
          <a:p>
            <a:pPr marL="285750" indent="-285750">
              <a:buClr>
                <a:schemeClr val="accent1"/>
              </a:buClr>
              <a:buFont typeface="Arial" pitchFamily="34" charset="0"/>
              <a:buChar char="•"/>
            </a:pPr>
            <a:r>
              <a:rPr lang="en-US" sz="2200" b="1" dirty="0" err="1"/>
              <a:t>Jer</a:t>
            </a:r>
            <a:r>
              <a:rPr lang="en-US" sz="2200" b="1" dirty="0"/>
              <a:t> 14:5</a:t>
            </a:r>
            <a:r>
              <a:rPr lang="en-US" sz="2200" dirty="0"/>
              <a:t>  </a:t>
            </a:r>
            <a:r>
              <a:rPr lang="en-US" sz="2200" dirty="0">
                <a:solidFill>
                  <a:schemeClr val="tx2"/>
                </a:solidFill>
                <a:effectLst>
                  <a:outerShdw blurRad="38100" dist="38100" dir="2700000" algn="tl">
                    <a:srgbClr val="000000">
                      <a:alpha val="43137"/>
                    </a:srgbClr>
                  </a:outerShdw>
                </a:effectLst>
              </a:rPr>
              <a:t>Yes, the deer also gave birth in the field, But left </a:t>
            </a:r>
            <a:r>
              <a:rPr lang="en-US" sz="2200" u="sng" dirty="0">
                <a:solidFill>
                  <a:schemeClr val="accent1"/>
                </a:solidFill>
                <a:effectLst>
                  <a:outerShdw blurRad="38100" dist="38100" dir="2700000" algn="tl">
                    <a:srgbClr val="000000">
                      <a:alpha val="43137"/>
                    </a:srgbClr>
                  </a:outerShdw>
                </a:effectLst>
              </a:rPr>
              <a:t>because there was no grass. </a:t>
            </a:r>
          </a:p>
        </p:txBody>
      </p:sp>
      <p:sp>
        <p:nvSpPr>
          <p:cNvPr id="9" name="Rectangle 8"/>
          <p:cNvSpPr/>
          <p:nvPr/>
        </p:nvSpPr>
        <p:spPr>
          <a:xfrm>
            <a:off x="6108569" y="4001382"/>
            <a:ext cx="5739351" cy="1446550"/>
          </a:xfrm>
          <a:prstGeom prst="rect">
            <a:avLst/>
          </a:prstGeom>
        </p:spPr>
        <p:txBody>
          <a:bodyPr wrap="square">
            <a:spAutoFit/>
          </a:bodyPr>
          <a:lstStyle/>
          <a:p>
            <a:pPr marL="342900" indent="-342900">
              <a:buClr>
                <a:schemeClr val="accent1"/>
              </a:buClr>
              <a:buFont typeface="Arial" pitchFamily="34" charset="0"/>
              <a:buChar char="•"/>
            </a:pPr>
            <a:r>
              <a:rPr lang="en-US" sz="2200" b="1" dirty="0" err="1"/>
              <a:t>Jer</a:t>
            </a:r>
            <a:r>
              <a:rPr lang="en-US" sz="2200" b="1" dirty="0"/>
              <a:t> 14:6 </a:t>
            </a:r>
            <a:r>
              <a:rPr lang="en-US" sz="2200" dirty="0"/>
              <a:t> </a:t>
            </a:r>
            <a:r>
              <a:rPr lang="en-US" sz="2200" dirty="0">
                <a:solidFill>
                  <a:schemeClr val="tx2"/>
                </a:solidFill>
                <a:effectLst>
                  <a:outerShdw blurRad="38100" dist="38100" dir="2700000" algn="tl">
                    <a:srgbClr val="000000">
                      <a:alpha val="43137"/>
                    </a:srgbClr>
                  </a:outerShdw>
                </a:effectLst>
              </a:rPr>
              <a:t>And the wild donkeys stood in the desolate heights; They sniffed at the wind like jackals; Their eyes failed </a:t>
            </a:r>
            <a:r>
              <a:rPr lang="en-US" sz="2200" u="sng" dirty="0">
                <a:solidFill>
                  <a:schemeClr val="accent1"/>
                </a:solidFill>
                <a:effectLst>
                  <a:outerShdw blurRad="38100" dist="38100" dir="2700000" algn="tl">
                    <a:srgbClr val="000000">
                      <a:alpha val="43137"/>
                    </a:srgbClr>
                  </a:outerShdw>
                </a:effectLst>
              </a:rPr>
              <a:t>because </a:t>
            </a:r>
            <a:r>
              <a:rPr lang="en-US" sz="2200" i="1" u="sng" dirty="0">
                <a:solidFill>
                  <a:schemeClr val="accent1"/>
                </a:solidFill>
                <a:effectLst>
                  <a:outerShdw blurRad="38100" dist="38100" dir="2700000" algn="tl">
                    <a:srgbClr val="000000">
                      <a:alpha val="43137"/>
                    </a:srgbClr>
                  </a:outerShdw>
                </a:effectLst>
              </a:rPr>
              <a:t>there was</a:t>
            </a:r>
            <a:r>
              <a:rPr lang="en-US" sz="2200" u="sng" dirty="0">
                <a:solidFill>
                  <a:schemeClr val="accent1"/>
                </a:solidFill>
                <a:effectLst>
                  <a:outerShdw blurRad="38100" dist="38100" dir="2700000" algn="tl">
                    <a:srgbClr val="000000">
                      <a:alpha val="43137"/>
                    </a:srgbClr>
                  </a:outerShdw>
                </a:effectLst>
              </a:rPr>
              <a:t> no grass.</a:t>
            </a:r>
            <a:r>
              <a:rPr lang="en-US" sz="2200" dirty="0">
                <a:solidFill>
                  <a:schemeClr val="tx2"/>
                </a:solidFill>
                <a:effectLst>
                  <a:outerShdw blurRad="38100" dist="38100" dir="2700000" algn="tl">
                    <a:srgbClr val="000000">
                      <a:alpha val="43137"/>
                    </a:srgbClr>
                  </a:outerShdw>
                </a:effectLst>
              </a:rPr>
              <a:t>" </a:t>
            </a:r>
          </a:p>
        </p:txBody>
      </p:sp>
      <p:cxnSp>
        <p:nvCxnSpPr>
          <p:cNvPr id="21" name="Straight Connector 20"/>
          <p:cNvCxnSpPr/>
          <p:nvPr/>
        </p:nvCxnSpPr>
        <p:spPr>
          <a:xfrm>
            <a:off x="4473802" y="2886158"/>
            <a:ext cx="262458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774780" y="3231800"/>
            <a:ext cx="236770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02762" y="3591552"/>
            <a:ext cx="80756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160752" y="6364605"/>
            <a:ext cx="6888809" cy="461665"/>
          </a:xfrm>
          <a:prstGeom prst="rect">
            <a:avLst/>
          </a:prstGeom>
        </p:spPr>
        <p:txBody>
          <a:bodyPr wrap="none">
            <a:spAutoFit/>
          </a:bodyPr>
          <a:lstStyle/>
          <a:p>
            <a:pPr algn="r"/>
            <a:r>
              <a:rPr lang="en-US" sz="2400" b="1" cap="small" dirty="0">
                <a:solidFill>
                  <a:schemeClr val="tx2"/>
                </a:solidFill>
              </a:rPr>
              <a:t>Lesson 5:  Revelation on occasion of the Drought</a:t>
            </a:r>
          </a:p>
        </p:txBody>
      </p:sp>
    </p:spTree>
    <p:extLst>
      <p:ext uri="{BB962C8B-B14F-4D97-AF65-F5344CB8AC3E}">
        <p14:creationId xmlns:p14="http://schemas.microsoft.com/office/powerpoint/2010/main" val="304573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par>
                                <p:cTn id="18" presetID="22" presetClass="entr" presetSubtype="8"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par>
                                <p:cTn id="21" presetID="22" presetClass="entr" presetSubtype="8"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794" y="176020"/>
            <a:ext cx="4425627" cy="3091992"/>
          </a:xfrm>
          <a:prstGeom prst="rect">
            <a:avLst/>
          </a:prstGeom>
          <a:noFill/>
          <a:ln w="31750" cap="rnd">
            <a:solidFill>
              <a:schemeClr val="tx1"/>
            </a:solidFill>
            <a:bevel/>
            <a:headEnd/>
            <a:tailEnd/>
          </a:ln>
          <a:effectLst>
            <a:innerShdw blurRad="63500" dist="50800" dir="18900000">
              <a:prstClr val="black">
                <a:alpha val="0"/>
              </a:prstClr>
            </a:innerShdw>
          </a:effectLst>
          <a:extLst>
            <a:ext uri="{909E8E84-426E-40DD-AFC4-6F175D3DCCD1}">
              <a14:hiddenFill xmlns:a14="http://schemas.microsoft.com/office/drawing/2010/main">
                <a:solidFill>
                  <a:schemeClr val="accent1"/>
                </a:solidFill>
              </a14:hiddenFill>
            </a:ext>
          </a:extLst>
        </p:spPr>
      </p:pic>
      <p:sp>
        <p:nvSpPr>
          <p:cNvPr id="4098" name="Rectangle 1026"/>
          <p:cNvSpPr>
            <a:spLocks noGrp="1" noChangeArrowheads="1"/>
          </p:cNvSpPr>
          <p:nvPr>
            <p:ph type="title"/>
          </p:nvPr>
        </p:nvSpPr>
        <p:spPr>
          <a:xfrm>
            <a:off x="428116" y="471049"/>
            <a:ext cx="9601200" cy="779567"/>
          </a:xfrm>
        </p:spPr>
        <p:txBody>
          <a:bodyPr/>
          <a:lstStyle/>
          <a:p>
            <a:r>
              <a:rPr lang="en-US" altLang="en-US" dirty="0"/>
              <a:t>Repeated Words and Phrases</a:t>
            </a:r>
          </a:p>
        </p:txBody>
      </p:sp>
      <p:sp>
        <p:nvSpPr>
          <p:cNvPr id="4100" name="TextBox 3"/>
          <p:cNvSpPr txBox="1">
            <a:spLocks noChangeArrowheads="1"/>
          </p:cNvSpPr>
          <p:nvPr/>
        </p:nvSpPr>
        <p:spPr bwMode="auto">
          <a:xfrm>
            <a:off x="433613" y="1212958"/>
            <a:ext cx="6966426" cy="2323713"/>
          </a:xfrm>
          <a:prstGeom prst="rect">
            <a:avLst/>
          </a:prstGeom>
          <a:noFill/>
          <a:ln>
            <a:noFill/>
          </a:ln>
          <a:extLst/>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spcAft>
                <a:spcPts val="600"/>
              </a:spcAft>
            </a:pPr>
            <a:r>
              <a:rPr lang="en-US" sz="2000" b="1" dirty="0">
                <a:effectLst>
                  <a:outerShdw blurRad="38100" dist="38100" dir="2700000" algn="tl">
                    <a:srgbClr val="000000">
                      <a:alpha val="43137"/>
                    </a:srgbClr>
                  </a:outerShdw>
                </a:effectLst>
              </a:rPr>
              <a:t>Jer. 3:2  </a:t>
            </a:r>
            <a:r>
              <a:rPr lang="en-US" sz="2000" dirty="0">
                <a:effectLst>
                  <a:outerShdw blurRad="38100" dist="38100" dir="2700000" algn="tl">
                    <a:srgbClr val="000000">
                      <a:alpha val="43137"/>
                    </a:srgbClr>
                  </a:outerShdw>
                </a:effectLst>
              </a:rPr>
              <a:t>"Lift up your eyes to the </a:t>
            </a:r>
            <a:r>
              <a:rPr lang="en-US" sz="2000" b="1" u="sng" dirty="0">
                <a:solidFill>
                  <a:schemeClr val="accent1"/>
                </a:solidFill>
                <a:effectLst>
                  <a:outerShdw blurRad="38100" dist="38100" dir="2700000" algn="tl">
                    <a:srgbClr val="000000">
                      <a:alpha val="43137"/>
                    </a:srgbClr>
                  </a:outerShdw>
                </a:effectLst>
              </a:rPr>
              <a:t>desolate heights </a:t>
            </a:r>
            <a:r>
              <a:rPr lang="en-US" sz="2000" dirty="0">
                <a:effectLst>
                  <a:outerShdw blurRad="38100" dist="38100" dir="2700000" algn="tl">
                    <a:srgbClr val="000000">
                      <a:alpha val="43137"/>
                    </a:srgbClr>
                  </a:outerShdw>
                </a:effectLst>
              </a:rPr>
              <a:t>and see: Where have you not lain </a:t>
            </a:r>
            <a:r>
              <a:rPr lang="en-US" sz="2000" i="1" dirty="0">
                <a:effectLst>
                  <a:outerShdw blurRad="38100" dist="38100" dir="2700000" algn="tl">
                    <a:srgbClr val="000000">
                      <a:alpha val="43137"/>
                    </a:srgbClr>
                  </a:outerShdw>
                </a:effectLst>
              </a:rPr>
              <a:t>with men?</a:t>
            </a:r>
            <a:r>
              <a:rPr lang="en-US" sz="2000" dirty="0">
                <a:effectLst>
                  <a:outerShdw blurRad="38100" dist="38100" dir="2700000" algn="tl">
                    <a:srgbClr val="000000">
                      <a:alpha val="43137"/>
                    </a:srgbClr>
                  </a:outerShdw>
                </a:effectLst>
              </a:rPr>
              <a:t> By the road you have sat for them Like an Arabian in the wilderness; And you have polluted the land With your harlotries and your wickedness. </a:t>
            </a:r>
          </a:p>
          <a:p>
            <a:r>
              <a:rPr lang="en-US" sz="2000" b="1" dirty="0">
                <a:effectLst>
                  <a:outerShdw blurRad="38100" dist="38100" dir="2700000" algn="tl">
                    <a:srgbClr val="000000">
                      <a:alpha val="43137"/>
                    </a:srgbClr>
                  </a:outerShdw>
                </a:effectLst>
              </a:rPr>
              <a:t>Jer. 3:21</a:t>
            </a:r>
            <a:r>
              <a:rPr lang="en-US" sz="2000" dirty="0">
                <a:effectLst>
                  <a:outerShdw blurRad="38100" dist="38100" dir="2700000" algn="tl">
                    <a:srgbClr val="000000">
                      <a:alpha val="43137"/>
                    </a:srgbClr>
                  </a:outerShdw>
                </a:effectLst>
              </a:rPr>
              <a:t>  A voice was heard on the </a:t>
            </a:r>
            <a:r>
              <a:rPr lang="en-US" sz="2000" b="1" u="sng" dirty="0">
                <a:solidFill>
                  <a:schemeClr val="accent1"/>
                </a:solidFill>
                <a:effectLst>
                  <a:outerShdw blurRad="38100" dist="38100" dir="2700000" algn="tl">
                    <a:srgbClr val="000000">
                      <a:alpha val="43137"/>
                    </a:srgbClr>
                  </a:outerShdw>
                </a:effectLst>
              </a:rPr>
              <a:t>desolate heights</a:t>
            </a:r>
            <a:r>
              <a:rPr lang="en-US" sz="2000" dirty="0">
                <a:effectLst>
                  <a:outerShdw blurRad="38100" dist="38100" dir="2700000" algn="tl">
                    <a:srgbClr val="000000">
                      <a:alpha val="43137"/>
                    </a:srgbClr>
                  </a:outerShdw>
                </a:effectLst>
              </a:rPr>
              <a:t>, Weeping </a:t>
            </a:r>
            <a:r>
              <a:rPr lang="en-US" sz="2000" i="1" dirty="0">
                <a:effectLst>
                  <a:outerShdw blurRad="38100" dist="38100" dir="2700000" algn="tl">
                    <a:srgbClr val="000000">
                      <a:alpha val="43137"/>
                    </a:srgbClr>
                  </a:outerShdw>
                </a:effectLst>
              </a:rPr>
              <a:t>and</a:t>
            </a:r>
            <a:r>
              <a:rPr lang="en-US" sz="2000" dirty="0">
                <a:effectLst>
                  <a:outerShdw blurRad="38100" dist="38100" dir="2700000" algn="tl">
                    <a:srgbClr val="000000">
                      <a:alpha val="43137"/>
                    </a:srgbClr>
                  </a:outerShdw>
                </a:effectLst>
              </a:rPr>
              <a:t> supplications of the children of Israel. For they have perverted their way; They have forgotten the LORD their God. </a:t>
            </a:r>
          </a:p>
        </p:txBody>
      </p:sp>
      <p:cxnSp>
        <p:nvCxnSpPr>
          <p:cNvPr id="7" name="Straight Connector 6"/>
          <p:cNvCxnSpPr/>
          <p:nvPr/>
        </p:nvCxnSpPr>
        <p:spPr>
          <a:xfrm>
            <a:off x="520104" y="1866920"/>
            <a:ext cx="356170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22974" y="2847599"/>
            <a:ext cx="91515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695873" y="3789290"/>
            <a:ext cx="115589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483390" y="4468055"/>
            <a:ext cx="221248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726318" y="5160912"/>
            <a:ext cx="271859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089134" y="5849637"/>
            <a:ext cx="234635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3"/>
          <p:cNvSpPr txBox="1">
            <a:spLocks noChangeArrowheads="1"/>
          </p:cNvSpPr>
          <p:nvPr/>
        </p:nvSpPr>
        <p:spPr bwMode="auto">
          <a:xfrm>
            <a:off x="433613" y="3459727"/>
            <a:ext cx="11529001" cy="278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spcAft>
                <a:spcPts val="600"/>
              </a:spcAft>
            </a:pPr>
            <a:r>
              <a:rPr lang="en-US" sz="2000" b="1" dirty="0">
                <a:effectLst>
                  <a:outerShdw blurRad="38100" dist="38100" dir="2700000" algn="tl">
                    <a:srgbClr val="000000">
                      <a:alpha val="43137"/>
                    </a:srgbClr>
                  </a:outerShdw>
                </a:effectLst>
              </a:rPr>
              <a:t>Jer. 4:11  </a:t>
            </a:r>
            <a:r>
              <a:rPr lang="en-US" sz="2000" dirty="0">
                <a:effectLst>
                  <a:outerShdw blurRad="38100" dist="38100" dir="2700000" algn="tl">
                    <a:srgbClr val="000000">
                      <a:alpha val="43137"/>
                    </a:srgbClr>
                  </a:outerShdw>
                </a:effectLst>
              </a:rPr>
              <a:t>At that time it will be said To this people and to Jerusalem, "A dry wind of the </a:t>
            </a:r>
            <a:r>
              <a:rPr lang="en-US" sz="2000" b="1" u="sng" dirty="0">
                <a:solidFill>
                  <a:schemeClr val="accent1"/>
                </a:solidFill>
                <a:effectLst>
                  <a:outerShdw blurRad="38100" dist="38100" dir="2700000" algn="tl">
                    <a:srgbClr val="000000">
                      <a:alpha val="43137"/>
                    </a:srgbClr>
                  </a:outerShdw>
                </a:effectLst>
              </a:rPr>
              <a:t>desolate heights</a:t>
            </a:r>
            <a:r>
              <a:rPr lang="en-US" sz="2000" dirty="0">
                <a:solidFill>
                  <a:schemeClr val="accent1"/>
                </a:solidFill>
                <a:effectLst>
                  <a:outerShdw blurRad="38100" dist="38100" dir="2700000" algn="tl">
                    <a:srgbClr val="000000">
                      <a:alpha val="43137"/>
                    </a:srgbClr>
                  </a:outerShdw>
                </a:effectLst>
              </a:rPr>
              <a:t> </a:t>
            </a:r>
            <a:r>
              <a:rPr lang="en-US" sz="2000" i="1" dirty="0">
                <a:effectLst>
                  <a:outerShdw blurRad="38100" dist="38100" dir="2700000" algn="tl">
                    <a:srgbClr val="000000">
                      <a:alpha val="43137"/>
                    </a:srgbClr>
                  </a:outerShdw>
                </a:effectLst>
              </a:rPr>
              <a:t>blows</a:t>
            </a:r>
            <a:r>
              <a:rPr lang="en-US" sz="2000" dirty="0">
                <a:effectLst>
                  <a:outerShdw blurRad="38100" dist="38100" dir="2700000" algn="tl">
                    <a:srgbClr val="000000">
                      <a:alpha val="43137"/>
                    </a:srgbClr>
                  </a:outerShdw>
                </a:effectLst>
              </a:rPr>
              <a:t> in the wilderness— Toward the daughter of My people— Not to fan or to cleanse—</a:t>
            </a:r>
          </a:p>
          <a:p>
            <a:pPr>
              <a:spcAft>
                <a:spcPts val="600"/>
              </a:spcAft>
            </a:pPr>
            <a:r>
              <a:rPr lang="en-US" sz="2000" b="1" dirty="0">
                <a:effectLst>
                  <a:outerShdw blurRad="38100" dist="38100" dir="2700000" algn="tl">
                    <a:srgbClr val="000000">
                      <a:alpha val="43137"/>
                    </a:srgbClr>
                  </a:outerShdw>
                </a:effectLst>
              </a:rPr>
              <a:t>Jer. 7:29  </a:t>
            </a:r>
            <a:r>
              <a:rPr lang="en-US" sz="2000" dirty="0">
                <a:effectLst>
                  <a:outerShdw blurRad="38100" dist="38100" dir="2700000" algn="tl">
                    <a:srgbClr val="000000">
                      <a:alpha val="43137"/>
                    </a:srgbClr>
                  </a:outerShdw>
                </a:effectLst>
              </a:rPr>
              <a:t>Cut off your hair and cast </a:t>
            </a:r>
            <a:r>
              <a:rPr lang="en-US" sz="2000" i="1" dirty="0">
                <a:effectLst>
                  <a:outerShdw blurRad="38100" dist="38100" dir="2700000" algn="tl">
                    <a:srgbClr val="000000">
                      <a:alpha val="43137"/>
                    </a:srgbClr>
                  </a:outerShdw>
                </a:effectLst>
              </a:rPr>
              <a:t>it</a:t>
            </a:r>
            <a:r>
              <a:rPr lang="en-US" sz="2000" dirty="0">
                <a:effectLst>
                  <a:outerShdw blurRad="38100" dist="38100" dir="2700000" algn="tl">
                    <a:srgbClr val="000000">
                      <a:alpha val="43137"/>
                    </a:srgbClr>
                  </a:outerShdw>
                </a:effectLst>
              </a:rPr>
              <a:t> away, and take up a lamentation on the </a:t>
            </a:r>
            <a:r>
              <a:rPr lang="en-US" sz="2000" b="1" u="sng" dirty="0">
                <a:solidFill>
                  <a:schemeClr val="accent1"/>
                </a:solidFill>
                <a:effectLst>
                  <a:outerShdw blurRad="38100" dist="38100" dir="2700000" algn="tl">
                    <a:srgbClr val="000000">
                      <a:alpha val="43137"/>
                    </a:srgbClr>
                  </a:outerShdw>
                </a:effectLst>
              </a:rPr>
              <a:t>desolate heights</a:t>
            </a:r>
            <a:r>
              <a:rPr lang="en-US" sz="2000" dirty="0">
                <a:effectLst>
                  <a:outerShdw blurRad="38100" dist="38100" dir="2700000" algn="tl">
                    <a:srgbClr val="000000">
                      <a:alpha val="43137"/>
                    </a:srgbClr>
                  </a:outerShdw>
                </a:effectLst>
              </a:rPr>
              <a:t>; for the LORD has rejected and forsaken the generation of His wrath.' </a:t>
            </a:r>
          </a:p>
          <a:p>
            <a:pPr>
              <a:spcAft>
                <a:spcPts val="600"/>
              </a:spcAft>
            </a:pPr>
            <a:r>
              <a:rPr lang="en-US" sz="2000" b="1" dirty="0">
                <a:effectLst>
                  <a:outerShdw blurRad="38100" dist="38100" dir="2700000" algn="tl">
                    <a:srgbClr val="000000">
                      <a:alpha val="43137"/>
                    </a:srgbClr>
                  </a:outerShdw>
                </a:effectLst>
              </a:rPr>
              <a:t>Jer. 12:12  </a:t>
            </a:r>
            <a:r>
              <a:rPr lang="en-US" sz="2000" dirty="0">
                <a:effectLst>
                  <a:outerShdw blurRad="38100" dist="38100" dir="2700000" algn="tl">
                    <a:srgbClr val="000000">
                      <a:alpha val="43137"/>
                    </a:srgbClr>
                  </a:outerShdw>
                </a:effectLst>
              </a:rPr>
              <a:t>The plunderers have come on all the </a:t>
            </a:r>
            <a:r>
              <a:rPr lang="en-US" sz="2000" b="1" u="sng" dirty="0">
                <a:solidFill>
                  <a:schemeClr val="accent1"/>
                </a:solidFill>
                <a:effectLst>
                  <a:outerShdw blurRad="38100" dist="38100" dir="2700000" algn="tl">
                    <a:srgbClr val="000000">
                      <a:alpha val="43137"/>
                    </a:srgbClr>
                  </a:outerShdw>
                </a:effectLst>
              </a:rPr>
              <a:t>desolate heights</a:t>
            </a:r>
            <a:r>
              <a:rPr lang="en-US" sz="2000" dirty="0">
                <a:solidFill>
                  <a:schemeClr val="accent1"/>
                </a:solidFill>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in the wilderness, For the sword of the LORD shall devour from </a:t>
            </a:r>
            <a:r>
              <a:rPr lang="en-US" sz="2000" i="1" dirty="0">
                <a:effectLst>
                  <a:outerShdw blurRad="38100" dist="38100" dir="2700000" algn="tl">
                    <a:srgbClr val="000000">
                      <a:alpha val="43137"/>
                    </a:srgbClr>
                  </a:outerShdw>
                </a:effectLst>
              </a:rPr>
              <a:t>one</a:t>
            </a:r>
            <a:r>
              <a:rPr lang="en-US" sz="2000" dirty="0">
                <a:effectLst>
                  <a:outerShdw blurRad="38100" dist="38100" dir="2700000" algn="tl">
                    <a:srgbClr val="000000">
                      <a:alpha val="43137"/>
                    </a:srgbClr>
                  </a:outerShdw>
                </a:effectLst>
              </a:rPr>
              <a:t> end of the land to the </a:t>
            </a:r>
            <a:r>
              <a:rPr lang="en-US" sz="2000" i="1" dirty="0">
                <a:effectLst>
                  <a:outerShdw blurRad="38100" dist="38100" dir="2700000" algn="tl">
                    <a:srgbClr val="000000">
                      <a:alpha val="43137"/>
                    </a:srgbClr>
                  </a:outerShdw>
                </a:effectLst>
              </a:rPr>
              <a:t>other</a:t>
            </a:r>
            <a:r>
              <a:rPr lang="en-US" sz="2000" dirty="0">
                <a:effectLst>
                  <a:outerShdw blurRad="38100" dist="38100" dir="2700000" algn="tl">
                    <a:srgbClr val="000000">
                      <a:alpha val="43137"/>
                    </a:srgbClr>
                  </a:outerShdw>
                </a:effectLst>
              </a:rPr>
              <a:t> end of the land; No flesh shall have peace. </a:t>
            </a:r>
          </a:p>
          <a:p>
            <a:r>
              <a:rPr lang="en-US" sz="2000" b="1" dirty="0">
                <a:effectLst>
                  <a:outerShdw blurRad="38100" dist="38100" dir="2700000" algn="tl">
                    <a:srgbClr val="000000">
                      <a:alpha val="43137"/>
                    </a:srgbClr>
                  </a:outerShdw>
                </a:effectLst>
              </a:rPr>
              <a:t>Jer. 14:6  </a:t>
            </a:r>
            <a:r>
              <a:rPr lang="en-US" sz="2000" dirty="0">
                <a:effectLst>
                  <a:outerShdw blurRad="38100" dist="38100" dir="2700000" algn="tl">
                    <a:srgbClr val="000000">
                      <a:alpha val="43137"/>
                    </a:srgbClr>
                  </a:outerShdw>
                </a:effectLst>
              </a:rPr>
              <a:t>And the wild donkeys stood in the </a:t>
            </a:r>
            <a:r>
              <a:rPr lang="en-US" sz="2000" b="1" u="sng" dirty="0">
                <a:solidFill>
                  <a:schemeClr val="accent1"/>
                </a:solidFill>
                <a:effectLst>
                  <a:outerShdw blurRad="38100" dist="38100" dir="2700000" algn="tl">
                    <a:srgbClr val="000000">
                      <a:alpha val="43137"/>
                    </a:srgbClr>
                  </a:outerShdw>
                </a:effectLst>
              </a:rPr>
              <a:t>desolate heights</a:t>
            </a:r>
            <a:r>
              <a:rPr lang="en-US" sz="2000" dirty="0">
                <a:effectLst>
                  <a:outerShdw blurRad="38100" dist="38100" dir="2700000" algn="tl">
                    <a:srgbClr val="000000">
                      <a:alpha val="43137"/>
                    </a:srgbClr>
                  </a:outerShdw>
                </a:effectLst>
              </a:rPr>
              <a:t>; They sniffed at the wind like jackals; Their eyes failed because </a:t>
            </a:r>
            <a:r>
              <a:rPr lang="en-US" sz="2000" i="1" dirty="0">
                <a:effectLst>
                  <a:outerShdw blurRad="38100" dist="38100" dir="2700000" algn="tl">
                    <a:srgbClr val="000000">
                      <a:alpha val="43137"/>
                    </a:srgbClr>
                  </a:outerShdw>
                </a:effectLst>
              </a:rPr>
              <a:t>there was</a:t>
            </a:r>
            <a:r>
              <a:rPr lang="en-US" sz="2000" dirty="0">
                <a:effectLst>
                  <a:outerShdw blurRad="38100" dist="38100" dir="2700000" algn="tl">
                    <a:srgbClr val="000000">
                      <a:alpha val="43137"/>
                    </a:srgbClr>
                  </a:outerShdw>
                </a:effectLst>
              </a:rPr>
              <a:t> no grass." </a:t>
            </a:r>
          </a:p>
        </p:txBody>
      </p:sp>
      <p:cxnSp>
        <p:nvCxnSpPr>
          <p:cNvPr id="14" name="Straight Connector 13"/>
          <p:cNvCxnSpPr/>
          <p:nvPr/>
        </p:nvCxnSpPr>
        <p:spPr>
          <a:xfrm>
            <a:off x="520104" y="3150828"/>
            <a:ext cx="422856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160752" y="6364605"/>
            <a:ext cx="6888809" cy="461665"/>
          </a:xfrm>
          <a:prstGeom prst="rect">
            <a:avLst/>
          </a:prstGeom>
        </p:spPr>
        <p:txBody>
          <a:bodyPr wrap="none">
            <a:spAutoFit/>
          </a:bodyPr>
          <a:lstStyle/>
          <a:p>
            <a:pPr algn="r"/>
            <a:r>
              <a:rPr lang="en-US" sz="2400" b="1" cap="small" dirty="0">
                <a:solidFill>
                  <a:schemeClr val="tx2"/>
                </a:solidFill>
              </a:rPr>
              <a:t>Lesson 5:  Revelation on occasion of the Drought</a:t>
            </a:r>
          </a:p>
        </p:txBody>
      </p:sp>
    </p:spTree>
    <p:extLst>
      <p:ext uri="{BB962C8B-B14F-4D97-AF65-F5344CB8AC3E}">
        <p14:creationId xmlns:p14="http://schemas.microsoft.com/office/powerpoint/2010/main" val="156619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2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par>
                                <p:cTn id="36" presetID="10" presetClass="entr" presetSubtype="0" fill="hold" nodeType="withEffect">
                                  <p:stCondLst>
                                    <p:cond delay="0"/>
                                  </p:stCondLst>
                                  <p:childTnLst>
                                    <p:set>
                                      <p:cBhvr>
                                        <p:cTn id="37" dur="1" fill="hold">
                                          <p:stCondLst>
                                            <p:cond delay="0"/>
                                          </p:stCondLst>
                                        </p:cTn>
                                        <p:tgtEl>
                                          <p:spTgt spid="71682"/>
                                        </p:tgtEl>
                                        <p:attrNameLst>
                                          <p:attrName>style.visibility</p:attrName>
                                        </p:attrNameLst>
                                      </p:cBhvr>
                                      <p:to>
                                        <p:strVal val="visible"/>
                                      </p:to>
                                    </p:set>
                                    <p:animEffect transition="in" filter="fade">
                                      <p:cBhvr>
                                        <p:cTn id="38" dur="500"/>
                                        <p:tgtEl>
                                          <p:spTgt spid="71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 snapshot of Jeremiah…</a:t>
            </a:r>
          </a:p>
        </p:txBody>
      </p:sp>
      <p:sp>
        <p:nvSpPr>
          <p:cNvPr id="4" name="Content Placeholder 7"/>
          <p:cNvSpPr txBox="1">
            <a:spLocks/>
          </p:cNvSpPr>
          <p:nvPr/>
        </p:nvSpPr>
        <p:spPr>
          <a:xfrm>
            <a:off x="367646" y="1875934"/>
            <a:ext cx="7107810" cy="4807670"/>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9pPr>
          </a:lstStyle>
          <a:p>
            <a:pPr>
              <a:lnSpc>
                <a:spcPct val="100000"/>
              </a:lnSpc>
            </a:pPr>
            <a:r>
              <a:rPr lang="en-US" sz="2400" b="1" dirty="0" err="1"/>
              <a:t>Jer</a:t>
            </a:r>
            <a:r>
              <a:rPr lang="en-US" sz="2400" b="1" dirty="0"/>
              <a:t> 14:7</a:t>
            </a:r>
            <a:r>
              <a:rPr lang="en-US" sz="2400" dirty="0"/>
              <a:t>  </a:t>
            </a:r>
            <a:r>
              <a:rPr lang="en-US" sz="2400" dirty="0">
                <a:solidFill>
                  <a:schemeClr val="tx2"/>
                </a:solidFill>
                <a:effectLst>
                  <a:outerShdw blurRad="38100" dist="38100" dir="2700000" algn="tl">
                    <a:srgbClr val="000000">
                      <a:alpha val="43137"/>
                    </a:srgbClr>
                  </a:outerShdw>
                </a:effectLst>
              </a:rPr>
              <a:t>O LORD, though our iniquities testify against us, Do it for Your name's sake; For our backslidings are many, We have sinned against You. </a:t>
            </a:r>
            <a:r>
              <a:rPr lang="en-US" sz="2400" b="1" baseline="30000" dirty="0">
                <a:solidFill>
                  <a:schemeClr val="tx2"/>
                </a:solidFill>
                <a:effectLst>
                  <a:outerShdw blurRad="38100" dist="38100" dir="2700000" algn="tl">
                    <a:srgbClr val="000000">
                      <a:alpha val="43137"/>
                    </a:srgbClr>
                  </a:outerShdw>
                </a:effectLst>
              </a:rPr>
              <a:t>8</a:t>
            </a:r>
            <a:r>
              <a:rPr lang="en-US" sz="2400" dirty="0">
                <a:solidFill>
                  <a:schemeClr val="tx2"/>
                </a:solidFill>
                <a:effectLst>
                  <a:outerShdw blurRad="38100" dist="38100" dir="2700000" algn="tl">
                    <a:srgbClr val="000000">
                      <a:alpha val="43137"/>
                    </a:srgbClr>
                  </a:outerShdw>
                </a:effectLst>
              </a:rPr>
              <a:t> O the Hope of Israel, his Savior in time of trouble, Why should You be like a stranger in the land, And like a traveler </a:t>
            </a:r>
            <a:r>
              <a:rPr lang="en-US" sz="2400" i="1" dirty="0">
                <a:solidFill>
                  <a:schemeClr val="tx2"/>
                </a:solidFill>
                <a:effectLst>
                  <a:outerShdw blurRad="38100" dist="38100" dir="2700000" algn="tl">
                    <a:srgbClr val="000000">
                      <a:alpha val="43137"/>
                    </a:srgbClr>
                  </a:outerShdw>
                </a:effectLst>
              </a:rPr>
              <a:t>who</a:t>
            </a:r>
            <a:r>
              <a:rPr lang="en-US" sz="2400" dirty="0">
                <a:solidFill>
                  <a:schemeClr val="tx2"/>
                </a:solidFill>
                <a:effectLst>
                  <a:outerShdw blurRad="38100" dist="38100" dir="2700000" algn="tl">
                    <a:srgbClr val="000000">
                      <a:alpha val="43137"/>
                    </a:srgbClr>
                  </a:outerShdw>
                </a:effectLst>
              </a:rPr>
              <a:t> turns aside to tarry for a night? </a:t>
            </a:r>
            <a:r>
              <a:rPr lang="en-US" sz="2400" b="1" baseline="30000" dirty="0">
                <a:solidFill>
                  <a:schemeClr val="tx2"/>
                </a:solidFill>
                <a:effectLst>
                  <a:outerShdw blurRad="38100" dist="38100" dir="2700000" algn="tl">
                    <a:srgbClr val="000000">
                      <a:alpha val="43137"/>
                    </a:srgbClr>
                  </a:outerShdw>
                </a:effectLst>
              </a:rPr>
              <a:t>9</a:t>
            </a:r>
            <a:r>
              <a:rPr lang="en-US" sz="2400" dirty="0">
                <a:solidFill>
                  <a:schemeClr val="tx2"/>
                </a:solidFill>
                <a:effectLst>
                  <a:outerShdw blurRad="38100" dist="38100" dir="2700000" algn="tl">
                    <a:srgbClr val="000000">
                      <a:alpha val="43137"/>
                    </a:srgbClr>
                  </a:outerShdw>
                </a:effectLst>
              </a:rPr>
              <a:t> Why should You be like a man astonished, Like a mighty one </a:t>
            </a:r>
            <a:r>
              <a:rPr lang="en-US" sz="2400" i="1" dirty="0">
                <a:solidFill>
                  <a:schemeClr val="tx2"/>
                </a:solidFill>
                <a:effectLst>
                  <a:outerShdw blurRad="38100" dist="38100" dir="2700000" algn="tl">
                    <a:srgbClr val="000000">
                      <a:alpha val="43137"/>
                    </a:srgbClr>
                  </a:outerShdw>
                </a:effectLst>
              </a:rPr>
              <a:t>who</a:t>
            </a:r>
            <a:r>
              <a:rPr lang="en-US" sz="2400" dirty="0">
                <a:solidFill>
                  <a:schemeClr val="tx2"/>
                </a:solidFill>
                <a:effectLst>
                  <a:outerShdw blurRad="38100" dist="38100" dir="2700000" algn="tl">
                    <a:srgbClr val="000000">
                      <a:alpha val="43137"/>
                    </a:srgbClr>
                  </a:outerShdw>
                </a:effectLst>
              </a:rPr>
              <a:t> cannot save? Yet You, O LORD, </a:t>
            </a:r>
            <a:r>
              <a:rPr lang="en-US" sz="2400" i="1" dirty="0">
                <a:solidFill>
                  <a:schemeClr val="tx2"/>
                </a:solidFill>
                <a:effectLst>
                  <a:outerShdw blurRad="38100" dist="38100" dir="2700000" algn="tl">
                    <a:srgbClr val="000000">
                      <a:alpha val="43137"/>
                    </a:srgbClr>
                  </a:outerShdw>
                </a:effectLst>
              </a:rPr>
              <a:t>are</a:t>
            </a:r>
            <a:r>
              <a:rPr lang="en-US" sz="2400" dirty="0">
                <a:solidFill>
                  <a:schemeClr val="tx2"/>
                </a:solidFill>
                <a:effectLst>
                  <a:outerShdw blurRad="38100" dist="38100" dir="2700000" algn="tl">
                    <a:srgbClr val="000000">
                      <a:alpha val="43137"/>
                    </a:srgbClr>
                  </a:outerShdw>
                </a:effectLst>
              </a:rPr>
              <a:t> in our midst, And we are called by Your name; Do not leave us!</a:t>
            </a:r>
          </a:p>
        </p:txBody>
      </p:sp>
      <p:sp>
        <p:nvSpPr>
          <p:cNvPr id="6" name="Title 6"/>
          <p:cNvSpPr txBox="1">
            <a:spLocks/>
          </p:cNvSpPr>
          <p:nvPr/>
        </p:nvSpPr>
        <p:spPr>
          <a:xfrm>
            <a:off x="284376" y="810703"/>
            <a:ext cx="7191080" cy="62923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dirty="0"/>
              <a:t>Jeremiah’s Conversation…</a:t>
            </a:r>
          </a:p>
        </p:txBody>
      </p:sp>
      <p:cxnSp>
        <p:nvCxnSpPr>
          <p:cNvPr id="9" name="Straight Connector 8"/>
          <p:cNvCxnSpPr/>
          <p:nvPr/>
        </p:nvCxnSpPr>
        <p:spPr>
          <a:xfrm>
            <a:off x="5844619" y="3365369"/>
            <a:ext cx="97096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136742" y="2641076"/>
            <a:ext cx="340621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Subtitle 2"/>
          <p:cNvSpPr txBox="1">
            <a:spLocks/>
          </p:cNvSpPr>
          <p:nvPr/>
        </p:nvSpPr>
        <p:spPr>
          <a:xfrm>
            <a:off x="7880808" y="5916618"/>
            <a:ext cx="4139938" cy="766986"/>
          </a:xfrm>
          <a:prstGeom prst="rect">
            <a:avLst/>
          </a:prstGeom>
          <a:ln>
            <a:noFill/>
          </a:ln>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rgbClr val="000000"/>
                </a:solidFill>
              </a:rPr>
              <a:t>Lesson 5:  revelation on occasion of the drought</a:t>
            </a:r>
          </a:p>
        </p:txBody>
      </p:sp>
      <p:sp>
        <p:nvSpPr>
          <p:cNvPr id="2" name="TextBox 1"/>
          <p:cNvSpPr txBox="1"/>
          <p:nvPr/>
        </p:nvSpPr>
        <p:spPr>
          <a:xfrm>
            <a:off x="443063" y="1317390"/>
            <a:ext cx="4996206" cy="430887"/>
          </a:xfrm>
          <a:prstGeom prst="rect">
            <a:avLst/>
          </a:prstGeom>
          <a:noFill/>
        </p:spPr>
        <p:txBody>
          <a:bodyPr wrap="square" rtlCol="0">
            <a:spAutoFit/>
          </a:bodyPr>
          <a:lstStyle/>
          <a:p>
            <a:r>
              <a:rPr lang="en-US" sz="2200" cap="small" dirty="0">
                <a:effectLst>
                  <a:outerShdw blurRad="38100" dist="38100" dir="2700000" algn="tl">
                    <a:srgbClr val="000000">
                      <a:alpha val="43137"/>
                    </a:srgbClr>
                  </a:outerShdw>
                </a:effectLst>
              </a:rPr>
              <a:t>Part one: Do not leave us!</a:t>
            </a:r>
          </a:p>
        </p:txBody>
      </p:sp>
      <p:cxnSp>
        <p:nvCxnSpPr>
          <p:cNvPr id="14" name="Straight Connector 13"/>
          <p:cNvCxnSpPr/>
          <p:nvPr/>
        </p:nvCxnSpPr>
        <p:spPr>
          <a:xfrm>
            <a:off x="755716" y="3744013"/>
            <a:ext cx="97096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499678" y="4469877"/>
            <a:ext cx="383042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55716" y="4820241"/>
            <a:ext cx="605986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425076" y="3728302"/>
            <a:ext cx="278718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031482" y="4088092"/>
            <a:ext cx="390740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574274" y="2311137"/>
            <a:ext cx="641023" cy="39592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785647" y="5244445"/>
            <a:ext cx="641023" cy="39592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0026C9E-232E-421B-A149-4A6C5D52C28D}"/>
              </a:ext>
            </a:extLst>
          </p:cNvPr>
          <p:cNvSpPr txBox="1"/>
          <p:nvPr/>
        </p:nvSpPr>
        <p:spPr>
          <a:xfrm>
            <a:off x="443062" y="5803183"/>
            <a:ext cx="6745137" cy="830997"/>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a:solidFill>
                  <a:schemeClr val="tx2"/>
                </a:solidFill>
                <a:effectLst>
                  <a:outerShdw blurRad="38100" dist="38100" dir="2700000" algn="tl">
                    <a:srgbClr val="000000">
                      <a:alpha val="43137"/>
                    </a:srgbClr>
                  </a:outerShdw>
                </a:effectLst>
              </a:rPr>
              <a:t>What other great old testament prophets interceded like this?</a:t>
            </a:r>
          </a:p>
        </p:txBody>
      </p:sp>
    </p:spTree>
    <p:extLst>
      <p:ext uri="{BB962C8B-B14F-4D97-AF65-F5344CB8AC3E}">
        <p14:creationId xmlns:p14="http://schemas.microsoft.com/office/powerpoint/2010/main" val="33980082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22" presetClass="entr" presetSubtype="8"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par>
                          <p:cTn id="26" fill="hold">
                            <p:stCondLst>
                              <p:cond delay="500"/>
                            </p:stCondLst>
                            <p:childTnLst>
                              <p:par>
                                <p:cTn id="27" presetID="22" presetClass="entr" presetSubtype="8" fill="hold" nodeType="afterEffect">
                                  <p:stCondLst>
                                    <p:cond delay="50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par>
                                <p:cTn id="35" presetID="22" presetClass="entr" presetSubtype="8"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heel(1)">
                                      <p:cBhvr>
                                        <p:cTn id="42" dur="1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heel(1)">
                                      <p:cBhvr>
                                        <p:cTn id="47" dur="10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9" grpId="0" animBg="1"/>
      <p:bldP spid="3" grpId="0" animBg="1"/>
    </p:bldLst>
  </p:timing>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red line presentation (widescreen)</Template>
  <TotalTime>0</TotalTime>
  <Words>2290</Words>
  <Application>Microsoft Office PowerPoint</Application>
  <PresentationFormat>Widescreen</PresentationFormat>
  <Paragraphs>378</Paragraphs>
  <Slides>35</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Cambria</vt:lpstr>
      <vt:lpstr>Tahoma</vt:lpstr>
      <vt:lpstr>Tempus Sans ITC</vt:lpstr>
      <vt:lpstr>Times New Roman</vt:lpstr>
      <vt:lpstr>Red Line Business 16x9</vt:lpstr>
      <vt:lpstr>Jeremiah – 40 years of prophecy</vt:lpstr>
      <vt:lpstr>Class Objectives</vt:lpstr>
      <vt:lpstr>Outline of Jeremiah</vt:lpstr>
      <vt:lpstr>Dating of Jeremiah’s Prophecies</vt:lpstr>
      <vt:lpstr>A summary of Jeremiah…</vt:lpstr>
      <vt:lpstr>PowerPoint Presentation</vt:lpstr>
      <vt:lpstr>The Drought…  chapter 14</vt:lpstr>
      <vt:lpstr>Repeated Words and Phrases</vt:lpstr>
      <vt:lpstr>A snapshot of Jeremiah…</vt:lpstr>
      <vt:lpstr>A snapshot of Jeremiah…</vt:lpstr>
      <vt:lpstr>The Drought…  chapter 14</vt:lpstr>
      <vt:lpstr>A snapshot of Jeremiah…</vt:lpstr>
      <vt:lpstr>A snapshot of Jeremiah…</vt:lpstr>
      <vt:lpstr>A snapshot of Jeremiah…</vt:lpstr>
      <vt:lpstr>A snapshot of Jeremiah…</vt:lpstr>
      <vt:lpstr>A snapshot of Jeremiah…</vt:lpstr>
      <vt:lpstr>A snapshot of Jeremiah…</vt:lpstr>
      <vt:lpstr>A snapshot of Jeremiah…</vt:lpstr>
      <vt:lpstr>A snapshot of Jeremiah…</vt:lpstr>
      <vt:lpstr>A snapshot of Jeremiah…</vt:lpstr>
      <vt:lpstr>A snapshot of Jeremiah…</vt:lpstr>
      <vt:lpstr>Sword, famine and pestilence – chapter 16</vt:lpstr>
      <vt:lpstr>Sword, famine and pestilence – chapter 16</vt:lpstr>
      <vt:lpstr>Sword, famine and pestilence – chapter 16</vt:lpstr>
      <vt:lpstr>Sword, famine and pestilence – chapter 16</vt:lpstr>
      <vt:lpstr>A snapshot of Jeremiah…</vt:lpstr>
      <vt:lpstr>Sword, famine and pestilence – chapter 16</vt:lpstr>
      <vt:lpstr>THE SIN OF JUDAH – CHAPTER 17</vt:lpstr>
      <vt:lpstr>THE SIN OF JUDAH – CHAPTER 17</vt:lpstr>
      <vt:lpstr>THE SIN OF JUDAH – CHAPTER 17</vt:lpstr>
      <vt:lpstr>A snapshot of Jeremiah…</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2014-04-24T14:49:26Z</dcterms:created>
  <dcterms:modified xsi:type="dcterms:W3CDTF">2018-06-20T22:53:26Z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