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4"/>
  </p:notesMasterIdLst>
  <p:handoutMasterIdLst>
    <p:handoutMasterId r:id="rId35"/>
  </p:handoutMasterIdLst>
  <p:sldIdLst>
    <p:sldId id="277" r:id="rId3"/>
    <p:sldId id="346" r:id="rId4"/>
    <p:sldId id="347" r:id="rId5"/>
    <p:sldId id="308" r:id="rId6"/>
    <p:sldId id="360" r:id="rId7"/>
    <p:sldId id="349" r:id="rId8"/>
    <p:sldId id="361" r:id="rId9"/>
    <p:sldId id="354" r:id="rId10"/>
    <p:sldId id="362" r:id="rId11"/>
    <p:sldId id="359" r:id="rId12"/>
    <p:sldId id="355" r:id="rId13"/>
    <p:sldId id="356" r:id="rId14"/>
    <p:sldId id="357" r:id="rId15"/>
    <p:sldId id="358" r:id="rId16"/>
    <p:sldId id="350" r:id="rId17"/>
    <p:sldId id="353" r:id="rId18"/>
    <p:sldId id="323" r:id="rId19"/>
    <p:sldId id="364" r:id="rId20"/>
    <p:sldId id="343" r:id="rId21"/>
    <p:sldId id="365" r:id="rId22"/>
    <p:sldId id="366" r:id="rId23"/>
    <p:sldId id="351" r:id="rId24"/>
    <p:sldId id="367" r:id="rId25"/>
    <p:sldId id="326" r:id="rId26"/>
    <p:sldId id="368" r:id="rId27"/>
    <p:sldId id="369" r:id="rId28"/>
    <p:sldId id="370" r:id="rId29"/>
    <p:sldId id="371" r:id="rId30"/>
    <p:sldId id="373" r:id="rId31"/>
    <p:sldId id="374" r:id="rId32"/>
    <p:sldId id="319"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C09E3D8-3D1B-449B-A186-33818D1D204B}">
          <p14:sldIdLst>
            <p14:sldId id="277"/>
            <p14:sldId id="346"/>
            <p14:sldId id="347"/>
            <p14:sldId id="308"/>
            <p14:sldId id="360"/>
            <p14:sldId id="349"/>
            <p14:sldId id="361"/>
          </p14:sldIdLst>
        </p14:section>
        <p14:section name="The Potter and the Clay - CH 18" id="{F1FF7DAF-F27E-4CCC-8AF4-ACB3F1878BDD}">
          <p14:sldIdLst>
            <p14:sldId id="354"/>
            <p14:sldId id="362"/>
            <p14:sldId id="359"/>
            <p14:sldId id="355"/>
            <p14:sldId id="356"/>
            <p14:sldId id="357"/>
            <p14:sldId id="358"/>
            <p14:sldId id="350"/>
            <p14:sldId id="353"/>
          </p14:sldIdLst>
        </p14:section>
        <p14:section name="The broken flask - Ch 19" id="{3D7DE8D2-CB6D-4EBA-8B90-96CB3D0A8D52}">
          <p14:sldIdLst>
            <p14:sldId id="323"/>
            <p14:sldId id="364"/>
            <p14:sldId id="343"/>
            <p14:sldId id="365"/>
            <p14:sldId id="366"/>
            <p14:sldId id="351"/>
            <p14:sldId id="367"/>
          </p14:sldIdLst>
        </p14:section>
        <p14:section name="Pashur the Priest CH 20" id="{B33BA4BF-0F10-4144-A710-B16C4DDFB3BD}">
          <p14:sldIdLst>
            <p14:sldId id="326"/>
            <p14:sldId id="368"/>
            <p14:sldId id="369"/>
            <p14:sldId id="370"/>
            <p14:sldId id="371"/>
            <p14:sldId id="373"/>
            <p14:sldId id="374"/>
          </p14:sldIdLst>
        </p14:section>
        <p14:section name="Appendix" id="{D7CE480E-9341-48C7-A2E6-A062A48BF107}">
          <p14:sldIdLst>
            <p14:sldId id="319"/>
          </p14:sldIdLst>
        </p14:section>
      </p14:sectionLst>
    </p:ext>
    <p:ext uri="{EFAFB233-063F-42B5-8137-9DF3F51BA10A}">
      <p15:sldGuideLst xmlns=""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916E"/>
    <a:srgbClr val="847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50" autoAdjust="0"/>
    <p:restoredTop sz="92750" autoAdjust="0"/>
  </p:normalViewPr>
  <p:slideViewPr>
    <p:cSldViewPr snapToGrid="0">
      <p:cViewPr varScale="1">
        <p:scale>
          <a:sx n="85" d="100"/>
          <a:sy n="85" d="100"/>
        </p:scale>
        <p:origin x="-403" y="-8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2" d="100"/>
          <a:sy n="82" d="100"/>
        </p:scale>
        <p:origin x="395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65DD71D7-55AC-46BD-81B3-09AB2F9EFBD8}" type="datetimeFigureOut">
              <a:rPr lang="en-US" smtClean="0"/>
              <a:t>6/23/2018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F89424F-BB59-4F4E-9822-4CA3E770FFD2}" type="datetimeFigureOut">
              <a:rPr lang="en-US" smtClean="0"/>
              <a:t>6/23/2018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4"/>
            <a:ext cx="5608320" cy="3137535"/>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Rot="1" noChangeAspect="1" noChangeArrowheads="1" noTextEdit="1"/>
          </p:cNvSpPr>
          <p:nvPr>
            <p:ph type="sldImg"/>
          </p:nvPr>
        </p:nvSpPr>
        <p:spPr>
          <a:ln/>
        </p:spPr>
      </p:sp>
      <p:sp>
        <p:nvSpPr>
          <p:cNvPr id="3174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Tahoma" panose="020B0604030504040204" pitchFamily="34" charset="0"/>
                <a:cs typeface="Tahoma" panose="020B0604030504040204" pitchFamily="34" charset="0"/>
              </a:rPr>
              <a:t>Part I:</a:t>
            </a:r>
            <a:r>
              <a:rPr lang="en-US" altLang="en-US" dirty="0">
                <a:latin typeface="Tahoma" panose="020B0604030504040204" pitchFamily="34" charset="0"/>
                <a:cs typeface="Tahoma" panose="020B0604030504040204" pitchFamily="34" charset="0"/>
              </a:rPr>
              <a:t>  </a:t>
            </a:r>
            <a:r>
              <a:rPr lang="en-US" altLang="en-US" b="1" dirty="0">
                <a:latin typeface="Tahoma" panose="020B0604030504040204" pitchFamily="34" charset="0"/>
                <a:cs typeface="Tahoma" panose="020B0604030504040204" pitchFamily="34" charset="0"/>
              </a:rPr>
              <a:t>Chapter 1</a:t>
            </a:r>
            <a:r>
              <a:rPr lang="en-US" altLang="en-US" dirty="0">
                <a:latin typeface="Tahoma" panose="020B0604030504040204" pitchFamily="34" charset="0"/>
                <a:cs typeface="Tahoma" panose="020B0604030504040204" pitchFamily="34" charset="0"/>
              </a:rPr>
              <a:t> Jeremiah</a:t>
            </a:r>
            <a:r>
              <a:rPr lang="en-US" altLang="en-US" dirty="0">
                <a:cs typeface="Tahoma" panose="020B0604030504040204" pitchFamily="34" charset="0"/>
              </a:rPr>
              <a:t>’</a:t>
            </a:r>
            <a:r>
              <a:rPr lang="en-US" altLang="en-US" dirty="0">
                <a:latin typeface="Tahoma" panose="020B0604030504040204" pitchFamily="34" charset="0"/>
                <a:cs typeface="Tahoma" panose="020B0604030504040204" pitchFamily="34" charset="0"/>
              </a:rPr>
              <a:t>s call</a:t>
            </a:r>
            <a:endParaRPr lang="en-US" altLang="en-US" dirty="0"/>
          </a:p>
          <a:p>
            <a:r>
              <a:rPr lang="en-US" altLang="en-US" b="1" dirty="0">
                <a:latin typeface="Tahoma" panose="020B0604030504040204" pitchFamily="34" charset="0"/>
                <a:cs typeface="Tahoma" panose="020B0604030504040204" pitchFamily="34" charset="0"/>
              </a:rPr>
              <a:t>Part II:</a:t>
            </a:r>
            <a:r>
              <a:rPr lang="en-US" altLang="en-US" dirty="0">
                <a:latin typeface="Tahoma" panose="020B0604030504040204" pitchFamily="34" charset="0"/>
                <a:cs typeface="Tahoma" panose="020B0604030504040204" pitchFamily="34" charset="0"/>
              </a:rPr>
              <a:t> </a:t>
            </a:r>
            <a:r>
              <a:rPr lang="en-US" altLang="en-US" b="1" dirty="0">
                <a:latin typeface="Tahoma" panose="020B0604030504040204" pitchFamily="34" charset="0"/>
                <a:cs typeface="Tahoma" panose="020B0604030504040204" pitchFamily="34" charset="0"/>
              </a:rPr>
              <a:t>Chapter 2-20</a:t>
            </a:r>
            <a:r>
              <a:rPr lang="en-US" altLang="en-US" dirty="0">
                <a:latin typeface="Tahoma" panose="020B0604030504040204" pitchFamily="34" charset="0"/>
                <a:cs typeface="Tahoma" panose="020B0604030504040204" pitchFamily="34" charset="0"/>
              </a:rPr>
              <a:t> Speeches and Prophecies Concerning Judah &amp; Jerusalem Primarily During the Time of Josiah, (641-610 B.C.)</a:t>
            </a:r>
            <a:endParaRPr lang="en-US" altLang="en-US" dirty="0"/>
          </a:p>
          <a:p>
            <a:r>
              <a:rPr lang="en-US" altLang="en-US" b="1" dirty="0">
                <a:latin typeface="Tahoma" panose="020B0604030504040204" pitchFamily="34" charset="0"/>
                <a:cs typeface="Tahoma" panose="020B0604030504040204" pitchFamily="34" charset="0"/>
              </a:rPr>
              <a:t>Part III:</a:t>
            </a:r>
            <a:r>
              <a:rPr lang="en-US" altLang="en-US" dirty="0">
                <a:latin typeface="Tahoma" panose="020B0604030504040204" pitchFamily="34" charset="0"/>
                <a:cs typeface="Tahoma" panose="020B0604030504040204" pitchFamily="34" charset="0"/>
              </a:rPr>
              <a:t> </a:t>
            </a:r>
            <a:r>
              <a:rPr lang="en-US" altLang="en-US" b="1" dirty="0">
                <a:latin typeface="Tahoma" panose="020B0604030504040204" pitchFamily="34" charset="0"/>
                <a:cs typeface="Tahoma" panose="020B0604030504040204" pitchFamily="34" charset="0"/>
              </a:rPr>
              <a:t>Chapters 21-39</a:t>
            </a:r>
            <a:r>
              <a:rPr lang="en-US" altLang="en-US" dirty="0">
                <a:latin typeface="Tahoma" panose="020B0604030504040204" pitchFamily="34" charset="0"/>
                <a:cs typeface="Tahoma" panose="020B0604030504040204" pitchFamily="34" charset="0"/>
              </a:rPr>
              <a:t> Prophecies of Specific Events during the Time of </a:t>
            </a:r>
            <a:endParaRPr lang="en-US" altLang="en-US" dirty="0"/>
          </a:p>
          <a:p>
            <a:r>
              <a:rPr lang="en-US" altLang="en-US" dirty="0">
                <a:latin typeface="Tahoma" panose="020B0604030504040204" pitchFamily="34" charset="0"/>
                <a:cs typeface="Tahoma" panose="020B0604030504040204" pitchFamily="34" charset="0"/>
              </a:rPr>
              <a:t>Jehoiakim (608-597) and Zedekiah, (597-586),  </a:t>
            </a:r>
            <a:endParaRPr lang="en-US" altLang="en-US" dirty="0"/>
          </a:p>
          <a:p>
            <a:r>
              <a:rPr lang="en-US" altLang="en-US" dirty="0">
                <a:latin typeface="Tahoma" panose="020B0604030504040204" pitchFamily="34" charset="0"/>
                <a:cs typeface="Tahoma" panose="020B0604030504040204" pitchFamily="34" charset="0"/>
              </a:rPr>
              <a:t>		 1: Woe to Zedekiah,                              	</a:t>
            </a:r>
            <a:r>
              <a:rPr lang="en-US" altLang="en-US" dirty="0" err="1">
                <a:latin typeface="Tahoma" panose="020B0604030504040204" pitchFamily="34" charset="0"/>
                <a:cs typeface="Tahoma" panose="020B0604030504040204" pitchFamily="34" charset="0"/>
              </a:rPr>
              <a:t>Chs</a:t>
            </a:r>
            <a:r>
              <a:rPr lang="en-US" altLang="en-US" dirty="0">
                <a:latin typeface="Tahoma" panose="020B0604030504040204" pitchFamily="34" charset="0"/>
                <a:cs typeface="Tahoma" panose="020B0604030504040204" pitchFamily="34" charset="0"/>
              </a:rPr>
              <a:t>. 21-24</a:t>
            </a:r>
            <a:endParaRPr lang="en-US" altLang="en-US" dirty="0"/>
          </a:p>
          <a:p>
            <a:r>
              <a:rPr lang="en-US" altLang="en-US" dirty="0">
                <a:latin typeface="Tahoma" panose="020B0604030504040204" pitchFamily="34" charset="0"/>
                <a:cs typeface="Tahoma" panose="020B0604030504040204" pitchFamily="34" charset="0"/>
              </a:rPr>
              <a:t>		 2: In the Fourth Year of </a:t>
            </a:r>
            <a:r>
              <a:rPr lang="en-US" altLang="en-US" dirty="0" err="1">
                <a:latin typeface="Tahoma" panose="020B0604030504040204" pitchFamily="34" charset="0"/>
                <a:cs typeface="Tahoma" panose="020B0604030504040204" pitchFamily="34" charset="0"/>
              </a:rPr>
              <a:t>Jehoiakim</a:t>
            </a:r>
            <a:r>
              <a:rPr lang="en-US" altLang="en-US" dirty="0">
                <a:latin typeface="Tahoma" panose="020B0604030504040204" pitchFamily="34" charset="0"/>
                <a:cs typeface="Tahoma" panose="020B0604030504040204" pitchFamily="34" charset="0"/>
              </a:rPr>
              <a:t>,   	</a:t>
            </a:r>
            <a:r>
              <a:rPr lang="en-US" altLang="en-US" dirty="0" err="1">
                <a:latin typeface="Tahoma" panose="020B0604030504040204" pitchFamily="34" charset="0"/>
                <a:cs typeface="Tahoma" panose="020B0604030504040204" pitchFamily="34" charset="0"/>
              </a:rPr>
              <a:t>Chs</a:t>
            </a:r>
            <a:r>
              <a:rPr lang="en-US" altLang="en-US" dirty="0">
                <a:latin typeface="Tahoma" panose="020B0604030504040204" pitchFamily="34" charset="0"/>
                <a:cs typeface="Tahoma" panose="020B0604030504040204" pitchFamily="34" charset="0"/>
              </a:rPr>
              <a:t>. 25-26</a:t>
            </a:r>
            <a:endParaRPr lang="en-US" altLang="en-US" dirty="0"/>
          </a:p>
          <a:p>
            <a:r>
              <a:rPr lang="en-US" altLang="en-US" dirty="0">
                <a:latin typeface="Tahoma" panose="020B0604030504040204" pitchFamily="34" charset="0"/>
                <a:cs typeface="Tahoma" panose="020B0604030504040204" pitchFamily="34" charset="0"/>
              </a:rPr>
              <a:t>         		 3: In the Fourth Year of Zedekiah,     	</a:t>
            </a:r>
            <a:r>
              <a:rPr lang="en-US" altLang="en-US" dirty="0" err="1">
                <a:latin typeface="Tahoma" panose="020B0604030504040204" pitchFamily="34" charset="0"/>
                <a:cs typeface="Tahoma" panose="020B0604030504040204" pitchFamily="34" charset="0"/>
              </a:rPr>
              <a:t>Chs</a:t>
            </a:r>
            <a:r>
              <a:rPr lang="en-US" altLang="en-US" dirty="0">
                <a:latin typeface="Tahoma" panose="020B0604030504040204" pitchFamily="34" charset="0"/>
                <a:cs typeface="Tahoma" panose="020B0604030504040204" pitchFamily="34" charset="0"/>
              </a:rPr>
              <a:t>. 27-29</a:t>
            </a:r>
            <a:endParaRPr lang="en-US" altLang="en-US" dirty="0"/>
          </a:p>
          <a:p>
            <a:r>
              <a:rPr lang="en-US" altLang="en-US" dirty="0">
                <a:latin typeface="Tahoma" panose="020B0604030504040204" pitchFamily="34" charset="0"/>
                <a:cs typeface="Tahoma" panose="020B0604030504040204" pitchFamily="34" charset="0"/>
              </a:rPr>
              <a:t>		 4: The Book of God</a:t>
            </a:r>
            <a:r>
              <a:rPr lang="en-US" altLang="en-US" dirty="0">
                <a:cs typeface="Tahoma" panose="020B0604030504040204" pitchFamily="34" charset="0"/>
              </a:rPr>
              <a:t>’</a:t>
            </a:r>
            <a:r>
              <a:rPr lang="en-US" altLang="en-US" dirty="0">
                <a:latin typeface="Tahoma" panose="020B0604030504040204" pitchFamily="34" charset="0"/>
                <a:cs typeface="Tahoma" panose="020B0604030504040204" pitchFamily="34" charset="0"/>
              </a:rPr>
              <a:t>s Consolation,    	</a:t>
            </a:r>
            <a:r>
              <a:rPr lang="en-US" altLang="en-US" dirty="0" err="1">
                <a:latin typeface="Tahoma" panose="020B0604030504040204" pitchFamily="34" charset="0"/>
                <a:cs typeface="Tahoma" panose="020B0604030504040204" pitchFamily="34" charset="0"/>
              </a:rPr>
              <a:t>Chs</a:t>
            </a:r>
            <a:r>
              <a:rPr lang="en-US" altLang="en-US" dirty="0">
                <a:latin typeface="Tahoma" panose="020B0604030504040204" pitchFamily="34" charset="0"/>
                <a:cs typeface="Tahoma" panose="020B0604030504040204" pitchFamily="34" charset="0"/>
              </a:rPr>
              <a:t>. 30-33</a:t>
            </a:r>
            <a:endParaRPr lang="en-US" altLang="en-US" dirty="0"/>
          </a:p>
          <a:p>
            <a:r>
              <a:rPr lang="en-US" altLang="en-US" dirty="0">
                <a:latin typeface="Tahoma" panose="020B0604030504040204" pitchFamily="34" charset="0"/>
                <a:cs typeface="Tahoma" panose="020B0604030504040204" pitchFamily="34" charset="0"/>
              </a:rPr>
              <a:t>          		 5: Under the Reign of Zedekiah,        	Ch.   34</a:t>
            </a:r>
            <a:endParaRPr lang="en-US" altLang="en-US" dirty="0"/>
          </a:p>
          <a:p>
            <a:r>
              <a:rPr lang="en-US" altLang="en-US" dirty="0">
                <a:latin typeface="Tahoma" panose="020B0604030504040204" pitchFamily="34" charset="0"/>
                <a:cs typeface="Tahoma" panose="020B0604030504040204" pitchFamily="34" charset="0"/>
              </a:rPr>
              <a:t>	       	 6: Under the Reign of </a:t>
            </a:r>
            <a:r>
              <a:rPr lang="en-US" altLang="en-US" dirty="0" err="1">
                <a:latin typeface="Tahoma" panose="020B0604030504040204" pitchFamily="34" charset="0"/>
                <a:cs typeface="Tahoma" panose="020B0604030504040204" pitchFamily="34" charset="0"/>
              </a:rPr>
              <a:t>Jehoiakim</a:t>
            </a:r>
            <a:r>
              <a:rPr lang="en-US" altLang="en-US" dirty="0">
                <a:latin typeface="Tahoma" panose="020B0604030504040204" pitchFamily="34" charset="0"/>
                <a:cs typeface="Tahoma" panose="020B0604030504040204" pitchFamily="34" charset="0"/>
              </a:rPr>
              <a:t>,      	</a:t>
            </a:r>
            <a:r>
              <a:rPr lang="en-US" altLang="en-US" dirty="0" err="1">
                <a:latin typeface="Tahoma" panose="020B0604030504040204" pitchFamily="34" charset="0"/>
                <a:cs typeface="Tahoma" panose="020B0604030504040204" pitchFamily="34" charset="0"/>
              </a:rPr>
              <a:t>Chs</a:t>
            </a:r>
            <a:r>
              <a:rPr lang="en-US" altLang="en-US" dirty="0">
                <a:latin typeface="Tahoma" panose="020B0604030504040204" pitchFamily="34" charset="0"/>
                <a:cs typeface="Tahoma" panose="020B0604030504040204" pitchFamily="34" charset="0"/>
              </a:rPr>
              <a:t>. 35-36</a:t>
            </a:r>
            <a:endParaRPr lang="en-US" altLang="en-US" dirty="0"/>
          </a:p>
          <a:p>
            <a:r>
              <a:rPr lang="en-US" altLang="en-US" dirty="0">
                <a:latin typeface="Tahoma" panose="020B0604030504040204" pitchFamily="34" charset="0"/>
                <a:cs typeface="Tahoma" panose="020B0604030504040204" pitchFamily="34" charset="0"/>
              </a:rPr>
              <a:t>		 7: Under Zedekiah,                              	</a:t>
            </a:r>
            <a:r>
              <a:rPr lang="en-US" altLang="en-US" dirty="0" err="1">
                <a:latin typeface="Tahoma" panose="020B0604030504040204" pitchFamily="34" charset="0"/>
                <a:cs typeface="Tahoma" panose="020B0604030504040204" pitchFamily="34" charset="0"/>
              </a:rPr>
              <a:t>Chs</a:t>
            </a:r>
            <a:r>
              <a:rPr lang="en-US" altLang="en-US" dirty="0">
                <a:latin typeface="Tahoma" panose="020B0604030504040204" pitchFamily="34" charset="0"/>
                <a:cs typeface="Tahoma" panose="020B0604030504040204" pitchFamily="34" charset="0"/>
              </a:rPr>
              <a:t>. 37-39</a:t>
            </a:r>
            <a:endParaRPr lang="en-US" altLang="en-US" dirty="0"/>
          </a:p>
          <a:p>
            <a:r>
              <a:rPr lang="en-US" altLang="en-US" b="1" dirty="0">
                <a:latin typeface="Tahoma" panose="020B0604030504040204" pitchFamily="34" charset="0"/>
                <a:cs typeface="Tahoma" panose="020B0604030504040204" pitchFamily="34" charset="0"/>
              </a:rPr>
              <a:t>Part IV:</a:t>
            </a:r>
            <a:r>
              <a:rPr lang="en-US" altLang="en-US" dirty="0">
                <a:latin typeface="Tahoma" panose="020B0604030504040204" pitchFamily="34" charset="0"/>
                <a:cs typeface="Tahoma" panose="020B0604030504040204" pitchFamily="34" charset="0"/>
              </a:rPr>
              <a:t> </a:t>
            </a:r>
            <a:r>
              <a:rPr lang="en-US" altLang="en-US" b="1" dirty="0">
                <a:latin typeface="Tahoma" panose="020B0604030504040204" pitchFamily="34" charset="0"/>
                <a:cs typeface="Tahoma" panose="020B0604030504040204" pitchFamily="34" charset="0"/>
              </a:rPr>
              <a:t>Chapters 40-45 </a:t>
            </a:r>
            <a:r>
              <a:rPr lang="en-US" altLang="en-US" dirty="0">
                <a:latin typeface="Tahoma" panose="020B0604030504040204" pitchFamily="34" charset="0"/>
                <a:cs typeface="Tahoma" panose="020B0604030504040204" pitchFamily="34" charset="0"/>
              </a:rPr>
              <a:t>Jeremiah</a:t>
            </a:r>
            <a:r>
              <a:rPr lang="en-US" altLang="en-US" dirty="0">
                <a:cs typeface="Tahoma" panose="020B0604030504040204" pitchFamily="34" charset="0"/>
              </a:rPr>
              <a:t>’</a:t>
            </a:r>
            <a:r>
              <a:rPr lang="en-US" altLang="en-US" dirty="0">
                <a:latin typeface="Tahoma" panose="020B0604030504040204" pitchFamily="34" charset="0"/>
                <a:cs typeface="Tahoma" panose="020B0604030504040204" pitchFamily="34" charset="0"/>
              </a:rPr>
              <a:t>s Ministry to Judah After the Fall of</a:t>
            </a:r>
            <a:endParaRPr lang="en-US" altLang="en-US" dirty="0"/>
          </a:p>
          <a:p>
            <a:r>
              <a:rPr lang="en-US" altLang="en-US" dirty="0">
                <a:latin typeface="Tahoma" panose="020B0604030504040204" pitchFamily="34" charset="0"/>
                <a:cs typeface="Tahoma" panose="020B0604030504040204" pitchFamily="34" charset="0"/>
              </a:rPr>
              <a:t>	     	Jerusalem,                                        </a:t>
            </a:r>
            <a:endParaRPr lang="en-US" altLang="en-US" dirty="0"/>
          </a:p>
          <a:p>
            <a:r>
              <a:rPr lang="en-US" altLang="en-US" b="1" dirty="0">
                <a:latin typeface="Tahoma" panose="020B0604030504040204" pitchFamily="34" charset="0"/>
                <a:cs typeface="Tahoma" panose="020B0604030504040204" pitchFamily="34" charset="0"/>
              </a:rPr>
              <a:t>Part V: Chapters 46-51</a:t>
            </a:r>
            <a:r>
              <a:rPr lang="en-US" altLang="en-US" dirty="0">
                <a:latin typeface="Tahoma" panose="020B0604030504040204" pitchFamily="34" charset="0"/>
                <a:cs typeface="Tahoma" panose="020B0604030504040204" pitchFamily="34" charset="0"/>
              </a:rPr>
              <a:t> The Lord</a:t>
            </a:r>
            <a:r>
              <a:rPr lang="en-US" altLang="en-US" dirty="0">
                <a:cs typeface="Tahoma" panose="020B0604030504040204" pitchFamily="34" charset="0"/>
              </a:rPr>
              <a:t>’</a:t>
            </a:r>
            <a:r>
              <a:rPr lang="en-US" altLang="en-US" dirty="0">
                <a:latin typeface="Tahoma" panose="020B0604030504040204" pitchFamily="34" charset="0"/>
                <a:cs typeface="Tahoma" panose="020B0604030504040204" pitchFamily="34" charset="0"/>
              </a:rPr>
              <a:t>s Word Against Foreign Nations, 				    </a:t>
            </a:r>
            <a:endParaRPr lang="en-US" altLang="en-US" dirty="0"/>
          </a:p>
          <a:p>
            <a:r>
              <a:rPr lang="en-US" altLang="en-US" i="1" dirty="0">
                <a:latin typeface="Tahoma" panose="020B0604030504040204" pitchFamily="34" charset="0"/>
                <a:cs typeface="Tahoma" panose="020B0604030504040204" pitchFamily="34" charset="0"/>
              </a:rPr>
              <a:t>Historical Appendix: Chapter 52</a:t>
            </a:r>
            <a:r>
              <a:rPr lang="en-US" altLang="en-US" b="1" i="1" dirty="0">
                <a:latin typeface="Tahoma" panose="020B0604030504040204" pitchFamily="34" charset="0"/>
                <a:cs typeface="Tahoma" panose="020B0604030504040204" pitchFamily="34" charset="0"/>
              </a:rPr>
              <a:t> The Fall of Jerusalem</a:t>
            </a:r>
            <a:endParaRPr lang="en-US" altLang="en-US" i="1" dirty="0"/>
          </a:p>
          <a:p>
            <a:endParaRPr lang="en-US" altLang="en-US" dirty="0"/>
          </a:p>
        </p:txBody>
      </p:sp>
    </p:spTree>
    <p:extLst>
      <p:ext uri="{BB962C8B-B14F-4D97-AF65-F5344CB8AC3E}">
        <p14:creationId xmlns:p14="http://schemas.microsoft.com/office/powerpoint/2010/main" val="2491110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5</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15</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16</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1924 Count de Prorok teamed up with Abbé Chabot, a distinguished Semitics epigraphist, for further excavations. Count de Prorok, a dilettante archaeologist and raconteur, wrote of his experiences at the excavation:</a:t>
            </a:r>
          </a:p>
          <a:p>
            <a:r>
              <a:rPr lang="en-US" altLang="en-US" smtClean="0"/>
              <a:t>“This is a dreadful period of human degeneracy that we are now unearthing in the famous Temple of Tanit [that is, the open-air precinct], but such is archaeology! In one spot we may be uncovering works of priceless art and traces of the advancement of civilization, and in another spot the contrasting decadence shown in the revelation of such a cult as found at Aphrodisium and at Carthage in Africa.</a:t>
            </a:r>
            <a:r>
              <a:rPr lang="en-US" altLang="en-US" baseline="30000" smtClean="0">
                <a:hlinkClick r:id="" action="ppaction://hlinkfile"/>
              </a:rPr>
              <a:t>†</a:t>
            </a:r>
            <a:endParaRPr lang="en-US" altLang="en-US" smtClean="0"/>
          </a:p>
          <a:p>
            <a:r>
              <a:rPr lang="en-US" altLang="en-US" baseline="30000" smtClean="0">
                <a:hlinkClick r:id="" action="ppaction://hlinkfile"/>
              </a:rPr>
              <a:t>† </a:t>
            </a:r>
            <a:r>
              <a:rPr lang="en-US" altLang="en-US" smtClean="0"/>
              <a:t>de Prorok, </a:t>
            </a:r>
            <a:r>
              <a:rPr lang="en-US" altLang="en-US" i="1" smtClean="0"/>
              <a:t>Smithsonian Annual</a:t>
            </a:r>
            <a:r>
              <a:rPr lang="en-US" altLang="en-US" smtClean="0"/>
              <a:t>, 1925, p. 571.</a:t>
            </a:r>
          </a:p>
          <a:p>
            <a:r>
              <a:rPr lang="en-US" altLang="en-US" smtClean="0"/>
              <a:t>Editor, H. S. (2004; 2004). </a:t>
            </a:r>
            <a:r>
              <a:rPr lang="en-US" altLang="en-US" i="1" smtClean="0"/>
              <a:t>BAR 10:01 (Jan/Feb 1984)</a:t>
            </a:r>
            <a:r>
              <a:rPr lang="en-US" altLang="en-US" smtClean="0"/>
              <a:t>. Biblical Archaeology Society.</a:t>
            </a:r>
          </a:p>
          <a:p>
            <a:endParaRPr lang="en-US" altLang="en-US"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9770E9AD-56D6-48D9-9393-087FF5BD8387}" type="slidenum">
              <a:rPr lang="en-US" altLang="en-US" sz="1200"/>
              <a:pPr eaLnBrk="1" hangingPunct="1"/>
              <a:t>19</a:t>
            </a:fld>
            <a:endParaRPr lang="en-US" altLang="en-US" sz="1200"/>
          </a:p>
        </p:txBody>
      </p:sp>
    </p:spTree>
    <p:extLst>
      <p:ext uri="{BB962C8B-B14F-4D97-AF65-F5344CB8AC3E}">
        <p14:creationId xmlns:p14="http://schemas.microsoft.com/office/powerpoint/2010/main" val="2678120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1924 Count de Prorok teamed up with Abbé Chabot, a distinguished Semitics epigraphist, for further excavations. Count de Prorok, a dilettante archaeologist and raconteur, wrote of his experiences at the excavation:</a:t>
            </a:r>
          </a:p>
          <a:p>
            <a:r>
              <a:rPr lang="en-US" altLang="en-US" smtClean="0"/>
              <a:t>“This is a dreadful period of human degeneracy that we are now unearthing in the famous Temple of Tanit [that is, the open-air precinct], but such is archaeology! In one spot we may be uncovering works of priceless art and traces of the advancement of civilization, and in another spot the contrasting decadence shown in the revelation of such a cult as found at Aphrodisium and at Carthage in Africa.</a:t>
            </a:r>
            <a:r>
              <a:rPr lang="en-US" altLang="en-US" baseline="30000" smtClean="0">
                <a:hlinkClick r:id="" action="ppaction://hlinkfile"/>
              </a:rPr>
              <a:t>†</a:t>
            </a:r>
            <a:endParaRPr lang="en-US" altLang="en-US" smtClean="0"/>
          </a:p>
          <a:p>
            <a:r>
              <a:rPr lang="en-US" altLang="en-US" baseline="30000" smtClean="0">
                <a:hlinkClick r:id="" action="ppaction://hlinkfile"/>
              </a:rPr>
              <a:t>† </a:t>
            </a:r>
            <a:r>
              <a:rPr lang="en-US" altLang="en-US" smtClean="0"/>
              <a:t>de Prorok, </a:t>
            </a:r>
            <a:r>
              <a:rPr lang="en-US" altLang="en-US" i="1" smtClean="0"/>
              <a:t>Smithsonian Annual</a:t>
            </a:r>
            <a:r>
              <a:rPr lang="en-US" altLang="en-US" smtClean="0"/>
              <a:t>, 1925, p. 571.</a:t>
            </a:r>
          </a:p>
          <a:p>
            <a:r>
              <a:rPr lang="en-US" altLang="en-US" smtClean="0"/>
              <a:t>Editor, H. S. (2004; 2004). </a:t>
            </a:r>
            <a:r>
              <a:rPr lang="en-US" altLang="en-US" i="1" smtClean="0"/>
              <a:t>BAR 10:01 (Jan/Feb 1984)</a:t>
            </a:r>
            <a:r>
              <a:rPr lang="en-US" altLang="en-US" smtClean="0"/>
              <a:t>. Biblical Archaeology Society.</a:t>
            </a:r>
          </a:p>
          <a:p>
            <a:endParaRPr lang="en-US" altLang="en-US"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9770E9AD-56D6-48D9-9393-087FF5BD8387}" type="slidenum">
              <a:rPr lang="en-US" altLang="en-US" sz="1200"/>
              <a:pPr eaLnBrk="1" hangingPunct="1"/>
              <a:t>20</a:t>
            </a:fld>
            <a:endParaRPr lang="en-US" altLang="en-US" sz="1200"/>
          </a:p>
        </p:txBody>
      </p:sp>
    </p:spTree>
    <p:extLst>
      <p:ext uri="{BB962C8B-B14F-4D97-AF65-F5344CB8AC3E}">
        <p14:creationId xmlns:p14="http://schemas.microsoft.com/office/powerpoint/2010/main" val="2678120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26</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27</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28</a:t>
            </a:fld>
            <a:endParaRPr lang="en-US"/>
          </a:p>
        </p:txBody>
      </p:sp>
    </p:spTree>
    <p:extLst>
      <p:ext uri="{BB962C8B-B14F-4D97-AF65-F5344CB8AC3E}">
        <p14:creationId xmlns:p14="http://schemas.microsoft.com/office/powerpoint/2010/main" val="3193382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Jeremiah – 40 years of prophecy</a:t>
            </a:r>
            <a:endParaRPr lang="en-US" sz="4400" dirty="0"/>
          </a:p>
        </p:txBody>
      </p:sp>
      <p:sp>
        <p:nvSpPr>
          <p:cNvPr id="3" name="Subtitle 2"/>
          <p:cNvSpPr>
            <a:spLocks noGrp="1"/>
          </p:cNvSpPr>
          <p:nvPr>
            <p:ph type="subTitle" idx="1"/>
          </p:nvPr>
        </p:nvSpPr>
        <p:spPr/>
        <p:txBody>
          <a:bodyPr/>
          <a:lstStyle/>
          <a:p>
            <a:r>
              <a:rPr lang="en-US" dirty="0" smtClean="0"/>
              <a:t>Lesson 6:  Message in Symbols and the results</a:t>
            </a:r>
            <a:endParaRPr lang="en-US" dirty="0"/>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6193118" y="5473818"/>
            <a:ext cx="1007561" cy="3092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809641" y="5169435"/>
            <a:ext cx="2587365" cy="3092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91763" y="5474746"/>
            <a:ext cx="2304561" cy="3092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769962" y="5167720"/>
            <a:ext cx="707010" cy="3092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33633" y="808617"/>
            <a:ext cx="11414287" cy="1938992"/>
          </a:xfrm>
          <a:prstGeom prst="rect">
            <a:avLst/>
          </a:prstGeom>
        </p:spPr>
        <p:txBody>
          <a:bodyPr wrap="square">
            <a:spAutoFit/>
          </a:bodyPr>
          <a:lstStyle/>
          <a:p>
            <a:pPr marL="342900" indent="-342900">
              <a:buClr>
                <a:schemeClr val="accent1"/>
              </a:buClr>
              <a:buFont typeface="Arial" pitchFamily="34" charset="0"/>
              <a:buChar char="•"/>
            </a:pPr>
            <a:r>
              <a:rPr lang="en-US" sz="2400" b="1" dirty="0" err="1"/>
              <a:t>Jer</a:t>
            </a:r>
            <a:r>
              <a:rPr lang="en-US" sz="2400" b="1" dirty="0"/>
              <a:t> </a:t>
            </a:r>
            <a:r>
              <a:rPr lang="en-US" sz="2400" b="1" dirty="0" smtClean="0"/>
              <a:t>18:1-4</a:t>
            </a:r>
            <a:r>
              <a:rPr lang="en-US" sz="2400" dirty="0"/>
              <a:t>  </a:t>
            </a:r>
            <a:r>
              <a:rPr lang="en-US" sz="2400" dirty="0">
                <a:solidFill>
                  <a:schemeClr val="tx2"/>
                </a:solidFill>
                <a:effectLst>
                  <a:outerShdw blurRad="38100" dist="38100" dir="2700000" algn="tl">
                    <a:srgbClr val="000000">
                      <a:alpha val="43137"/>
                    </a:srgbClr>
                  </a:outerShdw>
                </a:effectLst>
              </a:rPr>
              <a:t>The word which came to Jeremiah from the LORD, saying: </a:t>
            </a:r>
            <a:r>
              <a:rPr lang="en-US" sz="2400" dirty="0" smtClean="0">
                <a:solidFill>
                  <a:schemeClr val="tx2"/>
                </a:solidFill>
                <a:effectLst>
                  <a:outerShdw blurRad="38100" dist="38100" dir="2700000" algn="tl">
                    <a:srgbClr val="000000">
                      <a:alpha val="43137"/>
                    </a:srgbClr>
                  </a:outerShdw>
                </a:effectLst>
              </a:rPr>
              <a:t>"</a:t>
            </a:r>
            <a:r>
              <a:rPr lang="en-US" sz="2400" dirty="0">
                <a:solidFill>
                  <a:schemeClr val="tx2"/>
                </a:solidFill>
                <a:effectLst>
                  <a:outerShdw blurRad="38100" dist="38100" dir="2700000" algn="tl">
                    <a:srgbClr val="000000">
                      <a:alpha val="43137"/>
                    </a:srgbClr>
                  </a:outerShdw>
                </a:effectLst>
              </a:rPr>
              <a:t>Arise and go down to the potter's house, and there I will cause you to hear My words." </a:t>
            </a:r>
            <a:r>
              <a:rPr lang="en-US" sz="2400" dirty="0" smtClean="0">
                <a:solidFill>
                  <a:schemeClr val="tx2"/>
                </a:solidFill>
                <a:effectLst>
                  <a:outerShdw blurRad="38100" dist="38100" dir="2700000" algn="tl">
                    <a:srgbClr val="000000">
                      <a:alpha val="43137"/>
                    </a:srgbClr>
                  </a:outerShdw>
                </a:effectLst>
              </a:rPr>
              <a:t>Then </a:t>
            </a:r>
            <a:r>
              <a:rPr lang="en-US" sz="2400" dirty="0">
                <a:solidFill>
                  <a:schemeClr val="tx2"/>
                </a:solidFill>
                <a:effectLst>
                  <a:outerShdw blurRad="38100" dist="38100" dir="2700000" algn="tl">
                    <a:srgbClr val="000000">
                      <a:alpha val="43137"/>
                    </a:srgbClr>
                  </a:outerShdw>
                </a:effectLst>
              </a:rPr>
              <a:t>I went down to the potter's house, and there he was, making something at the wheel. </a:t>
            </a:r>
            <a:r>
              <a:rPr lang="en-US" sz="2400" dirty="0" smtClean="0">
                <a:solidFill>
                  <a:schemeClr val="tx2"/>
                </a:solidFill>
                <a:effectLst>
                  <a:outerShdw blurRad="38100" dist="38100" dir="2700000" algn="tl">
                    <a:srgbClr val="000000">
                      <a:alpha val="43137"/>
                    </a:srgbClr>
                  </a:outerShdw>
                </a:effectLst>
              </a:rPr>
              <a:t>And </a:t>
            </a:r>
            <a:r>
              <a:rPr lang="en-US" sz="2400" dirty="0">
                <a:solidFill>
                  <a:schemeClr val="tx2"/>
                </a:solidFill>
                <a:effectLst>
                  <a:outerShdw blurRad="38100" dist="38100" dir="2700000" algn="tl">
                    <a:srgbClr val="000000">
                      <a:alpha val="43137"/>
                    </a:srgbClr>
                  </a:outerShdw>
                </a:effectLst>
              </a:rPr>
              <a:t>the vessel that he made of clay was marred in the hand of the potter; so he made it again into another vessel, as it seemed good to the potter to make. </a:t>
            </a:r>
          </a:p>
        </p:txBody>
      </p:sp>
      <p:sp>
        <p:nvSpPr>
          <p:cNvPr id="7" name="Title 6"/>
          <p:cNvSpPr>
            <a:spLocks noGrp="1"/>
          </p:cNvSpPr>
          <p:nvPr>
            <p:ph type="title"/>
          </p:nvPr>
        </p:nvSpPr>
        <p:spPr>
          <a:xfrm>
            <a:off x="405353" y="273363"/>
            <a:ext cx="10491247" cy="600173"/>
          </a:xfrm>
        </p:spPr>
        <p:txBody>
          <a:bodyPr/>
          <a:lstStyle/>
          <a:p>
            <a:r>
              <a:rPr lang="en-US" dirty="0" smtClean="0"/>
              <a:t>The potter and the clay…  </a:t>
            </a:r>
            <a:r>
              <a:rPr lang="en-US" sz="2400" dirty="0">
                <a:solidFill>
                  <a:srgbClr val="000000"/>
                </a:solidFill>
              </a:rPr>
              <a:t>chapter </a:t>
            </a:r>
            <a:r>
              <a:rPr lang="en-US" sz="2400" dirty="0" smtClean="0">
                <a:solidFill>
                  <a:srgbClr val="000000"/>
                </a:solidFill>
              </a:rPr>
              <a:t>18</a:t>
            </a:r>
            <a:endParaRPr lang="en-US" dirty="0">
              <a:solidFill>
                <a:srgbClr val="000000"/>
              </a:solidFill>
            </a:endParaRPr>
          </a:p>
        </p:txBody>
      </p:sp>
      <p:cxnSp>
        <p:nvCxnSpPr>
          <p:cNvPr id="14" name="Straight Connector 13"/>
          <p:cNvCxnSpPr/>
          <p:nvPr/>
        </p:nvCxnSpPr>
        <p:spPr>
          <a:xfrm>
            <a:off x="6392943" y="2293843"/>
            <a:ext cx="474011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58996" y="2672486"/>
            <a:ext cx="245568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679356" y="2672486"/>
            <a:ext cx="509548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79356" y="6364605"/>
            <a:ext cx="6370205" cy="461665"/>
          </a:xfrm>
          <a:prstGeom prst="rect">
            <a:avLst/>
          </a:prstGeom>
        </p:spPr>
        <p:txBody>
          <a:bodyPr wrap="none">
            <a:spAutoFit/>
          </a:bodyPr>
          <a:lstStyle/>
          <a:p>
            <a:pPr algn="r"/>
            <a:r>
              <a:rPr lang="en-US" sz="2400" b="1" cap="small" dirty="0">
                <a:solidFill>
                  <a:schemeClr val="tx2"/>
                </a:solidFill>
              </a:rPr>
              <a:t>Lesson </a:t>
            </a:r>
            <a:r>
              <a:rPr lang="en-US" sz="2400" b="1" cap="small" dirty="0" smtClean="0">
                <a:solidFill>
                  <a:schemeClr val="tx2"/>
                </a:solidFill>
              </a:rPr>
              <a:t>6:  Message in Symbols and the Results</a:t>
            </a:r>
            <a:endParaRPr lang="en-US" sz="2400" b="1" cap="small" dirty="0">
              <a:solidFill>
                <a:schemeClr val="tx2"/>
              </a:solidFill>
            </a:endParaRPr>
          </a:p>
        </p:txBody>
      </p:sp>
      <p:grpSp>
        <p:nvGrpSpPr>
          <p:cNvPr id="11" name="Group 10"/>
          <p:cNvGrpSpPr/>
          <p:nvPr/>
        </p:nvGrpSpPr>
        <p:grpSpPr>
          <a:xfrm>
            <a:off x="188536" y="2842847"/>
            <a:ext cx="11462994" cy="1247553"/>
            <a:chOff x="188536" y="3059668"/>
            <a:chExt cx="11462994" cy="1247553"/>
          </a:xfrm>
        </p:grpSpPr>
        <p:sp>
          <p:nvSpPr>
            <p:cNvPr id="10" name="Rectangle 9"/>
            <p:cNvSpPr/>
            <p:nvPr/>
          </p:nvSpPr>
          <p:spPr>
            <a:xfrm>
              <a:off x="433629" y="3353114"/>
              <a:ext cx="11217901" cy="954107"/>
            </a:xfrm>
            <a:prstGeom prst="rect">
              <a:avLst/>
            </a:prstGeom>
            <a:solidFill>
              <a:schemeClr val="accent6">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wrap="square" lIns="182880" tIns="182880" rIns="182880" bIns="91440">
              <a:spAutoFit/>
            </a:bodyPr>
            <a:lstStyle/>
            <a:p>
              <a:pPr marL="91440" algn="just"/>
              <a:r>
                <a:rPr lang="en-US" sz="2200" b="1" dirty="0" err="1">
                  <a:solidFill>
                    <a:schemeClr val="bg1"/>
                  </a:solidFill>
                  <a:effectLst>
                    <a:outerShdw blurRad="38100" dist="38100" dir="2700000" algn="tl">
                      <a:srgbClr val="000000">
                        <a:alpha val="43137"/>
                      </a:srgbClr>
                    </a:outerShdw>
                  </a:effectLst>
                </a:rPr>
                <a:t>Jer</a:t>
              </a:r>
              <a:r>
                <a:rPr lang="en-US" sz="2200" b="1" dirty="0">
                  <a:solidFill>
                    <a:schemeClr val="bg1"/>
                  </a:solidFill>
                  <a:effectLst>
                    <a:outerShdw blurRad="38100" dist="38100" dir="2700000" algn="tl">
                      <a:srgbClr val="000000">
                        <a:alpha val="43137"/>
                      </a:srgbClr>
                    </a:outerShdw>
                  </a:effectLst>
                </a:rPr>
                <a:t> </a:t>
              </a:r>
              <a:r>
                <a:rPr lang="en-US" sz="2200" b="1" dirty="0" smtClean="0">
                  <a:solidFill>
                    <a:schemeClr val="bg1"/>
                  </a:solidFill>
                  <a:effectLst>
                    <a:outerShdw blurRad="38100" dist="38100" dir="2700000" algn="tl">
                      <a:srgbClr val="000000">
                        <a:alpha val="43137"/>
                      </a:srgbClr>
                    </a:outerShdw>
                  </a:effectLst>
                </a:rPr>
                <a:t>18:6</a:t>
              </a:r>
              <a:r>
                <a:rPr lang="en-US" sz="2200" dirty="0" smtClean="0">
                  <a:solidFill>
                    <a:schemeClr val="bg1"/>
                  </a:solidFill>
                  <a:effectLst>
                    <a:outerShdw blurRad="38100" dist="38100" dir="2700000" algn="tl">
                      <a:srgbClr val="000000">
                        <a:alpha val="43137"/>
                      </a:srgbClr>
                    </a:outerShdw>
                  </a:effectLst>
                </a:rPr>
                <a:t> </a:t>
              </a:r>
              <a:r>
                <a:rPr lang="en-US" sz="2200" dirty="0">
                  <a:solidFill>
                    <a:schemeClr val="bg1"/>
                  </a:solidFill>
                  <a:effectLst>
                    <a:outerShdw blurRad="38100" dist="38100" dir="2700000" algn="tl">
                      <a:srgbClr val="000000">
                        <a:alpha val="43137"/>
                      </a:srgbClr>
                    </a:outerShdw>
                  </a:effectLst>
                </a:rPr>
                <a:t>"O house of Israel, can I not do with you as this potter?" says the LORD. "Look, as the clay </a:t>
              </a:r>
              <a:r>
                <a:rPr lang="en-US" sz="2200" i="1" dirty="0">
                  <a:solidFill>
                    <a:schemeClr val="bg1"/>
                  </a:solidFill>
                  <a:effectLst>
                    <a:outerShdw blurRad="38100" dist="38100" dir="2700000" algn="tl">
                      <a:srgbClr val="000000">
                        <a:alpha val="43137"/>
                      </a:srgbClr>
                    </a:outerShdw>
                  </a:effectLst>
                </a:rPr>
                <a:t>is</a:t>
              </a:r>
              <a:r>
                <a:rPr lang="en-US" sz="2200" dirty="0">
                  <a:solidFill>
                    <a:schemeClr val="bg1"/>
                  </a:solidFill>
                  <a:effectLst>
                    <a:outerShdw blurRad="38100" dist="38100" dir="2700000" algn="tl">
                      <a:srgbClr val="000000">
                        <a:alpha val="43137"/>
                      </a:srgbClr>
                    </a:outerShdw>
                  </a:effectLst>
                </a:rPr>
                <a:t> in the potter's hand, so </a:t>
              </a:r>
              <a:r>
                <a:rPr lang="en-US" sz="2200" i="1" dirty="0">
                  <a:solidFill>
                    <a:schemeClr val="bg1"/>
                  </a:solidFill>
                  <a:effectLst>
                    <a:outerShdw blurRad="38100" dist="38100" dir="2700000" algn="tl">
                      <a:srgbClr val="000000">
                        <a:alpha val="43137"/>
                      </a:srgbClr>
                    </a:outerShdw>
                  </a:effectLst>
                </a:rPr>
                <a:t>are</a:t>
              </a:r>
              <a:r>
                <a:rPr lang="en-US" sz="2200" dirty="0">
                  <a:solidFill>
                    <a:schemeClr val="bg1"/>
                  </a:solidFill>
                  <a:effectLst>
                    <a:outerShdw blurRad="38100" dist="38100" dir="2700000" algn="tl">
                      <a:srgbClr val="000000">
                        <a:alpha val="43137"/>
                      </a:srgbClr>
                    </a:outerShdw>
                  </a:effectLst>
                </a:rPr>
                <a:t> you in My hand, O house of Israel! </a:t>
              </a:r>
              <a:endParaRPr lang="en-US" sz="2200" dirty="0">
                <a:solidFill>
                  <a:schemeClr val="tx2"/>
                </a:solidFill>
                <a:effectLst>
                  <a:outerShdw blurRad="38100" dist="38100" dir="2700000" algn="tl">
                    <a:srgbClr val="000000">
                      <a:alpha val="43137"/>
                    </a:srgbClr>
                  </a:outerShdw>
                </a:effectLst>
              </a:endParaRPr>
            </a:p>
          </p:txBody>
        </p:sp>
        <p:sp>
          <p:nvSpPr>
            <p:cNvPr id="6" name="Rectangle 5"/>
            <p:cNvSpPr/>
            <p:nvPr/>
          </p:nvSpPr>
          <p:spPr>
            <a:xfrm>
              <a:off x="188536" y="3059668"/>
              <a:ext cx="7590411"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en-US" sz="2400" dirty="0" err="1">
                  <a:solidFill>
                    <a:schemeClr val="tx2"/>
                  </a:solidFill>
                  <a:effectLst>
                    <a:outerShdw blurRad="38100" dist="38100" dir="2700000" algn="tl">
                      <a:srgbClr val="000000">
                        <a:alpha val="43137"/>
                      </a:srgbClr>
                    </a:outerShdw>
                  </a:effectLst>
                </a:rPr>
                <a:t>Jer</a:t>
              </a:r>
              <a:r>
                <a:rPr lang="en-US" sz="2400" dirty="0">
                  <a:solidFill>
                    <a:schemeClr val="tx2"/>
                  </a:solidFill>
                  <a:effectLst>
                    <a:outerShdw blurRad="38100" dist="38100" dir="2700000" algn="tl">
                      <a:srgbClr val="000000">
                        <a:alpha val="43137"/>
                      </a:srgbClr>
                    </a:outerShdw>
                  </a:effectLst>
                </a:rPr>
                <a:t> 18:5  Then the word of the LORD came to me, saying:</a:t>
              </a:r>
              <a:r>
                <a:rPr lang="en-US" dirty="0"/>
                <a:t> </a:t>
              </a:r>
            </a:p>
          </p:txBody>
        </p:sp>
      </p:grpSp>
      <p:sp>
        <p:nvSpPr>
          <p:cNvPr id="12" name="Rectangle 11"/>
          <p:cNvSpPr/>
          <p:nvPr/>
        </p:nvSpPr>
        <p:spPr>
          <a:xfrm>
            <a:off x="433629" y="4192096"/>
            <a:ext cx="5707147" cy="1938992"/>
          </a:xfrm>
          <a:prstGeom prst="rect">
            <a:avLst/>
          </a:prstGeom>
        </p:spPr>
        <p:txBody>
          <a:bodyPr wrap="square">
            <a:spAutoFit/>
          </a:bodyPr>
          <a:lstStyle/>
          <a:p>
            <a:r>
              <a:rPr lang="en-US" sz="2000" dirty="0" err="1">
                <a:solidFill>
                  <a:schemeClr val="tx2"/>
                </a:solidFill>
                <a:effectLst>
                  <a:outerShdw blurRad="38100" dist="38100" dir="2700000" algn="tl">
                    <a:srgbClr val="000000">
                      <a:alpha val="43137"/>
                    </a:srgbClr>
                  </a:outerShdw>
                </a:effectLst>
              </a:rPr>
              <a:t>Jer</a:t>
            </a:r>
            <a:r>
              <a:rPr lang="en-US" sz="2000" dirty="0">
                <a:solidFill>
                  <a:schemeClr val="tx2"/>
                </a:solidFill>
                <a:effectLst>
                  <a:outerShdw blurRad="38100" dist="38100" dir="2700000" algn="tl">
                    <a:srgbClr val="000000">
                      <a:alpha val="43137"/>
                    </a:srgbClr>
                  </a:outerShdw>
                </a:effectLst>
              </a:rPr>
              <a:t> </a:t>
            </a:r>
            <a:r>
              <a:rPr lang="en-US" sz="2000" dirty="0" smtClean="0">
                <a:solidFill>
                  <a:schemeClr val="tx2"/>
                </a:solidFill>
                <a:effectLst>
                  <a:outerShdw blurRad="38100" dist="38100" dir="2700000" algn="tl">
                    <a:srgbClr val="000000">
                      <a:alpha val="43137"/>
                    </a:srgbClr>
                  </a:outerShdw>
                </a:effectLst>
              </a:rPr>
              <a:t>18:7,8</a:t>
            </a:r>
            <a:r>
              <a:rPr lang="en-US" sz="2000" dirty="0">
                <a:solidFill>
                  <a:schemeClr val="tx2"/>
                </a:solidFill>
                <a:effectLst>
                  <a:outerShdw blurRad="38100" dist="38100" dir="2700000" algn="tl">
                    <a:srgbClr val="000000">
                      <a:alpha val="43137"/>
                    </a:srgbClr>
                  </a:outerShdw>
                </a:effectLst>
              </a:rPr>
              <a:t>  The instant I speak concerning a nation and concerning a kingdom, </a:t>
            </a:r>
            <a:r>
              <a:rPr lang="en-US" sz="2000" u="sng" dirty="0">
                <a:solidFill>
                  <a:srgbClr val="C00000"/>
                </a:solidFill>
                <a:effectLst>
                  <a:outerShdw blurRad="38100" dist="38100" dir="2700000" algn="tl">
                    <a:srgbClr val="000000">
                      <a:alpha val="43137"/>
                    </a:srgbClr>
                  </a:outerShdw>
                </a:effectLst>
              </a:rPr>
              <a:t>to pluck up, to pull down, and to destroy </a:t>
            </a:r>
            <a:r>
              <a:rPr lang="en-US" sz="2000" i="1" u="sng" dirty="0">
                <a:solidFill>
                  <a:srgbClr val="C00000"/>
                </a:solidFill>
                <a:effectLst>
                  <a:outerShdw blurRad="38100" dist="38100" dir="2700000" algn="tl">
                    <a:srgbClr val="000000">
                      <a:alpha val="43137"/>
                    </a:srgbClr>
                  </a:outerShdw>
                </a:effectLst>
              </a:rPr>
              <a:t>it</a:t>
            </a:r>
            <a:r>
              <a:rPr lang="en-US" sz="2000" i="1" dirty="0">
                <a:solidFill>
                  <a:schemeClr val="tx2"/>
                </a:solidFill>
                <a:effectLst>
                  <a:outerShdw blurRad="38100" dist="38100" dir="2700000" algn="tl">
                    <a:srgbClr val="000000">
                      <a:alpha val="43137"/>
                    </a:srgbClr>
                  </a:outerShdw>
                </a:effectLst>
              </a:rPr>
              <a:t>,</a:t>
            </a:r>
            <a:r>
              <a:rPr lang="en-US" sz="2000" dirty="0">
                <a:solidFill>
                  <a:schemeClr val="tx2"/>
                </a:solidFill>
                <a:effectLst>
                  <a:outerShdw blurRad="38100" dist="38100" dir="2700000" algn="tl">
                    <a:srgbClr val="000000">
                      <a:alpha val="43137"/>
                    </a:srgbClr>
                  </a:outerShdw>
                </a:effectLst>
              </a:rPr>
              <a:t> </a:t>
            </a:r>
            <a:r>
              <a:rPr lang="en-US" sz="2000" dirty="0" smtClean="0">
                <a:solidFill>
                  <a:schemeClr val="tx2"/>
                </a:solidFill>
                <a:effectLst>
                  <a:outerShdw blurRad="38100" dist="38100" dir="2700000" algn="tl">
                    <a:srgbClr val="000000">
                      <a:alpha val="43137"/>
                    </a:srgbClr>
                  </a:outerShdw>
                </a:effectLst>
              </a:rPr>
              <a:t>if </a:t>
            </a:r>
            <a:r>
              <a:rPr lang="en-US" sz="2000" dirty="0">
                <a:solidFill>
                  <a:schemeClr val="tx2"/>
                </a:solidFill>
                <a:effectLst>
                  <a:outerShdw blurRad="38100" dist="38100" dir="2700000" algn="tl">
                    <a:srgbClr val="000000">
                      <a:alpha val="43137"/>
                    </a:srgbClr>
                  </a:outerShdw>
                </a:effectLst>
              </a:rPr>
              <a:t>that nation against whom I have spoken turns from its evil, I will relent of the disaster that I thought to bring upon it. </a:t>
            </a:r>
          </a:p>
        </p:txBody>
      </p:sp>
      <p:cxnSp>
        <p:nvCxnSpPr>
          <p:cNvPr id="19" name="Straight Connector 18"/>
          <p:cNvCxnSpPr/>
          <p:nvPr/>
        </p:nvCxnSpPr>
        <p:spPr>
          <a:xfrm>
            <a:off x="2805752" y="5445537"/>
            <a:ext cx="193593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42579" y="4279769"/>
            <a:ext cx="0" cy="185131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140777" y="4192096"/>
            <a:ext cx="5576742" cy="1631216"/>
          </a:xfrm>
          <a:prstGeom prst="rect">
            <a:avLst/>
          </a:prstGeom>
        </p:spPr>
        <p:txBody>
          <a:bodyPr wrap="square">
            <a:spAutoFit/>
          </a:bodyPr>
          <a:lstStyle/>
          <a:p>
            <a:r>
              <a:rPr lang="en-US" sz="2000" dirty="0" err="1">
                <a:solidFill>
                  <a:schemeClr val="tx2"/>
                </a:solidFill>
                <a:effectLst>
                  <a:outerShdw blurRad="38100" dist="38100" dir="2700000" algn="tl">
                    <a:srgbClr val="000000">
                      <a:alpha val="43137"/>
                    </a:srgbClr>
                  </a:outerShdw>
                </a:effectLst>
              </a:rPr>
              <a:t>Jer</a:t>
            </a:r>
            <a:r>
              <a:rPr lang="en-US" sz="2000" dirty="0">
                <a:solidFill>
                  <a:schemeClr val="tx2"/>
                </a:solidFill>
                <a:effectLst>
                  <a:outerShdw blurRad="38100" dist="38100" dir="2700000" algn="tl">
                    <a:srgbClr val="000000">
                      <a:alpha val="43137"/>
                    </a:srgbClr>
                  </a:outerShdw>
                </a:effectLst>
              </a:rPr>
              <a:t> </a:t>
            </a:r>
            <a:r>
              <a:rPr lang="en-US" sz="2000" dirty="0" smtClean="0">
                <a:solidFill>
                  <a:schemeClr val="tx2"/>
                </a:solidFill>
                <a:effectLst>
                  <a:outerShdw blurRad="38100" dist="38100" dir="2700000" algn="tl">
                    <a:srgbClr val="000000">
                      <a:alpha val="43137"/>
                    </a:srgbClr>
                  </a:outerShdw>
                </a:effectLst>
              </a:rPr>
              <a:t>18:9,10</a:t>
            </a:r>
            <a:r>
              <a:rPr lang="en-US" sz="2000" dirty="0">
                <a:solidFill>
                  <a:schemeClr val="tx2"/>
                </a:solidFill>
                <a:effectLst>
                  <a:outerShdw blurRad="38100" dist="38100" dir="2700000" algn="tl">
                    <a:srgbClr val="000000">
                      <a:alpha val="43137"/>
                    </a:srgbClr>
                  </a:outerShdw>
                </a:effectLst>
              </a:rPr>
              <a:t>  And the instant I speak concerning a nation and concerning a kingdom, </a:t>
            </a:r>
            <a:r>
              <a:rPr lang="en-US" sz="2000" u="sng" dirty="0">
                <a:solidFill>
                  <a:srgbClr val="C00000"/>
                </a:solidFill>
                <a:effectLst>
                  <a:outerShdw blurRad="38100" dist="38100" dir="2700000" algn="tl">
                    <a:srgbClr val="000000">
                      <a:alpha val="43137"/>
                    </a:srgbClr>
                  </a:outerShdw>
                </a:effectLst>
              </a:rPr>
              <a:t>to build and to plant </a:t>
            </a:r>
            <a:r>
              <a:rPr lang="en-US" sz="2000" i="1" u="sng" dirty="0">
                <a:solidFill>
                  <a:srgbClr val="C00000"/>
                </a:solidFill>
                <a:effectLst>
                  <a:outerShdw blurRad="38100" dist="38100" dir="2700000" algn="tl">
                    <a:srgbClr val="000000">
                      <a:alpha val="43137"/>
                    </a:srgbClr>
                  </a:outerShdw>
                </a:effectLst>
              </a:rPr>
              <a:t>it</a:t>
            </a:r>
            <a:r>
              <a:rPr lang="en-US" sz="2000" i="1" dirty="0">
                <a:solidFill>
                  <a:schemeClr val="tx2"/>
                </a:solidFill>
                <a:effectLst>
                  <a:outerShdw blurRad="38100" dist="38100" dir="2700000" algn="tl">
                    <a:srgbClr val="000000">
                      <a:alpha val="43137"/>
                    </a:srgbClr>
                  </a:outerShdw>
                </a:effectLst>
              </a:rPr>
              <a:t>,</a:t>
            </a:r>
            <a:r>
              <a:rPr lang="en-US" sz="2000" dirty="0">
                <a:solidFill>
                  <a:schemeClr val="tx2"/>
                </a:solidFill>
                <a:effectLst>
                  <a:outerShdw blurRad="38100" dist="38100" dir="2700000" algn="tl">
                    <a:srgbClr val="000000">
                      <a:alpha val="43137"/>
                    </a:srgbClr>
                  </a:outerShdw>
                </a:effectLst>
              </a:rPr>
              <a:t> </a:t>
            </a:r>
            <a:r>
              <a:rPr lang="en-US" sz="2000" dirty="0" smtClean="0">
                <a:solidFill>
                  <a:schemeClr val="tx2"/>
                </a:solidFill>
                <a:effectLst>
                  <a:outerShdw blurRad="38100" dist="38100" dir="2700000" algn="tl">
                    <a:srgbClr val="000000">
                      <a:alpha val="43137"/>
                    </a:srgbClr>
                  </a:outerShdw>
                </a:effectLst>
              </a:rPr>
              <a:t>if </a:t>
            </a:r>
            <a:r>
              <a:rPr lang="en-US" sz="2000" dirty="0">
                <a:solidFill>
                  <a:schemeClr val="tx2"/>
                </a:solidFill>
                <a:effectLst>
                  <a:outerShdw blurRad="38100" dist="38100" dir="2700000" algn="tl">
                    <a:srgbClr val="000000">
                      <a:alpha val="43137"/>
                    </a:srgbClr>
                  </a:outerShdw>
                </a:effectLst>
              </a:rPr>
              <a:t>it does evil in My sight so that it does not obey My voice, then I will relent concerning the good with which I said I would benefit it. </a:t>
            </a:r>
          </a:p>
        </p:txBody>
      </p:sp>
      <p:cxnSp>
        <p:nvCxnSpPr>
          <p:cNvPr id="24" name="Straight Connector 23"/>
          <p:cNvCxnSpPr/>
          <p:nvPr/>
        </p:nvCxnSpPr>
        <p:spPr>
          <a:xfrm>
            <a:off x="7124800" y="5141154"/>
            <a:ext cx="416851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211971" y="5436931"/>
            <a:ext cx="2015125" cy="860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8088198" y="103695"/>
            <a:ext cx="3961363" cy="801278"/>
          </a:xfrm>
          <a:prstGeom prst="round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God’s Sovereignty &amp; Man’s Responsibility</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2990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500"/>
                            </p:stCondLst>
                            <p:childTnLst>
                              <p:par>
                                <p:cTn id="19" presetID="22" presetClass="entr" presetSubtype="8" fill="hold" grpId="0" nodeType="afterEffect">
                                  <p:stCondLst>
                                    <p:cond delay="25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fade">
                                      <p:cBhvr>
                                        <p:cTn id="31" dur="500"/>
                                        <p:tgtEl>
                                          <p:spTgt spid="1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par>
                          <p:cTn id="37" fill="hold">
                            <p:stCondLst>
                              <p:cond delay="500"/>
                            </p:stCondLst>
                            <p:childTnLst>
                              <p:par>
                                <p:cTn id="38" presetID="22" presetClass="entr" presetSubtype="8" fill="hold" nodeType="afterEffect">
                                  <p:stCondLst>
                                    <p:cond delay="25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500"/>
                                        <p:tgtEl>
                                          <p:spTgt spid="30"/>
                                        </p:tgtEl>
                                      </p:cBhvr>
                                    </p:animEffect>
                                  </p:childTnLst>
                                </p:cTn>
                              </p:par>
                            </p:childTnLst>
                          </p:cTn>
                        </p:par>
                        <p:par>
                          <p:cTn id="46" fill="hold">
                            <p:stCondLst>
                              <p:cond delay="500"/>
                            </p:stCondLst>
                            <p:childTnLst>
                              <p:par>
                                <p:cTn id="47" presetID="22" presetClass="entr" presetSubtype="8" fill="hold" grpId="0" nodeType="afterEffect">
                                  <p:stCondLst>
                                    <p:cond delay="25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9"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05353" y="273363"/>
            <a:ext cx="10491247" cy="600173"/>
          </a:xfrm>
        </p:spPr>
        <p:txBody>
          <a:bodyPr/>
          <a:lstStyle/>
          <a:p>
            <a:r>
              <a:rPr lang="en-US" dirty="0" smtClean="0"/>
              <a:t>The potter and the clay…  </a:t>
            </a:r>
            <a:r>
              <a:rPr lang="en-US" sz="2400" dirty="0">
                <a:solidFill>
                  <a:srgbClr val="000000"/>
                </a:solidFill>
              </a:rPr>
              <a:t>chapter </a:t>
            </a:r>
            <a:r>
              <a:rPr lang="en-US" sz="2400" dirty="0" smtClean="0">
                <a:solidFill>
                  <a:srgbClr val="000000"/>
                </a:solidFill>
              </a:rPr>
              <a:t>18</a:t>
            </a:r>
            <a:endParaRPr lang="en-US" dirty="0">
              <a:solidFill>
                <a:srgbClr val="000000"/>
              </a:solidFill>
            </a:endParaRPr>
          </a:p>
        </p:txBody>
      </p:sp>
      <p:sp>
        <p:nvSpPr>
          <p:cNvPr id="33" name="Rectangle 32"/>
          <p:cNvSpPr/>
          <p:nvPr/>
        </p:nvSpPr>
        <p:spPr>
          <a:xfrm>
            <a:off x="5679356" y="6364605"/>
            <a:ext cx="6370205" cy="461665"/>
          </a:xfrm>
          <a:prstGeom prst="rect">
            <a:avLst/>
          </a:prstGeom>
        </p:spPr>
        <p:txBody>
          <a:bodyPr wrap="none">
            <a:spAutoFit/>
          </a:bodyPr>
          <a:lstStyle/>
          <a:p>
            <a:pPr algn="r"/>
            <a:r>
              <a:rPr lang="en-US" sz="2400" b="1" cap="small" dirty="0">
                <a:solidFill>
                  <a:schemeClr val="tx2"/>
                </a:solidFill>
              </a:rPr>
              <a:t>Lesson </a:t>
            </a:r>
            <a:r>
              <a:rPr lang="en-US" sz="2400" b="1" cap="small" dirty="0" smtClean="0">
                <a:solidFill>
                  <a:schemeClr val="tx2"/>
                </a:solidFill>
              </a:rPr>
              <a:t>6:  Message in Symbols and the Results</a:t>
            </a:r>
            <a:endParaRPr lang="en-US" sz="2400" b="1" cap="small" dirty="0">
              <a:solidFill>
                <a:schemeClr val="tx2"/>
              </a:solidFill>
            </a:endParaRPr>
          </a:p>
        </p:txBody>
      </p:sp>
      <p:grpSp>
        <p:nvGrpSpPr>
          <p:cNvPr id="3" name="Group 2"/>
          <p:cNvGrpSpPr/>
          <p:nvPr/>
        </p:nvGrpSpPr>
        <p:grpSpPr>
          <a:xfrm>
            <a:off x="188536" y="2842847"/>
            <a:ext cx="11528983" cy="3288241"/>
            <a:chOff x="188536" y="2842847"/>
            <a:chExt cx="11528983" cy="3288241"/>
          </a:xfrm>
        </p:grpSpPr>
        <p:cxnSp>
          <p:nvCxnSpPr>
            <p:cNvPr id="16" name="Straight Connector 15"/>
            <p:cNvCxnSpPr/>
            <p:nvPr/>
          </p:nvCxnSpPr>
          <p:spPr>
            <a:xfrm>
              <a:off x="6042579" y="4279769"/>
              <a:ext cx="0" cy="185131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88536" y="2842847"/>
              <a:ext cx="11528983" cy="3288241"/>
              <a:chOff x="188536" y="2842847"/>
              <a:chExt cx="11528983" cy="3288241"/>
            </a:xfrm>
          </p:grpSpPr>
          <p:sp>
            <p:nvSpPr>
              <p:cNvPr id="31" name="Rectangle 30"/>
              <p:cNvSpPr/>
              <p:nvPr/>
            </p:nvSpPr>
            <p:spPr>
              <a:xfrm>
                <a:off x="6193118" y="5473818"/>
                <a:ext cx="1007561" cy="3092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809641" y="5169435"/>
                <a:ext cx="2587365" cy="3092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91763" y="5474746"/>
                <a:ext cx="2304561" cy="3092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769962" y="5167720"/>
                <a:ext cx="707010" cy="3092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33629" y="4192096"/>
                <a:ext cx="5707147" cy="1938992"/>
              </a:xfrm>
              <a:prstGeom prst="rect">
                <a:avLst/>
              </a:prstGeom>
            </p:spPr>
            <p:txBody>
              <a:bodyPr wrap="square">
                <a:spAutoFit/>
              </a:bodyPr>
              <a:lstStyle/>
              <a:p>
                <a:r>
                  <a:rPr lang="en-US" sz="2000" dirty="0" err="1">
                    <a:solidFill>
                      <a:schemeClr val="tx2"/>
                    </a:solidFill>
                    <a:effectLst>
                      <a:outerShdw blurRad="38100" dist="38100" dir="2700000" algn="tl">
                        <a:srgbClr val="000000">
                          <a:alpha val="43137"/>
                        </a:srgbClr>
                      </a:outerShdw>
                    </a:effectLst>
                  </a:rPr>
                  <a:t>Jer</a:t>
                </a:r>
                <a:r>
                  <a:rPr lang="en-US" sz="2000" dirty="0">
                    <a:solidFill>
                      <a:schemeClr val="tx2"/>
                    </a:solidFill>
                    <a:effectLst>
                      <a:outerShdw blurRad="38100" dist="38100" dir="2700000" algn="tl">
                        <a:srgbClr val="000000">
                          <a:alpha val="43137"/>
                        </a:srgbClr>
                      </a:outerShdw>
                    </a:effectLst>
                  </a:rPr>
                  <a:t> </a:t>
                </a:r>
                <a:r>
                  <a:rPr lang="en-US" sz="2000" dirty="0" smtClean="0">
                    <a:solidFill>
                      <a:schemeClr val="tx2"/>
                    </a:solidFill>
                    <a:effectLst>
                      <a:outerShdw blurRad="38100" dist="38100" dir="2700000" algn="tl">
                        <a:srgbClr val="000000">
                          <a:alpha val="43137"/>
                        </a:srgbClr>
                      </a:outerShdw>
                    </a:effectLst>
                  </a:rPr>
                  <a:t>18:7,8</a:t>
                </a:r>
                <a:r>
                  <a:rPr lang="en-US" sz="2000" dirty="0">
                    <a:solidFill>
                      <a:schemeClr val="tx2"/>
                    </a:solidFill>
                    <a:effectLst>
                      <a:outerShdw blurRad="38100" dist="38100" dir="2700000" algn="tl">
                        <a:srgbClr val="000000">
                          <a:alpha val="43137"/>
                        </a:srgbClr>
                      </a:outerShdw>
                    </a:effectLst>
                  </a:rPr>
                  <a:t>  The instant I speak concerning a nation and concerning a kingdom, </a:t>
                </a:r>
                <a:r>
                  <a:rPr lang="en-US" sz="2000" u="sng" dirty="0">
                    <a:solidFill>
                      <a:srgbClr val="C00000"/>
                    </a:solidFill>
                    <a:effectLst>
                      <a:outerShdw blurRad="38100" dist="38100" dir="2700000" algn="tl">
                        <a:srgbClr val="000000">
                          <a:alpha val="43137"/>
                        </a:srgbClr>
                      </a:outerShdw>
                    </a:effectLst>
                  </a:rPr>
                  <a:t>to pluck up, to pull down, and to destroy </a:t>
                </a:r>
                <a:r>
                  <a:rPr lang="en-US" sz="2000" i="1" u="sng" dirty="0">
                    <a:solidFill>
                      <a:srgbClr val="C00000"/>
                    </a:solidFill>
                    <a:effectLst>
                      <a:outerShdw blurRad="38100" dist="38100" dir="2700000" algn="tl">
                        <a:srgbClr val="000000">
                          <a:alpha val="43137"/>
                        </a:srgbClr>
                      </a:outerShdw>
                    </a:effectLst>
                  </a:rPr>
                  <a:t>it</a:t>
                </a:r>
                <a:r>
                  <a:rPr lang="en-US" sz="2000" i="1" dirty="0">
                    <a:solidFill>
                      <a:schemeClr val="tx2"/>
                    </a:solidFill>
                    <a:effectLst>
                      <a:outerShdw blurRad="38100" dist="38100" dir="2700000" algn="tl">
                        <a:srgbClr val="000000">
                          <a:alpha val="43137"/>
                        </a:srgbClr>
                      </a:outerShdw>
                    </a:effectLst>
                  </a:rPr>
                  <a:t>,</a:t>
                </a:r>
                <a:r>
                  <a:rPr lang="en-US" sz="2000" dirty="0">
                    <a:solidFill>
                      <a:schemeClr val="tx2"/>
                    </a:solidFill>
                    <a:effectLst>
                      <a:outerShdw blurRad="38100" dist="38100" dir="2700000" algn="tl">
                        <a:srgbClr val="000000">
                          <a:alpha val="43137"/>
                        </a:srgbClr>
                      </a:outerShdw>
                    </a:effectLst>
                  </a:rPr>
                  <a:t> </a:t>
                </a:r>
                <a:r>
                  <a:rPr lang="en-US" sz="2000" dirty="0" smtClean="0">
                    <a:solidFill>
                      <a:schemeClr val="tx2"/>
                    </a:solidFill>
                    <a:effectLst>
                      <a:outerShdw blurRad="38100" dist="38100" dir="2700000" algn="tl">
                        <a:srgbClr val="000000">
                          <a:alpha val="43137"/>
                        </a:srgbClr>
                      </a:outerShdw>
                    </a:effectLst>
                  </a:rPr>
                  <a:t>if </a:t>
                </a:r>
                <a:r>
                  <a:rPr lang="en-US" sz="2000" dirty="0">
                    <a:solidFill>
                      <a:schemeClr val="tx2"/>
                    </a:solidFill>
                    <a:effectLst>
                      <a:outerShdw blurRad="38100" dist="38100" dir="2700000" algn="tl">
                        <a:srgbClr val="000000">
                          <a:alpha val="43137"/>
                        </a:srgbClr>
                      </a:outerShdw>
                    </a:effectLst>
                  </a:rPr>
                  <a:t>that nation against whom I have spoken turns from its evil, I will relent of the disaster that I thought to bring upon it. </a:t>
                </a:r>
              </a:p>
            </p:txBody>
          </p:sp>
          <p:sp>
            <p:nvSpPr>
              <p:cNvPr id="18" name="Rectangle 17"/>
              <p:cNvSpPr/>
              <p:nvPr/>
            </p:nvSpPr>
            <p:spPr>
              <a:xfrm>
                <a:off x="6140777" y="4192096"/>
                <a:ext cx="5576742" cy="1631216"/>
              </a:xfrm>
              <a:prstGeom prst="rect">
                <a:avLst/>
              </a:prstGeom>
            </p:spPr>
            <p:txBody>
              <a:bodyPr wrap="square">
                <a:spAutoFit/>
              </a:bodyPr>
              <a:lstStyle/>
              <a:p>
                <a:r>
                  <a:rPr lang="en-US" sz="2000" dirty="0" err="1">
                    <a:solidFill>
                      <a:schemeClr val="tx2"/>
                    </a:solidFill>
                    <a:effectLst>
                      <a:outerShdw blurRad="38100" dist="38100" dir="2700000" algn="tl">
                        <a:srgbClr val="000000">
                          <a:alpha val="43137"/>
                        </a:srgbClr>
                      </a:outerShdw>
                    </a:effectLst>
                  </a:rPr>
                  <a:t>Jer</a:t>
                </a:r>
                <a:r>
                  <a:rPr lang="en-US" sz="2000" dirty="0">
                    <a:solidFill>
                      <a:schemeClr val="tx2"/>
                    </a:solidFill>
                    <a:effectLst>
                      <a:outerShdw blurRad="38100" dist="38100" dir="2700000" algn="tl">
                        <a:srgbClr val="000000">
                          <a:alpha val="43137"/>
                        </a:srgbClr>
                      </a:outerShdw>
                    </a:effectLst>
                  </a:rPr>
                  <a:t> </a:t>
                </a:r>
                <a:r>
                  <a:rPr lang="en-US" sz="2000" dirty="0" smtClean="0">
                    <a:solidFill>
                      <a:schemeClr val="tx2"/>
                    </a:solidFill>
                    <a:effectLst>
                      <a:outerShdw blurRad="38100" dist="38100" dir="2700000" algn="tl">
                        <a:srgbClr val="000000">
                          <a:alpha val="43137"/>
                        </a:srgbClr>
                      </a:outerShdw>
                    </a:effectLst>
                  </a:rPr>
                  <a:t>18:9,10</a:t>
                </a:r>
                <a:r>
                  <a:rPr lang="en-US" sz="2000" dirty="0">
                    <a:solidFill>
                      <a:schemeClr val="tx2"/>
                    </a:solidFill>
                    <a:effectLst>
                      <a:outerShdw blurRad="38100" dist="38100" dir="2700000" algn="tl">
                        <a:srgbClr val="000000">
                          <a:alpha val="43137"/>
                        </a:srgbClr>
                      </a:outerShdw>
                    </a:effectLst>
                  </a:rPr>
                  <a:t>  And the instant I speak concerning a nation and concerning a kingdom, </a:t>
                </a:r>
                <a:r>
                  <a:rPr lang="en-US" sz="2000" u="sng" dirty="0">
                    <a:solidFill>
                      <a:srgbClr val="C00000"/>
                    </a:solidFill>
                    <a:effectLst>
                      <a:outerShdw blurRad="38100" dist="38100" dir="2700000" algn="tl">
                        <a:srgbClr val="000000">
                          <a:alpha val="43137"/>
                        </a:srgbClr>
                      </a:outerShdw>
                    </a:effectLst>
                  </a:rPr>
                  <a:t>to build and to plant </a:t>
                </a:r>
                <a:r>
                  <a:rPr lang="en-US" sz="2000" i="1" u="sng" dirty="0">
                    <a:solidFill>
                      <a:srgbClr val="C00000"/>
                    </a:solidFill>
                    <a:effectLst>
                      <a:outerShdw blurRad="38100" dist="38100" dir="2700000" algn="tl">
                        <a:srgbClr val="000000">
                          <a:alpha val="43137"/>
                        </a:srgbClr>
                      </a:outerShdw>
                    </a:effectLst>
                  </a:rPr>
                  <a:t>it</a:t>
                </a:r>
                <a:r>
                  <a:rPr lang="en-US" sz="2000" i="1" dirty="0">
                    <a:solidFill>
                      <a:schemeClr val="tx2"/>
                    </a:solidFill>
                    <a:effectLst>
                      <a:outerShdw blurRad="38100" dist="38100" dir="2700000" algn="tl">
                        <a:srgbClr val="000000">
                          <a:alpha val="43137"/>
                        </a:srgbClr>
                      </a:outerShdw>
                    </a:effectLst>
                  </a:rPr>
                  <a:t>,</a:t>
                </a:r>
                <a:r>
                  <a:rPr lang="en-US" sz="2000" dirty="0">
                    <a:solidFill>
                      <a:schemeClr val="tx2"/>
                    </a:solidFill>
                    <a:effectLst>
                      <a:outerShdw blurRad="38100" dist="38100" dir="2700000" algn="tl">
                        <a:srgbClr val="000000">
                          <a:alpha val="43137"/>
                        </a:srgbClr>
                      </a:outerShdw>
                    </a:effectLst>
                  </a:rPr>
                  <a:t> </a:t>
                </a:r>
                <a:r>
                  <a:rPr lang="en-US" sz="2000" dirty="0" smtClean="0">
                    <a:solidFill>
                      <a:schemeClr val="tx2"/>
                    </a:solidFill>
                    <a:effectLst>
                      <a:outerShdw blurRad="38100" dist="38100" dir="2700000" algn="tl">
                        <a:srgbClr val="000000">
                          <a:alpha val="43137"/>
                        </a:srgbClr>
                      </a:outerShdw>
                    </a:effectLst>
                  </a:rPr>
                  <a:t>if </a:t>
                </a:r>
                <a:r>
                  <a:rPr lang="en-US" sz="2000" dirty="0">
                    <a:solidFill>
                      <a:schemeClr val="tx2"/>
                    </a:solidFill>
                    <a:effectLst>
                      <a:outerShdw blurRad="38100" dist="38100" dir="2700000" algn="tl">
                        <a:srgbClr val="000000">
                          <a:alpha val="43137"/>
                        </a:srgbClr>
                      </a:outerShdw>
                    </a:effectLst>
                  </a:rPr>
                  <a:t>it does evil in My sight so that it does not obey My voice, then I will relent concerning the good with which I said I would benefit it. </a:t>
                </a:r>
              </a:p>
            </p:txBody>
          </p:sp>
          <p:grpSp>
            <p:nvGrpSpPr>
              <p:cNvPr id="11" name="Group 10"/>
              <p:cNvGrpSpPr/>
              <p:nvPr/>
            </p:nvGrpSpPr>
            <p:grpSpPr>
              <a:xfrm>
                <a:off x="188536" y="2842847"/>
                <a:ext cx="11462994" cy="1247553"/>
                <a:chOff x="188536" y="3059668"/>
                <a:chExt cx="11462994" cy="1247553"/>
              </a:xfrm>
            </p:grpSpPr>
            <p:sp>
              <p:nvSpPr>
                <p:cNvPr id="10" name="Rectangle 9"/>
                <p:cNvSpPr/>
                <p:nvPr/>
              </p:nvSpPr>
              <p:spPr>
                <a:xfrm>
                  <a:off x="433629" y="3353114"/>
                  <a:ext cx="11217901" cy="954107"/>
                </a:xfrm>
                <a:prstGeom prst="rect">
                  <a:avLst/>
                </a:prstGeom>
                <a:solidFill>
                  <a:schemeClr val="accent6">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wrap="square" lIns="182880" tIns="182880" rIns="182880" bIns="91440">
                  <a:spAutoFit/>
                </a:bodyPr>
                <a:lstStyle/>
                <a:p>
                  <a:pPr marL="91440" algn="just"/>
                  <a:r>
                    <a:rPr lang="en-US" sz="2200" b="1" dirty="0" err="1">
                      <a:solidFill>
                        <a:schemeClr val="bg1"/>
                      </a:solidFill>
                      <a:effectLst>
                        <a:outerShdw blurRad="38100" dist="38100" dir="2700000" algn="tl">
                          <a:srgbClr val="000000">
                            <a:alpha val="43137"/>
                          </a:srgbClr>
                        </a:outerShdw>
                      </a:effectLst>
                    </a:rPr>
                    <a:t>Jer</a:t>
                  </a:r>
                  <a:r>
                    <a:rPr lang="en-US" sz="2200" b="1" dirty="0">
                      <a:solidFill>
                        <a:schemeClr val="bg1"/>
                      </a:solidFill>
                      <a:effectLst>
                        <a:outerShdw blurRad="38100" dist="38100" dir="2700000" algn="tl">
                          <a:srgbClr val="000000">
                            <a:alpha val="43137"/>
                          </a:srgbClr>
                        </a:outerShdw>
                      </a:effectLst>
                    </a:rPr>
                    <a:t> </a:t>
                  </a:r>
                  <a:r>
                    <a:rPr lang="en-US" sz="2200" b="1" dirty="0" smtClean="0">
                      <a:solidFill>
                        <a:schemeClr val="bg1"/>
                      </a:solidFill>
                      <a:effectLst>
                        <a:outerShdw blurRad="38100" dist="38100" dir="2700000" algn="tl">
                          <a:srgbClr val="000000">
                            <a:alpha val="43137"/>
                          </a:srgbClr>
                        </a:outerShdw>
                      </a:effectLst>
                    </a:rPr>
                    <a:t>18:6</a:t>
                  </a:r>
                  <a:r>
                    <a:rPr lang="en-US" sz="2200" dirty="0" smtClean="0">
                      <a:solidFill>
                        <a:schemeClr val="bg1"/>
                      </a:solidFill>
                      <a:effectLst>
                        <a:outerShdw blurRad="38100" dist="38100" dir="2700000" algn="tl">
                          <a:srgbClr val="000000">
                            <a:alpha val="43137"/>
                          </a:srgbClr>
                        </a:outerShdw>
                      </a:effectLst>
                    </a:rPr>
                    <a:t> </a:t>
                  </a:r>
                  <a:r>
                    <a:rPr lang="en-US" sz="2200" dirty="0">
                      <a:solidFill>
                        <a:schemeClr val="bg1"/>
                      </a:solidFill>
                      <a:effectLst>
                        <a:outerShdw blurRad="38100" dist="38100" dir="2700000" algn="tl">
                          <a:srgbClr val="000000">
                            <a:alpha val="43137"/>
                          </a:srgbClr>
                        </a:outerShdw>
                      </a:effectLst>
                    </a:rPr>
                    <a:t>"O house of Israel, can I not do with you as this potter?" says the LORD. "Look, as the clay </a:t>
                  </a:r>
                  <a:r>
                    <a:rPr lang="en-US" sz="2200" i="1" dirty="0">
                      <a:solidFill>
                        <a:schemeClr val="bg1"/>
                      </a:solidFill>
                      <a:effectLst>
                        <a:outerShdw blurRad="38100" dist="38100" dir="2700000" algn="tl">
                          <a:srgbClr val="000000">
                            <a:alpha val="43137"/>
                          </a:srgbClr>
                        </a:outerShdw>
                      </a:effectLst>
                    </a:rPr>
                    <a:t>is</a:t>
                  </a:r>
                  <a:r>
                    <a:rPr lang="en-US" sz="2200" dirty="0">
                      <a:solidFill>
                        <a:schemeClr val="bg1"/>
                      </a:solidFill>
                      <a:effectLst>
                        <a:outerShdw blurRad="38100" dist="38100" dir="2700000" algn="tl">
                          <a:srgbClr val="000000">
                            <a:alpha val="43137"/>
                          </a:srgbClr>
                        </a:outerShdw>
                      </a:effectLst>
                    </a:rPr>
                    <a:t> in the potter's hand, so </a:t>
                  </a:r>
                  <a:r>
                    <a:rPr lang="en-US" sz="2200" i="1" dirty="0">
                      <a:solidFill>
                        <a:schemeClr val="bg1"/>
                      </a:solidFill>
                      <a:effectLst>
                        <a:outerShdw blurRad="38100" dist="38100" dir="2700000" algn="tl">
                          <a:srgbClr val="000000">
                            <a:alpha val="43137"/>
                          </a:srgbClr>
                        </a:outerShdw>
                      </a:effectLst>
                    </a:rPr>
                    <a:t>are</a:t>
                  </a:r>
                  <a:r>
                    <a:rPr lang="en-US" sz="2200" dirty="0">
                      <a:solidFill>
                        <a:schemeClr val="bg1"/>
                      </a:solidFill>
                      <a:effectLst>
                        <a:outerShdw blurRad="38100" dist="38100" dir="2700000" algn="tl">
                          <a:srgbClr val="000000">
                            <a:alpha val="43137"/>
                          </a:srgbClr>
                        </a:outerShdw>
                      </a:effectLst>
                    </a:rPr>
                    <a:t> you in My hand, O house of Israel! </a:t>
                  </a:r>
                  <a:endParaRPr lang="en-US" sz="2200" dirty="0">
                    <a:solidFill>
                      <a:schemeClr val="tx2"/>
                    </a:solidFill>
                    <a:effectLst>
                      <a:outerShdw blurRad="38100" dist="38100" dir="2700000" algn="tl">
                        <a:srgbClr val="000000">
                          <a:alpha val="43137"/>
                        </a:srgbClr>
                      </a:outerShdw>
                    </a:effectLst>
                  </a:endParaRPr>
                </a:p>
              </p:txBody>
            </p:sp>
            <p:sp>
              <p:nvSpPr>
                <p:cNvPr id="6" name="Rectangle 5"/>
                <p:cNvSpPr/>
                <p:nvPr/>
              </p:nvSpPr>
              <p:spPr>
                <a:xfrm>
                  <a:off x="188536" y="3059668"/>
                  <a:ext cx="7590411"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en-US" sz="2400" dirty="0" err="1">
                      <a:solidFill>
                        <a:schemeClr val="tx2"/>
                      </a:solidFill>
                      <a:effectLst>
                        <a:outerShdw blurRad="38100" dist="38100" dir="2700000" algn="tl">
                          <a:srgbClr val="000000">
                            <a:alpha val="43137"/>
                          </a:srgbClr>
                        </a:outerShdw>
                      </a:effectLst>
                    </a:rPr>
                    <a:t>Jer</a:t>
                  </a:r>
                  <a:r>
                    <a:rPr lang="en-US" sz="2400" dirty="0">
                      <a:solidFill>
                        <a:schemeClr val="tx2"/>
                      </a:solidFill>
                      <a:effectLst>
                        <a:outerShdw blurRad="38100" dist="38100" dir="2700000" algn="tl">
                          <a:srgbClr val="000000">
                            <a:alpha val="43137"/>
                          </a:srgbClr>
                        </a:outerShdw>
                      </a:effectLst>
                    </a:rPr>
                    <a:t> 18:5  Then the word of the LORD came to me, saying:</a:t>
                  </a:r>
                  <a:r>
                    <a:rPr lang="en-US" dirty="0"/>
                    <a:t> </a:t>
                  </a:r>
                </a:p>
              </p:txBody>
            </p:sp>
          </p:grpSp>
          <p:cxnSp>
            <p:nvCxnSpPr>
              <p:cNvPr id="19" name="Straight Connector 18"/>
              <p:cNvCxnSpPr/>
              <p:nvPr/>
            </p:nvCxnSpPr>
            <p:spPr>
              <a:xfrm>
                <a:off x="2805752" y="5445537"/>
                <a:ext cx="193593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124800" y="5141154"/>
                <a:ext cx="416851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211971" y="5436931"/>
                <a:ext cx="2015125" cy="8606"/>
              </a:xfrm>
              <a:prstGeom prst="line">
                <a:avLst/>
              </a:prstGeom>
              <a:ln w="28575"/>
            </p:spPr>
            <p:style>
              <a:lnRef idx="1">
                <a:schemeClr val="accent1"/>
              </a:lnRef>
              <a:fillRef idx="0">
                <a:schemeClr val="accent1"/>
              </a:fillRef>
              <a:effectRef idx="0">
                <a:schemeClr val="accent1"/>
              </a:effectRef>
              <a:fontRef idx="minor">
                <a:schemeClr val="tx1"/>
              </a:fontRef>
            </p:style>
          </p:cxnSp>
        </p:grpSp>
      </p:grpSp>
      <p:sp>
        <p:nvSpPr>
          <p:cNvPr id="23" name="Rounded Rectangle 22"/>
          <p:cNvSpPr/>
          <p:nvPr/>
        </p:nvSpPr>
        <p:spPr>
          <a:xfrm>
            <a:off x="8088198" y="103695"/>
            <a:ext cx="3961363" cy="801278"/>
          </a:xfrm>
          <a:prstGeom prst="round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God’s Sovereignty &amp; Man’s Responsibility</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4439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00078 -0.03863 L -0.00078 -0.28869 " pathEditMode="relative" rAng="0" ptsTypes="AA">
                                      <p:cBhvr>
                                        <p:cTn id="6" dur="2000" fill="hold"/>
                                        <p:tgtEl>
                                          <p:spTgt spid="3"/>
                                        </p:tgtEl>
                                        <p:attrNameLst>
                                          <p:attrName>ppt_x</p:attrName>
                                          <p:attrName>ppt_y</p:attrName>
                                        </p:attrNameLst>
                                      </p:cBhvr>
                                      <p:rCtr x="0" y="-125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9639" y="4415443"/>
            <a:ext cx="9341963" cy="1538883"/>
          </a:xfrm>
          <a:prstGeom prst="rect">
            <a:avLst/>
          </a:prstGeom>
          <a:solidFill>
            <a:schemeClr val="bg2">
              <a:lumMod val="10000"/>
            </a:schemeClr>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lIns="182880" tIns="91440" rIns="182880" bIns="91440">
            <a:spAutoFit/>
          </a:bodyPr>
          <a:lstStyle/>
          <a:p>
            <a:pPr algn="just"/>
            <a:r>
              <a:rPr lang="en-US" sz="2200" dirty="0" err="1">
                <a:solidFill>
                  <a:schemeClr val="bg1"/>
                </a:solidFill>
                <a:effectLst>
                  <a:outerShdw blurRad="38100" dist="38100" dir="2700000" algn="tl">
                    <a:srgbClr val="000000">
                      <a:alpha val="43137"/>
                    </a:srgbClr>
                  </a:outerShdw>
                </a:effectLst>
              </a:rPr>
              <a:t>Jer</a:t>
            </a:r>
            <a:r>
              <a:rPr lang="en-US" sz="2200" dirty="0">
                <a:solidFill>
                  <a:schemeClr val="bg1"/>
                </a:solidFill>
                <a:effectLst>
                  <a:outerShdw blurRad="38100" dist="38100" dir="2700000" algn="tl">
                    <a:srgbClr val="000000">
                      <a:alpha val="43137"/>
                    </a:srgbClr>
                  </a:outerShdw>
                </a:effectLst>
              </a:rPr>
              <a:t> 18:11  "Now therefore, speak to the men of Judah and to the inhabitants of Jerusalem, saying, 'Thus says the LORD: "Behold, I am </a:t>
            </a:r>
            <a:r>
              <a:rPr lang="en-US" sz="2200" b="1" u="sng" dirty="0">
                <a:solidFill>
                  <a:srgbClr val="FFFF00"/>
                </a:solidFill>
                <a:effectLst>
                  <a:outerShdw blurRad="38100" dist="38100" dir="2700000" algn="tl">
                    <a:srgbClr val="000000">
                      <a:alpha val="43137"/>
                    </a:srgbClr>
                  </a:outerShdw>
                </a:effectLst>
              </a:rPr>
              <a:t>fashioning a disaster and devising a plan against you</a:t>
            </a:r>
            <a:r>
              <a:rPr lang="en-US" sz="2200" b="1" dirty="0">
                <a:solidFill>
                  <a:schemeClr val="bg1"/>
                </a:solidFill>
                <a:effectLst>
                  <a:outerShdw blurRad="38100" dist="38100" dir="2700000" algn="tl">
                    <a:srgbClr val="000000">
                      <a:alpha val="43137"/>
                    </a:srgbClr>
                  </a:outerShdw>
                </a:effectLst>
              </a:rPr>
              <a:t>. </a:t>
            </a:r>
            <a:r>
              <a:rPr lang="en-US" sz="2200" b="1" u="sng" dirty="0">
                <a:solidFill>
                  <a:srgbClr val="FFFF00"/>
                </a:solidFill>
                <a:effectLst>
                  <a:outerShdw blurRad="38100" dist="38100" dir="2700000" algn="tl">
                    <a:srgbClr val="000000">
                      <a:alpha val="43137"/>
                    </a:srgbClr>
                  </a:outerShdw>
                </a:effectLst>
              </a:rPr>
              <a:t>Return now every one from his evil way</a:t>
            </a:r>
            <a:r>
              <a:rPr lang="en-US" sz="2200" b="1" dirty="0">
                <a:solidFill>
                  <a:schemeClr val="bg1"/>
                </a:solidFill>
                <a:effectLst>
                  <a:outerShdw blurRad="38100" dist="38100" dir="2700000" algn="tl">
                    <a:srgbClr val="000000">
                      <a:alpha val="43137"/>
                    </a:srgbClr>
                  </a:outerShdw>
                </a:effectLst>
              </a:rPr>
              <a:t>, </a:t>
            </a:r>
            <a:r>
              <a:rPr lang="en-US" sz="2200" dirty="0">
                <a:solidFill>
                  <a:schemeClr val="bg1"/>
                </a:solidFill>
                <a:effectLst>
                  <a:outerShdw blurRad="38100" dist="38100" dir="2700000" algn="tl">
                    <a:srgbClr val="000000">
                      <a:alpha val="43137"/>
                    </a:srgbClr>
                  </a:outerShdw>
                </a:effectLst>
              </a:rPr>
              <a:t>and make your ways and your doings good." ' " </a:t>
            </a:r>
          </a:p>
        </p:txBody>
      </p:sp>
      <p:sp>
        <p:nvSpPr>
          <p:cNvPr id="7" name="Title 6"/>
          <p:cNvSpPr>
            <a:spLocks noGrp="1"/>
          </p:cNvSpPr>
          <p:nvPr>
            <p:ph type="title"/>
          </p:nvPr>
        </p:nvSpPr>
        <p:spPr>
          <a:xfrm>
            <a:off x="405353" y="273363"/>
            <a:ext cx="10491247" cy="600173"/>
          </a:xfrm>
        </p:spPr>
        <p:txBody>
          <a:bodyPr/>
          <a:lstStyle/>
          <a:p>
            <a:r>
              <a:rPr lang="en-US" dirty="0" smtClean="0"/>
              <a:t>The potter and the clay…  </a:t>
            </a:r>
            <a:r>
              <a:rPr lang="en-US" sz="2400" dirty="0">
                <a:solidFill>
                  <a:srgbClr val="000000"/>
                </a:solidFill>
              </a:rPr>
              <a:t>chapter </a:t>
            </a:r>
            <a:r>
              <a:rPr lang="en-US" sz="2400" dirty="0" smtClean="0">
                <a:solidFill>
                  <a:srgbClr val="000000"/>
                </a:solidFill>
              </a:rPr>
              <a:t>18</a:t>
            </a:r>
            <a:endParaRPr lang="en-US" dirty="0">
              <a:solidFill>
                <a:srgbClr val="000000"/>
              </a:solidFill>
            </a:endParaRPr>
          </a:p>
        </p:txBody>
      </p:sp>
      <p:sp>
        <p:nvSpPr>
          <p:cNvPr id="33" name="Rectangle 32"/>
          <p:cNvSpPr/>
          <p:nvPr/>
        </p:nvSpPr>
        <p:spPr>
          <a:xfrm>
            <a:off x="5679356" y="6364605"/>
            <a:ext cx="6370205" cy="461665"/>
          </a:xfrm>
          <a:prstGeom prst="rect">
            <a:avLst/>
          </a:prstGeom>
        </p:spPr>
        <p:txBody>
          <a:bodyPr wrap="none">
            <a:spAutoFit/>
          </a:bodyPr>
          <a:lstStyle/>
          <a:p>
            <a:pPr algn="r"/>
            <a:r>
              <a:rPr lang="en-US" sz="2400" b="1" cap="small" dirty="0">
                <a:solidFill>
                  <a:schemeClr val="tx2"/>
                </a:solidFill>
              </a:rPr>
              <a:t>Lesson </a:t>
            </a:r>
            <a:r>
              <a:rPr lang="en-US" sz="2400" b="1" cap="small" dirty="0" smtClean="0">
                <a:solidFill>
                  <a:schemeClr val="tx2"/>
                </a:solidFill>
              </a:rPr>
              <a:t>6:  Message in Symbols and the Results</a:t>
            </a:r>
            <a:endParaRPr lang="en-US" sz="2400" b="1" cap="small" dirty="0">
              <a:solidFill>
                <a:schemeClr val="tx2"/>
              </a:solidFill>
            </a:endParaRPr>
          </a:p>
        </p:txBody>
      </p:sp>
      <p:grpSp>
        <p:nvGrpSpPr>
          <p:cNvPr id="3" name="Group 2"/>
          <p:cNvGrpSpPr/>
          <p:nvPr/>
        </p:nvGrpSpPr>
        <p:grpSpPr>
          <a:xfrm>
            <a:off x="179109" y="872604"/>
            <a:ext cx="11528983" cy="3288241"/>
            <a:chOff x="188536" y="2842847"/>
            <a:chExt cx="11528983" cy="3288241"/>
          </a:xfrm>
        </p:grpSpPr>
        <p:cxnSp>
          <p:nvCxnSpPr>
            <p:cNvPr id="16" name="Straight Connector 15"/>
            <p:cNvCxnSpPr/>
            <p:nvPr/>
          </p:nvCxnSpPr>
          <p:spPr>
            <a:xfrm>
              <a:off x="6042579" y="4279769"/>
              <a:ext cx="0" cy="185131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88536" y="2842847"/>
              <a:ext cx="11528983" cy="3288241"/>
              <a:chOff x="188536" y="2842847"/>
              <a:chExt cx="11528983" cy="3288241"/>
            </a:xfrm>
          </p:grpSpPr>
          <p:sp>
            <p:nvSpPr>
              <p:cNvPr id="31" name="Rectangle 30"/>
              <p:cNvSpPr/>
              <p:nvPr/>
            </p:nvSpPr>
            <p:spPr>
              <a:xfrm>
                <a:off x="6193118" y="5473818"/>
                <a:ext cx="1007561" cy="3092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809641" y="5169435"/>
                <a:ext cx="2587365" cy="3092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91763" y="5474746"/>
                <a:ext cx="2304561" cy="3092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769962" y="5167720"/>
                <a:ext cx="707010" cy="3092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33629" y="4192096"/>
                <a:ext cx="5707147" cy="1938992"/>
              </a:xfrm>
              <a:prstGeom prst="rect">
                <a:avLst/>
              </a:prstGeom>
            </p:spPr>
            <p:txBody>
              <a:bodyPr wrap="square">
                <a:spAutoFit/>
              </a:bodyPr>
              <a:lstStyle/>
              <a:p>
                <a:r>
                  <a:rPr lang="en-US" sz="2000" dirty="0" err="1">
                    <a:solidFill>
                      <a:schemeClr val="tx2"/>
                    </a:solidFill>
                    <a:effectLst>
                      <a:outerShdw blurRad="38100" dist="38100" dir="2700000" algn="tl">
                        <a:srgbClr val="000000">
                          <a:alpha val="43137"/>
                        </a:srgbClr>
                      </a:outerShdw>
                    </a:effectLst>
                  </a:rPr>
                  <a:t>Jer</a:t>
                </a:r>
                <a:r>
                  <a:rPr lang="en-US" sz="2000" dirty="0">
                    <a:solidFill>
                      <a:schemeClr val="tx2"/>
                    </a:solidFill>
                    <a:effectLst>
                      <a:outerShdw blurRad="38100" dist="38100" dir="2700000" algn="tl">
                        <a:srgbClr val="000000">
                          <a:alpha val="43137"/>
                        </a:srgbClr>
                      </a:outerShdw>
                    </a:effectLst>
                  </a:rPr>
                  <a:t> </a:t>
                </a:r>
                <a:r>
                  <a:rPr lang="en-US" sz="2000" dirty="0" smtClean="0">
                    <a:solidFill>
                      <a:schemeClr val="tx2"/>
                    </a:solidFill>
                    <a:effectLst>
                      <a:outerShdw blurRad="38100" dist="38100" dir="2700000" algn="tl">
                        <a:srgbClr val="000000">
                          <a:alpha val="43137"/>
                        </a:srgbClr>
                      </a:outerShdw>
                    </a:effectLst>
                  </a:rPr>
                  <a:t>18:7,8</a:t>
                </a:r>
                <a:r>
                  <a:rPr lang="en-US" sz="2000" dirty="0">
                    <a:solidFill>
                      <a:schemeClr val="tx2"/>
                    </a:solidFill>
                    <a:effectLst>
                      <a:outerShdw blurRad="38100" dist="38100" dir="2700000" algn="tl">
                        <a:srgbClr val="000000">
                          <a:alpha val="43137"/>
                        </a:srgbClr>
                      </a:outerShdw>
                    </a:effectLst>
                  </a:rPr>
                  <a:t>  The instant I speak concerning a nation and concerning a kingdom, </a:t>
                </a:r>
                <a:r>
                  <a:rPr lang="en-US" sz="2000" u="sng" dirty="0">
                    <a:solidFill>
                      <a:srgbClr val="C00000"/>
                    </a:solidFill>
                    <a:effectLst>
                      <a:outerShdw blurRad="38100" dist="38100" dir="2700000" algn="tl">
                        <a:srgbClr val="000000">
                          <a:alpha val="43137"/>
                        </a:srgbClr>
                      </a:outerShdw>
                    </a:effectLst>
                  </a:rPr>
                  <a:t>to pluck up, to pull down, and to destroy </a:t>
                </a:r>
                <a:r>
                  <a:rPr lang="en-US" sz="2000" i="1" u="sng" dirty="0">
                    <a:solidFill>
                      <a:srgbClr val="C00000"/>
                    </a:solidFill>
                    <a:effectLst>
                      <a:outerShdw blurRad="38100" dist="38100" dir="2700000" algn="tl">
                        <a:srgbClr val="000000">
                          <a:alpha val="43137"/>
                        </a:srgbClr>
                      </a:outerShdw>
                    </a:effectLst>
                  </a:rPr>
                  <a:t>it</a:t>
                </a:r>
                <a:r>
                  <a:rPr lang="en-US" sz="2000" i="1" dirty="0">
                    <a:solidFill>
                      <a:schemeClr val="tx2"/>
                    </a:solidFill>
                    <a:effectLst>
                      <a:outerShdw blurRad="38100" dist="38100" dir="2700000" algn="tl">
                        <a:srgbClr val="000000">
                          <a:alpha val="43137"/>
                        </a:srgbClr>
                      </a:outerShdw>
                    </a:effectLst>
                  </a:rPr>
                  <a:t>,</a:t>
                </a:r>
                <a:r>
                  <a:rPr lang="en-US" sz="2000" dirty="0">
                    <a:solidFill>
                      <a:schemeClr val="tx2"/>
                    </a:solidFill>
                    <a:effectLst>
                      <a:outerShdw blurRad="38100" dist="38100" dir="2700000" algn="tl">
                        <a:srgbClr val="000000">
                          <a:alpha val="43137"/>
                        </a:srgbClr>
                      </a:outerShdw>
                    </a:effectLst>
                  </a:rPr>
                  <a:t> </a:t>
                </a:r>
                <a:r>
                  <a:rPr lang="en-US" sz="2000" dirty="0" smtClean="0">
                    <a:solidFill>
                      <a:schemeClr val="tx2"/>
                    </a:solidFill>
                    <a:effectLst>
                      <a:outerShdw blurRad="38100" dist="38100" dir="2700000" algn="tl">
                        <a:srgbClr val="000000">
                          <a:alpha val="43137"/>
                        </a:srgbClr>
                      </a:outerShdw>
                    </a:effectLst>
                  </a:rPr>
                  <a:t>if </a:t>
                </a:r>
                <a:r>
                  <a:rPr lang="en-US" sz="2000" dirty="0">
                    <a:solidFill>
                      <a:schemeClr val="tx2"/>
                    </a:solidFill>
                    <a:effectLst>
                      <a:outerShdw blurRad="38100" dist="38100" dir="2700000" algn="tl">
                        <a:srgbClr val="000000">
                          <a:alpha val="43137"/>
                        </a:srgbClr>
                      </a:outerShdw>
                    </a:effectLst>
                  </a:rPr>
                  <a:t>that nation against whom I have spoken turns from its evil, I will relent of the disaster that I thought to bring upon it. </a:t>
                </a:r>
              </a:p>
            </p:txBody>
          </p:sp>
          <p:sp>
            <p:nvSpPr>
              <p:cNvPr id="18" name="Rectangle 17"/>
              <p:cNvSpPr/>
              <p:nvPr/>
            </p:nvSpPr>
            <p:spPr>
              <a:xfrm>
                <a:off x="6140777" y="4192096"/>
                <a:ext cx="5576742" cy="1631216"/>
              </a:xfrm>
              <a:prstGeom prst="rect">
                <a:avLst/>
              </a:prstGeom>
            </p:spPr>
            <p:txBody>
              <a:bodyPr wrap="square">
                <a:spAutoFit/>
              </a:bodyPr>
              <a:lstStyle/>
              <a:p>
                <a:r>
                  <a:rPr lang="en-US" sz="2000" dirty="0" err="1">
                    <a:solidFill>
                      <a:schemeClr val="tx2"/>
                    </a:solidFill>
                    <a:effectLst>
                      <a:outerShdw blurRad="38100" dist="38100" dir="2700000" algn="tl">
                        <a:srgbClr val="000000">
                          <a:alpha val="43137"/>
                        </a:srgbClr>
                      </a:outerShdw>
                    </a:effectLst>
                  </a:rPr>
                  <a:t>Jer</a:t>
                </a:r>
                <a:r>
                  <a:rPr lang="en-US" sz="2000" dirty="0">
                    <a:solidFill>
                      <a:schemeClr val="tx2"/>
                    </a:solidFill>
                    <a:effectLst>
                      <a:outerShdw blurRad="38100" dist="38100" dir="2700000" algn="tl">
                        <a:srgbClr val="000000">
                          <a:alpha val="43137"/>
                        </a:srgbClr>
                      </a:outerShdw>
                    </a:effectLst>
                  </a:rPr>
                  <a:t> </a:t>
                </a:r>
                <a:r>
                  <a:rPr lang="en-US" sz="2000" dirty="0" smtClean="0">
                    <a:solidFill>
                      <a:schemeClr val="tx2"/>
                    </a:solidFill>
                    <a:effectLst>
                      <a:outerShdw blurRad="38100" dist="38100" dir="2700000" algn="tl">
                        <a:srgbClr val="000000">
                          <a:alpha val="43137"/>
                        </a:srgbClr>
                      </a:outerShdw>
                    </a:effectLst>
                  </a:rPr>
                  <a:t>18:9,10</a:t>
                </a:r>
                <a:r>
                  <a:rPr lang="en-US" sz="2000" dirty="0">
                    <a:solidFill>
                      <a:schemeClr val="tx2"/>
                    </a:solidFill>
                    <a:effectLst>
                      <a:outerShdw blurRad="38100" dist="38100" dir="2700000" algn="tl">
                        <a:srgbClr val="000000">
                          <a:alpha val="43137"/>
                        </a:srgbClr>
                      </a:outerShdw>
                    </a:effectLst>
                  </a:rPr>
                  <a:t>  And the instant I speak concerning a nation and concerning a kingdom, </a:t>
                </a:r>
                <a:r>
                  <a:rPr lang="en-US" sz="2000" u="sng" dirty="0">
                    <a:solidFill>
                      <a:srgbClr val="C00000"/>
                    </a:solidFill>
                    <a:effectLst>
                      <a:outerShdw blurRad="38100" dist="38100" dir="2700000" algn="tl">
                        <a:srgbClr val="000000">
                          <a:alpha val="43137"/>
                        </a:srgbClr>
                      </a:outerShdw>
                    </a:effectLst>
                  </a:rPr>
                  <a:t>to build and to plant </a:t>
                </a:r>
                <a:r>
                  <a:rPr lang="en-US" sz="2000" i="1" u="sng" dirty="0">
                    <a:solidFill>
                      <a:srgbClr val="C00000"/>
                    </a:solidFill>
                    <a:effectLst>
                      <a:outerShdw blurRad="38100" dist="38100" dir="2700000" algn="tl">
                        <a:srgbClr val="000000">
                          <a:alpha val="43137"/>
                        </a:srgbClr>
                      </a:outerShdw>
                    </a:effectLst>
                  </a:rPr>
                  <a:t>it</a:t>
                </a:r>
                <a:r>
                  <a:rPr lang="en-US" sz="2000" i="1" dirty="0">
                    <a:solidFill>
                      <a:schemeClr val="tx2"/>
                    </a:solidFill>
                    <a:effectLst>
                      <a:outerShdw blurRad="38100" dist="38100" dir="2700000" algn="tl">
                        <a:srgbClr val="000000">
                          <a:alpha val="43137"/>
                        </a:srgbClr>
                      </a:outerShdw>
                    </a:effectLst>
                  </a:rPr>
                  <a:t>,</a:t>
                </a:r>
                <a:r>
                  <a:rPr lang="en-US" sz="2000" dirty="0">
                    <a:solidFill>
                      <a:schemeClr val="tx2"/>
                    </a:solidFill>
                    <a:effectLst>
                      <a:outerShdw blurRad="38100" dist="38100" dir="2700000" algn="tl">
                        <a:srgbClr val="000000">
                          <a:alpha val="43137"/>
                        </a:srgbClr>
                      </a:outerShdw>
                    </a:effectLst>
                  </a:rPr>
                  <a:t> </a:t>
                </a:r>
                <a:r>
                  <a:rPr lang="en-US" sz="2000" dirty="0" smtClean="0">
                    <a:solidFill>
                      <a:schemeClr val="tx2"/>
                    </a:solidFill>
                    <a:effectLst>
                      <a:outerShdw blurRad="38100" dist="38100" dir="2700000" algn="tl">
                        <a:srgbClr val="000000">
                          <a:alpha val="43137"/>
                        </a:srgbClr>
                      </a:outerShdw>
                    </a:effectLst>
                  </a:rPr>
                  <a:t>if </a:t>
                </a:r>
                <a:r>
                  <a:rPr lang="en-US" sz="2000" dirty="0">
                    <a:solidFill>
                      <a:schemeClr val="tx2"/>
                    </a:solidFill>
                    <a:effectLst>
                      <a:outerShdw blurRad="38100" dist="38100" dir="2700000" algn="tl">
                        <a:srgbClr val="000000">
                          <a:alpha val="43137"/>
                        </a:srgbClr>
                      </a:outerShdw>
                    </a:effectLst>
                  </a:rPr>
                  <a:t>it does evil in My sight so that it does not obey My voice, then I will relent concerning the good with which I said I would benefit it. </a:t>
                </a:r>
              </a:p>
            </p:txBody>
          </p:sp>
          <p:grpSp>
            <p:nvGrpSpPr>
              <p:cNvPr id="11" name="Group 10"/>
              <p:cNvGrpSpPr/>
              <p:nvPr/>
            </p:nvGrpSpPr>
            <p:grpSpPr>
              <a:xfrm>
                <a:off x="188536" y="2842847"/>
                <a:ext cx="11462994" cy="1247553"/>
                <a:chOff x="188536" y="3059668"/>
                <a:chExt cx="11462994" cy="1247553"/>
              </a:xfrm>
            </p:grpSpPr>
            <p:sp>
              <p:nvSpPr>
                <p:cNvPr id="10" name="Rectangle 9"/>
                <p:cNvSpPr/>
                <p:nvPr/>
              </p:nvSpPr>
              <p:spPr>
                <a:xfrm>
                  <a:off x="433629" y="3353114"/>
                  <a:ext cx="11217901" cy="954107"/>
                </a:xfrm>
                <a:prstGeom prst="rect">
                  <a:avLst/>
                </a:prstGeom>
                <a:solidFill>
                  <a:schemeClr val="accent6">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wrap="square" lIns="182880" tIns="182880" rIns="182880" bIns="91440">
                  <a:spAutoFit/>
                </a:bodyPr>
                <a:lstStyle/>
                <a:p>
                  <a:pPr marL="91440" algn="just"/>
                  <a:r>
                    <a:rPr lang="en-US" sz="2200" b="1" dirty="0" err="1">
                      <a:solidFill>
                        <a:schemeClr val="bg1"/>
                      </a:solidFill>
                      <a:effectLst>
                        <a:outerShdw blurRad="38100" dist="38100" dir="2700000" algn="tl">
                          <a:srgbClr val="000000">
                            <a:alpha val="43137"/>
                          </a:srgbClr>
                        </a:outerShdw>
                      </a:effectLst>
                    </a:rPr>
                    <a:t>Jer</a:t>
                  </a:r>
                  <a:r>
                    <a:rPr lang="en-US" sz="2200" b="1" dirty="0">
                      <a:solidFill>
                        <a:schemeClr val="bg1"/>
                      </a:solidFill>
                      <a:effectLst>
                        <a:outerShdw blurRad="38100" dist="38100" dir="2700000" algn="tl">
                          <a:srgbClr val="000000">
                            <a:alpha val="43137"/>
                          </a:srgbClr>
                        </a:outerShdw>
                      </a:effectLst>
                    </a:rPr>
                    <a:t> </a:t>
                  </a:r>
                  <a:r>
                    <a:rPr lang="en-US" sz="2200" b="1" dirty="0" smtClean="0">
                      <a:solidFill>
                        <a:schemeClr val="bg1"/>
                      </a:solidFill>
                      <a:effectLst>
                        <a:outerShdw blurRad="38100" dist="38100" dir="2700000" algn="tl">
                          <a:srgbClr val="000000">
                            <a:alpha val="43137"/>
                          </a:srgbClr>
                        </a:outerShdw>
                      </a:effectLst>
                    </a:rPr>
                    <a:t>18:6</a:t>
                  </a:r>
                  <a:r>
                    <a:rPr lang="en-US" sz="2200" dirty="0" smtClean="0">
                      <a:solidFill>
                        <a:schemeClr val="bg1"/>
                      </a:solidFill>
                      <a:effectLst>
                        <a:outerShdw blurRad="38100" dist="38100" dir="2700000" algn="tl">
                          <a:srgbClr val="000000">
                            <a:alpha val="43137"/>
                          </a:srgbClr>
                        </a:outerShdw>
                      </a:effectLst>
                    </a:rPr>
                    <a:t> </a:t>
                  </a:r>
                  <a:r>
                    <a:rPr lang="en-US" sz="2200" dirty="0">
                      <a:solidFill>
                        <a:schemeClr val="bg1"/>
                      </a:solidFill>
                      <a:effectLst>
                        <a:outerShdw blurRad="38100" dist="38100" dir="2700000" algn="tl">
                          <a:srgbClr val="000000">
                            <a:alpha val="43137"/>
                          </a:srgbClr>
                        </a:outerShdw>
                      </a:effectLst>
                    </a:rPr>
                    <a:t>"O house of Israel, can I not do with you as this potter?" says the LORD. "Look, as the clay </a:t>
                  </a:r>
                  <a:r>
                    <a:rPr lang="en-US" sz="2200" i="1" dirty="0">
                      <a:solidFill>
                        <a:schemeClr val="bg1"/>
                      </a:solidFill>
                      <a:effectLst>
                        <a:outerShdw blurRad="38100" dist="38100" dir="2700000" algn="tl">
                          <a:srgbClr val="000000">
                            <a:alpha val="43137"/>
                          </a:srgbClr>
                        </a:outerShdw>
                      </a:effectLst>
                    </a:rPr>
                    <a:t>is</a:t>
                  </a:r>
                  <a:r>
                    <a:rPr lang="en-US" sz="2200" dirty="0">
                      <a:solidFill>
                        <a:schemeClr val="bg1"/>
                      </a:solidFill>
                      <a:effectLst>
                        <a:outerShdw blurRad="38100" dist="38100" dir="2700000" algn="tl">
                          <a:srgbClr val="000000">
                            <a:alpha val="43137"/>
                          </a:srgbClr>
                        </a:outerShdw>
                      </a:effectLst>
                    </a:rPr>
                    <a:t> in the potter's hand, so </a:t>
                  </a:r>
                  <a:r>
                    <a:rPr lang="en-US" sz="2200" i="1" dirty="0">
                      <a:solidFill>
                        <a:schemeClr val="bg1"/>
                      </a:solidFill>
                      <a:effectLst>
                        <a:outerShdw blurRad="38100" dist="38100" dir="2700000" algn="tl">
                          <a:srgbClr val="000000">
                            <a:alpha val="43137"/>
                          </a:srgbClr>
                        </a:outerShdw>
                      </a:effectLst>
                    </a:rPr>
                    <a:t>are</a:t>
                  </a:r>
                  <a:r>
                    <a:rPr lang="en-US" sz="2200" dirty="0">
                      <a:solidFill>
                        <a:schemeClr val="bg1"/>
                      </a:solidFill>
                      <a:effectLst>
                        <a:outerShdw blurRad="38100" dist="38100" dir="2700000" algn="tl">
                          <a:srgbClr val="000000">
                            <a:alpha val="43137"/>
                          </a:srgbClr>
                        </a:outerShdw>
                      </a:effectLst>
                    </a:rPr>
                    <a:t> you in My hand, O house of Israel! </a:t>
                  </a:r>
                  <a:endParaRPr lang="en-US" sz="2200" dirty="0">
                    <a:solidFill>
                      <a:schemeClr val="tx2"/>
                    </a:solidFill>
                    <a:effectLst>
                      <a:outerShdw blurRad="38100" dist="38100" dir="2700000" algn="tl">
                        <a:srgbClr val="000000">
                          <a:alpha val="43137"/>
                        </a:srgbClr>
                      </a:outerShdw>
                    </a:effectLst>
                  </a:endParaRPr>
                </a:p>
              </p:txBody>
            </p:sp>
            <p:sp>
              <p:nvSpPr>
                <p:cNvPr id="6" name="Rectangle 5"/>
                <p:cNvSpPr/>
                <p:nvPr/>
              </p:nvSpPr>
              <p:spPr>
                <a:xfrm>
                  <a:off x="188536" y="3059668"/>
                  <a:ext cx="7590411"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en-US" sz="2400" dirty="0" err="1">
                      <a:solidFill>
                        <a:schemeClr val="tx2"/>
                      </a:solidFill>
                      <a:effectLst>
                        <a:outerShdw blurRad="38100" dist="38100" dir="2700000" algn="tl">
                          <a:srgbClr val="000000">
                            <a:alpha val="43137"/>
                          </a:srgbClr>
                        </a:outerShdw>
                      </a:effectLst>
                    </a:rPr>
                    <a:t>Jer</a:t>
                  </a:r>
                  <a:r>
                    <a:rPr lang="en-US" sz="2400" dirty="0">
                      <a:solidFill>
                        <a:schemeClr val="tx2"/>
                      </a:solidFill>
                      <a:effectLst>
                        <a:outerShdw blurRad="38100" dist="38100" dir="2700000" algn="tl">
                          <a:srgbClr val="000000">
                            <a:alpha val="43137"/>
                          </a:srgbClr>
                        </a:outerShdw>
                      </a:effectLst>
                    </a:rPr>
                    <a:t> 18:5  Then the word of the LORD came to me, saying:</a:t>
                  </a:r>
                  <a:r>
                    <a:rPr lang="en-US" dirty="0"/>
                    <a:t> </a:t>
                  </a:r>
                </a:p>
              </p:txBody>
            </p:sp>
          </p:grpSp>
          <p:cxnSp>
            <p:nvCxnSpPr>
              <p:cNvPr id="19" name="Straight Connector 18"/>
              <p:cNvCxnSpPr/>
              <p:nvPr/>
            </p:nvCxnSpPr>
            <p:spPr>
              <a:xfrm>
                <a:off x="2805752" y="5445537"/>
                <a:ext cx="193593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124800" y="5141154"/>
                <a:ext cx="416851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211971" y="5436931"/>
                <a:ext cx="2015125" cy="8606"/>
              </a:xfrm>
              <a:prstGeom prst="line">
                <a:avLst/>
              </a:prstGeom>
              <a:ln w="28575"/>
            </p:spPr>
            <p:style>
              <a:lnRef idx="1">
                <a:schemeClr val="accent1"/>
              </a:lnRef>
              <a:fillRef idx="0">
                <a:schemeClr val="accent1"/>
              </a:fillRef>
              <a:effectRef idx="0">
                <a:schemeClr val="accent1"/>
              </a:effectRef>
              <a:fontRef idx="minor">
                <a:schemeClr val="tx1"/>
              </a:fontRef>
            </p:style>
          </p:cxnSp>
        </p:grpSp>
      </p:grpSp>
      <p:sp>
        <p:nvSpPr>
          <p:cNvPr id="5" name="Notched Right Arrow 4"/>
          <p:cNvSpPr/>
          <p:nvPr/>
        </p:nvSpPr>
        <p:spPr>
          <a:xfrm rot="10800000">
            <a:off x="5596161" y="2208130"/>
            <a:ext cx="688922" cy="1925562"/>
          </a:xfrm>
          <a:prstGeom prst="notchedRightArrow">
            <a:avLst/>
          </a:prstGeom>
          <a:solidFill>
            <a:srgbClr val="FFC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8088198" y="103695"/>
            <a:ext cx="3961363" cy="801278"/>
          </a:xfrm>
          <a:prstGeom prst="round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God’s Sovereignty &amp; Man’s Responsibility</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9671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05353" y="273363"/>
            <a:ext cx="10491247" cy="600173"/>
          </a:xfrm>
        </p:spPr>
        <p:txBody>
          <a:bodyPr/>
          <a:lstStyle/>
          <a:p>
            <a:r>
              <a:rPr lang="en-US" dirty="0" smtClean="0"/>
              <a:t>The potter and the clay…  </a:t>
            </a:r>
            <a:r>
              <a:rPr lang="en-US" sz="2400" dirty="0">
                <a:solidFill>
                  <a:srgbClr val="000000"/>
                </a:solidFill>
              </a:rPr>
              <a:t>chapter </a:t>
            </a:r>
            <a:r>
              <a:rPr lang="en-US" sz="2400" dirty="0" smtClean="0">
                <a:solidFill>
                  <a:srgbClr val="000000"/>
                </a:solidFill>
              </a:rPr>
              <a:t>18</a:t>
            </a:r>
            <a:endParaRPr lang="en-US" dirty="0">
              <a:solidFill>
                <a:srgbClr val="000000"/>
              </a:solidFill>
            </a:endParaRPr>
          </a:p>
        </p:txBody>
      </p:sp>
      <p:sp>
        <p:nvSpPr>
          <p:cNvPr id="33" name="Rectangle 32"/>
          <p:cNvSpPr/>
          <p:nvPr/>
        </p:nvSpPr>
        <p:spPr>
          <a:xfrm>
            <a:off x="5679356" y="6364605"/>
            <a:ext cx="6370205" cy="461665"/>
          </a:xfrm>
          <a:prstGeom prst="rect">
            <a:avLst/>
          </a:prstGeom>
        </p:spPr>
        <p:txBody>
          <a:bodyPr wrap="none">
            <a:spAutoFit/>
          </a:bodyPr>
          <a:lstStyle/>
          <a:p>
            <a:pPr algn="r"/>
            <a:r>
              <a:rPr lang="en-US" sz="2400" b="1" cap="small" dirty="0">
                <a:solidFill>
                  <a:schemeClr val="tx2"/>
                </a:solidFill>
              </a:rPr>
              <a:t>Lesson </a:t>
            </a:r>
            <a:r>
              <a:rPr lang="en-US" sz="2400" b="1" cap="small" dirty="0" smtClean="0">
                <a:solidFill>
                  <a:schemeClr val="tx2"/>
                </a:solidFill>
              </a:rPr>
              <a:t>6:  Message in Symbols and the Results</a:t>
            </a:r>
            <a:endParaRPr lang="en-US" sz="2400" b="1" cap="small" dirty="0">
              <a:solidFill>
                <a:schemeClr val="tx2"/>
              </a:solidFill>
            </a:endParaRPr>
          </a:p>
        </p:txBody>
      </p:sp>
      <p:sp>
        <p:nvSpPr>
          <p:cNvPr id="8" name="Rectangle 7"/>
          <p:cNvSpPr/>
          <p:nvPr/>
        </p:nvSpPr>
        <p:spPr>
          <a:xfrm>
            <a:off x="502761" y="1864399"/>
            <a:ext cx="10290929" cy="830997"/>
          </a:xfrm>
          <a:prstGeom prst="rect">
            <a:avLst/>
          </a:prstGeom>
        </p:spPr>
        <p:txBody>
          <a:bodyPr wrap="square">
            <a:spAutoFit/>
          </a:bodyPr>
          <a:lstStyle/>
          <a:p>
            <a:pPr marL="342900" indent="-342900">
              <a:buClr>
                <a:schemeClr val="accent1"/>
              </a:buClr>
              <a:buFont typeface="Arial" pitchFamily="34" charset="0"/>
              <a:buChar char="•"/>
            </a:pPr>
            <a:r>
              <a:rPr lang="en-US" sz="2400" dirty="0" err="1">
                <a:solidFill>
                  <a:schemeClr val="tx2"/>
                </a:solidFill>
                <a:effectLst>
                  <a:outerShdw blurRad="38100" dist="38100" dir="2700000" algn="tl">
                    <a:srgbClr val="000000">
                      <a:alpha val="43137"/>
                    </a:srgbClr>
                  </a:outerShdw>
                </a:effectLst>
              </a:rPr>
              <a:t>Jer</a:t>
            </a:r>
            <a:r>
              <a:rPr lang="en-US" sz="2400" dirty="0">
                <a:solidFill>
                  <a:schemeClr val="tx2"/>
                </a:solidFill>
                <a:effectLst>
                  <a:outerShdw blurRad="38100" dist="38100" dir="2700000" algn="tl">
                    <a:srgbClr val="000000">
                      <a:alpha val="43137"/>
                    </a:srgbClr>
                  </a:outerShdw>
                </a:effectLst>
              </a:rPr>
              <a:t> 18:12  And they said, "That is hopeless! So we will walk according to our own plans, and we will every one obey the </a:t>
            </a:r>
            <a:r>
              <a:rPr lang="en-US" sz="2400" u="sng" dirty="0">
                <a:solidFill>
                  <a:srgbClr val="C00000"/>
                </a:solidFill>
                <a:effectLst>
                  <a:outerShdw blurRad="38100" dist="38100" dir="2700000" algn="tl">
                    <a:srgbClr val="000000">
                      <a:alpha val="43137"/>
                    </a:srgbClr>
                  </a:outerShdw>
                </a:effectLst>
              </a:rPr>
              <a:t>dictates of his evil heart.</a:t>
            </a:r>
            <a:r>
              <a:rPr lang="en-US" sz="2400" dirty="0">
                <a:solidFill>
                  <a:schemeClr val="tx2"/>
                </a:solidFill>
                <a:effectLst>
                  <a:outerShdw blurRad="38100" dist="38100" dir="2700000" algn="tl">
                    <a:srgbClr val="000000">
                      <a:alpha val="43137"/>
                    </a:srgbClr>
                  </a:outerShdw>
                </a:effectLst>
              </a:rPr>
              <a:t>" </a:t>
            </a:r>
          </a:p>
        </p:txBody>
      </p:sp>
      <p:sp>
        <p:nvSpPr>
          <p:cNvPr id="23" name="Rectangle 22"/>
          <p:cNvSpPr/>
          <p:nvPr/>
        </p:nvSpPr>
        <p:spPr>
          <a:xfrm>
            <a:off x="499620" y="1070608"/>
            <a:ext cx="4085542"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en-US" sz="2400" dirty="0" smtClean="0">
                <a:solidFill>
                  <a:schemeClr val="tx2"/>
                </a:solidFill>
                <a:effectLst>
                  <a:outerShdw blurRad="38100" dist="38100" dir="2700000" algn="tl">
                    <a:srgbClr val="000000">
                      <a:alpha val="43137"/>
                    </a:srgbClr>
                  </a:outerShdw>
                </a:effectLst>
              </a:rPr>
              <a:t>So, what is the peoples reply?</a:t>
            </a:r>
            <a:r>
              <a:rPr lang="en-US" dirty="0"/>
              <a:t> </a:t>
            </a:r>
          </a:p>
        </p:txBody>
      </p:sp>
      <p:cxnSp>
        <p:nvCxnSpPr>
          <p:cNvPr id="25" name="Straight Connector 24"/>
          <p:cNvCxnSpPr/>
          <p:nvPr/>
        </p:nvCxnSpPr>
        <p:spPr>
          <a:xfrm>
            <a:off x="6541909" y="2243010"/>
            <a:ext cx="365789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27269" y="2612227"/>
            <a:ext cx="182894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99620" y="2844452"/>
            <a:ext cx="3658694"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en-US" sz="2400" dirty="0" smtClean="0">
                <a:solidFill>
                  <a:schemeClr val="tx2"/>
                </a:solidFill>
                <a:effectLst>
                  <a:outerShdw blurRad="38100" dist="38100" dir="2700000" algn="tl">
                    <a:srgbClr val="000000">
                      <a:alpha val="43137"/>
                    </a:srgbClr>
                  </a:outerShdw>
                </a:effectLst>
              </a:rPr>
              <a:t>Is this a normal response?</a:t>
            </a:r>
            <a:r>
              <a:rPr lang="en-US" dirty="0"/>
              <a:t> </a:t>
            </a:r>
          </a:p>
        </p:txBody>
      </p:sp>
      <p:sp>
        <p:nvSpPr>
          <p:cNvPr id="14" name="Rectangle 13"/>
          <p:cNvSpPr/>
          <p:nvPr/>
        </p:nvSpPr>
        <p:spPr>
          <a:xfrm>
            <a:off x="499620" y="3523517"/>
            <a:ext cx="10294070" cy="1200329"/>
          </a:xfrm>
          <a:prstGeom prst="rect">
            <a:avLst/>
          </a:prstGeom>
        </p:spPr>
        <p:txBody>
          <a:bodyPr wrap="square">
            <a:spAutoFit/>
          </a:bodyPr>
          <a:lstStyle/>
          <a:p>
            <a:pPr marL="342900" indent="-342900">
              <a:buClr>
                <a:schemeClr val="accent1"/>
              </a:buClr>
              <a:buFont typeface="Arial" pitchFamily="34" charset="0"/>
              <a:buChar char="•"/>
            </a:pPr>
            <a:r>
              <a:rPr lang="en-US" sz="2400" dirty="0" err="1">
                <a:solidFill>
                  <a:schemeClr val="tx2"/>
                </a:solidFill>
                <a:effectLst>
                  <a:outerShdw blurRad="38100" dist="38100" dir="2700000" algn="tl">
                    <a:srgbClr val="000000">
                      <a:alpha val="43137"/>
                    </a:srgbClr>
                  </a:outerShdw>
                </a:effectLst>
              </a:rPr>
              <a:t>Jer</a:t>
            </a:r>
            <a:r>
              <a:rPr lang="en-US" sz="2400" dirty="0">
                <a:solidFill>
                  <a:schemeClr val="tx2"/>
                </a:solidFill>
                <a:effectLst>
                  <a:outerShdw blurRad="38100" dist="38100" dir="2700000" algn="tl">
                    <a:srgbClr val="000000">
                      <a:alpha val="43137"/>
                    </a:srgbClr>
                  </a:outerShdw>
                </a:effectLst>
              </a:rPr>
              <a:t> 18:13  Therefore thus says the LORD: "Ask now among the </a:t>
            </a:r>
            <a:r>
              <a:rPr lang="en-US" sz="2400" u="sng" dirty="0">
                <a:solidFill>
                  <a:srgbClr val="C00000"/>
                </a:solidFill>
                <a:effectLst>
                  <a:outerShdw blurRad="38100" dist="38100" dir="2700000" algn="tl">
                    <a:srgbClr val="000000">
                      <a:alpha val="43137"/>
                    </a:srgbClr>
                  </a:outerShdw>
                </a:effectLst>
              </a:rPr>
              <a:t>Gentiles</a:t>
            </a:r>
            <a:r>
              <a:rPr lang="en-US" sz="2400" dirty="0">
                <a:solidFill>
                  <a:schemeClr val="tx2"/>
                </a:solidFill>
                <a:effectLst>
                  <a:outerShdw blurRad="38100" dist="38100" dir="2700000" algn="tl">
                    <a:srgbClr val="000000">
                      <a:alpha val="43137"/>
                    </a:srgbClr>
                  </a:outerShdw>
                </a:effectLst>
              </a:rPr>
              <a:t>, Who has heard such things? The virgin of Israel has done a very horrible thing. </a:t>
            </a:r>
          </a:p>
        </p:txBody>
      </p:sp>
      <p:cxnSp>
        <p:nvCxnSpPr>
          <p:cNvPr id="34" name="Straight Connector 33"/>
          <p:cNvCxnSpPr/>
          <p:nvPr/>
        </p:nvCxnSpPr>
        <p:spPr>
          <a:xfrm>
            <a:off x="927268" y="4261917"/>
            <a:ext cx="365789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453797" y="4730146"/>
            <a:ext cx="7339893" cy="120032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dirty="0" err="1"/>
              <a:t>Jer</a:t>
            </a:r>
            <a:r>
              <a:rPr lang="en-US" sz="2400" dirty="0"/>
              <a:t> 18:14  Shall the snow of Lebanon fail from the rock of the field? </a:t>
            </a:r>
            <a:r>
              <a:rPr lang="en-US" sz="2400" i="1" dirty="0"/>
              <a:t>or</a:t>
            </a:r>
            <a:r>
              <a:rPr lang="en-US" sz="2400" dirty="0"/>
              <a:t> shall the cold waters that flow down from afar be dried up? </a:t>
            </a:r>
            <a:r>
              <a:rPr lang="en-US" dirty="0" smtClean="0"/>
              <a:t>RV</a:t>
            </a:r>
            <a:endParaRPr lang="en-US" dirty="0"/>
          </a:p>
        </p:txBody>
      </p:sp>
      <p:sp>
        <p:nvSpPr>
          <p:cNvPr id="35" name="Rounded Rectangle 34"/>
          <p:cNvSpPr/>
          <p:nvPr/>
        </p:nvSpPr>
        <p:spPr>
          <a:xfrm>
            <a:off x="8088198" y="103695"/>
            <a:ext cx="3961363" cy="801278"/>
          </a:xfrm>
          <a:prstGeom prst="round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God’s Sovereignty &amp; Man’s Responsibility</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0308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left)">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14"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760" y="1103731"/>
            <a:ext cx="10630295" cy="1200329"/>
          </a:xfrm>
          <a:prstGeom prst="rect">
            <a:avLst/>
          </a:prstGeom>
        </p:spPr>
        <p:txBody>
          <a:bodyPr wrap="square">
            <a:spAutoFit/>
          </a:bodyPr>
          <a:lstStyle/>
          <a:p>
            <a:pPr marL="342900" indent="-342900">
              <a:buClr>
                <a:schemeClr val="accent1"/>
              </a:buClr>
              <a:buFont typeface="Arial" pitchFamily="34" charset="0"/>
              <a:buChar char="•"/>
            </a:pPr>
            <a:r>
              <a:rPr lang="en-US" sz="2400" b="1" dirty="0" err="1"/>
              <a:t>Jer</a:t>
            </a:r>
            <a:r>
              <a:rPr lang="en-US" sz="2400" b="1" dirty="0"/>
              <a:t> 18:15</a:t>
            </a:r>
            <a:r>
              <a:rPr lang="en-US" sz="2400" dirty="0"/>
              <a:t>  </a:t>
            </a:r>
            <a:r>
              <a:rPr lang="en-US" sz="2400" dirty="0">
                <a:solidFill>
                  <a:schemeClr val="tx2"/>
                </a:solidFill>
                <a:effectLst>
                  <a:outerShdw blurRad="38100" dist="38100" dir="2700000" algn="tl">
                    <a:srgbClr val="000000">
                      <a:alpha val="43137"/>
                    </a:srgbClr>
                  </a:outerShdw>
                </a:effectLst>
              </a:rPr>
              <a:t>"Because My people have forgotten Me, They have burned incense to worthless idols. And they have caused themselves to stumble in their ways, </a:t>
            </a:r>
            <a:r>
              <a:rPr lang="en-US" sz="2400" i="1" dirty="0">
                <a:solidFill>
                  <a:schemeClr val="tx2"/>
                </a:solidFill>
                <a:effectLst>
                  <a:outerShdw blurRad="38100" dist="38100" dir="2700000" algn="tl">
                    <a:srgbClr val="000000">
                      <a:alpha val="43137"/>
                    </a:srgbClr>
                  </a:outerShdw>
                </a:effectLst>
              </a:rPr>
              <a:t>From</a:t>
            </a:r>
            <a:r>
              <a:rPr lang="en-US" sz="2400" dirty="0">
                <a:solidFill>
                  <a:schemeClr val="tx2"/>
                </a:solidFill>
                <a:effectLst>
                  <a:outerShdw blurRad="38100" dist="38100" dir="2700000" algn="tl">
                    <a:srgbClr val="000000">
                      <a:alpha val="43137"/>
                    </a:srgbClr>
                  </a:outerShdw>
                </a:effectLst>
              </a:rPr>
              <a:t> the ancient paths, To walk in pathways and not on a highway</a:t>
            </a:r>
          </a:p>
        </p:txBody>
      </p:sp>
      <p:sp>
        <p:nvSpPr>
          <p:cNvPr id="7" name="Title 6"/>
          <p:cNvSpPr>
            <a:spLocks noGrp="1"/>
          </p:cNvSpPr>
          <p:nvPr>
            <p:ph type="title"/>
          </p:nvPr>
        </p:nvSpPr>
        <p:spPr>
          <a:xfrm>
            <a:off x="405353" y="273363"/>
            <a:ext cx="10491247" cy="600173"/>
          </a:xfrm>
        </p:spPr>
        <p:txBody>
          <a:bodyPr/>
          <a:lstStyle/>
          <a:p>
            <a:r>
              <a:rPr lang="en-US" dirty="0" smtClean="0"/>
              <a:t>The potter and the clay…  </a:t>
            </a:r>
            <a:r>
              <a:rPr lang="en-US" sz="2400" dirty="0">
                <a:solidFill>
                  <a:srgbClr val="000000"/>
                </a:solidFill>
              </a:rPr>
              <a:t>chapter </a:t>
            </a:r>
            <a:r>
              <a:rPr lang="en-US" sz="2400" dirty="0" smtClean="0">
                <a:solidFill>
                  <a:srgbClr val="000000"/>
                </a:solidFill>
              </a:rPr>
              <a:t>18</a:t>
            </a:r>
            <a:endParaRPr lang="en-US" dirty="0">
              <a:solidFill>
                <a:srgbClr val="000000"/>
              </a:solidFill>
            </a:endParaRPr>
          </a:p>
        </p:txBody>
      </p:sp>
      <p:sp>
        <p:nvSpPr>
          <p:cNvPr id="33" name="Rectangle 32"/>
          <p:cNvSpPr/>
          <p:nvPr/>
        </p:nvSpPr>
        <p:spPr>
          <a:xfrm>
            <a:off x="5679356" y="6364605"/>
            <a:ext cx="6370205" cy="461665"/>
          </a:xfrm>
          <a:prstGeom prst="rect">
            <a:avLst/>
          </a:prstGeom>
        </p:spPr>
        <p:txBody>
          <a:bodyPr wrap="none">
            <a:spAutoFit/>
          </a:bodyPr>
          <a:lstStyle/>
          <a:p>
            <a:pPr algn="r"/>
            <a:r>
              <a:rPr lang="en-US" sz="2400" b="1" cap="small" dirty="0">
                <a:solidFill>
                  <a:schemeClr val="tx2"/>
                </a:solidFill>
              </a:rPr>
              <a:t>Lesson </a:t>
            </a:r>
            <a:r>
              <a:rPr lang="en-US" sz="2400" b="1" cap="small" dirty="0" smtClean="0">
                <a:solidFill>
                  <a:schemeClr val="tx2"/>
                </a:solidFill>
              </a:rPr>
              <a:t>6:  Message in Symbols and the Results</a:t>
            </a:r>
            <a:endParaRPr lang="en-US" sz="2400" b="1" cap="small" dirty="0">
              <a:solidFill>
                <a:schemeClr val="tx2"/>
              </a:solidFill>
            </a:endParaRPr>
          </a:p>
        </p:txBody>
      </p:sp>
      <p:sp>
        <p:nvSpPr>
          <p:cNvPr id="23" name="Rectangle 22"/>
          <p:cNvSpPr/>
          <p:nvPr/>
        </p:nvSpPr>
        <p:spPr>
          <a:xfrm>
            <a:off x="502760" y="2374884"/>
            <a:ext cx="5645648"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en-US" sz="2400" dirty="0" smtClean="0">
                <a:solidFill>
                  <a:schemeClr val="tx2"/>
                </a:solidFill>
                <a:effectLst>
                  <a:outerShdw blurRad="38100" dist="38100" dir="2700000" algn="tl">
                    <a:srgbClr val="000000">
                      <a:alpha val="43137"/>
                    </a:srgbClr>
                  </a:outerShdw>
                </a:effectLst>
              </a:rPr>
              <a:t>So, God must act according to His nature!</a:t>
            </a:r>
            <a:r>
              <a:rPr lang="en-US" dirty="0"/>
              <a:t> </a:t>
            </a:r>
          </a:p>
        </p:txBody>
      </p:sp>
      <p:cxnSp>
        <p:nvCxnSpPr>
          <p:cNvPr id="25" name="Straight Connector 24"/>
          <p:cNvCxnSpPr/>
          <p:nvPr/>
        </p:nvCxnSpPr>
        <p:spPr>
          <a:xfrm>
            <a:off x="6259251" y="1848194"/>
            <a:ext cx="293188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088198" y="103695"/>
            <a:ext cx="3961363" cy="801278"/>
          </a:xfrm>
          <a:prstGeom prst="round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God’s Sovereignty &amp; Man’s Responsibility</a:t>
            </a:r>
            <a:endParaRPr lang="en-US" sz="2400" b="1" dirty="0">
              <a:effectLst>
                <a:outerShdw blurRad="38100" dist="38100" dir="2700000" algn="tl">
                  <a:srgbClr val="000000">
                    <a:alpha val="43137"/>
                  </a:srgbClr>
                </a:outerShdw>
              </a:effectLst>
            </a:endParaRPr>
          </a:p>
        </p:txBody>
      </p:sp>
      <p:sp>
        <p:nvSpPr>
          <p:cNvPr id="4" name="Rectangle 3"/>
          <p:cNvSpPr/>
          <p:nvPr/>
        </p:nvSpPr>
        <p:spPr>
          <a:xfrm>
            <a:off x="999240" y="3013750"/>
            <a:ext cx="10133815" cy="1600438"/>
          </a:xfrm>
          <a:prstGeom prst="rect">
            <a:avLst/>
          </a:prstGeom>
        </p:spPr>
        <p:txBody>
          <a:bodyPr wrap="square">
            <a:spAutoFit/>
          </a:bodyPr>
          <a:lstStyle/>
          <a:p>
            <a:pPr marL="461963" indent="-461963">
              <a:spcAft>
                <a:spcPts val="1200"/>
              </a:spcAft>
              <a:buFont typeface="Wingdings" pitchFamily="2" charset="2"/>
              <a:buChar char="Ø"/>
            </a:pPr>
            <a:r>
              <a:rPr lang="en-US" sz="2200" dirty="0" smtClean="0">
                <a:effectLst>
                  <a:outerShdw blurRad="38100" dist="38100" dir="2700000" algn="tl">
                    <a:srgbClr val="000000">
                      <a:alpha val="43137"/>
                    </a:srgbClr>
                  </a:outerShdw>
                </a:effectLst>
              </a:rPr>
              <a:t>Vs. 16</a:t>
            </a:r>
            <a:r>
              <a:rPr lang="en-US" sz="2200" dirty="0">
                <a:effectLst>
                  <a:outerShdw blurRad="38100" dist="38100" dir="2700000" algn="tl">
                    <a:srgbClr val="000000">
                      <a:alpha val="43137"/>
                    </a:srgbClr>
                  </a:outerShdw>
                </a:effectLst>
              </a:rPr>
              <a:t>  To make their land desolate </a:t>
            </a:r>
            <a:r>
              <a:rPr lang="en-US" sz="2200" i="1" dirty="0">
                <a:effectLst>
                  <a:outerShdw blurRad="38100" dist="38100" dir="2700000" algn="tl">
                    <a:srgbClr val="000000">
                      <a:alpha val="43137"/>
                    </a:srgbClr>
                  </a:outerShdw>
                </a:effectLst>
              </a:rPr>
              <a:t>and</a:t>
            </a:r>
            <a:r>
              <a:rPr lang="en-US" sz="2200" dirty="0">
                <a:effectLst>
                  <a:outerShdw blurRad="38100" dist="38100" dir="2700000" algn="tl">
                    <a:srgbClr val="000000">
                      <a:alpha val="43137"/>
                    </a:srgbClr>
                  </a:outerShdw>
                </a:effectLst>
              </a:rPr>
              <a:t> a </a:t>
            </a:r>
            <a:r>
              <a:rPr lang="en-US" sz="2200" u="sng" dirty="0">
                <a:solidFill>
                  <a:srgbClr val="C00000"/>
                </a:solidFill>
                <a:effectLst>
                  <a:outerShdw blurRad="38100" dist="38100" dir="2700000" algn="tl">
                    <a:srgbClr val="000000">
                      <a:alpha val="43137"/>
                    </a:srgbClr>
                  </a:outerShdw>
                </a:effectLst>
              </a:rPr>
              <a:t>perpetual hissing</a:t>
            </a:r>
            <a:r>
              <a:rPr lang="en-US" sz="2200" dirty="0">
                <a:effectLst>
                  <a:outerShdw blurRad="38100" dist="38100" dir="2700000" algn="tl">
                    <a:srgbClr val="000000">
                      <a:alpha val="43137"/>
                    </a:srgbClr>
                  </a:outerShdw>
                </a:effectLst>
              </a:rPr>
              <a:t>; Everyone who passes by it will be astonished And shake his head. </a:t>
            </a:r>
          </a:p>
          <a:p>
            <a:pPr marL="461963" indent="-461963">
              <a:buFont typeface="Wingdings" pitchFamily="2" charset="2"/>
              <a:buChar char="Ø"/>
            </a:pPr>
            <a:r>
              <a:rPr lang="en-US" sz="2200" dirty="0" smtClean="0">
                <a:effectLst>
                  <a:outerShdw blurRad="38100" dist="38100" dir="2700000" algn="tl">
                    <a:srgbClr val="000000">
                      <a:alpha val="43137"/>
                    </a:srgbClr>
                  </a:outerShdw>
                </a:effectLst>
              </a:rPr>
              <a:t>Vs.17</a:t>
            </a:r>
            <a:r>
              <a:rPr lang="en-US" sz="2200" dirty="0">
                <a:effectLst>
                  <a:outerShdw blurRad="38100" dist="38100" dir="2700000" algn="tl">
                    <a:srgbClr val="000000">
                      <a:alpha val="43137"/>
                    </a:srgbClr>
                  </a:outerShdw>
                </a:effectLst>
              </a:rPr>
              <a:t>  I will scatter them as with an east wind before the enemy; I will show them the back and not the face </a:t>
            </a:r>
            <a:r>
              <a:rPr lang="en-US" sz="2200" dirty="0" smtClean="0">
                <a:effectLst>
                  <a:outerShdw blurRad="38100" dist="38100" dir="2700000" algn="tl">
                    <a:srgbClr val="000000">
                      <a:alpha val="43137"/>
                    </a:srgbClr>
                  </a:outerShdw>
                </a:effectLst>
              </a:rPr>
              <a:t>in </a:t>
            </a:r>
            <a:r>
              <a:rPr lang="en-US" sz="2200" dirty="0">
                <a:effectLst>
                  <a:outerShdw blurRad="38100" dist="38100" dir="2700000" algn="tl">
                    <a:srgbClr val="000000">
                      <a:alpha val="43137"/>
                    </a:srgbClr>
                  </a:outerShdw>
                </a:effectLst>
              </a:rPr>
              <a:t>the day of their calamity."</a:t>
            </a:r>
            <a:r>
              <a:rPr lang="en-US" sz="2200" dirty="0">
                <a:solidFill>
                  <a:schemeClr val="tx2"/>
                </a:solidFill>
                <a:effectLst>
                  <a:outerShdw blurRad="38100" dist="38100" dir="2700000" algn="tl">
                    <a:srgbClr val="000000">
                      <a:alpha val="43137"/>
                    </a:srgbClr>
                  </a:outerShdw>
                </a:effectLst>
              </a:rPr>
              <a:t> </a:t>
            </a:r>
          </a:p>
        </p:txBody>
      </p:sp>
      <p:sp>
        <p:nvSpPr>
          <p:cNvPr id="5" name="Rectangle 4"/>
          <p:cNvSpPr/>
          <p:nvPr/>
        </p:nvSpPr>
        <p:spPr>
          <a:xfrm>
            <a:off x="502759" y="4636740"/>
            <a:ext cx="11148771" cy="156966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dirty="0" err="1">
                <a:solidFill>
                  <a:schemeClr val="tx2"/>
                </a:solidFill>
                <a:effectLst>
                  <a:outerShdw blurRad="38100" dist="38100" dir="2700000" algn="tl">
                    <a:srgbClr val="000000">
                      <a:alpha val="43137"/>
                    </a:srgbClr>
                  </a:outerShdw>
                </a:effectLst>
              </a:rPr>
              <a:t>Jer</a:t>
            </a:r>
            <a:r>
              <a:rPr lang="en-US" sz="2400" dirty="0">
                <a:solidFill>
                  <a:schemeClr val="tx2"/>
                </a:solidFill>
                <a:effectLst>
                  <a:outerShdw blurRad="38100" dist="38100" dir="2700000" algn="tl">
                    <a:srgbClr val="000000">
                      <a:alpha val="43137"/>
                    </a:srgbClr>
                  </a:outerShdw>
                </a:effectLst>
              </a:rPr>
              <a:t> 18:18  Then they said, "Come and let us </a:t>
            </a:r>
            <a:r>
              <a:rPr lang="en-US" sz="2400" u="sng" dirty="0">
                <a:solidFill>
                  <a:srgbClr val="C00000"/>
                </a:solidFill>
                <a:effectLst>
                  <a:outerShdw blurRad="38100" dist="38100" dir="2700000" algn="tl">
                    <a:srgbClr val="000000">
                      <a:alpha val="43137"/>
                    </a:srgbClr>
                  </a:outerShdw>
                </a:effectLst>
              </a:rPr>
              <a:t>devise plans against Jeremiah</a:t>
            </a:r>
            <a:r>
              <a:rPr lang="en-US" sz="2400" dirty="0">
                <a:solidFill>
                  <a:schemeClr val="tx2"/>
                </a:solidFill>
                <a:effectLst>
                  <a:outerShdw blurRad="38100" dist="38100" dir="2700000" algn="tl">
                    <a:srgbClr val="000000">
                      <a:alpha val="43137"/>
                    </a:srgbClr>
                  </a:outerShdw>
                </a:effectLst>
              </a:rPr>
              <a:t>; for the law shall not perish from the priest, nor counsel from the wise, nor the word from the prophet. Come and let us attack him with the tongue, and let us not give heed to any of his words."</a:t>
            </a:r>
            <a:r>
              <a:rPr lang="en-US" dirty="0"/>
              <a:t> </a:t>
            </a:r>
          </a:p>
        </p:txBody>
      </p:sp>
      <p:cxnSp>
        <p:nvCxnSpPr>
          <p:cNvPr id="17" name="Straight Connector 16"/>
          <p:cNvCxnSpPr/>
          <p:nvPr/>
        </p:nvCxnSpPr>
        <p:spPr>
          <a:xfrm>
            <a:off x="585886" y="5383862"/>
            <a:ext cx="455172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82005" y="5383862"/>
            <a:ext cx="33718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820199" y="5394445"/>
            <a:ext cx="231285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85886" y="5727014"/>
            <a:ext cx="1563425" cy="2001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519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snapshot of Jeremiah…</a:t>
            </a:r>
          </a:p>
        </p:txBody>
      </p:sp>
      <p:sp>
        <p:nvSpPr>
          <p:cNvPr id="4" name="Content Placeholder 7"/>
          <p:cNvSpPr txBox="1">
            <a:spLocks/>
          </p:cNvSpPr>
          <p:nvPr/>
        </p:nvSpPr>
        <p:spPr>
          <a:xfrm>
            <a:off x="284376" y="1222201"/>
            <a:ext cx="7191080" cy="5461403"/>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r>
              <a:rPr lang="en-US" sz="2200" b="1" dirty="0" err="1"/>
              <a:t>Jer</a:t>
            </a:r>
            <a:r>
              <a:rPr lang="en-US" sz="2200" b="1" dirty="0"/>
              <a:t> </a:t>
            </a:r>
            <a:r>
              <a:rPr lang="en-US" sz="2200" b="1" dirty="0" smtClean="0"/>
              <a:t>18:19-23</a:t>
            </a:r>
            <a:r>
              <a:rPr lang="en-US" sz="2200" dirty="0"/>
              <a:t>  </a:t>
            </a:r>
            <a:r>
              <a:rPr lang="en-US" sz="2200" dirty="0">
                <a:solidFill>
                  <a:schemeClr val="tx2"/>
                </a:solidFill>
                <a:effectLst>
                  <a:outerShdw blurRad="38100" dist="38100" dir="2700000" algn="tl">
                    <a:srgbClr val="000000">
                      <a:alpha val="43137"/>
                    </a:srgbClr>
                  </a:outerShdw>
                </a:effectLst>
              </a:rPr>
              <a:t>Give heed to me, O LORD, And listen to the voice of those who contend with me! </a:t>
            </a:r>
            <a:r>
              <a:rPr lang="en-US" sz="2200" b="1" baseline="30000" dirty="0" smtClean="0">
                <a:solidFill>
                  <a:schemeClr val="tx2"/>
                </a:solidFill>
                <a:effectLst>
                  <a:outerShdw blurRad="38100" dist="38100" dir="2700000" algn="tl">
                    <a:srgbClr val="000000">
                      <a:alpha val="43137"/>
                    </a:srgbClr>
                  </a:outerShdw>
                </a:effectLst>
              </a:rPr>
              <a:t>20</a:t>
            </a:r>
            <a:r>
              <a:rPr lang="en-US" sz="2200" dirty="0">
                <a:solidFill>
                  <a:schemeClr val="tx2"/>
                </a:solidFill>
                <a:effectLst>
                  <a:outerShdw blurRad="38100" dist="38100" dir="2700000" algn="tl">
                    <a:srgbClr val="000000">
                      <a:alpha val="43137"/>
                    </a:srgbClr>
                  </a:outerShdw>
                </a:effectLst>
              </a:rPr>
              <a:t> </a:t>
            </a:r>
            <a:r>
              <a:rPr lang="en-US" sz="2200" dirty="0" smtClean="0">
                <a:solidFill>
                  <a:schemeClr val="tx2"/>
                </a:solidFill>
                <a:effectLst>
                  <a:outerShdw blurRad="38100" dist="38100" dir="2700000" algn="tl">
                    <a:srgbClr val="000000">
                      <a:alpha val="43137"/>
                    </a:srgbClr>
                  </a:outerShdw>
                </a:effectLst>
              </a:rPr>
              <a:t>Shall </a:t>
            </a:r>
            <a:r>
              <a:rPr lang="en-US" sz="2200" dirty="0">
                <a:solidFill>
                  <a:schemeClr val="tx2"/>
                </a:solidFill>
                <a:effectLst>
                  <a:outerShdw blurRad="38100" dist="38100" dir="2700000" algn="tl">
                    <a:srgbClr val="000000">
                      <a:alpha val="43137"/>
                    </a:srgbClr>
                  </a:outerShdw>
                </a:effectLst>
              </a:rPr>
              <a:t>evil be repaid for good? For they have dug a pit for my life. Remember that I stood before You </a:t>
            </a:r>
            <a:r>
              <a:rPr lang="en-US" sz="2200" dirty="0" smtClean="0">
                <a:solidFill>
                  <a:schemeClr val="tx2"/>
                </a:solidFill>
                <a:effectLst>
                  <a:outerShdw blurRad="38100" dist="38100" dir="2700000" algn="tl">
                    <a:srgbClr val="000000">
                      <a:alpha val="43137"/>
                    </a:srgbClr>
                  </a:outerShdw>
                </a:effectLst>
              </a:rPr>
              <a:t>to </a:t>
            </a:r>
            <a:r>
              <a:rPr lang="en-US" sz="2200" dirty="0">
                <a:solidFill>
                  <a:schemeClr val="tx2"/>
                </a:solidFill>
                <a:effectLst>
                  <a:outerShdw blurRad="38100" dist="38100" dir="2700000" algn="tl">
                    <a:srgbClr val="000000">
                      <a:alpha val="43137"/>
                    </a:srgbClr>
                  </a:outerShdw>
                </a:effectLst>
              </a:rPr>
              <a:t>speak good for them, To turn away Your wrath from </a:t>
            </a:r>
            <a:r>
              <a:rPr lang="en-US" sz="2200" dirty="0" smtClean="0">
                <a:solidFill>
                  <a:schemeClr val="tx2"/>
                </a:solidFill>
                <a:effectLst>
                  <a:outerShdw blurRad="38100" dist="38100" dir="2700000" algn="tl">
                    <a:srgbClr val="000000">
                      <a:alpha val="43137"/>
                    </a:srgbClr>
                  </a:outerShdw>
                </a:effectLst>
              </a:rPr>
              <a:t>them</a:t>
            </a:r>
            <a:r>
              <a:rPr lang="en-US" sz="2200" dirty="0">
                <a:solidFill>
                  <a:schemeClr val="tx2"/>
                </a:solidFill>
                <a:effectLst>
                  <a:outerShdw blurRad="38100" dist="38100" dir="2700000" algn="tl">
                    <a:srgbClr val="000000">
                      <a:alpha val="43137"/>
                    </a:srgbClr>
                  </a:outerShdw>
                </a:effectLst>
              </a:rPr>
              <a:t>. </a:t>
            </a:r>
            <a:r>
              <a:rPr lang="en-US" sz="2200" b="1" baseline="30000" dirty="0" smtClean="0">
                <a:solidFill>
                  <a:schemeClr val="tx2"/>
                </a:solidFill>
                <a:effectLst>
                  <a:outerShdw blurRad="38100" dist="38100" dir="2700000" algn="tl">
                    <a:srgbClr val="000000">
                      <a:alpha val="43137"/>
                    </a:srgbClr>
                  </a:outerShdw>
                </a:effectLst>
              </a:rPr>
              <a:t>21</a:t>
            </a:r>
            <a:r>
              <a:rPr lang="en-US" sz="2200" dirty="0">
                <a:solidFill>
                  <a:schemeClr val="tx2"/>
                </a:solidFill>
                <a:effectLst>
                  <a:outerShdw blurRad="38100" dist="38100" dir="2700000" algn="tl">
                    <a:srgbClr val="000000">
                      <a:alpha val="43137"/>
                    </a:srgbClr>
                  </a:outerShdw>
                </a:effectLst>
              </a:rPr>
              <a:t> </a:t>
            </a:r>
            <a:r>
              <a:rPr lang="en-US" sz="2200" dirty="0" smtClean="0">
                <a:solidFill>
                  <a:schemeClr val="tx2"/>
                </a:solidFill>
                <a:effectLst>
                  <a:outerShdw blurRad="38100" dist="38100" dir="2700000" algn="tl">
                    <a:srgbClr val="000000">
                      <a:alpha val="43137"/>
                    </a:srgbClr>
                  </a:outerShdw>
                </a:effectLst>
              </a:rPr>
              <a:t>Therefore </a:t>
            </a:r>
            <a:r>
              <a:rPr lang="en-US" sz="2200" dirty="0">
                <a:solidFill>
                  <a:schemeClr val="tx2"/>
                </a:solidFill>
                <a:effectLst>
                  <a:outerShdw blurRad="38100" dist="38100" dir="2700000" algn="tl">
                    <a:srgbClr val="000000">
                      <a:alpha val="43137"/>
                    </a:srgbClr>
                  </a:outerShdw>
                </a:effectLst>
              </a:rPr>
              <a:t>deliver up their children to the famine, And pour out their </a:t>
            </a:r>
            <a:r>
              <a:rPr lang="en-US" sz="2200" i="1" dirty="0">
                <a:solidFill>
                  <a:schemeClr val="tx2"/>
                </a:solidFill>
                <a:effectLst>
                  <a:outerShdw blurRad="38100" dist="38100" dir="2700000" algn="tl">
                    <a:srgbClr val="000000">
                      <a:alpha val="43137"/>
                    </a:srgbClr>
                  </a:outerShdw>
                </a:effectLst>
              </a:rPr>
              <a:t>blood</a:t>
            </a:r>
            <a:r>
              <a:rPr lang="en-US" sz="2200" dirty="0">
                <a:solidFill>
                  <a:schemeClr val="tx2"/>
                </a:solidFill>
                <a:effectLst>
                  <a:outerShdw blurRad="38100" dist="38100" dir="2700000" algn="tl">
                    <a:srgbClr val="000000">
                      <a:alpha val="43137"/>
                    </a:srgbClr>
                  </a:outerShdw>
                </a:effectLst>
              </a:rPr>
              <a:t> </a:t>
            </a:r>
            <a:r>
              <a:rPr lang="en-US" sz="2200" dirty="0" smtClean="0">
                <a:solidFill>
                  <a:schemeClr val="tx2"/>
                </a:solidFill>
                <a:effectLst>
                  <a:outerShdw blurRad="38100" dist="38100" dir="2700000" algn="tl">
                    <a:srgbClr val="000000">
                      <a:alpha val="43137"/>
                    </a:srgbClr>
                  </a:outerShdw>
                </a:effectLst>
              </a:rPr>
              <a:t>by </a:t>
            </a:r>
            <a:r>
              <a:rPr lang="en-US" sz="2200" dirty="0">
                <a:solidFill>
                  <a:schemeClr val="tx2"/>
                </a:solidFill>
                <a:effectLst>
                  <a:outerShdw blurRad="38100" dist="38100" dir="2700000" algn="tl">
                    <a:srgbClr val="000000">
                      <a:alpha val="43137"/>
                    </a:srgbClr>
                  </a:outerShdw>
                </a:effectLst>
              </a:rPr>
              <a:t>the force of the sword; Let their wives </a:t>
            </a:r>
            <a:r>
              <a:rPr lang="en-US" sz="2200" i="1" dirty="0">
                <a:solidFill>
                  <a:schemeClr val="tx2"/>
                </a:solidFill>
                <a:effectLst>
                  <a:outerShdw blurRad="38100" dist="38100" dir="2700000" algn="tl">
                    <a:srgbClr val="000000">
                      <a:alpha val="43137"/>
                    </a:srgbClr>
                  </a:outerShdw>
                </a:effectLst>
              </a:rPr>
              <a:t>become</a:t>
            </a:r>
            <a:r>
              <a:rPr lang="en-US" sz="2200" dirty="0">
                <a:solidFill>
                  <a:schemeClr val="tx2"/>
                </a:solidFill>
                <a:effectLst>
                  <a:outerShdw blurRad="38100" dist="38100" dir="2700000" algn="tl">
                    <a:srgbClr val="000000">
                      <a:alpha val="43137"/>
                    </a:srgbClr>
                  </a:outerShdw>
                </a:effectLst>
              </a:rPr>
              <a:t> widows </a:t>
            </a:r>
            <a:r>
              <a:rPr lang="en-US" sz="2200" dirty="0" smtClean="0">
                <a:solidFill>
                  <a:schemeClr val="tx2"/>
                </a:solidFill>
                <a:effectLst>
                  <a:outerShdw blurRad="38100" dist="38100" dir="2700000" algn="tl">
                    <a:srgbClr val="000000">
                      <a:alpha val="43137"/>
                    </a:srgbClr>
                  </a:outerShdw>
                </a:effectLst>
              </a:rPr>
              <a:t>and </a:t>
            </a:r>
            <a:r>
              <a:rPr lang="en-US" sz="2200" dirty="0">
                <a:solidFill>
                  <a:schemeClr val="tx2"/>
                </a:solidFill>
                <a:effectLst>
                  <a:outerShdw blurRad="38100" dist="38100" dir="2700000" algn="tl">
                    <a:srgbClr val="000000">
                      <a:alpha val="43137"/>
                    </a:srgbClr>
                  </a:outerShdw>
                </a:effectLst>
              </a:rPr>
              <a:t>bereaved of their children. Let their men be put to death, Their young men </a:t>
            </a:r>
            <a:r>
              <a:rPr lang="en-US" sz="2200" i="1" dirty="0">
                <a:solidFill>
                  <a:schemeClr val="tx2"/>
                </a:solidFill>
                <a:effectLst>
                  <a:outerShdw blurRad="38100" dist="38100" dir="2700000" algn="tl">
                    <a:srgbClr val="000000">
                      <a:alpha val="43137"/>
                    </a:srgbClr>
                  </a:outerShdw>
                </a:effectLst>
              </a:rPr>
              <a:t>be</a:t>
            </a:r>
            <a:r>
              <a:rPr lang="en-US" sz="2200" dirty="0">
                <a:solidFill>
                  <a:schemeClr val="tx2"/>
                </a:solidFill>
                <a:effectLst>
                  <a:outerShdw blurRad="38100" dist="38100" dir="2700000" algn="tl">
                    <a:srgbClr val="000000">
                      <a:alpha val="43137"/>
                    </a:srgbClr>
                  </a:outerShdw>
                </a:effectLst>
              </a:rPr>
              <a:t> slain </a:t>
            </a:r>
            <a:r>
              <a:rPr lang="en-US" sz="2200" dirty="0" smtClean="0">
                <a:solidFill>
                  <a:schemeClr val="tx2"/>
                </a:solidFill>
                <a:effectLst>
                  <a:outerShdw blurRad="38100" dist="38100" dir="2700000" algn="tl">
                    <a:srgbClr val="000000">
                      <a:alpha val="43137"/>
                    </a:srgbClr>
                  </a:outerShdw>
                </a:effectLst>
              </a:rPr>
              <a:t>by </a:t>
            </a:r>
            <a:r>
              <a:rPr lang="en-US" sz="2200" dirty="0">
                <a:solidFill>
                  <a:schemeClr val="tx2"/>
                </a:solidFill>
                <a:effectLst>
                  <a:outerShdw blurRad="38100" dist="38100" dir="2700000" algn="tl">
                    <a:srgbClr val="000000">
                      <a:alpha val="43137"/>
                    </a:srgbClr>
                  </a:outerShdw>
                </a:effectLst>
              </a:rPr>
              <a:t>the sword in battle. </a:t>
            </a:r>
            <a:r>
              <a:rPr lang="en-US" sz="2200" b="1" baseline="30000" dirty="0" smtClean="0">
                <a:solidFill>
                  <a:schemeClr val="tx2"/>
                </a:solidFill>
                <a:effectLst>
                  <a:outerShdw blurRad="38100" dist="38100" dir="2700000" algn="tl">
                    <a:srgbClr val="000000">
                      <a:alpha val="43137"/>
                    </a:srgbClr>
                  </a:outerShdw>
                </a:effectLst>
              </a:rPr>
              <a:t>22</a:t>
            </a:r>
            <a:r>
              <a:rPr lang="en-US" sz="2200" dirty="0">
                <a:solidFill>
                  <a:schemeClr val="tx2"/>
                </a:solidFill>
                <a:effectLst>
                  <a:outerShdw blurRad="38100" dist="38100" dir="2700000" algn="tl">
                    <a:srgbClr val="000000">
                      <a:alpha val="43137"/>
                    </a:srgbClr>
                  </a:outerShdw>
                </a:effectLst>
              </a:rPr>
              <a:t> </a:t>
            </a:r>
            <a:r>
              <a:rPr lang="en-US" sz="2200" dirty="0" smtClean="0">
                <a:solidFill>
                  <a:schemeClr val="tx2"/>
                </a:solidFill>
                <a:effectLst>
                  <a:outerShdw blurRad="38100" dist="38100" dir="2700000" algn="tl">
                    <a:srgbClr val="000000">
                      <a:alpha val="43137"/>
                    </a:srgbClr>
                  </a:outerShdw>
                </a:effectLst>
              </a:rPr>
              <a:t>Let </a:t>
            </a:r>
            <a:r>
              <a:rPr lang="en-US" sz="2200" dirty="0">
                <a:solidFill>
                  <a:schemeClr val="tx2"/>
                </a:solidFill>
                <a:effectLst>
                  <a:outerShdw blurRad="38100" dist="38100" dir="2700000" algn="tl">
                    <a:srgbClr val="000000">
                      <a:alpha val="43137"/>
                    </a:srgbClr>
                  </a:outerShdw>
                </a:effectLst>
              </a:rPr>
              <a:t>a cry be heard from their houses, When You bring a troop suddenly upon them; For they have dug a pit to take me, And hidden snares for my feet. </a:t>
            </a:r>
            <a:r>
              <a:rPr lang="en-US" sz="2200" b="1" baseline="30000" dirty="0" smtClean="0">
                <a:solidFill>
                  <a:schemeClr val="tx2"/>
                </a:solidFill>
                <a:effectLst>
                  <a:outerShdw blurRad="38100" dist="38100" dir="2700000" algn="tl">
                    <a:srgbClr val="000000">
                      <a:alpha val="43137"/>
                    </a:srgbClr>
                  </a:outerShdw>
                </a:effectLst>
              </a:rPr>
              <a:t>23</a:t>
            </a:r>
            <a:r>
              <a:rPr lang="en-US" sz="2200" dirty="0" smtClean="0">
                <a:solidFill>
                  <a:schemeClr val="tx2"/>
                </a:solidFill>
                <a:effectLst>
                  <a:outerShdw blurRad="38100" dist="38100" dir="2700000" algn="tl">
                    <a:srgbClr val="000000">
                      <a:alpha val="43137"/>
                    </a:srgbClr>
                  </a:outerShdw>
                </a:effectLst>
              </a:rPr>
              <a:t> </a:t>
            </a:r>
            <a:r>
              <a:rPr lang="en-US" sz="2200" dirty="0">
                <a:solidFill>
                  <a:schemeClr val="tx2"/>
                </a:solidFill>
                <a:effectLst>
                  <a:outerShdw blurRad="38100" dist="38100" dir="2700000" algn="tl">
                    <a:srgbClr val="000000">
                      <a:alpha val="43137"/>
                    </a:srgbClr>
                  </a:outerShdw>
                </a:effectLst>
              </a:rPr>
              <a:t>Yet, LORD, You know all their counsel Which is against me, to slay </a:t>
            </a:r>
            <a:r>
              <a:rPr lang="en-US" sz="2200" i="1" dirty="0">
                <a:solidFill>
                  <a:schemeClr val="tx2"/>
                </a:solidFill>
                <a:effectLst>
                  <a:outerShdw blurRad="38100" dist="38100" dir="2700000" algn="tl">
                    <a:srgbClr val="000000">
                      <a:alpha val="43137"/>
                    </a:srgbClr>
                  </a:outerShdw>
                </a:effectLst>
              </a:rPr>
              <a:t>me.</a:t>
            </a:r>
            <a:r>
              <a:rPr lang="en-US" sz="2200" dirty="0">
                <a:solidFill>
                  <a:schemeClr val="tx2"/>
                </a:solidFill>
                <a:effectLst>
                  <a:outerShdw blurRad="38100" dist="38100" dir="2700000" algn="tl">
                    <a:srgbClr val="000000">
                      <a:alpha val="43137"/>
                    </a:srgbClr>
                  </a:outerShdw>
                </a:effectLst>
              </a:rPr>
              <a:t> Provide no atonement for their iniquity, Nor blot out their sin from Your sight; But let them be overthrown before You. Deal </a:t>
            </a:r>
            <a:r>
              <a:rPr lang="en-US" sz="2200" i="1" dirty="0">
                <a:solidFill>
                  <a:schemeClr val="tx2"/>
                </a:solidFill>
                <a:effectLst>
                  <a:outerShdw blurRad="38100" dist="38100" dir="2700000" algn="tl">
                    <a:srgbClr val="000000">
                      <a:alpha val="43137"/>
                    </a:srgbClr>
                  </a:outerShdw>
                </a:effectLst>
              </a:rPr>
              <a:t>thus</a:t>
            </a:r>
            <a:r>
              <a:rPr lang="en-US" sz="2200" dirty="0">
                <a:solidFill>
                  <a:schemeClr val="tx2"/>
                </a:solidFill>
                <a:effectLst>
                  <a:outerShdw blurRad="38100" dist="38100" dir="2700000" algn="tl">
                    <a:srgbClr val="000000">
                      <a:alpha val="43137"/>
                    </a:srgbClr>
                  </a:outerShdw>
                </a:effectLst>
              </a:rPr>
              <a:t> with them In the time of Your anger. </a:t>
            </a:r>
          </a:p>
          <a:p>
            <a:endParaRPr lang="x-none">
              <a:solidFill>
                <a:schemeClr val="tx2"/>
              </a:solidFill>
              <a:effectLst>
                <a:outerShdw blurRad="38100" dist="38100" dir="2700000" algn="tl">
                  <a:srgbClr val="000000">
                    <a:alpha val="43137"/>
                  </a:srgbClr>
                </a:outerShdw>
              </a:effectLst>
            </a:endParaRPr>
          </a:p>
        </p:txBody>
      </p:sp>
      <p:grpSp>
        <p:nvGrpSpPr>
          <p:cNvPr id="3" name="Group 2"/>
          <p:cNvGrpSpPr/>
          <p:nvPr/>
        </p:nvGrpSpPr>
        <p:grpSpPr>
          <a:xfrm>
            <a:off x="284376" y="253849"/>
            <a:ext cx="7191080" cy="968352"/>
            <a:chOff x="284376" y="810703"/>
            <a:chExt cx="7191080" cy="968352"/>
          </a:xfrm>
        </p:grpSpPr>
        <p:sp>
          <p:nvSpPr>
            <p:cNvPr id="6" name="Title 6"/>
            <p:cNvSpPr txBox="1">
              <a:spLocks/>
            </p:cNvSpPr>
            <p:nvPr/>
          </p:nvSpPr>
          <p:spPr>
            <a:xfrm>
              <a:off x="284376" y="810703"/>
              <a:ext cx="7191080" cy="6292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Jeremiah’s </a:t>
              </a:r>
              <a:r>
                <a:rPr lang="en-US" dirty="0" smtClean="0"/>
                <a:t>Curse…</a:t>
              </a:r>
              <a:endParaRPr lang="en-US" dirty="0"/>
            </a:p>
          </p:txBody>
        </p:sp>
        <p:sp>
          <p:nvSpPr>
            <p:cNvPr id="2" name="TextBox 1"/>
            <p:cNvSpPr txBox="1"/>
            <p:nvPr/>
          </p:nvSpPr>
          <p:spPr>
            <a:xfrm>
              <a:off x="443063" y="1317390"/>
              <a:ext cx="4392888" cy="461665"/>
            </a:xfrm>
            <a:prstGeom prst="rect">
              <a:avLst/>
            </a:prstGeom>
            <a:noFill/>
          </p:spPr>
          <p:txBody>
            <a:bodyPr wrap="square" rtlCol="0">
              <a:spAutoFit/>
            </a:bodyPr>
            <a:lstStyle/>
            <a:p>
              <a:r>
                <a:rPr lang="en-US" sz="2400" cap="small" dirty="0" smtClean="0">
                  <a:effectLst>
                    <a:outerShdw blurRad="38100" dist="38100" dir="2700000" algn="tl">
                      <a:srgbClr val="000000">
                        <a:alpha val="43137"/>
                      </a:srgbClr>
                    </a:outerShdw>
                  </a:effectLst>
                </a:rPr>
                <a:t>Shall </a:t>
              </a:r>
              <a:r>
                <a:rPr lang="en-US" sz="2400" cap="small" dirty="0">
                  <a:effectLst>
                    <a:outerShdw blurRad="38100" dist="38100" dir="2700000" algn="tl">
                      <a:srgbClr val="000000">
                        <a:alpha val="43137"/>
                      </a:srgbClr>
                    </a:outerShdw>
                  </a:effectLst>
                </a:rPr>
                <a:t>evil be repaid for good</a:t>
              </a:r>
              <a:r>
                <a:rPr lang="en-US" sz="2400" cap="small" dirty="0" smtClean="0">
                  <a:effectLst>
                    <a:outerShdw blurRad="38100" dist="38100" dir="2700000" algn="tl">
                      <a:srgbClr val="000000">
                        <a:alpha val="43137"/>
                      </a:srgbClr>
                    </a:outerShdw>
                  </a:effectLst>
                </a:rPr>
                <a:t>?</a:t>
              </a:r>
              <a:endParaRPr lang="en-US" sz="2200" cap="small" dirty="0">
                <a:effectLst>
                  <a:outerShdw blurRad="38100" dist="38100" dir="2700000" algn="tl">
                    <a:srgbClr val="000000">
                      <a:alpha val="43137"/>
                    </a:srgbClr>
                  </a:outerShdw>
                </a:effectLst>
              </a:endParaRPr>
            </a:p>
          </p:txBody>
        </p:sp>
      </p:grpSp>
      <p:sp>
        <p:nvSpPr>
          <p:cNvPr id="29" name="Rectangle 28"/>
          <p:cNvSpPr/>
          <p:nvPr/>
        </p:nvSpPr>
        <p:spPr>
          <a:xfrm>
            <a:off x="8361041" y="5863639"/>
            <a:ext cx="3659705" cy="830997"/>
          </a:xfrm>
          <a:prstGeom prst="rect">
            <a:avLst/>
          </a:prstGeom>
        </p:spPr>
        <p:txBody>
          <a:bodyPr wrap="square">
            <a:spAutoFit/>
          </a:bodyPr>
          <a:lstStyle/>
          <a:p>
            <a:pPr algn="r"/>
            <a:r>
              <a:rPr lang="en-US" sz="2400" b="1" cap="small" dirty="0">
                <a:solidFill>
                  <a:schemeClr val="tx2"/>
                </a:solidFill>
              </a:rPr>
              <a:t>Lesson </a:t>
            </a:r>
            <a:r>
              <a:rPr lang="en-US" sz="2400" b="1" cap="small" dirty="0" smtClean="0">
                <a:solidFill>
                  <a:schemeClr val="tx2"/>
                </a:solidFill>
              </a:rPr>
              <a:t>6:  Message in Symbols and the Results</a:t>
            </a:r>
            <a:endParaRPr lang="en-US" sz="2400" b="1" cap="small" dirty="0">
              <a:solidFill>
                <a:schemeClr val="tx2"/>
              </a:solidFill>
            </a:endParaRPr>
          </a:p>
        </p:txBody>
      </p:sp>
    </p:spTree>
    <p:extLst>
      <p:ext uri="{BB962C8B-B14F-4D97-AF65-F5344CB8AC3E}">
        <p14:creationId xmlns:p14="http://schemas.microsoft.com/office/powerpoint/2010/main" val="3933775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3714160" y="1772232"/>
            <a:ext cx="3742442" cy="377079"/>
          </a:xfrm>
          <a:prstGeom prst="rect">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r>
              <a:rPr lang="en-US" dirty="0"/>
              <a:t>A snapshot of Jeremiah…</a:t>
            </a:r>
          </a:p>
        </p:txBody>
      </p:sp>
      <p:sp>
        <p:nvSpPr>
          <p:cNvPr id="4" name="Content Placeholder 7"/>
          <p:cNvSpPr txBox="1">
            <a:spLocks/>
          </p:cNvSpPr>
          <p:nvPr/>
        </p:nvSpPr>
        <p:spPr>
          <a:xfrm>
            <a:off x="207387" y="1772232"/>
            <a:ext cx="7286918" cy="1154162"/>
          </a:xfrm>
          <a:prstGeom prst="rect">
            <a:avLst/>
          </a:prstGeom>
        </p:spPr>
        <p:txBody>
          <a:bodyPr vert="horz" wrap="square" lIns="91440" tIns="45720" rIns="91440" bIns="45720" rtlCol="0">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r>
              <a:rPr lang="en-US" dirty="0" smtClean="0">
                <a:solidFill>
                  <a:schemeClr val="tx2"/>
                </a:solidFill>
                <a:effectLst>
                  <a:outerShdw blurRad="38100" dist="38100" dir="2700000" algn="tl">
                    <a:srgbClr val="000000">
                      <a:alpha val="43137"/>
                    </a:srgbClr>
                  </a:outerShdw>
                </a:effectLst>
              </a:rPr>
              <a:t>Shall </a:t>
            </a:r>
            <a:r>
              <a:rPr lang="en-US" dirty="0">
                <a:solidFill>
                  <a:schemeClr val="tx2"/>
                </a:solidFill>
                <a:effectLst>
                  <a:outerShdw blurRad="38100" dist="38100" dir="2700000" algn="tl">
                    <a:srgbClr val="000000">
                      <a:alpha val="43137"/>
                    </a:srgbClr>
                  </a:outerShdw>
                </a:effectLst>
              </a:rPr>
              <a:t>evil be repaid for good? For they have dug a pit for my life. </a:t>
            </a:r>
            <a:endParaRPr lang="en-US" dirty="0" smtClean="0">
              <a:solidFill>
                <a:schemeClr val="tx2"/>
              </a:solidFill>
              <a:effectLst>
                <a:outerShdw blurRad="38100" dist="38100" dir="2700000" algn="tl">
                  <a:srgbClr val="000000">
                    <a:alpha val="43137"/>
                  </a:srgbClr>
                </a:outerShdw>
              </a:effectLst>
            </a:endParaRPr>
          </a:p>
          <a:p>
            <a:r>
              <a:rPr lang="en-US" dirty="0" smtClean="0">
                <a:solidFill>
                  <a:schemeClr val="tx2"/>
                </a:solidFill>
                <a:effectLst>
                  <a:outerShdw blurRad="38100" dist="38100" dir="2700000" algn="tl">
                    <a:srgbClr val="000000">
                      <a:alpha val="43137"/>
                    </a:srgbClr>
                  </a:outerShdw>
                </a:effectLst>
              </a:rPr>
              <a:t>Remember </a:t>
            </a:r>
            <a:r>
              <a:rPr lang="en-US" dirty="0">
                <a:solidFill>
                  <a:schemeClr val="tx2"/>
                </a:solidFill>
                <a:effectLst>
                  <a:outerShdw blurRad="38100" dist="38100" dir="2700000" algn="tl">
                    <a:srgbClr val="000000">
                      <a:alpha val="43137"/>
                    </a:srgbClr>
                  </a:outerShdw>
                </a:effectLst>
              </a:rPr>
              <a:t>that I stood before You to speak good for them, </a:t>
            </a:r>
            <a:r>
              <a:rPr lang="en-US" dirty="0" smtClean="0">
                <a:solidFill>
                  <a:schemeClr val="tx2"/>
                </a:solidFill>
                <a:effectLst>
                  <a:outerShdw blurRad="38100" dist="38100" dir="2700000" algn="tl">
                    <a:srgbClr val="000000">
                      <a:alpha val="43137"/>
                    </a:srgbClr>
                  </a:outerShdw>
                </a:effectLst>
              </a:rPr>
              <a:t>to </a:t>
            </a:r>
            <a:r>
              <a:rPr lang="en-US" dirty="0">
                <a:solidFill>
                  <a:schemeClr val="tx2"/>
                </a:solidFill>
                <a:effectLst>
                  <a:outerShdw blurRad="38100" dist="38100" dir="2700000" algn="tl">
                    <a:srgbClr val="000000">
                      <a:alpha val="43137"/>
                    </a:srgbClr>
                  </a:outerShdw>
                </a:effectLst>
              </a:rPr>
              <a:t>turn away Your wrath from them</a:t>
            </a:r>
            <a:r>
              <a:rPr lang="en-US" dirty="0" smtClean="0">
                <a:solidFill>
                  <a:schemeClr val="tx2"/>
                </a:solidFill>
                <a:effectLst>
                  <a:outerShdw blurRad="38100" dist="38100" dir="2700000" algn="tl">
                    <a:srgbClr val="000000">
                      <a:alpha val="43137"/>
                    </a:srgbClr>
                  </a:outerShdw>
                </a:effectLst>
              </a:rPr>
              <a:t>. </a:t>
            </a:r>
          </a:p>
        </p:txBody>
      </p:sp>
      <p:sp>
        <p:nvSpPr>
          <p:cNvPr id="11" name="Title 6"/>
          <p:cNvSpPr txBox="1">
            <a:spLocks/>
          </p:cNvSpPr>
          <p:nvPr/>
        </p:nvSpPr>
        <p:spPr>
          <a:xfrm>
            <a:off x="322080" y="1085660"/>
            <a:ext cx="6616048" cy="63944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r"/>
            <a:endParaRPr lang="en-US" dirty="0">
              <a:solidFill>
                <a:schemeClr val="accent4"/>
              </a:solidFill>
            </a:endParaRPr>
          </a:p>
        </p:txBody>
      </p:sp>
      <p:cxnSp>
        <p:nvCxnSpPr>
          <p:cNvPr id="13" name="Straight Connector 12"/>
          <p:cNvCxnSpPr/>
          <p:nvPr/>
        </p:nvCxnSpPr>
        <p:spPr>
          <a:xfrm>
            <a:off x="604097" y="2075465"/>
            <a:ext cx="298751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8426" y="1244586"/>
            <a:ext cx="4090449"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 indent="0">
              <a:buNone/>
            </a:pPr>
            <a:r>
              <a:rPr lang="en-US" sz="2400" dirty="0">
                <a:solidFill>
                  <a:schemeClr val="tx2"/>
                </a:solidFill>
                <a:effectLst>
                  <a:outerShdw blurRad="38100" dist="38100" dir="2700000" algn="tl">
                    <a:srgbClr val="000000">
                      <a:alpha val="43137"/>
                    </a:srgbClr>
                  </a:outerShdw>
                </a:effectLst>
              </a:rPr>
              <a:t>Jeremiah’s </a:t>
            </a:r>
            <a:r>
              <a:rPr lang="en-US" sz="2400" dirty="0" smtClean="0">
                <a:solidFill>
                  <a:schemeClr val="tx2"/>
                </a:solidFill>
                <a:effectLst>
                  <a:outerShdw blurRad="38100" dist="38100" dir="2700000" algn="tl">
                    <a:srgbClr val="000000">
                      <a:alpha val="43137"/>
                    </a:srgbClr>
                  </a:outerShdw>
                </a:effectLst>
              </a:rPr>
              <a:t>Problem:</a:t>
            </a:r>
            <a:endParaRPr lang="en-US" sz="2400" dirty="0">
              <a:solidFill>
                <a:schemeClr val="tx2"/>
              </a:solidFill>
              <a:effectLst>
                <a:outerShdw blurRad="38100" dist="38100" dir="2700000" algn="tl">
                  <a:srgbClr val="000000">
                    <a:alpha val="43137"/>
                  </a:srgbClr>
                </a:outerShdw>
              </a:effectLst>
            </a:endParaRPr>
          </a:p>
        </p:txBody>
      </p:sp>
      <p:grpSp>
        <p:nvGrpSpPr>
          <p:cNvPr id="15" name="Group 14"/>
          <p:cNvGrpSpPr/>
          <p:nvPr/>
        </p:nvGrpSpPr>
        <p:grpSpPr>
          <a:xfrm>
            <a:off x="284376" y="253849"/>
            <a:ext cx="7191080" cy="968352"/>
            <a:chOff x="284376" y="810703"/>
            <a:chExt cx="7191080" cy="968352"/>
          </a:xfrm>
        </p:grpSpPr>
        <p:sp>
          <p:nvSpPr>
            <p:cNvPr id="20" name="Title 6"/>
            <p:cNvSpPr txBox="1">
              <a:spLocks/>
            </p:cNvSpPr>
            <p:nvPr/>
          </p:nvSpPr>
          <p:spPr>
            <a:xfrm>
              <a:off x="284376" y="810703"/>
              <a:ext cx="7191080" cy="6292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Jeremiah’s </a:t>
              </a:r>
              <a:r>
                <a:rPr lang="en-US" dirty="0" smtClean="0"/>
                <a:t>Curse…</a:t>
              </a:r>
              <a:endParaRPr lang="en-US" dirty="0"/>
            </a:p>
          </p:txBody>
        </p:sp>
        <p:sp>
          <p:nvSpPr>
            <p:cNvPr id="21" name="TextBox 20"/>
            <p:cNvSpPr txBox="1"/>
            <p:nvPr/>
          </p:nvSpPr>
          <p:spPr>
            <a:xfrm>
              <a:off x="443063" y="1317390"/>
              <a:ext cx="4392888" cy="461665"/>
            </a:xfrm>
            <a:prstGeom prst="rect">
              <a:avLst/>
            </a:prstGeom>
            <a:noFill/>
          </p:spPr>
          <p:txBody>
            <a:bodyPr wrap="square" rtlCol="0">
              <a:spAutoFit/>
            </a:bodyPr>
            <a:lstStyle/>
            <a:p>
              <a:r>
                <a:rPr lang="en-US" sz="2400" cap="small" dirty="0" smtClean="0">
                  <a:effectLst>
                    <a:outerShdw blurRad="38100" dist="38100" dir="2700000" algn="tl">
                      <a:srgbClr val="000000">
                        <a:alpha val="43137"/>
                      </a:srgbClr>
                    </a:outerShdw>
                  </a:effectLst>
                </a:rPr>
                <a:t>Shall </a:t>
              </a:r>
              <a:r>
                <a:rPr lang="en-US" sz="2400" cap="small" dirty="0">
                  <a:effectLst>
                    <a:outerShdw blurRad="38100" dist="38100" dir="2700000" algn="tl">
                      <a:srgbClr val="000000">
                        <a:alpha val="43137"/>
                      </a:srgbClr>
                    </a:outerShdw>
                  </a:effectLst>
                </a:rPr>
                <a:t>evil be repaid for good</a:t>
              </a:r>
              <a:r>
                <a:rPr lang="en-US" sz="2400" cap="small" dirty="0" smtClean="0">
                  <a:effectLst>
                    <a:outerShdw blurRad="38100" dist="38100" dir="2700000" algn="tl">
                      <a:srgbClr val="000000">
                        <a:alpha val="43137"/>
                      </a:srgbClr>
                    </a:outerShdw>
                  </a:effectLst>
                </a:rPr>
                <a:t>?</a:t>
              </a:r>
              <a:endParaRPr lang="en-US" sz="2200" cap="small" dirty="0">
                <a:effectLst>
                  <a:outerShdw blurRad="38100" dist="38100" dir="2700000" algn="tl">
                    <a:srgbClr val="000000">
                      <a:alpha val="43137"/>
                    </a:srgbClr>
                  </a:outerShdw>
                </a:effectLst>
              </a:endParaRPr>
            </a:p>
          </p:txBody>
        </p:sp>
      </p:grpSp>
      <p:cxnSp>
        <p:nvCxnSpPr>
          <p:cNvPr id="22" name="Straight Connector 21"/>
          <p:cNvCxnSpPr/>
          <p:nvPr/>
        </p:nvCxnSpPr>
        <p:spPr>
          <a:xfrm>
            <a:off x="2309564" y="2567230"/>
            <a:ext cx="48359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94670" y="2851605"/>
            <a:ext cx="352484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68426" y="3122085"/>
            <a:ext cx="4090449"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 indent="0">
              <a:buNone/>
            </a:pPr>
            <a:r>
              <a:rPr lang="en-US" sz="2400" dirty="0">
                <a:solidFill>
                  <a:schemeClr val="tx2"/>
                </a:solidFill>
                <a:effectLst>
                  <a:outerShdw blurRad="38100" dist="38100" dir="2700000" algn="tl">
                    <a:srgbClr val="000000">
                      <a:alpha val="43137"/>
                    </a:srgbClr>
                  </a:outerShdw>
                </a:effectLst>
              </a:rPr>
              <a:t>Jeremiah’s </a:t>
            </a:r>
            <a:r>
              <a:rPr lang="en-US" sz="2400" dirty="0" smtClean="0">
                <a:solidFill>
                  <a:schemeClr val="tx2"/>
                </a:solidFill>
                <a:effectLst>
                  <a:outerShdw blurRad="38100" dist="38100" dir="2700000" algn="tl">
                    <a:srgbClr val="000000">
                      <a:alpha val="43137"/>
                    </a:srgbClr>
                  </a:outerShdw>
                </a:effectLst>
              </a:rPr>
              <a:t>Petition:</a:t>
            </a:r>
            <a:endParaRPr lang="en-US" sz="2400" dirty="0">
              <a:solidFill>
                <a:schemeClr val="tx2"/>
              </a:solidFill>
              <a:effectLst>
                <a:outerShdw blurRad="38100" dist="38100" dir="2700000" algn="tl">
                  <a:srgbClr val="000000">
                    <a:alpha val="43137"/>
                  </a:srgbClr>
                </a:outerShdw>
              </a:effectLst>
            </a:endParaRPr>
          </a:p>
        </p:txBody>
      </p:sp>
      <p:sp>
        <p:nvSpPr>
          <p:cNvPr id="25" name="Oval 24"/>
          <p:cNvSpPr/>
          <p:nvPr/>
        </p:nvSpPr>
        <p:spPr>
          <a:xfrm>
            <a:off x="4600276" y="2652505"/>
            <a:ext cx="2894029" cy="1395167"/>
          </a:xfrm>
          <a:prstGeom prst="ellipse">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cap="small" dirty="0" smtClean="0">
                <a:effectLst>
                  <a:outerShdw blurRad="38100" dist="38100" dir="2700000" algn="tl">
                    <a:srgbClr val="000000">
                      <a:alpha val="43137"/>
                    </a:srgbClr>
                  </a:outerShdw>
                </a:effectLst>
              </a:rPr>
              <a:t>2nd Prayer of  Imprecation</a:t>
            </a:r>
            <a:endParaRPr lang="en-US" sz="2400" b="1" cap="small" dirty="0">
              <a:effectLst>
                <a:outerShdw blurRad="38100" dist="38100" dir="2700000" algn="tl">
                  <a:srgbClr val="000000">
                    <a:alpha val="43137"/>
                  </a:srgbClr>
                </a:outerShdw>
              </a:effectLst>
            </a:endParaRPr>
          </a:p>
        </p:txBody>
      </p:sp>
      <p:sp>
        <p:nvSpPr>
          <p:cNvPr id="10" name="Rectangle 9"/>
          <p:cNvSpPr/>
          <p:nvPr/>
        </p:nvSpPr>
        <p:spPr>
          <a:xfrm>
            <a:off x="362140" y="3606176"/>
            <a:ext cx="7358409" cy="3180358"/>
          </a:xfrm>
          <a:prstGeom prst="rect">
            <a:avLst/>
          </a:prstGeom>
        </p:spPr>
        <p:txBody>
          <a:bodyPr wrap="square">
            <a:spAutoFit/>
          </a:bodyPr>
          <a:lstStyle/>
          <a:p>
            <a:pPr marL="285750" indent="-285750">
              <a:lnSpc>
                <a:spcPts val="2700"/>
              </a:lnSpc>
              <a:buClr>
                <a:schemeClr val="accent1"/>
              </a:buClr>
              <a:buFont typeface="Arial" pitchFamily="34" charset="0"/>
              <a:buChar char="•"/>
            </a:pPr>
            <a:r>
              <a:rPr lang="en-US" sz="2000" dirty="0" smtClean="0">
                <a:solidFill>
                  <a:schemeClr val="tx2"/>
                </a:solidFill>
                <a:effectLst>
                  <a:outerShdw blurRad="38100" dist="38100" dir="2700000" algn="tl">
                    <a:srgbClr val="000000">
                      <a:alpha val="43137"/>
                    </a:srgbClr>
                  </a:outerShdw>
                </a:effectLst>
              </a:rPr>
              <a:t>Deliver </a:t>
            </a:r>
            <a:r>
              <a:rPr lang="en-US" sz="2000" dirty="0">
                <a:solidFill>
                  <a:schemeClr val="tx2"/>
                </a:solidFill>
                <a:effectLst>
                  <a:outerShdw blurRad="38100" dist="38100" dir="2700000" algn="tl">
                    <a:srgbClr val="000000">
                      <a:alpha val="43137"/>
                    </a:srgbClr>
                  </a:outerShdw>
                </a:effectLst>
              </a:rPr>
              <a:t>up their </a:t>
            </a:r>
            <a:r>
              <a:rPr lang="en-US" sz="2000" u="sng" dirty="0">
                <a:solidFill>
                  <a:srgbClr val="C00000"/>
                </a:solidFill>
                <a:effectLst>
                  <a:outerShdw blurRad="38100" dist="38100" dir="2700000" algn="tl">
                    <a:srgbClr val="000000">
                      <a:alpha val="43137"/>
                    </a:srgbClr>
                  </a:outerShdw>
                </a:effectLst>
              </a:rPr>
              <a:t>children</a:t>
            </a:r>
            <a:r>
              <a:rPr lang="en-US" sz="2000" dirty="0">
                <a:solidFill>
                  <a:schemeClr val="tx2"/>
                </a:solidFill>
                <a:effectLst>
                  <a:outerShdw blurRad="38100" dist="38100" dir="2700000" algn="tl">
                    <a:srgbClr val="000000">
                      <a:alpha val="43137"/>
                    </a:srgbClr>
                  </a:outerShdw>
                </a:effectLst>
              </a:rPr>
              <a:t> to the </a:t>
            </a:r>
            <a:r>
              <a:rPr lang="en-US" sz="2000" dirty="0" smtClean="0">
                <a:solidFill>
                  <a:schemeClr val="tx2"/>
                </a:solidFill>
                <a:effectLst>
                  <a:outerShdw blurRad="38100" dist="38100" dir="2700000" algn="tl">
                    <a:srgbClr val="000000">
                      <a:alpha val="43137"/>
                    </a:srgbClr>
                  </a:outerShdw>
                </a:effectLst>
              </a:rPr>
              <a:t>famine</a:t>
            </a:r>
          </a:p>
          <a:p>
            <a:pPr marL="285750" indent="-285750">
              <a:lnSpc>
                <a:spcPts val="2700"/>
              </a:lnSpc>
              <a:buClr>
                <a:schemeClr val="accent1"/>
              </a:buClr>
              <a:buFont typeface="Arial" pitchFamily="34" charset="0"/>
              <a:buChar char="•"/>
            </a:pPr>
            <a:r>
              <a:rPr lang="en-US" sz="2000" dirty="0" smtClean="0">
                <a:solidFill>
                  <a:schemeClr val="tx2"/>
                </a:solidFill>
                <a:effectLst>
                  <a:outerShdw blurRad="38100" dist="38100" dir="2700000" algn="tl">
                    <a:srgbClr val="000000">
                      <a:alpha val="43137"/>
                    </a:srgbClr>
                  </a:outerShdw>
                </a:effectLst>
              </a:rPr>
              <a:t>Pour </a:t>
            </a:r>
            <a:r>
              <a:rPr lang="en-US" sz="2000" dirty="0">
                <a:solidFill>
                  <a:schemeClr val="tx2"/>
                </a:solidFill>
                <a:effectLst>
                  <a:outerShdw blurRad="38100" dist="38100" dir="2700000" algn="tl">
                    <a:srgbClr val="000000">
                      <a:alpha val="43137"/>
                    </a:srgbClr>
                  </a:outerShdw>
                </a:effectLst>
              </a:rPr>
              <a:t>out their blood by the force of the </a:t>
            </a:r>
            <a:r>
              <a:rPr lang="en-US" sz="2000" dirty="0" smtClean="0">
                <a:solidFill>
                  <a:schemeClr val="tx2"/>
                </a:solidFill>
                <a:effectLst>
                  <a:outerShdw blurRad="38100" dist="38100" dir="2700000" algn="tl">
                    <a:srgbClr val="000000">
                      <a:alpha val="43137"/>
                    </a:srgbClr>
                  </a:outerShdw>
                </a:effectLst>
              </a:rPr>
              <a:t>sword</a:t>
            </a:r>
          </a:p>
          <a:p>
            <a:pPr marL="285750" indent="-285750">
              <a:lnSpc>
                <a:spcPts val="2700"/>
              </a:lnSpc>
              <a:buClr>
                <a:schemeClr val="accent1"/>
              </a:buClr>
              <a:buFont typeface="Arial" pitchFamily="34" charset="0"/>
              <a:buChar char="•"/>
            </a:pPr>
            <a:r>
              <a:rPr lang="en-US" sz="2000" dirty="0" smtClean="0">
                <a:solidFill>
                  <a:schemeClr val="tx2"/>
                </a:solidFill>
                <a:effectLst>
                  <a:outerShdw blurRad="38100" dist="38100" dir="2700000" algn="tl">
                    <a:srgbClr val="000000">
                      <a:alpha val="43137"/>
                    </a:srgbClr>
                  </a:outerShdw>
                </a:effectLst>
              </a:rPr>
              <a:t>Let </a:t>
            </a:r>
            <a:r>
              <a:rPr lang="en-US" sz="2000" dirty="0">
                <a:solidFill>
                  <a:schemeClr val="tx2"/>
                </a:solidFill>
                <a:effectLst>
                  <a:outerShdw blurRad="38100" dist="38100" dir="2700000" algn="tl">
                    <a:srgbClr val="000000">
                      <a:alpha val="43137"/>
                    </a:srgbClr>
                  </a:outerShdw>
                </a:effectLst>
              </a:rPr>
              <a:t>their </a:t>
            </a:r>
            <a:r>
              <a:rPr lang="en-US" sz="2000" u="sng" dirty="0">
                <a:solidFill>
                  <a:srgbClr val="C00000"/>
                </a:solidFill>
                <a:effectLst>
                  <a:outerShdw blurRad="38100" dist="38100" dir="2700000" algn="tl">
                    <a:srgbClr val="000000">
                      <a:alpha val="43137"/>
                    </a:srgbClr>
                  </a:outerShdw>
                </a:effectLst>
              </a:rPr>
              <a:t>wives</a:t>
            </a:r>
            <a:r>
              <a:rPr lang="en-US" sz="2000" dirty="0">
                <a:solidFill>
                  <a:schemeClr val="tx2"/>
                </a:solidFill>
                <a:effectLst>
                  <a:outerShdw blurRad="38100" dist="38100" dir="2700000" algn="tl">
                    <a:srgbClr val="000000">
                      <a:alpha val="43137"/>
                    </a:srgbClr>
                  </a:outerShdw>
                </a:effectLst>
              </a:rPr>
              <a:t> become widows and bereaved of their children. </a:t>
            </a:r>
            <a:endParaRPr lang="en-US" sz="2000" dirty="0" smtClean="0">
              <a:solidFill>
                <a:schemeClr val="tx2"/>
              </a:solidFill>
              <a:effectLst>
                <a:outerShdw blurRad="38100" dist="38100" dir="2700000" algn="tl">
                  <a:srgbClr val="000000">
                    <a:alpha val="43137"/>
                  </a:srgbClr>
                </a:outerShdw>
              </a:effectLst>
            </a:endParaRPr>
          </a:p>
          <a:p>
            <a:pPr marL="285750" indent="-285750">
              <a:lnSpc>
                <a:spcPts val="2700"/>
              </a:lnSpc>
              <a:buClr>
                <a:schemeClr val="accent1"/>
              </a:buClr>
              <a:buFont typeface="Arial" pitchFamily="34" charset="0"/>
              <a:buChar char="•"/>
            </a:pPr>
            <a:r>
              <a:rPr lang="en-US" sz="2000" dirty="0" smtClean="0">
                <a:solidFill>
                  <a:schemeClr val="tx2"/>
                </a:solidFill>
                <a:effectLst>
                  <a:outerShdw blurRad="38100" dist="38100" dir="2700000" algn="tl">
                    <a:srgbClr val="000000">
                      <a:alpha val="43137"/>
                    </a:srgbClr>
                  </a:outerShdw>
                </a:effectLst>
              </a:rPr>
              <a:t>Let </a:t>
            </a:r>
            <a:r>
              <a:rPr lang="en-US" sz="2000" dirty="0">
                <a:solidFill>
                  <a:schemeClr val="tx2"/>
                </a:solidFill>
                <a:effectLst>
                  <a:outerShdw blurRad="38100" dist="38100" dir="2700000" algn="tl">
                    <a:srgbClr val="000000">
                      <a:alpha val="43137"/>
                    </a:srgbClr>
                  </a:outerShdw>
                </a:effectLst>
              </a:rPr>
              <a:t>their </a:t>
            </a:r>
            <a:r>
              <a:rPr lang="en-US" sz="2000" u="sng" dirty="0">
                <a:solidFill>
                  <a:srgbClr val="C00000"/>
                </a:solidFill>
                <a:effectLst>
                  <a:outerShdw blurRad="38100" dist="38100" dir="2700000" algn="tl">
                    <a:srgbClr val="000000">
                      <a:alpha val="43137"/>
                    </a:srgbClr>
                  </a:outerShdw>
                </a:effectLst>
              </a:rPr>
              <a:t>men</a:t>
            </a:r>
            <a:r>
              <a:rPr lang="en-US" sz="2000" dirty="0">
                <a:solidFill>
                  <a:schemeClr val="tx2"/>
                </a:solidFill>
                <a:effectLst>
                  <a:outerShdw blurRad="38100" dist="38100" dir="2700000" algn="tl">
                    <a:srgbClr val="000000">
                      <a:alpha val="43137"/>
                    </a:srgbClr>
                  </a:outerShdw>
                </a:effectLst>
              </a:rPr>
              <a:t> be put to </a:t>
            </a:r>
            <a:r>
              <a:rPr lang="en-US" sz="2000" dirty="0" smtClean="0">
                <a:solidFill>
                  <a:schemeClr val="tx2"/>
                </a:solidFill>
                <a:effectLst>
                  <a:outerShdw blurRad="38100" dist="38100" dir="2700000" algn="tl">
                    <a:srgbClr val="000000">
                      <a:alpha val="43137"/>
                    </a:srgbClr>
                  </a:outerShdw>
                </a:effectLst>
              </a:rPr>
              <a:t>death</a:t>
            </a:r>
          </a:p>
          <a:p>
            <a:pPr marL="285750" indent="-285750">
              <a:lnSpc>
                <a:spcPts val="2700"/>
              </a:lnSpc>
              <a:buClr>
                <a:schemeClr val="accent1"/>
              </a:buClr>
              <a:buFont typeface="Arial" pitchFamily="34" charset="0"/>
              <a:buChar char="•"/>
            </a:pPr>
            <a:r>
              <a:rPr lang="en-US" sz="2000" dirty="0" smtClean="0">
                <a:solidFill>
                  <a:schemeClr val="tx2"/>
                </a:solidFill>
                <a:effectLst>
                  <a:outerShdw blurRad="38100" dist="38100" dir="2700000" algn="tl">
                    <a:srgbClr val="000000">
                      <a:alpha val="43137"/>
                    </a:srgbClr>
                  </a:outerShdw>
                </a:effectLst>
              </a:rPr>
              <a:t>Their </a:t>
            </a:r>
            <a:r>
              <a:rPr lang="en-US" sz="2000" u="sng" dirty="0">
                <a:solidFill>
                  <a:srgbClr val="C00000"/>
                </a:solidFill>
                <a:effectLst>
                  <a:outerShdw blurRad="38100" dist="38100" dir="2700000" algn="tl">
                    <a:srgbClr val="000000">
                      <a:alpha val="43137"/>
                    </a:srgbClr>
                  </a:outerShdw>
                </a:effectLst>
              </a:rPr>
              <a:t>young men</a:t>
            </a:r>
            <a:r>
              <a:rPr lang="en-US" sz="2000" dirty="0">
                <a:solidFill>
                  <a:srgbClr val="C00000"/>
                </a:solidFill>
                <a:effectLst>
                  <a:outerShdw blurRad="38100" dist="38100" dir="2700000" algn="tl">
                    <a:srgbClr val="000000">
                      <a:alpha val="43137"/>
                    </a:srgbClr>
                  </a:outerShdw>
                </a:effectLst>
              </a:rPr>
              <a:t> </a:t>
            </a:r>
            <a:r>
              <a:rPr lang="en-US" sz="2000" dirty="0">
                <a:solidFill>
                  <a:schemeClr val="tx2"/>
                </a:solidFill>
                <a:effectLst>
                  <a:outerShdw blurRad="38100" dist="38100" dir="2700000" algn="tl">
                    <a:srgbClr val="000000">
                      <a:alpha val="43137"/>
                    </a:srgbClr>
                  </a:outerShdw>
                </a:effectLst>
              </a:rPr>
              <a:t>be slain by the sword in </a:t>
            </a:r>
            <a:r>
              <a:rPr lang="en-US" sz="2000" dirty="0" smtClean="0">
                <a:solidFill>
                  <a:schemeClr val="tx2"/>
                </a:solidFill>
                <a:effectLst>
                  <a:outerShdw blurRad="38100" dist="38100" dir="2700000" algn="tl">
                    <a:srgbClr val="000000">
                      <a:alpha val="43137"/>
                    </a:srgbClr>
                  </a:outerShdw>
                </a:effectLst>
              </a:rPr>
              <a:t>battle</a:t>
            </a:r>
          </a:p>
          <a:p>
            <a:pPr marL="285750" indent="-285750">
              <a:lnSpc>
                <a:spcPts val="2700"/>
              </a:lnSpc>
              <a:buClr>
                <a:schemeClr val="accent1"/>
              </a:buClr>
              <a:buFont typeface="Arial" pitchFamily="34" charset="0"/>
              <a:buChar char="•"/>
            </a:pPr>
            <a:r>
              <a:rPr lang="en-US" sz="2000" dirty="0" smtClean="0">
                <a:solidFill>
                  <a:schemeClr val="tx2"/>
                </a:solidFill>
                <a:effectLst>
                  <a:outerShdw blurRad="38100" dist="38100" dir="2700000" algn="tl">
                    <a:srgbClr val="000000">
                      <a:alpha val="43137"/>
                    </a:srgbClr>
                  </a:outerShdw>
                </a:effectLst>
              </a:rPr>
              <a:t>Let </a:t>
            </a:r>
            <a:r>
              <a:rPr lang="en-US" sz="2000" dirty="0">
                <a:solidFill>
                  <a:schemeClr val="tx2"/>
                </a:solidFill>
                <a:effectLst>
                  <a:outerShdw blurRad="38100" dist="38100" dir="2700000" algn="tl">
                    <a:srgbClr val="000000">
                      <a:alpha val="43137"/>
                    </a:srgbClr>
                  </a:outerShdw>
                </a:effectLst>
              </a:rPr>
              <a:t>a cry be heard from their </a:t>
            </a:r>
            <a:r>
              <a:rPr lang="en-US" sz="2000" dirty="0" smtClean="0">
                <a:solidFill>
                  <a:schemeClr val="tx2"/>
                </a:solidFill>
                <a:effectLst>
                  <a:outerShdw blurRad="38100" dist="38100" dir="2700000" algn="tl">
                    <a:srgbClr val="000000">
                      <a:alpha val="43137"/>
                    </a:srgbClr>
                  </a:outerShdw>
                </a:effectLst>
              </a:rPr>
              <a:t>houses when You </a:t>
            </a:r>
            <a:r>
              <a:rPr lang="en-US" sz="2000" dirty="0">
                <a:solidFill>
                  <a:schemeClr val="tx2"/>
                </a:solidFill>
                <a:effectLst>
                  <a:outerShdw blurRad="38100" dist="38100" dir="2700000" algn="tl">
                    <a:srgbClr val="000000">
                      <a:alpha val="43137"/>
                    </a:srgbClr>
                  </a:outerShdw>
                </a:effectLst>
              </a:rPr>
              <a:t>bring a </a:t>
            </a:r>
            <a:r>
              <a:rPr lang="en-US" sz="2000" dirty="0" smtClean="0">
                <a:solidFill>
                  <a:schemeClr val="tx2"/>
                </a:solidFill>
                <a:effectLst>
                  <a:outerShdw blurRad="38100" dist="38100" dir="2700000" algn="tl">
                    <a:srgbClr val="000000">
                      <a:alpha val="43137"/>
                    </a:srgbClr>
                  </a:outerShdw>
                </a:effectLst>
              </a:rPr>
              <a:t>troop…</a:t>
            </a:r>
          </a:p>
          <a:p>
            <a:pPr marL="285750" indent="-285750">
              <a:lnSpc>
                <a:spcPts val="2700"/>
              </a:lnSpc>
              <a:buClr>
                <a:schemeClr val="accent1"/>
              </a:buClr>
              <a:buFont typeface="Arial" pitchFamily="34" charset="0"/>
              <a:buChar char="•"/>
            </a:pPr>
            <a:r>
              <a:rPr lang="en-US" sz="2000" dirty="0" smtClean="0">
                <a:solidFill>
                  <a:schemeClr val="tx2"/>
                </a:solidFill>
                <a:effectLst>
                  <a:outerShdw blurRad="38100" dist="38100" dir="2700000" algn="tl">
                    <a:srgbClr val="000000">
                      <a:alpha val="43137"/>
                    </a:srgbClr>
                  </a:outerShdw>
                </a:effectLst>
              </a:rPr>
              <a:t>Provide </a:t>
            </a:r>
            <a:r>
              <a:rPr lang="en-US" sz="2000" dirty="0">
                <a:solidFill>
                  <a:schemeClr val="tx2"/>
                </a:solidFill>
                <a:effectLst>
                  <a:outerShdw blurRad="38100" dist="38100" dir="2700000" algn="tl">
                    <a:srgbClr val="000000">
                      <a:alpha val="43137"/>
                    </a:srgbClr>
                  </a:outerShdw>
                </a:effectLst>
              </a:rPr>
              <a:t>no atonement for their iniquity, </a:t>
            </a:r>
            <a:r>
              <a:rPr lang="en-US" sz="2000" dirty="0" smtClean="0">
                <a:solidFill>
                  <a:schemeClr val="tx2"/>
                </a:solidFill>
                <a:effectLst>
                  <a:outerShdw blurRad="38100" dist="38100" dir="2700000" algn="tl">
                    <a:srgbClr val="000000">
                      <a:alpha val="43137"/>
                    </a:srgbClr>
                  </a:outerShdw>
                </a:effectLst>
              </a:rPr>
              <a:t>nor </a:t>
            </a:r>
            <a:r>
              <a:rPr lang="en-US" sz="2000" dirty="0">
                <a:solidFill>
                  <a:schemeClr val="tx2"/>
                </a:solidFill>
                <a:effectLst>
                  <a:outerShdw blurRad="38100" dist="38100" dir="2700000" algn="tl">
                    <a:srgbClr val="000000">
                      <a:alpha val="43137"/>
                    </a:srgbClr>
                  </a:outerShdw>
                </a:effectLst>
              </a:rPr>
              <a:t>blot out their </a:t>
            </a:r>
            <a:r>
              <a:rPr lang="en-US" sz="2000" dirty="0" smtClean="0">
                <a:solidFill>
                  <a:schemeClr val="tx2"/>
                </a:solidFill>
                <a:effectLst>
                  <a:outerShdw blurRad="38100" dist="38100" dir="2700000" algn="tl">
                    <a:srgbClr val="000000">
                      <a:alpha val="43137"/>
                    </a:srgbClr>
                  </a:outerShdw>
                </a:effectLst>
              </a:rPr>
              <a:t>sin…</a:t>
            </a:r>
          </a:p>
          <a:p>
            <a:pPr marL="285750" indent="-285750">
              <a:lnSpc>
                <a:spcPts val="2700"/>
              </a:lnSpc>
              <a:buClr>
                <a:schemeClr val="accent1"/>
              </a:buClr>
              <a:buFont typeface="Arial" pitchFamily="34" charset="0"/>
              <a:buChar char="•"/>
            </a:pPr>
            <a:r>
              <a:rPr lang="en-US" sz="2000" dirty="0" smtClean="0">
                <a:solidFill>
                  <a:schemeClr val="tx2"/>
                </a:solidFill>
                <a:effectLst>
                  <a:outerShdw blurRad="38100" dist="38100" dir="2700000" algn="tl">
                    <a:srgbClr val="000000">
                      <a:alpha val="43137"/>
                    </a:srgbClr>
                  </a:outerShdw>
                </a:effectLst>
              </a:rPr>
              <a:t>Let </a:t>
            </a:r>
            <a:r>
              <a:rPr lang="en-US" sz="2000" dirty="0">
                <a:solidFill>
                  <a:schemeClr val="tx2"/>
                </a:solidFill>
                <a:effectLst>
                  <a:outerShdw blurRad="38100" dist="38100" dir="2700000" algn="tl">
                    <a:srgbClr val="000000">
                      <a:alpha val="43137"/>
                    </a:srgbClr>
                  </a:outerShdw>
                </a:effectLst>
              </a:rPr>
              <a:t>them be overthrown before You. </a:t>
            </a:r>
            <a:endParaRPr lang="en-US" sz="2000" dirty="0" smtClean="0">
              <a:solidFill>
                <a:schemeClr val="tx2"/>
              </a:solidFill>
              <a:effectLst>
                <a:outerShdw blurRad="38100" dist="38100" dir="2700000" algn="tl">
                  <a:srgbClr val="000000">
                    <a:alpha val="43137"/>
                  </a:srgbClr>
                </a:outerShdw>
              </a:effectLst>
            </a:endParaRPr>
          </a:p>
          <a:p>
            <a:pPr marL="285750" indent="-285750">
              <a:lnSpc>
                <a:spcPts val="2700"/>
              </a:lnSpc>
              <a:buClr>
                <a:schemeClr val="accent1"/>
              </a:buClr>
              <a:buFont typeface="Arial" pitchFamily="34" charset="0"/>
              <a:buChar char="•"/>
            </a:pPr>
            <a:r>
              <a:rPr lang="en-US" sz="2000" dirty="0" smtClean="0">
                <a:solidFill>
                  <a:schemeClr val="tx2"/>
                </a:solidFill>
                <a:effectLst>
                  <a:outerShdw blurRad="38100" dist="38100" dir="2700000" algn="tl">
                    <a:srgbClr val="000000">
                      <a:alpha val="43137"/>
                    </a:srgbClr>
                  </a:outerShdw>
                </a:effectLst>
              </a:rPr>
              <a:t>Deal </a:t>
            </a:r>
            <a:r>
              <a:rPr lang="en-US" sz="2000" dirty="0">
                <a:solidFill>
                  <a:schemeClr val="tx2"/>
                </a:solidFill>
                <a:effectLst>
                  <a:outerShdw blurRad="38100" dist="38100" dir="2700000" algn="tl">
                    <a:srgbClr val="000000">
                      <a:alpha val="43137"/>
                    </a:srgbClr>
                  </a:outerShdw>
                </a:effectLst>
              </a:rPr>
              <a:t>thus with them </a:t>
            </a:r>
            <a:r>
              <a:rPr lang="en-US" sz="2000" dirty="0" smtClean="0">
                <a:solidFill>
                  <a:schemeClr val="tx2"/>
                </a:solidFill>
                <a:effectLst>
                  <a:outerShdw blurRad="38100" dist="38100" dir="2700000" algn="tl">
                    <a:srgbClr val="000000">
                      <a:alpha val="43137"/>
                    </a:srgbClr>
                  </a:outerShdw>
                </a:effectLst>
              </a:rPr>
              <a:t>in </a:t>
            </a:r>
            <a:r>
              <a:rPr lang="en-US" sz="2000" dirty="0">
                <a:solidFill>
                  <a:schemeClr val="tx2"/>
                </a:solidFill>
                <a:effectLst>
                  <a:outerShdw blurRad="38100" dist="38100" dir="2700000" algn="tl">
                    <a:srgbClr val="000000">
                      <a:alpha val="43137"/>
                    </a:srgbClr>
                  </a:outerShdw>
                </a:effectLst>
              </a:rPr>
              <a:t>the time of Your anger. </a:t>
            </a:r>
            <a:endParaRPr lang="en-US" sz="2000" dirty="0"/>
          </a:p>
        </p:txBody>
      </p:sp>
      <p:sp>
        <p:nvSpPr>
          <p:cNvPr id="29" name="Trapezoid 28"/>
          <p:cNvSpPr/>
          <p:nvPr/>
        </p:nvSpPr>
        <p:spPr>
          <a:xfrm>
            <a:off x="5854045" y="532345"/>
            <a:ext cx="5552388" cy="550031"/>
          </a:xfrm>
          <a:prstGeom prst="trapezoid">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solidFill>
                  <a:schemeClr val="tx2"/>
                </a:solidFill>
                <a:effectLst>
                  <a:outerShdw blurRad="38100" dist="38100" dir="2700000" algn="tl">
                    <a:srgbClr val="000000">
                      <a:alpha val="43137"/>
                    </a:srgbClr>
                  </a:outerShdw>
                </a:effectLst>
              </a:rPr>
              <a:t>Is this an acceptable way to pray</a:t>
            </a:r>
            <a:r>
              <a:rPr lang="en-US" sz="2800" dirty="0" smtClean="0">
                <a:solidFill>
                  <a:schemeClr val="tx2"/>
                </a:solidFill>
                <a:effectLst>
                  <a:outerShdw blurRad="38100" dist="38100" dir="2700000" algn="tl">
                    <a:srgbClr val="000000">
                      <a:alpha val="43137"/>
                    </a:srgbClr>
                  </a:outerShdw>
                </a:effectLst>
              </a:rPr>
              <a:t>?</a:t>
            </a:r>
            <a:endParaRPr lang="en-US" dirty="0"/>
          </a:p>
        </p:txBody>
      </p:sp>
      <p:sp>
        <p:nvSpPr>
          <p:cNvPr id="31" name="Circular Arrow 30"/>
          <p:cNvSpPr/>
          <p:nvPr/>
        </p:nvSpPr>
        <p:spPr>
          <a:xfrm rot="5400000">
            <a:off x="6593787" y="96816"/>
            <a:ext cx="1933019" cy="2295540"/>
          </a:xfrm>
          <a:prstGeom prst="circularArrow">
            <a:avLst>
              <a:gd name="adj1" fmla="val 6221"/>
              <a:gd name="adj2" fmla="val 1221521"/>
              <a:gd name="adj3" fmla="val 20427613"/>
              <a:gd name="adj4" fmla="val 15966801"/>
              <a:gd name="adj5" fmla="val 12109"/>
            </a:avLst>
          </a:prstGeom>
          <a:solidFill>
            <a:schemeClr val="accent4">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angle 31"/>
          <p:cNvSpPr/>
          <p:nvPr/>
        </p:nvSpPr>
        <p:spPr>
          <a:xfrm>
            <a:off x="8361041" y="5863639"/>
            <a:ext cx="3659705" cy="830997"/>
          </a:xfrm>
          <a:prstGeom prst="rect">
            <a:avLst/>
          </a:prstGeom>
        </p:spPr>
        <p:txBody>
          <a:bodyPr wrap="square">
            <a:spAutoFit/>
          </a:bodyPr>
          <a:lstStyle/>
          <a:p>
            <a:pPr algn="r"/>
            <a:r>
              <a:rPr lang="en-US" sz="2400" b="1" cap="small" dirty="0">
                <a:solidFill>
                  <a:schemeClr val="tx2"/>
                </a:solidFill>
              </a:rPr>
              <a:t>Lesson </a:t>
            </a:r>
            <a:r>
              <a:rPr lang="en-US" sz="2400" b="1" cap="small" dirty="0" smtClean="0">
                <a:solidFill>
                  <a:schemeClr val="tx2"/>
                </a:solidFill>
              </a:rPr>
              <a:t>6:  Message in Symbols and the Results</a:t>
            </a:r>
            <a:endParaRPr lang="en-US" sz="2400" b="1" cap="small" dirty="0">
              <a:solidFill>
                <a:schemeClr val="tx2"/>
              </a:solidFill>
            </a:endParaRPr>
          </a:p>
        </p:txBody>
      </p:sp>
    </p:spTree>
    <p:extLst>
      <p:ext uri="{BB962C8B-B14F-4D97-AF65-F5344CB8AC3E}">
        <p14:creationId xmlns:p14="http://schemas.microsoft.com/office/powerpoint/2010/main" val="1947214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left)">
                                      <p:cBhvr>
                                        <p:cTn id="32" dur="500"/>
                                        <p:tgtEl>
                                          <p:spTgt spid="10">
                                            <p:txEl>
                                              <p:pRg st="0" end="0"/>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wipe(left)">
                                      <p:cBhvr>
                                        <p:cTn id="35" dur="500"/>
                                        <p:tgtEl>
                                          <p:spTgt spid="10">
                                            <p:txEl>
                                              <p:pRg st="1" end="1"/>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10">
                                            <p:txEl>
                                              <p:pRg st="2" end="2"/>
                                            </p:txEl>
                                          </p:spTgt>
                                        </p:tgtEl>
                                        <p:attrNameLst>
                                          <p:attrName>style.visibility</p:attrName>
                                        </p:attrNameLst>
                                      </p:cBhvr>
                                      <p:to>
                                        <p:strVal val="visible"/>
                                      </p:to>
                                    </p:set>
                                    <p:animEffect transition="in" filter="wipe(left)">
                                      <p:cBhvr>
                                        <p:cTn id="38" dur="500"/>
                                        <p:tgtEl>
                                          <p:spTgt spid="10">
                                            <p:txEl>
                                              <p:pRg st="2" end="2"/>
                                            </p:txEl>
                                          </p:spTgt>
                                        </p:tgtEl>
                                      </p:cBhvr>
                                    </p:animEffect>
                                  </p:childTnLst>
                                </p:cTn>
                              </p:par>
                              <p:par>
                                <p:cTn id="39" presetID="22" presetClass="entr" presetSubtype="8" fill="hold" nodeType="with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wipe(left)">
                                      <p:cBhvr>
                                        <p:cTn id="41" dur="500"/>
                                        <p:tgtEl>
                                          <p:spTgt spid="10">
                                            <p:txEl>
                                              <p:pRg st="3" end="3"/>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10">
                                            <p:txEl>
                                              <p:pRg st="4" end="4"/>
                                            </p:txEl>
                                          </p:spTgt>
                                        </p:tgtEl>
                                        <p:attrNameLst>
                                          <p:attrName>style.visibility</p:attrName>
                                        </p:attrNameLst>
                                      </p:cBhvr>
                                      <p:to>
                                        <p:strVal val="visible"/>
                                      </p:to>
                                    </p:set>
                                    <p:animEffect transition="in" filter="wipe(left)">
                                      <p:cBhvr>
                                        <p:cTn id="44" dur="500"/>
                                        <p:tgtEl>
                                          <p:spTgt spid="10">
                                            <p:txEl>
                                              <p:pRg st="4" end="4"/>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10">
                                            <p:txEl>
                                              <p:pRg st="5" end="5"/>
                                            </p:txEl>
                                          </p:spTgt>
                                        </p:tgtEl>
                                        <p:attrNameLst>
                                          <p:attrName>style.visibility</p:attrName>
                                        </p:attrNameLst>
                                      </p:cBhvr>
                                      <p:to>
                                        <p:strVal val="visible"/>
                                      </p:to>
                                    </p:set>
                                    <p:animEffect transition="in" filter="wipe(left)">
                                      <p:cBhvr>
                                        <p:cTn id="47" dur="500"/>
                                        <p:tgtEl>
                                          <p:spTgt spid="10">
                                            <p:txEl>
                                              <p:pRg st="5" end="5"/>
                                            </p:txEl>
                                          </p:spTgt>
                                        </p:tgtEl>
                                      </p:cBhvr>
                                    </p:animEffect>
                                  </p:childTnLst>
                                </p:cTn>
                              </p:par>
                              <p:par>
                                <p:cTn id="48" presetID="22" presetClass="entr" presetSubtype="8" fill="hold" nodeType="withEffect">
                                  <p:stCondLst>
                                    <p:cond delay="0"/>
                                  </p:stCondLst>
                                  <p:childTnLst>
                                    <p:set>
                                      <p:cBhvr>
                                        <p:cTn id="49" dur="1" fill="hold">
                                          <p:stCondLst>
                                            <p:cond delay="0"/>
                                          </p:stCondLst>
                                        </p:cTn>
                                        <p:tgtEl>
                                          <p:spTgt spid="10">
                                            <p:txEl>
                                              <p:pRg st="6" end="6"/>
                                            </p:txEl>
                                          </p:spTgt>
                                        </p:tgtEl>
                                        <p:attrNameLst>
                                          <p:attrName>style.visibility</p:attrName>
                                        </p:attrNameLst>
                                      </p:cBhvr>
                                      <p:to>
                                        <p:strVal val="visible"/>
                                      </p:to>
                                    </p:set>
                                    <p:animEffect transition="in" filter="wipe(left)">
                                      <p:cBhvr>
                                        <p:cTn id="50" dur="500"/>
                                        <p:tgtEl>
                                          <p:spTgt spid="10">
                                            <p:txEl>
                                              <p:pRg st="6" end="6"/>
                                            </p:txEl>
                                          </p:spTgt>
                                        </p:tgtEl>
                                      </p:cBhvr>
                                    </p:animEffect>
                                  </p:childTnLst>
                                </p:cTn>
                              </p:par>
                              <p:par>
                                <p:cTn id="51" presetID="22" presetClass="entr" presetSubtype="8" fill="hold" nodeType="withEffect">
                                  <p:stCondLst>
                                    <p:cond delay="0"/>
                                  </p:stCondLst>
                                  <p:childTnLst>
                                    <p:set>
                                      <p:cBhvr>
                                        <p:cTn id="52" dur="1" fill="hold">
                                          <p:stCondLst>
                                            <p:cond delay="0"/>
                                          </p:stCondLst>
                                        </p:cTn>
                                        <p:tgtEl>
                                          <p:spTgt spid="10">
                                            <p:txEl>
                                              <p:pRg st="7" end="7"/>
                                            </p:txEl>
                                          </p:spTgt>
                                        </p:tgtEl>
                                        <p:attrNameLst>
                                          <p:attrName>style.visibility</p:attrName>
                                        </p:attrNameLst>
                                      </p:cBhvr>
                                      <p:to>
                                        <p:strVal val="visible"/>
                                      </p:to>
                                    </p:set>
                                    <p:animEffect transition="in" filter="wipe(left)">
                                      <p:cBhvr>
                                        <p:cTn id="53" dur="500"/>
                                        <p:tgtEl>
                                          <p:spTgt spid="10">
                                            <p:txEl>
                                              <p:pRg st="7" end="7"/>
                                            </p:txEl>
                                          </p:spTgt>
                                        </p:tgtEl>
                                      </p:cBhvr>
                                    </p:animEffect>
                                  </p:childTnLst>
                                </p:cTn>
                              </p:par>
                              <p:par>
                                <p:cTn id="54" presetID="22" presetClass="entr" presetSubtype="8" fill="hold" nodeType="withEffect">
                                  <p:stCondLst>
                                    <p:cond delay="0"/>
                                  </p:stCondLst>
                                  <p:childTnLst>
                                    <p:set>
                                      <p:cBhvr>
                                        <p:cTn id="55" dur="1" fill="hold">
                                          <p:stCondLst>
                                            <p:cond delay="0"/>
                                          </p:stCondLst>
                                        </p:cTn>
                                        <p:tgtEl>
                                          <p:spTgt spid="10">
                                            <p:txEl>
                                              <p:pRg st="8" end="8"/>
                                            </p:txEl>
                                          </p:spTgt>
                                        </p:tgtEl>
                                        <p:attrNameLst>
                                          <p:attrName>style.visibility</p:attrName>
                                        </p:attrNameLst>
                                      </p:cBhvr>
                                      <p:to>
                                        <p:strVal val="visible"/>
                                      </p:to>
                                    </p:set>
                                    <p:animEffect transition="in" filter="wipe(left)">
                                      <p:cBhvr>
                                        <p:cTn id="56" dur="500"/>
                                        <p:tgtEl>
                                          <p:spTgt spid="10">
                                            <p:txEl>
                                              <p:pRg st="8" end="8"/>
                                            </p:txEl>
                                          </p:spTgt>
                                        </p:tgtEl>
                                      </p:cBhvr>
                                    </p:animEffect>
                                  </p:childTnLst>
                                </p:cTn>
                              </p:par>
                            </p:childTnLst>
                          </p:cTn>
                        </p:par>
                        <p:par>
                          <p:cTn id="57" fill="hold">
                            <p:stCondLst>
                              <p:cond delay="500"/>
                            </p:stCondLst>
                            <p:childTnLst>
                              <p:par>
                                <p:cTn id="58" presetID="6"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circle(in)">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right)">
                                      <p:cBhvr>
                                        <p:cTn id="70" dur="500"/>
                                        <p:tgtEl>
                                          <p:spTgt spid="31"/>
                                        </p:tgtEl>
                                      </p:cBhvr>
                                    </p:animEffect>
                                  </p:childTnLst>
                                </p:cTn>
                              </p:par>
                            </p:childTnLst>
                          </p:cTn>
                        </p:par>
                        <p:par>
                          <p:cTn id="71" fill="hold">
                            <p:stCondLst>
                              <p:cond delay="500"/>
                            </p:stCondLst>
                            <p:childTnLst>
                              <p:par>
                                <p:cTn id="72" presetID="22" presetClass="entr" presetSubtype="8" fill="hold" grpId="0" nodeType="afterEffect">
                                  <p:stCondLst>
                                    <p:cond delay="75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p:bldP spid="24" grpId="0" animBg="1"/>
      <p:bldP spid="25" grpId="0" animBg="1"/>
      <p:bldP spid="29"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6755" y="381000"/>
            <a:ext cx="10349845" cy="1143000"/>
          </a:xfrm>
        </p:spPr>
        <p:txBody>
          <a:bodyPr/>
          <a:lstStyle/>
          <a:p>
            <a:r>
              <a:rPr lang="en-US" dirty="0" smtClean="0"/>
              <a:t>The broken flask </a:t>
            </a:r>
            <a:r>
              <a:rPr lang="en-US" sz="2400" dirty="0" smtClean="0">
                <a:solidFill>
                  <a:schemeClr val="tx2"/>
                </a:solidFill>
              </a:rPr>
              <a:t>– chapter 19</a:t>
            </a:r>
            <a:endParaRPr lang="en-US" dirty="0">
              <a:solidFill>
                <a:schemeClr val="tx2"/>
              </a:solidFill>
            </a:endParaRPr>
          </a:p>
        </p:txBody>
      </p:sp>
      <p:sp>
        <p:nvSpPr>
          <p:cNvPr id="4" name="Rectangle 3"/>
          <p:cNvSpPr/>
          <p:nvPr/>
        </p:nvSpPr>
        <p:spPr>
          <a:xfrm>
            <a:off x="5679356" y="6364605"/>
            <a:ext cx="6370205" cy="461665"/>
          </a:xfrm>
          <a:prstGeom prst="rect">
            <a:avLst/>
          </a:prstGeom>
        </p:spPr>
        <p:txBody>
          <a:bodyPr wrap="none">
            <a:spAutoFit/>
          </a:bodyPr>
          <a:lstStyle/>
          <a:p>
            <a:pPr algn="r"/>
            <a:r>
              <a:rPr lang="en-US" sz="2400" b="1" cap="small" dirty="0">
                <a:solidFill>
                  <a:schemeClr val="tx2"/>
                </a:solidFill>
              </a:rPr>
              <a:t>Lesson </a:t>
            </a:r>
            <a:r>
              <a:rPr lang="en-US" sz="2400" b="1" cap="small" dirty="0" smtClean="0">
                <a:solidFill>
                  <a:schemeClr val="tx2"/>
                </a:solidFill>
              </a:rPr>
              <a:t>6:  Message in Symbols and the Results</a:t>
            </a:r>
            <a:endParaRPr lang="en-US" sz="2400" b="1" cap="small" dirty="0">
              <a:solidFill>
                <a:schemeClr val="tx2"/>
              </a:solidFill>
            </a:endParaRPr>
          </a:p>
        </p:txBody>
      </p:sp>
      <p:pic>
        <p:nvPicPr>
          <p:cNvPr id="5" name="Picture 5" descr="map-24-0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70494" y="311085"/>
            <a:ext cx="4491681" cy="57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59876" y="1633097"/>
            <a:ext cx="6881567" cy="4524315"/>
          </a:xfrm>
          <a:prstGeom prst="rect">
            <a:avLst/>
          </a:prstGeom>
        </p:spPr>
        <p:txBody>
          <a:bodyPr wrap="square">
            <a:spAutoFit/>
          </a:bodyPr>
          <a:lstStyle/>
          <a:p>
            <a:pPr marL="342900" indent="-342900">
              <a:buClr>
                <a:schemeClr val="accent1"/>
              </a:buClr>
              <a:buFont typeface="Arial" pitchFamily="34" charset="0"/>
              <a:buChar char="•"/>
            </a:pPr>
            <a:r>
              <a:rPr lang="en-US" sz="2400" b="1" dirty="0" err="1"/>
              <a:t>Jer</a:t>
            </a:r>
            <a:r>
              <a:rPr lang="en-US" sz="2400" b="1" dirty="0"/>
              <a:t> </a:t>
            </a:r>
            <a:r>
              <a:rPr lang="en-US" sz="2400" b="1" dirty="0" smtClean="0"/>
              <a:t>19:1-3</a:t>
            </a:r>
            <a:r>
              <a:rPr lang="en-US" sz="2400" dirty="0"/>
              <a:t>  </a:t>
            </a:r>
            <a:r>
              <a:rPr lang="en-US" sz="2400" dirty="0">
                <a:solidFill>
                  <a:schemeClr val="tx2"/>
                </a:solidFill>
                <a:effectLst>
                  <a:outerShdw blurRad="38100" dist="38100" dir="2700000" algn="tl">
                    <a:srgbClr val="000000">
                      <a:alpha val="43137"/>
                    </a:srgbClr>
                  </a:outerShdw>
                </a:effectLst>
              </a:rPr>
              <a:t>Thus says the LORD: "Go and get a potter's earthen flask, and </a:t>
            </a:r>
            <a:r>
              <a:rPr lang="en-US" sz="2400" i="1" dirty="0">
                <a:solidFill>
                  <a:schemeClr val="tx2"/>
                </a:solidFill>
                <a:effectLst>
                  <a:outerShdw blurRad="38100" dist="38100" dir="2700000" algn="tl">
                    <a:srgbClr val="000000">
                      <a:alpha val="43137"/>
                    </a:srgbClr>
                  </a:outerShdw>
                </a:effectLst>
              </a:rPr>
              <a:t>take</a:t>
            </a:r>
            <a:r>
              <a:rPr lang="en-US" sz="2400" dirty="0">
                <a:solidFill>
                  <a:schemeClr val="tx2"/>
                </a:solidFill>
                <a:effectLst>
                  <a:outerShdw blurRad="38100" dist="38100" dir="2700000" algn="tl">
                    <a:srgbClr val="000000">
                      <a:alpha val="43137"/>
                    </a:srgbClr>
                  </a:outerShdw>
                </a:effectLst>
              </a:rPr>
              <a:t> some of the elders of the people and some of the elders of the priests. </a:t>
            </a:r>
            <a:r>
              <a:rPr lang="en-US" sz="2400" b="1" baseline="30000" dirty="0" smtClean="0">
                <a:solidFill>
                  <a:schemeClr val="tx2"/>
                </a:solidFill>
                <a:effectLst>
                  <a:outerShdw blurRad="38100" dist="38100" dir="2700000" algn="tl">
                    <a:srgbClr val="000000">
                      <a:alpha val="43137"/>
                    </a:srgbClr>
                  </a:outerShdw>
                </a:effectLst>
              </a:rPr>
              <a:t>2</a:t>
            </a:r>
            <a:r>
              <a:rPr lang="en-US" sz="2400" dirty="0" smtClean="0">
                <a:solidFill>
                  <a:schemeClr val="tx2"/>
                </a:solidFill>
                <a:effectLst>
                  <a:outerShdw blurRad="38100" dist="38100" dir="2700000" algn="tl">
                    <a:srgbClr val="000000">
                      <a:alpha val="43137"/>
                    </a:srgbClr>
                  </a:outerShdw>
                </a:effectLst>
              </a:rPr>
              <a:t> </a:t>
            </a:r>
            <a:r>
              <a:rPr lang="en-US" sz="2400" dirty="0">
                <a:solidFill>
                  <a:schemeClr val="tx2"/>
                </a:solidFill>
                <a:effectLst>
                  <a:outerShdw blurRad="38100" dist="38100" dir="2700000" algn="tl">
                    <a:srgbClr val="000000">
                      <a:alpha val="43137"/>
                    </a:srgbClr>
                  </a:outerShdw>
                </a:effectLst>
              </a:rPr>
              <a:t>And go out to the Valley of the Son of Hinnom, which </a:t>
            </a:r>
            <a:r>
              <a:rPr lang="en-US" sz="2400" i="1" dirty="0">
                <a:solidFill>
                  <a:schemeClr val="tx2"/>
                </a:solidFill>
                <a:effectLst>
                  <a:outerShdw blurRad="38100" dist="38100" dir="2700000" algn="tl">
                    <a:srgbClr val="000000">
                      <a:alpha val="43137"/>
                    </a:srgbClr>
                  </a:outerShdw>
                </a:effectLst>
              </a:rPr>
              <a:t>is</a:t>
            </a:r>
            <a:r>
              <a:rPr lang="en-US" sz="2400" dirty="0">
                <a:solidFill>
                  <a:schemeClr val="tx2"/>
                </a:solidFill>
                <a:effectLst>
                  <a:outerShdw blurRad="38100" dist="38100" dir="2700000" algn="tl">
                    <a:srgbClr val="000000">
                      <a:alpha val="43137"/>
                    </a:srgbClr>
                  </a:outerShdw>
                </a:effectLst>
              </a:rPr>
              <a:t> by the entry of the Potsherd Gate; and proclaim there the words that I will tell you, </a:t>
            </a:r>
            <a:r>
              <a:rPr lang="en-US" sz="2400" b="1" baseline="30000" dirty="0" smtClean="0">
                <a:solidFill>
                  <a:schemeClr val="tx2"/>
                </a:solidFill>
                <a:effectLst>
                  <a:outerShdw blurRad="38100" dist="38100" dir="2700000" algn="tl">
                    <a:srgbClr val="000000">
                      <a:alpha val="43137"/>
                    </a:srgbClr>
                  </a:outerShdw>
                </a:effectLst>
              </a:rPr>
              <a:t>3</a:t>
            </a:r>
            <a:r>
              <a:rPr lang="en-US" sz="2400" dirty="0" smtClean="0">
                <a:solidFill>
                  <a:schemeClr val="tx2"/>
                </a:solidFill>
                <a:effectLst>
                  <a:outerShdw blurRad="38100" dist="38100" dir="2700000" algn="tl">
                    <a:srgbClr val="000000">
                      <a:alpha val="43137"/>
                    </a:srgbClr>
                  </a:outerShdw>
                </a:effectLst>
              </a:rPr>
              <a:t> </a:t>
            </a:r>
            <a:r>
              <a:rPr lang="en-US" sz="2400" dirty="0">
                <a:solidFill>
                  <a:schemeClr val="tx2"/>
                </a:solidFill>
                <a:effectLst>
                  <a:outerShdw blurRad="38100" dist="38100" dir="2700000" algn="tl">
                    <a:srgbClr val="000000">
                      <a:alpha val="43137"/>
                    </a:srgbClr>
                  </a:outerShdw>
                </a:effectLst>
              </a:rPr>
              <a:t>and say, 'Hear the word of the LORD, O kings of Judah and inhabitants of Jerusalem. Thus says the LORD of hosts, the God of Israel: "Behold, I will bring such a catastrophe on this place, that whoever hears of it, his ears will tingle. </a:t>
            </a:r>
          </a:p>
        </p:txBody>
      </p:sp>
    </p:spTree>
    <p:extLst>
      <p:ext uri="{BB962C8B-B14F-4D97-AF65-F5344CB8AC3E}">
        <p14:creationId xmlns:p14="http://schemas.microsoft.com/office/powerpoint/2010/main" val="2479873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6755" y="381000"/>
            <a:ext cx="10349845" cy="1143000"/>
          </a:xfrm>
        </p:spPr>
        <p:txBody>
          <a:bodyPr/>
          <a:lstStyle/>
          <a:p>
            <a:r>
              <a:rPr lang="en-US" dirty="0" smtClean="0"/>
              <a:t>The broken flask </a:t>
            </a:r>
            <a:r>
              <a:rPr lang="en-US" sz="2400" dirty="0" smtClean="0">
                <a:solidFill>
                  <a:schemeClr val="tx2"/>
                </a:solidFill>
              </a:rPr>
              <a:t>– chapter 19</a:t>
            </a:r>
            <a:endParaRPr lang="en-US" dirty="0">
              <a:solidFill>
                <a:schemeClr val="tx2"/>
              </a:solidFill>
            </a:endParaRPr>
          </a:p>
        </p:txBody>
      </p:sp>
      <p:sp>
        <p:nvSpPr>
          <p:cNvPr id="4" name="Rectangle 3"/>
          <p:cNvSpPr/>
          <p:nvPr/>
        </p:nvSpPr>
        <p:spPr>
          <a:xfrm>
            <a:off x="5679356" y="6364605"/>
            <a:ext cx="6370205" cy="461665"/>
          </a:xfrm>
          <a:prstGeom prst="rect">
            <a:avLst/>
          </a:prstGeom>
        </p:spPr>
        <p:txBody>
          <a:bodyPr wrap="none">
            <a:spAutoFit/>
          </a:bodyPr>
          <a:lstStyle/>
          <a:p>
            <a:pPr algn="r"/>
            <a:r>
              <a:rPr lang="en-US" sz="2400" b="1" cap="small" dirty="0">
                <a:solidFill>
                  <a:schemeClr val="tx2"/>
                </a:solidFill>
              </a:rPr>
              <a:t>Lesson </a:t>
            </a:r>
            <a:r>
              <a:rPr lang="en-US" sz="2400" b="1" cap="small" dirty="0" smtClean="0">
                <a:solidFill>
                  <a:schemeClr val="tx2"/>
                </a:solidFill>
              </a:rPr>
              <a:t>6:  Message in Symbols and the Results</a:t>
            </a:r>
            <a:endParaRPr lang="en-US" sz="2400" b="1" cap="small" dirty="0">
              <a:solidFill>
                <a:schemeClr val="tx2"/>
              </a:solidFill>
            </a:endParaRPr>
          </a:p>
        </p:txBody>
      </p:sp>
      <p:pic>
        <p:nvPicPr>
          <p:cNvPr id="6" name="Picture 2" descr="https://upload.wikimedia.org/wikipedia/commons/thumb/8/89/Foster_Bible_Pictures_0074-1_Offering_to_Molech.jpg/250px-Foster_Bible_Pictures_0074-1_Offering_to_Mole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7125" y="292231"/>
            <a:ext cx="4722436" cy="581633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59877" y="1828800"/>
            <a:ext cx="6495068" cy="4128940"/>
          </a:xfrm>
        </p:spPr>
        <p:txBody>
          <a:bodyPr>
            <a:normAutofit/>
          </a:bodyPr>
          <a:lstStyle/>
          <a:p>
            <a:r>
              <a:rPr lang="en-US" sz="2400" b="1" dirty="0" err="1"/>
              <a:t>Jer</a:t>
            </a:r>
            <a:r>
              <a:rPr lang="en-US" sz="2400" b="1" dirty="0"/>
              <a:t> 19:4</a:t>
            </a:r>
            <a:r>
              <a:rPr lang="en-US" sz="2400" dirty="0"/>
              <a:t>  </a:t>
            </a:r>
            <a:r>
              <a:rPr lang="en-US" sz="2400" dirty="0">
                <a:solidFill>
                  <a:schemeClr val="tx2"/>
                </a:solidFill>
                <a:effectLst>
                  <a:outerShdw blurRad="38100" dist="38100" dir="2700000" algn="tl">
                    <a:srgbClr val="000000">
                      <a:alpha val="43137"/>
                    </a:srgbClr>
                  </a:outerShdw>
                </a:effectLst>
              </a:rPr>
              <a:t>"Because they have forsaken Me and made this an alien place, because they have burned incense in it to other gods whom neither they, their fathers, nor the kings of Judah have known, and have filled this place with the blood of the innocents</a:t>
            </a:r>
            <a:r>
              <a:rPr lang="en-US" sz="2400" dirty="0"/>
              <a:t> </a:t>
            </a:r>
          </a:p>
          <a:p>
            <a:r>
              <a:rPr lang="en-US" sz="2400" b="1" dirty="0" err="1"/>
              <a:t>Jer</a:t>
            </a:r>
            <a:r>
              <a:rPr lang="en-US" sz="2400" b="1" dirty="0"/>
              <a:t> 19:5</a:t>
            </a:r>
            <a:r>
              <a:rPr lang="en-US" sz="2400" dirty="0"/>
              <a:t> </a:t>
            </a:r>
            <a:r>
              <a:rPr lang="en-US" sz="2400" dirty="0" smtClean="0"/>
              <a:t> </a:t>
            </a:r>
            <a:r>
              <a:rPr lang="en-US" sz="2400" dirty="0" smtClean="0">
                <a:solidFill>
                  <a:schemeClr val="tx2"/>
                </a:solidFill>
                <a:effectLst>
                  <a:outerShdw blurRad="38100" dist="38100" dir="2700000" algn="tl">
                    <a:srgbClr val="000000">
                      <a:alpha val="43137"/>
                    </a:srgbClr>
                  </a:outerShdw>
                </a:effectLst>
              </a:rPr>
              <a:t>they </a:t>
            </a:r>
            <a:r>
              <a:rPr lang="en-US" sz="2400" dirty="0">
                <a:solidFill>
                  <a:schemeClr val="tx2"/>
                </a:solidFill>
                <a:effectLst>
                  <a:outerShdw blurRad="38100" dist="38100" dir="2700000" algn="tl">
                    <a:srgbClr val="000000">
                      <a:alpha val="43137"/>
                    </a:srgbClr>
                  </a:outerShdw>
                </a:effectLst>
              </a:rPr>
              <a:t>have also built the high places of Baal, to burn their sons with fire </a:t>
            </a:r>
            <a:r>
              <a:rPr lang="en-US" sz="2400" i="1" dirty="0">
                <a:solidFill>
                  <a:schemeClr val="tx2"/>
                </a:solidFill>
                <a:effectLst>
                  <a:outerShdw blurRad="38100" dist="38100" dir="2700000" algn="tl">
                    <a:srgbClr val="000000">
                      <a:alpha val="43137"/>
                    </a:srgbClr>
                  </a:outerShdw>
                </a:effectLst>
              </a:rPr>
              <a:t>for</a:t>
            </a:r>
            <a:r>
              <a:rPr lang="en-US" sz="2400" dirty="0">
                <a:solidFill>
                  <a:schemeClr val="tx2"/>
                </a:solidFill>
                <a:effectLst>
                  <a:outerShdw blurRad="38100" dist="38100" dir="2700000" algn="tl">
                    <a:srgbClr val="000000">
                      <a:alpha val="43137"/>
                    </a:srgbClr>
                  </a:outerShdw>
                </a:effectLst>
              </a:rPr>
              <a:t> burnt offerings to Baal, which I did not command or speak, nor did it come into My </a:t>
            </a:r>
            <a:r>
              <a:rPr lang="en-US" sz="2400" dirty="0" smtClean="0">
                <a:solidFill>
                  <a:schemeClr val="tx2"/>
                </a:solidFill>
                <a:effectLst>
                  <a:outerShdw blurRad="38100" dist="38100" dir="2700000" algn="tl">
                    <a:srgbClr val="000000">
                      <a:alpha val="43137"/>
                    </a:srgbClr>
                  </a:outerShdw>
                </a:effectLst>
              </a:rPr>
              <a:t>mind</a:t>
            </a:r>
            <a:r>
              <a:rPr lang="en-US" sz="2400" dirty="0"/>
              <a:t> </a:t>
            </a:r>
          </a:p>
        </p:txBody>
      </p:sp>
      <p:cxnSp>
        <p:nvCxnSpPr>
          <p:cNvPr id="9" name="Straight Connector 8"/>
          <p:cNvCxnSpPr/>
          <p:nvPr/>
        </p:nvCxnSpPr>
        <p:spPr>
          <a:xfrm>
            <a:off x="1951348" y="5373278"/>
            <a:ext cx="3728008" cy="1885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368296" y="4323466"/>
            <a:ext cx="4640093" cy="1785104"/>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200" dirty="0">
                <a:solidFill>
                  <a:schemeClr val="tx2"/>
                </a:solidFill>
                <a:effectLst>
                  <a:outerShdw blurRad="38100" dist="38100" dir="2700000" algn="tl">
                    <a:srgbClr val="000000">
                      <a:alpha val="43137"/>
                    </a:srgbClr>
                  </a:outerShdw>
                </a:effectLst>
              </a:rPr>
              <a:t>Lev 18:21  And you shall not let any of your descendants pass through </a:t>
            </a:r>
            <a:r>
              <a:rPr lang="en-US" sz="2200" i="1" dirty="0">
                <a:solidFill>
                  <a:schemeClr val="tx2"/>
                </a:solidFill>
                <a:effectLst>
                  <a:outerShdw blurRad="38100" dist="38100" dir="2700000" algn="tl">
                    <a:srgbClr val="000000">
                      <a:alpha val="43137"/>
                    </a:srgbClr>
                  </a:outerShdw>
                </a:effectLst>
              </a:rPr>
              <a:t>the fire</a:t>
            </a:r>
            <a:r>
              <a:rPr lang="en-US" sz="2200" dirty="0">
                <a:solidFill>
                  <a:schemeClr val="tx2"/>
                </a:solidFill>
                <a:effectLst>
                  <a:outerShdw blurRad="38100" dist="38100" dir="2700000" algn="tl">
                    <a:srgbClr val="000000">
                      <a:alpha val="43137"/>
                    </a:srgbClr>
                  </a:outerShdw>
                </a:effectLst>
              </a:rPr>
              <a:t> to </a:t>
            </a:r>
            <a:r>
              <a:rPr lang="en-US" sz="2200" dirty="0" err="1">
                <a:solidFill>
                  <a:schemeClr val="tx2"/>
                </a:solidFill>
                <a:effectLst>
                  <a:outerShdw blurRad="38100" dist="38100" dir="2700000" algn="tl">
                    <a:srgbClr val="000000">
                      <a:alpha val="43137"/>
                    </a:srgbClr>
                  </a:outerShdw>
                </a:effectLst>
              </a:rPr>
              <a:t>Molech</a:t>
            </a:r>
            <a:r>
              <a:rPr lang="en-US" sz="2200" dirty="0">
                <a:solidFill>
                  <a:schemeClr val="tx2"/>
                </a:solidFill>
                <a:effectLst>
                  <a:outerShdw blurRad="38100" dist="38100" dir="2700000" algn="tl">
                    <a:srgbClr val="000000">
                      <a:alpha val="43137"/>
                    </a:srgbClr>
                  </a:outerShdw>
                </a:effectLst>
              </a:rPr>
              <a:t>, nor shall you profane the name of your God: I </a:t>
            </a:r>
            <a:r>
              <a:rPr lang="en-US" sz="2200" i="1" dirty="0">
                <a:solidFill>
                  <a:schemeClr val="tx2"/>
                </a:solidFill>
                <a:effectLst>
                  <a:outerShdw blurRad="38100" dist="38100" dir="2700000" algn="tl">
                    <a:srgbClr val="000000">
                      <a:alpha val="43137"/>
                    </a:srgbClr>
                  </a:outerShdw>
                </a:effectLst>
              </a:rPr>
              <a:t>am</a:t>
            </a:r>
            <a:r>
              <a:rPr lang="en-US" sz="2200" dirty="0">
                <a:solidFill>
                  <a:schemeClr val="tx2"/>
                </a:solidFill>
                <a:effectLst>
                  <a:outerShdw blurRad="38100" dist="38100" dir="2700000" algn="tl">
                    <a:srgbClr val="000000">
                      <a:alpha val="43137"/>
                    </a:srgbClr>
                  </a:outerShdw>
                </a:effectLst>
              </a:rPr>
              <a:t> the LORD.</a:t>
            </a:r>
            <a:r>
              <a:rPr lang="en-US" dirty="0"/>
              <a:t> </a:t>
            </a:r>
          </a:p>
        </p:txBody>
      </p:sp>
    </p:spTree>
    <p:extLst>
      <p:ext uri="{BB962C8B-B14F-4D97-AF65-F5344CB8AC3E}">
        <p14:creationId xmlns:p14="http://schemas.microsoft.com/office/powerpoint/2010/main" val="141211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Topheth</a:t>
            </a: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460" y="1646237"/>
            <a:ext cx="6846887" cy="384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4"/>
          <p:cNvSpPr txBox="1">
            <a:spLocks noChangeArrowheads="1"/>
          </p:cNvSpPr>
          <p:nvPr/>
        </p:nvSpPr>
        <p:spPr bwMode="auto">
          <a:xfrm>
            <a:off x="7769347" y="1796478"/>
            <a:ext cx="3542808" cy="3477875"/>
          </a:xfrm>
          <a:prstGeom prst="rect">
            <a:avLst/>
          </a:prstGeom>
          <a:ln/>
          <a:effectLst>
            <a:outerShdw blurRad="50800" dist="38100" dir="2700000" algn="tl" rotWithShape="0">
              <a:prstClr val="black">
                <a:alpha val="40000"/>
              </a:prstClr>
            </a:outerShdw>
          </a:effectLst>
          <a:scene3d>
            <a:camera prst="orthographicFront"/>
            <a:lightRig rig="threePt" dir="t"/>
          </a:scene3d>
          <a:sp3d>
            <a:bevelT/>
          </a:sp3d>
          <a:extLst/>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i="1" dirty="0">
                <a:solidFill>
                  <a:schemeClr val="tx2"/>
                </a:solidFill>
                <a:effectLst>
                  <a:outerShdw blurRad="38100" dist="38100" dir="2700000" algn="tl">
                    <a:srgbClr val="000000">
                      <a:alpha val="43137"/>
                    </a:srgbClr>
                  </a:outerShdw>
                </a:effectLst>
              </a:rPr>
              <a:t>ASOR Punic Project/James </a:t>
            </a:r>
            <a:r>
              <a:rPr lang="en-US" altLang="en-US" i="1" dirty="0" err="1">
                <a:solidFill>
                  <a:schemeClr val="tx2"/>
                </a:solidFill>
                <a:effectLst>
                  <a:outerShdw blurRad="38100" dist="38100" dir="2700000" algn="tl">
                    <a:srgbClr val="000000">
                      <a:alpha val="43137"/>
                    </a:srgbClr>
                  </a:outerShdw>
                </a:effectLst>
              </a:rPr>
              <a:t>Whitred</a:t>
            </a:r>
            <a:endParaRPr lang="en-US" altLang="en-US" dirty="0">
              <a:solidFill>
                <a:schemeClr val="tx2"/>
              </a:solidFill>
              <a:effectLst>
                <a:outerShdw blurRad="38100" dist="38100" dir="2700000" algn="tl">
                  <a:srgbClr val="000000">
                    <a:alpha val="43137"/>
                  </a:srgbClr>
                </a:outerShdw>
              </a:effectLst>
            </a:endParaRPr>
          </a:p>
          <a:p>
            <a:pPr eaLnBrk="1" hangingPunct="1"/>
            <a:r>
              <a:rPr lang="en-US" altLang="en-US" dirty="0">
                <a:solidFill>
                  <a:schemeClr val="tx2"/>
                </a:solidFill>
                <a:effectLst>
                  <a:outerShdw blurRad="38100" dist="38100" dir="2700000" algn="tl">
                    <a:srgbClr val="000000">
                      <a:alpha val="43137"/>
                    </a:srgbClr>
                  </a:outerShdw>
                </a:effectLst>
              </a:rPr>
              <a:t>A seventh century B.C. burial urn (</a:t>
            </a:r>
            <a:r>
              <a:rPr lang="en-US" altLang="en-US" dirty="0" err="1">
                <a:solidFill>
                  <a:schemeClr val="tx2"/>
                </a:solidFill>
                <a:effectLst>
                  <a:outerShdw blurRad="38100" dist="38100" dir="2700000" algn="tl">
                    <a:srgbClr val="000000">
                      <a:alpha val="43137"/>
                    </a:srgbClr>
                  </a:outerShdw>
                </a:effectLst>
              </a:rPr>
              <a:t>Tanit</a:t>
            </a:r>
            <a:r>
              <a:rPr lang="en-US" altLang="en-US" dirty="0">
                <a:solidFill>
                  <a:schemeClr val="tx2"/>
                </a:solidFill>
                <a:effectLst>
                  <a:outerShdw blurRad="38100" dist="38100" dir="2700000" algn="tl">
                    <a:srgbClr val="000000">
                      <a:alpha val="43137"/>
                    </a:srgbClr>
                  </a:outerShdw>
                </a:effectLst>
              </a:rPr>
              <a:t> I) in its pit with lid in place (left) and with lid removed (right), showing the charred remains of an infant.</a:t>
            </a:r>
          </a:p>
          <a:p>
            <a:pPr eaLnBrk="1" hangingPunct="1"/>
            <a:r>
              <a:rPr lang="en-US" altLang="en-US" sz="1400" i="1" dirty="0">
                <a:solidFill>
                  <a:schemeClr val="tx2"/>
                </a:solidFill>
                <a:effectLst>
                  <a:outerShdw blurRad="38100" dist="38100" dir="2700000" algn="tl">
                    <a:srgbClr val="000000">
                      <a:alpha val="43137"/>
                    </a:srgbClr>
                  </a:outerShdw>
                </a:effectLst>
              </a:rPr>
              <a:t>BAR 10:01 (Jan/Feb 1984)</a:t>
            </a:r>
            <a:r>
              <a:rPr lang="en-US" altLang="en-US" sz="1400" dirty="0">
                <a:solidFill>
                  <a:schemeClr val="tx2"/>
                </a:solidFill>
                <a:effectLst>
                  <a:outerShdw blurRad="38100" dist="38100" dir="2700000" algn="tl">
                    <a:srgbClr val="000000">
                      <a:alpha val="43137"/>
                    </a:srgbClr>
                  </a:outerShdw>
                </a:effectLst>
              </a:rPr>
              <a:t>. Biblical Archaeology Society.</a:t>
            </a:r>
          </a:p>
        </p:txBody>
      </p:sp>
      <p:sp>
        <p:nvSpPr>
          <p:cNvPr id="5" name="Rectangle 4"/>
          <p:cNvSpPr/>
          <p:nvPr/>
        </p:nvSpPr>
        <p:spPr>
          <a:xfrm>
            <a:off x="5679356" y="6364605"/>
            <a:ext cx="6370205" cy="461665"/>
          </a:xfrm>
          <a:prstGeom prst="rect">
            <a:avLst/>
          </a:prstGeom>
        </p:spPr>
        <p:txBody>
          <a:bodyPr wrap="none">
            <a:spAutoFit/>
          </a:bodyPr>
          <a:lstStyle/>
          <a:p>
            <a:pPr algn="r"/>
            <a:r>
              <a:rPr lang="en-US" sz="2400" b="1" cap="small" dirty="0">
                <a:solidFill>
                  <a:schemeClr val="tx2"/>
                </a:solidFill>
              </a:rPr>
              <a:t>Lesson </a:t>
            </a:r>
            <a:r>
              <a:rPr lang="en-US" sz="2400" b="1" cap="small" dirty="0" smtClean="0">
                <a:solidFill>
                  <a:schemeClr val="tx2"/>
                </a:solidFill>
              </a:rPr>
              <a:t>6:  Message in Symbols and the Results</a:t>
            </a:r>
            <a:endParaRPr lang="en-US" sz="2400" b="1" cap="small" dirty="0">
              <a:solidFill>
                <a:schemeClr val="tx2"/>
              </a:solidFill>
            </a:endParaRPr>
          </a:p>
        </p:txBody>
      </p:sp>
    </p:spTree>
    <p:extLst>
      <p:ext uri="{BB962C8B-B14F-4D97-AF65-F5344CB8AC3E}">
        <p14:creationId xmlns:p14="http://schemas.microsoft.com/office/powerpoint/2010/main" val="1109446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Class Objectives</a:t>
            </a:r>
          </a:p>
        </p:txBody>
      </p:sp>
      <p:sp>
        <p:nvSpPr>
          <p:cNvPr id="58372" name="Rectangle 4"/>
          <p:cNvSpPr>
            <a:spLocks noGrp="1" noChangeArrowheads="1"/>
          </p:cNvSpPr>
          <p:nvPr>
            <p:ph idx="1"/>
          </p:nvPr>
        </p:nvSpPr>
        <p:spPr>
          <a:xfrm>
            <a:off x="1295400" y="1828800"/>
            <a:ext cx="10520082" cy="4114800"/>
          </a:xfrm>
        </p:spPr>
        <p:txBody>
          <a:bodyPr>
            <a:normAutofit/>
          </a:bodyPr>
          <a:lstStyle/>
          <a:p>
            <a:r>
              <a:rPr lang="en-US" sz="2400" dirty="0">
                <a:effectLst>
                  <a:outerShdw blurRad="38100" dist="38100" dir="2700000" algn="tl">
                    <a:srgbClr val="000000">
                      <a:alpha val="43137"/>
                    </a:srgbClr>
                  </a:outerShdw>
                </a:effectLst>
              </a:rPr>
              <a:t>Give examples of how God moves in the Nations and in Time to accomplish His will</a:t>
            </a:r>
          </a:p>
          <a:p>
            <a:pPr>
              <a:lnSpc>
                <a:spcPct val="200000"/>
              </a:lnSpc>
            </a:pPr>
            <a:r>
              <a:rPr lang="en-US" sz="2400" dirty="0">
                <a:effectLst>
                  <a:outerShdw blurRad="38100" dist="38100" dir="2700000" algn="tl">
                    <a:srgbClr val="000000">
                      <a:alpha val="43137"/>
                    </a:srgbClr>
                  </a:outerShdw>
                </a:effectLst>
              </a:rPr>
              <a:t>See Jeremiah as a real person in history, and how God developed his faith</a:t>
            </a:r>
          </a:p>
          <a:p>
            <a:pPr>
              <a:lnSpc>
                <a:spcPct val="200000"/>
              </a:lnSpc>
            </a:pPr>
            <a:r>
              <a:rPr lang="en-US" sz="2400" dirty="0">
                <a:effectLst>
                  <a:outerShdw blurRad="38100" dist="38100" dir="2700000" algn="tl">
                    <a:srgbClr val="000000">
                      <a:alpha val="43137"/>
                    </a:srgbClr>
                  </a:outerShdw>
                </a:effectLst>
              </a:rPr>
              <a:t>See how idolatry betrays our relationship with God</a:t>
            </a:r>
          </a:p>
          <a:p>
            <a:pPr>
              <a:lnSpc>
                <a:spcPct val="200000"/>
              </a:lnSpc>
            </a:pPr>
            <a:r>
              <a:rPr lang="en-US" sz="2400" dirty="0">
                <a:effectLst>
                  <a:outerShdw blurRad="38100" dist="38100" dir="2700000" algn="tl">
                    <a:srgbClr val="000000">
                      <a:alpha val="43137"/>
                    </a:srgbClr>
                  </a:outerShdw>
                </a:effectLst>
              </a:rPr>
              <a:t>See God’s mercy displayed, even in judgement</a:t>
            </a:r>
          </a:p>
        </p:txBody>
      </p:sp>
      <p:sp>
        <p:nvSpPr>
          <p:cNvPr id="6" name="Rectangle 5"/>
          <p:cNvSpPr/>
          <p:nvPr/>
        </p:nvSpPr>
        <p:spPr>
          <a:xfrm>
            <a:off x="5679356" y="6364605"/>
            <a:ext cx="6370205" cy="461665"/>
          </a:xfrm>
          <a:prstGeom prst="rect">
            <a:avLst/>
          </a:prstGeom>
        </p:spPr>
        <p:txBody>
          <a:bodyPr wrap="none">
            <a:spAutoFit/>
          </a:bodyPr>
          <a:lstStyle/>
          <a:p>
            <a:pPr algn="r"/>
            <a:r>
              <a:rPr lang="en-US" sz="2400" b="1" cap="small" dirty="0">
                <a:solidFill>
                  <a:schemeClr val="tx2"/>
                </a:solidFill>
              </a:rPr>
              <a:t>Lesson </a:t>
            </a:r>
            <a:r>
              <a:rPr lang="en-US" sz="2400" b="1" cap="small" dirty="0" smtClean="0">
                <a:solidFill>
                  <a:schemeClr val="tx2"/>
                </a:solidFill>
              </a:rPr>
              <a:t>6:  Message in Symbols and the Results</a:t>
            </a:r>
            <a:endParaRPr lang="en-US" sz="2400" b="1" cap="small" dirty="0">
              <a:solidFill>
                <a:schemeClr val="tx2"/>
              </a:solidFill>
            </a:endParaRPr>
          </a:p>
        </p:txBody>
      </p:sp>
    </p:spTree>
    <p:extLst>
      <p:ext uri="{BB962C8B-B14F-4D97-AF65-F5344CB8AC3E}">
        <p14:creationId xmlns:p14="http://schemas.microsoft.com/office/powerpoint/2010/main" val="1272155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Topheth</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949" y="157511"/>
            <a:ext cx="4763678" cy="597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1389307" y="1641884"/>
            <a:ext cx="5350858" cy="4154984"/>
          </a:xfrm>
          <a:prstGeom prst="rect">
            <a:avLst/>
          </a:prstGeom>
          <a:ln/>
          <a:effectLst>
            <a:outerShdw blurRad="50800" dist="38100" dir="2700000" algn="tl" rotWithShape="0">
              <a:prstClr val="black">
                <a:alpha val="40000"/>
              </a:prstClr>
            </a:outerShdw>
          </a:effectLst>
          <a:scene3d>
            <a:camera prst="orthographicFront"/>
            <a:lightRig rig="threePt" dir="t"/>
          </a:scene3d>
          <a:sp3d>
            <a:bevelT/>
          </a:sp3d>
          <a:extLst/>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i="1" dirty="0">
                <a:solidFill>
                  <a:schemeClr val="tx2"/>
                </a:solidFill>
                <a:effectLst>
                  <a:outerShdw blurRad="38100" dist="38100" dir="2700000" algn="tl">
                    <a:srgbClr val="000000">
                      <a:alpha val="43137"/>
                    </a:srgbClr>
                  </a:outerShdw>
                </a:effectLst>
              </a:rPr>
              <a:t>ASOR Punic Project/James </a:t>
            </a:r>
            <a:r>
              <a:rPr lang="en-US" altLang="en-US" i="1" dirty="0" err="1">
                <a:solidFill>
                  <a:schemeClr val="tx2"/>
                </a:solidFill>
                <a:effectLst>
                  <a:outerShdw blurRad="38100" dist="38100" dir="2700000" algn="tl">
                    <a:srgbClr val="000000">
                      <a:alpha val="43137"/>
                    </a:srgbClr>
                  </a:outerShdw>
                </a:effectLst>
              </a:rPr>
              <a:t>Whitred</a:t>
            </a:r>
            <a:endParaRPr lang="en-US" altLang="en-US" dirty="0">
              <a:solidFill>
                <a:schemeClr val="tx2"/>
              </a:solidFill>
              <a:effectLst>
                <a:outerShdw blurRad="38100" dist="38100" dir="2700000" algn="tl">
                  <a:srgbClr val="000000">
                    <a:alpha val="43137"/>
                  </a:srgbClr>
                </a:outerShdw>
              </a:effectLst>
            </a:endParaRPr>
          </a:p>
          <a:p>
            <a:pPr eaLnBrk="1" hangingPunct="1"/>
            <a:r>
              <a:rPr lang="en-US" altLang="en-US" dirty="0">
                <a:solidFill>
                  <a:schemeClr val="tx2"/>
                </a:solidFill>
                <a:effectLst>
                  <a:outerShdw blurRad="38100" dist="38100" dir="2700000" algn="tl">
                    <a:srgbClr val="000000">
                      <a:alpha val="43137"/>
                    </a:srgbClr>
                  </a:outerShdw>
                </a:effectLst>
              </a:rPr>
              <a:t>Tall and imposing, this </a:t>
            </a:r>
            <a:r>
              <a:rPr lang="en-US" altLang="en-US" dirty="0" err="1">
                <a:solidFill>
                  <a:schemeClr val="tx2"/>
                </a:solidFill>
                <a:effectLst>
                  <a:outerShdw blurRad="38100" dist="38100" dir="2700000" algn="tl">
                    <a:srgbClr val="000000">
                      <a:alpha val="43137"/>
                    </a:srgbClr>
                  </a:outerShdw>
                </a:effectLst>
              </a:rPr>
              <a:t>Tanit</a:t>
            </a:r>
            <a:r>
              <a:rPr lang="en-US" altLang="en-US" dirty="0">
                <a:solidFill>
                  <a:schemeClr val="tx2"/>
                </a:solidFill>
                <a:effectLst>
                  <a:outerShdw blurRad="38100" dist="38100" dir="2700000" algn="tl">
                    <a:srgbClr val="000000">
                      <a:alpha val="43137"/>
                    </a:srgbClr>
                  </a:outerShdw>
                </a:effectLst>
              </a:rPr>
              <a:t> II limestone monument stands in striking contrast to the very small pottery urn it memorializes beneath.. Excavators removed this fourth century B.C. urn and found that it contained the cremated remains of a newborn child.</a:t>
            </a:r>
          </a:p>
          <a:p>
            <a:pPr eaLnBrk="1" hangingPunct="1"/>
            <a:r>
              <a:rPr lang="en-US" altLang="en-US" i="1" dirty="0">
                <a:solidFill>
                  <a:schemeClr val="tx2"/>
                </a:solidFill>
                <a:effectLst>
                  <a:outerShdw blurRad="38100" dist="38100" dir="2700000" algn="tl">
                    <a:srgbClr val="000000">
                      <a:alpha val="43137"/>
                    </a:srgbClr>
                  </a:outerShdw>
                </a:effectLst>
              </a:rPr>
              <a:t>BAR 10:01 (Jan/Feb 1984)</a:t>
            </a:r>
            <a:r>
              <a:rPr lang="en-US" altLang="en-US" dirty="0">
                <a:solidFill>
                  <a:schemeClr val="tx2"/>
                </a:solidFill>
                <a:effectLst>
                  <a:outerShdw blurRad="38100" dist="38100" dir="2700000" algn="tl">
                    <a:srgbClr val="000000">
                      <a:alpha val="43137"/>
                    </a:srgbClr>
                  </a:outerShdw>
                </a:effectLst>
              </a:rPr>
              <a:t>. Biblical Archaeology Society.</a:t>
            </a:r>
          </a:p>
          <a:p>
            <a:pPr eaLnBrk="1" hangingPunct="1"/>
            <a:endParaRPr lang="en-US" altLang="en-US" dirty="0">
              <a:solidFill>
                <a:schemeClr val="tx2"/>
              </a:solidFill>
              <a:effectLst>
                <a:outerShdw blurRad="38100" dist="38100" dir="2700000" algn="tl">
                  <a:srgbClr val="000000">
                    <a:alpha val="43137"/>
                  </a:srgbClr>
                </a:outerShdw>
              </a:effectLst>
            </a:endParaRPr>
          </a:p>
        </p:txBody>
      </p:sp>
      <p:sp>
        <p:nvSpPr>
          <p:cNvPr id="7" name="Rectangle 6"/>
          <p:cNvSpPr/>
          <p:nvPr/>
        </p:nvSpPr>
        <p:spPr>
          <a:xfrm>
            <a:off x="5679356" y="6364605"/>
            <a:ext cx="6370205" cy="461665"/>
          </a:xfrm>
          <a:prstGeom prst="rect">
            <a:avLst/>
          </a:prstGeom>
        </p:spPr>
        <p:txBody>
          <a:bodyPr wrap="none">
            <a:spAutoFit/>
          </a:bodyPr>
          <a:lstStyle/>
          <a:p>
            <a:pPr algn="r"/>
            <a:r>
              <a:rPr lang="en-US" sz="2400" b="1" cap="small" dirty="0">
                <a:solidFill>
                  <a:schemeClr val="tx2"/>
                </a:solidFill>
              </a:rPr>
              <a:t>Lesson </a:t>
            </a:r>
            <a:r>
              <a:rPr lang="en-US" sz="2400" b="1" cap="small" dirty="0" smtClean="0">
                <a:solidFill>
                  <a:schemeClr val="tx2"/>
                </a:solidFill>
              </a:rPr>
              <a:t>6:  Message in Symbols and the Results</a:t>
            </a:r>
            <a:endParaRPr lang="en-US" sz="2400" b="1" cap="small" dirty="0">
              <a:solidFill>
                <a:schemeClr val="tx2"/>
              </a:solidFill>
            </a:endParaRPr>
          </a:p>
        </p:txBody>
      </p:sp>
    </p:spTree>
    <p:extLst>
      <p:ext uri="{BB962C8B-B14F-4D97-AF65-F5344CB8AC3E}">
        <p14:creationId xmlns:p14="http://schemas.microsoft.com/office/powerpoint/2010/main" val="3300334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6755" y="381000"/>
            <a:ext cx="10349845" cy="1143000"/>
          </a:xfrm>
        </p:spPr>
        <p:txBody>
          <a:bodyPr/>
          <a:lstStyle/>
          <a:p>
            <a:r>
              <a:rPr lang="en-US" dirty="0" smtClean="0"/>
              <a:t>The broken flask </a:t>
            </a:r>
            <a:r>
              <a:rPr lang="en-US" sz="2400" dirty="0" smtClean="0">
                <a:solidFill>
                  <a:schemeClr val="tx2"/>
                </a:solidFill>
              </a:rPr>
              <a:t>– chapter 19</a:t>
            </a:r>
            <a:endParaRPr lang="en-US" dirty="0">
              <a:solidFill>
                <a:schemeClr val="tx2"/>
              </a:solidFill>
            </a:endParaRPr>
          </a:p>
        </p:txBody>
      </p:sp>
      <p:sp>
        <p:nvSpPr>
          <p:cNvPr id="4" name="Rectangle 3"/>
          <p:cNvSpPr/>
          <p:nvPr/>
        </p:nvSpPr>
        <p:spPr>
          <a:xfrm>
            <a:off x="5679356" y="6364605"/>
            <a:ext cx="6370205" cy="461665"/>
          </a:xfrm>
          <a:prstGeom prst="rect">
            <a:avLst/>
          </a:prstGeom>
        </p:spPr>
        <p:txBody>
          <a:bodyPr wrap="none">
            <a:spAutoFit/>
          </a:bodyPr>
          <a:lstStyle/>
          <a:p>
            <a:pPr algn="r"/>
            <a:r>
              <a:rPr lang="en-US" sz="2400" b="1" cap="small" dirty="0">
                <a:solidFill>
                  <a:schemeClr val="tx2"/>
                </a:solidFill>
              </a:rPr>
              <a:t>Lesson </a:t>
            </a:r>
            <a:r>
              <a:rPr lang="en-US" sz="2400" b="1" cap="small" dirty="0" smtClean="0">
                <a:solidFill>
                  <a:schemeClr val="tx2"/>
                </a:solidFill>
              </a:rPr>
              <a:t>6:  Message in Symbols and the Results</a:t>
            </a:r>
            <a:endParaRPr lang="en-US" sz="2400" b="1" cap="small" dirty="0">
              <a:solidFill>
                <a:schemeClr val="tx2"/>
              </a:solidFill>
            </a:endParaRPr>
          </a:p>
        </p:txBody>
      </p:sp>
      <p:pic>
        <p:nvPicPr>
          <p:cNvPr id="6" name="Picture 2" descr="https://upload.wikimedia.org/wikipedia/commons/thumb/8/89/Foster_Bible_Pictures_0074-1_Offering_to_Molech.jpg/250px-Foster_Bible_Pictures_0074-1_Offering_to_Mole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7125" y="292231"/>
            <a:ext cx="4722436" cy="581633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59877" y="1828800"/>
            <a:ext cx="6495068" cy="4128940"/>
          </a:xfrm>
        </p:spPr>
        <p:txBody>
          <a:bodyPr>
            <a:normAutofit/>
          </a:bodyPr>
          <a:lstStyle/>
          <a:p>
            <a:r>
              <a:rPr lang="en-US" sz="2400" b="1" dirty="0" err="1"/>
              <a:t>Jer</a:t>
            </a:r>
            <a:r>
              <a:rPr lang="en-US" sz="2400" b="1" dirty="0"/>
              <a:t> 19:4</a:t>
            </a:r>
            <a:r>
              <a:rPr lang="en-US" sz="2400" dirty="0"/>
              <a:t>  </a:t>
            </a:r>
            <a:r>
              <a:rPr lang="en-US" sz="2400" dirty="0">
                <a:solidFill>
                  <a:schemeClr val="tx2"/>
                </a:solidFill>
                <a:effectLst>
                  <a:outerShdw blurRad="38100" dist="38100" dir="2700000" algn="tl">
                    <a:srgbClr val="000000">
                      <a:alpha val="43137"/>
                    </a:srgbClr>
                  </a:outerShdw>
                </a:effectLst>
              </a:rPr>
              <a:t>"Because they have forsaken Me and made this an alien place, because they have burned incense in it to other gods whom neither they, their fathers, nor the kings of Judah have known, and have filled this place with the blood of the innocents</a:t>
            </a:r>
            <a:r>
              <a:rPr lang="en-US" sz="2400" dirty="0"/>
              <a:t> </a:t>
            </a:r>
          </a:p>
          <a:p>
            <a:r>
              <a:rPr lang="en-US" sz="2400" b="1" dirty="0" err="1"/>
              <a:t>Jer</a:t>
            </a:r>
            <a:r>
              <a:rPr lang="en-US" sz="2400" b="1" dirty="0"/>
              <a:t> 19:5</a:t>
            </a:r>
            <a:r>
              <a:rPr lang="en-US" sz="2400" dirty="0"/>
              <a:t> </a:t>
            </a:r>
            <a:r>
              <a:rPr lang="en-US" sz="2400" dirty="0" smtClean="0"/>
              <a:t> </a:t>
            </a:r>
            <a:r>
              <a:rPr lang="en-US" sz="2400" dirty="0" smtClean="0">
                <a:solidFill>
                  <a:schemeClr val="tx2"/>
                </a:solidFill>
                <a:effectLst>
                  <a:outerShdw blurRad="38100" dist="38100" dir="2700000" algn="tl">
                    <a:srgbClr val="000000">
                      <a:alpha val="43137"/>
                    </a:srgbClr>
                  </a:outerShdw>
                </a:effectLst>
              </a:rPr>
              <a:t>they </a:t>
            </a:r>
            <a:r>
              <a:rPr lang="en-US" sz="2400" dirty="0">
                <a:solidFill>
                  <a:schemeClr val="tx2"/>
                </a:solidFill>
                <a:effectLst>
                  <a:outerShdw blurRad="38100" dist="38100" dir="2700000" algn="tl">
                    <a:srgbClr val="000000">
                      <a:alpha val="43137"/>
                    </a:srgbClr>
                  </a:outerShdw>
                </a:effectLst>
              </a:rPr>
              <a:t>have also built the high places of Baal, to burn their sons with fire </a:t>
            </a:r>
            <a:r>
              <a:rPr lang="en-US" sz="2400" i="1" dirty="0">
                <a:solidFill>
                  <a:schemeClr val="tx2"/>
                </a:solidFill>
                <a:effectLst>
                  <a:outerShdw blurRad="38100" dist="38100" dir="2700000" algn="tl">
                    <a:srgbClr val="000000">
                      <a:alpha val="43137"/>
                    </a:srgbClr>
                  </a:outerShdw>
                </a:effectLst>
              </a:rPr>
              <a:t>for</a:t>
            </a:r>
            <a:r>
              <a:rPr lang="en-US" sz="2400" dirty="0">
                <a:solidFill>
                  <a:schemeClr val="tx2"/>
                </a:solidFill>
                <a:effectLst>
                  <a:outerShdw blurRad="38100" dist="38100" dir="2700000" algn="tl">
                    <a:srgbClr val="000000">
                      <a:alpha val="43137"/>
                    </a:srgbClr>
                  </a:outerShdw>
                </a:effectLst>
              </a:rPr>
              <a:t> burnt offerings to Baal, which I did not command or speak, nor did it come into My </a:t>
            </a:r>
            <a:r>
              <a:rPr lang="en-US" sz="2400" dirty="0" smtClean="0">
                <a:solidFill>
                  <a:schemeClr val="tx2"/>
                </a:solidFill>
                <a:effectLst>
                  <a:outerShdw blurRad="38100" dist="38100" dir="2700000" algn="tl">
                    <a:srgbClr val="000000">
                      <a:alpha val="43137"/>
                    </a:srgbClr>
                  </a:outerShdw>
                </a:effectLst>
              </a:rPr>
              <a:t>mind</a:t>
            </a:r>
            <a:r>
              <a:rPr lang="en-US" sz="2400" dirty="0"/>
              <a:t> </a:t>
            </a:r>
          </a:p>
        </p:txBody>
      </p:sp>
      <p:cxnSp>
        <p:nvCxnSpPr>
          <p:cNvPr id="9" name="Straight Connector 8"/>
          <p:cNvCxnSpPr/>
          <p:nvPr/>
        </p:nvCxnSpPr>
        <p:spPr>
          <a:xfrm>
            <a:off x="1951348" y="5373278"/>
            <a:ext cx="3728008" cy="1885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368296" y="4323466"/>
            <a:ext cx="4640093" cy="1785104"/>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200" dirty="0">
                <a:solidFill>
                  <a:schemeClr val="tx2"/>
                </a:solidFill>
                <a:effectLst>
                  <a:outerShdw blurRad="38100" dist="38100" dir="2700000" algn="tl">
                    <a:srgbClr val="000000">
                      <a:alpha val="43137"/>
                    </a:srgbClr>
                  </a:outerShdw>
                </a:effectLst>
              </a:rPr>
              <a:t>Lev 18:21  And you shall not let any of your descendants pass through </a:t>
            </a:r>
            <a:r>
              <a:rPr lang="en-US" sz="2200" i="1" dirty="0">
                <a:solidFill>
                  <a:schemeClr val="tx2"/>
                </a:solidFill>
                <a:effectLst>
                  <a:outerShdw blurRad="38100" dist="38100" dir="2700000" algn="tl">
                    <a:srgbClr val="000000">
                      <a:alpha val="43137"/>
                    </a:srgbClr>
                  </a:outerShdw>
                </a:effectLst>
              </a:rPr>
              <a:t>the fire</a:t>
            </a:r>
            <a:r>
              <a:rPr lang="en-US" sz="2200" dirty="0">
                <a:solidFill>
                  <a:schemeClr val="tx2"/>
                </a:solidFill>
                <a:effectLst>
                  <a:outerShdw blurRad="38100" dist="38100" dir="2700000" algn="tl">
                    <a:srgbClr val="000000">
                      <a:alpha val="43137"/>
                    </a:srgbClr>
                  </a:outerShdw>
                </a:effectLst>
              </a:rPr>
              <a:t> to </a:t>
            </a:r>
            <a:r>
              <a:rPr lang="en-US" sz="2200" dirty="0" err="1">
                <a:solidFill>
                  <a:schemeClr val="tx2"/>
                </a:solidFill>
                <a:effectLst>
                  <a:outerShdw blurRad="38100" dist="38100" dir="2700000" algn="tl">
                    <a:srgbClr val="000000">
                      <a:alpha val="43137"/>
                    </a:srgbClr>
                  </a:outerShdw>
                </a:effectLst>
              </a:rPr>
              <a:t>Molech</a:t>
            </a:r>
            <a:r>
              <a:rPr lang="en-US" sz="2200" dirty="0">
                <a:solidFill>
                  <a:schemeClr val="tx2"/>
                </a:solidFill>
                <a:effectLst>
                  <a:outerShdw blurRad="38100" dist="38100" dir="2700000" algn="tl">
                    <a:srgbClr val="000000">
                      <a:alpha val="43137"/>
                    </a:srgbClr>
                  </a:outerShdw>
                </a:effectLst>
              </a:rPr>
              <a:t>, nor shall you profane the name of your God: I </a:t>
            </a:r>
            <a:r>
              <a:rPr lang="en-US" sz="2200" i="1" dirty="0">
                <a:solidFill>
                  <a:schemeClr val="tx2"/>
                </a:solidFill>
                <a:effectLst>
                  <a:outerShdw blurRad="38100" dist="38100" dir="2700000" algn="tl">
                    <a:srgbClr val="000000">
                      <a:alpha val="43137"/>
                    </a:srgbClr>
                  </a:outerShdw>
                </a:effectLst>
              </a:rPr>
              <a:t>am</a:t>
            </a:r>
            <a:r>
              <a:rPr lang="en-US" sz="2200" dirty="0">
                <a:solidFill>
                  <a:schemeClr val="tx2"/>
                </a:solidFill>
                <a:effectLst>
                  <a:outerShdw blurRad="38100" dist="38100" dir="2700000" algn="tl">
                    <a:srgbClr val="000000">
                      <a:alpha val="43137"/>
                    </a:srgbClr>
                  </a:outerShdw>
                </a:effectLst>
              </a:rPr>
              <a:t> the LORD.</a:t>
            </a:r>
            <a:r>
              <a:rPr lang="en-US" dirty="0"/>
              <a:t> </a:t>
            </a:r>
          </a:p>
        </p:txBody>
      </p:sp>
      <p:sp>
        <p:nvSpPr>
          <p:cNvPr id="11" name="TextBox 10"/>
          <p:cNvSpPr txBox="1"/>
          <p:nvPr/>
        </p:nvSpPr>
        <p:spPr>
          <a:xfrm>
            <a:off x="405353" y="5627802"/>
            <a:ext cx="6617617"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solidFill>
                  <a:schemeClr val="tx2"/>
                </a:solidFill>
                <a:effectLst>
                  <a:outerShdw blurRad="38100" dist="38100" dir="2700000" algn="tl">
                    <a:srgbClr val="000000">
                      <a:alpha val="43137"/>
                    </a:srgbClr>
                  </a:outerShdw>
                </a:effectLst>
              </a:rPr>
              <a:t>What altars do we offer our children up to today?</a:t>
            </a:r>
            <a:endParaRPr lang="en-US" sz="24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8860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Striped Right 5">
            <a:extLst>
              <a:ext uri="{FF2B5EF4-FFF2-40B4-BE49-F238E27FC236}">
                <a16:creationId xmlns="" xmlns:a16="http://schemas.microsoft.com/office/drawing/2014/main" id="{C9566C95-E2D9-4FA0-AFCE-63AA81F749A3}"/>
              </a:ext>
            </a:extLst>
          </p:cNvPr>
          <p:cNvSpPr/>
          <p:nvPr/>
        </p:nvSpPr>
        <p:spPr>
          <a:xfrm rot="5400000">
            <a:off x="899819" y="3607221"/>
            <a:ext cx="712103" cy="2226834"/>
          </a:xfrm>
          <a:prstGeom prst="stripedRightArrow">
            <a:avLst/>
          </a:prstGeom>
          <a:solidFill>
            <a:schemeClr val="accent3">
              <a:lumMod val="75000"/>
            </a:schemeClr>
          </a:solidFill>
          <a:ln>
            <a:solidFill>
              <a:schemeClr val="accent3"/>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101359" y="263936"/>
            <a:ext cx="5750794" cy="600173"/>
          </a:xfrm>
        </p:spPr>
        <p:txBody>
          <a:bodyPr>
            <a:noAutofit/>
          </a:bodyPr>
          <a:lstStyle/>
          <a:p>
            <a:r>
              <a:rPr lang="en-US" sz="2400" dirty="0"/>
              <a:t>The Temple sermon…  </a:t>
            </a:r>
            <a:r>
              <a:rPr lang="en-US" sz="1800" dirty="0">
                <a:solidFill>
                  <a:srgbClr val="000000"/>
                </a:solidFill>
              </a:rPr>
              <a:t>chapter 7-10</a:t>
            </a:r>
            <a:endParaRPr lang="en-US" sz="2400" dirty="0">
              <a:solidFill>
                <a:srgbClr val="000000"/>
              </a:solidFill>
            </a:endParaRPr>
          </a:p>
        </p:txBody>
      </p:sp>
      <p:sp>
        <p:nvSpPr>
          <p:cNvPr id="4" name="Subtitle 2"/>
          <p:cNvSpPr txBox="1">
            <a:spLocks/>
          </p:cNvSpPr>
          <p:nvPr/>
        </p:nvSpPr>
        <p:spPr>
          <a:xfrm>
            <a:off x="1962346" y="6397385"/>
            <a:ext cx="10058400" cy="36576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chemeClr val="tx2"/>
                </a:solidFill>
              </a:rPr>
              <a:t>Lesson 3:  False Religion and its Consequences</a:t>
            </a:r>
          </a:p>
        </p:txBody>
      </p:sp>
      <p:sp>
        <p:nvSpPr>
          <p:cNvPr id="23" name="TextBox 22"/>
          <p:cNvSpPr txBox="1"/>
          <p:nvPr/>
        </p:nvSpPr>
        <p:spPr>
          <a:xfrm>
            <a:off x="300890" y="904968"/>
            <a:ext cx="4136797" cy="58477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dirty="0">
                <a:solidFill>
                  <a:schemeClr val="tx2"/>
                </a:solidFill>
                <a:effectLst>
                  <a:outerShdw blurRad="38100" dist="38100" dir="2700000" algn="tl">
                    <a:srgbClr val="000000">
                      <a:alpha val="43137"/>
                    </a:srgbClr>
                  </a:outerShdw>
                </a:effectLst>
              </a:rPr>
              <a:t>Knowing God</a:t>
            </a:r>
          </a:p>
        </p:txBody>
      </p:sp>
      <p:sp>
        <p:nvSpPr>
          <p:cNvPr id="14" name="TextBox 13"/>
          <p:cNvSpPr txBox="1"/>
          <p:nvPr/>
        </p:nvSpPr>
        <p:spPr>
          <a:xfrm>
            <a:off x="300890" y="1574728"/>
            <a:ext cx="5551262" cy="430887"/>
          </a:xfrm>
          <a:prstGeom prst="rect">
            <a:avLst/>
          </a:prstGeom>
          <a:solidFill>
            <a:schemeClr val="accent3">
              <a:lumMod val="60000"/>
              <a:lumOff val="4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200" dirty="0" smtClean="0">
                <a:solidFill>
                  <a:schemeClr val="tx2"/>
                </a:solidFill>
              </a:rPr>
              <a:t>7:32 Therefore behold, the days are coming…</a:t>
            </a:r>
            <a:endParaRPr lang="en-US" sz="2200" dirty="0"/>
          </a:p>
        </p:txBody>
      </p:sp>
      <p:sp>
        <p:nvSpPr>
          <p:cNvPr id="3" name="Rectangle 2">
            <a:extLst>
              <a:ext uri="{FF2B5EF4-FFF2-40B4-BE49-F238E27FC236}">
                <a16:creationId xmlns="" xmlns:a16="http://schemas.microsoft.com/office/drawing/2014/main" id="{AB63747B-2344-453E-AB04-D2B4ADAA8C66}"/>
              </a:ext>
            </a:extLst>
          </p:cNvPr>
          <p:cNvSpPr/>
          <p:nvPr/>
        </p:nvSpPr>
        <p:spPr>
          <a:xfrm>
            <a:off x="300890" y="2145886"/>
            <a:ext cx="5648089" cy="2246769"/>
          </a:xfrm>
          <a:prstGeom prst="rect">
            <a:avLst/>
          </a:prstGeom>
        </p:spPr>
        <p:txBody>
          <a:bodyPr wrap="square">
            <a:spAutoFit/>
          </a:bodyPr>
          <a:lstStyle/>
          <a:p>
            <a:r>
              <a:rPr lang="en-US" sz="2000" dirty="0">
                <a:solidFill>
                  <a:srgbClr val="000000"/>
                </a:solidFill>
              </a:rPr>
              <a:t>7:30,31 “They have set their abominations in the house which is called by My name, to pollute it. And they have built the high places of </a:t>
            </a:r>
            <a:r>
              <a:rPr lang="en-US" sz="2000" u="sng" dirty="0">
                <a:solidFill>
                  <a:srgbClr val="000000"/>
                </a:solidFill>
                <a:effectLst>
                  <a:outerShdw blurRad="38100" dist="38100" dir="2700000" algn="tl">
                    <a:srgbClr val="000000">
                      <a:alpha val="43137"/>
                    </a:srgbClr>
                  </a:outerShdw>
                </a:effectLst>
              </a:rPr>
              <a:t>Tophet</a:t>
            </a:r>
            <a:r>
              <a:rPr lang="en-US" sz="2000" dirty="0">
                <a:solidFill>
                  <a:srgbClr val="000000"/>
                </a:solidFill>
              </a:rPr>
              <a:t>, which </a:t>
            </a:r>
            <a:r>
              <a:rPr lang="en-US" sz="2000" i="1" dirty="0">
                <a:solidFill>
                  <a:srgbClr val="000000"/>
                </a:solidFill>
              </a:rPr>
              <a:t>is</a:t>
            </a:r>
            <a:r>
              <a:rPr lang="en-US" sz="2000" dirty="0">
                <a:solidFill>
                  <a:srgbClr val="000000"/>
                </a:solidFill>
              </a:rPr>
              <a:t> in the Valley of the Son of Hinnom, to burn their sons and their daughters in the fire, which I did not command, </a:t>
            </a:r>
            <a:r>
              <a:rPr lang="en-US" sz="2000" u="sng" dirty="0">
                <a:solidFill>
                  <a:srgbClr val="C00000"/>
                </a:solidFill>
                <a:effectLst>
                  <a:outerShdw blurRad="38100" dist="38100" dir="2700000" algn="tl">
                    <a:srgbClr val="000000">
                      <a:alpha val="43137"/>
                    </a:srgbClr>
                  </a:outerShdw>
                </a:effectLst>
              </a:rPr>
              <a:t>nor did it come into My heart</a:t>
            </a:r>
          </a:p>
        </p:txBody>
      </p:sp>
      <p:sp>
        <p:nvSpPr>
          <p:cNvPr id="9" name="TextBox 8">
            <a:extLst>
              <a:ext uri="{FF2B5EF4-FFF2-40B4-BE49-F238E27FC236}">
                <a16:creationId xmlns="" xmlns:a16="http://schemas.microsoft.com/office/drawing/2014/main" id="{012B28DC-3DB5-4117-A47C-C23838925810}"/>
              </a:ext>
            </a:extLst>
          </p:cNvPr>
          <p:cNvSpPr txBox="1"/>
          <p:nvPr/>
        </p:nvSpPr>
        <p:spPr>
          <a:xfrm>
            <a:off x="-14263" y="4926078"/>
            <a:ext cx="2540265" cy="1323439"/>
          </a:xfrm>
          <a:prstGeom prst="rect">
            <a:avLst/>
          </a:prstGeom>
          <a:noFill/>
        </p:spPr>
        <p:txBody>
          <a:bodyPr wrap="square" rtlCol="0">
            <a:spAutoFit/>
          </a:bodyPr>
          <a:lstStyle/>
          <a:p>
            <a:pPr algn="ctr"/>
            <a:r>
              <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Valley of Slaughter</a:t>
            </a:r>
          </a:p>
        </p:txBody>
      </p:sp>
      <p:sp>
        <p:nvSpPr>
          <p:cNvPr id="10" name="TextBox 9">
            <a:extLst>
              <a:ext uri="{FF2B5EF4-FFF2-40B4-BE49-F238E27FC236}">
                <a16:creationId xmlns="" xmlns:a16="http://schemas.microsoft.com/office/drawing/2014/main" id="{F7D5B84E-2C6E-4572-8C9F-7641EACF2B7C}"/>
              </a:ext>
            </a:extLst>
          </p:cNvPr>
          <p:cNvSpPr txBox="1"/>
          <p:nvPr/>
        </p:nvSpPr>
        <p:spPr>
          <a:xfrm>
            <a:off x="2526002" y="4452620"/>
            <a:ext cx="3189926"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2"/>
                </a:solidFill>
              </a:rPr>
              <a:t>For they will bury in Tophet until there is no room</a:t>
            </a:r>
          </a:p>
          <a:p>
            <a:pPr marL="285750" indent="-285750">
              <a:buFont typeface="Arial" panose="020B0604020202020204" pitchFamily="34" charset="0"/>
              <a:buChar char="•"/>
            </a:pPr>
            <a:r>
              <a:rPr lang="en-US" sz="2000" dirty="0">
                <a:solidFill>
                  <a:schemeClr val="tx2"/>
                </a:solidFill>
              </a:rPr>
              <a:t>The corpses will be food for bird and beast…</a:t>
            </a:r>
          </a:p>
        </p:txBody>
      </p:sp>
      <p:sp>
        <p:nvSpPr>
          <p:cNvPr id="2" name="Rectangle 1"/>
          <p:cNvSpPr/>
          <p:nvPr/>
        </p:nvSpPr>
        <p:spPr>
          <a:xfrm>
            <a:off x="6511994" y="447346"/>
            <a:ext cx="5186420" cy="400110"/>
          </a:xfrm>
          <a:prstGeom prst="rect">
            <a:avLst/>
          </a:prstGeom>
        </p:spPr>
        <p:txBody>
          <a:bodyPr wrap="none">
            <a:spAutoFit/>
          </a:bodyPr>
          <a:lstStyle/>
          <a:p>
            <a:r>
              <a:rPr lang="en-US" sz="2000" b="1" dirty="0" smtClean="0">
                <a:solidFill>
                  <a:schemeClr val="accent1"/>
                </a:solidFill>
              </a:rPr>
              <a:t>THE BROKEN FLASK SERMON…   </a:t>
            </a:r>
            <a:r>
              <a:rPr lang="en-US" sz="1600" b="1" dirty="0" smtClean="0">
                <a:solidFill>
                  <a:schemeClr val="tx2"/>
                </a:solidFill>
              </a:rPr>
              <a:t>CHAPTER 19</a:t>
            </a:r>
            <a:endParaRPr lang="en-US" sz="2000" b="1" dirty="0"/>
          </a:p>
        </p:txBody>
      </p:sp>
      <p:cxnSp>
        <p:nvCxnSpPr>
          <p:cNvPr id="11" name="Straight Connector 10"/>
          <p:cNvCxnSpPr/>
          <p:nvPr/>
        </p:nvCxnSpPr>
        <p:spPr>
          <a:xfrm>
            <a:off x="6078071" y="150607"/>
            <a:ext cx="0" cy="593322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65025" y="981911"/>
            <a:ext cx="5551262" cy="430887"/>
          </a:xfrm>
          <a:prstGeom prst="rect">
            <a:avLst/>
          </a:prstGeom>
          <a:solidFill>
            <a:schemeClr val="accent3">
              <a:lumMod val="60000"/>
              <a:lumOff val="4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200" dirty="0" smtClean="0">
                <a:solidFill>
                  <a:schemeClr val="tx2"/>
                </a:solidFill>
              </a:rPr>
              <a:t>19:6 Therefore behold, the days are coming…</a:t>
            </a:r>
            <a:endParaRPr lang="en-US" sz="2200" dirty="0"/>
          </a:p>
        </p:txBody>
      </p:sp>
      <p:sp>
        <p:nvSpPr>
          <p:cNvPr id="12" name="Rectangle 11"/>
          <p:cNvSpPr/>
          <p:nvPr/>
        </p:nvSpPr>
        <p:spPr>
          <a:xfrm>
            <a:off x="6265025" y="1574728"/>
            <a:ext cx="5980765" cy="5816977"/>
          </a:xfrm>
          <a:prstGeom prst="rect">
            <a:avLst/>
          </a:prstGeom>
        </p:spPr>
        <p:txBody>
          <a:bodyPr wrap="square">
            <a:spAutoFit/>
          </a:bodyPr>
          <a:lstStyle/>
          <a:p>
            <a:pPr marL="285750" indent="-285750">
              <a:spcAft>
                <a:spcPts val="600"/>
              </a:spcAft>
              <a:buFont typeface="Wingdings" pitchFamily="2" charset="2"/>
              <a:buChar char="Ø"/>
            </a:pPr>
            <a:r>
              <a:rPr lang="en-US" sz="2100" dirty="0" smtClean="0">
                <a:solidFill>
                  <a:schemeClr val="tx2"/>
                </a:solidFill>
              </a:rPr>
              <a:t>This </a:t>
            </a:r>
            <a:r>
              <a:rPr lang="en-US" sz="2100" dirty="0">
                <a:solidFill>
                  <a:schemeClr val="tx2"/>
                </a:solidFill>
              </a:rPr>
              <a:t>place shall no more be called </a:t>
            </a:r>
            <a:r>
              <a:rPr lang="en-US" sz="2100" u="sng" dirty="0">
                <a:solidFill>
                  <a:schemeClr val="tx2"/>
                </a:solidFill>
                <a:effectLst>
                  <a:outerShdw blurRad="38100" dist="38100" dir="2700000" algn="tl">
                    <a:srgbClr val="000000">
                      <a:alpha val="43137"/>
                    </a:srgbClr>
                  </a:outerShdw>
                </a:effectLst>
              </a:rPr>
              <a:t>Tophet</a:t>
            </a:r>
            <a:r>
              <a:rPr lang="en-US" sz="2100" dirty="0">
                <a:solidFill>
                  <a:schemeClr val="tx2"/>
                </a:solidFill>
              </a:rPr>
              <a:t> or the Valley of the Son of Hinnom, but the Valley of Slaughter. </a:t>
            </a:r>
            <a:endParaRPr lang="en-US" sz="2100" dirty="0" smtClean="0">
              <a:solidFill>
                <a:schemeClr val="tx2"/>
              </a:solidFill>
            </a:endParaRPr>
          </a:p>
          <a:p>
            <a:pPr marL="285750" indent="-285750">
              <a:spcAft>
                <a:spcPts val="600"/>
              </a:spcAft>
              <a:buFont typeface="Wingdings" pitchFamily="2" charset="2"/>
              <a:buChar char="Ø"/>
            </a:pPr>
            <a:r>
              <a:rPr lang="en-US" sz="2100" dirty="0" smtClean="0">
                <a:solidFill>
                  <a:schemeClr val="tx2"/>
                </a:solidFill>
              </a:rPr>
              <a:t>I </a:t>
            </a:r>
            <a:r>
              <a:rPr lang="en-US" sz="2100" dirty="0">
                <a:solidFill>
                  <a:schemeClr val="tx2"/>
                </a:solidFill>
              </a:rPr>
              <a:t>will make void the counsel of Judah and Jerusalem in this </a:t>
            </a:r>
            <a:r>
              <a:rPr lang="en-US" sz="2100" dirty="0" smtClean="0">
                <a:solidFill>
                  <a:schemeClr val="tx2"/>
                </a:solidFill>
              </a:rPr>
              <a:t>place</a:t>
            </a:r>
          </a:p>
          <a:p>
            <a:pPr marL="285750" indent="-285750">
              <a:spcAft>
                <a:spcPts val="600"/>
              </a:spcAft>
              <a:buFont typeface="Wingdings" pitchFamily="2" charset="2"/>
              <a:buChar char="Ø"/>
            </a:pPr>
            <a:r>
              <a:rPr lang="en-US" sz="2100" dirty="0" smtClean="0">
                <a:solidFill>
                  <a:schemeClr val="tx2"/>
                </a:solidFill>
              </a:rPr>
              <a:t>I </a:t>
            </a:r>
            <a:r>
              <a:rPr lang="en-US" sz="2100" dirty="0">
                <a:solidFill>
                  <a:schemeClr val="tx2"/>
                </a:solidFill>
              </a:rPr>
              <a:t>will cause them to fall by the sword before their </a:t>
            </a:r>
            <a:r>
              <a:rPr lang="en-US" sz="2100" dirty="0" smtClean="0">
                <a:solidFill>
                  <a:schemeClr val="tx2"/>
                </a:solidFill>
              </a:rPr>
              <a:t>enemies…</a:t>
            </a:r>
          </a:p>
          <a:p>
            <a:pPr marL="285750" indent="-285750">
              <a:spcAft>
                <a:spcPts val="600"/>
              </a:spcAft>
              <a:buFont typeface="Wingdings" pitchFamily="2" charset="2"/>
              <a:buChar char="Ø"/>
            </a:pPr>
            <a:r>
              <a:rPr lang="en-US" sz="2100" dirty="0" smtClean="0">
                <a:solidFill>
                  <a:schemeClr val="tx2"/>
                </a:solidFill>
              </a:rPr>
              <a:t>Their </a:t>
            </a:r>
            <a:r>
              <a:rPr lang="en-US" sz="2100" dirty="0">
                <a:solidFill>
                  <a:schemeClr val="tx2"/>
                </a:solidFill>
              </a:rPr>
              <a:t>corpses I will give as </a:t>
            </a:r>
            <a:r>
              <a:rPr lang="en-US" sz="2100" dirty="0" smtClean="0">
                <a:solidFill>
                  <a:schemeClr val="tx2"/>
                </a:solidFill>
              </a:rPr>
              <a:t>meat for birds &amp; beast</a:t>
            </a:r>
          </a:p>
          <a:p>
            <a:pPr marL="285750" indent="-285750">
              <a:spcAft>
                <a:spcPts val="600"/>
              </a:spcAft>
              <a:buFont typeface="Wingdings" pitchFamily="2" charset="2"/>
              <a:buChar char="Ø"/>
            </a:pPr>
            <a:r>
              <a:rPr lang="en-US" sz="2100" dirty="0">
                <a:solidFill>
                  <a:schemeClr val="tx2"/>
                </a:solidFill>
              </a:rPr>
              <a:t>I will make this city desolate and a </a:t>
            </a:r>
            <a:r>
              <a:rPr lang="en-US" sz="2100" u="sng" dirty="0">
                <a:solidFill>
                  <a:schemeClr val="tx2"/>
                </a:solidFill>
                <a:effectLst>
                  <a:outerShdw blurRad="38100" dist="38100" dir="2700000" algn="tl">
                    <a:srgbClr val="000000">
                      <a:alpha val="43137"/>
                    </a:srgbClr>
                  </a:outerShdw>
                </a:effectLst>
              </a:rPr>
              <a:t>hissing</a:t>
            </a:r>
          </a:p>
          <a:p>
            <a:pPr marL="285750" indent="-285750">
              <a:buFont typeface="Wingdings" pitchFamily="2" charset="2"/>
              <a:buChar char="Ø"/>
            </a:pPr>
            <a:r>
              <a:rPr lang="en-US" sz="2100" dirty="0">
                <a:solidFill>
                  <a:schemeClr val="tx2"/>
                </a:solidFill>
              </a:rPr>
              <a:t>I will cause them to eat the flesh of their sons and the flesh of their daughters, and everyone shall eat the flesh of his friend </a:t>
            </a:r>
            <a:r>
              <a:rPr lang="en-US" sz="2100" u="sng" dirty="0">
                <a:solidFill>
                  <a:schemeClr val="tx2"/>
                </a:solidFill>
                <a:effectLst>
                  <a:outerShdw blurRad="38100" dist="38100" dir="2700000" algn="tl">
                    <a:srgbClr val="000000">
                      <a:alpha val="43137"/>
                    </a:srgbClr>
                  </a:outerShdw>
                </a:effectLst>
              </a:rPr>
              <a:t>in the siege</a:t>
            </a:r>
          </a:p>
          <a:p>
            <a:endParaRPr lang="en-US" sz="2000" dirty="0">
              <a:solidFill>
                <a:schemeClr val="tx2"/>
              </a:solidFill>
            </a:endParaRPr>
          </a:p>
          <a:p>
            <a:pPr marL="285750" indent="-285750">
              <a:buFont typeface="Wingdings" pitchFamily="2" charset="2"/>
              <a:buChar char="Ø"/>
            </a:pPr>
            <a:endParaRPr lang="en-US" dirty="0"/>
          </a:p>
          <a:p>
            <a:pPr marL="285750" indent="-285750">
              <a:buFont typeface="Wingdings" pitchFamily="2" charset="2"/>
              <a:buChar char="Ø"/>
            </a:pPr>
            <a:endParaRPr lang="en-US" dirty="0"/>
          </a:p>
          <a:p>
            <a:pPr marL="285750" indent="-285750">
              <a:buFont typeface="Wingdings" pitchFamily="2" charset="2"/>
              <a:buChar char="Ø"/>
            </a:pPr>
            <a:endParaRPr lang="en-US" dirty="0"/>
          </a:p>
        </p:txBody>
      </p:sp>
    </p:spTree>
    <p:extLst>
      <p:ext uri="{BB962C8B-B14F-4D97-AF65-F5344CB8AC3E}">
        <p14:creationId xmlns:p14="http://schemas.microsoft.com/office/powerpoint/2010/main" val="1898321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 calcmode="lin" valueType="num">
                                      <p:cBhvr additive="base">
                                        <p:cTn id="26"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 calcmode="lin" valueType="num">
                                      <p:cBhvr additive="base">
                                        <p:cTn id="32"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12">
                                            <p:txEl>
                                              <p:pRg st="3" end="3"/>
                                            </p:txEl>
                                          </p:spTgt>
                                        </p:tgtEl>
                                        <p:attrNameLst>
                                          <p:attrName>style.visibility</p:attrName>
                                        </p:attrNameLst>
                                      </p:cBhvr>
                                      <p:to>
                                        <p:strVal val="visible"/>
                                      </p:to>
                                    </p:set>
                                    <p:anim calcmode="lin" valueType="num">
                                      <p:cBhvr additive="base">
                                        <p:cTn id="38"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12">
                                            <p:txEl>
                                              <p:pRg st="4" end="4"/>
                                            </p:txEl>
                                          </p:spTgt>
                                        </p:tgtEl>
                                        <p:attrNameLst>
                                          <p:attrName>style.visibility</p:attrName>
                                        </p:attrNameLst>
                                      </p:cBhvr>
                                      <p:to>
                                        <p:strVal val="visible"/>
                                      </p:to>
                                    </p:set>
                                    <p:anim calcmode="lin" valueType="num">
                                      <p:cBhvr additive="base">
                                        <p:cTn id="44"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12">
                                            <p:txEl>
                                              <p:pRg st="5" end="5"/>
                                            </p:txEl>
                                          </p:spTgt>
                                        </p:tgtEl>
                                        <p:attrNameLst>
                                          <p:attrName>style.visibility</p:attrName>
                                        </p:attrNameLst>
                                      </p:cBhvr>
                                      <p:to>
                                        <p:strVal val="visible"/>
                                      </p:to>
                                    </p:set>
                                    <p:anim calcmode="lin" valueType="num">
                                      <p:cBhvr additive="base">
                                        <p:cTn id="50" dur="500" fill="hold"/>
                                        <p:tgtEl>
                                          <p:spTgt spid="12">
                                            <p:txEl>
                                              <p:pRg st="5" end="5"/>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1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6755" y="381000"/>
            <a:ext cx="10349845" cy="1143000"/>
          </a:xfrm>
        </p:spPr>
        <p:txBody>
          <a:bodyPr/>
          <a:lstStyle/>
          <a:p>
            <a:r>
              <a:rPr lang="en-US" dirty="0" smtClean="0"/>
              <a:t>The broken flask </a:t>
            </a:r>
            <a:r>
              <a:rPr lang="en-US" sz="2400" dirty="0" smtClean="0">
                <a:solidFill>
                  <a:schemeClr val="tx2"/>
                </a:solidFill>
              </a:rPr>
              <a:t>– chapter 19</a:t>
            </a:r>
            <a:endParaRPr lang="en-US" dirty="0">
              <a:solidFill>
                <a:schemeClr val="tx2"/>
              </a:solidFill>
            </a:endParaRPr>
          </a:p>
        </p:txBody>
      </p:sp>
      <p:sp>
        <p:nvSpPr>
          <p:cNvPr id="4" name="Rectangle 3"/>
          <p:cNvSpPr/>
          <p:nvPr/>
        </p:nvSpPr>
        <p:spPr>
          <a:xfrm>
            <a:off x="5679356" y="6364605"/>
            <a:ext cx="6370205" cy="461665"/>
          </a:xfrm>
          <a:prstGeom prst="rect">
            <a:avLst/>
          </a:prstGeom>
        </p:spPr>
        <p:txBody>
          <a:bodyPr wrap="none">
            <a:spAutoFit/>
          </a:bodyPr>
          <a:lstStyle/>
          <a:p>
            <a:pPr algn="r"/>
            <a:r>
              <a:rPr lang="en-US" sz="2400" b="1" cap="small" dirty="0">
                <a:solidFill>
                  <a:schemeClr val="tx2"/>
                </a:solidFill>
              </a:rPr>
              <a:t>Lesson </a:t>
            </a:r>
            <a:r>
              <a:rPr lang="en-US" sz="2400" b="1" cap="small" dirty="0" smtClean="0">
                <a:solidFill>
                  <a:schemeClr val="tx2"/>
                </a:solidFill>
              </a:rPr>
              <a:t>6:  Message in Symbols and the Results</a:t>
            </a:r>
            <a:endParaRPr lang="en-US" sz="2400" b="1" cap="small" dirty="0">
              <a:solidFill>
                <a:schemeClr val="tx2"/>
              </a:solidFill>
            </a:endParaRPr>
          </a:p>
        </p:txBody>
      </p:sp>
      <p:sp>
        <p:nvSpPr>
          <p:cNvPr id="3" name="Content Placeholder 2"/>
          <p:cNvSpPr>
            <a:spLocks noGrp="1"/>
          </p:cNvSpPr>
          <p:nvPr>
            <p:ph idx="1"/>
          </p:nvPr>
        </p:nvSpPr>
        <p:spPr>
          <a:xfrm>
            <a:off x="537328" y="1828800"/>
            <a:ext cx="6617617" cy="4128940"/>
          </a:xfrm>
        </p:spPr>
        <p:txBody>
          <a:bodyPr>
            <a:normAutofit/>
          </a:bodyPr>
          <a:lstStyle/>
          <a:p>
            <a:r>
              <a:rPr lang="en-US" sz="2400" b="1" dirty="0" err="1"/>
              <a:t>Jer</a:t>
            </a:r>
            <a:r>
              <a:rPr lang="en-US" sz="2400" b="1" dirty="0"/>
              <a:t> 19:10</a:t>
            </a:r>
            <a:r>
              <a:rPr lang="en-US" sz="2400" dirty="0"/>
              <a:t>  </a:t>
            </a:r>
            <a:r>
              <a:rPr lang="en-US" sz="2400" dirty="0">
                <a:solidFill>
                  <a:schemeClr val="tx2"/>
                </a:solidFill>
                <a:effectLst>
                  <a:outerShdw blurRad="38100" dist="38100" dir="2700000" algn="tl">
                    <a:srgbClr val="000000">
                      <a:alpha val="43137"/>
                    </a:srgbClr>
                  </a:outerShdw>
                </a:effectLst>
              </a:rPr>
              <a:t>"Then you shall break the flask in the sight of the men who go with you, </a:t>
            </a:r>
          </a:p>
          <a:p>
            <a:r>
              <a:rPr lang="en-US" sz="2400" b="1" dirty="0" err="1" smtClean="0"/>
              <a:t>Jer</a:t>
            </a:r>
            <a:r>
              <a:rPr lang="en-US" sz="2400" b="1" dirty="0" smtClean="0"/>
              <a:t> 19:11</a:t>
            </a:r>
            <a:r>
              <a:rPr lang="en-US" sz="2400" dirty="0"/>
              <a:t> </a:t>
            </a:r>
            <a:r>
              <a:rPr lang="en-US" sz="2400" dirty="0" smtClean="0"/>
              <a:t> </a:t>
            </a:r>
            <a:r>
              <a:rPr lang="en-US" sz="2400" dirty="0">
                <a:solidFill>
                  <a:schemeClr val="tx2"/>
                </a:solidFill>
                <a:effectLst>
                  <a:outerShdw blurRad="38100" dist="38100" dir="2700000" algn="tl">
                    <a:srgbClr val="000000">
                      <a:alpha val="43137"/>
                    </a:srgbClr>
                  </a:outerShdw>
                </a:effectLst>
              </a:rPr>
              <a:t>"Even so I will break this people and this city, as </a:t>
            </a:r>
            <a:r>
              <a:rPr lang="en-US" sz="2400" i="1" dirty="0">
                <a:solidFill>
                  <a:schemeClr val="tx2"/>
                </a:solidFill>
                <a:effectLst>
                  <a:outerShdw blurRad="38100" dist="38100" dir="2700000" algn="tl">
                    <a:srgbClr val="000000">
                      <a:alpha val="43137"/>
                    </a:srgbClr>
                  </a:outerShdw>
                </a:effectLst>
              </a:rPr>
              <a:t>one</a:t>
            </a:r>
            <a:r>
              <a:rPr lang="en-US" sz="2400" dirty="0">
                <a:solidFill>
                  <a:schemeClr val="tx2"/>
                </a:solidFill>
                <a:effectLst>
                  <a:outerShdw blurRad="38100" dist="38100" dir="2700000" algn="tl">
                    <a:srgbClr val="000000">
                      <a:alpha val="43137"/>
                    </a:srgbClr>
                  </a:outerShdw>
                </a:effectLst>
              </a:rPr>
              <a:t> breaks a potter's vessel, which cannot be made whole </a:t>
            </a:r>
            <a:r>
              <a:rPr lang="en-US" sz="2400" dirty="0" smtClean="0">
                <a:solidFill>
                  <a:schemeClr val="tx2"/>
                </a:solidFill>
                <a:effectLst>
                  <a:outerShdw blurRad="38100" dist="38100" dir="2700000" algn="tl">
                    <a:srgbClr val="000000">
                      <a:alpha val="43137"/>
                    </a:srgbClr>
                  </a:outerShdw>
                </a:effectLst>
              </a:rPr>
              <a:t>again</a:t>
            </a:r>
          </a:p>
          <a:p>
            <a:r>
              <a:rPr lang="en-US" sz="2400" dirty="0" err="1" smtClean="0">
                <a:solidFill>
                  <a:schemeClr val="tx2"/>
                </a:solidFill>
                <a:effectLst>
                  <a:outerShdw blurRad="38100" dist="38100" dir="2700000" algn="tl">
                    <a:srgbClr val="000000">
                      <a:alpha val="43137"/>
                    </a:srgbClr>
                  </a:outerShdw>
                </a:effectLst>
              </a:rPr>
              <a:t>Jer</a:t>
            </a:r>
            <a:r>
              <a:rPr lang="en-US" sz="2400" dirty="0" smtClean="0">
                <a:solidFill>
                  <a:schemeClr val="tx2"/>
                </a:solidFill>
                <a:effectLst>
                  <a:outerShdw blurRad="38100" dist="38100" dir="2700000" algn="tl">
                    <a:srgbClr val="000000">
                      <a:alpha val="43137"/>
                    </a:srgbClr>
                  </a:outerShdw>
                </a:effectLst>
              </a:rPr>
              <a:t> 19:</a:t>
            </a:r>
            <a:r>
              <a:rPr lang="en-US" sz="2400" b="1" dirty="0"/>
              <a:t>13 </a:t>
            </a:r>
            <a:r>
              <a:rPr lang="en-US" sz="2400" dirty="0"/>
              <a:t> </a:t>
            </a:r>
            <a:r>
              <a:rPr lang="en-US" sz="2400" dirty="0">
                <a:solidFill>
                  <a:schemeClr val="tx2"/>
                </a:solidFill>
                <a:effectLst>
                  <a:outerShdw blurRad="38100" dist="38100" dir="2700000" algn="tl">
                    <a:srgbClr val="000000">
                      <a:alpha val="43137"/>
                    </a:srgbClr>
                  </a:outerShdw>
                </a:effectLst>
              </a:rPr>
              <a:t>And the houses of Jerusalem and the houses of the kings of Judah shall be defiled like the place of </a:t>
            </a:r>
            <a:r>
              <a:rPr lang="en-US" sz="2400" dirty="0" smtClean="0">
                <a:solidFill>
                  <a:schemeClr val="tx2"/>
                </a:solidFill>
                <a:effectLst>
                  <a:outerShdw blurRad="38100" dist="38100" dir="2700000" algn="tl">
                    <a:srgbClr val="000000">
                      <a:alpha val="43137"/>
                    </a:srgbClr>
                  </a:outerShdw>
                </a:effectLst>
              </a:rPr>
              <a:t>Tophet…</a:t>
            </a:r>
            <a:endParaRPr lang="en-US" sz="2400" dirty="0">
              <a:solidFill>
                <a:schemeClr val="tx2"/>
              </a:solidFill>
              <a:effectLst>
                <a:outerShdw blurRad="38100" dist="38100" dir="2700000" algn="tl">
                  <a:srgbClr val="000000">
                    <a:alpha val="43137"/>
                  </a:srgbClr>
                </a:outerShdw>
              </a:effectLst>
            </a:endParaRPr>
          </a:p>
          <a:p>
            <a:endParaRPr lang="en-US" sz="2400" dirty="0">
              <a:solidFill>
                <a:schemeClr val="tx2"/>
              </a:solidFill>
              <a:effectLst>
                <a:outerShdw blurRad="38100" dist="38100" dir="2700000" algn="tl">
                  <a:srgbClr val="000000">
                    <a:alpha val="43137"/>
                  </a:srgbClr>
                </a:outerShdw>
              </a:effectLst>
            </a:endParaRPr>
          </a:p>
        </p:txBody>
      </p:sp>
      <p:cxnSp>
        <p:nvCxnSpPr>
          <p:cNvPr id="9" name="Straight Connector 8"/>
          <p:cNvCxnSpPr/>
          <p:nvPr/>
        </p:nvCxnSpPr>
        <p:spPr>
          <a:xfrm>
            <a:off x="895546" y="3733014"/>
            <a:ext cx="3728008" cy="18854"/>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26" name="Picture 2" descr="Image result for broken pott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371" y="537328"/>
            <a:ext cx="4791959" cy="546754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6966406" y="3624703"/>
            <a:ext cx="4989924" cy="2429758"/>
            <a:chOff x="6966406" y="3624703"/>
            <a:chExt cx="4989924" cy="2429758"/>
          </a:xfrm>
        </p:grpSpPr>
        <p:sp>
          <p:nvSpPr>
            <p:cNvPr id="2" name="Rectangle 1"/>
            <p:cNvSpPr/>
            <p:nvPr/>
          </p:nvSpPr>
          <p:spPr>
            <a:xfrm>
              <a:off x="7164370" y="4023136"/>
              <a:ext cx="4791960" cy="203132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tIns="91440" bIns="91440">
              <a:spAutoFit/>
            </a:bodyPr>
            <a:lstStyle/>
            <a:p>
              <a:r>
                <a:rPr lang="en-US" sz="2400" dirty="0">
                  <a:solidFill>
                    <a:schemeClr val="tx2"/>
                  </a:solidFill>
                  <a:effectLst>
                    <a:outerShdw blurRad="38100" dist="38100" dir="2700000" algn="tl">
                      <a:srgbClr val="000000">
                        <a:alpha val="43137"/>
                      </a:srgbClr>
                    </a:outerShdw>
                  </a:effectLst>
                </a:rPr>
                <a:t>2Ki 23:10  And he defiled </a:t>
              </a:r>
              <a:r>
                <a:rPr lang="en-US" sz="2400" dirty="0" err="1">
                  <a:solidFill>
                    <a:schemeClr val="tx2"/>
                  </a:solidFill>
                  <a:effectLst>
                    <a:outerShdw blurRad="38100" dist="38100" dir="2700000" algn="tl">
                      <a:srgbClr val="000000">
                        <a:alpha val="43137"/>
                      </a:srgbClr>
                    </a:outerShdw>
                  </a:effectLst>
                </a:rPr>
                <a:t>Topheth</a:t>
              </a:r>
              <a:r>
                <a:rPr lang="en-US" sz="2400" dirty="0">
                  <a:solidFill>
                    <a:schemeClr val="tx2"/>
                  </a:solidFill>
                  <a:effectLst>
                    <a:outerShdw blurRad="38100" dist="38100" dir="2700000" algn="tl">
                      <a:srgbClr val="000000">
                        <a:alpha val="43137"/>
                      </a:srgbClr>
                    </a:outerShdw>
                  </a:effectLst>
                </a:rPr>
                <a:t>, which </a:t>
              </a:r>
              <a:r>
                <a:rPr lang="en-US" sz="2400" i="1" dirty="0">
                  <a:solidFill>
                    <a:schemeClr val="tx2"/>
                  </a:solidFill>
                  <a:effectLst>
                    <a:outerShdw blurRad="38100" dist="38100" dir="2700000" algn="tl">
                      <a:srgbClr val="000000">
                        <a:alpha val="43137"/>
                      </a:srgbClr>
                    </a:outerShdw>
                  </a:effectLst>
                </a:rPr>
                <a:t>is</a:t>
              </a:r>
              <a:r>
                <a:rPr lang="en-US" sz="2400" dirty="0">
                  <a:solidFill>
                    <a:schemeClr val="tx2"/>
                  </a:solidFill>
                  <a:effectLst>
                    <a:outerShdw blurRad="38100" dist="38100" dir="2700000" algn="tl">
                      <a:srgbClr val="000000">
                        <a:alpha val="43137"/>
                      </a:srgbClr>
                    </a:outerShdw>
                  </a:effectLst>
                </a:rPr>
                <a:t> in the Valley of the Son of Hinnom, that no man might make his son or his daughter pass through the fire to </a:t>
              </a:r>
              <a:r>
                <a:rPr lang="en-US" sz="2400" dirty="0" err="1">
                  <a:solidFill>
                    <a:schemeClr val="tx2"/>
                  </a:solidFill>
                  <a:effectLst>
                    <a:outerShdw blurRad="38100" dist="38100" dir="2700000" algn="tl">
                      <a:srgbClr val="000000">
                        <a:alpha val="43137"/>
                      </a:srgbClr>
                    </a:outerShdw>
                  </a:effectLst>
                </a:rPr>
                <a:t>Molech</a:t>
              </a:r>
              <a:r>
                <a:rPr lang="en-US" sz="2000" dirty="0">
                  <a:solidFill>
                    <a:schemeClr val="tx2"/>
                  </a:solidFill>
                  <a:effectLst>
                    <a:outerShdw blurRad="38100" dist="38100" dir="2700000" algn="tl">
                      <a:srgbClr val="000000">
                        <a:alpha val="43137"/>
                      </a:srgbClr>
                    </a:outerShdw>
                  </a:effectLst>
                </a:rPr>
                <a:t>. </a:t>
              </a:r>
            </a:p>
          </p:txBody>
        </p:sp>
        <p:sp>
          <p:nvSpPr>
            <p:cNvPr id="5" name="TextBox 4"/>
            <p:cNvSpPr txBox="1"/>
            <p:nvPr/>
          </p:nvSpPr>
          <p:spPr>
            <a:xfrm>
              <a:off x="6966406" y="3624703"/>
              <a:ext cx="2903457" cy="523220"/>
            </a:xfrm>
            <a:prstGeom prst="rect">
              <a:avLst/>
            </a:prstGeom>
            <a:solidFill>
              <a:schemeClr val="accent4">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2800" b="1" dirty="0" smtClean="0">
                  <a:effectLst>
                    <a:outerShdw blurRad="38100" dist="38100" dir="2700000" algn="tl">
                      <a:srgbClr val="000000">
                        <a:alpha val="43137"/>
                      </a:srgbClr>
                    </a:outerShdw>
                  </a:effectLst>
                </a:rPr>
                <a:t>King Josiah</a:t>
              </a:r>
              <a:endParaRPr lang="en-US" sz="2800" b="1" dirty="0">
                <a:effectLst>
                  <a:outerShdw blurRad="38100" dist="38100" dir="2700000" algn="tl">
                    <a:srgbClr val="000000">
                      <a:alpha val="43137"/>
                    </a:srgbClr>
                  </a:outerShdw>
                </a:effectLst>
              </a:endParaRPr>
            </a:p>
          </p:txBody>
        </p:sp>
      </p:grpSp>
      <p:cxnSp>
        <p:nvCxnSpPr>
          <p:cNvPr id="13" name="Straight Connector 12"/>
          <p:cNvCxnSpPr/>
          <p:nvPr/>
        </p:nvCxnSpPr>
        <p:spPr>
          <a:xfrm>
            <a:off x="895546" y="4941216"/>
            <a:ext cx="2997724" cy="1885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680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Pashur the Priest </a:t>
            </a:r>
            <a:r>
              <a:rPr lang="en-US" sz="2000" dirty="0" smtClean="0">
                <a:solidFill>
                  <a:schemeClr val="tx2"/>
                </a:solidFill>
              </a:rPr>
              <a:t>– chapter 20</a:t>
            </a:r>
            <a:endParaRPr lang="en-US" sz="2000" dirty="0">
              <a:solidFill>
                <a:schemeClr val="tx2"/>
              </a:solidFill>
            </a:endParaRPr>
          </a:p>
        </p:txBody>
      </p:sp>
      <p:sp>
        <p:nvSpPr>
          <p:cNvPr id="8" name="Content Placeholder 7"/>
          <p:cNvSpPr>
            <a:spLocks noGrp="1"/>
          </p:cNvSpPr>
          <p:nvPr>
            <p:ph idx="1"/>
          </p:nvPr>
        </p:nvSpPr>
        <p:spPr>
          <a:xfrm>
            <a:off x="1295399" y="1828800"/>
            <a:ext cx="9856509" cy="4114800"/>
          </a:xfrm>
        </p:spPr>
        <p:txBody>
          <a:bodyPr/>
          <a:lstStyle/>
          <a:p>
            <a:r>
              <a:rPr lang="en-US" sz="2400" dirty="0" err="1">
                <a:solidFill>
                  <a:schemeClr val="tx2"/>
                </a:solidFill>
                <a:effectLst>
                  <a:outerShdw blurRad="38100" dist="38100" dir="2700000" algn="tl">
                    <a:srgbClr val="000000">
                      <a:alpha val="43137"/>
                    </a:srgbClr>
                  </a:outerShdw>
                </a:effectLst>
              </a:rPr>
              <a:t>Jer</a:t>
            </a:r>
            <a:r>
              <a:rPr lang="en-US" sz="2400" dirty="0">
                <a:solidFill>
                  <a:schemeClr val="tx2"/>
                </a:solidFill>
                <a:effectLst>
                  <a:outerShdw blurRad="38100" dist="38100" dir="2700000" algn="tl">
                    <a:srgbClr val="000000">
                      <a:alpha val="43137"/>
                    </a:srgbClr>
                  </a:outerShdw>
                </a:effectLst>
              </a:rPr>
              <a:t> 19:14  Then Jeremiah came from Tophet, where the LORD had sent him to prophesy; and he stood in the court of the Lord's house and said to all the people, </a:t>
            </a:r>
          </a:p>
          <a:p>
            <a:r>
              <a:rPr lang="en-US" sz="2400" dirty="0" err="1">
                <a:solidFill>
                  <a:schemeClr val="tx2"/>
                </a:solidFill>
                <a:effectLst>
                  <a:outerShdw blurRad="38100" dist="38100" dir="2700000" algn="tl">
                    <a:srgbClr val="000000">
                      <a:alpha val="43137"/>
                    </a:srgbClr>
                  </a:outerShdw>
                </a:effectLst>
              </a:rPr>
              <a:t>Jer</a:t>
            </a:r>
            <a:r>
              <a:rPr lang="en-US" sz="2400" dirty="0">
                <a:solidFill>
                  <a:schemeClr val="tx2"/>
                </a:solidFill>
                <a:effectLst>
                  <a:outerShdw blurRad="38100" dist="38100" dir="2700000" algn="tl">
                    <a:srgbClr val="000000">
                      <a:alpha val="43137"/>
                    </a:srgbClr>
                  </a:outerShdw>
                </a:effectLst>
              </a:rPr>
              <a:t> 19:15  "Thus says the LORD of hosts, the God of Israel: 'Behold, I will bring on this city and on all her towns all the doom that I have pronounced against it, because they have stiffened their necks that they might not hear My words.' " </a:t>
            </a:r>
          </a:p>
          <a:p>
            <a:endParaRPr lang="en-US" dirty="0"/>
          </a:p>
        </p:txBody>
      </p:sp>
      <p:sp>
        <p:nvSpPr>
          <p:cNvPr id="4" name="Rectangle 3"/>
          <p:cNvSpPr/>
          <p:nvPr/>
        </p:nvSpPr>
        <p:spPr>
          <a:xfrm>
            <a:off x="5679356" y="6364605"/>
            <a:ext cx="6370205" cy="461665"/>
          </a:xfrm>
          <a:prstGeom prst="rect">
            <a:avLst/>
          </a:prstGeom>
        </p:spPr>
        <p:txBody>
          <a:bodyPr wrap="none">
            <a:spAutoFit/>
          </a:bodyPr>
          <a:lstStyle/>
          <a:p>
            <a:pPr algn="r"/>
            <a:r>
              <a:rPr lang="en-US" sz="2400" b="1" cap="small" dirty="0">
                <a:solidFill>
                  <a:schemeClr val="tx2"/>
                </a:solidFill>
              </a:rPr>
              <a:t>Lesson </a:t>
            </a:r>
            <a:r>
              <a:rPr lang="en-US" sz="2400" b="1" cap="small" dirty="0" smtClean="0">
                <a:solidFill>
                  <a:schemeClr val="tx2"/>
                </a:solidFill>
              </a:rPr>
              <a:t>6:  Message in Symbols and the Results</a:t>
            </a:r>
            <a:endParaRPr lang="en-US" sz="2400" b="1" cap="small" dirty="0">
              <a:solidFill>
                <a:schemeClr val="tx2"/>
              </a:solidFill>
            </a:endParaRPr>
          </a:p>
        </p:txBody>
      </p:sp>
      <p:sp>
        <p:nvSpPr>
          <p:cNvPr id="2" name="Rectangle 1"/>
          <p:cNvSpPr/>
          <p:nvPr/>
        </p:nvSpPr>
        <p:spPr>
          <a:xfrm>
            <a:off x="342500" y="4569892"/>
            <a:ext cx="5181601" cy="144655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buClr>
                <a:schemeClr val="accent1"/>
              </a:buClr>
            </a:pPr>
            <a:r>
              <a:rPr lang="en-US" sz="2200" dirty="0" err="1">
                <a:solidFill>
                  <a:schemeClr val="tx2"/>
                </a:solidFill>
                <a:effectLst>
                  <a:outerShdw blurRad="38100" dist="38100" dir="2700000" algn="tl">
                    <a:srgbClr val="000000">
                      <a:alpha val="43137"/>
                    </a:srgbClr>
                  </a:outerShdw>
                </a:effectLst>
              </a:rPr>
              <a:t>Jer</a:t>
            </a:r>
            <a:r>
              <a:rPr lang="en-US" sz="2200" dirty="0">
                <a:solidFill>
                  <a:schemeClr val="tx2"/>
                </a:solidFill>
                <a:effectLst>
                  <a:outerShdw blurRad="38100" dist="38100" dir="2700000" algn="tl">
                    <a:srgbClr val="000000">
                      <a:alpha val="43137"/>
                    </a:srgbClr>
                  </a:outerShdw>
                </a:effectLst>
              </a:rPr>
              <a:t> 20:1  Now </a:t>
            </a:r>
            <a:r>
              <a:rPr lang="en-US" sz="2200" dirty="0" err="1">
                <a:solidFill>
                  <a:schemeClr val="tx2"/>
                </a:solidFill>
                <a:effectLst>
                  <a:outerShdw blurRad="38100" dist="38100" dir="2700000" algn="tl">
                    <a:srgbClr val="000000">
                      <a:alpha val="43137"/>
                    </a:srgbClr>
                  </a:outerShdw>
                </a:effectLst>
              </a:rPr>
              <a:t>Pashhur</a:t>
            </a:r>
            <a:r>
              <a:rPr lang="en-US" sz="2200" dirty="0">
                <a:solidFill>
                  <a:schemeClr val="tx2"/>
                </a:solidFill>
                <a:effectLst>
                  <a:outerShdw blurRad="38100" dist="38100" dir="2700000" algn="tl">
                    <a:srgbClr val="000000">
                      <a:alpha val="43137"/>
                    </a:srgbClr>
                  </a:outerShdw>
                </a:effectLst>
              </a:rPr>
              <a:t> the son of </a:t>
            </a:r>
            <a:r>
              <a:rPr lang="en-US" sz="2200" dirty="0" err="1">
                <a:solidFill>
                  <a:schemeClr val="tx2"/>
                </a:solidFill>
                <a:effectLst>
                  <a:outerShdw blurRad="38100" dist="38100" dir="2700000" algn="tl">
                    <a:srgbClr val="000000">
                      <a:alpha val="43137"/>
                    </a:srgbClr>
                  </a:outerShdw>
                </a:effectLst>
              </a:rPr>
              <a:t>Immer</a:t>
            </a:r>
            <a:r>
              <a:rPr lang="en-US" sz="2200" dirty="0">
                <a:solidFill>
                  <a:schemeClr val="tx2"/>
                </a:solidFill>
                <a:effectLst>
                  <a:outerShdw blurRad="38100" dist="38100" dir="2700000" algn="tl">
                    <a:srgbClr val="000000">
                      <a:alpha val="43137"/>
                    </a:srgbClr>
                  </a:outerShdw>
                </a:effectLst>
              </a:rPr>
              <a:t>, the priest who </a:t>
            </a:r>
            <a:r>
              <a:rPr lang="en-US" sz="2200" i="1" dirty="0">
                <a:solidFill>
                  <a:schemeClr val="tx2"/>
                </a:solidFill>
                <a:effectLst>
                  <a:outerShdw blurRad="38100" dist="38100" dir="2700000" algn="tl">
                    <a:srgbClr val="000000">
                      <a:alpha val="43137"/>
                    </a:srgbClr>
                  </a:outerShdw>
                </a:effectLst>
              </a:rPr>
              <a:t>was</a:t>
            </a:r>
            <a:r>
              <a:rPr lang="en-US" sz="2200" dirty="0">
                <a:solidFill>
                  <a:schemeClr val="tx2"/>
                </a:solidFill>
                <a:effectLst>
                  <a:outerShdw blurRad="38100" dist="38100" dir="2700000" algn="tl">
                    <a:srgbClr val="000000">
                      <a:alpha val="43137"/>
                    </a:srgbClr>
                  </a:outerShdw>
                </a:effectLst>
              </a:rPr>
              <a:t> also chief governor in the house of the LORD, heard that Jeremiah prophesied these things.</a:t>
            </a:r>
            <a:r>
              <a:rPr lang="en-US" dirty="0">
                <a:solidFill>
                  <a:schemeClr val="tx2"/>
                </a:solidFill>
                <a:effectLst>
                  <a:outerShdw blurRad="38100" dist="38100" dir="2700000" algn="tl">
                    <a:srgbClr val="000000">
                      <a:alpha val="43137"/>
                    </a:srgbClr>
                  </a:outerShdw>
                </a:effectLst>
              </a:rPr>
              <a:t> </a:t>
            </a:r>
          </a:p>
        </p:txBody>
      </p:sp>
      <p:sp>
        <p:nvSpPr>
          <p:cNvPr id="5" name="Rectangle 4"/>
          <p:cNvSpPr/>
          <p:nvPr/>
        </p:nvSpPr>
        <p:spPr>
          <a:xfrm>
            <a:off x="6155702" y="4569892"/>
            <a:ext cx="5750350" cy="144655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200" dirty="0" err="1">
                <a:solidFill>
                  <a:schemeClr val="tx2"/>
                </a:solidFill>
                <a:effectLst>
                  <a:outerShdw blurRad="38100" dist="38100" dir="2700000" algn="tl">
                    <a:srgbClr val="000000">
                      <a:alpha val="43137"/>
                    </a:srgbClr>
                  </a:outerShdw>
                </a:effectLst>
              </a:rPr>
              <a:t>Jer</a:t>
            </a:r>
            <a:r>
              <a:rPr lang="en-US" sz="2200" dirty="0">
                <a:solidFill>
                  <a:schemeClr val="tx2"/>
                </a:solidFill>
                <a:effectLst>
                  <a:outerShdw blurRad="38100" dist="38100" dir="2700000" algn="tl">
                    <a:srgbClr val="000000">
                      <a:alpha val="43137"/>
                    </a:srgbClr>
                  </a:outerShdw>
                </a:effectLst>
              </a:rPr>
              <a:t> 20:2  Then </a:t>
            </a:r>
            <a:r>
              <a:rPr lang="en-US" sz="2200" dirty="0" err="1">
                <a:solidFill>
                  <a:schemeClr val="tx2"/>
                </a:solidFill>
                <a:effectLst>
                  <a:outerShdw blurRad="38100" dist="38100" dir="2700000" algn="tl">
                    <a:srgbClr val="000000">
                      <a:alpha val="43137"/>
                    </a:srgbClr>
                  </a:outerShdw>
                </a:effectLst>
              </a:rPr>
              <a:t>Pashhur</a:t>
            </a:r>
            <a:r>
              <a:rPr lang="en-US" sz="2200" dirty="0">
                <a:solidFill>
                  <a:schemeClr val="tx2"/>
                </a:solidFill>
                <a:effectLst>
                  <a:outerShdw blurRad="38100" dist="38100" dir="2700000" algn="tl">
                    <a:srgbClr val="000000">
                      <a:alpha val="43137"/>
                    </a:srgbClr>
                  </a:outerShdw>
                </a:effectLst>
              </a:rPr>
              <a:t> </a:t>
            </a:r>
            <a:r>
              <a:rPr lang="en-US" sz="2200" u="sng" dirty="0">
                <a:solidFill>
                  <a:srgbClr val="C00000"/>
                </a:solidFill>
                <a:effectLst>
                  <a:outerShdw blurRad="38100" dist="38100" dir="2700000" algn="tl">
                    <a:srgbClr val="000000">
                      <a:alpha val="43137"/>
                    </a:srgbClr>
                  </a:outerShdw>
                </a:effectLst>
              </a:rPr>
              <a:t>struck Jeremiah </a:t>
            </a:r>
            <a:r>
              <a:rPr lang="en-US" sz="2200" dirty="0">
                <a:solidFill>
                  <a:schemeClr val="tx2"/>
                </a:solidFill>
                <a:effectLst>
                  <a:outerShdw blurRad="38100" dist="38100" dir="2700000" algn="tl">
                    <a:srgbClr val="000000">
                      <a:alpha val="43137"/>
                    </a:srgbClr>
                  </a:outerShdw>
                </a:effectLst>
              </a:rPr>
              <a:t>the prophet, and </a:t>
            </a:r>
            <a:r>
              <a:rPr lang="en-US" sz="2200" u="sng" dirty="0">
                <a:solidFill>
                  <a:srgbClr val="C00000"/>
                </a:solidFill>
                <a:effectLst>
                  <a:outerShdw blurRad="38100" dist="38100" dir="2700000" algn="tl">
                    <a:srgbClr val="000000">
                      <a:alpha val="43137"/>
                    </a:srgbClr>
                  </a:outerShdw>
                </a:effectLst>
              </a:rPr>
              <a:t>put him in the stocks </a:t>
            </a:r>
            <a:r>
              <a:rPr lang="en-US" sz="2200" dirty="0">
                <a:solidFill>
                  <a:schemeClr val="tx2"/>
                </a:solidFill>
                <a:effectLst>
                  <a:outerShdw blurRad="38100" dist="38100" dir="2700000" algn="tl">
                    <a:srgbClr val="000000">
                      <a:alpha val="43137"/>
                    </a:srgbClr>
                  </a:outerShdw>
                </a:effectLst>
              </a:rPr>
              <a:t>that </a:t>
            </a:r>
            <a:r>
              <a:rPr lang="en-US" sz="2200" i="1" dirty="0">
                <a:solidFill>
                  <a:schemeClr val="tx2"/>
                </a:solidFill>
                <a:effectLst>
                  <a:outerShdw blurRad="38100" dist="38100" dir="2700000" algn="tl">
                    <a:srgbClr val="000000">
                      <a:alpha val="43137"/>
                    </a:srgbClr>
                  </a:outerShdw>
                </a:effectLst>
              </a:rPr>
              <a:t>were</a:t>
            </a:r>
            <a:r>
              <a:rPr lang="en-US" sz="2200" dirty="0">
                <a:solidFill>
                  <a:schemeClr val="tx2"/>
                </a:solidFill>
                <a:effectLst>
                  <a:outerShdw blurRad="38100" dist="38100" dir="2700000" algn="tl">
                    <a:srgbClr val="000000">
                      <a:alpha val="43137"/>
                    </a:srgbClr>
                  </a:outerShdw>
                </a:effectLst>
              </a:rPr>
              <a:t> in the high gate of Benjamin, which </a:t>
            </a:r>
            <a:r>
              <a:rPr lang="en-US" sz="2200" i="1" dirty="0">
                <a:solidFill>
                  <a:schemeClr val="tx2"/>
                </a:solidFill>
                <a:effectLst>
                  <a:outerShdw blurRad="38100" dist="38100" dir="2700000" algn="tl">
                    <a:srgbClr val="000000">
                      <a:alpha val="43137"/>
                    </a:srgbClr>
                  </a:outerShdw>
                </a:effectLst>
              </a:rPr>
              <a:t>was</a:t>
            </a:r>
            <a:r>
              <a:rPr lang="en-US" sz="2200" dirty="0">
                <a:solidFill>
                  <a:schemeClr val="tx2"/>
                </a:solidFill>
                <a:effectLst>
                  <a:outerShdw blurRad="38100" dist="38100" dir="2700000" algn="tl">
                    <a:srgbClr val="000000">
                      <a:alpha val="43137"/>
                    </a:srgbClr>
                  </a:outerShdw>
                </a:effectLst>
              </a:rPr>
              <a:t> by the house of the LORD. </a:t>
            </a:r>
          </a:p>
        </p:txBody>
      </p:sp>
      <p:sp>
        <p:nvSpPr>
          <p:cNvPr id="3" name="Right Arrow 2"/>
          <p:cNvSpPr/>
          <p:nvPr/>
        </p:nvSpPr>
        <p:spPr>
          <a:xfrm>
            <a:off x="5316715" y="4630702"/>
            <a:ext cx="923827" cy="1385740"/>
          </a:xfrm>
          <a:prstGeom prst="rightArrow">
            <a:avLst/>
          </a:prstGeom>
          <a:solidFill>
            <a:srgbClr val="FFC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Callout 8"/>
          <p:cNvSpPr/>
          <p:nvPr/>
        </p:nvSpPr>
        <p:spPr>
          <a:xfrm>
            <a:off x="9599725" y="3041779"/>
            <a:ext cx="2222161" cy="906269"/>
          </a:xfrm>
          <a:prstGeom prst="wedgeEllipseCallout">
            <a:avLst>
              <a:gd name="adj1" fmla="val -56048"/>
              <a:gd name="adj2" fmla="val 137339"/>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Smote or give stripes</a:t>
            </a:r>
            <a:endParaRPr lang="en-US" sz="2000" b="1" dirty="0">
              <a:effectLst>
                <a:outerShdw blurRad="38100" dist="38100" dir="2700000" algn="tl">
                  <a:srgbClr val="000000">
                    <a:alpha val="43137"/>
                  </a:srgbClr>
                </a:outerShdw>
              </a:effectLst>
            </a:endParaRPr>
          </a:p>
        </p:txBody>
      </p:sp>
      <p:cxnSp>
        <p:nvCxnSpPr>
          <p:cNvPr id="10" name="Straight Connector 9"/>
          <p:cNvCxnSpPr/>
          <p:nvPr/>
        </p:nvCxnSpPr>
        <p:spPr>
          <a:xfrm flipV="1">
            <a:off x="6708710" y="5598367"/>
            <a:ext cx="2612572" cy="9331"/>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802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 grpId="0" animBg="1"/>
      <p:bldP spid="5" grpId="0" animBg="1"/>
      <p:bldP spid="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Pashur the Priest </a:t>
            </a:r>
            <a:r>
              <a:rPr lang="en-US" sz="2000" dirty="0" smtClean="0">
                <a:solidFill>
                  <a:schemeClr val="tx2"/>
                </a:solidFill>
              </a:rPr>
              <a:t>– chapter 20</a:t>
            </a:r>
            <a:endParaRPr lang="en-US" sz="2000" dirty="0">
              <a:solidFill>
                <a:schemeClr val="tx2"/>
              </a:solidFill>
            </a:endParaRPr>
          </a:p>
        </p:txBody>
      </p:sp>
      <p:sp>
        <p:nvSpPr>
          <p:cNvPr id="8" name="Content Placeholder 7"/>
          <p:cNvSpPr>
            <a:spLocks noGrp="1"/>
          </p:cNvSpPr>
          <p:nvPr>
            <p:ph idx="1"/>
          </p:nvPr>
        </p:nvSpPr>
        <p:spPr>
          <a:xfrm>
            <a:off x="1295399" y="1828800"/>
            <a:ext cx="10365558" cy="4114800"/>
          </a:xfrm>
        </p:spPr>
        <p:txBody>
          <a:bodyPr>
            <a:normAutofit lnSpcReduction="10000"/>
          </a:bodyPr>
          <a:lstStyle/>
          <a:p>
            <a:r>
              <a:rPr lang="en-US" sz="2400" b="1" dirty="0" err="1" smtClean="0"/>
              <a:t>Jer</a:t>
            </a:r>
            <a:r>
              <a:rPr lang="en-US" sz="2400" b="1" dirty="0" smtClean="0"/>
              <a:t> </a:t>
            </a:r>
            <a:r>
              <a:rPr lang="en-US" sz="2400" b="1" dirty="0"/>
              <a:t>20:4</a:t>
            </a:r>
            <a:r>
              <a:rPr lang="en-US" sz="2400" dirty="0"/>
              <a:t>  </a:t>
            </a:r>
            <a:r>
              <a:rPr lang="en-US" sz="2400" dirty="0">
                <a:solidFill>
                  <a:schemeClr val="tx2"/>
                </a:solidFill>
                <a:effectLst>
                  <a:outerShdw blurRad="38100" dist="38100" dir="2700000" algn="tl">
                    <a:srgbClr val="000000">
                      <a:alpha val="43137"/>
                    </a:srgbClr>
                  </a:outerShdw>
                </a:effectLst>
              </a:rPr>
              <a:t>For thus says the LORD: 'Behold, I will make you a terror to yourself and to all your friends; and they shall fall by the sword of their enemies, and your eyes shall see </a:t>
            </a:r>
            <a:r>
              <a:rPr lang="en-US" sz="2400" i="1" dirty="0">
                <a:solidFill>
                  <a:schemeClr val="tx2"/>
                </a:solidFill>
                <a:effectLst>
                  <a:outerShdw blurRad="38100" dist="38100" dir="2700000" algn="tl">
                    <a:srgbClr val="000000">
                      <a:alpha val="43137"/>
                    </a:srgbClr>
                  </a:outerShdw>
                </a:effectLst>
              </a:rPr>
              <a:t>it.</a:t>
            </a:r>
            <a:r>
              <a:rPr lang="en-US" sz="2400" dirty="0">
                <a:solidFill>
                  <a:schemeClr val="tx2"/>
                </a:solidFill>
                <a:effectLst>
                  <a:outerShdw blurRad="38100" dist="38100" dir="2700000" algn="tl">
                    <a:srgbClr val="000000">
                      <a:alpha val="43137"/>
                    </a:srgbClr>
                  </a:outerShdw>
                </a:effectLst>
              </a:rPr>
              <a:t> I will give all Judah into the hand of the king of Babylon, and he shall carry them captive to Babylon and slay them with the sword.</a:t>
            </a:r>
            <a:r>
              <a:rPr lang="en-US" sz="2400" dirty="0"/>
              <a:t> </a:t>
            </a:r>
          </a:p>
          <a:p>
            <a:r>
              <a:rPr lang="en-US" sz="2400" b="1" dirty="0" err="1"/>
              <a:t>Jer</a:t>
            </a:r>
            <a:r>
              <a:rPr lang="en-US" sz="2400" b="1" dirty="0"/>
              <a:t> 20:5</a:t>
            </a:r>
            <a:r>
              <a:rPr lang="en-US" sz="2400" dirty="0"/>
              <a:t>  </a:t>
            </a:r>
            <a:r>
              <a:rPr lang="en-US" sz="2400" dirty="0">
                <a:solidFill>
                  <a:schemeClr val="tx2"/>
                </a:solidFill>
                <a:effectLst>
                  <a:outerShdw blurRad="38100" dist="38100" dir="2700000" algn="tl">
                    <a:srgbClr val="000000">
                      <a:alpha val="43137"/>
                    </a:srgbClr>
                  </a:outerShdw>
                </a:effectLst>
              </a:rPr>
              <a:t>Moreover I will deliver all the wealth of this city, all its produce, and all its precious things; all the treasures of the kings of Judah I will give into the hand of their enemies, who will plunder them, seize them, and carry them to Babylon. </a:t>
            </a:r>
          </a:p>
          <a:p>
            <a:r>
              <a:rPr lang="en-US" sz="2400" b="1" dirty="0" err="1"/>
              <a:t>Jer</a:t>
            </a:r>
            <a:r>
              <a:rPr lang="en-US" sz="2400" b="1" dirty="0"/>
              <a:t> 20:6</a:t>
            </a:r>
            <a:r>
              <a:rPr lang="en-US" sz="2400" dirty="0"/>
              <a:t>  </a:t>
            </a:r>
            <a:r>
              <a:rPr lang="en-US" sz="2400" dirty="0">
                <a:solidFill>
                  <a:schemeClr val="tx2"/>
                </a:solidFill>
                <a:effectLst>
                  <a:outerShdw blurRad="38100" dist="38100" dir="2700000" algn="tl">
                    <a:srgbClr val="000000">
                      <a:alpha val="43137"/>
                    </a:srgbClr>
                  </a:outerShdw>
                </a:effectLst>
              </a:rPr>
              <a:t>And you, </a:t>
            </a:r>
            <a:r>
              <a:rPr lang="en-US" sz="2400" dirty="0" err="1">
                <a:solidFill>
                  <a:schemeClr val="tx2"/>
                </a:solidFill>
                <a:effectLst>
                  <a:outerShdw blurRad="38100" dist="38100" dir="2700000" algn="tl">
                    <a:srgbClr val="000000">
                      <a:alpha val="43137"/>
                    </a:srgbClr>
                  </a:outerShdw>
                </a:effectLst>
              </a:rPr>
              <a:t>Pashhur</a:t>
            </a:r>
            <a:r>
              <a:rPr lang="en-US" sz="2400" dirty="0">
                <a:solidFill>
                  <a:schemeClr val="tx2"/>
                </a:solidFill>
                <a:effectLst>
                  <a:outerShdw blurRad="38100" dist="38100" dir="2700000" algn="tl">
                    <a:srgbClr val="000000">
                      <a:alpha val="43137"/>
                    </a:srgbClr>
                  </a:outerShdw>
                </a:effectLst>
              </a:rPr>
              <a:t>, and all who dwell in your house, shall go into captivity. You shall go to Babylon, and there you shall die, and be buried there, you and all your friends, to whom you have prophesied lies.' " </a:t>
            </a:r>
          </a:p>
          <a:p>
            <a:endParaRPr lang="en-US" dirty="0"/>
          </a:p>
        </p:txBody>
      </p:sp>
      <p:sp>
        <p:nvSpPr>
          <p:cNvPr id="4" name="Rectangle 3"/>
          <p:cNvSpPr/>
          <p:nvPr/>
        </p:nvSpPr>
        <p:spPr>
          <a:xfrm>
            <a:off x="5679356" y="6364605"/>
            <a:ext cx="6370205" cy="461665"/>
          </a:xfrm>
          <a:prstGeom prst="rect">
            <a:avLst/>
          </a:prstGeom>
        </p:spPr>
        <p:txBody>
          <a:bodyPr wrap="none">
            <a:spAutoFit/>
          </a:bodyPr>
          <a:lstStyle/>
          <a:p>
            <a:pPr algn="r"/>
            <a:r>
              <a:rPr lang="en-US" sz="2400" b="1" cap="small" dirty="0">
                <a:solidFill>
                  <a:schemeClr val="tx2"/>
                </a:solidFill>
              </a:rPr>
              <a:t>Lesson </a:t>
            </a:r>
            <a:r>
              <a:rPr lang="en-US" sz="2400" b="1" cap="small" dirty="0" smtClean="0">
                <a:solidFill>
                  <a:schemeClr val="tx2"/>
                </a:solidFill>
              </a:rPr>
              <a:t>6:  Message in Symbols and the Results</a:t>
            </a:r>
            <a:endParaRPr lang="en-US" sz="2400" b="1" cap="small" dirty="0">
              <a:solidFill>
                <a:schemeClr val="tx2"/>
              </a:solidFill>
            </a:endParaRPr>
          </a:p>
        </p:txBody>
      </p:sp>
      <p:cxnSp>
        <p:nvCxnSpPr>
          <p:cNvPr id="9" name="Straight Connector 8"/>
          <p:cNvCxnSpPr/>
          <p:nvPr/>
        </p:nvCxnSpPr>
        <p:spPr>
          <a:xfrm>
            <a:off x="2884601" y="2725917"/>
            <a:ext cx="3261675" cy="1885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884600" y="5517822"/>
            <a:ext cx="6070864" cy="942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6278251" y="75414"/>
            <a:ext cx="5771310" cy="1489436"/>
            <a:chOff x="6278251" y="75414"/>
            <a:chExt cx="5771310" cy="1489436"/>
          </a:xfrm>
        </p:grpSpPr>
        <p:sp>
          <p:nvSpPr>
            <p:cNvPr id="12" name="Rounded Rectangle 11"/>
            <p:cNvSpPr/>
            <p:nvPr/>
          </p:nvSpPr>
          <p:spPr>
            <a:xfrm>
              <a:off x="7051250" y="471340"/>
              <a:ext cx="4998311" cy="1093510"/>
            </a:xfrm>
            <a:prstGeom prst="roundRect">
              <a:avLst/>
            </a:prstGeom>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Jeremiah’s Confidence in the Lord</a:t>
              </a:r>
              <a:endParaRPr lang="en-US" sz="2400" b="1" dirty="0">
                <a:effectLst>
                  <a:outerShdw blurRad="38100" dist="38100" dir="2700000" algn="tl">
                    <a:srgbClr val="000000">
                      <a:alpha val="43137"/>
                    </a:srgbClr>
                  </a:outerShdw>
                </a:effectLst>
              </a:endParaRPr>
            </a:p>
          </p:txBody>
        </p:sp>
        <p:sp>
          <p:nvSpPr>
            <p:cNvPr id="13" name="Oval 12"/>
            <p:cNvSpPr/>
            <p:nvPr/>
          </p:nvSpPr>
          <p:spPr>
            <a:xfrm>
              <a:off x="6278251" y="75414"/>
              <a:ext cx="2196445" cy="801279"/>
            </a:xfrm>
            <a:prstGeom prst="ellipse">
              <a:avLst/>
            </a:prstGeom>
            <a:solidFill>
              <a:schemeClr val="accent3">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Snapshot</a:t>
              </a:r>
              <a:endParaRPr lang="en-US" sz="24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973149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par>
                          <p:cTn id="18" fill="hold">
                            <p:stCondLst>
                              <p:cond delay="500"/>
                            </p:stCondLst>
                            <p:childTnLst>
                              <p:par>
                                <p:cTn id="19" presetID="22" presetClass="entr" presetSubtype="8" fill="hold" nodeType="afterEffect">
                                  <p:stCondLst>
                                    <p:cond delay="25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snapshot of Jeremiah…</a:t>
            </a:r>
          </a:p>
        </p:txBody>
      </p:sp>
      <p:sp>
        <p:nvSpPr>
          <p:cNvPr id="4" name="Content Placeholder 7"/>
          <p:cNvSpPr txBox="1">
            <a:spLocks/>
          </p:cNvSpPr>
          <p:nvPr/>
        </p:nvSpPr>
        <p:spPr>
          <a:xfrm>
            <a:off x="284376" y="1188927"/>
            <a:ext cx="7191080" cy="5326681"/>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r>
              <a:rPr lang="en-US" sz="2400" b="1" dirty="0" err="1" smtClean="0"/>
              <a:t>Jer</a:t>
            </a:r>
            <a:r>
              <a:rPr lang="en-US" sz="2400" b="1" dirty="0" smtClean="0"/>
              <a:t> 20:7-10</a:t>
            </a:r>
            <a:r>
              <a:rPr lang="en-US" sz="2400" dirty="0"/>
              <a:t>  </a:t>
            </a:r>
            <a:r>
              <a:rPr lang="en-US" sz="2400" dirty="0">
                <a:solidFill>
                  <a:schemeClr val="tx2"/>
                </a:solidFill>
                <a:effectLst>
                  <a:outerShdw blurRad="38100" dist="38100" dir="2700000" algn="tl">
                    <a:srgbClr val="000000">
                      <a:alpha val="43137"/>
                    </a:srgbClr>
                  </a:outerShdw>
                </a:effectLst>
              </a:rPr>
              <a:t>O LORD, You have deceived me and I was deceived; You have overcome me and prevailed. I have become a laughingstock all day long; Everyone mocks me. </a:t>
            </a:r>
            <a:r>
              <a:rPr lang="en-US" sz="2400" b="1" baseline="30000" dirty="0" smtClean="0">
                <a:solidFill>
                  <a:schemeClr val="tx2"/>
                </a:solidFill>
                <a:effectLst>
                  <a:outerShdw blurRad="38100" dist="38100" dir="2700000" algn="tl">
                    <a:srgbClr val="000000">
                      <a:alpha val="43137"/>
                    </a:srgbClr>
                  </a:outerShdw>
                </a:effectLst>
              </a:rPr>
              <a:t>8</a:t>
            </a:r>
            <a:r>
              <a:rPr lang="en-US" sz="2400" dirty="0" smtClean="0">
                <a:solidFill>
                  <a:schemeClr val="tx2"/>
                </a:solidFill>
                <a:effectLst>
                  <a:outerShdw blurRad="38100" dist="38100" dir="2700000" algn="tl">
                    <a:srgbClr val="000000">
                      <a:alpha val="43137"/>
                    </a:srgbClr>
                  </a:outerShdw>
                </a:effectLst>
              </a:rPr>
              <a:t>For </a:t>
            </a:r>
            <a:r>
              <a:rPr lang="en-US" sz="2400" dirty="0">
                <a:solidFill>
                  <a:schemeClr val="tx2"/>
                </a:solidFill>
                <a:effectLst>
                  <a:outerShdw blurRad="38100" dist="38100" dir="2700000" algn="tl">
                    <a:srgbClr val="000000">
                      <a:alpha val="43137"/>
                    </a:srgbClr>
                  </a:outerShdw>
                </a:effectLst>
              </a:rPr>
              <a:t>each time I speak, I cry aloud; I proclaim violence and destruction, </a:t>
            </a:r>
            <a:r>
              <a:rPr lang="en-US" sz="2400" dirty="0" smtClean="0">
                <a:solidFill>
                  <a:schemeClr val="tx2"/>
                </a:solidFill>
                <a:effectLst>
                  <a:outerShdw blurRad="38100" dist="38100" dir="2700000" algn="tl">
                    <a:srgbClr val="000000">
                      <a:alpha val="43137"/>
                    </a:srgbClr>
                  </a:outerShdw>
                </a:effectLst>
              </a:rPr>
              <a:t>because </a:t>
            </a:r>
            <a:r>
              <a:rPr lang="en-US" sz="2400" dirty="0">
                <a:solidFill>
                  <a:schemeClr val="tx2"/>
                </a:solidFill>
                <a:effectLst>
                  <a:outerShdw blurRad="38100" dist="38100" dir="2700000" algn="tl">
                    <a:srgbClr val="000000">
                      <a:alpha val="43137"/>
                    </a:srgbClr>
                  </a:outerShdw>
                </a:effectLst>
              </a:rPr>
              <a:t>for me the word of the LORD has resulted </a:t>
            </a:r>
            <a:r>
              <a:rPr lang="en-US" sz="2400" dirty="0" smtClean="0">
                <a:solidFill>
                  <a:schemeClr val="tx2"/>
                </a:solidFill>
                <a:effectLst>
                  <a:outerShdw blurRad="38100" dist="38100" dir="2700000" algn="tl">
                    <a:srgbClr val="000000">
                      <a:alpha val="43137"/>
                    </a:srgbClr>
                  </a:outerShdw>
                </a:effectLst>
              </a:rPr>
              <a:t>in </a:t>
            </a:r>
            <a:r>
              <a:rPr lang="en-US" sz="2400" dirty="0">
                <a:solidFill>
                  <a:schemeClr val="tx2"/>
                </a:solidFill>
                <a:effectLst>
                  <a:outerShdw blurRad="38100" dist="38100" dir="2700000" algn="tl">
                    <a:srgbClr val="000000">
                      <a:alpha val="43137"/>
                    </a:srgbClr>
                  </a:outerShdw>
                </a:effectLst>
              </a:rPr>
              <a:t>reproach and derision all day long. </a:t>
            </a:r>
            <a:r>
              <a:rPr lang="en-US" sz="2400" b="1" baseline="30000" dirty="0" smtClean="0">
                <a:solidFill>
                  <a:schemeClr val="tx2"/>
                </a:solidFill>
                <a:effectLst>
                  <a:outerShdw blurRad="38100" dist="38100" dir="2700000" algn="tl">
                    <a:srgbClr val="000000">
                      <a:alpha val="43137"/>
                    </a:srgbClr>
                  </a:outerShdw>
                </a:effectLst>
              </a:rPr>
              <a:t>9</a:t>
            </a:r>
            <a:r>
              <a:rPr lang="en-US" sz="2400" dirty="0" smtClean="0">
                <a:solidFill>
                  <a:schemeClr val="tx2"/>
                </a:solidFill>
                <a:effectLst>
                  <a:outerShdw blurRad="38100" dist="38100" dir="2700000" algn="tl">
                    <a:srgbClr val="000000">
                      <a:alpha val="43137"/>
                    </a:srgbClr>
                  </a:outerShdw>
                </a:effectLst>
              </a:rPr>
              <a:t>But </a:t>
            </a:r>
            <a:r>
              <a:rPr lang="en-US" sz="2400" dirty="0">
                <a:solidFill>
                  <a:schemeClr val="tx2"/>
                </a:solidFill>
                <a:effectLst>
                  <a:outerShdw blurRad="38100" dist="38100" dir="2700000" algn="tl">
                    <a:srgbClr val="000000">
                      <a:alpha val="43137"/>
                    </a:srgbClr>
                  </a:outerShdw>
                </a:effectLst>
              </a:rPr>
              <a:t>if I say, "I will not remember Him </a:t>
            </a:r>
            <a:r>
              <a:rPr lang="en-US" sz="2400" dirty="0" smtClean="0">
                <a:solidFill>
                  <a:schemeClr val="tx2"/>
                </a:solidFill>
                <a:effectLst>
                  <a:outerShdw blurRad="38100" dist="38100" dir="2700000" algn="tl">
                    <a:srgbClr val="000000">
                      <a:alpha val="43137"/>
                    </a:srgbClr>
                  </a:outerShdw>
                </a:effectLst>
              </a:rPr>
              <a:t>or </a:t>
            </a:r>
            <a:r>
              <a:rPr lang="en-US" sz="2400" dirty="0">
                <a:solidFill>
                  <a:schemeClr val="tx2"/>
                </a:solidFill>
                <a:effectLst>
                  <a:outerShdw blurRad="38100" dist="38100" dir="2700000" algn="tl">
                    <a:srgbClr val="000000">
                      <a:alpha val="43137"/>
                    </a:srgbClr>
                  </a:outerShdw>
                </a:effectLst>
              </a:rPr>
              <a:t>speak anymore in His name," Then in my heart it becomes like a burning fire </a:t>
            </a:r>
            <a:r>
              <a:rPr lang="en-US" sz="2400" dirty="0" smtClean="0">
                <a:solidFill>
                  <a:schemeClr val="tx2"/>
                </a:solidFill>
                <a:effectLst>
                  <a:outerShdw blurRad="38100" dist="38100" dir="2700000" algn="tl">
                    <a:srgbClr val="000000">
                      <a:alpha val="43137"/>
                    </a:srgbClr>
                  </a:outerShdw>
                </a:effectLst>
              </a:rPr>
              <a:t>shut </a:t>
            </a:r>
            <a:r>
              <a:rPr lang="en-US" sz="2400" dirty="0">
                <a:solidFill>
                  <a:schemeClr val="tx2"/>
                </a:solidFill>
                <a:effectLst>
                  <a:outerShdw blurRad="38100" dist="38100" dir="2700000" algn="tl">
                    <a:srgbClr val="000000">
                      <a:alpha val="43137"/>
                    </a:srgbClr>
                  </a:outerShdw>
                </a:effectLst>
              </a:rPr>
              <a:t>up in my bones; And I am weary of holding </a:t>
            </a:r>
            <a:r>
              <a:rPr lang="en-US" sz="2400" i="1" dirty="0">
                <a:solidFill>
                  <a:schemeClr val="tx2"/>
                </a:solidFill>
                <a:effectLst>
                  <a:outerShdw blurRad="38100" dist="38100" dir="2700000" algn="tl">
                    <a:srgbClr val="000000">
                      <a:alpha val="43137"/>
                    </a:srgbClr>
                  </a:outerShdw>
                </a:effectLst>
              </a:rPr>
              <a:t>it</a:t>
            </a:r>
            <a:r>
              <a:rPr lang="en-US" sz="2400" dirty="0">
                <a:solidFill>
                  <a:schemeClr val="tx2"/>
                </a:solidFill>
                <a:effectLst>
                  <a:outerShdw blurRad="38100" dist="38100" dir="2700000" algn="tl">
                    <a:srgbClr val="000000">
                      <a:alpha val="43137"/>
                    </a:srgbClr>
                  </a:outerShdw>
                </a:effectLst>
              </a:rPr>
              <a:t> in, And I cannot endure </a:t>
            </a:r>
            <a:r>
              <a:rPr lang="en-US" sz="2400" i="1" dirty="0">
                <a:solidFill>
                  <a:schemeClr val="tx2"/>
                </a:solidFill>
                <a:effectLst>
                  <a:outerShdw blurRad="38100" dist="38100" dir="2700000" algn="tl">
                    <a:srgbClr val="000000">
                      <a:alpha val="43137"/>
                    </a:srgbClr>
                  </a:outerShdw>
                </a:effectLst>
              </a:rPr>
              <a:t>it.</a:t>
            </a:r>
            <a:r>
              <a:rPr lang="en-US" sz="2400" dirty="0">
                <a:solidFill>
                  <a:schemeClr val="tx2"/>
                </a:solidFill>
                <a:effectLst>
                  <a:outerShdw blurRad="38100" dist="38100" dir="2700000" algn="tl">
                    <a:srgbClr val="000000">
                      <a:alpha val="43137"/>
                    </a:srgbClr>
                  </a:outerShdw>
                </a:effectLst>
              </a:rPr>
              <a:t> </a:t>
            </a:r>
            <a:r>
              <a:rPr lang="en-US" sz="2400" b="1" baseline="30000" dirty="0" smtClean="0">
                <a:solidFill>
                  <a:schemeClr val="tx2"/>
                </a:solidFill>
                <a:effectLst>
                  <a:outerShdw blurRad="38100" dist="38100" dir="2700000" algn="tl">
                    <a:srgbClr val="000000">
                      <a:alpha val="43137"/>
                    </a:srgbClr>
                  </a:outerShdw>
                </a:effectLst>
              </a:rPr>
              <a:t>10</a:t>
            </a:r>
            <a:r>
              <a:rPr lang="en-US" sz="2400" dirty="0" smtClean="0">
                <a:solidFill>
                  <a:schemeClr val="tx2"/>
                </a:solidFill>
                <a:effectLst>
                  <a:outerShdw blurRad="38100" dist="38100" dir="2700000" algn="tl">
                    <a:srgbClr val="000000">
                      <a:alpha val="43137"/>
                    </a:srgbClr>
                  </a:outerShdw>
                </a:effectLst>
              </a:rPr>
              <a:t>For </a:t>
            </a:r>
            <a:r>
              <a:rPr lang="en-US" sz="2400" dirty="0">
                <a:solidFill>
                  <a:schemeClr val="tx2"/>
                </a:solidFill>
                <a:effectLst>
                  <a:outerShdw blurRad="38100" dist="38100" dir="2700000" algn="tl">
                    <a:srgbClr val="000000">
                      <a:alpha val="43137"/>
                    </a:srgbClr>
                  </a:outerShdw>
                </a:effectLst>
              </a:rPr>
              <a:t>I have heard the whispering of many, "Terror on every side! Denounce </a:t>
            </a:r>
            <a:r>
              <a:rPr lang="en-US" sz="2400" i="1" dirty="0">
                <a:solidFill>
                  <a:schemeClr val="tx2"/>
                </a:solidFill>
                <a:effectLst>
                  <a:outerShdw blurRad="38100" dist="38100" dir="2700000" algn="tl">
                    <a:srgbClr val="000000">
                      <a:alpha val="43137"/>
                    </a:srgbClr>
                  </a:outerShdw>
                </a:effectLst>
              </a:rPr>
              <a:t>him;</a:t>
            </a:r>
            <a:r>
              <a:rPr lang="en-US" sz="2400" dirty="0">
                <a:solidFill>
                  <a:schemeClr val="tx2"/>
                </a:solidFill>
                <a:effectLst>
                  <a:outerShdw blurRad="38100" dist="38100" dir="2700000" algn="tl">
                    <a:srgbClr val="000000">
                      <a:alpha val="43137"/>
                    </a:srgbClr>
                  </a:outerShdw>
                </a:effectLst>
              </a:rPr>
              <a:t> yes, let us denounce him!" All my trusted friends, </a:t>
            </a:r>
            <a:r>
              <a:rPr lang="en-US" sz="2400" dirty="0" smtClean="0">
                <a:solidFill>
                  <a:schemeClr val="tx2"/>
                </a:solidFill>
                <a:effectLst>
                  <a:outerShdw blurRad="38100" dist="38100" dir="2700000" algn="tl">
                    <a:srgbClr val="000000">
                      <a:alpha val="43137"/>
                    </a:srgbClr>
                  </a:outerShdw>
                </a:effectLst>
              </a:rPr>
              <a:t>watching </a:t>
            </a:r>
            <a:r>
              <a:rPr lang="en-US" sz="2400" dirty="0">
                <a:solidFill>
                  <a:schemeClr val="tx2"/>
                </a:solidFill>
                <a:effectLst>
                  <a:outerShdw blurRad="38100" dist="38100" dir="2700000" algn="tl">
                    <a:srgbClr val="000000">
                      <a:alpha val="43137"/>
                    </a:srgbClr>
                  </a:outerShdw>
                </a:effectLst>
              </a:rPr>
              <a:t>for my fall, say: "Perhaps he will be deceived, so that we may prevail against him </a:t>
            </a:r>
            <a:r>
              <a:rPr lang="en-US" sz="2400" dirty="0" smtClean="0">
                <a:solidFill>
                  <a:schemeClr val="tx2"/>
                </a:solidFill>
                <a:effectLst>
                  <a:outerShdw blurRad="38100" dist="38100" dir="2700000" algn="tl">
                    <a:srgbClr val="000000">
                      <a:alpha val="43137"/>
                    </a:srgbClr>
                  </a:outerShdw>
                </a:effectLst>
              </a:rPr>
              <a:t>and </a:t>
            </a:r>
            <a:r>
              <a:rPr lang="en-US" sz="2400" dirty="0">
                <a:solidFill>
                  <a:schemeClr val="tx2"/>
                </a:solidFill>
                <a:effectLst>
                  <a:outerShdw blurRad="38100" dist="38100" dir="2700000" algn="tl">
                    <a:srgbClr val="000000">
                      <a:alpha val="43137"/>
                    </a:srgbClr>
                  </a:outerShdw>
                </a:effectLst>
              </a:rPr>
              <a:t>take our revenge on him." </a:t>
            </a:r>
          </a:p>
          <a:p>
            <a:endParaRPr lang="x-none">
              <a:solidFill>
                <a:schemeClr val="tx2"/>
              </a:solidFill>
              <a:effectLst>
                <a:outerShdw blurRad="38100" dist="38100" dir="2700000" algn="tl">
                  <a:srgbClr val="000000">
                    <a:alpha val="43137"/>
                  </a:srgbClr>
                </a:outerShdw>
              </a:effectLst>
            </a:endParaRPr>
          </a:p>
        </p:txBody>
      </p:sp>
      <p:sp>
        <p:nvSpPr>
          <p:cNvPr id="6" name="Title 6"/>
          <p:cNvSpPr txBox="1">
            <a:spLocks/>
          </p:cNvSpPr>
          <p:nvPr/>
        </p:nvSpPr>
        <p:spPr>
          <a:xfrm>
            <a:off x="284376" y="253849"/>
            <a:ext cx="7191080" cy="6292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Jeremiah’s </a:t>
            </a:r>
            <a:r>
              <a:rPr lang="en-US" dirty="0" err="1" smtClean="0"/>
              <a:t>confoundment</a:t>
            </a:r>
            <a:r>
              <a:rPr lang="en-US" dirty="0" smtClean="0"/>
              <a:t>…</a:t>
            </a:r>
            <a:endParaRPr lang="en-US" dirty="0"/>
          </a:p>
        </p:txBody>
      </p:sp>
      <p:sp>
        <p:nvSpPr>
          <p:cNvPr id="2" name="TextBox 1"/>
          <p:cNvSpPr txBox="1"/>
          <p:nvPr/>
        </p:nvSpPr>
        <p:spPr>
          <a:xfrm>
            <a:off x="443063" y="788817"/>
            <a:ext cx="5825762" cy="400110"/>
          </a:xfrm>
          <a:prstGeom prst="rect">
            <a:avLst/>
          </a:prstGeom>
          <a:noFill/>
        </p:spPr>
        <p:txBody>
          <a:bodyPr wrap="square" rtlCol="0">
            <a:spAutoFit/>
          </a:bodyPr>
          <a:lstStyle/>
          <a:p>
            <a:r>
              <a:rPr lang="en-US" sz="2000" cap="small" dirty="0" smtClean="0">
                <a:effectLst>
                  <a:outerShdw blurRad="38100" dist="38100" dir="2700000" algn="tl">
                    <a:srgbClr val="000000">
                      <a:alpha val="43137"/>
                    </a:srgbClr>
                  </a:outerShdw>
                </a:effectLst>
              </a:rPr>
              <a:t>Part One: I am Deceived!</a:t>
            </a:r>
            <a:endParaRPr lang="en-US" sz="2200" cap="small" dirty="0">
              <a:effectLst>
                <a:outerShdw blurRad="38100" dist="38100" dir="2700000" algn="tl">
                  <a:srgbClr val="000000">
                    <a:alpha val="43137"/>
                  </a:srgbClr>
                </a:outerShdw>
              </a:effectLst>
            </a:endParaRPr>
          </a:p>
        </p:txBody>
      </p:sp>
      <p:sp>
        <p:nvSpPr>
          <p:cNvPr id="29" name="Rectangle 28"/>
          <p:cNvSpPr/>
          <p:nvPr/>
        </p:nvSpPr>
        <p:spPr>
          <a:xfrm>
            <a:off x="8361041" y="5863639"/>
            <a:ext cx="3659705" cy="830997"/>
          </a:xfrm>
          <a:prstGeom prst="rect">
            <a:avLst/>
          </a:prstGeom>
        </p:spPr>
        <p:txBody>
          <a:bodyPr wrap="square">
            <a:spAutoFit/>
          </a:bodyPr>
          <a:lstStyle/>
          <a:p>
            <a:pPr algn="r"/>
            <a:r>
              <a:rPr lang="en-US" sz="2400" b="1" cap="small" dirty="0">
                <a:solidFill>
                  <a:schemeClr val="tx2"/>
                </a:solidFill>
              </a:rPr>
              <a:t>Lesson </a:t>
            </a:r>
            <a:r>
              <a:rPr lang="en-US" sz="2400" b="1" cap="small" dirty="0" smtClean="0">
                <a:solidFill>
                  <a:schemeClr val="tx2"/>
                </a:solidFill>
              </a:rPr>
              <a:t>6:  Message in Symbols and the Results</a:t>
            </a:r>
            <a:endParaRPr lang="en-US" sz="2400" b="1" cap="small" dirty="0">
              <a:solidFill>
                <a:schemeClr val="tx2"/>
              </a:solidFill>
            </a:endParaRPr>
          </a:p>
        </p:txBody>
      </p:sp>
      <p:cxnSp>
        <p:nvCxnSpPr>
          <p:cNvPr id="9" name="Straight Connector 8"/>
          <p:cNvCxnSpPr/>
          <p:nvPr/>
        </p:nvCxnSpPr>
        <p:spPr>
          <a:xfrm flipV="1">
            <a:off x="4232635" y="2516957"/>
            <a:ext cx="2960017" cy="94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697637" y="3187831"/>
            <a:ext cx="4495015" cy="94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53592" y="3505201"/>
            <a:ext cx="4776247" cy="47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96186" y="4821812"/>
            <a:ext cx="29364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96000" y="5487974"/>
            <a:ext cx="8327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53592" y="5814772"/>
            <a:ext cx="190107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405408" y="6468473"/>
            <a:ext cx="261907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027317" y="2185263"/>
            <a:ext cx="4821718" cy="94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53592" y="2837308"/>
            <a:ext cx="1240522" cy="942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Oval Callout 19"/>
          <p:cNvSpPr/>
          <p:nvPr/>
        </p:nvSpPr>
        <p:spPr>
          <a:xfrm>
            <a:off x="7475456" y="709127"/>
            <a:ext cx="2592275" cy="1167526"/>
          </a:xfrm>
          <a:prstGeom prst="wedgeEllipseCallout">
            <a:avLst>
              <a:gd name="adj1" fmla="val -117958"/>
              <a:gd name="adj2" fmla="val 52814"/>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The Public Beating &amp; Stocks</a:t>
            </a:r>
            <a:endParaRPr lang="en-US" sz="2000" b="1" dirty="0">
              <a:effectLst>
                <a:outerShdw blurRad="38100" dist="38100" dir="2700000" algn="tl">
                  <a:srgbClr val="000000">
                    <a:alpha val="43137"/>
                  </a:srgbClr>
                </a:outerShdw>
              </a:effectLst>
            </a:endParaRPr>
          </a:p>
        </p:txBody>
      </p:sp>
      <p:cxnSp>
        <p:nvCxnSpPr>
          <p:cNvPr id="21" name="Straight Connector 20"/>
          <p:cNvCxnSpPr/>
          <p:nvPr/>
        </p:nvCxnSpPr>
        <p:spPr>
          <a:xfrm>
            <a:off x="653592" y="2516957"/>
            <a:ext cx="620261" cy="942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Oval Callout 22"/>
          <p:cNvSpPr/>
          <p:nvPr/>
        </p:nvSpPr>
        <p:spPr>
          <a:xfrm>
            <a:off x="8001081" y="2029733"/>
            <a:ext cx="2592275" cy="1167526"/>
          </a:xfrm>
          <a:prstGeom prst="wedgeEllipseCallout">
            <a:avLst>
              <a:gd name="adj1" fmla="val -102841"/>
              <a:gd name="adj2" fmla="val -3128"/>
            </a:avLst>
          </a:prstGeom>
          <a:solidFill>
            <a:schemeClr val="accent4">
              <a:lumMod val="50000"/>
            </a:schemeClr>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The Public Preaching</a:t>
            </a:r>
            <a:endParaRPr lang="en-US" sz="2000" b="1" dirty="0">
              <a:effectLst>
                <a:outerShdw blurRad="38100" dist="38100" dir="2700000" algn="tl">
                  <a:srgbClr val="000000">
                    <a:alpha val="43137"/>
                  </a:srgbClr>
                </a:outerShdw>
              </a:effectLst>
            </a:endParaRPr>
          </a:p>
        </p:txBody>
      </p:sp>
      <p:sp>
        <p:nvSpPr>
          <p:cNvPr id="24" name="Oval Callout 23"/>
          <p:cNvSpPr/>
          <p:nvPr/>
        </p:nvSpPr>
        <p:spPr>
          <a:xfrm>
            <a:off x="7475455" y="3509915"/>
            <a:ext cx="2592275" cy="1167526"/>
          </a:xfrm>
          <a:prstGeom prst="wedgeEllipseCallout">
            <a:avLst>
              <a:gd name="adj1" fmla="val -175549"/>
              <a:gd name="adj2" fmla="val -72657"/>
            </a:avLst>
          </a:prstGeom>
          <a:solidFill>
            <a:schemeClr val="accent6">
              <a:lumMod val="75000"/>
            </a:schemeClr>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The Public Outcry</a:t>
            </a:r>
            <a:endParaRPr lang="en-US" sz="2000" b="1" dirty="0">
              <a:effectLst>
                <a:outerShdw blurRad="38100" dist="38100" dir="2700000" algn="tl">
                  <a:srgbClr val="000000">
                    <a:alpha val="43137"/>
                  </a:srgbClr>
                </a:outerShdw>
              </a:effectLst>
            </a:endParaRPr>
          </a:p>
        </p:txBody>
      </p:sp>
      <p:sp>
        <p:nvSpPr>
          <p:cNvPr id="25" name="Oval Callout 24"/>
          <p:cNvSpPr/>
          <p:nvPr/>
        </p:nvSpPr>
        <p:spPr>
          <a:xfrm>
            <a:off x="8001080" y="4829841"/>
            <a:ext cx="2592275" cy="1167526"/>
          </a:xfrm>
          <a:prstGeom prst="wedgeEllipseCallout">
            <a:avLst>
              <a:gd name="adj1" fmla="val -91683"/>
              <a:gd name="adj2" fmla="val 867"/>
            </a:avLst>
          </a:prstGeom>
          <a:solidFill>
            <a:schemeClr val="bg2">
              <a:lumMod val="25000"/>
            </a:schemeClr>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The Public Slander</a:t>
            </a:r>
            <a:endParaRPr 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7127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par>
                                <p:cTn id="13" presetID="22" presetClass="entr" presetSubtype="8"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22" presetClass="entr" presetSubtype="8"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par>
                                <p:cTn id="56" presetID="22" presetClass="entr" presetSubtype="8"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animBg="1"/>
      <p:bldP spid="23" grpId="0" animBg="1"/>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snapshot of Jeremiah…</a:t>
            </a:r>
          </a:p>
        </p:txBody>
      </p:sp>
      <p:sp>
        <p:nvSpPr>
          <p:cNvPr id="4" name="Content Placeholder 7"/>
          <p:cNvSpPr txBox="1">
            <a:spLocks/>
          </p:cNvSpPr>
          <p:nvPr/>
        </p:nvSpPr>
        <p:spPr>
          <a:xfrm>
            <a:off x="284375" y="1160646"/>
            <a:ext cx="7436177" cy="5326681"/>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r>
              <a:rPr lang="en-US" sz="2200" b="1" dirty="0" err="1"/>
              <a:t>Jer</a:t>
            </a:r>
            <a:r>
              <a:rPr lang="en-US" sz="2200" b="1" dirty="0"/>
              <a:t> 20:11</a:t>
            </a:r>
            <a:r>
              <a:rPr lang="en-US" sz="2200" dirty="0"/>
              <a:t>  </a:t>
            </a:r>
            <a:r>
              <a:rPr lang="en-US" sz="2200" dirty="0">
                <a:solidFill>
                  <a:schemeClr val="tx2"/>
                </a:solidFill>
                <a:effectLst>
                  <a:outerShdw blurRad="38100" dist="38100" dir="2700000" algn="tl">
                    <a:srgbClr val="000000">
                      <a:alpha val="43137"/>
                    </a:srgbClr>
                  </a:outerShdw>
                </a:effectLst>
              </a:rPr>
              <a:t>But the LORD </a:t>
            </a:r>
            <a:r>
              <a:rPr lang="en-US" sz="2200" i="1" dirty="0">
                <a:solidFill>
                  <a:schemeClr val="tx2"/>
                </a:solidFill>
                <a:effectLst>
                  <a:outerShdw blurRad="38100" dist="38100" dir="2700000" algn="tl">
                    <a:srgbClr val="000000">
                      <a:alpha val="43137"/>
                    </a:srgbClr>
                  </a:outerShdw>
                </a:effectLst>
              </a:rPr>
              <a:t>is</a:t>
            </a:r>
            <a:r>
              <a:rPr lang="en-US" sz="2200" dirty="0">
                <a:solidFill>
                  <a:schemeClr val="tx2"/>
                </a:solidFill>
                <a:effectLst>
                  <a:outerShdw blurRad="38100" dist="38100" dir="2700000" algn="tl">
                    <a:srgbClr val="000000">
                      <a:alpha val="43137"/>
                    </a:srgbClr>
                  </a:outerShdw>
                </a:effectLst>
              </a:rPr>
              <a:t> with me as a mighty, awesome One. Therefore my persecutors will stumble, and will not prevail. They will be greatly ashamed, for they will not prosper. </a:t>
            </a:r>
            <a:r>
              <a:rPr lang="en-US" sz="2200" i="1" dirty="0">
                <a:solidFill>
                  <a:schemeClr val="tx2"/>
                </a:solidFill>
                <a:effectLst>
                  <a:outerShdw blurRad="38100" dist="38100" dir="2700000" algn="tl">
                    <a:srgbClr val="000000">
                      <a:alpha val="43137"/>
                    </a:srgbClr>
                  </a:outerShdw>
                </a:effectLst>
              </a:rPr>
              <a:t>Their</a:t>
            </a:r>
            <a:r>
              <a:rPr lang="en-US" sz="2200" dirty="0">
                <a:solidFill>
                  <a:schemeClr val="tx2"/>
                </a:solidFill>
                <a:effectLst>
                  <a:outerShdw blurRad="38100" dist="38100" dir="2700000" algn="tl">
                    <a:srgbClr val="000000">
                      <a:alpha val="43137"/>
                    </a:srgbClr>
                  </a:outerShdw>
                </a:effectLst>
              </a:rPr>
              <a:t> everlasting confusion will never be forgotten. </a:t>
            </a:r>
          </a:p>
          <a:p>
            <a:r>
              <a:rPr lang="en-US" sz="2200" b="1" dirty="0" err="1"/>
              <a:t>Jer</a:t>
            </a:r>
            <a:r>
              <a:rPr lang="en-US" sz="2200" b="1" dirty="0"/>
              <a:t> 20:12</a:t>
            </a:r>
            <a:r>
              <a:rPr lang="en-US" sz="2200" dirty="0"/>
              <a:t>  </a:t>
            </a:r>
            <a:r>
              <a:rPr lang="en-US" sz="2200" dirty="0">
                <a:solidFill>
                  <a:schemeClr val="tx2"/>
                </a:solidFill>
                <a:effectLst>
                  <a:outerShdw blurRad="38100" dist="38100" dir="2700000" algn="tl">
                    <a:srgbClr val="000000">
                      <a:alpha val="43137"/>
                    </a:srgbClr>
                  </a:outerShdw>
                </a:effectLst>
              </a:rPr>
              <a:t>But, O LORD of hosts, You who test the righteous, </a:t>
            </a:r>
            <a:r>
              <a:rPr lang="en-US" sz="2200" i="1" dirty="0">
                <a:solidFill>
                  <a:schemeClr val="tx2"/>
                </a:solidFill>
                <a:effectLst>
                  <a:outerShdw blurRad="38100" dist="38100" dir="2700000" algn="tl">
                    <a:srgbClr val="000000">
                      <a:alpha val="43137"/>
                    </a:srgbClr>
                  </a:outerShdw>
                </a:effectLst>
              </a:rPr>
              <a:t>And</a:t>
            </a:r>
            <a:r>
              <a:rPr lang="en-US" sz="2200" dirty="0">
                <a:solidFill>
                  <a:schemeClr val="tx2"/>
                </a:solidFill>
                <a:effectLst>
                  <a:outerShdw blurRad="38100" dist="38100" dir="2700000" algn="tl">
                    <a:srgbClr val="000000">
                      <a:alpha val="43137"/>
                    </a:srgbClr>
                  </a:outerShdw>
                </a:effectLst>
              </a:rPr>
              <a:t> see the mind and heart, Let me see Your vengeance on them; For I have pleaded my cause before You. </a:t>
            </a:r>
          </a:p>
          <a:p>
            <a:r>
              <a:rPr lang="en-US" sz="2200" b="1" dirty="0" err="1"/>
              <a:t>Jer</a:t>
            </a:r>
            <a:r>
              <a:rPr lang="en-US" sz="2200" b="1" dirty="0"/>
              <a:t> 20:13</a:t>
            </a:r>
            <a:r>
              <a:rPr lang="en-US" sz="2200" dirty="0"/>
              <a:t>  </a:t>
            </a:r>
            <a:r>
              <a:rPr lang="en-US" sz="2200" dirty="0">
                <a:solidFill>
                  <a:schemeClr val="tx2"/>
                </a:solidFill>
                <a:effectLst>
                  <a:outerShdw blurRad="38100" dist="38100" dir="2700000" algn="tl">
                    <a:srgbClr val="000000">
                      <a:alpha val="43137"/>
                    </a:srgbClr>
                  </a:outerShdw>
                </a:effectLst>
              </a:rPr>
              <a:t>Sing to the LORD! Praise the LORD! For He has delivered the life of the poor From the hand of evildoers. </a:t>
            </a:r>
          </a:p>
          <a:p>
            <a:endParaRPr lang="x-none">
              <a:solidFill>
                <a:schemeClr val="tx2"/>
              </a:solidFill>
              <a:effectLst>
                <a:outerShdw blurRad="38100" dist="38100" dir="2700000" algn="tl">
                  <a:srgbClr val="000000">
                    <a:alpha val="43137"/>
                  </a:srgbClr>
                </a:outerShdw>
              </a:effectLst>
            </a:endParaRPr>
          </a:p>
        </p:txBody>
      </p:sp>
      <p:sp>
        <p:nvSpPr>
          <p:cNvPr id="6" name="Title 6"/>
          <p:cNvSpPr txBox="1">
            <a:spLocks/>
          </p:cNvSpPr>
          <p:nvPr/>
        </p:nvSpPr>
        <p:spPr>
          <a:xfrm>
            <a:off x="284376" y="84163"/>
            <a:ext cx="7191080" cy="6292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Jeremiah’s </a:t>
            </a:r>
            <a:r>
              <a:rPr lang="en-US" dirty="0" err="1" smtClean="0"/>
              <a:t>confoundment</a:t>
            </a:r>
            <a:r>
              <a:rPr lang="en-US" dirty="0" smtClean="0"/>
              <a:t>…</a:t>
            </a:r>
            <a:endParaRPr lang="en-US" dirty="0"/>
          </a:p>
        </p:txBody>
      </p:sp>
      <p:sp>
        <p:nvSpPr>
          <p:cNvPr id="2" name="TextBox 1"/>
          <p:cNvSpPr txBox="1"/>
          <p:nvPr/>
        </p:nvSpPr>
        <p:spPr>
          <a:xfrm>
            <a:off x="443063" y="619131"/>
            <a:ext cx="5825762" cy="400110"/>
          </a:xfrm>
          <a:prstGeom prst="rect">
            <a:avLst/>
          </a:prstGeom>
          <a:noFill/>
        </p:spPr>
        <p:txBody>
          <a:bodyPr wrap="square" rtlCol="0">
            <a:spAutoFit/>
          </a:bodyPr>
          <a:lstStyle/>
          <a:p>
            <a:r>
              <a:rPr lang="en-US" sz="2000" cap="small" dirty="0" smtClean="0">
                <a:effectLst>
                  <a:outerShdw blurRad="38100" dist="38100" dir="2700000" algn="tl">
                    <a:srgbClr val="000000">
                      <a:alpha val="43137"/>
                    </a:srgbClr>
                  </a:outerShdw>
                </a:effectLst>
              </a:rPr>
              <a:t>Part Two: I have pleaded my cause!</a:t>
            </a:r>
            <a:endParaRPr lang="en-US" sz="2200" cap="small" dirty="0">
              <a:effectLst>
                <a:outerShdw blurRad="38100" dist="38100" dir="2700000" algn="tl">
                  <a:srgbClr val="000000">
                    <a:alpha val="43137"/>
                  </a:srgbClr>
                </a:outerShdw>
              </a:effectLst>
            </a:endParaRPr>
          </a:p>
        </p:txBody>
      </p:sp>
      <p:sp>
        <p:nvSpPr>
          <p:cNvPr id="29" name="Rectangle 28"/>
          <p:cNvSpPr/>
          <p:nvPr/>
        </p:nvSpPr>
        <p:spPr>
          <a:xfrm>
            <a:off x="8361041" y="5863639"/>
            <a:ext cx="3659705" cy="830997"/>
          </a:xfrm>
          <a:prstGeom prst="rect">
            <a:avLst/>
          </a:prstGeom>
        </p:spPr>
        <p:txBody>
          <a:bodyPr wrap="square">
            <a:spAutoFit/>
          </a:bodyPr>
          <a:lstStyle/>
          <a:p>
            <a:pPr algn="r"/>
            <a:r>
              <a:rPr lang="en-US" sz="2400" b="1" cap="small" dirty="0">
                <a:solidFill>
                  <a:schemeClr val="tx2"/>
                </a:solidFill>
              </a:rPr>
              <a:t>Lesson </a:t>
            </a:r>
            <a:r>
              <a:rPr lang="en-US" sz="2400" b="1" cap="small" dirty="0" smtClean="0">
                <a:solidFill>
                  <a:schemeClr val="tx2"/>
                </a:solidFill>
              </a:rPr>
              <a:t>6:  Message in Symbols and the Results</a:t>
            </a:r>
            <a:endParaRPr lang="en-US" sz="2400" b="1" cap="small" dirty="0">
              <a:solidFill>
                <a:schemeClr val="tx2"/>
              </a:solidFill>
            </a:endParaRPr>
          </a:p>
        </p:txBody>
      </p:sp>
      <p:cxnSp>
        <p:nvCxnSpPr>
          <p:cNvPr id="9" name="Straight Connector 8"/>
          <p:cNvCxnSpPr/>
          <p:nvPr/>
        </p:nvCxnSpPr>
        <p:spPr>
          <a:xfrm flipV="1">
            <a:off x="2430543" y="1480008"/>
            <a:ext cx="2447828" cy="94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48433" y="3225540"/>
            <a:ext cx="200319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63018" y="3532806"/>
            <a:ext cx="11469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16716" y="3532806"/>
            <a:ext cx="182880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63019" y="3825563"/>
            <a:ext cx="233470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7459" y="5055673"/>
            <a:ext cx="4260912" cy="430887"/>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200" dirty="0" smtClean="0">
                <a:solidFill>
                  <a:schemeClr val="tx2"/>
                </a:solidFill>
                <a:effectLst>
                  <a:outerShdw blurRad="38100" dist="38100" dir="2700000" algn="tl">
                    <a:srgbClr val="000000">
                      <a:alpha val="43137"/>
                    </a:srgbClr>
                  </a:outerShdw>
                </a:effectLst>
              </a:rPr>
              <a:t>Is this a typical thought process?</a:t>
            </a:r>
            <a:endParaRPr lang="en-US" sz="2200" dirty="0">
              <a:solidFill>
                <a:schemeClr val="tx2"/>
              </a:solidFill>
              <a:effectLst>
                <a:outerShdw blurRad="38100" dist="38100" dir="2700000" algn="tl">
                  <a:srgbClr val="000000">
                    <a:alpha val="43137"/>
                  </a:srgbClr>
                </a:outerShdw>
              </a:effectLst>
            </a:endParaRPr>
          </a:p>
        </p:txBody>
      </p:sp>
      <p:sp>
        <p:nvSpPr>
          <p:cNvPr id="18" name="TextBox 17"/>
          <p:cNvSpPr txBox="1"/>
          <p:nvPr/>
        </p:nvSpPr>
        <p:spPr>
          <a:xfrm>
            <a:off x="617459" y="5514683"/>
            <a:ext cx="6971118" cy="1169551"/>
          </a:xfrm>
          <a:prstGeom prst="rect">
            <a:avLst/>
          </a:prstGeom>
          <a:noFill/>
        </p:spPr>
        <p:txBody>
          <a:bodyPr wrap="square" rtlCol="0">
            <a:spAutoFit/>
          </a:bodyPr>
          <a:lstStyle/>
          <a:p>
            <a:pPr marL="461963" indent="-461963">
              <a:spcAft>
                <a:spcPts val="1200"/>
              </a:spcAft>
              <a:buFont typeface="Wingdings" pitchFamily="2" charset="2"/>
              <a:buChar char="Ø"/>
            </a:pPr>
            <a:r>
              <a:rPr lang="en-US" sz="2000" dirty="0" smtClean="0">
                <a:effectLst>
                  <a:outerShdw blurRad="38100" dist="38100" dir="2700000" algn="tl">
                    <a:srgbClr val="000000">
                      <a:alpha val="43137"/>
                    </a:srgbClr>
                  </a:outerShdw>
                </a:effectLst>
              </a:rPr>
              <a:t>Our immediate distress can cause our focus to be inward.</a:t>
            </a:r>
          </a:p>
          <a:p>
            <a:pPr marL="461963" indent="-461963">
              <a:buFont typeface="Wingdings" pitchFamily="2" charset="2"/>
              <a:buChar char="Ø"/>
            </a:pPr>
            <a:r>
              <a:rPr lang="en-US" sz="2000" dirty="0" smtClean="0">
                <a:effectLst>
                  <a:outerShdw blurRad="38100" dist="38100" dir="2700000" algn="tl">
                    <a:srgbClr val="000000">
                      <a:alpha val="43137"/>
                    </a:srgbClr>
                  </a:outerShdw>
                </a:effectLst>
              </a:rPr>
              <a:t>Talking things through (sober-mindedness) can lead us to more reasonable conclusions</a:t>
            </a: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3770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
                                            <p:txEl>
                                              <p:pRg st="0" end="0"/>
                                            </p:txEl>
                                          </p:spTgt>
                                        </p:tgtEl>
                                        <p:attrNameLst>
                                          <p:attrName>style.visibility</p:attrName>
                                        </p:attrNameLst>
                                      </p:cBhvr>
                                      <p:to>
                                        <p:strVal val="visible"/>
                                      </p:to>
                                    </p:set>
                                    <p:animEffect transition="in" filter="wipe(left)">
                                      <p:cBhvr>
                                        <p:cTn id="42" dur="500"/>
                                        <p:tgtEl>
                                          <p:spTgt spid="1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8">
                                            <p:txEl>
                                              <p:pRg st="1" end="1"/>
                                            </p:txEl>
                                          </p:spTgt>
                                        </p:tgtEl>
                                        <p:attrNameLst>
                                          <p:attrName>style.visibility</p:attrName>
                                        </p:attrNameLst>
                                      </p:cBhvr>
                                      <p:to>
                                        <p:strVal val="visible"/>
                                      </p:to>
                                    </p:set>
                                    <p:animEffect transition="in" filter="wipe(left)">
                                      <p:cBhvr>
                                        <p:cTn id="47"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snapshot of Jeremiah…</a:t>
            </a:r>
          </a:p>
        </p:txBody>
      </p:sp>
      <p:sp>
        <p:nvSpPr>
          <p:cNvPr id="4" name="Content Placeholder 7"/>
          <p:cNvSpPr txBox="1">
            <a:spLocks/>
          </p:cNvSpPr>
          <p:nvPr/>
        </p:nvSpPr>
        <p:spPr>
          <a:xfrm>
            <a:off x="284376" y="1330332"/>
            <a:ext cx="7191080" cy="5326681"/>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pPr>
              <a:lnSpc>
                <a:spcPts val="3000"/>
              </a:lnSpc>
            </a:pPr>
            <a:r>
              <a:rPr lang="en-US" sz="2400" b="1" dirty="0" err="1"/>
              <a:t>Jer</a:t>
            </a:r>
            <a:r>
              <a:rPr lang="en-US" sz="2400" b="1" dirty="0"/>
              <a:t> </a:t>
            </a:r>
            <a:r>
              <a:rPr lang="en-US" sz="2400" b="1" dirty="0" smtClean="0"/>
              <a:t>20:14-18</a:t>
            </a:r>
            <a:r>
              <a:rPr lang="en-US" sz="2400" dirty="0"/>
              <a:t>  </a:t>
            </a:r>
            <a:r>
              <a:rPr lang="en-US" sz="2400" dirty="0">
                <a:solidFill>
                  <a:schemeClr val="tx2"/>
                </a:solidFill>
                <a:effectLst>
                  <a:outerShdw blurRad="38100" dist="38100" dir="2700000" algn="tl">
                    <a:srgbClr val="000000">
                      <a:alpha val="43137"/>
                    </a:srgbClr>
                  </a:outerShdw>
                </a:effectLst>
              </a:rPr>
              <a:t>Cursed </a:t>
            </a:r>
            <a:r>
              <a:rPr lang="en-US" sz="2400" i="1" dirty="0">
                <a:solidFill>
                  <a:schemeClr val="tx2"/>
                </a:solidFill>
                <a:effectLst>
                  <a:outerShdw blurRad="38100" dist="38100" dir="2700000" algn="tl">
                    <a:srgbClr val="000000">
                      <a:alpha val="43137"/>
                    </a:srgbClr>
                  </a:outerShdw>
                </a:effectLst>
              </a:rPr>
              <a:t>be</a:t>
            </a:r>
            <a:r>
              <a:rPr lang="en-US" sz="2400" dirty="0">
                <a:solidFill>
                  <a:schemeClr val="tx2"/>
                </a:solidFill>
                <a:effectLst>
                  <a:outerShdw blurRad="38100" dist="38100" dir="2700000" algn="tl">
                    <a:srgbClr val="000000">
                      <a:alpha val="43137"/>
                    </a:srgbClr>
                  </a:outerShdw>
                </a:effectLst>
              </a:rPr>
              <a:t> the day in which I was born! Let the day not be blessed in which my mother bore me! </a:t>
            </a:r>
            <a:r>
              <a:rPr lang="en-US" sz="2400" b="1" baseline="30000" dirty="0" smtClean="0">
                <a:solidFill>
                  <a:schemeClr val="tx2"/>
                </a:solidFill>
                <a:effectLst>
                  <a:outerShdw blurRad="38100" dist="38100" dir="2700000" algn="tl">
                    <a:srgbClr val="000000">
                      <a:alpha val="43137"/>
                    </a:srgbClr>
                  </a:outerShdw>
                </a:effectLst>
              </a:rPr>
              <a:t>15</a:t>
            </a:r>
            <a:r>
              <a:rPr lang="en-US" sz="2400" dirty="0" smtClean="0">
                <a:solidFill>
                  <a:schemeClr val="tx2"/>
                </a:solidFill>
                <a:effectLst>
                  <a:outerShdw blurRad="38100" dist="38100" dir="2700000" algn="tl">
                    <a:srgbClr val="000000">
                      <a:alpha val="43137"/>
                    </a:srgbClr>
                  </a:outerShdw>
                </a:effectLst>
              </a:rPr>
              <a:t>Let </a:t>
            </a:r>
            <a:r>
              <a:rPr lang="en-US" sz="2400" dirty="0">
                <a:solidFill>
                  <a:schemeClr val="tx2"/>
                </a:solidFill>
                <a:effectLst>
                  <a:outerShdw blurRad="38100" dist="38100" dir="2700000" algn="tl">
                    <a:srgbClr val="000000">
                      <a:alpha val="43137"/>
                    </a:srgbClr>
                  </a:outerShdw>
                </a:effectLst>
              </a:rPr>
              <a:t>the man </a:t>
            </a:r>
            <a:r>
              <a:rPr lang="en-US" sz="2400" i="1" dirty="0">
                <a:solidFill>
                  <a:schemeClr val="tx2"/>
                </a:solidFill>
                <a:effectLst>
                  <a:outerShdw blurRad="38100" dist="38100" dir="2700000" algn="tl">
                    <a:srgbClr val="000000">
                      <a:alpha val="43137"/>
                    </a:srgbClr>
                  </a:outerShdw>
                </a:effectLst>
              </a:rPr>
              <a:t>be</a:t>
            </a:r>
            <a:r>
              <a:rPr lang="en-US" sz="2400" dirty="0">
                <a:solidFill>
                  <a:schemeClr val="tx2"/>
                </a:solidFill>
                <a:effectLst>
                  <a:outerShdw blurRad="38100" dist="38100" dir="2700000" algn="tl">
                    <a:srgbClr val="000000">
                      <a:alpha val="43137"/>
                    </a:srgbClr>
                  </a:outerShdw>
                </a:effectLst>
              </a:rPr>
              <a:t> cursed Who brought news to my father, saying, "A male child has been born to you!" Making him very glad. </a:t>
            </a:r>
            <a:r>
              <a:rPr lang="en-US" sz="2400" b="1" baseline="30000" dirty="0" smtClean="0">
                <a:solidFill>
                  <a:schemeClr val="tx2"/>
                </a:solidFill>
                <a:effectLst>
                  <a:outerShdw blurRad="38100" dist="38100" dir="2700000" algn="tl">
                    <a:srgbClr val="000000">
                      <a:alpha val="43137"/>
                    </a:srgbClr>
                  </a:outerShdw>
                </a:effectLst>
              </a:rPr>
              <a:t>16</a:t>
            </a:r>
            <a:r>
              <a:rPr lang="en-US" sz="2400" dirty="0" smtClean="0">
                <a:solidFill>
                  <a:schemeClr val="tx2"/>
                </a:solidFill>
                <a:effectLst>
                  <a:outerShdw blurRad="38100" dist="38100" dir="2700000" algn="tl">
                    <a:srgbClr val="000000">
                      <a:alpha val="43137"/>
                    </a:srgbClr>
                  </a:outerShdw>
                </a:effectLst>
              </a:rPr>
              <a:t>And </a:t>
            </a:r>
            <a:r>
              <a:rPr lang="en-US" sz="2400" dirty="0">
                <a:solidFill>
                  <a:schemeClr val="tx2"/>
                </a:solidFill>
                <a:effectLst>
                  <a:outerShdw blurRad="38100" dist="38100" dir="2700000" algn="tl">
                    <a:srgbClr val="000000">
                      <a:alpha val="43137"/>
                    </a:srgbClr>
                  </a:outerShdw>
                </a:effectLst>
              </a:rPr>
              <a:t>let that man be like the cities Which the LORD—overthrew, and did not relent; Let him hear the cry in the morning And the shouting at noon, </a:t>
            </a:r>
            <a:r>
              <a:rPr lang="en-US" sz="2400" b="1" baseline="30000" dirty="0" smtClean="0">
                <a:solidFill>
                  <a:schemeClr val="tx2"/>
                </a:solidFill>
                <a:effectLst>
                  <a:outerShdw blurRad="38100" dist="38100" dir="2700000" algn="tl">
                    <a:srgbClr val="000000">
                      <a:alpha val="43137"/>
                    </a:srgbClr>
                  </a:outerShdw>
                </a:effectLst>
              </a:rPr>
              <a:t>17</a:t>
            </a:r>
            <a:r>
              <a:rPr lang="en-US" sz="2400" dirty="0" smtClean="0">
                <a:solidFill>
                  <a:schemeClr val="tx2"/>
                </a:solidFill>
                <a:effectLst>
                  <a:outerShdw blurRad="38100" dist="38100" dir="2700000" algn="tl">
                    <a:srgbClr val="000000">
                      <a:alpha val="43137"/>
                    </a:srgbClr>
                  </a:outerShdw>
                </a:effectLst>
              </a:rPr>
              <a:t>Because </a:t>
            </a:r>
            <a:r>
              <a:rPr lang="en-US" sz="2400" dirty="0">
                <a:solidFill>
                  <a:schemeClr val="tx2"/>
                </a:solidFill>
                <a:effectLst>
                  <a:outerShdw blurRad="38100" dist="38100" dir="2700000" algn="tl">
                    <a:srgbClr val="000000">
                      <a:alpha val="43137"/>
                    </a:srgbClr>
                  </a:outerShdw>
                </a:effectLst>
              </a:rPr>
              <a:t>he did not kill me from the womb, That my mother might have been my grave, And her womb always enlarged </a:t>
            </a:r>
            <a:r>
              <a:rPr lang="en-US" sz="2400" i="1" dirty="0">
                <a:solidFill>
                  <a:schemeClr val="tx2"/>
                </a:solidFill>
                <a:effectLst>
                  <a:outerShdw blurRad="38100" dist="38100" dir="2700000" algn="tl">
                    <a:srgbClr val="000000">
                      <a:alpha val="43137"/>
                    </a:srgbClr>
                  </a:outerShdw>
                </a:effectLst>
              </a:rPr>
              <a:t>with me.</a:t>
            </a:r>
            <a:r>
              <a:rPr lang="en-US" sz="2400" dirty="0">
                <a:solidFill>
                  <a:schemeClr val="tx2"/>
                </a:solidFill>
                <a:effectLst>
                  <a:outerShdw blurRad="38100" dist="38100" dir="2700000" algn="tl">
                    <a:srgbClr val="000000">
                      <a:alpha val="43137"/>
                    </a:srgbClr>
                  </a:outerShdw>
                </a:effectLst>
              </a:rPr>
              <a:t> </a:t>
            </a:r>
            <a:r>
              <a:rPr lang="en-US" sz="2400" b="1" baseline="30000" dirty="0" smtClean="0">
                <a:solidFill>
                  <a:schemeClr val="tx2"/>
                </a:solidFill>
                <a:effectLst>
                  <a:outerShdw blurRad="38100" dist="38100" dir="2700000" algn="tl">
                    <a:srgbClr val="000000">
                      <a:alpha val="43137"/>
                    </a:srgbClr>
                  </a:outerShdw>
                </a:effectLst>
              </a:rPr>
              <a:t>18</a:t>
            </a:r>
            <a:r>
              <a:rPr lang="en-US" sz="2400" dirty="0" smtClean="0">
                <a:solidFill>
                  <a:schemeClr val="tx2"/>
                </a:solidFill>
                <a:effectLst>
                  <a:outerShdw blurRad="38100" dist="38100" dir="2700000" algn="tl">
                    <a:srgbClr val="000000">
                      <a:alpha val="43137"/>
                    </a:srgbClr>
                  </a:outerShdw>
                </a:effectLst>
              </a:rPr>
              <a:t>Why </a:t>
            </a:r>
            <a:r>
              <a:rPr lang="en-US" sz="2400" dirty="0">
                <a:solidFill>
                  <a:schemeClr val="tx2"/>
                </a:solidFill>
                <a:effectLst>
                  <a:outerShdw blurRad="38100" dist="38100" dir="2700000" algn="tl">
                    <a:srgbClr val="000000">
                      <a:alpha val="43137"/>
                    </a:srgbClr>
                  </a:outerShdw>
                </a:effectLst>
              </a:rPr>
              <a:t>did I come forth from the womb to see labor and sorrow, That my days should be consumed with shame? </a:t>
            </a:r>
          </a:p>
          <a:p>
            <a:endParaRPr lang="x-none" sz="2400"/>
          </a:p>
          <a:p>
            <a:endParaRPr lang="x-none">
              <a:solidFill>
                <a:schemeClr val="tx2"/>
              </a:solidFill>
              <a:effectLst>
                <a:outerShdw blurRad="38100" dist="38100" dir="2700000" algn="tl">
                  <a:srgbClr val="000000">
                    <a:alpha val="43137"/>
                  </a:srgbClr>
                </a:outerShdw>
              </a:effectLst>
            </a:endParaRPr>
          </a:p>
        </p:txBody>
      </p:sp>
      <p:sp>
        <p:nvSpPr>
          <p:cNvPr id="6" name="Title 6"/>
          <p:cNvSpPr txBox="1">
            <a:spLocks/>
          </p:cNvSpPr>
          <p:nvPr/>
        </p:nvSpPr>
        <p:spPr>
          <a:xfrm>
            <a:off x="284376" y="253849"/>
            <a:ext cx="7191080" cy="6292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Jeremiah’s </a:t>
            </a:r>
            <a:r>
              <a:rPr lang="en-US" dirty="0" err="1" smtClean="0"/>
              <a:t>confoundment</a:t>
            </a:r>
            <a:r>
              <a:rPr lang="en-US" dirty="0" smtClean="0"/>
              <a:t>…</a:t>
            </a:r>
            <a:endParaRPr lang="en-US" dirty="0"/>
          </a:p>
        </p:txBody>
      </p:sp>
      <p:sp>
        <p:nvSpPr>
          <p:cNvPr id="2" name="TextBox 1"/>
          <p:cNvSpPr txBox="1"/>
          <p:nvPr/>
        </p:nvSpPr>
        <p:spPr>
          <a:xfrm>
            <a:off x="443063" y="788817"/>
            <a:ext cx="5825762" cy="400110"/>
          </a:xfrm>
          <a:prstGeom prst="rect">
            <a:avLst/>
          </a:prstGeom>
          <a:noFill/>
        </p:spPr>
        <p:txBody>
          <a:bodyPr wrap="square" rtlCol="0">
            <a:spAutoFit/>
          </a:bodyPr>
          <a:lstStyle/>
          <a:p>
            <a:r>
              <a:rPr lang="en-US" sz="2000" cap="small" dirty="0" smtClean="0">
                <a:effectLst>
                  <a:outerShdw blurRad="38100" dist="38100" dir="2700000" algn="tl">
                    <a:srgbClr val="000000">
                      <a:alpha val="43137"/>
                    </a:srgbClr>
                  </a:outerShdw>
                </a:effectLst>
              </a:rPr>
              <a:t>Part Three: Why did I come forth from the womb!</a:t>
            </a:r>
            <a:endParaRPr lang="en-US" sz="2200" cap="small" dirty="0">
              <a:effectLst>
                <a:outerShdw blurRad="38100" dist="38100" dir="2700000" algn="tl">
                  <a:srgbClr val="000000">
                    <a:alpha val="43137"/>
                  </a:srgbClr>
                </a:outerShdw>
              </a:effectLst>
            </a:endParaRPr>
          </a:p>
        </p:txBody>
      </p:sp>
      <p:sp>
        <p:nvSpPr>
          <p:cNvPr id="29" name="Rectangle 28"/>
          <p:cNvSpPr/>
          <p:nvPr/>
        </p:nvSpPr>
        <p:spPr>
          <a:xfrm>
            <a:off x="8361041" y="5863639"/>
            <a:ext cx="3659705" cy="830997"/>
          </a:xfrm>
          <a:prstGeom prst="rect">
            <a:avLst/>
          </a:prstGeom>
        </p:spPr>
        <p:txBody>
          <a:bodyPr wrap="square">
            <a:spAutoFit/>
          </a:bodyPr>
          <a:lstStyle/>
          <a:p>
            <a:pPr algn="r"/>
            <a:r>
              <a:rPr lang="en-US" sz="2400" b="1" cap="small" dirty="0">
                <a:solidFill>
                  <a:schemeClr val="tx2"/>
                </a:solidFill>
              </a:rPr>
              <a:t>Lesson </a:t>
            </a:r>
            <a:r>
              <a:rPr lang="en-US" sz="2400" b="1" cap="small" dirty="0" smtClean="0">
                <a:solidFill>
                  <a:schemeClr val="tx2"/>
                </a:solidFill>
              </a:rPr>
              <a:t>6:  Message in Symbols and the Results</a:t>
            </a:r>
            <a:endParaRPr lang="en-US" sz="2400" b="1" cap="small" dirty="0">
              <a:solidFill>
                <a:schemeClr val="tx2"/>
              </a:solidFill>
            </a:endParaRPr>
          </a:p>
        </p:txBody>
      </p:sp>
    </p:spTree>
    <p:extLst>
      <p:ext uri="{BB962C8B-B14F-4D97-AF65-F5344CB8AC3E}">
        <p14:creationId xmlns:p14="http://schemas.microsoft.com/office/powerpoint/2010/main" val="2213474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234899"/>
            <a:ext cx="9601200" cy="4114800"/>
          </a:xfrm>
        </p:spPr>
        <p:txBody>
          <a:bodyPr>
            <a:normAutofit/>
          </a:bodyPr>
          <a:lstStyle/>
          <a:p>
            <a:r>
              <a:rPr lang="en-US" sz="2400" b="1" baseline="30000" dirty="0" smtClean="0">
                <a:solidFill>
                  <a:schemeClr val="tx2"/>
                </a:solidFill>
                <a:effectLst>
                  <a:outerShdw blurRad="38100" dist="38100" dir="2700000" algn="tl">
                    <a:srgbClr val="000000">
                      <a:alpha val="43137"/>
                    </a:srgbClr>
                  </a:outerShdw>
                </a:effectLst>
              </a:rPr>
              <a:t>14</a:t>
            </a:r>
            <a:r>
              <a:rPr lang="en-US" sz="2400" dirty="0" smtClean="0">
                <a:solidFill>
                  <a:schemeClr val="tx2"/>
                </a:solidFill>
                <a:effectLst>
                  <a:outerShdw blurRad="38100" dist="38100" dir="2700000" algn="tl">
                    <a:srgbClr val="000000">
                      <a:alpha val="43137"/>
                    </a:srgbClr>
                  </a:outerShdw>
                </a:effectLst>
              </a:rPr>
              <a:t>Cursed </a:t>
            </a:r>
            <a:r>
              <a:rPr lang="en-US" sz="2400" i="1" dirty="0">
                <a:solidFill>
                  <a:schemeClr val="tx2"/>
                </a:solidFill>
                <a:effectLst>
                  <a:outerShdw blurRad="38100" dist="38100" dir="2700000" algn="tl">
                    <a:srgbClr val="000000">
                      <a:alpha val="43137"/>
                    </a:srgbClr>
                  </a:outerShdw>
                </a:effectLst>
              </a:rPr>
              <a:t>be</a:t>
            </a:r>
            <a:r>
              <a:rPr lang="en-US" sz="2400" dirty="0">
                <a:solidFill>
                  <a:schemeClr val="tx2"/>
                </a:solidFill>
                <a:effectLst>
                  <a:outerShdw blurRad="38100" dist="38100" dir="2700000" algn="tl">
                    <a:srgbClr val="000000">
                      <a:alpha val="43137"/>
                    </a:srgbClr>
                  </a:outerShdw>
                </a:effectLst>
              </a:rPr>
              <a:t> the day in which I was born! Let the day not be blessed in which my mother bore me! </a:t>
            </a:r>
            <a:r>
              <a:rPr lang="en-US" sz="2400" b="1" baseline="30000" dirty="0">
                <a:solidFill>
                  <a:schemeClr val="tx2"/>
                </a:solidFill>
                <a:effectLst>
                  <a:outerShdw blurRad="38100" dist="38100" dir="2700000" algn="tl">
                    <a:srgbClr val="000000">
                      <a:alpha val="43137"/>
                    </a:srgbClr>
                  </a:outerShdw>
                </a:effectLst>
              </a:rPr>
              <a:t>15</a:t>
            </a:r>
            <a:r>
              <a:rPr lang="en-US" sz="2400" dirty="0">
                <a:solidFill>
                  <a:schemeClr val="tx2"/>
                </a:solidFill>
                <a:effectLst>
                  <a:outerShdw blurRad="38100" dist="38100" dir="2700000" algn="tl">
                    <a:srgbClr val="000000">
                      <a:alpha val="43137"/>
                    </a:srgbClr>
                  </a:outerShdw>
                </a:effectLst>
              </a:rPr>
              <a:t>Let the man </a:t>
            </a:r>
            <a:r>
              <a:rPr lang="en-US" sz="2400" i="1" dirty="0">
                <a:solidFill>
                  <a:schemeClr val="tx2"/>
                </a:solidFill>
                <a:effectLst>
                  <a:outerShdw blurRad="38100" dist="38100" dir="2700000" algn="tl">
                    <a:srgbClr val="000000">
                      <a:alpha val="43137"/>
                    </a:srgbClr>
                  </a:outerShdw>
                </a:effectLst>
              </a:rPr>
              <a:t>be</a:t>
            </a:r>
            <a:r>
              <a:rPr lang="en-US" sz="2400" dirty="0">
                <a:solidFill>
                  <a:schemeClr val="tx2"/>
                </a:solidFill>
                <a:effectLst>
                  <a:outerShdw blurRad="38100" dist="38100" dir="2700000" algn="tl">
                    <a:srgbClr val="000000">
                      <a:alpha val="43137"/>
                    </a:srgbClr>
                  </a:outerShdw>
                </a:effectLst>
              </a:rPr>
              <a:t> cursed Who brought news to my father, saying, "A male child has been born to you!" Making him very glad</a:t>
            </a:r>
            <a:r>
              <a:rPr lang="en-US" sz="2400" dirty="0" smtClean="0">
                <a:solidFill>
                  <a:schemeClr val="tx2"/>
                </a:solidFill>
                <a:effectLst>
                  <a:outerShdw blurRad="38100" dist="38100" dir="2700000" algn="tl">
                    <a:srgbClr val="000000">
                      <a:alpha val="43137"/>
                    </a:srgbClr>
                  </a:outerShdw>
                </a:effectLst>
              </a:rPr>
              <a:t>.</a:t>
            </a:r>
          </a:p>
          <a:p>
            <a:r>
              <a:rPr lang="en-US" sz="2400" b="1" baseline="30000" dirty="0">
                <a:solidFill>
                  <a:schemeClr val="tx2"/>
                </a:solidFill>
                <a:effectLst>
                  <a:outerShdw blurRad="38100" dist="38100" dir="2700000" algn="tl">
                    <a:srgbClr val="000000">
                      <a:alpha val="43137"/>
                    </a:srgbClr>
                  </a:outerShdw>
                </a:effectLst>
              </a:rPr>
              <a:t>17</a:t>
            </a:r>
            <a:r>
              <a:rPr lang="en-US" sz="2400" dirty="0">
                <a:solidFill>
                  <a:schemeClr val="tx2"/>
                </a:solidFill>
                <a:effectLst>
                  <a:outerShdw blurRad="38100" dist="38100" dir="2700000" algn="tl">
                    <a:srgbClr val="000000">
                      <a:alpha val="43137"/>
                    </a:srgbClr>
                  </a:outerShdw>
                </a:effectLst>
              </a:rPr>
              <a:t>Because he did not kill me from the womb, That my mother might have been my grave, And her womb always enlarged </a:t>
            </a:r>
            <a:r>
              <a:rPr lang="en-US" sz="2400" i="1" dirty="0">
                <a:solidFill>
                  <a:schemeClr val="tx2"/>
                </a:solidFill>
                <a:effectLst>
                  <a:outerShdw blurRad="38100" dist="38100" dir="2700000" algn="tl">
                    <a:srgbClr val="000000">
                      <a:alpha val="43137"/>
                    </a:srgbClr>
                  </a:outerShdw>
                </a:effectLst>
              </a:rPr>
              <a:t>with me.</a:t>
            </a:r>
            <a:r>
              <a:rPr lang="en-US" sz="2400" dirty="0">
                <a:solidFill>
                  <a:schemeClr val="tx2"/>
                </a:solidFill>
                <a:effectLst>
                  <a:outerShdw blurRad="38100" dist="38100" dir="2700000" algn="tl">
                    <a:srgbClr val="000000">
                      <a:alpha val="43137"/>
                    </a:srgbClr>
                  </a:outerShdw>
                </a:effectLst>
              </a:rPr>
              <a:t> </a:t>
            </a:r>
            <a:r>
              <a:rPr lang="en-US" sz="2400" b="1" baseline="30000" dirty="0">
                <a:solidFill>
                  <a:schemeClr val="tx2"/>
                </a:solidFill>
                <a:effectLst>
                  <a:outerShdw blurRad="38100" dist="38100" dir="2700000" algn="tl">
                    <a:srgbClr val="000000">
                      <a:alpha val="43137"/>
                    </a:srgbClr>
                  </a:outerShdw>
                </a:effectLst>
              </a:rPr>
              <a:t>18</a:t>
            </a:r>
            <a:r>
              <a:rPr lang="en-US" sz="2400" dirty="0">
                <a:solidFill>
                  <a:schemeClr val="tx2"/>
                </a:solidFill>
                <a:effectLst>
                  <a:outerShdw blurRad="38100" dist="38100" dir="2700000" algn="tl">
                    <a:srgbClr val="000000">
                      <a:alpha val="43137"/>
                    </a:srgbClr>
                  </a:outerShdw>
                </a:effectLst>
              </a:rPr>
              <a:t>Why did I come forth from the womb to see labor and sorrow, That my days should be consumed with shame?</a:t>
            </a:r>
            <a:endParaRPr lang="en-US" sz="2400" dirty="0" smtClean="0">
              <a:solidFill>
                <a:schemeClr val="tx2"/>
              </a:solidFill>
              <a:effectLst>
                <a:outerShdw blurRad="38100" dist="38100" dir="2700000" algn="tl">
                  <a:srgbClr val="000000">
                    <a:alpha val="43137"/>
                  </a:srgbClr>
                </a:outerShdw>
              </a:effectLst>
            </a:endParaRPr>
          </a:p>
          <a:p>
            <a:endParaRPr lang="en-US" sz="2400" dirty="0">
              <a:solidFill>
                <a:schemeClr val="tx2"/>
              </a:solidFill>
              <a:effectLst>
                <a:outerShdw blurRad="38100" dist="38100" dir="2700000" algn="tl">
                  <a:srgbClr val="000000">
                    <a:alpha val="43137"/>
                  </a:srgbClr>
                </a:outerShdw>
              </a:effectLst>
            </a:endParaRPr>
          </a:p>
          <a:p>
            <a:endParaRPr lang="en-US" sz="2400" dirty="0" smtClean="0">
              <a:solidFill>
                <a:schemeClr val="tx2"/>
              </a:solidFill>
              <a:effectLst>
                <a:outerShdw blurRad="38100" dist="38100" dir="2700000" algn="tl">
                  <a:srgbClr val="000000">
                    <a:alpha val="43137"/>
                  </a:srgbClr>
                </a:outerShdw>
              </a:effectLst>
            </a:endParaRPr>
          </a:p>
          <a:p>
            <a:endParaRPr lang="en-US" sz="2400" dirty="0"/>
          </a:p>
        </p:txBody>
      </p:sp>
      <p:sp>
        <p:nvSpPr>
          <p:cNvPr id="4" name="Rectangle 3"/>
          <p:cNvSpPr/>
          <p:nvPr/>
        </p:nvSpPr>
        <p:spPr>
          <a:xfrm>
            <a:off x="5679356" y="6364605"/>
            <a:ext cx="6370205" cy="461665"/>
          </a:xfrm>
          <a:prstGeom prst="rect">
            <a:avLst/>
          </a:prstGeom>
        </p:spPr>
        <p:txBody>
          <a:bodyPr wrap="none">
            <a:spAutoFit/>
          </a:bodyPr>
          <a:lstStyle/>
          <a:p>
            <a:pPr algn="r"/>
            <a:r>
              <a:rPr lang="en-US" sz="2400" b="1" cap="small" dirty="0">
                <a:solidFill>
                  <a:schemeClr val="tx2"/>
                </a:solidFill>
              </a:rPr>
              <a:t>Lesson </a:t>
            </a:r>
            <a:r>
              <a:rPr lang="en-US" sz="2400" b="1" cap="small" dirty="0" smtClean="0">
                <a:solidFill>
                  <a:schemeClr val="tx2"/>
                </a:solidFill>
              </a:rPr>
              <a:t>6:  Message in Symbols and the Results</a:t>
            </a:r>
            <a:endParaRPr lang="en-US" sz="2400" b="1" cap="small" dirty="0">
              <a:solidFill>
                <a:schemeClr val="tx2"/>
              </a:solidFill>
            </a:endParaRPr>
          </a:p>
        </p:txBody>
      </p:sp>
      <p:sp>
        <p:nvSpPr>
          <p:cNvPr id="5" name="Title 6"/>
          <p:cNvSpPr txBox="1">
            <a:spLocks/>
          </p:cNvSpPr>
          <p:nvPr/>
        </p:nvSpPr>
        <p:spPr>
          <a:xfrm>
            <a:off x="755726" y="197287"/>
            <a:ext cx="7191080" cy="6292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Jeremiah’s </a:t>
            </a:r>
            <a:r>
              <a:rPr lang="en-US" dirty="0" err="1" smtClean="0"/>
              <a:t>confoundment</a:t>
            </a:r>
            <a:r>
              <a:rPr lang="en-US" dirty="0" smtClean="0"/>
              <a:t>…</a:t>
            </a:r>
            <a:endParaRPr lang="en-US" dirty="0"/>
          </a:p>
        </p:txBody>
      </p:sp>
      <p:sp>
        <p:nvSpPr>
          <p:cNvPr id="6" name="TextBox 5"/>
          <p:cNvSpPr txBox="1"/>
          <p:nvPr/>
        </p:nvSpPr>
        <p:spPr>
          <a:xfrm>
            <a:off x="914413" y="732255"/>
            <a:ext cx="5825762" cy="400110"/>
          </a:xfrm>
          <a:prstGeom prst="rect">
            <a:avLst/>
          </a:prstGeom>
          <a:noFill/>
        </p:spPr>
        <p:txBody>
          <a:bodyPr wrap="square" rtlCol="0">
            <a:spAutoFit/>
          </a:bodyPr>
          <a:lstStyle/>
          <a:p>
            <a:r>
              <a:rPr lang="en-US" sz="2000" cap="small" dirty="0" smtClean="0">
                <a:effectLst>
                  <a:outerShdw blurRad="38100" dist="38100" dir="2700000" algn="tl">
                    <a:srgbClr val="000000">
                      <a:alpha val="43137"/>
                    </a:srgbClr>
                  </a:outerShdw>
                </a:effectLst>
              </a:rPr>
              <a:t>Part Three: Why did I come forth from the womb!</a:t>
            </a:r>
            <a:endParaRPr lang="en-US" sz="2200" cap="small" dirty="0">
              <a:effectLst>
                <a:outerShdw blurRad="38100" dist="38100" dir="2700000" algn="tl">
                  <a:srgbClr val="000000">
                    <a:alpha val="43137"/>
                  </a:srgbClr>
                </a:outerShdw>
              </a:effectLst>
            </a:endParaRPr>
          </a:p>
        </p:txBody>
      </p:sp>
      <p:sp>
        <p:nvSpPr>
          <p:cNvPr id="7" name="Rectangle 6"/>
          <p:cNvSpPr/>
          <p:nvPr/>
        </p:nvSpPr>
        <p:spPr>
          <a:xfrm>
            <a:off x="4128949" y="4298661"/>
            <a:ext cx="7277493" cy="54675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indent="-461963">
              <a:buFont typeface="Wingdings" pitchFamily="2" charset="2"/>
              <a:buChar char="Ø"/>
            </a:pPr>
            <a:r>
              <a:rPr lang="en-US" sz="2200" b="1" dirty="0" smtClean="0">
                <a:effectLst>
                  <a:outerShdw blurRad="38100" dist="38100" dir="2700000" algn="tl">
                    <a:srgbClr val="000000">
                      <a:alpha val="43137"/>
                    </a:srgbClr>
                  </a:outerShdw>
                </a:effectLst>
              </a:rPr>
              <a:t>Jeremiah had much time to think about this.</a:t>
            </a:r>
            <a:endParaRPr lang="en-US" sz="2200" b="1" dirty="0">
              <a:effectLst>
                <a:outerShdw blurRad="38100" dist="38100" dir="2700000" algn="tl">
                  <a:srgbClr val="000000">
                    <a:alpha val="43137"/>
                  </a:srgbClr>
                </a:outerShdw>
              </a:effectLst>
            </a:endParaRPr>
          </a:p>
        </p:txBody>
      </p:sp>
      <p:sp>
        <p:nvSpPr>
          <p:cNvPr id="8" name="Rectangle 7"/>
          <p:cNvSpPr/>
          <p:nvPr/>
        </p:nvSpPr>
        <p:spPr>
          <a:xfrm>
            <a:off x="4128949" y="5603546"/>
            <a:ext cx="7277493" cy="54675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indent="-461963">
              <a:buFont typeface="Wingdings" pitchFamily="2" charset="2"/>
              <a:buChar char="Ø"/>
            </a:pPr>
            <a:r>
              <a:rPr lang="en-US" sz="2200" b="1" dirty="0" smtClean="0">
                <a:effectLst>
                  <a:outerShdw blurRad="38100" dist="38100" dir="2700000" algn="tl">
                    <a:srgbClr val="000000">
                      <a:alpha val="43137"/>
                    </a:srgbClr>
                  </a:outerShdw>
                </a:effectLst>
              </a:rPr>
              <a:t>Is this where Jeremiah’s mind should have been?</a:t>
            </a:r>
            <a:endParaRPr lang="en-US" sz="2200" b="1" dirty="0">
              <a:effectLst>
                <a:outerShdw blurRad="38100" dist="38100" dir="2700000" algn="tl">
                  <a:srgbClr val="000000">
                    <a:alpha val="43137"/>
                  </a:srgbClr>
                </a:outerShdw>
              </a:effectLst>
            </a:endParaRPr>
          </a:p>
        </p:txBody>
      </p:sp>
      <p:sp>
        <p:nvSpPr>
          <p:cNvPr id="9" name="Rectangle 8"/>
          <p:cNvSpPr/>
          <p:nvPr/>
        </p:nvSpPr>
        <p:spPr>
          <a:xfrm>
            <a:off x="246683" y="4407337"/>
            <a:ext cx="3580611" cy="2123658"/>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200" dirty="0" err="1">
                <a:solidFill>
                  <a:schemeClr val="tx2"/>
                </a:solidFill>
                <a:effectLst>
                  <a:outerShdw blurRad="38100" dist="38100" dir="2700000" algn="tl">
                    <a:srgbClr val="000000">
                      <a:alpha val="43137"/>
                    </a:srgbClr>
                  </a:outerShdw>
                </a:effectLst>
              </a:rPr>
              <a:t>Jer</a:t>
            </a:r>
            <a:r>
              <a:rPr lang="en-US" sz="2200" dirty="0">
                <a:solidFill>
                  <a:schemeClr val="tx2"/>
                </a:solidFill>
                <a:effectLst>
                  <a:outerShdw blurRad="38100" dist="38100" dir="2700000" algn="tl">
                    <a:srgbClr val="000000">
                      <a:alpha val="43137"/>
                    </a:srgbClr>
                  </a:outerShdw>
                </a:effectLst>
              </a:rPr>
              <a:t> 1:5  "Before I formed you in the womb I knew you; Before you were born I sanctified you; I ordained you a prophet to the nations." </a:t>
            </a:r>
          </a:p>
        </p:txBody>
      </p:sp>
      <p:sp>
        <p:nvSpPr>
          <p:cNvPr id="10" name="Rectangle 9"/>
          <p:cNvSpPr/>
          <p:nvPr/>
        </p:nvSpPr>
        <p:spPr>
          <a:xfrm>
            <a:off x="4128948" y="4951161"/>
            <a:ext cx="7277493" cy="54675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indent="-461963">
              <a:buFont typeface="Wingdings" pitchFamily="2" charset="2"/>
              <a:buChar char="Ø"/>
            </a:pPr>
            <a:r>
              <a:rPr lang="en-US" sz="2200" b="1" dirty="0" smtClean="0">
                <a:effectLst>
                  <a:outerShdw blurRad="38100" dist="38100" dir="2700000" algn="tl">
                    <a:srgbClr val="000000">
                      <a:alpha val="43137"/>
                    </a:srgbClr>
                  </a:outerShdw>
                </a:effectLst>
              </a:rPr>
              <a:t>Jeremiah was not Jesus!  </a:t>
            </a:r>
            <a:endParaRPr lang="en-US" sz="2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5096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2107" y="2253006"/>
            <a:ext cx="11095349" cy="527901"/>
          </a:xfrm>
          <a:prstGeom prst="rect">
            <a:avLst/>
          </a:prstGeom>
          <a:solidFill>
            <a:srgbClr val="A85229">
              <a:alpha val="36863"/>
            </a:srgb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2" name="Rectangle 1026"/>
          <p:cNvSpPr>
            <a:spLocks noGrp="1" noChangeArrowheads="1"/>
          </p:cNvSpPr>
          <p:nvPr>
            <p:ph type="title"/>
          </p:nvPr>
        </p:nvSpPr>
        <p:spPr/>
        <p:txBody>
          <a:bodyPr/>
          <a:lstStyle/>
          <a:p>
            <a:r>
              <a:rPr lang="en-US" altLang="en-US" dirty="0"/>
              <a:t>Outline of Jeremiah</a:t>
            </a:r>
          </a:p>
        </p:txBody>
      </p:sp>
      <p:sp>
        <p:nvSpPr>
          <p:cNvPr id="5123" name="Rectangle 1027"/>
          <p:cNvSpPr>
            <a:spLocks noGrp="1" noChangeArrowheads="1"/>
          </p:cNvSpPr>
          <p:nvPr>
            <p:ph sz="half" idx="1"/>
          </p:nvPr>
        </p:nvSpPr>
        <p:spPr/>
        <p:txBody>
          <a:bodyPr>
            <a:normAutofit/>
          </a:bodyPr>
          <a:lstStyle/>
          <a:p>
            <a:pPr>
              <a:lnSpc>
                <a:spcPct val="100000"/>
              </a:lnSpc>
            </a:pPr>
            <a:r>
              <a:rPr lang="en-US" altLang="en-US" b="1" dirty="0"/>
              <a:t>Part I:  Chapter 1</a:t>
            </a:r>
          </a:p>
          <a:p>
            <a:pPr>
              <a:lnSpc>
                <a:spcPct val="100000"/>
              </a:lnSpc>
            </a:pPr>
            <a:r>
              <a:rPr lang="en-US" altLang="en-US" b="1" dirty="0"/>
              <a:t>Part II: Chapter 2-20</a:t>
            </a:r>
          </a:p>
          <a:p>
            <a:pPr>
              <a:lnSpc>
                <a:spcPct val="100000"/>
              </a:lnSpc>
            </a:pPr>
            <a:r>
              <a:rPr lang="en-US" altLang="en-US" b="1" dirty="0"/>
              <a:t>Part III: Chapters 21-39</a:t>
            </a:r>
            <a:br>
              <a:rPr lang="en-US" altLang="en-US" b="1" dirty="0"/>
            </a:br>
            <a:endParaRPr lang="en-US" altLang="en-US" b="1" dirty="0"/>
          </a:p>
          <a:p>
            <a:pPr>
              <a:lnSpc>
                <a:spcPct val="100000"/>
              </a:lnSpc>
            </a:pPr>
            <a:r>
              <a:rPr lang="en-US" altLang="en-US" b="1" dirty="0"/>
              <a:t>Part IV: Chapters 40-45</a:t>
            </a:r>
          </a:p>
          <a:p>
            <a:pPr>
              <a:lnSpc>
                <a:spcPct val="100000"/>
              </a:lnSpc>
            </a:pPr>
            <a:r>
              <a:rPr lang="en-US" altLang="en-US" b="1" dirty="0"/>
              <a:t>Part V: Chapters 46-51</a:t>
            </a:r>
          </a:p>
          <a:p>
            <a:pPr>
              <a:lnSpc>
                <a:spcPct val="100000"/>
              </a:lnSpc>
            </a:pPr>
            <a:r>
              <a:rPr lang="en-US" altLang="en-US" b="1" dirty="0"/>
              <a:t>Historical Appendix: Chapter 52</a:t>
            </a:r>
          </a:p>
        </p:txBody>
      </p:sp>
      <p:sp>
        <p:nvSpPr>
          <p:cNvPr id="4" name="Content Placeholder 3"/>
          <p:cNvSpPr>
            <a:spLocks noGrp="1"/>
          </p:cNvSpPr>
          <p:nvPr>
            <p:ph sz="half" idx="2"/>
          </p:nvPr>
        </p:nvSpPr>
        <p:spPr>
          <a:xfrm>
            <a:off x="6172199" y="1825625"/>
            <a:ext cx="5859380" cy="4117975"/>
          </a:xfrm>
        </p:spPr>
        <p:txBody>
          <a:bodyPr>
            <a:normAutofit/>
          </a:bodyPr>
          <a:lstStyle/>
          <a:p>
            <a:r>
              <a:rPr lang="en-US" altLang="en-US" b="1" dirty="0"/>
              <a:t>Jeremiah’s call</a:t>
            </a:r>
          </a:p>
          <a:p>
            <a:r>
              <a:rPr lang="en-US" altLang="en-US" b="1" dirty="0"/>
              <a:t>Speeches and Prophecies during rule of Josiah</a:t>
            </a:r>
          </a:p>
          <a:p>
            <a:r>
              <a:rPr lang="en-US" altLang="en-US" b="1" dirty="0"/>
              <a:t>Prophecies of Specific Events during rule of Jehoiakim &amp; Zedekiah</a:t>
            </a:r>
          </a:p>
          <a:p>
            <a:r>
              <a:rPr lang="en-US" altLang="en-US" b="1" dirty="0"/>
              <a:t>Judah After the Fall of Jerusalem</a:t>
            </a:r>
          </a:p>
          <a:p>
            <a:r>
              <a:rPr lang="en-US" altLang="en-US" b="1" dirty="0"/>
              <a:t>The Lord’s Word Against Foreign Nations</a:t>
            </a:r>
          </a:p>
          <a:p>
            <a:r>
              <a:rPr lang="en-US" altLang="en-US" b="1" dirty="0"/>
              <a:t>The Fall of Jerusalem</a:t>
            </a:r>
          </a:p>
          <a:p>
            <a:endParaRPr lang="en-US" altLang="en-US" dirty="0"/>
          </a:p>
          <a:p>
            <a:endParaRPr lang="en-US" dirty="0"/>
          </a:p>
        </p:txBody>
      </p:sp>
      <p:sp>
        <p:nvSpPr>
          <p:cNvPr id="7" name="Rectangle 6"/>
          <p:cNvSpPr/>
          <p:nvPr/>
        </p:nvSpPr>
        <p:spPr>
          <a:xfrm>
            <a:off x="5679356" y="6364605"/>
            <a:ext cx="6370205" cy="461665"/>
          </a:xfrm>
          <a:prstGeom prst="rect">
            <a:avLst/>
          </a:prstGeom>
        </p:spPr>
        <p:txBody>
          <a:bodyPr wrap="none">
            <a:spAutoFit/>
          </a:bodyPr>
          <a:lstStyle/>
          <a:p>
            <a:pPr algn="r"/>
            <a:r>
              <a:rPr lang="en-US" sz="2400" b="1" cap="small" dirty="0">
                <a:solidFill>
                  <a:schemeClr val="tx2"/>
                </a:solidFill>
              </a:rPr>
              <a:t>Lesson </a:t>
            </a:r>
            <a:r>
              <a:rPr lang="en-US" sz="2400" b="1" cap="small" dirty="0" smtClean="0">
                <a:solidFill>
                  <a:schemeClr val="tx2"/>
                </a:solidFill>
              </a:rPr>
              <a:t>6:  Message in Symbols and the Results</a:t>
            </a:r>
            <a:endParaRPr lang="en-US" sz="2400" b="1" cap="small" dirty="0">
              <a:solidFill>
                <a:schemeClr val="tx2"/>
              </a:solidFill>
            </a:endParaRPr>
          </a:p>
        </p:txBody>
      </p:sp>
    </p:spTree>
    <p:extLst>
      <p:ext uri="{BB962C8B-B14F-4D97-AF65-F5344CB8AC3E}">
        <p14:creationId xmlns:p14="http://schemas.microsoft.com/office/powerpoint/2010/main" val="3733199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3633" y="1025438"/>
            <a:ext cx="11414287" cy="4778231"/>
          </a:xfrm>
          <a:prstGeom prst="rect">
            <a:avLst/>
          </a:prstGeom>
        </p:spPr>
        <p:txBody>
          <a:bodyPr wrap="square">
            <a:spAutoFit/>
          </a:bodyPr>
          <a:lstStyle/>
          <a:p>
            <a:pPr algn="ctr">
              <a:spcAft>
                <a:spcPts val="1200"/>
              </a:spcAft>
            </a:pPr>
            <a:r>
              <a:rPr lang="en-US" sz="3200" b="1" dirty="0" smtClean="0">
                <a:effectLst>
                  <a:outerShdw blurRad="38100" dist="38100" dir="2700000" algn="tl">
                    <a:srgbClr val="000000">
                      <a:alpha val="43137"/>
                    </a:srgbClr>
                  </a:outerShdw>
                </a:effectLst>
              </a:rPr>
              <a:t>2 Thessalonians 1:6-10</a:t>
            </a:r>
            <a:r>
              <a:rPr lang="en-US" sz="3200" b="1" dirty="0">
                <a:effectLst>
                  <a:outerShdw blurRad="38100" dist="38100" dir="2700000" algn="tl">
                    <a:srgbClr val="000000">
                      <a:alpha val="43137"/>
                    </a:srgbClr>
                  </a:outerShdw>
                </a:effectLst>
              </a:rPr>
              <a:t>  </a:t>
            </a:r>
            <a:endParaRPr lang="en-US" sz="3200" b="1" dirty="0" smtClean="0">
              <a:effectLst>
                <a:outerShdw blurRad="38100" dist="38100" dir="2700000" algn="tl">
                  <a:srgbClr val="000000">
                    <a:alpha val="43137"/>
                  </a:srgbClr>
                </a:outerShdw>
              </a:effectLst>
            </a:endParaRPr>
          </a:p>
          <a:p>
            <a:pPr>
              <a:lnSpc>
                <a:spcPts val="3500"/>
              </a:lnSpc>
            </a:pPr>
            <a:r>
              <a:rPr lang="en-US" sz="2800" i="1" dirty="0" smtClean="0">
                <a:effectLst>
                  <a:outerShdw blurRad="38100" dist="38100" dir="2700000" algn="tl">
                    <a:srgbClr val="000000">
                      <a:alpha val="43137"/>
                    </a:srgbClr>
                  </a:outerShdw>
                </a:effectLst>
              </a:rPr>
              <a:t>since </a:t>
            </a:r>
            <a:r>
              <a:rPr lang="en-US" sz="2800" i="1" dirty="0">
                <a:effectLst>
                  <a:outerShdw blurRad="38100" dist="38100" dir="2700000" algn="tl">
                    <a:srgbClr val="000000">
                      <a:alpha val="43137"/>
                    </a:srgbClr>
                  </a:outerShdw>
                </a:effectLst>
              </a:rPr>
              <a:t>it is a righteous thing with God to repay with tribulation those who trouble you, </a:t>
            </a:r>
            <a:r>
              <a:rPr lang="en-US" sz="2800" b="1" i="1" baseline="30000" dirty="0" smtClean="0">
                <a:effectLst>
                  <a:outerShdw blurRad="38100" dist="38100" dir="2700000" algn="tl">
                    <a:srgbClr val="000000">
                      <a:alpha val="43137"/>
                    </a:srgbClr>
                  </a:outerShdw>
                </a:effectLst>
              </a:rPr>
              <a:t>7</a:t>
            </a:r>
            <a:r>
              <a:rPr lang="en-US" sz="2800" i="1" dirty="0" smtClean="0">
                <a:effectLst>
                  <a:outerShdw blurRad="38100" dist="38100" dir="2700000" algn="tl">
                    <a:srgbClr val="000000">
                      <a:alpha val="43137"/>
                    </a:srgbClr>
                  </a:outerShdw>
                </a:effectLst>
              </a:rPr>
              <a:t>and </a:t>
            </a:r>
            <a:r>
              <a:rPr lang="en-US" sz="2800" i="1" dirty="0">
                <a:effectLst>
                  <a:outerShdw blurRad="38100" dist="38100" dir="2700000" algn="tl">
                    <a:srgbClr val="000000">
                      <a:alpha val="43137"/>
                    </a:srgbClr>
                  </a:outerShdw>
                </a:effectLst>
              </a:rPr>
              <a:t>to give you who are troubled rest with us when the Lord Jesus is revealed from heaven with His mighty angels, </a:t>
            </a:r>
            <a:r>
              <a:rPr lang="en-US" sz="2800" b="1" i="1" baseline="30000" dirty="0" smtClean="0">
                <a:effectLst>
                  <a:outerShdw blurRad="38100" dist="38100" dir="2700000" algn="tl">
                    <a:srgbClr val="000000">
                      <a:alpha val="43137"/>
                    </a:srgbClr>
                  </a:outerShdw>
                </a:effectLst>
              </a:rPr>
              <a:t>8</a:t>
            </a:r>
            <a:r>
              <a:rPr lang="en-US" sz="2800" i="1" dirty="0" smtClean="0">
                <a:effectLst>
                  <a:outerShdw blurRad="38100" dist="38100" dir="2700000" algn="tl">
                    <a:srgbClr val="000000">
                      <a:alpha val="43137"/>
                    </a:srgbClr>
                  </a:outerShdw>
                </a:effectLst>
              </a:rPr>
              <a:t>in </a:t>
            </a:r>
            <a:r>
              <a:rPr lang="en-US" sz="2800" i="1" dirty="0">
                <a:effectLst>
                  <a:outerShdw blurRad="38100" dist="38100" dir="2700000" algn="tl">
                    <a:srgbClr val="000000">
                      <a:alpha val="43137"/>
                    </a:srgbClr>
                  </a:outerShdw>
                </a:effectLst>
              </a:rPr>
              <a:t>flaming fire taking vengeance on those who do not know God, and on those who do not obey the gospel of our Lord Jesus Christ. </a:t>
            </a:r>
            <a:r>
              <a:rPr lang="en-US" sz="2800" b="1" i="1" baseline="30000" dirty="0" smtClean="0">
                <a:effectLst>
                  <a:outerShdw blurRad="38100" dist="38100" dir="2700000" algn="tl">
                    <a:srgbClr val="000000">
                      <a:alpha val="43137"/>
                    </a:srgbClr>
                  </a:outerShdw>
                </a:effectLst>
              </a:rPr>
              <a:t>9</a:t>
            </a:r>
            <a:r>
              <a:rPr lang="en-US" sz="2800" i="1" dirty="0" smtClean="0">
                <a:effectLst>
                  <a:outerShdw blurRad="38100" dist="38100" dir="2700000" algn="tl">
                    <a:srgbClr val="000000">
                      <a:alpha val="43137"/>
                    </a:srgbClr>
                  </a:outerShdw>
                </a:effectLst>
              </a:rPr>
              <a:t>These </a:t>
            </a:r>
            <a:r>
              <a:rPr lang="en-US" sz="2800" i="1" dirty="0">
                <a:effectLst>
                  <a:outerShdw blurRad="38100" dist="38100" dir="2700000" algn="tl">
                    <a:srgbClr val="000000">
                      <a:alpha val="43137"/>
                    </a:srgbClr>
                  </a:outerShdw>
                </a:effectLst>
              </a:rPr>
              <a:t>shall be punished with everlasting destruction from the presence of the Lord and from the glory of His </a:t>
            </a:r>
            <a:r>
              <a:rPr lang="en-US" sz="2800" i="1" dirty="0" smtClean="0">
                <a:effectLst>
                  <a:outerShdw blurRad="38100" dist="38100" dir="2700000" algn="tl">
                    <a:srgbClr val="000000">
                      <a:alpha val="43137"/>
                    </a:srgbClr>
                  </a:outerShdw>
                </a:effectLst>
              </a:rPr>
              <a:t>power, </a:t>
            </a:r>
            <a:r>
              <a:rPr lang="en-US" sz="2800" b="1" i="1" baseline="30000" dirty="0" smtClean="0">
                <a:effectLst>
                  <a:outerShdw blurRad="38100" dist="38100" dir="2700000" algn="tl">
                    <a:srgbClr val="000000">
                      <a:alpha val="43137"/>
                    </a:srgbClr>
                  </a:outerShdw>
                </a:effectLst>
              </a:rPr>
              <a:t>10</a:t>
            </a:r>
            <a:r>
              <a:rPr lang="en-US" sz="2800" i="1" dirty="0" smtClean="0">
                <a:effectLst>
                  <a:outerShdw blurRad="38100" dist="38100" dir="2700000" algn="tl">
                    <a:srgbClr val="000000">
                      <a:alpha val="43137"/>
                    </a:srgbClr>
                  </a:outerShdw>
                </a:effectLst>
              </a:rPr>
              <a:t>when </a:t>
            </a:r>
            <a:r>
              <a:rPr lang="en-US" sz="2800" i="1" dirty="0">
                <a:effectLst>
                  <a:outerShdw blurRad="38100" dist="38100" dir="2700000" algn="tl">
                    <a:srgbClr val="000000">
                      <a:alpha val="43137"/>
                    </a:srgbClr>
                  </a:outerShdw>
                </a:effectLst>
              </a:rPr>
              <a:t>He comes, in that Day, to be glorified in His saints and to be admired among all those who believe, because our testimony among you was believed.</a:t>
            </a:r>
            <a:r>
              <a:rPr lang="en-US" sz="2800" i="1" dirty="0"/>
              <a:t> </a:t>
            </a:r>
          </a:p>
        </p:txBody>
      </p:sp>
      <p:sp>
        <p:nvSpPr>
          <p:cNvPr id="33" name="Rectangle 32"/>
          <p:cNvSpPr/>
          <p:nvPr/>
        </p:nvSpPr>
        <p:spPr>
          <a:xfrm>
            <a:off x="5679356" y="6364605"/>
            <a:ext cx="6370205" cy="461665"/>
          </a:xfrm>
          <a:prstGeom prst="rect">
            <a:avLst/>
          </a:prstGeom>
        </p:spPr>
        <p:txBody>
          <a:bodyPr wrap="none">
            <a:spAutoFit/>
          </a:bodyPr>
          <a:lstStyle/>
          <a:p>
            <a:pPr algn="r"/>
            <a:r>
              <a:rPr lang="en-US" sz="2400" b="1" cap="small" dirty="0">
                <a:solidFill>
                  <a:schemeClr val="tx2"/>
                </a:solidFill>
              </a:rPr>
              <a:t>Lesson </a:t>
            </a:r>
            <a:r>
              <a:rPr lang="en-US" sz="2400" b="1" cap="small" dirty="0" smtClean="0">
                <a:solidFill>
                  <a:schemeClr val="tx2"/>
                </a:solidFill>
              </a:rPr>
              <a:t>6:  Message in Symbols and the Results</a:t>
            </a:r>
            <a:endParaRPr lang="en-US" sz="2400" b="1" cap="small" dirty="0">
              <a:solidFill>
                <a:schemeClr val="tx2"/>
              </a:solidFill>
            </a:endParaRPr>
          </a:p>
        </p:txBody>
      </p:sp>
      <p:cxnSp>
        <p:nvCxnSpPr>
          <p:cNvPr id="16" name="Straight Connector 15"/>
          <p:cNvCxnSpPr/>
          <p:nvPr/>
        </p:nvCxnSpPr>
        <p:spPr>
          <a:xfrm>
            <a:off x="3095133" y="2535810"/>
            <a:ext cx="603001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04334" y="2980441"/>
            <a:ext cx="429390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220985" y="2535810"/>
            <a:ext cx="21775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968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940824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0"/>
          <p:cNvSpPr>
            <a:spLocks noGrp="1" noChangeArrowheads="1"/>
          </p:cNvSpPr>
          <p:nvPr>
            <p:ph type="title" idx="4294967295"/>
          </p:nvPr>
        </p:nvSpPr>
        <p:spPr>
          <a:xfrm>
            <a:off x="0" y="381000"/>
            <a:ext cx="9601200" cy="627063"/>
          </a:xfrm>
        </p:spPr>
        <p:txBody>
          <a:bodyPr/>
          <a:lstStyle/>
          <a:p>
            <a:pPr eaLnBrk="1" hangingPunct="1"/>
            <a:r>
              <a:rPr lang="en-US" altLang="en-US" dirty="0"/>
              <a:t>Dating of Jeremiah’s Prophecies</a:t>
            </a:r>
          </a:p>
        </p:txBody>
      </p:sp>
      <p:grpSp>
        <p:nvGrpSpPr>
          <p:cNvPr id="14339" name="Group 2"/>
          <p:cNvGrpSpPr>
            <a:grpSpLocks/>
          </p:cNvGrpSpPr>
          <p:nvPr/>
        </p:nvGrpSpPr>
        <p:grpSpPr bwMode="auto">
          <a:xfrm>
            <a:off x="2796539" y="1695070"/>
            <a:ext cx="5715000" cy="4924425"/>
            <a:chOff x="1056" y="1026"/>
            <a:chExt cx="3600" cy="3102"/>
          </a:xfrm>
        </p:grpSpPr>
        <p:grpSp>
          <p:nvGrpSpPr>
            <p:cNvPr id="14458" name="Group 3"/>
            <p:cNvGrpSpPr>
              <a:grpSpLocks/>
            </p:cNvGrpSpPr>
            <p:nvPr/>
          </p:nvGrpSpPr>
          <p:grpSpPr bwMode="auto">
            <a:xfrm>
              <a:off x="1056" y="1228"/>
              <a:ext cx="3600" cy="2900"/>
              <a:chOff x="1056" y="1238"/>
              <a:chExt cx="3600" cy="2900"/>
            </a:xfrm>
          </p:grpSpPr>
          <p:sp>
            <p:nvSpPr>
              <p:cNvPr id="14460" name="Rectangle 4"/>
              <p:cNvSpPr>
                <a:spLocks noChangeArrowheads="1"/>
              </p:cNvSpPr>
              <p:nvPr/>
            </p:nvSpPr>
            <p:spPr bwMode="auto">
              <a:xfrm>
                <a:off x="1056" y="1430"/>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1" name="Rectangle 5"/>
              <p:cNvSpPr>
                <a:spLocks noChangeArrowheads="1"/>
              </p:cNvSpPr>
              <p:nvPr/>
            </p:nvSpPr>
            <p:spPr bwMode="auto">
              <a:xfrm>
                <a:off x="1056" y="1632"/>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2" name="Rectangle 6"/>
              <p:cNvSpPr>
                <a:spLocks noChangeArrowheads="1"/>
              </p:cNvSpPr>
              <p:nvPr/>
            </p:nvSpPr>
            <p:spPr bwMode="auto">
              <a:xfrm>
                <a:off x="1056" y="1824"/>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3" name="Rectangle 7"/>
              <p:cNvSpPr>
                <a:spLocks noChangeArrowheads="1"/>
              </p:cNvSpPr>
              <p:nvPr/>
            </p:nvSpPr>
            <p:spPr bwMode="auto">
              <a:xfrm>
                <a:off x="1056" y="2016"/>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4" name="Rectangle 8"/>
              <p:cNvSpPr>
                <a:spLocks noChangeArrowheads="1"/>
              </p:cNvSpPr>
              <p:nvPr/>
            </p:nvSpPr>
            <p:spPr bwMode="auto">
              <a:xfrm>
                <a:off x="1056" y="2208"/>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5" name="Rectangle 9"/>
              <p:cNvSpPr>
                <a:spLocks noChangeArrowheads="1"/>
              </p:cNvSpPr>
              <p:nvPr/>
            </p:nvSpPr>
            <p:spPr bwMode="auto">
              <a:xfrm>
                <a:off x="1056" y="2400"/>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6" name="Rectangle 10"/>
              <p:cNvSpPr>
                <a:spLocks noChangeArrowheads="1"/>
              </p:cNvSpPr>
              <p:nvPr/>
            </p:nvSpPr>
            <p:spPr bwMode="auto">
              <a:xfrm>
                <a:off x="1056" y="2592"/>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7" name="Rectangle 11"/>
              <p:cNvSpPr>
                <a:spLocks noChangeArrowheads="1"/>
              </p:cNvSpPr>
              <p:nvPr/>
            </p:nvSpPr>
            <p:spPr bwMode="auto">
              <a:xfrm>
                <a:off x="1056" y="2784"/>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8" name="Rectangle 12"/>
              <p:cNvSpPr>
                <a:spLocks noChangeArrowheads="1"/>
              </p:cNvSpPr>
              <p:nvPr/>
            </p:nvSpPr>
            <p:spPr bwMode="auto">
              <a:xfrm>
                <a:off x="1056" y="2976"/>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9" name="Rectangle 13"/>
              <p:cNvSpPr>
                <a:spLocks noChangeArrowheads="1"/>
              </p:cNvSpPr>
              <p:nvPr/>
            </p:nvSpPr>
            <p:spPr bwMode="auto">
              <a:xfrm>
                <a:off x="1056" y="3168"/>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70" name="Rectangle 14"/>
              <p:cNvSpPr>
                <a:spLocks noChangeArrowheads="1"/>
              </p:cNvSpPr>
              <p:nvPr/>
            </p:nvSpPr>
            <p:spPr bwMode="auto">
              <a:xfrm>
                <a:off x="1056" y="3360"/>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71" name="Rectangle 15"/>
              <p:cNvSpPr>
                <a:spLocks noChangeArrowheads="1"/>
              </p:cNvSpPr>
              <p:nvPr/>
            </p:nvSpPr>
            <p:spPr bwMode="auto">
              <a:xfrm>
                <a:off x="1056" y="3552"/>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72" name="Rectangle 16"/>
              <p:cNvSpPr>
                <a:spLocks noChangeArrowheads="1"/>
              </p:cNvSpPr>
              <p:nvPr/>
            </p:nvSpPr>
            <p:spPr bwMode="auto">
              <a:xfrm>
                <a:off x="1056" y="3744"/>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73" name="Rectangle 17"/>
              <p:cNvSpPr>
                <a:spLocks noChangeArrowheads="1"/>
              </p:cNvSpPr>
              <p:nvPr/>
            </p:nvSpPr>
            <p:spPr bwMode="auto">
              <a:xfrm>
                <a:off x="1056" y="3936"/>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74" name="Rectangle 18"/>
              <p:cNvSpPr>
                <a:spLocks noChangeArrowheads="1"/>
              </p:cNvSpPr>
              <p:nvPr/>
            </p:nvSpPr>
            <p:spPr bwMode="auto">
              <a:xfrm>
                <a:off x="1056" y="1238"/>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grpSp>
        <p:sp>
          <p:nvSpPr>
            <p:cNvPr id="14459" name="Rectangle 19"/>
            <p:cNvSpPr>
              <a:spLocks noChangeArrowheads="1"/>
            </p:cNvSpPr>
            <p:nvPr/>
          </p:nvSpPr>
          <p:spPr bwMode="auto">
            <a:xfrm>
              <a:off x="1057" y="1026"/>
              <a:ext cx="3599"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grpSp>
      <p:sp>
        <p:nvSpPr>
          <p:cNvPr id="14341" name="Text Box 21"/>
          <p:cNvSpPr txBox="1">
            <a:spLocks noChangeArrowheads="1"/>
          </p:cNvSpPr>
          <p:nvPr/>
        </p:nvSpPr>
        <p:spPr bwMode="auto">
          <a:xfrm>
            <a:off x="2834640" y="2333244"/>
            <a:ext cx="347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1-6</a:t>
            </a:r>
          </a:p>
        </p:txBody>
      </p:sp>
      <p:sp>
        <p:nvSpPr>
          <p:cNvPr id="14342" name="Text Box 22"/>
          <p:cNvSpPr txBox="1">
            <a:spLocks noChangeArrowheads="1"/>
          </p:cNvSpPr>
          <p:nvPr/>
        </p:nvSpPr>
        <p:spPr bwMode="auto">
          <a:xfrm>
            <a:off x="2869565" y="4133469"/>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14-17</a:t>
            </a:r>
          </a:p>
        </p:txBody>
      </p:sp>
      <p:sp>
        <p:nvSpPr>
          <p:cNvPr id="14343" name="Text Box 23"/>
          <p:cNvSpPr txBox="1">
            <a:spLocks noChangeArrowheads="1"/>
          </p:cNvSpPr>
          <p:nvPr/>
        </p:nvSpPr>
        <p:spPr bwMode="auto">
          <a:xfrm>
            <a:off x="3368040" y="2625344"/>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11-13</a:t>
            </a:r>
          </a:p>
        </p:txBody>
      </p:sp>
      <p:sp>
        <p:nvSpPr>
          <p:cNvPr id="14344" name="Text Box 24"/>
          <p:cNvSpPr txBox="1">
            <a:spLocks noChangeArrowheads="1"/>
          </p:cNvSpPr>
          <p:nvPr/>
        </p:nvSpPr>
        <p:spPr bwMode="auto">
          <a:xfrm>
            <a:off x="2875914" y="3250819"/>
            <a:ext cx="446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7-10</a:t>
            </a:r>
          </a:p>
        </p:txBody>
      </p:sp>
      <p:sp>
        <p:nvSpPr>
          <p:cNvPr id="14345" name="Text Box 26"/>
          <p:cNvSpPr txBox="1">
            <a:spLocks noChangeArrowheads="1"/>
          </p:cNvSpPr>
          <p:nvPr/>
        </p:nvSpPr>
        <p:spPr bwMode="auto">
          <a:xfrm>
            <a:off x="4110990" y="4752594"/>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Arial" panose="020B0604020202020204" pitchFamily="34" charset="0"/>
              </a:rPr>
              <a:t>21</a:t>
            </a:r>
          </a:p>
        </p:txBody>
      </p:sp>
      <p:sp>
        <p:nvSpPr>
          <p:cNvPr id="14346" name="Text Box 27"/>
          <p:cNvSpPr txBox="1">
            <a:spLocks noChangeArrowheads="1"/>
          </p:cNvSpPr>
          <p:nvPr/>
        </p:nvSpPr>
        <p:spPr bwMode="auto">
          <a:xfrm>
            <a:off x="4431664" y="3298444"/>
            <a:ext cx="692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22:1-23</a:t>
            </a:r>
          </a:p>
        </p:txBody>
      </p:sp>
      <p:sp>
        <p:nvSpPr>
          <p:cNvPr id="14347" name="Text Box 28"/>
          <p:cNvSpPr txBox="1">
            <a:spLocks noChangeArrowheads="1"/>
          </p:cNvSpPr>
          <p:nvPr/>
        </p:nvSpPr>
        <p:spPr bwMode="auto">
          <a:xfrm>
            <a:off x="4434840" y="4457319"/>
            <a:ext cx="790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22:24-30</a:t>
            </a:r>
          </a:p>
        </p:txBody>
      </p:sp>
      <p:sp>
        <p:nvSpPr>
          <p:cNvPr id="14348" name="Text Box 29"/>
          <p:cNvSpPr txBox="1">
            <a:spLocks noChangeArrowheads="1"/>
          </p:cNvSpPr>
          <p:nvPr/>
        </p:nvSpPr>
        <p:spPr bwMode="auto">
          <a:xfrm>
            <a:off x="5046027" y="4136644"/>
            <a:ext cx="5445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23-24</a:t>
            </a:r>
          </a:p>
        </p:txBody>
      </p:sp>
      <p:sp>
        <p:nvSpPr>
          <p:cNvPr id="14349" name="Text Box 30"/>
          <p:cNvSpPr txBox="1">
            <a:spLocks noChangeArrowheads="1"/>
          </p:cNvSpPr>
          <p:nvPr/>
        </p:nvSpPr>
        <p:spPr bwMode="auto">
          <a:xfrm>
            <a:off x="5101590" y="3600069"/>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25</a:t>
            </a:r>
          </a:p>
        </p:txBody>
      </p:sp>
      <p:sp>
        <p:nvSpPr>
          <p:cNvPr id="14350" name="Text Box 32"/>
          <p:cNvSpPr txBox="1">
            <a:spLocks noChangeArrowheads="1"/>
          </p:cNvSpPr>
          <p:nvPr/>
        </p:nvSpPr>
        <p:spPr bwMode="auto">
          <a:xfrm>
            <a:off x="5409565" y="4752594"/>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27-28</a:t>
            </a:r>
          </a:p>
        </p:txBody>
      </p:sp>
      <p:sp>
        <p:nvSpPr>
          <p:cNvPr id="14351" name="Text Box 33"/>
          <p:cNvSpPr txBox="1">
            <a:spLocks noChangeArrowheads="1"/>
          </p:cNvSpPr>
          <p:nvPr/>
        </p:nvSpPr>
        <p:spPr bwMode="auto">
          <a:xfrm>
            <a:off x="5815965" y="4114419"/>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29-31</a:t>
            </a:r>
          </a:p>
        </p:txBody>
      </p:sp>
      <p:sp>
        <p:nvSpPr>
          <p:cNvPr id="14352" name="Text Box 34"/>
          <p:cNvSpPr txBox="1">
            <a:spLocks noChangeArrowheads="1"/>
          </p:cNvSpPr>
          <p:nvPr/>
        </p:nvSpPr>
        <p:spPr bwMode="auto">
          <a:xfrm>
            <a:off x="6149340" y="5066919"/>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32-34</a:t>
            </a:r>
          </a:p>
        </p:txBody>
      </p:sp>
      <p:sp>
        <p:nvSpPr>
          <p:cNvPr id="14353" name="Text Box 35"/>
          <p:cNvSpPr txBox="1">
            <a:spLocks noChangeArrowheads="1"/>
          </p:cNvSpPr>
          <p:nvPr/>
        </p:nvSpPr>
        <p:spPr bwMode="auto">
          <a:xfrm>
            <a:off x="6158865" y="3590544"/>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35</a:t>
            </a:r>
          </a:p>
        </p:txBody>
      </p:sp>
      <p:sp>
        <p:nvSpPr>
          <p:cNvPr id="14354" name="Text Box 36"/>
          <p:cNvSpPr txBox="1">
            <a:spLocks noChangeArrowheads="1"/>
          </p:cNvSpPr>
          <p:nvPr/>
        </p:nvSpPr>
        <p:spPr bwMode="auto">
          <a:xfrm>
            <a:off x="6482715" y="3476244"/>
            <a:ext cx="593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36:1-8</a:t>
            </a:r>
          </a:p>
        </p:txBody>
      </p:sp>
      <p:sp>
        <p:nvSpPr>
          <p:cNvPr id="14355" name="Text Box 37"/>
          <p:cNvSpPr txBox="1">
            <a:spLocks noChangeArrowheads="1"/>
          </p:cNvSpPr>
          <p:nvPr/>
        </p:nvSpPr>
        <p:spPr bwMode="auto">
          <a:xfrm>
            <a:off x="5530215" y="3476244"/>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26</a:t>
            </a:r>
          </a:p>
        </p:txBody>
      </p:sp>
      <p:sp>
        <p:nvSpPr>
          <p:cNvPr id="14356" name="Text Box 38"/>
          <p:cNvSpPr txBox="1">
            <a:spLocks noChangeArrowheads="1"/>
          </p:cNvSpPr>
          <p:nvPr/>
        </p:nvSpPr>
        <p:spPr bwMode="auto">
          <a:xfrm>
            <a:off x="6777990" y="5057394"/>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37</a:t>
            </a:r>
          </a:p>
        </p:txBody>
      </p:sp>
      <p:sp>
        <p:nvSpPr>
          <p:cNvPr id="14357" name="Text Box 39"/>
          <p:cNvSpPr txBox="1">
            <a:spLocks noChangeArrowheads="1"/>
          </p:cNvSpPr>
          <p:nvPr/>
        </p:nvSpPr>
        <p:spPr bwMode="auto">
          <a:xfrm>
            <a:off x="7111365" y="5066919"/>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38-44</a:t>
            </a:r>
          </a:p>
        </p:txBody>
      </p:sp>
      <p:sp>
        <p:nvSpPr>
          <p:cNvPr id="14358" name="Text Box 40"/>
          <p:cNvSpPr txBox="1">
            <a:spLocks noChangeArrowheads="1"/>
          </p:cNvSpPr>
          <p:nvPr/>
        </p:nvSpPr>
        <p:spPr bwMode="auto">
          <a:xfrm>
            <a:off x="7435215" y="3561969"/>
            <a:ext cx="938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45:1-49:33</a:t>
            </a:r>
          </a:p>
        </p:txBody>
      </p:sp>
      <p:sp>
        <p:nvSpPr>
          <p:cNvPr id="14359" name="Text Box 41"/>
          <p:cNvSpPr txBox="1">
            <a:spLocks noChangeArrowheads="1"/>
          </p:cNvSpPr>
          <p:nvPr/>
        </p:nvSpPr>
        <p:spPr bwMode="auto">
          <a:xfrm>
            <a:off x="7508240" y="4136644"/>
            <a:ext cx="790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49:34-39</a:t>
            </a:r>
          </a:p>
        </p:txBody>
      </p:sp>
      <p:sp>
        <p:nvSpPr>
          <p:cNvPr id="14360" name="Text Box 42"/>
          <p:cNvSpPr txBox="1">
            <a:spLocks noChangeArrowheads="1"/>
          </p:cNvSpPr>
          <p:nvPr/>
        </p:nvSpPr>
        <p:spPr bwMode="auto">
          <a:xfrm>
            <a:off x="7663815" y="4504944"/>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50-51</a:t>
            </a:r>
          </a:p>
        </p:txBody>
      </p:sp>
      <p:sp>
        <p:nvSpPr>
          <p:cNvPr id="14361" name="Text Box 43"/>
          <p:cNvSpPr txBox="1">
            <a:spLocks noChangeArrowheads="1"/>
          </p:cNvSpPr>
          <p:nvPr/>
        </p:nvSpPr>
        <p:spPr bwMode="auto">
          <a:xfrm>
            <a:off x="8054340" y="6324219"/>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52</a:t>
            </a:r>
          </a:p>
        </p:txBody>
      </p:sp>
      <p:sp>
        <p:nvSpPr>
          <p:cNvPr id="14362" name="Oval 45"/>
          <p:cNvSpPr>
            <a:spLocks noChangeArrowheads="1"/>
          </p:cNvSpPr>
          <p:nvPr/>
        </p:nvSpPr>
        <p:spPr bwMode="auto">
          <a:xfrm>
            <a:off x="8000365" y="64956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3" name="Oval 47"/>
          <p:cNvSpPr>
            <a:spLocks noChangeArrowheads="1"/>
          </p:cNvSpPr>
          <p:nvPr/>
        </p:nvSpPr>
        <p:spPr bwMode="auto">
          <a:xfrm>
            <a:off x="4876165" y="42985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4" name="Oval 48"/>
          <p:cNvSpPr>
            <a:spLocks noChangeArrowheads="1"/>
          </p:cNvSpPr>
          <p:nvPr/>
        </p:nvSpPr>
        <p:spPr bwMode="auto">
          <a:xfrm>
            <a:off x="5333365" y="38762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5" name="Oval 49"/>
          <p:cNvSpPr>
            <a:spLocks noChangeArrowheads="1"/>
          </p:cNvSpPr>
          <p:nvPr/>
        </p:nvSpPr>
        <p:spPr bwMode="auto">
          <a:xfrm>
            <a:off x="5466715" y="36476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6" name="Oval 50"/>
          <p:cNvSpPr>
            <a:spLocks noChangeArrowheads="1"/>
          </p:cNvSpPr>
          <p:nvPr/>
        </p:nvSpPr>
        <p:spPr bwMode="auto">
          <a:xfrm>
            <a:off x="5733415" y="45525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7" name="Oval 51"/>
          <p:cNvSpPr>
            <a:spLocks noChangeArrowheads="1"/>
          </p:cNvSpPr>
          <p:nvPr/>
        </p:nvSpPr>
        <p:spPr bwMode="auto">
          <a:xfrm>
            <a:off x="6371590" y="48668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8" name="Oval 52"/>
          <p:cNvSpPr>
            <a:spLocks noChangeArrowheads="1"/>
          </p:cNvSpPr>
          <p:nvPr/>
        </p:nvSpPr>
        <p:spPr bwMode="auto">
          <a:xfrm>
            <a:off x="6390640" y="38286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9" name="Oval 53"/>
          <p:cNvSpPr>
            <a:spLocks noChangeArrowheads="1"/>
          </p:cNvSpPr>
          <p:nvPr/>
        </p:nvSpPr>
        <p:spPr bwMode="auto">
          <a:xfrm>
            <a:off x="6685915" y="38953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0" name="Oval 54"/>
          <p:cNvSpPr>
            <a:spLocks noChangeArrowheads="1"/>
          </p:cNvSpPr>
          <p:nvPr/>
        </p:nvSpPr>
        <p:spPr bwMode="auto">
          <a:xfrm>
            <a:off x="6730365" y="400012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1" name="Oval 55"/>
          <p:cNvSpPr>
            <a:spLocks noChangeArrowheads="1"/>
          </p:cNvSpPr>
          <p:nvPr/>
        </p:nvSpPr>
        <p:spPr bwMode="auto">
          <a:xfrm>
            <a:off x="6933565" y="49240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2" name="Oval 56"/>
          <p:cNvSpPr>
            <a:spLocks noChangeArrowheads="1"/>
          </p:cNvSpPr>
          <p:nvPr/>
        </p:nvSpPr>
        <p:spPr bwMode="auto">
          <a:xfrm>
            <a:off x="7111365" y="49716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3" name="Oval 57"/>
          <p:cNvSpPr>
            <a:spLocks noChangeArrowheads="1"/>
          </p:cNvSpPr>
          <p:nvPr/>
        </p:nvSpPr>
        <p:spPr bwMode="auto">
          <a:xfrm>
            <a:off x="7400290" y="38667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4" name="Oval 58"/>
          <p:cNvSpPr>
            <a:spLocks noChangeArrowheads="1"/>
          </p:cNvSpPr>
          <p:nvPr/>
        </p:nvSpPr>
        <p:spPr bwMode="auto">
          <a:xfrm>
            <a:off x="7457440" y="43715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5" name="Oval 59"/>
          <p:cNvSpPr>
            <a:spLocks noChangeArrowheads="1"/>
          </p:cNvSpPr>
          <p:nvPr/>
        </p:nvSpPr>
        <p:spPr bwMode="auto">
          <a:xfrm>
            <a:off x="7587615" y="46954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6" name="Oval 61"/>
          <p:cNvSpPr>
            <a:spLocks noChangeArrowheads="1"/>
          </p:cNvSpPr>
          <p:nvPr/>
        </p:nvSpPr>
        <p:spPr bwMode="auto">
          <a:xfrm>
            <a:off x="3291840" y="28666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7" name="Oval 63"/>
          <p:cNvSpPr>
            <a:spLocks noChangeArrowheads="1"/>
          </p:cNvSpPr>
          <p:nvPr/>
        </p:nvSpPr>
        <p:spPr bwMode="auto">
          <a:xfrm>
            <a:off x="2758440" y="25618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8" name="Oval 64"/>
          <p:cNvSpPr>
            <a:spLocks noChangeArrowheads="1"/>
          </p:cNvSpPr>
          <p:nvPr/>
        </p:nvSpPr>
        <p:spPr bwMode="auto">
          <a:xfrm>
            <a:off x="3063240" y="31714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9" name="Line 65"/>
          <p:cNvSpPr>
            <a:spLocks noChangeShapeType="1"/>
          </p:cNvSpPr>
          <p:nvPr/>
        </p:nvSpPr>
        <p:spPr bwMode="auto">
          <a:xfrm>
            <a:off x="2834639" y="2638044"/>
            <a:ext cx="304800" cy="609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0" name="Line 66"/>
          <p:cNvSpPr>
            <a:spLocks noChangeShapeType="1"/>
          </p:cNvSpPr>
          <p:nvPr/>
        </p:nvSpPr>
        <p:spPr bwMode="auto">
          <a:xfrm flipV="1">
            <a:off x="3139439" y="2917444"/>
            <a:ext cx="177800" cy="254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1" name="Line 67"/>
          <p:cNvSpPr>
            <a:spLocks noChangeShapeType="1"/>
          </p:cNvSpPr>
          <p:nvPr/>
        </p:nvSpPr>
        <p:spPr bwMode="auto">
          <a:xfrm flipH="1" flipV="1">
            <a:off x="3342639" y="2866644"/>
            <a:ext cx="101600" cy="13843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2" name="Oval 69"/>
          <p:cNvSpPr>
            <a:spLocks noChangeArrowheads="1"/>
          </p:cNvSpPr>
          <p:nvPr/>
        </p:nvSpPr>
        <p:spPr bwMode="auto">
          <a:xfrm>
            <a:off x="3390265" y="42096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83" name="Oval 71"/>
          <p:cNvSpPr>
            <a:spLocks noChangeArrowheads="1"/>
          </p:cNvSpPr>
          <p:nvPr/>
        </p:nvSpPr>
        <p:spPr bwMode="auto">
          <a:xfrm>
            <a:off x="4053840" y="47716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84" name="Oval 72"/>
          <p:cNvSpPr>
            <a:spLocks noChangeArrowheads="1"/>
          </p:cNvSpPr>
          <p:nvPr/>
        </p:nvSpPr>
        <p:spPr bwMode="auto">
          <a:xfrm>
            <a:off x="4453890" y="365722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85" name="Oval 73"/>
          <p:cNvSpPr>
            <a:spLocks noChangeArrowheads="1"/>
          </p:cNvSpPr>
          <p:nvPr/>
        </p:nvSpPr>
        <p:spPr bwMode="auto">
          <a:xfrm>
            <a:off x="4596765" y="419062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86" name="Line 74"/>
          <p:cNvSpPr>
            <a:spLocks noChangeShapeType="1"/>
          </p:cNvSpPr>
          <p:nvPr/>
        </p:nvSpPr>
        <p:spPr bwMode="auto">
          <a:xfrm flipV="1">
            <a:off x="3431540" y="3358770"/>
            <a:ext cx="174625" cy="8794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7" name="Line 75"/>
          <p:cNvSpPr>
            <a:spLocks noChangeShapeType="1"/>
          </p:cNvSpPr>
          <p:nvPr/>
        </p:nvSpPr>
        <p:spPr bwMode="auto">
          <a:xfrm flipH="1" flipV="1">
            <a:off x="3653790" y="3336545"/>
            <a:ext cx="447675" cy="14636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8" name="Line 76"/>
          <p:cNvSpPr>
            <a:spLocks noChangeShapeType="1"/>
          </p:cNvSpPr>
          <p:nvPr/>
        </p:nvSpPr>
        <p:spPr bwMode="auto">
          <a:xfrm flipV="1">
            <a:off x="4120514" y="3695319"/>
            <a:ext cx="381000" cy="1104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9" name="Line 77"/>
          <p:cNvSpPr>
            <a:spLocks noChangeShapeType="1"/>
          </p:cNvSpPr>
          <p:nvPr/>
        </p:nvSpPr>
        <p:spPr bwMode="auto">
          <a:xfrm flipH="1" flipV="1">
            <a:off x="4491989" y="3695320"/>
            <a:ext cx="133350" cy="542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0" name="Line 78"/>
          <p:cNvSpPr>
            <a:spLocks noChangeShapeType="1"/>
          </p:cNvSpPr>
          <p:nvPr/>
        </p:nvSpPr>
        <p:spPr bwMode="auto">
          <a:xfrm>
            <a:off x="4634865" y="4228719"/>
            <a:ext cx="314325" cy="1333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1" name="Line 79"/>
          <p:cNvSpPr>
            <a:spLocks noChangeShapeType="1"/>
          </p:cNvSpPr>
          <p:nvPr/>
        </p:nvSpPr>
        <p:spPr bwMode="auto">
          <a:xfrm flipV="1">
            <a:off x="4939664" y="3914394"/>
            <a:ext cx="438150" cy="4381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2" name="Line 80"/>
          <p:cNvSpPr>
            <a:spLocks noChangeShapeType="1"/>
          </p:cNvSpPr>
          <p:nvPr/>
        </p:nvSpPr>
        <p:spPr bwMode="auto">
          <a:xfrm flipH="1" flipV="1">
            <a:off x="5496878" y="3704845"/>
            <a:ext cx="257175" cy="8477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3" name="Line 81"/>
          <p:cNvSpPr>
            <a:spLocks noChangeShapeType="1"/>
          </p:cNvSpPr>
          <p:nvPr/>
        </p:nvSpPr>
        <p:spPr bwMode="auto">
          <a:xfrm flipV="1">
            <a:off x="5363527" y="3657219"/>
            <a:ext cx="13335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4" name="Line 82"/>
          <p:cNvSpPr>
            <a:spLocks noChangeShapeType="1"/>
          </p:cNvSpPr>
          <p:nvPr/>
        </p:nvSpPr>
        <p:spPr bwMode="auto">
          <a:xfrm flipV="1">
            <a:off x="6420803" y="3857244"/>
            <a:ext cx="9525" cy="10287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5" name="Oval 83"/>
          <p:cNvSpPr>
            <a:spLocks noChangeArrowheads="1"/>
          </p:cNvSpPr>
          <p:nvPr/>
        </p:nvSpPr>
        <p:spPr bwMode="auto">
          <a:xfrm>
            <a:off x="6181090" y="43715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96" name="Line 84"/>
          <p:cNvSpPr>
            <a:spLocks noChangeShapeType="1"/>
          </p:cNvSpPr>
          <p:nvPr/>
        </p:nvSpPr>
        <p:spPr bwMode="auto">
          <a:xfrm flipV="1">
            <a:off x="5806439" y="4428745"/>
            <a:ext cx="419100" cy="1428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7" name="Line 85"/>
          <p:cNvSpPr>
            <a:spLocks noChangeShapeType="1"/>
          </p:cNvSpPr>
          <p:nvPr/>
        </p:nvSpPr>
        <p:spPr bwMode="auto">
          <a:xfrm flipH="1" flipV="1">
            <a:off x="6235065" y="4409694"/>
            <a:ext cx="180975" cy="4953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8" name="Line 86"/>
          <p:cNvSpPr>
            <a:spLocks noChangeShapeType="1"/>
          </p:cNvSpPr>
          <p:nvPr/>
        </p:nvSpPr>
        <p:spPr bwMode="auto">
          <a:xfrm flipH="1" flipV="1">
            <a:off x="6416039" y="3876294"/>
            <a:ext cx="323850" cy="76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9" name="Line 87"/>
          <p:cNvSpPr>
            <a:spLocks noChangeShapeType="1"/>
          </p:cNvSpPr>
          <p:nvPr/>
        </p:nvSpPr>
        <p:spPr bwMode="auto">
          <a:xfrm flipH="1" flipV="1">
            <a:off x="6758940" y="3952494"/>
            <a:ext cx="219075" cy="1066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0" name="Line 88"/>
          <p:cNvSpPr>
            <a:spLocks noChangeShapeType="1"/>
          </p:cNvSpPr>
          <p:nvPr/>
        </p:nvSpPr>
        <p:spPr bwMode="auto">
          <a:xfrm flipH="1" flipV="1">
            <a:off x="6949439" y="4943095"/>
            <a:ext cx="228600" cy="857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1" name="Line 89"/>
          <p:cNvSpPr>
            <a:spLocks noChangeShapeType="1"/>
          </p:cNvSpPr>
          <p:nvPr/>
        </p:nvSpPr>
        <p:spPr bwMode="auto">
          <a:xfrm flipV="1">
            <a:off x="7187564" y="3885819"/>
            <a:ext cx="266700" cy="11620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2" name="Line 90"/>
          <p:cNvSpPr>
            <a:spLocks noChangeShapeType="1"/>
          </p:cNvSpPr>
          <p:nvPr/>
        </p:nvSpPr>
        <p:spPr bwMode="auto">
          <a:xfrm flipH="1" flipV="1">
            <a:off x="7444740" y="3904869"/>
            <a:ext cx="47625" cy="5715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3" name="Line 91"/>
          <p:cNvSpPr>
            <a:spLocks noChangeShapeType="1"/>
          </p:cNvSpPr>
          <p:nvPr/>
        </p:nvSpPr>
        <p:spPr bwMode="auto">
          <a:xfrm flipH="1" flipV="1">
            <a:off x="7482840" y="4381119"/>
            <a:ext cx="161925"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4" name="Line 92"/>
          <p:cNvSpPr>
            <a:spLocks noChangeShapeType="1"/>
          </p:cNvSpPr>
          <p:nvPr/>
        </p:nvSpPr>
        <p:spPr bwMode="auto">
          <a:xfrm flipH="1" flipV="1">
            <a:off x="7614602" y="4722432"/>
            <a:ext cx="436562" cy="1763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5" name="Text Box 93"/>
          <p:cNvSpPr txBox="1">
            <a:spLocks noChangeArrowheads="1"/>
          </p:cNvSpPr>
          <p:nvPr/>
        </p:nvSpPr>
        <p:spPr bwMode="auto">
          <a:xfrm>
            <a:off x="1567815" y="2687258"/>
            <a:ext cx="474663" cy="1682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JOSIAH</a:t>
            </a:r>
          </a:p>
        </p:txBody>
      </p:sp>
      <p:sp>
        <p:nvSpPr>
          <p:cNvPr id="14406" name="Text Box 94"/>
          <p:cNvSpPr txBox="1">
            <a:spLocks noChangeArrowheads="1"/>
          </p:cNvSpPr>
          <p:nvPr/>
        </p:nvSpPr>
        <p:spPr bwMode="auto">
          <a:xfrm>
            <a:off x="1245553" y="3476245"/>
            <a:ext cx="758221" cy="169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JEHOAHAZ</a:t>
            </a:r>
          </a:p>
        </p:txBody>
      </p:sp>
      <p:sp>
        <p:nvSpPr>
          <p:cNvPr id="14407" name="Text Box 95"/>
          <p:cNvSpPr txBox="1">
            <a:spLocks noChangeArrowheads="1"/>
          </p:cNvSpPr>
          <p:nvPr/>
        </p:nvSpPr>
        <p:spPr bwMode="auto">
          <a:xfrm>
            <a:off x="1397953" y="3841370"/>
            <a:ext cx="758221" cy="169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JEHOIAKIM</a:t>
            </a:r>
          </a:p>
        </p:txBody>
      </p:sp>
      <p:sp>
        <p:nvSpPr>
          <p:cNvPr id="14408" name="Text Box 96"/>
          <p:cNvSpPr txBox="1">
            <a:spLocks noChangeArrowheads="1"/>
          </p:cNvSpPr>
          <p:nvPr/>
        </p:nvSpPr>
        <p:spPr bwMode="auto">
          <a:xfrm>
            <a:off x="1158240" y="4098545"/>
            <a:ext cx="842963" cy="168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JEHOIACHIN</a:t>
            </a:r>
          </a:p>
        </p:txBody>
      </p:sp>
      <p:sp>
        <p:nvSpPr>
          <p:cNvPr id="14409" name="Text Box 97"/>
          <p:cNvSpPr txBox="1">
            <a:spLocks noChangeArrowheads="1"/>
          </p:cNvSpPr>
          <p:nvPr/>
        </p:nvSpPr>
        <p:spPr bwMode="auto">
          <a:xfrm>
            <a:off x="1478915" y="4466845"/>
            <a:ext cx="677863" cy="168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ZEDEKIAH</a:t>
            </a:r>
          </a:p>
        </p:txBody>
      </p:sp>
      <p:sp>
        <p:nvSpPr>
          <p:cNvPr id="14410" name="Text Box 98"/>
          <p:cNvSpPr txBox="1">
            <a:spLocks noChangeArrowheads="1"/>
          </p:cNvSpPr>
          <p:nvPr/>
        </p:nvSpPr>
        <p:spPr bwMode="auto">
          <a:xfrm>
            <a:off x="1329689" y="5060570"/>
            <a:ext cx="692150" cy="168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GEDALIAH</a:t>
            </a:r>
          </a:p>
        </p:txBody>
      </p:sp>
      <p:sp>
        <p:nvSpPr>
          <p:cNvPr id="14411" name="Text Box 99"/>
          <p:cNvSpPr txBox="1">
            <a:spLocks noChangeArrowheads="1"/>
          </p:cNvSpPr>
          <p:nvPr/>
        </p:nvSpPr>
        <p:spPr bwMode="auto">
          <a:xfrm>
            <a:off x="1066163" y="1602218"/>
            <a:ext cx="1174751" cy="738664"/>
          </a:xfrm>
          <a:prstGeom prst="rect">
            <a:avLst/>
          </a:prstGeom>
          <a:noFill/>
          <a:ln>
            <a:noFill/>
          </a:ln>
        </p:spPr>
        <p:txBody>
          <a:bodyPr wrap="squar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1600" b="1" dirty="0">
                <a:latin typeface="Tempus Sans ITC" panose="04020404030D07020202" pitchFamily="82" charset="0"/>
              </a:rPr>
              <a:t>KINGS</a:t>
            </a:r>
          </a:p>
          <a:p>
            <a:pPr algn="ctr" eaLnBrk="1" hangingPunct="1"/>
            <a:r>
              <a:rPr lang="en-US" altLang="en-US" sz="1600" b="1" dirty="0">
                <a:latin typeface="Tempus Sans ITC" panose="04020404030D07020202" pitchFamily="82" charset="0"/>
              </a:rPr>
              <a:t>Of</a:t>
            </a:r>
          </a:p>
          <a:p>
            <a:pPr algn="ctr" eaLnBrk="1" hangingPunct="1"/>
            <a:r>
              <a:rPr lang="en-US" altLang="en-US" sz="1600" b="1" dirty="0">
                <a:latin typeface="Tempus Sans ITC" panose="04020404030D07020202" pitchFamily="82" charset="0"/>
              </a:rPr>
              <a:t>JUDAH</a:t>
            </a:r>
          </a:p>
        </p:txBody>
      </p:sp>
      <p:sp>
        <p:nvSpPr>
          <p:cNvPr id="14412" name="Rectangle 100"/>
          <p:cNvSpPr>
            <a:spLocks noChangeArrowheads="1"/>
          </p:cNvSpPr>
          <p:nvPr/>
        </p:nvSpPr>
        <p:spPr bwMode="auto">
          <a:xfrm>
            <a:off x="2225039" y="1606170"/>
            <a:ext cx="241300" cy="1920875"/>
          </a:xfrm>
          <a:prstGeom prst="rect">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13" name="Rectangle 101"/>
          <p:cNvSpPr>
            <a:spLocks noChangeArrowheads="1"/>
          </p:cNvSpPr>
          <p:nvPr/>
        </p:nvSpPr>
        <p:spPr bwMode="auto">
          <a:xfrm>
            <a:off x="2225039" y="3552444"/>
            <a:ext cx="228600" cy="609600"/>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14" name="Rectangle 102"/>
          <p:cNvSpPr>
            <a:spLocks noChangeArrowheads="1"/>
          </p:cNvSpPr>
          <p:nvPr/>
        </p:nvSpPr>
        <p:spPr bwMode="auto">
          <a:xfrm>
            <a:off x="2225039" y="4162044"/>
            <a:ext cx="228600" cy="914400"/>
          </a:xfrm>
          <a:prstGeom prst="rect">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15" name="Line 103"/>
          <p:cNvSpPr>
            <a:spLocks noChangeShapeType="1"/>
          </p:cNvSpPr>
          <p:nvPr/>
        </p:nvSpPr>
        <p:spPr bwMode="auto">
          <a:xfrm>
            <a:off x="4644389" y="4266820"/>
            <a:ext cx="19050" cy="238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6" name="Rectangle 104"/>
          <p:cNvSpPr>
            <a:spLocks noChangeArrowheads="1"/>
          </p:cNvSpPr>
          <p:nvPr/>
        </p:nvSpPr>
        <p:spPr bwMode="auto">
          <a:xfrm>
            <a:off x="2798064" y="1361314"/>
            <a:ext cx="5721095" cy="320675"/>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grpSp>
        <p:nvGrpSpPr>
          <p:cNvPr id="14417" name="Group 105"/>
          <p:cNvGrpSpPr>
            <a:grpSpLocks/>
          </p:cNvGrpSpPr>
          <p:nvPr/>
        </p:nvGrpSpPr>
        <p:grpSpPr bwMode="auto">
          <a:xfrm>
            <a:off x="2482215" y="1314070"/>
            <a:ext cx="231775" cy="5364163"/>
            <a:chOff x="882" y="798"/>
            <a:chExt cx="146" cy="3379"/>
          </a:xfrm>
        </p:grpSpPr>
        <p:grpSp>
          <p:nvGrpSpPr>
            <p:cNvPr id="14439" name="Group 106"/>
            <p:cNvGrpSpPr>
              <a:grpSpLocks/>
            </p:cNvGrpSpPr>
            <p:nvPr/>
          </p:nvGrpSpPr>
          <p:grpSpPr bwMode="auto">
            <a:xfrm>
              <a:off x="896" y="1177"/>
              <a:ext cx="132" cy="3000"/>
              <a:chOff x="896" y="1177"/>
              <a:chExt cx="132" cy="3000"/>
            </a:xfrm>
          </p:grpSpPr>
          <p:sp>
            <p:nvSpPr>
              <p:cNvPr id="14442" name="Text Box 107"/>
              <p:cNvSpPr txBox="1">
                <a:spLocks noChangeArrowheads="1"/>
              </p:cNvSpPr>
              <p:nvPr/>
            </p:nvSpPr>
            <p:spPr bwMode="auto">
              <a:xfrm>
                <a:off x="896" y="1177"/>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635</a:t>
                </a:r>
              </a:p>
            </p:txBody>
          </p:sp>
          <p:sp>
            <p:nvSpPr>
              <p:cNvPr id="14443" name="Text Box 108"/>
              <p:cNvSpPr txBox="1">
                <a:spLocks noChangeArrowheads="1"/>
              </p:cNvSpPr>
              <p:nvPr/>
            </p:nvSpPr>
            <p:spPr bwMode="auto">
              <a:xfrm>
                <a:off x="896" y="138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630</a:t>
                </a:r>
              </a:p>
            </p:txBody>
          </p:sp>
          <p:sp>
            <p:nvSpPr>
              <p:cNvPr id="14444" name="Text Box 109"/>
              <p:cNvSpPr txBox="1">
                <a:spLocks noChangeArrowheads="1"/>
              </p:cNvSpPr>
              <p:nvPr/>
            </p:nvSpPr>
            <p:spPr bwMode="auto">
              <a:xfrm>
                <a:off x="896" y="1579"/>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625</a:t>
                </a:r>
              </a:p>
            </p:txBody>
          </p:sp>
          <p:sp>
            <p:nvSpPr>
              <p:cNvPr id="14445" name="Text Box 110"/>
              <p:cNvSpPr txBox="1">
                <a:spLocks noChangeArrowheads="1"/>
              </p:cNvSpPr>
              <p:nvPr/>
            </p:nvSpPr>
            <p:spPr bwMode="auto">
              <a:xfrm>
                <a:off x="896" y="1777"/>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620</a:t>
                </a:r>
              </a:p>
            </p:txBody>
          </p:sp>
          <p:sp>
            <p:nvSpPr>
              <p:cNvPr id="14446" name="Text Box 111"/>
              <p:cNvSpPr txBox="1">
                <a:spLocks noChangeArrowheads="1"/>
              </p:cNvSpPr>
              <p:nvPr/>
            </p:nvSpPr>
            <p:spPr bwMode="auto">
              <a:xfrm>
                <a:off x="896" y="1957"/>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615</a:t>
                </a:r>
              </a:p>
            </p:txBody>
          </p:sp>
          <p:sp>
            <p:nvSpPr>
              <p:cNvPr id="14447" name="Text Box 112"/>
              <p:cNvSpPr txBox="1">
                <a:spLocks noChangeArrowheads="1"/>
              </p:cNvSpPr>
              <p:nvPr/>
            </p:nvSpPr>
            <p:spPr bwMode="auto">
              <a:xfrm>
                <a:off x="896" y="2155"/>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610</a:t>
                </a:r>
              </a:p>
            </p:txBody>
          </p:sp>
          <p:sp>
            <p:nvSpPr>
              <p:cNvPr id="14448" name="Text Box 113"/>
              <p:cNvSpPr txBox="1">
                <a:spLocks noChangeArrowheads="1"/>
              </p:cNvSpPr>
              <p:nvPr/>
            </p:nvSpPr>
            <p:spPr bwMode="auto">
              <a:xfrm>
                <a:off x="896" y="2347"/>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605</a:t>
                </a:r>
              </a:p>
            </p:txBody>
          </p:sp>
          <p:sp>
            <p:nvSpPr>
              <p:cNvPr id="14449" name="Text Box 114"/>
              <p:cNvSpPr txBox="1">
                <a:spLocks noChangeArrowheads="1"/>
              </p:cNvSpPr>
              <p:nvPr/>
            </p:nvSpPr>
            <p:spPr bwMode="auto">
              <a:xfrm>
                <a:off x="896" y="2539"/>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600</a:t>
                </a:r>
              </a:p>
            </p:txBody>
          </p:sp>
          <p:sp>
            <p:nvSpPr>
              <p:cNvPr id="14450" name="Text Box 115"/>
              <p:cNvSpPr txBox="1">
                <a:spLocks noChangeArrowheads="1"/>
              </p:cNvSpPr>
              <p:nvPr/>
            </p:nvSpPr>
            <p:spPr bwMode="auto">
              <a:xfrm>
                <a:off x="896" y="273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595</a:t>
                </a:r>
              </a:p>
            </p:txBody>
          </p:sp>
          <p:sp>
            <p:nvSpPr>
              <p:cNvPr id="14451" name="Text Box 116"/>
              <p:cNvSpPr txBox="1">
                <a:spLocks noChangeArrowheads="1"/>
              </p:cNvSpPr>
              <p:nvPr/>
            </p:nvSpPr>
            <p:spPr bwMode="auto">
              <a:xfrm>
                <a:off x="896" y="2929"/>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590</a:t>
                </a:r>
              </a:p>
            </p:txBody>
          </p:sp>
          <p:sp>
            <p:nvSpPr>
              <p:cNvPr id="14452" name="Text Box 117"/>
              <p:cNvSpPr txBox="1">
                <a:spLocks noChangeArrowheads="1"/>
              </p:cNvSpPr>
              <p:nvPr/>
            </p:nvSpPr>
            <p:spPr bwMode="auto">
              <a:xfrm>
                <a:off x="896" y="312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585</a:t>
                </a:r>
              </a:p>
            </p:txBody>
          </p:sp>
          <p:sp>
            <p:nvSpPr>
              <p:cNvPr id="14453" name="Text Box 118"/>
              <p:cNvSpPr txBox="1">
                <a:spLocks noChangeArrowheads="1"/>
              </p:cNvSpPr>
              <p:nvPr/>
            </p:nvSpPr>
            <p:spPr bwMode="auto">
              <a:xfrm>
                <a:off x="896" y="3319"/>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580</a:t>
                </a:r>
              </a:p>
            </p:txBody>
          </p:sp>
          <p:sp>
            <p:nvSpPr>
              <p:cNvPr id="14454" name="Text Box 119"/>
              <p:cNvSpPr txBox="1">
                <a:spLocks noChangeArrowheads="1"/>
              </p:cNvSpPr>
              <p:nvPr/>
            </p:nvSpPr>
            <p:spPr bwMode="auto">
              <a:xfrm>
                <a:off x="896" y="3505"/>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575</a:t>
                </a:r>
              </a:p>
            </p:txBody>
          </p:sp>
          <p:sp>
            <p:nvSpPr>
              <p:cNvPr id="14455" name="Text Box 120"/>
              <p:cNvSpPr txBox="1">
                <a:spLocks noChangeArrowheads="1"/>
              </p:cNvSpPr>
              <p:nvPr/>
            </p:nvSpPr>
            <p:spPr bwMode="auto">
              <a:xfrm>
                <a:off x="896" y="369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570</a:t>
                </a:r>
              </a:p>
            </p:txBody>
          </p:sp>
          <p:sp>
            <p:nvSpPr>
              <p:cNvPr id="14456" name="Text Box 121"/>
              <p:cNvSpPr txBox="1">
                <a:spLocks noChangeArrowheads="1"/>
              </p:cNvSpPr>
              <p:nvPr/>
            </p:nvSpPr>
            <p:spPr bwMode="auto">
              <a:xfrm>
                <a:off x="896" y="3883"/>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565</a:t>
                </a:r>
              </a:p>
            </p:txBody>
          </p:sp>
          <p:sp>
            <p:nvSpPr>
              <p:cNvPr id="14457" name="Text Box 122"/>
              <p:cNvSpPr txBox="1">
                <a:spLocks noChangeArrowheads="1"/>
              </p:cNvSpPr>
              <p:nvPr/>
            </p:nvSpPr>
            <p:spPr bwMode="auto">
              <a:xfrm>
                <a:off x="896" y="408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560</a:t>
                </a:r>
              </a:p>
            </p:txBody>
          </p:sp>
        </p:grpSp>
        <p:sp>
          <p:nvSpPr>
            <p:cNvPr id="14440" name="Text Box 123"/>
            <p:cNvSpPr txBox="1">
              <a:spLocks noChangeArrowheads="1"/>
            </p:cNvSpPr>
            <p:nvPr/>
          </p:nvSpPr>
          <p:spPr bwMode="auto">
            <a:xfrm>
              <a:off x="890" y="1003"/>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640</a:t>
              </a:r>
            </a:p>
          </p:txBody>
        </p:sp>
        <p:sp>
          <p:nvSpPr>
            <p:cNvPr id="14441" name="Text Box 124"/>
            <p:cNvSpPr txBox="1">
              <a:spLocks noChangeArrowheads="1"/>
            </p:cNvSpPr>
            <p:nvPr/>
          </p:nvSpPr>
          <p:spPr bwMode="auto">
            <a:xfrm>
              <a:off x="882" y="798"/>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645</a:t>
              </a:r>
            </a:p>
          </p:txBody>
        </p:sp>
      </p:grpSp>
      <p:sp>
        <p:nvSpPr>
          <p:cNvPr id="14418" name="Line 126"/>
          <p:cNvSpPr>
            <a:spLocks noChangeShapeType="1"/>
          </p:cNvSpPr>
          <p:nvPr/>
        </p:nvSpPr>
        <p:spPr bwMode="auto">
          <a:xfrm>
            <a:off x="2758439" y="5038344"/>
            <a:ext cx="5715000" cy="0"/>
          </a:xfrm>
          <a:prstGeom prst="line">
            <a:avLst/>
          </a:prstGeom>
          <a:noFill/>
          <a:ln w="38100">
            <a:solidFill>
              <a:schemeClr val="bg2">
                <a:lumMod val="50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419" name="Line 127"/>
          <p:cNvSpPr>
            <a:spLocks noChangeShapeType="1"/>
          </p:cNvSpPr>
          <p:nvPr/>
        </p:nvSpPr>
        <p:spPr bwMode="auto">
          <a:xfrm>
            <a:off x="2758439" y="4390644"/>
            <a:ext cx="5715000" cy="0"/>
          </a:xfrm>
          <a:prstGeom prst="line">
            <a:avLst/>
          </a:prstGeom>
          <a:noFill/>
          <a:ln w="38100">
            <a:solidFill>
              <a:schemeClr val="bg2">
                <a:lumMod val="50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420" name="Line 128"/>
          <p:cNvSpPr>
            <a:spLocks noChangeShapeType="1"/>
          </p:cNvSpPr>
          <p:nvPr/>
        </p:nvSpPr>
        <p:spPr bwMode="auto">
          <a:xfrm>
            <a:off x="2758439" y="3914394"/>
            <a:ext cx="5715000" cy="0"/>
          </a:xfrm>
          <a:prstGeom prst="line">
            <a:avLst/>
          </a:prstGeom>
          <a:noFill/>
          <a:ln w="38100">
            <a:solidFill>
              <a:schemeClr val="bg2">
                <a:lumMod val="50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421" name="Line 129"/>
          <p:cNvSpPr>
            <a:spLocks noChangeShapeType="1"/>
          </p:cNvSpPr>
          <p:nvPr/>
        </p:nvSpPr>
        <p:spPr bwMode="auto">
          <a:xfrm>
            <a:off x="1996439" y="3552444"/>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2" name="Line 130"/>
          <p:cNvSpPr>
            <a:spLocks noChangeShapeType="1"/>
          </p:cNvSpPr>
          <p:nvPr/>
        </p:nvSpPr>
        <p:spPr bwMode="auto">
          <a:xfrm>
            <a:off x="1996439" y="4162044"/>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3" name="Line 131"/>
          <p:cNvSpPr>
            <a:spLocks noChangeShapeType="1"/>
          </p:cNvSpPr>
          <p:nvPr/>
        </p:nvSpPr>
        <p:spPr bwMode="auto">
          <a:xfrm>
            <a:off x="2059939" y="5076444"/>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4" name="Text Box 31"/>
          <p:cNvSpPr txBox="1">
            <a:spLocks noChangeArrowheads="1"/>
          </p:cNvSpPr>
          <p:nvPr/>
        </p:nvSpPr>
        <p:spPr bwMode="auto">
          <a:xfrm rot="18669609">
            <a:off x="6755764" y="3669919"/>
            <a:ext cx="692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36:9-32</a:t>
            </a:r>
          </a:p>
        </p:txBody>
      </p:sp>
      <p:sp>
        <p:nvSpPr>
          <p:cNvPr id="14425" name="Text Box 94"/>
          <p:cNvSpPr txBox="1">
            <a:spLocks noChangeArrowheads="1"/>
          </p:cNvSpPr>
          <p:nvPr/>
        </p:nvSpPr>
        <p:spPr bwMode="auto">
          <a:xfrm>
            <a:off x="8551671" y="4940147"/>
            <a:ext cx="3432557" cy="215444"/>
          </a:xfrm>
          <a:prstGeom prst="rect">
            <a:avLst/>
          </a:prstGeom>
          <a:noFill/>
          <a:ln>
            <a:noFill/>
          </a:ln>
        </p:spPr>
        <p:txBody>
          <a:bodyPr wrap="squar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Tempus Sans ITC" panose="04020404030D07020202" pitchFamily="82" charset="0"/>
              </a:rPr>
              <a:t>Destruction of </a:t>
            </a:r>
            <a:r>
              <a:rPr lang="en-US" altLang="en-US" sz="1400" dirty="0" smtClean="0">
                <a:latin typeface="Tempus Sans ITC" panose="04020404030D07020202" pitchFamily="82" charset="0"/>
              </a:rPr>
              <a:t>Jerusalem, Final </a:t>
            </a:r>
            <a:r>
              <a:rPr lang="en-US" altLang="en-US" sz="1400" dirty="0">
                <a:latin typeface="Tempus Sans ITC" panose="04020404030D07020202" pitchFamily="82" charset="0"/>
              </a:rPr>
              <a:t>Deportation</a:t>
            </a:r>
          </a:p>
        </p:txBody>
      </p:sp>
      <p:sp>
        <p:nvSpPr>
          <p:cNvPr id="14426" name="Text Box 94"/>
          <p:cNvSpPr txBox="1">
            <a:spLocks noChangeArrowheads="1"/>
          </p:cNvSpPr>
          <p:nvPr/>
        </p:nvSpPr>
        <p:spPr bwMode="auto">
          <a:xfrm>
            <a:off x="8551671" y="3787622"/>
            <a:ext cx="3064942"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Tempus Sans ITC" panose="04020404030D07020202" pitchFamily="82" charset="0"/>
              </a:rPr>
              <a:t>First </a:t>
            </a:r>
            <a:r>
              <a:rPr lang="en-US" altLang="en-US" sz="1400" dirty="0" smtClean="0">
                <a:latin typeface="Tempus Sans ITC" panose="04020404030D07020202" pitchFamily="82" charset="0"/>
              </a:rPr>
              <a:t>Deportation, Daniel </a:t>
            </a:r>
            <a:r>
              <a:rPr lang="en-US" altLang="en-US" sz="1400" dirty="0">
                <a:latin typeface="Tempus Sans ITC" panose="04020404030D07020202" pitchFamily="82" charset="0"/>
              </a:rPr>
              <a:t>&amp; Ezekiel taken</a:t>
            </a:r>
          </a:p>
        </p:txBody>
      </p:sp>
      <p:sp>
        <p:nvSpPr>
          <p:cNvPr id="14427" name="Text Box 94"/>
          <p:cNvSpPr txBox="1">
            <a:spLocks noChangeArrowheads="1"/>
          </p:cNvSpPr>
          <p:nvPr/>
        </p:nvSpPr>
        <p:spPr bwMode="auto">
          <a:xfrm>
            <a:off x="8551671" y="4284738"/>
            <a:ext cx="1495602"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Tempus Sans ITC" panose="04020404030D07020202" pitchFamily="82" charset="0"/>
              </a:rPr>
              <a:t>Second Deportation</a:t>
            </a:r>
          </a:p>
        </p:txBody>
      </p:sp>
      <p:sp>
        <p:nvSpPr>
          <p:cNvPr id="14428" name="Text Box 99"/>
          <p:cNvSpPr txBox="1">
            <a:spLocks noChangeArrowheads="1"/>
          </p:cNvSpPr>
          <p:nvPr/>
        </p:nvSpPr>
        <p:spPr bwMode="auto">
          <a:xfrm>
            <a:off x="8981820" y="1602774"/>
            <a:ext cx="722954" cy="246221"/>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1600" b="1" dirty="0">
                <a:latin typeface="Tempus Sans ITC" panose="04020404030D07020202" pitchFamily="82" charset="0"/>
              </a:rPr>
              <a:t>EVENTS</a:t>
            </a:r>
            <a:endParaRPr lang="en-US" altLang="en-US" sz="1000" b="1" dirty="0">
              <a:latin typeface="Tempus Sans ITC" panose="04020404030D07020202" pitchFamily="82" charset="0"/>
            </a:endParaRPr>
          </a:p>
        </p:txBody>
      </p:sp>
      <p:sp>
        <p:nvSpPr>
          <p:cNvPr id="14429" name="Text Box 94"/>
          <p:cNvSpPr txBox="1">
            <a:spLocks noChangeArrowheads="1"/>
          </p:cNvSpPr>
          <p:nvPr/>
        </p:nvSpPr>
        <p:spPr bwMode="auto">
          <a:xfrm>
            <a:off x="8551671" y="6418111"/>
            <a:ext cx="3419857" cy="215444"/>
          </a:xfrm>
          <a:prstGeom prst="rect">
            <a:avLst/>
          </a:prstGeom>
          <a:noFill/>
          <a:ln>
            <a:noFill/>
          </a:ln>
        </p:spPr>
        <p:txBody>
          <a:bodyPr wrap="squar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err="1" smtClean="0">
                <a:latin typeface="Tempus Sans ITC" panose="04020404030D07020202" pitchFamily="82" charset="0"/>
              </a:rPr>
              <a:t>Jehoiachin</a:t>
            </a:r>
            <a:r>
              <a:rPr lang="en-US" altLang="en-US" sz="1400" dirty="0" smtClean="0">
                <a:latin typeface="Tempus Sans ITC" panose="04020404030D07020202" pitchFamily="82" charset="0"/>
              </a:rPr>
              <a:t> </a:t>
            </a:r>
            <a:r>
              <a:rPr lang="en-US" altLang="en-US" sz="1400" dirty="0">
                <a:latin typeface="Tempus Sans ITC" panose="04020404030D07020202" pitchFamily="82" charset="0"/>
              </a:rPr>
              <a:t>released </a:t>
            </a:r>
            <a:r>
              <a:rPr lang="en-US" altLang="en-US" sz="1400" dirty="0" smtClean="0">
                <a:latin typeface="Tempus Sans ITC" panose="04020404030D07020202" pitchFamily="82" charset="0"/>
              </a:rPr>
              <a:t>&amp; fed </a:t>
            </a:r>
            <a:r>
              <a:rPr lang="en-US" altLang="en-US" sz="1400" dirty="0">
                <a:latin typeface="Tempus Sans ITC" panose="04020404030D07020202" pitchFamily="82" charset="0"/>
              </a:rPr>
              <a:t>at  kings table</a:t>
            </a:r>
          </a:p>
        </p:txBody>
      </p:sp>
      <p:sp>
        <p:nvSpPr>
          <p:cNvPr id="14430" name="Text Box 94"/>
          <p:cNvSpPr txBox="1">
            <a:spLocks noChangeArrowheads="1"/>
          </p:cNvSpPr>
          <p:nvPr/>
        </p:nvSpPr>
        <p:spPr bwMode="auto">
          <a:xfrm>
            <a:off x="8551671" y="2447545"/>
            <a:ext cx="1176604"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Tempus Sans ITC" panose="04020404030D07020202" pitchFamily="82" charset="0"/>
              </a:rPr>
              <a:t>Jeremiah Called</a:t>
            </a:r>
          </a:p>
        </p:txBody>
      </p:sp>
      <p:sp>
        <p:nvSpPr>
          <p:cNvPr id="14431" name="Text Box 94"/>
          <p:cNvSpPr txBox="1">
            <a:spLocks noChangeArrowheads="1"/>
          </p:cNvSpPr>
          <p:nvPr/>
        </p:nvSpPr>
        <p:spPr bwMode="auto">
          <a:xfrm>
            <a:off x="8551671" y="2066545"/>
            <a:ext cx="1611018"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Tempus Sans ITC" panose="04020404030D07020202" pitchFamily="82" charset="0"/>
              </a:rPr>
              <a:t>Josiah begins reforms</a:t>
            </a:r>
          </a:p>
        </p:txBody>
      </p:sp>
      <p:sp>
        <p:nvSpPr>
          <p:cNvPr id="14432" name="Text Box 94"/>
          <p:cNvSpPr txBox="1">
            <a:spLocks noChangeArrowheads="1"/>
          </p:cNvSpPr>
          <p:nvPr/>
        </p:nvSpPr>
        <p:spPr bwMode="auto">
          <a:xfrm>
            <a:off x="8551671" y="2231645"/>
            <a:ext cx="1620636"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Tempus Sans ITC" panose="04020404030D07020202" pitchFamily="82" charset="0"/>
              </a:rPr>
              <a:t>Josiah purges idolatry</a:t>
            </a:r>
          </a:p>
        </p:txBody>
      </p:sp>
      <p:sp>
        <p:nvSpPr>
          <p:cNvPr id="14433" name="Text Box 94"/>
          <p:cNvSpPr txBox="1">
            <a:spLocks noChangeArrowheads="1"/>
          </p:cNvSpPr>
          <p:nvPr/>
        </p:nvSpPr>
        <p:spPr bwMode="auto">
          <a:xfrm>
            <a:off x="8551671" y="2739645"/>
            <a:ext cx="1444306"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Tempus Sans ITC" panose="04020404030D07020202" pitchFamily="82" charset="0"/>
              </a:rPr>
              <a:t>Book of Law found</a:t>
            </a:r>
          </a:p>
        </p:txBody>
      </p:sp>
      <p:sp>
        <p:nvSpPr>
          <p:cNvPr id="14434" name="Text Box 94"/>
          <p:cNvSpPr txBox="1">
            <a:spLocks noChangeArrowheads="1"/>
          </p:cNvSpPr>
          <p:nvPr/>
        </p:nvSpPr>
        <p:spPr bwMode="auto">
          <a:xfrm>
            <a:off x="8551671" y="3298445"/>
            <a:ext cx="974626"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Tempus Sans ITC" panose="04020404030D07020202" pitchFamily="82" charset="0"/>
              </a:rPr>
              <a:t>Nineveh falls</a:t>
            </a:r>
          </a:p>
        </p:txBody>
      </p:sp>
      <p:sp>
        <p:nvSpPr>
          <p:cNvPr id="14435" name="Oval 70"/>
          <p:cNvSpPr>
            <a:spLocks noChangeArrowheads="1"/>
          </p:cNvSpPr>
          <p:nvPr/>
        </p:nvSpPr>
        <p:spPr bwMode="auto">
          <a:xfrm>
            <a:off x="3583940" y="32857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36" name="Text Box 21"/>
          <p:cNvSpPr txBox="1">
            <a:spLocks noChangeArrowheads="1"/>
          </p:cNvSpPr>
          <p:nvPr/>
        </p:nvSpPr>
        <p:spPr bwMode="auto">
          <a:xfrm>
            <a:off x="3622040" y="3006344"/>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18-20</a:t>
            </a:r>
          </a:p>
        </p:txBody>
      </p:sp>
      <p:sp>
        <p:nvSpPr>
          <p:cNvPr id="2" name="Oval 1"/>
          <p:cNvSpPr/>
          <p:nvPr/>
        </p:nvSpPr>
        <p:spPr>
          <a:xfrm>
            <a:off x="3398201" y="2972841"/>
            <a:ext cx="1006476" cy="4741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753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3654" y="5419724"/>
            <a:ext cx="6711885" cy="1024325"/>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r>
              <a:rPr lang="en-US" dirty="0"/>
              <a:t>A summary of Jeremiah…</a:t>
            </a:r>
          </a:p>
        </p:txBody>
      </p:sp>
      <p:sp>
        <p:nvSpPr>
          <p:cNvPr id="2" name="Rectangle 1"/>
          <p:cNvSpPr/>
          <p:nvPr/>
        </p:nvSpPr>
        <p:spPr>
          <a:xfrm>
            <a:off x="317369" y="261655"/>
            <a:ext cx="7008304" cy="6177973"/>
          </a:xfrm>
          <a:prstGeom prst="rect">
            <a:avLst/>
          </a:prstGeom>
        </p:spPr>
        <p:txBody>
          <a:bodyPr wrap="square">
            <a:spAutoFit/>
          </a:bodyPr>
          <a:lstStyle/>
          <a:p>
            <a:pPr>
              <a:lnSpc>
                <a:spcPts val="4000"/>
              </a:lnSpc>
            </a:pPr>
            <a:r>
              <a:rPr lang="en-US" sz="2000" b="1" cap="all" dirty="0">
                <a:solidFill>
                  <a:schemeClr val="accent1"/>
                </a:solidFill>
                <a:effectLst>
                  <a:outerShdw blurRad="38100" dist="38100" dir="2700000" algn="tl">
                    <a:srgbClr val="000000">
                      <a:alpha val="43137"/>
                    </a:srgbClr>
                  </a:outerShdw>
                </a:effectLst>
              </a:rPr>
              <a:t>Jeremiah’s Call… </a:t>
            </a:r>
            <a:r>
              <a:rPr lang="en-US" sz="2000" cap="all" dirty="0">
                <a:solidFill>
                  <a:schemeClr val="tx2"/>
                </a:solidFill>
              </a:rPr>
              <a:t> </a:t>
            </a:r>
            <a:r>
              <a:rPr lang="en-US" dirty="0">
                <a:solidFill>
                  <a:schemeClr val="tx2"/>
                </a:solidFill>
              </a:rPr>
              <a:t>Chapter 1</a:t>
            </a:r>
            <a:endParaRPr lang="en-US" b="1" dirty="0">
              <a:solidFill>
                <a:schemeClr val="accent1"/>
              </a:solidFill>
              <a:effectLst>
                <a:outerShdw blurRad="38100" dist="38100" dir="2700000" algn="tl">
                  <a:srgbClr val="000000">
                    <a:alpha val="43137"/>
                  </a:srgbClr>
                </a:outerShdw>
              </a:effectLst>
            </a:endParaRPr>
          </a:p>
          <a:p>
            <a:pPr>
              <a:lnSpc>
                <a:spcPts val="4000"/>
              </a:lnSpc>
            </a:pPr>
            <a:r>
              <a:rPr lang="en-US" sz="2000" b="1" cap="all" dirty="0">
                <a:solidFill>
                  <a:schemeClr val="accent1"/>
                </a:solidFill>
                <a:effectLst>
                  <a:outerShdw blurRad="38100" dist="38100" dir="2700000" algn="tl">
                    <a:srgbClr val="000000">
                      <a:alpha val="43137"/>
                    </a:srgbClr>
                  </a:outerShdw>
                </a:effectLst>
              </a:rPr>
              <a:t>Jeremiah’s Confusion…  </a:t>
            </a:r>
            <a:r>
              <a:rPr lang="en-US" dirty="0">
                <a:solidFill>
                  <a:schemeClr val="tx2"/>
                </a:solidFill>
              </a:rPr>
              <a:t>Chapter 4,5</a:t>
            </a:r>
            <a:endParaRPr lang="en-US" sz="2000" dirty="0">
              <a:solidFill>
                <a:schemeClr val="tx2"/>
              </a:solidFill>
            </a:endParaRPr>
          </a:p>
          <a:p>
            <a:pPr>
              <a:lnSpc>
                <a:spcPts val="4000"/>
              </a:lnSpc>
            </a:pPr>
            <a:r>
              <a:rPr lang="en-US" sz="2000" b="1" cap="all" dirty="0">
                <a:solidFill>
                  <a:schemeClr val="accent1"/>
                </a:solidFill>
                <a:effectLst>
                  <a:outerShdw blurRad="38100" dist="38100" dir="2700000" algn="tl">
                    <a:srgbClr val="000000">
                      <a:alpha val="43137"/>
                    </a:srgbClr>
                  </a:outerShdw>
                </a:effectLst>
              </a:rPr>
              <a:t>Jeremiah’s Cry…  </a:t>
            </a:r>
            <a:r>
              <a:rPr lang="en-US" dirty="0">
                <a:solidFill>
                  <a:schemeClr val="tx2"/>
                </a:solidFill>
              </a:rPr>
              <a:t>Chapter 8,9</a:t>
            </a:r>
            <a:endParaRPr lang="en-US" sz="2000" b="1" cap="all" dirty="0">
              <a:solidFill>
                <a:schemeClr val="accent1"/>
              </a:solidFill>
              <a:effectLst>
                <a:outerShdw blurRad="38100" dist="38100" dir="2700000" algn="tl">
                  <a:srgbClr val="000000">
                    <a:alpha val="43137"/>
                  </a:srgbClr>
                </a:outerShdw>
              </a:effectLst>
            </a:endParaRPr>
          </a:p>
          <a:p>
            <a:pPr>
              <a:lnSpc>
                <a:spcPts val="4000"/>
              </a:lnSpc>
            </a:pPr>
            <a:r>
              <a:rPr lang="en-US" sz="2000" b="1" cap="all" dirty="0">
                <a:solidFill>
                  <a:schemeClr val="accent1"/>
                </a:solidFill>
                <a:effectLst>
                  <a:outerShdw blurRad="38100" dist="38100" dir="2700000" algn="tl">
                    <a:srgbClr val="000000">
                      <a:alpha val="43137"/>
                    </a:srgbClr>
                  </a:outerShdw>
                </a:effectLst>
              </a:rPr>
              <a:t>Jeremiah’s Compassion…  </a:t>
            </a:r>
            <a:r>
              <a:rPr lang="en-US" dirty="0">
                <a:solidFill>
                  <a:schemeClr val="tx2"/>
                </a:solidFill>
              </a:rPr>
              <a:t>Chapter 10</a:t>
            </a:r>
            <a:endParaRPr lang="en-US" sz="2000" b="1" cap="all" dirty="0">
              <a:solidFill>
                <a:schemeClr val="accent1"/>
              </a:solidFill>
              <a:effectLst>
                <a:outerShdw blurRad="38100" dist="38100" dir="2700000" algn="tl">
                  <a:srgbClr val="000000">
                    <a:alpha val="43137"/>
                  </a:srgbClr>
                </a:outerShdw>
              </a:effectLst>
            </a:endParaRPr>
          </a:p>
          <a:p>
            <a:pPr>
              <a:lnSpc>
                <a:spcPts val="4000"/>
              </a:lnSpc>
            </a:pPr>
            <a:r>
              <a:rPr lang="en-US" sz="2000" b="1" cap="all" dirty="0">
                <a:solidFill>
                  <a:schemeClr val="accent1"/>
                </a:solidFill>
                <a:effectLst>
                  <a:outerShdw blurRad="38100" dist="38100" dir="2700000" algn="tl">
                    <a:srgbClr val="000000">
                      <a:alpha val="43137"/>
                    </a:srgbClr>
                  </a:outerShdw>
                </a:effectLst>
              </a:rPr>
              <a:t>Jeremiah’s Consent…  </a:t>
            </a:r>
            <a:r>
              <a:rPr lang="en-US" dirty="0">
                <a:solidFill>
                  <a:schemeClr val="tx2"/>
                </a:solidFill>
              </a:rPr>
              <a:t>Chapter 11:5</a:t>
            </a:r>
            <a:endParaRPr lang="en-US" sz="2000" dirty="0">
              <a:solidFill>
                <a:schemeClr val="tx2"/>
              </a:solidFill>
            </a:endParaRPr>
          </a:p>
          <a:p>
            <a:pPr>
              <a:lnSpc>
                <a:spcPts val="4000"/>
              </a:lnSpc>
            </a:pPr>
            <a:r>
              <a:rPr lang="en-US" sz="2000" b="1" cap="all" dirty="0">
                <a:solidFill>
                  <a:schemeClr val="accent1"/>
                </a:solidFill>
                <a:effectLst>
                  <a:outerShdw blurRad="38100" dist="38100" dir="2700000" algn="tl">
                    <a:srgbClr val="000000">
                      <a:alpha val="43137"/>
                    </a:srgbClr>
                  </a:outerShdw>
                </a:effectLst>
              </a:rPr>
              <a:t>Jeremiah’s Crisis…  </a:t>
            </a:r>
            <a:r>
              <a:rPr lang="en-US" dirty="0">
                <a:solidFill>
                  <a:schemeClr val="tx2"/>
                </a:solidFill>
              </a:rPr>
              <a:t>Chapter 11:18f</a:t>
            </a:r>
            <a:endParaRPr lang="en-US" sz="2000" dirty="0">
              <a:solidFill>
                <a:schemeClr val="tx2"/>
              </a:solidFill>
            </a:endParaRPr>
          </a:p>
          <a:p>
            <a:pPr>
              <a:lnSpc>
                <a:spcPts val="4000"/>
              </a:lnSpc>
            </a:pPr>
            <a:r>
              <a:rPr lang="en-US" sz="2000" b="1" cap="all" dirty="0">
                <a:solidFill>
                  <a:schemeClr val="accent1"/>
                </a:solidFill>
                <a:effectLst>
                  <a:outerShdw blurRad="38100" dist="38100" dir="2700000" algn="tl">
                    <a:srgbClr val="000000">
                      <a:alpha val="43137"/>
                    </a:srgbClr>
                  </a:outerShdw>
                </a:effectLst>
              </a:rPr>
              <a:t>Jeremiah’s Complaint…  </a:t>
            </a:r>
            <a:r>
              <a:rPr lang="en-US" dirty="0">
                <a:solidFill>
                  <a:schemeClr val="tx2"/>
                </a:solidFill>
              </a:rPr>
              <a:t>Chapter 12</a:t>
            </a:r>
            <a:endParaRPr lang="en-US" sz="2000" dirty="0">
              <a:solidFill>
                <a:schemeClr val="tx2"/>
              </a:solidFill>
            </a:endParaRPr>
          </a:p>
          <a:p>
            <a:pPr>
              <a:lnSpc>
                <a:spcPts val="4000"/>
              </a:lnSpc>
            </a:pPr>
            <a:r>
              <a:rPr lang="en-US" sz="2000" b="1" cap="all" dirty="0">
                <a:solidFill>
                  <a:schemeClr val="accent1"/>
                </a:solidFill>
                <a:effectLst>
                  <a:outerShdw blurRad="38100" dist="38100" dir="2700000" algn="tl">
                    <a:srgbClr val="000000">
                      <a:alpha val="43137"/>
                    </a:srgbClr>
                  </a:outerShdw>
                </a:effectLst>
              </a:rPr>
              <a:t>Jeremiah’s Conversation…  </a:t>
            </a:r>
            <a:r>
              <a:rPr lang="en-US" dirty="0">
                <a:solidFill>
                  <a:schemeClr val="tx2"/>
                </a:solidFill>
              </a:rPr>
              <a:t>Chapter 14,15</a:t>
            </a:r>
            <a:endParaRPr lang="en-US" sz="2000" dirty="0">
              <a:solidFill>
                <a:schemeClr val="tx2"/>
              </a:solidFill>
            </a:endParaRPr>
          </a:p>
          <a:p>
            <a:pPr>
              <a:lnSpc>
                <a:spcPts val="4000"/>
              </a:lnSpc>
            </a:pPr>
            <a:r>
              <a:rPr lang="en-US" sz="2000" b="1" cap="all" dirty="0">
                <a:solidFill>
                  <a:schemeClr val="accent1"/>
                </a:solidFill>
                <a:effectLst>
                  <a:outerShdw blurRad="38100" dist="38100" dir="2700000" algn="tl">
                    <a:srgbClr val="000000">
                      <a:alpha val="43137"/>
                    </a:srgbClr>
                  </a:outerShdw>
                </a:effectLst>
              </a:rPr>
              <a:t>Jeremiah’s Conclusion…  </a:t>
            </a:r>
            <a:r>
              <a:rPr lang="en-US" dirty="0">
                <a:solidFill>
                  <a:schemeClr val="tx2"/>
                </a:solidFill>
              </a:rPr>
              <a:t>Chapter 16:19,20</a:t>
            </a:r>
          </a:p>
          <a:p>
            <a:pPr>
              <a:lnSpc>
                <a:spcPts val="4000"/>
              </a:lnSpc>
            </a:pPr>
            <a:r>
              <a:rPr lang="en-US" sz="2000" b="1" cap="all" dirty="0">
                <a:solidFill>
                  <a:schemeClr val="accent1"/>
                </a:solidFill>
                <a:effectLst>
                  <a:outerShdw blurRad="38100" dist="38100" dir="2700000" algn="tl">
                    <a:srgbClr val="000000">
                      <a:alpha val="43137"/>
                    </a:srgbClr>
                  </a:outerShdw>
                </a:effectLst>
              </a:rPr>
              <a:t>Jeremiah’s contempt…  </a:t>
            </a:r>
            <a:r>
              <a:rPr lang="en-US" dirty="0">
                <a:solidFill>
                  <a:schemeClr val="tx2"/>
                </a:solidFill>
              </a:rPr>
              <a:t>Chapter </a:t>
            </a:r>
            <a:r>
              <a:rPr lang="en-US" dirty="0" smtClean="0">
                <a:solidFill>
                  <a:schemeClr val="tx2"/>
                </a:solidFill>
              </a:rPr>
              <a:t>17</a:t>
            </a:r>
          </a:p>
          <a:p>
            <a:pPr>
              <a:lnSpc>
                <a:spcPts val="4000"/>
              </a:lnSpc>
            </a:pPr>
            <a:r>
              <a:rPr lang="en-US" sz="2000" b="1" cap="all" dirty="0" smtClean="0">
                <a:solidFill>
                  <a:schemeClr val="accent1"/>
                </a:solidFill>
                <a:effectLst>
                  <a:outerShdw blurRad="38100" dist="38100" dir="2700000" algn="tl">
                    <a:srgbClr val="000000">
                      <a:alpha val="43137"/>
                    </a:srgbClr>
                  </a:outerShdw>
                </a:effectLst>
              </a:rPr>
              <a:t>Jeremiah’s Curse…</a:t>
            </a:r>
            <a:r>
              <a:rPr lang="en-US" b="1" cap="all" dirty="0" smtClean="0">
                <a:solidFill>
                  <a:schemeClr val="tx2"/>
                </a:solidFill>
                <a:effectLst>
                  <a:outerShdw blurRad="38100" dist="38100" dir="2700000" algn="tl">
                    <a:srgbClr val="000000">
                      <a:alpha val="43137"/>
                    </a:srgbClr>
                  </a:outerShdw>
                </a:effectLst>
              </a:rPr>
              <a:t> </a:t>
            </a:r>
            <a:r>
              <a:rPr lang="en-US" dirty="0" smtClean="0">
                <a:solidFill>
                  <a:schemeClr val="tx2"/>
                </a:solidFill>
                <a:effectLst>
                  <a:outerShdw blurRad="38100" dist="38100" dir="2700000" algn="tl">
                    <a:srgbClr val="000000">
                      <a:alpha val="43137"/>
                    </a:srgbClr>
                  </a:outerShdw>
                </a:effectLst>
              </a:rPr>
              <a:t>Chapter 18:19-23</a:t>
            </a:r>
            <a:endParaRPr lang="en-US" cap="all" dirty="0" smtClean="0">
              <a:solidFill>
                <a:schemeClr val="tx2"/>
              </a:solidFill>
              <a:effectLst>
                <a:outerShdw blurRad="38100" dist="38100" dir="2700000" algn="tl">
                  <a:srgbClr val="000000">
                    <a:alpha val="43137"/>
                  </a:srgbClr>
                </a:outerShdw>
              </a:effectLst>
            </a:endParaRPr>
          </a:p>
          <a:p>
            <a:pPr>
              <a:lnSpc>
                <a:spcPts val="4000"/>
              </a:lnSpc>
            </a:pPr>
            <a:r>
              <a:rPr lang="en-US" sz="2000" b="1" cap="all" dirty="0" smtClean="0">
                <a:solidFill>
                  <a:schemeClr val="accent1"/>
                </a:solidFill>
                <a:effectLst>
                  <a:outerShdw blurRad="38100" dist="38100" dir="2700000" algn="tl">
                    <a:srgbClr val="000000">
                      <a:alpha val="43137"/>
                    </a:srgbClr>
                  </a:outerShdw>
                </a:effectLst>
              </a:rPr>
              <a:t>Jeremiah’s </a:t>
            </a:r>
            <a:r>
              <a:rPr lang="en-US" sz="2000" b="1" cap="all" dirty="0" err="1" smtClean="0">
                <a:solidFill>
                  <a:schemeClr val="accent1"/>
                </a:solidFill>
                <a:effectLst>
                  <a:outerShdw blurRad="38100" dist="38100" dir="2700000" algn="tl">
                    <a:srgbClr val="000000">
                      <a:alpha val="43137"/>
                    </a:srgbClr>
                  </a:outerShdw>
                </a:effectLst>
              </a:rPr>
              <a:t>confoundment</a:t>
            </a:r>
            <a:r>
              <a:rPr lang="en-US" sz="2000" b="1" cap="all" dirty="0" smtClean="0">
                <a:solidFill>
                  <a:schemeClr val="accent1"/>
                </a:solidFill>
                <a:effectLst>
                  <a:outerShdw blurRad="38100" dist="38100" dir="2700000" algn="tl">
                    <a:srgbClr val="000000">
                      <a:alpha val="43137"/>
                    </a:srgbClr>
                  </a:outerShdw>
                </a:effectLst>
              </a:rPr>
              <a:t>… </a:t>
            </a:r>
            <a:r>
              <a:rPr lang="en-US" dirty="0" smtClean="0">
                <a:solidFill>
                  <a:schemeClr val="tx2"/>
                </a:solidFill>
                <a:effectLst>
                  <a:outerShdw blurRad="38100" dist="38100" dir="2700000" algn="tl">
                    <a:srgbClr val="000000">
                      <a:alpha val="43137"/>
                    </a:srgbClr>
                  </a:outerShdw>
                </a:effectLst>
              </a:rPr>
              <a:t>Chapter 20</a:t>
            </a:r>
            <a:endParaRPr lang="en-US" sz="2000" dirty="0">
              <a:solidFill>
                <a:schemeClr val="accent1"/>
              </a:solidFill>
              <a:effectLst>
                <a:outerShdw blurRad="38100" dist="38100" dir="2700000" algn="tl">
                  <a:srgbClr val="000000">
                    <a:alpha val="43137"/>
                  </a:srgbClr>
                </a:outerShdw>
              </a:effectLst>
            </a:endParaRPr>
          </a:p>
        </p:txBody>
      </p:sp>
      <p:sp>
        <p:nvSpPr>
          <p:cNvPr id="9" name="Rectangle 8"/>
          <p:cNvSpPr/>
          <p:nvPr/>
        </p:nvSpPr>
        <p:spPr>
          <a:xfrm>
            <a:off x="8361041" y="5863639"/>
            <a:ext cx="3659705" cy="830997"/>
          </a:xfrm>
          <a:prstGeom prst="rect">
            <a:avLst/>
          </a:prstGeom>
        </p:spPr>
        <p:txBody>
          <a:bodyPr wrap="square">
            <a:spAutoFit/>
          </a:bodyPr>
          <a:lstStyle/>
          <a:p>
            <a:pPr algn="r"/>
            <a:r>
              <a:rPr lang="en-US" sz="2400" b="1" cap="small" dirty="0">
                <a:solidFill>
                  <a:schemeClr val="tx2"/>
                </a:solidFill>
              </a:rPr>
              <a:t>Lesson </a:t>
            </a:r>
            <a:r>
              <a:rPr lang="en-US" sz="2400" b="1" cap="small" dirty="0" smtClean="0">
                <a:solidFill>
                  <a:schemeClr val="tx2"/>
                </a:solidFill>
              </a:rPr>
              <a:t>6:  Message in Symbols and the Results</a:t>
            </a:r>
            <a:endParaRPr lang="en-US" sz="2400" b="1" cap="small" dirty="0">
              <a:solidFill>
                <a:schemeClr val="tx2"/>
              </a:solidFill>
            </a:endParaRPr>
          </a:p>
        </p:txBody>
      </p:sp>
    </p:spTree>
    <p:extLst>
      <p:ext uri="{BB962C8B-B14F-4D97-AF65-F5344CB8AC3E}">
        <p14:creationId xmlns:p14="http://schemas.microsoft.com/office/powerpoint/2010/main" val="1533344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 calcmode="lin" valueType="num">
                                      <p:cBhvr additive="base">
                                        <p:cTn id="7"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0" end="1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11" end="11"/>
                                            </p:txEl>
                                          </p:spTgt>
                                        </p:tgtEl>
                                        <p:attrNameLst>
                                          <p:attrName>style.visibility</p:attrName>
                                        </p:attrNameLst>
                                      </p:cBhvr>
                                      <p:to>
                                        <p:strVal val="visible"/>
                                      </p:to>
                                    </p:set>
                                    <p:anim calcmode="lin" valueType="num">
                                      <p:cBhvr additive="base">
                                        <p:cTn id="11"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1" end="1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504334" y="3992052"/>
            <a:ext cx="1729818" cy="3959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72725" y="3541236"/>
            <a:ext cx="5926318" cy="3959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411039" y="3063712"/>
            <a:ext cx="3788004" cy="3959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582944" y="3063712"/>
            <a:ext cx="4110087" cy="3959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33633" y="1025438"/>
            <a:ext cx="11414287" cy="4778231"/>
          </a:xfrm>
          <a:prstGeom prst="rect">
            <a:avLst/>
          </a:prstGeom>
        </p:spPr>
        <p:txBody>
          <a:bodyPr wrap="square">
            <a:spAutoFit/>
          </a:bodyPr>
          <a:lstStyle/>
          <a:p>
            <a:pPr algn="ctr">
              <a:spcAft>
                <a:spcPts val="1200"/>
              </a:spcAft>
            </a:pPr>
            <a:r>
              <a:rPr lang="en-US" sz="3200" b="1" dirty="0" smtClean="0">
                <a:effectLst>
                  <a:outerShdw blurRad="38100" dist="38100" dir="2700000" algn="tl">
                    <a:srgbClr val="000000">
                      <a:alpha val="43137"/>
                    </a:srgbClr>
                  </a:outerShdw>
                </a:effectLst>
              </a:rPr>
              <a:t>2 Thessalonians 1:6-10</a:t>
            </a:r>
            <a:r>
              <a:rPr lang="en-US" sz="3200" b="1" dirty="0">
                <a:effectLst>
                  <a:outerShdw blurRad="38100" dist="38100" dir="2700000" algn="tl">
                    <a:srgbClr val="000000">
                      <a:alpha val="43137"/>
                    </a:srgbClr>
                  </a:outerShdw>
                </a:effectLst>
              </a:rPr>
              <a:t>  </a:t>
            </a:r>
            <a:endParaRPr lang="en-US" sz="3200" b="1" dirty="0" smtClean="0">
              <a:effectLst>
                <a:outerShdw blurRad="38100" dist="38100" dir="2700000" algn="tl">
                  <a:srgbClr val="000000">
                    <a:alpha val="43137"/>
                  </a:srgbClr>
                </a:outerShdw>
              </a:effectLst>
            </a:endParaRPr>
          </a:p>
          <a:p>
            <a:pPr>
              <a:lnSpc>
                <a:spcPts val="3500"/>
              </a:lnSpc>
            </a:pPr>
            <a:r>
              <a:rPr lang="en-US" sz="2800" i="1" dirty="0" smtClean="0">
                <a:effectLst>
                  <a:outerShdw blurRad="38100" dist="38100" dir="2700000" algn="tl">
                    <a:srgbClr val="000000">
                      <a:alpha val="43137"/>
                    </a:srgbClr>
                  </a:outerShdw>
                </a:effectLst>
              </a:rPr>
              <a:t>since </a:t>
            </a:r>
            <a:r>
              <a:rPr lang="en-US" sz="2800" i="1" dirty="0">
                <a:effectLst>
                  <a:outerShdw blurRad="38100" dist="38100" dir="2700000" algn="tl">
                    <a:srgbClr val="000000">
                      <a:alpha val="43137"/>
                    </a:srgbClr>
                  </a:outerShdw>
                </a:effectLst>
              </a:rPr>
              <a:t>it is a righteous thing with God to repay with tribulation those who trouble you, </a:t>
            </a:r>
            <a:r>
              <a:rPr lang="en-US" sz="2800" b="1" i="1" baseline="30000" dirty="0" smtClean="0">
                <a:effectLst>
                  <a:outerShdw blurRad="38100" dist="38100" dir="2700000" algn="tl">
                    <a:srgbClr val="000000">
                      <a:alpha val="43137"/>
                    </a:srgbClr>
                  </a:outerShdw>
                </a:effectLst>
              </a:rPr>
              <a:t>7</a:t>
            </a:r>
            <a:r>
              <a:rPr lang="en-US" sz="2800" i="1" dirty="0" smtClean="0">
                <a:effectLst>
                  <a:outerShdw blurRad="38100" dist="38100" dir="2700000" algn="tl">
                    <a:srgbClr val="000000">
                      <a:alpha val="43137"/>
                    </a:srgbClr>
                  </a:outerShdw>
                </a:effectLst>
              </a:rPr>
              <a:t>and </a:t>
            </a:r>
            <a:r>
              <a:rPr lang="en-US" sz="2800" i="1" dirty="0">
                <a:effectLst>
                  <a:outerShdw blurRad="38100" dist="38100" dir="2700000" algn="tl">
                    <a:srgbClr val="000000">
                      <a:alpha val="43137"/>
                    </a:srgbClr>
                  </a:outerShdw>
                </a:effectLst>
              </a:rPr>
              <a:t>to give you who are troubled rest with us when the Lord Jesus is revealed from heaven with His mighty angels, </a:t>
            </a:r>
            <a:r>
              <a:rPr lang="en-US" sz="2800" b="1" i="1" baseline="30000" dirty="0" smtClean="0">
                <a:effectLst>
                  <a:outerShdw blurRad="38100" dist="38100" dir="2700000" algn="tl">
                    <a:srgbClr val="000000">
                      <a:alpha val="43137"/>
                    </a:srgbClr>
                  </a:outerShdw>
                </a:effectLst>
              </a:rPr>
              <a:t>8</a:t>
            </a:r>
            <a:r>
              <a:rPr lang="en-US" sz="2800" i="1" dirty="0" smtClean="0">
                <a:effectLst>
                  <a:outerShdw blurRad="38100" dist="38100" dir="2700000" algn="tl">
                    <a:srgbClr val="000000">
                      <a:alpha val="43137"/>
                    </a:srgbClr>
                  </a:outerShdw>
                </a:effectLst>
              </a:rPr>
              <a:t>in </a:t>
            </a:r>
            <a:r>
              <a:rPr lang="en-US" sz="2800" i="1" dirty="0">
                <a:effectLst>
                  <a:outerShdw blurRad="38100" dist="38100" dir="2700000" algn="tl">
                    <a:srgbClr val="000000">
                      <a:alpha val="43137"/>
                    </a:srgbClr>
                  </a:outerShdw>
                </a:effectLst>
              </a:rPr>
              <a:t>flaming fire taking vengeance on those who do not know God, and on those who do not obey the gospel of our Lord Jesus Christ. </a:t>
            </a:r>
            <a:r>
              <a:rPr lang="en-US" sz="2800" b="1" i="1" baseline="30000" dirty="0" smtClean="0">
                <a:effectLst>
                  <a:outerShdw blurRad="38100" dist="38100" dir="2700000" algn="tl">
                    <a:srgbClr val="000000">
                      <a:alpha val="43137"/>
                    </a:srgbClr>
                  </a:outerShdw>
                </a:effectLst>
              </a:rPr>
              <a:t>9</a:t>
            </a:r>
            <a:r>
              <a:rPr lang="en-US" sz="2800" i="1" dirty="0" smtClean="0">
                <a:effectLst>
                  <a:outerShdw blurRad="38100" dist="38100" dir="2700000" algn="tl">
                    <a:srgbClr val="000000">
                      <a:alpha val="43137"/>
                    </a:srgbClr>
                  </a:outerShdw>
                </a:effectLst>
              </a:rPr>
              <a:t>These </a:t>
            </a:r>
            <a:r>
              <a:rPr lang="en-US" sz="2800" i="1" dirty="0">
                <a:effectLst>
                  <a:outerShdw blurRad="38100" dist="38100" dir="2700000" algn="tl">
                    <a:srgbClr val="000000">
                      <a:alpha val="43137"/>
                    </a:srgbClr>
                  </a:outerShdw>
                </a:effectLst>
              </a:rPr>
              <a:t>shall be punished with everlasting destruction from the presence of the Lord and from the glory of His </a:t>
            </a:r>
            <a:r>
              <a:rPr lang="en-US" sz="2800" i="1" dirty="0" smtClean="0">
                <a:effectLst>
                  <a:outerShdw blurRad="38100" dist="38100" dir="2700000" algn="tl">
                    <a:srgbClr val="000000">
                      <a:alpha val="43137"/>
                    </a:srgbClr>
                  </a:outerShdw>
                </a:effectLst>
              </a:rPr>
              <a:t>power, </a:t>
            </a:r>
            <a:r>
              <a:rPr lang="en-US" sz="2800" b="1" i="1" baseline="30000" dirty="0" smtClean="0">
                <a:effectLst>
                  <a:outerShdw blurRad="38100" dist="38100" dir="2700000" algn="tl">
                    <a:srgbClr val="000000">
                      <a:alpha val="43137"/>
                    </a:srgbClr>
                  </a:outerShdw>
                </a:effectLst>
              </a:rPr>
              <a:t>10</a:t>
            </a:r>
            <a:r>
              <a:rPr lang="en-US" sz="2800" i="1" dirty="0" smtClean="0">
                <a:effectLst>
                  <a:outerShdw blurRad="38100" dist="38100" dir="2700000" algn="tl">
                    <a:srgbClr val="000000">
                      <a:alpha val="43137"/>
                    </a:srgbClr>
                  </a:outerShdw>
                </a:effectLst>
              </a:rPr>
              <a:t>when </a:t>
            </a:r>
            <a:r>
              <a:rPr lang="en-US" sz="2800" i="1" dirty="0">
                <a:effectLst>
                  <a:outerShdw blurRad="38100" dist="38100" dir="2700000" algn="tl">
                    <a:srgbClr val="000000">
                      <a:alpha val="43137"/>
                    </a:srgbClr>
                  </a:outerShdw>
                </a:effectLst>
              </a:rPr>
              <a:t>He comes, in that Day, to be glorified in His saints and to be admired among all those who believe, because our testimony among you was believed.</a:t>
            </a:r>
            <a:r>
              <a:rPr lang="en-US" sz="2800" i="1" dirty="0"/>
              <a:t> </a:t>
            </a:r>
          </a:p>
        </p:txBody>
      </p:sp>
      <p:sp>
        <p:nvSpPr>
          <p:cNvPr id="7" name="Title 6"/>
          <p:cNvSpPr>
            <a:spLocks noGrp="1"/>
          </p:cNvSpPr>
          <p:nvPr>
            <p:ph type="title"/>
          </p:nvPr>
        </p:nvSpPr>
        <p:spPr>
          <a:xfrm>
            <a:off x="405353" y="273363"/>
            <a:ext cx="10491247" cy="600173"/>
          </a:xfrm>
        </p:spPr>
        <p:txBody>
          <a:bodyPr/>
          <a:lstStyle/>
          <a:p>
            <a:r>
              <a:rPr lang="en-US" dirty="0" smtClean="0"/>
              <a:t>The potter and the clay…  </a:t>
            </a:r>
            <a:r>
              <a:rPr lang="en-US" sz="2400" dirty="0">
                <a:solidFill>
                  <a:srgbClr val="000000"/>
                </a:solidFill>
              </a:rPr>
              <a:t>chapter </a:t>
            </a:r>
            <a:r>
              <a:rPr lang="en-US" sz="2400" dirty="0" smtClean="0">
                <a:solidFill>
                  <a:srgbClr val="000000"/>
                </a:solidFill>
              </a:rPr>
              <a:t>18</a:t>
            </a:r>
            <a:endParaRPr lang="en-US" dirty="0">
              <a:solidFill>
                <a:srgbClr val="000000"/>
              </a:solidFill>
            </a:endParaRPr>
          </a:p>
        </p:txBody>
      </p:sp>
      <p:sp>
        <p:nvSpPr>
          <p:cNvPr id="33" name="Rectangle 32"/>
          <p:cNvSpPr/>
          <p:nvPr/>
        </p:nvSpPr>
        <p:spPr>
          <a:xfrm>
            <a:off x="5679356" y="6364605"/>
            <a:ext cx="6370205" cy="461665"/>
          </a:xfrm>
          <a:prstGeom prst="rect">
            <a:avLst/>
          </a:prstGeom>
        </p:spPr>
        <p:txBody>
          <a:bodyPr wrap="none">
            <a:spAutoFit/>
          </a:bodyPr>
          <a:lstStyle/>
          <a:p>
            <a:pPr algn="r"/>
            <a:r>
              <a:rPr lang="en-US" sz="2400" b="1" cap="small" dirty="0">
                <a:solidFill>
                  <a:schemeClr val="tx2"/>
                </a:solidFill>
              </a:rPr>
              <a:t>Lesson </a:t>
            </a:r>
            <a:r>
              <a:rPr lang="en-US" sz="2400" b="1" cap="small" dirty="0" smtClean="0">
                <a:solidFill>
                  <a:schemeClr val="tx2"/>
                </a:solidFill>
              </a:rPr>
              <a:t>6:  Message in Symbols and the Results</a:t>
            </a:r>
            <a:endParaRPr lang="en-US" sz="2400" b="1" cap="small" dirty="0">
              <a:solidFill>
                <a:schemeClr val="tx2"/>
              </a:solidFill>
            </a:endParaRPr>
          </a:p>
        </p:txBody>
      </p:sp>
      <p:cxnSp>
        <p:nvCxnSpPr>
          <p:cNvPr id="16" name="Straight Connector 15"/>
          <p:cNvCxnSpPr/>
          <p:nvPr/>
        </p:nvCxnSpPr>
        <p:spPr>
          <a:xfrm>
            <a:off x="2234152" y="4317476"/>
            <a:ext cx="435518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279064" y="4309620"/>
            <a:ext cx="402367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523401" y="2961587"/>
            <a:ext cx="21775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124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63600" y="1770698"/>
            <a:ext cx="9880600" cy="2868454"/>
            <a:chOff x="863600" y="1770698"/>
            <a:chExt cx="9880600" cy="2868454"/>
          </a:xfrm>
        </p:grpSpPr>
        <p:sp>
          <p:nvSpPr>
            <p:cNvPr id="4" name="TextBox 3">
              <a:extLst>
                <a:ext uri="{FF2B5EF4-FFF2-40B4-BE49-F238E27FC236}">
                  <a16:creationId xmlns:a16="http://schemas.microsoft.com/office/drawing/2014/main" xmlns="" id="{66648A29-0423-41DC-AFB7-288C76F56ACE}"/>
                </a:ext>
              </a:extLst>
            </p:cNvPr>
            <p:cNvSpPr txBox="1"/>
            <p:nvPr/>
          </p:nvSpPr>
          <p:spPr>
            <a:xfrm>
              <a:off x="863600" y="1787962"/>
              <a:ext cx="3149600" cy="584775"/>
            </a:xfrm>
            <a:prstGeom prst="rect">
              <a:avLst/>
            </a:prstGeom>
            <a:noFill/>
          </p:spPr>
          <p:txBody>
            <a:bodyPr wrap="square" rtlCol="0">
              <a:spAutoFit/>
            </a:bodyPr>
            <a:lstStyle/>
            <a:p>
              <a:pPr algn="ctr"/>
              <a:r>
                <a:rPr lang="en-US" sz="3200" b="1" dirty="0"/>
                <a:t>Chapter 7-10</a:t>
              </a:r>
            </a:p>
          </p:txBody>
        </p:sp>
        <p:sp>
          <p:nvSpPr>
            <p:cNvPr id="15" name="TextBox 14">
              <a:extLst>
                <a:ext uri="{FF2B5EF4-FFF2-40B4-BE49-F238E27FC236}">
                  <a16:creationId xmlns:a16="http://schemas.microsoft.com/office/drawing/2014/main" xmlns="" id="{ACA48D7E-83C5-4697-89BC-885F2B77BF63}"/>
                </a:ext>
              </a:extLst>
            </p:cNvPr>
            <p:cNvSpPr txBox="1"/>
            <p:nvPr/>
          </p:nvSpPr>
          <p:spPr>
            <a:xfrm>
              <a:off x="4242292" y="1770698"/>
              <a:ext cx="3149600" cy="584775"/>
            </a:xfrm>
            <a:prstGeom prst="rect">
              <a:avLst/>
            </a:prstGeom>
            <a:noFill/>
          </p:spPr>
          <p:txBody>
            <a:bodyPr wrap="square" rtlCol="0">
              <a:spAutoFit/>
            </a:bodyPr>
            <a:lstStyle/>
            <a:p>
              <a:pPr algn="ctr"/>
              <a:r>
                <a:rPr lang="en-US" sz="3200" b="1" dirty="0"/>
                <a:t>Chapter 11-13</a:t>
              </a:r>
            </a:p>
          </p:txBody>
        </p:sp>
        <p:sp>
          <p:nvSpPr>
            <p:cNvPr id="16" name="TextBox 15">
              <a:extLst>
                <a:ext uri="{FF2B5EF4-FFF2-40B4-BE49-F238E27FC236}">
                  <a16:creationId xmlns:a16="http://schemas.microsoft.com/office/drawing/2014/main" xmlns="" id="{F7D1A2FA-7781-449F-9CBE-A01685860148}"/>
                </a:ext>
              </a:extLst>
            </p:cNvPr>
            <p:cNvSpPr txBox="1"/>
            <p:nvPr/>
          </p:nvSpPr>
          <p:spPr>
            <a:xfrm>
              <a:off x="7594600" y="1770698"/>
              <a:ext cx="3149600" cy="584775"/>
            </a:xfrm>
            <a:prstGeom prst="rect">
              <a:avLst/>
            </a:prstGeom>
            <a:noFill/>
          </p:spPr>
          <p:txBody>
            <a:bodyPr wrap="square" rtlCol="0">
              <a:spAutoFit/>
            </a:bodyPr>
            <a:lstStyle/>
            <a:p>
              <a:pPr algn="ctr"/>
              <a:r>
                <a:rPr lang="en-US" sz="3200" b="1" dirty="0"/>
                <a:t>Chapter 14-17</a:t>
              </a:r>
            </a:p>
          </p:txBody>
        </p:sp>
        <p:sp>
          <p:nvSpPr>
            <p:cNvPr id="6" name="Rectangle 5">
              <a:extLst>
                <a:ext uri="{FF2B5EF4-FFF2-40B4-BE49-F238E27FC236}">
                  <a16:creationId xmlns:a16="http://schemas.microsoft.com/office/drawing/2014/main" xmlns="" id="{BD8AB8AA-EAD9-4F5B-8DC4-A1920E33A9ED}"/>
                </a:ext>
              </a:extLst>
            </p:cNvPr>
            <p:cNvSpPr/>
            <p:nvPr/>
          </p:nvSpPr>
          <p:spPr>
            <a:xfrm>
              <a:off x="1250190" y="4115932"/>
              <a:ext cx="2376421" cy="523220"/>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en-US" sz="2800" b="1" dirty="0">
                  <a:effectLst>
                    <a:outerShdw blurRad="38100" dist="38100" dir="2700000" algn="tl">
                      <a:srgbClr val="000000">
                        <a:alpha val="43137"/>
                      </a:srgbClr>
                    </a:outerShdw>
                  </a:effectLst>
                </a:rPr>
                <a:t>Knowing God</a:t>
              </a:r>
            </a:p>
          </p:txBody>
        </p:sp>
        <p:sp>
          <p:nvSpPr>
            <p:cNvPr id="18" name="Rectangle 17">
              <a:extLst>
                <a:ext uri="{FF2B5EF4-FFF2-40B4-BE49-F238E27FC236}">
                  <a16:creationId xmlns:a16="http://schemas.microsoft.com/office/drawing/2014/main" xmlns="" id="{2ABC2EA7-4FAD-49D6-B400-CAD5A836E8E0}"/>
                </a:ext>
              </a:extLst>
            </p:cNvPr>
            <p:cNvSpPr/>
            <p:nvPr/>
          </p:nvSpPr>
          <p:spPr>
            <a:xfrm>
              <a:off x="4683480" y="4115932"/>
              <a:ext cx="2267224" cy="523220"/>
            </a:xfrm>
            <a:prstGeom prst="rect">
              <a:avLst/>
            </a:prstGeom>
            <a:solidFill>
              <a:schemeClr val="accent3">
                <a:lumMod val="50000"/>
              </a:schemeClr>
            </a:solidFill>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en-US" sz="2800" b="1" dirty="0">
                  <a:effectLst>
                    <a:outerShdw blurRad="38100" dist="38100" dir="2700000" algn="tl">
                      <a:srgbClr val="000000">
                        <a:alpha val="43137"/>
                      </a:srgbClr>
                    </a:outerShdw>
                  </a:effectLst>
                </a:rPr>
                <a:t>Obeying God</a:t>
              </a:r>
            </a:p>
          </p:txBody>
        </p:sp>
        <p:sp>
          <p:nvSpPr>
            <p:cNvPr id="19" name="Rectangle 18">
              <a:extLst>
                <a:ext uri="{FF2B5EF4-FFF2-40B4-BE49-F238E27FC236}">
                  <a16:creationId xmlns:a16="http://schemas.microsoft.com/office/drawing/2014/main" xmlns="" id="{E43F7C4C-3638-4E74-AB5F-44F8C0A6C2BF}"/>
                </a:ext>
              </a:extLst>
            </p:cNvPr>
            <p:cNvSpPr/>
            <p:nvPr/>
          </p:nvSpPr>
          <p:spPr>
            <a:xfrm>
              <a:off x="8007574" y="4115932"/>
              <a:ext cx="2323649" cy="523220"/>
            </a:xfrm>
            <a:prstGeom prst="rect">
              <a:avLst/>
            </a:prstGeom>
            <a:solidFill>
              <a:schemeClr val="accent5">
                <a:lumMod val="50000"/>
              </a:schemeClr>
            </a:solidFill>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en-US" sz="2800" b="1" dirty="0">
                  <a:effectLst>
                    <a:outerShdw blurRad="38100" dist="38100" dir="2700000" algn="tl">
                      <a:srgbClr val="000000">
                        <a:alpha val="43137"/>
                      </a:srgbClr>
                    </a:outerShdw>
                  </a:effectLst>
                </a:rPr>
                <a:t>Trusting God</a:t>
              </a:r>
            </a:p>
          </p:txBody>
        </p:sp>
        <p:sp>
          <p:nvSpPr>
            <p:cNvPr id="10" name="Arrow: Down 9">
              <a:extLst>
                <a:ext uri="{FF2B5EF4-FFF2-40B4-BE49-F238E27FC236}">
                  <a16:creationId xmlns:a16="http://schemas.microsoft.com/office/drawing/2014/main" xmlns="" id="{B01F014A-F0E3-4B17-A58C-146E20BCA6F1}"/>
                </a:ext>
              </a:extLst>
            </p:cNvPr>
            <p:cNvSpPr/>
            <p:nvPr/>
          </p:nvSpPr>
          <p:spPr>
            <a:xfrm>
              <a:off x="1384301" y="2603500"/>
              <a:ext cx="2095500" cy="1333500"/>
            </a:xfrm>
            <a:prstGeom prst="downArrow">
              <a:avLst/>
            </a:prstGeom>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xmlns="" id="{31B632BA-33FC-4903-9457-C6AC149C6884}"/>
                </a:ext>
              </a:extLst>
            </p:cNvPr>
            <p:cNvSpPr/>
            <p:nvPr/>
          </p:nvSpPr>
          <p:spPr>
            <a:xfrm>
              <a:off x="4769342" y="2603500"/>
              <a:ext cx="2095500" cy="1333500"/>
            </a:xfrm>
            <a:prstGeom prst="downArrow">
              <a:avLst/>
            </a:prstGeom>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xmlns="" id="{898C2FE4-2AA4-41D2-8209-2D9D390BAE47}"/>
                </a:ext>
              </a:extLst>
            </p:cNvPr>
            <p:cNvSpPr/>
            <p:nvPr/>
          </p:nvSpPr>
          <p:spPr>
            <a:xfrm>
              <a:off x="8121649" y="2603500"/>
              <a:ext cx="2095500" cy="1333500"/>
            </a:xfrm>
            <a:prstGeom prst="downArrow">
              <a:avLst/>
            </a:prstGeom>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13" name="Rectangle 12"/>
          <p:cNvSpPr/>
          <p:nvPr/>
        </p:nvSpPr>
        <p:spPr>
          <a:xfrm>
            <a:off x="5679356" y="6364605"/>
            <a:ext cx="6370205" cy="461665"/>
          </a:xfrm>
          <a:prstGeom prst="rect">
            <a:avLst/>
          </a:prstGeom>
        </p:spPr>
        <p:txBody>
          <a:bodyPr wrap="none">
            <a:spAutoFit/>
          </a:bodyPr>
          <a:lstStyle/>
          <a:p>
            <a:pPr algn="r"/>
            <a:r>
              <a:rPr lang="en-US" sz="2400" b="1" cap="small" dirty="0">
                <a:solidFill>
                  <a:schemeClr val="tx2"/>
                </a:solidFill>
              </a:rPr>
              <a:t>Lesson </a:t>
            </a:r>
            <a:r>
              <a:rPr lang="en-US" sz="2400" b="1" cap="small" dirty="0" smtClean="0">
                <a:solidFill>
                  <a:schemeClr val="tx2"/>
                </a:solidFill>
              </a:rPr>
              <a:t>6:  Message in Symbols and the Results</a:t>
            </a:r>
            <a:endParaRPr lang="en-US" sz="2400" b="1" cap="small" dirty="0">
              <a:solidFill>
                <a:schemeClr val="tx2"/>
              </a:solidFill>
            </a:endParaRPr>
          </a:p>
        </p:txBody>
      </p:sp>
      <p:sp>
        <p:nvSpPr>
          <p:cNvPr id="2" name="Rectangle 1"/>
          <p:cNvSpPr/>
          <p:nvPr/>
        </p:nvSpPr>
        <p:spPr>
          <a:xfrm>
            <a:off x="863600" y="3719846"/>
            <a:ext cx="3585211" cy="2400657"/>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lIns="182880" tIns="91440" rIns="182880" bIns="91440">
            <a:spAutoFit/>
          </a:bodyPr>
          <a:lstStyle/>
          <a:p>
            <a:r>
              <a:rPr lang="en-US" sz="2400" dirty="0" err="1">
                <a:solidFill>
                  <a:schemeClr val="tx2"/>
                </a:solidFill>
                <a:effectLst>
                  <a:outerShdw blurRad="38100" dist="38100" dir="2700000" algn="tl">
                    <a:srgbClr val="000000">
                      <a:alpha val="43137"/>
                    </a:srgbClr>
                  </a:outerShdw>
                </a:effectLst>
              </a:rPr>
              <a:t>Jer</a:t>
            </a:r>
            <a:r>
              <a:rPr lang="en-US" sz="2400" dirty="0">
                <a:solidFill>
                  <a:schemeClr val="tx2"/>
                </a:solidFill>
                <a:effectLst>
                  <a:outerShdw blurRad="38100" dist="38100" dir="2700000" algn="tl">
                    <a:srgbClr val="000000">
                      <a:alpha val="43137"/>
                    </a:srgbClr>
                  </a:outerShdw>
                </a:effectLst>
              </a:rPr>
              <a:t> 12:11  They have made it desolate; Desolate, it mourns to Me; The whole land is made desolate, Because </a:t>
            </a:r>
            <a:r>
              <a:rPr lang="en-US" sz="2400" u="sng" dirty="0">
                <a:solidFill>
                  <a:srgbClr val="C00000"/>
                </a:solidFill>
                <a:effectLst>
                  <a:outerShdw blurRad="38100" dist="38100" dir="2700000" algn="tl">
                    <a:srgbClr val="000000">
                      <a:alpha val="43137"/>
                    </a:srgbClr>
                  </a:outerShdw>
                </a:effectLst>
              </a:rPr>
              <a:t>no one takes </a:t>
            </a:r>
            <a:r>
              <a:rPr lang="en-US" sz="2400" i="1" u="sng" dirty="0">
                <a:solidFill>
                  <a:srgbClr val="C00000"/>
                </a:solidFill>
                <a:effectLst>
                  <a:outerShdw blurRad="38100" dist="38100" dir="2700000" algn="tl">
                    <a:srgbClr val="000000">
                      <a:alpha val="43137"/>
                    </a:srgbClr>
                  </a:outerShdw>
                </a:effectLst>
              </a:rPr>
              <a:t>it</a:t>
            </a:r>
            <a:r>
              <a:rPr lang="en-US" sz="2400" u="sng" dirty="0">
                <a:solidFill>
                  <a:srgbClr val="C00000"/>
                </a:solidFill>
                <a:effectLst>
                  <a:outerShdw blurRad="38100" dist="38100" dir="2700000" algn="tl">
                    <a:srgbClr val="000000">
                      <a:alpha val="43137"/>
                    </a:srgbClr>
                  </a:outerShdw>
                </a:effectLst>
              </a:rPr>
              <a:t> to heart</a:t>
            </a:r>
            <a:r>
              <a:rPr lang="en-US" u="sng" dirty="0">
                <a:solidFill>
                  <a:srgbClr val="C00000"/>
                </a:solidFill>
              </a:rPr>
              <a:t>. </a:t>
            </a:r>
          </a:p>
        </p:txBody>
      </p:sp>
      <p:sp>
        <p:nvSpPr>
          <p:cNvPr id="8" name="Rectangle 7"/>
          <p:cNvSpPr/>
          <p:nvPr/>
        </p:nvSpPr>
        <p:spPr>
          <a:xfrm>
            <a:off x="5829633" y="3766013"/>
            <a:ext cx="5812473" cy="2308324"/>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dirty="0" err="1">
                <a:solidFill>
                  <a:schemeClr val="tx2"/>
                </a:solidFill>
                <a:effectLst>
                  <a:outerShdw blurRad="38100" dist="38100" dir="2700000" algn="tl">
                    <a:srgbClr val="000000">
                      <a:alpha val="43137"/>
                    </a:srgbClr>
                  </a:outerShdw>
                </a:effectLst>
              </a:rPr>
              <a:t>Jer</a:t>
            </a:r>
            <a:r>
              <a:rPr lang="en-US" sz="2400" dirty="0">
                <a:solidFill>
                  <a:schemeClr val="tx2"/>
                </a:solidFill>
                <a:effectLst>
                  <a:outerShdw blurRad="38100" dist="38100" dir="2700000" algn="tl">
                    <a:srgbClr val="000000">
                      <a:alpha val="43137"/>
                    </a:srgbClr>
                  </a:outerShdw>
                </a:effectLst>
              </a:rPr>
              <a:t> 14:12  When they fast, I will not hear their cry; and when they offer burnt offering and grain offering, I will not accept them. </a:t>
            </a:r>
            <a:r>
              <a:rPr lang="en-US" sz="2400" u="sng" dirty="0">
                <a:solidFill>
                  <a:srgbClr val="C00000"/>
                </a:solidFill>
                <a:effectLst>
                  <a:outerShdw blurRad="38100" dist="38100" dir="2700000" algn="tl">
                    <a:srgbClr val="000000">
                      <a:alpha val="43137"/>
                    </a:srgbClr>
                  </a:outerShdw>
                </a:effectLst>
              </a:rPr>
              <a:t>But I will consume them by </a:t>
            </a:r>
            <a:r>
              <a:rPr lang="en-US" sz="2400" b="1" u="sng" dirty="0">
                <a:solidFill>
                  <a:srgbClr val="C00000"/>
                </a:solidFill>
                <a:effectLst>
                  <a:outerShdw blurRad="38100" dist="38100" dir="2700000" algn="tl">
                    <a:srgbClr val="000000">
                      <a:alpha val="43137"/>
                    </a:srgbClr>
                  </a:outerShdw>
                </a:effectLst>
              </a:rPr>
              <a:t>the sword</a:t>
            </a:r>
            <a:r>
              <a:rPr lang="en-US" sz="2400" u="sng" dirty="0">
                <a:solidFill>
                  <a:srgbClr val="C00000"/>
                </a:solidFill>
                <a:effectLst>
                  <a:outerShdw blurRad="38100" dist="38100" dir="2700000" algn="tl">
                    <a:srgbClr val="000000">
                      <a:alpha val="43137"/>
                    </a:srgbClr>
                  </a:outerShdw>
                </a:effectLst>
              </a:rPr>
              <a:t>, by </a:t>
            </a:r>
            <a:r>
              <a:rPr lang="en-US" sz="2400" b="1" u="sng" dirty="0">
                <a:solidFill>
                  <a:srgbClr val="C00000"/>
                </a:solidFill>
                <a:effectLst>
                  <a:outerShdw blurRad="38100" dist="38100" dir="2700000" algn="tl">
                    <a:srgbClr val="000000">
                      <a:alpha val="43137"/>
                    </a:srgbClr>
                  </a:outerShdw>
                </a:effectLst>
              </a:rPr>
              <a:t>the famine</a:t>
            </a:r>
            <a:r>
              <a:rPr lang="en-US" sz="2400" u="sng" dirty="0">
                <a:solidFill>
                  <a:srgbClr val="C00000"/>
                </a:solidFill>
                <a:effectLst>
                  <a:outerShdw blurRad="38100" dist="38100" dir="2700000" algn="tl">
                    <a:srgbClr val="000000">
                      <a:alpha val="43137"/>
                    </a:srgbClr>
                  </a:outerShdw>
                </a:effectLst>
              </a:rPr>
              <a:t>, and by </a:t>
            </a:r>
            <a:r>
              <a:rPr lang="en-US" sz="2400" b="1" u="sng" dirty="0">
                <a:solidFill>
                  <a:srgbClr val="C00000"/>
                </a:solidFill>
                <a:effectLst>
                  <a:outerShdw blurRad="38100" dist="38100" dir="2700000" algn="tl">
                    <a:srgbClr val="000000">
                      <a:alpha val="43137"/>
                    </a:srgbClr>
                  </a:outerShdw>
                </a:effectLst>
              </a:rPr>
              <a:t>the pestilence</a:t>
            </a:r>
            <a:r>
              <a:rPr lang="en-US" sz="2400" u="sng" dirty="0">
                <a:solidFill>
                  <a:srgbClr val="C00000"/>
                </a:solidFill>
                <a:effectLst>
                  <a:outerShdw blurRad="38100" dist="38100" dir="2700000" algn="tl">
                    <a:srgbClr val="000000">
                      <a:alpha val="43137"/>
                    </a:srgbClr>
                  </a:outerShdw>
                </a:effectLst>
              </a:rPr>
              <a:t>."</a:t>
            </a:r>
          </a:p>
        </p:txBody>
      </p:sp>
      <p:sp>
        <p:nvSpPr>
          <p:cNvPr id="7" name="Striped Right Arrow 6"/>
          <p:cNvSpPr/>
          <p:nvPr/>
        </p:nvSpPr>
        <p:spPr>
          <a:xfrm>
            <a:off x="4242292" y="4113216"/>
            <a:ext cx="1772239" cy="1706252"/>
          </a:xfrm>
          <a:prstGeom prst="stripedRightArrow">
            <a:avLst/>
          </a:prstGeom>
          <a:solidFill>
            <a:srgbClr val="FFC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8378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33186E-6 4.54083E-6 L 0.00078 -0.21282 " pathEditMode="relative" rAng="0" ptsTypes="AA">
                                      <p:cBhvr>
                                        <p:cTn id="6" dur="2000" fill="hold"/>
                                        <p:tgtEl>
                                          <p:spTgt spid="3"/>
                                        </p:tgtEl>
                                        <p:attrNameLst>
                                          <p:attrName>ppt_x</p:attrName>
                                          <p:attrName>ppt_y</p:attrName>
                                        </p:attrNameLst>
                                      </p:cBhvr>
                                      <p:rCtr x="39" y="-10641"/>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3633" y="808617"/>
            <a:ext cx="11414287" cy="1938992"/>
          </a:xfrm>
          <a:prstGeom prst="rect">
            <a:avLst/>
          </a:prstGeom>
        </p:spPr>
        <p:txBody>
          <a:bodyPr wrap="square">
            <a:spAutoFit/>
          </a:bodyPr>
          <a:lstStyle/>
          <a:p>
            <a:pPr marL="342900" indent="-342900">
              <a:buClr>
                <a:schemeClr val="accent1"/>
              </a:buClr>
              <a:buFont typeface="Arial" pitchFamily="34" charset="0"/>
              <a:buChar char="•"/>
            </a:pPr>
            <a:r>
              <a:rPr lang="en-US" sz="2400" b="1" dirty="0" err="1"/>
              <a:t>Jer</a:t>
            </a:r>
            <a:r>
              <a:rPr lang="en-US" sz="2400" b="1" dirty="0"/>
              <a:t> </a:t>
            </a:r>
            <a:r>
              <a:rPr lang="en-US" sz="2400" b="1" dirty="0" smtClean="0"/>
              <a:t>18:1-4</a:t>
            </a:r>
            <a:r>
              <a:rPr lang="en-US" sz="2400" dirty="0"/>
              <a:t>  </a:t>
            </a:r>
            <a:r>
              <a:rPr lang="en-US" sz="2400" dirty="0">
                <a:solidFill>
                  <a:schemeClr val="tx2"/>
                </a:solidFill>
                <a:effectLst>
                  <a:outerShdw blurRad="38100" dist="38100" dir="2700000" algn="tl">
                    <a:srgbClr val="000000">
                      <a:alpha val="43137"/>
                    </a:srgbClr>
                  </a:outerShdw>
                </a:effectLst>
              </a:rPr>
              <a:t>The word which came to Jeremiah from the LORD, saying: </a:t>
            </a:r>
            <a:r>
              <a:rPr lang="en-US" sz="2400" dirty="0" smtClean="0">
                <a:solidFill>
                  <a:schemeClr val="tx2"/>
                </a:solidFill>
                <a:effectLst>
                  <a:outerShdw blurRad="38100" dist="38100" dir="2700000" algn="tl">
                    <a:srgbClr val="000000">
                      <a:alpha val="43137"/>
                    </a:srgbClr>
                  </a:outerShdw>
                </a:effectLst>
              </a:rPr>
              <a:t>"</a:t>
            </a:r>
            <a:r>
              <a:rPr lang="en-US" sz="2400" dirty="0">
                <a:solidFill>
                  <a:schemeClr val="tx2"/>
                </a:solidFill>
                <a:effectLst>
                  <a:outerShdw blurRad="38100" dist="38100" dir="2700000" algn="tl">
                    <a:srgbClr val="000000">
                      <a:alpha val="43137"/>
                    </a:srgbClr>
                  </a:outerShdw>
                </a:effectLst>
              </a:rPr>
              <a:t>Arise and go down to the potter's house, and there I will cause you to hear My words." </a:t>
            </a:r>
            <a:r>
              <a:rPr lang="en-US" sz="2400" dirty="0" smtClean="0">
                <a:solidFill>
                  <a:schemeClr val="tx2"/>
                </a:solidFill>
                <a:effectLst>
                  <a:outerShdw blurRad="38100" dist="38100" dir="2700000" algn="tl">
                    <a:srgbClr val="000000">
                      <a:alpha val="43137"/>
                    </a:srgbClr>
                  </a:outerShdw>
                </a:effectLst>
              </a:rPr>
              <a:t>Then </a:t>
            </a:r>
            <a:r>
              <a:rPr lang="en-US" sz="2400" dirty="0">
                <a:solidFill>
                  <a:schemeClr val="tx2"/>
                </a:solidFill>
                <a:effectLst>
                  <a:outerShdw blurRad="38100" dist="38100" dir="2700000" algn="tl">
                    <a:srgbClr val="000000">
                      <a:alpha val="43137"/>
                    </a:srgbClr>
                  </a:outerShdw>
                </a:effectLst>
              </a:rPr>
              <a:t>I went down to the potter's house, and there he was, making something at the wheel. </a:t>
            </a:r>
            <a:r>
              <a:rPr lang="en-US" sz="2400" dirty="0" smtClean="0">
                <a:solidFill>
                  <a:schemeClr val="tx2"/>
                </a:solidFill>
                <a:effectLst>
                  <a:outerShdw blurRad="38100" dist="38100" dir="2700000" algn="tl">
                    <a:srgbClr val="000000">
                      <a:alpha val="43137"/>
                    </a:srgbClr>
                  </a:outerShdw>
                </a:effectLst>
              </a:rPr>
              <a:t>And </a:t>
            </a:r>
            <a:r>
              <a:rPr lang="en-US" sz="2400" dirty="0">
                <a:solidFill>
                  <a:schemeClr val="tx2"/>
                </a:solidFill>
                <a:effectLst>
                  <a:outerShdw blurRad="38100" dist="38100" dir="2700000" algn="tl">
                    <a:srgbClr val="000000">
                      <a:alpha val="43137"/>
                    </a:srgbClr>
                  </a:outerShdw>
                </a:effectLst>
              </a:rPr>
              <a:t>the vessel that he made of clay was marred in the hand of the potter; so he made it again into another vessel, as it seemed good to the potter to make. </a:t>
            </a:r>
          </a:p>
        </p:txBody>
      </p:sp>
      <p:sp>
        <p:nvSpPr>
          <p:cNvPr id="7" name="Title 6"/>
          <p:cNvSpPr>
            <a:spLocks noGrp="1"/>
          </p:cNvSpPr>
          <p:nvPr>
            <p:ph type="title"/>
          </p:nvPr>
        </p:nvSpPr>
        <p:spPr>
          <a:xfrm>
            <a:off x="405353" y="273363"/>
            <a:ext cx="10491247" cy="600173"/>
          </a:xfrm>
        </p:spPr>
        <p:txBody>
          <a:bodyPr/>
          <a:lstStyle/>
          <a:p>
            <a:r>
              <a:rPr lang="en-US" dirty="0" smtClean="0"/>
              <a:t>The potter and the clay…  </a:t>
            </a:r>
            <a:r>
              <a:rPr lang="en-US" sz="2400" dirty="0">
                <a:solidFill>
                  <a:srgbClr val="000000"/>
                </a:solidFill>
              </a:rPr>
              <a:t>chapter </a:t>
            </a:r>
            <a:r>
              <a:rPr lang="en-US" sz="2400" dirty="0" smtClean="0">
                <a:solidFill>
                  <a:srgbClr val="000000"/>
                </a:solidFill>
              </a:rPr>
              <a:t>18</a:t>
            </a:r>
            <a:endParaRPr lang="en-US" dirty="0">
              <a:solidFill>
                <a:srgbClr val="000000"/>
              </a:solidFill>
            </a:endParaRPr>
          </a:p>
        </p:txBody>
      </p:sp>
      <p:cxnSp>
        <p:nvCxnSpPr>
          <p:cNvPr id="14" name="Straight Connector 13"/>
          <p:cNvCxnSpPr/>
          <p:nvPr/>
        </p:nvCxnSpPr>
        <p:spPr>
          <a:xfrm>
            <a:off x="6392943" y="2293843"/>
            <a:ext cx="474011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58996" y="2672486"/>
            <a:ext cx="245568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679356" y="2672486"/>
            <a:ext cx="509548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79356" y="6364605"/>
            <a:ext cx="6370205" cy="461665"/>
          </a:xfrm>
          <a:prstGeom prst="rect">
            <a:avLst/>
          </a:prstGeom>
        </p:spPr>
        <p:txBody>
          <a:bodyPr wrap="none">
            <a:spAutoFit/>
          </a:bodyPr>
          <a:lstStyle/>
          <a:p>
            <a:pPr algn="r"/>
            <a:r>
              <a:rPr lang="en-US" sz="2400" b="1" cap="small" dirty="0">
                <a:solidFill>
                  <a:schemeClr val="tx2"/>
                </a:solidFill>
              </a:rPr>
              <a:t>Lesson </a:t>
            </a:r>
            <a:r>
              <a:rPr lang="en-US" sz="2400" b="1" cap="small" dirty="0" smtClean="0">
                <a:solidFill>
                  <a:schemeClr val="tx2"/>
                </a:solidFill>
              </a:rPr>
              <a:t>6:  Message in Symbols and the Results</a:t>
            </a:r>
            <a:endParaRPr lang="en-US" sz="2400" b="1" cap="small" dirty="0">
              <a:solidFill>
                <a:schemeClr val="tx2"/>
              </a:solidFill>
            </a:endParaRPr>
          </a:p>
        </p:txBody>
      </p:sp>
      <p:sp>
        <p:nvSpPr>
          <p:cNvPr id="28" name="Rounded Rectangle 27"/>
          <p:cNvSpPr/>
          <p:nvPr/>
        </p:nvSpPr>
        <p:spPr>
          <a:xfrm>
            <a:off x="8088198" y="103695"/>
            <a:ext cx="3961363" cy="801278"/>
          </a:xfrm>
          <a:prstGeom prst="round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God’s Sovereignty &amp; Man’s Responsibility</a:t>
            </a:r>
            <a:endParaRPr lang="en-US" sz="2400" b="1" dirty="0">
              <a:effectLst>
                <a:outerShdw blurRad="38100" dist="38100" dir="2700000" algn="tl">
                  <a:srgbClr val="000000">
                    <a:alpha val="43137"/>
                  </a:srgbClr>
                </a:outerShdw>
              </a:effectLst>
            </a:endParaRPr>
          </a:p>
        </p:txBody>
      </p:sp>
      <p:pic>
        <p:nvPicPr>
          <p:cNvPr id="34" name="Picture 5" descr="http://www.tph1.homestead.com/Pottersh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827" y="2927834"/>
            <a:ext cx="3228418" cy="385691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4414886" y="2906375"/>
            <a:ext cx="6096000" cy="1446550"/>
          </a:xfrm>
          <a:prstGeom prst="rect">
            <a:avLst/>
          </a:prstGeom>
          <a:solidFill>
            <a:schemeClr val="accent6">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r>
              <a:rPr lang="en-US" sz="2200" b="1" dirty="0" err="1">
                <a:solidFill>
                  <a:schemeClr val="bg1"/>
                </a:solidFill>
                <a:effectLst>
                  <a:outerShdw blurRad="38100" dist="38100" dir="2700000" algn="tl">
                    <a:srgbClr val="000000">
                      <a:alpha val="43137"/>
                    </a:srgbClr>
                  </a:outerShdw>
                </a:effectLst>
              </a:rPr>
              <a:t>Jer</a:t>
            </a:r>
            <a:r>
              <a:rPr lang="en-US" sz="2200" b="1" dirty="0">
                <a:solidFill>
                  <a:schemeClr val="bg1"/>
                </a:solidFill>
                <a:effectLst>
                  <a:outerShdw blurRad="38100" dist="38100" dir="2700000" algn="tl">
                    <a:srgbClr val="000000">
                      <a:alpha val="43137"/>
                    </a:srgbClr>
                  </a:outerShdw>
                </a:effectLst>
              </a:rPr>
              <a:t> 18:6</a:t>
            </a:r>
            <a:r>
              <a:rPr lang="en-US" sz="2200" dirty="0">
                <a:solidFill>
                  <a:schemeClr val="bg1"/>
                </a:solidFill>
                <a:effectLst>
                  <a:outerShdw blurRad="38100" dist="38100" dir="2700000" algn="tl">
                    <a:srgbClr val="000000">
                      <a:alpha val="43137"/>
                    </a:srgbClr>
                  </a:outerShdw>
                </a:effectLst>
              </a:rPr>
              <a:t> "O house of Israel, can I not do with you as this potter?" says the LORD. "Look, as the clay </a:t>
            </a:r>
            <a:r>
              <a:rPr lang="en-US" sz="2200" i="1" dirty="0">
                <a:solidFill>
                  <a:schemeClr val="bg1"/>
                </a:solidFill>
                <a:effectLst>
                  <a:outerShdw blurRad="38100" dist="38100" dir="2700000" algn="tl">
                    <a:srgbClr val="000000">
                      <a:alpha val="43137"/>
                    </a:srgbClr>
                  </a:outerShdw>
                </a:effectLst>
              </a:rPr>
              <a:t>is</a:t>
            </a:r>
            <a:r>
              <a:rPr lang="en-US" sz="2200" dirty="0">
                <a:solidFill>
                  <a:schemeClr val="bg1"/>
                </a:solidFill>
                <a:effectLst>
                  <a:outerShdw blurRad="38100" dist="38100" dir="2700000" algn="tl">
                    <a:srgbClr val="000000">
                      <a:alpha val="43137"/>
                    </a:srgbClr>
                  </a:outerShdw>
                </a:effectLst>
              </a:rPr>
              <a:t> in the potter's hand, so </a:t>
            </a:r>
            <a:r>
              <a:rPr lang="en-US" sz="2200" i="1" dirty="0">
                <a:solidFill>
                  <a:schemeClr val="bg1"/>
                </a:solidFill>
                <a:effectLst>
                  <a:outerShdw blurRad="38100" dist="38100" dir="2700000" algn="tl">
                    <a:srgbClr val="000000">
                      <a:alpha val="43137"/>
                    </a:srgbClr>
                  </a:outerShdw>
                </a:effectLst>
              </a:rPr>
              <a:t>are</a:t>
            </a:r>
            <a:r>
              <a:rPr lang="en-US" sz="2200" dirty="0">
                <a:solidFill>
                  <a:schemeClr val="bg1"/>
                </a:solidFill>
                <a:effectLst>
                  <a:outerShdw blurRad="38100" dist="38100" dir="2700000" algn="tl">
                    <a:srgbClr val="000000">
                      <a:alpha val="43137"/>
                    </a:srgbClr>
                  </a:outerShdw>
                </a:effectLst>
              </a:rPr>
              <a:t> you in My hand, O house of Israel!</a:t>
            </a:r>
            <a:endParaRPr lang="en-US" sz="2200" dirty="0"/>
          </a:p>
        </p:txBody>
      </p:sp>
    </p:spTree>
    <p:extLst>
      <p:ext uri="{BB962C8B-B14F-4D97-AF65-F5344CB8AC3E}">
        <p14:creationId xmlns:p14="http://schemas.microsoft.com/office/powerpoint/2010/main" val="3155900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3633" y="808617"/>
            <a:ext cx="11414287" cy="1938992"/>
          </a:xfrm>
          <a:prstGeom prst="rect">
            <a:avLst/>
          </a:prstGeom>
        </p:spPr>
        <p:txBody>
          <a:bodyPr wrap="square">
            <a:spAutoFit/>
          </a:bodyPr>
          <a:lstStyle/>
          <a:p>
            <a:pPr marL="342900" indent="-342900">
              <a:buClr>
                <a:schemeClr val="accent1"/>
              </a:buClr>
              <a:buFont typeface="Arial" pitchFamily="34" charset="0"/>
              <a:buChar char="•"/>
            </a:pPr>
            <a:r>
              <a:rPr lang="en-US" sz="2400" b="1" dirty="0" err="1"/>
              <a:t>Jer</a:t>
            </a:r>
            <a:r>
              <a:rPr lang="en-US" sz="2400" b="1" dirty="0"/>
              <a:t> </a:t>
            </a:r>
            <a:r>
              <a:rPr lang="en-US" sz="2400" b="1" dirty="0" smtClean="0"/>
              <a:t>18:1-4</a:t>
            </a:r>
            <a:r>
              <a:rPr lang="en-US" sz="2400" dirty="0"/>
              <a:t>  </a:t>
            </a:r>
            <a:r>
              <a:rPr lang="en-US" sz="2400" dirty="0">
                <a:solidFill>
                  <a:schemeClr val="tx2"/>
                </a:solidFill>
                <a:effectLst>
                  <a:outerShdw blurRad="38100" dist="38100" dir="2700000" algn="tl">
                    <a:srgbClr val="000000">
                      <a:alpha val="43137"/>
                    </a:srgbClr>
                  </a:outerShdw>
                </a:effectLst>
              </a:rPr>
              <a:t>The word which came to Jeremiah from the LORD, saying: </a:t>
            </a:r>
            <a:r>
              <a:rPr lang="en-US" sz="2400" dirty="0" smtClean="0">
                <a:solidFill>
                  <a:schemeClr val="tx2"/>
                </a:solidFill>
                <a:effectLst>
                  <a:outerShdw blurRad="38100" dist="38100" dir="2700000" algn="tl">
                    <a:srgbClr val="000000">
                      <a:alpha val="43137"/>
                    </a:srgbClr>
                  </a:outerShdw>
                </a:effectLst>
              </a:rPr>
              <a:t>"</a:t>
            </a:r>
            <a:r>
              <a:rPr lang="en-US" sz="2400" dirty="0">
                <a:solidFill>
                  <a:schemeClr val="tx2"/>
                </a:solidFill>
                <a:effectLst>
                  <a:outerShdw blurRad="38100" dist="38100" dir="2700000" algn="tl">
                    <a:srgbClr val="000000">
                      <a:alpha val="43137"/>
                    </a:srgbClr>
                  </a:outerShdw>
                </a:effectLst>
              </a:rPr>
              <a:t>Arise and go down to the potter's house, and there I will cause you to hear My words." </a:t>
            </a:r>
            <a:r>
              <a:rPr lang="en-US" sz="2400" dirty="0" smtClean="0">
                <a:solidFill>
                  <a:schemeClr val="tx2"/>
                </a:solidFill>
                <a:effectLst>
                  <a:outerShdw blurRad="38100" dist="38100" dir="2700000" algn="tl">
                    <a:srgbClr val="000000">
                      <a:alpha val="43137"/>
                    </a:srgbClr>
                  </a:outerShdw>
                </a:effectLst>
              </a:rPr>
              <a:t>Then </a:t>
            </a:r>
            <a:r>
              <a:rPr lang="en-US" sz="2400" dirty="0">
                <a:solidFill>
                  <a:schemeClr val="tx2"/>
                </a:solidFill>
                <a:effectLst>
                  <a:outerShdw blurRad="38100" dist="38100" dir="2700000" algn="tl">
                    <a:srgbClr val="000000">
                      <a:alpha val="43137"/>
                    </a:srgbClr>
                  </a:outerShdw>
                </a:effectLst>
              </a:rPr>
              <a:t>I went down to the potter's house, and there he was, making something at the wheel. </a:t>
            </a:r>
            <a:r>
              <a:rPr lang="en-US" sz="2400" dirty="0" smtClean="0">
                <a:solidFill>
                  <a:schemeClr val="tx2"/>
                </a:solidFill>
                <a:effectLst>
                  <a:outerShdw blurRad="38100" dist="38100" dir="2700000" algn="tl">
                    <a:srgbClr val="000000">
                      <a:alpha val="43137"/>
                    </a:srgbClr>
                  </a:outerShdw>
                </a:effectLst>
              </a:rPr>
              <a:t>And </a:t>
            </a:r>
            <a:r>
              <a:rPr lang="en-US" sz="2400" dirty="0">
                <a:solidFill>
                  <a:schemeClr val="tx2"/>
                </a:solidFill>
                <a:effectLst>
                  <a:outerShdw blurRad="38100" dist="38100" dir="2700000" algn="tl">
                    <a:srgbClr val="000000">
                      <a:alpha val="43137"/>
                    </a:srgbClr>
                  </a:outerShdw>
                </a:effectLst>
              </a:rPr>
              <a:t>the vessel that he made of clay was marred in the hand of the potter; so he made it again into another vessel, as it seemed good to the potter to make. </a:t>
            </a:r>
          </a:p>
        </p:txBody>
      </p:sp>
      <p:sp>
        <p:nvSpPr>
          <p:cNvPr id="7" name="Title 6"/>
          <p:cNvSpPr>
            <a:spLocks noGrp="1"/>
          </p:cNvSpPr>
          <p:nvPr>
            <p:ph type="title"/>
          </p:nvPr>
        </p:nvSpPr>
        <p:spPr>
          <a:xfrm>
            <a:off x="405353" y="273363"/>
            <a:ext cx="10491247" cy="600173"/>
          </a:xfrm>
        </p:spPr>
        <p:txBody>
          <a:bodyPr/>
          <a:lstStyle/>
          <a:p>
            <a:r>
              <a:rPr lang="en-US" dirty="0" smtClean="0"/>
              <a:t>The potter and the clay…  </a:t>
            </a:r>
            <a:r>
              <a:rPr lang="en-US" sz="2400" dirty="0">
                <a:solidFill>
                  <a:srgbClr val="000000"/>
                </a:solidFill>
              </a:rPr>
              <a:t>chapter </a:t>
            </a:r>
            <a:r>
              <a:rPr lang="en-US" sz="2400" dirty="0" smtClean="0">
                <a:solidFill>
                  <a:srgbClr val="000000"/>
                </a:solidFill>
              </a:rPr>
              <a:t>18</a:t>
            </a:r>
            <a:endParaRPr lang="en-US" dirty="0">
              <a:solidFill>
                <a:srgbClr val="000000"/>
              </a:solidFill>
            </a:endParaRPr>
          </a:p>
        </p:txBody>
      </p:sp>
      <p:cxnSp>
        <p:nvCxnSpPr>
          <p:cNvPr id="14" name="Straight Connector 13"/>
          <p:cNvCxnSpPr/>
          <p:nvPr/>
        </p:nvCxnSpPr>
        <p:spPr>
          <a:xfrm>
            <a:off x="6392943" y="2293843"/>
            <a:ext cx="474011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58996" y="2672486"/>
            <a:ext cx="245568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679356" y="2672486"/>
            <a:ext cx="509548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79356" y="6364605"/>
            <a:ext cx="6370205" cy="461665"/>
          </a:xfrm>
          <a:prstGeom prst="rect">
            <a:avLst/>
          </a:prstGeom>
        </p:spPr>
        <p:txBody>
          <a:bodyPr wrap="none">
            <a:spAutoFit/>
          </a:bodyPr>
          <a:lstStyle/>
          <a:p>
            <a:pPr algn="r"/>
            <a:r>
              <a:rPr lang="en-US" sz="2400" b="1" cap="small" dirty="0">
                <a:solidFill>
                  <a:schemeClr val="tx2"/>
                </a:solidFill>
              </a:rPr>
              <a:t>Lesson </a:t>
            </a:r>
            <a:r>
              <a:rPr lang="en-US" sz="2400" b="1" cap="small" dirty="0" smtClean="0">
                <a:solidFill>
                  <a:schemeClr val="tx2"/>
                </a:solidFill>
              </a:rPr>
              <a:t>6:  Message in Symbols and the Results</a:t>
            </a:r>
            <a:endParaRPr lang="en-US" sz="2400" b="1" cap="small" dirty="0">
              <a:solidFill>
                <a:schemeClr val="tx2"/>
              </a:solidFill>
            </a:endParaRPr>
          </a:p>
        </p:txBody>
      </p:sp>
      <p:sp>
        <p:nvSpPr>
          <p:cNvPr id="28" name="Rounded Rectangle 27"/>
          <p:cNvSpPr/>
          <p:nvPr/>
        </p:nvSpPr>
        <p:spPr>
          <a:xfrm>
            <a:off x="8088198" y="103695"/>
            <a:ext cx="3961363" cy="801278"/>
          </a:xfrm>
          <a:prstGeom prst="round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God’s Sovereignty &amp; Man’s Responsibility</a:t>
            </a:r>
            <a:endParaRPr lang="en-US" sz="2400" b="1" dirty="0">
              <a:effectLst>
                <a:outerShdw blurRad="38100" dist="38100" dir="2700000" algn="tl">
                  <a:srgbClr val="000000">
                    <a:alpha val="43137"/>
                  </a:srgbClr>
                </a:outerShdw>
              </a:effectLst>
            </a:endParaRPr>
          </a:p>
        </p:txBody>
      </p:sp>
      <p:pic>
        <p:nvPicPr>
          <p:cNvPr id="34" name="Picture 5" descr="http://www.tph1.homestead.com/Pottersh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827" y="2927834"/>
            <a:ext cx="3228418" cy="385691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ight Arrow Callout 3"/>
          <p:cNvSpPr/>
          <p:nvPr/>
        </p:nvSpPr>
        <p:spPr>
          <a:xfrm>
            <a:off x="4581427" y="3808429"/>
            <a:ext cx="2743200" cy="1451728"/>
          </a:xfrm>
          <a:prstGeom prst="rightArrowCallout">
            <a:avLst/>
          </a:prstGeom>
          <a:solidFill>
            <a:schemeClr val="accent2">
              <a:lumMod val="75000"/>
            </a:schemeClr>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GOD’S JUSTICE!</a:t>
            </a:r>
            <a:endParaRPr lang="en-US" sz="2400" b="1" dirty="0">
              <a:effectLst>
                <a:outerShdw blurRad="38100" dist="38100" dir="2700000" algn="tl">
                  <a:srgbClr val="000000">
                    <a:alpha val="43137"/>
                  </a:srgbClr>
                </a:outerShdw>
              </a:effectLst>
            </a:endParaRPr>
          </a:p>
        </p:txBody>
      </p:sp>
      <p:sp>
        <p:nvSpPr>
          <p:cNvPr id="6" name="Left Arrow Callout 5"/>
          <p:cNvSpPr/>
          <p:nvPr/>
        </p:nvSpPr>
        <p:spPr>
          <a:xfrm>
            <a:off x="8227096" y="3808429"/>
            <a:ext cx="2705492" cy="1451728"/>
          </a:xfrm>
          <a:prstGeom prst="leftArrowCallout">
            <a:avLst/>
          </a:prstGeom>
          <a:solidFill>
            <a:schemeClr val="accent3">
              <a:lumMod val="75000"/>
            </a:schemeClr>
          </a:solidFill>
          <a:ln>
            <a:solidFill>
              <a:schemeClr val="accent3"/>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GOD’S MERCY!</a:t>
            </a:r>
            <a:endParaRPr lang="en-US" sz="2400" b="1" dirty="0">
              <a:effectLst>
                <a:outerShdw blurRad="38100" dist="38100" dir="2700000" algn="tl">
                  <a:srgbClr val="000000">
                    <a:alpha val="43137"/>
                  </a:srgbClr>
                </a:outerShdw>
              </a:effectLst>
            </a:endParaRPr>
          </a:p>
        </p:txBody>
      </p:sp>
      <p:sp>
        <p:nvSpPr>
          <p:cNvPr id="8" name="TextBox 7"/>
          <p:cNvSpPr txBox="1"/>
          <p:nvPr/>
        </p:nvSpPr>
        <p:spPr>
          <a:xfrm>
            <a:off x="7521816" y="2757036"/>
            <a:ext cx="535468" cy="3616995"/>
          </a:xfrm>
          <a:prstGeom prst="rect">
            <a:avLst/>
          </a:prstGeom>
          <a:solidFill>
            <a:schemeClr val="tx1"/>
          </a:solidFill>
          <a:effectLst>
            <a:outerShdw blurRad="50800" dist="38100" dir="2700000" algn="tl" rotWithShape="0">
              <a:prstClr val="black">
                <a:alpha val="40000"/>
              </a:prstClr>
            </a:outerShdw>
          </a:effectLst>
          <a:scene3d>
            <a:camera prst="orthographicFront"/>
            <a:lightRig rig="threePt" dir="t"/>
          </a:scene3d>
          <a:sp3d>
            <a:bevelT/>
          </a:sp3d>
        </p:spPr>
        <p:txBody>
          <a:bodyPr vert="wordArtVert" wrap="square" rtlCol="0">
            <a:spAutoFit/>
          </a:bodyPr>
          <a:lstStyle/>
          <a:p>
            <a:r>
              <a:rPr lang="en-US" sz="2000" b="1" dirty="0" smtClean="0">
                <a:solidFill>
                  <a:schemeClr val="bg1"/>
                </a:solidFill>
                <a:effectLst>
                  <a:outerShdw blurRad="38100" dist="38100" dir="2700000" algn="tl">
                    <a:srgbClr val="000000">
                      <a:alpha val="43137"/>
                    </a:srgbClr>
                  </a:outerShdw>
                </a:effectLst>
              </a:rPr>
              <a:t>REPENTANCE</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0676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1920</Words>
  <Application>Microsoft Office PowerPoint</Application>
  <PresentationFormat>Custom</PresentationFormat>
  <Paragraphs>317</Paragraphs>
  <Slides>31</Slides>
  <Notes>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Red Line Business 16x9</vt:lpstr>
      <vt:lpstr>Jeremiah – 40 years of prophecy</vt:lpstr>
      <vt:lpstr>Class Objectives</vt:lpstr>
      <vt:lpstr>Outline of Jeremiah</vt:lpstr>
      <vt:lpstr>Dating of Jeremiah’s Prophecies</vt:lpstr>
      <vt:lpstr>A summary of Jeremiah…</vt:lpstr>
      <vt:lpstr>The potter and the clay…  chapter 18</vt:lpstr>
      <vt:lpstr>PowerPoint Presentation</vt:lpstr>
      <vt:lpstr>The potter and the clay…  chapter 18</vt:lpstr>
      <vt:lpstr>The potter and the clay…  chapter 18</vt:lpstr>
      <vt:lpstr>The potter and the clay…  chapter 18</vt:lpstr>
      <vt:lpstr>The potter and the clay…  chapter 18</vt:lpstr>
      <vt:lpstr>The potter and the clay…  chapter 18</vt:lpstr>
      <vt:lpstr>The potter and the clay…  chapter 18</vt:lpstr>
      <vt:lpstr>The potter and the clay…  chapter 18</vt:lpstr>
      <vt:lpstr>A snapshot of Jeremiah…</vt:lpstr>
      <vt:lpstr>A snapshot of Jeremiah…</vt:lpstr>
      <vt:lpstr>The broken flask – chapter 19</vt:lpstr>
      <vt:lpstr>The broken flask – chapter 19</vt:lpstr>
      <vt:lpstr>Topheth</vt:lpstr>
      <vt:lpstr>Topheth</vt:lpstr>
      <vt:lpstr>The broken flask – chapter 19</vt:lpstr>
      <vt:lpstr>The Temple sermon…  chapter 7-10</vt:lpstr>
      <vt:lpstr>The broken flask – chapter 19</vt:lpstr>
      <vt:lpstr>Pashur the Priest – chapter 20</vt:lpstr>
      <vt:lpstr>Pashur the Priest – chapter 20</vt:lpstr>
      <vt:lpstr>A snapshot of Jeremiah…</vt:lpstr>
      <vt:lpstr>A snapshot of Jeremiah…</vt:lpstr>
      <vt:lpstr>A snapshot of Jeremiah…</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2014-04-24T14:49:26Z</dcterms:created>
  <dcterms:modified xsi:type="dcterms:W3CDTF">2018-06-24T02:28:44Z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