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handoutMasterIdLst>
    <p:handoutMasterId r:id="rId37"/>
  </p:handoutMasterIdLst>
  <p:sldIdLst>
    <p:sldId id="277" r:id="rId3"/>
    <p:sldId id="342" r:id="rId4"/>
    <p:sldId id="343" r:id="rId5"/>
    <p:sldId id="308" r:id="rId6"/>
    <p:sldId id="307" r:id="rId7"/>
    <p:sldId id="310" r:id="rId8"/>
    <p:sldId id="344" r:id="rId9"/>
    <p:sldId id="346" r:id="rId10"/>
    <p:sldId id="345" r:id="rId11"/>
    <p:sldId id="347" r:id="rId12"/>
    <p:sldId id="348" r:id="rId13"/>
    <p:sldId id="349" r:id="rId14"/>
    <p:sldId id="350" r:id="rId15"/>
    <p:sldId id="351" r:id="rId16"/>
    <p:sldId id="322" r:id="rId17"/>
    <p:sldId id="356" r:id="rId18"/>
    <p:sldId id="355" r:id="rId19"/>
    <p:sldId id="352" r:id="rId20"/>
    <p:sldId id="353" r:id="rId21"/>
    <p:sldId id="357" r:id="rId22"/>
    <p:sldId id="358" r:id="rId23"/>
    <p:sldId id="359" r:id="rId24"/>
    <p:sldId id="360" r:id="rId25"/>
    <p:sldId id="323" r:id="rId26"/>
    <p:sldId id="362" r:id="rId27"/>
    <p:sldId id="363" r:id="rId28"/>
    <p:sldId id="364" r:id="rId29"/>
    <p:sldId id="365" r:id="rId30"/>
    <p:sldId id="366" r:id="rId31"/>
    <p:sldId id="367" r:id="rId32"/>
    <p:sldId id="368" r:id="rId33"/>
    <p:sldId id="369" r:id="rId34"/>
    <p:sldId id="31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C09E3D8-3D1B-449B-A186-33818D1D204B}">
          <p14:sldIdLst>
            <p14:sldId id="277"/>
            <p14:sldId id="342"/>
            <p14:sldId id="343"/>
            <p14:sldId id="308"/>
            <p14:sldId id="307"/>
          </p14:sldIdLst>
        </p14:section>
        <p14:section name="Zedekiah CH 21" id="{F1FF7DAF-F27E-4CCC-8AF4-ACB3F1878BDD}">
          <p14:sldIdLst>
            <p14:sldId id="310"/>
            <p14:sldId id="344"/>
            <p14:sldId id="346"/>
            <p14:sldId id="345"/>
            <p14:sldId id="347"/>
            <p14:sldId id="348"/>
            <p14:sldId id="349"/>
            <p14:sldId id="350"/>
          </p14:sldIdLst>
        </p14:section>
        <p14:section name="Sons of Josiah CH 22" id="{27B6BE67-5255-4B34-9B86-63D1AECB57CB}">
          <p14:sldIdLst>
            <p14:sldId id="351"/>
            <p14:sldId id="322"/>
            <p14:sldId id="356"/>
            <p14:sldId id="355"/>
            <p14:sldId id="352"/>
            <p14:sldId id="353"/>
            <p14:sldId id="357"/>
            <p14:sldId id="358"/>
            <p14:sldId id="359"/>
            <p14:sldId id="360"/>
          </p14:sldIdLst>
        </p14:section>
        <p14:section name="Shepherds and Prophets CH 23" id="{3D7DE8D2-CB6D-4EBA-8B90-96CB3D0A8D52}">
          <p14:sldIdLst>
            <p14:sldId id="323"/>
            <p14:sldId id="362"/>
            <p14:sldId id="363"/>
            <p14:sldId id="364"/>
            <p14:sldId id="365"/>
            <p14:sldId id="366"/>
            <p14:sldId id="367"/>
          </p14:sldIdLst>
        </p14:section>
        <p14:section name="Basket of Figs Ch 24" id="{B33BA4BF-0F10-4144-A710-B16C4DDFB3BD}">
          <p14:sldIdLst>
            <p14:sldId id="368"/>
            <p14:sldId id="369"/>
          </p14:sldIdLst>
        </p14:section>
        <p14:section name="Appendix" id="{D7CE480E-9341-48C7-A2E6-A062A48BF107}">
          <p14:sldIdLst>
            <p14:sldId id="31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16E"/>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2750" autoAdjust="0"/>
  </p:normalViewPr>
  <p:slideViewPr>
    <p:cSldViewPr snapToGrid="0">
      <p:cViewPr varScale="1">
        <p:scale>
          <a:sx n="72" d="100"/>
          <a:sy n="72" d="100"/>
        </p:scale>
        <p:origin x="96" y="390"/>
      </p:cViewPr>
      <p:guideLst>
        <p:guide pos="3840"/>
        <p:guide orient="horz" pos="216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5DD71D7-55AC-46BD-81B3-09AB2F9EFBD8}" type="datetimeFigureOut">
              <a:rPr lang="en-US" smtClean="0"/>
              <a:t>6/27/2018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F89424F-BB59-4F4E-9822-4CA3E770FFD2}" type="datetimeFigureOut">
              <a:rPr lang="en-US" smtClean="0"/>
              <a:t>6/27/2018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ahoma" panose="020B0604030504040204" pitchFamily="34" charset="0"/>
                <a:cs typeface="Tahoma" panose="020B0604030504040204" pitchFamily="34" charset="0"/>
              </a:rPr>
              <a:t>Part 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1</a:t>
            </a:r>
            <a:r>
              <a:rPr lang="en-US" altLang="en-US" dirty="0">
                <a:latin typeface="Tahoma" panose="020B0604030504040204" pitchFamily="34" charset="0"/>
                <a:cs typeface="Tahoma" panose="020B0604030504040204" pitchFamily="34" charset="0"/>
              </a:rPr>
              <a:t> 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call</a:t>
            </a:r>
            <a:endParaRPr lang="en-US" altLang="en-US" dirty="0"/>
          </a:p>
          <a:p>
            <a:r>
              <a:rPr lang="en-US" altLang="en-US" b="1" dirty="0">
                <a:latin typeface="Tahoma" panose="020B0604030504040204" pitchFamily="34" charset="0"/>
                <a:cs typeface="Tahoma" panose="020B0604030504040204" pitchFamily="34" charset="0"/>
              </a:rPr>
              <a:t>Part 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 2-20</a:t>
            </a:r>
            <a:r>
              <a:rPr lang="en-US" altLang="en-US" dirty="0">
                <a:latin typeface="Tahoma" panose="020B0604030504040204" pitchFamily="34" charset="0"/>
                <a:cs typeface="Tahoma" panose="020B0604030504040204" pitchFamily="34" charset="0"/>
              </a:rPr>
              <a:t> Speeches and Prophecies Concerning Judah &amp; Jerusalem Primarily During the Time of Josiah, (641-610 B.C.)</a:t>
            </a:r>
            <a:endParaRPr lang="en-US" altLang="en-US" dirty="0"/>
          </a:p>
          <a:p>
            <a:r>
              <a:rPr lang="en-US" altLang="en-US" b="1" dirty="0">
                <a:latin typeface="Tahoma" panose="020B0604030504040204" pitchFamily="34" charset="0"/>
                <a:cs typeface="Tahoma" panose="020B0604030504040204" pitchFamily="34" charset="0"/>
              </a:rPr>
              <a:t>Part III:</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21-39</a:t>
            </a:r>
            <a:r>
              <a:rPr lang="en-US" altLang="en-US" dirty="0">
                <a:latin typeface="Tahoma" panose="020B0604030504040204" pitchFamily="34" charset="0"/>
                <a:cs typeface="Tahoma" panose="020B0604030504040204" pitchFamily="34" charset="0"/>
              </a:rPr>
              <a:t> Prophecies of Specific Events during the Time of </a:t>
            </a:r>
            <a:endParaRPr lang="en-US" altLang="en-US" dirty="0"/>
          </a:p>
          <a:p>
            <a:r>
              <a:rPr lang="en-US" altLang="en-US" dirty="0">
                <a:latin typeface="Tahoma" panose="020B0604030504040204" pitchFamily="34" charset="0"/>
                <a:cs typeface="Tahoma" panose="020B0604030504040204" pitchFamily="34" charset="0"/>
              </a:rPr>
              <a:t>Jehoiakim (608-597) and Zedekiah, (597-586),  </a:t>
            </a:r>
            <a:endParaRPr lang="en-US" altLang="en-US" dirty="0"/>
          </a:p>
          <a:p>
            <a:r>
              <a:rPr lang="en-US" altLang="en-US" dirty="0">
                <a:latin typeface="Tahoma" panose="020B0604030504040204" pitchFamily="34" charset="0"/>
                <a:cs typeface="Tahoma" panose="020B0604030504040204" pitchFamily="34" charset="0"/>
              </a:rPr>
              <a:t>		 1: Woe to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21-24</a:t>
            </a:r>
            <a:endParaRPr lang="en-US" altLang="en-US" dirty="0"/>
          </a:p>
          <a:p>
            <a:r>
              <a:rPr lang="en-US" altLang="en-US" dirty="0">
                <a:latin typeface="Tahoma" panose="020B0604030504040204" pitchFamily="34" charset="0"/>
                <a:cs typeface="Tahoma" panose="020B0604030504040204" pitchFamily="34" charset="0"/>
              </a:rPr>
              <a:t>		 2: In the Fourth Year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25-26</a:t>
            </a:r>
            <a:endParaRPr lang="en-US" altLang="en-US" dirty="0"/>
          </a:p>
          <a:p>
            <a:r>
              <a:rPr lang="en-US" altLang="en-US" dirty="0">
                <a:latin typeface="Tahoma" panose="020B0604030504040204" pitchFamily="34" charset="0"/>
                <a:cs typeface="Tahoma" panose="020B0604030504040204" pitchFamily="34" charset="0"/>
              </a:rPr>
              <a:t>         		 3: In the Fourth Year of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27-29</a:t>
            </a:r>
            <a:endParaRPr lang="en-US" altLang="en-US" dirty="0"/>
          </a:p>
          <a:p>
            <a:r>
              <a:rPr lang="en-US" altLang="en-US" dirty="0">
                <a:latin typeface="Tahoma" panose="020B0604030504040204" pitchFamily="34" charset="0"/>
                <a:cs typeface="Tahoma" panose="020B0604030504040204" pitchFamily="34" charset="0"/>
              </a:rPr>
              <a:t>		 4: The Book of God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Consolation,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30-33</a:t>
            </a:r>
            <a:endParaRPr lang="en-US" altLang="en-US" dirty="0"/>
          </a:p>
          <a:p>
            <a:r>
              <a:rPr lang="en-US" altLang="en-US" dirty="0">
                <a:latin typeface="Tahoma" panose="020B0604030504040204" pitchFamily="34" charset="0"/>
                <a:cs typeface="Tahoma" panose="020B0604030504040204" pitchFamily="34" charset="0"/>
              </a:rPr>
              <a:t>          		 5: Under the Reign of Zedekiah,        	Ch.   34</a:t>
            </a:r>
            <a:endParaRPr lang="en-US" altLang="en-US" dirty="0"/>
          </a:p>
          <a:p>
            <a:r>
              <a:rPr lang="en-US" altLang="en-US" dirty="0">
                <a:latin typeface="Tahoma" panose="020B0604030504040204" pitchFamily="34" charset="0"/>
                <a:cs typeface="Tahoma" panose="020B0604030504040204" pitchFamily="34" charset="0"/>
              </a:rPr>
              <a:t>	       	 6: Under the Reign of </a:t>
            </a:r>
            <a:r>
              <a:rPr lang="en-US" altLang="en-US" dirty="0" err="1">
                <a:latin typeface="Tahoma" panose="020B0604030504040204" pitchFamily="34" charset="0"/>
                <a:cs typeface="Tahoma" panose="020B0604030504040204" pitchFamily="34" charset="0"/>
              </a:rPr>
              <a:t>Jehoiakim</a:t>
            </a:r>
            <a:r>
              <a:rPr lang="en-US" altLang="en-US" dirty="0">
                <a:latin typeface="Tahoma" panose="020B0604030504040204" pitchFamily="34" charset="0"/>
                <a:cs typeface="Tahoma" panose="020B0604030504040204" pitchFamily="34" charset="0"/>
              </a:rPr>
              <a:t>,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35-36</a:t>
            </a:r>
            <a:endParaRPr lang="en-US" altLang="en-US" dirty="0"/>
          </a:p>
          <a:p>
            <a:r>
              <a:rPr lang="en-US" altLang="en-US" dirty="0">
                <a:latin typeface="Tahoma" panose="020B0604030504040204" pitchFamily="34" charset="0"/>
                <a:cs typeface="Tahoma" panose="020B0604030504040204" pitchFamily="34" charset="0"/>
              </a:rPr>
              <a:t>		 7: Under Zedekiah,                              	</a:t>
            </a:r>
            <a:r>
              <a:rPr lang="en-US" altLang="en-US" dirty="0" err="1">
                <a:latin typeface="Tahoma" panose="020B0604030504040204" pitchFamily="34" charset="0"/>
                <a:cs typeface="Tahoma" panose="020B0604030504040204" pitchFamily="34" charset="0"/>
              </a:rPr>
              <a:t>Chs</a:t>
            </a:r>
            <a:r>
              <a:rPr lang="en-US" altLang="en-US" dirty="0">
                <a:latin typeface="Tahoma" panose="020B0604030504040204" pitchFamily="34" charset="0"/>
                <a:cs typeface="Tahoma" panose="020B0604030504040204" pitchFamily="34" charset="0"/>
              </a:rPr>
              <a:t>. 37-39</a:t>
            </a:r>
            <a:endParaRPr lang="en-US" altLang="en-US" dirty="0"/>
          </a:p>
          <a:p>
            <a:r>
              <a:rPr lang="en-US" altLang="en-US" b="1" dirty="0">
                <a:latin typeface="Tahoma" panose="020B0604030504040204" pitchFamily="34" charset="0"/>
                <a:cs typeface="Tahoma" panose="020B0604030504040204" pitchFamily="34" charset="0"/>
              </a:rPr>
              <a:t>Part IV:</a:t>
            </a:r>
            <a:r>
              <a:rPr lang="en-US" altLang="en-US" dirty="0">
                <a:latin typeface="Tahoma" panose="020B0604030504040204" pitchFamily="34" charset="0"/>
                <a:cs typeface="Tahoma" panose="020B0604030504040204" pitchFamily="34" charset="0"/>
              </a:rPr>
              <a:t> </a:t>
            </a:r>
            <a:r>
              <a:rPr lang="en-US" altLang="en-US" b="1" dirty="0">
                <a:latin typeface="Tahoma" panose="020B0604030504040204" pitchFamily="34" charset="0"/>
                <a:cs typeface="Tahoma" panose="020B0604030504040204" pitchFamily="34" charset="0"/>
              </a:rPr>
              <a:t>Chapters 40-45 </a:t>
            </a:r>
            <a:r>
              <a:rPr lang="en-US" altLang="en-US" dirty="0">
                <a:latin typeface="Tahoma" panose="020B0604030504040204" pitchFamily="34" charset="0"/>
                <a:cs typeface="Tahoma" panose="020B0604030504040204" pitchFamily="34" charset="0"/>
              </a:rPr>
              <a:t>Jeremiah</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Ministry to Judah After the Fall of</a:t>
            </a:r>
            <a:endParaRPr lang="en-US" altLang="en-US" dirty="0"/>
          </a:p>
          <a:p>
            <a:r>
              <a:rPr lang="en-US" altLang="en-US" dirty="0">
                <a:latin typeface="Tahoma" panose="020B0604030504040204" pitchFamily="34" charset="0"/>
                <a:cs typeface="Tahoma" panose="020B0604030504040204" pitchFamily="34" charset="0"/>
              </a:rPr>
              <a:t>	     	Jerusalem,                                        </a:t>
            </a:r>
            <a:endParaRPr lang="en-US" altLang="en-US" dirty="0"/>
          </a:p>
          <a:p>
            <a:r>
              <a:rPr lang="en-US" altLang="en-US" b="1" dirty="0">
                <a:latin typeface="Tahoma" panose="020B0604030504040204" pitchFamily="34" charset="0"/>
                <a:cs typeface="Tahoma" panose="020B0604030504040204" pitchFamily="34" charset="0"/>
              </a:rPr>
              <a:t>Part V: Chapters 46-51</a:t>
            </a:r>
            <a:r>
              <a:rPr lang="en-US" altLang="en-US" dirty="0">
                <a:latin typeface="Tahoma" panose="020B0604030504040204" pitchFamily="34" charset="0"/>
                <a:cs typeface="Tahoma" panose="020B0604030504040204" pitchFamily="34" charset="0"/>
              </a:rPr>
              <a:t> The Lord</a:t>
            </a:r>
            <a:r>
              <a:rPr lang="en-US" altLang="en-US" dirty="0">
                <a:cs typeface="Tahoma" panose="020B0604030504040204" pitchFamily="34" charset="0"/>
              </a:rPr>
              <a:t>’</a:t>
            </a:r>
            <a:r>
              <a:rPr lang="en-US" altLang="en-US" dirty="0">
                <a:latin typeface="Tahoma" panose="020B0604030504040204" pitchFamily="34" charset="0"/>
                <a:cs typeface="Tahoma" panose="020B0604030504040204" pitchFamily="34" charset="0"/>
              </a:rPr>
              <a:t>s Word Against Foreign Nations, 				    </a:t>
            </a:r>
            <a:endParaRPr lang="en-US" altLang="en-US" dirty="0"/>
          </a:p>
          <a:p>
            <a:r>
              <a:rPr lang="en-US" altLang="en-US" i="1" dirty="0">
                <a:latin typeface="Tahoma" panose="020B0604030504040204" pitchFamily="34" charset="0"/>
                <a:cs typeface="Tahoma" panose="020B0604030504040204" pitchFamily="34" charset="0"/>
              </a:rPr>
              <a:t>Historical Appendix: Chapter 52</a:t>
            </a:r>
            <a:r>
              <a:rPr lang="en-US" altLang="en-US" b="1" i="1" dirty="0">
                <a:latin typeface="Tahoma" panose="020B0604030504040204" pitchFamily="34" charset="0"/>
                <a:cs typeface="Tahoma" panose="020B0604030504040204" pitchFamily="34" charset="0"/>
              </a:rPr>
              <a:t> The Fall of Jerusalem</a:t>
            </a:r>
            <a:endParaRPr lang="en-US" altLang="en-US" i="1" dirty="0"/>
          </a:p>
          <a:p>
            <a:endParaRPr lang="en-US" altLang="en-US" dirty="0"/>
          </a:p>
        </p:txBody>
      </p:sp>
    </p:spTree>
    <p:extLst>
      <p:ext uri="{BB962C8B-B14F-4D97-AF65-F5344CB8AC3E}">
        <p14:creationId xmlns:p14="http://schemas.microsoft.com/office/powerpoint/2010/main" val="249111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728975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Jeremiah – 40 years of prophecy</a:t>
            </a:r>
          </a:p>
        </p:txBody>
      </p:sp>
      <p:sp>
        <p:nvSpPr>
          <p:cNvPr id="3" name="Subtitle 2"/>
          <p:cNvSpPr>
            <a:spLocks noGrp="1"/>
          </p:cNvSpPr>
          <p:nvPr>
            <p:ph type="subTitle" idx="1"/>
          </p:nvPr>
        </p:nvSpPr>
        <p:spPr/>
        <p:txBody>
          <a:bodyPr/>
          <a:lstStyle/>
          <a:p>
            <a:r>
              <a:rPr lang="en-US" dirty="0"/>
              <a:t>Lesson 7:  woes to Zedekiah</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92071" y="1338596"/>
            <a:ext cx="11091433" cy="4920802"/>
          </a:xfrm>
        </p:spPr>
        <p:txBody>
          <a:bodyPr>
            <a:normAutofit/>
          </a:bodyPr>
          <a:lstStyle/>
          <a:p>
            <a:r>
              <a:rPr lang="en-US" sz="2400" dirty="0">
                <a:solidFill>
                  <a:schemeClr val="tx2"/>
                </a:solidFill>
                <a:effectLst>
                  <a:outerShdw blurRad="38100" dist="38100" dir="2700000" algn="tl">
                    <a:srgbClr val="000000">
                      <a:alpha val="43137"/>
                    </a:srgbClr>
                  </a:outerShdw>
                </a:effectLst>
              </a:rPr>
              <a:t>"Thus you shall say to Zedekiah…</a:t>
            </a:r>
          </a:p>
          <a:p>
            <a:pPr lvl="1"/>
            <a:r>
              <a:rPr lang="en-US" sz="2200" dirty="0">
                <a:solidFill>
                  <a:schemeClr val="tx2"/>
                </a:solidFill>
                <a:effectLst>
                  <a:outerShdw blurRad="38100" dist="38100" dir="2700000" algn="tl">
                    <a:srgbClr val="000000">
                      <a:alpha val="43137"/>
                    </a:srgbClr>
                  </a:outerShdw>
                </a:effectLst>
              </a:rPr>
              <a:t>Vs.4 "Behold, I will turn back the weapons of war that </a:t>
            </a:r>
            <a:r>
              <a:rPr lang="en-US" sz="2200" i="1" dirty="0">
                <a:solidFill>
                  <a:schemeClr val="tx2"/>
                </a:solidFill>
                <a:effectLst>
                  <a:outerShdw blurRad="38100" dist="38100" dir="2700000" algn="tl">
                    <a:srgbClr val="000000">
                      <a:alpha val="43137"/>
                    </a:srgbClr>
                  </a:outerShdw>
                </a:effectLst>
              </a:rPr>
              <a:t>are</a:t>
            </a:r>
            <a:r>
              <a:rPr lang="en-US" sz="2200" dirty="0">
                <a:solidFill>
                  <a:schemeClr val="tx2"/>
                </a:solidFill>
                <a:effectLst>
                  <a:outerShdw blurRad="38100" dist="38100" dir="2700000" algn="tl">
                    <a:srgbClr val="000000">
                      <a:alpha val="43137"/>
                    </a:srgbClr>
                  </a:outerShdw>
                </a:effectLst>
              </a:rPr>
              <a:t> in your hands, with which you fight against the king of Babylon and the Chaldeans who besiege you outside the walls; and I will assemble them in the midst of this city.</a:t>
            </a:r>
            <a:r>
              <a:rPr lang="en-US" sz="2200" dirty="0">
                <a:solidFill>
                  <a:schemeClr val="tx2"/>
                </a:solidFill>
              </a:rPr>
              <a:t> </a:t>
            </a:r>
          </a:p>
          <a:p>
            <a:pPr lvl="1"/>
            <a:r>
              <a:rPr lang="en-US" sz="2200" dirty="0">
                <a:solidFill>
                  <a:schemeClr val="tx2"/>
                </a:solidFill>
                <a:effectLst>
                  <a:outerShdw blurRad="38100" dist="38100" dir="2700000" algn="tl">
                    <a:srgbClr val="000000">
                      <a:alpha val="43137"/>
                    </a:srgbClr>
                  </a:outerShdw>
                </a:effectLst>
              </a:rPr>
              <a:t>Vs.5 </a:t>
            </a:r>
            <a:r>
              <a:rPr lang="en-US" sz="2200" u="sng" dirty="0">
                <a:solidFill>
                  <a:schemeClr val="tx2"/>
                </a:solidFill>
                <a:effectLst>
                  <a:outerShdw blurRad="38100" dist="38100" dir="2700000" algn="tl">
                    <a:srgbClr val="000000">
                      <a:alpha val="43137"/>
                    </a:srgbClr>
                  </a:outerShdw>
                </a:effectLst>
              </a:rPr>
              <a:t>I Myself will fight against you </a:t>
            </a:r>
            <a:r>
              <a:rPr lang="en-US" sz="2200" dirty="0">
                <a:solidFill>
                  <a:schemeClr val="tx2"/>
                </a:solidFill>
                <a:effectLst>
                  <a:outerShdw blurRad="38100" dist="38100" dir="2700000" algn="tl">
                    <a:srgbClr val="000000">
                      <a:alpha val="43137"/>
                    </a:srgbClr>
                  </a:outerShdw>
                </a:effectLst>
              </a:rPr>
              <a:t>with an outstretched hand and with a strong arm, even in anger and fury and great wrath.</a:t>
            </a:r>
          </a:p>
          <a:p>
            <a:pPr lvl="1"/>
            <a:r>
              <a:rPr lang="en-US" sz="2200" dirty="0">
                <a:solidFill>
                  <a:schemeClr val="tx2"/>
                </a:solidFill>
                <a:effectLst>
                  <a:outerShdw blurRad="38100" dist="38100" dir="2700000" algn="tl">
                    <a:srgbClr val="000000">
                      <a:alpha val="43137"/>
                    </a:srgbClr>
                  </a:outerShdw>
                </a:effectLst>
              </a:rPr>
              <a:t>Vs.6 I will strike the inhabitants of this city, both man and beast; they shall die of a great pestilence.</a:t>
            </a:r>
            <a:r>
              <a:rPr lang="en-US" sz="2200" dirty="0">
                <a:solidFill>
                  <a:schemeClr val="tx2"/>
                </a:solidFill>
              </a:rPr>
              <a:t> </a:t>
            </a:r>
          </a:p>
          <a:p>
            <a:pPr lvl="1"/>
            <a:r>
              <a:rPr lang="en-US" sz="2200" dirty="0">
                <a:solidFill>
                  <a:schemeClr val="tx2"/>
                </a:solidFill>
                <a:effectLst>
                  <a:outerShdw blurRad="38100" dist="38100" dir="2700000" algn="tl">
                    <a:srgbClr val="000000">
                      <a:alpha val="43137"/>
                    </a:srgbClr>
                  </a:outerShdw>
                </a:effectLst>
              </a:rPr>
              <a:t>Vs.7 And afterward," says the LORD, "I will deliver Zedekiah king of Judah, his servants and the people, and such as are left in this city from </a:t>
            </a:r>
            <a:r>
              <a:rPr lang="en-US" sz="2200" u="sng" dirty="0">
                <a:solidFill>
                  <a:srgbClr val="C00000"/>
                </a:solidFill>
                <a:effectLst>
                  <a:outerShdw blurRad="38100" dist="38100" dir="2700000" algn="tl">
                    <a:srgbClr val="000000">
                      <a:alpha val="43137"/>
                    </a:srgbClr>
                  </a:outerShdw>
                </a:effectLst>
              </a:rPr>
              <a:t>the pestilence </a:t>
            </a:r>
            <a:r>
              <a:rPr lang="en-US" sz="2200" dirty="0">
                <a:solidFill>
                  <a:schemeClr val="tx2"/>
                </a:solidFill>
                <a:effectLst>
                  <a:outerShdw blurRad="38100" dist="38100" dir="2700000" algn="tl">
                    <a:srgbClr val="000000">
                      <a:alpha val="43137"/>
                    </a:srgbClr>
                  </a:outerShdw>
                </a:effectLst>
              </a:rPr>
              <a:t>and </a:t>
            </a:r>
            <a:r>
              <a:rPr lang="en-US" sz="2200" u="sng" dirty="0">
                <a:solidFill>
                  <a:srgbClr val="C00000"/>
                </a:solidFill>
                <a:effectLst>
                  <a:outerShdw blurRad="38100" dist="38100" dir="2700000" algn="tl">
                    <a:srgbClr val="000000">
                      <a:alpha val="43137"/>
                    </a:srgbClr>
                  </a:outerShdw>
                </a:effectLst>
              </a:rPr>
              <a:t>the sword </a:t>
            </a:r>
            <a:r>
              <a:rPr lang="en-US" sz="2200" dirty="0">
                <a:solidFill>
                  <a:schemeClr val="tx2"/>
                </a:solidFill>
                <a:effectLst>
                  <a:outerShdw blurRad="38100" dist="38100" dir="2700000" algn="tl">
                    <a:srgbClr val="000000">
                      <a:alpha val="43137"/>
                    </a:srgbClr>
                  </a:outerShdw>
                </a:effectLst>
              </a:rPr>
              <a:t>and </a:t>
            </a:r>
            <a:r>
              <a:rPr lang="en-US" sz="2200" u="sng" dirty="0">
                <a:solidFill>
                  <a:srgbClr val="C00000"/>
                </a:solidFill>
                <a:effectLst>
                  <a:outerShdw blurRad="38100" dist="38100" dir="2700000" algn="tl">
                    <a:srgbClr val="000000">
                      <a:alpha val="43137"/>
                    </a:srgbClr>
                  </a:outerShdw>
                </a:effectLst>
              </a:rPr>
              <a:t>the famine</a:t>
            </a:r>
            <a:r>
              <a:rPr lang="en-US" sz="2200" dirty="0">
                <a:solidFill>
                  <a:schemeClr val="tx2"/>
                </a:solidFill>
                <a:effectLst>
                  <a:outerShdw blurRad="38100" dist="38100" dir="2700000" algn="tl">
                    <a:srgbClr val="000000">
                      <a:alpha val="43137"/>
                    </a:srgbClr>
                  </a:outerShdw>
                </a:effectLst>
              </a:rPr>
              <a:t>, into the hand of Nebuchadnezzar king of Babylon, into the hand of their enemies, and into the hand of those who seek their life; and he shall strike them with the edge of the sword. He shall not spare them, or have pity or mercy."</a:t>
            </a:r>
          </a:p>
          <a:p>
            <a:pPr lvl="1"/>
            <a:endParaRPr lang="en-US" sz="2400" dirty="0"/>
          </a:p>
          <a:p>
            <a:pPr lvl="1"/>
            <a:endParaRPr lang="en-US" sz="2200" dirty="0">
              <a:effectLst>
                <a:outerShdw blurRad="38100" dist="38100" dir="2700000" algn="tl">
                  <a:srgbClr val="000000">
                    <a:alpha val="43137"/>
                  </a:srgbClr>
                </a:outerShdw>
              </a:effectLst>
            </a:endParaRPr>
          </a:p>
          <a:p>
            <a:pPr lvl="1"/>
            <a:endParaRPr lang="en-US" sz="22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12" name="Straight Connector 11"/>
          <p:cNvCxnSpPr/>
          <p:nvPr/>
        </p:nvCxnSpPr>
        <p:spPr>
          <a:xfrm>
            <a:off x="4073950" y="5827332"/>
            <a:ext cx="554139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90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92072" y="1338596"/>
            <a:ext cx="10997166" cy="923837"/>
          </a:xfrm>
        </p:spPr>
        <p:txBody>
          <a:bodyPr>
            <a:normAutofit/>
          </a:bodyPr>
          <a:lstStyle/>
          <a:p>
            <a:r>
              <a:rPr lang="en-US" sz="2400" dirty="0">
                <a:solidFill>
                  <a:schemeClr val="tx2"/>
                </a:solidFill>
                <a:effectLst>
                  <a:outerShdw blurRad="38100" dist="38100" dir="2700000" algn="tl">
                    <a:srgbClr val="000000">
                      <a:alpha val="43137"/>
                    </a:srgbClr>
                  </a:outerShdw>
                </a:effectLst>
              </a:rPr>
              <a:t>"Thus you shall say to the people…</a:t>
            </a:r>
          </a:p>
          <a:p>
            <a:pPr lvl="1"/>
            <a:r>
              <a:rPr lang="en-US" sz="2200" dirty="0">
                <a:solidFill>
                  <a:schemeClr val="tx2"/>
                </a:solidFill>
                <a:effectLst>
                  <a:outerShdw blurRad="38100" dist="38100" dir="2700000" algn="tl">
                    <a:srgbClr val="000000">
                      <a:alpha val="43137"/>
                    </a:srgbClr>
                  </a:outerShdw>
                </a:effectLst>
              </a:rPr>
              <a:t>Vs.8 </a:t>
            </a:r>
            <a:r>
              <a:rPr lang="en-US" sz="2400" dirty="0">
                <a:solidFill>
                  <a:schemeClr val="tx2"/>
                </a:solidFill>
                <a:effectLst>
                  <a:outerShdw blurRad="38100" dist="38100" dir="2700000" algn="tl">
                    <a:srgbClr val="000000">
                      <a:alpha val="43137"/>
                    </a:srgbClr>
                  </a:outerShdw>
                </a:effectLst>
              </a:rPr>
              <a:t>"Behold, I set before you the way of life and the way of death. </a:t>
            </a:r>
            <a:r>
              <a:rPr lang="en-US" sz="2200" dirty="0">
                <a:solidFill>
                  <a:schemeClr val="tx2"/>
                </a:solidFill>
              </a:rPr>
              <a:t> </a:t>
            </a:r>
          </a:p>
          <a:p>
            <a:pPr marL="45720" indent="0">
              <a:buNone/>
            </a:pPr>
            <a:endParaRPr lang="x-none"/>
          </a:p>
          <a:p>
            <a:pPr marL="365760" lvl="1" indent="0">
              <a:buNone/>
            </a:pPr>
            <a:endParaRPr lang="en-US" sz="2200" dirty="0">
              <a:effectLst>
                <a:outerShdw blurRad="38100" dist="38100" dir="2700000" algn="tl">
                  <a:srgbClr val="000000">
                    <a:alpha val="43137"/>
                  </a:srgbClr>
                </a:outerShdw>
              </a:effectLst>
            </a:endParaRPr>
          </a:p>
          <a:p>
            <a:pPr lvl="1"/>
            <a:endParaRPr lang="en-US" sz="22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2" name="TextBox 1"/>
          <p:cNvSpPr txBox="1"/>
          <p:nvPr/>
        </p:nvSpPr>
        <p:spPr>
          <a:xfrm>
            <a:off x="6308102" y="3888340"/>
            <a:ext cx="3619892" cy="1569660"/>
          </a:xfrm>
          <a:prstGeom prst="rect">
            <a:avLst/>
          </a:prstGeom>
          <a:solidFill>
            <a:schemeClr val="accent1">
              <a:lumMod val="40000"/>
              <a:lumOff val="60000"/>
            </a:schemeClr>
          </a:solidFill>
          <a:ln>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solidFill>
                  <a:schemeClr val="tx2"/>
                </a:solidFill>
                <a:effectLst>
                  <a:outerShdw blurRad="38100" dist="38100" dir="2700000" algn="tl">
                    <a:srgbClr val="000000">
                      <a:alpha val="43137"/>
                    </a:srgbClr>
                  </a:outerShdw>
                </a:effectLst>
              </a:rPr>
              <a:t>He who remains in this city shall die by the </a:t>
            </a:r>
            <a:r>
              <a:rPr lang="en-US" sz="2400" u="sng" dirty="0">
                <a:solidFill>
                  <a:srgbClr val="C00000"/>
                </a:solidFill>
                <a:effectLst>
                  <a:outerShdw blurRad="38100" dist="38100" dir="2700000" algn="tl">
                    <a:srgbClr val="000000">
                      <a:alpha val="43137"/>
                    </a:srgbClr>
                  </a:outerShdw>
                </a:effectLst>
              </a:rPr>
              <a:t>sword</a:t>
            </a:r>
            <a:r>
              <a:rPr lang="en-US" sz="2400" dirty="0">
                <a:solidFill>
                  <a:schemeClr val="tx2"/>
                </a:solidFill>
                <a:effectLst>
                  <a:outerShdw blurRad="38100" dist="38100" dir="2700000" algn="tl">
                    <a:srgbClr val="000000">
                      <a:alpha val="43137"/>
                    </a:srgbClr>
                  </a:outerShdw>
                </a:effectLst>
              </a:rPr>
              <a:t>, by </a:t>
            </a:r>
            <a:r>
              <a:rPr lang="en-US" sz="2400" u="sng" dirty="0">
                <a:solidFill>
                  <a:srgbClr val="C00000"/>
                </a:solidFill>
                <a:effectLst>
                  <a:outerShdw blurRad="38100" dist="38100" dir="2700000" algn="tl">
                    <a:srgbClr val="000000">
                      <a:alpha val="43137"/>
                    </a:srgbClr>
                  </a:outerShdw>
                </a:effectLst>
              </a:rPr>
              <a:t>famine</a:t>
            </a:r>
            <a:r>
              <a:rPr lang="en-US" sz="2400" dirty="0">
                <a:solidFill>
                  <a:schemeClr val="tx2"/>
                </a:solidFill>
                <a:effectLst>
                  <a:outerShdw blurRad="38100" dist="38100" dir="2700000" algn="tl">
                    <a:srgbClr val="000000">
                      <a:alpha val="43137"/>
                    </a:srgbClr>
                  </a:outerShdw>
                </a:effectLst>
              </a:rPr>
              <a:t>, and by </a:t>
            </a:r>
            <a:r>
              <a:rPr lang="en-US" sz="2400" u="sng" dirty="0">
                <a:solidFill>
                  <a:srgbClr val="C00000"/>
                </a:solidFill>
                <a:effectLst>
                  <a:outerShdw blurRad="38100" dist="38100" dir="2700000" algn="tl">
                    <a:srgbClr val="000000">
                      <a:alpha val="43137"/>
                    </a:srgbClr>
                  </a:outerShdw>
                </a:effectLst>
              </a:rPr>
              <a:t>pestilence</a:t>
            </a:r>
          </a:p>
        </p:txBody>
      </p:sp>
      <p:sp>
        <p:nvSpPr>
          <p:cNvPr id="9" name="TextBox 8"/>
          <p:cNvSpPr txBox="1"/>
          <p:nvPr/>
        </p:nvSpPr>
        <p:spPr>
          <a:xfrm>
            <a:off x="754144" y="3888340"/>
            <a:ext cx="3619892" cy="1938992"/>
          </a:xfrm>
          <a:prstGeom prst="rect">
            <a:avLst/>
          </a:prstGeom>
          <a:solidFill>
            <a:schemeClr val="accent5">
              <a:lumMod val="60000"/>
              <a:lumOff val="40000"/>
            </a:schemeClr>
          </a:solidFill>
          <a:ln>
            <a:solidFill>
              <a:schemeClr val="accent5">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solidFill>
                  <a:schemeClr val="tx2"/>
                </a:solidFill>
                <a:effectLst>
                  <a:outerShdw blurRad="38100" dist="38100" dir="2700000" algn="tl">
                    <a:srgbClr val="000000">
                      <a:alpha val="43137"/>
                    </a:srgbClr>
                  </a:outerShdw>
                </a:effectLst>
              </a:rPr>
              <a:t>He who goes out and defects to the Chaldeans who besiege you, he shall live, and his life shall be as a prize to him.</a:t>
            </a:r>
          </a:p>
        </p:txBody>
      </p:sp>
      <p:sp>
        <p:nvSpPr>
          <p:cNvPr id="4" name="TextBox 3"/>
          <p:cNvSpPr txBox="1"/>
          <p:nvPr/>
        </p:nvSpPr>
        <p:spPr>
          <a:xfrm>
            <a:off x="1263192" y="2328421"/>
            <a:ext cx="2601798" cy="584775"/>
          </a:xfrm>
          <a:prstGeom prst="rect">
            <a:avLst/>
          </a:prstGeom>
          <a:noFill/>
        </p:spPr>
        <p:txBody>
          <a:bodyPr wrap="square" rtlCol="0">
            <a:spAutoFit/>
          </a:bodyPr>
          <a:lstStyle/>
          <a:p>
            <a:pPr algn="ctr"/>
            <a:r>
              <a:rPr lang="en-US" sz="3200" b="1" cap="all" dirty="0">
                <a:ln w="9000" cmpd="sng">
                  <a:solidFill>
                    <a:schemeClr val="accent5">
                      <a:lumMod val="60000"/>
                      <a:lumOff val="40000"/>
                    </a:schemeClr>
                  </a:solidFill>
                  <a:prstDash val="solid"/>
                </a:ln>
                <a:solidFill>
                  <a:schemeClr val="accent5">
                    <a:lumMod val="75000"/>
                  </a:schemeClr>
                </a:solidFill>
                <a:effectLst>
                  <a:reflection blurRad="12700" stA="28000" endPos="45000" dist="1000" dir="5400000" sy="-100000" algn="bl" rotWithShape="0"/>
                </a:effectLst>
              </a:rPr>
              <a:t>Way of Life</a:t>
            </a:r>
          </a:p>
        </p:txBody>
      </p:sp>
      <p:sp>
        <p:nvSpPr>
          <p:cNvPr id="10" name="TextBox 9"/>
          <p:cNvSpPr txBox="1"/>
          <p:nvPr/>
        </p:nvSpPr>
        <p:spPr>
          <a:xfrm>
            <a:off x="6308102" y="2328421"/>
            <a:ext cx="3627749" cy="584775"/>
          </a:xfrm>
          <a:prstGeom prst="rect">
            <a:avLst/>
          </a:prstGeom>
          <a:noFill/>
        </p:spPr>
        <p:txBody>
          <a:bodyPr wrap="square" rtlCol="0">
            <a:spAutoFit/>
          </a:bodyPr>
          <a:lstStyle/>
          <a:p>
            <a:pPr algn="ctr"/>
            <a:r>
              <a:rPr lang="en-US" sz="3200" b="1" cap="all" dirty="0">
                <a:ln w="9000" cmpd="sng">
                  <a:solidFill>
                    <a:schemeClr val="accent1">
                      <a:lumMod val="75000"/>
                    </a:schemeClr>
                  </a:solidFill>
                  <a:prstDash val="solid"/>
                </a:ln>
                <a:solidFill>
                  <a:schemeClr val="accent1">
                    <a:lumMod val="75000"/>
                  </a:schemeClr>
                </a:solidFill>
                <a:effectLst>
                  <a:reflection blurRad="12700" stA="28000" endPos="45000" dist="1000" dir="5400000" sy="-100000" algn="bl" rotWithShape="0"/>
                </a:effectLst>
              </a:rPr>
              <a:t>Way of death</a:t>
            </a:r>
          </a:p>
        </p:txBody>
      </p:sp>
      <p:sp>
        <p:nvSpPr>
          <p:cNvPr id="5" name="Down Arrow 4"/>
          <p:cNvSpPr/>
          <p:nvPr/>
        </p:nvSpPr>
        <p:spPr>
          <a:xfrm>
            <a:off x="1399880" y="2939789"/>
            <a:ext cx="2328421" cy="1036635"/>
          </a:xfrm>
          <a:prstGeom prst="down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957765" y="2939788"/>
            <a:ext cx="2328421" cy="1036635"/>
          </a:xfrm>
          <a:prstGeom prst="downArrow">
            <a:avLst/>
          </a:prstGeom>
          <a:solidFill>
            <a:srgbClr val="FFC000"/>
          </a:solidFill>
          <a:ln>
            <a:solidFill>
              <a:schemeClr val="tx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06977" y="2313031"/>
            <a:ext cx="6096000" cy="193899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spAutoFit/>
          </a:bodyPr>
          <a:lstStyle/>
          <a:p>
            <a:r>
              <a:rPr lang="en-US" sz="2400" b="1" dirty="0">
                <a:solidFill>
                  <a:schemeClr val="tx2"/>
                </a:solidFill>
                <a:effectLst>
                  <a:outerShdw blurRad="38100" dist="38100" dir="2700000" algn="tl">
                    <a:srgbClr val="000000">
                      <a:alpha val="43137"/>
                    </a:srgbClr>
                  </a:outerShdw>
                </a:effectLst>
              </a:rPr>
              <a:t>Deut. 30:19</a:t>
            </a:r>
            <a:r>
              <a:rPr lang="en-US" sz="2400" dirty="0">
                <a:solidFill>
                  <a:schemeClr val="tx2"/>
                </a:solidFill>
                <a:effectLst>
                  <a:outerShdw blurRad="38100" dist="38100" dir="2700000" algn="tl">
                    <a:srgbClr val="000000">
                      <a:alpha val="43137"/>
                    </a:srgbClr>
                  </a:outerShdw>
                </a:effectLst>
              </a:rPr>
              <a:t>  I call heaven and earth as witnesses today against you, </a:t>
            </a:r>
            <a:r>
              <a:rPr lang="en-US" sz="2400" i="1" dirty="0">
                <a:solidFill>
                  <a:schemeClr val="tx2"/>
                </a:solidFill>
                <a:effectLst>
                  <a:outerShdw blurRad="38100" dist="38100" dir="2700000" algn="tl">
                    <a:srgbClr val="000000">
                      <a:alpha val="43137"/>
                    </a:srgbClr>
                  </a:outerShdw>
                </a:effectLst>
              </a:rPr>
              <a:t>that</a:t>
            </a:r>
            <a:r>
              <a:rPr lang="en-US" sz="2400" dirty="0">
                <a:solidFill>
                  <a:schemeClr val="tx2"/>
                </a:solidFill>
                <a:effectLst>
                  <a:outerShdw blurRad="38100" dist="38100" dir="2700000" algn="tl">
                    <a:srgbClr val="000000">
                      <a:alpha val="43137"/>
                    </a:srgbClr>
                  </a:outerShdw>
                </a:effectLst>
              </a:rPr>
              <a:t> I have set before you life and death, blessing and cursing; therefore choose life, that both you and your descendants may live</a:t>
            </a:r>
          </a:p>
        </p:txBody>
      </p:sp>
    </p:spTree>
    <p:extLst>
      <p:ext uri="{BB962C8B-B14F-4D97-AF65-F5344CB8AC3E}">
        <p14:creationId xmlns:p14="http://schemas.microsoft.com/office/powerpoint/2010/main" val="338061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500"/>
                            </p:stCondLst>
                            <p:childTnLst>
                              <p:par>
                                <p:cTn id="38" presetID="10" presetClass="entr" presetSubtype="0" fill="hold" grpId="0" nodeType="afterEffect">
                                  <p:stCondLst>
                                    <p:cond delay="5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4" grpId="0"/>
      <p:bldP spid="10" grpId="0"/>
      <p:bldP spid="5"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721422" y="4647415"/>
            <a:ext cx="5943218" cy="1095080"/>
          </a:xfrm>
          <a:prstGeom prst="roundRect">
            <a:avLst/>
          </a:prstGeom>
          <a:solidFill>
            <a:schemeClr val="accent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outerShdw blurRad="38100" dist="38100" dir="2700000" algn="tl">
                    <a:srgbClr val="000000">
                      <a:alpha val="43137"/>
                    </a:srgbClr>
                  </a:outerShdw>
                </a:effectLst>
              </a:rPr>
              <a:t>Man’s Freedom to Choose is Limited</a:t>
            </a:r>
          </a:p>
        </p:txBody>
      </p:sp>
      <p:sp>
        <p:nvSpPr>
          <p:cNvPr id="8" name="Content Placeholder 7"/>
          <p:cNvSpPr>
            <a:spLocks noGrp="1"/>
          </p:cNvSpPr>
          <p:nvPr>
            <p:ph idx="1"/>
          </p:nvPr>
        </p:nvSpPr>
        <p:spPr>
          <a:xfrm>
            <a:off x="692072" y="1338596"/>
            <a:ext cx="10997166" cy="2121041"/>
          </a:xfrm>
        </p:spPr>
        <p:txBody>
          <a:bodyPr>
            <a:normAutofit/>
          </a:bodyPr>
          <a:lstStyle/>
          <a:p>
            <a:r>
              <a:rPr lang="en-US" sz="2400" dirty="0">
                <a:solidFill>
                  <a:schemeClr val="tx2"/>
                </a:solidFill>
                <a:effectLst>
                  <a:outerShdw blurRad="38100" dist="38100" dir="2700000" algn="tl">
                    <a:srgbClr val="000000">
                      <a:alpha val="43137"/>
                    </a:srgbClr>
                  </a:outerShdw>
                </a:effectLst>
              </a:rPr>
              <a:t>"Thus you shall say to the people…</a:t>
            </a:r>
          </a:p>
          <a:p>
            <a:pPr lvl="1"/>
            <a:r>
              <a:rPr lang="en-US" sz="2200" dirty="0">
                <a:solidFill>
                  <a:schemeClr val="tx2"/>
                </a:solidFill>
                <a:effectLst>
                  <a:outerShdw blurRad="38100" dist="38100" dir="2700000" algn="tl">
                    <a:srgbClr val="000000">
                      <a:alpha val="43137"/>
                    </a:srgbClr>
                  </a:outerShdw>
                </a:effectLst>
              </a:rPr>
              <a:t>Vs.8 "Behold, I set before you the way of life and the way of death.</a:t>
            </a:r>
          </a:p>
          <a:p>
            <a:pPr lvl="1"/>
            <a:r>
              <a:rPr lang="en-US" sz="2200" dirty="0">
                <a:solidFill>
                  <a:schemeClr val="tx2"/>
                </a:solidFill>
                <a:effectLst>
                  <a:outerShdw blurRad="38100" dist="38100" dir="2700000" algn="tl">
                    <a:srgbClr val="000000">
                      <a:alpha val="43137"/>
                    </a:srgbClr>
                  </a:outerShdw>
                </a:effectLst>
              </a:rPr>
              <a:t>Vs.10</a:t>
            </a:r>
            <a:r>
              <a:rPr lang="en-US" sz="2200" dirty="0"/>
              <a:t> </a:t>
            </a:r>
            <a:r>
              <a:rPr lang="en-US" sz="2200" dirty="0">
                <a:solidFill>
                  <a:schemeClr val="tx2"/>
                </a:solidFill>
                <a:effectLst>
                  <a:outerShdw blurRad="38100" dist="38100" dir="2700000" algn="tl">
                    <a:srgbClr val="000000">
                      <a:alpha val="43137"/>
                    </a:srgbClr>
                  </a:outerShdw>
                </a:effectLst>
              </a:rPr>
              <a:t>For I have set My face against this city for adversity and not for good," says the LORD. "It shall be given into the hand of the king of Babylon, and he shall burn it with fire." '</a:t>
            </a:r>
            <a:r>
              <a:rPr lang="en-US" sz="2200" dirty="0"/>
              <a:t> </a:t>
            </a:r>
          </a:p>
          <a:p>
            <a:pPr lvl="1"/>
            <a:endParaRPr lang="en-US" sz="2200" dirty="0">
              <a:solidFill>
                <a:schemeClr val="tx2"/>
              </a:solidFill>
            </a:endParaRPr>
          </a:p>
          <a:p>
            <a:pPr marL="45720" indent="0">
              <a:buNone/>
            </a:pPr>
            <a:endParaRPr lang="x-none"/>
          </a:p>
          <a:p>
            <a:pPr marL="365760" lvl="1" indent="0">
              <a:buNone/>
            </a:pPr>
            <a:endParaRPr lang="en-US" sz="2200" dirty="0">
              <a:effectLst>
                <a:outerShdw blurRad="38100" dist="38100" dir="2700000" algn="tl">
                  <a:srgbClr val="000000">
                    <a:alpha val="43137"/>
                  </a:srgbClr>
                </a:outerShdw>
              </a:effectLst>
            </a:endParaRPr>
          </a:p>
          <a:p>
            <a:pPr lvl="1"/>
            <a:endParaRPr lang="en-US" sz="22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3" name="Rounded Rectangle 2"/>
          <p:cNvSpPr/>
          <p:nvPr/>
        </p:nvSpPr>
        <p:spPr>
          <a:xfrm>
            <a:off x="1084083" y="3280528"/>
            <a:ext cx="5608948" cy="1640264"/>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rPr>
              <a:t>God’s Sovereignty and Man’s Responsibility</a:t>
            </a:r>
          </a:p>
        </p:txBody>
      </p:sp>
    </p:spTree>
    <p:extLst>
      <p:ext uri="{BB962C8B-B14F-4D97-AF65-F5344CB8AC3E}">
        <p14:creationId xmlns:p14="http://schemas.microsoft.com/office/powerpoint/2010/main" val="26561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92072" y="1338596"/>
            <a:ext cx="10997166" cy="1743969"/>
          </a:xfrm>
        </p:spPr>
        <p:txBody>
          <a:bodyPr>
            <a:normAutofit/>
          </a:bodyPr>
          <a:lstStyle/>
          <a:p>
            <a:r>
              <a:rPr lang="en-US" sz="2400" b="1" dirty="0" err="1"/>
              <a:t>Jer</a:t>
            </a:r>
            <a:r>
              <a:rPr lang="en-US" sz="2400" b="1" dirty="0"/>
              <a:t> 21:11,12</a:t>
            </a:r>
            <a:r>
              <a:rPr lang="en-US" sz="2400" dirty="0"/>
              <a:t>  </a:t>
            </a:r>
            <a:r>
              <a:rPr lang="en-US" sz="2400" dirty="0">
                <a:solidFill>
                  <a:schemeClr val="tx2"/>
                </a:solidFill>
                <a:effectLst>
                  <a:outerShdw blurRad="38100" dist="38100" dir="2700000" algn="tl">
                    <a:srgbClr val="000000">
                      <a:alpha val="43137"/>
                    </a:srgbClr>
                  </a:outerShdw>
                </a:effectLst>
              </a:rPr>
              <a:t>"And concerning the house of the king of Judah, say</a:t>
            </a:r>
            <a:r>
              <a:rPr lang="en-US" sz="2400" i="1" dirty="0">
                <a:solidFill>
                  <a:schemeClr val="tx2"/>
                </a:solidFill>
                <a:effectLst>
                  <a:outerShdw blurRad="38100" dist="38100" dir="2700000" algn="tl">
                    <a:srgbClr val="000000">
                      <a:alpha val="43137"/>
                    </a:srgbClr>
                  </a:outerShdw>
                </a:effectLst>
              </a:rPr>
              <a:t>,</a:t>
            </a:r>
            <a:r>
              <a:rPr lang="en-US" sz="2400" dirty="0">
                <a:solidFill>
                  <a:schemeClr val="tx2"/>
                </a:solidFill>
                <a:effectLst>
                  <a:outerShdw blurRad="38100" dist="38100" dir="2700000" algn="tl">
                    <a:srgbClr val="000000">
                      <a:alpha val="43137"/>
                    </a:srgbClr>
                  </a:outerShdw>
                </a:effectLst>
              </a:rPr>
              <a:t> 'Hear the word of the LORD, O house of David! Thus says the LORD: "Execute judgment in the morning; And deliver him who is plundered out of the hand of the oppressor, Lest My fury go forth like fire and burn so that no one can quench it</a:t>
            </a:r>
            <a:r>
              <a:rPr lang="en-US" sz="2400" i="1" dirty="0">
                <a:solidFill>
                  <a:schemeClr val="tx2"/>
                </a:solidFill>
                <a:effectLst>
                  <a:outerShdw blurRad="38100" dist="38100" dir="2700000" algn="tl">
                    <a:srgbClr val="000000">
                      <a:alpha val="43137"/>
                    </a:srgbClr>
                  </a:outerShdw>
                </a:effectLst>
              </a:rPr>
              <a:t>,</a:t>
            </a:r>
            <a:r>
              <a:rPr lang="en-US" sz="2400" dirty="0">
                <a:solidFill>
                  <a:schemeClr val="tx2"/>
                </a:solidFill>
                <a:effectLst>
                  <a:outerShdw blurRad="38100" dist="38100" dir="2700000" algn="tl">
                    <a:srgbClr val="000000">
                      <a:alpha val="43137"/>
                    </a:srgbClr>
                  </a:outerShdw>
                </a:effectLst>
              </a:rPr>
              <a:t> because of the evil of your doings. </a:t>
            </a:r>
          </a:p>
          <a:p>
            <a:pPr marL="45720" indent="0">
              <a:buNone/>
            </a:pPr>
            <a:endParaRPr lang="x-none"/>
          </a:p>
          <a:p>
            <a:pPr marL="365760" lvl="1" indent="0">
              <a:buNone/>
            </a:pPr>
            <a:endParaRPr lang="en-US" sz="2200" dirty="0">
              <a:effectLst>
                <a:outerShdw blurRad="38100" dist="38100" dir="2700000" algn="tl">
                  <a:srgbClr val="000000">
                    <a:alpha val="43137"/>
                  </a:srgbClr>
                </a:outerShdw>
              </a:effectLst>
            </a:endParaRPr>
          </a:p>
          <a:p>
            <a:pPr lvl="1"/>
            <a:endParaRPr lang="en-US" sz="22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9" name="Straight Connector 8"/>
          <p:cNvCxnSpPr/>
          <p:nvPr/>
        </p:nvCxnSpPr>
        <p:spPr>
          <a:xfrm>
            <a:off x="2678783" y="2009476"/>
            <a:ext cx="229857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87497" y="3308884"/>
            <a:ext cx="9593072" cy="2277547"/>
          </a:xfrm>
          <a:prstGeom prst="rect">
            <a:avLst/>
          </a:prstGeom>
        </p:spPr>
        <p:txBody>
          <a:bodyPr wrap="square">
            <a:spAutoFit/>
          </a:bodyPr>
          <a:lstStyle/>
          <a:p>
            <a:pPr marL="461963" indent="-461963">
              <a:spcAft>
                <a:spcPts val="1200"/>
              </a:spcAft>
              <a:buFont typeface="Wingdings" pitchFamily="2" charset="2"/>
              <a:buChar char="Ø"/>
            </a:pPr>
            <a:r>
              <a:rPr lang="en-US" sz="2200" dirty="0" err="1">
                <a:effectLst>
                  <a:outerShdw blurRad="38100" dist="38100" dir="2700000" algn="tl">
                    <a:srgbClr val="000000">
                      <a:alpha val="43137"/>
                    </a:srgbClr>
                  </a:outerShdw>
                </a:effectLst>
              </a:rPr>
              <a:t>Jer</a:t>
            </a:r>
            <a:r>
              <a:rPr lang="en-US" sz="2200" dirty="0">
                <a:effectLst>
                  <a:outerShdw blurRad="38100" dist="38100" dir="2700000" algn="tl">
                    <a:srgbClr val="000000">
                      <a:alpha val="43137"/>
                    </a:srgbClr>
                  </a:outerShdw>
                </a:effectLst>
              </a:rPr>
              <a:t> 21:13  "Behold, I </a:t>
            </a:r>
            <a:r>
              <a:rPr lang="en-US" sz="2200" i="1" dirty="0">
                <a:effectLst>
                  <a:outerShdw blurRad="38100" dist="38100" dir="2700000" algn="tl">
                    <a:srgbClr val="000000">
                      <a:alpha val="43137"/>
                    </a:srgbClr>
                  </a:outerShdw>
                </a:effectLst>
              </a:rPr>
              <a:t>am</a:t>
            </a:r>
            <a:r>
              <a:rPr lang="en-US" sz="2200" dirty="0">
                <a:effectLst>
                  <a:outerShdw blurRad="38100" dist="38100" dir="2700000" algn="tl">
                    <a:srgbClr val="000000">
                      <a:alpha val="43137"/>
                    </a:srgbClr>
                  </a:outerShdw>
                </a:effectLst>
              </a:rPr>
              <a:t> against you, O inhabitant of the valley, </a:t>
            </a:r>
            <a:r>
              <a:rPr lang="en-US" sz="2200" i="1" dirty="0">
                <a:effectLst>
                  <a:outerShdw blurRad="38100" dist="38100" dir="2700000" algn="tl">
                    <a:srgbClr val="000000">
                      <a:alpha val="43137"/>
                    </a:srgbClr>
                  </a:outerShdw>
                </a:effectLst>
              </a:rPr>
              <a:t>And</a:t>
            </a:r>
            <a:r>
              <a:rPr lang="en-US" sz="2200" dirty="0">
                <a:effectLst>
                  <a:outerShdw blurRad="38100" dist="38100" dir="2700000" algn="tl">
                    <a:srgbClr val="000000">
                      <a:alpha val="43137"/>
                    </a:srgbClr>
                  </a:outerShdw>
                </a:effectLst>
              </a:rPr>
              <a:t> </a:t>
            </a:r>
            <a:r>
              <a:rPr lang="en-US" sz="2200" u="sng" dirty="0">
                <a:solidFill>
                  <a:srgbClr val="C00000"/>
                </a:solidFill>
                <a:effectLst>
                  <a:outerShdw blurRad="38100" dist="38100" dir="2700000" algn="tl">
                    <a:srgbClr val="000000">
                      <a:alpha val="43137"/>
                    </a:srgbClr>
                  </a:outerShdw>
                </a:effectLst>
              </a:rPr>
              <a:t>rock of the plain</a:t>
            </a:r>
            <a:r>
              <a:rPr lang="en-US" sz="2200" dirty="0">
                <a:effectLst>
                  <a:outerShdw blurRad="38100" dist="38100" dir="2700000" algn="tl">
                    <a:srgbClr val="000000">
                      <a:alpha val="43137"/>
                    </a:srgbClr>
                  </a:outerShdw>
                </a:effectLst>
              </a:rPr>
              <a:t>," says the LORD, "Who say, 'Who shall come down against us? Or who shall enter our dwellings?' </a:t>
            </a:r>
          </a:p>
          <a:p>
            <a:pPr marL="461963" indent="-461963">
              <a:buFont typeface="Wingdings" pitchFamily="2" charset="2"/>
              <a:buChar char="Ø"/>
            </a:pPr>
            <a:r>
              <a:rPr lang="en-US" sz="2200" dirty="0" err="1">
                <a:effectLst>
                  <a:outerShdw blurRad="38100" dist="38100" dir="2700000" algn="tl">
                    <a:srgbClr val="000000">
                      <a:alpha val="43137"/>
                    </a:srgbClr>
                  </a:outerShdw>
                </a:effectLst>
              </a:rPr>
              <a:t>Jer</a:t>
            </a:r>
            <a:r>
              <a:rPr lang="en-US" sz="2200" dirty="0">
                <a:effectLst>
                  <a:outerShdw blurRad="38100" dist="38100" dir="2700000" algn="tl">
                    <a:srgbClr val="000000">
                      <a:alpha val="43137"/>
                    </a:srgbClr>
                  </a:outerShdw>
                </a:effectLst>
              </a:rPr>
              <a:t> 21:14  But I will punish you according to the fruit of your doings," says the LORD; "I will kindle a fire in its forest, And it shall devour all things around it." ' " </a:t>
            </a:r>
          </a:p>
        </p:txBody>
      </p:sp>
      <p:cxnSp>
        <p:nvCxnSpPr>
          <p:cNvPr id="13" name="Straight Connector 12"/>
          <p:cNvCxnSpPr/>
          <p:nvPr/>
        </p:nvCxnSpPr>
        <p:spPr>
          <a:xfrm>
            <a:off x="6052008" y="4006392"/>
            <a:ext cx="3940404" cy="94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51261" y="4347329"/>
            <a:ext cx="3580615" cy="942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68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9" name="Straight Connector 8"/>
          <p:cNvCxnSpPr/>
          <p:nvPr/>
        </p:nvCxnSpPr>
        <p:spPr>
          <a:xfrm>
            <a:off x="5592450" y="1726672"/>
            <a:ext cx="46356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876693" y="1329180"/>
            <a:ext cx="10019907" cy="2224726"/>
          </a:xfrm>
        </p:spPr>
        <p:txBody>
          <a:bodyPr>
            <a:noAutofit/>
          </a:bodyPr>
          <a:lstStyle/>
          <a:p>
            <a:pPr>
              <a:lnSpc>
                <a:spcPts val="3100"/>
              </a:lnSpc>
            </a:pPr>
            <a:r>
              <a:rPr lang="en-US" sz="2400" b="1" dirty="0" err="1"/>
              <a:t>Jer</a:t>
            </a:r>
            <a:r>
              <a:rPr lang="en-US" sz="2400" b="1" dirty="0"/>
              <a:t> 22:1-4</a:t>
            </a:r>
            <a:r>
              <a:rPr lang="en-US" sz="2400" dirty="0"/>
              <a:t>  </a:t>
            </a:r>
            <a:r>
              <a:rPr lang="en-US" sz="2400" dirty="0">
                <a:solidFill>
                  <a:schemeClr val="tx2"/>
                </a:solidFill>
                <a:effectLst>
                  <a:outerShdw blurRad="38100" dist="38100" dir="2700000" algn="tl">
                    <a:srgbClr val="000000">
                      <a:alpha val="43137"/>
                    </a:srgbClr>
                  </a:outerShdw>
                </a:effectLst>
              </a:rPr>
              <a:t>Thus says the LORD: "Go down to the house of the king of Judah, and there speak this word, </a:t>
            </a:r>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and say, 'Hear the word of the LORD, O king of Judah, you who sit on the throne of David, you and your servants and your people who enter these gates! </a:t>
            </a:r>
          </a:p>
        </p:txBody>
      </p:sp>
      <p:cxnSp>
        <p:nvCxnSpPr>
          <p:cNvPr id="11" name="Straight Connector 10"/>
          <p:cNvCxnSpPr/>
          <p:nvPr/>
        </p:nvCxnSpPr>
        <p:spPr>
          <a:xfrm>
            <a:off x="1219984" y="2114742"/>
            <a:ext cx="75964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93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206" y="2479676"/>
            <a:ext cx="3474720" cy="1600200"/>
          </a:xfrm>
        </p:spPr>
        <p:txBody>
          <a:bodyPr/>
          <a:lstStyle/>
          <a:p>
            <a:r>
              <a:rPr lang="en-US" dirty="0"/>
              <a:t>Josiah’s sons</a:t>
            </a:r>
          </a:p>
        </p:txBody>
      </p:sp>
      <p:sp>
        <p:nvSpPr>
          <p:cNvPr id="6" name="Rectangle 1026"/>
          <p:cNvSpPr>
            <a:spLocks noChangeArrowheads="1"/>
          </p:cNvSpPr>
          <p:nvPr/>
        </p:nvSpPr>
        <p:spPr bwMode="auto">
          <a:xfrm>
            <a:off x="0" y="0"/>
            <a:ext cx="7650204"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 name="Line 4"/>
          <p:cNvSpPr>
            <a:spLocks noChangeShapeType="1"/>
          </p:cNvSpPr>
          <p:nvPr/>
        </p:nvSpPr>
        <p:spPr bwMode="auto">
          <a:xfrm>
            <a:off x="898252" y="2559168"/>
            <a:ext cx="579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 name="Line 5"/>
          <p:cNvSpPr>
            <a:spLocks noChangeShapeType="1"/>
          </p:cNvSpPr>
          <p:nvPr/>
        </p:nvSpPr>
        <p:spPr bwMode="auto">
          <a:xfrm flipV="1">
            <a:off x="3851002" y="1568568"/>
            <a:ext cx="0" cy="1009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819360023"/>
              </p:ext>
            </p:extLst>
          </p:nvPr>
        </p:nvGraphicFramePr>
        <p:xfrm>
          <a:off x="3343002" y="520818"/>
          <a:ext cx="1016000" cy="1130300"/>
        </p:xfrm>
        <a:graphic>
          <a:graphicData uri="http://schemas.openxmlformats.org/presentationml/2006/ole">
            <mc:AlternateContent xmlns:mc="http://schemas.openxmlformats.org/markup-compatibility/2006">
              <mc:Choice xmlns:v="urn:schemas-microsoft-com:vml" Requires="v">
                <p:oleObj spid="_x0000_s3129" name="Image" r:id="rId3" imgW="1015515" imgH="1130159" progId="PhotoshopElements.Image.2">
                  <p:embed/>
                </p:oleObj>
              </mc:Choice>
              <mc:Fallback>
                <p:oleObj name="Image" r:id="rId3" imgW="1015515" imgH="1130159" progId="PhotoshopElements.Imag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002" y="520818"/>
                        <a:ext cx="1016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Line 7"/>
          <p:cNvSpPr>
            <a:spLocks noChangeShapeType="1"/>
          </p:cNvSpPr>
          <p:nvPr/>
        </p:nvSpPr>
        <p:spPr bwMode="auto">
          <a:xfrm flipV="1">
            <a:off x="917302" y="2540118"/>
            <a:ext cx="0" cy="609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Line 8"/>
          <p:cNvSpPr>
            <a:spLocks noChangeShapeType="1"/>
          </p:cNvSpPr>
          <p:nvPr/>
        </p:nvSpPr>
        <p:spPr bwMode="auto">
          <a:xfrm flipV="1">
            <a:off x="3262040" y="2544881"/>
            <a:ext cx="0" cy="609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9"/>
          <p:cNvSpPr>
            <a:spLocks noChangeShapeType="1"/>
          </p:cNvSpPr>
          <p:nvPr/>
        </p:nvSpPr>
        <p:spPr bwMode="auto">
          <a:xfrm flipV="1">
            <a:off x="6657702" y="2536943"/>
            <a:ext cx="0" cy="609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5" name="Object 3"/>
          <p:cNvGraphicFramePr>
            <a:graphicFrameLocks noChangeAspect="1"/>
          </p:cNvGraphicFramePr>
          <p:nvPr>
            <p:extLst>
              <p:ext uri="{D42A27DB-BD31-4B8C-83A1-F6EECF244321}">
                <p14:modId xmlns:p14="http://schemas.microsoft.com/office/powerpoint/2010/main" val="2817567789"/>
              </p:ext>
            </p:extLst>
          </p:nvPr>
        </p:nvGraphicFramePr>
        <p:xfrm>
          <a:off x="6168752" y="2794118"/>
          <a:ext cx="1155700" cy="1168400"/>
        </p:xfrm>
        <a:graphic>
          <a:graphicData uri="http://schemas.openxmlformats.org/presentationml/2006/ole">
            <mc:AlternateContent xmlns:mc="http://schemas.openxmlformats.org/markup-compatibility/2006">
              <mc:Choice xmlns:v="urn:schemas-microsoft-com:vml" Requires="v">
                <p:oleObj spid="_x0000_s3130" name="Image" r:id="rId5" imgW="1155148" imgH="1168254" progId="PhotoshopElements.Image.2">
                  <p:embed/>
                </p:oleObj>
              </mc:Choice>
              <mc:Fallback>
                <p:oleObj name="Image" r:id="rId5" imgW="1155148" imgH="1168254" progId="PhotoshopElements.Image.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752" y="2794118"/>
                        <a:ext cx="1155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11"/>
          <p:cNvSpPr>
            <a:spLocks noChangeShapeType="1"/>
          </p:cNvSpPr>
          <p:nvPr/>
        </p:nvSpPr>
        <p:spPr bwMode="auto">
          <a:xfrm flipH="1" flipV="1">
            <a:off x="898252" y="4418713"/>
            <a:ext cx="0" cy="13144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7" name="Object 4"/>
          <p:cNvGraphicFramePr>
            <a:graphicFrameLocks noChangeAspect="1"/>
          </p:cNvGraphicFramePr>
          <p:nvPr>
            <p:extLst>
              <p:ext uri="{D42A27DB-BD31-4B8C-83A1-F6EECF244321}">
                <p14:modId xmlns:p14="http://schemas.microsoft.com/office/powerpoint/2010/main" val="4131278793"/>
              </p:ext>
            </p:extLst>
          </p:nvPr>
        </p:nvGraphicFramePr>
        <p:xfrm>
          <a:off x="278324" y="2792531"/>
          <a:ext cx="1270000" cy="1168400"/>
        </p:xfrm>
        <a:graphic>
          <a:graphicData uri="http://schemas.openxmlformats.org/presentationml/2006/ole">
            <mc:AlternateContent xmlns:mc="http://schemas.openxmlformats.org/markup-compatibility/2006">
              <mc:Choice xmlns:v="urn:schemas-microsoft-com:vml" Requires="v">
                <p:oleObj spid="_x0000_s3131" name="Image" r:id="rId7" imgW="1269841" imgH="1168254" progId="PhotoshopElements.Image.2">
                  <p:embed/>
                </p:oleObj>
              </mc:Choice>
              <mc:Fallback>
                <p:oleObj name="Image" r:id="rId7" imgW="1269841" imgH="1168254" progId="PhotoshopElements.Image.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324" y="2792531"/>
                        <a:ext cx="12700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13"/>
          <p:cNvSpPr txBox="1">
            <a:spLocks noChangeArrowheads="1"/>
          </p:cNvSpPr>
          <p:nvPr/>
        </p:nvSpPr>
        <p:spPr bwMode="auto">
          <a:xfrm>
            <a:off x="2752962" y="2188282"/>
            <a:ext cx="1027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Hamutal</a:t>
            </a:r>
            <a:endParaRPr lang="en-US" altLang="en-US" sz="1800" dirty="0">
              <a:solidFill>
                <a:srgbClr val="003399"/>
              </a:solidFill>
              <a:latin typeface="Tahoma" panose="020B0604030504040204" pitchFamily="34" charset="0"/>
            </a:endParaRPr>
          </a:p>
        </p:txBody>
      </p:sp>
      <p:sp>
        <p:nvSpPr>
          <p:cNvPr id="19" name="Text Box 14"/>
          <p:cNvSpPr txBox="1">
            <a:spLocks noChangeArrowheads="1"/>
          </p:cNvSpPr>
          <p:nvPr/>
        </p:nvSpPr>
        <p:spPr bwMode="auto">
          <a:xfrm>
            <a:off x="393899" y="2184519"/>
            <a:ext cx="1062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Zebudah</a:t>
            </a:r>
            <a:endParaRPr lang="en-US" altLang="en-US" sz="1800" dirty="0">
              <a:solidFill>
                <a:srgbClr val="003399"/>
              </a:solidFill>
              <a:latin typeface="Tahoma" panose="020B0604030504040204" pitchFamily="34" charset="0"/>
            </a:endParaRPr>
          </a:p>
        </p:txBody>
      </p:sp>
      <p:sp>
        <p:nvSpPr>
          <p:cNvPr id="20" name="Text Box 15"/>
          <p:cNvSpPr txBox="1">
            <a:spLocks noChangeArrowheads="1"/>
          </p:cNvSpPr>
          <p:nvPr/>
        </p:nvSpPr>
        <p:spPr bwMode="auto">
          <a:xfrm>
            <a:off x="3222352" y="1797168"/>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640-609</a:t>
            </a:r>
          </a:p>
          <a:p>
            <a:pPr algn="ctr" eaLnBrk="1" hangingPunct="1">
              <a:lnSpc>
                <a:spcPct val="80000"/>
              </a:lnSpc>
              <a:spcBef>
                <a:spcPct val="25000"/>
              </a:spcBef>
            </a:pPr>
            <a:r>
              <a:rPr lang="en-US" altLang="en-US" sz="1800" b="1" dirty="0">
                <a:latin typeface="Tempus Sans ITC" panose="04020404030D07020202" pitchFamily="82" charset="0"/>
              </a:rPr>
              <a:t>Age 8</a:t>
            </a:r>
          </a:p>
        </p:txBody>
      </p:sp>
      <p:graphicFrame>
        <p:nvGraphicFramePr>
          <p:cNvPr id="21" name="Object 5"/>
          <p:cNvGraphicFramePr>
            <a:graphicFrameLocks noChangeAspect="1"/>
          </p:cNvGraphicFramePr>
          <p:nvPr>
            <p:extLst>
              <p:ext uri="{D42A27DB-BD31-4B8C-83A1-F6EECF244321}">
                <p14:modId xmlns:p14="http://schemas.microsoft.com/office/powerpoint/2010/main" val="1993919654"/>
              </p:ext>
            </p:extLst>
          </p:nvPr>
        </p:nvGraphicFramePr>
        <p:xfrm>
          <a:off x="2714352" y="2783006"/>
          <a:ext cx="1270000" cy="1181100"/>
        </p:xfrm>
        <a:graphic>
          <a:graphicData uri="http://schemas.openxmlformats.org/presentationml/2006/ole">
            <mc:AlternateContent xmlns:mc="http://schemas.openxmlformats.org/markup-compatibility/2006">
              <mc:Choice xmlns:v="urn:schemas-microsoft-com:vml" Requires="v">
                <p:oleObj spid="_x0000_s3132" name="Image" r:id="rId9" imgW="1269841" imgH="1180952" progId="PhotoshopElements.Image.2">
                  <p:embed/>
                </p:oleObj>
              </mc:Choice>
              <mc:Fallback>
                <p:oleObj name="Image" r:id="rId9" imgW="1269841" imgH="1180952" progId="PhotoshopElements.Image.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4352" y="2783006"/>
                        <a:ext cx="1270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17"/>
          <p:cNvSpPr txBox="1">
            <a:spLocks noChangeArrowheads="1"/>
          </p:cNvSpPr>
          <p:nvPr/>
        </p:nvSpPr>
        <p:spPr bwMode="auto">
          <a:xfrm>
            <a:off x="2555602" y="4083168"/>
            <a:ext cx="15240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609 (3 mon)</a:t>
            </a:r>
          </a:p>
          <a:p>
            <a:pPr algn="ctr" eaLnBrk="1" hangingPunct="1">
              <a:lnSpc>
                <a:spcPct val="80000"/>
              </a:lnSpc>
              <a:spcBef>
                <a:spcPct val="25000"/>
              </a:spcBef>
            </a:pPr>
            <a:r>
              <a:rPr lang="en-US" altLang="en-US" sz="1800" b="1" dirty="0">
                <a:latin typeface="Tempus Sans ITC" panose="04020404030D07020202" pitchFamily="82" charset="0"/>
              </a:rPr>
              <a:t>Age 23</a:t>
            </a:r>
          </a:p>
        </p:txBody>
      </p:sp>
      <p:sp>
        <p:nvSpPr>
          <p:cNvPr id="23" name="Text Box 18"/>
          <p:cNvSpPr txBox="1">
            <a:spLocks noChangeArrowheads="1"/>
          </p:cNvSpPr>
          <p:nvPr/>
        </p:nvSpPr>
        <p:spPr bwMode="auto">
          <a:xfrm>
            <a:off x="6154465" y="2187694"/>
            <a:ext cx="1027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Hamutal</a:t>
            </a:r>
            <a:endParaRPr lang="en-US" altLang="en-US" sz="1800" dirty="0">
              <a:solidFill>
                <a:srgbClr val="003399"/>
              </a:solidFill>
              <a:latin typeface="Tahoma" panose="020B0604030504040204" pitchFamily="34" charset="0"/>
            </a:endParaRPr>
          </a:p>
        </p:txBody>
      </p:sp>
      <p:sp>
        <p:nvSpPr>
          <p:cNvPr id="24" name="Text Box 19"/>
          <p:cNvSpPr txBox="1">
            <a:spLocks noChangeArrowheads="1"/>
          </p:cNvSpPr>
          <p:nvPr/>
        </p:nvSpPr>
        <p:spPr bwMode="auto">
          <a:xfrm>
            <a:off x="251728" y="4006968"/>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609-597</a:t>
            </a:r>
          </a:p>
          <a:p>
            <a:pPr algn="ctr" eaLnBrk="1" hangingPunct="1">
              <a:lnSpc>
                <a:spcPct val="80000"/>
              </a:lnSpc>
              <a:spcBef>
                <a:spcPct val="25000"/>
              </a:spcBef>
            </a:pPr>
            <a:r>
              <a:rPr lang="en-US" altLang="en-US" sz="1800" b="1" dirty="0">
                <a:latin typeface="Tempus Sans ITC" panose="04020404030D07020202" pitchFamily="82" charset="0"/>
              </a:rPr>
              <a:t>Age 25</a:t>
            </a:r>
          </a:p>
        </p:txBody>
      </p:sp>
      <p:sp>
        <p:nvSpPr>
          <p:cNvPr id="25" name="Text Box 20"/>
          <p:cNvSpPr txBox="1">
            <a:spLocks noChangeArrowheads="1"/>
          </p:cNvSpPr>
          <p:nvPr/>
        </p:nvSpPr>
        <p:spPr bwMode="auto">
          <a:xfrm>
            <a:off x="1717402" y="5079283"/>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lnSpc>
                <a:spcPct val="80000"/>
              </a:lnSpc>
              <a:spcBef>
                <a:spcPct val="25000"/>
              </a:spcBef>
            </a:pPr>
            <a:r>
              <a:rPr lang="en-US" altLang="en-US" sz="1800" b="1" dirty="0">
                <a:latin typeface="Tempus Sans ITC" panose="04020404030D07020202" pitchFamily="82" charset="0"/>
              </a:rPr>
              <a:t>597</a:t>
            </a:r>
          </a:p>
          <a:p>
            <a:pPr eaLnBrk="1" hangingPunct="1">
              <a:lnSpc>
                <a:spcPct val="80000"/>
              </a:lnSpc>
              <a:spcBef>
                <a:spcPct val="25000"/>
              </a:spcBef>
            </a:pPr>
            <a:r>
              <a:rPr lang="en-US" altLang="en-US" sz="1800" b="1" dirty="0">
                <a:latin typeface="Tempus Sans ITC" panose="04020404030D07020202" pitchFamily="82" charset="0"/>
              </a:rPr>
              <a:t>Age 8/18</a:t>
            </a:r>
          </a:p>
        </p:txBody>
      </p:sp>
      <p:sp>
        <p:nvSpPr>
          <p:cNvPr id="26" name="Text Box 21"/>
          <p:cNvSpPr txBox="1">
            <a:spLocks noChangeArrowheads="1"/>
          </p:cNvSpPr>
          <p:nvPr/>
        </p:nvSpPr>
        <p:spPr bwMode="auto">
          <a:xfrm>
            <a:off x="6041752" y="4016955"/>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597-586</a:t>
            </a:r>
          </a:p>
          <a:p>
            <a:pPr algn="ctr" eaLnBrk="1" hangingPunct="1">
              <a:lnSpc>
                <a:spcPct val="80000"/>
              </a:lnSpc>
              <a:spcBef>
                <a:spcPct val="25000"/>
              </a:spcBef>
            </a:pPr>
            <a:r>
              <a:rPr lang="en-US" altLang="en-US" sz="1800" b="1" dirty="0">
                <a:latin typeface="Tempus Sans ITC" panose="04020404030D07020202" pitchFamily="82" charset="0"/>
              </a:rPr>
              <a:t>Age 21 </a:t>
            </a:r>
          </a:p>
        </p:txBody>
      </p:sp>
      <p:sp>
        <p:nvSpPr>
          <p:cNvPr id="27" name="Text Box 22"/>
          <p:cNvSpPr txBox="1">
            <a:spLocks noChangeArrowheads="1"/>
          </p:cNvSpPr>
          <p:nvPr/>
        </p:nvSpPr>
        <p:spPr bwMode="auto">
          <a:xfrm>
            <a:off x="978803" y="4473693"/>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Nehushta</a:t>
            </a:r>
            <a:endParaRPr lang="en-US" altLang="en-US" sz="1800" dirty="0">
              <a:solidFill>
                <a:srgbClr val="003399"/>
              </a:solidFill>
              <a:latin typeface="Tahoma" panose="020B0604030504040204" pitchFamily="34" charset="0"/>
            </a:endParaRPr>
          </a:p>
        </p:txBody>
      </p:sp>
      <p:sp>
        <p:nvSpPr>
          <p:cNvPr id="28" name="Line 23"/>
          <p:cNvSpPr>
            <a:spLocks noChangeShapeType="1"/>
          </p:cNvSpPr>
          <p:nvPr/>
        </p:nvSpPr>
        <p:spPr bwMode="auto">
          <a:xfrm flipV="1">
            <a:off x="1241152" y="5702418"/>
            <a:ext cx="4248150" cy="19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29" name="Object 6"/>
          <p:cNvGraphicFramePr>
            <a:graphicFrameLocks noChangeAspect="1"/>
          </p:cNvGraphicFramePr>
          <p:nvPr>
            <p:extLst>
              <p:ext uri="{D42A27DB-BD31-4B8C-83A1-F6EECF244321}">
                <p14:modId xmlns:p14="http://schemas.microsoft.com/office/powerpoint/2010/main" val="77098824"/>
              </p:ext>
            </p:extLst>
          </p:nvPr>
        </p:nvGraphicFramePr>
        <p:xfrm>
          <a:off x="180702" y="4862631"/>
          <a:ext cx="1549400" cy="1155700"/>
        </p:xfrm>
        <a:graphic>
          <a:graphicData uri="http://schemas.openxmlformats.org/presentationml/2006/ole">
            <mc:AlternateContent xmlns:mc="http://schemas.openxmlformats.org/markup-compatibility/2006">
              <mc:Choice xmlns:v="urn:schemas-microsoft-com:vml" Requires="v">
                <p:oleObj spid="_x0000_s3133" name="Image" r:id="rId11" imgW="1549206" imgH="1155148" progId="PhotoshopElements.Image.2">
                  <p:embed/>
                </p:oleObj>
              </mc:Choice>
              <mc:Fallback>
                <p:oleObj name="Image" r:id="rId11" imgW="1549206" imgH="1155148" progId="PhotoshopElements.Image.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702" y="4862631"/>
                        <a:ext cx="1549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25"/>
          <p:cNvSpPr txBox="1">
            <a:spLocks noChangeArrowheads="1"/>
          </p:cNvSpPr>
          <p:nvPr/>
        </p:nvSpPr>
        <p:spPr bwMode="auto">
          <a:xfrm>
            <a:off x="2841352" y="5511918"/>
            <a:ext cx="1885950" cy="376238"/>
          </a:xfrm>
          <a:prstGeom prst="rect">
            <a:avLst/>
          </a:prstGeom>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800" b="1" dirty="0">
                <a:solidFill>
                  <a:schemeClr val="tx2"/>
                </a:solidFill>
                <a:effectLst>
                  <a:outerShdw blurRad="38100" dist="38100" dir="2700000" algn="tl">
                    <a:srgbClr val="000000">
                      <a:alpha val="43137"/>
                    </a:srgbClr>
                  </a:outerShdw>
                </a:effectLst>
                <a:latin typeface="Tahoma" panose="020B0604030504040204" pitchFamily="34" charset="0"/>
              </a:rPr>
              <a:t>Shealtiel</a:t>
            </a:r>
          </a:p>
        </p:txBody>
      </p:sp>
      <p:sp>
        <p:nvSpPr>
          <p:cNvPr id="31" name="Text Box 26"/>
          <p:cNvSpPr txBox="1">
            <a:spLocks noChangeArrowheads="1"/>
          </p:cNvSpPr>
          <p:nvPr/>
        </p:nvSpPr>
        <p:spPr bwMode="auto">
          <a:xfrm>
            <a:off x="5089252" y="5108694"/>
            <a:ext cx="1885950" cy="993775"/>
          </a:xfrm>
          <a:prstGeom prst="rect">
            <a:avLst/>
          </a:prstGeom>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25000"/>
              </a:spcBef>
            </a:pPr>
            <a:r>
              <a:rPr lang="en-US" altLang="en-US" sz="1800" b="1" dirty="0">
                <a:solidFill>
                  <a:schemeClr val="tx2"/>
                </a:solidFill>
                <a:effectLst>
                  <a:outerShdw blurRad="38100" dist="38100" dir="2700000" algn="tl">
                    <a:srgbClr val="000000">
                      <a:alpha val="43137"/>
                    </a:srgbClr>
                  </a:outerShdw>
                </a:effectLst>
                <a:latin typeface="Tahoma" panose="020B0604030504040204" pitchFamily="34" charset="0"/>
              </a:rPr>
              <a:t>Zerubbabel</a:t>
            </a:r>
          </a:p>
          <a:p>
            <a:pPr eaLnBrk="1" hangingPunct="1">
              <a:spcBef>
                <a:spcPct val="25000"/>
              </a:spcBef>
            </a:pPr>
            <a:r>
              <a:rPr lang="en-US" altLang="en-US" sz="1800" b="1" dirty="0">
                <a:solidFill>
                  <a:schemeClr val="tx2"/>
                </a:solidFill>
                <a:effectLst>
                  <a:outerShdw blurRad="38100" dist="38100" dir="2700000" algn="tl">
                    <a:srgbClr val="000000">
                      <a:alpha val="43137"/>
                    </a:srgbClr>
                  </a:outerShdw>
                </a:effectLst>
                <a:latin typeface="Tahoma" panose="020B0604030504040204" pitchFamily="34" charset="0"/>
              </a:rPr>
              <a:t>Governor on Return</a:t>
            </a:r>
          </a:p>
        </p:txBody>
      </p:sp>
      <p:sp>
        <p:nvSpPr>
          <p:cNvPr id="32" name="TextBox 27"/>
          <p:cNvSpPr txBox="1">
            <a:spLocks noChangeArrowheads="1"/>
          </p:cNvSpPr>
          <p:nvPr/>
        </p:nvSpPr>
        <p:spPr bwMode="auto">
          <a:xfrm>
            <a:off x="6097316" y="4502268"/>
            <a:ext cx="1430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~618 BC</a:t>
            </a:r>
          </a:p>
        </p:txBody>
      </p:sp>
      <p:sp>
        <p:nvSpPr>
          <p:cNvPr id="33" name="TextBox 28"/>
          <p:cNvSpPr txBox="1">
            <a:spLocks noChangeArrowheads="1"/>
          </p:cNvSpPr>
          <p:nvPr/>
        </p:nvSpPr>
        <p:spPr bwMode="auto">
          <a:xfrm>
            <a:off x="2554016" y="4607043"/>
            <a:ext cx="1430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~633 BC</a:t>
            </a:r>
          </a:p>
        </p:txBody>
      </p:sp>
      <p:sp>
        <p:nvSpPr>
          <p:cNvPr id="34" name="TextBox 29"/>
          <p:cNvSpPr txBox="1">
            <a:spLocks noChangeArrowheads="1"/>
          </p:cNvSpPr>
          <p:nvPr/>
        </p:nvSpPr>
        <p:spPr bwMode="auto">
          <a:xfrm>
            <a:off x="223329" y="1857494"/>
            <a:ext cx="1430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~634 BC</a:t>
            </a:r>
          </a:p>
        </p:txBody>
      </p:sp>
      <p:sp>
        <p:nvSpPr>
          <p:cNvPr id="35" name="TextBox 30"/>
          <p:cNvSpPr txBox="1">
            <a:spLocks noChangeArrowheads="1"/>
          </p:cNvSpPr>
          <p:nvPr/>
        </p:nvSpPr>
        <p:spPr bwMode="auto">
          <a:xfrm>
            <a:off x="236264" y="6031825"/>
            <a:ext cx="1430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~615 BC</a:t>
            </a:r>
          </a:p>
        </p:txBody>
      </p:sp>
      <p:sp>
        <p:nvSpPr>
          <p:cNvPr id="36" name="TextBox 31"/>
          <p:cNvSpPr txBox="1">
            <a:spLocks noChangeArrowheads="1"/>
          </p:cNvSpPr>
          <p:nvPr/>
        </p:nvSpPr>
        <p:spPr bwMode="auto">
          <a:xfrm>
            <a:off x="4658186" y="1071422"/>
            <a:ext cx="2420938" cy="584200"/>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a:extLst/>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tx2"/>
                </a:solidFill>
                <a:effectLst>
                  <a:outerShdw blurRad="38100" dist="38100" dir="2700000" algn="tl">
                    <a:srgbClr val="000000">
                      <a:alpha val="43137"/>
                    </a:srgbClr>
                  </a:outerShdw>
                </a:effectLst>
              </a:rPr>
              <a:t>Jeremiah starts to preach</a:t>
            </a:r>
          </a:p>
          <a:p>
            <a:pPr eaLnBrk="1" hangingPunct="1"/>
            <a:r>
              <a:rPr lang="en-US" altLang="en-US" sz="1600" b="1" dirty="0">
                <a:solidFill>
                  <a:schemeClr val="tx2"/>
                </a:solidFill>
                <a:effectLst>
                  <a:outerShdw blurRad="38100" dist="38100" dir="2700000" algn="tl">
                    <a:srgbClr val="000000">
                      <a:alpha val="43137"/>
                    </a:srgbClr>
                  </a:outerShdw>
                </a:effectLst>
              </a:rPr>
              <a:t>~627 BC</a:t>
            </a:r>
          </a:p>
        </p:txBody>
      </p:sp>
      <p:sp>
        <p:nvSpPr>
          <p:cNvPr id="3" name="Oval 2">
            <a:extLst>
              <a:ext uri="{FF2B5EF4-FFF2-40B4-BE49-F238E27FC236}">
                <a16:creationId xmlns:a16="http://schemas.microsoft.com/office/drawing/2014/main" id="{7B9D915B-A28C-4B1B-9FFF-CFE9E5C5101B}"/>
              </a:ext>
            </a:extLst>
          </p:cNvPr>
          <p:cNvSpPr/>
          <p:nvPr/>
        </p:nvSpPr>
        <p:spPr>
          <a:xfrm>
            <a:off x="278324" y="136645"/>
            <a:ext cx="2556677" cy="1554161"/>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small" dirty="0">
                <a:effectLst>
                  <a:outerShdw blurRad="38100" dist="38100" dir="2700000" algn="tl">
                    <a:srgbClr val="000000">
                      <a:alpha val="43137"/>
                    </a:srgbClr>
                  </a:outerShdw>
                </a:effectLst>
              </a:rPr>
              <a:t>Succession to the Throne</a:t>
            </a:r>
          </a:p>
        </p:txBody>
      </p:sp>
    </p:spTree>
    <p:extLst>
      <p:ext uri="{BB962C8B-B14F-4D97-AF65-F5344CB8AC3E}">
        <p14:creationId xmlns:p14="http://schemas.microsoft.com/office/powerpoint/2010/main" val="14256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par>
                                <p:cTn id="45" presetID="22" presetClass="entr" presetSubtype="1"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par>
                                <p:cTn id="59" presetID="22" presetClass="entr" presetSubtype="1"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up)">
                                      <p:cBhvr>
                                        <p:cTn id="61" dur="500"/>
                                        <p:tgtEl>
                                          <p:spTgt spid="2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up)">
                                      <p:cBhvr>
                                        <p:cTn id="83" dur="500"/>
                                        <p:tgtEl>
                                          <p:spTgt spid="2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up)">
                                      <p:cBhvr>
                                        <p:cTn id="86" dur="500"/>
                                        <p:tgtEl>
                                          <p:spTgt spid="14"/>
                                        </p:tgtEl>
                                      </p:cBhvr>
                                    </p:animEffect>
                                  </p:childTnLst>
                                </p:cTn>
                              </p:par>
                              <p:par>
                                <p:cTn id="87" presetID="22" presetClass="entr" presetSubtype="1"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up)">
                                      <p:cBhvr>
                                        <p:cTn id="92" dur="500"/>
                                        <p:tgtEl>
                                          <p:spTgt spid="26"/>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animBg="1"/>
      <p:bldP spid="14" grpId="0" animBg="1"/>
      <p:bldP spid="16" grpId="0" animBg="1"/>
      <p:bldP spid="18" grpId="0"/>
      <p:bldP spid="19" grpId="0"/>
      <p:bldP spid="22" grpId="0" animBg="1"/>
      <p:bldP spid="23" grpId="0"/>
      <p:bldP spid="24" grpId="0" animBg="1"/>
      <p:bldP spid="25" grpId="0" animBg="1"/>
      <p:bldP spid="26" grpId="0" animBg="1"/>
      <p:bldP spid="27" grpId="0"/>
      <p:bldP spid="28" grpId="0" animBg="1"/>
      <p:bldP spid="30" grpId="0" animBg="1"/>
      <p:bldP spid="31" grpId="0" animBg="1"/>
      <p:bldP spid="32" grpId="0"/>
      <p:bldP spid="33" grpId="0"/>
      <p:bldP spid="34" grpId="0"/>
      <p:bldP spid="35"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206" y="2479676"/>
            <a:ext cx="3474720" cy="1600200"/>
          </a:xfrm>
        </p:spPr>
        <p:txBody>
          <a:bodyPr/>
          <a:lstStyle/>
          <a:p>
            <a:r>
              <a:rPr lang="en-US" dirty="0"/>
              <a:t>Josiah’s sons</a:t>
            </a:r>
          </a:p>
        </p:txBody>
      </p:sp>
      <p:sp>
        <p:nvSpPr>
          <p:cNvPr id="6" name="Rectangle 1026"/>
          <p:cNvSpPr>
            <a:spLocks noChangeArrowheads="1"/>
          </p:cNvSpPr>
          <p:nvPr/>
        </p:nvSpPr>
        <p:spPr bwMode="auto">
          <a:xfrm>
            <a:off x="0" y="0"/>
            <a:ext cx="7650204"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 name="Line 4"/>
          <p:cNvSpPr>
            <a:spLocks noChangeShapeType="1"/>
          </p:cNvSpPr>
          <p:nvPr/>
        </p:nvSpPr>
        <p:spPr bwMode="auto">
          <a:xfrm>
            <a:off x="898252" y="2559168"/>
            <a:ext cx="579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 name="Line 5"/>
          <p:cNvSpPr>
            <a:spLocks noChangeShapeType="1"/>
          </p:cNvSpPr>
          <p:nvPr/>
        </p:nvSpPr>
        <p:spPr bwMode="auto">
          <a:xfrm flipV="1">
            <a:off x="3851002" y="1568568"/>
            <a:ext cx="0" cy="1009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1546059864"/>
              </p:ext>
            </p:extLst>
          </p:nvPr>
        </p:nvGraphicFramePr>
        <p:xfrm>
          <a:off x="3343002" y="520818"/>
          <a:ext cx="1016000" cy="1130300"/>
        </p:xfrm>
        <a:graphic>
          <a:graphicData uri="http://schemas.openxmlformats.org/presentationml/2006/ole">
            <mc:AlternateContent xmlns:mc="http://schemas.openxmlformats.org/markup-compatibility/2006">
              <mc:Choice xmlns:v="urn:schemas-microsoft-com:vml" Requires="v">
                <p:oleObj spid="_x0000_s4144" name="Image" r:id="rId3" imgW="1015515" imgH="1130159" progId="PhotoshopElements.Image.2">
                  <p:embed/>
                </p:oleObj>
              </mc:Choice>
              <mc:Fallback>
                <p:oleObj name="Image" r:id="rId3" imgW="1015515" imgH="1130159" progId="PhotoshopElements.Imag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002" y="520818"/>
                        <a:ext cx="1016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Line 7"/>
          <p:cNvSpPr>
            <a:spLocks noChangeShapeType="1"/>
          </p:cNvSpPr>
          <p:nvPr/>
        </p:nvSpPr>
        <p:spPr bwMode="auto">
          <a:xfrm flipV="1">
            <a:off x="917302" y="2540118"/>
            <a:ext cx="0" cy="609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 name="Line 8"/>
          <p:cNvSpPr>
            <a:spLocks noChangeShapeType="1"/>
          </p:cNvSpPr>
          <p:nvPr/>
        </p:nvSpPr>
        <p:spPr bwMode="auto">
          <a:xfrm flipV="1">
            <a:off x="3262040" y="2544881"/>
            <a:ext cx="0" cy="609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9"/>
          <p:cNvSpPr>
            <a:spLocks noChangeShapeType="1"/>
          </p:cNvSpPr>
          <p:nvPr/>
        </p:nvSpPr>
        <p:spPr bwMode="auto">
          <a:xfrm flipV="1">
            <a:off x="6657702" y="2536943"/>
            <a:ext cx="0" cy="609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5" name="Object 3"/>
          <p:cNvGraphicFramePr>
            <a:graphicFrameLocks noChangeAspect="1"/>
          </p:cNvGraphicFramePr>
          <p:nvPr>
            <p:extLst>
              <p:ext uri="{D42A27DB-BD31-4B8C-83A1-F6EECF244321}">
                <p14:modId xmlns:p14="http://schemas.microsoft.com/office/powerpoint/2010/main" val="3025022830"/>
              </p:ext>
            </p:extLst>
          </p:nvPr>
        </p:nvGraphicFramePr>
        <p:xfrm>
          <a:off x="6168752" y="2794118"/>
          <a:ext cx="1155700" cy="1168400"/>
        </p:xfrm>
        <a:graphic>
          <a:graphicData uri="http://schemas.openxmlformats.org/presentationml/2006/ole">
            <mc:AlternateContent xmlns:mc="http://schemas.openxmlformats.org/markup-compatibility/2006">
              <mc:Choice xmlns:v="urn:schemas-microsoft-com:vml" Requires="v">
                <p:oleObj spid="_x0000_s4145" name="Image" r:id="rId5" imgW="1155148" imgH="1168254" progId="PhotoshopElements.Image.2">
                  <p:embed/>
                </p:oleObj>
              </mc:Choice>
              <mc:Fallback>
                <p:oleObj name="Image" r:id="rId5" imgW="1155148" imgH="1168254" progId="PhotoshopElements.Image.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752" y="2794118"/>
                        <a:ext cx="1155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11"/>
          <p:cNvSpPr>
            <a:spLocks noChangeShapeType="1"/>
          </p:cNvSpPr>
          <p:nvPr/>
        </p:nvSpPr>
        <p:spPr bwMode="auto">
          <a:xfrm flipH="1" flipV="1">
            <a:off x="898252" y="4418713"/>
            <a:ext cx="0" cy="13144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17" name="Object 4"/>
          <p:cNvGraphicFramePr>
            <a:graphicFrameLocks noChangeAspect="1"/>
          </p:cNvGraphicFramePr>
          <p:nvPr>
            <p:extLst>
              <p:ext uri="{D42A27DB-BD31-4B8C-83A1-F6EECF244321}">
                <p14:modId xmlns:p14="http://schemas.microsoft.com/office/powerpoint/2010/main" val="1457527992"/>
              </p:ext>
            </p:extLst>
          </p:nvPr>
        </p:nvGraphicFramePr>
        <p:xfrm>
          <a:off x="278324" y="2792531"/>
          <a:ext cx="1270000" cy="1168400"/>
        </p:xfrm>
        <a:graphic>
          <a:graphicData uri="http://schemas.openxmlformats.org/presentationml/2006/ole">
            <mc:AlternateContent xmlns:mc="http://schemas.openxmlformats.org/markup-compatibility/2006">
              <mc:Choice xmlns:v="urn:schemas-microsoft-com:vml" Requires="v">
                <p:oleObj spid="_x0000_s4146" name="Image" r:id="rId7" imgW="1269841" imgH="1168254" progId="PhotoshopElements.Image.2">
                  <p:embed/>
                </p:oleObj>
              </mc:Choice>
              <mc:Fallback>
                <p:oleObj name="Image" r:id="rId7" imgW="1269841" imgH="1168254" progId="PhotoshopElements.Image.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324" y="2792531"/>
                        <a:ext cx="12700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13"/>
          <p:cNvSpPr txBox="1">
            <a:spLocks noChangeArrowheads="1"/>
          </p:cNvSpPr>
          <p:nvPr/>
        </p:nvSpPr>
        <p:spPr bwMode="auto">
          <a:xfrm>
            <a:off x="2752962" y="2188282"/>
            <a:ext cx="1027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Hamutal</a:t>
            </a:r>
            <a:endParaRPr lang="en-US" altLang="en-US" sz="1800" dirty="0">
              <a:solidFill>
                <a:srgbClr val="003399"/>
              </a:solidFill>
              <a:latin typeface="Tahoma" panose="020B0604030504040204" pitchFamily="34" charset="0"/>
            </a:endParaRPr>
          </a:p>
        </p:txBody>
      </p:sp>
      <p:sp>
        <p:nvSpPr>
          <p:cNvPr id="19" name="Text Box 14"/>
          <p:cNvSpPr txBox="1">
            <a:spLocks noChangeArrowheads="1"/>
          </p:cNvSpPr>
          <p:nvPr/>
        </p:nvSpPr>
        <p:spPr bwMode="auto">
          <a:xfrm>
            <a:off x="393899" y="2184519"/>
            <a:ext cx="1062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Zebudah</a:t>
            </a:r>
            <a:endParaRPr lang="en-US" altLang="en-US" sz="1800" dirty="0">
              <a:solidFill>
                <a:srgbClr val="003399"/>
              </a:solidFill>
              <a:latin typeface="Tahoma" panose="020B0604030504040204" pitchFamily="34" charset="0"/>
            </a:endParaRPr>
          </a:p>
        </p:txBody>
      </p:sp>
      <p:sp>
        <p:nvSpPr>
          <p:cNvPr id="20" name="Text Box 15"/>
          <p:cNvSpPr txBox="1">
            <a:spLocks noChangeArrowheads="1"/>
          </p:cNvSpPr>
          <p:nvPr/>
        </p:nvSpPr>
        <p:spPr bwMode="auto">
          <a:xfrm>
            <a:off x="3222352" y="1797168"/>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640-609</a:t>
            </a:r>
          </a:p>
          <a:p>
            <a:pPr algn="ctr" eaLnBrk="1" hangingPunct="1">
              <a:lnSpc>
                <a:spcPct val="80000"/>
              </a:lnSpc>
              <a:spcBef>
                <a:spcPct val="25000"/>
              </a:spcBef>
            </a:pPr>
            <a:r>
              <a:rPr lang="en-US" altLang="en-US" sz="1800" b="1" dirty="0">
                <a:latin typeface="Tempus Sans ITC" panose="04020404030D07020202" pitchFamily="82" charset="0"/>
              </a:rPr>
              <a:t>Age 8</a:t>
            </a:r>
          </a:p>
        </p:txBody>
      </p:sp>
      <p:graphicFrame>
        <p:nvGraphicFramePr>
          <p:cNvPr id="21" name="Object 5"/>
          <p:cNvGraphicFramePr>
            <a:graphicFrameLocks noChangeAspect="1"/>
          </p:cNvGraphicFramePr>
          <p:nvPr>
            <p:extLst>
              <p:ext uri="{D42A27DB-BD31-4B8C-83A1-F6EECF244321}">
                <p14:modId xmlns:p14="http://schemas.microsoft.com/office/powerpoint/2010/main" val="892845383"/>
              </p:ext>
            </p:extLst>
          </p:nvPr>
        </p:nvGraphicFramePr>
        <p:xfrm>
          <a:off x="2714352" y="2783006"/>
          <a:ext cx="1270000" cy="1181100"/>
        </p:xfrm>
        <a:graphic>
          <a:graphicData uri="http://schemas.openxmlformats.org/presentationml/2006/ole">
            <mc:AlternateContent xmlns:mc="http://schemas.openxmlformats.org/markup-compatibility/2006">
              <mc:Choice xmlns:v="urn:schemas-microsoft-com:vml" Requires="v">
                <p:oleObj spid="_x0000_s4147" name="Image" r:id="rId9" imgW="1269841" imgH="1180952" progId="PhotoshopElements.Image.2">
                  <p:embed/>
                </p:oleObj>
              </mc:Choice>
              <mc:Fallback>
                <p:oleObj name="Image" r:id="rId9" imgW="1269841" imgH="1180952" progId="PhotoshopElements.Image.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4352" y="2783006"/>
                        <a:ext cx="1270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17"/>
          <p:cNvSpPr txBox="1">
            <a:spLocks noChangeArrowheads="1"/>
          </p:cNvSpPr>
          <p:nvPr/>
        </p:nvSpPr>
        <p:spPr bwMode="auto">
          <a:xfrm>
            <a:off x="2555602" y="4083168"/>
            <a:ext cx="15240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609 (3 mon)</a:t>
            </a:r>
          </a:p>
          <a:p>
            <a:pPr algn="ctr" eaLnBrk="1" hangingPunct="1">
              <a:lnSpc>
                <a:spcPct val="80000"/>
              </a:lnSpc>
              <a:spcBef>
                <a:spcPct val="25000"/>
              </a:spcBef>
            </a:pPr>
            <a:r>
              <a:rPr lang="en-US" altLang="en-US" sz="1800" b="1" dirty="0">
                <a:latin typeface="Tempus Sans ITC" panose="04020404030D07020202" pitchFamily="82" charset="0"/>
              </a:rPr>
              <a:t>Age 23</a:t>
            </a:r>
          </a:p>
        </p:txBody>
      </p:sp>
      <p:sp>
        <p:nvSpPr>
          <p:cNvPr id="23" name="Text Box 18"/>
          <p:cNvSpPr txBox="1">
            <a:spLocks noChangeArrowheads="1"/>
          </p:cNvSpPr>
          <p:nvPr/>
        </p:nvSpPr>
        <p:spPr bwMode="auto">
          <a:xfrm>
            <a:off x="6154465" y="2187694"/>
            <a:ext cx="1027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a:solidFill>
                  <a:srgbClr val="003399"/>
                </a:solidFill>
                <a:latin typeface="Tahoma" panose="020B0604030504040204" pitchFamily="34" charset="0"/>
              </a:rPr>
              <a:t>Hamutal</a:t>
            </a:r>
          </a:p>
        </p:txBody>
      </p:sp>
      <p:sp>
        <p:nvSpPr>
          <p:cNvPr id="24" name="Text Box 19"/>
          <p:cNvSpPr txBox="1">
            <a:spLocks noChangeArrowheads="1"/>
          </p:cNvSpPr>
          <p:nvPr/>
        </p:nvSpPr>
        <p:spPr bwMode="auto">
          <a:xfrm>
            <a:off x="251728" y="4006968"/>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609-597</a:t>
            </a:r>
          </a:p>
          <a:p>
            <a:pPr algn="ctr" eaLnBrk="1" hangingPunct="1">
              <a:lnSpc>
                <a:spcPct val="80000"/>
              </a:lnSpc>
              <a:spcBef>
                <a:spcPct val="25000"/>
              </a:spcBef>
            </a:pPr>
            <a:r>
              <a:rPr lang="en-US" altLang="en-US" sz="1800" b="1" dirty="0">
                <a:latin typeface="Tempus Sans ITC" panose="04020404030D07020202" pitchFamily="82" charset="0"/>
              </a:rPr>
              <a:t>Age 25</a:t>
            </a:r>
          </a:p>
        </p:txBody>
      </p:sp>
      <p:sp>
        <p:nvSpPr>
          <p:cNvPr id="25" name="Text Box 20"/>
          <p:cNvSpPr txBox="1">
            <a:spLocks noChangeArrowheads="1"/>
          </p:cNvSpPr>
          <p:nvPr/>
        </p:nvSpPr>
        <p:spPr bwMode="auto">
          <a:xfrm>
            <a:off x="1717402" y="5079283"/>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lnSpc>
                <a:spcPct val="80000"/>
              </a:lnSpc>
              <a:spcBef>
                <a:spcPct val="25000"/>
              </a:spcBef>
            </a:pPr>
            <a:r>
              <a:rPr lang="en-US" altLang="en-US" sz="1800" b="1" dirty="0">
                <a:latin typeface="Tempus Sans ITC" panose="04020404030D07020202" pitchFamily="82" charset="0"/>
              </a:rPr>
              <a:t>597</a:t>
            </a:r>
          </a:p>
          <a:p>
            <a:pPr eaLnBrk="1" hangingPunct="1">
              <a:lnSpc>
                <a:spcPct val="80000"/>
              </a:lnSpc>
              <a:spcBef>
                <a:spcPct val="25000"/>
              </a:spcBef>
            </a:pPr>
            <a:r>
              <a:rPr lang="en-US" altLang="en-US" sz="1800" b="1" dirty="0">
                <a:latin typeface="Tempus Sans ITC" panose="04020404030D07020202" pitchFamily="82" charset="0"/>
              </a:rPr>
              <a:t>Age 8/18</a:t>
            </a:r>
          </a:p>
        </p:txBody>
      </p:sp>
      <p:sp>
        <p:nvSpPr>
          <p:cNvPr id="26" name="Text Box 21"/>
          <p:cNvSpPr txBox="1">
            <a:spLocks noChangeArrowheads="1"/>
          </p:cNvSpPr>
          <p:nvPr/>
        </p:nvSpPr>
        <p:spPr bwMode="auto">
          <a:xfrm>
            <a:off x="6041752" y="4016955"/>
            <a:ext cx="1295400" cy="526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80000"/>
              </a:lnSpc>
              <a:spcBef>
                <a:spcPct val="25000"/>
              </a:spcBef>
            </a:pPr>
            <a:r>
              <a:rPr lang="en-US" altLang="en-US" sz="1800" b="1" dirty="0">
                <a:latin typeface="Tempus Sans ITC" panose="04020404030D07020202" pitchFamily="82" charset="0"/>
              </a:rPr>
              <a:t>597-586</a:t>
            </a:r>
          </a:p>
          <a:p>
            <a:pPr algn="ctr" eaLnBrk="1" hangingPunct="1">
              <a:lnSpc>
                <a:spcPct val="80000"/>
              </a:lnSpc>
              <a:spcBef>
                <a:spcPct val="25000"/>
              </a:spcBef>
            </a:pPr>
            <a:r>
              <a:rPr lang="en-US" altLang="en-US" sz="1800" b="1" dirty="0">
                <a:latin typeface="Tempus Sans ITC" panose="04020404030D07020202" pitchFamily="82" charset="0"/>
              </a:rPr>
              <a:t>Age 21 </a:t>
            </a:r>
          </a:p>
        </p:txBody>
      </p:sp>
      <p:sp>
        <p:nvSpPr>
          <p:cNvPr id="27" name="Text Box 22"/>
          <p:cNvSpPr txBox="1">
            <a:spLocks noChangeArrowheads="1"/>
          </p:cNvSpPr>
          <p:nvPr/>
        </p:nvSpPr>
        <p:spPr bwMode="auto">
          <a:xfrm>
            <a:off x="978803" y="4473693"/>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dirty="0" err="1">
                <a:solidFill>
                  <a:srgbClr val="003399"/>
                </a:solidFill>
                <a:latin typeface="Tahoma" panose="020B0604030504040204" pitchFamily="34" charset="0"/>
              </a:rPr>
              <a:t>Nehushta</a:t>
            </a:r>
            <a:endParaRPr lang="en-US" altLang="en-US" sz="1800" dirty="0">
              <a:solidFill>
                <a:srgbClr val="003399"/>
              </a:solidFill>
              <a:latin typeface="Tahoma" panose="020B0604030504040204" pitchFamily="34" charset="0"/>
            </a:endParaRPr>
          </a:p>
        </p:txBody>
      </p:sp>
      <p:sp>
        <p:nvSpPr>
          <p:cNvPr id="28" name="Line 23"/>
          <p:cNvSpPr>
            <a:spLocks noChangeShapeType="1"/>
          </p:cNvSpPr>
          <p:nvPr/>
        </p:nvSpPr>
        <p:spPr bwMode="auto">
          <a:xfrm flipV="1">
            <a:off x="1241152" y="5702418"/>
            <a:ext cx="4248150" cy="19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aphicFrame>
        <p:nvGraphicFramePr>
          <p:cNvPr id="29" name="Object 6"/>
          <p:cNvGraphicFramePr>
            <a:graphicFrameLocks noChangeAspect="1"/>
          </p:cNvGraphicFramePr>
          <p:nvPr>
            <p:extLst>
              <p:ext uri="{D42A27DB-BD31-4B8C-83A1-F6EECF244321}">
                <p14:modId xmlns:p14="http://schemas.microsoft.com/office/powerpoint/2010/main" val="4072550490"/>
              </p:ext>
            </p:extLst>
          </p:nvPr>
        </p:nvGraphicFramePr>
        <p:xfrm>
          <a:off x="180702" y="4862631"/>
          <a:ext cx="1549400" cy="1155700"/>
        </p:xfrm>
        <a:graphic>
          <a:graphicData uri="http://schemas.openxmlformats.org/presentationml/2006/ole">
            <mc:AlternateContent xmlns:mc="http://schemas.openxmlformats.org/markup-compatibility/2006">
              <mc:Choice xmlns:v="urn:schemas-microsoft-com:vml" Requires="v">
                <p:oleObj spid="_x0000_s4148" name="Image" r:id="rId11" imgW="1549206" imgH="1155148" progId="PhotoshopElements.Image.2">
                  <p:embed/>
                </p:oleObj>
              </mc:Choice>
              <mc:Fallback>
                <p:oleObj name="Image" r:id="rId11" imgW="1549206" imgH="1155148" progId="PhotoshopElements.Image.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702" y="4862631"/>
                        <a:ext cx="1549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25"/>
          <p:cNvSpPr txBox="1">
            <a:spLocks noChangeArrowheads="1"/>
          </p:cNvSpPr>
          <p:nvPr/>
        </p:nvSpPr>
        <p:spPr bwMode="auto">
          <a:xfrm>
            <a:off x="2841352" y="5511918"/>
            <a:ext cx="1885950" cy="376238"/>
          </a:xfrm>
          <a:prstGeom prst="rect">
            <a:avLst/>
          </a:prstGeom>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800" b="1" dirty="0">
                <a:solidFill>
                  <a:schemeClr val="tx2"/>
                </a:solidFill>
                <a:effectLst>
                  <a:outerShdw blurRad="38100" dist="38100" dir="2700000" algn="tl">
                    <a:srgbClr val="000000">
                      <a:alpha val="43137"/>
                    </a:srgbClr>
                  </a:outerShdw>
                </a:effectLst>
                <a:latin typeface="Tahoma" panose="020B0604030504040204" pitchFamily="34" charset="0"/>
              </a:rPr>
              <a:t>Shealtiel</a:t>
            </a:r>
          </a:p>
        </p:txBody>
      </p:sp>
      <p:sp>
        <p:nvSpPr>
          <p:cNvPr id="31" name="Text Box 26"/>
          <p:cNvSpPr txBox="1">
            <a:spLocks noChangeArrowheads="1"/>
          </p:cNvSpPr>
          <p:nvPr/>
        </p:nvSpPr>
        <p:spPr bwMode="auto">
          <a:xfrm>
            <a:off x="5089252" y="5108694"/>
            <a:ext cx="1885950" cy="993775"/>
          </a:xfrm>
          <a:prstGeom prst="rect">
            <a:avLst/>
          </a:prstGeom>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25000"/>
              </a:spcBef>
            </a:pPr>
            <a:r>
              <a:rPr lang="en-US" altLang="en-US" sz="1800" b="1" dirty="0">
                <a:solidFill>
                  <a:schemeClr val="tx2"/>
                </a:solidFill>
                <a:effectLst>
                  <a:outerShdw blurRad="38100" dist="38100" dir="2700000" algn="tl">
                    <a:srgbClr val="000000">
                      <a:alpha val="43137"/>
                    </a:srgbClr>
                  </a:outerShdw>
                </a:effectLst>
                <a:latin typeface="Tahoma" panose="020B0604030504040204" pitchFamily="34" charset="0"/>
              </a:rPr>
              <a:t>Zerubbabel</a:t>
            </a:r>
          </a:p>
          <a:p>
            <a:pPr eaLnBrk="1" hangingPunct="1">
              <a:spcBef>
                <a:spcPct val="25000"/>
              </a:spcBef>
            </a:pPr>
            <a:r>
              <a:rPr lang="en-US" altLang="en-US" sz="1800" b="1" dirty="0">
                <a:solidFill>
                  <a:schemeClr val="tx2"/>
                </a:solidFill>
                <a:effectLst>
                  <a:outerShdw blurRad="38100" dist="38100" dir="2700000" algn="tl">
                    <a:srgbClr val="000000">
                      <a:alpha val="43137"/>
                    </a:srgbClr>
                  </a:outerShdw>
                </a:effectLst>
                <a:latin typeface="Tahoma" panose="020B0604030504040204" pitchFamily="34" charset="0"/>
              </a:rPr>
              <a:t>Governor on Return</a:t>
            </a:r>
          </a:p>
        </p:txBody>
      </p:sp>
      <p:sp>
        <p:nvSpPr>
          <p:cNvPr id="32" name="TextBox 27"/>
          <p:cNvSpPr txBox="1">
            <a:spLocks noChangeArrowheads="1"/>
          </p:cNvSpPr>
          <p:nvPr/>
        </p:nvSpPr>
        <p:spPr bwMode="auto">
          <a:xfrm>
            <a:off x="6097316" y="4502268"/>
            <a:ext cx="1430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~618 BC</a:t>
            </a:r>
          </a:p>
        </p:txBody>
      </p:sp>
      <p:sp>
        <p:nvSpPr>
          <p:cNvPr id="33" name="TextBox 28"/>
          <p:cNvSpPr txBox="1">
            <a:spLocks noChangeArrowheads="1"/>
          </p:cNvSpPr>
          <p:nvPr/>
        </p:nvSpPr>
        <p:spPr bwMode="auto">
          <a:xfrm>
            <a:off x="2554016" y="4607043"/>
            <a:ext cx="1430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~633 BC</a:t>
            </a:r>
          </a:p>
        </p:txBody>
      </p:sp>
      <p:sp>
        <p:nvSpPr>
          <p:cNvPr id="34" name="TextBox 29"/>
          <p:cNvSpPr txBox="1">
            <a:spLocks noChangeArrowheads="1"/>
          </p:cNvSpPr>
          <p:nvPr/>
        </p:nvSpPr>
        <p:spPr bwMode="auto">
          <a:xfrm>
            <a:off x="223329" y="1857494"/>
            <a:ext cx="1430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~634 BC</a:t>
            </a:r>
          </a:p>
        </p:txBody>
      </p:sp>
      <p:sp>
        <p:nvSpPr>
          <p:cNvPr id="35" name="TextBox 30"/>
          <p:cNvSpPr txBox="1">
            <a:spLocks noChangeArrowheads="1"/>
          </p:cNvSpPr>
          <p:nvPr/>
        </p:nvSpPr>
        <p:spPr bwMode="auto">
          <a:xfrm>
            <a:off x="236264" y="6031825"/>
            <a:ext cx="1430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rgbClr val="C00000"/>
                </a:solidFill>
              </a:rPr>
              <a:t>Born ~615 BC</a:t>
            </a:r>
          </a:p>
        </p:txBody>
      </p:sp>
      <p:sp>
        <p:nvSpPr>
          <p:cNvPr id="36" name="TextBox 31"/>
          <p:cNvSpPr txBox="1">
            <a:spLocks noChangeArrowheads="1"/>
          </p:cNvSpPr>
          <p:nvPr/>
        </p:nvSpPr>
        <p:spPr bwMode="auto">
          <a:xfrm>
            <a:off x="4658186" y="1071422"/>
            <a:ext cx="2420938" cy="584200"/>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a:extLst/>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600" b="1" dirty="0">
                <a:solidFill>
                  <a:schemeClr val="tx2"/>
                </a:solidFill>
                <a:effectLst>
                  <a:outerShdw blurRad="38100" dist="38100" dir="2700000" algn="tl">
                    <a:srgbClr val="000000">
                      <a:alpha val="43137"/>
                    </a:srgbClr>
                  </a:outerShdw>
                </a:effectLst>
              </a:rPr>
              <a:t>Jeremiah starts to preach</a:t>
            </a:r>
          </a:p>
          <a:p>
            <a:pPr eaLnBrk="1" hangingPunct="1"/>
            <a:r>
              <a:rPr lang="en-US" altLang="en-US" sz="1600" b="1" dirty="0">
                <a:solidFill>
                  <a:schemeClr val="tx2"/>
                </a:solidFill>
                <a:effectLst>
                  <a:outerShdw blurRad="38100" dist="38100" dir="2700000" algn="tl">
                    <a:srgbClr val="000000">
                      <a:alpha val="43137"/>
                    </a:srgbClr>
                  </a:outerShdw>
                </a:effectLst>
              </a:rPr>
              <a:t>~627 BC</a:t>
            </a:r>
          </a:p>
        </p:txBody>
      </p:sp>
      <p:sp>
        <p:nvSpPr>
          <p:cNvPr id="38" name="Oval 37">
            <a:extLst>
              <a:ext uri="{FF2B5EF4-FFF2-40B4-BE49-F238E27FC236}">
                <a16:creationId xmlns:a16="http://schemas.microsoft.com/office/drawing/2014/main" id="{AF2A81B4-1901-404E-BA04-C4BF26726738}"/>
              </a:ext>
            </a:extLst>
          </p:cNvPr>
          <p:cNvSpPr/>
          <p:nvPr/>
        </p:nvSpPr>
        <p:spPr>
          <a:xfrm>
            <a:off x="278324" y="136645"/>
            <a:ext cx="2556677" cy="1554161"/>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cap="small" dirty="0">
                <a:effectLst>
                  <a:outerShdw blurRad="38100" dist="38100" dir="2700000" algn="tl">
                    <a:srgbClr val="000000">
                      <a:alpha val="43137"/>
                    </a:srgbClr>
                  </a:outerShdw>
                </a:effectLst>
              </a:rPr>
              <a:t>Succession to the Throne</a:t>
            </a:r>
          </a:p>
        </p:txBody>
      </p:sp>
    </p:spTree>
    <p:extLst>
      <p:ext uri="{BB962C8B-B14F-4D97-AF65-F5344CB8AC3E}">
        <p14:creationId xmlns:p14="http://schemas.microsoft.com/office/powerpoint/2010/main" val="185578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20"/>
                                        </p:tgtEl>
                                      </p:cBhvr>
                                    </p:animEffect>
                                    <p:anim calcmode="lin" valueType="num">
                                      <p:cBhvr>
                                        <p:cTn id="12" dur="1000"/>
                                        <p:tgtEl>
                                          <p:spTgt spid="20"/>
                                        </p:tgtEl>
                                        <p:attrNameLst>
                                          <p:attrName>ppt_x</p:attrName>
                                        </p:attrNameLst>
                                      </p:cBhvr>
                                      <p:tavLst>
                                        <p:tav tm="0">
                                          <p:val>
                                            <p:strVal val="ppt_x"/>
                                          </p:val>
                                        </p:tav>
                                        <p:tav tm="100000">
                                          <p:val>
                                            <p:strVal val="ppt_x"/>
                                          </p:val>
                                        </p:tav>
                                      </p:tavLst>
                                    </p:anim>
                                    <p:anim calcmode="lin" valueType="num">
                                      <p:cBhvr>
                                        <p:cTn id="13" dur="1000"/>
                                        <p:tgtEl>
                                          <p:spTgt spid="20"/>
                                        </p:tgtEl>
                                        <p:attrNameLst>
                                          <p:attrName>ppt_y</p:attrName>
                                        </p:attrNameLst>
                                      </p:cBhvr>
                                      <p:tavLst>
                                        <p:tav tm="0">
                                          <p:val>
                                            <p:strVal val="ppt_y"/>
                                          </p:val>
                                        </p:tav>
                                        <p:tav tm="100000">
                                          <p:val>
                                            <p:strVal val="ppt_y-.1"/>
                                          </p:val>
                                        </p:tav>
                                      </p:tavLst>
                                    </p:anim>
                                    <p:set>
                                      <p:cBhvr>
                                        <p:cTn id="14" dur="1" fill="hold">
                                          <p:stCondLst>
                                            <p:cond delay="999"/>
                                          </p:stCondLst>
                                        </p:cTn>
                                        <p:tgtEl>
                                          <p:spTgt spid="20"/>
                                        </p:tgtEl>
                                        <p:attrNameLst>
                                          <p:attrName>style.visibility</p:attrName>
                                        </p:attrNameLst>
                                      </p:cBhvr>
                                      <p:to>
                                        <p:strVal val="hidden"/>
                                      </p:to>
                                    </p:set>
                                  </p:childTnLst>
                                </p:cTn>
                              </p:par>
                            </p:childTnLst>
                          </p:cTn>
                        </p:par>
                        <p:par>
                          <p:cTn id="15" fill="hold">
                            <p:stCondLst>
                              <p:cond delay="1000"/>
                            </p:stCondLst>
                            <p:childTnLst>
                              <p:par>
                                <p:cTn id="16" presetID="10" presetClass="exit" presetSubtype="0" fill="hold" grpId="0" nodeType="afterEffect">
                                  <p:stCondLst>
                                    <p:cond delay="50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984" y="3035431"/>
            <a:ext cx="9828230" cy="248867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9" name="Straight Connector 8"/>
          <p:cNvCxnSpPr/>
          <p:nvPr/>
        </p:nvCxnSpPr>
        <p:spPr>
          <a:xfrm>
            <a:off x="5592450" y="1726672"/>
            <a:ext cx="46356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876693" y="1329179"/>
            <a:ext cx="10019907" cy="4614421"/>
          </a:xfrm>
        </p:spPr>
        <p:txBody>
          <a:bodyPr>
            <a:noAutofit/>
          </a:bodyPr>
          <a:lstStyle/>
          <a:p>
            <a:pPr>
              <a:lnSpc>
                <a:spcPts val="3100"/>
              </a:lnSpc>
            </a:pPr>
            <a:r>
              <a:rPr lang="en-US" sz="2400" b="1" dirty="0" err="1"/>
              <a:t>Jer</a:t>
            </a:r>
            <a:r>
              <a:rPr lang="en-US" sz="2400" b="1" dirty="0"/>
              <a:t> 22:1-4</a:t>
            </a:r>
            <a:r>
              <a:rPr lang="en-US" sz="2400" dirty="0"/>
              <a:t>  </a:t>
            </a:r>
            <a:r>
              <a:rPr lang="en-US" sz="2400" dirty="0">
                <a:solidFill>
                  <a:schemeClr val="tx2"/>
                </a:solidFill>
                <a:effectLst>
                  <a:outerShdw blurRad="38100" dist="38100" dir="2700000" algn="tl">
                    <a:srgbClr val="000000">
                      <a:alpha val="43137"/>
                    </a:srgbClr>
                  </a:outerShdw>
                </a:effectLst>
              </a:rPr>
              <a:t>Thus says the LORD: "Go down to the house of the king of Judah, and there speak this word, </a:t>
            </a:r>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and say, 'Hear the word of the LORD, O king of Judah, you who sit on the throne of David, you and your servants and your people who enter these gates! </a:t>
            </a:r>
          </a:p>
          <a:p>
            <a:pPr lvl="1">
              <a:lnSpc>
                <a:spcPts val="3100"/>
              </a:lnSpc>
            </a:pPr>
            <a:r>
              <a:rPr lang="en-US" sz="2200" b="1" baseline="30000" dirty="0">
                <a:solidFill>
                  <a:schemeClr val="tx2"/>
                </a:solidFill>
                <a:effectLst>
                  <a:outerShdw blurRad="38100" dist="38100" dir="2700000" algn="tl">
                    <a:srgbClr val="000000">
                      <a:alpha val="43137"/>
                    </a:srgbClr>
                  </a:outerShdw>
                </a:effectLst>
              </a:rPr>
              <a:t>3</a:t>
            </a:r>
            <a:r>
              <a:rPr lang="en-US" sz="2200" dirty="0">
                <a:solidFill>
                  <a:schemeClr val="tx2"/>
                </a:solidFill>
                <a:effectLst>
                  <a:outerShdw blurRad="38100" dist="38100" dir="2700000" algn="tl">
                    <a:srgbClr val="000000">
                      <a:alpha val="43137"/>
                    </a:srgbClr>
                  </a:outerShdw>
                </a:effectLst>
              </a:rPr>
              <a:t>Thus says the LORD: "</a:t>
            </a:r>
            <a:r>
              <a:rPr lang="en-US" sz="2200" u="sng" dirty="0">
                <a:solidFill>
                  <a:srgbClr val="C00000"/>
                </a:solidFill>
                <a:effectLst>
                  <a:outerShdw blurRad="38100" dist="38100" dir="2700000" algn="tl">
                    <a:srgbClr val="000000">
                      <a:alpha val="43137"/>
                    </a:srgbClr>
                  </a:outerShdw>
                </a:effectLst>
              </a:rPr>
              <a:t>Execute judgment and righteousness, and deliver the plundered out of the hand of the oppressor. </a:t>
            </a:r>
            <a:r>
              <a:rPr lang="en-US" sz="2200" dirty="0">
                <a:solidFill>
                  <a:schemeClr val="tx2"/>
                </a:solidFill>
                <a:effectLst>
                  <a:outerShdw blurRad="38100" dist="38100" dir="2700000" algn="tl">
                    <a:srgbClr val="000000">
                      <a:alpha val="43137"/>
                    </a:srgbClr>
                  </a:outerShdw>
                </a:effectLst>
              </a:rPr>
              <a:t>Do no wrong and do no violence to the stranger, the fatherless, or the widow, nor shed innocent blood in this place. </a:t>
            </a:r>
            <a:r>
              <a:rPr lang="en-US" sz="2200" b="1" baseline="30000" dirty="0">
                <a:solidFill>
                  <a:schemeClr val="tx2"/>
                </a:solidFill>
                <a:effectLst>
                  <a:outerShdw blurRad="38100" dist="38100" dir="2700000" algn="tl">
                    <a:srgbClr val="000000">
                      <a:alpha val="43137"/>
                    </a:srgbClr>
                  </a:outerShdw>
                </a:effectLst>
              </a:rPr>
              <a:t>4</a:t>
            </a:r>
            <a:r>
              <a:rPr lang="en-US" sz="2200" dirty="0">
                <a:solidFill>
                  <a:schemeClr val="tx2"/>
                </a:solidFill>
                <a:effectLst>
                  <a:outerShdw blurRad="38100" dist="38100" dir="2700000" algn="tl">
                    <a:srgbClr val="000000">
                      <a:alpha val="43137"/>
                    </a:srgbClr>
                  </a:outerShdw>
                </a:effectLst>
              </a:rPr>
              <a:t>For if you indeed do this thing, then shall enter the gates of this house, riding on horses and in chariots, accompanied by servants and people, kings who sit on the throne of David. </a:t>
            </a:r>
          </a:p>
        </p:txBody>
      </p:sp>
      <p:cxnSp>
        <p:nvCxnSpPr>
          <p:cNvPr id="11" name="Straight Connector 10"/>
          <p:cNvCxnSpPr/>
          <p:nvPr/>
        </p:nvCxnSpPr>
        <p:spPr>
          <a:xfrm>
            <a:off x="1219984" y="2114742"/>
            <a:ext cx="75964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70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9102" y="3040144"/>
            <a:ext cx="9828230" cy="236141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9" name="Straight Connector 8"/>
          <p:cNvCxnSpPr/>
          <p:nvPr/>
        </p:nvCxnSpPr>
        <p:spPr>
          <a:xfrm>
            <a:off x="3282883" y="2018903"/>
            <a:ext cx="13268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876693" y="1329179"/>
            <a:ext cx="10019907" cy="4614421"/>
          </a:xfrm>
        </p:spPr>
        <p:txBody>
          <a:bodyPr>
            <a:noAutofit/>
          </a:bodyPr>
          <a:lstStyle/>
          <a:p>
            <a:r>
              <a:rPr lang="en-US" sz="2400" b="1" dirty="0" err="1"/>
              <a:t>Jer</a:t>
            </a:r>
            <a:r>
              <a:rPr lang="en-US" sz="2400" b="1" dirty="0"/>
              <a:t> 22:5-9</a:t>
            </a:r>
            <a:r>
              <a:rPr lang="en-US" sz="2400" dirty="0"/>
              <a:t>  </a:t>
            </a:r>
            <a:r>
              <a:rPr lang="en-US" sz="2400" dirty="0">
                <a:solidFill>
                  <a:schemeClr val="tx2"/>
                </a:solidFill>
                <a:effectLst>
                  <a:outerShdw blurRad="38100" dist="38100" dir="2700000" algn="tl">
                    <a:srgbClr val="000000">
                      <a:alpha val="43137"/>
                    </a:srgbClr>
                  </a:outerShdw>
                </a:effectLst>
              </a:rPr>
              <a:t>But if you will not hear these words, I swear by Myself," says the LORD, "that this house shall become a desolation." ' " </a:t>
            </a:r>
            <a:r>
              <a:rPr lang="en-US" sz="2400" b="1" baseline="30000" dirty="0">
                <a:solidFill>
                  <a:schemeClr val="tx2"/>
                </a:solidFill>
                <a:effectLst>
                  <a:outerShdw blurRad="38100" dist="38100" dir="2700000" algn="tl">
                    <a:srgbClr val="000000">
                      <a:alpha val="43137"/>
                    </a:srgbClr>
                  </a:outerShdw>
                </a:effectLst>
              </a:rPr>
              <a:t>6</a:t>
            </a:r>
            <a:r>
              <a:rPr lang="en-US" sz="2400" dirty="0">
                <a:solidFill>
                  <a:schemeClr val="tx2"/>
                </a:solidFill>
                <a:effectLst>
                  <a:outerShdw blurRad="38100" dist="38100" dir="2700000" algn="tl">
                    <a:srgbClr val="000000">
                      <a:alpha val="43137"/>
                    </a:srgbClr>
                  </a:outerShdw>
                </a:effectLst>
              </a:rPr>
              <a:t>For thus says the LORD to the house of the king of Judah: "You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Gilead to Me, The head of Lebanon; </a:t>
            </a:r>
            <a:r>
              <a:rPr lang="en-US" sz="2400" i="1" dirty="0">
                <a:solidFill>
                  <a:schemeClr val="tx2"/>
                </a:solidFill>
                <a:effectLst>
                  <a:outerShdw blurRad="38100" dist="38100" dir="2700000" algn="tl">
                    <a:srgbClr val="000000">
                      <a:alpha val="43137"/>
                    </a:srgbClr>
                  </a:outerShdw>
                </a:effectLst>
              </a:rPr>
              <a:t>Yet</a:t>
            </a:r>
            <a:r>
              <a:rPr lang="en-US" sz="2400" dirty="0">
                <a:solidFill>
                  <a:schemeClr val="tx2"/>
                </a:solidFill>
                <a:effectLst>
                  <a:outerShdw blurRad="38100" dist="38100" dir="2700000" algn="tl">
                    <a:srgbClr val="000000">
                      <a:alpha val="43137"/>
                    </a:srgbClr>
                  </a:outerShdw>
                </a:effectLst>
              </a:rPr>
              <a:t> I surely will make you a wilderness, Cities </a:t>
            </a:r>
            <a:r>
              <a:rPr lang="en-US" sz="2400" i="1" dirty="0">
                <a:solidFill>
                  <a:schemeClr val="tx2"/>
                </a:solidFill>
                <a:effectLst>
                  <a:outerShdw blurRad="38100" dist="38100" dir="2700000" algn="tl">
                    <a:srgbClr val="000000">
                      <a:alpha val="43137"/>
                    </a:srgbClr>
                  </a:outerShdw>
                </a:effectLst>
              </a:rPr>
              <a:t>which</a:t>
            </a:r>
            <a:r>
              <a:rPr lang="en-US" sz="2400" dirty="0">
                <a:solidFill>
                  <a:schemeClr val="tx2"/>
                </a:solidFill>
                <a:effectLst>
                  <a:outerShdw blurRad="38100" dist="38100" dir="2700000" algn="tl">
                    <a:srgbClr val="000000">
                      <a:alpha val="43137"/>
                    </a:srgbClr>
                  </a:outerShdw>
                </a:effectLst>
              </a:rPr>
              <a:t> are not inhabited. </a:t>
            </a:r>
          </a:p>
          <a:p>
            <a:pPr lvl="1"/>
            <a:r>
              <a:rPr lang="en-US" sz="2200" dirty="0">
                <a:solidFill>
                  <a:schemeClr val="tx2"/>
                </a:solidFill>
                <a:effectLst>
                  <a:outerShdw blurRad="38100" dist="38100" dir="2700000" algn="tl">
                    <a:srgbClr val="000000">
                      <a:alpha val="43137"/>
                    </a:srgbClr>
                  </a:outerShdw>
                </a:effectLst>
              </a:rPr>
              <a:t>Vs.7  I will prepare destroyers against you, Everyone with his weapons; They shall cut down your choice cedars And cast </a:t>
            </a:r>
            <a:r>
              <a:rPr lang="en-US" sz="2200" i="1" dirty="0">
                <a:solidFill>
                  <a:schemeClr val="tx2"/>
                </a:solidFill>
                <a:effectLst>
                  <a:outerShdw blurRad="38100" dist="38100" dir="2700000" algn="tl">
                    <a:srgbClr val="000000">
                      <a:alpha val="43137"/>
                    </a:srgbClr>
                  </a:outerShdw>
                </a:effectLst>
              </a:rPr>
              <a:t>them</a:t>
            </a:r>
            <a:r>
              <a:rPr lang="en-US" sz="2200" dirty="0">
                <a:solidFill>
                  <a:schemeClr val="tx2"/>
                </a:solidFill>
                <a:effectLst>
                  <a:outerShdw blurRad="38100" dist="38100" dir="2700000" algn="tl">
                    <a:srgbClr val="000000">
                      <a:alpha val="43137"/>
                    </a:srgbClr>
                  </a:outerShdw>
                </a:effectLst>
              </a:rPr>
              <a:t> into the fire. </a:t>
            </a:r>
          </a:p>
          <a:p>
            <a:pPr lvl="1"/>
            <a:r>
              <a:rPr lang="en-US" sz="2200" dirty="0">
                <a:solidFill>
                  <a:schemeClr val="tx2"/>
                </a:solidFill>
                <a:effectLst>
                  <a:outerShdw blurRad="38100" dist="38100" dir="2700000" algn="tl">
                    <a:srgbClr val="000000">
                      <a:alpha val="43137"/>
                    </a:srgbClr>
                  </a:outerShdw>
                </a:effectLst>
              </a:rPr>
              <a:t>Vs.8  And many nations will pass by this city; and everyone will say to his neighbor, 'Why has the LORD done so to this great city?' </a:t>
            </a:r>
          </a:p>
          <a:p>
            <a:pPr lvl="1"/>
            <a:r>
              <a:rPr lang="en-US" sz="2200" dirty="0">
                <a:solidFill>
                  <a:schemeClr val="tx2"/>
                </a:solidFill>
                <a:effectLst>
                  <a:outerShdw blurRad="38100" dist="38100" dir="2700000" algn="tl">
                    <a:srgbClr val="000000">
                      <a:alpha val="43137"/>
                    </a:srgbClr>
                  </a:outerShdw>
                </a:effectLst>
              </a:rPr>
              <a:t>Vs.9  Then they will answer, 'Because they have forsaken the covenant of the LORD their God, and worshiped other gods and served them.' " </a:t>
            </a:r>
          </a:p>
        </p:txBody>
      </p:sp>
    </p:spTree>
    <p:extLst>
      <p:ext uri="{BB962C8B-B14F-4D97-AF65-F5344CB8AC3E}">
        <p14:creationId xmlns:p14="http://schemas.microsoft.com/office/powerpoint/2010/main" val="2491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6694" y="1376313"/>
            <a:ext cx="8041064" cy="4567287"/>
          </a:xfrm>
        </p:spPr>
        <p:txBody>
          <a:bodyPr>
            <a:no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22:10  Weep not for the dead, nor bemoan him; Weep bitterly for him who goes away, For he shall return no more, Nor see his native country. </a:t>
            </a:r>
          </a:p>
          <a:p>
            <a:pPr marL="45720" indent="0">
              <a:buNone/>
            </a:pPr>
            <a:endParaRPr lang="en-US" sz="2400" dirty="0"/>
          </a:p>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22:11,12  For thus says the LORD concerning Shallum the son of Josiah, king of Judah, who reigned instead of Josiah his father, who went from this place: "He shall not return here anymore, but he shall die in the place where they have led him captive, and shall see this land no more.</a:t>
            </a:r>
            <a:r>
              <a:rPr lang="en-US" sz="2400" dirty="0"/>
              <a:t> </a:t>
            </a:r>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9" name="Straight Connector 8"/>
          <p:cNvCxnSpPr/>
          <p:nvPr/>
        </p:nvCxnSpPr>
        <p:spPr>
          <a:xfrm>
            <a:off x="2594726" y="1745526"/>
            <a:ext cx="5163534"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1169612470"/>
              </p:ext>
            </p:extLst>
          </p:nvPr>
        </p:nvGraphicFramePr>
        <p:xfrm>
          <a:off x="9239309" y="1368868"/>
          <a:ext cx="2140180" cy="1990367"/>
        </p:xfrm>
        <a:graphic>
          <a:graphicData uri="http://schemas.openxmlformats.org/presentationml/2006/ole">
            <mc:AlternateContent xmlns:mc="http://schemas.openxmlformats.org/markup-compatibility/2006">
              <mc:Choice xmlns:v="urn:schemas-microsoft-com:vml" Requires="v">
                <p:oleObj spid="_x0000_s5132" name="Image" r:id="rId3" imgW="1269841" imgH="1180952" progId="PhotoshopElements.Image.2">
                  <p:embed/>
                </p:oleObj>
              </mc:Choice>
              <mc:Fallback>
                <p:oleObj name="Image" r:id="rId3" imgW="1269841" imgH="1180952" progId="PhotoshopElements.Image.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309" y="1368868"/>
                        <a:ext cx="2140180" cy="1990367"/>
                      </a:xfrm>
                      <a:prstGeom prst="rect">
                        <a:avLst/>
                      </a:prstGeom>
                      <a:noFill/>
                      <a:ln>
                        <a:noFill/>
                      </a:ln>
                      <a:effectLst/>
                    </p:spPr>
                  </p:pic>
                </p:oleObj>
              </mc:Fallback>
            </mc:AlternateContent>
          </a:graphicData>
        </a:graphic>
      </p:graphicFrame>
      <p:sp>
        <p:nvSpPr>
          <p:cNvPr id="4" name="Rectangle 3"/>
          <p:cNvSpPr/>
          <p:nvPr/>
        </p:nvSpPr>
        <p:spPr>
          <a:xfrm>
            <a:off x="9007595" y="3429000"/>
            <a:ext cx="2738203" cy="1138773"/>
          </a:xfrm>
          <a:prstGeom prst="rect">
            <a:avLst/>
          </a:prstGeom>
        </p:spPr>
        <p:txBody>
          <a:bodyPr wrap="square">
            <a:spAutoFit/>
          </a:bodyPr>
          <a:lstStyle/>
          <a:p>
            <a:r>
              <a:rPr lang="en-US" sz="2400" dirty="0">
                <a:solidFill>
                  <a:schemeClr val="tx2"/>
                </a:solidFill>
                <a:effectLst>
                  <a:outerShdw blurRad="38100" dist="38100" dir="2700000" algn="tl">
                    <a:srgbClr val="000000">
                      <a:alpha val="43137"/>
                    </a:srgbClr>
                  </a:outerShdw>
                </a:effectLst>
              </a:rPr>
              <a:t>Shallum 1 </a:t>
            </a:r>
            <a:r>
              <a:rPr lang="en-US" sz="2400" dirty="0" err="1">
                <a:solidFill>
                  <a:schemeClr val="tx2"/>
                </a:solidFill>
                <a:effectLst>
                  <a:outerShdw blurRad="38100" dist="38100" dir="2700000" algn="tl">
                    <a:srgbClr val="000000">
                      <a:alpha val="43137"/>
                    </a:srgbClr>
                  </a:outerShdw>
                </a:effectLst>
              </a:rPr>
              <a:t>Chr</a:t>
            </a:r>
            <a:r>
              <a:rPr lang="en-US" sz="2400" dirty="0">
                <a:solidFill>
                  <a:schemeClr val="tx2"/>
                </a:solidFill>
                <a:effectLst>
                  <a:outerShdw blurRad="38100" dist="38100" dir="2700000" algn="tl">
                    <a:srgbClr val="000000">
                      <a:alpha val="43137"/>
                    </a:srgbClr>
                  </a:outerShdw>
                </a:effectLst>
              </a:rPr>
              <a:t> 3:15</a:t>
            </a:r>
          </a:p>
          <a:p>
            <a:r>
              <a:rPr lang="en-US" sz="2400" dirty="0">
                <a:solidFill>
                  <a:srgbClr val="C00000"/>
                </a:solidFill>
                <a:effectLst>
                  <a:outerShdw blurRad="38100" dist="38100" dir="2700000" algn="tl">
                    <a:srgbClr val="000000">
                      <a:alpha val="43137"/>
                    </a:srgbClr>
                  </a:outerShdw>
                </a:effectLst>
              </a:rPr>
              <a:t>The Enslaved King</a:t>
            </a:r>
          </a:p>
          <a:p>
            <a:r>
              <a:rPr lang="en-US" sz="2000" dirty="0">
                <a:solidFill>
                  <a:schemeClr val="tx2"/>
                </a:solidFill>
                <a:effectLst>
                  <a:outerShdw blurRad="38100" dist="38100" dir="2700000" algn="tl">
                    <a:srgbClr val="000000">
                      <a:alpha val="43137"/>
                    </a:srgbClr>
                  </a:outerShdw>
                </a:effectLst>
              </a:rPr>
              <a:t>Godless 2 Kings 23:32</a:t>
            </a:r>
          </a:p>
        </p:txBody>
      </p:sp>
    </p:spTree>
    <p:extLst>
      <p:ext uri="{BB962C8B-B14F-4D97-AF65-F5344CB8AC3E}">
        <p14:creationId xmlns:p14="http://schemas.microsoft.com/office/powerpoint/2010/main" val="39944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Class Objectives</a:t>
            </a:r>
          </a:p>
        </p:txBody>
      </p:sp>
      <p:sp>
        <p:nvSpPr>
          <p:cNvPr id="58372" name="Rectangle 4"/>
          <p:cNvSpPr>
            <a:spLocks noGrp="1" noChangeArrowheads="1"/>
          </p:cNvSpPr>
          <p:nvPr>
            <p:ph idx="1"/>
          </p:nvPr>
        </p:nvSpPr>
        <p:spPr>
          <a:xfrm>
            <a:off x="1295400" y="1828800"/>
            <a:ext cx="10520082" cy="4114800"/>
          </a:xfrm>
        </p:spPr>
        <p:txBody>
          <a:bodyPr>
            <a:normAutofit/>
          </a:bodyPr>
          <a:lstStyle/>
          <a:p>
            <a:r>
              <a:rPr lang="en-US" sz="2400" dirty="0">
                <a:effectLst>
                  <a:outerShdw blurRad="38100" dist="38100" dir="2700000" algn="tl">
                    <a:srgbClr val="000000">
                      <a:alpha val="43137"/>
                    </a:srgbClr>
                  </a:outerShdw>
                </a:effectLst>
              </a:rPr>
              <a:t>Give examples of how God moves in the Nations and in Time to accomplish His will</a:t>
            </a:r>
          </a:p>
          <a:p>
            <a:pPr>
              <a:lnSpc>
                <a:spcPct val="200000"/>
              </a:lnSpc>
            </a:pPr>
            <a:r>
              <a:rPr lang="en-US" sz="2400" dirty="0">
                <a:effectLst>
                  <a:outerShdw blurRad="38100" dist="38100" dir="2700000" algn="tl">
                    <a:srgbClr val="000000">
                      <a:alpha val="43137"/>
                    </a:srgbClr>
                  </a:outerShdw>
                </a:effectLst>
              </a:rPr>
              <a:t>See Jeremiah as a real person in history, and how God developed his faith</a:t>
            </a:r>
          </a:p>
          <a:p>
            <a:pPr>
              <a:lnSpc>
                <a:spcPct val="200000"/>
              </a:lnSpc>
            </a:pPr>
            <a:r>
              <a:rPr lang="en-US" sz="2400" dirty="0">
                <a:effectLst>
                  <a:outerShdw blurRad="38100" dist="38100" dir="2700000" algn="tl">
                    <a:srgbClr val="000000">
                      <a:alpha val="43137"/>
                    </a:srgbClr>
                  </a:outerShdw>
                </a:effectLst>
              </a:rPr>
              <a:t>See how idolatry betrays our relationship with God</a:t>
            </a:r>
          </a:p>
          <a:p>
            <a:pPr>
              <a:lnSpc>
                <a:spcPct val="200000"/>
              </a:lnSpc>
            </a:pPr>
            <a:r>
              <a:rPr lang="en-US" sz="2400" dirty="0">
                <a:effectLst>
                  <a:outerShdw blurRad="38100" dist="38100" dir="2700000" algn="tl">
                    <a:srgbClr val="000000">
                      <a:alpha val="43137"/>
                    </a:srgbClr>
                  </a:outerShdw>
                </a:effectLst>
              </a:rPr>
              <a:t>See God’s mercy displayed, even in judgement</a:t>
            </a:r>
          </a:p>
        </p:txBody>
      </p:sp>
      <p:sp>
        <p:nvSpPr>
          <p:cNvPr id="2" name="Rectangle 1"/>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314276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437" y="1376314"/>
            <a:ext cx="8291158" cy="4402318"/>
          </a:xfrm>
        </p:spPr>
        <p:txBody>
          <a:bodyPr>
            <a:noAutofit/>
          </a:bodyPr>
          <a:lstStyle/>
          <a:p>
            <a:pPr>
              <a:lnSpc>
                <a:spcPts val="3100"/>
              </a:lnSpc>
            </a:pPr>
            <a:r>
              <a:rPr lang="en-US" sz="2400" b="1" dirty="0" err="1"/>
              <a:t>Jer</a:t>
            </a:r>
            <a:r>
              <a:rPr lang="en-US" sz="2400" b="1" dirty="0"/>
              <a:t> 22:13-19</a:t>
            </a:r>
            <a:r>
              <a:rPr lang="en-US" sz="2400" dirty="0">
                <a:solidFill>
                  <a:schemeClr val="tx2"/>
                </a:solidFill>
                <a:effectLst>
                  <a:outerShdw blurRad="38100" dist="38100" dir="2700000" algn="tl">
                    <a:srgbClr val="000000">
                      <a:alpha val="43137"/>
                    </a:srgbClr>
                  </a:outerShdw>
                </a:effectLst>
              </a:rPr>
              <a:t>  "Woe to him who builds his house by unrighteousness And his chambers by injustice, </a:t>
            </a:r>
            <a:r>
              <a:rPr lang="en-US" sz="2400" i="1" dirty="0">
                <a:solidFill>
                  <a:schemeClr val="tx2"/>
                </a:solidFill>
                <a:effectLst>
                  <a:outerShdw blurRad="38100" dist="38100" dir="2700000" algn="tl">
                    <a:srgbClr val="000000">
                      <a:alpha val="43137"/>
                    </a:srgbClr>
                  </a:outerShdw>
                </a:effectLst>
              </a:rPr>
              <a:t>Who</a:t>
            </a:r>
            <a:r>
              <a:rPr lang="en-US" sz="2400" dirty="0">
                <a:solidFill>
                  <a:schemeClr val="tx2"/>
                </a:solidFill>
                <a:effectLst>
                  <a:outerShdw blurRad="38100" dist="38100" dir="2700000" algn="tl">
                    <a:srgbClr val="000000">
                      <a:alpha val="43137"/>
                    </a:srgbClr>
                  </a:outerShdw>
                </a:effectLst>
              </a:rPr>
              <a:t> uses his neighbor's service without wages And gives him nothing for his work, </a:t>
            </a:r>
            <a:r>
              <a:rPr lang="en-US" sz="2400" b="1" baseline="30000" dirty="0">
                <a:solidFill>
                  <a:schemeClr val="tx2"/>
                </a:solidFill>
                <a:effectLst>
                  <a:outerShdw blurRad="38100" dist="38100" dir="2700000" algn="tl">
                    <a:srgbClr val="000000">
                      <a:alpha val="43137"/>
                    </a:srgbClr>
                  </a:outerShdw>
                </a:effectLst>
              </a:rPr>
              <a:t>14</a:t>
            </a:r>
            <a:r>
              <a:rPr lang="en-US" sz="2400" dirty="0">
                <a:solidFill>
                  <a:schemeClr val="tx2"/>
                </a:solidFill>
                <a:effectLst>
                  <a:outerShdw blurRad="38100" dist="38100" dir="2700000" algn="tl">
                    <a:srgbClr val="000000">
                      <a:alpha val="43137"/>
                    </a:srgbClr>
                  </a:outerShdw>
                </a:effectLst>
              </a:rPr>
              <a:t>Who says, 'I will build myself a wide house with spacious chambers, And cut out windows for it, Paneling </a:t>
            </a:r>
            <a:r>
              <a:rPr lang="en-US" sz="2400" i="1" dirty="0">
                <a:solidFill>
                  <a:schemeClr val="tx2"/>
                </a:solidFill>
                <a:effectLst>
                  <a:outerShdw blurRad="38100" dist="38100" dir="2700000" algn="tl">
                    <a:srgbClr val="000000">
                      <a:alpha val="43137"/>
                    </a:srgbClr>
                  </a:outerShdw>
                </a:effectLst>
              </a:rPr>
              <a:t>it</a:t>
            </a:r>
            <a:r>
              <a:rPr lang="en-US" sz="2400" dirty="0">
                <a:solidFill>
                  <a:schemeClr val="tx2"/>
                </a:solidFill>
                <a:effectLst>
                  <a:outerShdw blurRad="38100" dist="38100" dir="2700000" algn="tl">
                    <a:srgbClr val="000000">
                      <a:alpha val="43137"/>
                    </a:srgbClr>
                  </a:outerShdw>
                </a:effectLst>
              </a:rPr>
              <a:t> with cedar And painting </a:t>
            </a:r>
            <a:r>
              <a:rPr lang="en-US" sz="2400" i="1" dirty="0">
                <a:solidFill>
                  <a:schemeClr val="tx2"/>
                </a:solidFill>
                <a:effectLst>
                  <a:outerShdw blurRad="38100" dist="38100" dir="2700000" algn="tl">
                    <a:srgbClr val="000000">
                      <a:alpha val="43137"/>
                    </a:srgbClr>
                  </a:outerShdw>
                </a:effectLst>
              </a:rPr>
              <a:t>it</a:t>
            </a:r>
            <a:r>
              <a:rPr lang="en-US" sz="2400" dirty="0">
                <a:solidFill>
                  <a:schemeClr val="tx2"/>
                </a:solidFill>
                <a:effectLst>
                  <a:outerShdw blurRad="38100" dist="38100" dir="2700000" algn="tl">
                    <a:srgbClr val="000000">
                      <a:alpha val="43137"/>
                    </a:srgbClr>
                  </a:outerShdw>
                </a:effectLst>
              </a:rPr>
              <a:t> with vermilion.' </a:t>
            </a:r>
            <a:r>
              <a:rPr lang="en-US" sz="2400" b="1" baseline="30000" dirty="0">
                <a:solidFill>
                  <a:schemeClr val="tx2"/>
                </a:solidFill>
                <a:effectLst>
                  <a:outerShdw blurRad="38100" dist="38100" dir="2700000" algn="tl">
                    <a:srgbClr val="000000">
                      <a:alpha val="43137"/>
                    </a:srgbClr>
                  </a:outerShdw>
                </a:effectLst>
              </a:rPr>
              <a:t>15</a:t>
            </a:r>
            <a:r>
              <a:rPr lang="en-US" sz="2400" dirty="0">
                <a:solidFill>
                  <a:schemeClr val="tx2"/>
                </a:solidFill>
                <a:effectLst>
                  <a:outerShdw blurRad="38100" dist="38100" dir="2700000" algn="tl">
                    <a:srgbClr val="000000">
                      <a:alpha val="43137"/>
                    </a:srgbClr>
                  </a:outerShdw>
                </a:effectLst>
              </a:rPr>
              <a:t>"Shall you reign because you enclose </a:t>
            </a:r>
            <a:r>
              <a:rPr lang="en-US" sz="2400" i="1" dirty="0">
                <a:solidFill>
                  <a:schemeClr val="tx2"/>
                </a:solidFill>
                <a:effectLst>
                  <a:outerShdw blurRad="38100" dist="38100" dir="2700000" algn="tl">
                    <a:srgbClr val="000000">
                      <a:alpha val="43137"/>
                    </a:srgbClr>
                  </a:outerShdw>
                </a:effectLst>
              </a:rPr>
              <a:t>yourself</a:t>
            </a:r>
            <a:r>
              <a:rPr lang="en-US" sz="2400" dirty="0">
                <a:solidFill>
                  <a:schemeClr val="tx2"/>
                </a:solidFill>
                <a:effectLst>
                  <a:outerShdw blurRad="38100" dist="38100" dir="2700000" algn="tl">
                    <a:srgbClr val="000000">
                      <a:alpha val="43137"/>
                    </a:srgbClr>
                  </a:outerShdw>
                </a:effectLst>
              </a:rPr>
              <a:t> in cedar? Did not your father eat and drink, And do justice and righteousness? Then </a:t>
            </a:r>
            <a:r>
              <a:rPr lang="en-US" sz="2400" i="1" dirty="0">
                <a:solidFill>
                  <a:schemeClr val="tx2"/>
                </a:solidFill>
                <a:effectLst>
                  <a:outerShdw blurRad="38100" dist="38100" dir="2700000" algn="tl">
                    <a:srgbClr val="000000">
                      <a:alpha val="43137"/>
                    </a:srgbClr>
                  </a:outerShdw>
                </a:effectLst>
              </a:rPr>
              <a:t>it was</a:t>
            </a:r>
            <a:r>
              <a:rPr lang="en-US" sz="2400" dirty="0">
                <a:solidFill>
                  <a:schemeClr val="tx2"/>
                </a:solidFill>
                <a:effectLst>
                  <a:outerShdw blurRad="38100" dist="38100" dir="2700000" algn="tl">
                    <a:srgbClr val="000000">
                      <a:alpha val="43137"/>
                    </a:srgbClr>
                  </a:outerShdw>
                </a:effectLst>
              </a:rPr>
              <a:t> well with him. </a:t>
            </a:r>
            <a:r>
              <a:rPr lang="en-US" sz="2400" b="1" baseline="30000" dirty="0">
                <a:solidFill>
                  <a:schemeClr val="tx2"/>
                </a:solidFill>
                <a:effectLst>
                  <a:outerShdw blurRad="38100" dist="38100" dir="2700000" algn="tl">
                    <a:srgbClr val="000000">
                      <a:alpha val="43137"/>
                    </a:srgbClr>
                  </a:outerShdw>
                </a:effectLst>
              </a:rPr>
              <a:t>16</a:t>
            </a:r>
            <a:r>
              <a:rPr lang="en-US" sz="2400" dirty="0">
                <a:solidFill>
                  <a:schemeClr val="tx2"/>
                </a:solidFill>
                <a:effectLst>
                  <a:outerShdw blurRad="38100" dist="38100" dir="2700000" algn="tl">
                    <a:srgbClr val="000000">
                      <a:alpha val="43137"/>
                    </a:srgbClr>
                  </a:outerShdw>
                </a:effectLst>
              </a:rPr>
              <a:t>He judged the cause of the poor and needy; Then </a:t>
            </a:r>
            <a:r>
              <a:rPr lang="en-US" sz="2400" i="1" dirty="0">
                <a:solidFill>
                  <a:schemeClr val="tx2"/>
                </a:solidFill>
                <a:effectLst>
                  <a:outerShdw blurRad="38100" dist="38100" dir="2700000" algn="tl">
                    <a:srgbClr val="000000">
                      <a:alpha val="43137"/>
                    </a:srgbClr>
                  </a:outerShdw>
                </a:effectLst>
              </a:rPr>
              <a:t>it was</a:t>
            </a:r>
            <a:r>
              <a:rPr lang="en-US" sz="2400" dirty="0">
                <a:solidFill>
                  <a:schemeClr val="tx2"/>
                </a:solidFill>
                <a:effectLst>
                  <a:outerShdw blurRad="38100" dist="38100" dir="2700000" algn="tl">
                    <a:srgbClr val="000000">
                      <a:alpha val="43137"/>
                    </a:srgbClr>
                  </a:outerShdw>
                </a:effectLst>
              </a:rPr>
              <a:t> well. </a:t>
            </a:r>
            <a:r>
              <a:rPr lang="en-US" sz="2400" i="1" dirty="0">
                <a:solidFill>
                  <a:schemeClr val="tx2"/>
                </a:solidFill>
                <a:effectLst>
                  <a:outerShdw blurRad="38100" dist="38100" dir="2700000" algn="tl">
                    <a:srgbClr val="000000">
                      <a:alpha val="43137"/>
                    </a:srgbClr>
                  </a:outerShdw>
                </a:effectLst>
              </a:rPr>
              <a:t>Was</a:t>
            </a:r>
            <a:r>
              <a:rPr lang="en-US" sz="2400" dirty="0">
                <a:solidFill>
                  <a:schemeClr val="tx2"/>
                </a:solidFill>
                <a:effectLst>
                  <a:outerShdw blurRad="38100" dist="38100" dir="2700000" algn="tl">
                    <a:srgbClr val="000000">
                      <a:alpha val="43137"/>
                    </a:srgbClr>
                  </a:outerShdw>
                </a:effectLst>
              </a:rPr>
              <a:t> not this knowing Me?" says the LORD.  </a:t>
            </a:r>
            <a:endParaRPr lang="en-US" sz="2400" dirty="0"/>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9" name="Straight Connector 8"/>
          <p:cNvCxnSpPr>
            <a:cxnSpLocks/>
          </p:cNvCxnSpPr>
          <p:nvPr/>
        </p:nvCxnSpPr>
        <p:spPr>
          <a:xfrm>
            <a:off x="3112517" y="4929189"/>
            <a:ext cx="33280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007595" y="3429000"/>
            <a:ext cx="2738203" cy="1754326"/>
          </a:xfrm>
          <a:prstGeom prst="rect">
            <a:avLst/>
          </a:prstGeom>
        </p:spPr>
        <p:txBody>
          <a:bodyPr wrap="square">
            <a:spAutoFit/>
          </a:bodyPr>
          <a:lstStyle/>
          <a:p>
            <a:r>
              <a:rPr lang="en-US" sz="2400" dirty="0" err="1">
                <a:solidFill>
                  <a:schemeClr val="tx2"/>
                </a:solidFill>
                <a:effectLst>
                  <a:outerShdw blurRad="38100" dist="38100" dir="2700000" algn="tl">
                    <a:srgbClr val="000000">
                      <a:alpha val="43137"/>
                    </a:srgbClr>
                  </a:outerShdw>
                </a:effectLst>
              </a:rPr>
              <a:t>Eliakim</a:t>
            </a:r>
            <a:r>
              <a:rPr lang="en-US" sz="2400" dirty="0">
                <a:solidFill>
                  <a:schemeClr val="tx2"/>
                </a:solidFill>
                <a:effectLst>
                  <a:outerShdw blurRad="38100" dist="38100" dir="2700000" algn="tl">
                    <a:srgbClr val="000000">
                      <a:alpha val="43137"/>
                    </a:srgbClr>
                  </a:outerShdw>
                </a:effectLst>
              </a:rPr>
              <a:t> 2 </a:t>
            </a:r>
            <a:r>
              <a:rPr lang="en-US" sz="2400" dirty="0" err="1">
                <a:solidFill>
                  <a:schemeClr val="tx2"/>
                </a:solidFill>
                <a:effectLst>
                  <a:outerShdw blurRad="38100" dist="38100" dir="2700000" algn="tl">
                    <a:srgbClr val="000000">
                      <a:alpha val="43137"/>
                    </a:srgbClr>
                  </a:outerShdw>
                </a:effectLst>
              </a:rPr>
              <a:t>Chr</a:t>
            </a:r>
            <a:r>
              <a:rPr lang="en-US" sz="2400" dirty="0">
                <a:solidFill>
                  <a:schemeClr val="tx2"/>
                </a:solidFill>
                <a:effectLst>
                  <a:outerShdw blurRad="38100" dist="38100" dir="2700000" algn="tl">
                    <a:srgbClr val="000000">
                      <a:alpha val="43137"/>
                    </a:srgbClr>
                  </a:outerShdw>
                </a:effectLst>
              </a:rPr>
              <a:t> 36:4</a:t>
            </a:r>
          </a:p>
          <a:p>
            <a:r>
              <a:rPr lang="en-US" sz="2400" dirty="0">
                <a:solidFill>
                  <a:srgbClr val="C00000"/>
                </a:solidFill>
                <a:effectLst>
                  <a:outerShdw blurRad="38100" dist="38100" dir="2700000" algn="tl">
                    <a:srgbClr val="000000">
                      <a:alpha val="43137"/>
                    </a:srgbClr>
                  </a:outerShdw>
                </a:effectLst>
              </a:rPr>
              <a:t>The Puppet King</a:t>
            </a:r>
          </a:p>
          <a:p>
            <a:r>
              <a:rPr lang="en-US" sz="2000" dirty="0">
                <a:solidFill>
                  <a:schemeClr val="tx2"/>
                </a:solidFill>
                <a:effectLst>
                  <a:outerShdw blurRad="38100" dist="38100" dir="2700000" algn="tl">
                    <a:srgbClr val="000000">
                      <a:alpha val="43137"/>
                    </a:srgbClr>
                  </a:outerShdw>
                </a:effectLst>
              </a:rPr>
              <a:t>Prophet Killer </a:t>
            </a: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26</a:t>
            </a:r>
          </a:p>
          <a:p>
            <a:r>
              <a:rPr lang="en-US" sz="2000" dirty="0">
                <a:solidFill>
                  <a:schemeClr val="tx2"/>
                </a:solidFill>
                <a:effectLst>
                  <a:outerShdw blurRad="38100" dist="38100" dir="2700000" algn="tl">
                    <a:srgbClr val="000000">
                      <a:alpha val="43137"/>
                    </a:srgbClr>
                  </a:outerShdw>
                </a:effectLst>
              </a:rPr>
              <a:t>Scroll Burner </a:t>
            </a: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36</a:t>
            </a:r>
          </a:p>
          <a:p>
            <a:r>
              <a:rPr lang="en-US" sz="2000" dirty="0">
                <a:solidFill>
                  <a:schemeClr val="tx2"/>
                </a:solidFill>
                <a:effectLst>
                  <a:outerShdw blurRad="38100" dist="38100" dir="2700000" algn="tl">
                    <a:srgbClr val="000000">
                      <a:alpha val="43137"/>
                    </a:srgbClr>
                  </a:outerShdw>
                </a:effectLst>
              </a:rPr>
              <a:t>Covetous </a:t>
            </a: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22:17</a:t>
            </a:r>
          </a:p>
        </p:txBody>
      </p:sp>
      <p:graphicFrame>
        <p:nvGraphicFramePr>
          <p:cNvPr id="5" name="Object 4"/>
          <p:cNvGraphicFramePr>
            <a:graphicFrameLocks noChangeAspect="1"/>
          </p:cNvGraphicFramePr>
          <p:nvPr>
            <p:extLst>
              <p:ext uri="{D42A27DB-BD31-4B8C-83A1-F6EECF244321}">
                <p14:modId xmlns:p14="http://schemas.microsoft.com/office/powerpoint/2010/main" val="2244042377"/>
              </p:ext>
            </p:extLst>
          </p:nvPr>
        </p:nvGraphicFramePr>
        <p:xfrm>
          <a:off x="9199136" y="1272619"/>
          <a:ext cx="2264481" cy="2083323"/>
        </p:xfrm>
        <a:graphic>
          <a:graphicData uri="http://schemas.openxmlformats.org/presentationml/2006/ole">
            <mc:AlternateContent xmlns:mc="http://schemas.openxmlformats.org/markup-compatibility/2006">
              <mc:Choice xmlns:v="urn:schemas-microsoft-com:vml" Requires="v">
                <p:oleObj spid="_x0000_s6158" name="Image" r:id="rId3" imgW="1269841" imgH="1168254" progId="PhotoshopElements.Image.2">
                  <p:embed/>
                </p:oleObj>
              </mc:Choice>
              <mc:Fallback>
                <p:oleObj name="Image" r:id="rId3" imgW="1269841" imgH="1168254" progId="PhotoshopElements.Image.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136" y="1272619"/>
                        <a:ext cx="2264481" cy="2083323"/>
                      </a:xfrm>
                      <a:prstGeom prst="rect">
                        <a:avLst/>
                      </a:prstGeom>
                      <a:noFill/>
                      <a:ln>
                        <a:noFill/>
                      </a:ln>
                      <a:effectLst/>
                    </p:spPr>
                  </p:pic>
                </p:oleObj>
              </mc:Fallback>
            </mc:AlternateContent>
          </a:graphicData>
        </a:graphic>
      </p:graphicFrame>
      <p:cxnSp>
        <p:nvCxnSpPr>
          <p:cNvPr id="10" name="Straight Connector 9">
            <a:extLst>
              <a:ext uri="{FF2B5EF4-FFF2-40B4-BE49-F238E27FC236}">
                <a16:creationId xmlns:a16="http://schemas.microsoft.com/office/drawing/2014/main" id="{39734623-D3A4-419A-8CF6-5F547808339F}"/>
              </a:ext>
            </a:extLst>
          </p:cNvPr>
          <p:cNvCxnSpPr>
            <a:cxnSpLocks/>
          </p:cNvCxnSpPr>
          <p:nvPr/>
        </p:nvCxnSpPr>
        <p:spPr>
          <a:xfrm>
            <a:off x="1078308" y="5685868"/>
            <a:ext cx="173115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76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437" y="1376313"/>
            <a:ext cx="8291158" cy="4567287"/>
          </a:xfrm>
        </p:spPr>
        <p:txBody>
          <a:bodyPr>
            <a:noAutofit/>
          </a:bodyPr>
          <a:lstStyle/>
          <a:p>
            <a:pPr>
              <a:spcAft>
                <a:spcPts val="1200"/>
              </a:spcAft>
            </a:pPr>
            <a:r>
              <a:rPr lang="en-US" sz="2400" b="1" dirty="0" err="1"/>
              <a:t>Jer</a:t>
            </a:r>
            <a:r>
              <a:rPr lang="en-US" sz="2400" b="1" dirty="0"/>
              <a:t> 22:17 </a:t>
            </a:r>
            <a:r>
              <a:rPr lang="en-US" sz="2400" dirty="0">
                <a:solidFill>
                  <a:schemeClr val="tx2"/>
                </a:solidFill>
                <a:effectLst>
                  <a:outerShdw blurRad="38100" dist="38100" dir="2700000" algn="tl">
                    <a:srgbClr val="000000">
                      <a:alpha val="43137"/>
                    </a:srgbClr>
                  </a:outerShdw>
                </a:effectLst>
              </a:rPr>
              <a:t>"Yet your eyes and your heart </a:t>
            </a:r>
            <a:r>
              <a:rPr lang="en-US" sz="2400" i="1" dirty="0">
                <a:solidFill>
                  <a:schemeClr val="tx2"/>
                </a:solidFill>
                <a:effectLst>
                  <a:outerShdw blurRad="38100" dist="38100" dir="2700000" algn="tl">
                    <a:srgbClr val="000000">
                      <a:alpha val="43137"/>
                    </a:srgbClr>
                  </a:outerShdw>
                </a:effectLst>
              </a:rPr>
              <a:t>are</a:t>
            </a:r>
            <a:r>
              <a:rPr lang="en-US" sz="2400" dirty="0">
                <a:solidFill>
                  <a:schemeClr val="tx2"/>
                </a:solidFill>
                <a:effectLst>
                  <a:outerShdw blurRad="38100" dist="38100" dir="2700000" algn="tl">
                    <a:srgbClr val="000000">
                      <a:alpha val="43137"/>
                    </a:srgbClr>
                  </a:outerShdw>
                </a:effectLst>
              </a:rPr>
              <a:t> for nothing but your covetousness, For shedding innocent blood, And practicing oppression and violence." </a:t>
            </a:r>
          </a:p>
          <a:p>
            <a:pPr lvl="1"/>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22:18  Therefore thus says the LORD concerning Jehoiakim the son of Josiah, king of Judah: "They shall not lament for him, </a:t>
            </a:r>
            <a:r>
              <a:rPr lang="en-US" sz="2200" i="1" dirty="0">
                <a:solidFill>
                  <a:schemeClr val="tx2"/>
                </a:solidFill>
                <a:effectLst>
                  <a:outerShdw blurRad="38100" dist="38100" dir="2700000" algn="tl">
                    <a:srgbClr val="000000">
                      <a:alpha val="43137"/>
                    </a:srgbClr>
                  </a:outerShdw>
                </a:effectLst>
              </a:rPr>
              <a:t>Saying,</a:t>
            </a:r>
            <a:r>
              <a:rPr lang="en-US" sz="2200" dirty="0">
                <a:solidFill>
                  <a:schemeClr val="tx2"/>
                </a:solidFill>
                <a:effectLst>
                  <a:outerShdw blurRad="38100" dist="38100" dir="2700000" algn="tl">
                    <a:srgbClr val="000000">
                      <a:alpha val="43137"/>
                    </a:srgbClr>
                  </a:outerShdw>
                </a:effectLst>
              </a:rPr>
              <a:t> 'Alas, my brother!' or 'Alas, my sister!' They shall not lament for him, </a:t>
            </a:r>
            <a:r>
              <a:rPr lang="en-US" sz="2200" i="1" dirty="0">
                <a:solidFill>
                  <a:schemeClr val="tx2"/>
                </a:solidFill>
                <a:effectLst>
                  <a:outerShdw blurRad="38100" dist="38100" dir="2700000" algn="tl">
                    <a:srgbClr val="000000">
                      <a:alpha val="43137"/>
                    </a:srgbClr>
                  </a:outerShdw>
                </a:effectLst>
              </a:rPr>
              <a:t>Saying,</a:t>
            </a:r>
            <a:r>
              <a:rPr lang="en-US" sz="2200" dirty="0">
                <a:solidFill>
                  <a:schemeClr val="tx2"/>
                </a:solidFill>
                <a:effectLst>
                  <a:outerShdw blurRad="38100" dist="38100" dir="2700000" algn="tl">
                    <a:srgbClr val="000000">
                      <a:alpha val="43137"/>
                    </a:srgbClr>
                  </a:outerShdw>
                </a:effectLst>
              </a:rPr>
              <a:t> 'Alas, master!' or 'Alas, his glory!' </a:t>
            </a:r>
          </a:p>
          <a:p>
            <a:pPr lvl="1"/>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22:19  He shall be buried with the </a:t>
            </a:r>
            <a:r>
              <a:rPr lang="en-US" sz="2200" u="sng" dirty="0">
                <a:solidFill>
                  <a:srgbClr val="C00000"/>
                </a:solidFill>
                <a:effectLst>
                  <a:outerShdw blurRad="38100" dist="38100" dir="2700000" algn="tl">
                    <a:srgbClr val="000000">
                      <a:alpha val="43137"/>
                    </a:srgbClr>
                  </a:outerShdw>
                </a:effectLst>
              </a:rPr>
              <a:t>burial of a donkey</a:t>
            </a:r>
            <a:r>
              <a:rPr lang="en-US" sz="2200" dirty="0">
                <a:solidFill>
                  <a:schemeClr val="tx2"/>
                </a:solidFill>
                <a:effectLst>
                  <a:outerShdw blurRad="38100" dist="38100" dir="2700000" algn="tl">
                    <a:srgbClr val="000000">
                      <a:alpha val="43137"/>
                    </a:srgbClr>
                  </a:outerShdw>
                </a:effectLst>
              </a:rPr>
              <a:t>, Dragged and cast out beyond the gates of Jerusalem</a:t>
            </a:r>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4" name="Rectangle 3"/>
          <p:cNvSpPr/>
          <p:nvPr/>
        </p:nvSpPr>
        <p:spPr>
          <a:xfrm>
            <a:off x="9007595" y="3429000"/>
            <a:ext cx="2738203" cy="1754326"/>
          </a:xfrm>
          <a:prstGeom prst="rect">
            <a:avLst/>
          </a:prstGeom>
        </p:spPr>
        <p:txBody>
          <a:bodyPr wrap="square">
            <a:spAutoFit/>
          </a:bodyPr>
          <a:lstStyle/>
          <a:p>
            <a:r>
              <a:rPr lang="en-US" sz="2400" dirty="0" err="1">
                <a:solidFill>
                  <a:schemeClr val="tx2"/>
                </a:solidFill>
                <a:effectLst>
                  <a:outerShdw blurRad="38100" dist="38100" dir="2700000" algn="tl">
                    <a:srgbClr val="000000">
                      <a:alpha val="43137"/>
                    </a:srgbClr>
                  </a:outerShdw>
                </a:effectLst>
              </a:rPr>
              <a:t>Eliakim</a:t>
            </a:r>
            <a:r>
              <a:rPr lang="en-US" sz="2400" dirty="0">
                <a:solidFill>
                  <a:schemeClr val="tx2"/>
                </a:solidFill>
                <a:effectLst>
                  <a:outerShdw blurRad="38100" dist="38100" dir="2700000" algn="tl">
                    <a:srgbClr val="000000">
                      <a:alpha val="43137"/>
                    </a:srgbClr>
                  </a:outerShdw>
                </a:effectLst>
              </a:rPr>
              <a:t> 2 </a:t>
            </a:r>
            <a:r>
              <a:rPr lang="en-US" sz="2400" dirty="0" err="1">
                <a:solidFill>
                  <a:schemeClr val="tx2"/>
                </a:solidFill>
                <a:effectLst>
                  <a:outerShdw blurRad="38100" dist="38100" dir="2700000" algn="tl">
                    <a:srgbClr val="000000">
                      <a:alpha val="43137"/>
                    </a:srgbClr>
                  </a:outerShdw>
                </a:effectLst>
              </a:rPr>
              <a:t>Chr</a:t>
            </a:r>
            <a:r>
              <a:rPr lang="en-US" sz="2400" dirty="0">
                <a:solidFill>
                  <a:schemeClr val="tx2"/>
                </a:solidFill>
                <a:effectLst>
                  <a:outerShdw blurRad="38100" dist="38100" dir="2700000" algn="tl">
                    <a:srgbClr val="000000">
                      <a:alpha val="43137"/>
                    </a:srgbClr>
                  </a:outerShdw>
                </a:effectLst>
              </a:rPr>
              <a:t> 36:4</a:t>
            </a:r>
          </a:p>
          <a:p>
            <a:r>
              <a:rPr lang="en-US" sz="2400" dirty="0">
                <a:solidFill>
                  <a:srgbClr val="C00000"/>
                </a:solidFill>
                <a:effectLst>
                  <a:outerShdw blurRad="38100" dist="38100" dir="2700000" algn="tl">
                    <a:srgbClr val="000000">
                      <a:alpha val="43137"/>
                    </a:srgbClr>
                  </a:outerShdw>
                </a:effectLst>
              </a:rPr>
              <a:t>The Puppet King</a:t>
            </a:r>
          </a:p>
          <a:p>
            <a:r>
              <a:rPr lang="en-US" sz="2000" dirty="0">
                <a:solidFill>
                  <a:schemeClr val="tx2"/>
                </a:solidFill>
                <a:effectLst>
                  <a:outerShdw blurRad="38100" dist="38100" dir="2700000" algn="tl">
                    <a:srgbClr val="000000">
                      <a:alpha val="43137"/>
                    </a:srgbClr>
                  </a:outerShdw>
                </a:effectLst>
              </a:rPr>
              <a:t>Prophet Killer </a:t>
            </a: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26</a:t>
            </a:r>
          </a:p>
          <a:p>
            <a:r>
              <a:rPr lang="en-US" sz="2000" dirty="0">
                <a:solidFill>
                  <a:schemeClr val="tx2"/>
                </a:solidFill>
                <a:effectLst>
                  <a:outerShdw blurRad="38100" dist="38100" dir="2700000" algn="tl">
                    <a:srgbClr val="000000">
                      <a:alpha val="43137"/>
                    </a:srgbClr>
                  </a:outerShdw>
                </a:effectLst>
              </a:rPr>
              <a:t>Scroll Burner </a:t>
            </a: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36</a:t>
            </a:r>
          </a:p>
          <a:p>
            <a:r>
              <a:rPr lang="en-US" sz="2000" dirty="0">
                <a:solidFill>
                  <a:schemeClr val="tx2"/>
                </a:solidFill>
                <a:effectLst>
                  <a:outerShdw blurRad="38100" dist="38100" dir="2700000" algn="tl">
                    <a:srgbClr val="000000">
                      <a:alpha val="43137"/>
                    </a:srgbClr>
                  </a:outerShdw>
                </a:effectLst>
              </a:rPr>
              <a:t>Covetous </a:t>
            </a:r>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22:17</a:t>
            </a:r>
          </a:p>
        </p:txBody>
      </p:sp>
      <p:graphicFrame>
        <p:nvGraphicFramePr>
          <p:cNvPr id="5" name="Object 4"/>
          <p:cNvGraphicFramePr>
            <a:graphicFrameLocks noChangeAspect="1"/>
          </p:cNvGraphicFramePr>
          <p:nvPr>
            <p:extLst>
              <p:ext uri="{D42A27DB-BD31-4B8C-83A1-F6EECF244321}">
                <p14:modId xmlns:p14="http://schemas.microsoft.com/office/powerpoint/2010/main" val="2827246786"/>
              </p:ext>
            </p:extLst>
          </p:nvPr>
        </p:nvGraphicFramePr>
        <p:xfrm>
          <a:off x="9199136" y="1272619"/>
          <a:ext cx="2264481" cy="2083323"/>
        </p:xfrm>
        <a:graphic>
          <a:graphicData uri="http://schemas.openxmlformats.org/presentationml/2006/ole">
            <mc:AlternateContent xmlns:mc="http://schemas.openxmlformats.org/markup-compatibility/2006">
              <mc:Choice xmlns:v="urn:schemas-microsoft-com:vml" Requires="v">
                <p:oleObj spid="_x0000_s7179" name="Image" r:id="rId3" imgW="1269841" imgH="1168254" progId="PhotoshopElements.Image.2">
                  <p:embed/>
                </p:oleObj>
              </mc:Choice>
              <mc:Fallback>
                <p:oleObj name="Image" r:id="rId3" imgW="1269841" imgH="1168254" progId="PhotoshopElements.Imag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136" y="1272619"/>
                        <a:ext cx="2264481" cy="208332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447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437" y="1376313"/>
            <a:ext cx="8291158" cy="4567287"/>
          </a:xfrm>
        </p:spPr>
        <p:txBody>
          <a:bodyPr>
            <a:noAutofit/>
          </a:bodyPr>
          <a:lstStyle/>
          <a:p>
            <a:r>
              <a:rPr lang="en-US" sz="2400" b="1" dirty="0" err="1"/>
              <a:t>Jer</a:t>
            </a:r>
            <a:r>
              <a:rPr lang="en-US" sz="2400" b="1" dirty="0"/>
              <a:t> 22:24-30</a:t>
            </a:r>
            <a:r>
              <a:rPr lang="en-US" sz="2400" dirty="0"/>
              <a:t>  </a:t>
            </a:r>
            <a:r>
              <a:rPr lang="en-US" sz="2400" dirty="0">
                <a:solidFill>
                  <a:schemeClr val="tx2"/>
                </a:solidFill>
                <a:effectLst>
                  <a:outerShdw blurRad="38100" dist="38100" dir="2700000" algn="tl">
                    <a:srgbClr val="000000">
                      <a:alpha val="43137"/>
                    </a:srgbClr>
                  </a:outerShdw>
                </a:effectLst>
              </a:rPr>
              <a:t>"</a:t>
            </a:r>
            <a:r>
              <a:rPr lang="en-US" sz="2400" i="1" dirty="0">
                <a:solidFill>
                  <a:schemeClr val="tx2"/>
                </a:solidFill>
                <a:effectLst>
                  <a:outerShdw blurRad="38100" dist="38100" dir="2700000" algn="tl">
                    <a:srgbClr val="000000">
                      <a:alpha val="43137"/>
                    </a:srgbClr>
                  </a:outerShdw>
                </a:effectLst>
              </a:rPr>
              <a:t>As</a:t>
            </a:r>
            <a:r>
              <a:rPr lang="en-US" sz="2400" dirty="0">
                <a:solidFill>
                  <a:schemeClr val="tx2"/>
                </a:solidFill>
                <a:effectLst>
                  <a:outerShdw blurRad="38100" dist="38100" dir="2700000" algn="tl">
                    <a:srgbClr val="000000">
                      <a:alpha val="43137"/>
                    </a:srgbClr>
                  </a:outerShdw>
                </a:effectLst>
              </a:rPr>
              <a:t> I live," says the LORD, "though </a:t>
            </a:r>
            <a:r>
              <a:rPr lang="en-US" sz="2400" dirty="0" err="1">
                <a:solidFill>
                  <a:schemeClr val="tx2"/>
                </a:solidFill>
                <a:effectLst>
                  <a:outerShdw blurRad="38100" dist="38100" dir="2700000" algn="tl">
                    <a:srgbClr val="000000">
                      <a:alpha val="43137"/>
                    </a:srgbClr>
                  </a:outerShdw>
                </a:effectLst>
              </a:rPr>
              <a:t>Coniah</a:t>
            </a:r>
            <a:r>
              <a:rPr lang="en-US" sz="2400" dirty="0">
                <a:solidFill>
                  <a:schemeClr val="tx2"/>
                </a:solidFill>
                <a:effectLst>
                  <a:outerShdw blurRad="38100" dist="38100" dir="2700000" algn="tl">
                    <a:srgbClr val="000000">
                      <a:alpha val="43137"/>
                    </a:srgbClr>
                  </a:outerShdw>
                </a:effectLst>
              </a:rPr>
              <a:t> the son of Jehoiakim, king of Judah, were the signet on My right hand, yet I would pluck you off; </a:t>
            </a:r>
            <a:r>
              <a:rPr lang="en-US" sz="2400" b="1" baseline="30000" dirty="0">
                <a:solidFill>
                  <a:schemeClr val="tx2"/>
                </a:solidFill>
                <a:effectLst>
                  <a:outerShdw blurRad="38100" dist="38100" dir="2700000" algn="tl">
                    <a:srgbClr val="000000">
                      <a:alpha val="43137"/>
                    </a:srgbClr>
                  </a:outerShdw>
                </a:effectLst>
              </a:rPr>
              <a:t>25</a:t>
            </a:r>
            <a:r>
              <a:rPr lang="en-US" sz="2400" dirty="0">
                <a:solidFill>
                  <a:schemeClr val="tx2"/>
                </a:solidFill>
                <a:effectLst>
                  <a:outerShdw blurRad="38100" dist="38100" dir="2700000" algn="tl">
                    <a:srgbClr val="000000">
                      <a:alpha val="43137"/>
                    </a:srgbClr>
                  </a:outerShdw>
                </a:effectLst>
              </a:rPr>
              <a:t>and I will give you into the hand of those who seek your life, and into the hand </a:t>
            </a:r>
            <a:r>
              <a:rPr lang="en-US" sz="2400" i="1" dirty="0">
                <a:solidFill>
                  <a:schemeClr val="tx2"/>
                </a:solidFill>
                <a:effectLst>
                  <a:outerShdw blurRad="38100" dist="38100" dir="2700000" algn="tl">
                    <a:srgbClr val="000000">
                      <a:alpha val="43137"/>
                    </a:srgbClr>
                  </a:outerShdw>
                </a:effectLst>
              </a:rPr>
              <a:t>of those</a:t>
            </a:r>
            <a:r>
              <a:rPr lang="en-US" sz="2400" dirty="0">
                <a:solidFill>
                  <a:schemeClr val="tx2"/>
                </a:solidFill>
                <a:effectLst>
                  <a:outerShdw blurRad="38100" dist="38100" dir="2700000" algn="tl">
                    <a:srgbClr val="000000">
                      <a:alpha val="43137"/>
                    </a:srgbClr>
                  </a:outerShdw>
                </a:effectLst>
              </a:rPr>
              <a:t> whose face you fear—the hand of Nebuchadnezzar king of Babylon and the hand of the Chaldeans. </a:t>
            </a:r>
          </a:p>
          <a:p>
            <a:pPr lvl="1"/>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22:26  So I will cast you out, and your mother who bore you, into another country where you were not born; and there you shall die. </a:t>
            </a:r>
          </a:p>
          <a:p>
            <a:pPr lvl="1"/>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22:27  But to the land to which they desire to return, there they shall not return. </a:t>
            </a:r>
          </a:p>
          <a:p>
            <a:pPr lvl="1"/>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22:28  "Is this man </a:t>
            </a:r>
            <a:r>
              <a:rPr lang="en-US" sz="2200" dirty="0" err="1">
                <a:solidFill>
                  <a:schemeClr val="tx2"/>
                </a:solidFill>
                <a:effectLst>
                  <a:outerShdw blurRad="38100" dist="38100" dir="2700000" algn="tl">
                    <a:srgbClr val="000000">
                      <a:alpha val="43137"/>
                    </a:srgbClr>
                  </a:outerShdw>
                </a:effectLst>
              </a:rPr>
              <a:t>Coniah</a:t>
            </a:r>
            <a:r>
              <a:rPr lang="en-US" sz="2200" dirty="0">
                <a:solidFill>
                  <a:schemeClr val="tx2"/>
                </a:solidFill>
                <a:effectLst>
                  <a:outerShdw blurRad="38100" dist="38100" dir="2700000" algn="tl">
                    <a:srgbClr val="000000">
                      <a:alpha val="43137"/>
                    </a:srgbClr>
                  </a:outerShdw>
                </a:effectLst>
              </a:rPr>
              <a:t> a despised, broken idol—A vessel in which </a:t>
            </a:r>
            <a:r>
              <a:rPr lang="en-US" sz="2200" i="1" dirty="0">
                <a:solidFill>
                  <a:schemeClr val="tx2"/>
                </a:solidFill>
                <a:effectLst>
                  <a:outerShdw blurRad="38100" dist="38100" dir="2700000" algn="tl">
                    <a:srgbClr val="000000">
                      <a:alpha val="43137"/>
                    </a:srgbClr>
                  </a:outerShdw>
                </a:effectLst>
              </a:rPr>
              <a:t>is</a:t>
            </a:r>
            <a:r>
              <a:rPr lang="en-US" sz="2200" dirty="0">
                <a:solidFill>
                  <a:schemeClr val="tx2"/>
                </a:solidFill>
                <a:effectLst>
                  <a:outerShdw blurRad="38100" dist="38100" dir="2700000" algn="tl">
                    <a:srgbClr val="000000">
                      <a:alpha val="43137"/>
                    </a:srgbClr>
                  </a:outerShdw>
                </a:effectLst>
              </a:rPr>
              <a:t> no pleasure? Why are they cast out, he and his descendants, And cast into a land which they do not know? </a:t>
            </a:r>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4" name="Rectangle 3"/>
          <p:cNvSpPr/>
          <p:nvPr/>
        </p:nvSpPr>
        <p:spPr>
          <a:xfrm>
            <a:off x="9007595" y="3429000"/>
            <a:ext cx="2738203" cy="1815882"/>
          </a:xfrm>
          <a:prstGeom prst="rect">
            <a:avLst/>
          </a:prstGeom>
        </p:spPr>
        <p:txBody>
          <a:bodyPr wrap="square">
            <a:spAutoFit/>
          </a:bodyPr>
          <a:lstStyle/>
          <a:p>
            <a:r>
              <a:rPr lang="en-US" sz="2400" dirty="0" err="1">
                <a:solidFill>
                  <a:schemeClr val="tx2"/>
                </a:solidFill>
                <a:effectLst>
                  <a:outerShdw blurRad="38100" dist="38100" dir="2700000" algn="tl">
                    <a:srgbClr val="000000">
                      <a:alpha val="43137"/>
                    </a:srgbClr>
                  </a:outerShdw>
                </a:effectLst>
              </a:rPr>
              <a:t>Jeconiah</a:t>
            </a:r>
            <a:r>
              <a:rPr lang="en-US" sz="2400" dirty="0">
                <a:solidFill>
                  <a:schemeClr val="tx2"/>
                </a:solidFill>
                <a:effectLst>
                  <a:outerShdw blurRad="38100" dist="38100" dir="2700000" algn="tl">
                    <a:srgbClr val="000000">
                      <a:alpha val="43137"/>
                    </a:srgbClr>
                  </a:outerShdw>
                </a:effectLst>
              </a:rPr>
              <a:t> 1 </a:t>
            </a:r>
            <a:r>
              <a:rPr lang="en-US" sz="2400" dirty="0" err="1">
                <a:solidFill>
                  <a:schemeClr val="tx2"/>
                </a:solidFill>
                <a:effectLst>
                  <a:outerShdw blurRad="38100" dist="38100" dir="2700000" algn="tl">
                    <a:srgbClr val="000000">
                      <a:alpha val="43137"/>
                    </a:srgbClr>
                  </a:outerShdw>
                </a:effectLst>
              </a:rPr>
              <a:t>Chr</a:t>
            </a:r>
            <a:r>
              <a:rPr lang="en-US" sz="2400" dirty="0">
                <a:solidFill>
                  <a:schemeClr val="tx2"/>
                </a:solidFill>
                <a:effectLst>
                  <a:outerShdw blurRad="38100" dist="38100" dir="2700000" algn="tl">
                    <a:srgbClr val="000000">
                      <a:alpha val="43137"/>
                    </a:srgbClr>
                  </a:outerShdw>
                </a:effectLst>
              </a:rPr>
              <a:t> 3:16</a:t>
            </a:r>
          </a:p>
          <a:p>
            <a:r>
              <a:rPr lang="en-US" sz="2400" dirty="0" err="1">
                <a:solidFill>
                  <a:schemeClr val="tx2"/>
                </a:solidFill>
                <a:effectLst>
                  <a:outerShdw blurRad="38100" dist="38100" dir="2700000" algn="tl">
                    <a:srgbClr val="000000">
                      <a:alpha val="43137"/>
                    </a:srgbClr>
                  </a:outerShdw>
                </a:effectLst>
              </a:rPr>
              <a:t>Coniah</a:t>
            </a:r>
            <a:endParaRPr lang="en-US" sz="2400" dirty="0">
              <a:solidFill>
                <a:schemeClr val="tx2"/>
              </a:solidFill>
              <a:effectLst>
                <a:outerShdw blurRad="38100" dist="38100" dir="2700000" algn="tl">
                  <a:srgbClr val="000000">
                    <a:alpha val="43137"/>
                  </a:srgbClr>
                </a:outerShdw>
              </a:effectLst>
            </a:endParaRPr>
          </a:p>
          <a:p>
            <a:r>
              <a:rPr lang="en-US" sz="2400" dirty="0">
                <a:solidFill>
                  <a:srgbClr val="C00000"/>
                </a:solidFill>
                <a:effectLst>
                  <a:outerShdw blurRad="38100" dist="38100" dir="2700000" algn="tl">
                    <a:srgbClr val="000000">
                      <a:alpha val="43137"/>
                    </a:srgbClr>
                  </a:outerShdw>
                </a:effectLst>
              </a:rPr>
              <a:t>The Childless King</a:t>
            </a:r>
          </a:p>
          <a:p>
            <a:r>
              <a:rPr lang="en-US" sz="2000" dirty="0">
                <a:solidFill>
                  <a:schemeClr val="tx2"/>
                </a:solidFill>
                <a:effectLst>
                  <a:outerShdw blurRad="38100" dist="38100" dir="2700000" algn="tl">
                    <a:srgbClr val="000000">
                      <a:alpha val="43137"/>
                    </a:srgbClr>
                  </a:outerShdw>
                </a:effectLst>
              </a:rPr>
              <a:t>Imprisoned 37 years</a:t>
            </a:r>
          </a:p>
          <a:p>
            <a:r>
              <a:rPr lang="en-US" sz="2000" dirty="0">
                <a:solidFill>
                  <a:schemeClr val="tx2"/>
                </a:solidFill>
                <a:effectLst>
                  <a:outerShdw blurRad="38100" dist="38100" dir="2700000" algn="tl">
                    <a:srgbClr val="000000">
                      <a:alpha val="43137"/>
                    </a:srgbClr>
                  </a:outerShdw>
                </a:effectLst>
              </a:rPr>
              <a:t>Evil 2 Kings 24:9</a:t>
            </a:r>
          </a:p>
        </p:txBody>
      </p:sp>
      <p:graphicFrame>
        <p:nvGraphicFramePr>
          <p:cNvPr id="3" name="Object 2"/>
          <p:cNvGraphicFramePr>
            <a:graphicFrameLocks noChangeAspect="1"/>
          </p:cNvGraphicFramePr>
          <p:nvPr>
            <p:extLst>
              <p:ext uri="{D42A27DB-BD31-4B8C-83A1-F6EECF244321}">
                <p14:modId xmlns:p14="http://schemas.microsoft.com/office/powerpoint/2010/main" val="2464678242"/>
              </p:ext>
            </p:extLst>
          </p:nvPr>
        </p:nvGraphicFramePr>
        <p:xfrm>
          <a:off x="9124457" y="1412434"/>
          <a:ext cx="2504477" cy="1868094"/>
        </p:xfrm>
        <a:graphic>
          <a:graphicData uri="http://schemas.openxmlformats.org/presentationml/2006/ole">
            <mc:AlternateContent xmlns:mc="http://schemas.openxmlformats.org/markup-compatibility/2006">
              <mc:Choice xmlns:v="urn:schemas-microsoft-com:vml" Requires="v">
                <p:oleObj spid="_x0000_s8205" name="Image" r:id="rId3" imgW="1549206" imgH="1155148" progId="PhotoshopElements.Image.2">
                  <p:embed/>
                </p:oleObj>
              </mc:Choice>
              <mc:Fallback>
                <p:oleObj name="Image" r:id="rId3" imgW="1549206" imgH="1155148" progId="PhotoshopElements.Image.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4457" y="1412434"/>
                        <a:ext cx="2504477" cy="1868094"/>
                      </a:xfrm>
                      <a:prstGeom prst="rect">
                        <a:avLst/>
                      </a:prstGeom>
                      <a:noFill/>
                      <a:ln>
                        <a:noFill/>
                      </a:ln>
                      <a:effectLst/>
                    </p:spPr>
                  </p:pic>
                </p:oleObj>
              </mc:Fallback>
            </mc:AlternateContent>
          </a:graphicData>
        </a:graphic>
      </p:graphicFrame>
      <p:cxnSp>
        <p:nvCxnSpPr>
          <p:cNvPr id="8" name="Straight Connector 7">
            <a:extLst>
              <a:ext uri="{FF2B5EF4-FFF2-40B4-BE49-F238E27FC236}">
                <a16:creationId xmlns:a16="http://schemas.microsoft.com/office/drawing/2014/main" id="{D1BC0459-6471-4D8D-B08A-761DBCD4EB0C}"/>
              </a:ext>
            </a:extLst>
          </p:cNvPr>
          <p:cNvCxnSpPr>
            <a:cxnSpLocks/>
          </p:cNvCxnSpPr>
          <p:nvPr/>
        </p:nvCxnSpPr>
        <p:spPr>
          <a:xfrm>
            <a:off x="5206360" y="2053467"/>
            <a:ext cx="198957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437" y="1376313"/>
            <a:ext cx="8291158" cy="4567287"/>
          </a:xfrm>
        </p:spPr>
        <p:txBody>
          <a:bodyPr>
            <a:noAutofit/>
          </a:bodyPr>
          <a:lstStyle/>
          <a:p>
            <a:r>
              <a:rPr lang="en-US" sz="2400" b="1" dirty="0" err="1"/>
              <a:t>Jer</a:t>
            </a:r>
            <a:r>
              <a:rPr lang="en-US" sz="2400" b="1" dirty="0"/>
              <a:t> 22:29</a:t>
            </a:r>
            <a:r>
              <a:rPr lang="en-US" sz="2400" dirty="0"/>
              <a:t>  </a:t>
            </a:r>
            <a:r>
              <a:rPr lang="en-US" sz="2400" dirty="0">
                <a:solidFill>
                  <a:schemeClr val="tx2"/>
                </a:solidFill>
                <a:effectLst>
                  <a:outerShdw blurRad="38100" dist="38100" dir="2700000" algn="tl">
                    <a:srgbClr val="000000">
                      <a:alpha val="43137"/>
                    </a:srgbClr>
                  </a:outerShdw>
                </a:effectLst>
              </a:rPr>
              <a:t>O earth, earth, earth, Hear the word of the LORD! </a:t>
            </a:r>
          </a:p>
          <a:p>
            <a:r>
              <a:rPr lang="en-US" sz="2400" b="1" dirty="0" err="1"/>
              <a:t>Jer</a:t>
            </a:r>
            <a:r>
              <a:rPr lang="en-US" sz="2400" b="1" dirty="0"/>
              <a:t> 22:30</a:t>
            </a:r>
            <a:r>
              <a:rPr lang="en-US" sz="2400" dirty="0">
                <a:solidFill>
                  <a:schemeClr val="tx2"/>
                </a:solidFill>
                <a:effectLst>
                  <a:outerShdw blurRad="38100" dist="38100" dir="2700000" algn="tl">
                    <a:srgbClr val="000000">
                      <a:alpha val="43137"/>
                    </a:srgbClr>
                  </a:outerShdw>
                </a:effectLst>
              </a:rPr>
              <a:t>  Thus says the LORD: 'Write this man down as childless, A man </a:t>
            </a:r>
            <a:r>
              <a:rPr lang="en-US" sz="2400" i="1" dirty="0">
                <a:solidFill>
                  <a:schemeClr val="tx2"/>
                </a:solidFill>
                <a:effectLst>
                  <a:outerShdw blurRad="38100" dist="38100" dir="2700000" algn="tl">
                    <a:srgbClr val="000000">
                      <a:alpha val="43137"/>
                    </a:srgbClr>
                  </a:outerShdw>
                </a:effectLst>
              </a:rPr>
              <a:t>who</a:t>
            </a:r>
            <a:r>
              <a:rPr lang="en-US" sz="2400" dirty="0">
                <a:solidFill>
                  <a:schemeClr val="tx2"/>
                </a:solidFill>
                <a:effectLst>
                  <a:outerShdw blurRad="38100" dist="38100" dir="2700000" algn="tl">
                    <a:srgbClr val="000000">
                      <a:alpha val="43137"/>
                    </a:srgbClr>
                  </a:outerShdw>
                </a:effectLst>
              </a:rPr>
              <a:t> shall not prosper in his days; For none of his descendants shall prosper, Sitting on the throne of David, And ruling anymore in Judah.' " </a:t>
            </a:r>
          </a:p>
          <a:p>
            <a:endParaRPr lang="x-none" sz="2400" dirty="0"/>
          </a:p>
        </p:txBody>
      </p:sp>
      <p:sp>
        <p:nvSpPr>
          <p:cNvPr id="7" name="Title 6"/>
          <p:cNvSpPr>
            <a:spLocks noGrp="1"/>
          </p:cNvSpPr>
          <p:nvPr>
            <p:ph type="title"/>
          </p:nvPr>
        </p:nvSpPr>
        <p:spPr>
          <a:xfrm>
            <a:off x="692071" y="79336"/>
            <a:ext cx="10629507" cy="1143000"/>
          </a:xfrm>
        </p:spPr>
        <p:txBody>
          <a:bodyPr/>
          <a:lstStyle/>
          <a:p>
            <a:r>
              <a:rPr lang="en-US" dirty="0"/>
              <a:t>The house of the king of Judah</a:t>
            </a:r>
            <a:r>
              <a:rPr lang="en-US" sz="2000" dirty="0">
                <a:solidFill>
                  <a:schemeClr val="tx2"/>
                </a:solidFill>
              </a:rPr>
              <a:t>– chapter 22</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4" name="Rectangle 3"/>
          <p:cNvSpPr/>
          <p:nvPr/>
        </p:nvSpPr>
        <p:spPr>
          <a:xfrm>
            <a:off x="9007595" y="3429000"/>
            <a:ext cx="2738203" cy="1815882"/>
          </a:xfrm>
          <a:prstGeom prst="rect">
            <a:avLst/>
          </a:prstGeom>
        </p:spPr>
        <p:txBody>
          <a:bodyPr wrap="square">
            <a:spAutoFit/>
          </a:bodyPr>
          <a:lstStyle/>
          <a:p>
            <a:r>
              <a:rPr lang="en-US" sz="2400" dirty="0" err="1">
                <a:solidFill>
                  <a:schemeClr val="tx2"/>
                </a:solidFill>
                <a:effectLst>
                  <a:outerShdw blurRad="38100" dist="38100" dir="2700000" algn="tl">
                    <a:srgbClr val="000000">
                      <a:alpha val="43137"/>
                    </a:srgbClr>
                  </a:outerShdw>
                </a:effectLst>
              </a:rPr>
              <a:t>Jeconiah</a:t>
            </a:r>
            <a:r>
              <a:rPr lang="en-US" sz="2400" dirty="0">
                <a:solidFill>
                  <a:schemeClr val="tx2"/>
                </a:solidFill>
                <a:effectLst>
                  <a:outerShdw blurRad="38100" dist="38100" dir="2700000" algn="tl">
                    <a:srgbClr val="000000">
                      <a:alpha val="43137"/>
                    </a:srgbClr>
                  </a:outerShdw>
                </a:effectLst>
              </a:rPr>
              <a:t> 1 </a:t>
            </a:r>
            <a:r>
              <a:rPr lang="en-US" sz="2400" dirty="0" err="1">
                <a:solidFill>
                  <a:schemeClr val="tx2"/>
                </a:solidFill>
                <a:effectLst>
                  <a:outerShdw blurRad="38100" dist="38100" dir="2700000" algn="tl">
                    <a:srgbClr val="000000">
                      <a:alpha val="43137"/>
                    </a:srgbClr>
                  </a:outerShdw>
                </a:effectLst>
              </a:rPr>
              <a:t>Chr</a:t>
            </a:r>
            <a:r>
              <a:rPr lang="en-US" sz="2400" dirty="0">
                <a:solidFill>
                  <a:schemeClr val="tx2"/>
                </a:solidFill>
                <a:effectLst>
                  <a:outerShdw blurRad="38100" dist="38100" dir="2700000" algn="tl">
                    <a:srgbClr val="000000">
                      <a:alpha val="43137"/>
                    </a:srgbClr>
                  </a:outerShdw>
                </a:effectLst>
              </a:rPr>
              <a:t> 3:16</a:t>
            </a:r>
          </a:p>
          <a:p>
            <a:r>
              <a:rPr lang="en-US" sz="2400" dirty="0" err="1">
                <a:solidFill>
                  <a:schemeClr val="tx2"/>
                </a:solidFill>
                <a:effectLst>
                  <a:outerShdw blurRad="38100" dist="38100" dir="2700000" algn="tl">
                    <a:srgbClr val="000000">
                      <a:alpha val="43137"/>
                    </a:srgbClr>
                  </a:outerShdw>
                </a:effectLst>
              </a:rPr>
              <a:t>Coniah</a:t>
            </a:r>
            <a:endParaRPr lang="en-US" sz="2400" dirty="0">
              <a:solidFill>
                <a:schemeClr val="tx2"/>
              </a:solidFill>
              <a:effectLst>
                <a:outerShdw blurRad="38100" dist="38100" dir="2700000" algn="tl">
                  <a:srgbClr val="000000">
                    <a:alpha val="43137"/>
                  </a:srgbClr>
                </a:outerShdw>
              </a:effectLst>
            </a:endParaRPr>
          </a:p>
          <a:p>
            <a:r>
              <a:rPr lang="en-US" sz="2400" dirty="0">
                <a:solidFill>
                  <a:srgbClr val="C00000"/>
                </a:solidFill>
                <a:effectLst>
                  <a:outerShdw blurRad="38100" dist="38100" dir="2700000" algn="tl">
                    <a:srgbClr val="000000">
                      <a:alpha val="43137"/>
                    </a:srgbClr>
                  </a:outerShdw>
                </a:effectLst>
              </a:rPr>
              <a:t>The Childless King</a:t>
            </a:r>
          </a:p>
          <a:p>
            <a:r>
              <a:rPr lang="en-US" sz="2000" dirty="0">
                <a:solidFill>
                  <a:schemeClr val="tx2"/>
                </a:solidFill>
                <a:effectLst>
                  <a:outerShdw blurRad="38100" dist="38100" dir="2700000" algn="tl">
                    <a:srgbClr val="000000">
                      <a:alpha val="43137"/>
                    </a:srgbClr>
                  </a:outerShdw>
                </a:effectLst>
              </a:rPr>
              <a:t>Imprisoned 37 years</a:t>
            </a:r>
          </a:p>
          <a:p>
            <a:r>
              <a:rPr lang="en-US" sz="2000" dirty="0">
                <a:solidFill>
                  <a:schemeClr val="tx2"/>
                </a:solidFill>
                <a:effectLst>
                  <a:outerShdw blurRad="38100" dist="38100" dir="2700000" algn="tl">
                    <a:srgbClr val="000000">
                      <a:alpha val="43137"/>
                    </a:srgbClr>
                  </a:outerShdw>
                </a:effectLst>
              </a:rPr>
              <a:t>Evil 2 Kings 24:9</a:t>
            </a:r>
          </a:p>
        </p:txBody>
      </p:sp>
      <p:graphicFrame>
        <p:nvGraphicFramePr>
          <p:cNvPr id="3" name="Object 2"/>
          <p:cNvGraphicFramePr>
            <a:graphicFrameLocks noChangeAspect="1"/>
          </p:cNvGraphicFramePr>
          <p:nvPr>
            <p:extLst>
              <p:ext uri="{D42A27DB-BD31-4B8C-83A1-F6EECF244321}">
                <p14:modId xmlns:p14="http://schemas.microsoft.com/office/powerpoint/2010/main" val="3439757952"/>
              </p:ext>
            </p:extLst>
          </p:nvPr>
        </p:nvGraphicFramePr>
        <p:xfrm>
          <a:off x="9124457" y="1412434"/>
          <a:ext cx="2504477" cy="1868094"/>
        </p:xfrm>
        <a:graphic>
          <a:graphicData uri="http://schemas.openxmlformats.org/presentationml/2006/ole">
            <mc:AlternateContent xmlns:mc="http://schemas.openxmlformats.org/markup-compatibility/2006">
              <mc:Choice xmlns:v="urn:schemas-microsoft-com:vml" Requires="v">
                <p:oleObj spid="_x0000_s9228" name="Image" r:id="rId3" imgW="1549206" imgH="1155148" progId="PhotoshopElements.Image.2">
                  <p:embed/>
                </p:oleObj>
              </mc:Choice>
              <mc:Fallback>
                <p:oleObj name="Image" r:id="rId3" imgW="1549206" imgH="1155148" progId="PhotoshopElements.Imag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4457" y="1412434"/>
                        <a:ext cx="2504477" cy="1868094"/>
                      </a:xfrm>
                      <a:prstGeom prst="rect">
                        <a:avLst/>
                      </a:prstGeom>
                      <a:noFill/>
                      <a:ln>
                        <a:noFill/>
                      </a:ln>
                      <a:effectLst/>
                    </p:spPr>
                  </p:pic>
                </p:oleObj>
              </mc:Fallback>
            </mc:AlternateContent>
          </a:graphicData>
        </a:graphic>
      </p:graphicFrame>
      <p:cxnSp>
        <p:nvCxnSpPr>
          <p:cNvPr id="8" name="Straight Connector 7">
            <a:extLst>
              <a:ext uri="{FF2B5EF4-FFF2-40B4-BE49-F238E27FC236}">
                <a16:creationId xmlns:a16="http://schemas.microsoft.com/office/drawing/2014/main" id="{D4771B54-EB76-465B-A2EC-7125A020A3FF}"/>
              </a:ext>
            </a:extLst>
          </p:cNvPr>
          <p:cNvCxnSpPr>
            <a:cxnSpLocks/>
          </p:cNvCxnSpPr>
          <p:nvPr/>
        </p:nvCxnSpPr>
        <p:spPr>
          <a:xfrm>
            <a:off x="1972830" y="3266656"/>
            <a:ext cx="3858127" cy="1387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50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0635" y="-277368"/>
            <a:ext cx="10295965" cy="1143000"/>
          </a:xfrm>
        </p:spPr>
        <p:txBody>
          <a:bodyPr/>
          <a:lstStyle/>
          <a:p>
            <a:r>
              <a:rPr lang="en-US" dirty="0"/>
              <a:t>Woe to the shepherds &amp; the prophets </a:t>
            </a:r>
            <a:r>
              <a:rPr lang="en-US" sz="2000" b="0" cap="none" dirty="0">
                <a:solidFill>
                  <a:schemeClr val="tx2"/>
                </a:solidFill>
              </a:rPr>
              <a:t>– Chapter 23</a:t>
            </a:r>
          </a:p>
        </p:txBody>
      </p:sp>
      <p:grpSp>
        <p:nvGrpSpPr>
          <p:cNvPr id="4" name="Group 3"/>
          <p:cNvGrpSpPr/>
          <p:nvPr/>
        </p:nvGrpSpPr>
        <p:grpSpPr>
          <a:xfrm>
            <a:off x="412381" y="826546"/>
            <a:ext cx="4643719" cy="824719"/>
            <a:chOff x="268941" y="1649506"/>
            <a:chExt cx="4643719" cy="824719"/>
          </a:xfrm>
        </p:grpSpPr>
        <p:sp>
          <p:nvSpPr>
            <p:cNvPr id="2" name="TextBox 1"/>
            <p:cNvSpPr txBox="1"/>
            <p:nvPr/>
          </p:nvSpPr>
          <p:spPr>
            <a:xfrm>
              <a:off x="510988" y="2012560"/>
              <a:ext cx="4401672"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Woe to the Shepherds… 23:1</a:t>
              </a:r>
            </a:p>
          </p:txBody>
        </p:sp>
        <p:sp>
          <p:nvSpPr>
            <p:cNvPr id="3" name="Pentagon 2"/>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Problem:</a:t>
              </a:r>
            </a:p>
          </p:txBody>
        </p:sp>
      </p:grpSp>
      <p:sp>
        <p:nvSpPr>
          <p:cNvPr id="5" name="Rectangle 4"/>
          <p:cNvSpPr/>
          <p:nvPr/>
        </p:nvSpPr>
        <p:spPr>
          <a:xfrm>
            <a:off x="510988" y="1727063"/>
            <a:ext cx="9798424" cy="1446550"/>
          </a:xfrm>
          <a:prstGeom prst="rect">
            <a:avLst/>
          </a:prstGeom>
        </p:spPr>
        <p:txBody>
          <a:bodyPr wrap="square">
            <a:spAutoFit/>
          </a:bodyPr>
          <a:lstStyle/>
          <a:p>
            <a:pPr marL="457200" indent="-457200">
              <a:buFont typeface="Wingdings" pitchFamily="2" charset="2"/>
              <a:buChar char="Ø"/>
            </a:pPr>
            <a:r>
              <a:rPr lang="en-US" sz="2200" dirty="0">
                <a:effectLst>
                  <a:outerShdw blurRad="38100" dist="38100" dir="2700000" algn="tl">
                    <a:srgbClr val="000000">
                      <a:alpha val="43137"/>
                    </a:srgbClr>
                  </a:outerShdw>
                </a:effectLst>
              </a:rPr>
              <a:t>"Woe to the shepherds who destroy and scatter the sheep of My pasture!" says the LORD</a:t>
            </a:r>
          </a:p>
          <a:p>
            <a:pPr marL="457200" indent="-457200">
              <a:buFont typeface="Wingdings" pitchFamily="2" charset="2"/>
              <a:buChar char="Ø"/>
            </a:pPr>
            <a:r>
              <a:rPr lang="en-US" sz="2200" dirty="0">
                <a:effectLst>
                  <a:outerShdw blurRad="38100" dist="38100" dir="2700000" algn="tl">
                    <a:srgbClr val="000000">
                      <a:alpha val="43137"/>
                    </a:srgbClr>
                  </a:outerShdw>
                </a:effectLst>
              </a:rPr>
              <a:t>"You have scattered My flock, driven them away, and not attended to them. Behold, I will attend to you for the evil of your doings</a:t>
            </a:r>
          </a:p>
        </p:txBody>
      </p:sp>
      <p:cxnSp>
        <p:nvCxnSpPr>
          <p:cNvPr id="9" name="Straight Connector 8"/>
          <p:cNvCxnSpPr/>
          <p:nvPr/>
        </p:nvCxnSpPr>
        <p:spPr>
          <a:xfrm>
            <a:off x="7171765" y="2096445"/>
            <a:ext cx="2429435"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12376" y="3165153"/>
            <a:ext cx="6562165" cy="824719"/>
            <a:chOff x="268941" y="1649506"/>
            <a:chExt cx="6562165" cy="824719"/>
          </a:xfrm>
        </p:grpSpPr>
        <p:sp>
          <p:nvSpPr>
            <p:cNvPr id="14" name="TextBox 13"/>
            <p:cNvSpPr txBox="1"/>
            <p:nvPr/>
          </p:nvSpPr>
          <p:spPr>
            <a:xfrm>
              <a:off x="510987" y="2012560"/>
              <a:ext cx="632011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effectLst>
                    <a:outerShdw blurRad="38100" dist="38100" dir="2700000" algn="tl">
                      <a:srgbClr val="000000">
                        <a:alpha val="43137"/>
                      </a:srgbClr>
                    </a:outerShdw>
                  </a:effectLst>
                </a:rPr>
                <a:t>I will gather the Remnant of My Flock… 23:3</a:t>
              </a:r>
            </a:p>
          </p:txBody>
        </p:sp>
        <p:sp>
          <p:nvSpPr>
            <p:cNvPr id="15" name="Pentagon 14"/>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Solution:</a:t>
              </a:r>
            </a:p>
          </p:txBody>
        </p:sp>
      </p:grpSp>
      <p:sp>
        <p:nvSpPr>
          <p:cNvPr id="16" name="Rectangle 15"/>
          <p:cNvSpPr/>
          <p:nvPr/>
        </p:nvSpPr>
        <p:spPr>
          <a:xfrm>
            <a:off x="654421" y="4065596"/>
            <a:ext cx="10354237" cy="2123658"/>
          </a:xfrm>
          <a:prstGeom prst="rect">
            <a:avLst/>
          </a:prstGeom>
        </p:spPr>
        <p:txBody>
          <a:bodyPr wrap="square">
            <a:spAutoFit/>
          </a:bodyPr>
          <a:lstStyle/>
          <a:p>
            <a:pPr marL="457200" indent="-457200">
              <a:buFont typeface="Wingdings" pitchFamily="2" charset="2"/>
              <a:buChar char="Ø"/>
            </a:pPr>
            <a:r>
              <a:rPr lang="en-US" sz="2200" dirty="0">
                <a:effectLst>
                  <a:outerShdw blurRad="38100" dist="38100" dir="2700000" algn="tl">
                    <a:srgbClr val="000000">
                      <a:alpha val="43137"/>
                    </a:srgbClr>
                  </a:outerShdw>
                </a:effectLst>
              </a:rPr>
              <a:t>bring them back to their folds; and they shall be fruitful and increase.</a:t>
            </a:r>
          </a:p>
          <a:p>
            <a:pPr marL="457200" indent="-457200">
              <a:buFont typeface="Wingdings" pitchFamily="2" charset="2"/>
              <a:buChar char="Ø"/>
            </a:pPr>
            <a:r>
              <a:rPr lang="en-US" sz="2200" dirty="0">
                <a:effectLst>
                  <a:outerShdw blurRad="38100" dist="38100" dir="2700000" algn="tl">
                    <a:srgbClr val="000000">
                      <a:alpha val="43137"/>
                    </a:srgbClr>
                  </a:outerShdw>
                </a:effectLst>
              </a:rPr>
              <a:t>I will set up shepherds over them who will feed them…</a:t>
            </a:r>
          </a:p>
          <a:p>
            <a:pPr marL="457200" indent="-457200">
              <a:buFont typeface="Wingdings" pitchFamily="2" charset="2"/>
              <a:buChar char="Ø"/>
            </a:pPr>
            <a:r>
              <a:rPr lang="en-US" sz="2200" dirty="0">
                <a:effectLst>
                  <a:outerShdw blurRad="38100" dist="38100" dir="2700000" algn="tl">
                    <a:srgbClr val="000000">
                      <a:alpha val="43137"/>
                    </a:srgbClr>
                  </a:outerShdw>
                </a:effectLst>
              </a:rPr>
              <a:t>I will raise to David a Branch of righteousness; A King shall reign and prosper, And execute judgment and righteousness in the earth. </a:t>
            </a:r>
          </a:p>
          <a:p>
            <a:pPr marL="457200" indent="-457200">
              <a:buFont typeface="Wingdings" pitchFamily="2" charset="2"/>
              <a:buChar char="Ø"/>
            </a:pPr>
            <a:r>
              <a:rPr lang="en-US" sz="2200" dirty="0">
                <a:effectLst>
                  <a:outerShdw blurRad="38100" dist="38100" dir="2700000" algn="tl">
                    <a:srgbClr val="000000">
                      <a:alpha val="43137"/>
                    </a:srgbClr>
                  </a:outerShdw>
                </a:effectLst>
              </a:rPr>
              <a:t>In His days Judah will be saved, And Israel will dwell safely; Now this </a:t>
            </a:r>
            <a:r>
              <a:rPr lang="en-US" sz="2200" i="1" dirty="0">
                <a:effectLst>
                  <a:outerShdw blurRad="38100" dist="38100" dir="2700000" algn="tl">
                    <a:srgbClr val="000000">
                      <a:alpha val="43137"/>
                    </a:srgbClr>
                  </a:outerShdw>
                </a:effectLst>
              </a:rPr>
              <a:t>is</a:t>
            </a:r>
            <a:r>
              <a:rPr lang="en-US" sz="2200" dirty="0">
                <a:effectLst>
                  <a:outerShdw blurRad="38100" dist="38100" dir="2700000" algn="tl">
                    <a:srgbClr val="000000">
                      <a:alpha val="43137"/>
                    </a:srgbClr>
                  </a:outerShdw>
                </a:effectLst>
              </a:rPr>
              <a:t> His name by which He will be called: THE LORD OUR RIGHTEOUSNESS</a:t>
            </a:r>
            <a:r>
              <a:rPr lang="en-US" dirty="0">
                <a:effectLst>
                  <a:outerShdw blurRad="38100" dist="38100" dir="2700000" algn="tl">
                    <a:srgbClr val="000000">
                      <a:alpha val="43137"/>
                    </a:srgbClr>
                  </a:outerShdw>
                </a:effectLst>
              </a:rPr>
              <a:t>.</a:t>
            </a:r>
          </a:p>
        </p:txBody>
      </p:sp>
      <p:cxnSp>
        <p:nvCxnSpPr>
          <p:cNvPr id="17" name="Straight Connector 16"/>
          <p:cNvCxnSpPr/>
          <p:nvPr/>
        </p:nvCxnSpPr>
        <p:spPr>
          <a:xfrm>
            <a:off x="6757237" y="5090270"/>
            <a:ext cx="36577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6524154" y="826546"/>
            <a:ext cx="5298141" cy="2606155"/>
          </a:xfr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ormAutofit/>
          </a:bodyPr>
          <a:lstStyle/>
          <a:p>
            <a:pPr marL="45720" indent="0">
              <a:buNone/>
            </a:pPr>
            <a:r>
              <a:rPr lang="en-US" dirty="0" err="1">
                <a:solidFill>
                  <a:schemeClr val="tx2"/>
                </a:solidFill>
                <a:effectLst>
                  <a:outerShdw blurRad="38100" dist="38100" dir="2700000" algn="tl">
                    <a:srgbClr val="000000">
                      <a:alpha val="43137"/>
                    </a:srgbClr>
                  </a:outerShdw>
                </a:effectLst>
              </a:rPr>
              <a:t>Jer</a:t>
            </a:r>
            <a:r>
              <a:rPr lang="en-US" dirty="0">
                <a:solidFill>
                  <a:schemeClr val="tx2"/>
                </a:solidFill>
                <a:effectLst>
                  <a:outerShdw blurRad="38100" dist="38100" dir="2700000" algn="tl">
                    <a:srgbClr val="000000">
                      <a:alpha val="43137"/>
                    </a:srgbClr>
                  </a:outerShdw>
                </a:effectLst>
              </a:rPr>
              <a:t> 23:7,8  "Therefore, behold, </a:t>
            </a:r>
            <a:r>
              <a:rPr lang="en-US" i="1" dirty="0">
                <a:solidFill>
                  <a:schemeClr val="tx2"/>
                </a:solidFill>
                <a:effectLst>
                  <a:outerShdw blurRad="38100" dist="38100" dir="2700000" algn="tl">
                    <a:srgbClr val="000000">
                      <a:alpha val="43137"/>
                    </a:srgbClr>
                  </a:outerShdw>
                </a:effectLst>
              </a:rPr>
              <a:t>the</a:t>
            </a:r>
            <a:r>
              <a:rPr lang="en-US" dirty="0">
                <a:solidFill>
                  <a:schemeClr val="tx2"/>
                </a:solidFill>
                <a:effectLst>
                  <a:outerShdw blurRad="38100" dist="38100" dir="2700000" algn="tl">
                    <a:srgbClr val="000000">
                      <a:alpha val="43137"/>
                    </a:srgbClr>
                  </a:outerShdw>
                </a:effectLst>
              </a:rPr>
              <a:t> days are coming," says the LORD, "that they shall no longer say, 'As the LORD lives who brought up the children of Israel from the land of Egypt,‘ but, 'As the LORD lives who brought up and led the descendants of the house of Israel from the north country and from all the countries where I had driven them.' And they shall dwell in their own land."</a:t>
            </a:r>
          </a:p>
        </p:txBody>
      </p:sp>
      <p:sp>
        <p:nvSpPr>
          <p:cNvPr id="19" name="Rectangle 18"/>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24798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additive="base">
                                        <p:cTn id="35"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 calcmode="lin" valueType="num">
                                      <p:cBhvr additive="base">
                                        <p:cTn id="52" dur="500" fill="hold"/>
                                        <p:tgtEl>
                                          <p:spTgt spid="16">
                                            <p:txEl>
                                              <p:pRg st="3" end="3"/>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bg/>
                                          </p:spTgt>
                                        </p:tgtEl>
                                        <p:attrNameLst>
                                          <p:attrName>style.visibility</p:attrName>
                                        </p:attrNameLst>
                                      </p:cBhvr>
                                      <p:to>
                                        <p:strVal val="visible"/>
                                      </p:to>
                                    </p:set>
                                    <p:animEffect transition="in" filter="fade">
                                      <p:cBhvr>
                                        <p:cTn id="58" dur="500"/>
                                        <p:tgtEl>
                                          <p:spTgt spid="8">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0636" y="-278877"/>
            <a:ext cx="10295965" cy="1143000"/>
          </a:xfrm>
        </p:spPr>
        <p:txBody>
          <a:bodyPr/>
          <a:lstStyle/>
          <a:p>
            <a:r>
              <a:rPr lang="en-US" dirty="0"/>
              <a:t>Woe to the shepherds &amp; the prophets </a:t>
            </a:r>
            <a:r>
              <a:rPr lang="en-US" sz="2000" b="0" cap="none" dirty="0">
                <a:solidFill>
                  <a:schemeClr val="tx2"/>
                </a:solidFill>
              </a:rPr>
              <a:t>– Chapter 23</a:t>
            </a:r>
          </a:p>
        </p:txBody>
      </p:sp>
      <p:grpSp>
        <p:nvGrpSpPr>
          <p:cNvPr id="6" name="Group 5"/>
          <p:cNvGrpSpPr/>
          <p:nvPr/>
        </p:nvGrpSpPr>
        <p:grpSpPr>
          <a:xfrm>
            <a:off x="412381" y="826546"/>
            <a:ext cx="5535931" cy="824719"/>
            <a:chOff x="268941" y="1649506"/>
            <a:chExt cx="5535931" cy="824719"/>
          </a:xfrm>
        </p:grpSpPr>
        <p:sp>
          <p:nvSpPr>
            <p:cNvPr id="9" name="TextBox 8"/>
            <p:cNvSpPr txBox="1"/>
            <p:nvPr/>
          </p:nvSpPr>
          <p:spPr>
            <a:xfrm>
              <a:off x="510987" y="2012560"/>
              <a:ext cx="5293885"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Now concerning the Prophets… 23:9</a:t>
              </a:r>
            </a:p>
          </p:txBody>
        </p:sp>
        <p:sp>
          <p:nvSpPr>
            <p:cNvPr id="10" name="Pentagon 9"/>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Problem:</a:t>
              </a:r>
            </a:p>
          </p:txBody>
        </p:sp>
      </p:grpSp>
      <p:sp>
        <p:nvSpPr>
          <p:cNvPr id="4" name="Rectangle 3"/>
          <p:cNvSpPr/>
          <p:nvPr/>
        </p:nvSpPr>
        <p:spPr>
          <a:xfrm>
            <a:off x="654426" y="1735327"/>
            <a:ext cx="11091371" cy="3262432"/>
          </a:xfrm>
          <a:prstGeom prst="rect">
            <a:avLst/>
          </a:prstGeom>
        </p:spPr>
        <p:txBody>
          <a:bodyPr wrap="square">
            <a:spAutoFit/>
          </a:bodyPr>
          <a:lstStyle/>
          <a:p>
            <a:pPr marL="461963" indent="-461963">
              <a:buFont typeface="Wingdings" pitchFamily="2" charset="2"/>
              <a:buChar char="Ø"/>
            </a:pPr>
            <a:r>
              <a:rPr lang="en-US" sz="2200" b="1" dirty="0" err="1">
                <a:effectLst>
                  <a:outerShdw blurRad="38100" dist="38100" dir="2700000" algn="tl">
                    <a:srgbClr val="000000">
                      <a:alpha val="43137"/>
                    </a:srgbClr>
                  </a:outerShdw>
                </a:effectLst>
              </a:rPr>
              <a:t>Jer</a:t>
            </a:r>
            <a:r>
              <a:rPr lang="en-US" sz="2200" b="1" dirty="0">
                <a:effectLst>
                  <a:outerShdw blurRad="38100" dist="38100" dir="2700000" algn="tl">
                    <a:srgbClr val="000000">
                      <a:alpha val="43137"/>
                    </a:srgbClr>
                  </a:outerShdw>
                </a:effectLst>
              </a:rPr>
              <a:t> 23:9</a:t>
            </a:r>
            <a:r>
              <a:rPr lang="en-US" sz="2200" dirty="0">
                <a:effectLst>
                  <a:outerShdw blurRad="38100" dist="38100" dir="2700000" algn="tl">
                    <a:srgbClr val="000000">
                      <a:alpha val="43137"/>
                    </a:srgbClr>
                  </a:outerShdw>
                </a:effectLst>
              </a:rPr>
              <a:t>  My heart within me is broken because of the prophets; all my bones shake. I am like a drunken man, and like a man whom wine has overcome, Because of the LORD, and because of His holy words. </a:t>
            </a:r>
          </a:p>
          <a:p>
            <a:pPr marL="919163" lvl="1" indent="-461963">
              <a:buFont typeface="Wingdings" pitchFamily="2" charset="2"/>
              <a:buChar char="Ø"/>
            </a:pPr>
            <a:endParaRPr lang="en-US" sz="2000" dirty="0">
              <a:effectLst>
                <a:outerShdw blurRad="38100" dist="38100" dir="2700000" algn="tl">
                  <a:srgbClr val="000000">
                    <a:alpha val="43137"/>
                  </a:srgbClr>
                </a:outerShdw>
              </a:effectLst>
            </a:endParaRPr>
          </a:p>
          <a:p>
            <a:pPr marL="919163" lvl="1" indent="-461963">
              <a:lnSpc>
                <a:spcPts val="3000"/>
              </a:lnSpc>
              <a:buFont typeface="Wingdings" pitchFamily="2" charset="2"/>
              <a:buChar char="Ø"/>
            </a:pPr>
            <a:r>
              <a:rPr lang="en-US" sz="2200" dirty="0"/>
              <a:t>For the land is full of adulterers; for </a:t>
            </a:r>
            <a:r>
              <a:rPr lang="en-US" sz="2200" u="sng" dirty="0">
                <a:effectLst>
                  <a:outerShdw blurRad="38100" dist="38100" dir="2700000" algn="tl">
                    <a:srgbClr val="000000">
                      <a:alpha val="43137"/>
                    </a:srgbClr>
                  </a:outerShdw>
                </a:effectLst>
              </a:rPr>
              <a:t>because of a curse </a:t>
            </a:r>
            <a:r>
              <a:rPr lang="en-US" sz="2200" dirty="0"/>
              <a:t>the land mourns</a:t>
            </a:r>
          </a:p>
          <a:p>
            <a:pPr marL="919163" lvl="1" indent="-461963">
              <a:lnSpc>
                <a:spcPts val="3000"/>
              </a:lnSpc>
              <a:buFont typeface="Wingdings" pitchFamily="2" charset="2"/>
              <a:buChar char="Ø"/>
            </a:pPr>
            <a:r>
              <a:rPr lang="en-US" sz="2200" dirty="0"/>
              <a:t>Their </a:t>
            </a:r>
            <a:r>
              <a:rPr lang="en-US" sz="2200" u="sng" dirty="0">
                <a:effectLst>
                  <a:outerShdw blurRad="38100" dist="38100" dir="2700000" algn="tl">
                    <a:srgbClr val="000000">
                      <a:alpha val="43137"/>
                    </a:srgbClr>
                  </a:outerShdw>
                </a:effectLst>
              </a:rPr>
              <a:t>course of life</a:t>
            </a:r>
            <a:r>
              <a:rPr lang="en-US" sz="2200" dirty="0"/>
              <a:t> is evil, And </a:t>
            </a:r>
            <a:r>
              <a:rPr lang="en-US" sz="2200" u="sng" dirty="0">
                <a:effectLst>
                  <a:outerShdw blurRad="38100" dist="38100" dir="2700000" algn="tl">
                    <a:srgbClr val="000000">
                      <a:alpha val="43137"/>
                    </a:srgbClr>
                  </a:outerShdw>
                </a:effectLst>
              </a:rPr>
              <a:t>their might </a:t>
            </a:r>
            <a:r>
              <a:rPr lang="en-US" sz="2200" i="1" dirty="0"/>
              <a:t>is</a:t>
            </a:r>
            <a:r>
              <a:rPr lang="en-US" sz="2200" dirty="0"/>
              <a:t> not right.</a:t>
            </a:r>
          </a:p>
          <a:p>
            <a:pPr marL="919163" lvl="1" indent="-461963">
              <a:lnSpc>
                <a:spcPts val="3000"/>
              </a:lnSpc>
              <a:buFont typeface="Wingdings" pitchFamily="2" charset="2"/>
              <a:buChar char="Ø"/>
            </a:pPr>
            <a:r>
              <a:rPr lang="en-US" sz="2200" dirty="0"/>
              <a:t>"For both prophet and priest are profane; Yes, in My house I have found their wickedness," says the LORD.</a:t>
            </a:r>
          </a:p>
          <a:p>
            <a:pPr marL="919163" lvl="1" indent="-461963">
              <a:buFont typeface="Wingdings" pitchFamily="2" charset="2"/>
              <a:buChar char="Ø"/>
            </a:pPr>
            <a:endParaRPr lang="en-US" sz="2000" dirty="0">
              <a:effectLst>
                <a:outerShdw blurRad="38100" dist="38100" dir="2700000" algn="tl">
                  <a:srgbClr val="000000">
                    <a:alpha val="43137"/>
                  </a:srgbClr>
                </a:outerShdw>
              </a:effectLst>
            </a:endParaRPr>
          </a:p>
        </p:txBody>
      </p:sp>
      <p:cxnSp>
        <p:nvCxnSpPr>
          <p:cNvPr id="11" name="Straight Connector 10"/>
          <p:cNvCxnSpPr/>
          <p:nvPr/>
        </p:nvCxnSpPr>
        <p:spPr>
          <a:xfrm>
            <a:off x="9095084" y="2431911"/>
            <a:ext cx="25564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25274" y="2763421"/>
            <a:ext cx="36766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725971" y="4830940"/>
            <a:ext cx="6096000" cy="83099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spAutoFit/>
          </a:bodyPr>
          <a:lstStyle/>
          <a:p>
            <a:r>
              <a:rPr lang="en-US" sz="2400" dirty="0">
                <a:solidFill>
                  <a:schemeClr val="tx2"/>
                </a:solidFill>
                <a:effectLst>
                  <a:outerShdw blurRad="38100" dist="38100" dir="2700000" algn="tl">
                    <a:srgbClr val="000000">
                      <a:alpha val="43137"/>
                    </a:srgbClr>
                  </a:outerShdw>
                </a:effectLst>
              </a:rPr>
              <a:t>Vs. 12 …for I will bring disaster on them, The </a:t>
            </a:r>
            <a:r>
              <a:rPr lang="en-US" sz="2400" u="sng" dirty="0">
                <a:solidFill>
                  <a:srgbClr val="C00000"/>
                </a:solidFill>
                <a:effectLst>
                  <a:outerShdw blurRad="38100" dist="38100" dir="2700000" algn="tl">
                    <a:srgbClr val="000000">
                      <a:alpha val="43137"/>
                    </a:srgbClr>
                  </a:outerShdw>
                </a:effectLst>
              </a:rPr>
              <a:t>year of their punishment</a:t>
            </a:r>
            <a:r>
              <a:rPr lang="en-US" sz="2400" dirty="0">
                <a:solidFill>
                  <a:schemeClr val="tx2"/>
                </a:solidFill>
                <a:effectLst>
                  <a:outerShdw blurRad="38100" dist="38100" dir="2700000" algn="tl">
                    <a:srgbClr val="000000">
                      <a:alpha val="43137"/>
                    </a:srgbClr>
                  </a:outerShdw>
                </a:effectLst>
              </a:rPr>
              <a:t>," says the LORD. </a:t>
            </a:r>
          </a:p>
        </p:txBody>
      </p:sp>
      <p:cxnSp>
        <p:nvCxnSpPr>
          <p:cNvPr id="12" name="Straight Connector 11"/>
          <p:cNvCxnSpPr/>
          <p:nvPr/>
        </p:nvCxnSpPr>
        <p:spPr>
          <a:xfrm>
            <a:off x="6691038" y="4168014"/>
            <a:ext cx="40460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03298" y="4565511"/>
            <a:ext cx="136030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106218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0636" y="-278877"/>
            <a:ext cx="10295965" cy="1143000"/>
          </a:xfrm>
        </p:spPr>
        <p:txBody>
          <a:bodyPr/>
          <a:lstStyle/>
          <a:p>
            <a:r>
              <a:rPr lang="en-US" dirty="0"/>
              <a:t>Woe to the shepherds &amp; the prophets </a:t>
            </a:r>
            <a:r>
              <a:rPr lang="en-US" sz="2000" b="0" cap="none" dirty="0">
                <a:solidFill>
                  <a:schemeClr val="tx2"/>
                </a:solidFill>
              </a:rPr>
              <a:t>– Chapter 23</a:t>
            </a:r>
          </a:p>
        </p:txBody>
      </p:sp>
      <p:grpSp>
        <p:nvGrpSpPr>
          <p:cNvPr id="6" name="Group 5"/>
          <p:cNvGrpSpPr/>
          <p:nvPr/>
        </p:nvGrpSpPr>
        <p:grpSpPr>
          <a:xfrm>
            <a:off x="412381" y="826546"/>
            <a:ext cx="5535931" cy="824719"/>
            <a:chOff x="268941" y="1649506"/>
            <a:chExt cx="5535931" cy="824719"/>
          </a:xfrm>
        </p:grpSpPr>
        <p:sp>
          <p:nvSpPr>
            <p:cNvPr id="9" name="TextBox 8"/>
            <p:cNvSpPr txBox="1"/>
            <p:nvPr/>
          </p:nvSpPr>
          <p:spPr>
            <a:xfrm>
              <a:off x="510987" y="2012560"/>
              <a:ext cx="5293885"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Now concerning the Prophets… 23:9</a:t>
              </a:r>
            </a:p>
          </p:txBody>
        </p:sp>
        <p:sp>
          <p:nvSpPr>
            <p:cNvPr id="10" name="Pentagon 9"/>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Problem:</a:t>
              </a:r>
            </a:p>
          </p:txBody>
        </p:sp>
      </p:grpSp>
      <p:cxnSp>
        <p:nvCxnSpPr>
          <p:cNvPr id="11" name="Straight Connector 10"/>
          <p:cNvCxnSpPr/>
          <p:nvPr/>
        </p:nvCxnSpPr>
        <p:spPr>
          <a:xfrm>
            <a:off x="5649798" y="2090344"/>
            <a:ext cx="0" cy="225541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92579" y="2066740"/>
            <a:ext cx="4539297" cy="819127"/>
            <a:chOff x="692579" y="2066740"/>
            <a:chExt cx="4539297" cy="819127"/>
          </a:xfrm>
        </p:grpSpPr>
        <p:sp>
          <p:nvSpPr>
            <p:cNvPr id="5" name="Rectangle 4"/>
            <p:cNvSpPr/>
            <p:nvPr/>
          </p:nvSpPr>
          <p:spPr>
            <a:xfrm>
              <a:off x="692579" y="2424202"/>
              <a:ext cx="304698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wrap="none">
              <a:spAutoFit/>
            </a:bodyPr>
            <a:lstStyle/>
            <a:p>
              <a:pPr algn="ctr"/>
              <a:r>
                <a:rPr lang="en-US" sz="2400" b="1" dirty="0">
                  <a:effectLst>
                    <a:outerShdw blurRad="38100" dist="38100" dir="2700000" algn="tl">
                      <a:srgbClr val="000000">
                        <a:alpha val="43137"/>
                      </a:srgbClr>
                    </a:outerShdw>
                  </a:effectLst>
                </a:rPr>
                <a:t>prophets of Samaria</a:t>
              </a:r>
            </a:p>
          </p:txBody>
        </p:sp>
        <p:sp>
          <p:nvSpPr>
            <p:cNvPr id="15" name="Oval 14"/>
            <p:cNvSpPr/>
            <p:nvPr/>
          </p:nvSpPr>
          <p:spPr>
            <a:xfrm>
              <a:off x="3459638" y="2066740"/>
              <a:ext cx="1772238" cy="714924"/>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Foolish</a:t>
              </a:r>
            </a:p>
          </p:txBody>
        </p:sp>
      </p:grpSp>
      <p:sp>
        <p:nvSpPr>
          <p:cNvPr id="17" name="Rectangle 16"/>
          <p:cNvSpPr/>
          <p:nvPr/>
        </p:nvSpPr>
        <p:spPr>
          <a:xfrm>
            <a:off x="692579" y="2995194"/>
            <a:ext cx="4341334" cy="769441"/>
          </a:xfrm>
          <a:prstGeom prst="rect">
            <a:avLst/>
          </a:prstGeom>
        </p:spPr>
        <p:txBody>
          <a:bodyPr wrap="square">
            <a:spAutoFit/>
          </a:bodyPr>
          <a:lstStyle/>
          <a:p>
            <a:pPr marL="342900" indent="-342900">
              <a:buFont typeface="Wingdings" pitchFamily="2" charset="2"/>
              <a:buChar char="Ø"/>
            </a:pPr>
            <a:r>
              <a:rPr lang="en-US" sz="2200" dirty="0">
                <a:solidFill>
                  <a:schemeClr val="tx2"/>
                </a:solidFill>
                <a:effectLst>
                  <a:outerShdw blurRad="38100" dist="38100" dir="2700000" algn="tl">
                    <a:srgbClr val="000000">
                      <a:alpha val="43137"/>
                    </a:srgbClr>
                  </a:outerShdw>
                </a:effectLst>
              </a:rPr>
              <a:t>They prophesied by Baal</a:t>
            </a:r>
          </a:p>
          <a:p>
            <a:pPr marL="342900" indent="-342900">
              <a:buFont typeface="Wingdings" pitchFamily="2" charset="2"/>
              <a:buChar char="Ø"/>
            </a:pPr>
            <a:r>
              <a:rPr lang="en-US" sz="2200" dirty="0">
                <a:solidFill>
                  <a:schemeClr val="tx2"/>
                </a:solidFill>
                <a:effectLst>
                  <a:outerShdw blurRad="38100" dist="38100" dir="2700000" algn="tl">
                    <a:srgbClr val="000000">
                      <a:alpha val="43137"/>
                    </a:srgbClr>
                  </a:outerShdw>
                </a:effectLst>
              </a:rPr>
              <a:t>Caused My people Israel to err.</a:t>
            </a:r>
          </a:p>
        </p:txBody>
      </p:sp>
      <p:grpSp>
        <p:nvGrpSpPr>
          <p:cNvPr id="19" name="Group 18"/>
          <p:cNvGrpSpPr/>
          <p:nvPr/>
        </p:nvGrpSpPr>
        <p:grpSpPr>
          <a:xfrm>
            <a:off x="6137526" y="2131766"/>
            <a:ext cx="5042666" cy="819127"/>
            <a:chOff x="526991" y="2066740"/>
            <a:chExt cx="5042666" cy="819127"/>
          </a:xfrm>
        </p:grpSpPr>
        <p:sp>
          <p:nvSpPr>
            <p:cNvPr id="20" name="Rectangle 19"/>
            <p:cNvSpPr/>
            <p:nvPr/>
          </p:nvSpPr>
          <p:spPr>
            <a:xfrm>
              <a:off x="526991" y="2424202"/>
              <a:ext cx="3378169"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wrap="none">
              <a:spAutoFit/>
            </a:bodyPr>
            <a:lstStyle/>
            <a:p>
              <a:pPr algn="ctr"/>
              <a:r>
                <a:rPr lang="en-US" sz="2400" b="1" dirty="0">
                  <a:effectLst>
                    <a:outerShdw blurRad="38100" dist="38100" dir="2700000" algn="tl">
                      <a:srgbClr val="000000">
                        <a:alpha val="43137"/>
                      </a:srgbClr>
                    </a:outerShdw>
                  </a:effectLst>
                </a:rPr>
                <a:t>prophets of Jerusalem </a:t>
              </a:r>
            </a:p>
          </p:txBody>
        </p:sp>
        <p:sp>
          <p:nvSpPr>
            <p:cNvPr id="21" name="Oval 20"/>
            <p:cNvSpPr/>
            <p:nvPr/>
          </p:nvSpPr>
          <p:spPr>
            <a:xfrm>
              <a:off x="3544481" y="2066740"/>
              <a:ext cx="2025176" cy="714924"/>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Horrible</a:t>
              </a:r>
            </a:p>
          </p:txBody>
        </p:sp>
      </p:grpSp>
      <p:sp>
        <p:nvSpPr>
          <p:cNvPr id="22" name="Rectangle 21"/>
          <p:cNvSpPr/>
          <p:nvPr/>
        </p:nvSpPr>
        <p:spPr>
          <a:xfrm>
            <a:off x="6137526" y="3059668"/>
            <a:ext cx="5119415" cy="800219"/>
          </a:xfrm>
          <a:prstGeom prst="rect">
            <a:avLst/>
          </a:prstGeom>
        </p:spPr>
        <p:txBody>
          <a:bodyPr wrap="none">
            <a:spAutoFit/>
          </a:bodyPr>
          <a:lstStyle/>
          <a:p>
            <a:pPr marL="342900" indent="-342900">
              <a:buFont typeface="Wingdings" pitchFamily="2" charset="2"/>
              <a:buChar char="Ø"/>
            </a:pPr>
            <a:r>
              <a:rPr lang="en-US" sz="2200" dirty="0">
                <a:effectLst>
                  <a:outerShdw blurRad="38100" dist="38100" dir="2700000" algn="tl">
                    <a:srgbClr val="000000">
                      <a:alpha val="43137"/>
                    </a:srgbClr>
                  </a:outerShdw>
                </a:effectLst>
              </a:rPr>
              <a:t>They commit adultery and walk in lies</a:t>
            </a:r>
          </a:p>
          <a:p>
            <a:pPr marL="342900" indent="-342900">
              <a:buFont typeface="Wingdings" pitchFamily="2" charset="2"/>
              <a:buChar char="Ø"/>
            </a:pPr>
            <a:r>
              <a:rPr lang="en-US" sz="2400" dirty="0">
                <a:effectLst>
                  <a:outerShdw blurRad="38100" dist="38100" dir="2700000" algn="tl">
                    <a:srgbClr val="000000">
                      <a:alpha val="43137"/>
                    </a:srgbClr>
                  </a:outerShdw>
                </a:effectLst>
              </a:rPr>
              <a:t>strengthen the hands of evildoers</a:t>
            </a:r>
          </a:p>
        </p:txBody>
      </p:sp>
      <p:sp>
        <p:nvSpPr>
          <p:cNvPr id="23" name="Rectangle 22"/>
          <p:cNvSpPr/>
          <p:nvPr/>
        </p:nvSpPr>
        <p:spPr>
          <a:xfrm>
            <a:off x="6216202" y="3872721"/>
            <a:ext cx="4523276" cy="769441"/>
          </a:xfrm>
          <a:prstGeom prst="rect">
            <a:avLst/>
          </a:prstGeom>
          <a:solidFill>
            <a:schemeClr val="accent1">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200" dirty="0">
                <a:solidFill>
                  <a:schemeClr val="tx2"/>
                </a:solidFill>
                <a:effectLst>
                  <a:outerShdw blurRad="38100" dist="38100" dir="2700000" algn="tl">
                    <a:srgbClr val="000000">
                      <a:alpha val="43137"/>
                    </a:srgbClr>
                  </a:outerShdw>
                </a:effectLst>
              </a:rPr>
              <a:t>All of them are like Sodom to Me, And her inhabitants like Gomorrah.</a:t>
            </a:r>
          </a:p>
        </p:txBody>
      </p:sp>
      <p:sp>
        <p:nvSpPr>
          <p:cNvPr id="24" name="Rectangle 23"/>
          <p:cNvSpPr/>
          <p:nvPr/>
        </p:nvSpPr>
        <p:spPr>
          <a:xfrm>
            <a:off x="2994216" y="4761327"/>
            <a:ext cx="7745262" cy="1446550"/>
          </a:xfrm>
          <a:prstGeom prst="rect">
            <a:avLst/>
          </a:prstGeom>
        </p:spPr>
        <p:txBody>
          <a:bodyPr wrap="square">
            <a:spAutoFit/>
          </a:bodyPr>
          <a:lstStyle/>
          <a:p>
            <a:r>
              <a:rPr lang="en-US" sz="2200" b="1" dirty="0">
                <a:effectLst>
                  <a:outerShdw blurRad="38100" dist="38100" dir="2700000" algn="tl">
                    <a:srgbClr val="000000">
                      <a:alpha val="43137"/>
                    </a:srgbClr>
                  </a:outerShdw>
                </a:effectLst>
              </a:rPr>
              <a:t>15</a:t>
            </a:r>
            <a:r>
              <a:rPr lang="en-US" sz="2200" dirty="0">
                <a:effectLst>
                  <a:outerShdw blurRad="38100" dist="38100" dir="2700000" algn="tl">
                    <a:srgbClr val="000000">
                      <a:alpha val="43137"/>
                    </a:srgbClr>
                  </a:outerShdw>
                </a:effectLst>
              </a:rPr>
              <a:t>  "Therefore thus says the LORD of hosts concerning the prophets: 'Behold, I will feed them with wormwood, And make them drink the water of gall; For from the </a:t>
            </a:r>
            <a:r>
              <a:rPr lang="en-US" sz="2200" u="sng" dirty="0">
                <a:solidFill>
                  <a:srgbClr val="C00000"/>
                </a:solidFill>
                <a:effectLst>
                  <a:outerShdw blurRad="38100" dist="38100" dir="2700000" algn="tl">
                    <a:srgbClr val="000000">
                      <a:alpha val="43137"/>
                    </a:srgbClr>
                  </a:outerShdw>
                </a:effectLst>
              </a:rPr>
              <a:t>prophets of Jerusalem</a:t>
            </a:r>
            <a:r>
              <a:rPr lang="en-US" sz="2200" dirty="0">
                <a:effectLst>
                  <a:outerShdw blurRad="38100" dist="38100" dir="2700000" algn="tl">
                    <a:srgbClr val="000000">
                      <a:alpha val="43137"/>
                    </a:srgbClr>
                  </a:outerShdw>
                </a:effectLst>
              </a:rPr>
              <a:t> profaneness has gone out into all the land.' " </a:t>
            </a:r>
          </a:p>
        </p:txBody>
      </p:sp>
      <p:sp>
        <p:nvSpPr>
          <p:cNvPr id="25" name="Curved Left Arrow 24"/>
          <p:cNvSpPr/>
          <p:nvPr/>
        </p:nvSpPr>
        <p:spPr>
          <a:xfrm>
            <a:off x="10897386" y="4119509"/>
            <a:ext cx="1112362" cy="1640264"/>
          </a:xfrm>
          <a:prstGeom prst="curved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32343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4427" y="1863978"/>
            <a:ext cx="11176212" cy="2646878"/>
          </a:xfrm>
          <a:prstGeom prst="rect">
            <a:avLst/>
          </a:prstGeom>
        </p:spPr>
        <p:txBody>
          <a:bodyPr wrap="square">
            <a:spAutoFit/>
          </a:bodyPr>
          <a:lstStyle/>
          <a:p>
            <a:pPr marL="342900" indent="-342900">
              <a:spcAft>
                <a:spcPts val="600"/>
              </a:spcAft>
              <a:buFont typeface="Wingdings" pitchFamily="2" charset="2"/>
              <a:buChar char="Ø"/>
            </a:pPr>
            <a:r>
              <a:rPr lang="en-US" sz="2200" dirty="0">
                <a:solidFill>
                  <a:schemeClr val="tx2"/>
                </a:solidFill>
                <a:effectLst>
                  <a:outerShdw blurRad="38100" dist="38100" dir="2700000" algn="tl">
                    <a:srgbClr val="000000">
                      <a:alpha val="43137"/>
                    </a:srgbClr>
                  </a:outerShdw>
                </a:effectLst>
              </a:rPr>
              <a:t>Vs.16 …</a:t>
            </a:r>
            <a:r>
              <a:rPr lang="en-US" sz="2200" dirty="0">
                <a:effectLst>
                  <a:outerShdw blurRad="38100" dist="38100" dir="2700000" algn="tl">
                    <a:srgbClr val="000000">
                      <a:alpha val="43137"/>
                    </a:srgbClr>
                  </a:outerShdw>
                </a:effectLst>
              </a:rPr>
              <a:t> They make you worthless; they speak a vision of their own heart, not from the mouth of the LORD.</a:t>
            </a:r>
          </a:p>
          <a:p>
            <a:pPr marL="342900" indent="-342900">
              <a:spcAft>
                <a:spcPts val="600"/>
              </a:spcAft>
              <a:buFont typeface="Wingdings" pitchFamily="2" charset="2"/>
              <a:buChar char="Ø"/>
            </a:pPr>
            <a:r>
              <a:rPr lang="en-US" sz="2200" dirty="0">
                <a:effectLst>
                  <a:outerShdw blurRad="38100" dist="38100" dir="2700000" algn="tl">
                    <a:srgbClr val="000000">
                      <a:alpha val="43137"/>
                    </a:srgbClr>
                  </a:outerShdw>
                </a:effectLst>
              </a:rPr>
              <a:t>Vs.17 They continually say to those who despise Me, 'The LORD has said, "You shall have peace" '; And </a:t>
            </a:r>
            <a:r>
              <a:rPr lang="en-US" sz="2200" i="1" dirty="0">
                <a:effectLst>
                  <a:outerShdw blurRad="38100" dist="38100" dir="2700000" algn="tl">
                    <a:srgbClr val="000000">
                      <a:alpha val="43137"/>
                    </a:srgbClr>
                  </a:outerShdw>
                </a:effectLst>
              </a:rPr>
              <a:t>to</a:t>
            </a:r>
            <a:r>
              <a:rPr lang="en-US" sz="2200" dirty="0">
                <a:effectLst>
                  <a:outerShdw blurRad="38100" dist="38100" dir="2700000" algn="tl">
                    <a:srgbClr val="000000">
                      <a:alpha val="43137"/>
                    </a:srgbClr>
                  </a:outerShdw>
                </a:effectLst>
              </a:rPr>
              <a:t> everyone who walks according to the dictates of his own heart, they say, 'No evil shall come upon you.' " </a:t>
            </a:r>
          </a:p>
          <a:p>
            <a:pPr marL="342900" indent="-342900">
              <a:buFont typeface="Wingdings" pitchFamily="2" charset="2"/>
              <a:buChar char="Ø"/>
            </a:pPr>
            <a:r>
              <a:rPr lang="en-US" sz="2200" dirty="0">
                <a:effectLst>
                  <a:outerShdw blurRad="38100" dist="38100" dir="2700000" algn="tl">
                    <a:srgbClr val="000000">
                      <a:alpha val="43137"/>
                    </a:srgbClr>
                  </a:outerShdw>
                </a:effectLst>
              </a:rPr>
              <a:t>Vs. 21  "I have not sent these prophets, yet they ran. I have not spoken to them, yet they prophesied.</a:t>
            </a:r>
            <a:r>
              <a:rPr lang="en-US" sz="2400" dirty="0">
                <a:effectLst>
                  <a:outerShdw blurRad="38100" dist="38100" dir="2700000" algn="tl">
                    <a:srgbClr val="000000">
                      <a:alpha val="43137"/>
                    </a:srgbClr>
                  </a:outerShdw>
                </a:effectLst>
              </a:rPr>
              <a:t> </a:t>
            </a:r>
            <a:endParaRPr lang="en-US" sz="2200" dirty="0">
              <a:solidFill>
                <a:schemeClr val="tx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600636" y="-278877"/>
            <a:ext cx="10295965" cy="1143000"/>
          </a:xfrm>
        </p:spPr>
        <p:txBody>
          <a:bodyPr/>
          <a:lstStyle/>
          <a:p>
            <a:r>
              <a:rPr lang="en-US" dirty="0"/>
              <a:t>Woe to the shepherds &amp; the prophets </a:t>
            </a:r>
            <a:r>
              <a:rPr lang="en-US" sz="2000" b="0" cap="none" dirty="0">
                <a:solidFill>
                  <a:schemeClr val="tx2"/>
                </a:solidFill>
              </a:rPr>
              <a:t>– Chapter 23</a:t>
            </a:r>
          </a:p>
        </p:txBody>
      </p:sp>
      <p:grpSp>
        <p:nvGrpSpPr>
          <p:cNvPr id="6" name="Group 5"/>
          <p:cNvGrpSpPr/>
          <p:nvPr/>
        </p:nvGrpSpPr>
        <p:grpSpPr>
          <a:xfrm>
            <a:off x="412381" y="826546"/>
            <a:ext cx="5803821" cy="824719"/>
            <a:chOff x="268941" y="1649506"/>
            <a:chExt cx="5803821" cy="824719"/>
          </a:xfrm>
        </p:grpSpPr>
        <p:sp>
          <p:nvSpPr>
            <p:cNvPr id="9" name="TextBox 8"/>
            <p:cNvSpPr txBox="1"/>
            <p:nvPr/>
          </p:nvSpPr>
          <p:spPr>
            <a:xfrm>
              <a:off x="510987" y="2012560"/>
              <a:ext cx="5561775"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Do not Listen to the Prophets… 23:16</a:t>
              </a:r>
            </a:p>
          </p:txBody>
        </p:sp>
        <p:sp>
          <p:nvSpPr>
            <p:cNvPr id="10" name="Pentagon 9"/>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Solution:</a:t>
              </a:r>
            </a:p>
          </p:txBody>
        </p:sp>
      </p:grpSp>
      <p:cxnSp>
        <p:nvCxnSpPr>
          <p:cNvPr id="11" name="Straight Connector 10"/>
          <p:cNvCxnSpPr/>
          <p:nvPr/>
        </p:nvCxnSpPr>
        <p:spPr>
          <a:xfrm>
            <a:off x="2077039" y="2210783"/>
            <a:ext cx="31077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210" y="4522758"/>
            <a:ext cx="5011082" cy="1569660"/>
          </a:xfrm>
          <a:prstGeom prst="rect">
            <a:avLst/>
          </a:prstGeom>
          <a:solidFill>
            <a:schemeClr val="accent2">
              <a:lumMod val="40000"/>
              <a:lumOff val="60000"/>
            </a:schemeClr>
          </a:solidFill>
          <a:ln>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23:18  </a:t>
            </a:r>
            <a:r>
              <a:rPr lang="en-US" sz="2400" u="sng" dirty="0">
                <a:solidFill>
                  <a:srgbClr val="C00000"/>
                </a:solidFill>
                <a:effectLst>
                  <a:outerShdw blurRad="38100" dist="38100" dir="2700000" algn="tl">
                    <a:srgbClr val="000000">
                      <a:alpha val="43137"/>
                    </a:srgbClr>
                  </a:outerShdw>
                </a:effectLst>
              </a:rPr>
              <a:t>For who has stood in the counsel of the LORD</a:t>
            </a:r>
            <a:r>
              <a:rPr lang="en-US" sz="2400" dirty="0">
                <a:solidFill>
                  <a:schemeClr val="tx2"/>
                </a:solidFill>
                <a:effectLst>
                  <a:outerShdw blurRad="38100" dist="38100" dir="2700000" algn="tl">
                    <a:srgbClr val="000000">
                      <a:alpha val="43137"/>
                    </a:srgbClr>
                  </a:outerShdw>
                </a:effectLst>
              </a:rPr>
              <a:t>, And has perceived and heard His word? Who has marked His word and heard </a:t>
            </a:r>
            <a:r>
              <a:rPr lang="en-US" sz="2400" i="1" dirty="0">
                <a:solidFill>
                  <a:schemeClr val="tx2"/>
                </a:solidFill>
                <a:effectLst>
                  <a:outerShdw blurRad="38100" dist="38100" dir="2700000" algn="tl">
                    <a:srgbClr val="000000">
                      <a:alpha val="43137"/>
                    </a:srgbClr>
                  </a:outerShdw>
                </a:effectLst>
              </a:rPr>
              <a:t>it?</a:t>
            </a:r>
            <a:r>
              <a:rPr lang="en-US" sz="2400" dirty="0">
                <a:solidFill>
                  <a:schemeClr val="tx2"/>
                </a:solidFill>
                <a:effectLst>
                  <a:outerShdw blurRad="38100" dist="38100" dir="2700000" algn="tl">
                    <a:srgbClr val="000000">
                      <a:alpha val="43137"/>
                    </a:srgbClr>
                  </a:outerShdw>
                </a:effectLst>
              </a:rPr>
              <a:t> </a:t>
            </a:r>
          </a:p>
        </p:txBody>
      </p:sp>
      <p:sp>
        <p:nvSpPr>
          <p:cNvPr id="26" name="Rectangle 25"/>
          <p:cNvSpPr/>
          <p:nvPr/>
        </p:nvSpPr>
        <p:spPr>
          <a:xfrm>
            <a:off x="5646663" y="4522758"/>
            <a:ext cx="6212264" cy="1569660"/>
          </a:xfrm>
          <a:prstGeom prst="rect">
            <a:avLst/>
          </a:prstGeom>
          <a:solidFill>
            <a:schemeClr val="accent2">
              <a:lumMod val="40000"/>
              <a:lumOff val="60000"/>
            </a:schemeClr>
          </a:solidFill>
          <a:ln>
            <a:solidFill>
              <a:schemeClr val="bg2">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err="1">
                <a:solidFill>
                  <a:schemeClr val="tx2"/>
                </a:solidFill>
                <a:effectLst>
                  <a:outerShdw blurRad="38100" dist="38100" dir="2700000" algn="tl">
                    <a:srgbClr val="000000">
                      <a:alpha val="43137"/>
                    </a:srgbClr>
                  </a:outerShdw>
                </a:effectLst>
              </a:rPr>
              <a:t>Jer</a:t>
            </a:r>
            <a:r>
              <a:rPr lang="en-US" sz="2400" dirty="0">
                <a:solidFill>
                  <a:schemeClr val="tx2"/>
                </a:solidFill>
                <a:effectLst>
                  <a:outerShdw blurRad="38100" dist="38100" dir="2700000" algn="tl">
                    <a:srgbClr val="000000">
                      <a:alpha val="43137"/>
                    </a:srgbClr>
                  </a:outerShdw>
                </a:effectLst>
              </a:rPr>
              <a:t> 23:22  </a:t>
            </a:r>
            <a:r>
              <a:rPr lang="en-US" sz="2400" u="sng" dirty="0">
                <a:solidFill>
                  <a:srgbClr val="C00000"/>
                </a:solidFill>
                <a:effectLst>
                  <a:outerShdw blurRad="38100" dist="38100" dir="2700000" algn="tl">
                    <a:srgbClr val="000000">
                      <a:alpha val="43137"/>
                    </a:srgbClr>
                  </a:outerShdw>
                </a:effectLst>
              </a:rPr>
              <a:t>But if they had stood in My counsel</a:t>
            </a:r>
            <a:r>
              <a:rPr lang="en-US" sz="2400" dirty="0">
                <a:solidFill>
                  <a:schemeClr val="tx2"/>
                </a:solidFill>
                <a:effectLst>
                  <a:outerShdw blurRad="38100" dist="38100" dir="2700000" algn="tl">
                    <a:srgbClr val="000000">
                      <a:alpha val="43137"/>
                    </a:srgbClr>
                  </a:outerShdw>
                </a:effectLst>
              </a:rPr>
              <a:t>, And had caused My people to hear My words, Then they would have turned them from their evil way And from the evil of their doings.</a:t>
            </a:r>
            <a:r>
              <a:rPr lang="en-US" sz="2400" dirty="0">
                <a:solidFill>
                  <a:schemeClr val="tx2"/>
                </a:solidFill>
              </a:rPr>
              <a:t> </a:t>
            </a:r>
          </a:p>
        </p:txBody>
      </p:sp>
      <p:cxnSp>
        <p:nvCxnSpPr>
          <p:cNvPr id="27" name="Straight Connector 26"/>
          <p:cNvCxnSpPr/>
          <p:nvPr/>
        </p:nvCxnSpPr>
        <p:spPr>
          <a:xfrm>
            <a:off x="2436829" y="2966500"/>
            <a:ext cx="48218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4216" y="3307436"/>
            <a:ext cx="74412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Explosion 2 11"/>
          <p:cNvSpPr/>
          <p:nvPr/>
        </p:nvSpPr>
        <p:spPr>
          <a:xfrm>
            <a:off x="2994215" y="735292"/>
            <a:ext cx="9439741" cy="4199678"/>
          </a:xfrm>
          <a:prstGeom prst="irregularSeal2">
            <a:avLst/>
          </a:prstGeom>
          <a:solidFill>
            <a:schemeClr val="accent3">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effectLst>
                <a:outerShdw blurRad="38100" dist="38100" dir="2700000" algn="tl">
                  <a:srgbClr val="000000">
                    <a:alpha val="43137"/>
                  </a:srgbClr>
                </a:outerShdw>
              </a:effectLst>
            </a:endParaRPr>
          </a:p>
          <a:p>
            <a:pPr algn="ctr"/>
            <a:r>
              <a:rPr lang="en-US" sz="2000" b="1" dirty="0" err="1">
                <a:effectLst>
                  <a:outerShdw blurRad="38100" dist="38100" dir="2700000" algn="tl">
                    <a:srgbClr val="000000">
                      <a:alpha val="43137"/>
                    </a:srgbClr>
                  </a:outerShdw>
                </a:effectLst>
              </a:rPr>
              <a:t>Jer</a:t>
            </a:r>
            <a:r>
              <a:rPr lang="en-US" sz="2000" b="1" dirty="0">
                <a:effectLst>
                  <a:outerShdw blurRad="38100" dist="38100" dir="2700000" algn="tl">
                    <a:srgbClr val="000000">
                      <a:alpha val="43137"/>
                    </a:srgbClr>
                  </a:outerShdw>
                </a:effectLst>
              </a:rPr>
              <a:t> 23:20  The anger of the LORD will not turn back until He has executed and performed the </a:t>
            </a:r>
            <a:r>
              <a:rPr lang="en-US" sz="2000" b="1" u="sng" dirty="0">
                <a:solidFill>
                  <a:srgbClr val="FFC000"/>
                </a:solidFill>
                <a:effectLst>
                  <a:outerShdw blurRad="38100" dist="38100" dir="2700000" algn="tl">
                    <a:srgbClr val="000000">
                      <a:alpha val="43137"/>
                    </a:srgbClr>
                  </a:outerShdw>
                </a:effectLst>
              </a:rPr>
              <a:t>thoughts of His heart</a:t>
            </a:r>
            <a:r>
              <a:rPr lang="en-US" sz="2000" b="1" dirty="0">
                <a:effectLst>
                  <a:outerShdw blurRad="38100" dist="38100" dir="2700000" algn="tl">
                    <a:srgbClr val="000000">
                      <a:alpha val="43137"/>
                    </a:srgbClr>
                  </a:outerShdw>
                </a:effectLst>
              </a:rPr>
              <a:t>. In the </a:t>
            </a:r>
            <a:r>
              <a:rPr lang="en-US" sz="2000" b="1" u="sng" dirty="0">
                <a:solidFill>
                  <a:srgbClr val="FFFF00"/>
                </a:solidFill>
                <a:effectLst>
                  <a:outerShdw blurRad="38100" dist="38100" dir="2700000" algn="tl">
                    <a:srgbClr val="000000">
                      <a:alpha val="43137"/>
                    </a:srgbClr>
                  </a:outerShdw>
                </a:effectLst>
              </a:rPr>
              <a:t>latter days you will understand it perfectly</a:t>
            </a:r>
            <a:r>
              <a:rPr lang="en-US" sz="2000" b="1" dirty="0">
                <a:effectLst>
                  <a:outerShdw blurRad="38100" dist="38100" dir="2700000" algn="tl">
                    <a:srgbClr val="000000">
                      <a:alpha val="43137"/>
                    </a:srgbClr>
                  </a:outerShdw>
                </a:effectLst>
              </a:rPr>
              <a:t>. </a:t>
            </a:r>
          </a:p>
          <a:p>
            <a:pPr algn="ctr"/>
            <a:endParaRPr lang="en-US" dirty="0"/>
          </a:p>
        </p:txBody>
      </p:sp>
      <p:sp>
        <p:nvSpPr>
          <p:cNvPr id="29" name="Rectangle 28"/>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360675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7">
                                            <p:txEl>
                                              <p:pRg st="2" end="2"/>
                                            </p:txEl>
                                          </p:spTgt>
                                        </p:tgtEl>
                                        <p:attrNameLst>
                                          <p:attrName>style.visibility</p:attrName>
                                        </p:attrNameLst>
                                      </p:cBhvr>
                                      <p:to>
                                        <p:strVal val="visible"/>
                                      </p:to>
                                    </p:set>
                                    <p:anim calcmode="lin" valueType="num">
                                      <p:cBhvr additive="base">
                                        <p:cTn id="34"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764484" y="2099653"/>
            <a:ext cx="3289954" cy="1395167"/>
          </a:xfrm>
          <a:prstGeom prst="round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God’s </a:t>
            </a:r>
          </a:p>
          <a:p>
            <a:pPr algn="ctr"/>
            <a:r>
              <a:rPr lang="en-US" sz="2800" b="1" dirty="0">
                <a:effectLst>
                  <a:outerShdw blurRad="38100" dist="38100" dir="2700000" algn="tl">
                    <a:srgbClr val="000000">
                      <a:alpha val="43137"/>
                    </a:srgbClr>
                  </a:outerShdw>
                </a:effectLst>
              </a:rPr>
              <a:t>Omnipresence</a:t>
            </a:r>
          </a:p>
        </p:txBody>
      </p:sp>
      <p:sp>
        <p:nvSpPr>
          <p:cNvPr id="17" name="Rectangle 16"/>
          <p:cNvSpPr/>
          <p:nvPr/>
        </p:nvSpPr>
        <p:spPr>
          <a:xfrm>
            <a:off x="654427" y="2197072"/>
            <a:ext cx="4077829" cy="1200329"/>
          </a:xfrm>
          <a:prstGeom prst="rect">
            <a:avLst/>
          </a:prstGeom>
        </p:spPr>
        <p:txBody>
          <a:bodyPr wrap="square">
            <a:spAutoFit/>
          </a:bodyPr>
          <a:lstStyle/>
          <a:p>
            <a:pPr marL="342900" indent="-342900">
              <a:buFont typeface="Wingdings" pitchFamily="2" charset="2"/>
              <a:buChar char="Ø"/>
            </a:pPr>
            <a:r>
              <a:rPr lang="en-US" sz="2400" dirty="0" err="1">
                <a:effectLst>
                  <a:outerShdw blurRad="38100" dist="38100" dir="2700000" algn="tl">
                    <a:srgbClr val="000000">
                      <a:alpha val="43137"/>
                    </a:srgbClr>
                  </a:outerShdw>
                </a:effectLst>
              </a:rPr>
              <a:t>Jer</a:t>
            </a:r>
            <a:r>
              <a:rPr lang="en-US" sz="2400" dirty="0">
                <a:effectLst>
                  <a:outerShdw blurRad="38100" dist="38100" dir="2700000" algn="tl">
                    <a:srgbClr val="000000">
                      <a:alpha val="43137"/>
                    </a:srgbClr>
                  </a:outerShdw>
                </a:effectLst>
              </a:rPr>
              <a:t> 23:23  "</a:t>
            </a:r>
            <a:r>
              <a:rPr lang="en-US" sz="2400" i="1" dirty="0">
                <a:effectLst>
                  <a:outerShdw blurRad="38100" dist="38100" dir="2700000" algn="tl">
                    <a:srgbClr val="000000">
                      <a:alpha val="43137"/>
                    </a:srgbClr>
                  </a:outerShdw>
                </a:effectLst>
              </a:rPr>
              <a:t>Am</a:t>
            </a:r>
            <a:r>
              <a:rPr lang="en-US" sz="2400" dirty="0">
                <a:effectLst>
                  <a:outerShdw blurRad="38100" dist="38100" dir="2700000" algn="tl">
                    <a:srgbClr val="000000">
                      <a:alpha val="43137"/>
                    </a:srgbClr>
                  </a:outerShdw>
                </a:effectLst>
              </a:rPr>
              <a:t> I a God near at hand," says the LORD, "And not a God afar off? </a:t>
            </a:r>
          </a:p>
        </p:txBody>
      </p:sp>
      <p:sp>
        <p:nvSpPr>
          <p:cNvPr id="7" name="Title 6"/>
          <p:cNvSpPr>
            <a:spLocks noGrp="1"/>
          </p:cNvSpPr>
          <p:nvPr>
            <p:ph type="title"/>
          </p:nvPr>
        </p:nvSpPr>
        <p:spPr>
          <a:xfrm>
            <a:off x="600636" y="-278877"/>
            <a:ext cx="10295965" cy="1143000"/>
          </a:xfrm>
        </p:spPr>
        <p:txBody>
          <a:bodyPr/>
          <a:lstStyle/>
          <a:p>
            <a:r>
              <a:rPr lang="en-US" dirty="0"/>
              <a:t>Woe to the shepherds &amp; the prophets </a:t>
            </a:r>
            <a:r>
              <a:rPr lang="en-US" sz="2000" b="0" cap="none" dirty="0">
                <a:solidFill>
                  <a:schemeClr val="tx2"/>
                </a:solidFill>
              </a:rPr>
              <a:t>– Chapter 23</a:t>
            </a:r>
          </a:p>
        </p:txBody>
      </p:sp>
      <p:grpSp>
        <p:nvGrpSpPr>
          <p:cNvPr id="6" name="Group 5"/>
          <p:cNvGrpSpPr/>
          <p:nvPr/>
        </p:nvGrpSpPr>
        <p:grpSpPr>
          <a:xfrm>
            <a:off x="412381" y="826546"/>
            <a:ext cx="7355306" cy="824719"/>
            <a:chOff x="268941" y="1649506"/>
            <a:chExt cx="7355306" cy="824719"/>
          </a:xfrm>
        </p:grpSpPr>
        <p:sp>
          <p:nvSpPr>
            <p:cNvPr id="9" name="TextBox 8"/>
            <p:cNvSpPr txBox="1"/>
            <p:nvPr/>
          </p:nvSpPr>
          <p:spPr>
            <a:xfrm>
              <a:off x="510987" y="2012560"/>
              <a:ext cx="7113260"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I have heard what the Prophets have said… 23:25</a:t>
              </a:r>
            </a:p>
          </p:txBody>
        </p:sp>
        <p:sp>
          <p:nvSpPr>
            <p:cNvPr id="10" name="Pentagon 9"/>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Solution:</a:t>
              </a:r>
            </a:p>
          </p:txBody>
        </p:sp>
      </p:grpSp>
      <p:sp>
        <p:nvSpPr>
          <p:cNvPr id="3" name="Striped Right Arrow 2"/>
          <p:cNvSpPr/>
          <p:nvPr/>
        </p:nvSpPr>
        <p:spPr>
          <a:xfrm>
            <a:off x="4619134" y="2137361"/>
            <a:ext cx="1234911" cy="1319752"/>
          </a:xfrm>
          <a:prstGeom prst="stripedRightArrow">
            <a:avLst/>
          </a:prstGeom>
          <a:solidFill>
            <a:srgbClr val="FFC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56625" y="4033756"/>
            <a:ext cx="3289954" cy="1395167"/>
          </a:xfrm>
          <a:prstGeom prst="roundRect">
            <a:avLst/>
          </a:prstGeom>
          <a:solidFill>
            <a:schemeClr val="accent6">
              <a:lumMod val="75000"/>
            </a:schemeClr>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God’s </a:t>
            </a:r>
          </a:p>
          <a:p>
            <a:pPr algn="ctr"/>
            <a:r>
              <a:rPr lang="en-US" sz="2800" b="1" dirty="0">
                <a:effectLst>
                  <a:outerShdw blurRad="38100" dist="38100" dir="2700000" algn="tl">
                    <a:srgbClr val="000000">
                      <a:alpha val="43137"/>
                    </a:srgbClr>
                  </a:outerShdw>
                </a:effectLst>
              </a:rPr>
              <a:t>Omniscience</a:t>
            </a:r>
          </a:p>
        </p:txBody>
      </p:sp>
      <p:sp>
        <p:nvSpPr>
          <p:cNvPr id="18" name="Rectangle 17"/>
          <p:cNvSpPr/>
          <p:nvPr/>
        </p:nvSpPr>
        <p:spPr>
          <a:xfrm>
            <a:off x="646568" y="3761843"/>
            <a:ext cx="4077829" cy="1938992"/>
          </a:xfrm>
          <a:prstGeom prst="rect">
            <a:avLst/>
          </a:prstGeom>
        </p:spPr>
        <p:txBody>
          <a:bodyPr wrap="square">
            <a:spAutoFit/>
          </a:bodyPr>
          <a:lstStyle/>
          <a:p>
            <a:r>
              <a:rPr lang="en-US" sz="2400" dirty="0" err="1">
                <a:effectLst>
                  <a:outerShdw blurRad="38100" dist="38100" dir="2700000" algn="tl">
                    <a:srgbClr val="000000">
                      <a:alpha val="43137"/>
                    </a:srgbClr>
                  </a:outerShdw>
                </a:effectLst>
              </a:rPr>
              <a:t>Jer</a:t>
            </a:r>
            <a:r>
              <a:rPr lang="en-US" sz="2400" dirty="0">
                <a:effectLst>
                  <a:outerShdw blurRad="38100" dist="38100" dir="2700000" algn="tl">
                    <a:srgbClr val="000000">
                      <a:alpha val="43137"/>
                    </a:srgbClr>
                  </a:outerShdw>
                </a:effectLst>
              </a:rPr>
              <a:t> 23:24  Can anyone hide himself in secret places, So I shall not see him?" says the LORD; "Do I not fill heaven and earth?" says the LORD.</a:t>
            </a:r>
          </a:p>
        </p:txBody>
      </p:sp>
      <p:sp>
        <p:nvSpPr>
          <p:cNvPr id="19" name="Striped Right Arrow 18"/>
          <p:cNvSpPr/>
          <p:nvPr/>
        </p:nvSpPr>
        <p:spPr>
          <a:xfrm>
            <a:off x="4611275" y="4071464"/>
            <a:ext cx="1234911" cy="1319752"/>
          </a:xfrm>
          <a:prstGeom prst="stripedRightArrow">
            <a:avLst/>
          </a:prstGeom>
          <a:solidFill>
            <a:srgbClr val="FFC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200769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additive="base">
                                        <p:cTn id="2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6"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0636" y="-278877"/>
            <a:ext cx="10295965" cy="1143000"/>
          </a:xfrm>
        </p:spPr>
        <p:txBody>
          <a:bodyPr/>
          <a:lstStyle/>
          <a:p>
            <a:r>
              <a:rPr lang="en-US" dirty="0"/>
              <a:t>Woe to the shepherds &amp; the prophets </a:t>
            </a:r>
            <a:r>
              <a:rPr lang="en-US" sz="2000" b="0" cap="none" dirty="0">
                <a:solidFill>
                  <a:schemeClr val="tx2"/>
                </a:solidFill>
              </a:rPr>
              <a:t>– Chapter 23</a:t>
            </a:r>
          </a:p>
        </p:txBody>
      </p:sp>
      <p:grpSp>
        <p:nvGrpSpPr>
          <p:cNvPr id="6" name="Group 5"/>
          <p:cNvGrpSpPr/>
          <p:nvPr/>
        </p:nvGrpSpPr>
        <p:grpSpPr>
          <a:xfrm>
            <a:off x="412381" y="826546"/>
            <a:ext cx="7355306" cy="824719"/>
            <a:chOff x="268941" y="1649506"/>
            <a:chExt cx="7355306" cy="824719"/>
          </a:xfrm>
        </p:grpSpPr>
        <p:sp>
          <p:nvSpPr>
            <p:cNvPr id="9" name="TextBox 8"/>
            <p:cNvSpPr txBox="1"/>
            <p:nvPr/>
          </p:nvSpPr>
          <p:spPr>
            <a:xfrm>
              <a:off x="510987" y="2012560"/>
              <a:ext cx="7113260"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I have heard what the Prophets have said… 23:25</a:t>
              </a:r>
            </a:p>
          </p:txBody>
        </p:sp>
        <p:sp>
          <p:nvSpPr>
            <p:cNvPr id="10" name="Pentagon 9"/>
            <p:cNvSpPr/>
            <p:nvPr/>
          </p:nvSpPr>
          <p:spPr>
            <a:xfrm>
              <a:off x="268941" y="1649506"/>
              <a:ext cx="2581835" cy="430306"/>
            </a:xfrm>
            <a:prstGeom prst="homePlate">
              <a:avLst/>
            </a:prstGeom>
            <a:solidFill>
              <a:schemeClr val="bg2">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Solution:</a:t>
              </a:r>
            </a:p>
          </p:txBody>
        </p:sp>
      </p:grpSp>
      <p:sp>
        <p:nvSpPr>
          <p:cNvPr id="12" name="Rectangle 11"/>
          <p:cNvSpPr/>
          <p:nvPr/>
        </p:nvSpPr>
        <p:spPr>
          <a:xfrm>
            <a:off x="654427" y="1759985"/>
            <a:ext cx="10874554" cy="1569660"/>
          </a:xfrm>
          <a:prstGeom prst="rect">
            <a:avLst/>
          </a:prstGeom>
        </p:spPr>
        <p:txBody>
          <a:bodyPr wrap="square">
            <a:spAutoFit/>
          </a:bodyPr>
          <a:lstStyle/>
          <a:p>
            <a:r>
              <a:rPr lang="en-US" sz="2400" dirty="0" err="1">
                <a:effectLst>
                  <a:outerShdw blurRad="38100" dist="38100" dir="2700000" algn="tl">
                    <a:srgbClr val="000000">
                      <a:alpha val="43137"/>
                    </a:srgbClr>
                  </a:outerShdw>
                </a:effectLst>
              </a:rPr>
              <a:t>Jer</a:t>
            </a:r>
            <a:r>
              <a:rPr lang="en-US" sz="2400" dirty="0">
                <a:effectLst>
                  <a:outerShdw blurRad="38100" dist="38100" dir="2700000" algn="tl">
                    <a:srgbClr val="000000">
                      <a:alpha val="43137"/>
                    </a:srgbClr>
                  </a:outerShdw>
                </a:effectLst>
              </a:rPr>
              <a:t> 23:26,27  How long will </a:t>
            </a:r>
            <a:r>
              <a:rPr lang="en-US" sz="2400" i="1" dirty="0">
                <a:effectLst>
                  <a:outerShdw blurRad="38100" dist="38100" dir="2700000" algn="tl">
                    <a:srgbClr val="000000">
                      <a:alpha val="43137"/>
                    </a:srgbClr>
                  </a:outerShdw>
                </a:effectLst>
              </a:rPr>
              <a:t>this</a:t>
            </a:r>
            <a:r>
              <a:rPr lang="en-US" sz="2400" dirty="0">
                <a:effectLst>
                  <a:outerShdw blurRad="38100" dist="38100" dir="2700000" algn="tl">
                    <a:srgbClr val="000000">
                      <a:alpha val="43137"/>
                    </a:srgbClr>
                  </a:outerShdw>
                </a:effectLst>
              </a:rPr>
              <a:t> be in the heart of the prophets who prophesy lies? Indeed </a:t>
            </a:r>
            <a:r>
              <a:rPr lang="en-US" sz="2400" i="1" dirty="0">
                <a:effectLst>
                  <a:outerShdw blurRad="38100" dist="38100" dir="2700000" algn="tl">
                    <a:srgbClr val="000000">
                      <a:alpha val="43137"/>
                    </a:srgbClr>
                  </a:outerShdw>
                </a:effectLst>
              </a:rPr>
              <a:t>they are</a:t>
            </a:r>
            <a:r>
              <a:rPr lang="en-US" sz="2400" dirty="0">
                <a:effectLst>
                  <a:outerShdw blurRad="38100" dist="38100" dir="2700000" algn="tl">
                    <a:srgbClr val="000000">
                      <a:alpha val="43137"/>
                    </a:srgbClr>
                  </a:outerShdw>
                </a:effectLst>
              </a:rPr>
              <a:t> prophets of the deceit of their own heart, who try to make My people forget My name by their dreams which everyone tells his neighbor, as their fathers forgot My name for Baal.</a:t>
            </a:r>
          </a:p>
        </p:txBody>
      </p:sp>
      <p:cxnSp>
        <p:nvCxnSpPr>
          <p:cNvPr id="13" name="Straight Connector 12"/>
          <p:cNvCxnSpPr/>
          <p:nvPr/>
        </p:nvCxnSpPr>
        <p:spPr>
          <a:xfrm>
            <a:off x="2436829" y="2146368"/>
            <a:ext cx="885648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9069" y="3329645"/>
            <a:ext cx="10618509" cy="70788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err="1">
                <a:solidFill>
                  <a:schemeClr val="tx2"/>
                </a:solidFill>
                <a:effectLst>
                  <a:outerShdw blurRad="38100" dist="38100" dir="2700000" algn="tl">
                    <a:srgbClr val="000000">
                      <a:alpha val="43137"/>
                    </a:srgbClr>
                  </a:outerShdw>
                </a:effectLst>
              </a:rPr>
              <a:t>Jer</a:t>
            </a:r>
            <a:r>
              <a:rPr lang="en-US" sz="2000" dirty="0">
                <a:solidFill>
                  <a:schemeClr val="tx2"/>
                </a:solidFill>
                <a:effectLst>
                  <a:outerShdw blurRad="38100" dist="38100" dir="2700000" algn="tl">
                    <a:srgbClr val="000000">
                      <a:alpha val="43137"/>
                    </a:srgbClr>
                  </a:outerShdw>
                </a:effectLst>
              </a:rPr>
              <a:t> 23:28  Let the prophet who has a dream tell the dream, but let him who has my word speak my word faithfully. What has straw in common with wheat? declares the LORD. </a:t>
            </a:r>
          </a:p>
        </p:txBody>
      </p:sp>
      <p:sp>
        <p:nvSpPr>
          <p:cNvPr id="20" name="Rectangle 19"/>
          <p:cNvSpPr/>
          <p:nvPr/>
        </p:nvSpPr>
        <p:spPr>
          <a:xfrm>
            <a:off x="769069" y="4360963"/>
            <a:ext cx="2796619" cy="1631216"/>
          </a:xfrm>
          <a:prstGeom prst="rect">
            <a:avLst/>
          </a:prstGeom>
          <a:solidFill>
            <a:schemeClr val="accent5">
              <a:lumMod val="40000"/>
              <a:lumOff val="60000"/>
            </a:schemeClr>
          </a:solidFill>
          <a:ln>
            <a:solidFill>
              <a:schemeClr val="accent5">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u="sng" dirty="0">
                <a:solidFill>
                  <a:srgbClr val="C00000"/>
                </a:solidFill>
                <a:effectLst>
                  <a:outerShdw blurRad="38100" dist="38100" dir="2700000" algn="tl">
                    <a:srgbClr val="000000">
                      <a:alpha val="43137"/>
                    </a:srgbClr>
                  </a:outerShdw>
                </a:effectLst>
              </a:rPr>
              <a:t>I </a:t>
            </a:r>
            <a:r>
              <a:rPr lang="en-US" sz="2000" i="1" u="sng" dirty="0">
                <a:solidFill>
                  <a:srgbClr val="C00000"/>
                </a:solidFill>
                <a:effectLst>
                  <a:outerShdw blurRad="38100" dist="38100" dir="2700000" algn="tl">
                    <a:srgbClr val="000000">
                      <a:alpha val="43137"/>
                    </a:srgbClr>
                  </a:outerShdw>
                </a:effectLst>
              </a:rPr>
              <a:t>am</a:t>
            </a:r>
            <a:r>
              <a:rPr lang="en-US" sz="2000" u="sng" dirty="0">
                <a:solidFill>
                  <a:srgbClr val="C00000"/>
                </a:solidFill>
                <a:effectLst>
                  <a:outerShdw blurRad="38100" dist="38100" dir="2700000" algn="tl">
                    <a:srgbClr val="000000">
                      <a:alpha val="43137"/>
                    </a:srgbClr>
                  </a:outerShdw>
                </a:effectLst>
              </a:rPr>
              <a:t> against the prophets</a:t>
            </a:r>
            <a:r>
              <a:rPr lang="en-US" sz="2000" dirty="0">
                <a:solidFill>
                  <a:schemeClr val="tx2"/>
                </a:solidFill>
                <a:effectLst>
                  <a:outerShdw blurRad="38100" dist="38100" dir="2700000" algn="tl">
                    <a:srgbClr val="000000">
                      <a:alpha val="43137"/>
                    </a:srgbClr>
                  </a:outerShdw>
                </a:effectLst>
              </a:rPr>
              <a:t>," says the LORD, "who steal My words every one from his neighbor. </a:t>
            </a:r>
          </a:p>
        </p:txBody>
      </p:sp>
      <p:sp>
        <p:nvSpPr>
          <p:cNvPr id="21" name="Rectangle 20"/>
          <p:cNvSpPr/>
          <p:nvPr/>
        </p:nvSpPr>
        <p:spPr>
          <a:xfrm>
            <a:off x="4255467" y="4360963"/>
            <a:ext cx="2796619" cy="1631216"/>
          </a:xfrm>
          <a:prstGeom prst="rect">
            <a:avLst/>
          </a:prstGeom>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u="sng" dirty="0">
                <a:solidFill>
                  <a:srgbClr val="C00000"/>
                </a:solidFill>
                <a:effectLst>
                  <a:outerShdw blurRad="38100" dist="38100" dir="2700000" algn="tl">
                    <a:srgbClr val="000000">
                      <a:alpha val="43137"/>
                    </a:srgbClr>
                  </a:outerShdw>
                </a:effectLst>
              </a:rPr>
              <a:t>I </a:t>
            </a:r>
            <a:r>
              <a:rPr lang="en-US" sz="2000" i="1" u="sng" dirty="0">
                <a:solidFill>
                  <a:srgbClr val="C00000"/>
                </a:solidFill>
                <a:effectLst>
                  <a:outerShdw blurRad="38100" dist="38100" dir="2700000" algn="tl">
                    <a:srgbClr val="000000">
                      <a:alpha val="43137"/>
                    </a:srgbClr>
                  </a:outerShdw>
                </a:effectLst>
              </a:rPr>
              <a:t>am</a:t>
            </a:r>
            <a:r>
              <a:rPr lang="en-US" sz="2000" u="sng" dirty="0">
                <a:solidFill>
                  <a:srgbClr val="C00000"/>
                </a:solidFill>
                <a:effectLst>
                  <a:outerShdw blurRad="38100" dist="38100" dir="2700000" algn="tl">
                    <a:srgbClr val="000000">
                      <a:alpha val="43137"/>
                    </a:srgbClr>
                  </a:outerShdw>
                </a:effectLst>
              </a:rPr>
              <a:t> against the prophets</a:t>
            </a:r>
            <a:r>
              <a:rPr lang="en-US" sz="2000" dirty="0">
                <a:solidFill>
                  <a:schemeClr val="tx2"/>
                </a:solidFill>
                <a:effectLst>
                  <a:outerShdw blurRad="38100" dist="38100" dir="2700000" algn="tl">
                    <a:srgbClr val="000000">
                      <a:alpha val="43137"/>
                    </a:srgbClr>
                  </a:outerShdw>
                </a:effectLst>
              </a:rPr>
              <a:t>," says the LORD, "who use their tongues and say, 'He says.' </a:t>
            </a:r>
          </a:p>
        </p:txBody>
      </p:sp>
      <p:sp>
        <p:nvSpPr>
          <p:cNvPr id="22" name="Rectangle 21"/>
          <p:cNvSpPr/>
          <p:nvPr/>
        </p:nvSpPr>
        <p:spPr>
          <a:xfrm>
            <a:off x="7682844" y="4357438"/>
            <a:ext cx="3704734" cy="1631216"/>
          </a:xfrm>
          <a:prstGeom prst="rect">
            <a:avLst/>
          </a:prstGeom>
          <a:solidFill>
            <a:schemeClr val="accent4">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u="sng" dirty="0">
                <a:solidFill>
                  <a:srgbClr val="C00000"/>
                </a:solidFill>
                <a:effectLst>
                  <a:outerShdw blurRad="38100" dist="38100" dir="2700000" algn="tl">
                    <a:srgbClr val="000000">
                      <a:alpha val="43137"/>
                    </a:srgbClr>
                  </a:outerShdw>
                </a:effectLst>
              </a:rPr>
              <a:t>I </a:t>
            </a:r>
            <a:r>
              <a:rPr lang="en-US" sz="2000" i="1" u="sng" dirty="0">
                <a:solidFill>
                  <a:srgbClr val="C00000"/>
                </a:solidFill>
                <a:effectLst>
                  <a:outerShdw blurRad="38100" dist="38100" dir="2700000" algn="tl">
                    <a:srgbClr val="000000">
                      <a:alpha val="43137"/>
                    </a:srgbClr>
                  </a:outerShdw>
                </a:effectLst>
              </a:rPr>
              <a:t>am</a:t>
            </a:r>
            <a:r>
              <a:rPr lang="en-US" sz="2000" u="sng" dirty="0">
                <a:solidFill>
                  <a:srgbClr val="C00000"/>
                </a:solidFill>
                <a:effectLst>
                  <a:outerShdw blurRad="38100" dist="38100" dir="2700000" algn="tl">
                    <a:srgbClr val="000000">
                      <a:alpha val="43137"/>
                    </a:srgbClr>
                  </a:outerShdw>
                </a:effectLst>
              </a:rPr>
              <a:t> against those </a:t>
            </a:r>
            <a:r>
              <a:rPr lang="en-US" sz="2000" dirty="0">
                <a:solidFill>
                  <a:schemeClr val="tx2"/>
                </a:solidFill>
                <a:effectLst>
                  <a:outerShdw blurRad="38100" dist="38100" dir="2700000" algn="tl">
                    <a:srgbClr val="000000">
                      <a:alpha val="43137"/>
                    </a:srgbClr>
                  </a:outerShdw>
                </a:effectLst>
              </a:rPr>
              <a:t>who prophesy false dreams," says the LORD, "and tell them, and cause My people to err by their lies and by their recklessness.</a:t>
            </a:r>
          </a:p>
        </p:txBody>
      </p:sp>
      <p:sp>
        <p:nvSpPr>
          <p:cNvPr id="23" name="Rectangle 22"/>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55831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107" y="2837467"/>
            <a:ext cx="11095349" cy="650450"/>
          </a:xfrm>
          <a:prstGeom prst="rect">
            <a:avLst/>
          </a:prstGeom>
          <a:solidFill>
            <a:srgbClr val="A85229">
              <a:alpha val="36863"/>
            </a:srgb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1026"/>
          <p:cNvSpPr>
            <a:spLocks noGrp="1" noChangeArrowheads="1"/>
          </p:cNvSpPr>
          <p:nvPr>
            <p:ph type="title"/>
          </p:nvPr>
        </p:nvSpPr>
        <p:spPr>
          <a:xfrm>
            <a:off x="1276546" y="428134"/>
            <a:ext cx="9601200" cy="1143000"/>
          </a:xfrm>
        </p:spPr>
        <p:txBody>
          <a:bodyPr/>
          <a:lstStyle/>
          <a:p>
            <a:r>
              <a:rPr lang="en-US" altLang="en-US" dirty="0"/>
              <a:t>Outline of Jeremiah</a:t>
            </a:r>
          </a:p>
        </p:txBody>
      </p:sp>
      <p:sp>
        <p:nvSpPr>
          <p:cNvPr id="5123" name="Rectangle 1027"/>
          <p:cNvSpPr>
            <a:spLocks noGrp="1" noChangeArrowheads="1"/>
          </p:cNvSpPr>
          <p:nvPr>
            <p:ph sz="half" idx="1"/>
          </p:nvPr>
        </p:nvSpPr>
        <p:spPr/>
        <p:txBody>
          <a:bodyPr>
            <a:normAutofit/>
          </a:bodyPr>
          <a:lstStyle/>
          <a:p>
            <a:pPr>
              <a:lnSpc>
                <a:spcPct val="100000"/>
              </a:lnSpc>
            </a:pPr>
            <a:r>
              <a:rPr lang="en-US" altLang="en-US" b="1" dirty="0"/>
              <a:t>Part I:  Chapter 1</a:t>
            </a:r>
          </a:p>
          <a:p>
            <a:pPr>
              <a:lnSpc>
                <a:spcPct val="100000"/>
              </a:lnSpc>
            </a:pPr>
            <a:r>
              <a:rPr lang="en-US" altLang="en-US" b="1" dirty="0"/>
              <a:t>Part II: Chapter 2-20</a:t>
            </a:r>
          </a:p>
          <a:p>
            <a:pPr>
              <a:lnSpc>
                <a:spcPct val="100000"/>
              </a:lnSpc>
            </a:pPr>
            <a:r>
              <a:rPr lang="en-US" altLang="en-US" b="1" dirty="0"/>
              <a:t>Part III: Chapters 21-39</a:t>
            </a:r>
            <a:br>
              <a:rPr lang="en-US" altLang="en-US" b="1" dirty="0"/>
            </a:br>
            <a:endParaRPr lang="en-US" altLang="en-US" b="1" dirty="0"/>
          </a:p>
          <a:p>
            <a:pPr>
              <a:lnSpc>
                <a:spcPct val="100000"/>
              </a:lnSpc>
            </a:pPr>
            <a:r>
              <a:rPr lang="en-US" altLang="en-US" b="1" dirty="0"/>
              <a:t>Part IV: Chapters 40-45</a:t>
            </a:r>
          </a:p>
          <a:p>
            <a:pPr>
              <a:lnSpc>
                <a:spcPct val="100000"/>
              </a:lnSpc>
            </a:pPr>
            <a:r>
              <a:rPr lang="en-US" altLang="en-US" b="1" dirty="0"/>
              <a:t>Part V: Chapters 46-51</a:t>
            </a:r>
          </a:p>
          <a:p>
            <a:pPr>
              <a:lnSpc>
                <a:spcPct val="100000"/>
              </a:lnSpc>
            </a:pPr>
            <a:r>
              <a:rPr lang="en-US" altLang="en-US" b="1" dirty="0"/>
              <a:t>Historical Appendix: Chapter 52</a:t>
            </a:r>
          </a:p>
        </p:txBody>
      </p:sp>
      <p:sp>
        <p:nvSpPr>
          <p:cNvPr id="4" name="Content Placeholder 3"/>
          <p:cNvSpPr>
            <a:spLocks noGrp="1"/>
          </p:cNvSpPr>
          <p:nvPr>
            <p:ph sz="half" idx="2"/>
          </p:nvPr>
        </p:nvSpPr>
        <p:spPr>
          <a:xfrm>
            <a:off x="6172199" y="1825625"/>
            <a:ext cx="5859380" cy="4117975"/>
          </a:xfrm>
        </p:spPr>
        <p:txBody>
          <a:bodyPr>
            <a:normAutofit/>
          </a:bodyPr>
          <a:lstStyle/>
          <a:p>
            <a:r>
              <a:rPr lang="en-US" altLang="en-US" b="1" dirty="0"/>
              <a:t>Jeremiah’s call</a:t>
            </a:r>
          </a:p>
          <a:p>
            <a:r>
              <a:rPr lang="en-US" altLang="en-US" b="1" dirty="0"/>
              <a:t>Speeches and Prophecies during rule of Josiah</a:t>
            </a:r>
          </a:p>
          <a:p>
            <a:r>
              <a:rPr lang="en-US" altLang="en-US" b="1" dirty="0"/>
              <a:t>Prophecies of Specific Events during rule of Jehoiakim &amp; Zedekiah</a:t>
            </a:r>
          </a:p>
          <a:p>
            <a:r>
              <a:rPr lang="en-US" altLang="en-US" b="1" dirty="0"/>
              <a:t>Judah After the Fall of Jerusalem</a:t>
            </a:r>
          </a:p>
          <a:p>
            <a:r>
              <a:rPr lang="en-US" altLang="en-US" b="1" dirty="0"/>
              <a:t>The Lord’s Word Against Foreign Nations</a:t>
            </a:r>
          </a:p>
          <a:p>
            <a:r>
              <a:rPr lang="en-US" altLang="en-US" b="1" dirty="0"/>
              <a:t>The Fall of Jerusalem</a:t>
            </a:r>
          </a:p>
          <a:p>
            <a:endParaRPr lang="en-US" altLang="en-US" dirty="0"/>
          </a:p>
          <a:p>
            <a:endParaRPr lang="en-US" dirty="0"/>
          </a:p>
        </p:txBody>
      </p:sp>
      <p:sp>
        <p:nvSpPr>
          <p:cNvPr id="8" name="Rectangle 7"/>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118527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546" y="4610503"/>
            <a:ext cx="7927942" cy="110799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200" dirty="0" err="1">
                <a:solidFill>
                  <a:schemeClr val="tx2"/>
                </a:solidFill>
                <a:effectLst>
                  <a:outerShdw blurRad="38100" dist="38100" dir="2700000" algn="tl">
                    <a:srgbClr val="000000">
                      <a:alpha val="43137"/>
                    </a:srgbClr>
                  </a:outerShdw>
                </a:effectLst>
              </a:rPr>
              <a:t>Jer</a:t>
            </a:r>
            <a:r>
              <a:rPr lang="en-US" sz="2200" dirty="0">
                <a:solidFill>
                  <a:schemeClr val="tx2"/>
                </a:solidFill>
                <a:effectLst>
                  <a:outerShdw blurRad="38100" dist="38100" dir="2700000" algn="tl">
                    <a:srgbClr val="000000">
                      <a:alpha val="43137"/>
                    </a:srgbClr>
                  </a:outerShdw>
                </a:effectLst>
              </a:rPr>
              <a:t> 23:36  But 'the burden of the LORD' you shall mention no more, for the burden is every man's own word, and you pervert the words of the living God, the LORD of hosts, our God. </a:t>
            </a:r>
          </a:p>
        </p:txBody>
      </p:sp>
      <p:sp>
        <p:nvSpPr>
          <p:cNvPr id="7" name="Title 6"/>
          <p:cNvSpPr>
            <a:spLocks noGrp="1"/>
          </p:cNvSpPr>
          <p:nvPr>
            <p:ph type="title"/>
          </p:nvPr>
        </p:nvSpPr>
        <p:spPr>
          <a:xfrm>
            <a:off x="600636" y="-278877"/>
            <a:ext cx="10295965" cy="1143000"/>
          </a:xfrm>
        </p:spPr>
        <p:txBody>
          <a:bodyPr/>
          <a:lstStyle/>
          <a:p>
            <a:r>
              <a:rPr lang="en-US" dirty="0"/>
              <a:t>Woe to the shepherds &amp; the prophets </a:t>
            </a:r>
            <a:r>
              <a:rPr lang="en-US" sz="2000" b="0" cap="none" dirty="0">
                <a:solidFill>
                  <a:schemeClr val="tx2"/>
                </a:solidFill>
              </a:rPr>
              <a:t>– Chapter 23</a:t>
            </a:r>
          </a:p>
        </p:txBody>
      </p:sp>
      <p:sp>
        <p:nvSpPr>
          <p:cNvPr id="9" name="TextBox 8"/>
          <p:cNvSpPr txBox="1"/>
          <p:nvPr/>
        </p:nvSpPr>
        <p:spPr>
          <a:xfrm>
            <a:off x="654427" y="1189600"/>
            <a:ext cx="5067643"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effectLst>
                  <a:outerShdw blurRad="38100" dist="38100" dir="2700000" algn="tl">
                    <a:srgbClr val="000000">
                      <a:alpha val="43137"/>
                    </a:srgbClr>
                  </a:outerShdw>
                </a:effectLst>
              </a:rPr>
              <a:t>The Burden of the Lord… 23:33-40</a:t>
            </a:r>
          </a:p>
        </p:txBody>
      </p:sp>
      <p:sp>
        <p:nvSpPr>
          <p:cNvPr id="12" name="Rectangle 11"/>
          <p:cNvSpPr/>
          <p:nvPr/>
        </p:nvSpPr>
        <p:spPr>
          <a:xfrm>
            <a:off x="654427" y="1759985"/>
            <a:ext cx="10874554" cy="1107996"/>
          </a:xfrm>
          <a:prstGeom prst="rect">
            <a:avLst/>
          </a:prstGeom>
        </p:spPr>
        <p:txBody>
          <a:bodyPr wrap="square">
            <a:spAutoFit/>
          </a:bodyPr>
          <a:lstStyle/>
          <a:p>
            <a:pPr marL="342900" indent="-342900">
              <a:buFont typeface="Wingdings" pitchFamily="2" charset="2"/>
              <a:buChar char="Ø"/>
            </a:pPr>
            <a:r>
              <a:rPr lang="en-US" sz="2200" dirty="0" err="1">
                <a:effectLst>
                  <a:outerShdw blurRad="38100" dist="38100" dir="2700000" algn="tl">
                    <a:srgbClr val="000000">
                      <a:alpha val="43137"/>
                    </a:srgbClr>
                  </a:outerShdw>
                </a:effectLst>
              </a:rPr>
              <a:t>Jer</a:t>
            </a:r>
            <a:r>
              <a:rPr lang="en-US" sz="2200" dirty="0">
                <a:effectLst>
                  <a:outerShdw blurRad="38100" dist="38100" dir="2700000" algn="tl">
                    <a:srgbClr val="000000">
                      <a:alpha val="43137"/>
                    </a:srgbClr>
                  </a:outerShdw>
                </a:effectLst>
              </a:rPr>
              <a:t> 23:33  "When one of this people, or a prophet or a priest asks you, 'What is the burden of the LORD?' you shall say to them, 'You are the burden, and I will cast you off, declares the LORD.' </a:t>
            </a:r>
          </a:p>
        </p:txBody>
      </p:sp>
      <p:cxnSp>
        <p:nvCxnSpPr>
          <p:cNvPr id="13" name="Straight Connector 12"/>
          <p:cNvCxnSpPr/>
          <p:nvPr/>
        </p:nvCxnSpPr>
        <p:spPr>
          <a:xfrm>
            <a:off x="2936450" y="4974409"/>
            <a:ext cx="59341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4428" y="3618281"/>
            <a:ext cx="10978248" cy="769441"/>
          </a:xfrm>
          <a:prstGeom prst="rect">
            <a:avLst/>
          </a:prstGeom>
        </p:spPr>
        <p:txBody>
          <a:bodyPr wrap="square">
            <a:spAutoFit/>
          </a:bodyPr>
          <a:lstStyle/>
          <a:p>
            <a:pPr marL="285750" indent="-285750">
              <a:buFont typeface="Wingdings" pitchFamily="2" charset="2"/>
              <a:buChar char="Ø"/>
            </a:pPr>
            <a:r>
              <a:rPr lang="en-US" sz="2200" dirty="0" err="1">
                <a:effectLst>
                  <a:outerShdw blurRad="38100" dist="38100" dir="2700000" algn="tl">
                    <a:srgbClr val="000000">
                      <a:alpha val="43137"/>
                    </a:srgbClr>
                  </a:outerShdw>
                </a:effectLst>
              </a:rPr>
              <a:t>Jer</a:t>
            </a:r>
            <a:r>
              <a:rPr lang="en-US" sz="2200" dirty="0">
                <a:effectLst>
                  <a:outerShdw blurRad="38100" dist="38100" dir="2700000" algn="tl">
                    <a:srgbClr val="000000">
                      <a:alpha val="43137"/>
                    </a:srgbClr>
                  </a:outerShdw>
                </a:effectLst>
              </a:rPr>
              <a:t> 23:35  Thus shall you say, every one to his neighbor and every one to his brother, 'What has the LORD answered?' or 'What has the LORD spoken?' </a:t>
            </a:r>
          </a:p>
        </p:txBody>
      </p:sp>
      <p:sp>
        <p:nvSpPr>
          <p:cNvPr id="14" name="TextBox 13"/>
          <p:cNvSpPr txBox="1"/>
          <p:nvPr/>
        </p:nvSpPr>
        <p:spPr>
          <a:xfrm>
            <a:off x="654427" y="2960314"/>
            <a:ext cx="5161912" cy="461665"/>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effectLst>
                  <a:outerShdw blurRad="38100" dist="38100" dir="2700000" algn="tl">
                    <a:srgbClr val="000000">
                      <a:alpha val="43137"/>
                    </a:srgbClr>
                  </a:outerShdw>
                </a:effectLst>
              </a:rPr>
              <a:t>What the people should be asking…</a:t>
            </a:r>
          </a:p>
        </p:txBody>
      </p:sp>
      <p:sp>
        <p:nvSpPr>
          <p:cNvPr id="5" name="Explosion 2 4"/>
          <p:cNvSpPr/>
          <p:nvPr/>
        </p:nvSpPr>
        <p:spPr>
          <a:xfrm>
            <a:off x="6940484" y="735292"/>
            <a:ext cx="5493471" cy="4015818"/>
          </a:xfrm>
          <a:prstGeom prst="irregularSeal2">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effectLst>
                <a:outerShdw blurRad="38100" dist="38100" dir="2700000" algn="tl">
                  <a:srgbClr val="000000">
                    <a:alpha val="43137"/>
                  </a:srgbClr>
                </a:outerShdw>
              </a:effectLst>
            </a:endParaRPr>
          </a:p>
          <a:p>
            <a:pPr algn="ctr"/>
            <a:r>
              <a:rPr lang="en-US" sz="2000" b="1" dirty="0" err="1">
                <a:effectLst>
                  <a:outerShdw blurRad="38100" dist="38100" dir="2700000" algn="tl">
                    <a:srgbClr val="000000">
                      <a:alpha val="43137"/>
                    </a:srgbClr>
                  </a:outerShdw>
                </a:effectLst>
              </a:rPr>
              <a:t>Jer</a:t>
            </a:r>
            <a:r>
              <a:rPr lang="en-US" sz="2000" b="1" dirty="0">
                <a:effectLst>
                  <a:outerShdw blurRad="38100" dist="38100" dir="2700000" algn="tl">
                    <a:srgbClr val="000000">
                      <a:alpha val="43137"/>
                    </a:srgbClr>
                  </a:outerShdw>
                </a:effectLst>
              </a:rPr>
              <a:t> 23:39  therefore, behold, I will surely lift you up and </a:t>
            </a:r>
            <a:r>
              <a:rPr lang="en-US" sz="2000" b="1" u="sng" dirty="0">
                <a:solidFill>
                  <a:srgbClr val="FFFF00"/>
                </a:solidFill>
                <a:effectLst>
                  <a:outerShdw blurRad="38100" dist="38100" dir="2700000" algn="tl">
                    <a:srgbClr val="000000">
                      <a:alpha val="43137"/>
                    </a:srgbClr>
                  </a:outerShdw>
                </a:effectLst>
              </a:rPr>
              <a:t>cast you away from My presence</a:t>
            </a:r>
          </a:p>
          <a:p>
            <a:pPr algn="ctr"/>
            <a:endParaRPr lang="en-US" dirty="0"/>
          </a:p>
        </p:txBody>
      </p:sp>
      <p:cxnSp>
        <p:nvCxnSpPr>
          <p:cNvPr id="17" name="Straight Connector 16"/>
          <p:cNvCxnSpPr/>
          <p:nvPr/>
        </p:nvCxnSpPr>
        <p:spPr>
          <a:xfrm>
            <a:off x="1684256" y="5296492"/>
            <a:ext cx="69129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16005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2" grpId="0"/>
      <p:bldP spid="1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169" y="381000"/>
            <a:ext cx="10274431" cy="1143000"/>
          </a:xfrm>
        </p:spPr>
        <p:txBody>
          <a:bodyPr/>
          <a:lstStyle/>
          <a:p>
            <a:r>
              <a:rPr lang="en-US" dirty="0"/>
              <a:t>Vision Two baskets of figs </a:t>
            </a:r>
            <a:r>
              <a:rPr lang="en-US" sz="2000" b="0" cap="none" dirty="0">
                <a:solidFill>
                  <a:schemeClr val="tx2"/>
                </a:solidFill>
                <a:effectLst/>
              </a:rPr>
              <a:t>– Chapter 24</a:t>
            </a:r>
            <a:endParaRPr lang="en-US" b="0" dirty="0">
              <a:solidFill>
                <a:schemeClr val="tx2"/>
              </a:solidFill>
              <a:effectLst/>
            </a:endParaRP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pic>
        <p:nvPicPr>
          <p:cNvPr id="10242" name="Picture 2" descr="Image result for jeremiah and two baskets of figs"/>
          <p:cNvPicPr>
            <a:picLocks noChangeAspect="1" noChangeArrowheads="1"/>
          </p:cNvPicPr>
          <p:nvPr/>
        </p:nvPicPr>
        <p:blipFill rotWithShape="1">
          <a:blip r:embed="rId2">
            <a:extLst>
              <a:ext uri="{28A0092B-C50C-407E-A947-70E740481C1C}">
                <a14:useLocalDpi xmlns:a14="http://schemas.microsoft.com/office/drawing/2010/main" val="0"/>
              </a:ext>
            </a:extLst>
          </a:blip>
          <a:srcRect l="4014" r="3153"/>
          <a:stretch/>
        </p:blipFill>
        <p:spPr bwMode="auto">
          <a:xfrm>
            <a:off x="805049" y="1593129"/>
            <a:ext cx="5212080" cy="36844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309674" y="1593129"/>
            <a:ext cx="5370136" cy="3528595"/>
          </a:xfrm>
          <a:prstGeom prst="rect">
            <a:avLst/>
          </a:prstGeom>
        </p:spPr>
        <p:txBody>
          <a:bodyPr wrap="square">
            <a:spAutoFit/>
          </a:bodyPr>
          <a:lstStyle/>
          <a:p>
            <a:pPr>
              <a:lnSpc>
                <a:spcPts val="3000"/>
              </a:lnSpc>
            </a:pPr>
            <a:r>
              <a:rPr lang="en-US" sz="2400" b="1" dirty="0" err="1">
                <a:effectLst>
                  <a:outerShdw blurRad="38100" dist="38100" dir="2700000" algn="tl">
                    <a:srgbClr val="000000">
                      <a:alpha val="43137"/>
                    </a:srgbClr>
                  </a:outerShdw>
                </a:effectLst>
              </a:rPr>
              <a:t>Jer</a:t>
            </a:r>
            <a:r>
              <a:rPr lang="en-US" sz="2400" b="1" dirty="0">
                <a:effectLst>
                  <a:outerShdw blurRad="38100" dist="38100" dir="2700000" algn="tl">
                    <a:srgbClr val="000000">
                      <a:alpha val="43137"/>
                    </a:srgbClr>
                  </a:outerShdw>
                </a:effectLst>
              </a:rPr>
              <a:t> 24:1</a:t>
            </a:r>
            <a:r>
              <a:rPr lang="en-US" sz="2400" dirty="0">
                <a:effectLst>
                  <a:outerShdw blurRad="38100" dist="38100" dir="2700000" algn="tl">
                    <a:srgbClr val="000000">
                      <a:alpha val="43137"/>
                    </a:srgbClr>
                  </a:outerShdw>
                </a:effectLst>
              </a:rPr>
              <a:t>  After Nebuchadnezzar king of Babylon had taken into exile from Jerusalem </a:t>
            </a:r>
            <a:r>
              <a:rPr lang="en-US" sz="2400" dirty="0" err="1">
                <a:effectLst>
                  <a:outerShdw blurRad="38100" dist="38100" dir="2700000" algn="tl">
                    <a:srgbClr val="000000">
                      <a:alpha val="43137"/>
                    </a:srgbClr>
                  </a:outerShdw>
                </a:effectLst>
              </a:rPr>
              <a:t>Jeconiah</a:t>
            </a:r>
            <a:r>
              <a:rPr lang="en-US" sz="2400" dirty="0">
                <a:effectLst>
                  <a:outerShdw blurRad="38100" dist="38100" dir="2700000" algn="tl">
                    <a:srgbClr val="000000">
                      <a:alpha val="43137"/>
                    </a:srgbClr>
                  </a:outerShdw>
                </a:effectLst>
              </a:rPr>
              <a:t> the son of Jehoiakim, king of Judah, together with the officials of Judah, the craftsmen, and the metal workers, and had brought them to Babylon, the LORD showed me this vision: behold, two baskets of figs placed before the temple of the LORD. </a:t>
            </a:r>
          </a:p>
        </p:txBody>
      </p:sp>
    </p:spTree>
    <p:extLst>
      <p:ext uri="{BB962C8B-B14F-4D97-AF65-F5344CB8AC3E}">
        <p14:creationId xmlns:p14="http://schemas.microsoft.com/office/powerpoint/2010/main" val="26655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169" y="381000"/>
            <a:ext cx="10274431" cy="1143000"/>
          </a:xfrm>
        </p:spPr>
        <p:txBody>
          <a:bodyPr/>
          <a:lstStyle/>
          <a:p>
            <a:r>
              <a:rPr lang="en-US" dirty="0"/>
              <a:t>Vision Two baskets of figs </a:t>
            </a:r>
            <a:r>
              <a:rPr lang="en-US" sz="2000" b="0" cap="none" dirty="0">
                <a:solidFill>
                  <a:schemeClr val="tx2"/>
                </a:solidFill>
                <a:effectLst/>
              </a:rPr>
              <a:t>– Chapter 24</a:t>
            </a:r>
            <a:endParaRPr lang="en-US" b="0" dirty="0">
              <a:solidFill>
                <a:schemeClr val="tx2"/>
              </a:solidFill>
              <a:effectLst/>
            </a:endParaRP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pic>
        <p:nvPicPr>
          <p:cNvPr id="10242" name="Picture 2" descr="Image result for jeremiah and two baskets of figs"/>
          <p:cNvPicPr>
            <a:picLocks noChangeAspect="1" noChangeArrowheads="1"/>
          </p:cNvPicPr>
          <p:nvPr/>
        </p:nvPicPr>
        <p:blipFill rotWithShape="1">
          <a:blip r:embed="rId2">
            <a:extLst>
              <a:ext uri="{28A0092B-C50C-407E-A947-70E740481C1C}">
                <a14:useLocalDpi xmlns:a14="http://schemas.microsoft.com/office/drawing/2010/main" val="0"/>
              </a:ext>
            </a:extLst>
          </a:blip>
          <a:srcRect l="4014" r="3153"/>
          <a:stretch/>
        </p:blipFill>
        <p:spPr bwMode="auto">
          <a:xfrm>
            <a:off x="805049" y="1593129"/>
            <a:ext cx="5212080" cy="36844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40470" y="2303552"/>
            <a:ext cx="5398417" cy="3939540"/>
          </a:xfrm>
          <a:prstGeom prst="rect">
            <a:avLst/>
          </a:prstGeom>
        </p:spPr>
        <p:txBody>
          <a:bodyPr wrap="square">
            <a:spAutoFit/>
          </a:bodyPr>
          <a:lstStyle/>
          <a:p>
            <a:pPr>
              <a:spcAft>
                <a:spcPts val="600"/>
              </a:spcAft>
            </a:pPr>
            <a:r>
              <a:rPr lang="en-US" sz="2000" dirty="0" err="1">
                <a:effectLst>
                  <a:outerShdw blurRad="38100" dist="38100" dir="2700000" algn="tl">
                    <a:srgbClr val="000000">
                      <a:alpha val="43137"/>
                    </a:srgbClr>
                  </a:outerShdw>
                </a:effectLst>
              </a:rPr>
              <a:t>Jer</a:t>
            </a:r>
            <a:r>
              <a:rPr lang="en-US" sz="2000" dirty="0">
                <a:effectLst>
                  <a:outerShdw blurRad="38100" dist="38100" dir="2700000" algn="tl">
                    <a:srgbClr val="000000">
                      <a:alpha val="43137"/>
                    </a:srgbClr>
                  </a:outerShdw>
                </a:effectLst>
              </a:rPr>
              <a:t> 24:5  "Thus says the LORD, the God of Israel: </a:t>
            </a:r>
            <a:r>
              <a:rPr lang="en-US" sz="2000" u="sng" dirty="0">
                <a:solidFill>
                  <a:srgbClr val="C00000"/>
                </a:solidFill>
                <a:effectLst>
                  <a:outerShdw blurRad="38100" dist="38100" dir="2700000" algn="tl">
                    <a:srgbClr val="000000">
                      <a:alpha val="43137"/>
                    </a:srgbClr>
                  </a:outerShdw>
                </a:effectLst>
              </a:rPr>
              <a:t>Like these good figs</a:t>
            </a:r>
            <a:r>
              <a:rPr lang="en-US" sz="2000" dirty="0">
                <a:effectLst>
                  <a:outerShdw blurRad="38100" dist="38100" dir="2700000" algn="tl">
                    <a:srgbClr val="000000">
                      <a:alpha val="43137"/>
                    </a:srgbClr>
                  </a:outerShdw>
                </a:effectLst>
              </a:rPr>
              <a:t>, so I will regard as good the exiles from Judah, whom I have sent away from this place to the land of the Chaldeans. </a:t>
            </a:r>
          </a:p>
          <a:p>
            <a:pPr>
              <a:spcAft>
                <a:spcPts val="600"/>
              </a:spcAft>
            </a:pPr>
            <a:r>
              <a:rPr lang="en-US" sz="2000" dirty="0" err="1">
                <a:effectLst>
                  <a:outerShdw blurRad="38100" dist="38100" dir="2700000" algn="tl">
                    <a:srgbClr val="000000">
                      <a:alpha val="43137"/>
                    </a:srgbClr>
                  </a:outerShdw>
                </a:effectLst>
              </a:rPr>
              <a:t>Jer</a:t>
            </a:r>
            <a:r>
              <a:rPr lang="en-US" sz="2000" dirty="0">
                <a:effectLst>
                  <a:outerShdw blurRad="38100" dist="38100" dir="2700000" algn="tl">
                    <a:srgbClr val="000000">
                      <a:alpha val="43137"/>
                    </a:srgbClr>
                  </a:outerShdw>
                </a:effectLst>
              </a:rPr>
              <a:t> 24:6  I will set my eyes on them for good, and I will bring them back to this land. I will build them up, and not tear them down; I will plant them, and not pluck them up. </a:t>
            </a:r>
          </a:p>
          <a:p>
            <a:r>
              <a:rPr lang="en-US" sz="2000" dirty="0" err="1">
                <a:effectLst>
                  <a:outerShdw blurRad="38100" dist="38100" dir="2700000" algn="tl">
                    <a:srgbClr val="000000">
                      <a:alpha val="43137"/>
                    </a:srgbClr>
                  </a:outerShdw>
                </a:effectLst>
              </a:rPr>
              <a:t>Jer</a:t>
            </a:r>
            <a:r>
              <a:rPr lang="en-US" sz="2000" dirty="0">
                <a:effectLst>
                  <a:outerShdw blurRad="38100" dist="38100" dir="2700000" algn="tl">
                    <a:srgbClr val="000000">
                      <a:alpha val="43137"/>
                    </a:srgbClr>
                  </a:outerShdw>
                </a:effectLst>
              </a:rPr>
              <a:t> 24:7  I will give them a heart to know that I am the LORD, and they shall be my people and I will be their God, for they shall return to me with their whole heart. </a:t>
            </a:r>
          </a:p>
        </p:txBody>
      </p:sp>
      <p:cxnSp>
        <p:nvCxnSpPr>
          <p:cNvPr id="8" name="Straight Connector 7"/>
          <p:cNvCxnSpPr/>
          <p:nvPr/>
        </p:nvCxnSpPr>
        <p:spPr>
          <a:xfrm>
            <a:off x="6039125" y="1521033"/>
            <a:ext cx="0" cy="422931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355219" y="1472839"/>
            <a:ext cx="3886084" cy="819127"/>
            <a:chOff x="1355219" y="2066740"/>
            <a:chExt cx="3886084" cy="819127"/>
          </a:xfrm>
        </p:grpSpPr>
        <p:sp>
          <p:nvSpPr>
            <p:cNvPr id="10" name="Rectangle 9"/>
            <p:cNvSpPr/>
            <p:nvPr/>
          </p:nvSpPr>
          <p:spPr>
            <a:xfrm>
              <a:off x="1355219" y="2424202"/>
              <a:ext cx="1552028"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wrap="none">
              <a:spAutoFit/>
            </a:bodyPr>
            <a:lstStyle/>
            <a:p>
              <a:pPr algn="ctr"/>
              <a:r>
                <a:rPr lang="en-US" sz="2400" b="1" dirty="0">
                  <a:effectLst>
                    <a:outerShdw blurRad="38100" dist="38100" dir="2700000" algn="tl">
                      <a:srgbClr val="000000">
                        <a:alpha val="43137"/>
                      </a:srgbClr>
                    </a:outerShdw>
                  </a:effectLst>
                </a:rPr>
                <a:t>Good Figs</a:t>
              </a:r>
            </a:p>
          </p:txBody>
        </p:sp>
        <p:sp>
          <p:nvSpPr>
            <p:cNvPr id="11" name="Oval 10"/>
            <p:cNvSpPr/>
            <p:nvPr/>
          </p:nvSpPr>
          <p:spPr>
            <a:xfrm>
              <a:off x="2639505" y="2066740"/>
              <a:ext cx="2601798" cy="714924"/>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Really Good</a:t>
              </a:r>
            </a:p>
          </p:txBody>
        </p:sp>
      </p:grpSp>
      <p:grpSp>
        <p:nvGrpSpPr>
          <p:cNvPr id="12" name="Group 11"/>
          <p:cNvGrpSpPr/>
          <p:nvPr/>
        </p:nvGrpSpPr>
        <p:grpSpPr>
          <a:xfrm>
            <a:off x="7141969" y="1521033"/>
            <a:ext cx="3491466" cy="835959"/>
            <a:chOff x="1531434" y="2049908"/>
            <a:chExt cx="3491466" cy="835959"/>
          </a:xfrm>
        </p:grpSpPr>
        <p:sp>
          <p:nvSpPr>
            <p:cNvPr id="13" name="Rectangle 12"/>
            <p:cNvSpPr/>
            <p:nvPr/>
          </p:nvSpPr>
          <p:spPr>
            <a:xfrm>
              <a:off x="1531434" y="2424202"/>
              <a:ext cx="1369286" cy="4616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dk1"/>
            </a:fillRef>
            <a:effectRef idx="1">
              <a:schemeClr val="dk1"/>
            </a:effectRef>
            <a:fontRef idx="minor">
              <a:schemeClr val="lt1"/>
            </a:fontRef>
          </p:style>
          <p:txBody>
            <a:bodyPr wrap="none">
              <a:spAutoFit/>
            </a:bodyPr>
            <a:lstStyle/>
            <a:p>
              <a:pPr algn="ctr"/>
              <a:r>
                <a:rPr lang="en-US" sz="2400" b="1" dirty="0">
                  <a:effectLst>
                    <a:outerShdw blurRad="38100" dist="38100" dir="2700000" algn="tl">
                      <a:srgbClr val="000000">
                        <a:alpha val="43137"/>
                      </a:srgbClr>
                    </a:outerShdw>
                  </a:effectLst>
                </a:rPr>
                <a:t>Bad Figs</a:t>
              </a:r>
            </a:p>
          </p:txBody>
        </p:sp>
        <p:sp>
          <p:nvSpPr>
            <p:cNvPr id="14" name="Oval 13"/>
            <p:cNvSpPr/>
            <p:nvPr/>
          </p:nvSpPr>
          <p:spPr>
            <a:xfrm>
              <a:off x="2630081" y="2049908"/>
              <a:ext cx="2392819" cy="714924"/>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Really Bad</a:t>
              </a:r>
            </a:p>
          </p:txBody>
        </p:sp>
      </p:grpSp>
      <p:sp>
        <p:nvSpPr>
          <p:cNvPr id="16" name="Rectangle 15"/>
          <p:cNvSpPr/>
          <p:nvPr/>
        </p:nvSpPr>
        <p:spPr>
          <a:xfrm>
            <a:off x="6205980" y="2440895"/>
            <a:ext cx="5681220" cy="3631763"/>
          </a:xfrm>
          <a:prstGeom prst="rect">
            <a:avLst/>
          </a:prstGeom>
        </p:spPr>
        <p:txBody>
          <a:bodyPr wrap="square">
            <a:spAutoFit/>
          </a:bodyPr>
          <a:lstStyle/>
          <a:p>
            <a:pPr>
              <a:spcAft>
                <a:spcPts val="600"/>
              </a:spcAft>
            </a:pPr>
            <a:r>
              <a:rPr lang="en-US" sz="2000" dirty="0" err="1">
                <a:effectLst>
                  <a:outerShdw blurRad="38100" dist="38100" dir="2700000" algn="tl">
                    <a:srgbClr val="000000">
                      <a:alpha val="43137"/>
                    </a:srgbClr>
                  </a:outerShdw>
                </a:effectLst>
              </a:rPr>
              <a:t>Jer</a:t>
            </a:r>
            <a:r>
              <a:rPr lang="en-US" sz="2000" dirty="0">
                <a:effectLst>
                  <a:outerShdw blurRad="38100" dist="38100" dir="2700000" algn="tl">
                    <a:srgbClr val="000000">
                      <a:alpha val="43137"/>
                    </a:srgbClr>
                  </a:outerShdw>
                </a:effectLst>
              </a:rPr>
              <a:t> 24:8  "But thus says the LORD: </a:t>
            </a:r>
            <a:r>
              <a:rPr lang="en-US" sz="2000" u="sng" dirty="0">
                <a:solidFill>
                  <a:srgbClr val="C00000"/>
                </a:solidFill>
                <a:effectLst>
                  <a:outerShdw blurRad="38100" dist="38100" dir="2700000" algn="tl">
                    <a:srgbClr val="000000">
                      <a:alpha val="43137"/>
                    </a:srgbClr>
                  </a:outerShdw>
                </a:effectLst>
              </a:rPr>
              <a:t>Like the bad figs </a:t>
            </a:r>
            <a:r>
              <a:rPr lang="en-US" sz="2000" dirty="0">
                <a:effectLst>
                  <a:outerShdw blurRad="38100" dist="38100" dir="2700000" algn="tl">
                    <a:srgbClr val="000000">
                      <a:alpha val="43137"/>
                    </a:srgbClr>
                  </a:outerShdw>
                </a:effectLst>
              </a:rPr>
              <a:t>that are so bad they cannot be eaten, so will I treat Zedekiah the king of Judah, his officials, the remnant of Jerusalem who remain in this land, and those who dwell in the land of Egypt. </a:t>
            </a:r>
          </a:p>
          <a:p>
            <a:pPr>
              <a:spcAft>
                <a:spcPts val="600"/>
              </a:spcAft>
            </a:pPr>
            <a:r>
              <a:rPr lang="en-US" sz="2000" dirty="0" err="1">
                <a:effectLst>
                  <a:outerShdw blurRad="38100" dist="38100" dir="2700000" algn="tl">
                    <a:srgbClr val="000000">
                      <a:alpha val="43137"/>
                    </a:srgbClr>
                  </a:outerShdw>
                </a:effectLst>
              </a:rPr>
              <a:t>Jer</a:t>
            </a:r>
            <a:r>
              <a:rPr lang="en-US" sz="2000" dirty="0">
                <a:effectLst>
                  <a:outerShdw blurRad="38100" dist="38100" dir="2700000" algn="tl">
                    <a:srgbClr val="000000">
                      <a:alpha val="43137"/>
                    </a:srgbClr>
                  </a:outerShdw>
                </a:effectLst>
              </a:rPr>
              <a:t> 24:9  I will make them a horror to all the kingdoms of the earth…</a:t>
            </a:r>
          </a:p>
          <a:p>
            <a:r>
              <a:rPr lang="en-US" sz="2000" dirty="0" err="1">
                <a:effectLst>
                  <a:outerShdw blurRad="38100" dist="38100" dir="2700000" algn="tl">
                    <a:srgbClr val="000000">
                      <a:alpha val="43137"/>
                    </a:srgbClr>
                  </a:outerShdw>
                </a:effectLst>
              </a:rPr>
              <a:t>Jer</a:t>
            </a:r>
            <a:r>
              <a:rPr lang="en-US" sz="2000" dirty="0">
                <a:effectLst>
                  <a:outerShdw blurRad="38100" dist="38100" dir="2700000" algn="tl">
                    <a:srgbClr val="000000">
                      <a:alpha val="43137"/>
                    </a:srgbClr>
                  </a:outerShdw>
                </a:effectLst>
              </a:rPr>
              <a:t> 24:10  And I will send sword, famine, and pestilence upon them, until they shall be utterly destroyed from the land that I gave to them and their fathers."</a:t>
            </a:r>
          </a:p>
        </p:txBody>
      </p:sp>
      <p:cxnSp>
        <p:nvCxnSpPr>
          <p:cNvPr id="17" name="Straight Connector 16">
            <a:extLst>
              <a:ext uri="{FF2B5EF4-FFF2-40B4-BE49-F238E27FC236}">
                <a16:creationId xmlns:a16="http://schemas.microsoft.com/office/drawing/2014/main" id="{4C886A74-9ECD-44B9-AB71-7C97B4AA4E84}"/>
              </a:ext>
            </a:extLst>
          </p:cNvPr>
          <p:cNvCxnSpPr>
            <a:cxnSpLocks/>
          </p:cNvCxnSpPr>
          <p:nvPr/>
        </p:nvCxnSpPr>
        <p:spPr>
          <a:xfrm>
            <a:off x="6257827" y="3389244"/>
            <a:ext cx="47414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9424B5-0CAE-4991-A6F0-693CB1876E35}"/>
              </a:ext>
            </a:extLst>
          </p:cNvPr>
          <p:cNvCxnSpPr>
            <a:cxnSpLocks/>
          </p:cNvCxnSpPr>
          <p:nvPr/>
        </p:nvCxnSpPr>
        <p:spPr>
          <a:xfrm>
            <a:off x="6284331" y="3713923"/>
            <a:ext cx="49800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4F2C57-2F2A-446F-A0CE-EC74AFCD8C2B}"/>
              </a:ext>
            </a:extLst>
          </p:cNvPr>
          <p:cNvCxnSpPr>
            <a:cxnSpLocks/>
          </p:cNvCxnSpPr>
          <p:nvPr/>
        </p:nvCxnSpPr>
        <p:spPr>
          <a:xfrm>
            <a:off x="6297583" y="3998846"/>
            <a:ext cx="3959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9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0242"/>
                                        </p:tgtEl>
                                      </p:cBhvr>
                                    </p:animEffect>
                                    <p:anim calcmode="lin" valueType="num">
                                      <p:cBhvr>
                                        <p:cTn id="7" dur="2000"/>
                                        <p:tgtEl>
                                          <p:spTgt spid="10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242"/>
                                        </p:tgtEl>
                                        <p:attrNameLst>
                                          <p:attrName>ppt_h</p:attrName>
                                        </p:attrNameLst>
                                      </p:cBhvr>
                                      <p:tavLst>
                                        <p:tav tm="0">
                                          <p:val>
                                            <p:strVal val="ppt_h"/>
                                          </p:val>
                                        </p:tav>
                                        <p:tav tm="100000">
                                          <p:val>
                                            <p:strVal val="ppt_h"/>
                                          </p:val>
                                        </p:tav>
                                      </p:tavLst>
                                    </p:anim>
                                    <p:set>
                                      <p:cBhvr>
                                        <p:cTn id="9" dur="1" fill="hold">
                                          <p:stCondLst>
                                            <p:cond delay="1999"/>
                                          </p:stCondLst>
                                        </p:cTn>
                                        <p:tgtEl>
                                          <p:spTgt spid="1024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94082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0"/>
          <p:cNvSpPr>
            <a:spLocks noGrp="1" noChangeArrowheads="1"/>
          </p:cNvSpPr>
          <p:nvPr>
            <p:ph type="title" idx="4294967295"/>
          </p:nvPr>
        </p:nvSpPr>
        <p:spPr>
          <a:xfrm>
            <a:off x="0" y="381000"/>
            <a:ext cx="9601200" cy="627063"/>
          </a:xfrm>
        </p:spPr>
        <p:txBody>
          <a:bodyPr/>
          <a:lstStyle/>
          <a:p>
            <a:pPr eaLnBrk="1" hangingPunct="1"/>
            <a:r>
              <a:rPr lang="en-US" altLang="en-US" dirty="0"/>
              <a:t>Dating of Jeremiah’s Prophecies</a:t>
            </a:r>
          </a:p>
        </p:txBody>
      </p:sp>
      <p:grpSp>
        <p:nvGrpSpPr>
          <p:cNvPr id="14339" name="Group 2"/>
          <p:cNvGrpSpPr>
            <a:grpSpLocks/>
          </p:cNvGrpSpPr>
          <p:nvPr/>
        </p:nvGrpSpPr>
        <p:grpSpPr bwMode="auto">
          <a:xfrm>
            <a:off x="2796539" y="1695070"/>
            <a:ext cx="5715000" cy="4924425"/>
            <a:chOff x="1056" y="1026"/>
            <a:chExt cx="3600" cy="3102"/>
          </a:xfrm>
        </p:grpSpPr>
        <p:grpSp>
          <p:nvGrpSpPr>
            <p:cNvPr id="14458" name="Group 3"/>
            <p:cNvGrpSpPr>
              <a:grpSpLocks/>
            </p:cNvGrpSpPr>
            <p:nvPr/>
          </p:nvGrpSpPr>
          <p:grpSpPr bwMode="auto">
            <a:xfrm>
              <a:off x="1056" y="1228"/>
              <a:ext cx="3600" cy="2900"/>
              <a:chOff x="1056" y="1238"/>
              <a:chExt cx="3600" cy="2900"/>
            </a:xfrm>
          </p:grpSpPr>
          <p:sp>
            <p:nvSpPr>
              <p:cNvPr id="14460" name="Rectangle 4"/>
              <p:cNvSpPr>
                <a:spLocks noChangeArrowheads="1"/>
              </p:cNvSpPr>
              <p:nvPr/>
            </p:nvSpPr>
            <p:spPr bwMode="auto">
              <a:xfrm>
                <a:off x="1056" y="143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1" name="Rectangle 5"/>
              <p:cNvSpPr>
                <a:spLocks noChangeArrowheads="1"/>
              </p:cNvSpPr>
              <p:nvPr/>
            </p:nvSpPr>
            <p:spPr bwMode="auto">
              <a:xfrm>
                <a:off x="1056" y="163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2" name="Rectangle 6"/>
              <p:cNvSpPr>
                <a:spLocks noChangeArrowheads="1"/>
              </p:cNvSpPr>
              <p:nvPr/>
            </p:nvSpPr>
            <p:spPr bwMode="auto">
              <a:xfrm>
                <a:off x="1056" y="182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3" name="Rectangle 7"/>
              <p:cNvSpPr>
                <a:spLocks noChangeArrowheads="1"/>
              </p:cNvSpPr>
              <p:nvPr/>
            </p:nvSpPr>
            <p:spPr bwMode="auto">
              <a:xfrm>
                <a:off x="1056" y="201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4" name="Rectangle 8"/>
              <p:cNvSpPr>
                <a:spLocks noChangeArrowheads="1"/>
              </p:cNvSpPr>
              <p:nvPr/>
            </p:nvSpPr>
            <p:spPr bwMode="auto">
              <a:xfrm>
                <a:off x="1056" y="2208"/>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5" name="Rectangle 9"/>
              <p:cNvSpPr>
                <a:spLocks noChangeArrowheads="1"/>
              </p:cNvSpPr>
              <p:nvPr/>
            </p:nvSpPr>
            <p:spPr bwMode="auto">
              <a:xfrm>
                <a:off x="1056" y="2400"/>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6" name="Rectangle 10"/>
              <p:cNvSpPr>
                <a:spLocks noChangeArrowheads="1"/>
              </p:cNvSpPr>
              <p:nvPr/>
            </p:nvSpPr>
            <p:spPr bwMode="auto">
              <a:xfrm>
                <a:off x="1056" y="2592"/>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7" name="Rectangle 11"/>
              <p:cNvSpPr>
                <a:spLocks noChangeArrowheads="1"/>
              </p:cNvSpPr>
              <p:nvPr/>
            </p:nvSpPr>
            <p:spPr bwMode="auto">
              <a:xfrm>
                <a:off x="1056" y="2784"/>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8" name="Rectangle 12"/>
              <p:cNvSpPr>
                <a:spLocks noChangeArrowheads="1"/>
              </p:cNvSpPr>
              <p:nvPr/>
            </p:nvSpPr>
            <p:spPr bwMode="auto">
              <a:xfrm>
                <a:off x="1056" y="2976"/>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69" name="Rectangle 13"/>
              <p:cNvSpPr>
                <a:spLocks noChangeArrowheads="1"/>
              </p:cNvSpPr>
              <p:nvPr/>
            </p:nvSpPr>
            <p:spPr bwMode="auto">
              <a:xfrm>
                <a:off x="1056" y="316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0" name="Rectangle 14"/>
              <p:cNvSpPr>
                <a:spLocks noChangeArrowheads="1"/>
              </p:cNvSpPr>
              <p:nvPr/>
            </p:nvSpPr>
            <p:spPr bwMode="auto">
              <a:xfrm>
                <a:off x="1056" y="3360"/>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1" name="Rectangle 15"/>
              <p:cNvSpPr>
                <a:spLocks noChangeArrowheads="1"/>
              </p:cNvSpPr>
              <p:nvPr/>
            </p:nvSpPr>
            <p:spPr bwMode="auto">
              <a:xfrm>
                <a:off x="1056" y="3552"/>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2" name="Rectangle 16"/>
              <p:cNvSpPr>
                <a:spLocks noChangeArrowheads="1"/>
              </p:cNvSpPr>
              <p:nvPr/>
            </p:nvSpPr>
            <p:spPr bwMode="auto">
              <a:xfrm>
                <a:off x="1056" y="3744"/>
                <a:ext cx="3600"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3" name="Rectangle 17"/>
              <p:cNvSpPr>
                <a:spLocks noChangeArrowheads="1"/>
              </p:cNvSpPr>
              <p:nvPr/>
            </p:nvSpPr>
            <p:spPr bwMode="auto">
              <a:xfrm>
                <a:off x="1056" y="3936"/>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74" name="Rectangle 18"/>
              <p:cNvSpPr>
                <a:spLocks noChangeArrowheads="1"/>
              </p:cNvSpPr>
              <p:nvPr/>
            </p:nvSpPr>
            <p:spPr bwMode="auto">
              <a:xfrm>
                <a:off x="1056" y="1238"/>
                <a:ext cx="3600" cy="202"/>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459" name="Rectangle 19"/>
            <p:cNvSpPr>
              <a:spLocks noChangeArrowheads="1"/>
            </p:cNvSpPr>
            <p:nvPr/>
          </p:nvSpPr>
          <p:spPr bwMode="auto">
            <a:xfrm>
              <a:off x="1057" y="1026"/>
              <a:ext cx="3599" cy="202"/>
            </a:xfrm>
            <a:prstGeom prst="rect">
              <a:avLst/>
            </a:prstGeom>
            <a:solidFill>
              <a:srgbClr val="EAEAEA"/>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sp>
        <p:nvSpPr>
          <p:cNvPr id="14341" name="Text Box 21"/>
          <p:cNvSpPr txBox="1">
            <a:spLocks noChangeArrowheads="1"/>
          </p:cNvSpPr>
          <p:nvPr/>
        </p:nvSpPr>
        <p:spPr bwMode="auto">
          <a:xfrm>
            <a:off x="2834640" y="2333244"/>
            <a:ext cx="347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1-6</a:t>
            </a:r>
          </a:p>
        </p:txBody>
      </p:sp>
      <p:sp>
        <p:nvSpPr>
          <p:cNvPr id="14342" name="Text Box 22"/>
          <p:cNvSpPr txBox="1">
            <a:spLocks noChangeArrowheads="1"/>
          </p:cNvSpPr>
          <p:nvPr/>
        </p:nvSpPr>
        <p:spPr bwMode="auto">
          <a:xfrm>
            <a:off x="2869565" y="413346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14-17</a:t>
            </a:r>
          </a:p>
        </p:txBody>
      </p:sp>
      <p:sp>
        <p:nvSpPr>
          <p:cNvPr id="14343" name="Text Box 23"/>
          <p:cNvSpPr txBox="1">
            <a:spLocks noChangeArrowheads="1"/>
          </p:cNvSpPr>
          <p:nvPr/>
        </p:nvSpPr>
        <p:spPr bwMode="auto">
          <a:xfrm>
            <a:off x="3368040" y="2625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11-13</a:t>
            </a:r>
          </a:p>
        </p:txBody>
      </p:sp>
      <p:sp>
        <p:nvSpPr>
          <p:cNvPr id="14344" name="Text Box 24"/>
          <p:cNvSpPr txBox="1">
            <a:spLocks noChangeArrowheads="1"/>
          </p:cNvSpPr>
          <p:nvPr/>
        </p:nvSpPr>
        <p:spPr bwMode="auto">
          <a:xfrm>
            <a:off x="2875914" y="3250819"/>
            <a:ext cx="446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7-10</a:t>
            </a:r>
          </a:p>
        </p:txBody>
      </p:sp>
      <p:sp>
        <p:nvSpPr>
          <p:cNvPr id="14345" name="Text Box 26"/>
          <p:cNvSpPr txBox="1">
            <a:spLocks noChangeArrowheads="1"/>
          </p:cNvSpPr>
          <p:nvPr/>
        </p:nvSpPr>
        <p:spPr bwMode="auto">
          <a:xfrm>
            <a:off x="4110990" y="47525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Arial" panose="020B0604020202020204" pitchFamily="34" charset="0"/>
              </a:rPr>
              <a:t>21</a:t>
            </a:r>
          </a:p>
        </p:txBody>
      </p:sp>
      <p:sp>
        <p:nvSpPr>
          <p:cNvPr id="14346" name="Text Box 27"/>
          <p:cNvSpPr txBox="1">
            <a:spLocks noChangeArrowheads="1"/>
          </p:cNvSpPr>
          <p:nvPr/>
        </p:nvSpPr>
        <p:spPr bwMode="auto">
          <a:xfrm>
            <a:off x="4431664" y="3298444"/>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22:1-23</a:t>
            </a:r>
          </a:p>
        </p:txBody>
      </p:sp>
      <p:sp>
        <p:nvSpPr>
          <p:cNvPr id="14347" name="Text Box 28"/>
          <p:cNvSpPr txBox="1">
            <a:spLocks noChangeArrowheads="1"/>
          </p:cNvSpPr>
          <p:nvPr/>
        </p:nvSpPr>
        <p:spPr bwMode="auto">
          <a:xfrm>
            <a:off x="4434840" y="4457319"/>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22:24-30</a:t>
            </a:r>
          </a:p>
        </p:txBody>
      </p:sp>
      <p:sp>
        <p:nvSpPr>
          <p:cNvPr id="14348" name="Text Box 29"/>
          <p:cNvSpPr txBox="1">
            <a:spLocks noChangeArrowheads="1"/>
          </p:cNvSpPr>
          <p:nvPr/>
        </p:nvSpPr>
        <p:spPr bwMode="auto">
          <a:xfrm>
            <a:off x="5046027" y="4136644"/>
            <a:ext cx="544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23-24</a:t>
            </a:r>
          </a:p>
        </p:txBody>
      </p:sp>
      <p:sp>
        <p:nvSpPr>
          <p:cNvPr id="14349" name="Text Box 30"/>
          <p:cNvSpPr txBox="1">
            <a:spLocks noChangeArrowheads="1"/>
          </p:cNvSpPr>
          <p:nvPr/>
        </p:nvSpPr>
        <p:spPr bwMode="auto">
          <a:xfrm>
            <a:off x="5101590" y="360006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25</a:t>
            </a:r>
          </a:p>
        </p:txBody>
      </p:sp>
      <p:sp>
        <p:nvSpPr>
          <p:cNvPr id="14350" name="Text Box 32"/>
          <p:cNvSpPr txBox="1">
            <a:spLocks noChangeArrowheads="1"/>
          </p:cNvSpPr>
          <p:nvPr/>
        </p:nvSpPr>
        <p:spPr bwMode="auto">
          <a:xfrm>
            <a:off x="5409565" y="475259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27-28</a:t>
            </a:r>
          </a:p>
        </p:txBody>
      </p:sp>
      <p:sp>
        <p:nvSpPr>
          <p:cNvPr id="14351" name="Text Box 33"/>
          <p:cNvSpPr txBox="1">
            <a:spLocks noChangeArrowheads="1"/>
          </p:cNvSpPr>
          <p:nvPr/>
        </p:nvSpPr>
        <p:spPr bwMode="auto">
          <a:xfrm>
            <a:off x="5815965" y="41144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29-31</a:t>
            </a:r>
          </a:p>
        </p:txBody>
      </p:sp>
      <p:sp>
        <p:nvSpPr>
          <p:cNvPr id="14352" name="Text Box 34"/>
          <p:cNvSpPr txBox="1">
            <a:spLocks noChangeArrowheads="1"/>
          </p:cNvSpPr>
          <p:nvPr/>
        </p:nvSpPr>
        <p:spPr bwMode="auto">
          <a:xfrm>
            <a:off x="6149340"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32-34</a:t>
            </a:r>
          </a:p>
        </p:txBody>
      </p:sp>
      <p:sp>
        <p:nvSpPr>
          <p:cNvPr id="14353" name="Text Box 35"/>
          <p:cNvSpPr txBox="1">
            <a:spLocks noChangeArrowheads="1"/>
          </p:cNvSpPr>
          <p:nvPr/>
        </p:nvSpPr>
        <p:spPr bwMode="auto">
          <a:xfrm>
            <a:off x="6158865" y="35905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35</a:t>
            </a:r>
          </a:p>
        </p:txBody>
      </p:sp>
      <p:sp>
        <p:nvSpPr>
          <p:cNvPr id="14354" name="Text Box 36"/>
          <p:cNvSpPr txBox="1">
            <a:spLocks noChangeArrowheads="1"/>
          </p:cNvSpPr>
          <p:nvPr/>
        </p:nvSpPr>
        <p:spPr bwMode="auto">
          <a:xfrm>
            <a:off x="6482715" y="3476244"/>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36:1-8</a:t>
            </a:r>
          </a:p>
        </p:txBody>
      </p:sp>
      <p:sp>
        <p:nvSpPr>
          <p:cNvPr id="14355" name="Text Box 37"/>
          <p:cNvSpPr txBox="1">
            <a:spLocks noChangeArrowheads="1"/>
          </p:cNvSpPr>
          <p:nvPr/>
        </p:nvSpPr>
        <p:spPr bwMode="auto">
          <a:xfrm>
            <a:off x="5530215" y="347624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26</a:t>
            </a:r>
          </a:p>
        </p:txBody>
      </p:sp>
      <p:sp>
        <p:nvSpPr>
          <p:cNvPr id="14356" name="Text Box 38"/>
          <p:cNvSpPr txBox="1">
            <a:spLocks noChangeArrowheads="1"/>
          </p:cNvSpPr>
          <p:nvPr/>
        </p:nvSpPr>
        <p:spPr bwMode="auto">
          <a:xfrm>
            <a:off x="6777990" y="5057394"/>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37</a:t>
            </a:r>
          </a:p>
        </p:txBody>
      </p:sp>
      <p:sp>
        <p:nvSpPr>
          <p:cNvPr id="14357" name="Text Box 39"/>
          <p:cNvSpPr txBox="1">
            <a:spLocks noChangeArrowheads="1"/>
          </p:cNvSpPr>
          <p:nvPr/>
        </p:nvSpPr>
        <p:spPr bwMode="auto">
          <a:xfrm>
            <a:off x="7111365" y="5066919"/>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38-44</a:t>
            </a:r>
          </a:p>
        </p:txBody>
      </p:sp>
      <p:sp>
        <p:nvSpPr>
          <p:cNvPr id="14358" name="Text Box 40"/>
          <p:cNvSpPr txBox="1">
            <a:spLocks noChangeArrowheads="1"/>
          </p:cNvSpPr>
          <p:nvPr/>
        </p:nvSpPr>
        <p:spPr bwMode="auto">
          <a:xfrm>
            <a:off x="7435215" y="3561969"/>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45:1-49:33</a:t>
            </a:r>
          </a:p>
        </p:txBody>
      </p:sp>
      <p:sp>
        <p:nvSpPr>
          <p:cNvPr id="14359" name="Text Box 41"/>
          <p:cNvSpPr txBox="1">
            <a:spLocks noChangeArrowheads="1"/>
          </p:cNvSpPr>
          <p:nvPr/>
        </p:nvSpPr>
        <p:spPr bwMode="auto">
          <a:xfrm>
            <a:off x="7508240" y="4136644"/>
            <a:ext cx="790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49:34-39</a:t>
            </a:r>
          </a:p>
        </p:txBody>
      </p:sp>
      <p:sp>
        <p:nvSpPr>
          <p:cNvPr id="14360" name="Text Box 42"/>
          <p:cNvSpPr txBox="1">
            <a:spLocks noChangeArrowheads="1"/>
          </p:cNvSpPr>
          <p:nvPr/>
        </p:nvSpPr>
        <p:spPr bwMode="auto">
          <a:xfrm>
            <a:off x="7663815" y="45049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50-51</a:t>
            </a:r>
          </a:p>
        </p:txBody>
      </p:sp>
      <p:sp>
        <p:nvSpPr>
          <p:cNvPr id="14361" name="Text Box 43"/>
          <p:cNvSpPr txBox="1">
            <a:spLocks noChangeArrowheads="1"/>
          </p:cNvSpPr>
          <p:nvPr/>
        </p:nvSpPr>
        <p:spPr bwMode="auto">
          <a:xfrm>
            <a:off x="8054340" y="6324219"/>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52</a:t>
            </a:r>
          </a:p>
        </p:txBody>
      </p:sp>
      <p:sp>
        <p:nvSpPr>
          <p:cNvPr id="14362" name="Oval 45"/>
          <p:cNvSpPr>
            <a:spLocks noChangeArrowheads="1"/>
          </p:cNvSpPr>
          <p:nvPr/>
        </p:nvSpPr>
        <p:spPr bwMode="auto">
          <a:xfrm>
            <a:off x="8000365" y="6495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3" name="Oval 47"/>
          <p:cNvSpPr>
            <a:spLocks noChangeArrowheads="1"/>
          </p:cNvSpPr>
          <p:nvPr/>
        </p:nvSpPr>
        <p:spPr bwMode="auto">
          <a:xfrm>
            <a:off x="4876165" y="4298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4" name="Oval 48"/>
          <p:cNvSpPr>
            <a:spLocks noChangeArrowheads="1"/>
          </p:cNvSpPr>
          <p:nvPr/>
        </p:nvSpPr>
        <p:spPr bwMode="auto">
          <a:xfrm>
            <a:off x="5333365" y="38762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5" name="Oval 49"/>
          <p:cNvSpPr>
            <a:spLocks noChangeArrowheads="1"/>
          </p:cNvSpPr>
          <p:nvPr/>
        </p:nvSpPr>
        <p:spPr bwMode="auto">
          <a:xfrm>
            <a:off x="5466715" y="36476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6" name="Oval 50"/>
          <p:cNvSpPr>
            <a:spLocks noChangeArrowheads="1"/>
          </p:cNvSpPr>
          <p:nvPr/>
        </p:nvSpPr>
        <p:spPr bwMode="auto">
          <a:xfrm>
            <a:off x="5733415" y="45525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7" name="Oval 51"/>
          <p:cNvSpPr>
            <a:spLocks noChangeArrowheads="1"/>
          </p:cNvSpPr>
          <p:nvPr/>
        </p:nvSpPr>
        <p:spPr bwMode="auto">
          <a:xfrm>
            <a:off x="6371590" y="48668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8" name="Oval 52"/>
          <p:cNvSpPr>
            <a:spLocks noChangeArrowheads="1"/>
          </p:cNvSpPr>
          <p:nvPr/>
        </p:nvSpPr>
        <p:spPr bwMode="auto">
          <a:xfrm>
            <a:off x="6390640" y="3828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69" name="Oval 53"/>
          <p:cNvSpPr>
            <a:spLocks noChangeArrowheads="1"/>
          </p:cNvSpPr>
          <p:nvPr/>
        </p:nvSpPr>
        <p:spPr bwMode="auto">
          <a:xfrm>
            <a:off x="6685915" y="38953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0" name="Oval 54"/>
          <p:cNvSpPr>
            <a:spLocks noChangeArrowheads="1"/>
          </p:cNvSpPr>
          <p:nvPr/>
        </p:nvSpPr>
        <p:spPr bwMode="auto">
          <a:xfrm>
            <a:off x="6730365" y="40001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1" name="Oval 55"/>
          <p:cNvSpPr>
            <a:spLocks noChangeArrowheads="1"/>
          </p:cNvSpPr>
          <p:nvPr/>
        </p:nvSpPr>
        <p:spPr bwMode="auto">
          <a:xfrm>
            <a:off x="6933565" y="49240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2" name="Oval 56"/>
          <p:cNvSpPr>
            <a:spLocks noChangeArrowheads="1"/>
          </p:cNvSpPr>
          <p:nvPr/>
        </p:nvSpPr>
        <p:spPr bwMode="auto">
          <a:xfrm>
            <a:off x="7111365" y="4971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3" name="Oval 57"/>
          <p:cNvSpPr>
            <a:spLocks noChangeArrowheads="1"/>
          </p:cNvSpPr>
          <p:nvPr/>
        </p:nvSpPr>
        <p:spPr bwMode="auto">
          <a:xfrm>
            <a:off x="7400290" y="38667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4" name="Oval 58"/>
          <p:cNvSpPr>
            <a:spLocks noChangeArrowheads="1"/>
          </p:cNvSpPr>
          <p:nvPr/>
        </p:nvSpPr>
        <p:spPr bwMode="auto">
          <a:xfrm>
            <a:off x="745744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5" name="Oval 59"/>
          <p:cNvSpPr>
            <a:spLocks noChangeArrowheads="1"/>
          </p:cNvSpPr>
          <p:nvPr/>
        </p:nvSpPr>
        <p:spPr bwMode="auto">
          <a:xfrm>
            <a:off x="7587615" y="4695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6" name="Oval 61"/>
          <p:cNvSpPr>
            <a:spLocks noChangeArrowheads="1"/>
          </p:cNvSpPr>
          <p:nvPr/>
        </p:nvSpPr>
        <p:spPr bwMode="auto">
          <a:xfrm>
            <a:off x="3291840" y="2866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7" name="Oval 63"/>
          <p:cNvSpPr>
            <a:spLocks noChangeArrowheads="1"/>
          </p:cNvSpPr>
          <p:nvPr/>
        </p:nvSpPr>
        <p:spPr bwMode="auto">
          <a:xfrm>
            <a:off x="2758440" y="25618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8" name="Oval 64"/>
          <p:cNvSpPr>
            <a:spLocks noChangeArrowheads="1"/>
          </p:cNvSpPr>
          <p:nvPr/>
        </p:nvSpPr>
        <p:spPr bwMode="auto">
          <a:xfrm>
            <a:off x="3063240" y="31714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79" name="Line 65"/>
          <p:cNvSpPr>
            <a:spLocks noChangeShapeType="1"/>
          </p:cNvSpPr>
          <p:nvPr/>
        </p:nvSpPr>
        <p:spPr bwMode="auto">
          <a:xfrm>
            <a:off x="2834639" y="2638044"/>
            <a:ext cx="3048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0" name="Line 66"/>
          <p:cNvSpPr>
            <a:spLocks noChangeShapeType="1"/>
          </p:cNvSpPr>
          <p:nvPr/>
        </p:nvSpPr>
        <p:spPr bwMode="auto">
          <a:xfrm flipV="1">
            <a:off x="3139439" y="2917444"/>
            <a:ext cx="177800" cy="254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1" name="Line 67"/>
          <p:cNvSpPr>
            <a:spLocks noChangeShapeType="1"/>
          </p:cNvSpPr>
          <p:nvPr/>
        </p:nvSpPr>
        <p:spPr bwMode="auto">
          <a:xfrm flipH="1" flipV="1">
            <a:off x="3342639" y="2866644"/>
            <a:ext cx="101600" cy="1384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2" name="Oval 69"/>
          <p:cNvSpPr>
            <a:spLocks noChangeArrowheads="1"/>
          </p:cNvSpPr>
          <p:nvPr/>
        </p:nvSpPr>
        <p:spPr bwMode="auto">
          <a:xfrm>
            <a:off x="3390265" y="420967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3" name="Oval 71"/>
          <p:cNvSpPr>
            <a:spLocks noChangeArrowheads="1"/>
          </p:cNvSpPr>
          <p:nvPr/>
        </p:nvSpPr>
        <p:spPr bwMode="auto">
          <a:xfrm>
            <a:off x="4053840" y="47716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4" name="Oval 72"/>
          <p:cNvSpPr>
            <a:spLocks noChangeArrowheads="1"/>
          </p:cNvSpPr>
          <p:nvPr/>
        </p:nvSpPr>
        <p:spPr bwMode="auto">
          <a:xfrm>
            <a:off x="4453890" y="36572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5" name="Oval 73"/>
          <p:cNvSpPr>
            <a:spLocks noChangeArrowheads="1"/>
          </p:cNvSpPr>
          <p:nvPr/>
        </p:nvSpPr>
        <p:spPr bwMode="auto">
          <a:xfrm>
            <a:off x="4596765" y="4190620"/>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86" name="Line 74"/>
          <p:cNvSpPr>
            <a:spLocks noChangeShapeType="1"/>
          </p:cNvSpPr>
          <p:nvPr/>
        </p:nvSpPr>
        <p:spPr bwMode="auto">
          <a:xfrm flipV="1">
            <a:off x="3431540" y="3358770"/>
            <a:ext cx="174625" cy="879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7" name="Line 75"/>
          <p:cNvSpPr>
            <a:spLocks noChangeShapeType="1"/>
          </p:cNvSpPr>
          <p:nvPr/>
        </p:nvSpPr>
        <p:spPr bwMode="auto">
          <a:xfrm flipH="1" flipV="1">
            <a:off x="3653790" y="3336545"/>
            <a:ext cx="447675" cy="1463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8" name="Line 76"/>
          <p:cNvSpPr>
            <a:spLocks noChangeShapeType="1"/>
          </p:cNvSpPr>
          <p:nvPr/>
        </p:nvSpPr>
        <p:spPr bwMode="auto">
          <a:xfrm flipV="1">
            <a:off x="4120514" y="3695319"/>
            <a:ext cx="381000" cy="1104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9" name="Line 77"/>
          <p:cNvSpPr>
            <a:spLocks noChangeShapeType="1"/>
          </p:cNvSpPr>
          <p:nvPr/>
        </p:nvSpPr>
        <p:spPr bwMode="auto">
          <a:xfrm flipH="1" flipV="1">
            <a:off x="4491989" y="3695320"/>
            <a:ext cx="133350" cy="542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0" name="Line 78"/>
          <p:cNvSpPr>
            <a:spLocks noChangeShapeType="1"/>
          </p:cNvSpPr>
          <p:nvPr/>
        </p:nvSpPr>
        <p:spPr bwMode="auto">
          <a:xfrm>
            <a:off x="4634865" y="4228719"/>
            <a:ext cx="314325" cy="133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1" name="Line 79"/>
          <p:cNvSpPr>
            <a:spLocks noChangeShapeType="1"/>
          </p:cNvSpPr>
          <p:nvPr/>
        </p:nvSpPr>
        <p:spPr bwMode="auto">
          <a:xfrm flipV="1">
            <a:off x="4939664" y="3914394"/>
            <a:ext cx="438150" cy="438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2" name="Line 80"/>
          <p:cNvSpPr>
            <a:spLocks noChangeShapeType="1"/>
          </p:cNvSpPr>
          <p:nvPr/>
        </p:nvSpPr>
        <p:spPr bwMode="auto">
          <a:xfrm flipH="1" flipV="1">
            <a:off x="5496878" y="3704845"/>
            <a:ext cx="257175" cy="847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3" name="Line 81"/>
          <p:cNvSpPr>
            <a:spLocks noChangeShapeType="1"/>
          </p:cNvSpPr>
          <p:nvPr/>
        </p:nvSpPr>
        <p:spPr bwMode="auto">
          <a:xfrm flipV="1">
            <a:off x="5363527" y="3657219"/>
            <a:ext cx="13335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4" name="Line 82"/>
          <p:cNvSpPr>
            <a:spLocks noChangeShapeType="1"/>
          </p:cNvSpPr>
          <p:nvPr/>
        </p:nvSpPr>
        <p:spPr bwMode="auto">
          <a:xfrm flipV="1">
            <a:off x="6420803" y="3857244"/>
            <a:ext cx="9525" cy="1028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5" name="Oval 83"/>
          <p:cNvSpPr>
            <a:spLocks noChangeArrowheads="1"/>
          </p:cNvSpPr>
          <p:nvPr/>
        </p:nvSpPr>
        <p:spPr bwMode="auto">
          <a:xfrm>
            <a:off x="6181090" y="437159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396" name="Line 84"/>
          <p:cNvSpPr>
            <a:spLocks noChangeShapeType="1"/>
          </p:cNvSpPr>
          <p:nvPr/>
        </p:nvSpPr>
        <p:spPr bwMode="auto">
          <a:xfrm flipV="1">
            <a:off x="5806439" y="4428745"/>
            <a:ext cx="41910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7" name="Line 85"/>
          <p:cNvSpPr>
            <a:spLocks noChangeShapeType="1"/>
          </p:cNvSpPr>
          <p:nvPr/>
        </p:nvSpPr>
        <p:spPr bwMode="auto">
          <a:xfrm flipH="1" flipV="1">
            <a:off x="6235065" y="4409694"/>
            <a:ext cx="180975" cy="495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8" name="Line 86"/>
          <p:cNvSpPr>
            <a:spLocks noChangeShapeType="1"/>
          </p:cNvSpPr>
          <p:nvPr/>
        </p:nvSpPr>
        <p:spPr bwMode="auto">
          <a:xfrm flipH="1" flipV="1">
            <a:off x="6416039" y="3876294"/>
            <a:ext cx="32385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9" name="Line 87"/>
          <p:cNvSpPr>
            <a:spLocks noChangeShapeType="1"/>
          </p:cNvSpPr>
          <p:nvPr/>
        </p:nvSpPr>
        <p:spPr bwMode="auto">
          <a:xfrm flipH="1" flipV="1">
            <a:off x="6758940" y="3952494"/>
            <a:ext cx="219075"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0" name="Line 88"/>
          <p:cNvSpPr>
            <a:spLocks noChangeShapeType="1"/>
          </p:cNvSpPr>
          <p:nvPr/>
        </p:nvSpPr>
        <p:spPr bwMode="auto">
          <a:xfrm flipH="1" flipV="1">
            <a:off x="6949439" y="4943095"/>
            <a:ext cx="228600" cy="85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1" name="Line 89"/>
          <p:cNvSpPr>
            <a:spLocks noChangeShapeType="1"/>
          </p:cNvSpPr>
          <p:nvPr/>
        </p:nvSpPr>
        <p:spPr bwMode="auto">
          <a:xfrm flipV="1">
            <a:off x="7187564" y="3885819"/>
            <a:ext cx="266700" cy="1162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2" name="Line 90"/>
          <p:cNvSpPr>
            <a:spLocks noChangeShapeType="1"/>
          </p:cNvSpPr>
          <p:nvPr/>
        </p:nvSpPr>
        <p:spPr bwMode="auto">
          <a:xfrm flipH="1" flipV="1">
            <a:off x="7444740" y="3904869"/>
            <a:ext cx="47625" cy="571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3" name="Line 91"/>
          <p:cNvSpPr>
            <a:spLocks noChangeShapeType="1"/>
          </p:cNvSpPr>
          <p:nvPr/>
        </p:nvSpPr>
        <p:spPr bwMode="auto">
          <a:xfrm flipH="1" flipV="1">
            <a:off x="7482840" y="4381119"/>
            <a:ext cx="161925"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4" name="Line 92"/>
          <p:cNvSpPr>
            <a:spLocks noChangeShapeType="1"/>
          </p:cNvSpPr>
          <p:nvPr/>
        </p:nvSpPr>
        <p:spPr bwMode="auto">
          <a:xfrm flipH="1" flipV="1">
            <a:off x="7614602" y="4722432"/>
            <a:ext cx="436562" cy="1763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5" name="Text Box 93"/>
          <p:cNvSpPr txBox="1">
            <a:spLocks noChangeArrowheads="1"/>
          </p:cNvSpPr>
          <p:nvPr/>
        </p:nvSpPr>
        <p:spPr bwMode="auto">
          <a:xfrm>
            <a:off x="1567815" y="2687258"/>
            <a:ext cx="474663" cy="1682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JOSIAH</a:t>
            </a:r>
          </a:p>
        </p:txBody>
      </p:sp>
      <p:sp>
        <p:nvSpPr>
          <p:cNvPr id="14406" name="Text Box 94"/>
          <p:cNvSpPr txBox="1">
            <a:spLocks noChangeArrowheads="1"/>
          </p:cNvSpPr>
          <p:nvPr/>
        </p:nvSpPr>
        <p:spPr bwMode="auto">
          <a:xfrm>
            <a:off x="1245553" y="3476245"/>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JEHOAHAZ</a:t>
            </a:r>
          </a:p>
        </p:txBody>
      </p:sp>
      <p:sp>
        <p:nvSpPr>
          <p:cNvPr id="14407" name="Text Box 95"/>
          <p:cNvSpPr txBox="1">
            <a:spLocks noChangeArrowheads="1"/>
          </p:cNvSpPr>
          <p:nvPr/>
        </p:nvSpPr>
        <p:spPr bwMode="auto">
          <a:xfrm>
            <a:off x="1397953" y="3841370"/>
            <a:ext cx="758221"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JEHOIAKIM</a:t>
            </a:r>
          </a:p>
        </p:txBody>
      </p:sp>
      <p:sp>
        <p:nvSpPr>
          <p:cNvPr id="14408" name="Text Box 96"/>
          <p:cNvSpPr txBox="1">
            <a:spLocks noChangeArrowheads="1"/>
          </p:cNvSpPr>
          <p:nvPr/>
        </p:nvSpPr>
        <p:spPr bwMode="auto">
          <a:xfrm>
            <a:off x="1158240" y="4098545"/>
            <a:ext cx="8429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JEHOIACHIN</a:t>
            </a:r>
          </a:p>
        </p:txBody>
      </p:sp>
      <p:sp>
        <p:nvSpPr>
          <p:cNvPr id="14409" name="Text Box 97"/>
          <p:cNvSpPr txBox="1">
            <a:spLocks noChangeArrowheads="1"/>
          </p:cNvSpPr>
          <p:nvPr/>
        </p:nvSpPr>
        <p:spPr bwMode="auto">
          <a:xfrm>
            <a:off x="1478915" y="4466845"/>
            <a:ext cx="677863"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ZEDEKIAH</a:t>
            </a:r>
          </a:p>
        </p:txBody>
      </p:sp>
      <p:sp>
        <p:nvSpPr>
          <p:cNvPr id="14410" name="Text Box 98"/>
          <p:cNvSpPr txBox="1">
            <a:spLocks noChangeArrowheads="1"/>
          </p:cNvSpPr>
          <p:nvPr/>
        </p:nvSpPr>
        <p:spPr bwMode="auto">
          <a:xfrm>
            <a:off x="1329689" y="5060570"/>
            <a:ext cx="692150" cy="168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100">
                <a:latin typeface="Tempus Sans ITC" panose="04020404030D07020202" pitchFamily="82" charset="0"/>
              </a:rPr>
              <a:t>GEDALIAH</a:t>
            </a:r>
          </a:p>
        </p:txBody>
      </p:sp>
      <p:sp>
        <p:nvSpPr>
          <p:cNvPr id="14411" name="Text Box 99"/>
          <p:cNvSpPr txBox="1">
            <a:spLocks noChangeArrowheads="1"/>
          </p:cNvSpPr>
          <p:nvPr/>
        </p:nvSpPr>
        <p:spPr bwMode="auto">
          <a:xfrm>
            <a:off x="1066163" y="1602218"/>
            <a:ext cx="1174751" cy="73866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KINGS</a:t>
            </a:r>
          </a:p>
          <a:p>
            <a:pPr algn="ctr" eaLnBrk="1" hangingPunct="1"/>
            <a:r>
              <a:rPr lang="en-US" altLang="en-US" sz="1600" b="1" dirty="0">
                <a:latin typeface="Tempus Sans ITC" panose="04020404030D07020202" pitchFamily="82" charset="0"/>
              </a:rPr>
              <a:t>Of</a:t>
            </a:r>
          </a:p>
          <a:p>
            <a:pPr algn="ctr" eaLnBrk="1" hangingPunct="1"/>
            <a:r>
              <a:rPr lang="en-US" altLang="en-US" sz="1600" b="1" dirty="0">
                <a:latin typeface="Tempus Sans ITC" panose="04020404030D07020202" pitchFamily="82" charset="0"/>
              </a:rPr>
              <a:t>JUDAH</a:t>
            </a:r>
          </a:p>
        </p:txBody>
      </p:sp>
      <p:sp>
        <p:nvSpPr>
          <p:cNvPr id="14412" name="Rectangle 100"/>
          <p:cNvSpPr>
            <a:spLocks noChangeArrowheads="1"/>
          </p:cNvSpPr>
          <p:nvPr/>
        </p:nvSpPr>
        <p:spPr bwMode="auto">
          <a:xfrm>
            <a:off x="2225039" y="1606170"/>
            <a:ext cx="241300" cy="1920875"/>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3" name="Rectangle 101"/>
          <p:cNvSpPr>
            <a:spLocks noChangeArrowheads="1"/>
          </p:cNvSpPr>
          <p:nvPr/>
        </p:nvSpPr>
        <p:spPr bwMode="auto">
          <a:xfrm>
            <a:off x="2225039" y="3552444"/>
            <a:ext cx="228600" cy="609600"/>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4" name="Rectangle 102"/>
          <p:cNvSpPr>
            <a:spLocks noChangeArrowheads="1"/>
          </p:cNvSpPr>
          <p:nvPr/>
        </p:nvSpPr>
        <p:spPr bwMode="auto">
          <a:xfrm>
            <a:off x="2225039" y="4162044"/>
            <a:ext cx="228600" cy="914400"/>
          </a:xfrm>
          <a:prstGeom prst="rect">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15" name="Line 103"/>
          <p:cNvSpPr>
            <a:spLocks noChangeShapeType="1"/>
          </p:cNvSpPr>
          <p:nvPr/>
        </p:nvSpPr>
        <p:spPr bwMode="auto">
          <a:xfrm>
            <a:off x="4644389" y="4266820"/>
            <a:ext cx="1905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6" name="Rectangle 104"/>
          <p:cNvSpPr>
            <a:spLocks noChangeArrowheads="1"/>
          </p:cNvSpPr>
          <p:nvPr/>
        </p:nvSpPr>
        <p:spPr bwMode="auto">
          <a:xfrm>
            <a:off x="2798064" y="1361314"/>
            <a:ext cx="5721095" cy="32067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grpSp>
        <p:nvGrpSpPr>
          <p:cNvPr id="14417" name="Group 105"/>
          <p:cNvGrpSpPr>
            <a:grpSpLocks/>
          </p:cNvGrpSpPr>
          <p:nvPr/>
        </p:nvGrpSpPr>
        <p:grpSpPr bwMode="auto">
          <a:xfrm>
            <a:off x="2482215" y="1314070"/>
            <a:ext cx="231775" cy="5364163"/>
            <a:chOff x="882" y="798"/>
            <a:chExt cx="146" cy="3379"/>
          </a:xfrm>
        </p:grpSpPr>
        <p:grpSp>
          <p:nvGrpSpPr>
            <p:cNvPr id="14439" name="Group 106"/>
            <p:cNvGrpSpPr>
              <a:grpSpLocks/>
            </p:cNvGrpSpPr>
            <p:nvPr/>
          </p:nvGrpSpPr>
          <p:grpSpPr bwMode="auto">
            <a:xfrm>
              <a:off x="896" y="1177"/>
              <a:ext cx="132" cy="3000"/>
              <a:chOff x="896" y="1177"/>
              <a:chExt cx="132" cy="3000"/>
            </a:xfrm>
          </p:grpSpPr>
          <p:sp>
            <p:nvSpPr>
              <p:cNvPr id="14442" name="Text Box 107"/>
              <p:cNvSpPr txBox="1">
                <a:spLocks noChangeArrowheads="1"/>
              </p:cNvSpPr>
              <p:nvPr/>
            </p:nvSpPr>
            <p:spPr bwMode="auto">
              <a:xfrm>
                <a:off x="896" y="11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635</a:t>
                </a:r>
              </a:p>
            </p:txBody>
          </p:sp>
          <p:sp>
            <p:nvSpPr>
              <p:cNvPr id="14443" name="Text Box 108"/>
              <p:cNvSpPr txBox="1">
                <a:spLocks noChangeArrowheads="1"/>
              </p:cNvSpPr>
              <p:nvPr/>
            </p:nvSpPr>
            <p:spPr bwMode="auto">
              <a:xfrm>
                <a:off x="896" y="13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630</a:t>
                </a:r>
              </a:p>
            </p:txBody>
          </p:sp>
          <p:sp>
            <p:nvSpPr>
              <p:cNvPr id="14444" name="Text Box 109"/>
              <p:cNvSpPr txBox="1">
                <a:spLocks noChangeArrowheads="1"/>
              </p:cNvSpPr>
              <p:nvPr/>
            </p:nvSpPr>
            <p:spPr bwMode="auto">
              <a:xfrm>
                <a:off x="896" y="157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625</a:t>
                </a:r>
              </a:p>
            </p:txBody>
          </p:sp>
          <p:sp>
            <p:nvSpPr>
              <p:cNvPr id="14445" name="Text Box 110"/>
              <p:cNvSpPr txBox="1">
                <a:spLocks noChangeArrowheads="1"/>
              </p:cNvSpPr>
              <p:nvPr/>
            </p:nvSpPr>
            <p:spPr bwMode="auto">
              <a:xfrm>
                <a:off x="896" y="177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620</a:t>
                </a:r>
              </a:p>
            </p:txBody>
          </p:sp>
          <p:sp>
            <p:nvSpPr>
              <p:cNvPr id="14446" name="Text Box 111"/>
              <p:cNvSpPr txBox="1">
                <a:spLocks noChangeArrowheads="1"/>
              </p:cNvSpPr>
              <p:nvPr/>
            </p:nvSpPr>
            <p:spPr bwMode="auto">
              <a:xfrm>
                <a:off x="896" y="195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615</a:t>
                </a:r>
              </a:p>
            </p:txBody>
          </p:sp>
          <p:sp>
            <p:nvSpPr>
              <p:cNvPr id="14447" name="Text Box 112"/>
              <p:cNvSpPr txBox="1">
                <a:spLocks noChangeArrowheads="1"/>
              </p:cNvSpPr>
              <p:nvPr/>
            </p:nvSpPr>
            <p:spPr bwMode="auto">
              <a:xfrm>
                <a:off x="896" y="215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610</a:t>
                </a:r>
              </a:p>
            </p:txBody>
          </p:sp>
          <p:sp>
            <p:nvSpPr>
              <p:cNvPr id="14448" name="Text Box 113"/>
              <p:cNvSpPr txBox="1">
                <a:spLocks noChangeArrowheads="1"/>
              </p:cNvSpPr>
              <p:nvPr/>
            </p:nvSpPr>
            <p:spPr bwMode="auto">
              <a:xfrm>
                <a:off x="896" y="2347"/>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605</a:t>
                </a:r>
              </a:p>
            </p:txBody>
          </p:sp>
          <p:sp>
            <p:nvSpPr>
              <p:cNvPr id="14449" name="Text Box 114"/>
              <p:cNvSpPr txBox="1">
                <a:spLocks noChangeArrowheads="1"/>
              </p:cNvSpPr>
              <p:nvPr/>
            </p:nvSpPr>
            <p:spPr bwMode="auto">
              <a:xfrm>
                <a:off x="896" y="253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600</a:t>
                </a:r>
              </a:p>
            </p:txBody>
          </p:sp>
          <p:sp>
            <p:nvSpPr>
              <p:cNvPr id="14450" name="Text Box 115"/>
              <p:cNvSpPr txBox="1">
                <a:spLocks noChangeArrowheads="1"/>
              </p:cNvSpPr>
              <p:nvPr/>
            </p:nvSpPr>
            <p:spPr bwMode="auto">
              <a:xfrm>
                <a:off x="896" y="273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595</a:t>
                </a:r>
              </a:p>
            </p:txBody>
          </p:sp>
          <p:sp>
            <p:nvSpPr>
              <p:cNvPr id="14451" name="Text Box 116"/>
              <p:cNvSpPr txBox="1">
                <a:spLocks noChangeArrowheads="1"/>
              </p:cNvSpPr>
              <p:nvPr/>
            </p:nvSpPr>
            <p:spPr bwMode="auto">
              <a:xfrm>
                <a:off x="896" y="292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590</a:t>
                </a:r>
              </a:p>
            </p:txBody>
          </p:sp>
          <p:sp>
            <p:nvSpPr>
              <p:cNvPr id="14452" name="Text Box 117"/>
              <p:cNvSpPr txBox="1">
                <a:spLocks noChangeArrowheads="1"/>
              </p:cNvSpPr>
              <p:nvPr/>
            </p:nvSpPr>
            <p:spPr bwMode="auto">
              <a:xfrm>
                <a:off x="896" y="312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585</a:t>
                </a:r>
              </a:p>
            </p:txBody>
          </p:sp>
          <p:sp>
            <p:nvSpPr>
              <p:cNvPr id="14453" name="Text Box 118"/>
              <p:cNvSpPr txBox="1">
                <a:spLocks noChangeArrowheads="1"/>
              </p:cNvSpPr>
              <p:nvPr/>
            </p:nvSpPr>
            <p:spPr bwMode="auto">
              <a:xfrm>
                <a:off x="896" y="3319"/>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580</a:t>
                </a:r>
              </a:p>
            </p:txBody>
          </p:sp>
          <p:sp>
            <p:nvSpPr>
              <p:cNvPr id="14454" name="Text Box 119"/>
              <p:cNvSpPr txBox="1">
                <a:spLocks noChangeArrowheads="1"/>
              </p:cNvSpPr>
              <p:nvPr/>
            </p:nvSpPr>
            <p:spPr bwMode="auto">
              <a:xfrm>
                <a:off x="896" y="3505"/>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575</a:t>
                </a:r>
              </a:p>
            </p:txBody>
          </p:sp>
          <p:sp>
            <p:nvSpPr>
              <p:cNvPr id="14455" name="Text Box 120"/>
              <p:cNvSpPr txBox="1">
                <a:spLocks noChangeArrowheads="1"/>
              </p:cNvSpPr>
              <p:nvPr/>
            </p:nvSpPr>
            <p:spPr bwMode="auto">
              <a:xfrm>
                <a:off x="896" y="369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570</a:t>
                </a:r>
              </a:p>
            </p:txBody>
          </p:sp>
          <p:sp>
            <p:nvSpPr>
              <p:cNvPr id="14456" name="Text Box 121"/>
              <p:cNvSpPr txBox="1">
                <a:spLocks noChangeArrowheads="1"/>
              </p:cNvSpPr>
              <p:nvPr/>
            </p:nvSpPr>
            <p:spPr bwMode="auto">
              <a:xfrm>
                <a:off x="896" y="388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565</a:t>
                </a:r>
              </a:p>
            </p:txBody>
          </p:sp>
          <p:sp>
            <p:nvSpPr>
              <p:cNvPr id="14457" name="Text Box 122"/>
              <p:cNvSpPr txBox="1">
                <a:spLocks noChangeArrowheads="1"/>
              </p:cNvSpPr>
              <p:nvPr/>
            </p:nvSpPr>
            <p:spPr bwMode="auto">
              <a:xfrm>
                <a:off x="896" y="4081"/>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560</a:t>
                </a:r>
              </a:p>
            </p:txBody>
          </p:sp>
        </p:grpSp>
        <p:sp>
          <p:nvSpPr>
            <p:cNvPr id="14440" name="Text Box 123"/>
            <p:cNvSpPr txBox="1">
              <a:spLocks noChangeArrowheads="1"/>
            </p:cNvSpPr>
            <p:nvPr/>
          </p:nvSpPr>
          <p:spPr bwMode="auto">
            <a:xfrm>
              <a:off x="890" y="1003"/>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640</a:t>
              </a:r>
            </a:p>
          </p:txBody>
        </p:sp>
        <p:sp>
          <p:nvSpPr>
            <p:cNvPr id="14441" name="Text Box 124"/>
            <p:cNvSpPr txBox="1">
              <a:spLocks noChangeArrowheads="1"/>
            </p:cNvSpPr>
            <p:nvPr/>
          </p:nvSpPr>
          <p:spPr bwMode="auto">
            <a:xfrm>
              <a:off x="882" y="798"/>
              <a:ext cx="13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000">
                  <a:latin typeface="Arial" panose="020B0604020202020204" pitchFamily="34" charset="0"/>
                </a:rPr>
                <a:t>645</a:t>
              </a:r>
            </a:p>
          </p:txBody>
        </p:sp>
      </p:grpSp>
      <p:sp>
        <p:nvSpPr>
          <p:cNvPr id="14418" name="Line 126"/>
          <p:cNvSpPr>
            <a:spLocks noChangeShapeType="1"/>
          </p:cNvSpPr>
          <p:nvPr/>
        </p:nvSpPr>
        <p:spPr bwMode="auto">
          <a:xfrm>
            <a:off x="2758439" y="50383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19" name="Line 127"/>
          <p:cNvSpPr>
            <a:spLocks noChangeShapeType="1"/>
          </p:cNvSpPr>
          <p:nvPr/>
        </p:nvSpPr>
        <p:spPr bwMode="auto">
          <a:xfrm>
            <a:off x="2758439" y="439064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0" name="Line 128"/>
          <p:cNvSpPr>
            <a:spLocks noChangeShapeType="1"/>
          </p:cNvSpPr>
          <p:nvPr/>
        </p:nvSpPr>
        <p:spPr bwMode="auto">
          <a:xfrm>
            <a:off x="2758439" y="3914394"/>
            <a:ext cx="5715000" cy="0"/>
          </a:xfrm>
          <a:prstGeom prst="line">
            <a:avLst/>
          </a:prstGeom>
          <a:noFill/>
          <a:ln w="38100">
            <a:solidFill>
              <a:schemeClr val="bg2">
                <a:lumMod val="50000"/>
              </a:schemeClr>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421" name="Line 129"/>
          <p:cNvSpPr>
            <a:spLocks noChangeShapeType="1"/>
          </p:cNvSpPr>
          <p:nvPr/>
        </p:nvSpPr>
        <p:spPr bwMode="auto">
          <a:xfrm>
            <a:off x="1996439" y="3552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2" name="Line 130"/>
          <p:cNvSpPr>
            <a:spLocks noChangeShapeType="1"/>
          </p:cNvSpPr>
          <p:nvPr/>
        </p:nvSpPr>
        <p:spPr bwMode="auto">
          <a:xfrm>
            <a:off x="1996439" y="41620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3" name="Line 131"/>
          <p:cNvSpPr>
            <a:spLocks noChangeShapeType="1"/>
          </p:cNvSpPr>
          <p:nvPr/>
        </p:nvSpPr>
        <p:spPr bwMode="auto">
          <a:xfrm>
            <a:off x="2059939" y="5076444"/>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4" name="Text Box 31"/>
          <p:cNvSpPr txBox="1">
            <a:spLocks noChangeArrowheads="1"/>
          </p:cNvSpPr>
          <p:nvPr/>
        </p:nvSpPr>
        <p:spPr bwMode="auto">
          <a:xfrm rot="18669609">
            <a:off x="6755764" y="3669919"/>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36:9-32</a:t>
            </a:r>
          </a:p>
        </p:txBody>
      </p:sp>
      <p:sp>
        <p:nvSpPr>
          <p:cNvPr id="14425" name="Text Box 94"/>
          <p:cNvSpPr txBox="1">
            <a:spLocks noChangeArrowheads="1"/>
          </p:cNvSpPr>
          <p:nvPr/>
        </p:nvSpPr>
        <p:spPr bwMode="auto">
          <a:xfrm>
            <a:off x="8551671" y="4940147"/>
            <a:ext cx="34325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Destruction of Jerusalem, Final Deportation</a:t>
            </a:r>
          </a:p>
        </p:txBody>
      </p:sp>
      <p:sp>
        <p:nvSpPr>
          <p:cNvPr id="14426" name="Text Box 94"/>
          <p:cNvSpPr txBox="1">
            <a:spLocks noChangeArrowheads="1"/>
          </p:cNvSpPr>
          <p:nvPr/>
        </p:nvSpPr>
        <p:spPr bwMode="auto">
          <a:xfrm>
            <a:off x="8551671" y="3787622"/>
            <a:ext cx="306494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First Deportation, Daniel &amp; Ezekiel taken</a:t>
            </a:r>
          </a:p>
        </p:txBody>
      </p:sp>
      <p:sp>
        <p:nvSpPr>
          <p:cNvPr id="14427" name="Text Box 94"/>
          <p:cNvSpPr txBox="1">
            <a:spLocks noChangeArrowheads="1"/>
          </p:cNvSpPr>
          <p:nvPr/>
        </p:nvSpPr>
        <p:spPr bwMode="auto">
          <a:xfrm>
            <a:off x="8551671" y="4284738"/>
            <a:ext cx="1495602"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Second Deportation</a:t>
            </a:r>
          </a:p>
        </p:txBody>
      </p:sp>
      <p:sp>
        <p:nvSpPr>
          <p:cNvPr id="14428" name="Text Box 99"/>
          <p:cNvSpPr txBox="1">
            <a:spLocks noChangeArrowheads="1"/>
          </p:cNvSpPr>
          <p:nvPr/>
        </p:nvSpPr>
        <p:spPr bwMode="auto">
          <a:xfrm>
            <a:off x="8981820" y="1602774"/>
            <a:ext cx="722954" cy="246221"/>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1600" b="1" dirty="0">
                <a:latin typeface="Tempus Sans ITC" panose="04020404030D07020202" pitchFamily="82" charset="0"/>
              </a:rPr>
              <a:t>EVENTS</a:t>
            </a:r>
            <a:endParaRPr lang="en-US" altLang="en-US" sz="1000" b="1" dirty="0">
              <a:latin typeface="Tempus Sans ITC" panose="04020404030D07020202" pitchFamily="82" charset="0"/>
            </a:endParaRPr>
          </a:p>
        </p:txBody>
      </p:sp>
      <p:sp>
        <p:nvSpPr>
          <p:cNvPr id="14429" name="Text Box 94"/>
          <p:cNvSpPr txBox="1">
            <a:spLocks noChangeArrowheads="1"/>
          </p:cNvSpPr>
          <p:nvPr/>
        </p:nvSpPr>
        <p:spPr bwMode="auto">
          <a:xfrm>
            <a:off x="8551671" y="6418111"/>
            <a:ext cx="3419857" cy="215444"/>
          </a:xfrm>
          <a:prstGeom prst="rect">
            <a:avLst/>
          </a:prstGeom>
          <a:noFill/>
          <a:ln>
            <a:noFill/>
          </a:ln>
        </p:spPr>
        <p:txBody>
          <a:bodyPr wrap="squar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err="1">
                <a:latin typeface="Tempus Sans ITC" panose="04020404030D07020202" pitchFamily="82" charset="0"/>
              </a:rPr>
              <a:t>Jehoiachin</a:t>
            </a:r>
            <a:r>
              <a:rPr lang="en-US" altLang="en-US" sz="1400" dirty="0">
                <a:latin typeface="Tempus Sans ITC" panose="04020404030D07020202" pitchFamily="82" charset="0"/>
              </a:rPr>
              <a:t> released &amp; fed at  kings table</a:t>
            </a:r>
          </a:p>
        </p:txBody>
      </p:sp>
      <p:sp>
        <p:nvSpPr>
          <p:cNvPr id="14430" name="Text Box 94"/>
          <p:cNvSpPr txBox="1">
            <a:spLocks noChangeArrowheads="1"/>
          </p:cNvSpPr>
          <p:nvPr/>
        </p:nvSpPr>
        <p:spPr bwMode="auto">
          <a:xfrm>
            <a:off x="8551671" y="2447545"/>
            <a:ext cx="1176604"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Jeremiah Called</a:t>
            </a:r>
          </a:p>
        </p:txBody>
      </p:sp>
      <p:sp>
        <p:nvSpPr>
          <p:cNvPr id="14431" name="Text Box 94"/>
          <p:cNvSpPr txBox="1">
            <a:spLocks noChangeArrowheads="1"/>
          </p:cNvSpPr>
          <p:nvPr/>
        </p:nvSpPr>
        <p:spPr bwMode="auto">
          <a:xfrm>
            <a:off x="8551671" y="2066545"/>
            <a:ext cx="1611018"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Josiah begins reforms</a:t>
            </a:r>
          </a:p>
        </p:txBody>
      </p:sp>
      <p:sp>
        <p:nvSpPr>
          <p:cNvPr id="14432" name="Text Box 94"/>
          <p:cNvSpPr txBox="1">
            <a:spLocks noChangeArrowheads="1"/>
          </p:cNvSpPr>
          <p:nvPr/>
        </p:nvSpPr>
        <p:spPr bwMode="auto">
          <a:xfrm>
            <a:off x="8551671" y="2231645"/>
            <a:ext cx="162063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dirty="0">
                <a:latin typeface="Tempus Sans ITC" panose="04020404030D07020202" pitchFamily="82" charset="0"/>
              </a:rPr>
              <a:t>Josiah purges idolatry</a:t>
            </a:r>
          </a:p>
        </p:txBody>
      </p:sp>
      <p:sp>
        <p:nvSpPr>
          <p:cNvPr id="14433" name="Text Box 94"/>
          <p:cNvSpPr txBox="1">
            <a:spLocks noChangeArrowheads="1"/>
          </p:cNvSpPr>
          <p:nvPr/>
        </p:nvSpPr>
        <p:spPr bwMode="auto">
          <a:xfrm>
            <a:off x="8551671" y="2739645"/>
            <a:ext cx="144430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Book of Law found</a:t>
            </a:r>
          </a:p>
        </p:txBody>
      </p:sp>
      <p:sp>
        <p:nvSpPr>
          <p:cNvPr id="14434" name="Text Box 94"/>
          <p:cNvSpPr txBox="1">
            <a:spLocks noChangeArrowheads="1"/>
          </p:cNvSpPr>
          <p:nvPr/>
        </p:nvSpPr>
        <p:spPr bwMode="auto">
          <a:xfrm>
            <a:off x="8551671" y="3298445"/>
            <a:ext cx="974626" cy="215444"/>
          </a:xfrm>
          <a:prstGeom prst="rect">
            <a:avLst/>
          </a:prstGeom>
          <a:noFill/>
          <a:ln>
            <a:noFill/>
          </a:ln>
        </p:spPr>
        <p:txBody>
          <a:bodyPr wrap="none" lIns="0" tIns="0" rIns="0" bIns="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Tempus Sans ITC" panose="04020404030D07020202" pitchFamily="82" charset="0"/>
              </a:rPr>
              <a:t>Nineveh falls</a:t>
            </a:r>
          </a:p>
        </p:txBody>
      </p:sp>
      <p:sp>
        <p:nvSpPr>
          <p:cNvPr id="14435" name="Oval 70"/>
          <p:cNvSpPr>
            <a:spLocks noChangeArrowheads="1"/>
          </p:cNvSpPr>
          <p:nvPr/>
        </p:nvSpPr>
        <p:spPr bwMode="auto">
          <a:xfrm>
            <a:off x="3583940" y="3285745"/>
            <a:ext cx="92075" cy="92075"/>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4436" name="Text Box 21"/>
          <p:cNvSpPr txBox="1">
            <a:spLocks noChangeArrowheads="1"/>
          </p:cNvSpPr>
          <p:nvPr/>
        </p:nvSpPr>
        <p:spPr bwMode="auto">
          <a:xfrm>
            <a:off x="3622040" y="3006344"/>
            <a:ext cx="544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400">
                <a:latin typeface="Arial" panose="020B0604020202020204" pitchFamily="34" charset="0"/>
              </a:rPr>
              <a:t>18-20</a:t>
            </a:r>
          </a:p>
        </p:txBody>
      </p:sp>
      <p:sp>
        <p:nvSpPr>
          <p:cNvPr id="2" name="Oval 1"/>
          <p:cNvSpPr/>
          <p:nvPr/>
        </p:nvSpPr>
        <p:spPr>
          <a:xfrm>
            <a:off x="3725228" y="3142869"/>
            <a:ext cx="1562102" cy="2060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75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028"/>
          <p:cNvSpPr>
            <a:spLocks noChangeArrowheads="1"/>
          </p:cNvSpPr>
          <p:nvPr/>
        </p:nvSpPr>
        <p:spPr bwMode="auto">
          <a:xfrm>
            <a:off x="3167063" y="20050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13318" name="Rectangle 1031"/>
          <p:cNvSpPr>
            <a:spLocks noChangeArrowheads="1"/>
          </p:cNvSpPr>
          <p:nvPr/>
        </p:nvSpPr>
        <p:spPr bwMode="auto">
          <a:xfrm>
            <a:off x="3109913" y="19431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1800">
              <a:latin typeface="Arial" panose="020B0604020202020204" pitchFamily="34" charset="0"/>
            </a:endParaRPr>
          </a:p>
        </p:txBody>
      </p:sp>
      <p:sp>
        <p:nvSpPr>
          <p:cNvPr id="4" name="Rectangle 5"/>
          <p:cNvSpPr>
            <a:spLocks noChangeArrowheads="1"/>
          </p:cNvSpPr>
          <p:nvPr/>
        </p:nvSpPr>
        <p:spPr bwMode="auto">
          <a:xfrm>
            <a:off x="69467" y="3767090"/>
            <a:ext cx="1175707" cy="23942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69467" y="3767090"/>
            <a:ext cx="1175707" cy="239424"/>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7"/>
          <p:cNvSpPr>
            <a:spLocks noChangeArrowheads="1"/>
          </p:cNvSpPr>
          <p:nvPr/>
        </p:nvSpPr>
        <p:spPr bwMode="auto">
          <a:xfrm>
            <a:off x="806700" y="3786665"/>
            <a:ext cx="40428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rPr>
              <a:t>630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1257066" y="3767090"/>
            <a:ext cx="1175707" cy="23942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9"/>
          <p:cNvSpPr>
            <a:spLocks noChangeArrowheads="1"/>
          </p:cNvSpPr>
          <p:nvPr/>
        </p:nvSpPr>
        <p:spPr bwMode="auto">
          <a:xfrm>
            <a:off x="1257066" y="3767090"/>
            <a:ext cx="1175707" cy="239424"/>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10"/>
          <p:cNvSpPr>
            <a:spLocks noChangeArrowheads="1"/>
          </p:cNvSpPr>
          <p:nvPr/>
        </p:nvSpPr>
        <p:spPr bwMode="auto">
          <a:xfrm>
            <a:off x="1994298" y="3786665"/>
            <a:ext cx="40428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rPr>
              <a:t>620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1"/>
          <p:cNvSpPr>
            <a:spLocks noChangeArrowheads="1"/>
          </p:cNvSpPr>
          <p:nvPr/>
        </p:nvSpPr>
        <p:spPr bwMode="auto">
          <a:xfrm>
            <a:off x="2456555" y="3767090"/>
            <a:ext cx="1175707" cy="23942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2456555" y="3767090"/>
            <a:ext cx="1175707" cy="239424"/>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3189329" y="3786665"/>
            <a:ext cx="40428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rPr>
              <a:t>610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3656044" y="3767090"/>
            <a:ext cx="1175707" cy="23942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656044" y="3767090"/>
            <a:ext cx="1175707" cy="239424"/>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391790" y="3786665"/>
            <a:ext cx="40428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rPr>
              <a:t>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4846615" y="3767090"/>
            <a:ext cx="1175707" cy="23942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4846615" y="3767090"/>
            <a:ext cx="1175707" cy="239424"/>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5579389" y="3786665"/>
            <a:ext cx="40428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Tahoma" panose="020B0604030504040204" pitchFamily="34" charset="0"/>
              </a:rPr>
              <a:t>590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6046104" y="3767090"/>
            <a:ext cx="1175707" cy="239424"/>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6046104" y="3767090"/>
            <a:ext cx="1175707" cy="239424"/>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6857655" y="3786665"/>
            <a:ext cx="40428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Tahoma" panose="020B0604030504040204" pitchFamily="34" charset="0"/>
              </a:rPr>
              <a:t>580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rot="16200000">
            <a:off x="3191275" y="4652403"/>
            <a:ext cx="1064606" cy="28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a:ln>
                  <a:noFill/>
                </a:ln>
                <a:solidFill>
                  <a:srgbClr val="000000"/>
                </a:solidFill>
                <a:effectLst/>
                <a:latin typeface="Verdana" panose="020B0604030504040204" pitchFamily="34" charset="0"/>
              </a:rPr>
              <a:t>Jehoahaz</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Freeform 25"/>
          <p:cNvSpPr>
            <a:spLocks/>
          </p:cNvSpPr>
          <p:nvPr/>
        </p:nvSpPr>
        <p:spPr bwMode="auto">
          <a:xfrm>
            <a:off x="3675366" y="4006513"/>
            <a:ext cx="218494" cy="182203"/>
          </a:xfrm>
          <a:custGeom>
            <a:avLst/>
            <a:gdLst>
              <a:gd name="T0" fmla="*/ 74 w 147"/>
              <a:gd name="T1" fmla="*/ 0 h 121"/>
              <a:gd name="T2" fmla="*/ 0 w 147"/>
              <a:gd name="T3" fmla="*/ 121 h 121"/>
              <a:gd name="T4" fmla="*/ 147 w 147"/>
              <a:gd name="T5" fmla="*/ 121 h 121"/>
              <a:gd name="T6" fmla="*/ 74 w 147"/>
              <a:gd name="T7" fmla="*/ 0 h 121"/>
            </a:gdLst>
            <a:ahLst/>
            <a:cxnLst>
              <a:cxn ang="0">
                <a:pos x="T0" y="T1"/>
              </a:cxn>
              <a:cxn ang="0">
                <a:pos x="T2" y="T3"/>
              </a:cxn>
              <a:cxn ang="0">
                <a:pos x="T4" y="T5"/>
              </a:cxn>
              <a:cxn ang="0">
                <a:pos x="T6" y="T7"/>
              </a:cxn>
            </a:cxnLst>
            <a:rect l="0" t="0" r="r" b="b"/>
            <a:pathLst>
              <a:path w="147" h="121">
                <a:moveTo>
                  <a:pt x="74" y="0"/>
                </a:moveTo>
                <a:lnTo>
                  <a:pt x="0" y="121"/>
                </a:lnTo>
                <a:lnTo>
                  <a:pt x="147" y="121"/>
                </a:lnTo>
                <a:lnTo>
                  <a:pt x="74" y="0"/>
                </a:lnTo>
                <a:close/>
              </a:path>
            </a:pathLst>
          </a:cu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3675366" y="4006513"/>
            <a:ext cx="218494" cy="182203"/>
          </a:xfrm>
          <a:custGeom>
            <a:avLst/>
            <a:gdLst>
              <a:gd name="T0" fmla="*/ 74 w 147"/>
              <a:gd name="T1" fmla="*/ 0 h 121"/>
              <a:gd name="T2" fmla="*/ 0 w 147"/>
              <a:gd name="T3" fmla="*/ 121 h 121"/>
              <a:gd name="T4" fmla="*/ 147 w 147"/>
              <a:gd name="T5" fmla="*/ 121 h 121"/>
              <a:gd name="T6" fmla="*/ 74 w 147"/>
              <a:gd name="T7" fmla="*/ 0 h 121"/>
            </a:gdLst>
            <a:ahLst/>
            <a:cxnLst>
              <a:cxn ang="0">
                <a:pos x="T0" y="T1"/>
              </a:cxn>
              <a:cxn ang="0">
                <a:pos x="T2" y="T3"/>
              </a:cxn>
              <a:cxn ang="0">
                <a:pos x="T4" y="T5"/>
              </a:cxn>
              <a:cxn ang="0">
                <a:pos x="T6" y="T7"/>
              </a:cxn>
            </a:cxnLst>
            <a:rect l="0" t="0" r="r" b="b"/>
            <a:pathLst>
              <a:path w="147" h="121">
                <a:moveTo>
                  <a:pt x="74" y="0"/>
                </a:moveTo>
                <a:lnTo>
                  <a:pt x="0" y="121"/>
                </a:lnTo>
                <a:lnTo>
                  <a:pt x="147" y="121"/>
                </a:lnTo>
                <a:lnTo>
                  <a:pt x="74"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40523" y="4033617"/>
            <a:ext cx="219981" cy="186720"/>
          </a:xfrm>
          <a:custGeom>
            <a:avLst/>
            <a:gdLst>
              <a:gd name="T0" fmla="*/ 74 w 148"/>
              <a:gd name="T1" fmla="*/ 0 h 124"/>
              <a:gd name="T2" fmla="*/ 0 w 148"/>
              <a:gd name="T3" fmla="*/ 124 h 124"/>
              <a:gd name="T4" fmla="*/ 148 w 148"/>
              <a:gd name="T5" fmla="*/ 124 h 124"/>
              <a:gd name="T6" fmla="*/ 74 w 148"/>
              <a:gd name="T7" fmla="*/ 0 h 124"/>
            </a:gdLst>
            <a:ahLst/>
            <a:cxnLst>
              <a:cxn ang="0">
                <a:pos x="T0" y="T1"/>
              </a:cxn>
              <a:cxn ang="0">
                <a:pos x="T2" y="T3"/>
              </a:cxn>
              <a:cxn ang="0">
                <a:pos x="T4" y="T5"/>
              </a:cxn>
              <a:cxn ang="0">
                <a:pos x="T6" y="T7"/>
              </a:cxn>
            </a:cxnLst>
            <a:rect l="0" t="0" r="r" b="b"/>
            <a:pathLst>
              <a:path w="148" h="124">
                <a:moveTo>
                  <a:pt x="74" y="0"/>
                </a:moveTo>
                <a:lnTo>
                  <a:pt x="0" y="124"/>
                </a:lnTo>
                <a:lnTo>
                  <a:pt x="148" y="124"/>
                </a:lnTo>
                <a:lnTo>
                  <a:pt x="7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40523" y="4033617"/>
            <a:ext cx="219981" cy="186720"/>
          </a:xfrm>
          <a:custGeom>
            <a:avLst/>
            <a:gdLst>
              <a:gd name="T0" fmla="*/ 74 w 148"/>
              <a:gd name="T1" fmla="*/ 0 h 124"/>
              <a:gd name="T2" fmla="*/ 0 w 148"/>
              <a:gd name="T3" fmla="*/ 124 h 124"/>
              <a:gd name="T4" fmla="*/ 148 w 148"/>
              <a:gd name="T5" fmla="*/ 124 h 124"/>
              <a:gd name="T6" fmla="*/ 74 w 148"/>
              <a:gd name="T7" fmla="*/ 0 h 124"/>
            </a:gdLst>
            <a:ahLst/>
            <a:cxnLst>
              <a:cxn ang="0">
                <a:pos x="T0" y="T1"/>
              </a:cxn>
              <a:cxn ang="0">
                <a:pos x="T2" y="T3"/>
              </a:cxn>
              <a:cxn ang="0">
                <a:pos x="T4" y="T5"/>
              </a:cxn>
              <a:cxn ang="0">
                <a:pos x="T6" y="T7"/>
              </a:cxn>
            </a:cxnLst>
            <a:rect l="0" t="0" r="r" b="b"/>
            <a:pathLst>
              <a:path w="148" h="124">
                <a:moveTo>
                  <a:pt x="74" y="0"/>
                </a:moveTo>
                <a:lnTo>
                  <a:pt x="0" y="124"/>
                </a:lnTo>
                <a:lnTo>
                  <a:pt x="148" y="124"/>
                </a:lnTo>
                <a:lnTo>
                  <a:pt x="74"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2" name="Rectangle 29"/>
          <p:cNvSpPr>
            <a:spLocks noChangeArrowheads="1"/>
          </p:cNvSpPr>
          <p:nvPr/>
        </p:nvSpPr>
        <p:spPr bwMode="auto">
          <a:xfrm>
            <a:off x="5344544" y="4261303"/>
            <a:ext cx="9954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i="0" u="none" strike="noStrike" cap="none" normalizeH="0" baseline="0" dirty="0">
                <a:ln>
                  <a:noFill/>
                </a:ln>
                <a:solidFill>
                  <a:srgbClr val="000000"/>
                </a:solidFill>
                <a:effectLst/>
                <a:latin typeface="Verdana" panose="020B0604030504040204" pitchFamily="34" charset="0"/>
              </a:rPr>
              <a:t>Zedekiah</a:t>
            </a:r>
            <a:endParaRPr kumimoji="0" lang="en-US" altLang="en-US" sz="1800" i="0" u="none" strike="noStrike" cap="none" normalizeH="0" baseline="0" dirty="0">
              <a:ln>
                <a:noFill/>
              </a:ln>
              <a:solidFill>
                <a:schemeClr val="tx1"/>
              </a:solidFill>
              <a:effectLst/>
            </a:endParaRPr>
          </a:p>
        </p:txBody>
      </p:sp>
      <p:sp>
        <p:nvSpPr>
          <p:cNvPr id="13321" name="Freeform 32"/>
          <p:cNvSpPr>
            <a:spLocks/>
          </p:cNvSpPr>
          <p:nvPr/>
        </p:nvSpPr>
        <p:spPr bwMode="auto">
          <a:xfrm>
            <a:off x="5057677" y="4009524"/>
            <a:ext cx="219981" cy="186720"/>
          </a:xfrm>
          <a:custGeom>
            <a:avLst/>
            <a:gdLst>
              <a:gd name="T0" fmla="*/ 74 w 148"/>
              <a:gd name="T1" fmla="*/ 0 h 124"/>
              <a:gd name="T2" fmla="*/ 0 w 148"/>
              <a:gd name="T3" fmla="*/ 124 h 124"/>
              <a:gd name="T4" fmla="*/ 148 w 148"/>
              <a:gd name="T5" fmla="*/ 124 h 124"/>
              <a:gd name="T6" fmla="*/ 74 w 148"/>
              <a:gd name="T7" fmla="*/ 0 h 124"/>
            </a:gdLst>
            <a:ahLst/>
            <a:cxnLst>
              <a:cxn ang="0">
                <a:pos x="T0" y="T1"/>
              </a:cxn>
              <a:cxn ang="0">
                <a:pos x="T2" y="T3"/>
              </a:cxn>
              <a:cxn ang="0">
                <a:pos x="T4" y="T5"/>
              </a:cxn>
              <a:cxn ang="0">
                <a:pos x="T6" y="T7"/>
              </a:cxn>
            </a:cxnLst>
            <a:rect l="0" t="0" r="r" b="b"/>
            <a:pathLst>
              <a:path w="148" h="124">
                <a:moveTo>
                  <a:pt x="74" y="0"/>
                </a:moveTo>
                <a:lnTo>
                  <a:pt x="0" y="124"/>
                </a:lnTo>
                <a:lnTo>
                  <a:pt x="148" y="124"/>
                </a:lnTo>
                <a:lnTo>
                  <a:pt x="74" y="0"/>
                </a:lnTo>
                <a:close/>
              </a:path>
            </a:pathLst>
          </a:custGeom>
          <a:solidFill>
            <a:srgbClr val="00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2" name="Freeform 33"/>
          <p:cNvSpPr>
            <a:spLocks/>
          </p:cNvSpPr>
          <p:nvPr/>
        </p:nvSpPr>
        <p:spPr bwMode="auto">
          <a:xfrm>
            <a:off x="5057677" y="4009524"/>
            <a:ext cx="219981" cy="186720"/>
          </a:xfrm>
          <a:custGeom>
            <a:avLst/>
            <a:gdLst>
              <a:gd name="T0" fmla="*/ 74 w 148"/>
              <a:gd name="T1" fmla="*/ 0 h 124"/>
              <a:gd name="T2" fmla="*/ 0 w 148"/>
              <a:gd name="T3" fmla="*/ 124 h 124"/>
              <a:gd name="T4" fmla="*/ 148 w 148"/>
              <a:gd name="T5" fmla="*/ 124 h 124"/>
              <a:gd name="T6" fmla="*/ 74 w 148"/>
              <a:gd name="T7" fmla="*/ 0 h 124"/>
            </a:gdLst>
            <a:ahLst/>
            <a:cxnLst>
              <a:cxn ang="0">
                <a:pos x="T0" y="T1"/>
              </a:cxn>
              <a:cxn ang="0">
                <a:pos x="T2" y="T3"/>
              </a:cxn>
              <a:cxn ang="0">
                <a:pos x="T4" y="T5"/>
              </a:cxn>
              <a:cxn ang="0">
                <a:pos x="T6" y="T7"/>
              </a:cxn>
            </a:cxnLst>
            <a:rect l="0" t="0" r="r" b="b"/>
            <a:pathLst>
              <a:path w="148" h="124">
                <a:moveTo>
                  <a:pt x="74" y="0"/>
                </a:moveTo>
                <a:lnTo>
                  <a:pt x="0" y="124"/>
                </a:lnTo>
                <a:lnTo>
                  <a:pt x="148" y="124"/>
                </a:lnTo>
                <a:lnTo>
                  <a:pt x="74"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5" name="Rectangle 34"/>
          <p:cNvSpPr>
            <a:spLocks noChangeArrowheads="1"/>
          </p:cNvSpPr>
          <p:nvPr/>
        </p:nvSpPr>
        <p:spPr bwMode="auto">
          <a:xfrm>
            <a:off x="4216400" y="3767090"/>
            <a:ext cx="57967" cy="2183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7" name="Rectangle 35"/>
          <p:cNvSpPr>
            <a:spLocks noChangeArrowheads="1"/>
          </p:cNvSpPr>
          <p:nvPr/>
        </p:nvSpPr>
        <p:spPr bwMode="auto">
          <a:xfrm>
            <a:off x="5179558" y="3788171"/>
            <a:ext cx="54995" cy="218343"/>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8" name="Rectangle 36"/>
          <p:cNvSpPr>
            <a:spLocks noChangeArrowheads="1"/>
          </p:cNvSpPr>
          <p:nvPr/>
        </p:nvSpPr>
        <p:spPr bwMode="auto">
          <a:xfrm>
            <a:off x="6489038" y="3783653"/>
            <a:ext cx="57967" cy="21834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9" name="Rectangle 37"/>
          <p:cNvSpPr>
            <a:spLocks noChangeArrowheads="1"/>
          </p:cNvSpPr>
          <p:nvPr/>
        </p:nvSpPr>
        <p:spPr bwMode="auto">
          <a:xfrm>
            <a:off x="6230412" y="3477975"/>
            <a:ext cx="897759" cy="24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ahoma" panose="020B0604030504040204" pitchFamily="34" charset="0"/>
              </a:rPr>
              <a:t>Judah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35" name="Freeform 43"/>
          <p:cNvSpPr>
            <a:spLocks/>
          </p:cNvSpPr>
          <p:nvPr/>
        </p:nvSpPr>
        <p:spPr bwMode="auto">
          <a:xfrm>
            <a:off x="3709553" y="4001996"/>
            <a:ext cx="219981" cy="182203"/>
          </a:xfrm>
          <a:custGeom>
            <a:avLst/>
            <a:gdLst>
              <a:gd name="T0" fmla="*/ 74 w 148"/>
              <a:gd name="T1" fmla="*/ 0 h 121"/>
              <a:gd name="T2" fmla="*/ 0 w 148"/>
              <a:gd name="T3" fmla="*/ 121 h 121"/>
              <a:gd name="T4" fmla="*/ 148 w 148"/>
              <a:gd name="T5" fmla="*/ 121 h 121"/>
              <a:gd name="T6" fmla="*/ 74 w 148"/>
              <a:gd name="T7" fmla="*/ 0 h 121"/>
            </a:gdLst>
            <a:ahLst/>
            <a:cxnLst>
              <a:cxn ang="0">
                <a:pos x="T0" y="T1"/>
              </a:cxn>
              <a:cxn ang="0">
                <a:pos x="T2" y="T3"/>
              </a:cxn>
              <a:cxn ang="0">
                <a:pos x="T4" y="T5"/>
              </a:cxn>
              <a:cxn ang="0">
                <a:pos x="T6" y="T7"/>
              </a:cxn>
            </a:cxnLst>
            <a:rect l="0" t="0" r="r" b="b"/>
            <a:pathLst>
              <a:path w="148" h="121">
                <a:moveTo>
                  <a:pt x="74" y="0"/>
                </a:moveTo>
                <a:lnTo>
                  <a:pt x="0" y="121"/>
                </a:lnTo>
                <a:lnTo>
                  <a:pt x="148" y="121"/>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6" name="Freeform 44"/>
          <p:cNvSpPr>
            <a:spLocks/>
          </p:cNvSpPr>
          <p:nvPr/>
        </p:nvSpPr>
        <p:spPr bwMode="auto">
          <a:xfrm>
            <a:off x="3709553" y="4001996"/>
            <a:ext cx="219981" cy="182203"/>
          </a:xfrm>
          <a:custGeom>
            <a:avLst/>
            <a:gdLst>
              <a:gd name="T0" fmla="*/ 74 w 148"/>
              <a:gd name="T1" fmla="*/ 0 h 121"/>
              <a:gd name="T2" fmla="*/ 0 w 148"/>
              <a:gd name="T3" fmla="*/ 121 h 121"/>
              <a:gd name="T4" fmla="*/ 148 w 148"/>
              <a:gd name="T5" fmla="*/ 121 h 121"/>
              <a:gd name="T6" fmla="*/ 74 w 148"/>
              <a:gd name="T7" fmla="*/ 0 h 121"/>
            </a:gdLst>
            <a:ahLst/>
            <a:cxnLst>
              <a:cxn ang="0">
                <a:pos x="T0" y="T1"/>
              </a:cxn>
              <a:cxn ang="0">
                <a:pos x="T2" y="T3"/>
              </a:cxn>
              <a:cxn ang="0">
                <a:pos x="T4" y="T5"/>
              </a:cxn>
              <a:cxn ang="0">
                <a:pos x="T6" y="T7"/>
              </a:cxn>
            </a:cxnLst>
            <a:rect l="0" t="0" r="r" b="b"/>
            <a:pathLst>
              <a:path w="148" h="121">
                <a:moveTo>
                  <a:pt x="74" y="0"/>
                </a:moveTo>
                <a:lnTo>
                  <a:pt x="0" y="121"/>
                </a:lnTo>
                <a:lnTo>
                  <a:pt x="148" y="121"/>
                </a:lnTo>
                <a:lnTo>
                  <a:pt x="74"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7" name="Rectangle 45"/>
          <p:cNvSpPr>
            <a:spLocks noChangeArrowheads="1"/>
          </p:cNvSpPr>
          <p:nvPr/>
        </p:nvSpPr>
        <p:spPr bwMode="auto">
          <a:xfrm>
            <a:off x="1457751" y="4261303"/>
            <a:ext cx="6748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lang="en-US" altLang="en-US" sz="1700" dirty="0">
                <a:solidFill>
                  <a:srgbClr val="000000"/>
                </a:solidFill>
                <a:latin typeface="Verdana" panose="020B0604030504040204" pitchFamily="34" charset="0"/>
              </a:rPr>
              <a:t>Josiah</a:t>
            </a:r>
          </a:p>
        </p:txBody>
      </p:sp>
      <p:sp>
        <p:nvSpPr>
          <p:cNvPr id="13338" name="Rectangle 46"/>
          <p:cNvSpPr>
            <a:spLocks noChangeArrowheads="1"/>
          </p:cNvSpPr>
          <p:nvPr/>
        </p:nvSpPr>
        <p:spPr bwMode="auto">
          <a:xfrm>
            <a:off x="3889422" y="4256786"/>
            <a:ext cx="1147425" cy="28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err="1">
                <a:ln>
                  <a:noFill/>
                </a:ln>
                <a:solidFill>
                  <a:srgbClr val="000000"/>
                </a:solidFill>
                <a:effectLst/>
                <a:latin typeface="Verdana" panose="020B0604030504040204" pitchFamily="34" charset="0"/>
              </a:rPr>
              <a:t>Jehoiakim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39" name="Freeform 47"/>
          <p:cNvSpPr>
            <a:spLocks/>
          </p:cNvSpPr>
          <p:nvPr/>
        </p:nvSpPr>
        <p:spPr bwMode="auto">
          <a:xfrm>
            <a:off x="5105241" y="4014042"/>
            <a:ext cx="219981" cy="186720"/>
          </a:xfrm>
          <a:custGeom>
            <a:avLst/>
            <a:gdLst>
              <a:gd name="T0" fmla="*/ 74 w 148"/>
              <a:gd name="T1" fmla="*/ 0 h 124"/>
              <a:gd name="T2" fmla="*/ 0 w 148"/>
              <a:gd name="T3" fmla="*/ 124 h 124"/>
              <a:gd name="T4" fmla="*/ 148 w 148"/>
              <a:gd name="T5" fmla="*/ 124 h 124"/>
              <a:gd name="T6" fmla="*/ 74 w 148"/>
              <a:gd name="T7" fmla="*/ 0 h 124"/>
            </a:gdLst>
            <a:ahLst/>
            <a:cxnLst>
              <a:cxn ang="0">
                <a:pos x="T0" y="T1"/>
              </a:cxn>
              <a:cxn ang="0">
                <a:pos x="T2" y="T3"/>
              </a:cxn>
              <a:cxn ang="0">
                <a:pos x="T4" y="T5"/>
              </a:cxn>
              <a:cxn ang="0">
                <a:pos x="T6" y="T7"/>
              </a:cxn>
            </a:cxnLst>
            <a:rect l="0" t="0" r="r" b="b"/>
            <a:pathLst>
              <a:path w="148" h="124">
                <a:moveTo>
                  <a:pt x="74" y="0"/>
                </a:moveTo>
                <a:lnTo>
                  <a:pt x="0" y="124"/>
                </a:lnTo>
                <a:lnTo>
                  <a:pt x="148" y="124"/>
                </a:lnTo>
                <a:lnTo>
                  <a:pt x="7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0" name="Freeform 48"/>
          <p:cNvSpPr>
            <a:spLocks/>
          </p:cNvSpPr>
          <p:nvPr/>
        </p:nvSpPr>
        <p:spPr bwMode="auto">
          <a:xfrm>
            <a:off x="5105241" y="4014042"/>
            <a:ext cx="219981" cy="186720"/>
          </a:xfrm>
          <a:custGeom>
            <a:avLst/>
            <a:gdLst>
              <a:gd name="T0" fmla="*/ 74 w 148"/>
              <a:gd name="T1" fmla="*/ 0 h 124"/>
              <a:gd name="T2" fmla="*/ 0 w 148"/>
              <a:gd name="T3" fmla="*/ 124 h 124"/>
              <a:gd name="T4" fmla="*/ 148 w 148"/>
              <a:gd name="T5" fmla="*/ 124 h 124"/>
              <a:gd name="T6" fmla="*/ 74 w 148"/>
              <a:gd name="T7" fmla="*/ 0 h 124"/>
            </a:gdLst>
            <a:ahLst/>
            <a:cxnLst>
              <a:cxn ang="0">
                <a:pos x="T0" y="T1"/>
              </a:cxn>
              <a:cxn ang="0">
                <a:pos x="T2" y="T3"/>
              </a:cxn>
              <a:cxn ang="0">
                <a:pos x="T4" y="T5"/>
              </a:cxn>
              <a:cxn ang="0">
                <a:pos x="T6" y="T7"/>
              </a:cxn>
            </a:cxnLst>
            <a:rect l="0" t="0" r="r" b="b"/>
            <a:pathLst>
              <a:path w="148" h="124">
                <a:moveTo>
                  <a:pt x="74" y="0"/>
                </a:moveTo>
                <a:lnTo>
                  <a:pt x="0" y="124"/>
                </a:lnTo>
                <a:lnTo>
                  <a:pt x="148" y="124"/>
                </a:lnTo>
                <a:lnTo>
                  <a:pt x="74" y="0"/>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1" name="Rectangle 49"/>
          <p:cNvSpPr>
            <a:spLocks noChangeArrowheads="1"/>
          </p:cNvSpPr>
          <p:nvPr/>
        </p:nvSpPr>
        <p:spPr bwMode="auto">
          <a:xfrm rot="16200000">
            <a:off x="4523125" y="4700367"/>
            <a:ext cx="11397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i="0" u="none" strike="noStrike" cap="none" normalizeH="0" baseline="0" dirty="0" err="1">
                <a:ln>
                  <a:noFill/>
                </a:ln>
                <a:solidFill>
                  <a:srgbClr val="000000"/>
                </a:solidFill>
                <a:effectLst/>
                <a:latin typeface="Verdana" panose="020B0604030504040204" pitchFamily="34" charset="0"/>
              </a:rPr>
              <a:t>Jehoiachin</a:t>
            </a:r>
            <a:endParaRPr kumimoji="0" lang="en-US" altLang="en-US" sz="1800" i="0" u="none" strike="noStrike" cap="none" normalizeH="0" baseline="0" dirty="0">
              <a:ln>
                <a:noFill/>
              </a:ln>
              <a:solidFill>
                <a:schemeClr val="tx1"/>
              </a:solidFill>
              <a:effectLst/>
            </a:endParaRPr>
          </a:p>
        </p:txBody>
      </p:sp>
      <p:grpSp>
        <p:nvGrpSpPr>
          <p:cNvPr id="13367" name="Group 13366"/>
          <p:cNvGrpSpPr/>
          <p:nvPr/>
        </p:nvGrpSpPr>
        <p:grpSpPr>
          <a:xfrm>
            <a:off x="4152487" y="1776413"/>
            <a:ext cx="3572489" cy="1284053"/>
            <a:chOff x="4152487" y="1776413"/>
            <a:chExt cx="3572489" cy="1284053"/>
          </a:xfrm>
        </p:grpSpPr>
        <p:sp>
          <p:nvSpPr>
            <p:cNvPr id="13313" name="Freeform 30"/>
            <p:cNvSpPr>
              <a:spLocks/>
            </p:cNvSpPr>
            <p:nvPr/>
          </p:nvSpPr>
          <p:spPr bwMode="auto">
            <a:xfrm>
              <a:off x="5818691" y="2645263"/>
              <a:ext cx="1453656" cy="242435"/>
            </a:xfrm>
            <a:custGeom>
              <a:avLst/>
              <a:gdLst>
                <a:gd name="T0" fmla="*/ 0 w 978"/>
                <a:gd name="T1" fmla="*/ 161 h 161"/>
                <a:gd name="T2" fmla="*/ 0 w 978"/>
                <a:gd name="T3" fmla="*/ 153 h 161"/>
                <a:gd name="T4" fmla="*/ 0 w 978"/>
                <a:gd name="T5" fmla="*/ 145 h 161"/>
                <a:gd name="T6" fmla="*/ 3 w 978"/>
                <a:gd name="T7" fmla="*/ 137 h 161"/>
                <a:gd name="T8" fmla="*/ 5 w 978"/>
                <a:gd name="T9" fmla="*/ 129 h 161"/>
                <a:gd name="T10" fmla="*/ 11 w 978"/>
                <a:gd name="T11" fmla="*/ 124 h 161"/>
                <a:gd name="T12" fmla="*/ 13 w 978"/>
                <a:gd name="T13" fmla="*/ 116 h 161"/>
                <a:gd name="T14" fmla="*/ 24 w 978"/>
                <a:gd name="T15" fmla="*/ 105 h 161"/>
                <a:gd name="T16" fmla="*/ 34 w 978"/>
                <a:gd name="T17" fmla="*/ 95 h 161"/>
                <a:gd name="T18" fmla="*/ 42 w 978"/>
                <a:gd name="T19" fmla="*/ 90 h 161"/>
                <a:gd name="T20" fmla="*/ 50 w 978"/>
                <a:gd name="T21" fmla="*/ 87 h 161"/>
                <a:gd name="T22" fmla="*/ 58 w 978"/>
                <a:gd name="T23" fmla="*/ 84 h 161"/>
                <a:gd name="T24" fmla="*/ 66 w 978"/>
                <a:gd name="T25" fmla="*/ 82 h 161"/>
                <a:gd name="T26" fmla="*/ 74 w 978"/>
                <a:gd name="T27" fmla="*/ 82 h 161"/>
                <a:gd name="T28" fmla="*/ 82 w 978"/>
                <a:gd name="T29" fmla="*/ 82 h 161"/>
                <a:gd name="T30" fmla="*/ 406 w 978"/>
                <a:gd name="T31" fmla="*/ 82 h 161"/>
                <a:gd name="T32" fmla="*/ 417 w 978"/>
                <a:gd name="T33" fmla="*/ 79 h 161"/>
                <a:gd name="T34" fmla="*/ 424 w 978"/>
                <a:gd name="T35" fmla="*/ 79 h 161"/>
                <a:gd name="T36" fmla="*/ 432 w 978"/>
                <a:gd name="T37" fmla="*/ 76 h 161"/>
                <a:gd name="T38" fmla="*/ 438 w 978"/>
                <a:gd name="T39" fmla="*/ 74 h 161"/>
                <a:gd name="T40" fmla="*/ 446 w 978"/>
                <a:gd name="T41" fmla="*/ 71 h 161"/>
                <a:gd name="T42" fmla="*/ 453 w 978"/>
                <a:gd name="T43" fmla="*/ 66 h 161"/>
                <a:gd name="T44" fmla="*/ 464 w 978"/>
                <a:gd name="T45" fmla="*/ 58 h 161"/>
                <a:gd name="T46" fmla="*/ 475 w 978"/>
                <a:gd name="T47" fmla="*/ 45 h 161"/>
                <a:gd name="T48" fmla="*/ 480 w 978"/>
                <a:gd name="T49" fmla="*/ 37 h 161"/>
                <a:gd name="T50" fmla="*/ 482 w 978"/>
                <a:gd name="T51" fmla="*/ 32 h 161"/>
                <a:gd name="T52" fmla="*/ 485 w 978"/>
                <a:gd name="T53" fmla="*/ 24 h 161"/>
                <a:gd name="T54" fmla="*/ 488 w 978"/>
                <a:gd name="T55" fmla="*/ 16 h 161"/>
                <a:gd name="T56" fmla="*/ 488 w 978"/>
                <a:gd name="T57" fmla="*/ 8 h 161"/>
                <a:gd name="T58" fmla="*/ 488 w 978"/>
                <a:gd name="T59" fmla="*/ 0 h 161"/>
                <a:gd name="T60" fmla="*/ 488 w 978"/>
                <a:gd name="T61" fmla="*/ 8 h 161"/>
                <a:gd name="T62" fmla="*/ 490 w 978"/>
                <a:gd name="T63" fmla="*/ 16 h 161"/>
                <a:gd name="T64" fmla="*/ 493 w 978"/>
                <a:gd name="T65" fmla="*/ 24 h 161"/>
                <a:gd name="T66" fmla="*/ 496 w 978"/>
                <a:gd name="T67" fmla="*/ 32 h 161"/>
                <a:gd name="T68" fmla="*/ 498 w 978"/>
                <a:gd name="T69" fmla="*/ 37 h 161"/>
                <a:gd name="T70" fmla="*/ 504 w 978"/>
                <a:gd name="T71" fmla="*/ 45 h 161"/>
                <a:gd name="T72" fmla="*/ 511 w 978"/>
                <a:gd name="T73" fmla="*/ 58 h 161"/>
                <a:gd name="T74" fmla="*/ 525 w 978"/>
                <a:gd name="T75" fmla="*/ 66 h 161"/>
                <a:gd name="T76" fmla="*/ 530 w 978"/>
                <a:gd name="T77" fmla="*/ 71 h 161"/>
                <a:gd name="T78" fmla="*/ 538 w 978"/>
                <a:gd name="T79" fmla="*/ 74 h 161"/>
                <a:gd name="T80" fmla="*/ 546 w 978"/>
                <a:gd name="T81" fmla="*/ 76 h 161"/>
                <a:gd name="T82" fmla="*/ 554 w 978"/>
                <a:gd name="T83" fmla="*/ 79 h 161"/>
                <a:gd name="T84" fmla="*/ 562 w 978"/>
                <a:gd name="T85" fmla="*/ 79 h 161"/>
                <a:gd name="T86" fmla="*/ 569 w 978"/>
                <a:gd name="T87" fmla="*/ 82 h 161"/>
                <a:gd name="T88" fmla="*/ 896 w 978"/>
                <a:gd name="T89" fmla="*/ 82 h 161"/>
                <a:gd name="T90" fmla="*/ 904 w 978"/>
                <a:gd name="T91" fmla="*/ 82 h 161"/>
                <a:gd name="T92" fmla="*/ 912 w 978"/>
                <a:gd name="T93" fmla="*/ 82 h 161"/>
                <a:gd name="T94" fmla="*/ 920 w 978"/>
                <a:gd name="T95" fmla="*/ 84 h 161"/>
                <a:gd name="T96" fmla="*/ 928 w 978"/>
                <a:gd name="T97" fmla="*/ 87 h 161"/>
                <a:gd name="T98" fmla="*/ 936 w 978"/>
                <a:gd name="T99" fmla="*/ 90 h 161"/>
                <a:gd name="T100" fmla="*/ 941 w 978"/>
                <a:gd name="T101" fmla="*/ 95 h 161"/>
                <a:gd name="T102" fmla="*/ 954 w 978"/>
                <a:gd name="T103" fmla="*/ 105 h 161"/>
                <a:gd name="T104" fmla="*/ 962 w 978"/>
                <a:gd name="T105" fmla="*/ 116 h 161"/>
                <a:gd name="T106" fmla="*/ 968 w 978"/>
                <a:gd name="T107" fmla="*/ 124 h 161"/>
                <a:gd name="T108" fmla="*/ 970 w 978"/>
                <a:gd name="T109" fmla="*/ 129 h 161"/>
                <a:gd name="T110" fmla="*/ 973 w 978"/>
                <a:gd name="T111" fmla="*/ 137 h 161"/>
                <a:gd name="T112" fmla="*/ 976 w 978"/>
                <a:gd name="T113" fmla="*/ 145 h 161"/>
                <a:gd name="T114" fmla="*/ 978 w 978"/>
                <a:gd name="T115" fmla="*/ 153 h 161"/>
                <a:gd name="T116" fmla="*/ 978 w 978"/>
                <a:gd name="T1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8" h="161">
                  <a:moveTo>
                    <a:pt x="0" y="161"/>
                  </a:moveTo>
                  <a:lnTo>
                    <a:pt x="0" y="153"/>
                  </a:lnTo>
                  <a:lnTo>
                    <a:pt x="0" y="145"/>
                  </a:lnTo>
                  <a:lnTo>
                    <a:pt x="3" y="137"/>
                  </a:lnTo>
                  <a:lnTo>
                    <a:pt x="5" y="129"/>
                  </a:lnTo>
                  <a:lnTo>
                    <a:pt x="11" y="124"/>
                  </a:lnTo>
                  <a:lnTo>
                    <a:pt x="13" y="116"/>
                  </a:lnTo>
                  <a:lnTo>
                    <a:pt x="24" y="105"/>
                  </a:lnTo>
                  <a:lnTo>
                    <a:pt x="34" y="95"/>
                  </a:lnTo>
                  <a:lnTo>
                    <a:pt x="42" y="90"/>
                  </a:lnTo>
                  <a:lnTo>
                    <a:pt x="50" y="87"/>
                  </a:lnTo>
                  <a:lnTo>
                    <a:pt x="58" y="84"/>
                  </a:lnTo>
                  <a:lnTo>
                    <a:pt x="66" y="82"/>
                  </a:lnTo>
                  <a:lnTo>
                    <a:pt x="74" y="82"/>
                  </a:lnTo>
                  <a:lnTo>
                    <a:pt x="82" y="82"/>
                  </a:lnTo>
                  <a:lnTo>
                    <a:pt x="406" y="82"/>
                  </a:lnTo>
                  <a:lnTo>
                    <a:pt x="417" y="79"/>
                  </a:lnTo>
                  <a:lnTo>
                    <a:pt x="424" y="79"/>
                  </a:lnTo>
                  <a:lnTo>
                    <a:pt x="432" y="76"/>
                  </a:lnTo>
                  <a:lnTo>
                    <a:pt x="438" y="74"/>
                  </a:lnTo>
                  <a:lnTo>
                    <a:pt x="446" y="71"/>
                  </a:lnTo>
                  <a:lnTo>
                    <a:pt x="453" y="66"/>
                  </a:lnTo>
                  <a:lnTo>
                    <a:pt x="464" y="58"/>
                  </a:lnTo>
                  <a:lnTo>
                    <a:pt x="475" y="45"/>
                  </a:lnTo>
                  <a:lnTo>
                    <a:pt x="480" y="37"/>
                  </a:lnTo>
                  <a:lnTo>
                    <a:pt x="482" y="32"/>
                  </a:lnTo>
                  <a:lnTo>
                    <a:pt x="485" y="24"/>
                  </a:lnTo>
                  <a:lnTo>
                    <a:pt x="488" y="16"/>
                  </a:lnTo>
                  <a:lnTo>
                    <a:pt x="488" y="8"/>
                  </a:lnTo>
                  <a:lnTo>
                    <a:pt x="488" y="0"/>
                  </a:lnTo>
                  <a:lnTo>
                    <a:pt x="488" y="8"/>
                  </a:lnTo>
                  <a:lnTo>
                    <a:pt x="490" y="16"/>
                  </a:lnTo>
                  <a:lnTo>
                    <a:pt x="493" y="24"/>
                  </a:lnTo>
                  <a:lnTo>
                    <a:pt x="496" y="32"/>
                  </a:lnTo>
                  <a:lnTo>
                    <a:pt x="498" y="37"/>
                  </a:lnTo>
                  <a:lnTo>
                    <a:pt x="504" y="45"/>
                  </a:lnTo>
                  <a:lnTo>
                    <a:pt x="511" y="58"/>
                  </a:lnTo>
                  <a:lnTo>
                    <a:pt x="525" y="66"/>
                  </a:lnTo>
                  <a:lnTo>
                    <a:pt x="530" y="71"/>
                  </a:lnTo>
                  <a:lnTo>
                    <a:pt x="538" y="74"/>
                  </a:lnTo>
                  <a:lnTo>
                    <a:pt x="546" y="76"/>
                  </a:lnTo>
                  <a:lnTo>
                    <a:pt x="554" y="79"/>
                  </a:lnTo>
                  <a:lnTo>
                    <a:pt x="562" y="79"/>
                  </a:lnTo>
                  <a:lnTo>
                    <a:pt x="569" y="82"/>
                  </a:lnTo>
                  <a:lnTo>
                    <a:pt x="896" y="82"/>
                  </a:lnTo>
                  <a:lnTo>
                    <a:pt x="904" y="82"/>
                  </a:lnTo>
                  <a:lnTo>
                    <a:pt x="912" y="82"/>
                  </a:lnTo>
                  <a:lnTo>
                    <a:pt x="920" y="84"/>
                  </a:lnTo>
                  <a:lnTo>
                    <a:pt x="928" y="87"/>
                  </a:lnTo>
                  <a:lnTo>
                    <a:pt x="936" y="90"/>
                  </a:lnTo>
                  <a:lnTo>
                    <a:pt x="941" y="95"/>
                  </a:lnTo>
                  <a:lnTo>
                    <a:pt x="954" y="105"/>
                  </a:lnTo>
                  <a:lnTo>
                    <a:pt x="962" y="116"/>
                  </a:lnTo>
                  <a:lnTo>
                    <a:pt x="968" y="124"/>
                  </a:lnTo>
                  <a:lnTo>
                    <a:pt x="970" y="129"/>
                  </a:lnTo>
                  <a:lnTo>
                    <a:pt x="973" y="137"/>
                  </a:lnTo>
                  <a:lnTo>
                    <a:pt x="976" y="145"/>
                  </a:lnTo>
                  <a:lnTo>
                    <a:pt x="978" y="153"/>
                  </a:lnTo>
                  <a:lnTo>
                    <a:pt x="978" y="161"/>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B050"/>
                </a:solidFill>
              </a:endParaRPr>
            </a:p>
          </p:txBody>
        </p:sp>
        <p:sp>
          <p:nvSpPr>
            <p:cNvPr id="13316" name="Freeform 31"/>
            <p:cNvSpPr>
              <a:spLocks/>
            </p:cNvSpPr>
            <p:nvPr/>
          </p:nvSpPr>
          <p:spPr bwMode="auto">
            <a:xfrm>
              <a:off x="4152487" y="1967650"/>
              <a:ext cx="3198638" cy="182203"/>
            </a:xfrm>
            <a:custGeom>
              <a:avLst/>
              <a:gdLst>
                <a:gd name="T0" fmla="*/ 0 w 2152"/>
                <a:gd name="T1" fmla="*/ 121 h 121"/>
                <a:gd name="T2" fmla="*/ 0 w 2152"/>
                <a:gd name="T3" fmla="*/ 113 h 121"/>
                <a:gd name="T4" fmla="*/ 3 w 2152"/>
                <a:gd name="T5" fmla="*/ 108 h 121"/>
                <a:gd name="T6" fmla="*/ 8 w 2152"/>
                <a:gd name="T7" fmla="*/ 102 h 121"/>
                <a:gd name="T8" fmla="*/ 14 w 2152"/>
                <a:gd name="T9" fmla="*/ 97 h 121"/>
                <a:gd name="T10" fmla="*/ 21 w 2152"/>
                <a:gd name="T11" fmla="*/ 92 h 121"/>
                <a:gd name="T12" fmla="*/ 29 w 2152"/>
                <a:gd name="T13" fmla="*/ 86 h 121"/>
                <a:gd name="T14" fmla="*/ 40 w 2152"/>
                <a:gd name="T15" fmla="*/ 81 h 121"/>
                <a:gd name="T16" fmla="*/ 53 w 2152"/>
                <a:gd name="T17" fmla="*/ 79 h 121"/>
                <a:gd name="T18" fmla="*/ 66 w 2152"/>
                <a:gd name="T19" fmla="*/ 73 h 121"/>
                <a:gd name="T20" fmla="*/ 79 w 2152"/>
                <a:gd name="T21" fmla="*/ 71 h 121"/>
                <a:gd name="T22" fmla="*/ 93 w 2152"/>
                <a:gd name="T23" fmla="*/ 68 h 121"/>
                <a:gd name="T24" fmla="*/ 108 w 2152"/>
                <a:gd name="T25" fmla="*/ 65 h 121"/>
                <a:gd name="T26" fmla="*/ 127 w 2152"/>
                <a:gd name="T27" fmla="*/ 63 h 121"/>
                <a:gd name="T28" fmla="*/ 143 w 2152"/>
                <a:gd name="T29" fmla="*/ 60 h 121"/>
                <a:gd name="T30" fmla="*/ 180 w 2152"/>
                <a:gd name="T31" fmla="*/ 60 h 121"/>
                <a:gd name="T32" fmla="*/ 897 w 2152"/>
                <a:gd name="T33" fmla="*/ 60 h 121"/>
                <a:gd name="T34" fmla="*/ 931 w 2152"/>
                <a:gd name="T35" fmla="*/ 58 h 121"/>
                <a:gd name="T36" fmla="*/ 950 w 2152"/>
                <a:gd name="T37" fmla="*/ 58 h 121"/>
                <a:gd name="T38" fmla="*/ 965 w 2152"/>
                <a:gd name="T39" fmla="*/ 55 h 121"/>
                <a:gd name="T40" fmla="*/ 981 w 2152"/>
                <a:gd name="T41" fmla="*/ 52 h 121"/>
                <a:gd name="T42" fmla="*/ 997 w 2152"/>
                <a:gd name="T43" fmla="*/ 50 h 121"/>
                <a:gd name="T44" fmla="*/ 1010 w 2152"/>
                <a:gd name="T45" fmla="*/ 47 h 121"/>
                <a:gd name="T46" fmla="*/ 1023 w 2152"/>
                <a:gd name="T47" fmla="*/ 42 h 121"/>
                <a:gd name="T48" fmla="*/ 1034 w 2152"/>
                <a:gd name="T49" fmla="*/ 39 h 121"/>
                <a:gd name="T50" fmla="*/ 1044 w 2152"/>
                <a:gd name="T51" fmla="*/ 34 h 121"/>
                <a:gd name="T52" fmla="*/ 1052 w 2152"/>
                <a:gd name="T53" fmla="*/ 29 h 121"/>
                <a:gd name="T54" fmla="*/ 1060 w 2152"/>
                <a:gd name="T55" fmla="*/ 23 h 121"/>
                <a:gd name="T56" fmla="*/ 1068 w 2152"/>
                <a:gd name="T57" fmla="*/ 18 h 121"/>
                <a:gd name="T58" fmla="*/ 1071 w 2152"/>
                <a:gd name="T59" fmla="*/ 13 h 121"/>
                <a:gd name="T60" fmla="*/ 1074 w 2152"/>
                <a:gd name="T61" fmla="*/ 5 h 121"/>
                <a:gd name="T62" fmla="*/ 1076 w 2152"/>
                <a:gd name="T63" fmla="*/ 0 h 121"/>
                <a:gd name="T64" fmla="*/ 1076 w 2152"/>
                <a:gd name="T65" fmla="*/ 5 h 121"/>
                <a:gd name="T66" fmla="*/ 1079 w 2152"/>
                <a:gd name="T67" fmla="*/ 13 h 121"/>
                <a:gd name="T68" fmla="*/ 1084 w 2152"/>
                <a:gd name="T69" fmla="*/ 18 h 121"/>
                <a:gd name="T70" fmla="*/ 1089 w 2152"/>
                <a:gd name="T71" fmla="*/ 23 h 121"/>
                <a:gd name="T72" fmla="*/ 1097 w 2152"/>
                <a:gd name="T73" fmla="*/ 29 h 121"/>
                <a:gd name="T74" fmla="*/ 1105 w 2152"/>
                <a:gd name="T75" fmla="*/ 34 h 121"/>
                <a:gd name="T76" fmla="*/ 1116 w 2152"/>
                <a:gd name="T77" fmla="*/ 39 h 121"/>
                <a:gd name="T78" fmla="*/ 1129 w 2152"/>
                <a:gd name="T79" fmla="*/ 42 h 121"/>
                <a:gd name="T80" fmla="*/ 1139 w 2152"/>
                <a:gd name="T81" fmla="*/ 47 h 121"/>
                <a:gd name="T82" fmla="*/ 1155 w 2152"/>
                <a:gd name="T83" fmla="*/ 50 h 121"/>
                <a:gd name="T84" fmla="*/ 1168 w 2152"/>
                <a:gd name="T85" fmla="*/ 52 h 121"/>
                <a:gd name="T86" fmla="*/ 1184 w 2152"/>
                <a:gd name="T87" fmla="*/ 55 h 121"/>
                <a:gd name="T88" fmla="*/ 1200 w 2152"/>
                <a:gd name="T89" fmla="*/ 58 h 121"/>
                <a:gd name="T90" fmla="*/ 1219 w 2152"/>
                <a:gd name="T91" fmla="*/ 58 h 121"/>
                <a:gd name="T92" fmla="*/ 1255 w 2152"/>
                <a:gd name="T93" fmla="*/ 60 h 121"/>
                <a:gd name="T94" fmla="*/ 1973 w 2152"/>
                <a:gd name="T95" fmla="*/ 60 h 121"/>
                <a:gd name="T96" fmla="*/ 2007 w 2152"/>
                <a:gd name="T97" fmla="*/ 60 h 121"/>
                <a:gd name="T98" fmla="*/ 2025 w 2152"/>
                <a:gd name="T99" fmla="*/ 63 h 121"/>
                <a:gd name="T100" fmla="*/ 2041 w 2152"/>
                <a:gd name="T101" fmla="*/ 65 h 121"/>
                <a:gd name="T102" fmla="*/ 2057 w 2152"/>
                <a:gd name="T103" fmla="*/ 68 h 121"/>
                <a:gd name="T104" fmla="*/ 2073 w 2152"/>
                <a:gd name="T105" fmla="*/ 71 h 121"/>
                <a:gd name="T106" fmla="*/ 2086 w 2152"/>
                <a:gd name="T107" fmla="*/ 73 h 121"/>
                <a:gd name="T108" fmla="*/ 2099 w 2152"/>
                <a:gd name="T109" fmla="*/ 79 h 121"/>
                <a:gd name="T110" fmla="*/ 2110 w 2152"/>
                <a:gd name="T111" fmla="*/ 81 h 121"/>
                <a:gd name="T112" fmla="*/ 2120 w 2152"/>
                <a:gd name="T113" fmla="*/ 86 h 121"/>
                <a:gd name="T114" fmla="*/ 2128 w 2152"/>
                <a:gd name="T115" fmla="*/ 92 h 121"/>
                <a:gd name="T116" fmla="*/ 2136 w 2152"/>
                <a:gd name="T117" fmla="*/ 97 h 121"/>
                <a:gd name="T118" fmla="*/ 2141 w 2152"/>
                <a:gd name="T119" fmla="*/ 102 h 121"/>
                <a:gd name="T120" fmla="*/ 2147 w 2152"/>
                <a:gd name="T121" fmla="*/ 108 h 121"/>
                <a:gd name="T122" fmla="*/ 2149 w 2152"/>
                <a:gd name="T123" fmla="*/ 113 h 121"/>
                <a:gd name="T124" fmla="*/ 2152 w 2152"/>
                <a:gd name="T1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2" h="121">
                  <a:moveTo>
                    <a:pt x="0" y="121"/>
                  </a:moveTo>
                  <a:lnTo>
                    <a:pt x="0" y="113"/>
                  </a:lnTo>
                  <a:lnTo>
                    <a:pt x="3" y="108"/>
                  </a:lnTo>
                  <a:lnTo>
                    <a:pt x="8" y="102"/>
                  </a:lnTo>
                  <a:lnTo>
                    <a:pt x="14" y="97"/>
                  </a:lnTo>
                  <a:lnTo>
                    <a:pt x="21" y="92"/>
                  </a:lnTo>
                  <a:lnTo>
                    <a:pt x="29" y="86"/>
                  </a:lnTo>
                  <a:lnTo>
                    <a:pt x="40" y="81"/>
                  </a:lnTo>
                  <a:lnTo>
                    <a:pt x="53" y="79"/>
                  </a:lnTo>
                  <a:lnTo>
                    <a:pt x="66" y="73"/>
                  </a:lnTo>
                  <a:lnTo>
                    <a:pt x="79" y="71"/>
                  </a:lnTo>
                  <a:lnTo>
                    <a:pt x="93" y="68"/>
                  </a:lnTo>
                  <a:lnTo>
                    <a:pt x="108" y="65"/>
                  </a:lnTo>
                  <a:lnTo>
                    <a:pt x="127" y="63"/>
                  </a:lnTo>
                  <a:lnTo>
                    <a:pt x="143" y="60"/>
                  </a:lnTo>
                  <a:lnTo>
                    <a:pt x="180" y="60"/>
                  </a:lnTo>
                  <a:lnTo>
                    <a:pt x="897" y="60"/>
                  </a:lnTo>
                  <a:lnTo>
                    <a:pt x="931" y="58"/>
                  </a:lnTo>
                  <a:lnTo>
                    <a:pt x="950" y="58"/>
                  </a:lnTo>
                  <a:lnTo>
                    <a:pt x="965" y="55"/>
                  </a:lnTo>
                  <a:lnTo>
                    <a:pt x="981" y="52"/>
                  </a:lnTo>
                  <a:lnTo>
                    <a:pt x="997" y="50"/>
                  </a:lnTo>
                  <a:lnTo>
                    <a:pt x="1010" y="47"/>
                  </a:lnTo>
                  <a:lnTo>
                    <a:pt x="1023" y="42"/>
                  </a:lnTo>
                  <a:lnTo>
                    <a:pt x="1034" y="39"/>
                  </a:lnTo>
                  <a:lnTo>
                    <a:pt x="1044" y="34"/>
                  </a:lnTo>
                  <a:lnTo>
                    <a:pt x="1052" y="29"/>
                  </a:lnTo>
                  <a:lnTo>
                    <a:pt x="1060" y="23"/>
                  </a:lnTo>
                  <a:lnTo>
                    <a:pt x="1068" y="18"/>
                  </a:lnTo>
                  <a:lnTo>
                    <a:pt x="1071" y="13"/>
                  </a:lnTo>
                  <a:lnTo>
                    <a:pt x="1074" y="5"/>
                  </a:lnTo>
                  <a:lnTo>
                    <a:pt x="1076" y="0"/>
                  </a:lnTo>
                  <a:lnTo>
                    <a:pt x="1076" y="5"/>
                  </a:lnTo>
                  <a:lnTo>
                    <a:pt x="1079" y="13"/>
                  </a:lnTo>
                  <a:lnTo>
                    <a:pt x="1084" y="18"/>
                  </a:lnTo>
                  <a:lnTo>
                    <a:pt x="1089" y="23"/>
                  </a:lnTo>
                  <a:lnTo>
                    <a:pt x="1097" y="29"/>
                  </a:lnTo>
                  <a:lnTo>
                    <a:pt x="1105" y="34"/>
                  </a:lnTo>
                  <a:lnTo>
                    <a:pt x="1116" y="39"/>
                  </a:lnTo>
                  <a:lnTo>
                    <a:pt x="1129" y="42"/>
                  </a:lnTo>
                  <a:lnTo>
                    <a:pt x="1139" y="47"/>
                  </a:lnTo>
                  <a:lnTo>
                    <a:pt x="1155" y="50"/>
                  </a:lnTo>
                  <a:lnTo>
                    <a:pt x="1168" y="52"/>
                  </a:lnTo>
                  <a:lnTo>
                    <a:pt x="1184" y="55"/>
                  </a:lnTo>
                  <a:lnTo>
                    <a:pt x="1200" y="58"/>
                  </a:lnTo>
                  <a:lnTo>
                    <a:pt x="1219" y="58"/>
                  </a:lnTo>
                  <a:lnTo>
                    <a:pt x="1255" y="60"/>
                  </a:lnTo>
                  <a:lnTo>
                    <a:pt x="1973" y="60"/>
                  </a:lnTo>
                  <a:lnTo>
                    <a:pt x="2007" y="60"/>
                  </a:lnTo>
                  <a:lnTo>
                    <a:pt x="2025" y="63"/>
                  </a:lnTo>
                  <a:lnTo>
                    <a:pt x="2041" y="65"/>
                  </a:lnTo>
                  <a:lnTo>
                    <a:pt x="2057" y="68"/>
                  </a:lnTo>
                  <a:lnTo>
                    <a:pt x="2073" y="71"/>
                  </a:lnTo>
                  <a:lnTo>
                    <a:pt x="2086" y="73"/>
                  </a:lnTo>
                  <a:lnTo>
                    <a:pt x="2099" y="79"/>
                  </a:lnTo>
                  <a:lnTo>
                    <a:pt x="2110" y="81"/>
                  </a:lnTo>
                  <a:lnTo>
                    <a:pt x="2120" y="86"/>
                  </a:lnTo>
                  <a:lnTo>
                    <a:pt x="2128" y="92"/>
                  </a:lnTo>
                  <a:lnTo>
                    <a:pt x="2136" y="97"/>
                  </a:lnTo>
                  <a:lnTo>
                    <a:pt x="2141" y="102"/>
                  </a:lnTo>
                  <a:lnTo>
                    <a:pt x="2147" y="108"/>
                  </a:lnTo>
                  <a:lnTo>
                    <a:pt x="2149" y="113"/>
                  </a:lnTo>
                  <a:lnTo>
                    <a:pt x="2152" y="121"/>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B050"/>
                </a:solidFill>
              </a:endParaRPr>
            </a:p>
          </p:txBody>
        </p:sp>
        <p:sp>
          <p:nvSpPr>
            <p:cNvPr id="13343" name="Rectangle 51"/>
            <p:cNvSpPr>
              <a:spLocks noChangeArrowheads="1"/>
            </p:cNvSpPr>
            <p:nvPr/>
          </p:nvSpPr>
          <p:spPr bwMode="auto">
            <a:xfrm>
              <a:off x="5775588" y="1776413"/>
              <a:ext cx="774251"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B050"/>
                  </a:solidFill>
                  <a:effectLst/>
                  <a:latin typeface="Verdana" panose="020B0604030504040204" pitchFamily="34" charset="0"/>
                </a:rPr>
                <a:t>Daniel</a:t>
              </a:r>
              <a:endParaRPr kumimoji="0" lang="en-US" altLang="en-US" sz="1800" b="0" i="0" u="none" strike="noStrike" cap="none" normalizeH="0" baseline="0" dirty="0">
                <a:ln>
                  <a:noFill/>
                </a:ln>
                <a:solidFill>
                  <a:srgbClr val="00B050"/>
                </a:solidFill>
                <a:effectLst/>
              </a:endParaRPr>
            </a:p>
          </p:txBody>
        </p:sp>
        <p:sp>
          <p:nvSpPr>
            <p:cNvPr id="13344" name="Rectangle 52"/>
            <p:cNvSpPr>
              <a:spLocks noChangeArrowheads="1"/>
            </p:cNvSpPr>
            <p:nvPr/>
          </p:nvSpPr>
          <p:spPr bwMode="auto">
            <a:xfrm>
              <a:off x="5351976" y="2073057"/>
              <a:ext cx="1726435"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B050"/>
                  </a:solidFill>
                  <a:effectLst/>
                  <a:latin typeface="Verdana" panose="020B0604030504040204" pitchFamily="34" charset="0"/>
                </a:rPr>
                <a:t>606 to 536 BC</a:t>
              </a:r>
              <a:endParaRPr kumimoji="0" lang="en-US" altLang="en-US" sz="1800" b="0" i="0" u="none" strike="noStrike" cap="none" normalizeH="0" baseline="0">
                <a:ln>
                  <a:noFill/>
                </a:ln>
                <a:solidFill>
                  <a:srgbClr val="00B050"/>
                </a:solidFill>
                <a:effectLst/>
              </a:endParaRPr>
            </a:p>
          </p:txBody>
        </p:sp>
        <p:sp>
          <p:nvSpPr>
            <p:cNvPr id="13346" name="Rectangle 54"/>
            <p:cNvSpPr>
              <a:spLocks noChangeArrowheads="1"/>
            </p:cNvSpPr>
            <p:nvPr/>
          </p:nvSpPr>
          <p:spPr bwMode="auto">
            <a:xfrm>
              <a:off x="6383507" y="2470590"/>
              <a:ext cx="860813"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B050"/>
                  </a:solidFill>
                  <a:effectLst/>
                  <a:latin typeface="Verdana" panose="020B0604030504040204" pitchFamily="34" charset="0"/>
                </a:rPr>
                <a:t>Ezekiel</a:t>
              </a:r>
              <a:endParaRPr kumimoji="0" lang="en-US" altLang="en-US" sz="1800" b="0" i="0" u="none" strike="noStrike" cap="none" normalizeH="0" baseline="0">
                <a:ln>
                  <a:noFill/>
                </a:ln>
                <a:solidFill>
                  <a:srgbClr val="00B050"/>
                </a:solidFill>
                <a:effectLst/>
              </a:endParaRPr>
            </a:p>
          </p:txBody>
        </p:sp>
        <p:sp>
          <p:nvSpPr>
            <p:cNvPr id="13347" name="Rectangle 55"/>
            <p:cNvSpPr>
              <a:spLocks noChangeArrowheads="1"/>
            </p:cNvSpPr>
            <p:nvPr/>
          </p:nvSpPr>
          <p:spPr bwMode="auto">
            <a:xfrm>
              <a:off x="5998541" y="2798856"/>
              <a:ext cx="1726435"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B050"/>
                  </a:solidFill>
                  <a:effectLst/>
                  <a:latin typeface="Verdana" panose="020B0604030504040204" pitchFamily="34" charset="0"/>
                </a:rPr>
                <a:t>592 to 570 BC</a:t>
              </a:r>
              <a:endParaRPr kumimoji="0" lang="en-US" altLang="en-US" sz="1800" b="0" i="0" u="none" strike="noStrike" cap="none" normalizeH="0" baseline="0">
                <a:ln>
                  <a:noFill/>
                </a:ln>
                <a:solidFill>
                  <a:srgbClr val="00B050"/>
                </a:solidFill>
                <a:effectLst/>
              </a:endParaRPr>
            </a:p>
          </p:txBody>
        </p:sp>
      </p:grpSp>
      <p:grpSp>
        <p:nvGrpSpPr>
          <p:cNvPr id="13365" name="Group 13364"/>
          <p:cNvGrpSpPr/>
          <p:nvPr/>
        </p:nvGrpSpPr>
        <p:grpSpPr>
          <a:xfrm>
            <a:off x="1621223" y="2871134"/>
            <a:ext cx="4820251" cy="524021"/>
            <a:chOff x="1621223" y="2871134"/>
            <a:chExt cx="4820251" cy="524021"/>
          </a:xfrm>
        </p:grpSpPr>
        <p:sp>
          <p:nvSpPr>
            <p:cNvPr id="13330" name="Rectangle 38"/>
            <p:cNvSpPr>
              <a:spLocks noChangeArrowheads="1"/>
            </p:cNvSpPr>
            <p:nvPr/>
          </p:nvSpPr>
          <p:spPr bwMode="auto">
            <a:xfrm>
              <a:off x="2416424" y="2871134"/>
              <a:ext cx="1175707" cy="28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FF0000"/>
                  </a:solidFill>
                  <a:effectLst/>
                  <a:latin typeface="Verdana" panose="020B0604030504040204" pitchFamily="34" charset="0"/>
                </a:rPr>
                <a:t>Jeremiah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31" name="Rectangle 39"/>
            <p:cNvSpPr>
              <a:spLocks noChangeArrowheads="1"/>
            </p:cNvSpPr>
            <p:nvPr/>
          </p:nvSpPr>
          <p:spPr bwMode="auto">
            <a:xfrm>
              <a:off x="2416424" y="3109052"/>
              <a:ext cx="622783" cy="28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FF0000"/>
                  </a:solidFill>
                  <a:effectLst/>
                  <a:latin typeface="Verdana" panose="020B0604030504040204" pitchFamily="34" charset="0"/>
                </a:rPr>
                <a:t>627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32" name="Rectangle 40"/>
            <p:cNvSpPr>
              <a:spLocks noChangeArrowheads="1"/>
            </p:cNvSpPr>
            <p:nvPr/>
          </p:nvSpPr>
          <p:spPr bwMode="auto">
            <a:xfrm>
              <a:off x="2902461" y="3109052"/>
              <a:ext cx="215521" cy="28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FF0000"/>
                  </a:solidFill>
                  <a:effectLst/>
                  <a:latin typeface="Verdana" panose="020B060403050404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33" name="Rectangle 41"/>
            <p:cNvSpPr>
              <a:spLocks noChangeArrowheads="1"/>
            </p:cNvSpPr>
            <p:nvPr/>
          </p:nvSpPr>
          <p:spPr bwMode="auto">
            <a:xfrm>
              <a:off x="3062988" y="3109052"/>
              <a:ext cx="552924" cy="28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FF0000"/>
                  </a:solidFill>
                  <a:effectLst/>
                  <a:latin typeface="Verdana" panose="020B0604030504040204" pitchFamily="34" charset="0"/>
                </a:rPr>
                <a:t>586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48" name="Freeform 56"/>
            <p:cNvSpPr>
              <a:spLocks/>
            </p:cNvSpPr>
            <p:nvPr/>
          </p:nvSpPr>
          <p:spPr bwMode="auto">
            <a:xfrm>
              <a:off x="1621223" y="3026233"/>
              <a:ext cx="4820251" cy="177685"/>
            </a:xfrm>
            <a:custGeom>
              <a:avLst/>
              <a:gdLst>
                <a:gd name="T0" fmla="*/ 0 w 3243"/>
                <a:gd name="T1" fmla="*/ 116 h 118"/>
                <a:gd name="T2" fmla="*/ 3 w 3243"/>
                <a:gd name="T3" fmla="*/ 111 h 118"/>
                <a:gd name="T4" fmla="*/ 13 w 3243"/>
                <a:gd name="T5" fmla="*/ 103 h 118"/>
                <a:gd name="T6" fmla="*/ 32 w 3243"/>
                <a:gd name="T7" fmla="*/ 92 h 118"/>
                <a:gd name="T8" fmla="*/ 61 w 3243"/>
                <a:gd name="T9" fmla="*/ 82 h 118"/>
                <a:gd name="T10" fmla="*/ 98 w 3243"/>
                <a:gd name="T11" fmla="*/ 74 h 118"/>
                <a:gd name="T12" fmla="*/ 142 w 3243"/>
                <a:gd name="T13" fmla="*/ 66 h 118"/>
                <a:gd name="T14" fmla="*/ 190 w 3243"/>
                <a:gd name="T15" fmla="*/ 63 h 118"/>
                <a:gd name="T16" fmla="*/ 243 w 3243"/>
                <a:gd name="T17" fmla="*/ 60 h 118"/>
                <a:gd name="T18" fmla="*/ 1350 w 3243"/>
                <a:gd name="T19" fmla="*/ 60 h 118"/>
                <a:gd name="T20" fmla="*/ 1405 w 3243"/>
                <a:gd name="T21" fmla="*/ 58 h 118"/>
                <a:gd name="T22" fmla="*/ 1456 w 3243"/>
                <a:gd name="T23" fmla="*/ 55 h 118"/>
                <a:gd name="T24" fmla="*/ 1503 w 3243"/>
                <a:gd name="T25" fmla="*/ 50 h 118"/>
                <a:gd name="T26" fmla="*/ 1543 w 3243"/>
                <a:gd name="T27" fmla="*/ 42 h 118"/>
                <a:gd name="T28" fmla="*/ 1574 w 3243"/>
                <a:gd name="T29" fmla="*/ 31 h 118"/>
                <a:gd name="T30" fmla="*/ 1601 w 3243"/>
                <a:gd name="T31" fmla="*/ 24 h 118"/>
                <a:gd name="T32" fmla="*/ 1616 w 3243"/>
                <a:gd name="T33" fmla="*/ 10 h 118"/>
                <a:gd name="T34" fmla="*/ 1619 w 3243"/>
                <a:gd name="T35" fmla="*/ 5 h 118"/>
                <a:gd name="T36" fmla="*/ 1622 w 3243"/>
                <a:gd name="T37" fmla="*/ 0 h 118"/>
                <a:gd name="T38" fmla="*/ 1622 w 3243"/>
                <a:gd name="T39" fmla="*/ 5 h 118"/>
                <a:gd name="T40" fmla="*/ 1627 w 3243"/>
                <a:gd name="T41" fmla="*/ 10 h 118"/>
                <a:gd name="T42" fmla="*/ 1643 w 3243"/>
                <a:gd name="T43" fmla="*/ 24 h 118"/>
                <a:gd name="T44" fmla="*/ 1666 w 3243"/>
                <a:gd name="T45" fmla="*/ 31 h 118"/>
                <a:gd name="T46" fmla="*/ 1701 w 3243"/>
                <a:gd name="T47" fmla="*/ 42 h 118"/>
                <a:gd name="T48" fmla="*/ 1740 w 3243"/>
                <a:gd name="T49" fmla="*/ 50 h 118"/>
                <a:gd name="T50" fmla="*/ 1785 w 3243"/>
                <a:gd name="T51" fmla="*/ 55 h 118"/>
                <a:gd name="T52" fmla="*/ 1838 w 3243"/>
                <a:gd name="T53" fmla="*/ 58 h 118"/>
                <a:gd name="T54" fmla="*/ 1891 w 3243"/>
                <a:gd name="T55" fmla="*/ 60 h 118"/>
                <a:gd name="T56" fmla="*/ 3001 w 3243"/>
                <a:gd name="T57" fmla="*/ 60 h 118"/>
                <a:gd name="T58" fmla="*/ 3053 w 3243"/>
                <a:gd name="T59" fmla="*/ 63 h 118"/>
                <a:gd name="T60" fmla="*/ 3101 w 3243"/>
                <a:gd name="T61" fmla="*/ 66 h 118"/>
                <a:gd name="T62" fmla="*/ 3143 w 3243"/>
                <a:gd name="T63" fmla="*/ 74 h 118"/>
                <a:gd name="T64" fmla="*/ 3180 w 3243"/>
                <a:gd name="T65" fmla="*/ 82 h 118"/>
                <a:gd name="T66" fmla="*/ 3209 w 3243"/>
                <a:gd name="T67" fmla="*/ 92 h 118"/>
                <a:gd name="T68" fmla="*/ 3230 w 3243"/>
                <a:gd name="T69" fmla="*/ 103 h 118"/>
                <a:gd name="T70" fmla="*/ 3241 w 3243"/>
                <a:gd name="T71" fmla="*/ 111 h 118"/>
                <a:gd name="T72" fmla="*/ 3243 w 3243"/>
                <a:gd name="T73" fmla="*/ 1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3" h="118">
                  <a:moveTo>
                    <a:pt x="0" y="118"/>
                  </a:moveTo>
                  <a:lnTo>
                    <a:pt x="0" y="116"/>
                  </a:lnTo>
                  <a:lnTo>
                    <a:pt x="3" y="113"/>
                  </a:lnTo>
                  <a:lnTo>
                    <a:pt x="3" y="111"/>
                  </a:lnTo>
                  <a:lnTo>
                    <a:pt x="5" y="108"/>
                  </a:lnTo>
                  <a:lnTo>
                    <a:pt x="13" y="103"/>
                  </a:lnTo>
                  <a:lnTo>
                    <a:pt x="21" y="97"/>
                  </a:lnTo>
                  <a:lnTo>
                    <a:pt x="32" y="92"/>
                  </a:lnTo>
                  <a:lnTo>
                    <a:pt x="48" y="87"/>
                  </a:lnTo>
                  <a:lnTo>
                    <a:pt x="61" y="82"/>
                  </a:lnTo>
                  <a:lnTo>
                    <a:pt x="79" y="76"/>
                  </a:lnTo>
                  <a:lnTo>
                    <a:pt x="98" y="74"/>
                  </a:lnTo>
                  <a:lnTo>
                    <a:pt x="119" y="68"/>
                  </a:lnTo>
                  <a:lnTo>
                    <a:pt x="142" y="66"/>
                  </a:lnTo>
                  <a:lnTo>
                    <a:pt x="166" y="63"/>
                  </a:lnTo>
                  <a:lnTo>
                    <a:pt x="190" y="63"/>
                  </a:lnTo>
                  <a:lnTo>
                    <a:pt x="216" y="60"/>
                  </a:lnTo>
                  <a:lnTo>
                    <a:pt x="243" y="60"/>
                  </a:lnTo>
                  <a:lnTo>
                    <a:pt x="272" y="60"/>
                  </a:lnTo>
                  <a:lnTo>
                    <a:pt x="1350" y="60"/>
                  </a:lnTo>
                  <a:lnTo>
                    <a:pt x="1379" y="58"/>
                  </a:lnTo>
                  <a:lnTo>
                    <a:pt x="1405" y="58"/>
                  </a:lnTo>
                  <a:lnTo>
                    <a:pt x="1432" y="55"/>
                  </a:lnTo>
                  <a:lnTo>
                    <a:pt x="1456" y="55"/>
                  </a:lnTo>
                  <a:lnTo>
                    <a:pt x="1479" y="53"/>
                  </a:lnTo>
                  <a:lnTo>
                    <a:pt x="1503" y="50"/>
                  </a:lnTo>
                  <a:lnTo>
                    <a:pt x="1524" y="45"/>
                  </a:lnTo>
                  <a:lnTo>
                    <a:pt x="1543" y="42"/>
                  </a:lnTo>
                  <a:lnTo>
                    <a:pt x="1558" y="37"/>
                  </a:lnTo>
                  <a:lnTo>
                    <a:pt x="1574" y="31"/>
                  </a:lnTo>
                  <a:lnTo>
                    <a:pt x="1590" y="29"/>
                  </a:lnTo>
                  <a:lnTo>
                    <a:pt x="1601" y="24"/>
                  </a:lnTo>
                  <a:lnTo>
                    <a:pt x="1608" y="16"/>
                  </a:lnTo>
                  <a:lnTo>
                    <a:pt x="1616" y="10"/>
                  </a:lnTo>
                  <a:lnTo>
                    <a:pt x="1619" y="8"/>
                  </a:lnTo>
                  <a:lnTo>
                    <a:pt x="1619" y="5"/>
                  </a:lnTo>
                  <a:lnTo>
                    <a:pt x="1622" y="3"/>
                  </a:lnTo>
                  <a:lnTo>
                    <a:pt x="1622" y="0"/>
                  </a:lnTo>
                  <a:lnTo>
                    <a:pt x="1622" y="3"/>
                  </a:lnTo>
                  <a:lnTo>
                    <a:pt x="1622" y="5"/>
                  </a:lnTo>
                  <a:lnTo>
                    <a:pt x="1624" y="8"/>
                  </a:lnTo>
                  <a:lnTo>
                    <a:pt x="1627" y="10"/>
                  </a:lnTo>
                  <a:lnTo>
                    <a:pt x="1635" y="16"/>
                  </a:lnTo>
                  <a:lnTo>
                    <a:pt x="1643" y="24"/>
                  </a:lnTo>
                  <a:lnTo>
                    <a:pt x="1653" y="29"/>
                  </a:lnTo>
                  <a:lnTo>
                    <a:pt x="1666" y="31"/>
                  </a:lnTo>
                  <a:lnTo>
                    <a:pt x="1682" y="37"/>
                  </a:lnTo>
                  <a:lnTo>
                    <a:pt x="1701" y="42"/>
                  </a:lnTo>
                  <a:lnTo>
                    <a:pt x="1719" y="45"/>
                  </a:lnTo>
                  <a:lnTo>
                    <a:pt x="1740" y="50"/>
                  </a:lnTo>
                  <a:lnTo>
                    <a:pt x="1764" y="53"/>
                  </a:lnTo>
                  <a:lnTo>
                    <a:pt x="1785" y="55"/>
                  </a:lnTo>
                  <a:lnTo>
                    <a:pt x="1811" y="55"/>
                  </a:lnTo>
                  <a:lnTo>
                    <a:pt x="1838" y="58"/>
                  </a:lnTo>
                  <a:lnTo>
                    <a:pt x="1864" y="58"/>
                  </a:lnTo>
                  <a:lnTo>
                    <a:pt x="1891" y="60"/>
                  </a:lnTo>
                  <a:lnTo>
                    <a:pt x="2972" y="60"/>
                  </a:lnTo>
                  <a:lnTo>
                    <a:pt x="3001" y="60"/>
                  </a:lnTo>
                  <a:lnTo>
                    <a:pt x="3027" y="60"/>
                  </a:lnTo>
                  <a:lnTo>
                    <a:pt x="3053" y="63"/>
                  </a:lnTo>
                  <a:lnTo>
                    <a:pt x="3077" y="63"/>
                  </a:lnTo>
                  <a:lnTo>
                    <a:pt x="3101" y="66"/>
                  </a:lnTo>
                  <a:lnTo>
                    <a:pt x="3125" y="68"/>
                  </a:lnTo>
                  <a:lnTo>
                    <a:pt x="3143" y="74"/>
                  </a:lnTo>
                  <a:lnTo>
                    <a:pt x="3164" y="76"/>
                  </a:lnTo>
                  <a:lnTo>
                    <a:pt x="3180" y="82"/>
                  </a:lnTo>
                  <a:lnTo>
                    <a:pt x="3196" y="87"/>
                  </a:lnTo>
                  <a:lnTo>
                    <a:pt x="3209" y="92"/>
                  </a:lnTo>
                  <a:lnTo>
                    <a:pt x="3222" y="97"/>
                  </a:lnTo>
                  <a:lnTo>
                    <a:pt x="3230" y="103"/>
                  </a:lnTo>
                  <a:lnTo>
                    <a:pt x="3238" y="108"/>
                  </a:lnTo>
                  <a:lnTo>
                    <a:pt x="3241" y="111"/>
                  </a:lnTo>
                  <a:lnTo>
                    <a:pt x="3241" y="113"/>
                  </a:lnTo>
                  <a:lnTo>
                    <a:pt x="3243" y="116"/>
                  </a:lnTo>
                  <a:lnTo>
                    <a:pt x="3243" y="11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349" name="Rectangle 57"/>
          <p:cNvSpPr>
            <a:spLocks noChangeArrowheads="1"/>
          </p:cNvSpPr>
          <p:nvPr/>
        </p:nvSpPr>
        <p:spPr bwMode="auto">
          <a:xfrm>
            <a:off x="4145055" y="2645263"/>
            <a:ext cx="318080" cy="10871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0" name="Rectangle 58"/>
          <p:cNvSpPr>
            <a:spLocks noChangeArrowheads="1"/>
          </p:cNvSpPr>
          <p:nvPr/>
        </p:nvSpPr>
        <p:spPr bwMode="auto">
          <a:xfrm rot="16200000">
            <a:off x="4236129" y="3408767"/>
            <a:ext cx="167145" cy="2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ahoma" panose="020B060403050404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51" name="Rectangle 59"/>
          <p:cNvSpPr>
            <a:spLocks noChangeArrowheads="1"/>
          </p:cNvSpPr>
          <p:nvPr/>
        </p:nvSpPr>
        <p:spPr bwMode="auto">
          <a:xfrm rot="16200000">
            <a:off x="4211017" y="3366119"/>
            <a:ext cx="143052" cy="16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ahoma" panose="020B0604030504040204" pitchFamily="34" charset="0"/>
              </a:rPr>
              <a:t>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52" name="Rectangle 60"/>
          <p:cNvSpPr>
            <a:spLocks noChangeArrowheads="1"/>
          </p:cNvSpPr>
          <p:nvPr/>
        </p:nvSpPr>
        <p:spPr bwMode="auto">
          <a:xfrm rot="16200000">
            <a:off x="3965074" y="2902816"/>
            <a:ext cx="710741" cy="2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ahoma" panose="020B0604030504040204" pitchFamily="34" charset="0"/>
              </a:rPr>
              <a:t>Captives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53" name="Rectangle 61"/>
          <p:cNvSpPr>
            <a:spLocks noChangeArrowheads="1"/>
          </p:cNvSpPr>
          <p:nvPr/>
        </p:nvSpPr>
        <p:spPr bwMode="auto">
          <a:xfrm>
            <a:off x="5054705" y="2594066"/>
            <a:ext cx="313621" cy="1121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4" name="Rectangle 62"/>
          <p:cNvSpPr>
            <a:spLocks noChangeArrowheads="1"/>
          </p:cNvSpPr>
          <p:nvPr/>
        </p:nvSpPr>
        <p:spPr bwMode="auto">
          <a:xfrm rot="16200000">
            <a:off x="5141320" y="3392204"/>
            <a:ext cx="167145" cy="2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ahoma" panose="020B060403050404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55" name="Rectangle 63"/>
          <p:cNvSpPr>
            <a:spLocks noChangeArrowheads="1"/>
          </p:cNvSpPr>
          <p:nvPr/>
        </p:nvSpPr>
        <p:spPr bwMode="auto">
          <a:xfrm rot="16200000">
            <a:off x="5095116" y="3329979"/>
            <a:ext cx="186720" cy="16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ahoma" panose="020B0604030504040204" pitchFamily="34" charset="0"/>
              </a:rPr>
              <a:t>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56" name="Rectangle 64"/>
          <p:cNvSpPr>
            <a:spLocks noChangeArrowheads="1"/>
          </p:cNvSpPr>
          <p:nvPr/>
        </p:nvSpPr>
        <p:spPr bwMode="auto">
          <a:xfrm rot="16200000">
            <a:off x="4870265" y="2851619"/>
            <a:ext cx="710741" cy="2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Tahoma" panose="020B0604030504040204" pitchFamily="34" charset="0"/>
              </a:rPr>
              <a:t>Captives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366" name="Group 13365"/>
          <p:cNvGrpSpPr/>
          <p:nvPr/>
        </p:nvGrpSpPr>
        <p:grpSpPr>
          <a:xfrm>
            <a:off x="917009" y="2267306"/>
            <a:ext cx="3707727" cy="1409436"/>
            <a:chOff x="917009" y="2267306"/>
            <a:chExt cx="3707727" cy="1409436"/>
          </a:xfrm>
        </p:grpSpPr>
        <p:sp>
          <p:nvSpPr>
            <p:cNvPr id="13334" name="Rectangle 42"/>
            <p:cNvSpPr>
              <a:spLocks noChangeArrowheads="1"/>
            </p:cNvSpPr>
            <p:nvPr/>
          </p:nvSpPr>
          <p:spPr bwMode="auto">
            <a:xfrm>
              <a:off x="917009" y="3279208"/>
              <a:ext cx="1279196"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B050"/>
                  </a:solidFill>
                  <a:effectLst/>
                  <a:latin typeface="Verdana" panose="020B0604030504040204" pitchFamily="34" charset="0"/>
                </a:rPr>
                <a:t>Zephaniah</a:t>
              </a:r>
              <a:endParaRPr kumimoji="0" lang="en-US" altLang="en-US" sz="1800" b="0" i="0" u="none" strike="noStrike" cap="none" normalizeH="0" baseline="0" dirty="0">
                <a:ln>
                  <a:noFill/>
                </a:ln>
                <a:solidFill>
                  <a:srgbClr val="00B050"/>
                </a:solidFill>
                <a:effectLst/>
              </a:endParaRPr>
            </a:p>
          </p:txBody>
        </p:sp>
        <p:sp>
          <p:nvSpPr>
            <p:cNvPr id="13357" name="Freeform 65"/>
            <p:cNvSpPr>
              <a:spLocks/>
            </p:cNvSpPr>
            <p:nvPr/>
          </p:nvSpPr>
          <p:spPr bwMode="auto">
            <a:xfrm>
              <a:off x="3620372" y="2530822"/>
              <a:ext cx="704533" cy="158110"/>
            </a:xfrm>
            <a:custGeom>
              <a:avLst/>
              <a:gdLst>
                <a:gd name="T0" fmla="*/ 0 w 474"/>
                <a:gd name="T1" fmla="*/ 105 h 105"/>
                <a:gd name="T2" fmla="*/ 2 w 474"/>
                <a:gd name="T3" fmla="*/ 94 h 105"/>
                <a:gd name="T4" fmla="*/ 5 w 474"/>
                <a:gd name="T5" fmla="*/ 84 h 105"/>
                <a:gd name="T6" fmla="*/ 8 w 474"/>
                <a:gd name="T7" fmla="*/ 76 h 105"/>
                <a:gd name="T8" fmla="*/ 13 w 474"/>
                <a:gd name="T9" fmla="*/ 68 h 105"/>
                <a:gd name="T10" fmla="*/ 18 w 474"/>
                <a:gd name="T11" fmla="*/ 60 h 105"/>
                <a:gd name="T12" fmla="*/ 26 w 474"/>
                <a:gd name="T13" fmla="*/ 55 h 105"/>
                <a:gd name="T14" fmla="*/ 31 w 474"/>
                <a:gd name="T15" fmla="*/ 52 h 105"/>
                <a:gd name="T16" fmla="*/ 39 w 474"/>
                <a:gd name="T17" fmla="*/ 52 h 105"/>
                <a:gd name="T18" fmla="*/ 198 w 474"/>
                <a:gd name="T19" fmla="*/ 52 h 105"/>
                <a:gd name="T20" fmla="*/ 205 w 474"/>
                <a:gd name="T21" fmla="*/ 50 h 105"/>
                <a:gd name="T22" fmla="*/ 213 w 474"/>
                <a:gd name="T23" fmla="*/ 47 h 105"/>
                <a:gd name="T24" fmla="*/ 221 w 474"/>
                <a:gd name="T25" fmla="*/ 42 h 105"/>
                <a:gd name="T26" fmla="*/ 227 w 474"/>
                <a:gd name="T27" fmla="*/ 36 h 105"/>
                <a:gd name="T28" fmla="*/ 232 w 474"/>
                <a:gd name="T29" fmla="*/ 29 h 105"/>
                <a:gd name="T30" fmla="*/ 234 w 474"/>
                <a:gd name="T31" fmla="*/ 21 h 105"/>
                <a:gd name="T32" fmla="*/ 237 w 474"/>
                <a:gd name="T33" fmla="*/ 10 h 105"/>
                <a:gd name="T34" fmla="*/ 237 w 474"/>
                <a:gd name="T35" fmla="*/ 0 h 105"/>
                <a:gd name="T36" fmla="*/ 240 w 474"/>
                <a:gd name="T37" fmla="*/ 10 h 105"/>
                <a:gd name="T38" fmla="*/ 240 w 474"/>
                <a:gd name="T39" fmla="*/ 21 h 105"/>
                <a:gd name="T40" fmla="*/ 245 w 474"/>
                <a:gd name="T41" fmla="*/ 29 h 105"/>
                <a:gd name="T42" fmla="*/ 250 w 474"/>
                <a:gd name="T43" fmla="*/ 36 h 105"/>
                <a:gd name="T44" fmla="*/ 256 w 474"/>
                <a:gd name="T45" fmla="*/ 42 h 105"/>
                <a:gd name="T46" fmla="*/ 261 w 474"/>
                <a:gd name="T47" fmla="*/ 47 h 105"/>
                <a:gd name="T48" fmla="*/ 269 w 474"/>
                <a:gd name="T49" fmla="*/ 50 h 105"/>
                <a:gd name="T50" fmla="*/ 277 w 474"/>
                <a:gd name="T51" fmla="*/ 52 h 105"/>
                <a:gd name="T52" fmla="*/ 435 w 474"/>
                <a:gd name="T53" fmla="*/ 52 h 105"/>
                <a:gd name="T54" fmla="*/ 443 w 474"/>
                <a:gd name="T55" fmla="*/ 52 h 105"/>
                <a:gd name="T56" fmla="*/ 451 w 474"/>
                <a:gd name="T57" fmla="*/ 55 h 105"/>
                <a:gd name="T58" fmla="*/ 459 w 474"/>
                <a:gd name="T59" fmla="*/ 60 h 105"/>
                <a:gd name="T60" fmla="*/ 464 w 474"/>
                <a:gd name="T61" fmla="*/ 68 h 105"/>
                <a:gd name="T62" fmla="*/ 469 w 474"/>
                <a:gd name="T63" fmla="*/ 76 h 105"/>
                <a:gd name="T64" fmla="*/ 472 w 474"/>
                <a:gd name="T65" fmla="*/ 84 h 105"/>
                <a:gd name="T66" fmla="*/ 474 w 474"/>
                <a:gd name="T67" fmla="*/ 94 h 105"/>
                <a:gd name="T68" fmla="*/ 474 w 474"/>
                <a:gd name="T6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4" h="105">
                  <a:moveTo>
                    <a:pt x="0" y="105"/>
                  </a:moveTo>
                  <a:lnTo>
                    <a:pt x="2" y="94"/>
                  </a:lnTo>
                  <a:lnTo>
                    <a:pt x="5" y="84"/>
                  </a:lnTo>
                  <a:lnTo>
                    <a:pt x="8" y="76"/>
                  </a:lnTo>
                  <a:lnTo>
                    <a:pt x="13" y="68"/>
                  </a:lnTo>
                  <a:lnTo>
                    <a:pt x="18" y="60"/>
                  </a:lnTo>
                  <a:lnTo>
                    <a:pt x="26" y="55"/>
                  </a:lnTo>
                  <a:lnTo>
                    <a:pt x="31" y="52"/>
                  </a:lnTo>
                  <a:lnTo>
                    <a:pt x="39" y="52"/>
                  </a:lnTo>
                  <a:lnTo>
                    <a:pt x="198" y="52"/>
                  </a:lnTo>
                  <a:lnTo>
                    <a:pt x="205" y="50"/>
                  </a:lnTo>
                  <a:lnTo>
                    <a:pt x="213" y="47"/>
                  </a:lnTo>
                  <a:lnTo>
                    <a:pt x="221" y="42"/>
                  </a:lnTo>
                  <a:lnTo>
                    <a:pt x="227" y="36"/>
                  </a:lnTo>
                  <a:lnTo>
                    <a:pt x="232" y="29"/>
                  </a:lnTo>
                  <a:lnTo>
                    <a:pt x="234" y="21"/>
                  </a:lnTo>
                  <a:lnTo>
                    <a:pt x="237" y="10"/>
                  </a:lnTo>
                  <a:lnTo>
                    <a:pt x="237" y="0"/>
                  </a:lnTo>
                  <a:lnTo>
                    <a:pt x="240" y="10"/>
                  </a:lnTo>
                  <a:lnTo>
                    <a:pt x="240" y="21"/>
                  </a:lnTo>
                  <a:lnTo>
                    <a:pt x="245" y="29"/>
                  </a:lnTo>
                  <a:lnTo>
                    <a:pt x="250" y="36"/>
                  </a:lnTo>
                  <a:lnTo>
                    <a:pt x="256" y="42"/>
                  </a:lnTo>
                  <a:lnTo>
                    <a:pt x="261" y="47"/>
                  </a:lnTo>
                  <a:lnTo>
                    <a:pt x="269" y="50"/>
                  </a:lnTo>
                  <a:lnTo>
                    <a:pt x="277" y="52"/>
                  </a:lnTo>
                  <a:lnTo>
                    <a:pt x="435" y="52"/>
                  </a:lnTo>
                  <a:lnTo>
                    <a:pt x="443" y="52"/>
                  </a:lnTo>
                  <a:lnTo>
                    <a:pt x="451" y="55"/>
                  </a:lnTo>
                  <a:lnTo>
                    <a:pt x="459" y="60"/>
                  </a:lnTo>
                  <a:lnTo>
                    <a:pt x="464" y="68"/>
                  </a:lnTo>
                  <a:lnTo>
                    <a:pt x="469" y="76"/>
                  </a:lnTo>
                  <a:lnTo>
                    <a:pt x="472" y="84"/>
                  </a:lnTo>
                  <a:lnTo>
                    <a:pt x="474" y="94"/>
                  </a:lnTo>
                  <a:lnTo>
                    <a:pt x="474" y="105"/>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B050"/>
                </a:solidFill>
              </a:endParaRPr>
            </a:p>
          </p:txBody>
        </p:sp>
        <p:sp>
          <p:nvSpPr>
            <p:cNvPr id="13358" name="Rectangle 66"/>
            <p:cNvSpPr>
              <a:spLocks noChangeArrowheads="1"/>
            </p:cNvSpPr>
            <p:nvPr/>
          </p:nvSpPr>
          <p:spPr bwMode="auto">
            <a:xfrm>
              <a:off x="3404850" y="2267306"/>
              <a:ext cx="1219886"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B050"/>
                  </a:solidFill>
                  <a:effectLst/>
                  <a:latin typeface="Verdana" panose="020B0604030504040204" pitchFamily="34" charset="0"/>
                </a:rPr>
                <a:t>Habakkuk</a:t>
              </a:r>
              <a:endParaRPr kumimoji="0" lang="en-US" altLang="en-US" sz="1800" b="0" i="0" u="none" strike="noStrike" cap="none" normalizeH="0" baseline="0" dirty="0">
                <a:ln>
                  <a:noFill/>
                </a:ln>
                <a:solidFill>
                  <a:srgbClr val="00B050"/>
                </a:solidFill>
                <a:effectLst/>
              </a:endParaRPr>
            </a:p>
          </p:txBody>
        </p:sp>
        <p:sp>
          <p:nvSpPr>
            <p:cNvPr id="13359" name="Freeform 67"/>
            <p:cNvSpPr>
              <a:spLocks/>
            </p:cNvSpPr>
            <p:nvPr/>
          </p:nvSpPr>
          <p:spPr bwMode="auto">
            <a:xfrm>
              <a:off x="1280848" y="3514114"/>
              <a:ext cx="447412" cy="162627"/>
            </a:xfrm>
            <a:custGeom>
              <a:avLst/>
              <a:gdLst>
                <a:gd name="T0" fmla="*/ 0 w 395"/>
                <a:gd name="T1" fmla="*/ 105 h 105"/>
                <a:gd name="T2" fmla="*/ 0 w 395"/>
                <a:gd name="T3" fmla="*/ 95 h 105"/>
                <a:gd name="T4" fmla="*/ 2 w 395"/>
                <a:gd name="T5" fmla="*/ 84 h 105"/>
                <a:gd name="T6" fmla="*/ 5 w 395"/>
                <a:gd name="T7" fmla="*/ 76 h 105"/>
                <a:gd name="T8" fmla="*/ 8 w 395"/>
                <a:gd name="T9" fmla="*/ 68 h 105"/>
                <a:gd name="T10" fmla="*/ 13 w 395"/>
                <a:gd name="T11" fmla="*/ 60 h 105"/>
                <a:gd name="T12" fmla="*/ 18 w 395"/>
                <a:gd name="T13" fmla="*/ 55 h 105"/>
                <a:gd name="T14" fmla="*/ 26 w 395"/>
                <a:gd name="T15" fmla="*/ 53 h 105"/>
                <a:gd name="T16" fmla="*/ 31 w 395"/>
                <a:gd name="T17" fmla="*/ 53 h 105"/>
                <a:gd name="T18" fmla="*/ 163 w 395"/>
                <a:gd name="T19" fmla="*/ 53 h 105"/>
                <a:gd name="T20" fmla="*/ 171 w 395"/>
                <a:gd name="T21" fmla="*/ 50 h 105"/>
                <a:gd name="T22" fmla="*/ 176 w 395"/>
                <a:gd name="T23" fmla="*/ 47 h 105"/>
                <a:gd name="T24" fmla="*/ 182 w 395"/>
                <a:gd name="T25" fmla="*/ 42 h 105"/>
                <a:gd name="T26" fmla="*/ 187 w 395"/>
                <a:gd name="T27" fmla="*/ 37 h 105"/>
                <a:gd name="T28" fmla="*/ 190 w 395"/>
                <a:gd name="T29" fmla="*/ 29 h 105"/>
                <a:gd name="T30" fmla="*/ 195 w 395"/>
                <a:gd name="T31" fmla="*/ 18 h 105"/>
                <a:gd name="T32" fmla="*/ 195 w 395"/>
                <a:gd name="T33" fmla="*/ 10 h 105"/>
                <a:gd name="T34" fmla="*/ 197 w 395"/>
                <a:gd name="T35" fmla="*/ 0 h 105"/>
                <a:gd name="T36" fmla="*/ 197 w 395"/>
                <a:gd name="T37" fmla="*/ 10 h 105"/>
                <a:gd name="T38" fmla="*/ 200 w 395"/>
                <a:gd name="T39" fmla="*/ 18 h 105"/>
                <a:gd name="T40" fmla="*/ 203 w 395"/>
                <a:gd name="T41" fmla="*/ 29 h 105"/>
                <a:gd name="T42" fmla="*/ 205 w 395"/>
                <a:gd name="T43" fmla="*/ 37 h 105"/>
                <a:gd name="T44" fmla="*/ 211 w 395"/>
                <a:gd name="T45" fmla="*/ 42 h 105"/>
                <a:gd name="T46" fmla="*/ 216 w 395"/>
                <a:gd name="T47" fmla="*/ 47 h 105"/>
                <a:gd name="T48" fmla="*/ 224 w 395"/>
                <a:gd name="T49" fmla="*/ 50 h 105"/>
                <a:gd name="T50" fmla="*/ 229 w 395"/>
                <a:gd name="T51" fmla="*/ 53 h 105"/>
                <a:gd name="T52" fmla="*/ 361 w 395"/>
                <a:gd name="T53" fmla="*/ 53 h 105"/>
                <a:gd name="T54" fmla="*/ 369 w 395"/>
                <a:gd name="T55" fmla="*/ 53 h 105"/>
                <a:gd name="T56" fmla="*/ 374 w 395"/>
                <a:gd name="T57" fmla="*/ 55 h 105"/>
                <a:gd name="T58" fmla="*/ 379 w 395"/>
                <a:gd name="T59" fmla="*/ 60 h 105"/>
                <a:gd name="T60" fmla="*/ 385 w 395"/>
                <a:gd name="T61" fmla="*/ 68 h 105"/>
                <a:gd name="T62" fmla="*/ 387 w 395"/>
                <a:gd name="T63" fmla="*/ 76 h 105"/>
                <a:gd name="T64" fmla="*/ 393 w 395"/>
                <a:gd name="T65" fmla="*/ 84 h 105"/>
                <a:gd name="T66" fmla="*/ 393 w 395"/>
                <a:gd name="T67" fmla="*/ 95 h 105"/>
                <a:gd name="T68" fmla="*/ 395 w 395"/>
                <a:gd name="T6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5" h="105">
                  <a:moveTo>
                    <a:pt x="0" y="105"/>
                  </a:moveTo>
                  <a:lnTo>
                    <a:pt x="0" y="95"/>
                  </a:lnTo>
                  <a:lnTo>
                    <a:pt x="2" y="84"/>
                  </a:lnTo>
                  <a:lnTo>
                    <a:pt x="5" y="76"/>
                  </a:lnTo>
                  <a:lnTo>
                    <a:pt x="8" y="68"/>
                  </a:lnTo>
                  <a:lnTo>
                    <a:pt x="13" y="60"/>
                  </a:lnTo>
                  <a:lnTo>
                    <a:pt x="18" y="55"/>
                  </a:lnTo>
                  <a:lnTo>
                    <a:pt x="26" y="53"/>
                  </a:lnTo>
                  <a:lnTo>
                    <a:pt x="31" y="53"/>
                  </a:lnTo>
                  <a:lnTo>
                    <a:pt x="163" y="53"/>
                  </a:lnTo>
                  <a:lnTo>
                    <a:pt x="171" y="50"/>
                  </a:lnTo>
                  <a:lnTo>
                    <a:pt x="176" y="47"/>
                  </a:lnTo>
                  <a:lnTo>
                    <a:pt x="182" y="42"/>
                  </a:lnTo>
                  <a:lnTo>
                    <a:pt x="187" y="37"/>
                  </a:lnTo>
                  <a:lnTo>
                    <a:pt x="190" y="29"/>
                  </a:lnTo>
                  <a:lnTo>
                    <a:pt x="195" y="18"/>
                  </a:lnTo>
                  <a:lnTo>
                    <a:pt x="195" y="10"/>
                  </a:lnTo>
                  <a:lnTo>
                    <a:pt x="197" y="0"/>
                  </a:lnTo>
                  <a:lnTo>
                    <a:pt x="197" y="10"/>
                  </a:lnTo>
                  <a:lnTo>
                    <a:pt x="200" y="18"/>
                  </a:lnTo>
                  <a:lnTo>
                    <a:pt x="203" y="29"/>
                  </a:lnTo>
                  <a:lnTo>
                    <a:pt x="205" y="37"/>
                  </a:lnTo>
                  <a:lnTo>
                    <a:pt x="211" y="42"/>
                  </a:lnTo>
                  <a:lnTo>
                    <a:pt x="216" y="47"/>
                  </a:lnTo>
                  <a:lnTo>
                    <a:pt x="224" y="50"/>
                  </a:lnTo>
                  <a:lnTo>
                    <a:pt x="229" y="53"/>
                  </a:lnTo>
                  <a:lnTo>
                    <a:pt x="361" y="53"/>
                  </a:lnTo>
                  <a:lnTo>
                    <a:pt x="369" y="53"/>
                  </a:lnTo>
                  <a:lnTo>
                    <a:pt x="374" y="55"/>
                  </a:lnTo>
                  <a:lnTo>
                    <a:pt x="379" y="60"/>
                  </a:lnTo>
                  <a:lnTo>
                    <a:pt x="385" y="68"/>
                  </a:lnTo>
                  <a:lnTo>
                    <a:pt x="387" y="76"/>
                  </a:lnTo>
                  <a:lnTo>
                    <a:pt x="393" y="84"/>
                  </a:lnTo>
                  <a:lnTo>
                    <a:pt x="393" y="95"/>
                  </a:lnTo>
                  <a:lnTo>
                    <a:pt x="395" y="105"/>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B050"/>
                </a:solidFill>
              </a:endParaRPr>
            </a:p>
          </p:txBody>
        </p:sp>
        <p:sp>
          <p:nvSpPr>
            <p:cNvPr id="80" name="Rectangle 42"/>
            <p:cNvSpPr>
              <a:spLocks noChangeArrowheads="1"/>
            </p:cNvSpPr>
            <p:nvPr/>
          </p:nvSpPr>
          <p:spPr bwMode="auto">
            <a:xfrm>
              <a:off x="2410299" y="3298187"/>
              <a:ext cx="872034"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B050"/>
                  </a:solidFill>
                  <a:effectLst/>
                  <a:latin typeface="Verdana" panose="020B0604030504040204" pitchFamily="34" charset="0"/>
                </a:rPr>
                <a:t>Nahum</a:t>
              </a:r>
              <a:endParaRPr kumimoji="0" lang="en-US" altLang="en-US" sz="1800" b="0" i="0" u="none" strike="noStrike" cap="none" normalizeH="0" baseline="0" dirty="0">
                <a:ln>
                  <a:noFill/>
                </a:ln>
                <a:solidFill>
                  <a:srgbClr val="00B050"/>
                </a:solidFill>
                <a:effectLst/>
              </a:endParaRPr>
            </a:p>
          </p:txBody>
        </p:sp>
        <p:sp>
          <p:nvSpPr>
            <p:cNvPr id="81" name="Freeform 67"/>
            <p:cNvSpPr>
              <a:spLocks/>
            </p:cNvSpPr>
            <p:nvPr/>
          </p:nvSpPr>
          <p:spPr bwMode="auto">
            <a:xfrm>
              <a:off x="2667778" y="3533094"/>
              <a:ext cx="371428" cy="143648"/>
            </a:xfrm>
            <a:custGeom>
              <a:avLst/>
              <a:gdLst>
                <a:gd name="T0" fmla="*/ 0 w 395"/>
                <a:gd name="T1" fmla="*/ 105 h 105"/>
                <a:gd name="T2" fmla="*/ 0 w 395"/>
                <a:gd name="T3" fmla="*/ 95 h 105"/>
                <a:gd name="T4" fmla="*/ 2 w 395"/>
                <a:gd name="T5" fmla="*/ 84 h 105"/>
                <a:gd name="T6" fmla="*/ 5 w 395"/>
                <a:gd name="T7" fmla="*/ 76 h 105"/>
                <a:gd name="T8" fmla="*/ 8 w 395"/>
                <a:gd name="T9" fmla="*/ 68 h 105"/>
                <a:gd name="T10" fmla="*/ 13 w 395"/>
                <a:gd name="T11" fmla="*/ 60 h 105"/>
                <a:gd name="T12" fmla="*/ 18 w 395"/>
                <a:gd name="T13" fmla="*/ 55 h 105"/>
                <a:gd name="T14" fmla="*/ 26 w 395"/>
                <a:gd name="T15" fmla="*/ 53 h 105"/>
                <a:gd name="T16" fmla="*/ 31 w 395"/>
                <a:gd name="T17" fmla="*/ 53 h 105"/>
                <a:gd name="T18" fmla="*/ 163 w 395"/>
                <a:gd name="T19" fmla="*/ 53 h 105"/>
                <a:gd name="T20" fmla="*/ 171 w 395"/>
                <a:gd name="T21" fmla="*/ 50 h 105"/>
                <a:gd name="T22" fmla="*/ 176 w 395"/>
                <a:gd name="T23" fmla="*/ 47 h 105"/>
                <a:gd name="T24" fmla="*/ 182 w 395"/>
                <a:gd name="T25" fmla="*/ 42 h 105"/>
                <a:gd name="T26" fmla="*/ 187 w 395"/>
                <a:gd name="T27" fmla="*/ 37 h 105"/>
                <a:gd name="T28" fmla="*/ 190 w 395"/>
                <a:gd name="T29" fmla="*/ 29 h 105"/>
                <a:gd name="T30" fmla="*/ 195 w 395"/>
                <a:gd name="T31" fmla="*/ 18 h 105"/>
                <a:gd name="T32" fmla="*/ 195 w 395"/>
                <a:gd name="T33" fmla="*/ 10 h 105"/>
                <a:gd name="T34" fmla="*/ 197 w 395"/>
                <a:gd name="T35" fmla="*/ 0 h 105"/>
                <a:gd name="T36" fmla="*/ 197 w 395"/>
                <a:gd name="T37" fmla="*/ 10 h 105"/>
                <a:gd name="T38" fmla="*/ 200 w 395"/>
                <a:gd name="T39" fmla="*/ 18 h 105"/>
                <a:gd name="T40" fmla="*/ 203 w 395"/>
                <a:gd name="T41" fmla="*/ 29 h 105"/>
                <a:gd name="T42" fmla="*/ 205 w 395"/>
                <a:gd name="T43" fmla="*/ 37 h 105"/>
                <a:gd name="T44" fmla="*/ 211 w 395"/>
                <a:gd name="T45" fmla="*/ 42 h 105"/>
                <a:gd name="T46" fmla="*/ 216 w 395"/>
                <a:gd name="T47" fmla="*/ 47 h 105"/>
                <a:gd name="T48" fmla="*/ 224 w 395"/>
                <a:gd name="T49" fmla="*/ 50 h 105"/>
                <a:gd name="T50" fmla="*/ 229 w 395"/>
                <a:gd name="T51" fmla="*/ 53 h 105"/>
                <a:gd name="T52" fmla="*/ 361 w 395"/>
                <a:gd name="T53" fmla="*/ 53 h 105"/>
                <a:gd name="T54" fmla="*/ 369 w 395"/>
                <a:gd name="T55" fmla="*/ 53 h 105"/>
                <a:gd name="T56" fmla="*/ 374 w 395"/>
                <a:gd name="T57" fmla="*/ 55 h 105"/>
                <a:gd name="T58" fmla="*/ 379 w 395"/>
                <a:gd name="T59" fmla="*/ 60 h 105"/>
                <a:gd name="T60" fmla="*/ 385 w 395"/>
                <a:gd name="T61" fmla="*/ 68 h 105"/>
                <a:gd name="T62" fmla="*/ 387 w 395"/>
                <a:gd name="T63" fmla="*/ 76 h 105"/>
                <a:gd name="T64" fmla="*/ 393 w 395"/>
                <a:gd name="T65" fmla="*/ 84 h 105"/>
                <a:gd name="T66" fmla="*/ 393 w 395"/>
                <a:gd name="T67" fmla="*/ 95 h 105"/>
                <a:gd name="T68" fmla="*/ 395 w 395"/>
                <a:gd name="T6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5" h="105">
                  <a:moveTo>
                    <a:pt x="0" y="105"/>
                  </a:moveTo>
                  <a:lnTo>
                    <a:pt x="0" y="95"/>
                  </a:lnTo>
                  <a:lnTo>
                    <a:pt x="2" y="84"/>
                  </a:lnTo>
                  <a:lnTo>
                    <a:pt x="5" y="76"/>
                  </a:lnTo>
                  <a:lnTo>
                    <a:pt x="8" y="68"/>
                  </a:lnTo>
                  <a:lnTo>
                    <a:pt x="13" y="60"/>
                  </a:lnTo>
                  <a:lnTo>
                    <a:pt x="18" y="55"/>
                  </a:lnTo>
                  <a:lnTo>
                    <a:pt x="26" y="53"/>
                  </a:lnTo>
                  <a:lnTo>
                    <a:pt x="31" y="53"/>
                  </a:lnTo>
                  <a:lnTo>
                    <a:pt x="163" y="53"/>
                  </a:lnTo>
                  <a:lnTo>
                    <a:pt x="171" y="50"/>
                  </a:lnTo>
                  <a:lnTo>
                    <a:pt x="176" y="47"/>
                  </a:lnTo>
                  <a:lnTo>
                    <a:pt x="182" y="42"/>
                  </a:lnTo>
                  <a:lnTo>
                    <a:pt x="187" y="37"/>
                  </a:lnTo>
                  <a:lnTo>
                    <a:pt x="190" y="29"/>
                  </a:lnTo>
                  <a:lnTo>
                    <a:pt x="195" y="18"/>
                  </a:lnTo>
                  <a:lnTo>
                    <a:pt x="195" y="10"/>
                  </a:lnTo>
                  <a:lnTo>
                    <a:pt x="197" y="0"/>
                  </a:lnTo>
                  <a:lnTo>
                    <a:pt x="197" y="10"/>
                  </a:lnTo>
                  <a:lnTo>
                    <a:pt x="200" y="18"/>
                  </a:lnTo>
                  <a:lnTo>
                    <a:pt x="203" y="29"/>
                  </a:lnTo>
                  <a:lnTo>
                    <a:pt x="205" y="37"/>
                  </a:lnTo>
                  <a:lnTo>
                    <a:pt x="211" y="42"/>
                  </a:lnTo>
                  <a:lnTo>
                    <a:pt x="216" y="47"/>
                  </a:lnTo>
                  <a:lnTo>
                    <a:pt x="224" y="50"/>
                  </a:lnTo>
                  <a:lnTo>
                    <a:pt x="229" y="53"/>
                  </a:lnTo>
                  <a:lnTo>
                    <a:pt x="361" y="53"/>
                  </a:lnTo>
                  <a:lnTo>
                    <a:pt x="369" y="53"/>
                  </a:lnTo>
                  <a:lnTo>
                    <a:pt x="374" y="55"/>
                  </a:lnTo>
                  <a:lnTo>
                    <a:pt x="379" y="60"/>
                  </a:lnTo>
                  <a:lnTo>
                    <a:pt x="385" y="68"/>
                  </a:lnTo>
                  <a:lnTo>
                    <a:pt x="387" y="76"/>
                  </a:lnTo>
                  <a:lnTo>
                    <a:pt x="393" y="84"/>
                  </a:lnTo>
                  <a:lnTo>
                    <a:pt x="393" y="95"/>
                  </a:lnTo>
                  <a:lnTo>
                    <a:pt x="395" y="105"/>
                  </a:lnTo>
                </a:path>
              </a:pathLst>
            </a:custGeom>
            <a:noFill/>
            <a:ln w="12700">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B050"/>
                </a:solidFill>
              </a:endParaRPr>
            </a:p>
          </p:txBody>
        </p:sp>
      </p:grpSp>
      <p:sp>
        <p:nvSpPr>
          <p:cNvPr id="13361" name="Title 13360"/>
          <p:cNvSpPr>
            <a:spLocks noGrp="1"/>
          </p:cNvSpPr>
          <p:nvPr>
            <p:ph type="title"/>
          </p:nvPr>
        </p:nvSpPr>
        <p:spPr/>
        <p:txBody>
          <a:bodyPr/>
          <a:lstStyle/>
          <a:p>
            <a:r>
              <a:rPr lang="en-US" dirty="0"/>
              <a:t>Prophets in Judah</a:t>
            </a:r>
          </a:p>
        </p:txBody>
      </p:sp>
      <p:sp>
        <p:nvSpPr>
          <p:cNvPr id="13363" name="Text Placeholder 13362"/>
          <p:cNvSpPr>
            <a:spLocks noGrp="1"/>
          </p:cNvSpPr>
          <p:nvPr>
            <p:ph type="body" sz="half" idx="2"/>
          </p:nvPr>
        </p:nvSpPr>
        <p:spPr/>
        <p:txBody>
          <a:bodyPr/>
          <a:lstStyle/>
          <a:p>
            <a:r>
              <a:rPr lang="en-US" dirty="0"/>
              <a:t>After the Fall of Israel</a:t>
            </a:r>
          </a:p>
        </p:txBody>
      </p:sp>
      <p:sp>
        <p:nvSpPr>
          <p:cNvPr id="86" name="Rectangle 45"/>
          <p:cNvSpPr>
            <a:spLocks noChangeArrowheads="1"/>
          </p:cNvSpPr>
          <p:nvPr/>
        </p:nvSpPr>
        <p:spPr bwMode="auto">
          <a:xfrm>
            <a:off x="436108" y="5227031"/>
            <a:ext cx="8576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000000"/>
                </a:solidFill>
                <a:effectLst/>
                <a:latin typeface="+mj-lt"/>
              </a:rPr>
              <a:t>Kings</a:t>
            </a:r>
            <a:endParaRPr kumimoji="0" lang="en-US" altLang="en-US" sz="3200" i="0" u="none" strike="noStrike" cap="none" normalizeH="0" baseline="0" dirty="0">
              <a:ln>
                <a:noFill/>
              </a:ln>
              <a:solidFill>
                <a:schemeClr val="tx1"/>
              </a:solidFill>
              <a:effectLst/>
              <a:latin typeface="+mj-lt"/>
            </a:endParaRPr>
          </a:p>
        </p:txBody>
      </p:sp>
      <p:sp>
        <p:nvSpPr>
          <p:cNvPr id="87" name="Rectangle 45"/>
          <p:cNvSpPr>
            <a:spLocks noChangeArrowheads="1"/>
          </p:cNvSpPr>
          <p:nvPr/>
        </p:nvSpPr>
        <p:spPr bwMode="auto">
          <a:xfrm>
            <a:off x="436108" y="1688462"/>
            <a:ext cx="13877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00B050"/>
                </a:solidFill>
                <a:effectLst/>
                <a:latin typeface="+mj-lt"/>
              </a:rPr>
              <a:t>Prophets</a:t>
            </a:r>
            <a:endParaRPr kumimoji="0" lang="en-US" altLang="en-US" sz="3200" i="0" u="none" strike="noStrike" cap="none" normalizeH="0" baseline="0" dirty="0">
              <a:ln>
                <a:noFill/>
              </a:ln>
              <a:solidFill>
                <a:srgbClr val="00B050"/>
              </a:solidFill>
              <a:effectLst/>
              <a:latin typeface="+mj-lt"/>
            </a:endParaRPr>
          </a:p>
        </p:txBody>
      </p:sp>
    </p:spTree>
    <p:extLst>
      <p:ext uri="{BB962C8B-B14F-4D97-AF65-F5344CB8AC3E}">
        <p14:creationId xmlns:p14="http://schemas.microsoft.com/office/powerpoint/2010/main" val="716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65"/>
                                        </p:tgtEl>
                                        <p:attrNameLst>
                                          <p:attrName>style.visibility</p:attrName>
                                        </p:attrNameLst>
                                      </p:cBhvr>
                                      <p:to>
                                        <p:strVal val="visible"/>
                                      </p:to>
                                    </p:set>
                                    <p:animEffect transition="in" filter="fade">
                                      <p:cBhvr>
                                        <p:cTn id="7" dur="500"/>
                                        <p:tgtEl>
                                          <p:spTgt spid="13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66"/>
                                        </p:tgtEl>
                                        <p:attrNameLst>
                                          <p:attrName>style.visibility</p:attrName>
                                        </p:attrNameLst>
                                      </p:cBhvr>
                                      <p:to>
                                        <p:strVal val="visible"/>
                                      </p:to>
                                    </p:set>
                                    <p:animEffect transition="in" filter="fade">
                                      <p:cBhvr>
                                        <p:cTn id="12" dur="500"/>
                                        <p:tgtEl>
                                          <p:spTgt spid="13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67"/>
                                        </p:tgtEl>
                                        <p:attrNameLst>
                                          <p:attrName>style.visibility</p:attrName>
                                        </p:attrNameLst>
                                      </p:cBhvr>
                                      <p:to>
                                        <p:strVal val="visible"/>
                                      </p:to>
                                    </p:set>
                                    <p:animEffect transition="in" filter="fade">
                                      <p:cBhvr>
                                        <p:cTn id="17" dur="500"/>
                                        <p:tgtEl>
                                          <p:spTgt spid="1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8" name="Content Placeholder 7"/>
          <p:cNvSpPr>
            <a:spLocks noGrp="1"/>
          </p:cNvSpPr>
          <p:nvPr>
            <p:ph idx="1"/>
          </p:nvPr>
        </p:nvSpPr>
        <p:spPr>
          <a:xfrm>
            <a:off x="692072" y="1338596"/>
            <a:ext cx="9601200" cy="3026004"/>
          </a:xfrm>
        </p:spPr>
        <p:txBody>
          <a:bodyPr>
            <a:normAutofit/>
          </a:bodyPr>
          <a:lstStyle/>
          <a:p>
            <a:pPr>
              <a:lnSpc>
                <a:spcPts val="3100"/>
              </a:lnSpc>
            </a:pPr>
            <a:r>
              <a:rPr lang="en-US" sz="2400" b="1" dirty="0" err="1"/>
              <a:t>Jer</a:t>
            </a:r>
            <a:r>
              <a:rPr lang="en-US" sz="2400" b="1" dirty="0"/>
              <a:t> 21:1-3</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when King Zedekiah sent to him Pashhur the son of Melchiah, and Zephaniah the son of Maaseiah, the priest, saying, </a:t>
            </a:r>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"Please inquire of the LORD for us, for Nebuchadnezzar king of Babylon makes war against us. Perhaps the LORD will deal with us according to all His wonderful works, that </a:t>
            </a:r>
            <a:r>
              <a:rPr lang="en-US" sz="2400" i="1" dirty="0">
                <a:solidFill>
                  <a:schemeClr val="tx2"/>
                </a:solidFill>
                <a:effectLst>
                  <a:outerShdw blurRad="38100" dist="38100" dir="2700000" algn="tl">
                    <a:srgbClr val="000000">
                      <a:alpha val="43137"/>
                    </a:srgbClr>
                  </a:outerShdw>
                </a:effectLst>
              </a:rPr>
              <a:t>the king</a:t>
            </a:r>
            <a:r>
              <a:rPr lang="en-US" sz="2400" dirty="0">
                <a:solidFill>
                  <a:schemeClr val="tx2"/>
                </a:solidFill>
                <a:effectLst>
                  <a:outerShdw blurRad="38100" dist="38100" dir="2700000" algn="tl">
                    <a:srgbClr val="000000">
                      <a:alpha val="43137"/>
                    </a:srgbClr>
                  </a:outerShdw>
                </a:effectLst>
              </a:rPr>
              <a:t> may go away from us." </a:t>
            </a:r>
            <a:r>
              <a:rPr lang="en-US" sz="2400" b="1" baseline="30000" dirty="0">
                <a:solidFill>
                  <a:schemeClr val="tx2"/>
                </a:solidFill>
                <a:effectLst>
                  <a:outerShdw blurRad="38100" dist="38100" dir="2700000" algn="tl">
                    <a:srgbClr val="000000">
                      <a:alpha val="43137"/>
                    </a:srgbClr>
                  </a:outerShdw>
                </a:effectLst>
              </a:rPr>
              <a:t>3</a:t>
            </a:r>
            <a:r>
              <a:rPr lang="en-US" sz="2400" dirty="0">
                <a:solidFill>
                  <a:schemeClr val="tx2"/>
                </a:solidFill>
                <a:effectLst>
                  <a:outerShdw blurRad="38100" dist="38100" dir="2700000" algn="tl">
                    <a:srgbClr val="000000">
                      <a:alpha val="43137"/>
                    </a:srgbClr>
                  </a:outerShdw>
                </a:effectLst>
              </a:rPr>
              <a:t>Then Jeremiah said to them…</a:t>
            </a:r>
            <a:endParaRPr lang="en-US" dirty="0"/>
          </a:p>
        </p:txBody>
      </p:sp>
      <p:cxnSp>
        <p:nvCxnSpPr>
          <p:cNvPr id="3" name="Straight Connector 2"/>
          <p:cNvCxnSpPr/>
          <p:nvPr/>
        </p:nvCxnSpPr>
        <p:spPr>
          <a:xfrm>
            <a:off x="1084082" y="2121027"/>
            <a:ext cx="33653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25538" y="2914449"/>
            <a:ext cx="61918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41662" y="3293092"/>
            <a:ext cx="13527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ight Arrow Callout 11"/>
          <p:cNvSpPr/>
          <p:nvPr/>
        </p:nvSpPr>
        <p:spPr>
          <a:xfrm>
            <a:off x="2205845" y="4374049"/>
            <a:ext cx="2743200" cy="1451728"/>
          </a:xfrm>
          <a:prstGeom prst="rightArrowCallout">
            <a:avLst/>
          </a:prstGeom>
          <a:solidFill>
            <a:schemeClr val="accent1">
              <a:lumMod val="75000"/>
            </a:schemeClr>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CH 20</a:t>
            </a:r>
          </a:p>
          <a:p>
            <a:pPr algn="ctr"/>
            <a:r>
              <a:rPr lang="en-US" sz="2400" b="1" dirty="0">
                <a:effectLst>
                  <a:outerShdw blurRad="38100" dist="38100" dir="2700000" algn="tl">
                    <a:srgbClr val="000000">
                      <a:alpha val="43137"/>
                    </a:srgbClr>
                  </a:outerShdw>
                </a:effectLst>
              </a:rPr>
              <a:t>Last days of Josiah</a:t>
            </a:r>
          </a:p>
        </p:txBody>
      </p:sp>
      <p:sp>
        <p:nvSpPr>
          <p:cNvPr id="13" name="Left Arrow Callout 12"/>
          <p:cNvSpPr/>
          <p:nvPr/>
        </p:nvSpPr>
        <p:spPr>
          <a:xfrm>
            <a:off x="7218429" y="4355195"/>
            <a:ext cx="2705492" cy="1451728"/>
          </a:xfrm>
          <a:prstGeom prst="leftArrowCallout">
            <a:avLst>
              <a:gd name="adj1" fmla="val 25000"/>
              <a:gd name="adj2" fmla="val 26299"/>
              <a:gd name="adj3" fmla="val 25000"/>
              <a:gd name="adj4" fmla="val 64977"/>
            </a:avLst>
          </a:prstGeom>
          <a:solidFill>
            <a:schemeClr val="accent3">
              <a:lumMod val="50000"/>
            </a:schemeClr>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CH 21</a:t>
            </a:r>
          </a:p>
          <a:p>
            <a:pPr algn="ctr"/>
            <a:r>
              <a:rPr lang="en-US" sz="2400" b="1" dirty="0">
                <a:effectLst>
                  <a:outerShdw blurRad="38100" dist="38100" dir="2700000" algn="tl">
                    <a:srgbClr val="000000">
                      <a:alpha val="43137"/>
                    </a:srgbClr>
                  </a:outerShdw>
                </a:effectLst>
              </a:rPr>
              <a:t>Last days of Zedekiah</a:t>
            </a:r>
          </a:p>
        </p:txBody>
      </p:sp>
      <p:sp>
        <p:nvSpPr>
          <p:cNvPr id="16" name="24-Point Star 15"/>
          <p:cNvSpPr/>
          <p:nvPr/>
        </p:nvSpPr>
        <p:spPr>
          <a:xfrm>
            <a:off x="5052766" y="4194926"/>
            <a:ext cx="2092751" cy="1857080"/>
          </a:xfrm>
          <a:prstGeom prst="star24">
            <a:avLst/>
          </a:prstGeom>
          <a:solidFill>
            <a:schemeClr val="accent4">
              <a:lumMod val="50000"/>
            </a:schemeClr>
          </a:solidFill>
          <a:ln>
            <a:solidFill>
              <a:schemeClr val="accent4">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t>Spans more than 20 years</a:t>
            </a:r>
          </a:p>
        </p:txBody>
      </p:sp>
      <p:sp>
        <p:nvSpPr>
          <p:cNvPr id="17" name="Rectangle 16"/>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Tree>
    <p:extLst>
      <p:ext uri="{BB962C8B-B14F-4D97-AF65-F5344CB8AC3E}">
        <p14:creationId xmlns:p14="http://schemas.microsoft.com/office/powerpoint/2010/main" val="32263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22" presetClass="entr" presetSubtype="8"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8" name="Content Placeholder 7"/>
          <p:cNvSpPr>
            <a:spLocks noGrp="1"/>
          </p:cNvSpPr>
          <p:nvPr>
            <p:ph idx="1"/>
          </p:nvPr>
        </p:nvSpPr>
        <p:spPr>
          <a:xfrm>
            <a:off x="692072" y="1338596"/>
            <a:ext cx="9601200" cy="3026004"/>
          </a:xfrm>
        </p:spPr>
        <p:txBody>
          <a:bodyPr>
            <a:normAutofit/>
          </a:bodyPr>
          <a:lstStyle/>
          <a:p>
            <a:pPr>
              <a:lnSpc>
                <a:spcPts val="3100"/>
              </a:lnSpc>
            </a:pPr>
            <a:r>
              <a:rPr lang="en-US" sz="2400" b="1" dirty="0" err="1"/>
              <a:t>Jer</a:t>
            </a:r>
            <a:r>
              <a:rPr lang="en-US" sz="2400" b="1" dirty="0"/>
              <a:t> 21:1-3</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when King Zedekiah sent to him Pashhur the son of Melchiah, and Zephaniah the son of Maaseiah, the priest, saying, </a:t>
            </a:r>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"Please inquire of the LORD for us, for Nebuchadnezzar king of Babylon makes war against us. Perhaps the LORD will deal with us according to all His wonderful works, that </a:t>
            </a:r>
            <a:r>
              <a:rPr lang="en-US" sz="2400" i="1" dirty="0">
                <a:solidFill>
                  <a:schemeClr val="tx2"/>
                </a:solidFill>
                <a:effectLst>
                  <a:outerShdw blurRad="38100" dist="38100" dir="2700000" algn="tl">
                    <a:srgbClr val="000000">
                      <a:alpha val="43137"/>
                    </a:srgbClr>
                  </a:outerShdw>
                </a:effectLst>
              </a:rPr>
              <a:t>the king</a:t>
            </a:r>
            <a:r>
              <a:rPr lang="en-US" sz="2400" dirty="0">
                <a:solidFill>
                  <a:schemeClr val="tx2"/>
                </a:solidFill>
                <a:effectLst>
                  <a:outerShdw blurRad="38100" dist="38100" dir="2700000" algn="tl">
                    <a:srgbClr val="000000">
                      <a:alpha val="43137"/>
                    </a:srgbClr>
                  </a:outerShdw>
                </a:effectLst>
              </a:rPr>
              <a:t> may go away from us." </a:t>
            </a:r>
            <a:r>
              <a:rPr lang="en-US" sz="2400" b="1" baseline="30000" dirty="0">
                <a:solidFill>
                  <a:schemeClr val="tx2"/>
                </a:solidFill>
                <a:effectLst>
                  <a:outerShdw blurRad="38100" dist="38100" dir="2700000" algn="tl">
                    <a:srgbClr val="000000">
                      <a:alpha val="43137"/>
                    </a:srgbClr>
                  </a:outerShdw>
                </a:effectLst>
              </a:rPr>
              <a:t>3</a:t>
            </a:r>
            <a:r>
              <a:rPr lang="en-US" sz="2400" dirty="0">
                <a:solidFill>
                  <a:schemeClr val="tx2"/>
                </a:solidFill>
                <a:effectLst>
                  <a:outerShdw blurRad="38100" dist="38100" dir="2700000" algn="tl">
                    <a:srgbClr val="000000">
                      <a:alpha val="43137"/>
                    </a:srgbClr>
                  </a:outerShdw>
                </a:effectLst>
              </a:rPr>
              <a:t>Then Jeremiah said to them…</a:t>
            </a:r>
            <a:endParaRPr lang="en-US" dirty="0"/>
          </a:p>
        </p:txBody>
      </p:sp>
      <p:cxnSp>
        <p:nvCxnSpPr>
          <p:cNvPr id="3" name="Straight Connector 2"/>
          <p:cNvCxnSpPr/>
          <p:nvPr/>
        </p:nvCxnSpPr>
        <p:spPr>
          <a:xfrm>
            <a:off x="7795968" y="2516953"/>
            <a:ext cx="21493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7947" y="2914450"/>
            <a:ext cx="21493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4711" y="3752112"/>
            <a:ext cx="3552332" cy="461665"/>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solidFill>
                  <a:schemeClr val="tx2"/>
                </a:solidFill>
                <a:effectLst>
                  <a:outerShdw blurRad="38100" dist="38100" dir="2700000" algn="tl">
                    <a:srgbClr val="000000">
                      <a:alpha val="43137"/>
                    </a:srgbClr>
                  </a:outerShdw>
                </a:effectLst>
              </a:rPr>
              <a:t>Why the change in heart?</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11" name="Rectangle 10"/>
          <p:cNvSpPr/>
          <p:nvPr/>
        </p:nvSpPr>
        <p:spPr>
          <a:xfrm>
            <a:off x="1047947" y="4268157"/>
            <a:ext cx="5989460" cy="461665"/>
          </a:xfrm>
          <a:prstGeom prst="rect">
            <a:avLst/>
          </a:prstGeom>
          <a:solidFill>
            <a:schemeClr val="accent4">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wrap="none">
            <a:spAutoFit/>
          </a:bodyPr>
          <a:lstStyle/>
          <a:p>
            <a:r>
              <a:rPr lang="en-US" sz="2400" b="1" dirty="0"/>
              <a:t>Because of Hananiah the Prophet – CH 28</a:t>
            </a:r>
          </a:p>
        </p:txBody>
      </p:sp>
      <p:sp>
        <p:nvSpPr>
          <p:cNvPr id="18" name="TextBox 17"/>
          <p:cNvSpPr txBox="1"/>
          <p:nvPr/>
        </p:nvSpPr>
        <p:spPr>
          <a:xfrm>
            <a:off x="1047947" y="4729822"/>
            <a:ext cx="11144053" cy="1446550"/>
          </a:xfrm>
          <a:prstGeom prst="rect">
            <a:avLst/>
          </a:prstGeom>
          <a:noFill/>
        </p:spPr>
        <p:txBody>
          <a:bodyPr wrap="square" rtlCol="0">
            <a:spAutoFit/>
          </a:bodyPr>
          <a:lstStyle/>
          <a:p>
            <a:pPr marL="461963" indent="-461963">
              <a:buFont typeface="Wingdings" pitchFamily="2" charset="2"/>
              <a:buChar char="Ø"/>
            </a:pPr>
            <a:r>
              <a:rPr lang="en-US" sz="2200" dirty="0">
                <a:effectLst>
                  <a:outerShdw blurRad="38100" dist="38100" dir="2700000" algn="tl">
                    <a:srgbClr val="000000">
                      <a:alpha val="43137"/>
                    </a:srgbClr>
                  </a:outerShdw>
                </a:effectLst>
              </a:rPr>
              <a:t>At the beginning of the reign of Zedekiah king of Judah…</a:t>
            </a:r>
          </a:p>
          <a:p>
            <a:pPr marL="461963" indent="-461963">
              <a:buFont typeface="Wingdings" pitchFamily="2" charset="2"/>
              <a:buChar char="Ø"/>
            </a:pPr>
            <a:r>
              <a:rPr lang="en-US" sz="2200" dirty="0">
                <a:effectLst>
                  <a:outerShdw blurRad="38100" dist="38100" dir="2700000" algn="tl">
                    <a:srgbClr val="000000">
                      <a:alpha val="43137"/>
                    </a:srgbClr>
                  </a:outerShdw>
                </a:effectLst>
              </a:rPr>
              <a:t>'I have broken the yoke of the king of Babylon… </a:t>
            </a:r>
          </a:p>
          <a:p>
            <a:pPr marL="461963" indent="-461963">
              <a:buFont typeface="Wingdings" pitchFamily="2" charset="2"/>
              <a:buChar char="Ø"/>
            </a:pPr>
            <a:r>
              <a:rPr lang="en-US" sz="2200" dirty="0">
                <a:effectLst>
                  <a:outerShdw blurRad="38100" dist="38100" dir="2700000" algn="tl">
                    <a:srgbClr val="000000">
                      <a:alpha val="43137"/>
                    </a:srgbClr>
                  </a:outerShdw>
                </a:effectLst>
              </a:rPr>
              <a:t>Within two full years I will bring back to this place all the vessels of the LORD's house</a:t>
            </a:r>
          </a:p>
          <a:p>
            <a:pPr marL="461963" indent="-461963">
              <a:buFont typeface="Wingdings" pitchFamily="2" charset="2"/>
              <a:buChar char="Ø"/>
            </a:pPr>
            <a:r>
              <a:rPr lang="en-US" sz="2200" dirty="0">
                <a:effectLst>
                  <a:outerShdw blurRad="38100" dist="38100" dir="2700000" algn="tl">
                    <a:srgbClr val="000000">
                      <a:alpha val="43137"/>
                    </a:srgbClr>
                  </a:outerShdw>
                </a:effectLst>
              </a:rPr>
              <a:t>I will bring back to this place </a:t>
            </a:r>
            <a:r>
              <a:rPr lang="en-US" sz="2200" dirty="0" err="1">
                <a:effectLst>
                  <a:outerShdw blurRad="38100" dist="38100" dir="2700000" algn="tl">
                    <a:srgbClr val="000000">
                      <a:alpha val="43137"/>
                    </a:srgbClr>
                  </a:outerShdw>
                </a:effectLst>
              </a:rPr>
              <a:t>Jeconiah</a:t>
            </a:r>
            <a:r>
              <a:rPr lang="en-US" sz="2200" dirty="0">
                <a:effectLst>
                  <a:outerShdw blurRad="38100" dist="38100" dir="2700000" algn="tl">
                    <a:srgbClr val="000000">
                      <a:alpha val="43137"/>
                    </a:srgbClr>
                  </a:outerShdw>
                </a:effectLst>
              </a:rPr>
              <a:t>, king of Judah, with all the captives…</a:t>
            </a:r>
          </a:p>
        </p:txBody>
      </p:sp>
    </p:spTree>
    <p:extLst>
      <p:ext uri="{BB962C8B-B14F-4D97-AF65-F5344CB8AC3E}">
        <p14:creationId xmlns:p14="http://schemas.microsoft.com/office/powerpoint/2010/main" val="30982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74797" y="3393649"/>
            <a:ext cx="4609707" cy="358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8" name="Content Placeholder 7"/>
          <p:cNvSpPr>
            <a:spLocks noGrp="1"/>
          </p:cNvSpPr>
          <p:nvPr>
            <p:ph idx="1"/>
          </p:nvPr>
        </p:nvSpPr>
        <p:spPr>
          <a:xfrm>
            <a:off x="692072" y="1338596"/>
            <a:ext cx="9601200" cy="3026004"/>
          </a:xfrm>
        </p:spPr>
        <p:txBody>
          <a:bodyPr>
            <a:normAutofit/>
          </a:bodyPr>
          <a:lstStyle/>
          <a:p>
            <a:pPr>
              <a:lnSpc>
                <a:spcPts val="3100"/>
              </a:lnSpc>
            </a:pPr>
            <a:r>
              <a:rPr lang="en-US" sz="2400" b="1" dirty="0" err="1"/>
              <a:t>Jer</a:t>
            </a:r>
            <a:r>
              <a:rPr lang="en-US" sz="2400" b="1" dirty="0"/>
              <a:t> 21:1-3</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when King Zedekiah sent to him Pashhur the son of Melchiah, and Zephaniah the son of Maaseiah, the priest, saying, </a:t>
            </a:r>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"Please inquire of the LORD for us, for Nebuchadnezzar king of Babylon makes war against us. Perhaps the LORD will deal with us according to all His wonderful works, that </a:t>
            </a:r>
            <a:r>
              <a:rPr lang="en-US" sz="2400" i="1" dirty="0">
                <a:solidFill>
                  <a:schemeClr val="tx2"/>
                </a:solidFill>
                <a:effectLst>
                  <a:outerShdw blurRad="38100" dist="38100" dir="2700000" algn="tl">
                    <a:srgbClr val="000000">
                      <a:alpha val="43137"/>
                    </a:srgbClr>
                  </a:outerShdw>
                </a:effectLst>
              </a:rPr>
              <a:t>the king</a:t>
            </a:r>
            <a:r>
              <a:rPr lang="en-US" sz="2400" dirty="0">
                <a:solidFill>
                  <a:schemeClr val="tx2"/>
                </a:solidFill>
                <a:effectLst>
                  <a:outerShdw blurRad="38100" dist="38100" dir="2700000" algn="tl">
                    <a:srgbClr val="000000">
                      <a:alpha val="43137"/>
                    </a:srgbClr>
                  </a:outerShdw>
                </a:effectLst>
              </a:rPr>
              <a:t> may go away from us." </a:t>
            </a:r>
            <a:r>
              <a:rPr lang="en-US" sz="2400" b="1" baseline="30000" dirty="0">
                <a:solidFill>
                  <a:schemeClr val="tx2"/>
                </a:solidFill>
                <a:effectLst>
                  <a:outerShdw blurRad="38100" dist="38100" dir="2700000" algn="tl">
                    <a:srgbClr val="000000">
                      <a:alpha val="43137"/>
                    </a:srgbClr>
                  </a:outerShdw>
                </a:effectLst>
              </a:rPr>
              <a:t>3</a:t>
            </a:r>
            <a:r>
              <a:rPr lang="en-US" sz="2400" dirty="0">
                <a:solidFill>
                  <a:schemeClr val="tx2"/>
                </a:solidFill>
                <a:effectLst>
                  <a:outerShdw blurRad="38100" dist="38100" dir="2700000" algn="tl">
                    <a:srgbClr val="000000">
                      <a:alpha val="43137"/>
                    </a:srgbClr>
                  </a:outerShdw>
                </a:effectLst>
              </a:rPr>
              <a:t>Then Jeremiah said to them…</a:t>
            </a:r>
            <a:endParaRPr lang="en-US" dirty="0"/>
          </a:p>
        </p:txBody>
      </p:sp>
      <p:cxnSp>
        <p:nvCxnSpPr>
          <p:cNvPr id="3" name="Straight Connector 2"/>
          <p:cNvCxnSpPr/>
          <p:nvPr/>
        </p:nvCxnSpPr>
        <p:spPr>
          <a:xfrm>
            <a:off x="2469823" y="3289951"/>
            <a:ext cx="71643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7947" y="3687448"/>
            <a:ext cx="226086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sp>
        <p:nvSpPr>
          <p:cNvPr id="4" name="Rounded Rectangular Callout 3"/>
          <p:cNvSpPr/>
          <p:nvPr/>
        </p:nvSpPr>
        <p:spPr>
          <a:xfrm>
            <a:off x="1169196" y="997673"/>
            <a:ext cx="6966408" cy="2395976"/>
          </a:xfrm>
          <a:prstGeom prst="wedgeRoundRectCallout">
            <a:avLst>
              <a:gd name="adj1" fmla="val 39789"/>
              <a:gd name="adj2" fmla="val 132140"/>
              <a:gd name="adj3" fmla="val 16667"/>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effectLst>
                  <a:outerShdw blurRad="38100" dist="38100" dir="2700000" algn="tl">
                    <a:srgbClr val="000000">
                      <a:alpha val="43137"/>
                    </a:srgbClr>
                  </a:outerShdw>
                </a:effectLst>
              </a:rPr>
              <a:t>2Ch 36:11,12</a:t>
            </a:r>
            <a:r>
              <a:rPr lang="en-US" sz="2400" dirty="0">
                <a:effectLst>
                  <a:outerShdw blurRad="38100" dist="38100" dir="2700000" algn="tl">
                    <a:srgbClr val="000000">
                      <a:alpha val="43137"/>
                    </a:srgbClr>
                  </a:outerShdw>
                </a:effectLst>
              </a:rPr>
              <a:t>  Zedekiah </a:t>
            </a:r>
            <a:r>
              <a:rPr lang="en-US" sz="2400" i="1" dirty="0">
                <a:effectLst>
                  <a:outerShdw blurRad="38100" dist="38100" dir="2700000" algn="tl">
                    <a:srgbClr val="000000">
                      <a:alpha val="43137"/>
                    </a:srgbClr>
                  </a:outerShdw>
                </a:effectLst>
              </a:rPr>
              <a:t>was</a:t>
            </a:r>
            <a:r>
              <a:rPr lang="en-US" sz="2400" dirty="0">
                <a:effectLst>
                  <a:outerShdw blurRad="38100" dist="38100" dir="2700000" algn="tl">
                    <a:srgbClr val="000000">
                      <a:alpha val="43137"/>
                    </a:srgbClr>
                  </a:outerShdw>
                </a:effectLst>
              </a:rPr>
              <a:t> twenty-one years old when he became king, and he reigned eleven years in Jerusalem. </a:t>
            </a:r>
            <a:r>
              <a:rPr lang="en-US" sz="2400" b="1" baseline="30000" dirty="0">
                <a:effectLst>
                  <a:outerShdw blurRad="38100" dist="38100" dir="2700000" algn="tl">
                    <a:srgbClr val="000000">
                      <a:alpha val="43137"/>
                    </a:srgbClr>
                  </a:outerShdw>
                </a:effectLst>
              </a:rPr>
              <a:t>12</a:t>
            </a:r>
            <a:r>
              <a:rPr lang="en-US" sz="2400" dirty="0">
                <a:effectLst>
                  <a:outerShdw blurRad="38100" dist="38100" dir="2700000" algn="tl">
                    <a:srgbClr val="000000">
                      <a:alpha val="43137"/>
                    </a:srgbClr>
                  </a:outerShdw>
                </a:effectLst>
              </a:rPr>
              <a:t>He did evil in the sight of the LORD his God, </a:t>
            </a:r>
            <a:r>
              <a:rPr lang="en-US" sz="2400" i="1" dirty="0">
                <a:effectLst>
                  <a:outerShdw blurRad="38100" dist="38100" dir="2700000" algn="tl">
                    <a:srgbClr val="000000">
                      <a:alpha val="43137"/>
                    </a:srgbClr>
                  </a:outerShdw>
                </a:effectLst>
              </a:rPr>
              <a:t>and</a:t>
            </a:r>
            <a:r>
              <a:rPr lang="en-US" sz="2400" dirty="0">
                <a:effectLst>
                  <a:outerShdw blurRad="38100" dist="38100" dir="2700000" algn="tl">
                    <a:srgbClr val="000000">
                      <a:alpha val="43137"/>
                    </a:srgbClr>
                  </a:outerShdw>
                </a:effectLst>
              </a:rPr>
              <a:t> </a:t>
            </a:r>
            <a:r>
              <a:rPr lang="en-US" sz="2400" b="1" u="sng" dirty="0">
                <a:solidFill>
                  <a:srgbClr val="FFFF00"/>
                </a:solidFill>
                <a:effectLst>
                  <a:outerShdw blurRad="38100" dist="38100" dir="2700000" algn="tl">
                    <a:srgbClr val="000000">
                      <a:alpha val="43137"/>
                    </a:srgbClr>
                  </a:outerShdw>
                </a:effectLst>
              </a:rPr>
              <a:t>did not humble himself before Jeremiah the prophet</a:t>
            </a:r>
            <a:r>
              <a:rPr lang="en-US" sz="2400"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who spoke</a:t>
            </a:r>
            <a:r>
              <a:rPr lang="en-US" sz="2400" dirty="0">
                <a:effectLst>
                  <a:outerShdw blurRad="38100" dist="38100" dir="2700000" algn="tl">
                    <a:srgbClr val="000000">
                      <a:alpha val="43137"/>
                    </a:srgbClr>
                  </a:outerShdw>
                </a:effectLst>
              </a:rPr>
              <a:t> from the mouth of the LORD. </a:t>
            </a:r>
          </a:p>
        </p:txBody>
      </p:sp>
      <p:sp>
        <p:nvSpPr>
          <p:cNvPr id="2" name="Rectangle 1"/>
          <p:cNvSpPr/>
          <p:nvPr/>
        </p:nvSpPr>
        <p:spPr>
          <a:xfrm>
            <a:off x="1047948" y="4171061"/>
            <a:ext cx="11001614" cy="1553054"/>
          </a:xfrm>
          <a:prstGeom prst="rect">
            <a:avLst/>
          </a:prstGeom>
        </p:spPr>
        <p:txBody>
          <a:bodyPr wrap="square">
            <a:spAutoFit/>
          </a:bodyPr>
          <a:lstStyle/>
          <a:p>
            <a:pPr marL="461963" indent="-461963">
              <a:lnSpc>
                <a:spcPct val="150000"/>
              </a:lnSpc>
              <a:buFont typeface="Wingdings" pitchFamily="2" charset="2"/>
              <a:buChar char="Ø"/>
            </a:pPr>
            <a:r>
              <a:rPr lang="en-US" sz="2200" b="1" cap="small" dirty="0"/>
              <a:t>We cannot be delivered without repenting of our sin</a:t>
            </a:r>
          </a:p>
          <a:p>
            <a:pPr marL="461963" indent="-461963">
              <a:lnSpc>
                <a:spcPct val="150000"/>
              </a:lnSpc>
              <a:buFont typeface="Wingdings" pitchFamily="2" charset="2"/>
              <a:buChar char="Ø"/>
            </a:pPr>
            <a:r>
              <a:rPr lang="en-US" sz="2200" b="1" cap="small" dirty="0"/>
              <a:t>We cannot expect God to act simply to avoid the consequences of our sins</a:t>
            </a:r>
          </a:p>
          <a:p>
            <a:pPr marL="461963" indent="-461963">
              <a:lnSpc>
                <a:spcPct val="150000"/>
              </a:lnSpc>
              <a:buFont typeface="Wingdings" pitchFamily="2" charset="2"/>
              <a:buChar char="Ø"/>
            </a:pPr>
            <a:r>
              <a:rPr lang="en-US" sz="2200" b="1" cap="small" dirty="0"/>
              <a:t>We cannot come to God without a full surrender of the will.</a:t>
            </a:r>
          </a:p>
        </p:txBody>
      </p:sp>
      <p:cxnSp>
        <p:nvCxnSpPr>
          <p:cNvPr id="19" name="Straight Connector 18"/>
          <p:cNvCxnSpPr/>
          <p:nvPr/>
        </p:nvCxnSpPr>
        <p:spPr>
          <a:xfrm>
            <a:off x="5874743" y="5640368"/>
            <a:ext cx="334467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67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22" presetClass="entr" presetSubtype="8"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92072" y="1338596"/>
            <a:ext cx="9601200" cy="3026004"/>
          </a:xfrm>
        </p:spPr>
        <p:txBody>
          <a:bodyPr>
            <a:normAutofit/>
          </a:bodyPr>
          <a:lstStyle/>
          <a:p>
            <a:pPr>
              <a:lnSpc>
                <a:spcPts val="3100"/>
              </a:lnSpc>
            </a:pPr>
            <a:r>
              <a:rPr lang="en-US" sz="2400" b="1" dirty="0" err="1"/>
              <a:t>Jer</a:t>
            </a:r>
            <a:r>
              <a:rPr lang="en-US" sz="2400" b="1" dirty="0"/>
              <a:t> 21:1-3</a:t>
            </a:r>
            <a:r>
              <a:rPr lang="en-US" sz="2400" dirty="0"/>
              <a:t>  </a:t>
            </a:r>
            <a:r>
              <a:rPr lang="en-US" sz="2400" dirty="0">
                <a:solidFill>
                  <a:schemeClr val="tx2"/>
                </a:solidFill>
                <a:effectLst>
                  <a:outerShdw blurRad="38100" dist="38100" dir="2700000" algn="tl">
                    <a:srgbClr val="000000">
                      <a:alpha val="43137"/>
                    </a:srgbClr>
                  </a:outerShdw>
                </a:effectLst>
              </a:rPr>
              <a:t>The word which came to Jeremiah from the LORD when King Zedekiah sent to him Pashhur the son of Melchiah, and Zephaniah the son of Maaseiah, the priest, saying, </a:t>
            </a:r>
            <a:r>
              <a:rPr lang="en-US" sz="2400" b="1" baseline="30000" dirty="0">
                <a:solidFill>
                  <a:schemeClr val="tx2"/>
                </a:solidFill>
                <a:effectLst>
                  <a:outerShdw blurRad="38100" dist="38100" dir="2700000" algn="tl">
                    <a:srgbClr val="000000">
                      <a:alpha val="43137"/>
                    </a:srgbClr>
                  </a:outerShdw>
                </a:effectLst>
              </a:rPr>
              <a:t>2</a:t>
            </a:r>
            <a:r>
              <a:rPr lang="en-US" sz="2400" dirty="0">
                <a:solidFill>
                  <a:schemeClr val="tx2"/>
                </a:solidFill>
                <a:effectLst>
                  <a:outerShdw blurRad="38100" dist="38100" dir="2700000" algn="tl">
                    <a:srgbClr val="000000">
                      <a:alpha val="43137"/>
                    </a:srgbClr>
                  </a:outerShdw>
                </a:effectLst>
              </a:rPr>
              <a:t>"Please inquire of the LORD for us, for Nebuchadnezzar king of Babylon makes war against us. Perhaps the LORD will deal with us according to all His wonderful works, that </a:t>
            </a:r>
            <a:r>
              <a:rPr lang="en-US" sz="2400" i="1" dirty="0">
                <a:solidFill>
                  <a:schemeClr val="tx2"/>
                </a:solidFill>
                <a:effectLst>
                  <a:outerShdw blurRad="38100" dist="38100" dir="2700000" algn="tl">
                    <a:srgbClr val="000000">
                      <a:alpha val="43137"/>
                    </a:srgbClr>
                  </a:outerShdw>
                </a:effectLst>
              </a:rPr>
              <a:t>the king</a:t>
            </a:r>
            <a:r>
              <a:rPr lang="en-US" sz="2400" dirty="0">
                <a:solidFill>
                  <a:schemeClr val="tx2"/>
                </a:solidFill>
                <a:effectLst>
                  <a:outerShdw blurRad="38100" dist="38100" dir="2700000" algn="tl">
                    <a:srgbClr val="000000">
                      <a:alpha val="43137"/>
                    </a:srgbClr>
                  </a:outerShdw>
                </a:effectLst>
              </a:rPr>
              <a:t> may go away from us." </a:t>
            </a:r>
            <a:r>
              <a:rPr lang="en-US" sz="2400" b="1" baseline="30000" dirty="0">
                <a:solidFill>
                  <a:schemeClr val="tx2"/>
                </a:solidFill>
                <a:effectLst>
                  <a:outerShdw blurRad="38100" dist="38100" dir="2700000" algn="tl">
                    <a:srgbClr val="000000">
                      <a:alpha val="43137"/>
                    </a:srgbClr>
                  </a:outerShdw>
                </a:effectLst>
              </a:rPr>
              <a:t>3</a:t>
            </a:r>
            <a:r>
              <a:rPr lang="en-US" sz="2400" dirty="0">
                <a:solidFill>
                  <a:schemeClr val="tx2"/>
                </a:solidFill>
                <a:effectLst>
                  <a:outerShdw blurRad="38100" dist="38100" dir="2700000" algn="tl">
                    <a:srgbClr val="000000">
                      <a:alpha val="43137"/>
                    </a:srgbClr>
                  </a:outerShdw>
                </a:effectLst>
              </a:rPr>
              <a:t>Then Jeremiah said to them…</a:t>
            </a:r>
            <a:endParaRPr lang="en-US" dirty="0"/>
          </a:p>
        </p:txBody>
      </p:sp>
      <p:sp>
        <p:nvSpPr>
          <p:cNvPr id="7" name="Title 6"/>
          <p:cNvSpPr>
            <a:spLocks noGrp="1"/>
          </p:cNvSpPr>
          <p:nvPr>
            <p:ph type="title"/>
          </p:nvPr>
        </p:nvSpPr>
        <p:spPr>
          <a:xfrm>
            <a:off x="692071" y="79336"/>
            <a:ext cx="10629507" cy="1143000"/>
          </a:xfrm>
        </p:spPr>
        <p:txBody>
          <a:bodyPr/>
          <a:lstStyle/>
          <a:p>
            <a:r>
              <a:rPr lang="en-US" dirty="0"/>
              <a:t>“The way of life and the way of death” </a:t>
            </a:r>
            <a:r>
              <a:rPr lang="en-US" sz="2000" dirty="0">
                <a:solidFill>
                  <a:schemeClr val="tx2"/>
                </a:solidFill>
              </a:rPr>
              <a:t>– chapter 21</a:t>
            </a:r>
          </a:p>
        </p:txBody>
      </p:sp>
      <p:sp>
        <p:nvSpPr>
          <p:cNvPr id="15" name="Rectangle 14"/>
          <p:cNvSpPr/>
          <p:nvPr/>
        </p:nvSpPr>
        <p:spPr>
          <a:xfrm>
            <a:off x="8135604" y="6363715"/>
            <a:ext cx="3913957" cy="461665"/>
          </a:xfrm>
          <a:prstGeom prst="rect">
            <a:avLst/>
          </a:prstGeom>
        </p:spPr>
        <p:txBody>
          <a:bodyPr wrap="none">
            <a:spAutoFit/>
          </a:bodyPr>
          <a:lstStyle/>
          <a:p>
            <a:pPr algn="r"/>
            <a:r>
              <a:rPr lang="en-US" sz="2400" b="1" cap="small" dirty="0">
                <a:solidFill>
                  <a:schemeClr val="tx2"/>
                </a:solidFill>
              </a:rPr>
              <a:t>Lesson 7:  woes to Zedekiah</a:t>
            </a:r>
          </a:p>
        </p:txBody>
      </p:sp>
      <p:cxnSp>
        <p:nvCxnSpPr>
          <p:cNvPr id="12" name="Straight Connector 11"/>
          <p:cNvCxnSpPr/>
          <p:nvPr/>
        </p:nvCxnSpPr>
        <p:spPr>
          <a:xfrm>
            <a:off x="8202891" y="3687448"/>
            <a:ext cx="18896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47947" y="4084945"/>
            <a:ext cx="18896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96359" y="4477976"/>
            <a:ext cx="7251377" cy="830997"/>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solidFill>
                  <a:schemeClr val="tx2"/>
                </a:solidFill>
                <a:effectLst>
                  <a:outerShdw blurRad="38100" dist="38100" dir="2700000" algn="tl">
                    <a:srgbClr val="000000">
                      <a:alpha val="43137"/>
                    </a:srgbClr>
                  </a:outerShdw>
                </a:effectLst>
              </a:rPr>
              <a:t>Jeremiah had come a long way from those days that he wished he had not been born!</a:t>
            </a:r>
          </a:p>
        </p:txBody>
      </p:sp>
    </p:spTree>
    <p:extLst>
      <p:ext uri="{BB962C8B-B14F-4D97-AF65-F5344CB8AC3E}">
        <p14:creationId xmlns:p14="http://schemas.microsoft.com/office/powerpoint/2010/main" val="121919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2278</Words>
  <Application>Microsoft Office PowerPoint</Application>
  <PresentationFormat>Widescreen</PresentationFormat>
  <Paragraphs>394</Paragraphs>
  <Slides>33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Cambria</vt:lpstr>
      <vt:lpstr>Tahoma</vt:lpstr>
      <vt:lpstr>Tempus Sans ITC</vt:lpstr>
      <vt:lpstr>Times New Roman</vt:lpstr>
      <vt:lpstr>Verdana</vt:lpstr>
      <vt:lpstr>Wingdings</vt:lpstr>
      <vt:lpstr>Red Line Business 16x9</vt:lpstr>
      <vt:lpstr>Image</vt:lpstr>
      <vt:lpstr>Jeremiah – 40 years of prophecy</vt:lpstr>
      <vt:lpstr>Class Objectives</vt:lpstr>
      <vt:lpstr>Outline of Jeremiah</vt:lpstr>
      <vt:lpstr>Dating of Jeremiah’s Prophecies</vt:lpstr>
      <vt:lpstr>Prophets in Judah</vt:lpstr>
      <vt:lpstr>“The way of life and the way of death” – chapter 21</vt:lpstr>
      <vt:lpstr>“The way of life and the way of death” – chapter 21</vt:lpstr>
      <vt:lpstr>“The way of life and the way of death” – chapter 21</vt:lpstr>
      <vt:lpstr>“The way of life and the way of death” – chapter 21</vt:lpstr>
      <vt:lpstr>“The way of life and the way of death” – chapter 21</vt:lpstr>
      <vt:lpstr>“The way of life and the way of death” – chapter 21</vt:lpstr>
      <vt:lpstr>“The way of life and the way of death” – chapter 21</vt:lpstr>
      <vt:lpstr>“The way of life and the way of death” – chapter 21</vt:lpstr>
      <vt:lpstr>The house of the king of Judah– chapter 22</vt:lpstr>
      <vt:lpstr>Josiah’s sons</vt:lpstr>
      <vt:lpstr>Josiah’s sons</vt:lpstr>
      <vt:lpstr>The house of the king of Judah– chapter 22</vt:lpstr>
      <vt:lpstr>The house of the king of Judah– chapter 22</vt:lpstr>
      <vt:lpstr>The house of the king of Judah– chapter 22</vt:lpstr>
      <vt:lpstr>The house of the king of Judah– chapter 22</vt:lpstr>
      <vt:lpstr>The house of the king of Judah– chapter 22</vt:lpstr>
      <vt:lpstr>The house of the king of Judah– chapter 22</vt:lpstr>
      <vt:lpstr>The house of the king of Judah– chapter 22</vt:lpstr>
      <vt:lpstr>Woe to the shepherds &amp; the prophets – Chapter 23</vt:lpstr>
      <vt:lpstr>Woe to the shepherds &amp; the prophets – Chapter 23</vt:lpstr>
      <vt:lpstr>Woe to the shepherds &amp; the prophets – Chapter 23</vt:lpstr>
      <vt:lpstr>Woe to the shepherds &amp; the prophets – Chapter 23</vt:lpstr>
      <vt:lpstr>Woe to the shepherds &amp; the prophets – Chapter 23</vt:lpstr>
      <vt:lpstr>Woe to the shepherds &amp; the prophets – Chapter 23</vt:lpstr>
      <vt:lpstr>Woe to the shepherds &amp; the prophets – Chapter 23</vt:lpstr>
      <vt:lpstr>Vision Two baskets of figs – Chapter 24</vt:lpstr>
      <vt:lpstr>Vision Two baskets of figs – Chapter 24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2018-06-27T22:00:41Z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