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4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4800" b="1" cap="all"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B518395-2C89-4E91-B7F3-018EC0BF5214}" type="datetimeFigureOut">
              <a:rPr lang="en-US" smtClean="0"/>
              <a:pPr/>
              <a:t>6/7/2018</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F9D0853-84AD-4B1A-8D92-2319BE3AE78B}" type="slidenum">
              <a:rPr lang="en-US" smtClean="0"/>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868861"/>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9547" y="39859"/>
            <a:ext cx="7667763" cy="1356360"/>
          </a:xfrm>
        </p:spPr>
        <p:txBody>
          <a:bodyPr/>
          <a:lstStyle>
            <a:lvl1pPr>
              <a:defRPr>
                <a:solidFill>
                  <a:schemeClr val="tx2"/>
                </a:solidFill>
                <a:latin typeface="Calibri" panose="020F050202020403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09549" y="1487658"/>
            <a:ext cx="7665705" cy="4462975"/>
          </a:xfrm>
        </p:spPr>
        <p:txBody>
          <a:bodyPr>
            <a:normAutofit/>
          </a:bodyPr>
          <a:lstStyle>
            <a:lvl1pPr>
              <a:spcBef>
                <a:spcPts val="1000"/>
              </a:spcBef>
              <a:defRPr sz="1600">
                <a:solidFill>
                  <a:schemeClr val="tx2"/>
                </a:solidFill>
                <a:latin typeface="Calibri" panose="020F0502020204030204" pitchFamily="34" charset="0"/>
              </a:defRPr>
            </a:lvl1pPr>
            <a:lvl2pPr>
              <a:defRPr sz="1600">
                <a:solidFill>
                  <a:schemeClr val="tx2"/>
                </a:solidFill>
                <a:latin typeface="Calibri" panose="020F0502020204030204" pitchFamily="34" charset="0"/>
              </a:defRPr>
            </a:lvl2pPr>
            <a:lvl3pPr>
              <a:defRPr sz="1600">
                <a:solidFill>
                  <a:schemeClr val="tx2"/>
                </a:solidFill>
                <a:latin typeface="Calibri" panose="020F0502020204030204" pitchFamily="34" charset="0"/>
              </a:defRPr>
            </a:lvl3pPr>
            <a:lvl4pPr>
              <a:defRPr sz="1600">
                <a:solidFill>
                  <a:schemeClr val="tx2"/>
                </a:solidFill>
                <a:latin typeface="Calibri" panose="020F0502020204030204" pitchFamily="34" charset="0"/>
              </a:defRPr>
            </a:lvl4pPr>
            <a:lvl5pPr>
              <a:defRPr sz="1600">
                <a:solidFill>
                  <a:schemeClr val="tx2"/>
                </a:solidFill>
                <a:latin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B518395-2C89-4E91-B7F3-018EC0BF5214}" type="datetimeFigureOut">
              <a:rPr lang="en-US" smtClean="0">
                <a:solidFill>
                  <a:srgbClr val="244061"/>
                </a:solidFill>
              </a:rPr>
              <a:pPr/>
              <a:t>6/7/2018</a:t>
            </a:fld>
            <a:endParaRPr lang="en-US">
              <a:solidFill>
                <a:srgbClr val="244061"/>
              </a:solidFill>
            </a:endParaRPr>
          </a:p>
        </p:txBody>
      </p:sp>
      <p:sp>
        <p:nvSpPr>
          <p:cNvPr id="5" name="Footer Placeholder 4"/>
          <p:cNvSpPr>
            <a:spLocks noGrp="1"/>
          </p:cNvSpPr>
          <p:nvPr>
            <p:ph type="ftr" sz="quarter" idx="11"/>
          </p:nvPr>
        </p:nvSpPr>
        <p:spPr/>
        <p:txBody>
          <a:bodyPr/>
          <a:lstStyle/>
          <a:p>
            <a:endParaRPr lang="en-US">
              <a:solidFill>
                <a:srgbClr val="244061"/>
              </a:solidFill>
            </a:endParaRPr>
          </a:p>
        </p:txBody>
      </p:sp>
      <p:sp>
        <p:nvSpPr>
          <p:cNvPr id="6" name="Slide Number Placeholder 5"/>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
        <p:nvSpPr>
          <p:cNvPr id="7" name="Content Placeholder 2">
            <a:extLst>
              <a:ext uri="{FF2B5EF4-FFF2-40B4-BE49-F238E27FC236}">
                <a16:creationId xmlns="" xmlns:a16="http://schemas.microsoft.com/office/drawing/2014/main" id="{668A04EC-B8C7-476D-83E6-6F532C34AF8F}"/>
              </a:ext>
            </a:extLst>
          </p:cNvPr>
          <p:cNvSpPr>
            <a:spLocks noGrp="1"/>
          </p:cNvSpPr>
          <p:nvPr>
            <p:ph idx="13"/>
          </p:nvPr>
        </p:nvSpPr>
        <p:spPr>
          <a:xfrm>
            <a:off x="709549" y="994600"/>
            <a:ext cx="7665705" cy="401620"/>
          </a:xfrm>
        </p:spPr>
        <p:txBody>
          <a:bodyPr>
            <a:normAutofit/>
          </a:bodyPr>
          <a:lstStyle>
            <a:lvl1pPr marL="34290" indent="0">
              <a:spcBef>
                <a:spcPts val="1000"/>
              </a:spcBef>
              <a:buNone/>
              <a:defRPr sz="1600">
                <a:solidFill>
                  <a:schemeClr val="tx2"/>
                </a:solidFill>
                <a:latin typeface="Calibri" panose="020F0502020204030204" pitchFamily="34" charset="0"/>
              </a:defRPr>
            </a:lvl1pPr>
            <a:lvl2pPr>
              <a:defRPr sz="1600">
                <a:solidFill>
                  <a:schemeClr val="tx2"/>
                </a:solidFill>
                <a:latin typeface="Calibri" panose="020F0502020204030204" pitchFamily="34" charset="0"/>
              </a:defRPr>
            </a:lvl2pPr>
            <a:lvl3pPr>
              <a:defRPr sz="1600">
                <a:solidFill>
                  <a:schemeClr val="tx2"/>
                </a:solidFill>
                <a:latin typeface="Calibri" panose="020F0502020204030204" pitchFamily="34" charset="0"/>
              </a:defRPr>
            </a:lvl3pPr>
            <a:lvl4pPr>
              <a:defRPr sz="1600">
                <a:solidFill>
                  <a:schemeClr val="tx2"/>
                </a:solidFill>
                <a:latin typeface="Calibri" panose="020F0502020204030204" pitchFamily="34" charset="0"/>
              </a:defRPr>
            </a:lvl4pPr>
            <a:lvl5pPr marL="782960" indent="0">
              <a:buNone/>
              <a:defRPr sz="1600">
                <a:solidFill>
                  <a:schemeClr val="tx2"/>
                </a:solidFill>
                <a:latin typeface="Calibri" panose="020F0502020204030204" pitchFamily="34" charset="0"/>
              </a:defRPr>
            </a:lvl5pPr>
          </a:lstStyle>
          <a:p>
            <a:pPr lvl="0"/>
            <a:endParaRPr lang="en-US" dirty="0"/>
          </a:p>
        </p:txBody>
      </p:sp>
    </p:spTree>
    <p:extLst>
      <p:ext uri="{BB962C8B-B14F-4D97-AF65-F5344CB8AC3E}">
        <p14:creationId xmlns:p14="http://schemas.microsoft.com/office/powerpoint/2010/main" val="317379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48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518395-2C89-4E91-B7F3-018EC0BF5214}" type="datetimeFigureOut">
              <a:rPr lang="en-US" smtClean="0">
                <a:solidFill>
                  <a:srgbClr val="244061"/>
                </a:solidFill>
              </a:rPr>
              <a:pPr/>
              <a:t>6/7/2018</a:t>
            </a:fld>
            <a:endParaRPr lang="en-US">
              <a:solidFill>
                <a:srgbClr val="244061"/>
              </a:solidFill>
            </a:endParaRPr>
          </a:p>
        </p:txBody>
      </p:sp>
      <p:sp>
        <p:nvSpPr>
          <p:cNvPr id="5" name="Footer Placeholder 4"/>
          <p:cNvSpPr>
            <a:spLocks noGrp="1"/>
          </p:cNvSpPr>
          <p:nvPr>
            <p:ph type="ftr" sz="quarter" idx="11"/>
          </p:nvPr>
        </p:nvSpPr>
        <p:spPr/>
        <p:txBody>
          <a:bodyPr/>
          <a:lstStyle/>
          <a:p>
            <a:endParaRPr lang="en-US">
              <a:solidFill>
                <a:srgbClr val="244061"/>
              </a:solidFill>
            </a:endParaRPr>
          </a:p>
        </p:txBody>
      </p:sp>
      <p:sp>
        <p:nvSpPr>
          <p:cNvPr id="6" name="Slide Number Placeholder 5"/>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2012331"/>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EB518395-2C89-4E91-B7F3-018EC0BF5214}" type="datetimeFigureOut">
              <a:rPr lang="en-US" smtClean="0">
                <a:solidFill>
                  <a:srgbClr val="244061"/>
                </a:solidFill>
              </a:rPr>
              <a:pPr/>
              <a:t>6/7/2018</a:t>
            </a:fld>
            <a:endParaRPr lang="en-US">
              <a:solidFill>
                <a:srgbClr val="244061"/>
              </a:solidFill>
            </a:endParaRPr>
          </a:p>
        </p:txBody>
      </p:sp>
      <p:sp>
        <p:nvSpPr>
          <p:cNvPr id="4" name="Footer Placeholder 3"/>
          <p:cNvSpPr>
            <a:spLocks noGrp="1"/>
          </p:cNvSpPr>
          <p:nvPr>
            <p:ph type="ftr" sz="quarter" idx="11"/>
          </p:nvPr>
        </p:nvSpPr>
        <p:spPr/>
        <p:txBody>
          <a:bodyPr/>
          <a:lstStyle/>
          <a:p>
            <a:endParaRPr lang="en-US">
              <a:solidFill>
                <a:srgbClr val="244061"/>
              </a:solidFill>
            </a:endParaRPr>
          </a:p>
        </p:txBody>
      </p:sp>
      <p:sp>
        <p:nvSpPr>
          <p:cNvPr id="5" name="Slide Number Placeholder 4"/>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Tree>
    <p:extLst>
      <p:ext uri="{BB962C8B-B14F-4D97-AF65-F5344CB8AC3E}">
        <p14:creationId xmlns:p14="http://schemas.microsoft.com/office/powerpoint/2010/main" val="2236306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18395-2C89-4E91-B7F3-018EC0BF5214}" type="datetimeFigureOut">
              <a:rPr lang="en-US" smtClean="0">
                <a:solidFill>
                  <a:srgbClr val="244061"/>
                </a:solidFill>
              </a:rPr>
              <a:pPr/>
              <a:t>6/7/2018</a:t>
            </a:fld>
            <a:endParaRPr lang="en-US">
              <a:solidFill>
                <a:srgbClr val="244061"/>
              </a:solidFill>
            </a:endParaRPr>
          </a:p>
        </p:txBody>
      </p:sp>
      <p:sp>
        <p:nvSpPr>
          <p:cNvPr id="3" name="Footer Placeholder 2"/>
          <p:cNvSpPr>
            <a:spLocks noGrp="1"/>
          </p:cNvSpPr>
          <p:nvPr>
            <p:ph type="ftr" sz="quarter" idx="11"/>
          </p:nvPr>
        </p:nvSpPr>
        <p:spPr/>
        <p:txBody>
          <a:bodyPr/>
          <a:lstStyle/>
          <a:p>
            <a:endParaRPr lang="en-US">
              <a:solidFill>
                <a:srgbClr val="244061"/>
              </a:solidFill>
            </a:endParaRPr>
          </a:p>
        </p:txBody>
      </p:sp>
      <p:sp>
        <p:nvSpPr>
          <p:cNvPr id="4" name="Slide Number Placeholder 3"/>
          <p:cNvSpPr>
            <a:spLocks noGrp="1"/>
          </p:cNvSpPr>
          <p:nvPr>
            <p:ph type="sldNum" sz="quarter" idx="12"/>
          </p:nvPr>
        </p:nvSpPr>
        <p:spPr/>
        <p:txBody>
          <a:bodyPr/>
          <a:lstStyle/>
          <a:p>
            <a:fld id="{2F9D0853-84AD-4B1A-8D92-2319BE3AE78B}" type="slidenum">
              <a:rPr lang="en-US" smtClean="0">
                <a:solidFill>
                  <a:srgbClr val="244061"/>
                </a:solidFill>
              </a:rPr>
              <a:pPr/>
              <a:t>‹#›</a:t>
            </a:fld>
            <a:endParaRPr lang="en-US">
              <a:solidFill>
                <a:srgbClr val="244061"/>
              </a:solidFill>
            </a:endParaRPr>
          </a:p>
        </p:txBody>
      </p:sp>
    </p:spTree>
    <p:extLst>
      <p:ext uri="{BB962C8B-B14F-4D97-AF65-F5344CB8AC3E}">
        <p14:creationId xmlns:p14="http://schemas.microsoft.com/office/powerpoint/2010/main" val="3193380279"/>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7">
            <a:extLst>
              <a:ext uri="{FF2B5EF4-FFF2-40B4-BE49-F238E27FC236}">
                <a16:creationId xmlns="" xmlns:a16="http://schemas.microsoft.com/office/drawing/2014/main" id="{BF146335-072C-4D37-80B9-CA62E476B694}"/>
              </a:ext>
            </a:extLst>
          </p:cNvPr>
          <p:cNvSpPr>
            <a:spLocks noGrp="1" noChangeArrowheads="1"/>
          </p:cNvSpPr>
          <p:nvPr>
            <p:ph type="dt" sz="half" idx="10"/>
          </p:nvPr>
        </p:nvSpPr>
        <p:spPr>
          <a:ln/>
        </p:spPr>
        <p:txBody>
          <a:bodyPr/>
          <a:lstStyle>
            <a:lvl1pPr>
              <a:defRPr/>
            </a:lvl1pPr>
          </a:lstStyle>
          <a:p>
            <a:pPr>
              <a:defRPr/>
            </a:pPr>
            <a:endParaRPr lang="en-US">
              <a:solidFill>
                <a:srgbClr val="244061"/>
              </a:solidFill>
            </a:endParaRPr>
          </a:p>
        </p:txBody>
      </p:sp>
      <p:sp>
        <p:nvSpPr>
          <p:cNvPr id="5" name="Rectangle 98">
            <a:extLst>
              <a:ext uri="{FF2B5EF4-FFF2-40B4-BE49-F238E27FC236}">
                <a16:creationId xmlns="" xmlns:a16="http://schemas.microsoft.com/office/drawing/2014/main" id="{16CE9F5C-496B-4C11-AC6E-73192AEE61B7}"/>
              </a:ext>
            </a:extLst>
          </p:cNvPr>
          <p:cNvSpPr>
            <a:spLocks noGrp="1" noChangeArrowheads="1"/>
          </p:cNvSpPr>
          <p:nvPr>
            <p:ph type="ftr" sz="quarter" idx="11"/>
          </p:nvPr>
        </p:nvSpPr>
        <p:spPr>
          <a:ln/>
        </p:spPr>
        <p:txBody>
          <a:bodyPr/>
          <a:lstStyle>
            <a:lvl1pPr>
              <a:defRPr/>
            </a:lvl1pPr>
          </a:lstStyle>
          <a:p>
            <a:pPr>
              <a:defRPr/>
            </a:pPr>
            <a:endParaRPr lang="en-US">
              <a:solidFill>
                <a:srgbClr val="244061"/>
              </a:solidFill>
            </a:endParaRPr>
          </a:p>
        </p:txBody>
      </p:sp>
      <p:sp>
        <p:nvSpPr>
          <p:cNvPr id="6" name="Rectangle 99">
            <a:extLst>
              <a:ext uri="{FF2B5EF4-FFF2-40B4-BE49-F238E27FC236}">
                <a16:creationId xmlns="" xmlns:a16="http://schemas.microsoft.com/office/drawing/2014/main" id="{9223294A-5548-4025-A7B6-667719AB2A0C}"/>
              </a:ext>
            </a:extLst>
          </p:cNvPr>
          <p:cNvSpPr>
            <a:spLocks noGrp="1" noChangeArrowheads="1"/>
          </p:cNvSpPr>
          <p:nvPr>
            <p:ph type="sldNum" sz="quarter" idx="12"/>
          </p:nvPr>
        </p:nvSpPr>
        <p:spPr>
          <a:ln/>
        </p:spPr>
        <p:txBody>
          <a:bodyPr/>
          <a:lstStyle>
            <a:lvl1pPr>
              <a:defRPr/>
            </a:lvl1pPr>
          </a:lstStyle>
          <a:p>
            <a:fld id="{299B0633-5C68-4008-97D1-CE3897B02404}" type="slidenum">
              <a:rPr lang="en-US" altLang="en-US">
                <a:solidFill>
                  <a:srgbClr val="244061"/>
                </a:solidFill>
              </a:rPr>
              <a:pPr/>
              <a:t>‹#›</a:t>
            </a:fld>
            <a:endParaRPr lang="en-US" altLang="en-US">
              <a:solidFill>
                <a:srgbClr val="244061"/>
              </a:solidFill>
            </a:endParaRPr>
          </a:p>
        </p:txBody>
      </p:sp>
    </p:spTree>
    <p:extLst>
      <p:ext uri="{BB962C8B-B14F-4D97-AF65-F5344CB8AC3E}">
        <p14:creationId xmlns:p14="http://schemas.microsoft.com/office/powerpoint/2010/main" val="30264363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latin typeface="Calibri" panose="020F0502020204030204" pitchFamily="34" charset="0"/>
              </a:defRPr>
            </a:lvl1pPr>
          </a:lstStyle>
          <a:p>
            <a:pPr defTabSz="457200"/>
            <a:fld id="{EB518395-2C89-4E91-B7F3-018EC0BF5214}" type="datetimeFigureOut">
              <a:rPr lang="en-US" smtClean="0">
                <a:solidFill>
                  <a:srgbClr val="244061"/>
                </a:solidFill>
              </a:rPr>
              <a:pPr defTabSz="457200"/>
              <a:t>6/7/2018</a:t>
            </a:fld>
            <a:endParaRPr lang="en-US">
              <a:solidFill>
                <a:srgbClr val="244061"/>
              </a:solidFill>
            </a:endParaRPr>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latin typeface="Calibri" panose="020F0502020204030204" pitchFamily="34" charset="0"/>
              </a:defRPr>
            </a:lvl1pPr>
          </a:lstStyle>
          <a:p>
            <a:pPr defTabSz="457200"/>
            <a:endParaRPr lang="en-US">
              <a:solidFill>
                <a:srgbClr val="244061"/>
              </a:solidFill>
            </a:endParaRPr>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latin typeface="Calibri" panose="020F0502020204030204" pitchFamily="34" charset="0"/>
              </a:defRPr>
            </a:lvl1pPr>
          </a:lstStyle>
          <a:p>
            <a:pPr defTabSz="457200"/>
            <a:fld id="{2F9D0853-84AD-4B1A-8D92-2319BE3AE78B}" type="slidenum">
              <a:rPr lang="en-US" smtClean="0">
                <a:solidFill>
                  <a:srgbClr val="244061"/>
                </a:solidFill>
              </a:rPr>
              <a:pPr defTabSz="457200"/>
              <a:t>‹#›</a:t>
            </a:fld>
            <a:endParaRPr lang="en-US">
              <a:solidFill>
                <a:srgbClr val="244061"/>
              </a:solidFill>
            </a:endParaRPr>
          </a:p>
        </p:txBody>
      </p:sp>
    </p:spTree>
    <p:extLst>
      <p:ext uri="{BB962C8B-B14F-4D97-AF65-F5344CB8AC3E}">
        <p14:creationId xmlns:p14="http://schemas.microsoft.com/office/powerpoint/2010/main" val="4100575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685800" rtl="0" eaLnBrk="1" latinLnBrk="0" hangingPunct="1">
        <a:lnSpc>
          <a:spcPct val="90000"/>
        </a:lnSpc>
        <a:spcBef>
          <a:spcPct val="0"/>
        </a:spcBef>
        <a:buNone/>
        <a:defRPr sz="4000" kern="1200">
          <a:solidFill>
            <a:schemeClr val="tx2"/>
          </a:solidFill>
          <a:latin typeface="Calibri" panose="020F0502020204030204" pitchFamily="34" charset="0"/>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tx2"/>
          </a:solidFill>
          <a:latin typeface="Calibri" panose="020F0502020204030204" pitchFamily="34" charset="0"/>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Micah 4:1 – 5:15</a:t>
            </a:r>
          </a:p>
        </p:txBody>
      </p:sp>
      <p:sp>
        <p:nvSpPr>
          <p:cNvPr id="3" name="Subtitle 2"/>
          <p:cNvSpPr>
            <a:spLocks noGrp="1"/>
          </p:cNvSpPr>
          <p:nvPr>
            <p:ph type="subTitle" idx="1"/>
          </p:nvPr>
        </p:nvSpPr>
        <p:spPr/>
        <p:txBody>
          <a:bodyPr/>
          <a:lstStyle/>
          <a:p>
            <a:r>
              <a:rPr lang="en-US" dirty="0"/>
              <a:t>HOPE AND REDEMPTION</a:t>
            </a:r>
          </a:p>
        </p:txBody>
      </p:sp>
    </p:spTree>
    <p:extLst>
      <p:ext uri="{BB962C8B-B14F-4D97-AF65-F5344CB8AC3E}">
        <p14:creationId xmlns:p14="http://schemas.microsoft.com/office/powerpoint/2010/main" val="61033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67D5F1-078A-4B0E-BBC3-88C57BC564D2}"/>
              </a:ext>
            </a:extLst>
          </p:cNvPr>
          <p:cNvSpPr>
            <a:spLocks noGrp="1"/>
          </p:cNvSpPr>
          <p:nvPr>
            <p:ph type="title"/>
          </p:nvPr>
        </p:nvSpPr>
        <p:spPr/>
        <p:txBody>
          <a:bodyPr/>
          <a:lstStyle/>
          <a:p>
            <a:r>
              <a:rPr lang="en-US" dirty="0"/>
              <a:t>Micah Chapter 4:1-13</a:t>
            </a:r>
          </a:p>
        </p:txBody>
      </p:sp>
      <p:graphicFrame>
        <p:nvGraphicFramePr>
          <p:cNvPr id="4" name="Table 3">
            <a:extLst>
              <a:ext uri="{FF2B5EF4-FFF2-40B4-BE49-F238E27FC236}">
                <a16:creationId xmlns="" xmlns:a16="http://schemas.microsoft.com/office/drawing/2014/main" id="{0EF14663-DBEE-4013-A7BF-1D5119014733}"/>
              </a:ext>
            </a:extLst>
          </p:cNvPr>
          <p:cNvGraphicFramePr>
            <a:graphicFrameLocks noGrp="1"/>
          </p:cNvGraphicFramePr>
          <p:nvPr>
            <p:extLst>
              <p:ext uri="{D42A27DB-BD31-4B8C-83A1-F6EECF244321}">
                <p14:modId xmlns:p14="http://schemas.microsoft.com/office/powerpoint/2010/main" val="1671639459"/>
              </p:ext>
            </p:extLst>
          </p:nvPr>
        </p:nvGraphicFramePr>
        <p:xfrm>
          <a:off x="730249" y="1047750"/>
          <a:ext cx="7647060" cy="5440680"/>
        </p:xfrm>
        <a:graphic>
          <a:graphicData uri="http://schemas.openxmlformats.org/drawingml/2006/table">
            <a:tbl>
              <a:tblPr firstRow="1" bandRow="1">
                <a:tableStyleId>{5C22544A-7EE6-4342-B048-85BDC9FD1C3A}</a:tableStyleId>
              </a:tblPr>
              <a:tblGrid>
                <a:gridCol w="3302001">
                  <a:extLst>
                    <a:ext uri="{9D8B030D-6E8A-4147-A177-3AD203B41FA5}">
                      <a16:colId xmlns="" xmlns:a16="http://schemas.microsoft.com/office/drawing/2014/main" val="1597627812"/>
                    </a:ext>
                  </a:extLst>
                </a:gridCol>
                <a:gridCol w="4345059">
                  <a:extLst>
                    <a:ext uri="{9D8B030D-6E8A-4147-A177-3AD203B41FA5}">
                      <a16:colId xmlns="" xmlns:a16="http://schemas.microsoft.com/office/drawing/2014/main" val="487342730"/>
                    </a:ext>
                  </a:extLst>
                </a:gridCol>
              </a:tblGrid>
              <a:tr h="2336800">
                <a:tc>
                  <a:txBody>
                    <a:bodyPr/>
                    <a:lstStyle/>
                    <a:p>
                      <a:pPr marL="34290" indent="0" algn="ctr">
                        <a:buNone/>
                      </a:pPr>
                      <a:r>
                        <a:rPr lang="en-US" sz="1300" b="1" dirty="0">
                          <a:solidFill>
                            <a:schemeClr val="tx2"/>
                          </a:solidFill>
                          <a:latin typeface="Calibri" panose="020F0502020204030204" pitchFamily="34" charset="0"/>
                        </a:rPr>
                        <a:t>THE MOUNTAIN OF THE LORD</a:t>
                      </a:r>
                    </a:p>
                    <a:p>
                      <a:pPr marL="34290" indent="0">
                        <a:buNone/>
                      </a:pPr>
                      <a:r>
                        <a:rPr lang="en-US" sz="1300" b="0" dirty="0">
                          <a:solidFill>
                            <a:schemeClr val="tx2"/>
                          </a:solidFill>
                          <a:latin typeface="Calibri" panose="020F0502020204030204" pitchFamily="34" charset="0"/>
                        </a:rPr>
                        <a:t>(1)  It shall come to pass in the latter days that the mountain of the house of the LORD shall be established as the highest of the mountains, and it shall be lifted up above the hills; and peoples shall flow to it,</a:t>
                      </a:r>
                    </a:p>
                    <a:p>
                      <a:pPr marL="34290" indent="0">
                        <a:buNone/>
                      </a:pPr>
                      <a:r>
                        <a:rPr lang="en-US" sz="1300" b="0" dirty="0">
                          <a:solidFill>
                            <a:schemeClr val="tx2"/>
                          </a:solidFill>
                          <a:latin typeface="Calibri" panose="020F0502020204030204" pitchFamily="34" charset="0"/>
                        </a:rPr>
                        <a:t>(2)  and many nations shall come, and say: “Come, let us go up to the mountain of the LORD, to the house of the God of Jacob, that he may teach us his ways and that we may walk in his paths.” For out of Zion shall go forth the law, and the word of the LORD from Jerusalem.</a:t>
                      </a:r>
                    </a:p>
                    <a:p>
                      <a:pPr marL="34290" indent="0">
                        <a:buNone/>
                      </a:pPr>
                      <a:r>
                        <a:rPr lang="en-US" sz="1300" b="0" dirty="0">
                          <a:solidFill>
                            <a:schemeClr val="tx2"/>
                          </a:solidFill>
                          <a:latin typeface="Calibri" panose="020F0502020204030204" pitchFamily="34" charset="0"/>
                        </a:rPr>
                        <a:t>(3)  He shall judge between many peoples, and shall decide disputes for strong nations far away; and they shall beat their swords into plowshares, and their spears into pruning hooks; nation shall not lift up sword against nation, neither shall they learn war anymore;</a:t>
                      </a:r>
                    </a:p>
                    <a:p>
                      <a:pPr marL="34290" indent="0">
                        <a:buNone/>
                      </a:pPr>
                      <a:r>
                        <a:rPr lang="en-US" sz="1300" b="0" dirty="0">
                          <a:solidFill>
                            <a:schemeClr val="tx2"/>
                          </a:solidFill>
                          <a:latin typeface="Calibri" panose="020F0502020204030204" pitchFamily="34" charset="0"/>
                        </a:rPr>
                        <a:t>(4)  but they shall sit every man under his vine and under his fig tree, and no one shall make them afraid, for the mouth of the LORD of hosts has spoken.</a:t>
                      </a:r>
                    </a:p>
                    <a:p>
                      <a:pPr marL="34290" indent="0">
                        <a:buNone/>
                      </a:pPr>
                      <a:r>
                        <a:rPr lang="en-US" sz="1300" b="0" dirty="0">
                          <a:solidFill>
                            <a:schemeClr val="tx2"/>
                          </a:solidFill>
                          <a:latin typeface="Calibri" panose="020F0502020204030204" pitchFamily="34" charset="0"/>
                        </a:rPr>
                        <a:t>(5)  For all the peoples walk each in the name of its god, but we will walk in the name of the LORD our God forever and ever.</a:t>
                      </a:r>
                    </a:p>
                  </a:txBody>
                  <a:tcPr>
                    <a:lnL w="28575" cap="flat" cmpd="sng" algn="ctr">
                      <a:solidFill>
                        <a:schemeClr val="bg1">
                          <a:lumMod val="85000"/>
                        </a:schemeClr>
                      </a:solidFill>
                      <a:prstDash val="solid"/>
                      <a:round/>
                      <a:headEnd type="none" w="med" len="med"/>
                      <a:tailEnd type="none" w="med" len="med"/>
                    </a:lnL>
                    <a:lnR w="28575" cap="flat" cmpd="sng" algn="ctr">
                      <a:solidFill>
                        <a:schemeClr val="bg1">
                          <a:lumMod val="85000"/>
                        </a:schemeClr>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 indent="0" algn="ctr">
                        <a:buNone/>
                      </a:pPr>
                      <a:r>
                        <a:rPr lang="en-US" sz="1300" b="1" dirty="0">
                          <a:solidFill>
                            <a:schemeClr val="tx2"/>
                          </a:solidFill>
                          <a:latin typeface="Calibri" panose="020F0502020204030204" pitchFamily="34" charset="0"/>
                        </a:rPr>
                        <a:t>THE LORD SHALL RESCUE ZION</a:t>
                      </a:r>
                    </a:p>
                    <a:p>
                      <a:pPr marL="34290" indent="0">
                        <a:buNone/>
                      </a:pPr>
                      <a:r>
                        <a:rPr lang="en-US" sz="1300" b="0" dirty="0">
                          <a:solidFill>
                            <a:schemeClr val="tx2"/>
                          </a:solidFill>
                          <a:latin typeface="Calibri" panose="020F0502020204030204" pitchFamily="34" charset="0"/>
                        </a:rPr>
                        <a:t>(6)  In that day, declares the LORD, I will assemble the lame and gather those who have been driven away and those whom I have afflicted;</a:t>
                      </a:r>
                    </a:p>
                    <a:p>
                      <a:pPr algn="l"/>
                      <a:r>
                        <a:rPr lang="en-US" sz="1300" b="0" dirty="0">
                          <a:solidFill>
                            <a:schemeClr val="tx2"/>
                          </a:solidFill>
                          <a:latin typeface="Calibri" panose="020F0502020204030204" pitchFamily="34" charset="0"/>
                        </a:rPr>
                        <a:t>(7)  and the lame I will make the remnant, and those who were cast off, a strong nation; and the LORD will reign over them in Mount Zion from this time forth and forevermore.</a:t>
                      </a:r>
                    </a:p>
                    <a:p>
                      <a:pPr algn="l"/>
                      <a:r>
                        <a:rPr lang="en-US" sz="1300" b="0" dirty="0">
                          <a:solidFill>
                            <a:schemeClr val="tx2"/>
                          </a:solidFill>
                          <a:latin typeface="Calibri" panose="020F0502020204030204" pitchFamily="34" charset="0"/>
                        </a:rPr>
                        <a:t>(8)  And you, O tower of the flock, hill of the daughter of Zion, to you shall it come, the former dominion shall come, kingship for the daughter of Jerusalem.</a:t>
                      </a:r>
                    </a:p>
                    <a:p>
                      <a:pPr algn="l"/>
                      <a:r>
                        <a:rPr lang="en-US" sz="1300" b="0" dirty="0">
                          <a:solidFill>
                            <a:schemeClr val="tx2"/>
                          </a:solidFill>
                          <a:latin typeface="Calibri" panose="020F0502020204030204" pitchFamily="34" charset="0"/>
                        </a:rPr>
                        <a:t>(9)  Now why do you cry aloud? Is there no king in you? Has your counselor perished, that pain seized you like a woman in labor?</a:t>
                      </a:r>
                    </a:p>
                    <a:p>
                      <a:pPr algn="l"/>
                      <a:r>
                        <a:rPr lang="en-US" sz="1300" b="0" dirty="0">
                          <a:solidFill>
                            <a:schemeClr val="tx2"/>
                          </a:solidFill>
                          <a:latin typeface="Calibri" panose="020F0502020204030204" pitchFamily="34" charset="0"/>
                        </a:rPr>
                        <a:t>(10)  Writhe and groan, O daughter of Zion, like a woman in labor, for now you shall go out from the city and dwell in the open country; you shall go to Babylon. There you shall be rescued; there the LORD will redeem you from the hand of your enemies.</a:t>
                      </a:r>
                    </a:p>
                    <a:p>
                      <a:pPr algn="l"/>
                      <a:r>
                        <a:rPr lang="en-US" sz="1300" b="0" dirty="0">
                          <a:solidFill>
                            <a:schemeClr val="tx2"/>
                          </a:solidFill>
                          <a:latin typeface="Calibri" panose="020F0502020204030204" pitchFamily="34" charset="0"/>
                        </a:rPr>
                        <a:t>(11)  Now many nations are assembled against you, saying, “Let her be defiled, and let our eyes gaze upon Zion.”</a:t>
                      </a:r>
                    </a:p>
                    <a:p>
                      <a:pPr algn="l"/>
                      <a:r>
                        <a:rPr lang="en-US" sz="1300" b="0" dirty="0">
                          <a:solidFill>
                            <a:schemeClr val="tx2"/>
                          </a:solidFill>
                          <a:latin typeface="Calibri" panose="020F0502020204030204" pitchFamily="34" charset="0"/>
                        </a:rPr>
                        <a:t>(12)  But they do not know the thoughts of the LORD; they do not understand his plan, that he has gathered them as sheaves to the threshing floor.(13)  Arise and thresh, O daughter of Zion, for I will make your horn iron, and I will make your hoofs bronze; you shall beat in pieces many peoples; and shall devote their gain to the LORD, their wealth to the Lord of the whole earth.</a:t>
                      </a:r>
                    </a:p>
                  </a:txBody>
                  <a:tcPr>
                    <a:lnL w="28575" cap="flat" cmpd="sng" algn="ctr">
                      <a:solidFill>
                        <a:schemeClr val="bg1">
                          <a:lumMod val="85000"/>
                        </a:schemeClr>
                      </a:solidFill>
                      <a:prstDash val="solid"/>
                      <a:round/>
                      <a:headEnd type="none" w="med" len="med"/>
                      <a:tailEnd type="none" w="med" len="med"/>
                    </a:lnL>
                    <a:lnR w="28575" cap="flat" cmpd="sng" algn="ctr">
                      <a:solidFill>
                        <a:schemeClr val="bg1">
                          <a:lumMod val="85000"/>
                        </a:schemeClr>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812446856"/>
                  </a:ext>
                </a:extLst>
              </a:tr>
            </a:tbl>
          </a:graphicData>
        </a:graphic>
      </p:graphicFrame>
    </p:spTree>
    <p:extLst>
      <p:ext uri="{BB962C8B-B14F-4D97-AF65-F5344CB8AC3E}">
        <p14:creationId xmlns:p14="http://schemas.microsoft.com/office/powerpoint/2010/main" val="412906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67D5F1-078A-4B0E-BBC3-88C57BC564D2}"/>
              </a:ext>
            </a:extLst>
          </p:cNvPr>
          <p:cNvSpPr>
            <a:spLocks noGrp="1"/>
          </p:cNvSpPr>
          <p:nvPr>
            <p:ph type="title"/>
          </p:nvPr>
        </p:nvSpPr>
        <p:spPr/>
        <p:txBody>
          <a:bodyPr/>
          <a:lstStyle/>
          <a:p>
            <a:r>
              <a:rPr lang="en-US" dirty="0"/>
              <a:t>Micah Chapter 5:1-15 </a:t>
            </a:r>
          </a:p>
        </p:txBody>
      </p:sp>
      <p:graphicFrame>
        <p:nvGraphicFramePr>
          <p:cNvPr id="4" name="Table 3">
            <a:extLst>
              <a:ext uri="{FF2B5EF4-FFF2-40B4-BE49-F238E27FC236}">
                <a16:creationId xmlns="" xmlns:a16="http://schemas.microsoft.com/office/drawing/2014/main" id="{AF2B3DDA-7BD7-4A3A-97BC-B4469192D103}"/>
              </a:ext>
            </a:extLst>
          </p:cNvPr>
          <p:cNvGraphicFramePr>
            <a:graphicFrameLocks noGrp="1"/>
          </p:cNvGraphicFramePr>
          <p:nvPr>
            <p:extLst>
              <p:ext uri="{D42A27DB-BD31-4B8C-83A1-F6EECF244321}">
                <p14:modId xmlns:p14="http://schemas.microsoft.com/office/powerpoint/2010/main" val="3169635252"/>
              </p:ext>
            </p:extLst>
          </p:nvPr>
        </p:nvGraphicFramePr>
        <p:xfrm>
          <a:off x="730249" y="1047750"/>
          <a:ext cx="7647060" cy="5440680"/>
        </p:xfrm>
        <a:graphic>
          <a:graphicData uri="http://schemas.openxmlformats.org/drawingml/2006/table">
            <a:tbl>
              <a:tblPr firstRow="1" bandRow="1">
                <a:tableStyleId>{5C22544A-7EE6-4342-B048-85BDC9FD1C3A}</a:tableStyleId>
              </a:tblPr>
              <a:tblGrid>
                <a:gridCol w="3581401">
                  <a:extLst>
                    <a:ext uri="{9D8B030D-6E8A-4147-A177-3AD203B41FA5}">
                      <a16:colId xmlns="" xmlns:a16="http://schemas.microsoft.com/office/drawing/2014/main" val="1597627812"/>
                    </a:ext>
                  </a:extLst>
                </a:gridCol>
                <a:gridCol w="4065659">
                  <a:extLst>
                    <a:ext uri="{9D8B030D-6E8A-4147-A177-3AD203B41FA5}">
                      <a16:colId xmlns="" xmlns:a16="http://schemas.microsoft.com/office/drawing/2014/main" val="487342730"/>
                    </a:ext>
                  </a:extLst>
                </a:gridCol>
              </a:tblGrid>
              <a:tr h="2283460">
                <a:tc>
                  <a:txBody>
                    <a:bodyPr/>
                    <a:lstStyle/>
                    <a:p>
                      <a:pPr marL="34290" indent="0">
                        <a:buNone/>
                      </a:pPr>
                      <a:r>
                        <a:rPr lang="en-US" sz="1300" b="1" dirty="0">
                          <a:solidFill>
                            <a:schemeClr val="tx2"/>
                          </a:solidFill>
                          <a:latin typeface="Calibri" panose="020F0502020204030204" pitchFamily="34" charset="0"/>
                        </a:rPr>
                        <a:t>THE RULER TO BE BORN IN BETHLEHEM </a:t>
                      </a:r>
                    </a:p>
                    <a:p>
                      <a:pPr marL="34290" indent="0">
                        <a:buNone/>
                      </a:pPr>
                      <a:r>
                        <a:rPr lang="en-US" sz="1300" b="0" dirty="0">
                          <a:solidFill>
                            <a:schemeClr val="tx2"/>
                          </a:solidFill>
                          <a:latin typeface="Calibri" panose="020F0502020204030204" pitchFamily="34" charset="0"/>
                        </a:rPr>
                        <a:t>(1)  Now muster your troops, O daughter of troops; siege is laid against us; with a rod they strike the judge of Israel on the cheek.</a:t>
                      </a:r>
                    </a:p>
                    <a:p>
                      <a:pPr marL="34290" indent="0">
                        <a:buNone/>
                      </a:pPr>
                      <a:r>
                        <a:rPr lang="en-US" sz="1300" b="0" dirty="0">
                          <a:solidFill>
                            <a:schemeClr val="tx2"/>
                          </a:solidFill>
                          <a:latin typeface="Calibri" panose="020F0502020204030204" pitchFamily="34" charset="0"/>
                        </a:rPr>
                        <a:t>(2)  But you, O Bethlehem Ephrathah, who are too little to be among the clans of Judah, from you shall come forth for me one who is to be ruler in Israel, whose coming forth is from of old, from ancient days.</a:t>
                      </a:r>
                    </a:p>
                    <a:p>
                      <a:pPr marL="34290" indent="0">
                        <a:buNone/>
                      </a:pPr>
                      <a:r>
                        <a:rPr lang="en-US" sz="1300" b="0" dirty="0">
                          <a:solidFill>
                            <a:schemeClr val="tx2"/>
                          </a:solidFill>
                          <a:latin typeface="Calibri" panose="020F0502020204030204" pitchFamily="34" charset="0"/>
                        </a:rPr>
                        <a:t>(3)  Therefore he shall give them up until the time when she who is in labor has given birth; then the rest of his brothers shall return to the people of Israel.</a:t>
                      </a:r>
                    </a:p>
                    <a:p>
                      <a:pPr marL="34290" indent="0">
                        <a:buNone/>
                      </a:pPr>
                      <a:r>
                        <a:rPr lang="en-US" sz="1300" b="0" dirty="0">
                          <a:solidFill>
                            <a:schemeClr val="tx2"/>
                          </a:solidFill>
                          <a:latin typeface="Calibri" panose="020F0502020204030204" pitchFamily="34" charset="0"/>
                        </a:rPr>
                        <a:t>(4)  And he shall stand and shepherd his flock in the strength of the LORD, in the majesty of the name of the LORD his God. And they shall dwell secure, for now he shall be great to the ends of the earth.</a:t>
                      </a:r>
                    </a:p>
                    <a:p>
                      <a:pPr marL="34290" indent="0">
                        <a:buNone/>
                      </a:pPr>
                      <a:r>
                        <a:rPr lang="en-US" sz="1300" b="0" dirty="0">
                          <a:solidFill>
                            <a:schemeClr val="tx2"/>
                          </a:solidFill>
                          <a:latin typeface="Calibri" panose="020F0502020204030204" pitchFamily="34" charset="0"/>
                        </a:rPr>
                        <a:t>(5)  And he shall be their peace. When the Assyrian comes into our land and treads in our palaces, then we will raise against him seven shepherds and eight princes of men;</a:t>
                      </a:r>
                    </a:p>
                    <a:p>
                      <a:pPr marL="34290" indent="0">
                        <a:buNone/>
                      </a:pPr>
                      <a:r>
                        <a:rPr lang="en-US" sz="1300" b="0" dirty="0">
                          <a:solidFill>
                            <a:schemeClr val="tx2"/>
                          </a:solidFill>
                          <a:latin typeface="Calibri" panose="020F0502020204030204" pitchFamily="34" charset="0"/>
                        </a:rPr>
                        <a:t>(6)  they shall shepherd the land of Assyria with the sword, and the land of Nimrod at its entrances; and he shall deliver us from the Assyrian when he comes into our land and treads within our border.</a:t>
                      </a:r>
                    </a:p>
                  </a:txBody>
                  <a:tcPr>
                    <a:lnL w="28575" cap="flat" cmpd="sng" algn="ctr">
                      <a:solidFill>
                        <a:schemeClr val="bg1">
                          <a:lumMod val="85000"/>
                        </a:schemeClr>
                      </a:solidFill>
                      <a:prstDash val="solid"/>
                      <a:round/>
                      <a:headEnd type="none" w="med" len="med"/>
                      <a:tailEnd type="none" w="med" len="med"/>
                    </a:lnL>
                    <a:lnR w="28575" cap="flat" cmpd="sng" algn="ctr">
                      <a:solidFill>
                        <a:schemeClr val="bg1">
                          <a:lumMod val="85000"/>
                        </a:schemeClr>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 indent="0">
                        <a:buNone/>
                      </a:pPr>
                      <a:r>
                        <a:rPr lang="en-US" sz="1300" b="1" dirty="0">
                          <a:solidFill>
                            <a:schemeClr val="tx2"/>
                          </a:solidFill>
                          <a:latin typeface="Calibri" panose="020F0502020204030204" pitchFamily="34" charset="0"/>
                        </a:rPr>
                        <a:t>A REMNANT SHALL BE DELIVERED</a:t>
                      </a:r>
                    </a:p>
                    <a:p>
                      <a:pPr marL="34290" indent="0">
                        <a:buNone/>
                      </a:pPr>
                      <a:r>
                        <a:rPr lang="en-US" sz="1300" b="0" dirty="0">
                          <a:solidFill>
                            <a:schemeClr val="tx2"/>
                          </a:solidFill>
                          <a:latin typeface="Calibri" panose="020F0502020204030204" pitchFamily="34" charset="0"/>
                        </a:rPr>
                        <a:t>(7)  Then the remnant of Jacob shall be in the midst of many peoples like dew from the LORD, like showers on the grass, which delay not for a man nor wait for the children of man.</a:t>
                      </a:r>
                    </a:p>
                    <a:p>
                      <a:pPr marL="34290" indent="0">
                        <a:buNone/>
                      </a:pPr>
                      <a:r>
                        <a:rPr lang="en-US" sz="1300" b="0" dirty="0">
                          <a:solidFill>
                            <a:schemeClr val="tx2"/>
                          </a:solidFill>
                          <a:latin typeface="Calibri" panose="020F0502020204030204" pitchFamily="34" charset="0"/>
                        </a:rPr>
                        <a:t>(8)  And the remnant of Jacob shall be among the nations, in the midst of many peoples, like a lion among the beasts of the forest, like a young lion among the flocks of sheep, which, when it goes through, treads down and tears in pieces, and there is none to deliver.</a:t>
                      </a:r>
                    </a:p>
                    <a:p>
                      <a:pPr marL="34290" indent="0">
                        <a:buNone/>
                      </a:pPr>
                      <a:r>
                        <a:rPr lang="en-US" sz="1300" b="0" dirty="0">
                          <a:solidFill>
                            <a:schemeClr val="tx2"/>
                          </a:solidFill>
                          <a:latin typeface="Calibri" panose="020F0502020204030204" pitchFamily="34" charset="0"/>
                        </a:rPr>
                        <a:t>(9)  Your hand shall be lifted up over your adversaries, and all your enemies shall be cut off.</a:t>
                      </a:r>
                    </a:p>
                    <a:p>
                      <a:pPr marL="34290" indent="0">
                        <a:buNone/>
                      </a:pPr>
                      <a:r>
                        <a:rPr lang="en-US" sz="1300" b="0" dirty="0">
                          <a:solidFill>
                            <a:schemeClr val="tx2"/>
                          </a:solidFill>
                          <a:latin typeface="Calibri" panose="020F0502020204030204" pitchFamily="34" charset="0"/>
                        </a:rPr>
                        <a:t>(10)  And in that day, declares the LORD, I will cut off your horses from among you and will destroy your chariots;</a:t>
                      </a:r>
                    </a:p>
                    <a:p>
                      <a:pPr marL="34290" indent="0">
                        <a:buNone/>
                      </a:pPr>
                      <a:r>
                        <a:rPr lang="en-US" sz="1300" b="0" dirty="0">
                          <a:solidFill>
                            <a:schemeClr val="tx2"/>
                          </a:solidFill>
                          <a:latin typeface="Calibri" panose="020F0502020204030204" pitchFamily="34" charset="0"/>
                        </a:rPr>
                        <a:t>(11)  and I will cut off the cities of your land and throw down all your strongholds;</a:t>
                      </a:r>
                    </a:p>
                    <a:p>
                      <a:pPr marL="34290" indent="0">
                        <a:buNone/>
                      </a:pPr>
                      <a:r>
                        <a:rPr lang="en-US" sz="1300" b="0" dirty="0">
                          <a:solidFill>
                            <a:schemeClr val="tx2"/>
                          </a:solidFill>
                          <a:latin typeface="Calibri" panose="020F0502020204030204" pitchFamily="34" charset="0"/>
                        </a:rPr>
                        <a:t>(12)  and I will cut off sorceries from your hand, and you shall have no more tellers of fortunes;</a:t>
                      </a:r>
                    </a:p>
                    <a:p>
                      <a:pPr marL="34290" indent="0">
                        <a:buNone/>
                      </a:pPr>
                      <a:r>
                        <a:rPr lang="en-US" sz="1300" b="0" dirty="0">
                          <a:solidFill>
                            <a:schemeClr val="tx2"/>
                          </a:solidFill>
                          <a:latin typeface="Calibri" panose="020F0502020204030204" pitchFamily="34" charset="0"/>
                        </a:rPr>
                        <a:t>(13)  and I will cut off your carved images and your pillars from among you, and you shall bow down no more to the work of your hands;</a:t>
                      </a:r>
                    </a:p>
                    <a:p>
                      <a:pPr marL="34290" indent="0">
                        <a:buNone/>
                      </a:pPr>
                      <a:r>
                        <a:rPr lang="en-US" sz="1300" b="0" dirty="0">
                          <a:solidFill>
                            <a:schemeClr val="tx2"/>
                          </a:solidFill>
                          <a:latin typeface="Calibri" panose="020F0502020204030204" pitchFamily="34" charset="0"/>
                        </a:rPr>
                        <a:t>(14)  and I will root out your Asherah images from among you and destroy your cities.</a:t>
                      </a:r>
                    </a:p>
                    <a:p>
                      <a:pPr marL="34290" indent="0">
                        <a:buNone/>
                      </a:pPr>
                      <a:r>
                        <a:rPr lang="en-US" sz="1300" b="0" dirty="0">
                          <a:solidFill>
                            <a:schemeClr val="tx2"/>
                          </a:solidFill>
                          <a:latin typeface="Calibri" panose="020F0502020204030204" pitchFamily="34" charset="0"/>
                        </a:rPr>
                        <a:t>(15)  And in anger and wrath I will execute vengeance on the nations that did not obey.</a:t>
                      </a:r>
                    </a:p>
                    <a:p>
                      <a:pPr marL="34290" indent="0" algn="ctr">
                        <a:buNone/>
                      </a:pPr>
                      <a:endParaRPr lang="en-US" sz="1300" b="0" dirty="0">
                        <a:solidFill>
                          <a:schemeClr val="tx2"/>
                        </a:solidFill>
                        <a:latin typeface="Calibri" panose="020F0502020204030204" pitchFamily="34" charset="0"/>
                      </a:endParaRPr>
                    </a:p>
                  </a:txBody>
                  <a:tcPr>
                    <a:lnL w="28575" cap="flat" cmpd="sng" algn="ctr">
                      <a:solidFill>
                        <a:schemeClr val="bg1">
                          <a:lumMod val="85000"/>
                        </a:schemeClr>
                      </a:solidFill>
                      <a:prstDash val="solid"/>
                      <a:round/>
                      <a:headEnd type="none" w="med" len="med"/>
                      <a:tailEnd type="none" w="med" len="med"/>
                    </a:lnL>
                    <a:lnR w="28575" cap="flat" cmpd="sng" algn="ctr">
                      <a:solidFill>
                        <a:schemeClr val="bg1">
                          <a:lumMod val="85000"/>
                        </a:schemeClr>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812446856"/>
                  </a:ext>
                </a:extLst>
              </a:tr>
            </a:tbl>
          </a:graphicData>
        </a:graphic>
      </p:graphicFrame>
    </p:spTree>
    <p:extLst>
      <p:ext uri="{BB962C8B-B14F-4D97-AF65-F5344CB8AC3E}">
        <p14:creationId xmlns:p14="http://schemas.microsoft.com/office/powerpoint/2010/main" val="3062600335"/>
      </p:ext>
    </p:extLst>
  </p:cSld>
  <p:clrMapOvr>
    <a:masterClrMapping/>
  </p:clrMapOvr>
</p:sld>
</file>

<file path=ppt/theme/theme1.xml><?xml version="1.0" encoding="utf-8"?>
<a:theme xmlns:a="http://schemas.openxmlformats.org/drawingml/2006/main" name="Basis">
  <a:themeElements>
    <a:clrScheme name="Custom 2">
      <a:dk1>
        <a:sysClr val="windowText" lastClr="000000"/>
      </a:dk1>
      <a:lt1>
        <a:sysClr val="window" lastClr="FFFFFF"/>
      </a:lt1>
      <a:dk2>
        <a:srgbClr val="0F243E"/>
      </a:dk2>
      <a:lt2>
        <a:srgbClr val="EEECE1"/>
      </a:lt2>
      <a:accent1>
        <a:srgbClr val="244061"/>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otalTime>0</TotalTime>
  <Words>47</Words>
  <Application>Microsoft Office PowerPoint</Application>
  <PresentationFormat>On-screen Show (4:3)</PresentationFormat>
  <Paragraphs>35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Basis</vt:lpstr>
      <vt:lpstr>Micah 4:1 – 5:15</vt:lpstr>
      <vt:lpstr>Micah Chapter 4:1-13</vt:lpstr>
      <vt:lpstr>Micah Chapter 5:1-15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Micah 4:1 – 5:15</dc:title>
  <dc:creator>Danny Haynes</dc:creator>
  <cp:lastModifiedBy>Danny Haynes</cp:lastModifiedBy>
  <cp:revision>1</cp:revision>
  <dcterms:created xsi:type="dcterms:W3CDTF">2018-06-07T18:00:55Z</dcterms:created>
  <dcterms:modified xsi:type="dcterms:W3CDTF">2018-06-07T18:01:45Z</dcterms:modified>
</cp:coreProperties>
</file>