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20"/>
  </p:notesMasterIdLst>
  <p:handoutMasterIdLst>
    <p:handoutMasterId r:id="rId21"/>
  </p:handoutMasterIdLst>
  <p:sldIdLst>
    <p:sldId id="256" r:id="rId2"/>
    <p:sldId id="328" r:id="rId3"/>
    <p:sldId id="311" r:id="rId4"/>
    <p:sldId id="329" r:id="rId5"/>
    <p:sldId id="330" r:id="rId6"/>
    <p:sldId id="262" r:id="rId7"/>
    <p:sldId id="332" r:id="rId8"/>
    <p:sldId id="331" r:id="rId9"/>
    <p:sldId id="333" r:id="rId10"/>
    <p:sldId id="338" r:id="rId11"/>
    <p:sldId id="335" r:id="rId12"/>
    <p:sldId id="336" r:id="rId13"/>
    <p:sldId id="337" r:id="rId14"/>
    <p:sldId id="334" r:id="rId15"/>
    <p:sldId id="339" r:id="rId16"/>
    <p:sldId id="340" r:id="rId17"/>
    <p:sldId id="341" r:id="rId18"/>
    <p:sldId id="342" r:id="rId1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B0C8"/>
    <a:srgbClr val="FF0000"/>
    <a:srgbClr val="3366FF"/>
    <a:srgbClr val="33CC33"/>
    <a:srgbClr val="FFFF66"/>
    <a:srgbClr val="BAD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0" autoAdjust="0"/>
    <p:restoredTop sz="94660"/>
  </p:normalViewPr>
  <p:slideViewPr>
    <p:cSldViewPr>
      <p:cViewPr varScale="1">
        <p:scale>
          <a:sx n="80" d="100"/>
          <a:sy n="80" d="100"/>
        </p:scale>
        <p:origin x="-998"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r>
              <a:rPr lang="en-US" smtClean="0"/>
              <a:t>Lesson 12  Responsibility for Good Works</a:t>
            </a: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70FECEEF-0919-4440-826C-35DEA2566BA3}" type="datetimeFigureOut">
              <a:rPr lang="en-US" smtClean="0"/>
              <a:t>5/26/2018</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FE66E2E2-A869-4480-AFF5-68AC47DAD060}" type="slidenum">
              <a:rPr lang="en-US" smtClean="0"/>
              <a:t>‹#›</a:t>
            </a:fld>
            <a:endParaRPr lang="en-US"/>
          </a:p>
        </p:txBody>
      </p:sp>
    </p:spTree>
    <p:extLst>
      <p:ext uri="{BB962C8B-B14F-4D97-AF65-F5344CB8AC3E}">
        <p14:creationId xmlns:p14="http://schemas.microsoft.com/office/powerpoint/2010/main" val="3934846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46" tIns="48324" rIns="96646" bIns="48324" numCol="1" anchor="t" anchorCtr="0" compatLnSpc="1">
            <a:prstTxWarp prst="textNoShape">
              <a:avLst/>
            </a:prstTxWarp>
          </a:bodyPr>
          <a:lstStyle>
            <a:lvl1pPr defTabSz="966788">
              <a:defRPr sz="1300">
                <a:latin typeface="Calibri" pitchFamily="34" charset="0"/>
              </a:defRPr>
            </a:lvl1pPr>
          </a:lstStyle>
          <a:p>
            <a:pPr>
              <a:defRPr/>
            </a:pPr>
            <a:r>
              <a:rPr lang="en-US" smtClean="0"/>
              <a:t>Lesson 12  Responsibility for Good Works</a:t>
            </a:r>
            <a:endParaRPr lang="en-US"/>
          </a:p>
        </p:txBody>
      </p:sp>
      <p:sp>
        <p:nvSpPr>
          <p:cNvPr id="3" name="Date Placeholder 2"/>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46" tIns="48324" rIns="96646" bIns="48324" numCol="1" anchor="t" anchorCtr="0" compatLnSpc="1">
            <a:prstTxWarp prst="textNoShape">
              <a:avLst/>
            </a:prstTxWarp>
          </a:bodyPr>
          <a:lstStyle>
            <a:lvl1pPr algn="r" defTabSz="966788">
              <a:defRPr sz="1300">
                <a:latin typeface="Calibri" pitchFamily="34" charset="0"/>
              </a:defRPr>
            </a:lvl1pPr>
          </a:lstStyle>
          <a:p>
            <a:pPr>
              <a:defRPr/>
            </a:pPr>
            <a:fld id="{0F1932A1-E839-48E8-98DB-6E1E30B60BE7}" type="datetimeFigureOut">
              <a:rPr lang="en-US"/>
              <a:pPr>
                <a:defRPr/>
              </a:pPr>
              <a:t>5/26/2018</a:t>
            </a:fld>
            <a:endParaRPr lang="en-US"/>
          </a:p>
        </p:txBody>
      </p:sp>
      <p:sp>
        <p:nvSpPr>
          <p:cNvPr id="4" name="Slide Image Placeholder 3"/>
          <p:cNvSpPr>
            <a:spLocks noGrp="1" noRot="1" noChangeAspect="1"/>
          </p:cNvSpPr>
          <p:nvPr>
            <p:ph type="sldImg" idx="2"/>
          </p:nvPr>
        </p:nvSpPr>
        <p:spPr>
          <a:xfrm>
            <a:off x="1258888"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46" tIns="48324" rIns="96646" bIns="483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46" tIns="48324" rIns="96646" bIns="48324" numCol="1" anchor="b" anchorCtr="0" compatLnSpc="1">
            <a:prstTxWarp prst="textNoShape">
              <a:avLst/>
            </a:prstTxWarp>
          </a:bodyPr>
          <a:lstStyle>
            <a:lvl1pPr defTabSz="966788">
              <a:defRPr sz="13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46" tIns="48324" rIns="96646" bIns="48324" numCol="1" anchor="b" anchorCtr="0" compatLnSpc="1">
            <a:prstTxWarp prst="textNoShape">
              <a:avLst/>
            </a:prstTxWarp>
          </a:bodyPr>
          <a:lstStyle>
            <a:lvl1pPr algn="r" defTabSz="966788">
              <a:defRPr sz="1300">
                <a:latin typeface="Calibri" pitchFamily="34" charset="0"/>
              </a:defRPr>
            </a:lvl1pPr>
          </a:lstStyle>
          <a:p>
            <a:pPr>
              <a:defRPr/>
            </a:pPr>
            <a:fld id="{E6BB7F14-19D2-4A2A-B9E6-2486950648F7}" type="slidenum">
              <a:rPr lang="en-US"/>
              <a:pPr>
                <a:defRPr/>
              </a:pPr>
              <a:t>‹#›</a:t>
            </a:fld>
            <a:endParaRPr lang="en-US"/>
          </a:p>
        </p:txBody>
      </p:sp>
    </p:spTree>
    <p:extLst>
      <p:ext uri="{BB962C8B-B14F-4D97-AF65-F5344CB8AC3E}">
        <p14:creationId xmlns:p14="http://schemas.microsoft.com/office/powerpoint/2010/main" val="233931441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46" tIns="48324" rIns="96646" bIns="48324" anchor="b"/>
          <a:lstStyle/>
          <a:p>
            <a:pPr algn="r" defTabSz="966788"/>
            <a:fld id="{4C50DC87-792B-4BA9-953F-CE31BE2D86AD}" type="slidenum">
              <a:rPr lang="en-US" sz="1300">
                <a:latin typeface="Calibri" pitchFamily="34" charset="0"/>
              </a:rPr>
              <a:pPr algn="r" defTabSz="966788"/>
              <a:t>10</a:t>
            </a:fld>
            <a:endParaRPr lang="en-US" sz="13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46" tIns="48324" rIns="96646" bIns="48324" anchor="b"/>
          <a:lstStyle/>
          <a:p>
            <a:pPr algn="r" defTabSz="966788"/>
            <a:fld id="{4C50DC87-792B-4BA9-953F-CE31BE2D86AD}" type="slidenum">
              <a:rPr lang="en-US" sz="1300">
                <a:latin typeface="Calibri" pitchFamily="34" charset="0"/>
              </a:rPr>
              <a:pPr algn="r" defTabSz="966788"/>
              <a:t>11</a:t>
            </a:fld>
            <a:endParaRPr lang="en-US" sz="13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46" tIns="48324" rIns="96646" bIns="48324" anchor="b"/>
          <a:lstStyle/>
          <a:p>
            <a:pPr algn="r" defTabSz="966788"/>
            <a:fld id="{4C50DC87-792B-4BA9-953F-CE31BE2D86AD}" type="slidenum">
              <a:rPr lang="en-US" sz="1300">
                <a:latin typeface="Calibri" pitchFamily="34" charset="0"/>
              </a:rPr>
              <a:pPr algn="r" defTabSz="966788"/>
              <a:t>12</a:t>
            </a:fld>
            <a:endParaRPr lang="en-US" sz="13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46" tIns="48324" rIns="96646" bIns="48324" anchor="b"/>
          <a:lstStyle/>
          <a:p>
            <a:pPr algn="r" defTabSz="966788"/>
            <a:fld id="{4C50DC87-792B-4BA9-953F-CE31BE2D86AD}" type="slidenum">
              <a:rPr lang="en-US" sz="1300">
                <a:latin typeface="Calibri" pitchFamily="34" charset="0"/>
              </a:rPr>
              <a:pPr algn="r" defTabSz="966788"/>
              <a:t>14</a:t>
            </a:fld>
            <a:endParaRPr lang="en-US" sz="13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46" tIns="48324" rIns="96646" bIns="48324" anchor="b"/>
          <a:lstStyle/>
          <a:p>
            <a:pPr algn="r" defTabSz="966788"/>
            <a:fld id="{4C50DC87-792B-4BA9-953F-CE31BE2D86AD}" type="slidenum">
              <a:rPr lang="en-US" sz="1300">
                <a:latin typeface="Calibri" pitchFamily="34" charset="0"/>
              </a:rPr>
              <a:pPr algn="r" defTabSz="966788"/>
              <a:t>16</a:t>
            </a:fld>
            <a:endParaRPr lang="en-US" sz="13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46" tIns="48324" rIns="96646" bIns="48324" anchor="b"/>
          <a:lstStyle/>
          <a:p>
            <a:pPr algn="r" defTabSz="966788"/>
            <a:fld id="{4C50DC87-792B-4BA9-953F-CE31BE2D86AD}" type="slidenum">
              <a:rPr lang="en-US" sz="1300">
                <a:latin typeface="Calibri" pitchFamily="34" charset="0"/>
              </a:rPr>
              <a:pPr algn="r" defTabSz="966788"/>
              <a:t>3</a:t>
            </a:fld>
            <a:endParaRPr lang="en-US" sz="13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46" tIns="48324" rIns="96646" bIns="48324" anchor="b"/>
          <a:lstStyle/>
          <a:p>
            <a:pPr algn="r" defTabSz="966788"/>
            <a:fld id="{4C50DC87-792B-4BA9-953F-CE31BE2D86AD}" type="slidenum">
              <a:rPr lang="en-US" sz="1300">
                <a:latin typeface="Calibri" pitchFamily="34" charset="0"/>
              </a:rPr>
              <a:pPr algn="r" defTabSz="966788"/>
              <a:t>4</a:t>
            </a:fld>
            <a:endParaRPr lang="en-US" sz="13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5"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46" tIns="48324" rIns="96646" bIns="48324" anchor="b"/>
          <a:lstStyle/>
          <a:p>
            <a:pPr algn="r" defTabSz="966788"/>
            <a:fld id="{4C50DC87-792B-4BA9-953F-CE31BE2D86AD}" type="slidenum">
              <a:rPr lang="en-US" sz="1300">
                <a:latin typeface="Calibri" pitchFamily="34" charset="0"/>
              </a:rPr>
              <a:pPr algn="r" defTabSz="966788"/>
              <a:t>5</a:t>
            </a:fld>
            <a:endParaRPr lang="en-US" sz="13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fld id="{8739C3BD-89E6-4B1E-A82A-F322789F0843}" type="datetime1">
              <a:rPr lang="en-US" smtClean="0"/>
              <a:t>5/26/2018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pPr>
              <a:defRPr/>
            </a:pP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C065EB4A-173F-4FEA-B903-85FA0166FBC4}" type="slidenum">
              <a:rPr lang="en-US" smtClean="0"/>
              <a:pPr>
                <a:defRPr/>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3FF743B-EDF7-4C49-80FA-A79A78DB0173}" type="datetime1">
              <a:rPr lang="en-US" smtClean="0"/>
              <a:t>5/26/2018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F3B55D-D56B-428A-A00F-7283E46C78D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2DA4CE3-A288-4A44-9BDE-2BF6E24CCF81}" type="datetime1">
              <a:rPr lang="en-US" smtClean="0"/>
              <a:t>5/26/2018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57D58CC-05A9-4F4C-91E4-10BB61F5CCC8}" type="slidenum">
              <a:rPr lang="en-US" smtClean="0"/>
              <a:pPr>
                <a:def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9A15541F-EB46-4592-9EDC-D5676D4E47E2}" type="datetime1">
              <a:rPr lang="en-US" smtClean="0"/>
              <a:t>5/26/2018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A21B73-0E03-4135-9AFC-BC945A7C3E33}" type="slidenum">
              <a:rPr lang="en-US" smtClean="0"/>
              <a:pPr>
                <a:defRPr/>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fld id="{FDFE94A0-66F0-407F-A82A-29C509E979C4}" type="datetime1">
              <a:rPr lang="en-US" smtClean="0"/>
              <a:t>5/26/2018</a:t>
            </a:fld>
            <a:endParaRPr lang="en-US"/>
          </a:p>
        </p:txBody>
      </p:sp>
      <p:sp>
        <p:nvSpPr>
          <p:cNvPr id="5" name="Footer Placeholder 4"/>
          <p:cNvSpPr>
            <a:spLocks noGrp="1"/>
          </p:cNvSpPr>
          <p:nvPr>
            <p:ph type="ftr" sz="quarter" idx="11"/>
          </p:nvPr>
        </p:nvSpPr>
        <p:spPr>
          <a:xfrm>
            <a:off x="2898648" y="6355080"/>
            <a:ext cx="3474720" cy="365760"/>
          </a:xfrm>
        </p:spPr>
        <p:txBody>
          <a:bodyPr/>
          <a:lstStyle/>
          <a:p>
            <a:pPr>
              <a:defRPr/>
            </a:pPr>
            <a:endParaRPr lang="en-US"/>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7C67C711-0FAA-4807-BE89-00B480C0EF2E}" type="slidenum">
              <a:rPr lang="en-US" smtClean="0"/>
              <a:pPr>
                <a:defRPr/>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318E62E-BC8C-43DB-A46A-21F741883229}" type="datetime1">
              <a:rPr lang="en-US" smtClean="0"/>
              <a:t>5/26/2018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12FCE25-0DE0-47DB-B21E-FFEAF8C88817}" type="slidenum">
              <a:rPr lang="en-US" smtClean="0"/>
              <a:pPr>
                <a:defRPr/>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633B03AE-E92C-4F3B-8389-4A790988D5A3}" type="datetime1">
              <a:rPr lang="en-US" smtClean="0"/>
              <a:t>5/26/2018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834251E-A742-4914-9FA8-D1CFA1F7C40A}" type="slidenum">
              <a:rPr lang="en-US" smtClean="0"/>
              <a:pPr>
                <a:defRPr/>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79536A1-BF36-4321-89A5-B823EDD7D284}" type="datetime1">
              <a:rPr lang="en-US" smtClean="0"/>
              <a:t>5/26/2018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17F5ACC-8EF1-41C6-9A59-05FC6B24D3D5}" type="slidenum">
              <a:rPr lang="en-US" smtClean="0"/>
              <a:pPr>
                <a:defRPr/>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083FF79-7BE5-480C-BEBB-42031F06218E}" type="datetime1">
              <a:rPr lang="en-US" smtClean="0"/>
              <a:t>5/26/2018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4D2443B-932A-43E2-BC92-CA233BA5F673}" type="slidenum">
              <a:rPr lang="en-US" smtClean="0"/>
              <a:pPr>
                <a:defRPr/>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A17C68D-0AD9-4F74-B7B4-4B516BD71969}" type="datetime1">
              <a:rPr lang="en-US" smtClean="0"/>
              <a:t>5/26/2018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C0D66-AE13-4625-8757-FBF9CA57F6DF}"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9871F487-10B1-4DA8-8672-D88C21BAA6F4}" type="datetime1">
              <a:rPr lang="en-US" smtClean="0"/>
              <a:t>5/26/2018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7259492-43CB-4C1F-A831-E1A24F4BFF56}"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6083FF79-7BE5-480C-BEBB-42031F06218E}" type="datetime1">
              <a:rPr lang="en-US" smtClean="0"/>
              <a:t>5/26/2018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34D2443B-932A-43E2-BC92-CA233BA5F673}" type="slidenum">
              <a:rPr lang="en-US" smtClean="0"/>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sldNum="0"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sz="2800" smtClean="0"/>
              <a:t>Timothy and Titus </a:t>
            </a:r>
            <a:br>
              <a:rPr lang="en-US" sz="2800" smtClean="0"/>
            </a:br>
            <a:r>
              <a:rPr lang="en-US" sz="2800" smtClean="0"/>
              <a:t> </a:t>
            </a:r>
            <a:r>
              <a:rPr lang="en-US" sz="2600" smtClean="0">
                <a:solidFill>
                  <a:schemeClr val="tx2"/>
                </a:solidFill>
              </a:rPr>
              <a:t>Slaves of Jesus</a:t>
            </a:r>
            <a:endParaRPr lang="en-US" sz="2800" smtClean="0">
              <a:solidFill>
                <a:schemeClr val="tx2"/>
              </a:solidFill>
            </a:endParaRPr>
          </a:p>
        </p:txBody>
      </p:sp>
      <p:sp>
        <p:nvSpPr>
          <p:cNvPr id="3" name="Subtitle 2"/>
          <p:cNvSpPr>
            <a:spLocks noGrp="1"/>
          </p:cNvSpPr>
          <p:nvPr>
            <p:ph type="subTitle" idx="1"/>
          </p:nvPr>
        </p:nvSpPr>
        <p:spPr/>
        <p:txBody>
          <a:bodyPr>
            <a:normAutofit/>
          </a:bodyPr>
          <a:lstStyle/>
          <a:p>
            <a:pPr eaLnBrk="1" hangingPunct="1">
              <a:defRPr/>
            </a:pPr>
            <a:r>
              <a:rPr lang="en-US" sz="2200" b="1" dirty="0" smtClean="0">
                <a:solidFill>
                  <a:schemeClr val="tx1"/>
                </a:solidFill>
                <a:latin typeface="Gill Sans MT" pitchFamily="34" charset="0"/>
              </a:rPr>
              <a:t>Lesson 12  Responsibility for Good Works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4" name="Rounded Rectangle 3"/>
          <p:cNvSpPr/>
          <p:nvPr/>
        </p:nvSpPr>
        <p:spPr>
          <a:xfrm>
            <a:off x="304800" y="1143000"/>
            <a:ext cx="3276600" cy="762000"/>
          </a:xfrm>
          <a:prstGeom prst="round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effectLst>
                  <a:outerShdw blurRad="38100" dist="38100" dir="2700000" algn="tl">
                    <a:srgbClr val="000000">
                      <a:alpha val="43137"/>
                    </a:srgbClr>
                  </a:outerShdw>
                </a:effectLst>
              </a:rPr>
              <a:t>ll</a:t>
            </a:r>
            <a:r>
              <a:rPr lang="en-US" sz="3200" dirty="0" smtClean="0">
                <a:effectLst>
                  <a:outerShdw blurRad="38100" dist="38100" dir="2700000" algn="tl">
                    <a:srgbClr val="000000">
                      <a:alpha val="43137"/>
                    </a:srgbClr>
                  </a:outerShdw>
                </a:effectLst>
              </a:rPr>
              <a:t> Timothy Texts</a:t>
            </a:r>
            <a:endParaRPr lang="en-US" sz="3200" dirty="0">
              <a:effectLst>
                <a:outerShdw blurRad="38100" dist="38100" dir="2700000" algn="tl">
                  <a:srgbClr val="000000">
                    <a:alpha val="43137"/>
                  </a:srgbClr>
                </a:outerShdw>
              </a:effectLst>
            </a:endParaRPr>
          </a:p>
        </p:txBody>
      </p:sp>
      <p:sp>
        <p:nvSpPr>
          <p:cNvPr id="6" name="Rectangle 5"/>
          <p:cNvSpPr/>
          <p:nvPr/>
        </p:nvSpPr>
        <p:spPr>
          <a:xfrm>
            <a:off x="304800" y="2438400"/>
            <a:ext cx="8610600" cy="923330"/>
          </a:xfrm>
          <a:prstGeom prst="rect">
            <a:avLst/>
          </a:prstGeom>
        </p:spPr>
        <p:txBody>
          <a:bodyPr wrap="square">
            <a:spAutoFit/>
          </a:bodyPr>
          <a:lstStyle/>
          <a:p>
            <a:r>
              <a:rPr lang="en-US" b="1" dirty="0"/>
              <a:t>2Ti 2:21</a:t>
            </a:r>
            <a:r>
              <a:rPr lang="en-US" dirty="0"/>
              <a:t>  Therefore, if anyone cleanses himself from what is dishonorable, he will be a vessel for honorable use, set apart as holy, useful to the master of the house, ready for every </a:t>
            </a:r>
            <a:r>
              <a:rPr lang="en-US" u="sng" dirty="0">
                <a:solidFill>
                  <a:srgbClr val="C00000"/>
                </a:solidFill>
                <a:effectLst>
                  <a:outerShdw blurRad="38100" dist="38100" dir="2700000" algn="tl">
                    <a:srgbClr val="000000">
                      <a:alpha val="43137"/>
                    </a:srgbClr>
                  </a:outerShdw>
                </a:effectLst>
              </a:rPr>
              <a:t>good work</a:t>
            </a:r>
            <a:r>
              <a:rPr lang="en-US" dirty="0"/>
              <a:t>. </a:t>
            </a:r>
          </a:p>
        </p:txBody>
      </p:sp>
      <p:sp>
        <p:nvSpPr>
          <p:cNvPr id="7" name="Rectangle 6"/>
          <p:cNvSpPr/>
          <p:nvPr/>
        </p:nvSpPr>
        <p:spPr>
          <a:xfrm>
            <a:off x="304800" y="3581400"/>
            <a:ext cx="8610600" cy="1200329"/>
          </a:xfrm>
          <a:prstGeom prst="rect">
            <a:avLst/>
          </a:prstGeom>
        </p:spPr>
        <p:txBody>
          <a:bodyPr wrap="square">
            <a:spAutoFit/>
          </a:bodyPr>
          <a:lstStyle/>
          <a:p>
            <a:r>
              <a:rPr lang="en-US" b="1" dirty="0"/>
              <a:t>2Ti </a:t>
            </a:r>
            <a:r>
              <a:rPr lang="en-US" b="1" dirty="0" smtClean="0"/>
              <a:t>3:16,17</a:t>
            </a:r>
            <a:r>
              <a:rPr lang="en-US" dirty="0" smtClean="0"/>
              <a:t>  </a:t>
            </a:r>
            <a:r>
              <a:rPr lang="en-US" dirty="0"/>
              <a:t>All Scripture is breathed out by God and profitable for teaching, for reproof, for correction, and for training in righteousness, </a:t>
            </a:r>
            <a:r>
              <a:rPr lang="en-US" dirty="0" smtClean="0"/>
              <a:t>that </a:t>
            </a:r>
            <a:r>
              <a:rPr lang="en-US" dirty="0"/>
              <a:t>the man of God may be complete, equipped for every </a:t>
            </a:r>
            <a:r>
              <a:rPr lang="en-US" u="sng" dirty="0">
                <a:solidFill>
                  <a:srgbClr val="C00000"/>
                </a:solidFill>
                <a:effectLst>
                  <a:outerShdw blurRad="38100" dist="38100" dir="2700000" algn="tl">
                    <a:srgbClr val="000000">
                      <a:alpha val="43137"/>
                    </a:srgbClr>
                  </a:outerShdw>
                </a:effectLst>
              </a:rPr>
              <a:t>good work</a:t>
            </a:r>
            <a:r>
              <a:rPr lang="en-US" dirty="0"/>
              <a:t>. </a:t>
            </a:r>
          </a:p>
          <a:p>
            <a:endParaRPr lang="en-US" dirty="0"/>
          </a:p>
        </p:txBody>
      </p:sp>
      <p:sp>
        <p:nvSpPr>
          <p:cNvPr id="9" name="Text Placeholder 4"/>
          <p:cNvSpPr>
            <a:spLocks noGrp="1"/>
          </p:cNvSpPr>
          <p:nvPr>
            <p:ph sz="quarter" idx="1"/>
          </p:nvPr>
        </p:nvSpPr>
        <p:spPr>
          <a:xfrm>
            <a:off x="4987290" y="1143000"/>
            <a:ext cx="3851910" cy="1219200"/>
          </a:xfrm>
        </p:spPr>
        <p:txBody>
          <a:bodyPr>
            <a:normAutofit/>
          </a:bodyPr>
          <a:lstStyle/>
          <a:p>
            <a:pPr marL="0" indent="0" algn="r" eaLnBrk="1" hangingPunct="1">
              <a:buNone/>
            </a:pPr>
            <a:r>
              <a:rPr lang="en-US" sz="1800" dirty="0" smtClean="0"/>
              <a:t>I Tim 2:10; 5:9, 10, 25; 6:18</a:t>
            </a:r>
          </a:p>
          <a:p>
            <a:pPr marL="0" indent="0" algn="r" eaLnBrk="1" hangingPunct="1">
              <a:buNone/>
            </a:pPr>
            <a:r>
              <a:rPr lang="en-US" sz="1800" dirty="0" smtClean="0"/>
              <a:t>II Tim 2:21; 3:16,17</a:t>
            </a:r>
          </a:p>
          <a:p>
            <a:pPr marL="0" indent="0" algn="r" eaLnBrk="1" hangingPunct="1">
              <a:buNone/>
            </a:pPr>
            <a:r>
              <a:rPr lang="en-US" sz="1800" dirty="0" smtClean="0"/>
              <a:t>Titus 2:7, 14; 3:1-14 </a:t>
            </a:r>
          </a:p>
          <a:p>
            <a:pPr marL="0" indent="0" eaLnBrk="1" hangingPunct="1"/>
            <a:endParaRPr lang="en-US" sz="1800" dirty="0" smtClean="0"/>
          </a:p>
        </p:txBody>
      </p:sp>
    </p:spTree>
    <p:extLst>
      <p:ext uri="{BB962C8B-B14F-4D97-AF65-F5344CB8AC3E}">
        <p14:creationId xmlns:p14="http://schemas.microsoft.com/office/powerpoint/2010/main" val="2413842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4" name="Rounded Rectangle 3"/>
          <p:cNvSpPr/>
          <p:nvPr/>
        </p:nvSpPr>
        <p:spPr>
          <a:xfrm>
            <a:off x="304800" y="1143000"/>
            <a:ext cx="3276600" cy="762000"/>
          </a:xfrm>
          <a:prstGeom prst="round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effectLst>
                  <a:outerShdw blurRad="38100" dist="38100" dir="2700000" algn="tl">
                    <a:srgbClr val="000000">
                      <a:alpha val="43137"/>
                    </a:srgbClr>
                  </a:outerShdw>
                </a:effectLst>
              </a:rPr>
              <a:t>ll</a:t>
            </a:r>
            <a:r>
              <a:rPr lang="en-US" sz="3200" dirty="0" smtClean="0">
                <a:effectLst>
                  <a:outerShdw blurRad="38100" dist="38100" dir="2700000" algn="tl">
                    <a:srgbClr val="000000">
                      <a:alpha val="43137"/>
                    </a:srgbClr>
                  </a:outerShdw>
                </a:effectLst>
              </a:rPr>
              <a:t> Timothy Texts</a:t>
            </a:r>
            <a:endParaRPr lang="en-US" sz="3200" dirty="0">
              <a:effectLst>
                <a:outerShdw blurRad="38100" dist="38100" dir="2700000" algn="tl">
                  <a:srgbClr val="000000">
                    <a:alpha val="43137"/>
                  </a:srgbClr>
                </a:outerShdw>
              </a:effectLst>
            </a:endParaRPr>
          </a:p>
        </p:txBody>
      </p:sp>
      <p:sp>
        <p:nvSpPr>
          <p:cNvPr id="6" name="Rectangle 5"/>
          <p:cNvSpPr/>
          <p:nvPr/>
        </p:nvSpPr>
        <p:spPr>
          <a:xfrm>
            <a:off x="304800" y="2438400"/>
            <a:ext cx="8610600" cy="923330"/>
          </a:xfrm>
          <a:prstGeom prst="rect">
            <a:avLst/>
          </a:prstGeom>
        </p:spPr>
        <p:txBody>
          <a:bodyPr wrap="square">
            <a:spAutoFit/>
          </a:bodyPr>
          <a:lstStyle/>
          <a:p>
            <a:r>
              <a:rPr lang="en-US" b="1" dirty="0"/>
              <a:t>2Ti 2:21</a:t>
            </a:r>
            <a:r>
              <a:rPr lang="en-US" dirty="0"/>
              <a:t>  Therefore, if anyone cleanses himself from what is dishonorable, he will be a vessel for honorable use, set apart as holy, useful to the master of the house, ready for every </a:t>
            </a:r>
            <a:r>
              <a:rPr lang="en-US" u="sng" dirty="0">
                <a:solidFill>
                  <a:srgbClr val="C00000"/>
                </a:solidFill>
                <a:effectLst>
                  <a:outerShdw blurRad="38100" dist="38100" dir="2700000" algn="tl">
                    <a:srgbClr val="000000">
                      <a:alpha val="43137"/>
                    </a:srgbClr>
                  </a:outerShdw>
                </a:effectLst>
              </a:rPr>
              <a:t>good work</a:t>
            </a:r>
            <a:r>
              <a:rPr lang="en-US" dirty="0"/>
              <a:t>. </a:t>
            </a:r>
          </a:p>
        </p:txBody>
      </p:sp>
      <p:sp>
        <p:nvSpPr>
          <p:cNvPr id="9" name="Text Placeholder 4"/>
          <p:cNvSpPr>
            <a:spLocks noGrp="1"/>
          </p:cNvSpPr>
          <p:nvPr>
            <p:ph sz="quarter" idx="1"/>
          </p:nvPr>
        </p:nvSpPr>
        <p:spPr>
          <a:xfrm>
            <a:off x="4987290" y="1143000"/>
            <a:ext cx="3851910" cy="1219200"/>
          </a:xfrm>
        </p:spPr>
        <p:txBody>
          <a:bodyPr>
            <a:normAutofit/>
          </a:bodyPr>
          <a:lstStyle/>
          <a:p>
            <a:pPr marL="0" indent="0" algn="r" eaLnBrk="1" hangingPunct="1">
              <a:buNone/>
            </a:pPr>
            <a:r>
              <a:rPr lang="en-US" sz="1800" dirty="0" smtClean="0"/>
              <a:t>I Tim 2:10; 5:9, 10, 25; 6:18</a:t>
            </a:r>
          </a:p>
          <a:p>
            <a:pPr marL="0" indent="0" algn="r" eaLnBrk="1" hangingPunct="1">
              <a:buNone/>
            </a:pPr>
            <a:r>
              <a:rPr lang="en-US" sz="1800" dirty="0" smtClean="0"/>
              <a:t>II Tim 2:21; 3:16,17</a:t>
            </a:r>
          </a:p>
          <a:p>
            <a:pPr marL="0" indent="0" algn="r" eaLnBrk="1" hangingPunct="1">
              <a:buNone/>
            </a:pPr>
            <a:r>
              <a:rPr lang="en-US" sz="1800" dirty="0" smtClean="0"/>
              <a:t>Titus 2:7, 14; 3:1-14 </a:t>
            </a:r>
          </a:p>
          <a:p>
            <a:pPr marL="0" indent="0" eaLnBrk="1" hangingPunct="1"/>
            <a:endParaRPr lang="en-US" sz="1800" dirty="0" smtClean="0"/>
          </a:p>
        </p:txBody>
      </p:sp>
    </p:spTree>
    <p:extLst>
      <p:ext uri="{BB962C8B-B14F-4D97-AF65-F5344CB8AC3E}">
        <p14:creationId xmlns:p14="http://schemas.microsoft.com/office/powerpoint/2010/main" val="2101842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4" name="Rounded Rectangle 3"/>
          <p:cNvSpPr/>
          <p:nvPr/>
        </p:nvSpPr>
        <p:spPr>
          <a:xfrm>
            <a:off x="304800" y="1143000"/>
            <a:ext cx="3276600" cy="762000"/>
          </a:xfrm>
          <a:prstGeom prst="round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effectLst>
                  <a:outerShdw blurRad="38100" dist="38100" dir="2700000" algn="tl">
                    <a:srgbClr val="000000">
                      <a:alpha val="43137"/>
                    </a:srgbClr>
                  </a:outerShdw>
                </a:effectLst>
              </a:rPr>
              <a:t>ll</a:t>
            </a:r>
            <a:r>
              <a:rPr lang="en-US" sz="3200" dirty="0" smtClean="0">
                <a:effectLst>
                  <a:outerShdw blurRad="38100" dist="38100" dir="2700000" algn="tl">
                    <a:srgbClr val="000000">
                      <a:alpha val="43137"/>
                    </a:srgbClr>
                  </a:outerShdw>
                </a:effectLst>
              </a:rPr>
              <a:t> Tim 2:16-21</a:t>
            </a:r>
            <a:endParaRPr lang="en-US" sz="3200" dirty="0">
              <a:effectLst>
                <a:outerShdw blurRad="38100" dist="38100" dir="2700000" algn="tl">
                  <a:srgbClr val="000000">
                    <a:alpha val="43137"/>
                  </a:srgbClr>
                </a:outerShdw>
              </a:effectLst>
            </a:endParaRPr>
          </a:p>
        </p:txBody>
      </p:sp>
      <p:sp>
        <p:nvSpPr>
          <p:cNvPr id="6" name="Rectangle 5"/>
          <p:cNvSpPr/>
          <p:nvPr/>
        </p:nvSpPr>
        <p:spPr>
          <a:xfrm>
            <a:off x="304800" y="2057400"/>
            <a:ext cx="8610600" cy="4286494"/>
          </a:xfrm>
          <a:prstGeom prst="rect">
            <a:avLst/>
          </a:prstGeom>
        </p:spPr>
        <p:txBody>
          <a:bodyPr wrap="square">
            <a:spAutoFit/>
          </a:bodyPr>
          <a:lstStyle/>
          <a:p>
            <a:pPr>
              <a:lnSpc>
                <a:spcPts val="3000"/>
              </a:lnSpc>
            </a:pPr>
            <a:r>
              <a:rPr lang="en-US" sz="2000" baseline="30000" dirty="0" smtClean="0"/>
              <a:t>16</a:t>
            </a:r>
            <a:r>
              <a:rPr lang="en-US" sz="2000" dirty="0" smtClean="0"/>
              <a:t>But </a:t>
            </a:r>
            <a:r>
              <a:rPr lang="en-US" sz="2000" dirty="0"/>
              <a:t>shun profane and idle babblings, for they will increase to more ungodliness. </a:t>
            </a:r>
            <a:r>
              <a:rPr lang="en-US" sz="2000" baseline="30000" dirty="0" smtClean="0"/>
              <a:t>17</a:t>
            </a:r>
            <a:r>
              <a:rPr lang="en-US" sz="2000" dirty="0" smtClean="0"/>
              <a:t>And </a:t>
            </a:r>
            <a:r>
              <a:rPr lang="en-US" sz="2000" dirty="0"/>
              <a:t>their message will spread like cancer. </a:t>
            </a:r>
            <a:r>
              <a:rPr lang="en-US" sz="2000" dirty="0" err="1"/>
              <a:t>Hymenaeus</a:t>
            </a:r>
            <a:r>
              <a:rPr lang="en-US" sz="2000" dirty="0"/>
              <a:t> and </a:t>
            </a:r>
            <a:r>
              <a:rPr lang="en-US" sz="2000" dirty="0" err="1"/>
              <a:t>Philetus</a:t>
            </a:r>
            <a:r>
              <a:rPr lang="en-US" sz="2000" dirty="0"/>
              <a:t> are of this sort, </a:t>
            </a:r>
            <a:r>
              <a:rPr lang="en-US" sz="2000" baseline="30000" dirty="0" smtClean="0"/>
              <a:t>18</a:t>
            </a:r>
            <a:r>
              <a:rPr lang="en-US" sz="2000" dirty="0" smtClean="0"/>
              <a:t>who </a:t>
            </a:r>
            <a:r>
              <a:rPr lang="en-US" sz="2000" dirty="0"/>
              <a:t>have strayed concerning the truth, saying that the resurrection is already past; and they overthrow the faith of some. </a:t>
            </a:r>
            <a:r>
              <a:rPr lang="en-US" sz="2000" baseline="30000" dirty="0" smtClean="0"/>
              <a:t>19</a:t>
            </a:r>
            <a:r>
              <a:rPr lang="en-US" sz="2000" dirty="0" smtClean="0"/>
              <a:t>Nevertheless </a:t>
            </a:r>
            <a:r>
              <a:rPr lang="en-US" sz="2000" dirty="0"/>
              <a:t>the solid foundation of God stands, having this seal: "The Lord knows those who are His," and, "Let everyone who names the name of Christ depart from iniquity." </a:t>
            </a:r>
            <a:r>
              <a:rPr lang="en-US" sz="2000" baseline="30000" dirty="0" smtClean="0"/>
              <a:t>20</a:t>
            </a:r>
            <a:r>
              <a:rPr lang="en-US" sz="2000" dirty="0" smtClean="0"/>
              <a:t>But </a:t>
            </a:r>
            <a:r>
              <a:rPr lang="en-US" sz="2000" dirty="0"/>
              <a:t>in a great house there are not only vessels of gold and silver, but also of wood and clay, some for honor and some for dishonor. </a:t>
            </a:r>
            <a:r>
              <a:rPr lang="en-US" sz="2000" baseline="30000" dirty="0" smtClean="0"/>
              <a:t>21</a:t>
            </a:r>
            <a:r>
              <a:rPr lang="en-US" sz="2000" dirty="0" smtClean="0"/>
              <a:t>Therefore </a:t>
            </a:r>
            <a:r>
              <a:rPr lang="en-US" sz="2000" dirty="0"/>
              <a:t>if anyone cleanses himself from the latter, he will be a vessel for honor, sanctified and useful for the Master, prepared for every good work. </a:t>
            </a:r>
          </a:p>
        </p:txBody>
      </p:sp>
      <p:cxnSp>
        <p:nvCxnSpPr>
          <p:cNvPr id="8" name="Straight Connector 7"/>
          <p:cNvCxnSpPr/>
          <p:nvPr/>
        </p:nvCxnSpPr>
        <p:spPr>
          <a:xfrm>
            <a:off x="5105400" y="5105400"/>
            <a:ext cx="167640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14400" y="5105400"/>
            <a:ext cx="281940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34200" y="5105400"/>
            <a:ext cx="1676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14400" y="5486400"/>
            <a:ext cx="2057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610100" y="5486400"/>
            <a:ext cx="3771900" cy="9525"/>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38150" y="5867401"/>
            <a:ext cx="3771900" cy="9524"/>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394282" y="5886450"/>
            <a:ext cx="2311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38150" y="6248400"/>
            <a:ext cx="329565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90600" y="2438400"/>
            <a:ext cx="36195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52400" y="2514600"/>
            <a:ext cx="1857375" cy="381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733800" y="1480066"/>
            <a:ext cx="3733800" cy="461665"/>
          </a:xfrm>
          <a:prstGeom prst="rect">
            <a:avLst/>
          </a:prstGeom>
          <a:noFill/>
        </p:spPr>
        <p:txBody>
          <a:bodyPr wrap="square" rtlCol="0">
            <a:spAutoFit/>
          </a:bodyPr>
          <a:lstStyle/>
          <a:p>
            <a:pPr algn="ctr"/>
            <a:r>
              <a:rPr lang="en-US" sz="2400" u="sng" dirty="0" smtClean="0">
                <a:latin typeface="+mn-lt"/>
              </a:rPr>
              <a:t>Cleanses himself?</a:t>
            </a:r>
            <a:endParaRPr lang="en-US" sz="2400" u="sng" dirty="0">
              <a:latin typeface="+mn-lt"/>
            </a:endParaRPr>
          </a:p>
        </p:txBody>
      </p:sp>
      <p:sp>
        <p:nvSpPr>
          <p:cNvPr id="31" name="Oval 30"/>
          <p:cNvSpPr/>
          <p:nvPr/>
        </p:nvSpPr>
        <p:spPr>
          <a:xfrm>
            <a:off x="3276600" y="4419600"/>
            <a:ext cx="1233487" cy="381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a:endCxn id="31" idx="1"/>
          </p:cNvCxnSpPr>
          <p:nvPr/>
        </p:nvCxnSpPr>
        <p:spPr>
          <a:xfrm>
            <a:off x="1390650" y="2895600"/>
            <a:ext cx="2066590" cy="1579796"/>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3810000" y="2895600"/>
            <a:ext cx="3802857" cy="381000"/>
          </a:xfrm>
          <a:prstGeom prst="roundRect">
            <a:avLst/>
          </a:prstGeom>
          <a:solidFill>
            <a:schemeClr val="bg2">
              <a:alpha val="30000"/>
            </a:schemeClr>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1352550" y="2819400"/>
            <a:ext cx="6648450" cy="2133600"/>
          </a:xfrm>
          <a:prstGeom prst="roundRect">
            <a:avLst/>
          </a:prstGeom>
          <a:solidFill>
            <a:srgbClr val="AAB0C8"/>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When we embrace the truth of God’s </a:t>
            </a:r>
            <a:r>
              <a:rPr lang="en-US" sz="3200" dirty="0" smtClean="0">
                <a:solidFill>
                  <a:schemeClr val="tx1"/>
                </a:solidFill>
              </a:rPr>
              <a:t>word to do it, </a:t>
            </a:r>
            <a:r>
              <a:rPr lang="en-US" sz="3200" dirty="0">
                <a:solidFill>
                  <a:schemeClr val="tx1"/>
                </a:solidFill>
              </a:rPr>
              <a:t>then we are able </a:t>
            </a:r>
            <a:r>
              <a:rPr lang="en-US" sz="3200" dirty="0" smtClean="0">
                <a:solidFill>
                  <a:schemeClr val="tx1"/>
                </a:solidFill>
              </a:rPr>
              <a:t>to be </a:t>
            </a:r>
            <a:r>
              <a:rPr lang="en-US" sz="3200" dirty="0">
                <a:solidFill>
                  <a:schemeClr val="tx1"/>
                </a:solidFill>
              </a:rPr>
              <a:t>useful to the Master.</a:t>
            </a:r>
            <a:endParaRPr lang="en-US" sz="3200" dirty="0">
              <a:solidFill>
                <a:schemeClr val="tx1"/>
              </a:solidFill>
            </a:endParaRPr>
          </a:p>
        </p:txBody>
      </p:sp>
    </p:spTree>
    <p:extLst>
      <p:ext uri="{BB962C8B-B14F-4D97-AF65-F5344CB8AC3E}">
        <p14:creationId xmlns:p14="http://schemas.microsoft.com/office/powerpoint/2010/main" val="152932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par>
                                <p:cTn id="16" presetID="22" presetClass="entr" presetSubtype="8"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par>
                                <p:cTn id="24" presetID="22" presetClass="entr" presetSubtype="8"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par>
                                <p:cTn id="32" presetID="22" presetClass="entr" presetSubtype="8"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left)">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left)">
                                      <p:cBhvr>
                                        <p:cTn id="44" dur="5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heel(1)">
                                      <p:cBhvr>
                                        <p:cTn id="49" dur="500"/>
                                        <p:tgtEl>
                                          <p:spTgt spid="28"/>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wheel(1)">
                                      <p:cBhvr>
                                        <p:cTn id="54" dur="500"/>
                                        <p:tgtEl>
                                          <p:spTgt spid="31"/>
                                        </p:tgtEl>
                                      </p:cBhvr>
                                    </p:animEffect>
                                  </p:childTnLst>
                                </p:cTn>
                              </p:par>
                            </p:childTnLst>
                          </p:cTn>
                        </p:par>
                        <p:par>
                          <p:cTn id="55" fill="hold">
                            <p:stCondLst>
                              <p:cond delay="500"/>
                            </p:stCondLst>
                            <p:childTnLst>
                              <p:par>
                                <p:cTn id="56" presetID="22" presetClass="entr" presetSubtype="1" fill="hold"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wipe(up)">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left)">
                                      <p:cBhvr>
                                        <p:cTn id="63" dur="500"/>
                                        <p:tgtEl>
                                          <p:spTgt spid="33"/>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circle(in)">
                                      <p:cBhvr>
                                        <p:cTn id="68"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31" grpId="0" animBg="1"/>
      <p:bldP spid="33" grpId="0" animBg="1"/>
      <p:bldP spid="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12" name="Content Placeholder 11"/>
          <p:cNvSpPr>
            <a:spLocks noGrp="1"/>
          </p:cNvSpPr>
          <p:nvPr>
            <p:ph sz="quarter" idx="1"/>
          </p:nvPr>
        </p:nvSpPr>
        <p:spPr>
          <a:xfrm>
            <a:off x="304800" y="1066800"/>
            <a:ext cx="8534400" cy="4191000"/>
          </a:xfrm>
        </p:spPr>
        <p:txBody>
          <a:bodyPr>
            <a:normAutofit/>
          </a:bodyPr>
          <a:lstStyle/>
          <a:p>
            <a:r>
              <a:rPr lang="en-US" dirty="0"/>
              <a:t>Do our good works save us?</a:t>
            </a:r>
          </a:p>
          <a:p>
            <a:r>
              <a:rPr lang="en-US" dirty="0" smtClean="0"/>
              <a:t>So what is our motivation (zeal) to do them?</a:t>
            </a:r>
          </a:p>
          <a:p>
            <a:endParaRPr lang="en-US" dirty="0"/>
          </a:p>
          <a:p>
            <a:r>
              <a:rPr lang="en-US" dirty="0" smtClean="0"/>
              <a:t>According to Paul, how should Timothy (and others) make themselves “ready for every good work? </a:t>
            </a:r>
            <a:r>
              <a:rPr lang="en-US" sz="1600" dirty="0" smtClean="0">
                <a:solidFill>
                  <a:schemeClr val="tx2"/>
                </a:solidFill>
              </a:rPr>
              <a:t>#3 discussion question </a:t>
            </a:r>
          </a:p>
          <a:p>
            <a:endParaRPr lang="en-US" dirty="0" smtClean="0"/>
          </a:p>
          <a:p>
            <a:endParaRPr lang="en-US" dirty="0"/>
          </a:p>
          <a:p>
            <a:r>
              <a:rPr lang="en-US" dirty="0" smtClean="0"/>
              <a:t>If our “good works” are not according to sound doctrine, then whose “good works” are they?</a:t>
            </a:r>
          </a:p>
        </p:txBody>
      </p:sp>
      <p:sp>
        <p:nvSpPr>
          <p:cNvPr id="2" name="TextBox 1"/>
          <p:cNvSpPr txBox="1"/>
          <p:nvPr/>
        </p:nvSpPr>
        <p:spPr>
          <a:xfrm>
            <a:off x="4648200" y="1066800"/>
            <a:ext cx="15240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No</a:t>
            </a:r>
            <a:endParaRPr lang="en-US" sz="2800" dirty="0">
              <a:solidFill>
                <a:srgbClr val="C00000"/>
              </a:solidFill>
              <a:effectLst>
                <a:outerShdw blurRad="38100" dist="38100" dir="2700000" algn="tl">
                  <a:srgbClr val="000000">
                    <a:alpha val="43137"/>
                  </a:srgbClr>
                </a:outerShdw>
              </a:effectLst>
            </a:endParaRPr>
          </a:p>
        </p:txBody>
      </p:sp>
      <p:sp>
        <p:nvSpPr>
          <p:cNvPr id="9" name="TextBox 8"/>
          <p:cNvSpPr txBox="1"/>
          <p:nvPr/>
        </p:nvSpPr>
        <p:spPr>
          <a:xfrm>
            <a:off x="1219200" y="1991380"/>
            <a:ext cx="32004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The Grace of God</a:t>
            </a:r>
            <a:endParaRPr lang="en-US" sz="2800" dirty="0">
              <a:solidFill>
                <a:srgbClr val="C00000"/>
              </a:solidFill>
              <a:effectLst>
                <a:outerShdw blurRad="38100" dist="38100" dir="2700000" algn="tl">
                  <a:srgbClr val="000000">
                    <a:alpha val="43137"/>
                  </a:srgbClr>
                </a:outerShdw>
              </a:effectLst>
            </a:endParaRPr>
          </a:p>
        </p:txBody>
      </p:sp>
      <p:sp>
        <p:nvSpPr>
          <p:cNvPr id="11" name="TextBox 10"/>
          <p:cNvSpPr txBox="1"/>
          <p:nvPr/>
        </p:nvSpPr>
        <p:spPr>
          <a:xfrm>
            <a:off x="4267200" y="1991380"/>
            <a:ext cx="3581400" cy="461665"/>
          </a:xfrm>
          <a:prstGeom prst="rect">
            <a:avLst/>
          </a:prstGeom>
          <a:noFill/>
        </p:spPr>
        <p:txBody>
          <a:bodyPr wrap="square" rtlCol="0">
            <a:spAutoFit/>
          </a:bodyPr>
          <a:lstStyle/>
          <a:p>
            <a:r>
              <a:rPr lang="en-US" sz="2400" dirty="0" smtClean="0">
                <a:solidFill>
                  <a:srgbClr val="C00000"/>
                </a:solidFill>
                <a:effectLst>
                  <a:outerShdw blurRad="38100" dist="38100" dir="2700000" algn="tl">
                    <a:srgbClr val="000000">
                      <a:alpha val="43137"/>
                    </a:srgbClr>
                  </a:outerShdw>
                </a:effectLst>
                <a:latin typeface="+mn-lt"/>
              </a:rPr>
              <a:t>(the appearing of Jesus)</a:t>
            </a:r>
            <a:endParaRPr lang="en-US" sz="2400" dirty="0">
              <a:solidFill>
                <a:srgbClr val="C00000"/>
              </a:solidFill>
              <a:effectLst>
                <a:outerShdw blurRad="38100" dist="38100" dir="2700000" algn="tl">
                  <a:srgbClr val="000000">
                    <a:alpha val="43137"/>
                  </a:srgbClr>
                </a:outerShdw>
              </a:effectLst>
              <a:latin typeface="+mn-lt"/>
            </a:endParaRPr>
          </a:p>
        </p:txBody>
      </p:sp>
      <p:sp>
        <p:nvSpPr>
          <p:cNvPr id="15" name="TextBox 14"/>
          <p:cNvSpPr txBox="1"/>
          <p:nvPr/>
        </p:nvSpPr>
        <p:spPr>
          <a:xfrm>
            <a:off x="685800" y="3286780"/>
            <a:ext cx="5791200" cy="461665"/>
          </a:xfrm>
          <a:prstGeom prst="rect">
            <a:avLst/>
          </a:prstGeom>
          <a:noFill/>
        </p:spPr>
        <p:txBody>
          <a:bodyPr wrap="square" rtlCol="0">
            <a:spAutoFit/>
          </a:bodyPr>
          <a:lstStyle/>
          <a:p>
            <a:r>
              <a:rPr lang="en-US" sz="2400" dirty="0" smtClean="0">
                <a:latin typeface="+mn-lt"/>
              </a:rPr>
              <a:t>(see </a:t>
            </a:r>
            <a:r>
              <a:rPr lang="en-US" sz="2400" dirty="0" err="1" smtClean="0">
                <a:latin typeface="+mn-lt"/>
              </a:rPr>
              <a:t>ll</a:t>
            </a:r>
            <a:r>
              <a:rPr lang="en-US" sz="2400" dirty="0" smtClean="0">
                <a:latin typeface="+mn-lt"/>
              </a:rPr>
              <a:t> Tim 2:21; 3:16,17)</a:t>
            </a:r>
            <a:endParaRPr lang="en-US" sz="2400" dirty="0">
              <a:latin typeface="+mn-lt"/>
            </a:endParaRPr>
          </a:p>
        </p:txBody>
      </p:sp>
      <p:sp>
        <p:nvSpPr>
          <p:cNvPr id="13" name="TextBox 12"/>
          <p:cNvSpPr txBox="1"/>
          <p:nvPr/>
        </p:nvSpPr>
        <p:spPr>
          <a:xfrm>
            <a:off x="1219200" y="3748445"/>
            <a:ext cx="32004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Sound Doctrine</a:t>
            </a:r>
            <a:endParaRPr lang="en-US" sz="28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362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6" end="6"/>
                                            </p:txEl>
                                          </p:spTgt>
                                        </p:tgtEl>
                                        <p:attrNameLst>
                                          <p:attrName>style.visibility</p:attrName>
                                        </p:attrNameLst>
                                      </p:cBhvr>
                                      <p:to>
                                        <p:strVal val="visible"/>
                                      </p:to>
                                    </p:set>
                                    <p:animEffect transition="in" filter="wipe(left)">
                                      <p:cBhvr>
                                        <p:cTn id="12"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6" name="Rectangle 5"/>
          <p:cNvSpPr/>
          <p:nvPr/>
        </p:nvSpPr>
        <p:spPr>
          <a:xfrm>
            <a:off x="457200" y="2276832"/>
            <a:ext cx="8229600" cy="2523768"/>
          </a:xfrm>
          <a:prstGeom prst="rect">
            <a:avLst/>
          </a:prstGeom>
        </p:spPr>
        <p:txBody>
          <a:bodyPr wrap="square">
            <a:spAutoFit/>
          </a:bodyPr>
          <a:lstStyle/>
          <a:p>
            <a:pPr>
              <a:lnSpc>
                <a:spcPts val="2800"/>
              </a:lnSpc>
            </a:pPr>
            <a:r>
              <a:rPr lang="en-US" sz="2200" dirty="0" smtClean="0"/>
              <a:t>And </a:t>
            </a:r>
            <a:r>
              <a:rPr lang="en-US" sz="2200" dirty="0"/>
              <a:t>a servant of the Lord must not quarrel but be gentle to all, able to teach, patient, </a:t>
            </a:r>
            <a:r>
              <a:rPr lang="en-US" sz="2200" dirty="0" smtClean="0"/>
              <a:t>in </a:t>
            </a:r>
            <a:r>
              <a:rPr lang="en-US" sz="2200" dirty="0"/>
              <a:t>humility correcting those who are in opposition, if God perhaps will grant them repentance, so that they may know the truth, </a:t>
            </a:r>
            <a:r>
              <a:rPr lang="en-US" sz="2200" dirty="0" smtClean="0"/>
              <a:t>and </a:t>
            </a:r>
            <a:r>
              <a:rPr lang="en-US" sz="2200" i="1" dirty="0"/>
              <a:t>that</a:t>
            </a:r>
            <a:r>
              <a:rPr lang="en-US" sz="2200" dirty="0"/>
              <a:t> they may come to their senses </a:t>
            </a:r>
            <a:r>
              <a:rPr lang="en-US" sz="2200" i="1" dirty="0"/>
              <a:t>and escape</a:t>
            </a:r>
            <a:r>
              <a:rPr lang="en-US" sz="2200" dirty="0"/>
              <a:t> the snare of the devil, having been taken captive by him to </a:t>
            </a:r>
            <a:r>
              <a:rPr lang="en-US" sz="2200" i="1" dirty="0"/>
              <a:t>do</a:t>
            </a:r>
            <a:r>
              <a:rPr lang="en-US" sz="2200" dirty="0"/>
              <a:t> his will. </a:t>
            </a:r>
          </a:p>
          <a:p>
            <a:endParaRPr lang="x-none"/>
          </a:p>
        </p:txBody>
      </p:sp>
      <p:cxnSp>
        <p:nvCxnSpPr>
          <p:cNvPr id="8" name="Straight Connector 7"/>
          <p:cNvCxnSpPr/>
          <p:nvPr/>
        </p:nvCxnSpPr>
        <p:spPr>
          <a:xfrm>
            <a:off x="5943600" y="2971800"/>
            <a:ext cx="205740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 y="3731657"/>
            <a:ext cx="297180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813134" y="3045857"/>
            <a:ext cx="1216066"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4841957" y="4038600"/>
            <a:ext cx="361624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304800" y="1143000"/>
            <a:ext cx="3276600" cy="762000"/>
          </a:xfrm>
          <a:prstGeom prst="round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effectLst>
                  <a:outerShdw blurRad="38100" dist="38100" dir="2700000" algn="tl">
                    <a:srgbClr val="000000">
                      <a:alpha val="43137"/>
                    </a:srgbClr>
                  </a:outerShdw>
                </a:effectLst>
              </a:rPr>
              <a:t>ll</a:t>
            </a:r>
            <a:r>
              <a:rPr lang="en-US" sz="3200" dirty="0" smtClean="0">
                <a:effectLst>
                  <a:outerShdw blurRad="38100" dist="38100" dir="2700000" algn="tl">
                    <a:srgbClr val="000000">
                      <a:alpha val="43137"/>
                    </a:srgbClr>
                  </a:outerShdw>
                </a:effectLst>
              </a:rPr>
              <a:t> Tim 2:24-26</a:t>
            </a:r>
            <a:endParaRPr lang="en-US" sz="3200" dirty="0">
              <a:effectLst>
                <a:outerShdw blurRad="38100" dist="38100" dir="2700000" algn="tl">
                  <a:srgbClr val="000000">
                    <a:alpha val="43137"/>
                  </a:srgbClr>
                </a:outerShdw>
              </a:effectLst>
            </a:endParaRPr>
          </a:p>
        </p:txBody>
      </p:sp>
      <p:cxnSp>
        <p:nvCxnSpPr>
          <p:cNvPr id="19" name="Straight Connector 18"/>
          <p:cNvCxnSpPr/>
          <p:nvPr/>
        </p:nvCxnSpPr>
        <p:spPr>
          <a:xfrm>
            <a:off x="533400" y="3350657"/>
            <a:ext cx="129540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3400" y="4419600"/>
            <a:ext cx="2057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124200" y="4267200"/>
            <a:ext cx="4953000" cy="1938992"/>
          </a:xfrm>
          <a:prstGeom prst="rect">
            <a:avLst/>
          </a:prstGeom>
          <a:solidFill>
            <a:schemeClr val="accent2"/>
          </a:solidFill>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smtClean="0"/>
              <a:t>Those in opposition:</a:t>
            </a:r>
          </a:p>
          <a:p>
            <a:pPr marL="285750" indent="-285750">
              <a:buFont typeface="Wingdings" pitchFamily="2" charset="2"/>
              <a:buChar char="Ø"/>
            </a:pPr>
            <a:r>
              <a:rPr lang="en-US" sz="2000" dirty="0" smtClean="0"/>
              <a:t>Unrepentant</a:t>
            </a:r>
          </a:p>
          <a:p>
            <a:pPr marL="285750" indent="-285750">
              <a:buFont typeface="Wingdings" pitchFamily="2" charset="2"/>
              <a:buChar char="Ø"/>
            </a:pPr>
            <a:r>
              <a:rPr lang="en-US" sz="2000" dirty="0" smtClean="0"/>
              <a:t>Do not know the truth</a:t>
            </a:r>
          </a:p>
          <a:p>
            <a:pPr marL="285750" indent="-285750">
              <a:buFont typeface="Wingdings" pitchFamily="2" charset="2"/>
              <a:buChar char="Ø"/>
            </a:pPr>
            <a:r>
              <a:rPr lang="en-US" sz="2000" dirty="0" smtClean="0"/>
              <a:t>Senseless</a:t>
            </a:r>
          </a:p>
          <a:p>
            <a:pPr marL="285750" indent="-285750">
              <a:buFont typeface="Wingdings" pitchFamily="2" charset="2"/>
              <a:buChar char="Ø"/>
            </a:pPr>
            <a:r>
              <a:rPr lang="en-US" sz="2000" dirty="0" smtClean="0"/>
              <a:t>Imprisoned by the Devil</a:t>
            </a:r>
          </a:p>
          <a:p>
            <a:pPr marL="285750" indent="-285750">
              <a:buFont typeface="Wingdings" pitchFamily="2" charset="2"/>
              <a:buChar char="Ø"/>
            </a:pPr>
            <a:r>
              <a:rPr lang="en-US" sz="2000" dirty="0" smtClean="0"/>
              <a:t>Only able to do the will of the Devil</a:t>
            </a:r>
            <a:endParaRPr lang="en-US" sz="2000" dirty="0"/>
          </a:p>
        </p:txBody>
      </p:sp>
      <p:sp>
        <p:nvSpPr>
          <p:cNvPr id="25" name="Rectangle 24"/>
          <p:cNvSpPr/>
          <p:nvPr/>
        </p:nvSpPr>
        <p:spPr>
          <a:xfrm>
            <a:off x="304800" y="4752974"/>
            <a:ext cx="2514600" cy="923330"/>
          </a:xfrm>
          <a:prstGeom prst="rect">
            <a:avLst/>
          </a:prstGeom>
        </p:spPr>
        <p:txBody>
          <a:bodyPr wrap="square">
            <a:spAutoFit/>
          </a:bodyPr>
          <a:lstStyle/>
          <a:p>
            <a:r>
              <a:rPr lang="en-US" b="1" dirty="0"/>
              <a:t>2Ti 2:18</a:t>
            </a:r>
            <a:r>
              <a:rPr lang="en-US" dirty="0"/>
              <a:t>  </a:t>
            </a:r>
            <a:r>
              <a:rPr lang="en-US" dirty="0" smtClean="0"/>
              <a:t>…who </a:t>
            </a:r>
            <a:r>
              <a:rPr lang="en-US" dirty="0"/>
              <a:t>have strayed concerning the truth</a:t>
            </a:r>
          </a:p>
        </p:txBody>
      </p:sp>
      <p:sp>
        <p:nvSpPr>
          <p:cNvPr id="26" name="Oval 25"/>
          <p:cNvSpPr/>
          <p:nvPr/>
        </p:nvSpPr>
        <p:spPr>
          <a:xfrm>
            <a:off x="4191000" y="4267200"/>
            <a:ext cx="1600200" cy="48577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flipH="1">
            <a:off x="2667000" y="4572000"/>
            <a:ext cx="1524000" cy="4572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28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par>
                                <p:cTn id="21" presetID="22" presetClass="entr" presetSubtype="8"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left)">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heel(1)">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par>
                                <p:cTn id="46" presetID="22" presetClass="entr" presetSubtype="2" fill="hold"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right)">
                                      <p:cBhvr>
                                        <p:cTn id="4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4" grpId="0" animBg="1"/>
      <p:bldP spid="25" grpId="0"/>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12" name="Content Placeholder 11"/>
          <p:cNvSpPr>
            <a:spLocks noGrp="1"/>
          </p:cNvSpPr>
          <p:nvPr>
            <p:ph sz="quarter" idx="1"/>
          </p:nvPr>
        </p:nvSpPr>
        <p:spPr>
          <a:xfrm>
            <a:off x="304800" y="1143000"/>
            <a:ext cx="8534400" cy="4191000"/>
          </a:xfrm>
        </p:spPr>
        <p:txBody>
          <a:bodyPr>
            <a:noAutofit/>
          </a:bodyPr>
          <a:lstStyle/>
          <a:p>
            <a:r>
              <a:rPr lang="en-US" sz="2400" dirty="0"/>
              <a:t>Do our good works save us?</a:t>
            </a:r>
          </a:p>
          <a:p>
            <a:r>
              <a:rPr lang="en-US" sz="2400" dirty="0" smtClean="0"/>
              <a:t>So what is our motivation (zeal) to do them?</a:t>
            </a:r>
          </a:p>
          <a:p>
            <a:endParaRPr lang="en-US" sz="2400" dirty="0"/>
          </a:p>
          <a:p>
            <a:r>
              <a:rPr lang="en-US" sz="2400" dirty="0" smtClean="0"/>
              <a:t>According to Paul, how should Timothy (and others) make themselves “ready for every good work? </a:t>
            </a:r>
            <a:r>
              <a:rPr lang="en-US" sz="2400" dirty="0" smtClean="0">
                <a:solidFill>
                  <a:schemeClr val="tx2"/>
                </a:solidFill>
              </a:rPr>
              <a:t>#3 discussion question </a:t>
            </a:r>
          </a:p>
          <a:p>
            <a:endParaRPr lang="en-US" sz="2400" dirty="0" smtClean="0"/>
          </a:p>
          <a:p>
            <a:endParaRPr lang="en-US" sz="2400" dirty="0"/>
          </a:p>
          <a:p>
            <a:r>
              <a:rPr lang="en-US" sz="2400" dirty="0" smtClean="0"/>
              <a:t>If our “good works” are not according to sound doctrine, then whose “good works” are they?</a:t>
            </a:r>
          </a:p>
          <a:p>
            <a:endParaRPr lang="en-US" sz="2400" dirty="0"/>
          </a:p>
          <a:p>
            <a:r>
              <a:rPr lang="en-US" sz="2400" dirty="0" smtClean="0"/>
              <a:t>Can we be hypocritical in efforts? How?</a:t>
            </a:r>
          </a:p>
        </p:txBody>
      </p:sp>
      <p:sp>
        <p:nvSpPr>
          <p:cNvPr id="2" name="TextBox 1"/>
          <p:cNvSpPr txBox="1"/>
          <p:nvPr/>
        </p:nvSpPr>
        <p:spPr>
          <a:xfrm>
            <a:off x="4267200" y="1143000"/>
            <a:ext cx="15240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No</a:t>
            </a:r>
            <a:endParaRPr lang="en-US" sz="2800" dirty="0">
              <a:solidFill>
                <a:srgbClr val="C00000"/>
              </a:solidFill>
              <a:effectLst>
                <a:outerShdw blurRad="38100" dist="38100" dir="2700000" algn="tl">
                  <a:srgbClr val="000000">
                    <a:alpha val="43137"/>
                  </a:srgbClr>
                </a:outerShdw>
              </a:effectLst>
            </a:endParaRPr>
          </a:p>
        </p:txBody>
      </p:sp>
      <p:sp>
        <p:nvSpPr>
          <p:cNvPr id="9" name="TextBox 8"/>
          <p:cNvSpPr txBox="1"/>
          <p:nvPr/>
        </p:nvSpPr>
        <p:spPr>
          <a:xfrm>
            <a:off x="1295400" y="1991380"/>
            <a:ext cx="32004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The Grace of God</a:t>
            </a:r>
            <a:endParaRPr lang="en-US" sz="2800" dirty="0">
              <a:solidFill>
                <a:srgbClr val="C00000"/>
              </a:solidFill>
              <a:effectLst>
                <a:outerShdw blurRad="38100" dist="38100" dir="2700000" algn="tl">
                  <a:srgbClr val="000000">
                    <a:alpha val="43137"/>
                  </a:srgbClr>
                </a:outerShdw>
              </a:effectLst>
            </a:endParaRPr>
          </a:p>
        </p:txBody>
      </p:sp>
      <p:sp>
        <p:nvSpPr>
          <p:cNvPr id="15" name="TextBox 14"/>
          <p:cNvSpPr txBox="1"/>
          <p:nvPr/>
        </p:nvSpPr>
        <p:spPr>
          <a:xfrm>
            <a:off x="533400" y="3119735"/>
            <a:ext cx="5791200" cy="461665"/>
          </a:xfrm>
          <a:prstGeom prst="rect">
            <a:avLst/>
          </a:prstGeom>
          <a:noFill/>
        </p:spPr>
        <p:txBody>
          <a:bodyPr wrap="square" rtlCol="0">
            <a:spAutoFit/>
          </a:bodyPr>
          <a:lstStyle/>
          <a:p>
            <a:r>
              <a:rPr lang="en-US" sz="2400" dirty="0" smtClean="0">
                <a:latin typeface="+mn-lt"/>
              </a:rPr>
              <a:t>(see </a:t>
            </a:r>
            <a:r>
              <a:rPr lang="en-US" sz="2400" dirty="0" err="1" smtClean="0">
                <a:latin typeface="+mn-lt"/>
              </a:rPr>
              <a:t>ll</a:t>
            </a:r>
            <a:r>
              <a:rPr lang="en-US" sz="2400" dirty="0" smtClean="0">
                <a:latin typeface="+mn-lt"/>
              </a:rPr>
              <a:t> Tim 2:21; 3:16,17)</a:t>
            </a:r>
            <a:endParaRPr lang="en-US" sz="2400" dirty="0">
              <a:latin typeface="+mn-lt"/>
            </a:endParaRPr>
          </a:p>
        </p:txBody>
      </p:sp>
      <p:sp>
        <p:nvSpPr>
          <p:cNvPr id="13" name="TextBox 12"/>
          <p:cNvSpPr txBox="1"/>
          <p:nvPr/>
        </p:nvSpPr>
        <p:spPr>
          <a:xfrm>
            <a:off x="1295400" y="3743980"/>
            <a:ext cx="32004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Sound Doctrine</a:t>
            </a:r>
            <a:endParaRPr lang="en-US" sz="2800" dirty="0">
              <a:solidFill>
                <a:srgbClr val="C00000"/>
              </a:solidFill>
              <a:effectLst>
                <a:outerShdw blurRad="38100" dist="38100" dir="2700000" algn="tl">
                  <a:srgbClr val="000000">
                    <a:alpha val="43137"/>
                  </a:srgbClr>
                </a:outerShdw>
              </a:effectLst>
            </a:endParaRPr>
          </a:p>
        </p:txBody>
      </p:sp>
      <p:sp>
        <p:nvSpPr>
          <p:cNvPr id="14" name="TextBox 13"/>
          <p:cNvSpPr txBox="1"/>
          <p:nvPr/>
        </p:nvSpPr>
        <p:spPr>
          <a:xfrm>
            <a:off x="1371600" y="4963180"/>
            <a:ext cx="32004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The Devil</a:t>
            </a:r>
            <a:endParaRPr lang="en-US" sz="28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713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8" end="8"/>
                                            </p:txEl>
                                          </p:spTgt>
                                        </p:tgtEl>
                                        <p:attrNameLst>
                                          <p:attrName>style.visibility</p:attrName>
                                        </p:attrNameLst>
                                      </p:cBhvr>
                                      <p:to>
                                        <p:strVal val="visible"/>
                                      </p:to>
                                    </p:set>
                                    <p:animEffect transition="in" filter="wipe(left)">
                                      <p:cBhvr>
                                        <p:cTn id="12"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6" name="Rectangle 5"/>
          <p:cNvSpPr/>
          <p:nvPr/>
        </p:nvSpPr>
        <p:spPr>
          <a:xfrm>
            <a:off x="457200" y="2057400"/>
            <a:ext cx="8229600" cy="4955203"/>
          </a:xfrm>
          <a:prstGeom prst="rect">
            <a:avLst/>
          </a:prstGeom>
        </p:spPr>
        <p:txBody>
          <a:bodyPr wrap="square">
            <a:spAutoFit/>
          </a:bodyPr>
          <a:lstStyle/>
          <a:p>
            <a:pPr>
              <a:lnSpc>
                <a:spcPts val="2800"/>
              </a:lnSpc>
            </a:pPr>
            <a:r>
              <a:rPr lang="en-US" sz="2000" baseline="30000" dirty="0" smtClean="0"/>
              <a:t>10</a:t>
            </a:r>
            <a:r>
              <a:rPr lang="en-US" sz="2000" dirty="0" smtClean="0"/>
              <a:t>For </a:t>
            </a:r>
            <a:r>
              <a:rPr lang="en-US" sz="2000" dirty="0"/>
              <a:t>there are many insubordinate, both idle talkers and deceivers, especially those of the circumcision, </a:t>
            </a:r>
            <a:r>
              <a:rPr lang="en-US" sz="2000" baseline="30000" dirty="0" smtClean="0"/>
              <a:t>11</a:t>
            </a:r>
            <a:r>
              <a:rPr lang="en-US" sz="2000" dirty="0" smtClean="0"/>
              <a:t>whose </a:t>
            </a:r>
            <a:r>
              <a:rPr lang="en-US" sz="2000" dirty="0"/>
              <a:t>mouths must be stopped, who subvert whole households, teaching things which they ought not, for the sake of dishonest gain. </a:t>
            </a:r>
            <a:r>
              <a:rPr lang="en-US" sz="2000" baseline="30000" dirty="0" smtClean="0"/>
              <a:t>12</a:t>
            </a:r>
            <a:r>
              <a:rPr lang="en-US" sz="2000" dirty="0" smtClean="0"/>
              <a:t>One </a:t>
            </a:r>
            <a:r>
              <a:rPr lang="en-US" sz="2000" dirty="0"/>
              <a:t>of them, a prophet of their own, said, "Cretans </a:t>
            </a:r>
            <a:r>
              <a:rPr lang="en-US" sz="2000" i="1" dirty="0"/>
              <a:t>are</a:t>
            </a:r>
            <a:r>
              <a:rPr lang="en-US" sz="2000" dirty="0"/>
              <a:t> always liars, evil beasts, lazy gluttons." </a:t>
            </a:r>
            <a:r>
              <a:rPr lang="en-US" sz="2000" baseline="30000" dirty="0" smtClean="0"/>
              <a:t>13</a:t>
            </a:r>
            <a:r>
              <a:rPr lang="en-US" sz="2000" dirty="0" smtClean="0"/>
              <a:t>This </a:t>
            </a:r>
            <a:r>
              <a:rPr lang="en-US" sz="2000" dirty="0"/>
              <a:t>testimony is true. Therefore rebuke them sharply, that they may be sound in the faith, </a:t>
            </a:r>
            <a:r>
              <a:rPr lang="en-US" sz="2000" baseline="30000" dirty="0" smtClean="0"/>
              <a:t>14</a:t>
            </a:r>
            <a:r>
              <a:rPr lang="en-US" sz="2000" dirty="0" smtClean="0"/>
              <a:t>not </a:t>
            </a:r>
            <a:r>
              <a:rPr lang="en-US" sz="2000" dirty="0"/>
              <a:t>giving heed to Jewish fables and commandments of men who turn from the truth. </a:t>
            </a:r>
            <a:r>
              <a:rPr lang="en-US" sz="2000" baseline="30000" dirty="0" smtClean="0"/>
              <a:t>15</a:t>
            </a:r>
            <a:r>
              <a:rPr lang="en-US" sz="2000" dirty="0" smtClean="0"/>
              <a:t>To </a:t>
            </a:r>
            <a:r>
              <a:rPr lang="en-US" sz="2000" dirty="0"/>
              <a:t>the pure all things are pure, but to those who are defiled and unbelieving nothing is pure; but even their mind and conscience are defiled. </a:t>
            </a:r>
            <a:r>
              <a:rPr lang="en-US" sz="2000" baseline="30000" dirty="0" smtClean="0"/>
              <a:t>16</a:t>
            </a:r>
            <a:r>
              <a:rPr lang="en-US" sz="2000" dirty="0" smtClean="0"/>
              <a:t>They </a:t>
            </a:r>
            <a:r>
              <a:rPr lang="en-US" sz="2000" dirty="0"/>
              <a:t>profess to know God, but in works they deny Him, being abominable, disobedient, and disqualified for every good work. </a:t>
            </a:r>
          </a:p>
          <a:p>
            <a:endParaRPr lang="x-none" sz="2000"/>
          </a:p>
          <a:p>
            <a:endParaRPr lang="x-none" sz="1600"/>
          </a:p>
        </p:txBody>
      </p:sp>
      <p:cxnSp>
        <p:nvCxnSpPr>
          <p:cNvPr id="8" name="Straight Connector 7"/>
          <p:cNvCxnSpPr/>
          <p:nvPr/>
        </p:nvCxnSpPr>
        <p:spPr>
          <a:xfrm>
            <a:off x="533400" y="4554051"/>
            <a:ext cx="205740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304800" y="1143000"/>
            <a:ext cx="3276600" cy="762000"/>
          </a:xfrm>
          <a:prstGeom prst="round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effectLst>
                  <a:outerShdw blurRad="38100" dist="38100" dir="2700000" algn="tl">
                    <a:srgbClr val="000000">
                      <a:alpha val="43137"/>
                    </a:srgbClr>
                  </a:outerShdw>
                </a:effectLst>
              </a:rPr>
              <a:t>Titus 1:10-16</a:t>
            </a:r>
            <a:endParaRPr lang="en-US" sz="3200" dirty="0">
              <a:effectLst>
                <a:outerShdw blurRad="38100" dist="38100" dir="2700000" algn="tl">
                  <a:srgbClr val="000000">
                    <a:alpha val="43137"/>
                  </a:srgbClr>
                </a:outerShdw>
              </a:effectLst>
            </a:endParaRPr>
          </a:p>
        </p:txBody>
      </p:sp>
      <p:cxnSp>
        <p:nvCxnSpPr>
          <p:cNvPr id="16" name="Straight Connector 15"/>
          <p:cNvCxnSpPr/>
          <p:nvPr/>
        </p:nvCxnSpPr>
        <p:spPr>
          <a:xfrm>
            <a:off x="762000" y="2438400"/>
            <a:ext cx="3733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657600" y="1320225"/>
            <a:ext cx="5029200" cy="584775"/>
          </a:xfrm>
          <a:prstGeom prst="rect">
            <a:avLst/>
          </a:prstGeom>
          <a:noFill/>
        </p:spPr>
        <p:txBody>
          <a:bodyPr wrap="square" rtlCol="0">
            <a:spAutoFit/>
          </a:bodyPr>
          <a:lstStyle/>
          <a:p>
            <a:r>
              <a:rPr lang="en-US" sz="3200" dirty="0" smtClean="0">
                <a:latin typeface="+mn-lt"/>
              </a:rPr>
              <a:t>The need for elders</a:t>
            </a:r>
            <a:endParaRPr lang="en-US" sz="3200" dirty="0">
              <a:latin typeface="+mn-lt"/>
            </a:endParaRPr>
          </a:p>
        </p:txBody>
      </p:sp>
      <p:cxnSp>
        <p:nvCxnSpPr>
          <p:cNvPr id="20" name="Straight Connector 19"/>
          <p:cNvCxnSpPr/>
          <p:nvPr/>
        </p:nvCxnSpPr>
        <p:spPr>
          <a:xfrm>
            <a:off x="4800600" y="2743200"/>
            <a:ext cx="3733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106694" y="3124200"/>
            <a:ext cx="419910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76600" y="4876800"/>
            <a:ext cx="2590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286000" y="5257800"/>
            <a:ext cx="4343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90600" y="5638800"/>
            <a:ext cx="4876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19200" y="5943600"/>
            <a:ext cx="2971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343400" y="5943600"/>
            <a:ext cx="1981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477000" y="5943600"/>
            <a:ext cx="1371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71500" y="6324600"/>
            <a:ext cx="36195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90800" y="4191000"/>
            <a:ext cx="342900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03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ipe(left)">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left)">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left)">
                                      <p:cBhvr>
                                        <p:cTn id="52" dur="500"/>
                                        <p:tgtEl>
                                          <p:spTgt spid="3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wipe(left)">
                                      <p:cBhvr>
                                        <p:cTn id="57" dur="500"/>
                                        <p:tgtEl>
                                          <p:spTgt spid="37"/>
                                        </p:tgtEl>
                                      </p:cBhvr>
                                    </p:animEffect>
                                  </p:childTnLst>
                                </p:cTn>
                              </p:par>
                              <p:par>
                                <p:cTn id="58" presetID="22" presetClass="entr" presetSubtype="8" fill="hold"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ipe(left)">
                                      <p:cBhvr>
                                        <p:cTn id="6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12" name="Content Placeholder 11"/>
          <p:cNvSpPr>
            <a:spLocks noGrp="1"/>
          </p:cNvSpPr>
          <p:nvPr>
            <p:ph sz="quarter" idx="1"/>
          </p:nvPr>
        </p:nvSpPr>
        <p:spPr>
          <a:xfrm>
            <a:off x="304800" y="1143000"/>
            <a:ext cx="8534400" cy="4191000"/>
          </a:xfrm>
        </p:spPr>
        <p:txBody>
          <a:bodyPr>
            <a:noAutofit/>
          </a:bodyPr>
          <a:lstStyle/>
          <a:p>
            <a:r>
              <a:rPr lang="en-US" sz="2400" dirty="0"/>
              <a:t>Do our good works save us?</a:t>
            </a:r>
          </a:p>
          <a:p>
            <a:r>
              <a:rPr lang="en-US" sz="2400" dirty="0" smtClean="0"/>
              <a:t>So what is our motivation (zeal) to do them?</a:t>
            </a:r>
          </a:p>
          <a:p>
            <a:endParaRPr lang="en-US" sz="2400" dirty="0"/>
          </a:p>
          <a:p>
            <a:r>
              <a:rPr lang="en-US" sz="2400" dirty="0" smtClean="0"/>
              <a:t>According to Paul, how should Timothy (and others) make themselves “ready for every good work? </a:t>
            </a:r>
            <a:r>
              <a:rPr lang="en-US" sz="2400" dirty="0" smtClean="0">
                <a:solidFill>
                  <a:schemeClr val="tx2"/>
                </a:solidFill>
              </a:rPr>
              <a:t>#3 discussion question </a:t>
            </a:r>
          </a:p>
          <a:p>
            <a:endParaRPr lang="en-US" sz="2400" dirty="0" smtClean="0"/>
          </a:p>
          <a:p>
            <a:endParaRPr lang="en-US" sz="2400" dirty="0"/>
          </a:p>
          <a:p>
            <a:r>
              <a:rPr lang="en-US" sz="2400" dirty="0" smtClean="0"/>
              <a:t>If our “good works” are not according to sound doctrine, then whose “good works” are they?</a:t>
            </a:r>
          </a:p>
          <a:p>
            <a:endParaRPr lang="en-US" sz="2400" dirty="0"/>
          </a:p>
          <a:p>
            <a:r>
              <a:rPr lang="en-US" sz="2400" dirty="0" smtClean="0"/>
              <a:t>Can we be hypocritical in efforts? How?</a:t>
            </a:r>
          </a:p>
        </p:txBody>
      </p:sp>
      <p:sp>
        <p:nvSpPr>
          <p:cNvPr id="2" name="TextBox 1"/>
          <p:cNvSpPr txBox="1"/>
          <p:nvPr/>
        </p:nvSpPr>
        <p:spPr>
          <a:xfrm>
            <a:off x="4267200" y="1076980"/>
            <a:ext cx="15240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No</a:t>
            </a:r>
            <a:endParaRPr lang="en-US" sz="2800" dirty="0">
              <a:solidFill>
                <a:srgbClr val="C00000"/>
              </a:solidFill>
              <a:effectLst>
                <a:outerShdw blurRad="38100" dist="38100" dir="2700000" algn="tl">
                  <a:srgbClr val="000000">
                    <a:alpha val="43137"/>
                  </a:srgbClr>
                </a:outerShdw>
              </a:effectLst>
            </a:endParaRPr>
          </a:p>
        </p:txBody>
      </p:sp>
      <p:sp>
        <p:nvSpPr>
          <p:cNvPr id="9" name="TextBox 8"/>
          <p:cNvSpPr txBox="1"/>
          <p:nvPr/>
        </p:nvSpPr>
        <p:spPr>
          <a:xfrm>
            <a:off x="1371600" y="1991380"/>
            <a:ext cx="32004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The Grace of God</a:t>
            </a:r>
            <a:endParaRPr lang="en-US" sz="2800" dirty="0">
              <a:solidFill>
                <a:srgbClr val="C00000"/>
              </a:solidFill>
              <a:effectLst>
                <a:outerShdw blurRad="38100" dist="38100" dir="2700000" algn="tl">
                  <a:srgbClr val="000000">
                    <a:alpha val="43137"/>
                  </a:srgbClr>
                </a:outerShdw>
              </a:effectLst>
            </a:endParaRPr>
          </a:p>
        </p:txBody>
      </p:sp>
      <p:sp>
        <p:nvSpPr>
          <p:cNvPr id="15" name="TextBox 14"/>
          <p:cNvSpPr txBox="1"/>
          <p:nvPr/>
        </p:nvSpPr>
        <p:spPr>
          <a:xfrm>
            <a:off x="533400" y="3134380"/>
            <a:ext cx="5791200" cy="461665"/>
          </a:xfrm>
          <a:prstGeom prst="rect">
            <a:avLst/>
          </a:prstGeom>
          <a:noFill/>
        </p:spPr>
        <p:txBody>
          <a:bodyPr wrap="square" rtlCol="0">
            <a:spAutoFit/>
          </a:bodyPr>
          <a:lstStyle/>
          <a:p>
            <a:r>
              <a:rPr lang="en-US" sz="2400" dirty="0" smtClean="0">
                <a:latin typeface="+mn-lt"/>
              </a:rPr>
              <a:t>(see </a:t>
            </a:r>
            <a:r>
              <a:rPr lang="en-US" sz="2400" dirty="0" err="1" smtClean="0">
                <a:latin typeface="+mn-lt"/>
              </a:rPr>
              <a:t>ll</a:t>
            </a:r>
            <a:r>
              <a:rPr lang="en-US" sz="2400" dirty="0" smtClean="0">
                <a:latin typeface="+mn-lt"/>
              </a:rPr>
              <a:t> Tim 2:21; 3:16,17)</a:t>
            </a:r>
            <a:endParaRPr lang="en-US" sz="2400" dirty="0">
              <a:latin typeface="+mn-lt"/>
            </a:endParaRPr>
          </a:p>
        </p:txBody>
      </p:sp>
      <p:sp>
        <p:nvSpPr>
          <p:cNvPr id="13" name="TextBox 12"/>
          <p:cNvSpPr txBox="1"/>
          <p:nvPr/>
        </p:nvSpPr>
        <p:spPr>
          <a:xfrm>
            <a:off x="1371600" y="3596045"/>
            <a:ext cx="32004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Sound Doctrine</a:t>
            </a:r>
            <a:endParaRPr lang="en-US" sz="2800" dirty="0">
              <a:solidFill>
                <a:srgbClr val="C00000"/>
              </a:solidFill>
              <a:effectLst>
                <a:outerShdw blurRad="38100" dist="38100" dir="2700000" algn="tl">
                  <a:srgbClr val="000000">
                    <a:alpha val="43137"/>
                  </a:srgbClr>
                </a:outerShdw>
              </a:effectLst>
            </a:endParaRPr>
          </a:p>
        </p:txBody>
      </p:sp>
      <p:sp>
        <p:nvSpPr>
          <p:cNvPr id="14" name="TextBox 13"/>
          <p:cNvSpPr txBox="1"/>
          <p:nvPr/>
        </p:nvSpPr>
        <p:spPr>
          <a:xfrm>
            <a:off x="1371600" y="4963180"/>
            <a:ext cx="32004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The Devil</a:t>
            </a:r>
            <a:endParaRPr lang="en-US" sz="2800" dirty="0">
              <a:solidFill>
                <a:srgbClr val="C00000"/>
              </a:solidFill>
              <a:effectLst>
                <a:outerShdw blurRad="38100" dist="38100" dir="2700000" algn="tl">
                  <a:srgbClr val="000000">
                    <a:alpha val="43137"/>
                  </a:srgbClr>
                </a:outerShdw>
              </a:effectLst>
            </a:endParaRPr>
          </a:p>
        </p:txBody>
      </p:sp>
      <p:sp>
        <p:nvSpPr>
          <p:cNvPr id="16" name="TextBox 15"/>
          <p:cNvSpPr txBox="1"/>
          <p:nvPr/>
        </p:nvSpPr>
        <p:spPr>
          <a:xfrm>
            <a:off x="685800" y="5791200"/>
            <a:ext cx="83820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When we turn from the truth to serve our own gain</a:t>
            </a:r>
            <a:endParaRPr lang="en-US" sz="28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4303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12" name="Content Placeholder 11"/>
          <p:cNvSpPr>
            <a:spLocks noGrp="1"/>
          </p:cNvSpPr>
          <p:nvPr>
            <p:ph sz="quarter" idx="1"/>
          </p:nvPr>
        </p:nvSpPr>
        <p:spPr>
          <a:xfrm>
            <a:off x="304800" y="1143000"/>
            <a:ext cx="8534400" cy="609600"/>
          </a:xfrm>
        </p:spPr>
        <p:txBody>
          <a:bodyPr>
            <a:noAutofit/>
          </a:bodyPr>
          <a:lstStyle/>
          <a:p>
            <a:r>
              <a:rPr lang="en-US" sz="2400" dirty="0" smtClean="0"/>
              <a:t>Why did God create us for good works?</a:t>
            </a:r>
            <a:endParaRPr lang="en-US" sz="2400" dirty="0"/>
          </a:p>
        </p:txBody>
      </p:sp>
      <p:sp>
        <p:nvSpPr>
          <p:cNvPr id="10" name="Rectangle 9"/>
          <p:cNvSpPr/>
          <p:nvPr/>
        </p:nvSpPr>
        <p:spPr>
          <a:xfrm>
            <a:off x="304800" y="1752600"/>
            <a:ext cx="8610600" cy="646331"/>
          </a:xfrm>
          <a:prstGeom prst="rect">
            <a:avLst/>
          </a:prstGeom>
        </p:spPr>
        <p:txBody>
          <a:bodyPr wrap="square">
            <a:spAutoFit/>
          </a:bodyPr>
          <a:lstStyle/>
          <a:p>
            <a:r>
              <a:rPr lang="en-US" b="1" dirty="0"/>
              <a:t>1Ti 6:18</a:t>
            </a:r>
            <a:r>
              <a:rPr lang="en-US" dirty="0"/>
              <a:t>  Let them do good, that they be rich in </a:t>
            </a:r>
            <a:r>
              <a:rPr lang="en-US" u="sng" dirty="0">
                <a:solidFill>
                  <a:srgbClr val="C00000"/>
                </a:solidFill>
                <a:effectLst>
                  <a:outerShdw blurRad="38100" dist="38100" dir="2700000" algn="tl">
                    <a:srgbClr val="000000">
                      <a:alpha val="43137"/>
                    </a:srgbClr>
                  </a:outerShdw>
                </a:effectLst>
              </a:rPr>
              <a:t>good works</a:t>
            </a:r>
            <a:r>
              <a:rPr lang="en-US" dirty="0"/>
              <a:t>, ready to give, willing to share, </a:t>
            </a:r>
          </a:p>
        </p:txBody>
      </p:sp>
      <p:sp>
        <p:nvSpPr>
          <p:cNvPr id="11" name="Rectangle 10"/>
          <p:cNvSpPr/>
          <p:nvPr/>
        </p:nvSpPr>
        <p:spPr>
          <a:xfrm>
            <a:off x="381000" y="2057400"/>
            <a:ext cx="609600"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062302" y="2033171"/>
            <a:ext cx="7853097" cy="369332"/>
          </a:xfrm>
          <a:prstGeom prst="rect">
            <a:avLst/>
          </a:prstGeom>
        </p:spPr>
        <p:txBody>
          <a:bodyPr wrap="square">
            <a:spAutoFit/>
          </a:bodyPr>
          <a:lstStyle/>
          <a:p>
            <a:r>
              <a:rPr lang="en-US" i="1" dirty="0">
                <a:latin typeface="+mn-lt"/>
              </a:rPr>
              <a:t>= (</a:t>
            </a:r>
            <a:r>
              <a:rPr lang="en-US" i="1" dirty="0" smtClean="0">
                <a:latin typeface="+mn-lt"/>
              </a:rPr>
              <a:t>communicate, from the Greek; </a:t>
            </a:r>
            <a:r>
              <a:rPr lang="en-US" i="1" dirty="0">
                <a:latin typeface="+mn-lt"/>
              </a:rPr>
              <a:t>koinō</a:t>
            </a:r>
            <a:r>
              <a:rPr lang="en-US" i="1" dirty="0" smtClean="0">
                <a:latin typeface="+mn-lt"/>
              </a:rPr>
              <a:t>nikos, meaning communicative)</a:t>
            </a:r>
            <a:endParaRPr lang="en-US" i="1" dirty="0">
              <a:latin typeface="+mn-lt"/>
            </a:endParaRPr>
          </a:p>
        </p:txBody>
      </p:sp>
      <p:sp>
        <p:nvSpPr>
          <p:cNvPr id="3" name="Rectangle 2"/>
          <p:cNvSpPr/>
          <p:nvPr/>
        </p:nvSpPr>
        <p:spPr>
          <a:xfrm>
            <a:off x="380999" y="2667000"/>
            <a:ext cx="8534399" cy="646331"/>
          </a:xfrm>
          <a:prstGeom prst="rect">
            <a:avLst/>
          </a:prstGeom>
        </p:spPr>
        <p:txBody>
          <a:bodyPr wrap="square">
            <a:spAutoFit/>
          </a:bodyPr>
          <a:lstStyle/>
          <a:p>
            <a:r>
              <a:rPr lang="en-US" b="1" dirty="0"/>
              <a:t>1Ti 6:19</a:t>
            </a:r>
            <a:r>
              <a:rPr lang="en-US" dirty="0"/>
              <a:t>  storing up for themselves a </a:t>
            </a:r>
            <a:r>
              <a:rPr lang="en-US" u="sng" dirty="0">
                <a:solidFill>
                  <a:srgbClr val="C00000"/>
                </a:solidFill>
                <a:effectLst>
                  <a:outerShdw blurRad="38100" dist="38100" dir="2700000" algn="tl">
                    <a:srgbClr val="000000">
                      <a:alpha val="43137"/>
                    </a:srgbClr>
                  </a:outerShdw>
                </a:effectLst>
              </a:rPr>
              <a:t>good foundation </a:t>
            </a:r>
            <a:r>
              <a:rPr lang="en-US" dirty="0"/>
              <a:t>for the time to come, that they may lay hold on </a:t>
            </a:r>
            <a:r>
              <a:rPr lang="en-US" u="sng" dirty="0">
                <a:solidFill>
                  <a:srgbClr val="C00000"/>
                </a:solidFill>
                <a:effectLst>
                  <a:outerShdw blurRad="38100" dist="38100" dir="2700000" algn="tl">
                    <a:srgbClr val="000000">
                      <a:alpha val="43137"/>
                    </a:srgbClr>
                  </a:outerShdw>
                </a:effectLst>
              </a:rPr>
              <a:t>eternal life</a:t>
            </a:r>
            <a:r>
              <a:rPr lang="en-US" dirty="0"/>
              <a:t>. </a:t>
            </a:r>
          </a:p>
        </p:txBody>
      </p:sp>
      <p:sp>
        <p:nvSpPr>
          <p:cNvPr id="4" name="Rectangle 3"/>
          <p:cNvSpPr/>
          <p:nvPr/>
        </p:nvSpPr>
        <p:spPr>
          <a:xfrm>
            <a:off x="381000" y="5181600"/>
            <a:ext cx="8534398" cy="646331"/>
          </a:xfrm>
          <a:prstGeom prst="rect">
            <a:avLst/>
          </a:prstGeom>
          <a:solidFill>
            <a:schemeClr val="bg2"/>
          </a:solidFill>
          <a:ln>
            <a:solidFill>
              <a:schemeClr val="tx2"/>
            </a:solidFill>
          </a:ln>
          <a:effectLst>
            <a:outerShdw blurRad="50800" dist="38100" dir="2700000" algn="tl" rotWithShape="0">
              <a:prstClr val="black">
                <a:alpha val="40000"/>
              </a:prstClr>
            </a:outerShdw>
          </a:effectLst>
          <a:scene3d>
            <a:camera prst="orthographicFront"/>
            <a:lightRig rig="threePt" dir="t"/>
          </a:scene3d>
          <a:sp3d>
            <a:bevelT/>
          </a:sp3d>
        </p:spPr>
        <p:txBody>
          <a:bodyPr wrap="square">
            <a:spAutoFit/>
          </a:bodyPr>
          <a:lstStyle/>
          <a:p>
            <a:r>
              <a:rPr lang="en-US" b="1" dirty="0"/>
              <a:t>1Ti </a:t>
            </a:r>
            <a:r>
              <a:rPr lang="en-US" b="1" dirty="0" smtClean="0"/>
              <a:t>2:3,4</a:t>
            </a:r>
            <a:r>
              <a:rPr lang="en-US" dirty="0" smtClean="0"/>
              <a:t>  </a:t>
            </a:r>
            <a:r>
              <a:rPr lang="en-US" dirty="0"/>
              <a:t>This is good, and it is pleasing in the sight of God our Savior</a:t>
            </a:r>
            <a:r>
              <a:rPr lang="en-US" dirty="0" smtClean="0"/>
              <a:t>, who </a:t>
            </a:r>
            <a:r>
              <a:rPr lang="en-US" u="sng" dirty="0">
                <a:solidFill>
                  <a:srgbClr val="C00000"/>
                </a:solidFill>
                <a:effectLst>
                  <a:outerShdw blurRad="38100" dist="38100" dir="2700000" algn="tl">
                    <a:srgbClr val="000000">
                      <a:alpha val="43137"/>
                    </a:srgbClr>
                  </a:outerShdw>
                </a:effectLst>
              </a:rPr>
              <a:t>desires all people to be saved and to come to the knowledge of the truth</a:t>
            </a:r>
            <a:r>
              <a:rPr lang="en-US" dirty="0"/>
              <a:t>. </a:t>
            </a:r>
          </a:p>
        </p:txBody>
      </p:sp>
      <p:sp>
        <p:nvSpPr>
          <p:cNvPr id="18" name="Rectangle 17"/>
          <p:cNvSpPr/>
          <p:nvPr/>
        </p:nvSpPr>
        <p:spPr>
          <a:xfrm>
            <a:off x="304800" y="3524071"/>
            <a:ext cx="8610600" cy="1200329"/>
          </a:xfrm>
          <a:prstGeom prst="rect">
            <a:avLst/>
          </a:prstGeom>
        </p:spPr>
        <p:txBody>
          <a:bodyPr wrap="square">
            <a:spAutoFit/>
          </a:bodyPr>
          <a:lstStyle/>
          <a:p>
            <a:r>
              <a:rPr lang="en-US" b="1" dirty="0"/>
              <a:t>1Ti </a:t>
            </a:r>
            <a:r>
              <a:rPr lang="en-US" b="1" dirty="0" smtClean="0"/>
              <a:t>5:9,10</a:t>
            </a:r>
            <a:r>
              <a:rPr lang="en-US" dirty="0"/>
              <a:t>  Do not let a widow under sixty years old be taken into the number, </a:t>
            </a:r>
            <a:r>
              <a:rPr lang="en-US" i="1" dirty="0"/>
              <a:t>and not unless</a:t>
            </a:r>
            <a:r>
              <a:rPr lang="en-US" dirty="0"/>
              <a:t> she has been the wife of one man, </a:t>
            </a:r>
            <a:r>
              <a:rPr lang="en-US" dirty="0" smtClean="0"/>
              <a:t>well </a:t>
            </a:r>
            <a:r>
              <a:rPr lang="en-US" dirty="0"/>
              <a:t>reported for </a:t>
            </a:r>
            <a:r>
              <a:rPr lang="en-US" u="sng" dirty="0">
                <a:solidFill>
                  <a:srgbClr val="C00000"/>
                </a:solidFill>
                <a:effectLst>
                  <a:outerShdw blurRad="38100" dist="38100" dir="2700000" algn="tl">
                    <a:srgbClr val="000000">
                      <a:alpha val="43137"/>
                    </a:srgbClr>
                  </a:outerShdw>
                </a:effectLst>
              </a:rPr>
              <a:t>good works</a:t>
            </a:r>
            <a:r>
              <a:rPr lang="en-US" dirty="0"/>
              <a:t>: if she has brought up children, if she has lodged strangers, if she has washed the saints' feet, if she has relieved the afflicted, if she has diligently followed every good work. </a:t>
            </a:r>
          </a:p>
        </p:txBody>
      </p:sp>
      <p:sp>
        <p:nvSpPr>
          <p:cNvPr id="20" name="Rectangle 19"/>
          <p:cNvSpPr/>
          <p:nvPr/>
        </p:nvSpPr>
        <p:spPr>
          <a:xfrm>
            <a:off x="5029200" y="3828871"/>
            <a:ext cx="1371600"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981200" y="4400550"/>
            <a:ext cx="8382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24400" y="4400550"/>
            <a:ext cx="990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077200" y="4400550"/>
            <a:ext cx="6858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200400" y="4648200"/>
            <a:ext cx="831932"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38200" y="6096000"/>
            <a:ext cx="7467600" cy="461665"/>
          </a:xfrm>
          <a:prstGeom prst="rect">
            <a:avLst/>
          </a:prstGeom>
          <a:solidFill>
            <a:schemeClr val="bg1">
              <a:lumMod val="75000"/>
            </a:schemeClr>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400" b="1" dirty="0" smtClean="0">
                <a:ln w="11430">
                  <a:solidFill>
                    <a:schemeClr val="tx1"/>
                  </a:solidFill>
                </a:ln>
                <a:solidFill>
                  <a:schemeClr val="accent1"/>
                </a:solidFill>
                <a:effectLst>
                  <a:outerShdw blurRad="80000" dist="40000" dir="5040000" algn="tl">
                    <a:srgbClr val="000000">
                      <a:alpha val="30000"/>
                    </a:srgbClr>
                  </a:outerShdw>
                </a:effectLst>
              </a:rPr>
              <a:t>To save ourselves and others</a:t>
            </a:r>
            <a:endParaRPr lang="en-US" sz="2400" b="1" dirty="0">
              <a:ln w="11430">
                <a:solidFill>
                  <a:schemeClr val="tx1"/>
                </a:solidFill>
              </a:ln>
              <a:solidFill>
                <a:schemeClr val="accent1"/>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90350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childTnLst>
                          </p:cTn>
                        </p:par>
                        <p:par>
                          <p:cTn id="36" fill="hold">
                            <p:stCondLst>
                              <p:cond delay="1000"/>
                            </p:stCondLst>
                            <p:childTnLst>
                              <p:par>
                                <p:cTn id="37" presetID="22" presetClass="entr" presetSubtype="8" fill="hold"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left)">
                                      <p:cBhvr>
                                        <p:cTn id="39" dur="500"/>
                                        <p:tgtEl>
                                          <p:spTgt spid="22"/>
                                        </p:tgtEl>
                                      </p:cBhvr>
                                    </p:animEffect>
                                  </p:childTnLst>
                                </p:cTn>
                              </p:par>
                            </p:childTnLst>
                          </p:cTn>
                        </p:par>
                        <p:par>
                          <p:cTn id="40" fill="hold">
                            <p:stCondLst>
                              <p:cond delay="1500"/>
                            </p:stCondLst>
                            <p:childTnLst>
                              <p:par>
                                <p:cTn id="41" presetID="22" presetClass="entr" presetSubtype="8"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left)">
                                      <p:cBhvr>
                                        <p:cTn id="43" dur="5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7" grpId="0"/>
      <p:bldP spid="3" grpId="0"/>
      <p:bldP spid="4" grpId="0" animBg="1"/>
      <p:bldP spid="18" grpId="0"/>
      <p:bldP spid="20"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sz="quarter" idx="1"/>
          </p:nvPr>
        </p:nvSpPr>
        <p:spPr/>
        <p:txBody>
          <a:bodyPr>
            <a:normAutofit fontScale="77500" lnSpcReduction="20000"/>
          </a:bodyPr>
          <a:lstStyle/>
          <a:p>
            <a:pPr marL="514350" indent="-514350">
              <a:buFont typeface="+mj-lt"/>
              <a:buAutoNum type="arabicPeriod"/>
            </a:pPr>
            <a:r>
              <a:rPr lang="en-US" dirty="0" smtClean="0"/>
              <a:t>Introduction							4/15</a:t>
            </a:r>
          </a:p>
          <a:p>
            <a:pPr marL="514350" indent="-514350">
              <a:buFont typeface="+mj-lt"/>
              <a:buAutoNum type="arabicPeriod"/>
            </a:pPr>
            <a:r>
              <a:rPr lang="en-US" dirty="0" smtClean="0"/>
              <a:t>Paul’s Service as an Example					4/18</a:t>
            </a:r>
          </a:p>
          <a:p>
            <a:pPr marL="514350" indent="-514350">
              <a:buFont typeface="+mj-lt"/>
              <a:buAutoNum type="arabicPeriod"/>
            </a:pPr>
            <a:r>
              <a:rPr lang="en-US" dirty="0" smtClean="0"/>
              <a:t>Paul’s “Charges” to Timothy					</a:t>
            </a:r>
            <a:r>
              <a:rPr lang="en-US" dirty="0"/>
              <a:t>4</a:t>
            </a:r>
            <a:r>
              <a:rPr lang="en-US" dirty="0" smtClean="0"/>
              <a:t>/22</a:t>
            </a:r>
          </a:p>
          <a:p>
            <a:pPr marL="514350" indent="-514350">
              <a:buFont typeface="+mj-lt"/>
              <a:buAutoNum type="arabicPeriod"/>
            </a:pPr>
            <a:r>
              <a:rPr lang="en-US" dirty="0" smtClean="0"/>
              <a:t>Personal Admonition: Purity					</a:t>
            </a:r>
            <a:r>
              <a:rPr lang="en-US" dirty="0"/>
              <a:t>4</a:t>
            </a:r>
            <a:r>
              <a:rPr lang="en-US" dirty="0" smtClean="0"/>
              <a:t>/25</a:t>
            </a:r>
          </a:p>
          <a:p>
            <a:pPr marL="514350" indent="-514350">
              <a:buFont typeface="+mj-lt"/>
              <a:buAutoNum type="arabicPeriod"/>
            </a:pPr>
            <a:r>
              <a:rPr lang="en-US" dirty="0" smtClean="0"/>
              <a:t>Personal Admonition: Development				</a:t>
            </a:r>
            <a:r>
              <a:rPr lang="en-US" dirty="0"/>
              <a:t>4</a:t>
            </a:r>
            <a:r>
              <a:rPr lang="en-US" dirty="0" smtClean="0"/>
              <a:t>/29</a:t>
            </a:r>
          </a:p>
          <a:p>
            <a:pPr marL="0" indent="0">
              <a:buNone/>
            </a:pPr>
            <a:r>
              <a:rPr lang="en-US" dirty="0" smtClean="0"/>
              <a:t>				Special Meeting Wednesday       May 2nd</a:t>
            </a:r>
          </a:p>
          <a:p>
            <a:pPr marL="514350" indent="-514350">
              <a:buFont typeface="+mj-lt"/>
              <a:buAutoNum type="arabicPeriod" startAt="6"/>
            </a:pPr>
            <a:r>
              <a:rPr lang="en-US" dirty="0" smtClean="0"/>
              <a:t>Roles in the Church: Men &amp; Women				5/6</a:t>
            </a:r>
          </a:p>
          <a:p>
            <a:pPr marL="514350" indent="-514350">
              <a:buFont typeface="+mj-lt"/>
              <a:buAutoNum type="arabicPeriod" startAt="6"/>
            </a:pPr>
            <a:r>
              <a:rPr lang="en-US" dirty="0" smtClean="0"/>
              <a:t>Roles in the Church: Old &amp; Young				5/9</a:t>
            </a:r>
          </a:p>
          <a:p>
            <a:pPr marL="514350" indent="-514350">
              <a:buFont typeface="+mj-lt"/>
              <a:buAutoNum type="arabicPeriod" startAt="6"/>
            </a:pPr>
            <a:r>
              <a:rPr lang="en-US" dirty="0" smtClean="0"/>
              <a:t>Roles in the Church: Elders and Deacons			5/13</a:t>
            </a:r>
          </a:p>
          <a:p>
            <a:pPr marL="514350" indent="-514350">
              <a:buFont typeface="+mj-lt"/>
              <a:buAutoNum type="arabicPeriod" startAt="6"/>
            </a:pPr>
            <a:r>
              <a:rPr lang="en-US" dirty="0" smtClean="0"/>
              <a:t>Lessons to Servants and Rich					5/16</a:t>
            </a:r>
          </a:p>
          <a:p>
            <a:pPr marL="514350" indent="-514350">
              <a:buFont typeface="+mj-lt"/>
              <a:buAutoNum type="arabicPeriod" startAt="6"/>
            </a:pPr>
            <a:r>
              <a:rPr lang="en-US" dirty="0" smtClean="0"/>
              <a:t>Living in a World of Sinners					</a:t>
            </a:r>
            <a:r>
              <a:rPr lang="en-US" dirty="0"/>
              <a:t>5</a:t>
            </a:r>
            <a:r>
              <a:rPr lang="en-US" dirty="0" smtClean="0"/>
              <a:t>/20</a:t>
            </a:r>
          </a:p>
          <a:p>
            <a:pPr marL="514350" indent="-514350">
              <a:buFont typeface="+mj-lt"/>
              <a:buAutoNum type="arabicPeriod" startAt="6"/>
            </a:pPr>
            <a:r>
              <a:rPr lang="en-US" dirty="0" smtClean="0"/>
              <a:t>Dealing with Sinful Men in the church				5/23</a:t>
            </a:r>
          </a:p>
          <a:p>
            <a:pPr marL="514350" indent="-514350">
              <a:buFont typeface="+mj-lt"/>
              <a:buAutoNum type="arabicPeriod" startAt="6"/>
            </a:pPr>
            <a:r>
              <a:rPr lang="en-US" dirty="0" smtClean="0"/>
              <a:t>Responsibility for Good Works				5/27</a:t>
            </a:r>
          </a:p>
          <a:p>
            <a:pPr marL="514350" indent="-514350">
              <a:buFont typeface="+mj-lt"/>
              <a:buAutoNum type="arabicPeriod" startAt="6"/>
            </a:pPr>
            <a:r>
              <a:rPr lang="en-US" dirty="0" smtClean="0"/>
              <a:t>Review							5/30</a:t>
            </a:r>
            <a:endParaRPr lang="en-US" dirty="0"/>
          </a:p>
        </p:txBody>
      </p:sp>
      <p:sp>
        <p:nvSpPr>
          <p:cNvPr id="5" name="Rectangle 4"/>
          <p:cNvSpPr/>
          <p:nvPr/>
        </p:nvSpPr>
        <p:spPr>
          <a:xfrm>
            <a:off x="381000" y="5029200"/>
            <a:ext cx="8229600" cy="304800"/>
          </a:xfrm>
          <a:prstGeom prst="rect">
            <a:avLst/>
          </a:prstGeom>
          <a:solidFill>
            <a:srgbClr val="AAB0C8">
              <a:alpha val="30196"/>
            </a:srgbClr>
          </a:solidFill>
          <a:ln w="1905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Tree>
    <p:extLst>
      <p:ext uri="{BB962C8B-B14F-4D97-AF65-F5344CB8AC3E}">
        <p14:creationId xmlns:p14="http://schemas.microsoft.com/office/powerpoint/2010/main" val="2333694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3" name="Rectangle 2"/>
          <p:cNvSpPr/>
          <p:nvPr/>
        </p:nvSpPr>
        <p:spPr>
          <a:xfrm>
            <a:off x="304800" y="2209800"/>
            <a:ext cx="8610600" cy="369332"/>
          </a:xfrm>
          <a:prstGeom prst="rect">
            <a:avLst/>
          </a:prstGeom>
        </p:spPr>
        <p:txBody>
          <a:bodyPr wrap="square">
            <a:spAutoFit/>
          </a:bodyPr>
          <a:lstStyle/>
          <a:p>
            <a:r>
              <a:rPr lang="en-US" b="1" dirty="0"/>
              <a:t>1Ti 2:10</a:t>
            </a:r>
            <a:r>
              <a:rPr lang="en-US" dirty="0"/>
              <a:t>  but, which is proper for women professing godliness, with </a:t>
            </a:r>
            <a:r>
              <a:rPr lang="en-US" u="sng" dirty="0">
                <a:solidFill>
                  <a:srgbClr val="C00000"/>
                </a:solidFill>
                <a:effectLst>
                  <a:outerShdw blurRad="38100" dist="38100" dir="2700000" algn="tl">
                    <a:srgbClr val="000000">
                      <a:alpha val="43137"/>
                    </a:srgbClr>
                  </a:outerShdw>
                </a:effectLst>
              </a:rPr>
              <a:t>good works</a:t>
            </a:r>
            <a:r>
              <a:rPr lang="en-US" dirty="0"/>
              <a:t>. </a:t>
            </a:r>
          </a:p>
        </p:txBody>
      </p:sp>
      <p:sp>
        <p:nvSpPr>
          <p:cNvPr id="4" name="Rounded Rectangle 3"/>
          <p:cNvSpPr/>
          <p:nvPr/>
        </p:nvSpPr>
        <p:spPr>
          <a:xfrm>
            <a:off x="304800" y="1143000"/>
            <a:ext cx="3276600" cy="762000"/>
          </a:xfrm>
          <a:prstGeom prst="round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effectLst>
                  <a:outerShdw blurRad="38100" dist="38100" dir="2700000" algn="tl">
                    <a:srgbClr val="000000">
                      <a:alpha val="43137"/>
                    </a:srgbClr>
                  </a:outerShdw>
                </a:effectLst>
              </a:rPr>
              <a:t>1 Timothy Texts</a:t>
            </a:r>
            <a:endParaRPr lang="en-US" sz="3200" dirty="0">
              <a:effectLst>
                <a:outerShdw blurRad="38100" dist="38100" dir="2700000" algn="tl">
                  <a:srgbClr val="000000">
                    <a:alpha val="43137"/>
                  </a:srgbClr>
                </a:outerShdw>
              </a:effectLst>
            </a:endParaRPr>
          </a:p>
        </p:txBody>
      </p:sp>
      <p:sp>
        <p:nvSpPr>
          <p:cNvPr id="6" name="Rectangle 5"/>
          <p:cNvSpPr/>
          <p:nvPr/>
        </p:nvSpPr>
        <p:spPr>
          <a:xfrm>
            <a:off x="304800" y="2819400"/>
            <a:ext cx="8610600" cy="1200329"/>
          </a:xfrm>
          <a:prstGeom prst="rect">
            <a:avLst/>
          </a:prstGeom>
        </p:spPr>
        <p:txBody>
          <a:bodyPr wrap="square">
            <a:spAutoFit/>
          </a:bodyPr>
          <a:lstStyle/>
          <a:p>
            <a:r>
              <a:rPr lang="en-US" b="1" dirty="0"/>
              <a:t>1Ti </a:t>
            </a:r>
            <a:r>
              <a:rPr lang="en-US" b="1" dirty="0" smtClean="0"/>
              <a:t>5:9,10</a:t>
            </a:r>
            <a:r>
              <a:rPr lang="en-US" dirty="0"/>
              <a:t>  Do not let a widow under sixty years old be taken into the number, </a:t>
            </a:r>
            <a:r>
              <a:rPr lang="en-US" i="1" dirty="0"/>
              <a:t>and not unless</a:t>
            </a:r>
            <a:r>
              <a:rPr lang="en-US" dirty="0"/>
              <a:t> she has been the wife of one man, </a:t>
            </a:r>
            <a:r>
              <a:rPr lang="en-US" dirty="0" smtClean="0"/>
              <a:t>well </a:t>
            </a:r>
            <a:r>
              <a:rPr lang="en-US" dirty="0"/>
              <a:t>reported for </a:t>
            </a:r>
            <a:r>
              <a:rPr lang="en-US" u="sng" dirty="0">
                <a:solidFill>
                  <a:srgbClr val="C00000"/>
                </a:solidFill>
                <a:effectLst>
                  <a:outerShdw blurRad="38100" dist="38100" dir="2700000" algn="tl">
                    <a:srgbClr val="000000">
                      <a:alpha val="43137"/>
                    </a:srgbClr>
                  </a:outerShdw>
                </a:effectLst>
              </a:rPr>
              <a:t>good works</a:t>
            </a:r>
            <a:r>
              <a:rPr lang="en-US" dirty="0"/>
              <a:t>: if she has brought up children, if she has lodged strangers, if she has washed the saints' feet, if she has relieved the afflicted, if she has diligently followed every good work. </a:t>
            </a:r>
          </a:p>
        </p:txBody>
      </p:sp>
      <p:sp>
        <p:nvSpPr>
          <p:cNvPr id="7" name="Rectangle 6"/>
          <p:cNvSpPr/>
          <p:nvPr/>
        </p:nvSpPr>
        <p:spPr>
          <a:xfrm>
            <a:off x="304800" y="4154269"/>
            <a:ext cx="8610600" cy="646331"/>
          </a:xfrm>
          <a:prstGeom prst="rect">
            <a:avLst/>
          </a:prstGeom>
        </p:spPr>
        <p:txBody>
          <a:bodyPr wrap="square">
            <a:spAutoFit/>
          </a:bodyPr>
          <a:lstStyle/>
          <a:p>
            <a:r>
              <a:rPr lang="en-US" b="1" dirty="0"/>
              <a:t>1Ti 5:25</a:t>
            </a:r>
            <a:r>
              <a:rPr lang="en-US" dirty="0"/>
              <a:t>  Likewise, the </a:t>
            </a:r>
            <a:r>
              <a:rPr lang="en-US" u="sng" dirty="0">
                <a:solidFill>
                  <a:srgbClr val="C00000"/>
                </a:solidFill>
                <a:effectLst>
                  <a:outerShdw blurRad="38100" dist="38100" dir="2700000" algn="tl">
                    <a:srgbClr val="000000">
                      <a:alpha val="43137"/>
                    </a:srgbClr>
                  </a:outerShdw>
                </a:effectLst>
              </a:rPr>
              <a:t>good works</a:t>
            </a:r>
            <a:r>
              <a:rPr lang="en-US" dirty="0">
                <a:solidFill>
                  <a:srgbClr val="C00000"/>
                </a:solidFill>
              </a:rPr>
              <a:t> </a:t>
            </a:r>
            <a:r>
              <a:rPr lang="en-US" i="1" dirty="0"/>
              <a:t>of some</a:t>
            </a:r>
            <a:r>
              <a:rPr lang="en-US" dirty="0"/>
              <a:t> are clearly evident, and those that are otherwise cannot be hidden. </a:t>
            </a:r>
          </a:p>
        </p:txBody>
      </p:sp>
      <p:sp>
        <p:nvSpPr>
          <p:cNvPr id="8" name="Rectangle 7"/>
          <p:cNvSpPr/>
          <p:nvPr/>
        </p:nvSpPr>
        <p:spPr>
          <a:xfrm>
            <a:off x="304800" y="4953000"/>
            <a:ext cx="8610600" cy="646331"/>
          </a:xfrm>
          <a:prstGeom prst="rect">
            <a:avLst/>
          </a:prstGeom>
        </p:spPr>
        <p:txBody>
          <a:bodyPr wrap="square">
            <a:spAutoFit/>
          </a:bodyPr>
          <a:lstStyle/>
          <a:p>
            <a:r>
              <a:rPr lang="en-US" b="1" dirty="0"/>
              <a:t>1Ti 6:18</a:t>
            </a:r>
            <a:r>
              <a:rPr lang="en-US" dirty="0"/>
              <a:t>  Let them do good, that they be rich in </a:t>
            </a:r>
            <a:r>
              <a:rPr lang="en-US" u="sng" dirty="0">
                <a:solidFill>
                  <a:srgbClr val="C00000"/>
                </a:solidFill>
                <a:effectLst>
                  <a:outerShdw blurRad="38100" dist="38100" dir="2700000" algn="tl">
                    <a:srgbClr val="000000">
                      <a:alpha val="43137"/>
                    </a:srgbClr>
                  </a:outerShdw>
                </a:effectLst>
              </a:rPr>
              <a:t>good works</a:t>
            </a:r>
            <a:r>
              <a:rPr lang="en-US" dirty="0"/>
              <a:t>, ready to give, willing to share, </a:t>
            </a:r>
          </a:p>
        </p:txBody>
      </p:sp>
      <p:sp>
        <p:nvSpPr>
          <p:cNvPr id="13" name="Rectangle 12"/>
          <p:cNvSpPr/>
          <p:nvPr/>
        </p:nvSpPr>
        <p:spPr>
          <a:xfrm>
            <a:off x="4495800" y="2255520"/>
            <a:ext cx="1143000"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029200" y="3124200"/>
            <a:ext cx="1371600"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57800" y="4191000"/>
            <a:ext cx="1524000"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81000" y="5257800"/>
            <a:ext cx="609600"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062302" y="5233571"/>
            <a:ext cx="7853097" cy="369332"/>
          </a:xfrm>
          <a:prstGeom prst="rect">
            <a:avLst/>
          </a:prstGeom>
        </p:spPr>
        <p:txBody>
          <a:bodyPr wrap="square">
            <a:spAutoFit/>
          </a:bodyPr>
          <a:lstStyle/>
          <a:p>
            <a:r>
              <a:rPr lang="en-US" i="1" dirty="0">
                <a:latin typeface="+mn-lt"/>
              </a:rPr>
              <a:t>= (</a:t>
            </a:r>
            <a:r>
              <a:rPr lang="en-US" i="1" dirty="0" smtClean="0">
                <a:latin typeface="+mn-lt"/>
              </a:rPr>
              <a:t>communicate, from the Greek; </a:t>
            </a:r>
            <a:r>
              <a:rPr lang="en-US" i="1" dirty="0">
                <a:latin typeface="+mn-lt"/>
              </a:rPr>
              <a:t>koinō</a:t>
            </a:r>
            <a:r>
              <a:rPr lang="en-US" i="1" dirty="0" smtClean="0">
                <a:latin typeface="+mn-lt"/>
              </a:rPr>
              <a:t>nikos, meaning communicative)</a:t>
            </a:r>
            <a:endParaRPr lang="en-US" i="1" dirty="0">
              <a:latin typeface="+mn-lt"/>
            </a:endParaRPr>
          </a:p>
        </p:txBody>
      </p:sp>
      <p:sp>
        <p:nvSpPr>
          <p:cNvPr id="21" name="Text Placeholder 4"/>
          <p:cNvSpPr txBox="1">
            <a:spLocks/>
          </p:cNvSpPr>
          <p:nvPr/>
        </p:nvSpPr>
        <p:spPr>
          <a:xfrm>
            <a:off x="4987290" y="1143000"/>
            <a:ext cx="3851910" cy="12192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r">
              <a:buFont typeface="Wingdings 3"/>
              <a:buNone/>
            </a:pPr>
            <a:r>
              <a:rPr lang="en-US" sz="1800" smtClean="0"/>
              <a:t>I Tim 2:10; 5:9, 10, 25; 6:18</a:t>
            </a:r>
          </a:p>
          <a:p>
            <a:pPr marL="0" indent="0" algn="r">
              <a:buFont typeface="Wingdings 3"/>
              <a:buNone/>
            </a:pPr>
            <a:r>
              <a:rPr lang="en-US" sz="1800" smtClean="0"/>
              <a:t>II Tim 2:21; 3:16,17</a:t>
            </a:r>
          </a:p>
          <a:p>
            <a:pPr marL="0" indent="0" algn="r">
              <a:buFont typeface="Wingdings 3"/>
              <a:buNone/>
            </a:pPr>
            <a:r>
              <a:rPr lang="en-US" sz="1800" smtClean="0"/>
              <a:t>Titus 2:7, 14; 3:1-14 </a:t>
            </a:r>
          </a:p>
          <a:p>
            <a:pPr marL="0" indent="0"/>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4" name="Rounded Rectangle 3"/>
          <p:cNvSpPr/>
          <p:nvPr/>
        </p:nvSpPr>
        <p:spPr>
          <a:xfrm>
            <a:off x="304800" y="1143000"/>
            <a:ext cx="3276600" cy="762000"/>
          </a:xfrm>
          <a:prstGeom prst="round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effectLst>
                  <a:outerShdw blurRad="38100" dist="38100" dir="2700000" algn="tl">
                    <a:srgbClr val="000000">
                      <a:alpha val="43137"/>
                    </a:srgbClr>
                  </a:outerShdw>
                </a:effectLst>
              </a:rPr>
              <a:t>ll</a:t>
            </a:r>
            <a:r>
              <a:rPr lang="en-US" sz="3200" dirty="0" smtClean="0">
                <a:effectLst>
                  <a:outerShdw blurRad="38100" dist="38100" dir="2700000" algn="tl">
                    <a:srgbClr val="000000">
                      <a:alpha val="43137"/>
                    </a:srgbClr>
                  </a:outerShdw>
                </a:effectLst>
              </a:rPr>
              <a:t> Timothy Texts</a:t>
            </a:r>
            <a:endParaRPr lang="en-US" sz="3200" dirty="0">
              <a:effectLst>
                <a:outerShdw blurRad="38100" dist="38100" dir="2700000" algn="tl">
                  <a:srgbClr val="000000">
                    <a:alpha val="43137"/>
                  </a:srgbClr>
                </a:outerShdw>
              </a:effectLst>
            </a:endParaRPr>
          </a:p>
        </p:txBody>
      </p:sp>
      <p:sp>
        <p:nvSpPr>
          <p:cNvPr id="6" name="Rectangle 5"/>
          <p:cNvSpPr/>
          <p:nvPr/>
        </p:nvSpPr>
        <p:spPr>
          <a:xfrm>
            <a:off x="304800" y="2438400"/>
            <a:ext cx="8610600" cy="923330"/>
          </a:xfrm>
          <a:prstGeom prst="rect">
            <a:avLst/>
          </a:prstGeom>
        </p:spPr>
        <p:txBody>
          <a:bodyPr wrap="square">
            <a:spAutoFit/>
          </a:bodyPr>
          <a:lstStyle/>
          <a:p>
            <a:r>
              <a:rPr lang="en-US" b="1" dirty="0"/>
              <a:t>2Ti 2:21</a:t>
            </a:r>
            <a:r>
              <a:rPr lang="en-US" dirty="0"/>
              <a:t>  Therefore, if anyone cleanses himself from what is dishonorable, he will be a vessel for honorable use, set apart as holy, useful to the master of the house, ready for every </a:t>
            </a:r>
            <a:r>
              <a:rPr lang="en-US" u="sng" dirty="0">
                <a:solidFill>
                  <a:srgbClr val="C00000"/>
                </a:solidFill>
                <a:effectLst>
                  <a:outerShdw blurRad="38100" dist="38100" dir="2700000" algn="tl">
                    <a:srgbClr val="000000">
                      <a:alpha val="43137"/>
                    </a:srgbClr>
                  </a:outerShdw>
                </a:effectLst>
              </a:rPr>
              <a:t>good work</a:t>
            </a:r>
            <a:r>
              <a:rPr lang="en-US" dirty="0"/>
              <a:t>. </a:t>
            </a:r>
          </a:p>
        </p:txBody>
      </p:sp>
      <p:sp>
        <p:nvSpPr>
          <p:cNvPr id="7" name="Rectangle 6"/>
          <p:cNvSpPr/>
          <p:nvPr/>
        </p:nvSpPr>
        <p:spPr>
          <a:xfrm>
            <a:off x="304800" y="3581400"/>
            <a:ext cx="8610600" cy="1200329"/>
          </a:xfrm>
          <a:prstGeom prst="rect">
            <a:avLst/>
          </a:prstGeom>
        </p:spPr>
        <p:txBody>
          <a:bodyPr wrap="square">
            <a:spAutoFit/>
          </a:bodyPr>
          <a:lstStyle/>
          <a:p>
            <a:r>
              <a:rPr lang="en-US" b="1" dirty="0"/>
              <a:t>2Ti </a:t>
            </a:r>
            <a:r>
              <a:rPr lang="en-US" b="1" dirty="0" smtClean="0"/>
              <a:t>3:16,17</a:t>
            </a:r>
            <a:r>
              <a:rPr lang="en-US" dirty="0" smtClean="0"/>
              <a:t>  </a:t>
            </a:r>
            <a:r>
              <a:rPr lang="en-US" dirty="0"/>
              <a:t>All Scripture is breathed out by God and profitable for teaching, for reproof, for correction, and for training in righteousness, </a:t>
            </a:r>
            <a:r>
              <a:rPr lang="en-US" dirty="0" smtClean="0"/>
              <a:t>that </a:t>
            </a:r>
            <a:r>
              <a:rPr lang="en-US" dirty="0"/>
              <a:t>the man of God may be complete, equipped for every </a:t>
            </a:r>
            <a:r>
              <a:rPr lang="en-US" u="sng" dirty="0">
                <a:solidFill>
                  <a:srgbClr val="C00000"/>
                </a:solidFill>
                <a:effectLst>
                  <a:outerShdw blurRad="38100" dist="38100" dir="2700000" algn="tl">
                    <a:srgbClr val="000000">
                      <a:alpha val="43137"/>
                    </a:srgbClr>
                  </a:outerShdw>
                </a:effectLst>
              </a:rPr>
              <a:t>good work</a:t>
            </a:r>
            <a:r>
              <a:rPr lang="en-US" dirty="0"/>
              <a:t>. </a:t>
            </a:r>
          </a:p>
          <a:p>
            <a:endParaRPr lang="en-US" dirty="0"/>
          </a:p>
        </p:txBody>
      </p:sp>
      <p:sp>
        <p:nvSpPr>
          <p:cNvPr id="17" name="Text Placeholder 4"/>
          <p:cNvSpPr txBox="1">
            <a:spLocks/>
          </p:cNvSpPr>
          <p:nvPr/>
        </p:nvSpPr>
        <p:spPr>
          <a:xfrm>
            <a:off x="4987290" y="1143000"/>
            <a:ext cx="3851910" cy="12192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r">
              <a:buFont typeface="Wingdings 3"/>
              <a:buNone/>
            </a:pPr>
            <a:r>
              <a:rPr lang="en-US" sz="1800" smtClean="0"/>
              <a:t>I Tim 2:10; 5:9, 10, 25; 6:18</a:t>
            </a:r>
          </a:p>
          <a:p>
            <a:pPr marL="0" indent="0" algn="r">
              <a:buFont typeface="Wingdings 3"/>
              <a:buNone/>
            </a:pPr>
            <a:r>
              <a:rPr lang="en-US" sz="1800" smtClean="0"/>
              <a:t>II Tim 2:21; 3:16,17</a:t>
            </a:r>
          </a:p>
          <a:p>
            <a:pPr marL="0" indent="0" algn="r">
              <a:buFont typeface="Wingdings 3"/>
              <a:buNone/>
            </a:pPr>
            <a:r>
              <a:rPr lang="en-US" sz="1800" smtClean="0"/>
              <a:t>Titus 2:7, 14; 3:1-14 </a:t>
            </a:r>
          </a:p>
          <a:p>
            <a:pPr marL="0" indent="0"/>
            <a:endParaRPr lang="en-US" sz="1800" dirty="0" smtClean="0"/>
          </a:p>
        </p:txBody>
      </p:sp>
    </p:spTree>
    <p:extLst>
      <p:ext uri="{BB962C8B-B14F-4D97-AF65-F5344CB8AC3E}">
        <p14:creationId xmlns:p14="http://schemas.microsoft.com/office/powerpoint/2010/main" val="1128528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4"/>
          <p:cNvSpPr>
            <a:spLocks noGrp="1"/>
          </p:cNvSpPr>
          <p:nvPr>
            <p:ph sz="quarter" idx="1"/>
          </p:nvPr>
        </p:nvSpPr>
        <p:spPr>
          <a:xfrm>
            <a:off x="4987290" y="1143000"/>
            <a:ext cx="3851910" cy="1219200"/>
          </a:xfrm>
        </p:spPr>
        <p:txBody>
          <a:bodyPr>
            <a:normAutofit/>
          </a:bodyPr>
          <a:lstStyle/>
          <a:p>
            <a:pPr marL="0" indent="0" algn="r" eaLnBrk="1" hangingPunct="1">
              <a:buNone/>
            </a:pPr>
            <a:r>
              <a:rPr lang="en-US" sz="1800" dirty="0" smtClean="0"/>
              <a:t>I Tim 2:10; 5:9, 10, 25; 6:18</a:t>
            </a:r>
          </a:p>
          <a:p>
            <a:pPr marL="0" indent="0" algn="r" eaLnBrk="1" hangingPunct="1">
              <a:buNone/>
            </a:pPr>
            <a:r>
              <a:rPr lang="en-US" sz="1800" dirty="0" smtClean="0"/>
              <a:t>II Tim 2:21; 3:16,17</a:t>
            </a:r>
          </a:p>
          <a:p>
            <a:pPr marL="0" indent="0" algn="r" eaLnBrk="1" hangingPunct="1">
              <a:buNone/>
            </a:pPr>
            <a:r>
              <a:rPr lang="en-US" sz="1800" dirty="0" smtClean="0"/>
              <a:t>Titus 2:7, 14; 3:1-14 </a:t>
            </a:r>
          </a:p>
          <a:p>
            <a:pPr marL="0" indent="0" eaLnBrk="1" hangingPunct="1"/>
            <a:endParaRPr lang="en-US" sz="1800" dirty="0" smtClean="0"/>
          </a:p>
        </p:txBody>
      </p:sp>
      <p:sp>
        <p:nvSpPr>
          <p:cNvPr id="5" name="Rectangle 4"/>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4" name="Rounded Rectangle 3"/>
          <p:cNvSpPr/>
          <p:nvPr/>
        </p:nvSpPr>
        <p:spPr>
          <a:xfrm>
            <a:off x="304800" y="1143000"/>
            <a:ext cx="3276600" cy="762000"/>
          </a:xfrm>
          <a:prstGeom prst="round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effectLst>
                  <a:outerShdw blurRad="38100" dist="38100" dir="2700000" algn="tl">
                    <a:srgbClr val="000000">
                      <a:alpha val="43137"/>
                    </a:srgbClr>
                  </a:outerShdw>
                </a:effectLst>
              </a:rPr>
              <a:t>Titus Texts</a:t>
            </a:r>
            <a:endParaRPr lang="en-US" sz="3200" dirty="0">
              <a:effectLst>
                <a:outerShdw blurRad="38100" dist="38100" dir="2700000" algn="tl">
                  <a:srgbClr val="000000">
                    <a:alpha val="43137"/>
                  </a:srgbClr>
                </a:outerShdw>
              </a:effectLst>
            </a:endParaRPr>
          </a:p>
        </p:txBody>
      </p:sp>
      <p:sp>
        <p:nvSpPr>
          <p:cNvPr id="6" name="Rectangle 5"/>
          <p:cNvSpPr/>
          <p:nvPr/>
        </p:nvSpPr>
        <p:spPr>
          <a:xfrm>
            <a:off x="304800" y="2286000"/>
            <a:ext cx="8610600" cy="646331"/>
          </a:xfrm>
          <a:prstGeom prst="rect">
            <a:avLst/>
          </a:prstGeom>
        </p:spPr>
        <p:txBody>
          <a:bodyPr wrap="square">
            <a:spAutoFit/>
          </a:bodyPr>
          <a:lstStyle/>
          <a:p>
            <a:r>
              <a:rPr lang="en-US" b="1" dirty="0"/>
              <a:t>Tit 2:7</a:t>
            </a:r>
            <a:r>
              <a:rPr lang="en-US" dirty="0"/>
              <a:t>  Show yourself in all respects to be a model of </a:t>
            </a:r>
            <a:r>
              <a:rPr lang="en-US" u="sng" dirty="0">
                <a:solidFill>
                  <a:srgbClr val="C00000"/>
                </a:solidFill>
                <a:effectLst>
                  <a:outerShdw blurRad="38100" dist="38100" dir="2700000" algn="tl">
                    <a:srgbClr val="000000">
                      <a:alpha val="43137"/>
                    </a:srgbClr>
                  </a:outerShdw>
                </a:effectLst>
              </a:rPr>
              <a:t>good works</a:t>
            </a:r>
            <a:r>
              <a:rPr lang="en-US" dirty="0"/>
              <a:t>, and in your teaching show integrity, dignity, </a:t>
            </a:r>
          </a:p>
        </p:txBody>
      </p:sp>
      <p:sp>
        <p:nvSpPr>
          <p:cNvPr id="7" name="Rectangle 6"/>
          <p:cNvSpPr/>
          <p:nvPr/>
        </p:nvSpPr>
        <p:spPr>
          <a:xfrm>
            <a:off x="304800" y="3048000"/>
            <a:ext cx="8610600" cy="646331"/>
          </a:xfrm>
          <a:prstGeom prst="rect">
            <a:avLst/>
          </a:prstGeom>
        </p:spPr>
        <p:txBody>
          <a:bodyPr wrap="square">
            <a:spAutoFit/>
          </a:bodyPr>
          <a:lstStyle/>
          <a:p>
            <a:r>
              <a:rPr lang="en-US" b="1" dirty="0"/>
              <a:t>Tit 2:14</a:t>
            </a:r>
            <a:r>
              <a:rPr lang="en-US" dirty="0"/>
              <a:t>  who gave himself for us to redeem us from all lawlessness and to purify for himself a people for his own possession who are zealous for </a:t>
            </a:r>
            <a:r>
              <a:rPr lang="en-US" u="sng" dirty="0">
                <a:solidFill>
                  <a:srgbClr val="C00000"/>
                </a:solidFill>
                <a:effectLst>
                  <a:outerShdw blurRad="38100" dist="38100" dir="2700000" algn="tl">
                    <a:srgbClr val="000000">
                      <a:alpha val="43137"/>
                    </a:srgbClr>
                  </a:outerShdw>
                </a:effectLst>
              </a:rPr>
              <a:t>good works</a:t>
            </a:r>
            <a:r>
              <a:rPr lang="en-US" dirty="0"/>
              <a:t>. </a:t>
            </a:r>
          </a:p>
        </p:txBody>
      </p:sp>
      <p:sp>
        <p:nvSpPr>
          <p:cNvPr id="8" name="Rectangle 7"/>
          <p:cNvSpPr/>
          <p:nvPr/>
        </p:nvSpPr>
        <p:spPr>
          <a:xfrm>
            <a:off x="4411980" y="2311985"/>
            <a:ext cx="1150620"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2604670"/>
            <a:ext cx="575310"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04800" y="3849469"/>
            <a:ext cx="8610600" cy="646331"/>
          </a:xfrm>
          <a:prstGeom prst="rect">
            <a:avLst/>
          </a:prstGeom>
        </p:spPr>
        <p:txBody>
          <a:bodyPr wrap="square">
            <a:spAutoFit/>
          </a:bodyPr>
          <a:lstStyle/>
          <a:p>
            <a:r>
              <a:rPr lang="en-US" b="1" dirty="0"/>
              <a:t>Tit 3:1</a:t>
            </a:r>
            <a:r>
              <a:rPr lang="en-US" dirty="0"/>
              <a:t>  Remind them to be submissive to rulers and authorities, to be obedient, to be ready for every </a:t>
            </a:r>
            <a:r>
              <a:rPr lang="en-US" u="sng" dirty="0">
                <a:solidFill>
                  <a:srgbClr val="C00000"/>
                </a:solidFill>
                <a:effectLst>
                  <a:outerShdw blurRad="38100" dist="38100" dir="2700000" algn="tl">
                    <a:srgbClr val="000000">
                      <a:alpha val="43137"/>
                    </a:srgbClr>
                  </a:outerShdw>
                </a:effectLst>
              </a:rPr>
              <a:t>good work</a:t>
            </a:r>
            <a:r>
              <a:rPr lang="en-US" dirty="0"/>
              <a:t>,</a:t>
            </a:r>
          </a:p>
        </p:txBody>
      </p:sp>
      <p:sp>
        <p:nvSpPr>
          <p:cNvPr id="3" name="Rectangle 2"/>
          <p:cNvSpPr/>
          <p:nvPr/>
        </p:nvSpPr>
        <p:spPr>
          <a:xfrm>
            <a:off x="304800" y="4563070"/>
            <a:ext cx="8610600" cy="923330"/>
          </a:xfrm>
          <a:prstGeom prst="rect">
            <a:avLst/>
          </a:prstGeom>
        </p:spPr>
        <p:txBody>
          <a:bodyPr wrap="square">
            <a:spAutoFit/>
          </a:bodyPr>
          <a:lstStyle/>
          <a:p>
            <a:r>
              <a:rPr lang="en-US" b="1" dirty="0"/>
              <a:t>Tit 3:8  </a:t>
            </a:r>
            <a:r>
              <a:rPr lang="en-US" dirty="0"/>
              <a:t>The saying is trustworthy, and I want you to insist on these things, so that those who have believed in God may be careful to devote themselves to </a:t>
            </a:r>
            <a:r>
              <a:rPr lang="en-US" u="sng" dirty="0">
                <a:solidFill>
                  <a:srgbClr val="C00000"/>
                </a:solidFill>
                <a:effectLst>
                  <a:outerShdw blurRad="38100" dist="38100" dir="2700000" algn="tl">
                    <a:srgbClr val="000000">
                      <a:alpha val="43137"/>
                    </a:srgbClr>
                  </a:outerShdw>
                </a:effectLst>
              </a:rPr>
              <a:t>good works</a:t>
            </a:r>
            <a:r>
              <a:rPr lang="en-US" dirty="0"/>
              <a:t>. These things are excellent and profitable for people. </a:t>
            </a:r>
          </a:p>
        </p:txBody>
      </p:sp>
      <p:sp>
        <p:nvSpPr>
          <p:cNvPr id="10" name="Rectangle 9"/>
          <p:cNvSpPr/>
          <p:nvPr/>
        </p:nvSpPr>
        <p:spPr>
          <a:xfrm>
            <a:off x="304800" y="5602069"/>
            <a:ext cx="8610600" cy="646331"/>
          </a:xfrm>
          <a:prstGeom prst="rect">
            <a:avLst/>
          </a:prstGeom>
        </p:spPr>
        <p:txBody>
          <a:bodyPr wrap="square">
            <a:spAutoFit/>
          </a:bodyPr>
          <a:lstStyle/>
          <a:p>
            <a:r>
              <a:rPr lang="en-US" b="1" dirty="0"/>
              <a:t>Tit 3:14  </a:t>
            </a:r>
            <a:r>
              <a:rPr lang="en-US" dirty="0"/>
              <a:t>And let our people learn to devote themselves to </a:t>
            </a:r>
            <a:r>
              <a:rPr lang="en-US" u="sng" dirty="0">
                <a:solidFill>
                  <a:srgbClr val="C00000"/>
                </a:solidFill>
                <a:effectLst>
                  <a:outerShdw blurRad="38100" dist="38100" dir="2700000" algn="tl">
                    <a:srgbClr val="000000">
                      <a:alpha val="43137"/>
                    </a:srgbClr>
                  </a:outerShdw>
                </a:effectLst>
              </a:rPr>
              <a:t>good works</a:t>
            </a:r>
            <a:r>
              <a:rPr lang="en-US" dirty="0"/>
              <a:t>, so as to help cases of urgent need, and not be unfruitful. </a:t>
            </a:r>
          </a:p>
        </p:txBody>
      </p:sp>
      <p:sp>
        <p:nvSpPr>
          <p:cNvPr id="14" name="Rectangle 13"/>
          <p:cNvSpPr/>
          <p:nvPr/>
        </p:nvSpPr>
        <p:spPr>
          <a:xfrm>
            <a:off x="4322444" y="3867834"/>
            <a:ext cx="2535555"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819400" y="5130998"/>
            <a:ext cx="3654466"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04800" y="5943600"/>
            <a:ext cx="2743200" cy="304800"/>
          </a:xfrm>
          <a:prstGeom prst="rect">
            <a:avLst/>
          </a:prstGeom>
          <a:solidFill>
            <a:srgbClr val="AAB0C8">
              <a:alpha val="30196"/>
            </a:srgbClr>
          </a:solidFill>
          <a:ln w="12700"/>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756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12" name="Content Placeholder 11"/>
          <p:cNvSpPr>
            <a:spLocks noGrp="1"/>
          </p:cNvSpPr>
          <p:nvPr>
            <p:ph sz="quarter" idx="1"/>
          </p:nvPr>
        </p:nvSpPr>
        <p:spPr>
          <a:xfrm>
            <a:off x="304800" y="1082040"/>
            <a:ext cx="8153400" cy="4937760"/>
          </a:xfrm>
        </p:spPr>
        <p:txBody>
          <a:bodyPr>
            <a:normAutofit/>
          </a:bodyPr>
          <a:lstStyle/>
          <a:p>
            <a:r>
              <a:rPr lang="en-US" dirty="0"/>
              <a:t>Do our good works save us</a:t>
            </a:r>
            <a:r>
              <a:rPr lang="en-US" dirty="0" smtClean="0"/>
              <a:t>? </a:t>
            </a:r>
            <a:r>
              <a:rPr lang="en-US" sz="1600" dirty="0" smtClean="0">
                <a:solidFill>
                  <a:schemeClr val="tx2"/>
                </a:solidFill>
              </a:rPr>
              <a:t>Application question at end of lesson</a:t>
            </a:r>
            <a:endParaRPr lang="en-US" sz="1600" dirty="0">
              <a:solidFill>
                <a:schemeClr val="tx2"/>
              </a:solidFill>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So what is our motivation to do them?</a:t>
            </a:r>
            <a:endParaRPr lang="en-US" dirty="0"/>
          </a:p>
        </p:txBody>
      </p:sp>
      <p:sp>
        <p:nvSpPr>
          <p:cNvPr id="13" name="Rectangle 12"/>
          <p:cNvSpPr/>
          <p:nvPr/>
        </p:nvSpPr>
        <p:spPr>
          <a:xfrm>
            <a:off x="684388" y="1619071"/>
            <a:ext cx="8002411" cy="923330"/>
          </a:xfrm>
          <a:prstGeom prst="rect">
            <a:avLst/>
          </a:prstGeom>
        </p:spPr>
        <p:txBody>
          <a:bodyPr wrap="square">
            <a:spAutoFit/>
          </a:bodyPr>
          <a:lstStyle/>
          <a:p>
            <a:r>
              <a:rPr lang="en-US" b="1" dirty="0"/>
              <a:t>2Ti 1:9</a:t>
            </a:r>
            <a:r>
              <a:rPr lang="en-US" dirty="0"/>
              <a:t>  who saved us and called us to a holy calling, </a:t>
            </a:r>
            <a:r>
              <a:rPr lang="en-US" u="sng" dirty="0">
                <a:solidFill>
                  <a:srgbClr val="C00000"/>
                </a:solidFill>
                <a:effectLst>
                  <a:outerShdw blurRad="38100" dist="38100" dir="2700000" algn="tl">
                    <a:srgbClr val="000000">
                      <a:alpha val="43137"/>
                    </a:srgbClr>
                  </a:outerShdw>
                </a:effectLst>
              </a:rPr>
              <a:t>not because of our </a:t>
            </a:r>
            <a:r>
              <a:rPr lang="en-US" u="sng" dirty="0" smtClean="0">
                <a:solidFill>
                  <a:srgbClr val="C00000"/>
                </a:solidFill>
                <a:effectLst>
                  <a:outerShdw blurRad="38100" dist="38100" dir="2700000" algn="tl">
                    <a:srgbClr val="000000">
                      <a:alpha val="43137"/>
                    </a:srgbClr>
                  </a:outerShdw>
                </a:effectLst>
              </a:rPr>
              <a:t>works</a:t>
            </a:r>
            <a:r>
              <a:rPr lang="en-US" dirty="0" smtClean="0"/>
              <a:t>, but </a:t>
            </a:r>
            <a:r>
              <a:rPr lang="en-US" dirty="0"/>
              <a:t>because of </a:t>
            </a:r>
            <a:r>
              <a:rPr lang="en-US" dirty="0" smtClean="0"/>
              <a:t>His </a:t>
            </a:r>
            <a:r>
              <a:rPr lang="en-US" dirty="0"/>
              <a:t>own purpose and grace, which </a:t>
            </a:r>
            <a:r>
              <a:rPr lang="en-US" dirty="0" smtClean="0"/>
              <a:t>He </a:t>
            </a:r>
            <a:r>
              <a:rPr lang="en-US" dirty="0"/>
              <a:t>gave us in Christ Jesus before the ages began, </a:t>
            </a:r>
          </a:p>
        </p:txBody>
      </p:sp>
      <p:sp>
        <p:nvSpPr>
          <p:cNvPr id="24" name="Rectangle 23"/>
          <p:cNvSpPr/>
          <p:nvPr/>
        </p:nvSpPr>
        <p:spPr>
          <a:xfrm>
            <a:off x="684388" y="2609671"/>
            <a:ext cx="8002411" cy="923330"/>
          </a:xfrm>
          <a:prstGeom prst="rect">
            <a:avLst/>
          </a:prstGeom>
        </p:spPr>
        <p:txBody>
          <a:bodyPr wrap="square">
            <a:spAutoFit/>
          </a:bodyPr>
          <a:lstStyle/>
          <a:p>
            <a:r>
              <a:rPr lang="en-US" b="1" dirty="0"/>
              <a:t>Tit 3:5</a:t>
            </a:r>
            <a:r>
              <a:rPr lang="en-US" dirty="0"/>
              <a:t>  he saved us, </a:t>
            </a:r>
            <a:r>
              <a:rPr lang="en-US" u="sng" dirty="0">
                <a:solidFill>
                  <a:srgbClr val="C00000"/>
                </a:solidFill>
                <a:effectLst>
                  <a:outerShdw blurRad="38100" dist="38100" dir="2700000" algn="tl">
                    <a:srgbClr val="000000">
                      <a:alpha val="43137"/>
                    </a:srgbClr>
                  </a:outerShdw>
                </a:effectLst>
              </a:rPr>
              <a:t>not because of works done by us </a:t>
            </a:r>
            <a:r>
              <a:rPr lang="en-US" dirty="0"/>
              <a:t>in righteousness, but according to </a:t>
            </a:r>
            <a:r>
              <a:rPr lang="en-US" dirty="0" smtClean="0"/>
              <a:t>His </a:t>
            </a:r>
            <a:r>
              <a:rPr lang="en-US" dirty="0"/>
              <a:t>own mercy, by the washing of regeneration and renewal of the Holy Spirit, </a:t>
            </a:r>
          </a:p>
        </p:txBody>
      </p:sp>
      <p:sp>
        <p:nvSpPr>
          <p:cNvPr id="14" name="Rectangle 13"/>
          <p:cNvSpPr/>
          <p:nvPr/>
        </p:nvSpPr>
        <p:spPr>
          <a:xfrm>
            <a:off x="684388" y="3752671"/>
            <a:ext cx="8002411" cy="1200329"/>
          </a:xfrm>
          <a:prstGeom prst="rect">
            <a:avLst/>
          </a:prstGeom>
          <a:solidFill>
            <a:schemeClr val="bg2"/>
          </a:solidFill>
          <a:ln>
            <a:solidFill>
              <a:schemeClr val="bg2">
                <a:lumMod val="50000"/>
              </a:schemeClr>
            </a:solidFill>
          </a:ln>
          <a:effectLst>
            <a:outerShdw blurRad="50800" dist="38100" dir="2700000" algn="tl" rotWithShape="0">
              <a:prstClr val="black">
                <a:alpha val="40000"/>
              </a:prstClr>
            </a:outerShdw>
          </a:effectLst>
          <a:scene3d>
            <a:camera prst="orthographicFront"/>
            <a:lightRig rig="threePt" dir="t"/>
          </a:scene3d>
          <a:sp3d>
            <a:bevelT/>
          </a:sp3d>
        </p:spPr>
        <p:txBody>
          <a:bodyPr wrap="square">
            <a:spAutoFit/>
          </a:bodyPr>
          <a:lstStyle/>
          <a:p>
            <a:r>
              <a:rPr lang="en-US" b="1" dirty="0" err="1"/>
              <a:t>Eph</a:t>
            </a:r>
            <a:r>
              <a:rPr lang="en-US" b="1" dirty="0"/>
              <a:t> </a:t>
            </a:r>
            <a:r>
              <a:rPr lang="en-US" b="1" dirty="0" smtClean="0"/>
              <a:t>2:8-10  </a:t>
            </a:r>
            <a:r>
              <a:rPr lang="en-US" dirty="0"/>
              <a:t>For by grace you have been saved through faith. And this is not your own doing; it is the gift of God, </a:t>
            </a:r>
            <a:r>
              <a:rPr lang="en-US" u="sng" dirty="0" smtClean="0">
                <a:solidFill>
                  <a:srgbClr val="C00000"/>
                </a:solidFill>
                <a:effectLst>
                  <a:outerShdw blurRad="38100" dist="38100" dir="2700000" algn="tl">
                    <a:srgbClr val="000000">
                      <a:alpha val="43137"/>
                    </a:srgbClr>
                  </a:outerShdw>
                </a:effectLst>
              </a:rPr>
              <a:t>not </a:t>
            </a:r>
            <a:r>
              <a:rPr lang="en-US" u="sng" dirty="0">
                <a:solidFill>
                  <a:srgbClr val="C00000"/>
                </a:solidFill>
                <a:effectLst>
                  <a:outerShdw blurRad="38100" dist="38100" dir="2700000" algn="tl">
                    <a:srgbClr val="000000">
                      <a:alpha val="43137"/>
                    </a:srgbClr>
                  </a:outerShdw>
                </a:effectLst>
              </a:rPr>
              <a:t>a result of works</a:t>
            </a:r>
            <a:r>
              <a:rPr lang="en-US" dirty="0"/>
              <a:t>, so that no one may boast. </a:t>
            </a:r>
            <a:r>
              <a:rPr lang="en-US" dirty="0" smtClean="0"/>
              <a:t>For </a:t>
            </a:r>
            <a:r>
              <a:rPr lang="en-US" dirty="0"/>
              <a:t>we are </a:t>
            </a:r>
            <a:r>
              <a:rPr lang="en-US" dirty="0" smtClean="0"/>
              <a:t>His </a:t>
            </a:r>
            <a:r>
              <a:rPr lang="en-US" dirty="0"/>
              <a:t>workmanship, created in Christ Jesus for good works, which God prepared beforehand, that we should walk in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xEl>
                                              <p:pRg st="9" end="9"/>
                                            </p:txEl>
                                          </p:spTgt>
                                        </p:tgtEl>
                                        <p:attrNameLst>
                                          <p:attrName>style.visibility</p:attrName>
                                        </p:attrNameLst>
                                      </p:cBhvr>
                                      <p:to>
                                        <p:strVal val="visible"/>
                                      </p:to>
                                    </p:set>
                                    <p:animEffect transition="in" filter="wipe(left)">
                                      <p:cBhvr>
                                        <p:cTn id="22" dur="500"/>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4" grpId="0"/>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sz="quarter" idx="1"/>
          </p:nvPr>
        </p:nvSpPr>
        <p:spPr>
          <a:xfrm>
            <a:off x="466725" y="609600"/>
            <a:ext cx="8229600" cy="4937760"/>
          </a:xfrm>
        </p:spPr>
        <p:txBody>
          <a:bodyPr/>
          <a:lstStyle/>
          <a:p>
            <a:pPr eaLnBrk="1" hangingPunct="1"/>
            <a:r>
              <a:rPr lang="en-US" dirty="0" smtClean="0"/>
              <a:t>Titus </a:t>
            </a:r>
            <a:r>
              <a:rPr lang="en-US" dirty="0" smtClean="0"/>
              <a:t>2:11-14 </a:t>
            </a:r>
            <a:r>
              <a:rPr lang="en-US" sz="2000" i="1" dirty="0" smtClean="0"/>
              <a:t>(memory verse)</a:t>
            </a:r>
            <a:endParaRPr lang="en-US" sz="2000" i="1" dirty="0" smtClean="0"/>
          </a:p>
        </p:txBody>
      </p:sp>
      <p:sp>
        <p:nvSpPr>
          <p:cNvPr id="4" name="Rounded Rectangle 3"/>
          <p:cNvSpPr/>
          <p:nvPr/>
        </p:nvSpPr>
        <p:spPr>
          <a:xfrm>
            <a:off x="381000" y="1905000"/>
            <a:ext cx="8305800" cy="3276600"/>
          </a:xfrm>
          <a:prstGeom prst="roundRect">
            <a:avLst/>
          </a:prstGeom>
          <a:solidFill>
            <a:schemeClr val="bg2"/>
          </a:solidFill>
          <a:ln w="19050"/>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nchor="ctr"/>
          <a:lstStyle/>
          <a:p>
            <a:pPr>
              <a:defRPr/>
            </a:pPr>
            <a:r>
              <a:rPr lang="en-US" sz="2400" i="1" baseline="30000" dirty="0">
                <a:solidFill>
                  <a:schemeClr val="tx1"/>
                </a:solidFill>
                <a:latin typeface="Arial" charset="0"/>
              </a:rPr>
              <a:t>11</a:t>
            </a:r>
            <a:r>
              <a:rPr lang="en-US" sz="2400" i="1" dirty="0">
                <a:solidFill>
                  <a:schemeClr val="tx1"/>
                </a:solidFill>
                <a:latin typeface="Arial" charset="0"/>
              </a:rPr>
              <a:t>For the </a:t>
            </a:r>
            <a:r>
              <a:rPr lang="en-US" sz="2400" i="1" u="sng" dirty="0">
                <a:solidFill>
                  <a:srgbClr val="C00000"/>
                </a:solidFill>
                <a:effectLst>
                  <a:outerShdw blurRad="38100" dist="38100" dir="2700000" algn="tl">
                    <a:srgbClr val="000000">
                      <a:alpha val="43137"/>
                    </a:srgbClr>
                  </a:outerShdw>
                </a:effectLst>
                <a:latin typeface="Arial" charset="0"/>
              </a:rPr>
              <a:t>grace of God</a:t>
            </a:r>
            <a:r>
              <a:rPr lang="en-US" sz="2400" i="1" dirty="0">
                <a:solidFill>
                  <a:schemeClr val="tx1"/>
                </a:solidFill>
                <a:latin typeface="Arial" charset="0"/>
              </a:rPr>
              <a:t> has appeared, bringing salvation for all people, </a:t>
            </a:r>
            <a:r>
              <a:rPr lang="en-US" sz="2400" i="1" baseline="30000" dirty="0">
                <a:solidFill>
                  <a:schemeClr val="tx1"/>
                </a:solidFill>
                <a:latin typeface="Arial" charset="0"/>
              </a:rPr>
              <a:t>12</a:t>
            </a:r>
            <a:r>
              <a:rPr lang="en-US" sz="2400" i="1" u="sng" dirty="0">
                <a:solidFill>
                  <a:srgbClr val="C00000"/>
                </a:solidFill>
                <a:effectLst>
                  <a:outerShdw blurRad="38100" dist="38100" dir="2700000" algn="tl">
                    <a:srgbClr val="000000">
                      <a:alpha val="43137"/>
                    </a:srgbClr>
                  </a:outerShdw>
                </a:effectLst>
                <a:latin typeface="Arial" charset="0"/>
              </a:rPr>
              <a:t>training us</a:t>
            </a:r>
            <a:r>
              <a:rPr lang="en-US" sz="2400" i="1" dirty="0">
                <a:solidFill>
                  <a:schemeClr val="tx1"/>
                </a:solidFill>
                <a:latin typeface="Arial" charset="0"/>
              </a:rPr>
              <a:t> to renounce ungodliness and worldly passions, and to live self-controlled, upright, and godly lives in the present age, </a:t>
            </a:r>
            <a:r>
              <a:rPr lang="en-US" sz="2400" i="1" baseline="30000" dirty="0">
                <a:solidFill>
                  <a:schemeClr val="tx1"/>
                </a:solidFill>
                <a:latin typeface="Arial" charset="0"/>
              </a:rPr>
              <a:t>13</a:t>
            </a:r>
            <a:r>
              <a:rPr lang="en-US" sz="2400" i="1" dirty="0">
                <a:solidFill>
                  <a:schemeClr val="tx1"/>
                </a:solidFill>
                <a:latin typeface="Arial" charset="0"/>
              </a:rPr>
              <a:t>waiting for our blessed hope, the appearing of the glory of our great God and Savior Jesus Christ, </a:t>
            </a:r>
            <a:r>
              <a:rPr lang="en-US" sz="2400" i="1" baseline="30000" dirty="0">
                <a:solidFill>
                  <a:schemeClr val="tx1"/>
                </a:solidFill>
                <a:latin typeface="Arial" charset="0"/>
              </a:rPr>
              <a:t>14</a:t>
            </a:r>
            <a:r>
              <a:rPr lang="en-US" sz="2400" i="1" dirty="0">
                <a:solidFill>
                  <a:schemeClr val="tx1"/>
                </a:solidFill>
                <a:latin typeface="Arial" charset="0"/>
              </a:rPr>
              <a:t>who gave Himself for us to redeem us from all lawlessness and to purify for Himself a people for His own possession who are </a:t>
            </a:r>
            <a:r>
              <a:rPr lang="en-US" sz="2400" i="1" u="sng" dirty="0">
                <a:solidFill>
                  <a:srgbClr val="C00000"/>
                </a:solidFill>
                <a:effectLst>
                  <a:outerShdw blurRad="38100" dist="38100" dir="2700000" algn="tl">
                    <a:srgbClr val="000000">
                      <a:alpha val="43137"/>
                    </a:srgbClr>
                  </a:outerShdw>
                </a:effectLst>
                <a:latin typeface="Arial" charset="0"/>
              </a:rPr>
              <a:t>zealous for good works</a:t>
            </a:r>
            <a:r>
              <a:rPr lang="en-US" sz="2400" i="1" dirty="0">
                <a:solidFill>
                  <a:schemeClr val="tx1"/>
                </a:solidFill>
                <a:latin typeface="Arial" charset="0"/>
              </a:rPr>
              <a:t>.</a:t>
            </a:r>
          </a:p>
        </p:txBody>
      </p:sp>
      <p:sp>
        <p:nvSpPr>
          <p:cNvPr id="19" name="Rectangle 18"/>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Tree>
    <p:extLst>
      <p:ext uri="{BB962C8B-B14F-4D97-AF65-F5344CB8AC3E}">
        <p14:creationId xmlns:p14="http://schemas.microsoft.com/office/powerpoint/2010/main" val="4121027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16"/>
          <p:cNvSpPr>
            <a:spLocks noChangeArrowheads="1"/>
          </p:cNvSpPr>
          <p:nvPr/>
        </p:nvSpPr>
        <p:spPr bwMode="auto">
          <a:xfrm>
            <a:off x="5105400" y="3657600"/>
            <a:ext cx="1600200" cy="1066800"/>
          </a:xfrm>
          <a:prstGeom prst="roundRect">
            <a:avLst>
              <a:gd name="adj" fmla="val 16667"/>
            </a:avLst>
          </a:prstGeom>
          <a:solidFill>
            <a:schemeClr val="tx1">
              <a:lumMod val="75000"/>
              <a:lumOff val="25000"/>
            </a:schemeClr>
          </a:solidFill>
          <a:ln w="19050" algn="ctr">
            <a:no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pPr algn="ctr"/>
            <a:r>
              <a:rPr lang="en-US" sz="1600" dirty="0">
                <a:solidFill>
                  <a:schemeClr val="bg1"/>
                </a:solidFill>
                <a:effectLst>
                  <a:outerShdw blurRad="38100" dist="38100" dir="2700000" algn="tl">
                    <a:srgbClr val="000000">
                      <a:alpha val="43137"/>
                    </a:srgbClr>
                  </a:outerShdw>
                </a:effectLst>
                <a:latin typeface="Arial" pitchFamily="34" charset="0"/>
                <a:cs typeface="Arial" pitchFamily="34" charset="0"/>
              </a:rPr>
              <a:t>Self-controlled</a:t>
            </a:r>
          </a:p>
          <a:p>
            <a:pPr algn="ctr"/>
            <a:r>
              <a:rPr lang="en-US" sz="1600" dirty="0">
                <a:solidFill>
                  <a:schemeClr val="bg1"/>
                </a:solidFill>
                <a:effectLst>
                  <a:outerShdw blurRad="38100" dist="38100" dir="2700000" algn="tl">
                    <a:srgbClr val="000000">
                      <a:alpha val="43137"/>
                    </a:srgbClr>
                  </a:outerShdw>
                </a:effectLst>
                <a:latin typeface="Arial" pitchFamily="34" charset="0"/>
                <a:cs typeface="Arial" pitchFamily="34" charset="0"/>
              </a:rPr>
              <a:t>Upright</a:t>
            </a:r>
          </a:p>
          <a:p>
            <a:pPr algn="ctr"/>
            <a:r>
              <a:rPr lang="en-US"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Godly</a:t>
            </a:r>
            <a:endParaRPr lang="en-US" sz="1600" dirty="0">
              <a:solidFill>
                <a:srgbClr val="FFFFFF"/>
              </a:solidFill>
              <a:latin typeface="Arial" pitchFamily="34" charset="0"/>
              <a:cs typeface="Arial" pitchFamily="34" charset="0"/>
            </a:endParaRPr>
          </a:p>
        </p:txBody>
      </p:sp>
      <p:sp>
        <p:nvSpPr>
          <p:cNvPr id="24" name="Rounded Rectangle 16"/>
          <p:cNvSpPr>
            <a:spLocks noChangeArrowheads="1"/>
          </p:cNvSpPr>
          <p:nvPr/>
        </p:nvSpPr>
        <p:spPr bwMode="auto">
          <a:xfrm>
            <a:off x="1516380" y="1219200"/>
            <a:ext cx="6400800" cy="609600"/>
          </a:xfrm>
          <a:prstGeom prst="roundRect">
            <a:avLst>
              <a:gd name="adj" fmla="val 16667"/>
            </a:avLst>
          </a:prstGeom>
          <a:solidFill>
            <a:schemeClr val="bg2">
              <a:lumMod val="50000"/>
            </a:schemeClr>
          </a:solidFill>
          <a:ln w="19050" algn="ctr">
            <a:no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pPr algn="ctr"/>
            <a:r>
              <a:rPr lang="en-US" sz="2400" dirty="0" smtClean="0">
                <a:solidFill>
                  <a:srgbClr val="FFFFFF"/>
                </a:solidFill>
                <a:effectLst>
                  <a:outerShdw blurRad="38100" dist="38100" dir="2700000" algn="tl">
                    <a:srgbClr val="000000">
                      <a:alpha val="43137"/>
                    </a:srgbClr>
                  </a:outerShdw>
                </a:effectLst>
                <a:latin typeface="Arial" pitchFamily="34" charset="0"/>
                <a:cs typeface="Arial" pitchFamily="34" charset="0"/>
              </a:rPr>
              <a:t>The Grace of God</a:t>
            </a:r>
            <a:endParaRPr lang="en-US" sz="2400" dirty="0">
              <a:solidFill>
                <a:srgbClr val="FFFFFF"/>
              </a:solidFill>
              <a:effectLst>
                <a:outerShdw blurRad="38100" dist="38100" dir="2700000" algn="tl">
                  <a:srgbClr val="000000">
                    <a:alpha val="43137"/>
                  </a:srgbClr>
                </a:outerShdw>
              </a:effectLst>
              <a:latin typeface="Arial" pitchFamily="34" charset="0"/>
              <a:cs typeface="Arial" pitchFamily="34" charset="0"/>
            </a:endParaRPr>
          </a:p>
        </p:txBody>
      </p:sp>
      <p:sp>
        <p:nvSpPr>
          <p:cNvPr id="30722" name="Content Placeholder 2"/>
          <p:cNvSpPr>
            <a:spLocks noGrp="1"/>
          </p:cNvSpPr>
          <p:nvPr>
            <p:ph sz="quarter" idx="1"/>
          </p:nvPr>
        </p:nvSpPr>
        <p:spPr>
          <a:xfrm>
            <a:off x="457200" y="685801"/>
            <a:ext cx="8229600" cy="457200"/>
          </a:xfrm>
        </p:spPr>
        <p:txBody>
          <a:bodyPr>
            <a:normAutofit lnSpcReduction="10000"/>
          </a:bodyPr>
          <a:lstStyle/>
          <a:p>
            <a:pPr eaLnBrk="1" hangingPunct="1"/>
            <a:r>
              <a:rPr lang="en-US" dirty="0" smtClean="0"/>
              <a:t>Titus 2:11-14</a:t>
            </a:r>
          </a:p>
        </p:txBody>
      </p:sp>
      <p:sp>
        <p:nvSpPr>
          <p:cNvPr id="2" name="Rounded Rectangle 16"/>
          <p:cNvSpPr>
            <a:spLocks noChangeArrowheads="1"/>
          </p:cNvSpPr>
          <p:nvPr/>
        </p:nvSpPr>
        <p:spPr bwMode="auto">
          <a:xfrm>
            <a:off x="1516380" y="2438400"/>
            <a:ext cx="2286000" cy="609600"/>
          </a:xfrm>
          <a:prstGeom prst="roundRect">
            <a:avLst>
              <a:gd name="adj" fmla="val 16667"/>
            </a:avLst>
          </a:prstGeom>
          <a:solidFill>
            <a:schemeClr val="bg2">
              <a:lumMod val="50000"/>
            </a:schemeClr>
          </a:solidFill>
          <a:ln w="19050" algn="ctr">
            <a:no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pPr algn="ctr"/>
            <a:r>
              <a:rPr lang="en-US" sz="2400" dirty="0">
                <a:solidFill>
                  <a:srgbClr val="FFFFFF"/>
                </a:solidFill>
                <a:effectLst>
                  <a:outerShdw blurRad="38100" dist="38100" dir="2700000" algn="tl">
                    <a:srgbClr val="000000">
                      <a:alpha val="43137"/>
                    </a:srgbClr>
                  </a:outerShdw>
                </a:effectLst>
                <a:latin typeface="Arial" pitchFamily="34" charset="0"/>
                <a:cs typeface="Arial" pitchFamily="34" charset="0"/>
              </a:rPr>
              <a:t>Salvation to All</a:t>
            </a:r>
          </a:p>
        </p:txBody>
      </p:sp>
      <p:sp>
        <p:nvSpPr>
          <p:cNvPr id="3" name="Rounded Rectangle 16"/>
          <p:cNvSpPr>
            <a:spLocks noChangeArrowheads="1"/>
          </p:cNvSpPr>
          <p:nvPr/>
        </p:nvSpPr>
        <p:spPr bwMode="auto">
          <a:xfrm>
            <a:off x="3954780" y="2438400"/>
            <a:ext cx="3962400" cy="609600"/>
          </a:xfrm>
          <a:prstGeom prst="roundRect">
            <a:avLst>
              <a:gd name="adj" fmla="val 16667"/>
            </a:avLst>
          </a:prstGeom>
          <a:solidFill>
            <a:schemeClr val="bg2">
              <a:lumMod val="50000"/>
            </a:schemeClr>
          </a:solidFill>
          <a:ln w="19050" algn="ctr">
            <a:no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pPr algn="ctr"/>
            <a:r>
              <a:rPr lang="en-US" sz="2400" dirty="0" smtClean="0">
                <a:solidFill>
                  <a:srgbClr val="FFFFFF"/>
                </a:solidFill>
                <a:effectLst>
                  <a:outerShdw blurRad="38100" dist="38100" dir="2700000" algn="tl">
                    <a:srgbClr val="000000">
                      <a:alpha val="43137"/>
                    </a:srgbClr>
                  </a:outerShdw>
                </a:effectLst>
                <a:latin typeface="Arial" pitchFamily="34" charset="0"/>
                <a:cs typeface="Arial" pitchFamily="34" charset="0"/>
              </a:rPr>
              <a:t>Training us</a:t>
            </a:r>
            <a:endParaRPr lang="en-US" sz="2400" dirty="0">
              <a:solidFill>
                <a:srgbClr val="FFFFFF"/>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ounded Rectangle 16"/>
          <p:cNvSpPr>
            <a:spLocks noChangeArrowheads="1"/>
          </p:cNvSpPr>
          <p:nvPr/>
        </p:nvSpPr>
        <p:spPr bwMode="auto">
          <a:xfrm>
            <a:off x="6705600" y="3657600"/>
            <a:ext cx="1600200" cy="1066800"/>
          </a:xfrm>
          <a:prstGeom prst="roundRect">
            <a:avLst>
              <a:gd name="adj" fmla="val 16667"/>
            </a:avLst>
          </a:prstGeom>
          <a:solidFill>
            <a:schemeClr val="tx1">
              <a:lumMod val="75000"/>
              <a:lumOff val="25000"/>
            </a:schemeClr>
          </a:solidFill>
          <a:ln w="19050" algn="ctr">
            <a:no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pPr algn="ctr"/>
            <a:r>
              <a:rPr lang="en-US" sz="1600" dirty="0" smtClean="0">
                <a:solidFill>
                  <a:srgbClr val="FFFFFF"/>
                </a:solidFill>
                <a:effectLst>
                  <a:outerShdw blurRad="38100" dist="38100" dir="2700000" algn="tl">
                    <a:srgbClr val="000000">
                      <a:alpha val="43137"/>
                    </a:srgbClr>
                  </a:outerShdw>
                </a:effectLst>
                <a:latin typeface="Arial" pitchFamily="34" charset="0"/>
                <a:cs typeface="Arial" pitchFamily="34" charset="0"/>
              </a:rPr>
              <a:t>Our hope; the </a:t>
            </a:r>
            <a:r>
              <a:rPr lang="en-US" sz="1600" dirty="0">
                <a:solidFill>
                  <a:srgbClr val="FFFFFF"/>
                </a:solidFill>
                <a:effectLst>
                  <a:outerShdw blurRad="38100" dist="38100" dir="2700000" algn="tl">
                    <a:srgbClr val="000000">
                      <a:alpha val="43137"/>
                    </a:srgbClr>
                  </a:outerShdw>
                </a:effectLst>
                <a:latin typeface="Arial" pitchFamily="34" charset="0"/>
                <a:cs typeface="Arial" pitchFamily="34" charset="0"/>
              </a:rPr>
              <a:t>appearing of the glory of Jesus</a:t>
            </a:r>
            <a:r>
              <a:rPr lang="en-US" sz="1600" dirty="0">
                <a:solidFill>
                  <a:srgbClr val="FFFFFF"/>
                </a:solidFill>
                <a:latin typeface="Arial" pitchFamily="34" charset="0"/>
                <a:cs typeface="Arial" pitchFamily="34" charset="0"/>
              </a:rPr>
              <a:t>.</a:t>
            </a:r>
          </a:p>
        </p:txBody>
      </p:sp>
      <p:sp>
        <p:nvSpPr>
          <p:cNvPr id="8" name="Rounded Rectangle 16"/>
          <p:cNvSpPr>
            <a:spLocks noChangeArrowheads="1"/>
          </p:cNvSpPr>
          <p:nvPr/>
        </p:nvSpPr>
        <p:spPr bwMode="auto">
          <a:xfrm>
            <a:off x="381000" y="5334000"/>
            <a:ext cx="8458200" cy="990600"/>
          </a:xfrm>
          <a:prstGeom prst="roundRect">
            <a:avLst>
              <a:gd name="adj" fmla="val 16667"/>
            </a:avLst>
          </a:prstGeom>
          <a:solidFill>
            <a:schemeClr val="accent1">
              <a:lumMod val="50000"/>
            </a:schemeClr>
          </a:solidFill>
          <a:ln w="19050" algn="ctr">
            <a:solidFill>
              <a:srgbClr val="525977"/>
            </a:solid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r>
              <a:rPr lang="en-US" sz="1600" dirty="0" smtClean="0">
                <a:solidFill>
                  <a:srgbClr val="FFFFFF"/>
                </a:solidFill>
                <a:effectLst>
                  <a:outerShdw blurRad="38100" dist="38100" dir="2700000" algn="tl">
                    <a:srgbClr val="000000">
                      <a:alpha val="43137"/>
                    </a:srgbClr>
                  </a:outerShdw>
                </a:effectLst>
                <a:latin typeface="Arial" pitchFamily="34" charset="0"/>
                <a:cs typeface="Arial" pitchFamily="34" charset="0"/>
              </a:rPr>
              <a:t>…gave </a:t>
            </a:r>
            <a:r>
              <a:rPr lang="en-US" sz="1600" dirty="0">
                <a:solidFill>
                  <a:srgbClr val="FFFFFF"/>
                </a:solidFill>
                <a:effectLst>
                  <a:outerShdw blurRad="38100" dist="38100" dir="2700000" algn="tl">
                    <a:srgbClr val="000000">
                      <a:alpha val="43137"/>
                    </a:srgbClr>
                  </a:outerShdw>
                </a:effectLst>
                <a:latin typeface="Arial" pitchFamily="34" charset="0"/>
                <a:cs typeface="Arial" pitchFamily="34" charset="0"/>
              </a:rPr>
              <a:t>Himself for us to:</a:t>
            </a:r>
          </a:p>
          <a:p>
            <a:pPr marL="285750" indent="-285750">
              <a:buFont typeface="Wingdings" pitchFamily="2" charset="2"/>
              <a:buChar char="Ø"/>
            </a:pPr>
            <a:r>
              <a:rPr lang="en-US" sz="1600" dirty="0">
                <a:solidFill>
                  <a:srgbClr val="FFFFFF"/>
                </a:solidFill>
                <a:effectLst>
                  <a:outerShdw blurRad="38100" dist="38100" dir="2700000" algn="tl">
                    <a:srgbClr val="000000">
                      <a:alpha val="43137"/>
                    </a:srgbClr>
                  </a:outerShdw>
                </a:effectLst>
                <a:latin typeface="Arial" pitchFamily="34" charset="0"/>
                <a:cs typeface="Arial" pitchFamily="34" charset="0"/>
              </a:rPr>
              <a:t> Redeem us from all lawlessness</a:t>
            </a:r>
          </a:p>
          <a:p>
            <a:pPr marL="285750" indent="-285750">
              <a:buFont typeface="Wingdings" pitchFamily="2" charset="2"/>
              <a:buChar char="Ø"/>
            </a:pPr>
            <a:r>
              <a:rPr lang="en-US" sz="1600" dirty="0">
                <a:solidFill>
                  <a:srgbClr val="FFFFFF"/>
                </a:solidFill>
                <a:effectLst>
                  <a:outerShdw blurRad="38100" dist="38100" dir="2700000" algn="tl">
                    <a:srgbClr val="000000">
                      <a:alpha val="43137"/>
                    </a:srgbClr>
                  </a:outerShdw>
                </a:effectLst>
                <a:latin typeface="Arial" pitchFamily="34" charset="0"/>
                <a:cs typeface="Arial" pitchFamily="34" charset="0"/>
              </a:rPr>
              <a:t> Purify for Himself a people for his own possession who are </a:t>
            </a:r>
            <a:r>
              <a:rPr lang="en-US" sz="1600" b="1" dirty="0">
                <a:solidFill>
                  <a:srgbClr val="FFFFFF"/>
                </a:solidFill>
                <a:effectLst>
                  <a:outerShdw blurRad="38100" dist="38100" dir="2700000" algn="tl">
                    <a:srgbClr val="000000">
                      <a:alpha val="43137"/>
                    </a:srgbClr>
                  </a:outerShdw>
                </a:effectLst>
                <a:latin typeface="Arial" pitchFamily="34" charset="0"/>
                <a:cs typeface="Arial" pitchFamily="34" charset="0"/>
              </a:rPr>
              <a:t>zealous for good works</a:t>
            </a:r>
            <a:r>
              <a:rPr lang="en-US" sz="1600" dirty="0">
                <a:solidFill>
                  <a:srgbClr val="FFFFFF"/>
                </a:solidFill>
                <a:effectLst>
                  <a:outerShdw blurRad="38100" dist="38100" dir="2700000" algn="tl">
                    <a:srgbClr val="000000">
                      <a:alpha val="43137"/>
                    </a:srgbClr>
                  </a:outerShdw>
                </a:effectLst>
                <a:latin typeface="Arial" pitchFamily="34" charset="0"/>
                <a:cs typeface="Arial" pitchFamily="34" charset="0"/>
              </a:rPr>
              <a:t>.</a:t>
            </a:r>
          </a:p>
        </p:txBody>
      </p:sp>
      <p:sp>
        <p:nvSpPr>
          <p:cNvPr id="19" name="Rectangle 18"/>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9" name="Down Arrow 8"/>
          <p:cNvSpPr/>
          <p:nvPr/>
        </p:nvSpPr>
        <p:spPr>
          <a:xfrm>
            <a:off x="1821180" y="1752600"/>
            <a:ext cx="1600200" cy="838200"/>
          </a:xfrm>
          <a:prstGeom prst="downArrow">
            <a:avLst/>
          </a:prstGeom>
          <a:solidFill>
            <a:schemeClr val="accent4">
              <a:lumMod val="75000"/>
            </a:schemeClr>
          </a:solidFill>
          <a:ln>
            <a:noFill/>
          </a:ln>
          <a:effectLst>
            <a:outerShdw blurRad="50800" dist="38100" dir="2700000" algn="tl" rotWithShape="0">
              <a:prstClr val="black">
                <a:alpha val="40000"/>
              </a:prstClr>
            </a:outerShdw>
          </a:effectLst>
          <a:scene3d>
            <a:camera prst="orthographicFront" fov="0">
              <a:rot lat="0" lon="0" rev="0"/>
            </a:camera>
            <a:lightRig rig="balanced" dir="t">
              <a:rot lat="0" lon="0" rev="0"/>
            </a:lightRig>
          </a:scene3d>
          <a:sp3d prstMaterial="matte">
            <a:bevelT/>
            <a:contourClr>
              <a:schemeClr val="accent3">
                <a:tint val="100000"/>
                <a:shade val="100000"/>
                <a:hueMod val="100000"/>
                <a:satMod val="100000"/>
              </a:schemeClr>
            </a:contourClr>
          </a:sp3d>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Brings</a:t>
            </a:r>
            <a:endParaRPr lang="en-US" dirty="0">
              <a:solidFill>
                <a:schemeClr val="tx1"/>
              </a:solidFill>
              <a:effectLst>
                <a:outerShdw blurRad="38100" dist="38100" dir="2700000" algn="tl">
                  <a:srgbClr val="000000">
                    <a:alpha val="43137"/>
                  </a:srgbClr>
                </a:outerShdw>
              </a:effectLst>
            </a:endParaRPr>
          </a:p>
        </p:txBody>
      </p:sp>
      <p:sp>
        <p:nvSpPr>
          <p:cNvPr id="25" name="Down Arrow 24"/>
          <p:cNvSpPr/>
          <p:nvPr/>
        </p:nvSpPr>
        <p:spPr>
          <a:xfrm>
            <a:off x="5181600" y="2895600"/>
            <a:ext cx="1447800" cy="838200"/>
          </a:xfrm>
          <a:prstGeom prst="downArrow">
            <a:avLst/>
          </a:prstGeom>
          <a:solidFill>
            <a:schemeClr val="accent4">
              <a:lumMod val="75000"/>
            </a:schemeClr>
          </a:solidFill>
          <a:ln/>
          <a:effectLst>
            <a:outerShdw blurRad="50800" dist="38100" dir="2700000" algn="tl" rotWithShape="0">
              <a:prstClr val="black">
                <a:alpha val="40000"/>
              </a:prstClr>
            </a:outerShdw>
          </a:effectLst>
          <a:scene3d>
            <a:camera prst="orthographicFront" fov="0">
              <a:rot lat="0" lon="0" rev="0"/>
            </a:camera>
            <a:lightRig rig="soft" dir="t">
              <a:rot lat="0" lon="0" rev="2700000"/>
            </a:lightRig>
          </a:scene3d>
          <a:sp3d prstMaterial="matte">
            <a:bevelT w="50800" h="50800"/>
            <a:contourClr>
              <a:schemeClr val="dk1"/>
            </a:contourClr>
          </a:sp3d>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Live</a:t>
            </a:r>
            <a:endParaRPr lang="en-US" dirty="0">
              <a:solidFill>
                <a:schemeClr val="tx1"/>
              </a:solidFill>
              <a:effectLst>
                <a:outerShdw blurRad="38100" dist="38100" dir="2700000" algn="tl">
                  <a:srgbClr val="000000">
                    <a:alpha val="43137"/>
                  </a:srgbClr>
                </a:outerShdw>
              </a:effectLst>
            </a:endParaRPr>
          </a:p>
        </p:txBody>
      </p:sp>
      <p:sp>
        <p:nvSpPr>
          <p:cNvPr id="26" name="Down Arrow 25"/>
          <p:cNvSpPr/>
          <p:nvPr/>
        </p:nvSpPr>
        <p:spPr>
          <a:xfrm>
            <a:off x="6705600" y="2895600"/>
            <a:ext cx="1447800" cy="838200"/>
          </a:xfrm>
          <a:prstGeom prst="downArrow">
            <a:avLst/>
          </a:prstGeom>
          <a:solidFill>
            <a:schemeClr val="accent4">
              <a:lumMod val="75000"/>
            </a:schemeClr>
          </a:solidFill>
          <a:ln/>
          <a:effectLst>
            <a:outerShdw blurRad="50800" dist="38100" dir="2700000" algn="tl" rotWithShape="0">
              <a:prstClr val="black">
                <a:alpha val="40000"/>
              </a:prstClr>
            </a:outerShdw>
          </a:effectLst>
          <a:scene3d>
            <a:camera prst="orthographicFront" fov="0">
              <a:rot lat="0" lon="0" rev="0"/>
            </a:camera>
            <a:lightRig rig="soft" dir="t">
              <a:rot lat="0" lon="0" rev="2700000"/>
            </a:lightRig>
          </a:scene3d>
          <a:sp3d prstMaterial="matte">
            <a:bevelT w="50800" h="50800"/>
            <a:contourClr>
              <a:schemeClr val="dk1"/>
            </a:contourClr>
          </a:sp3d>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Wait</a:t>
            </a:r>
            <a:endParaRPr lang="en-US" dirty="0">
              <a:solidFill>
                <a:schemeClr val="tx1"/>
              </a:solidFill>
              <a:effectLst>
                <a:outerShdw blurRad="38100" dist="38100" dir="2700000" algn="tl">
                  <a:srgbClr val="000000">
                    <a:alpha val="43137"/>
                  </a:srgbClr>
                </a:outerShdw>
              </a:effectLst>
            </a:endParaRPr>
          </a:p>
        </p:txBody>
      </p:sp>
      <p:sp>
        <p:nvSpPr>
          <p:cNvPr id="28" name="Rounded Rectangle 16"/>
          <p:cNvSpPr>
            <a:spLocks noChangeArrowheads="1"/>
          </p:cNvSpPr>
          <p:nvPr/>
        </p:nvSpPr>
        <p:spPr bwMode="auto">
          <a:xfrm>
            <a:off x="3505200" y="3657600"/>
            <a:ext cx="1600200" cy="1066800"/>
          </a:xfrm>
          <a:prstGeom prst="roundRect">
            <a:avLst>
              <a:gd name="adj" fmla="val 16667"/>
            </a:avLst>
          </a:prstGeom>
          <a:solidFill>
            <a:schemeClr val="tx1">
              <a:lumMod val="75000"/>
              <a:lumOff val="25000"/>
            </a:schemeClr>
          </a:solidFill>
          <a:ln w="19050" algn="ctr">
            <a:no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pPr algn="ctr"/>
            <a:r>
              <a:rPr lang="en-US" sz="1600" dirty="0">
                <a:solidFill>
                  <a:schemeClr val="bg1"/>
                </a:solidFill>
                <a:effectLst>
                  <a:outerShdw blurRad="38100" dist="38100" dir="2700000" algn="tl">
                    <a:srgbClr val="000000">
                      <a:alpha val="43137"/>
                    </a:srgbClr>
                  </a:outerShdw>
                </a:effectLst>
              </a:rPr>
              <a:t>Ungodliness</a:t>
            </a:r>
          </a:p>
          <a:p>
            <a:pPr algn="ctr"/>
            <a:r>
              <a:rPr lang="en-US" sz="1600" dirty="0">
                <a:solidFill>
                  <a:schemeClr val="bg1"/>
                </a:solidFill>
                <a:effectLst>
                  <a:outerShdw blurRad="38100" dist="38100" dir="2700000" algn="tl">
                    <a:srgbClr val="000000">
                      <a:alpha val="43137"/>
                    </a:srgbClr>
                  </a:outerShdw>
                </a:effectLst>
              </a:rPr>
              <a:t>Worldly Lust</a:t>
            </a:r>
            <a:endParaRPr lang="en-US" sz="1600" dirty="0">
              <a:solidFill>
                <a:schemeClr val="bg1"/>
              </a:solidFill>
              <a:effectLst>
                <a:outerShdw blurRad="38100" dist="38100" dir="2700000" algn="tl">
                  <a:srgbClr val="000000">
                    <a:alpha val="43137"/>
                  </a:srgbClr>
                </a:outerShdw>
              </a:effectLst>
            </a:endParaRPr>
          </a:p>
        </p:txBody>
      </p:sp>
      <p:sp>
        <p:nvSpPr>
          <p:cNvPr id="22" name="Down Arrow 21"/>
          <p:cNvSpPr/>
          <p:nvPr/>
        </p:nvSpPr>
        <p:spPr>
          <a:xfrm>
            <a:off x="3649980" y="2895600"/>
            <a:ext cx="1447800" cy="838200"/>
          </a:xfrm>
          <a:prstGeom prst="downArrow">
            <a:avLst/>
          </a:prstGeom>
          <a:solidFill>
            <a:schemeClr val="accent4">
              <a:lumMod val="75000"/>
            </a:schemeClr>
          </a:solidFill>
          <a:ln/>
          <a:effectLst>
            <a:outerShdw blurRad="50800" dist="38100" dir="2700000" algn="tl" rotWithShape="0">
              <a:prstClr val="black">
                <a:alpha val="40000"/>
              </a:prstClr>
            </a:outerShdw>
          </a:effectLst>
          <a:scene3d>
            <a:camera prst="orthographicFront" fov="0">
              <a:rot lat="0" lon="0" rev="0"/>
            </a:camera>
            <a:lightRig rig="soft" dir="t">
              <a:rot lat="0" lon="0" rev="2700000"/>
            </a:lightRig>
          </a:scene3d>
          <a:sp3d prstMaterial="matte">
            <a:bevelT w="50800" h="50800"/>
            <a:contourClr>
              <a:schemeClr val="dk1"/>
            </a:contourClr>
          </a:sp3d>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Deny</a:t>
            </a:r>
            <a:endParaRPr lang="en-US" dirty="0">
              <a:solidFill>
                <a:schemeClr val="tx1"/>
              </a:solidFill>
              <a:effectLst>
                <a:outerShdw blurRad="38100" dist="38100" dir="2700000" algn="tl">
                  <a:srgbClr val="000000">
                    <a:alpha val="43137"/>
                  </a:srgbClr>
                </a:outerShdw>
              </a:effectLst>
            </a:endParaRPr>
          </a:p>
        </p:txBody>
      </p:sp>
      <p:sp>
        <p:nvSpPr>
          <p:cNvPr id="29" name="Down Arrow 28"/>
          <p:cNvSpPr/>
          <p:nvPr/>
        </p:nvSpPr>
        <p:spPr>
          <a:xfrm>
            <a:off x="6705600" y="4648200"/>
            <a:ext cx="1447800" cy="838200"/>
          </a:xfrm>
          <a:prstGeom prst="downArrow">
            <a:avLst/>
          </a:prstGeom>
          <a:solidFill>
            <a:schemeClr val="accent4">
              <a:lumMod val="75000"/>
            </a:schemeClr>
          </a:solidFill>
          <a:ln/>
          <a:effectLst>
            <a:outerShdw blurRad="50800" dist="38100" dir="2700000" algn="tl" rotWithShape="0">
              <a:prstClr val="black">
                <a:alpha val="40000"/>
              </a:prstClr>
            </a:outerShdw>
          </a:effectLst>
          <a:scene3d>
            <a:camera prst="orthographicFront" fov="0">
              <a:rot lat="0" lon="0" rev="0"/>
            </a:camera>
            <a:lightRig rig="soft" dir="t">
              <a:rot lat="0" lon="0" rev="2700000"/>
            </a:lightRig>
          </a:scene3d>
          <a:sp3d prstMaterial="matte">
            <a:bevelT w="50800" h="50800"/>
            <a:contourClr>
              <a:schemeClr val="dk1"/>
            </a:contourClr>
          </a:sp3d>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Who</a:t>
            </a:r>
          </a:p>
        </p:txBody>
      </p:sp>
    </p:spTree>
    <p:extLst>
      <p:ext uri="{BB962C8B-B14F-4D97-AF65-F5344CB8AC3E}">
        <p14:creationId xmlns:p14="http://schemas.microsoft.com/office/powerpoint/2010/main" val="1234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up)">
                                      <p:cBhvr>
                                        <p:cTn id="27" dur="500"/>
                                        <p:tgtEl>
                                          <p:spTgt spid="25"/>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up)">
                                      <p:cBhvr>
                                        <p:cTn id="35" dur="500"/>
                                        <p:tgtEl>
                                          <p:spTgt spid="26"/>
                                        </p:tgtEl>
                                      </p:cBhvr>
                                    </p:animEffec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up)">
                                      <p:cBhvr>
                                        <p:cTn id="43" dur="500"/>
                                        <p:tgtEl>
                                          <p:spTgt spid="29"/>
                                        </p:tgtEl>
                                      </p:cBhvr>
                                    </p:animEffec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 grpId="0" animBg="1"/>
      <p:bldP spid="3" grpId="0" animBg="1"/>
      <p:bldP spid="7" grpId="0" animBg="1"/>
      <p:bldP spid="8" grpId="0" animBg="1"/>
      <p:bldP spid="9" grpId="0" animBg="1"/>
      <p:bldP spid="25" grpId="0" animBg="1"/>
      <p:bldP spid="26" grpId="0" animBg="1"/>
      <p:bldP spid="28" grpId="0" animBg="1"/>
      <p:bldP spid="22" grpId="0" animBg="1"/>
      <p:bldP spid="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032332" y="228600"/>
            <a:ext cx="4883068" cy="369332"/>
          </a:xfrm>
          <a:prstGeom prst="rect">
            <a:avLst/>
          </a:prstGeom>
        </p:spPr>
        <p:txBody>
          <a:bodyPr wrap="none">
            <a:spAutoFit/>
          </a:bodyPr>
          <a:lstStyle/>
          <a:p>
            <a:pPr eaLnBrk="1" hangingPunct="1">
              <a:defRPr/>
            </a:pPr>
            <a:r>
              <a:rPr lang="en-US" dirty="0">
                <a:latin typeface="+mj-lt"/>
              </a:rPr>
              <a:t>Lesson 12  Responsibility for Good Works</a:t>
            </a:r>
          </a:p>
        </p:txBody>
      </p:sp>
      <p:sp>
        <p:nvSpPr>
          <p:cNvPr id="12" name="Content Placeholder 11"/>
          <p:cNvSpPr>
            <a:spLocks noGrp="1"/>
          </p:cNvSpPr>
          <p:nvPr>
            <p:ph sz="quarter" idx="1"/>
          </p:nvPr>
        </p:nvSpPr>
        <p:spPr>
          <a:xfrm>
            <a:off x="304800" y="1082040"/>
            <a:ext cx="8534400" cy="4937760"/>
          </a:xfrm>
        </p:spPr>
        <p:txBody>
          <a:bodyPr/>
          <a:lstStyle/>
          <a:p>
            <a:r>
              <a:rPr lang="en-US" dirty="0"/>
              <a:t>Do our good works save us?</a:t>
            </a:r>
          </a:p>
          <a:p>
            <a:r>
              <a:rPr lang="en-US" dirty="0" smtClean="0"/>
              <a:t>So what is our motivation (zeal) to do them?</a:t>
            </a:r>
          </a:p>
          <a:p>
            <a:endParaRPr lang="en-US" dirty="0"/>
          </a:p>
          <a:p>
            <a:r>
              <a:rPr lang="en-US" dirty="0" smtClean="0"/>
              <a:t>According to Paul, how should Timothy (and others) make themselves “ready for every good work? </a:t>
            </a:r>
            <a:r>
              <a:rPr lang="en-US" sz="1600" dirty="0" smtClean="0">
                <a:solidFill>
                  <a:schemeClr val="tx2"/>
                </a:solidFill>
              </a:rPr>
              <a:t>#3 discussion question </a:t>
            </a:r>
          </a:p>
          <a:p>
            <a:endParaRPr lang="en-US" dirty="0" smtClean="0"/>
          </a:p>
        </p:txBody>
      </p:sp>
      <p:sp>
        <p:nvSpPr>
          <p:cNvPr id="2" name="TextBox 1"/>
          <p:cNvSpPr txBox="1"/>
          <p:nvPr/>
        </p:nvSpPr>
        <p:spPr>
          <a:xfrm>
            <a:off x="4648200" y="1082040"/>
            <a:ext cx="15240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No</a:t>
            </a:r>
            <a:endParaRPr lang="en-US" sz="2800" dirty="0">
              <a:solidFill>
                <a:srgbClr val="C00000"/>
              </a:solidFill>
              <a:effectLst>
                <a:outerShdw blurRad="38100" dist="38100" dir="2700000" algn="tl">
                  <a:srgbClr val="000000">
                    <a:alpha val="43137"/>
                  </a:srgbClr>
                </a:outerShdw>
              </a:effectLst>
            </a:endParaRPr>
          </a:p>
        </p:txBody>
      </p:sp>
      <p:sp>
        <p:nvSpPr>
          <p:cNvPr id="9" name="TextBox 8"/>
          <p:cNvSpPr txBox="1"/>
          <p:nvPr/>
        </p:nvSpPr>
        <p:spPr>
          <a:xfrm>
            <a:off x="1219200" y="2006620"/>
            <a:ext cx="3200400" cy="523220"/>
          </a:xfrm>
          <a:prstGeom prst="rect">
            <a:avLst/>
          </a:prstGeom>
          <a:noFill/>
        </p:spPr>
        <p:txBody>
          <a:bodyPr wrap="square" rtlCol="0">
            <a:spAutoFit/>
          </a:bodyPr>
          <a:lstStyle/>
          <a:p>
            <a:r>
              <a:rPr lang="en-US" sz="2800" dirty="0" smtClean="0">
                <a:solidFill>
                  <a:srgbClr val="C00000"/>
                </a:solidFill>
                <a:effectLst>
                  <a:outerShdw blurRad="38100" dist="38100" dir="2700000" algn="tl">
                    <a:srgbClr val="000000">
                      <a:alpha val="43137"/>
                    </a:srgbClr>
                  </a:outerShdw>
                </a:effectLst>
              </a:rPr>
              <a:t>The Grace of God</a:t>
            </a:r>
            <a:endParaRPr lang="en-US" sz="2800" dirty="0">
              <a:solidFill>
                <a:srgbClr val="C00000"/>
              </a:solidFill>
              <a:effectLst>
                <a:outerShdw blurRad="38100" dist="38100" dir="2700000" algn="tl">
                  <a:srgbClr val="000000">
                    <a:alpha val="43137"/>
                  </a:srgbClr>
                </a:outerShdw>
              </a:effectLst>
            </a:endParaRPr>
          </a:p>
        </p:txBody>
      </p:sp>
      <p:sp>
        <p:nvSpPr>
          <p:cNvPr id="11" name="TextBox 10"/>
          <p:cNvSpPr txBox="1"/>
          <p:nvPr/>
        </p:nvSpPr>
        <p:spPr>
          <a:xfrm>
            <a:off x="4267200" y="2052935"/>
            <a:ext cx="3276600" cy="461665"/>
          </a:xfrm>
          <a:prstGeom prst="rect">
            <a:avLst/>
          </a:prstGeom>
          <a:solidFill>
            <a:schemeClr val="bg2"/>
          </a:solidFill>
          <a:ln>
            <a:noFill/>
          </a:ln>
          <a:effectLst>
            <a:outerShdw blurRad="50800" dist="38100" dir="2700000" algn="tl" rotWithShape="0">
              <a:prstClr val="black">
                <a:alpha val="40000"/>
              </a:prstClr>
            </a:outerShdw>
          </a:effectLst>
          <a:scene3d>
            <a:camera prst="orthographicFront" fov="0">
              <a:rot lat="0" lon="0" rev="0"/>
            </a:camera>
            <a:lightRig rig="soft" dir="t">
              <a:rot lat="0" lon="0" rev="2700000"/>
            </a:lightRig>
          </a:scene3d>
          <a:sp3d prstMaterial="matte">
            <a:bevelT w="50800" h="50800"/>
            <a:contourClr>
              <a:schemeClr val="accent1"/>
            </a:contourClr>
          </a:sp3d>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2400" dirty="0" smtClean="0">
                <a:solidFill>
                  <a:schemeClr val="tx1"/>
                </a:solidFill>
                <a:latin typeface="+mn-lt"/>
              </a:rPr>
              <a:t>(the appearing of Jesus)</a:t>
            </a:r>
            <a:endParaRPr lang="en-US" sz="2400" dirty="0">
              <a:solidFill>
                <a:schemeClr val="tx1"/>
              </a:solidFill>
              <a:latin typeface="+mn-lt"/>
            </a:endParaRPr>
          </a:p>
        </p:txBody>
      </p:sp>
      <p:sp>
        <p:nvSpPr>
          <p:cNvPr id="15" name="TextBox 14"/>
          <p:cNvSpPr txBox="1"/>
          <p:nvPr/>
        </p:nvSpPr>
        <p:spPr>
          <a:xfrm>
            <a:off x="533400" y="3272135"/>
            <a:ext cx="5791200" cy="461665"/>
          </a:xfrm>
          <a:prstGeom prst="rect">
            <a:avLst/>
          </a:prstGeom>
          <a:noFill/>
        </p:spPr>
        <p:txBody>
          <a:bodyPr wrap="square" rtlCol="0">
            <a:spAutoFit/>
          </a:bodyPr>
          <a:lstStyle/>
          <a:p>
            <a:r>
              <a:rPr lang="en-US" sz="2400" dirty="0" smtClean="0">
                <a:latin typeface="+mn-lt"/>
              </a:rPr>
              <a:t>(see </a:t>
            </a:r>
            <a:r>
              <a:rPr lang="en-US" sz="2400" dirty="0" err="1" smtClean="0">
                <a:latin typeface="+mn-lt"/>
              </a:rPr>
              <a:t>ll</a:t>
            </a:r>
            <a:r>
              <a:rPr lang="en-US" sz="2400" dirty="0" smtClean="0">
                <a:latin typeface="+mn-lt"/>
              </a:rPr>
              <a:t> Tim 2:21; 3:16,17)</a:t>
            </a:r>
            <a:endParaRPr lang="en-US" sz="2400" dirty="0">
              <a:latin typeface="+mn-lt"/>
            </a:endParaRPr>
          </a:p>
        </p:txBody>
      </p:sp>
    </p:spTree>
    <p:extLst>
      <p:ext uri="{BB962C8B-B14F-4D97-AF65-F5344CB8AC3E}">
        <p14:creationId xmlns:p14="http://schemas.microsoft.com/office/powerpoint/2010/main" val="36621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left)">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2">
                                            <p:txEl>
                                              <p:pRg st="3" end="3"/>
                                            </p:txEl>
                                          </p:spTgt>
                                        </p:tgtEl>
                                        <p:attrNameLst>
                                          <p:attrName>style.visibility</p:attrName>
                                        </p:attrNameLst>
                                      </p:cBhvr>
                                      <p:to>
                                        <p:strVal val="visible"/>
                                      </p:to>
                                    </p:set>
                                    <p:animEffect transition="in" filter="wipe(left)">
                                      <p:cBhvr>
                                        <p:cTn id="26" dur="500"/>
                                        <p:tgtEl>
                                          <p:spTgt spid="12">
                                            <p:txEl>
                                              <p:pRg st="3" end="3"/>
                                            </p:txEl>
                                          </p:spTgt>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1" grpId="0" animBg="1"/>
      <p:bldP spid="1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4979</TotalTime>
  <Words>1472</Words>
  <Application>Microsoft Office PowerPoint</Application>
  <PresentationFormat>On-screen Show (4:3)</PresentationFormat>
  <Paragraphs>182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Origin</vt:lpstr>
      <vt:lpstr>Timothy and Titus   Slaves of Jesus</vt:lpstr>
      <vt:lpstr>Syllabus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Timothy and Titus</dc:title>
  <dc:creator>rchinnis</dc:creator>
  <cp:lastModifiedBy>Campbell</cp:lastModifiedBy>
  <cp:revision>306</cp:revision>
  <dcterms:created xsi:type="dcterms:W3CDTF">2010-02-20T21:16:04Z</dcterms:created>
  <dcterms:modified xsi:type="dcterms:W3CDTF">2018-05-27T00:53:37Z</dcterms:modified>
</cp:coreProperties>
</file>