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6"/>
  </p:notesMasterIdLst>
  <p:handoutMasterIdLst>
    <p:handoutMasterId r:id="rId17"/>
  </p:handoutMasterIdLst>
  <p:sldIdLst>
    <p:sldId id="268" r:id="rId2"/>
    <p:sldId id="269" r:id="rId3"/>
    <p:sldId id="271" r:id="rId4"/>
    <p:sldId id="270" r:id="rId5"/>
    <p:sldId id="272" r:id="rId6"/>
    <p:sldId id="273" r:id="rId7"/>
    <p:sldId id="275" r:id="rId8"/>
    <p:sldId id="276" r:id="rId9"/>
    <p:sldId id="277" r:id="rId10"/>
    <p:sldId id="278" r:id="rId11"/>
    <p:sldId id="279" r:id="rId12"/>
    <p:sldId id="280" r:id="rId13"/>
    <p:sldId id="281" r:id="rId14"/>
    <p:sldId id="282" r:id="rId15"/>
  </p:sldIdLst>
  <p:sldSz cx="12192000" cy="6858000"/>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120" y="-25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CE6C86E9-44EB-4127-A9FA-A1F65587CF57}" type="datetimeFigureOut">
              <a:rPr lang="en-US" smtClean="0"/>
              <a:pPr/>
              <a:t>7/28/2018</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215C8A7C-7084-43AD-B51A-0475826D441F}" type="slidenum">
              <a:rPr lang="en-US" smtClean="0"/>
              <a:pPr/>
              <a:t>‹#›</a:t>
            </a:fld>
            <a:endParaRPr lang="en-US"/>
          </a:p>
        </p:txBody>
      </p:sp>
    </p:spTree>
    <p:extLst>
      <p:ext uri="{BB962C8B-B14F-4D97-AF65-F5344CB8AC3E}">
        <p14:creationId xmlns="" xmlns:p14="http://schemas.microsoft.com/office/powerpoint/2010/main" val="13004166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1"/>
            <a:ext cx="4028440" cy="351737"/>
          </a:xfrm>
          <a:prstGeom prst="rect">
            <a:avLst/>
          </a:prstGeom>
        </p:spPr>
        <p:txBody>
          <a:bodyPr vert="horz" lIns="93177" tIns="46589" rIns="93177" bIns="46589" rtlCol="0"/>
          <a:lstStyle>
            <a:lvl1pPr algn="r">
              <a:defRPr sz="1200"/>
            </a:lvl1pPr>
          </a:lstStyle>
          <a:p>
            <a:fld id="{D847ECC2-7E59-445E-A2FA-D5B40BC1DDA1}" type="datetimeFigureOut">
              <a:rPr lang="en-US" smtClean="0"/>
              <a:pPr/>
              <a:t>7/28/2018</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4"/>
            <a:ext cx="7437120" cy="2760346"/>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3C771418-DC59-4A4F-99EE-B4F1ABBB546F}" type="slidenum">
              <a:rPr lang="en-US" smtClean="0"/>
              <a:pPr/>
              <a:t>‹#›</a:t>
            </a:fld>
            <a:endParaRPr lang="en-US"/>
          </a:p>
        </p:txBody>
      </p:sp>
    </p:spTree>
    <p:extLst>
      <p:ext uri="{BB962C8B-B14F-4D97-AF65-F5344CB8AC3E}">
        <p14:creationId xmlns="" xmlns:p14="http://schemas.microsoft.com/office/powerpoint/2010/main" val="1995955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5F889E8-8E9C-4D7E-B24F-89D493DBF19F}" type="datetimeFigureOut">
              <a:rPr lang="en-US" smtClean="0"/>
              <a:pPr/>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7E011-000B-4092-8108-1CE2A4F5BC65}" type="slidenum">
              <a:rPr lang="en-US" smtClean="0"/>
              <a:pPr/>
              <a:t>‹#›</a:t>
            </a:fld>
            <a:endParaRPr lang="en-US"/>
          </a:p>
        </p:txBody>
      </p:sp>
    </p:spTree>
    <p:extLst>
      <p:ext uri="{BB962C8B-B14F-4D97-AF65-F5344CB8AC3E}">
        <p14:creationId xmlns="" xmlns:p14="http://schemas.microsoft.com/office/powerpoint/2010/main" val="2157614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5F889E8-8E9C-4D7E-B24F-89D493DBF19F}" type="datetimeFigureOut">
              <a:rPr lang="en-US" smtClean="0"/>
              <a:pPr/>
              <a:t>7/28/2018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7E011-000B-4092-8108-1CE2A4F5BC65}" type="slidenum">
              <a:rPr lang="en-US" smtClean="0"/>
              <a:pPr/>
              <a:t>‹#›</a:t>
            </a:fld>
            <a:endParaRPr lang="en-US"/>
          </a:p>
        </p:txBody>
      </p:sp>
    </p:spTree>
    <p:extLst>
      <p:ext uri="{BB962C8B-B14F-4D97-AF65-F5344CB8AC3E}">
        <p14:creationId xmlns="" xmlns:p14="http://schemas.microsoft.com/office/powerpoint/2010/main" val="1449658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5F889E8-8E9C-4D7E-B24F-89D493DBF19F}" type="datetimeFigureOut">
              <a:rPr lang="en-US" smtClean="0"/>
              <a:pPr/>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7E011-000B-4092-8108-1CE2A4F5BC65}" type="slidenum">
              <a:rPr lang="en-US" smtClean="0"/>
              <a:pPr/>
              <a:t>‹#›</a:t>
            </a:fld>
            <a:endParaRPr lang="en-US"/>
          </a:p>
        </p:txBody>
      </p:sp>
    </p:spTree>
    <p:extLst>
      <p:ext uri="{BB962C8B-B14F-4D97-AF65-F5344CB8AC3E}">
        <p14:creationId xmlns="" xmlns:p14="http://schemas.microsoft.com/office/powerpoint/2010/main" val="3101149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5F889E8-8E9C-4D7E-B24F-89D493DBF19F}" type="datetimeFigureOut">
              <a:rPr lang="en-US" smtClean="0"/>
              <a:pPr/>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7E011-000B-4092-8108-1CE2A4F5BC65}" type="slidenum">
              <a:rPr lang="en-US" smtClean="0"/>
              <a:pPr/>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 xmlns:p14="http://schemas.microsoft.com/office/powerpoint/2010/main" val="8910094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F889E8-8E9C-4D7E-B24F-89D493DBF19F}" type="datetimeFigureOut">
              <a:rPr lang="en-US" smtClean="0"/>
              <a:pPr/>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7E011-000B-4092-8108-1CE2A4F5BC65}" type="slidenum">
              <a:rPr lang="en-US" smtClean="0"/>
              <a:pPr/>
              <a:t>‹#›</a:t>
            </a:fld>
            <a:endParaRPr lang="en-US"/>
          </a:p>
        </p:txBody>
      </p:sp>
    </p:spTree>
    <p:extLst>
      <p:ext uri="{BB962C8B-B14F-4D97-AF65-F5344CB8AC3E}">
        <p14:creationId xmlns="" xmlns:p14="http://schemas.microsoft.com/office/powerpoint/2010/main" val="3918798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5F889E8-8E9C-4D7E-B24F-89D493DBF19F}" type="datetimeFigureOut">
              <a:rPr lang="en-US" smtClean="0"/>
              <a:pPr/>
              <a:t>7/28/2018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7E011-000B-4092-8108-1CE2A4F5BC65}" type="slidenum">
              <a:rPr lang="en-US" smtClean="0"/>
              <a:pPr/>
              <a:t>‹#›</a:t>
            </a:fld>
            <a:endParaRPr lang="en-US"/>
          </a:p>
        </p:txBody>
      </p:sp>
    </p:spTree>
    <p:extLst>
      <p:ext uri="{BB962C8B-B14F-4D97-AF65-F5344CB8AC3E}">
        <p14:creationId xmlns="" xmlns:p14="http://schemas.microsoft.com/office/powerpoint/2010/main" val="34696040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5F889E8-8E9C-4D7E-B24F-89D493DBF19F}" type="datetimeFigureOut">
              <a:rPr lang="en-US" smtClean="0"/>
              <a:pPr/>
              <a:t>7/28/2018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7E011-000B-4092-8108-1CE2A4F5BC65}" type="slidenum">
              <a:rPr lang="en-US" smtClean="0"/>
              <a:pPr/>
              <a:t>‹#›</a:t>
            </a:fld>
            <a:endParaRPr lang="en-US"/>
          </a:p>
        </p:txBody>
      </p:sp>
    </p:spTree>
    <p:extLst>
      <p:ext uri="{BB962C8B-B14F-4D97-AF65-F5344CB8AC3E}">
        <p14:creationId xmlns="" xmlns:p14="http://schemas.microsoft.com/office/powerpoint/2010/main" val="484123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F889E8-8E9C-4D7E-B24F-89D493DBF19F}" type="datetimeFigureOut">
              <a:rPr lang="en-US" smtClean="0"/>
              <a:pPr/>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7E011-000B-4092-8108-1CE2A4F5BC65}" type="slidenum">
              <a:rPr lang="en-US" smtClean="0"/>
              <a:pPr/>
              <a:t>‹#›</a:t>
            </a:fld>
            <a:endParaRPr lang="en-US"/>
          </a:p>
        </p:txBody>
      </p:sp>
    </p:spTree>
    <p:extLst>
      <p:ext uri="{BB962C8B-B14F-4D97-AF65-F5344CB8AC3E}">
        <p14:creationId xmlns="" xmlns:p14="http://schemas.microsoft.com/office/powerpoint/2010/main" val="26713095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F889E8-8E9C-4D7E-B24F-89D493DBF19F}" type="datetimeFigureOut">
              <a:rPr lang="en-US" smtClean="0"/>
              <a:pPr/>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7E011-000B-4092-8108-1CE2A4F5BC65}" type="slidenum">
              <a:rPr lang="en-US" smtClean="0"/>
              <a:pPr/>
              <a:t>‹#›</a:t>
            </a:fld>
            <a:endParaRPr lang="en-US"/>
          </a:p>
        </p:txBody>
      </p:sp>
    </p:spTree>
    <p:extLst>
      <p:ext uri="{BB962C8B-B14F-4D97-AF65-F5344CB8AC3E}">
        <p14:creationId xmlns="" xmlns:p14="http://schemas.microsoft.com/office/powerpoint/2010/main" val="1252463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5F889E8-8E9C-4D7E-B24F-89D493DBF19F}" type="datetimeFigureOut">
              <a:rPr lang="en-US" smtClean="0"/>
              <a:pPr/>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7E011-000B-4092-8108-1CE2A4F5BC65}" type="slidenum">
              <a:rPr lang="en-US" smtClean="0"/>
              <a:pPr/>
              <a:t>‹#›</a:t>
            </a:fld>
            <a:endParaRPr lang="en-US"/>
          </a:p>
        </p:txBody>
      </p:sp>
    </p:spTree>
    <p:extLst>
      <p:ext uri="{BB962C8B-B14F-4D97-AF65-F5344CB8AC3E}">
        <p14:creationId xmlns="" xmlns:p14="http://schemas.microsoft.com/office/powerpoint/2010/main" val="3248400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F889E8-8E9C-4D7E-B24F-89D493DBF19F}" type="datetimeFigureOut">
              <a:rPr lang="en-US" smtClean="0"/>
              <a:pPr/>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7E011-000B-4092-8108-1CE2A4F5BC65}" type="slidenum">
              <a:rPr lang="en-US" smtClean="0"/>
              <a:pPr/>
              <a:t>‹#›</a:t>
            </a:fld>
            <a:endParaRPr lang="en-US"/>
          </a:p>
        </p:txBody>
      </p:sp>
    </p:spTree>
    <p:extLst>
      <p:ext uri="{BB962C8B-B14F-4D97-AF65-F5344CB8AC3E}">
        <p14:creationId xmlns="" xmlns:p14="http://schemas.microsoft.com/office/powerpoint/2010/main" val="4152526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F889E8-8E9C-4D7E-B24F-89D493DBF19F}" type="datetimeFigureOut">
              <a:rPr lang="en-US" smtClean="0"/>
              <a:pPr/>
              <a:t>7/28/2018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7E011-000B-4092-8108-1CE2A4F5BC65}" type="slidenum">
              <a:rPr lang="en-US" smtClean="0"/>
              <a:pPr/>
              <a:t>‹#›</a:t>
            </a:fld>
            <a:endParaRPr lang="en-US"/>
          </a:p>
        </p:txBody>
      </p:sp>
    </p:spTree>
    <p:extLst>
      <p:ext uri="{BB962C8B-B14F-4D97-AF65-F5344CB8AC3E}">
        <p14:creationId xmlns="" xmlns:p14="http://schemas.microsoft.com/office/powerpoint/2010/main" val="1864190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F889E8-8E9C-4D7E-B24F-89D493DBF19F}" type="datetimeFigureOut">
              <a:rPr lang="en-US" smtClean="0"/>
              <a:pPr/>
              <a:t>7/28/2018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B7E011-000B-4092-8108-1CE2A4F5BC65}" type="slidenum">
              <a:rPr lang="en-US" smtClean="0"/>
              <a:pPr/>
              <a:t>‹#›</a:t>
            </a:fld>
            <a:endParaRPr lang="en-US"/>
          </a:p>
        </p:txBody>
      </p:sp>
    </p:spTree>
    <p:extLst>
      <p:ext uri="{BB962C8B-B14F-4D97-AF65-F5344CB8AC3E}">
        <p14:creationId xmlns="" xmlns:p14="http://schemas.microsoft.com/office/powerpoint/2010/main" val="2447576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5F889E8-8E9C-4D7E-B24F-89D493DBF19F}" type="datetimeFigureOut">
              <a:rPr lang="en-US" smtClean="0"/>
              <a:pPr/>
              <a:t>7/28/2018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5FB7E011-000B-4092-8108-1CE2A4F5BC65}" type="slidenum">
              <a:rPr lang="en-US" smtClean="0"/>
              <a:pPr/>
              <a:t>‹#›</a:t>
            </a:fld>
            <a:endParaRPr lang="en-US"/>
          </a:p>
        </p:txBody>
      </p:sp>
    </p:spTree>
    <p:extLst>
      <p:ext uri="{BB962C8B-B14F-4D97-AF65-F5344CB8AC3E}">
        <p14:creationId xmlns="" xmlns:p14="http://schemas.microsoft.com/office/powerpoint/2010/main" val="288174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5F889E8-8E9C-4D7E-B24F-89D493DBF19F}" type="datetimeFigureOut">
              <a:rPr lang="en-US" smtClean="0"/>
              <a:pPr/>
              <a:t>7/28/2018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5FB7E011-000B-4092-8108-1CE2A4F5BC65}" type="slidenum">
              <a:rPr lang="en-US" smtClean="0"/>
              <a:pPr/>
              <a:t>‹#›</a:t>
            </a:fld>
            <a:endParaRPr lang="en-US"/>
          </a:p>
        </p:txBody>
      </p:sp>
    </p:spTree>
    <p:extLst>
      <p:ext uri="{BB962C8B-B14F-4D97-AF65-F5344CB8AC3E}">
        <p14:creationId xmlns="" xmlns:p14="http://schemas.microsoft.com/office/powerpoint/2010/main" val="179373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B5F889E8-8E9C-4D7E-B24F-89D493DBF19F}" type="datetimeFigureOut">
              <a:rPr lang="en-US" smtClean="0"/>
              <a:pPr/>
              <a:t>7/28/2018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5FB7E011-000B-4092-8108-1CE2A4F5BC65}" type="slidenum">
              <a:rPr lang="en-US" smtClean="0"/>
              <a:pPr/>
              <a:t>‹#›</a:t>
            </a:fld>
            <a:endParaRPr lang="en-US"/>
          </a:p>
        </p:txBody>
      </p:sp>
    </p:spTree>
    <p:extLst>
      <p:ext uri="{BB962C8B-B14F-4D97-AF65-F5344CB8AC3E}">
        <p14:creationId xmlns="" xmlns:p14="http://schemas.microsoft.com/office/powerpoint/2010/main" val="2512151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5F889E8-8E9C-4D7E-B24F-89D493DBF19F}" type="datetimeFigureOut">
              <a:rPr lang="en-US" smtClean="0"/>
              <a:pPr/>
              <a:t>7/28/2018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7E011-000B-4092-8108-1CE2A4F5BC65}" type="slidenum">
              <a:rPr lang="en-US" smtClean="0"/>
              <a:pPr/>
              <a:t>‹#›</a:t>
            </a:fld>
            <a:endParaRPr lang="en-US"/>
          </a:p>
        </p:txBody>
      </p:sp>
    </p:spTree>
    <p:extLst>
      <p:ext uri="{BB962C8B-B14F-4D97-AF65-F5344CB8AC3E}">
        <p14:creationId xmlns="" xmlns:p14="http://schemas.microsoft.com/office/powerpoint/2010/main" val="2076130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cstate="print">
            <a:extLst>
              <a:ext uri="{28A0092B-C50C-407E-A947-70E740481C1C}">
                <a14:useLocalDpi xmlns=""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cstate="print">
            <a:extLst>
              <a:ext uri="{28A0092B-C50C-407E-A947-70E740481C1C}">
                <a14:useLocalDpi xmlns=""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cstate="print">
            <a:extLst>
              <a:ext uri="{28A0092B-C50C-407E-A947-70E740481C1C}">
                <a14:useLocalDpi xmlns=""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cstate="print">
            <a:extLst>
              <a:ext uri="{28A0092B-C50C-407E-A947-70E740481C1C}">
                <a14:useLocalDpi xmlns=""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5F889E8-8E9C-4D7E-B24F-89D493DBF19F}" type="datetimeFigureOut">
              <a:rPr lang="en-US" smtClean="0"/>
              <a:pPr/>
              <a:t>7/28/2018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FB7E011-000B-4092-8108-1CE2A4F5BC65}" type="slidenum">
              <a:rPr lang="en-US" smtClean="0"/>
              <a:pPr/>
              <a:t>‹#›</a:t>
            </a:fld>
            <a:endParaRPr lang="en-US"/>
          </a:p>
        </p:txBody>
      </p:sp>
    </p:spTree>
    <p:extLst>
      <p:ext uri="{BB962C8B-B14F-4D97-AF65-F5344CB8AC3E}">
        <p14:creationId xmlns="" xmlns:p14="http://schemas.microsoft.com/office/powerpoint/2010/main" val="933734033"/>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dirty="0" smtClean="0"/>
              <a:t>Patience</a:t>
            </a:r>
            <a:br>
              <a:rPr lang="en-CA" dirty="0" smtClean="0"/>
            </a:br>
            <a:r>
              <a:rPr lang="en-CA" sz="2000" dirty="0" smtClean="0"/>
              <a:t>Special Classes, Sunday Evening July 29</a:t>
            </a:r>
            <a:endParaRPr lang="en-CA" dirty="0"/>
          </a:p>
        </p:txBody>
      </p:sp>
      <p:sp>
        <p:nvSpPr>
          <p:cNvPr id="8" name="Text Placeholder 7"/>
          <p:cNvSpPr>
            <a:spLocks noGrp="1"/>
          </p:cNvSpPr>
          <p:nvPr>
            <p:ph type="body" idx="1"/>
          </p:nvPr>
        </p:nvSpPr>
        <p:spPr/>
        <p:txBody>
          <a:bodyPr/>
          <a:lstStyle/>
          <a:p>
            <a:r>
              <a:rPr lang="en-CA" dirty="0" smtClean="0"/>
              <a:t>Patience       When Enduring</a:t>
            </a:r>
            <a:endParaRPr lang="en-CA" dirty="0"/>
          </a:p>
        </p:txBody>
      </p:sp>
      <p:sp>
        <p:nvSpPr>
          <p:cNvPr id="11" name="Text Placeholder 10"/>
          <p:cNvSpPr>
            <a:spLocks noGrp="1"/>
          </p:cNvSpPr>
          <p:nvPr>
            <p:ph type="body" sz="half" idx="15"/>
          </p:nvPr>
        </p:nvSpPr>
        <p:spPr/>
        <p:txBody>
          <a:bodyPr>
            <a:normAutofit/>
          </a:bodyPr>
          <a:lstStyle/>
          <a:p>
            <a:r>
              <a:rPr lang="en-CA" sz="1600" dirty="0" smtClean="0"/>
              <a:t>When </a:t>
            </a:r>
            <a:r>
              <a:rPr lang="en-CA" sz="1600" b="1" dirty="0" smtClean="0">
                <a:solidFill>
                  <a:srgbClr val="FFFF00"/>
                </a:solidFill>
              </a:rPr>
              <a:t>hardships</a:t>
            </a:r>
            <a:r>
              <a:rPr lang="en-CA" sz="1600" dirty="0" smtClean="0"/>
              <a:t> come and seem to </a:t>
            </a:r>
            <a:r>
              <a:rPr lang="en-CA" sz="1600" b="1" dirty="0" smtClean="0">
                <a:solidFill>
                  <a:srgbClr val="FFFF00"/>
                </a:solidFill>
              </a:rPr>
              <a:t>stay much longer than welcome</a:t>
            </a:r>
            <a:r>
              <a:rPr lang="en-CA" sz="1600" dirty="0" smtClean="0"/>
              <a:t>, our patience is tested. This class will study what the Bible teaches about long-suffering, to help students who feel overwhelmed or hurt.</a:t>
            </a:r>
            <a:endParaRPr lang="en-CA" sz="1600" dirty="0"/>
          </a:p>
        </p:txBody>
      </p:sp>
      <p:sp>
        <p:nvSpPr>
          <p:cNvPr id="9" name="Text Placeholder 8"/>
          <p:cNvSpPr>
            <a:spLocks noGrp="1"/>
          </p:cNvSpPr>
          <p:nvPr>
            <p:ph type="body" sz="quarter" idx="3"/>
          </p:nvPr>
        </p:nvSpPr>
        <p:spPr/>
        <p:txBody>
          <a:bodyPr/>
          <a:lstStyle/>
          <a:p>
            <a:r>
              <a:rPr lang="en-CA" dirty="0" smtClean="0"/>
              <a:t>Patience In       Our Relationships</a:t>
            </a:r>
            <a:endParaRPr lang="en-CA" dirty="0"/>
          </a:p>
        </p:txBody>
      </p:sp>
      <p:sp>
        <p:nvSpPr>
          <p:cNvPr id="12" name="Text Placeholder 11"/>
          <p:cNvSpPr>
            <a:spLocks noGrp="1"/>
          </p:cNvSpPr>
          <p:nvPr>
            <p:ph type="body" sz="half" idx="16"/>
          </p:nvPr>
        </p:nvSpPr>
        <p:spPr/>
        <p:txBody>
          <a:bodyPr>
            <a:normAutofit/>
          </a:bodyPr>
          <a:lstStyle/>
          <a:p>
            <a:r>
              <a:rPr lang="en-CA" sz="1600" dirty="0" smtClean="0"/>
              <a:t>When patience is required, it is often because we are </a:t>
            </a:r>
            <a:r>
              <a:rPr lang="en-CA" sz="1600" b="1" dirty="0" smtClean="0">
                <a:solidFill>
                  <a:srgbClr val="FFFF00"/>
                </a:solidFill>
              </a:rPr>
              <a:t>disappointed with the choices or actions of someone around us</a:t>
            </a:r>
            <a:r>
              <a:rPr lang="en-CA" sz="1600" dirty="0" smtClean="0"/>
              <a:t>. This class will study what the Bible teaches about extending patience to those we love and those who may be pushing our buttons! It will help students who want to respond with greater patience to the people in their lives.</a:t>
            </a:r>
            <a:endParaRPr lang="en-CA" sz="1600" dirty="0"/>
          </a:p>
        </p:txBody>
      </p:sp>
      <p:sp>
        <p:nvSpPr>
          <p:cNvPr id="10" name="Text Placeholder 9"/>
          <p:cNvSpPr>
            <a:spLocks noGrp="1"/>
          </p:cNvSpPr>
          <p:nvPr>
            <p:ph type="body" sz="quarter" idx="13"/>
          </p:nvPr>
        </p:nvSpPr>
        <p:spPr/>
        <p:txBody>
          <a:bodyPr/>
          <a:lstStyle/>
          <a:p>
            <a:r>
              <a:rPr lang="en-CA" dirty="0" smtClean="0"/>
              <a:t>Patience       When Hoping</a:t>
            </a:r>
            <a:endParaRPr lang="en-CA" dirty="0"/>
          </a:p>
        </p:txBody>
      </p:sp>
      <p:sp>
        <p:nvSpPr>
          <p:cNvPr id="13" name="Text Placeholder 12"/>
          <p:cNvSpPr>
            <a:spLocks noGrp="1"/>
          </p:cNvSpPr>
          <p:nvPr>
            <p:ph type="body" sz="half" idx="17"/>
          </p:nvPr>
        </p:nvSpPr>
        <p:spPr/>
        <p:txBody>
          <a:bodyPr>
            <a:normAutofit/>
          </a:bodyPr>
          <a:lstStyle/>
          <a:p>
            <a:r>
              <a:rPr lang="en-CA" sz="1600" dirty="0" smtClean="0"/>
              <a:t>When it seems </a:t>
            </a:r>
            <a:r>
              <a:rPr lang="en-CA" sz="1600" b="1" dirty="0" smtClean="0">
                <a:solidFill>
                  <a:srgbClr val="FFFF00"/>
                </a:solidFill>
              </a:rPr>
              <a:t>good things </a:t>
            </a:r>
            <a:r>
              <a:rPr lang="en-CA" sz="1600" dirty="0" smtClean="0"/>
              <a:t>are on the horizon, but they just </a:t>
            </a:r>
            <a:r>
              <a:rPr lang="en-CA" sz="1600" b="1" dirty="0" smtClean="0">
                <a:solidFill>
                  <a:srgbClr val="FFFF00"/>
                </a:solidFill>
              </a:rPr>
              <a:t>can't get here soon enough</a:t>
            </a:r>
            <a:r>
              <a:rPr lang="en-CA" sz="1600" dirty="0" smtClean="0"/>
              <a:t>, our patience is tested. This class will study what the Bible teaches about working and waiting with contentment to help students who feel like they are stuck spinning their wheels.</a:t>
            </a:r>
            <a:endParaRPr lang="en-CA" sz="16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sz="half" idx="1"/>
          </p:nvPr>
        </p:nvSpPr>
        <p:spPr>
          <a:xfrm>
            <a:off x="6981598" y="2047512"/>
            <a:ext cx="4396339" cy="4195763"/>
          </a:xfrm>
        </p:spPr>
        <p:txBody>
          <a:bodyPr>
            <a:normAutofit fontScale="92500"/>
          </a:bodyPr>
          <a:lstStyle/>
          <a:p>
            <a:pPr>
              <a:buNone/>
            </a:pPr>
            <a:r>
              <a:rPr lang="en-CA" sz="2800" i="1" dirty="0" smtClean="0"/>
              <a:t>“Wait on the LORD;</a:t>
            </a:r>
          </a:p>
          <a:p>
            <a:pPr>
              <a:buNone/>
            </a:pPr>
            <a:r>
              <a:rPr lang="en-CA" sz="2800" i="1" dirty="0" smtClean="0"/>
              <a:t>  Be of good courage,</a:t>
            </a:r>
          </a:p>
          <a:p>
            <a:pPr>
              <a:buNone/>
            </a:pPr>
            <a:r>
              <a:rPr lang="en-CA" sz="2800" i="1" dirty="0" smtClean="0"/>
              <a:t>  and He shall strengthen your heart;</a:t>
            </a:r>
          </a:p>
          <a:p>
            <a:pPr>
              <a:buNone/>
            </a:pPr>
            <a:r>
              <a:rPr lang="en-CA" sz="2800" i="1" dirty="0" smtClean="0"/>
              <a:t>  </a:t>
            </a:r>
            <a:r>
              <a:rPr lang="en-CA" sz="2800" i="1" dirty="0" smtClean="0"/>
              <a:t>Wait, I say, on the LORD!”</a:t>
            </a:r>
          </a:p>
          <a:p>
            <a:pPr algn="r">
              <a:buNone/>
            </a:pPr>
            <a:r>
              <a:rPr lang="en-CA" sz="2800" dirty="0" smtClean="0"/>
              <a:t>(Psalm 27:14)</a:t>
            </a:r>
            <a:endParaRPr lang="en-CA" sz="2800" dirty="0"/>
          </a:p>
        </p:txBody>
      </p:sp>
      <p:sp>
        <p:nvSpPr>
          <p:cNvPr id="4" name="Content Placeholder 3"/>
          <p:cNvSpPr>
            <a:spLocks noGrp="1"/>
          </p:cNvSpPr>
          <p:nvPr>
            <p:ph sz="half" idx="2"/>
          </p:nvPr>
        </p:nvSpPr>
        <p:spPr>
          <a:xfrm>
            <a:off x="651418" y="2056092"/>
            <a:ext cx="5566501" cy="4200245"/>
          </a:xfrm>
        </p:spPr>
        <p:txBody>
          <a:bodyPr>
            <a:normAutofit fontScale="92500"/>
          </a:bodyPr>
          <a:lstStyle/>
          <a:p>
            <a:pPr>
              <a:buNone/>
            </a:pPr>
            <a:r>
              <a:rPr lang="en-CA" sz="2800" i="1" dirty="0" smtClean="0"/>
              <a:t>“Be anxious for nothing, </a:t>
            </a:r>
            <a:r>
              <a:rPr lang="en-CA" sz="2800" b="1" i="1" dirty="0" smtClean="0">
                <a:solidFill>
                  <a:srgbClr val="FFFF00"/>
                </a:solidFill>
              </a:rPr>
              <a:t>but in everything by prayer and supplication</a:t>
            </a:r>
            <a:r>
              <a:rPr lang="en-CA" sz="2800" i="1" dirty="0" smtClean="0"/>
              <a:t>, with thanksgiving, let your requests be made known to God; and the peace of God, which surpasses all understanding, will guard your hearts and minds through Christ Jesus.”</a:t>
            </a:r>
          </a:p>
          <a:p>
            <a:pPr algn="r">
              <a:buNone/>
            </a:pPr>
            <a:r>
              <a:rPr lang="en-CA" sz="2800" dirty="0" smtClean="0"/>
              <a:t>(Philippians 4:6-7)</a:t>
            </a:r>
            <a:endParaRPr lang="en-CA" sz="2800"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sz="half" idx="1"/>
          </p:nvPr>
        </p:nvSpPr>
        <p:spPr>
          <a:xfrm>
            <a:off x="6981598" y="2047512"/>
            <a:ext cx="4396339" cy="4195763"/>
          </a:xfrm>
        </p:spPr>
        <p:txBody>
          <a:bodyPr>
            <a:normAutofit fontScale="92500"/>
          </a:bodyPr>
          <a:lstStyle/>
          <a:p>
            <a:pPr>
              <a:buNone/>
            </a:pPr>
            <a:r>
              <a:rPr lang="en-CA" sz="2800" i="1" dirty="0" smtClean="0"/>
              <a:t>“Wait on the LORD;</a:t>
            </a:r>
          </a:p>
          <a:p>
            <a:pPr>
              <a:buNone/>
            </a:pPr>
            <a:r>
              <a:rPr lang="en-CA" sz="2800" i="1" dirty="0" smtClean="0"/>
              <a:t>  Be of good courage,</a:t>
            </a:r>
          </a:p>
          <a:p>
            <a:pPr>
              <a:buNone/>
            </a:pPr>
            <a:r>
              <a:rPr lang="en-CA" sz="2800" i="1" dirty="0" smtClean="0"/>
              <a:t>  and He shall strengthen your heart;</a:t>
            </a:r>
          </a:p>
          <a:p>
            <a:pPr>
              <a:buNone/>
            </a:pPr>
            <a:r>
              <a:rPr lang="en-CA" sz="2800" i="1" dirty="0" smtClean="0"/>
              <a:t>  </a:t>
            </a:r>
            <a:r>
              <a:rPr lang="en-CA" sz="2800" i="1" dirty="0" smtClean="0"/>
              <a:t>Wait, I say, on the LORD!”</a:t>
            </a:r>
          </a:p>
          <a:p>
            <a:pPr algn="r">
              <a:buNone/>
            </a:pPr>
            <a:r>
              <a:rPr lang="en-CA" sz="2800" dirty="0" smtClean="0"/>
              <a:t>(Psalm 27:14)</a:t>
            </a:r>
            <a:endParaRPr lang="en-CA" sz="2800" dirty="0"/>
          </a:p>
        </p:txBody>
      </p:sp>
      <p:sp>
        <p:nvSpPr>
          <p:cNvPr id="4" name="Content Placeholder 3"/>
          <p:cNvSpPr>
            <a:spLocks noGrp="1"/>
          </p:cNvSpPr>
          <p:nvPr>
            <p:ph sz="half" idx="2"/>
          </p:nvPr>
        </p:nvSpPr>
        <p:spPr>
          <a:xfrm>
            <a:off x="651418" y="2056092"/>
            <a:ext cx="5566501" cy="4200245"/>
          </a:xfrm>
        </p:spPr>
        <p:txBody>
          <a:bodyPr>
            <a:normAutofit fontScale="92500"/>
          </a:bodyPr>
          <a:lstStyle/>
          <a:p>
            <a:pPr>
              <a:buNone/>
            </a:pPr>
            <a:r>
              <a:rPr lang="en-CA" sz="2800" i="1" dirty="0" smtClean="0"/>
              <a:t>“Be anxious for nothing, but in everything by prayer and supplication, </a:t>
            </a:r>
            <a:r>
              <a:rPr lang="en-CA" sz="2800" b="1" i="1" dirty="0" smtClean="0">
                <a:solidFill>
                  <a:srgbClr val="FFFF00"/>
                </a:solidFill>
              </a:rPr>
              <a:t>with thanksgiving</a:t>
            </a:r>
            <a:r>
              <a:rPr lang="en-CA" sz="2800" i="1" dirty="0" smtClean="0"/>
              <a:t>, let your requests be made known to God; and the peace of God, which surpasses all understanding, will guard your hearts and minds through Christ Jesus.”</a:t>
            </a:r>
          </a:p>
          <a:p>
            <a:pPr algn="r">
              <a:buNone/>
            </a:pPr>
            <a:r>
              <a:rPr lang="en-CA" sz="2800" dirty="0" smtClean="0"/>
              <a:t>(Philippians 4:6-7)</a:t>
            </a:r>
            <a:endParaRPr lang="en-CA" sz="2800"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sz="half" idx="1"/>
          </p:nvPr>
        </p:nvSpPr>
        <p:spPr>
          <a:xfrm>
            <a:off x="6981598" y="2047512"/>
            <a:ext cx="4396339" cy="4195763"/>
          </a:xfrm>
        </p:spPr>
        <p:txBody>
          <a:bodyPr>
            <a:normAutofit fontScale="92500"/>
          </a:bodyPr>
          <a:lstStyle/>
          <a:p>
            <a:pPr>
              <a:buNone/>
            </a:pPr>
            <a:r>
              <a:rPr lang="en-CA" sz="2800" i="1" dirty="0" smtClean="0"/>
              <a:t>“Wait on the LORD;</a:t>
            </a:r>
          </a:p>
          <a:p>
            <a:pPr>
              <a:buNone/>
            </a:pPr>
            <a:r>
              <a:rPr lang="en-CA" sz="2800" i="1" dirty="0" smtClean="0"/>
              <a:t>  Be of good courage,</a:t>
            </a:r>
          </a:p>
          <a:p>
            <a:pPr>
              <a:buNone/>
            </a:pPr>
            <a:r>
              <a:rPr lang="en-CA" sz="2800" i="1" dirty="0" smtClean="0"/>
              <a:t>  and He shall strengthen your heart;</a:t>
            </a:r>
          </a:p>
          <a:p>
            <a:pPr>
              <a:buNone/>
            </a:pPr>
            <a:r>
              <a:rPr lang="en-CA" sz="2800" i="1" dirty="0" smtClean="0"/>
              <a:t>  </a:t>
            </a:r>
            <a:r>
              <a:rPr lang="en-CA" sz="2800" i="1" dirty="0" smtClean="0"/>
              <a:t>Wait, I say, on the LORD!”</a:t>
            </a:r>
          </a:p>
          <a:p>
            <a:pPr algn="r">
              <a:buNone/>
            </a:pPr>
            <a:r>
              <a:rPr lang="en-CA" sz="2800" dirty="0" smtClean="0"/>
              <a:t>(Psalm 27:14)</a:t>
            </a:r>
            <a:endParaRPr lang="en-CA" sz="2800" dirty="0"/>
          </a:p>
        </p:txBody>
      </p:sp>
      <p:sp>
        <p:nvSpPr>
          <p:cNvPr id="4" name="Content Placeholder 3"/>
          <p:cNvSpPr>
            <a:spLocks noGrp="1"/>
          </p:cNvSpPr>
          <p:nvPr>
            <p:ph sz="half" idx="2"/>
          </p:nvPr>
        </p:nvSpPr>
        <p:spPr>
          <a:xfrm>
            <a:off x="651418" y="2056092"/>
            <a:ext cx="5566501" cy="4200245"/>
          </a:xfrm>
        </p:spPr>
        <p:txBody>
          <a:bodyPr>
            <a:normAutofit fontScale="92500"/>
          </a:bodyPr>
          <a:lstStyle/>
          <a:p>
            <a:pPr>
              <a:buNone/>
            </a:pPr>
            <a:r>
              <a:rPr lang="en-CA" sz="2800" i="1" dirty="0" smtClean="0"/>
              <a:t>“Be anxious for nothing, but in everything by prayer and supplication, with thanksgiving, let your requests be made known to God; and the peace of God, which </a:t>
            </a:r>
            <a:r>
              <a:rPr lang="en-CA" sz="2800" b="1" i="1" dirty="0" smtClean="0">
                <a:solidFill>
                  <a:srgbClr val="FFFF00"/>
                </a:solidFill>
              </a:rPr>
              <a:t>surpasses all understanding</a:t>
            </a:r>
            <a:r>
              <a:rPr lang="en-CA" sz="2800" i="1" dirty="0" smtClean="0"/>
              <a:t>, will guard your hearts and minds through Christ Jesus.”</a:t>
            </a:r>
          </a:p>
          <a:p>
            <a:pPr algn="r">
              <a:buNone/>
            </a:pPr>
            <a:r>
              <a:rPr lang="en-CA" sz="2800" dirty="0" smtClean="0"/>
              <a:t>(Philippians 4:6-7)</a:t>
            </a:r>
            <a:endParaRPr lang="en-CA" sz="2800"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sz="half" idx="1"/>
          </p:nvPr>
        </p:nvSpPr>
        <p:spPr>
          <a:xfrm>
            <a:off x="6981598" y="2047512"/>
            <a:ext cx="4396339" cy="4195763"/>
          </a:xfrm>
        </p:spPr>
        <p:txBody>
          <a:bodyPr>
            <a:normAutofit fontScale="92500"/>
          </a:bodyPr>
          <a:lstStyle/>
          <a:p>
            <a:pPr>
              <a:buNone/>
            </a:pPr>
            <a:r>
              <a:rPr lang="en-CA" sz="2800" i="1" dirty="0" smtClean="0"/>
              <a:t>“</a:t>
            </a:r>
            <a:r>
              <a:rPr lang="en-CA" sz="2800" b="1" i="1" dirty="0" smtClean="0">
                <a:solidFill>
                  <a:srgbClr val="FFFF00"/>
                </a:solidFill>
              </a:rPr>
              <a:t>Wait on the LORD</a:t>
            </a:r>
            <a:r>
              <a:rPr lang="en-CA" sz="2800" i="1" dirty="0" smtClean="0"/>
              <a:t>;</a:t>
            </a:r>
          </a:p>
          <a:p>
            <a:pPr>
              <a:buNone/>
            </a:pPr>
            <a:r>
              <a:rPr lang="en-CA" sz="2800" i="1" dirty="0" smtClean="0"/>
              <a:t>  Be of good courage,</a:t>
            </a:r>
          </a:p>
          <a:p>
            <a:pPr>
              <a:buNone/>
            </a:pPr>
            <a:r>
              <a:rPr lang="en-CA" sz="2800" i="1" dirty="0" smtClean="0"/>
              <a:t>  and He shall strengthen your heart;</a:t>
            </a:r>
          </a:p>
          <a:p>
            <a:pPr>
              <a:buNone/>
            </a:pPr>
            <a:r>
              <a:rPr lang="en-CA" sz="2800" i="1" dirty="0" smtClean="0"/>
              <a:t>  </a:t>
            </a:r>
            <a:r>
              <a:rPr lang="en-CA" sz="2800" b="1" i="1" dirty="0" smtClean="0">
                <a:solidFill>
                  <a:srgbClr val="FFFF00"/>
                </a:solidFill>
              </a:rPr>
              <a:t>Wait, I say, on the  LORD!</a:t>
            </a:r>
            <a:r>
              <a:rPr lang="en-CA" sz="2800" i="1" dirty="0" smtClean="0"/>
              <a:t>”</a:t>
            </a:r>
          </a:p>
          <a:p>
            <a:pPr algn="r">
              <a:buNone/>
            </a:pPr>
            <a:r>
              <a:rPr lang="en-CA" sz="2800" dirty="0" smtClean="0"/>
              <a:t>(Psalm 27:14)</a:t>
            </a:r>
            <a:endParaRPr lang="en-CA" sz="2800" dirty="0"/>
          </a:p>
        </p:txBody>
      </p:sp>
      <p:sp>
        <p:nvSpPr>
          <p:cNvPr id="4" name="Content Placeholder 3"/>
          <p:cNvSpPr>
            <a:spLocks noGrp="1"/>
          </p:cNvSpPr>
          <p:nvPr>
            <p:ph sz="half" idx="2"/>
          </p:nvPr>
        </p:nvSpPr>
        <p:spPr>
          <a:xfrm>
            <a:off x="651418" y="2056092"/>
            <a:ext cx="5566501" cy="4200245"/>
          </a:xfrm>
        </p:spPr>
        <p:txBody>
          <a:bodyPr>
            <a:normAutofit fontScale="92500"/>
          </a:bodyPr>
          <a:lstStyle/>
          <a:p>
            <a:pPr>
              <a:buNone/>
            </a:pPr>
            <a:r>
              <a:rPr lang="en-CA" sz="2800" i="1" dirty="0" smtClean="0"/>
              <a:t>“Be anxious for nothing, but in everything by prayer and supplication, with thanksgiving, let your requests be made known to God; and the peace of God, which surpasses all understanding, will guard your hearts and minds through Christ Jesus.”</a:t>
            </a:r>
          </a:p>
          <a:p>
            <a:pPr algn="r">
              <a:buNone/>
            </a:pPr>
            <a:r>
              <a:rPr lang="en-CA" sz="2800" dirty="0" smtClean="0"/>
              <a:t>(Philippians 4:6-7)</a:t>
            </a:r>
            <a:endParaRPr lang="en-CA" sz="2800"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Is your focus on the future</a:t>
            </a:r>
            <a:br>
              <a:rPr lang="en-CA" dirty="0" smtClean="0"/>
            </a:br>
            <a:r>
              <a:rPr lang="en-CA" dirty="0" smtClean="0"/>
              <a:t>causing you to miss the present?</a:t>
            </a:r>
            <a:endParaRPr lang="en-CA" dirty="0"/>
          </a:p>
        </p:txBody>
      </p:sp>
      <p:sp>
        <p:nvSpPr>
          <p:cNvPr id="3" name="Text Placeholder 2"/>
          <p:cNvSpPr>
            <a:spLocks noGrp="1"/>
          </p:cNvSpPr>
          <p:nvPr>
            <p:ph type="body" idx="1"/>
          </p:nvPr>
        </p:nvSpPr>
        <p:spPr/>
        <p:txBody>
          <a:bodyPr/>
          <a:lstStyle/>
          <a:p>
            <a:r>
              <a:rPr lang="en-CA" dirty="0" smtClean="0"/>
              <a:t>Patience in hoping</a:t>
            </a:r>
            <a:endParaRPr lang="en-CA"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Is there a good thing that </a:t>
            </a:r>
            <a:r>
              <a:rPr lang="en-CA" b="1" i="1" dirty="0" smtClean="0">
                <a:solidFill>
                  <a:schemeClr val="tx1"/>
                </a:solidFill>
              </a:rPr>
              <a:t>you</a:t>
            </a:r>
            <a:r>
              <a:rPr lang="en-CA" i="1" dirty="0" smtClean="0"/>
              <a:t> </a:t>
            </a:r>
            <a:r>
              <a:rPr lang="en-CA" dirty="0" smtClean="0"/>
              <a:t>are hoping for and you’re struggling to accept the </a:t>
            </a:r>
            <a:r>
              <a:rPr lang="en-CA" b="1" i="1" dirty="0" smtClean="0">
                <a:solidFill>
                  <a:schemeClr val="tx1"/>
                </a:solidFill>
              </a:rPr>
              <a:t>timing?</a:t>
            </a:r>
            <a:endParaRPr lang="en-CA" dirty="0">
              <a:solidFill>
                <a:schemeClr val="tx1"/>
              </a:solidFill>
            </a:endParaRPr>
          </a:p>
        </p:txBody>
      </p:sp>
      <p:sp>
        <p:nvSpPr>
          <p:cNvPr id="5" name="Text Placeholder 4"/>
          <p:cNvSpPr>
            <a:spLocks noGrp="1"/>
          </p:cNvSpPr>
          <p:nvPr>
            <p:ph type="body" idx="1"/>
          </p:nvPr>
        </p:nvSpPr>
        <p:spPr/>
        <p:txBody>
          <a:bodyPr/>
          <a:lstStyle/>
          <a:p>
            <a:r>
              <a:rPr lang="en-CA" dirty="0" smtClean="0"/>
              <a:t>PRE-CLASS QUESTION</a:t>
            </a:r>
            <a:endParaRPr lang="en-CA"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CA"/>
          </a:p>
        </p:txBody>
      </p:sp>
      <p:pic>
        <p:nvPicPr>
          <p:cNvPr id="1026" name="Picture 2" descr="C:\Users\Dave\AppData\Local\Microsoft\Windows\Temporary Internet Files\Content.IE5\KQARO716\16123743048_bb8d8dc5c6_z[1].jpg"/>
          <p:cNvPicPr>
            <a:picLocks noGrp="1" noChangeAspect="1" noChangeArrowheads="1"/>
          </p:cNvPicPr>
          <p:nvPr>
            <p:ph sz="half" idx="1"/>
          </p:nvPr>
        </p:nvPicPr>
        <p:blipFill>
          <a:blip r:embed="rId2" cstate="print"/>
          <a:stretch>
            <a:fillRect/>
          </a:stretch>
        </p:blipFill>
        <p:spPr bwMode="auto">
          <a:xfrm>
            <a:off x="1501617" y="2060575"/>
            <a:ext cx="3599178" cy="4195763"/>
          </a:xfrm>
          <a:prstGeom prst="rect">
            <a:avLst/>
          </a:prstGeom>
          <a:noFill/>
        </p:spPr>
      </p:pic>
      <p:pic>
        <p:nvPicPr>
          <p:cNvPr id="1029" name="Picture 5" descr="C:\Users\Dave\AppData\Local\Microsoft\Windows\Temporary Internet Files\Content.IE5\116WICEJ\2132019891_49be8da2cb_z[1].jpg"/>
          <p:cNvPicPr>
            <a:picLocks noGrp="1" noChangeAspect="1" noChangeArrowheads="1"/>
          </p:cNvPicPr>
          <p:nvPr>
            <p:ph sz="half" idx="2"/>
          </p:nvPr>
        </p:nvPicPr>
        <p:blipFill>
          <a:blip r:embed="rId3" cstate="print"/>
          <a:srcRect/>
          <a:stretch>
            <a:fillRect/>
          </a:stretch>
        </p:blipFill>
        <p:spPr bwMode="auto">
          <a:xfrm>
            <a:off x="6277371" y="2055813"/>
            <a:ext cx="3632173" cy="4200525"/>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animEffect transition="in" filter="fade">
                                      <p:cBhvr>
                                        <p:cTn id="7" dur="20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26" y="1484695"/>
            <a:ext cx="9940835" cy="1400530"/>
          </a:xfrm>
        </p:spPr>
        <p:txBody>
          <a:bodyPr/>
          <a:lstStyle/>
          <a:p>
            <a:r>
              <a:rPr lang="en-CA" sz="1500" b="1" dirty="0" smtClean="0"/>
              <a:t>“4 Tips to Help You Be a More Patient Person”, </a:t>
            </a:r>
            <a:r>
              <a:rPr lang="en-CA" sz="1500" dirty="0" smtClean="0"/>
              <a:t>Inc.com, Rhett Power, 10/24/2017</a:t>
            </a:r>
            <a:br>
              <a:rPr lang="en-CA" sz="1500" dirty="0" smtClean="0"/>
            </a:br>
            <a:r>
              <a:rPr lang="en-CA" sz="1500" b="1" dirty="0" smtClean="0"/>
              <a:t>“5 Tricks To Becoming a More Patient Person”</a:t>
            </a:r>
            <a:r>
              <a:rPr lang="en-CA" sz="1500" dirty="0" smtClean="0"/>
              <a:t>, Huffpost.com, Lindsay Holmes, 9/19/2014</a:t>
            </a:r>
            <a:br>
              <a:rPr lang="en-CA" sz="1500" dirty="0" smtClean="0"/>
            </a:br>
            <a:r>
              <a:rPr lang="en-CA" sz="1500" b="1" dirty="0" smtClean="0"/>
              <a:t>“Those Who Make It As Writers Tend To Have One Big Thing In Common: Patience”</a:t>
            </a:r>
            <a:r>
              <a:rPr lang="en-CA" sz="1500" dirty="0" smtClean="0"/>
              <a:t>, laurensapela.com</a:t>
            </a:r>
            <a:r>
              <a:rPr lang="en-CA" sz="1600" dirty="0" smtClean="0"/>
              <a:t/>
            </a:r>
            <a:br>
              <a:rPr lang="en-CA" sz="1600" dirty="0" smtClean="0"/>
            </a:br>
            <a:endParaRPr lang="en-CA" sz="2000" b="1" dirty="0"/>
          </a:p>
        </p:txBody>
      </p:sp>
      <p:sp>
        <p:nvSpPr>
          <p:cNvPr id="7" name="Text Placeholder 6"/>
          <p:cNvSpPr>
            <a:spLocks noGrp="1"/>
          </p:cNvSpPr>
          <p:nvPr>
            <p:ph sz="half" idx="1"/>
          </p:nvPr>
        </p:nvSpPr>
        <p:spPr>
          <a:xfrm>
            <a:off x="789799" y="3448604"/>
            <a:ext cx="5898379" cy="2495006"/>
          </a:xfrm>
        </p:spPr>
        <p:txBody>
          <a:bodyPr>
            <a:normAutofit fontScale="92500" lnSpcReduction="10000"/>
          </a:bodyPr>
          <a:lstStyle/>
          <a:p>
            <a:pPr indent="-457200">
              <a:spcAft>
                <a:spcPts val="1200"/>
              </a:spcAft>
            </a:pPr>
            <a:r>
              <a:rPr lang="en-CA" sz="2800" dirty="0" smtClean="0"/>
              <a:t>Make </a:t>
            </a:r>
            <a:r>
              <a:rPr lang="en-CA" sz="2800" dirty="0" smtClean="0"/>
              <a:t>Yourself Wait</a:t>
            </a:r>
          </a:p>
          <a:p>
            <a:pPr indent="-457200">
              <a:spcAft>
                <a:spcPts val="1200"/>
              </a:spcAft>
            </a:pPr>
            <a:r>
              <a:rPr lang="en-CA" sz="2800" dirty="0" smtClean="0"/>
              <a:t>Relax </a:t>
            </a:r>
            <a:r>
              <a:rPr lang="en-CA" sz="2800" dirty="0" smtClean="0"/>
              <a:t>and Take Deep </a:t>
            </a:r>
            <a:r>
              <a:rPr lang="en-CA" sz="2800" dirty="0" smtClean="0"/>
              <a:t>Breaths</a:t>
            </a:r>
            <a:endParaRPr lang="en-CA" sz="2000" dirty="0" smtClean="0"/>
          </a:p>
          <a:p>
            <a:pPr indent="-457200">
              <a:spcAft>
                <a:spcPts val="1200"/>
              </a:spcAft>
            </a:pPr>
            <a:r>
              <a:rPr lang="en-CA" sz="2800" dirty="0" smtClean="0"/>
              <a:t>Embrace the Uncomfortable (“Creative Adaptability”)</a:t>
            </a:r>
            <a:endParaRPr lang="en-CA" sz="2800" dirty="0" smtClean="0"/>
          </a:p>
        </p:txBody>
      </p:sp>
      <p:sp>
        <p:nvSpPr>
          <p:cNvPr id="10" name="Content Placeholder 9"/>
          <p:cNvSpPr>
            <a:spLocks noGrp="1"/>
          </p:cNvSpPr>
          <p:nvPr>
            <p:ph sz="half" idx="2"/>
          </p:nvPr>
        </p:nvSpPr>
        <p:spPr>
          <a:xfrm>
            <a:off x="6975560" y="3435542"/>
            <a:ext cx="4428314" cy="2612572"/>
          </a:xfrm>
        </p:spPr>
        <p:txBody>
          <a:bodyPr>
            <a:normAutofit fontScale="92500" lnSpcReduction="10000"/>
          </a:bodyPr>
          <a:lstStyle/>
          <a:p>
            <a:pPr>
              <a:spcAft>
                <a:spcPts val="1200"/>
              </a:spcAft>
            </a:pPr>
            <a:r>
              <a:rPr lang="en-CA" sz="2800" i="1" dirty="0" smtClean="0"/>
              <a:t>Colossians 2:20-23</a:t>
            </a:r>
          </a:p>
          <a:p>
            <a:pPr>
              <a:spcAft>
                <a:spcPts val="1200"/>
              </a:spcAft>
            </a:pPr>
            <a:r>
              <a:rPr lang="en-CA" sz="2800" i="1" dirty="0" smtClean="0"/>
              <a:t>1 Timothy 4:8, 6:6</a:t>
            </a:r>
          </a:p>
          <a:p>
            <a:pPr>
              <a:spcAft>
                <a:spcPts val="1200"/>
              </a:spcAft>
            </a:pPr>
            <a:r>
              <a:rPr lang="en-CA" sz="2800" i="1" dirty="0" smtClean="0"/>
              <a:t>Just addresses symptoms; doesn’t address the root issue…</a:t>
            </a:r>
            <a:endParaRPr lang="en-CA" sz="2800" i="1" dirty="0" smtClean="0"/>
          </a:p>
        </p:txBody>
      </p:sp>
      <p:sp>
        <p:nvSpPr>
          <p:cNvPr id="4" name="TextBox 3"/>
          <p:cNvSpPr txBox="1"/>
          <p:nvPr/>
        </p:nvSpPr>
        <p:spPr>
          <a:xfrm>
            <a:off x="470263" y="2481958"/>
            <a:ext cx="9940837" cy="954107"/>
          </a:xfrm>
          <a:prstGeom prst="rect">
            <a:avLst/>
          </a:prstGeom>
          <a:noFill/>
        </p:spPr>
        <p:txBody>
          <a:bodyPr wrap="square" rtlCol="0">
            <a:spAutoFit/>
          </a:bodyPr>
          <a:lstStyle/>
          <a:p>
            <a:r>
              <a:rPr lang="en-CA" sz="1400" i="1" dirty="0" smtClean="0"/>
              <a:t>“Think about it for a minute.  We all want instant gratification and want things without waiting … I think that has lead to a life where we have very little patience.  Maybe it is time we slow down and practice a little patience.  Here are four ways to be the patient person you never thought you could be</a:t>
            </a:r>
            <a:r>
              <a:rPr lang="en-CA" sz="1400" i="1" dirty="0" smtClean="0"/>
              <a:t>.” (Inc. article)</a:t>
            </a:r>
            <a:endParaRPr lang="en-CA" sz="1400" i="1" dirty="0" smtClean="0"/>
          </a:p>
          <a:p>
            <a:endParaRPr lang="en-CA" sz="1400" dirty="0"/>
          </a:p>
        </p:txBody>
      </p:sp>
      <p:sp>
        <p:nvSpPr>
          <p:cNvPr id="11" name="Title 1"/>
          <p:cNvSpPr txBox="1">
            <a:spLocks/>
          </p:cNvSpPr>
          <p:nvPr/>
        </p:nvSpPr>
        <p:spPr>
          <a:xfrm>
            <a:off x="283029" y="265495"/>
            <a:ext cx="9940835" cy="544402"/>
          </a:xfrm>
          <a:prstGeom prst="rect">
            <a:avLst/>
          </a:prstGeom>
        </p:spPr>
        <p:txBody>
          <a:bodyPr vert="horz" lIns="91440" tIns="45720" rIns="91440" bIns="45720" rtlCol="0" anchor="t">
            <a:no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CA" sz="3600" noProof="0" dirty="0" smtClean="0">
                <a:solidFill>
                  <a:schemeClr val="tx2"/>
                </a:solidFill>
                <a:latin typeface="+mj-lt"/>
                <a:ea typeface="+mj-ea"/>
                <a:cs typeface="+mj-cs"/>
              </a:rPr>
              <a:t>Wisdom of the World</a:t>
            </a:r>
            <a:r>
              <a:rPr kumimoji="0" lang="en-CA" sz="1600" b="0" i="0" u="none" strike="noStrike" kern="1200" cap="none" spc="0" normalizeH="0" baseline="0" noProof="0" dirty="0" smtClean="0">
                <a:ln>
                  <a:noFill/>
                </a:ln>
                <a:solidFill>
                  <a:schemeClr val="tx2"/>
                </a:solidFill>
                <a:effectLst/>
                <a:uLnTx/>
                <a:uFillTx/>
                <a:latin typeface="+mj-lt"/>
                <a:ea typeface="+mj-ea"/>
                <a:cs typeface="+mj-cs"/>
              </a:rPr>
              <a:t/>
            </a:r>
            <a:br>
              <a:rPr kumimoji="0" lang="en-CA" sz="1600" b="0" i="0" u="none" strike="noStrike" kern="1200" cap="none" spc="0" normalizeH="0" baseline="0" noProof="0" dirty="0" smtClean="0">
                <a:ln>
                  <a:noFill/>
                </a:ln>
                <a:solidFill>
                  <a:schemeClr val="tx2"/>
                </a:solidFill>
                <a:effectLst/>
                <a:uLnTx/>
                <a:uFillTx/>
                <a:latin typeface="+mj-lt"/>
                <a:ea typeface="+mj-ea"/>
                <a:cs typeface="+mj-cs"/>
              </a:rPr>
            </a:br>
            <a:endParaRPr kumimoji="0" lang="en-CA" sz="2000" b="1" i="0" u="none" strike="noStrike" kern="1200" cap="none" spc="0" normalizeH="0" baseline="0" noProof="0" dirty="0">
              <a:ln>
                <a:noFill/>
              </a:ln>
              <a:solidFill>
                <a:schemeClr val="tx2"/>
              </a:solidFill>
              <a:effectLst/>
              <a:uLnTx/>
              <a:uFillTx/>
              <a:latin typeface="+mj-lt"/>
              <a:ea typeface="+mj-ea"/>
              <a:cs typeface="+mj-cs"/>
            </a:endParaRPr>
          </a:p>
        </p:txBody>
      </p:sp>
      <p:sp>
        <p:nvSpPr>
          <p:cNvPr id="12" name="TextBox 11"/>
          <p:cNvSpPr txBox="1"/>
          <p:nvPr/>
        </p:nvSpPr>
        <p:spPr>
          <a:xfrm>
            <a:off x="875211" y="6008914"/>
            <a:ext cx="10424160" cy="523220"/>
          </a:xfrm>
          <a:prstGeom prst="rect">
            <a:avLst/>
          </a:prstGeom>
          <a:noFill/>
        </p:spPr>
        <p:txBody>
          <a:bodyPr wrap="square" rtlCol="0">
            <a:spAutoFit/>
          </a:bodyPr>
          <a:lstStyle/>
          <a:p>
            <a:pPr algn="ctr"/>
            <a:r>
              <a:rPr lang="en-CA" sz="2800" b="1" i="1" dirty="0" smtClean="0">
                <a:solidFill>
                  <a:srgbClr val="FFFF00"/>
                </a:solidFill>
              </a:rPr>
              <a:t>What is the root issue?</a:t>
            </a:r>
            <a:endParaRPr lang="en-CA" b="1" i="1" dirty="0">
              <a:solidFill>
                <a:srgbClr val="FFFF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fade">
                                      <p:cBhvr>
                                        <p:cTn id="14" dur="1000"/>
                                        <p:tgtEl>
                                          <p:spTgt spid="10">
                                            <p:txEl>
                                              <p:pRg st="0" end="0"/>
                                            </p:txEl>
                                          </p:spTgt>
                                        </p:tgtEl>
                                      </p:cBhvr>
                                    </p:animEffect>
                                    <p:anim calcmode="lin" valueType="num">
                                      <p:cBhvr>
                                        <p:cTn id="15"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fade">
                                      <p:cBhvr>
                                        <p:cTn id="21" dur="1000"/>
                                        <p:tgtEl>
                                          <p:spTgt spid="7">
                                            <p:txEl>
                                              <p:pRg st="1" end="1"/>
                                            </p:txEl>
                                          </p:spTgt>
                                        </p:tgtEl>
                                      </p:cBhvr>
                                    </p:animEffect>
                                    <p:anim calcmode="lin" valueType="num">
                                      <p:cBhvr>
                                        <p:cTn id="22"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xEl>
                                              <p:pRg st="1" end="1"/>
                                            </p:txEl>
                                          </p:spTgt>
                                        </p:tgtEl>
                                        <p:attrNameLst>
                                          <p:attrName>style.visibility</p:attrName>
                                        </p:attrNameLst>
                                      </p:cBhvr>
                                      <p:to>
                                        <p:strVal val="visible"/>
                                      </p:to>
                                    </p:set>
                                    <p:animEffect transition="in" filter="fade">
                                      <p:cBhvr>
                                        <p:cTn id="28" dur="1000"/>
                                        <p:tgtEl>
                                          <p:spTgt spid="10">
                                            <p:txEl>
                                              <p:pRg st="1" end="1"/>
                                            </p:txEl>
                                          </p:spTgt>
                                        </p:tgtEl>
                                      </p:cBhvr>
                                    </p:animEffect>
                                    <p:anim calcmode="lin" valueType="num">
                                      <p:cBhvr>
                                        <p:cTn id="29"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xEl>
                                              <p:pRg st="2" end="2"/>
                                            </p:txEl>
                                          </p:spTgt>
                                        </p:tgtEl>
                                        <p:attrNameLst>
                                          <p:attrName>style.visibility</p:attrName>
                                        </p:attrNameLst>
                                      </p:cBhvr>
                                      <p:to>
                                        <p:strVal val="visible"/>
                                      </p:to>
                                    </p:set>
                                    <p:animEffect transition="in" filter="fade">
                                      <p:cBhvr>
                                        <p:cTn id="35" dur="1000"/>
                                        <p:tgtEl>
                                          <p:spTgt spid="7">
                                            <p:txEl>
                                              <p:pRg st="2" end="2"/>
                                            </p:txEl>
                                          </p:spTgt>
                                        </p:tgtEl>
                                      </p:cBhvr>
                                    </p:animEffect>
                                    <p:anim calcmode="lin" valueType="num">
                                      <p:cBhvr>
                                        <p:cTn id="36"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
                                            <p:txEl>
                                              <p:pRg st="2" end="2"/>
                                            </p:txEl>
                                          </p:spTgt>
                                        </p:tgtEl>
                                        <p:attrNameLst>
                                          <p:attrName>style.visibility</p:attrName>
                                        </p:attrNameLst>
                                      </p:cBhvr>
                                      <p:to>
                                        <p:strVal val="visible"/>
                                      </p:to>
                                    </p:set>
                                    <p:animEffect transition="in" filter="fade">
                                      <p:cBhvr>
                                        <p:cTn id="42" dur="1000"/>
                                        <p:tgtEl>
                                          <p:spTgt spid="10">
                                            <p:txEl>
                                              <p:pRg st="2" end="2"/>
                                            </p:txEl>
                                          </p:spTgt>
                                        </p:tgtEl>
                                      </p:cBhvr>
                                    </p:animEffect>
                                    <p:anim calcmode="lin" valueType="num">
                                      <p:cBhvr>
                                        <p:cTn id="43"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44"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10" grpId="0" uiExpand="1" build="p"/>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200" i="1" dirty="0" smtClean="0"/>
              <a:t>“In the morning sow your seed, and in the evening do not withhold your hand; For you do not know which will prosper, either this or that, or whether both alike will be good.”</a:t>
            </a:r>
            <a:br>
              <a:rPr lang="en-CA" sz="3200" i="1" dirty="0" smtClean="0"/>
            </a:br>
            <a:r>
              <a:rPr lang="en-CA" sz="2000" b="1" dirty="0" smtClean="0"/>
              <a:t>(Ecclesiastes 11:6)</a:t>
            </a:r>
            <a:endParaRPr lang="en-CA" sz="3200" i="1" dirty="0"/>
          </a:p>
        </p:txBody>
      </p:sp>
      <p:sp>
        <p:nvSpPr>
          <p:cNvPr id="3" name="Text Placeholder 2"/>
          <p:cNvSpPr>
            <a:spLocks noGrp="1"/>
          </p:cNvSpPr>
          <p:nvPr>
            <p:ph type="body" idx="1"/>
          </p:nvPr>
        </p:nvSpPr>
        <p:spPr/>
        <p:txBody>
          <a:bodyPr/>
          <a:lstStyle/>
          <a:p>
            <a:r>
              <a:rPr lang="en-CA" dirty="0" smtClean="0"/>
              <a:t>YOU DON’T HAVE control</a:t>
            </a:r>
            <a:endParaRPr lang="en-CA"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half" idx="1"/>
          </p:nvPr>
        </p:nvSpPr>
        <p:spPr>
          <a:xfrm>
            <a:off x="6981598" y="2047512"/>
            <a:ext cx="4396339" cy="4195763"/>
          </a:xfrm>
        </p:spPr>
        <p:txBody>
          <a:bodyPr>
            <a:normAutofit fontScale="92500"/>
          </a:bodyPr>
          <a:lstStyle/>
          <a:p>
            <a:pPr>
              <a:buNone/>
            </a:pPr>
            <a:r>
              <a:rPr lang="en-CA" sz="2800" i="1" dirty="0" smtClean="0"/>
              <a:t>“Wait on the LORD;</a:t>
            </a:r>
          </a:p>
          <a:p>
            <a:pPr>
              <a:buNone/>
            </a:pPr>
            <a:r>
              <a:rPr lang="en-CA" sz="2800" i="1" dirty="0" smtClean="0"/>
              <a:t>  Be of good courage,</a:t>
            </a:r>
          </a:p>
          <a:p>
            <a:pPr>
              <a:buNone/>
            </a:pPr>
            <a:r>
              <a:rPr lang="en-CA" sz="2800" i="1" dirty="0" smtClean="0"/>
              <a:t>  and He shall strengthen your heart;</a:t>
            </a:r>
          </a:p>
          <a:p>
            <a:pPr>
              <a:buNone/>
            </a:pPr>
            <a:r>
              <a:rPr lang="en-CA" sz="2800" i="1" dirty="0" smtClean="0"/>
              <a:t>  </a:t>
            </a:r>
            <a:r>
              <a:rPr lang="en-CA" sz="2800" i="1" dirty="0" smtClean="0"/>
              <a:t>Wait, I say, on the LORD!”</a:t>
            </a:r>
          </a:p>
          <a:p>
            <a:pPr algn="r">
              <a:buNone/>
            </a:pPr>
            <a:r>
              <a:rPr lang="en-CA" sz="2800" dirty="0" smtClean="0"/>
              <a:t>(Psalm 27:14)</a:t>
            </a:r>
            <a:endParaRPr lang="en-CA" sz="2800" dirty="0"/>
          </a:p>
        </p:txBody>
      </p:sp>
      <p:sp>
        <p:nvSpPr>
          <p:cNvPr id="4" name="Content Placeholder 3"/>
          <p:cNvSpPr>
            <a:spLocks noGrp="1"/>
          </p:cNvSpPr>
          <p:nvPr>
            <p:ph sz="half" idx="2"/>
          </p:nvPr>
        </p:nvSpPr>
        <p:spPr>
          <a:xfrm>
            <a:off x="651418" y="2056092"/>
            <a:ext cx="5566501" cy="4200245"/>
          </a:xfrm>
        </p:spPr>
        <p:txBody>
          <a:bodyPr>
            <a:normAutofit fontScale="92500"/>
          </a:bodyPr>
          <a:lstStyle/>
          <a:p>
            <a:pPr>
              <a:buNone/>
            </a:pPr>
            <a:r>
              <a:rPr lang="en-CA" sz="2800" i="1" dirty="0" smtClean="0"/>
              <a:t>“Be anxious for nothing, but in everything by prayer and supplication, with thanksgiving, let your requests be made known to God; and the peace of God, which surpasses all understanding, will guard your hearts and minds through Christ Jesus.”</a:t>
            </a:r>
          </a:p>
          <a:p>
            <a:pPr algn="r">
              <a:buNone/>
            </a:pPr>
            <a:r>
              <a:rPr lang="en-CA" sz="2800" dirty="0" smtClean="0"/>
              <a:t>(Philippians 4:6-7)</a:t>
            </a:r>
            <a:endParaRPr lang="en-CA" sz="2800"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rgbClr val="FFFF00"/>
                </a:solidFill>
              </a:rPr>
              <a:t>But you knew that already.</a:t>
            </a:r>
            <a:endParaRPr lang="en-CA" dirty="0">
              <a:solidFill>
                <a:srgbClr val="FFFF00"/>
              </a:solidFill>
            </a:endParaRPr>
          </a:p>
        </p:txBody>
      </p:sp>
      <p:sp>
        <p:nvSpPr>
          <p:cNvPr id="3" name="Text Placeholder 2"/>
          <p:cNvSpPr>
            <a:spLocks noGrp="1"/>
          </p:cNvSpPr>
          <p:nvPr>
            <p:ph type="body" idx="1"/>
          </p:nvPr>
        </p:nvSpPr>
        <p:spPr/>
        <p:txBody>
          <a:bodyPr/>
          <a:lstStyle/>
          <a:p>
            <a:r>
              <a:rPr lang="en-CA" b="1" dirty="0" smtClean="0">
                <a:solidFill>
                  <a:srgbClr val="FFFF00"/>
                </a:solidFill>
              </a:rPr>
              <a:t>SO WHAT IS IT THEN ABOUT THIS SOLUTION THAT WE STRUGGLE WITH?</a:t>
            </a:r>
            <a:endParaRPr lang="en-CA" b="1" dirty="0">
              <a:solidFill>
                <a:srgbClr val="FFFF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01316"/>
          </a:xfrm>
        </p:spPr>
        <p:txBody>
          <a:bodyPr/>
          <a:lstStyle/>
          <a:p>
            <a:r>
              <a:rPr lang="en-CA" dirty="0" smtClean="0"/>
              <a:t>What’s the struggle?</a:t>
            </a:r>
            <a:endParaRPr lang="en-CA" dirty="0"/>
          </a:p>
        </p:txBody>
      </p:sp>
      <p:sp>
        <p:nvSpPr>
          <p:cNvPr id="3" name="Content Placeholder 2"/>
          <p:cNvSpPr>
            <a:spLocks noGrp="1"/>
          </p:cNvSpPr>
          <p:nvPr>
            <p:ph idx="1"/>
          </p:nvPr>
        </p:nvSpPr>
        <p:spPr>
          <a:xfrm>
            <a:off x="640080" y="1541417"/>
            <a:ext cx="11351624" cy="4911633"/>
          </a:xfrm>
        </p:spPr>
        <p:txBody>
          <a:bodyPr>
            <a:normAutofit/>
          </a:bodyPr>
          <a:lstStyle/>
          <a:p>
            <a:pPr>
              <a:buNone/>
            </a:pPr>
            <a:r>
              <a:rPr lang="en-CA" sz="2800" b="1" dirty="0" smtClean="0"/>
              <a:t>The promises to Abraham (Genesis 12ff)</a:t>
            </a:r>
          </a:p>
          <a:p>
            <a:pPr>
              <a:buNone/>
            </a:pPr>
            <a:endParaRPr lang="en-CA" sz="2800" dirty="0" smtClean="0"/>
          </a:p>
          <a:p>
            <a:r>
              <a:rPr lang="en-CA" sz="2800" dirty="0" smtClean="0"/>
              <a:t>Is it not obvious that He means it? </a:t>
            </a:r>
            <a:r>
              <a:rPr lang="en-CA" dirty="0" smtClean="0"/>
              <a:t>(15:2-6)</a:t>
            </a:r>
          </a:p>
          <a:p>
            <a:r>
              <a:rPr lang="en-CA" sz="2600" dirty="0" smtClean="0"/>
              <a:t>Do you assume you need to take a suboptimal approach? </a:t>
            </a:r>
            <a:r>
              <a:rPr lang="en-CA" dirty="0" smtClean="0"/>
              <a:t>(16:1-5)</a:t>
            </a:r>
          </a:p>
          <a:p>
            <a:r>
              <a:rPr lang="en-CA" sz="2600" dirty="0" smtClean="0"/>
              <a:t>Do you question whether He can really do it? </a:t>
            </a:r>
            <a:r>
              <a:rPr lang="en-CA" dirty="0" smtClean="0"/>
              <a:t>(17:17-18; 18:11-14)</a:t>
            </a:r>
          </a:p>
          <a:p>
            <a:r>
              <a:rPr lang="en-CA" sz="2600" dirty="0" smtClean="0"/>
              <a:t>Are you not sure He is really on your side? </a:t>
            </a:r>
            <a:r>
              <a:rPr lang="en-CA" dirty="0" smtClean="0"/>
              <a:t>(22:1ff; 29-30, 37&amp;39)</a:t>
            </a:r>
          </a:p>
          <a:p>
            <a:r>
              <a:rPr lang="en-CA" sz="2600" dirty="0" smtClean="0"/>
              <a:t>Are you afraid </a:t>
            </a:r>
            <a:r>
              <a:rPr lang="en-CA" sz="2600" dirty="0" smtClean="0"/>
              <a:t>h</a:t>
            </a:r>
            <a:r>
              <a:rPr lang="en-CA" sz="2600" dirty="0" smtClean="0"/>
              <a:t>e’ll not give you what you really wanted? </a:t>
            </a:r>
            <a:r>
              <a:rPr lang="en-CA" dirty="0" smtClean="0"/>
              <a:t>(23:1)</a:t>
            </a:r>
          </a:p>
          <a:p>
            <a:r>
              <a:rPr lang="en-CA" sz="2600" dirty="0" smtClean="0"/>
              <a:t>Are you really walking with Him in the first place? </a:t>
            </a:r>
            <a:r>
              <a:rPr lang="en-CA" dirty="0" smtClean="0"/>
              <a:t>(24:1-14, 21, 26-27)</a:t>
            </a:r>
          </a:p>
          <a:p>
            <a:r>
              <a:rPr lang="en-CA" sz="2600" dirty="0" smtClean="0"/>
              <a:t>What is your orientation to this earthly life? </a:t>
            </a:r>
            <a:r>
              <a:rPr lang="en-CA" dirty="0" smtClean="0"/>
              <a:t>(Hebrews 11:13-16)</a:t>
            </a:r>
          </a:p>
          <a:p>
            <a:endParaRPr lang="en-CA" sz="28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anim calcmode="lin" valueType="num">
                                      <p:cBhvr>
                                        <p:cTn id="1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anim calcmode="lin" valueType="num">
                                      <p:cBhvr>
                                        <p:cTn id="2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anim calcmode="lin" valueType="num">
                                      <p:cBhvr>
                                        <p:cTn id="4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sz="half" idx="1"/>
          </p:nvPr>
        </p:nvSpPr>
        <p:spPr>
          <a:xfrm>
            <a:off x="6981598" y="2047512"/>
            <a:ext cx="4396339" cy="4195763"/>
          </a:xfrm>
        </p:spPr>
        <p:txBody>
          <a:bodyPr>
            <a:normAutofit fontScale="92500"/>
          </a:bodyPr>
          <a:lstStyle/>
          <a:p>
            <a:pPr>
              <a:buNone/>
            </a:pPr>
            <a:r>
              <a:rPr lang="en-CA" sz="2800" i="1" dirty="0" smtClean="0"/>
              <a:t>“Wait on the LORD;</a:t>
            </a:r>
          </a:p>
          <a:p>
            <a:pPr>
              <a:buNone/>
            </a:pPr>
            <a:r>
              <a:rPr lang="en-CA" sz="2800" i="1" dirty="0" smtClean="0"/>
              <a:t>  Be of good courage,</a:t>
            </a:r>
          </a:p>
          <a:p>
            <a:pPr>
              <a:buNone/>
            </a:pPr>
            <a:r>
              <a:rPr lang="en-CA" sz="2800" i="1" dirty="0" smtClean="0"/>
              <a:t>  and He shall strengthen your heart;</a:t>
            </a:r>
          </a:p>
          <a:p>
            <a:pPr>
              <a:buNone/>
            </a:pPr>
            <a:r>
              <a:rPr lang="en-CA" sz="2800" i="1" dirty="0" smtClean="0"/>
              <a:t>  </a:t>
            </a:r>
            <a:r>
              <a:rPr lang="en-CA" sz="2800" i="1" dirty="0" smtClean="0"/>
              <a:t>Wait, I say, on the LORD!”</a:t>
            </a:r>
          </a:p>
          <a:p>
            <a:pPr algn="r">
              <a:buNone/>
            </a:pPr>
            <a:r>
              <a:rPr lang="en-CA" sz="2800" dirty="0" smtClean="0"/>
              <a:t>(Psalm 27:14)</a:t>
            </a:r>
            <a:endParaRPr lang="en-CA" sz="2800" dirty="0"/>
          </a:p>
        </p:txBody>
      </p:sp>
      <p:sp>
        <p:nvSpPr>
          <p:cNvPr id="4" name="Content Placeholder 3"/>
          <p:cNvSpPr>
            <a:spLocks noGrp="1"/>
          </p:cNvSpPr>
          <p:nvPr>
            <p:ph sz="half" idx="2"/>
          </p:nvPr>
        </p:nvSpPr>
        <p:spPr>
          <a:xfrm>
            <a:off x="651418" y="2056092"/>
            <a:ext cx="5566501" cy="4200245"/>
          </a:xfrm>
        </p:spPr>
        <p:txBody>
          <a:bodyPr>
            <a:normAutofit fontScale="92500"/>
          </a:bodyPr>
          <a:lstStyle/>
          <a:p>
            <a:pPr>
              <a:buNone/>
            </a:pPr>
            <a:r>
              <a:rPr lang="en-CA" sz="2800" i="1" dirty="0" smtClean="0"/>
              <a:t>“Be anxious for nothing, but in everything by prayer and supplication, with thanksgiving, let your requests be made known to God; and the peace of God, which surpasses all understanding, will guard your hearts and minds through Christ Jesus.”</a:t>
            </a:r>
          </a:p>
          <a:p>
            <a:pPr algn="r">
              <a:buNone/>
            </a:pPr>
            <a:r>
              <a:rPr lang="en-CA" sz="2800" dirty="0" smtClean="0"/>
              <a:t>(Philippians 4:6-7)</a:t>
            </a:r>
            <a:endParaRPr lang="en-CA" sz="2800"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4482</TotalTime>
  <Words>1010</Words>
  <Application>Microsoft Office PowerPoint</Application>
  <PresentationFormat>Custom</PresentationFormat>
  <Paragraphs>77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Ion</vt:lpstr>
      <vt:lpstr>Patience Special Classes, Sunday Evening July 29</vt:lpstr>
      <vt:lpstr>Is there a good thing that you are hoping for and you’re struggling to accept the timing?</vt:lpstr>
      <vt:lpstr>Slide 3</vt:lpstr>
      <vt:lpstr>“4 Tips to Help You Be a More Patient Person”, Inc.com, Rhett Power, 10/24/2017 “5 Tricks To Becoming a More Patient Person”, Huffpost.com, Lindsay Holmes, 9/19/2014 “Those Who Make It As Writers Tend To Have One Big Thing In Common: Patience”, laurensapela.com </vt:lpstr>
      <vt:lpstr>“In the morning sow your seed, and in the evening do not withhold your hand; For you do not know which will prosper, either this or that, or whether both alike will be good.” (Ecclesiastes 11:6)</vt:lpstr>
      <vt:lpstr>Slide 6</vt:lpstr>
      <vt:lpstr>But you knew that already.</vt:lpstr>
      <vt:lpstr>What’s the struggle?</vt:lpstr>
      <vt:lpstr>Slide 9</vt:lpstr>
      <vt:lpstr>Slide 10</vt:lpstr>
      <vt:lpstr>Slide 11</vt:lpstr>
      <vt:lpstr>Slide 12</vt:lpstr>
      <vt:lpstr>Slide 13</vt:lpstr>
      <vt:lpstr>Is your focus on the future causing you to miss the present?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On The Rock</dc:title>
  <dc:creator>Sewell</dc:creator>
  <cp:lastModifiedBy>Dave</cp:lastModifiedBy>
  <cp:revision>58</cp:revision>
  <cp:lastPrinted>2018-01-21T21:51:52Z</cp:lastPrinted>
  <dcterms:created xsi:type="dcterms:W3CDTF">2018-01-21T00:27:00Z</dcterms:created>
  <dcterms:modified xsi:type="dcterms:W3CDTF">2018-07-29T21:58:54Z</dcterms:modified>
</cp:coreProperties>
</file>