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77" r:id="rId3"/>
    <p:sldId id="300" r:id="rId4"/>
    <p:sldId id="301" r:id="rId5"/>
    <p:sldId id="308" r:id="rId6"/>
    <p:sldId id="307" r:id="rId7"/>
    <p:sldId id="310" r:id="rId8"/>
    <p:sldId id="322" r:id="rId9"/>
    <p:sldId id="289" r:id="rId10"/>
    <p:sldId id="326" r:id="rId11"/>
    <p:sldId id="329" r:id="rId12"/>
    <p:sldId id="324" r:id="rId13"/>
    <p:sldId id="328" r:id="rId14"/>
    <p:sldId id="323" r:id="rId15"/>
    <p:sldId id="327" r:id="rId16"/>
    <p:sldId id="325" r:id="rId17"/>
    <p:sldId id="330" r:id="rId18"/>
    <p:sldId id="31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C09E3D8-3D1B-449B-A186-33818D1D204B}">
          <p14:sldIdLst>
            <p14:sldId id="277"/>
            <p14:sldId id="300"/>
            <p14:sldId id="301"/>
            <p14:sldId id="308"/>
            <p14:sldId id="307"/>
          </p14:sldIdLst>
        </p14:section>
        <p14:section name="Gedaliah as Governor" id="{F1FF7DAF-F27E-4CCC-8AF4-ACB3F1878BDD}">
          <p14:sldIdLst>
            <p14:sldId id="310"/>
            <p14:sldId id="322"/>
            <p14:sldId id="289"/>
          </p14:sldIdLst>
        </p14:section>
        <p14:section name="What to do next..." id="{3D7DE8D2-CB6D-4EBA-8B90-96CB3D0A8D52}">
          <p14:sldIdLst>
            <p14:sldId id="326"/>
            <p14:sldId id="329"/>
            <p14:sldId id="324"/>
            <p14:sldId id="328"/>
            <p14:sldId id="323"/>
            <p14:sldId id="327"/>
            <p14:sldId id="325"/>
            <p14:sldId id="330"/>
          </p14:sldIdLst>
        </p14:section>
        <p14:section name="Appendix" id="{D7CE480E-9341-48C7-A2E6-A062A48BF107}">
          <p14:sldIdLst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16E"/>
    <a:srgbClr val="847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2750" autoAdjust="0"/>
  </p:normalViewPr>
  <p:slideViewPr>
    <p:cSldViewPr snapToGrid="0">
      <p:cViewPr varScale="1">
        <p:scale>
          <a:sx n="96" d="100"/>
          <a:sy n="96" d="100"/>
        </p:scale>
        <p:origin x="78" y="5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48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Part I: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Chapter 1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Jeremiah</a:t>
            </a:r>
            <a:r>
              <a:rPr lang="en-US" altLang="en-US" smtClean="0">
                <a:cs typeface="Tahoma" panose="020B0604030504040204" pitchFamily="34" charset="0"/>
              </a:rPr>
              <a:t>’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s call</a:t>
            </a:r>
            <a:endParaRPr lang="en-US" altLang="en-US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II: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 2-20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Speeches and Prophecies Concerning Judah &amp; Jerusalem Primarily During the Time of Josiah, (641-610 B.C.)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III: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Chapters 21-39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Prophecies of Specific Events during the Time of </a:t>
            </a:r>
            <a:endParaRPr lang="en-US" altLang="en-US" dirty="0" smtClean="0"/>
          </a:p>
          <a:p>
            <a:r>
              <a:rPr lang="en-US" altLang="en-US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Jehoiakim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(608-597) and Zedekiah, (597-586),  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1: Woe to Zedekiah,                              	</a:t>
            </a:r>
            <a:r>
              <a:rPr lang="en-US" altLang="en-US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Chs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. 21-24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2: In the Fourth Year of </a:t>
            </a:r>
            <a:r>
              <a:rPr lang="en-US" altLang="en-US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Jehoiakim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,   	</a:t>
            </a:r>
            <a:r>
              <a:rPr lang="en-US" altLang="en-US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Chs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. 25-26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		 3: In the Fourth Year of Zedekiah,     	</a:t>
            </a:r>
            <a:r>
              <a:rPr lang="en-US" altLang="en-US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Chs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. 27-29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4: The Book of God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Consolation,    	</a:t>
            </a:r>
            <a:r>
              <a:rPr lang="en-US" altLang="en-US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Chs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. 30-33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 		 5: Under the Reign of Zedekiah,        	Ch.   34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       	 6: Under the Reign of </a:t>
            </a:r>
            <a:r>
              <a:rPr lang="en-US" altLang="en-US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Jehoiakim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,      	</a:t>
            </a:r>
            <a:r>
              <a:rPr lang="en-US" altLang="en-US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Chs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. 35-36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7: Under Zedekiah,                              	</a:t>
            </a:r>
            <a:r>
              <a:rPr lang="en-US" altLang="en-US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Chs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. 37-39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IV: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Chapters 40-45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Jeremiah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Ministry to Judah After the Fall of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     	Jerusalem,                                        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V: Chapters 46-51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The Lord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Word Against Foreign Nations, 				    </a:t>
            </a:r>
            <a:endParaRPr lang="en-US" altLang="en-US" dirty="0" smtClean="0"/>
          </a:p>
          <a:p>
            <a:r>
              <a:rPr lang="en-US" altLang="en-US" i="1" dirty="0" smtClean="0">
                <a:latin typeface="Tahoma" panose="020B0604030504040204" pitchFamily="34" charset="0"/>
                <a:cs typeface="Tahoma" panose="020B0604030504040204" pitchFamily="34" charset="0"/>
              </a:rPr>
              <a:t>Historical Appendix: Chapter 52</a:t>
            </a:r>
            <a:r>
              <a:rPr lang="en-US" altLang="en-US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The Fall of Jerusalem</a:t>
            </a:r>
            <a:endParaRPr lang="en-US" altLang="en-US" i="1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111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6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Jeremiah – 40 years of prophecy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11:  After the 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Response from Jehovah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remain in the land (42:9-18)</a:t>
            </a:r>
          </a:p>
          <a:p>
            <a:pPr lvl="1"/>
            <a:r>
              <a:rPr lang="en-US" dirty="0" smtClean="0"/>
              <a:t>I will build you up and not pull you down</a:t>
            </a:r>
          </a:p>
          <a:p>
            <a:pPr lvl="1"/>
            <a:r>
              <a:rPr lang="en-US" dirty="0" smtClean="0"/>
              <a:t>I will relent concerning the disaster I have brought upon you</a:t>
            </a:r>
          </a:p>
          <a:p>
            <a:pPr lvl="1"/>
            <a:r>
              <a:rPr lang="en-US" dirty="0" smtClean="0"/>
              <a:t>Do not be afraid of the king of Babylon, for I will deliver you from his hand</a:t>
            </a:r>
          </a:p>
          <a:p>
            <a:pPr lvl="1"/>
            <a:r>
              <a:rPr lang="en-US" dirty="0" smtClean="0"/>
              <a:t>I will show you mercy, and cause you to return to your own land</a:t>
            </a:r>
          </a:p>
          <a:p>
            <a:r>
              <a:rPr lang="en-US" dirty="0" smtClean="0"/>
              <a:t>If you disobey the voice of the Lord, and do not dwell in the land</a:t>
            </a:r>
          </a:p>
          <a:p>
            <a:pPr lvl="1"/>
            <a:r>
              <a:rPr lang="en-US" dirty="0" smtClean="0"/>
              <a:t>If you go to Egypt to avoid war or hunger</a:t>
            </a:r>
          </a:p>
          <a:p>
            <a:pPr lvl="1"/>
            <a:r>
              <a:rPr lang="en-US" dirty="0" smtClean="0"/>
              <a:t>The sword and the famine you feared will overtake you there, there you shall die</a:t>
            </a:r>
          </a:p>
          <a:p>
            <a:pPr lvl="1"/>
            <a:r>
              <a:rPr lang="en-US" dirty="0" smtClean="0"/>
              <a:t>You will die by sword, famine, and pestilence</a:t>
            </a:r>
          </a:p>
          <a:p>
            <a:pPr lvl="1"/>
            <a:r>
              <a:rPr lang="en-US" dirty="0" smtClean="0"/>
              <a:t>None of them shall remain or escape the disaster God will bring on them</a:t>
            </a:r>
          </a:p>
          <a:p>
            <a:pPr lvl="1"/>
            <a:r>
              <a:rPr lang="en-US" dirty="0" smtClean="0"/>
              <a:t>You shall be an oath, astonishment, curse, and a reproach</a:t>
            </a:r>
          </a:p>
          <a:p>
            <a:pPr lvl="1"/>
            <a:r>
              <a:rPr lang="en-US" dirty="0" smtClean="0"/>
              <a:t>You shall see this place no more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21" y="0"/>
            <a:ext cx="4045495" cy="24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 respond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Response of the “proud men” of Judah (43:1-7)</a:t>
            </a:r>
          </a:p>
          <a:p>
            <a:pPr lvl="1"/>
            <a:r>
              <a:rPr lang="en-US" dirty="0" smtClean="0"/>
              <a:t>“You speak falsely!  The Lord God has not sent you”</a:t>
            </a:r>
          </a:p>
          <a:p>
            <a:pPr lvl="1"/>
            <a:r>
              <a:rPr lang="en-US" dirty="0" smtClean="0"/>
              <a:t>“Baruch has set you against us”</a:t>
            </a:r>
          </a:p>
          <a:p>
            <a:pPr lvl="1"/>
            <a:r>
              <a:rPr lang="en-US" dirty="0" smtClean="0"/>
              <a:t>“You are plotting with the Chaldeans”</a:t>
            </a:r>
          </a:p>
          <a:p>
            <a:pPr lvl="1"/>
            <a:r>
              <a:rPr lang="en-US" dirty="0" smtClean="0"/>
              <a:t>Off to Egypt…</a:t>
            </a:r>
          </a:p>
          <a:p>
            <a:r>
              <a:rPr lang="en-US" dirty="0" smtClean="0"/>
              <a:t>Jeremiah’s Symbols of stones (43:8-13)</a:t>
            </a:r>
          </a:p>
          <a:p>
            <a:pPr lvl="1"/>
            <a:r>
              <a:rPr lang="en-US" dirty="0" smtClean="0"/>
              <a:t>Placed stones in the Brick Courtyard at </a:t>
            </a:r>
            <a:r>
              <a:rPr lang="en-US" dirty="0" err="1" smtClean="0"/>
              <a:t>Tahpanes</a:t>
            </a:r>
            <a:endParaRPr lang="en-US" dirty="0" smtClean="0"/>
          </a:p>
          <a:p>
            <a:pPr lvl="1"/>
            <a:r>
              <a:rPr lang="en-US" dirty="0" smtClean="0"/>
              <a:t>Do this in the sight of the men of Judah</a:t>
            </a:r>
          </a:p>
          <a:p>
            <a:pPr lvl="1"/>
            <a:r>
              <a:rPr lang="en-US" dirty="0" smtClean="0"/>
              <a:t>Nebuchadnezzar will set his throne above these stones</a:t>
            </a:r>
          </a:p>
          <a:p>
            <a:pPr lvl="1"/>
            <a:r>
              <a:rPr lang="en-US" dirty="0" smtClean="0"/>
              <a:t>He will strike the land of Egypt</a:t>
            </a:r>
          </a:p>
          <a:p>
            <a:pPr lvl="1"/>
            <a:r>
              <a:rPr lang="en-US" dirty="0" smtClean="0"/>
              <a:t>He will set fire to the house of the gods of Egypt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512" y="180881"/>
            <a:ext cx="3801725" cy="59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Why did the people ask Jeremiah to seek the Lord?  Did they really want direction or confirmation?</a:t>
            </a:r>
          </a:p>
          <a:p>
            <a:endParaRPr lang="en-US" sz="1800" dirty="0" smtClean="0"/>
          </a:p>
          <a:p>
            <a:r>
              <a:rPr lang="en-US" sz="1800" dirty="0" smtClean="0"/>
              <a:t>Did Jeremiah see their true motives?  How do you know?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Do we seek the Lord in similar ways today?</a:t>
            </a:r>
          </a:p>
          <a:p>
            <a:endParaRPr lang="en-US" sz="1800" dirty="0" smtClean="0"/>
          </a:p>
          <a:p>
            <a:r>
              <a:rPr lang="en-US" sz="1800" dirty="0" smtClean="0"/>
              <a:t>Did the people accept the words of this well-proven Prophet?  Would they have reason to doubt him?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40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to Jews in Egypt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charges against them (44:1-14)</a:t>
            </a:r>
          </a:p>
          <a:p>
            <a:pPr lvl="1"/>
            <a:r>
              <a:rPr lang="en-US" sz="1600" dirty="0" smtClean="0"/>
              <a:t>You have seen the calamity God brought on Jerusalem and Judah</a:t>
            </a:r>
          </a:p>
          <a:p>
            <a:pPr lvl="1"/>
            <a:r>
              <a:rPr lang="en-US" sz="1600" dirty="0" smtClean="0"/>
              <a:t>They burned incense and served other gods</a:t>
            </a:r>
          </a:p>
          <a:p>
            <a:pPr lvl="1"/>
            <a:r>
              <a:rPr lang="en-US" sz="1600" dirty="0" smtClean="0"/>
              <a:t>I sent them warnings by the prophets, but they refused</a:t>
            </a:r>
          </a:p>
          <a:p>
            <a:pPr lvl="1"/>
            <a:r>
              <a:rPr lang="en-US" sz="1600" dirty="0" smtClean="0"/>
              <a:t>They did not listen, so they were punished</a:t>
            </a:r>
          </a:p>
          <a:p>
            <a:pPr lvl="1"/>
            <a:r>
              <a:rPr lang="en-US" sz="1600" dirty="0" smtClean="0"/>
              <a:t>Why do you do this great evil too?  Will there be no remnant left?</a:t>
            </a:r>
          </a:p>
          <a:p>
            <a:pPr lvl="1"/>
            <a:r>
              <a:rPr lang="en-US" sz="1600" dirty="0" smtClean="0"/>
              <a:t>You will be punished as they were, and shall all die</a:t>
            </a:r>
          </a:p>
          <a:p>
            <a:r>
              <a:rPr lang="en-US" sz="1800" dirty="0" smtClean="0"/>
              <a:t>The people respond (44:15-19)</a:t>
            </a:r>
          </a:p>
          <a:p>
            <a:pPr lvl="1"/>
            <a:r>
              <a:rPr lang="en-US" sz="1600" dirty="0" smtClean="0"/>
              <a:t>We will not listen, but will continue to do as we have said</a:t>
            </a:r>
          </a:p>
          <a:p>
            <a:pPr lvl="1"/>
            <a:r>
              <a:rPr lang="en-US" sz="1600" dirty="0" smtClean="0"/>
              <a:t>We were blessed when we worshipped idols, and cursed when we stopped</a:t>
            </a:r>
          </a:p>
          <a:p>
            <a:pPr lvl="1"/>
            <a:r>
              <a:rPr lang="en-US" sz="1600" dirty="0" smtClean="0"/>
              <a:t>We will continue to serve the idols</a:t>
            </a:r>
            <a:endParaRPr lang="en-US" sz="1600" dirty="0" smtClean="0"/>
          </a:p>
          <a:p>
            <a:pPr lvl="1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30" y="705678"/>
            <a:ext cx="3500769" cy="55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the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Judgement of God (44:20-25)</a:t>
            </a:r>
          </a:p>
          <a:p>
            <a:pPr lvl="1"/>
            <a:r>
              <a:rPr lang="en-US" dirty="0" smtClean="0"/>
              <a:t>Because you burned incense and worshipped other gods, God’s wrath has come</a:t>
            </a:r>
          </a:p>
          <a:p>
            <a:pPr lvl="1"/>
            <a:r>
              <a:rPr lang="en-US" dirty="0" smtClean="0"/>
              <a:t>This is why Jerusalem and Judah are in desolation today</a:t>
            </a:r>
          </a:p>
          <a:p>
            <a:pPr lvl="1"/>
            <a:r>
              <a:rPr lang="en-US" dirty="0" smtClean="0"/>
              <a:t>You have spoken with your mouth and fulfilled with your hands</a:t>
            </a:r>
          </a:p>
          <a:p>
            <a:r>
              <a:rPr lang="en-US" dirty="0" smtClean="0"/>
              <a:t>Therefore,  (44:26-28)</a:t>
            </a:r>
          </a:p>
          <a:p>
            <a:pPr lvl="1"/>
            <a:r>
              <a:rPr lang="en-US" dirty="0" smtClean="0"/>
              <a:t>God’s name will no longer be named in Egypt</a:t>
            </a:r>
          </a:p>
          <a:p>
            <a:pPr lvl="1"/>
            <a:r>
              <a:rPr lang="en-US" dirty="0" smtClean="0"/>
              <a:t>God will watch over you for adversity and not for good</a:t>
            </a:r>
          </a:p>
          <a:p>
            <a:pPr lvl="1"/>
            <a:r>
              <a:rPr lang="en-US" dirty="0" smtClean="0"/>
              <a:t>All will be consumed by sword and famine except for a small number who escape</a:t>
            </a:r>
          </a:p>
          <a:p>
            <a:r>
              <a:rPr lang="en-US" dirty="0" smtClean="0"/>
              <a:t>A sign (44:29-30)</a:t>
            </a:r>
          </a:p>
          <a:p>
            <a:pPr lvl="1"/>
            <a:r>
              <a:rPr lang="en-US" dirty="0" err="1" smtClean="0"/>
              <a:t>Pharoah</a:t>
            </a:r>
            <a:r>
              <a:rPr lang="en-US" dirty="0" smtClean="0"/>
              <a:t> </a:t>
            </a:r>
            <a:r>
              <a:rPr lang="en-US" dirty="0" err="1" smtClean="0"/>
              <a:t>Hophra</a:t>
            </a:r>
            <a:r>
              <a:rPr lang="en-US" dirty="0" smtClean="0"/>
              <a:t> will be given to his enemies, those who seek his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Baruch…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fourth year of </a:t>
            </a:r>
            <a:r>
              <a:rPr lang="en-US" dirty="0" err="1" smtClean="0"/>
              <a:t>Jehoiakim</a:t>
            </a:r>
            <a:r>
              <a:rPr lang="en-US" smtClean="0"/>
              <a:t> (45:1-5)</a:t>
            </a:r>
            <a:endParaRPr lang="en-US" dirty="0" smtClean="0"/>
          </a:p>
          <a:p>
            <a:pPr lvl="1"/>
            <a:r>
              <a:rPr lang="en-US" dirty="0" smtClean="0"/>
              <a:t>After he burns the scroll of prophecy</a:t>
            </a:r>
          </a:p>
          <a:p>
            <a:r>
              <a:rPr lang="en-US" dirty="0" smtClean="0"/>
              <a:t>Do not complain about your sorrows</a:t>
            </a:r>
          </a:p>
          <a:p>
            <a:pPr lvl="1"/>
            <a:r>
              <a:rPr lang="en-US" dirty="0" smtClean="0"/>
              <a:t>What I have built up shall be pulled down</a:t>
            </a:r>
          </a:p>
          <a:p>
            <a:pPr lvl="1"/>
            <a:r>
              <a:rPr lang="en-US" dirty="0" smtClean="0"/>
              <a:t>Do not seek great things in a time of adversity</a:t>
            </a:r>
          </a:p>
          <a:p>
            <a:r>
              <a:rPr lang="en-US" dirty="0" smtClean="0"/>
              <a:t>Yet your life is given as your prize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What lessons should the Jews in Egypt have been able to see?</a:t>
            </a:r>
          </a:p>
          <a:p>
            <a:endParaRPr lang="en-US" sz="1800" dirty="0"/>
          </a:p>
          <a:p>
            <a:r>
              <a:rPr lang="en-US" sz="1800" dirty="0" smtClean="0"/>
              <a:t>What was their reaction to the word of the Lord?  Do we see this reaction today?</a:t>
            </a:r>
          </a:p>
          <a:p>
            <a:endParaRPr lang="en-US" sz="1800" dirty="0"/>
          </a:p>
          <a:p>
            <a:r>
              <a:rPr lang="en-US" sz="1800" dirty="0" smtClean="0"/>
              <a:t>What was the promise from God in response to this?</a:t>
            </a:r>
          </a:p>
          <a:p>
            <a:endParaRPr lang="en-US" sz="1800" dirty="0"/>
          </a:p>
          <a:p>
            <a:r>
              <a:rPr lang="en-US" sz="1800" dirty="0" smtClean="0"/>
              <a:t>Would He still leave a remnant?  Where?</a:t>
            </a:r>
          </a:p>
          <a:p>
            <a:endParaRPr lang="en-US" sz="1800" dirty="0"/>
          </a:p>
          <a:p>
            <a:r>
              <a:rPr lang="en-US" sz="1800" dirty="0" smtClean="0"/>
              <a:t>What do we see of “good figs” or “bad figs” in this story?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47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Objectives</a:t>
            </a: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examples of how God moves in the Nations and in Time to accomplish His will</a:t>
            </a:r>
          </a:p>
          <a:p>
            <a:r>
              <a:rPr lang="en-US" dirty="0" smtClean="0"/>
              <a:t>See Jeremiah as a real person in history, and how God developed his faith</a:t>
            </a:r>
          </a:p>
          <a:p>
            <a:r>
              <a:rPr lang="en-US" dirty="0" smtClean="0"/>
              <a:t>See how idolatry betrays our relationship with God</a:t>
            </a:r>
          </a:p>
          <a:p>
            <a:r>
              <a:rPr lang="en-US" dirty="0" smtClean="0"/>
              <a:t>See God’s mercy displayed, even in judgement</a:t>
            </a:r>
          </a:p>
        </p:txBody>
      </p:sp>
    </p:spTree>
    <p:extLst>
      <p:ext uri="{BB962C8B-B14F-4D97-AF65-F5344CB8AC3E}">
        <p14:creationId xmlns:p14="http://schemas.microsoft.com/office/powerpoint/2010/main" val="21618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 of Jeremiah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Part I:  Chapter 1</a:t>
            </a:r>
          </a:p>
          <a:p>
            <a:r>
              <a:rPr lang="en-US" altLang="en-US" dirty="0" smtClean="0"/>
              <a:t>Part II: Chapter 2-20</a:t>
            </a:r>
          </a:p>
          <a:p>
            <a:r>
              <a:rPr lang="en-US" altLang="en-US" dirty="0" smtClean="0"/>
              <a:t>Part III: Chapters 21-39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Part IV: Chapters 40-45</a:t>
            </a:r>
          </a:p>
          <a:p>
            <a:r>
              <a:rPr lang="en-US" altLang="en-US" dirty="0" smtClean="0"/>
              <a:t>Part V: Chapters 46-51</a:t>
            </a:r>
          </a:p>
          <a:p>
            <a:r>
              <a:rPr lang="en-US" altLang="en-US" dirty="0" smtClean="0"/>
              <a:t>Historical Appendix: Chapter 52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59380" cy="411797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Jeremiah’s call</a:t>
            </a:r>
          </a:p>
          <a:p>
            <a:r>
              <a:rPr lang="en-US" altLang="en-US" dirty="0" smtClean="0"/>
              <a:t>Speeches and Prophecies during rule of Josiah</a:t>
            </a:r>
          </a:p>
          <a:p>
            <a:r>
              <a:rPr lang="en-US" altLang="en-US" dirty="0" smtClean="0"/>
              <a:t>Prophecies of Specific Events during rule of </a:t>
            </a:r>
            <a:r>
              <a:rPr lang="en-US" altLang="en-US" dirty="0" err="1" smtClean="0"/>
              <a:t>Jehoiakim</a:t>
            </a:r>
            <a:r>
              <a:rPr lang="en-US" altLang="en-US" dirty="0" smtClean="0"/>
              <a:t> &amp; Zedekiah</a:t>
            </a:r>
          </a:p>
          <a:p>
            <a:r>
              <a:rPr lang="en-US" altLang="en-US" dirty="0" smtClean="0"/>
              <a:t>Judah After the Fall of Jerusalem</a:t>
            </a:r>
          </a:p>
          <a:p>
            <a:r>
              <a:rPr lang="en-US" altLang="en-US" dirty="0" smtClean="0"/>
              <a:t>The Lord’s Word Against Foreign Nations</a:t>
            </a:r>
          </a:p>
          <a:p>
            <a:r>
              <a:rPr lang="en-US" altLang="en-US" dirty="0" smtClean="0"/>
              <a:t>The Fall of Jerusalem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2107" y="3455306"/>
            <a:ext cx="11095349" cy="650450"/>
          </a:xfrm>
          <a:prstGeom prst="rect">
            <a:avLst/>
          </a:prstGeom>
          <a:solidFill>
            <a:srgbClr val="A85229">
              <a:alpha val="36863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601200" cy="627063"/>
          </a:xfrm>
        </p:spPr>
        <p:txBody>
          <a:bodyPr/>
          <a:lstStyle/>
          <a:p>
            <a:pPr eaLnBrk="1" hangingPunct="1"/>
            <a:r>
              <a:rPr lang="en-US" altLang="en-US" dirty="0"/>
              <a:t>Dating of Jeremiah’s Prophecies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796539" y="1695070"/>
            <a:ext cx="5715000" cy="4924425"/>
            <a:chOff x="1056" y="1026"/>
            <a:chExt cx="3600" cy="3102"/>
          </a:xfrm>
        </p:grpSpPr>
        <p:grpSp>
          <p:nvGrpSpPr>
            <p:cNvPr id="14458" name="Group 3"/>
            <p:cNvGrpSpPr>
              <a:grpSpLocks/>
            </p:cNvGrpSpPr>
            <p:nvPr/>
          </p:nvGrpSpPr>
          <p:grpSpPr bwMode="auto">
            <a:xfrm>
              <a:off x="1056" y="1228"/>
              <a:ext cx="3600" cy="2900"/>
              <a:chOff x="1056" y="1238"/>
              <a:chExt cx="3600" cy="2900"/>
            </a:xfrm>
          </p:grpSpPr>
          <p:sp>
            <p:nvSpPr>
              <p:cNvPr id="14460" name="Rectangle 4"/>
              <p:cNvSpPr>
                <a:spLocks noChangeArrowheads="1"/>
              </p:cNvSpPr>
              <p:nvPr/>
            </p:nvSpPr>
            <p:spPr bwMode="auto">
              <a:xfrm>
                <a:off x="1056" y="1430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1" name="Rectangle 5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2" name="Rectangle 6"/>
              <p:cNvSpPr>
                <a:spLocks noChangeArrowheads="1"/>
              </p:cNvSpPr>
              <p:nvPr/>
            </p:nvSpPr>
            <p:spPr bwMode="auto">
              <a:xfrm>
                <a:off x="1056" y="1824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3" name="Rectangle 7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4" name="Rectangle 8"/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5" name="Rectangle 9"/>
              <p:cNvSpPr>
                <a:spLocks noChangeArrowheads="1"/>
              </p:cNvSpPr>
              <p:nvPr/>
            </p:nvSpPr>
            <p:spPr bwMode="auto">
              <a:xfrm>
                <a:off x="1056" y="2400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6" name="Rectangle 10"/>
              <p:cNvSpPr>
                <a:spLocks noChangeArrowheads="1"/>
              </p:cNvSpPr>
              <p:nvPr/>
            </p:nvSpPr>
            <p:spPr bwMode="auto">
              <a:xfrm>
                <a:off x="1056" y="2592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7" name="Rectangle 11"/>
              <p:cNvSpPr>
                <a:spLocks noChangeArrowheads="1"/>
              </p:cNvSpPr>
              <p:nvPr/>
            </p:nvSpPr>
            <p:spPr bwMode="auto">
              <a:xfrm>
                <a:off x="1056" y="2784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8" name="Rectangle 12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9" name="Rectangle 13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0" name="Rectangl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1" name="Rectangle 15"/>
              <p:cNvSpPr>
                <a:spLocks noChangeArrowheads="1"/>
              </p:cNvSpPr>
              <p:nvPr/>
            </p:nvSpPr>
            <p:spPr bwMode="auto">
              <a:xfrm>
                <a:off x="1056" y="3552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2" name="Rectangle 16"/>
              <p:cNvSpPr>
                <a:spLocks noChangeArrowheads="1"/>
              </p:cNvSpPr>
              <p:nvPr/>
            </p:nvSpPr>
            <p:spPr bwMode="auto">
              <a:xfrm>
                <a:off x="1056" y="3744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3" name="Rectangle 17"/>
              <p:cNvSpPr>
                <a:spLocks noChangeArrowheads="1"/>
              </p:cNvSpPr>
              <p:nvPr/>
            </p:nvSpPr>
            <p:spPr bwMode="auto">
              <a:xfrm>
                <a:off x="1056" y="3936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4" name="Rectangle 18"/>
              <p:cNvSpPr>
                <a:spLocks noChangeArrowheads="1"/>
              </p:cNvSpPr>
              <p:nvPr/>
            </p:nvSpPr>
            <p:spPr bwMode="auto">
              <a:xfrm>
                <a:off x="1056" y="1238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459" name="Rectangle 19"/>
            <p:cNvSpPr>
              <a:spLocks noChangeArrowheads="1"/>
            </p:cNvSpPr>
            <p:nvPr/>
          </p:nvSpPr>
          <p:spPr bwMode="auto">
            <a:xfrm>
              <a:off x="1057" y="1026"/>
              <a:ext cx="3599" cy="20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2834640" y="2333244"/>
            <a:ext cx="347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1-6</a:t>
            </a:r>
          </a:p>
        </p:txBody>
      </p:sp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2869565" y="413346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14-17</a:t>
            </a:r>
          </a:p>
        </p:txBody>
      </p:sp>
      <p:sp>
        <p:nvSpPr>
          <p:cNvPr id="14343" name="Text Box 23"/>
          <p:cNvSpPr txBox="1">
            <a:spLocks noChangeArrowheads="1"/>
          </p:cNvSpPr>
          <p:nvPr/>
        </p:nvSpPr>
        <p:spPr bwMode="auto">
          <a:xfrm>
            <a:off x="3368040" y="262534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11-13</a:t>
            </a: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2875914" y="3250819"/>
            <a:ext cx="446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7-10</a:t>
            </a:r>
          </a:p>
        </p:txBody>
      </p:sp>
      <p:sp>
        <p:nvSpPr>
          <p:cNvPr id="14345" name="Text Box 26"/>
          <p:cNvSpPr txBox="1">
            <a:spLocks noChangeArrowheads="1"/>
          </p:cNvSpPr>
          <p:nvPr/>
        </p:nvSpPr>
        <p:spPr bwMode="auto">
          <a:xfrm>
            <a:off x="4110990" y="475259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4346" name="Text Box 27"/>
          <p:cNvSpPr txBox="1">
            <a:spLocks noChangeArrowheads="1"/>
          </p:cNvSpPr>
          <p:nvPr/>
        </p:nvSpPr>
        <p:spPr bwMode="auto">
          <a:xfrm>
            <a:off x="4431664" y="3298444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22:1-23</a:t>
            </a:r>
          </a:p>
        </p:txBody>
      </p:sp>
      <p:sp>
        <p:nvSpPr>
          <p:cNvPr id="14347" name="Text Box 28"/>
          <p:cNvSpPr txBox="1">
            <a:spLocks noChangeArrowheads="1"/>
          </p:cNvSpPr>
          <p:nvPr/>
        </p:nvSpPr>
        <p:spPr bwMode="auto">
          <a:xfrm>
            <a:off x="4434840" y="4457319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22:24-30</a:t>
            </a:r>
          </a:p>
        </p:txBody>
      </p:sp>
      <p:sp>
        <p:nvSpPr>
          <p:cNvPr id="14348" name="Text Box 29"/>
          <p:cNvSpPr txBox="1">
            <a:spLocks noChangeArrowheads="1"/>
          </p:cNvSpPr>
          <p:nvPr/>
        </p:nvSpPr>
        <p:spPr bwMode="auto">
          <a:xfrm>
            <a:off x="5046027" y="4136644"/>
            <a:ext cx="544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23-24</a:t>
            </a:r>
          </a:p>
        </p:txBody>
      </p:sp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5101590" y="3600069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4350" name="Text Box 32"/>
          <p:cNvSpPr txBox="1">
            <a:spLocks noChangeArrowheads="1"/>
          </p:cNvSpPr>
          <p:nvPr/>
        </p:nvSpPr>
        <p:spPr bwMode="auto">
          <a:xfrm>
            <a:off x="5409565" y="475259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27-28</a:t>
            </a:r>
          </a:p>
        </p:txBody>
      </p:sp>
      <p:sp>
        <p:nvSpPr>
          <p:cNvPr id="14351" name="Text Box 33"/>
          <p:cNvSpPr txBox="1">
            <a:spLocks noChangeArrowheads="1"/>
          </p:cNvSpPr>
          <p:nvPr/>
        </p:nvSpPr>
        <p:spPr bwMode="auto">
          <a:xfrm>
            <a:off x="5815965" y="411441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29-31</a:t>
            </a:r>
          </a:p>
        </p:txBody>
      </p:sp>
      <p:sp>
        <p:nvSpPr>
          <p:cNvPr id="14352" name="Text Box 34"/>
          <p:cNvSpPr txBox="1">
            <a:spLocks noChangeArrowheads="1"/>
          </p:cNvSpPr>
          <p:nvPr/>
        </p:nvSpPr>
        <p:spPr bwMode="auto">
          <a:xfrm>
            <a:off x="6149340" y="506691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32-34</a:t>
            </a:r>
          </a:p>
        </p:txBody>
      </p:sp>
      <p:sp>
        <p:nvSpPr>
          <p:cNvPr id="14353" name="Text Box 35"/>
          <p:cNvSpPr txBox="1">
            <a:spLocks noChangeArrowheads="1"/>
          </p:cNvSpPr>
          <p:nvPr/>
        </p:nvSpPr>
        <p:spPr bwMode="auto">
          <a:xfrm>
            <a:off x="6158865" y="359054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4354" name="Text Box 36"/>
          <p:cNvSpPr txBox="1">
            <a:spLocks noChangeArrowheads="1"/>
          </p:cNvSpPr>
          <p:nvPr/>
        </p:nvSpPr>
        <p:spPr bwMode="auto">
          <a:xfrm>
            <a:off x="6482715" y="3476244"/>
            <a:ext cx="59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36:1-8</a:t>
            </a:r>
          </a:p>
        </p:txBody>
      </p:sp>
      <p:sp>
        <p:nvSpPr>
          <p:cNvPr id="14355" name="Text Box 37"/>
          <p:cNvSpPr txBox="1">
            <a:spLocks noChangeArrowheads="1"/>
          </p:cNvSpPr>
          <p:nvPr/>
        </p:nvSpPr>
        <p:spPr bwMode="auto">
          <a:xfrm>
            <a:off x="5530215" y="347624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4356" name="Text Box 38"/>
          <p:cNvSpPr txBox="1">
            <a:spLocks noChangeArrowheads="1"/>
          </p:cNvSpPr>
          <p:nvPr/>
        </p:nvSpPr>
        <p:spPr bwMode="auto">
          <a:xfrm>
            <a:off x="6777990" y="505739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14357" name="Text Box 39"/>
          <p:cNvSpPr txBox="1">
            <a:spLocks noChangeArrowheads="1"/>
          </p:cNvSpPr>
          <p:nvPr/>
        </p:nvSpPr>
        <p:spPr bwMode="auto">
          <a:xfrm>
            <a:off x="7111365" y="506691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38-44</a:t>
            </a:r>
          </a:p>
        </p:txBody>
      </p:sp>
      <p:sp>
        <p:nvSpPr>
          <p:cNvPr id="14358" name="Text Box 40"/>
          <p:cNvSpPr txBox="1">
            <a:spLocks noChangeArrowheads="1"/>
          </p:cNvSpPr>
          <p:nvPr/>
        </p:nvSpPr>
        <p:spPr bwMode="auto">
          <a:xfrm>
            <a:off x="7435215" y="3561969"/>
            <a:ext cx="938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45:1-49:33</a:t>
            </a:r>
          </a:p>
        </p:txBody>
      </p:sp>
      <p:sp>
        <p:nvSpPr>
          <p:cNvPr id="14359" name="Text Box 41"/>
          <p:cNvSpPr txBox="1">
            <a:spLocks noChangeArrowheads="1"/>
          </p:cNvSpPr>
          <p:nvPr/>
        </p:nvSpPr>
        <p:spPr bwMode="auto">
          <a:xfrm>
            <a:off x="7508240" y="4136644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49:34-39</a:t>
            </a:r>
          </a:p>
        </p:txBody>
      </p:sp>
      <p:sp>
        <p:nvSpPr>
          <p:cNvPr id="14360" name="Text Box 42"/>
          <p:cNvSpPr txBox="1">
            <a:spLocks noChangeArrowheads="1"/>
          </p:cNvSpPr>
          <p:nvPr/>
        </p:nvSpPr>
        <p:spPr bwMode="auto">
          <a:xfrm>
            <a:off x="7663815" y="450494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50-51</a:t>
            </a:r>
          </a:p>
        </p:txBody>
      </p:sp>
      <p:sp>
        <p:nvSpPr>
          <p:cNvPr id="14361" name="Text Box 43"/>
          <p:cNvSpPr txBox="1">
            <a:spLocks noChangeArrowheads="1"/>
          </p:cNvSpPr>
          <p:nvPr/>
        </p:nvSpPr>
        <p:spPr bwMode="auto">
          <a:xfrm>
            <a:off x="8054340" y="6324219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52</a:t>
            </a:r>
          </a:p>
        </p:txBody>
      </p:sp>
      <p:sp>
        <p:nvSpPr>
          <p:cNvPr id="14362" name="Oval 45"/>
          <p:cNvSpPr>
            <a:spLocks noChangeArrowheads="1"/>
          </p:cNvSpPr>
          <p:nvPr/>
        </p:nvSpPr>
        <p:spPr bwMode="auto">
          <a:xfrm>
            <a:off x="8000365" y="6495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3" name="Oval 47"/>
          <p:cNvSpPr>
            <a:spLocks noChangeArrowheads="1"/>
          </p:cNvSpPr>
          <p:nvPr/>
        </p:nvSpPr>
        <p:spPr bwMode="auto">
          <a:xfrm>
            <a:off x="4876165" y="42985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4" name="Oval 48"/>
          <p:cNvSpPr>
            <a:spLocks noChangeArrowheads="1"/>
          </p:cNvSpPr>
          <p:nvPr/>
        </p:nvSpPr>
        <p:spPr bwMode="auto">
          <a:xfrm>
            <a:off x="5333365" y="38762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5" name="Oval 49"/>
          <p:cNvSpPr>
            <a:spLocks noChangeArrowheads="1"/>
          </p:cNvSpPr>
          <p:nvPr/>
        </p:nvSpPr>
        <p:spPr bwMode="auto">
          <a:xfrm>
            <a:off x="5466715" y="36476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6" name="Oval 50"/>
          <p:cNvSpPr>
            <a:spLocks noChangeArrowheads="1"/>
          </p:cNvSpPr>
          <p:nvPr/>
        </p:nvSpPr>
        <p:spPr bwMode="auto">
          <a:xfrm>
            <a:off x="5733415" y="45525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7" name="Oval 51"/>
          <p:cNvSpPr>
            <a:spLocks noChangeArrowheads="1"/>
          </p:cNvSpPr>
          <p:nvPr/>
        </p:nvSpPr>
        <p:spPr bwMode="auto">
          <a:xfrm>
            <a:off x="6371590" y="48668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8" name="Oval 52"/>
          <p:cNvSpPr>
            <a:spLocks noChangeArrowheads="1"/>
          </p:cNvSpPr>
          <p:nvPr/>
        </p:nvSpPr>
        <p:spPr bwMode="auto">
          <a:xfrm>
            <a:off x="6390640" y="3828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9" name="Oval 53"/>
          <p:cNvSpPr>
            <a:spLocks noChangeArrowheads="1"/>
          </p:cNvSpPr>
          <p:nvPr/>
        </p:nvSpPr>
        <p:spPr bwMode="auto">
          <a:xfrm>
            <a:off x="6685915" y="38953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0" name="Oval 54"/>
          <p:cNvSpPr>
            <a:spLocks noChangeArrowheads="1"/>
          </p:cNvSpPr>
          <p:nvPr/>
        </p:nvSpPr>
        <p:spPr bwMode="auto">
          <a:xfrm>
            <a:off x="6730365" y="40001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1" name="Oval 55"/>
          <p:cNvSpPr>
            <a:spLocks noChangeArrowheads="1"/>
          </p:cNvSpPr>
          <p:nvPr/>
        </p:nvSpPr>
        <p:spPr bwMode="auto">
          <a:xfrm>
            <a:off x="6933565" y="49240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2" name="Oval 56"/>
          <p:cNvSpPr>
            <a:spLocks noChangeArrowheads="1"/>
          </p:cNvSpPr>
          <p:nvPr/>
        </p:nvSpPr>
        <p:spPr bwMode="auto">
          <a:xfrm>
            <a:off x="7111365" y="4971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3" name="Oval 57"/>
          <p:cNvSpPr>
            <a:spLocks noChangeArrowheads="1"/>
          </p:cNvSpPr>
          <p:nvPr/>
        </p:nvSpPr>
        <p:spPr bwMode="auto">
          <a:xfrm>
            <a:off x="7400290" y="38667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4" name="Oval 58"/>
          <p:cNvSpPr>
            <a:spLocks noChangeArrowheads="1"/>
          </p:cNvSpPr>
          <p:nvPr/>
        </p:nvSpPr>
        <p:spPr bwMode="auto">
          <a:xfrm>
            <a:off x="7457440" y="43715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5" name="Oval 59"/>
          <p:cNvSpPr>
            <a:spLocks noChangeArrowheads="1"/>
          </p:cNvSpPr>
          <p:nvPr/>
        </p:nvSpPr>
        <p:spPr bwMode="auto">
          <a:xfrm>
            <a:off x="7587615" y="46954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6" name="Oval 61"/>
          <p:cNvSpPr>
            <a:spLocks noChangeArrowheads="1"/>
          </p:cNvSpPr>
          <p:nvPr/>
        </p:nvSpPr>
        <p:spPr bwMode="auto">
          <a:xfrm>
            <a:off x="3291840" y="28666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7" name="Oval 63"/>
          <p:cNvSpPr>
            <a:spLocks noChangeArrowheads="1"/>
          </p:cNvSpPr>
          <p:nvPr/>
        </p:nvSpPr>
        <p:spPr bwMode="auto">
          <a:xfrm>
            <a:off x="2758440" y="25618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8" name="Oval 64"/>
          <p:cNvSpPr>
            <a:spLocks noChangeArrowheads="1"/>
          </p:cNvSpPr>
          <p:nvPr/>
        </p:nvSpPr>
        <p:spPr bwMode="auto">
          <a:xfrm>
            <a:off x="3063240" y="31714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9" name="Line 65"/>
          <p:cNvSpPr>
            <a:spLocks noChangeShapeType="1"/>
          </p:cNvSpPr>
          <p:nvPr/>
        </p:nvSpPr>
        <p:spPr bwMode="auto">
          <a:xfrm>
            <a:off x="2834639" y="2638044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0" name="Line 66"/>
          <p:cNvSpPr>
            <a:spLocks noChangeShapeType="1"/>
          </p:cNvSpPr>
          <p:nvPr/>
        </p:nvSpPr>
        <p:spPr bwMode="auto">
          <a:xfrm flipV="1">
            <a:off x="3139439" y="2917444"/>
            <a:ext cx="1778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Line 67"/>
          <p:cNvSpPr>
            <a:spLocks noChangeShapeType="1"/>
          </p:cNvSpPr>
          <p:nvPr/>
        </p:nvSpPr>
        <p:spPr bwMode="auto">
          <a:xfrm flipH="1" flipV="1">
            <a:off x="3342639" y="2866644"/>
            <a:ext cx="101600" cy="138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Oval 69"/>
          <p:cNvSpPr>
            <a:spLocks noChangeArrowheads="1"/>
          </p:cNvSpPr>
          <p:nvPr/>
        </p:nvSpPr>
        <p:spPr bwMode="auto">
          <a:xfrm>
            <a:off x="3390265" y="4209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83" name="Oval 71"/>
          <p:cNvSpPr>
            <a:spLocks noChangeArrowheads="1"/>
          </p:cNvSpPr>
          <p:nvPr/>
        </p:nvSpPr>
        <p:spPr bwMode="auto">
          <a:xfrm>
            <a:off x="4053840" y="47716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84" name="Oval 72"/>
          <p:cNvSpPr>
            <a:spLocks noChangeArrowheads="1"/>
          </p:cNvSpPr>
          <p:nvPr/>
        </p:nvSpPr>
        <p:spPr bwMode="auto">
          <a:xfrm>
            <a:off x="4453890" y="36572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85" name="Oval 73"/>
          <p:cNvSpPr>
            <a:spLocks noChangeArrowheads="1"/>
          </p:cNvSpPr>
          <p:nvPr/>
        </p:nvSpPr>
        <p:spPr bwMode="auto">
          <a:xfrm>
            <a:off x="4596765" y="41906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86" name="Line 74"/>
          <p:cNvSpPr>
            <a:spLocks noChangeShapeType="1"/>
          </p:cNvSpPr>
          <p:nvPr/>
        </p:nvSpPr>
        <p:spPr bwMode="auto">
          <a:xfrm flipV="1">
            <a:off x="3431540" y="3358770"/>
            <a:ext cx="174625" cy="879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7" name="Line 75"/>
          <p:cNvSpPr>
            <a:spLocks noChangeShapeType="1"/>
          </p:cNvSpPr>
          <p:nvPr/>
        </p:nvSpPr>
        <p:spPr bwMode="auto">
          <a:xfrm flipH="1" flipV="1">
            <a:off x="3653790" y="3336545"/>
            <a:ext cx="447675" cy="146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Line 76"/>
          <p:cNvSpPr>
            <a:spLocks noChangeShapeType="1"/>
          </p:cNvSpPr>
          <p:nvPr/>
        </p:nvSpPr>
        <p:spPr bwMode="auto">
          <a:xfrm flipV="1">
            <a:off x="4120514" y="3695319"/>
            <a:ext cx="381000" cy="1104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9" name="Line 77"/>
          <p:cNvSpPr>
            <a:spLocks noChangeShapeType="1"/>
          </p:cNvSpPr>
          <p:nvPr/>
        </p:nvSpPr>
        <p:spPr bwMode="auto">
          <a:xfrm flipH="1" flipV="1">
            <a:off x="4491989" y="3695320"/>
            <a:ext cx="133350" cy="542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Line 78"/>
          <p:cNvSpPr>
            <a:spLocks noChangeShapeType="1"/>
          </p:cNvSpPr>
          <p:nvPr/>
        </p:nvSpPr>
        <p:spPr bwMode="auto">
          <a:xfrm>
            <a:off x="4634865" y="4228719"/>
            <a:ext cx="314325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Line 79"/>
          <p:cNvSpPr>
            <a:spLocks noChangeShapeType="1"/>
          </p:cNvSpPr>
          <p:nvPr/>
        </p:nvSpPr>
        <p:spPr bwMode="auto">
          <a:xfrm flipV="1">
            <a:off x="4939664" y="3914394"/>
            <a:ext cx="43815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Line 80"/>
          <p:cNvSpPr>
            <a:spLocks noChangeShapeType="1"/>
          </p:cNvSpPr>
          <p:nvPr/>
        </p:nvSpPr>
        <p:spPr bwMode="auto">
          <a:xfrm flipH="1" flipV="1">
            <a:off x="5496878" y="3704845"/>
            <a:ext cx="257175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3" name="Line 81"/>
          <p:cNvSpPr>
            <a:spLocks noChangeShapeType="1"/>
          </p:cNvSpPr>
          <p:nvPr/>
        </p:nvSpPr>
        <p:spPr bwMode="auto">
          <a:xfrm flipV="1">
            <a:off x="5363527" y="3657219"/>
            <a:ext cx="13335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4" name="Line 82"/>
          <p:cNvSpPr>
            <a:spLocks noChangeShapeType="1"/>
          </p:cNvSpPr>
          <p:nvPr/>
        </p:nvSpPr>
        <p:spPr bwMode="auto">
          <a:xfrm flipV="1">
            <a:off x="6420803" y="3857244"/>
            <a:ext cx="9525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5" name="Oval 83"/>
          <p:cNvSpPr>
            <a:spLocks noChangeArrowheads="1"/>
          </p:cNvSpPr>
          <p:nvPr/>
        </p:nvSpPr>
        <p:spPr bwMode="auto">
          <a:xfrm>
            <a:off x="6181090" y="43715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96" name="Line 84"/>
          <p:cNvSpPr>
            <a:spLocks noChangeShapeType="1"/>
          </p:cNvSpPr>
          <p:nvPr/>
        </p:nvSpPr>
        <p:spPr bwMode="auto">
          <a:xfrm flipV="1">
            <a:off x="5806439" y="4428745"/>
            <a:ext cx="4191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7" name="Line 85"/>
          <p:cNvSpPr>
            <a:spLocks noChangeShapeType="1"/>
          </p:cNvSpPr>
          <p:nvPr/>
        </p:nvSpPr>
        <p:spPr bwMode="auto">
          <a:xfrm flipH="1" flipV="1">
            <a:off x="6235065" y="4409694"/>
            <a:ext cx="180975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8" name="Line 86"/>
          <p:cNvSpPr>
            <a:spLocks noChangeShapeType="1"/>
          </p:cNvSpPr>
          <p:nvPr/>
        </p:nvSpPr>
        <p:spPr bwMode="auto">
          <a:xfrm flipH="1" flipV="1">
            <a:off x="6416039" y="3876294"/>
            <a:ext cx="3238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9" name="Line 87"/>
          <p:cNvSpPr>
            <a:spLocks noChangeShapeType="1"/>
          </p:cNvSpPr>
          <p:nvPr/>
        </p:nvSpPr>
        <p:spPr bwMode="auto">
          <a:xfrm flipH="1" flipV="1">
            <a:off x="6758940" y="3952494"/>
            <a:ext cx="21907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0" name="Line 88"/>
          <p:cNvSpPr>
            <a:spLocks noChangeShapeType="1"/>
          </p:cNvSpPr>
          <p:nvPr/>
        </p:nvSpPr>
        <p:spPr bwMode="auto">
          <a:xfrm flipH="1" flipV="1">
            <a:off x="6949439" y="4943095"/>
            <a:ext cx="2286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1" name="Line 89"/>
          <p:cNvSpPr>
            <a:spLocks noChangeShapeType="1"/>
          </p:cNvSpPr>
          <p:nvPr/>
        </p:nvSpPr>
        <p:spPr bwMode="auto">
          <a:xfrm flipV="1">
            <a:off x="7187564" y="3885819"/>
            <a:ext cx="266700" cy="1162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2" name="Line 90"/>
          <p:cNvSpPr>
            <a:spLocks noChangeShapeType="1"/>
          </p:cNvSpPr>
          <p:nvPr/>
        </p:nvSpPr>
        <p:spPr bwMode="auto">
          <a:xfrm flipH="1" flipV="1">
            <a:off x="7444740" y="3904869"/>
            <a:ext cx="47625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3" name="Line 91"/>
          <p:cNvSpPr>
            <a:spLocks noChangeShapeType="1"/>
          </p:cNvSpPr>
          <p:nvPr/>
        </p:nvSpPr>
        <p:spPr bwMode="auto">
          <a:xfrm flipH="1" flipV="1">
            <a:off x="7482840" y="4381119"/>
            <a:ext cx="16192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4" name="Line 92"/>
          <p:cNvSpPr>
            <a:spLocks noChangeShapeType="1"/>
          </p:cNvSpPr>
          <p:nvPr/>
        </p:nvSpPr>
        <p:spPr bwMode="auto">
          <a:xfrm flipH="1" flipV="1">
            <a:off x="7614602" y="4722432"/>
            <a:ext cx="436562" cy="1763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5" name="Text Box 93"/>
          <p:cNvSpPr txBox="1">
            <a:spLocks noChangeArrowheads="1"/>
          </p:cNvSpPr>
          <p:nvPr/>
        </p:nvSpPr>
        <p:spPr bwMode="auto">
          <a:xfrm>
            <a:off x="1567815" y="2687258"/>
            <a:ext cx="4746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JOSIAH</a:t>
            </a:r>
          </a:p>
        </p:txBody>
      </p:sp>
      <p:sp>
        <p:nvSpPr>
          <p:cNvPr id="14406" name="Text Box 94"/>
          <p:cNvSpPr txBox="1">
            <a:spLocks noChangeArrowheads="1"/>
          </p:cNvSpPr>
          <p:nvPr/>
        </p:nvSpPr>
        <p:spPr bwMode="auto">
          <a:xfrm>
            <a:off x="1245553" y="3476245"/>
            <a:ext cx="758221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JEHOAHAZ</a:t>
            </a:r>
          </a:p>
        </p:txBody>
      </p:sp>
      <p:sp>
        <p:nvSpPr>
          <p:cNvPr id="14407" name="Text Box 95"/>
          <p:cNvSpPr txBox="1">
            <a:spLocks noChangeArrowheads="1"/>
          </p:cNvSpPr>
          <p:nvPr/>
        </p:nvSpPr>
        <p:spPr bwMode="auto">
          <a:xfrm>
            <a:off x="1397953" y="3841370"/>
            <a:ext cx="758221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JEHOIAKIM</a:t>
            </a:r>
          </a:p>
        </p:txBody>
      </p:sp>
      <p:sp>
        <p:nvSpPr>
          <p:cNvPr id="14408" name="Text Box 96"/>
          <p:cNvSpPr txBox="1">
            <a:spLocks noChangeArrowheads="1"/>
          </p:cNvSpPr>
          <p:nvPr/>
        </p:nvSpPr>
        <p:spPr bwMode="auto">
          <a:xfrm>
            <a:off x="1158240" y="4098545"/>
            <a:ext cx="8429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JEHOIACHIN</a:t>
            </a:r>
          </a:p>
        </p:txBody>
      </p:sp>
      <p:sp>
        <p:nvSpPr>
          <p:cNvPr id="14409" name="Text Box 97"/>
          <p:cNvSpPr txBox="1">
            <a:spLocks noChangeArrowheads="1"/>
          </p:cNvSpPr>
          <p:nvPr/>
        </p:nvSpPr>
        <p:spPr bwMode="auto">
          <a:xfrm>
            <a:off x="1478915" y="4466845"/>
            <a:ext cx="6778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ZEDEKIAH</a:t>
            </a:r>
          </a:p>
        </p:txBody>
      </p:sp>
      <p:sp>
        <p:nvSpPr>
          <p:cNvPr id="14410" name="Text Box 98"/>
          <p:cNvSpPr txBox="1">
            <a:spLocks noChangeArrowheads="1"/>
          </p:cNvSpPr>
          <p:nvPr/>
        </p:nvSpPr>
        <p:spPr bwMode="auto">
          <a:xfrm>
            <a:off x="1329689" y="5060570"/>
            <a:ext cx="692150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GEDALIAH</a:t>
            </a:r>
          </a:p>
        </p:txBody>
      </p:sp>
      <p:sp>
        <p:nvSpPr>
          <p:cNvPr id="14411" name="Text Box 99"/>
          <p:cNvSpPr txBox="1">
            <a:spLocks noChangeArrowheads="1"/>
          </p:cNvSpPr>
          <p:nvPr/>
        </p:nvSpPr>
        <p:spPr bwMode="auto">
          <a:xfrm>
            <a:off x="1066163" y="1602218"/>
            <a:ext cx="117475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KINGS</a:t>
            </a:r>
          </a:p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Of</a:t>
            </a:r>
          </a:p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JUDAH</a:t>
            </a:r>
          </a:p>
        </p:txBody>
      </p:sp>
      <p:sp>
        <p:nvSpPr>
          <p:cNvPr id="14412" name="Rectangle 100"/>
          <p:cNvSpPr>
            <a:spLocks noChangeArrowheads="1"/>
          </p:cNvSpPr>
          <p:nvPr/>
        </p:nvSpPr>
        <p:spPr bwMode="auto">
          <a:xfrm>
            <a:off x="2225039" y="1606170"/>
            <a:ext cx="241300" cy="192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13" name="Rectangle 101"/>
          <p:cNvSpPr>
            <a:spLocks noChangeArrowheads="1"/>
          </p:cNvSpPr>
          <p:nvPr/>
        </p:nvSpPr>
        <p:spPr bwMode="auto">
          <a:xfrm>
            <a:off x="2225039" y="3552444"/>
            <a:ext cx="2286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14" name="Rectangle 102"/>
          <p:cNvSpPr>
            <a:spLocks noChangeArrowheads="1"/>
          </p:cNvSpPr>
          <p:nvPr/>
        </p:nvSpPr>
        <p:spPr bwMode="auto">
          <a:xfrm>
            <a:off x="2225039" y="4162044"/>
            <a:ext cx="228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15" name="Line 103"/>
          <p:cNvSpPr>
            <a:spLocks noChangeShapeType="1"/>
          </p:cNvSpPr>
          <p:nvPr/>
        </p:nvSpPr>
        <p:spPr bwMode="auto">
          <a:xfrm>
            <a:off x="4644389" y="4266820"/>
            <a:ext cx="1905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6" name="Rectangle 104"/>
          <p:cNvSpPr>
            <a:spLocks noChangeArrowheads="1"/>
          </p:cNvSpPr>
          <p:nvPr/>
        </p:nvSpPr>
        <p:spPr bwMode="auto">
          <a:xfrm>
            <a:off x="2798064" y="1361314"/>
            <a:ext cx="5721095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4417" name="Group 105"/>
          <p:cNvGrpSpPr>
            <a:grpSpLocks/>
          </p:cNvGrpSpPr>
          <p:nvPr/>
        </p:nvGrpSpPr>
        <p:grpSpPr bwMode="auto">
          <a:xfrm>
            <a:off x="2482215" y="1314070"/>
            <a:ext cx="231775" cy="5364163"/>
            <a:chOff x="882" y="798"/>
            <a:chExt cx="146" cy="3379"/>
          </a:xfrm>
        </p:grpSpPr>
        <p:grpSp>
          <p:nvGrpSpPr>
            <p:cNvPr id="14439" name="Group 106"/>
            <p:cNvGrpSpPr>
              <a:grpSpLocks/>
            </p:cNvGrpSpPr>
            <p:nvPr/>
          </p:nvGrpSpPr>
          <p:grpSpPr bwMode="auto">
            <a:xfrm>
              <a:off x="896" y="1177"/>
              <a:ext cx="132" cy="3000"/>
              <a:chOff x="896" y="1177"/>
              <a:chExt cx="132" cy="3000"/>
            </a:xfrm>
          </p:grpSpPr>
          <p:sp>
            <p:nvSpPr>
              <p:cNvPr id="14442" name="Text Box 107"/>
              <p:cNvSpPr txBox="1">
                <a:spLocks noChangeArrowheads="1"/>
              </p:cNvSpPr>
              <p:nvPr/>
            </p:nvSpPr>
            <p:spPr bwMode="auto">
              <a:xfrm>
                <a:off x="896" y="117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635</a:t>
                </a:r>
              </a:p>
            </p:txBody>
          </p:sp>
          <p:sp>
            <p:nvSpPr>
              <p:cNvPr id="14443" name="Text Box 108"/>
              <p:cNvSpPr txBox="1">
                <a:spLocks noChangeArrowheads="1"/>
              </p:cNvSpPr>
              <p:nvPr/>
            </p:nvSpPr>
            <p:spPr bwMode="auto">
              <a:xfrm>
                <a:off x="896" y="138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630</a:t>
                </a:r>
              </a:p>
            </p:txBody>
          </p:sp>
          <p:sp>
            <p:nvSpPr>
              <p:cNvPr id="14444" name="Text Box 109"/>
              <p:cNvSpPr txBox="1">
                <a:spLocks noChangeArrowheads="1"/>
              </p:cNvSpPr>
              <p:nvPr/>
            </p:nvSpPr>
            <p:spPr bwMode="auto">
              <a:xfrm>
                <a:off x="896" y="157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625</a:t>
                </a:r>
              </a:p>
            </p:txBody>
          </p:sp>
          <p:sp>
            <p:nvSpPr>
              <p:cNvPr id="14445" name="Text Box 110"/>
              <p:cNvSpPr txBox="1">
                <a:spLocks noChangeArrowheads="1"/>
              </p:cNvSpPr>
              <p:nvPr/>
            </p:nvSpPr>
            <p:spPr bwMode="auto">
              <a:xfrm>
                <a:off x="896" y="177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620</a:t>
                </a:r>
              </a:p>
            </p:txBody>
          </p:sp>
          <p:sp>
            <p:nvSpPr>
              <p:cNvPr id="14446" name="Text Box 111"/>
              <p:cNvSpPr txBox="1">
                <a:spLocks noChangeArrowheads="1"/>
              </p:cNvSpPr>
              <p:nvPr/>
            </p:nvSpPr>
            <p:spPr bwMode="auto">
              <a:xfrm>
                <a:off x="896" y="195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615</a:t>
                </a:r>
              </a:p>
            </p:txBody>
          </p:sp>
          <p:sp>
            <p:nvSpPr>
              <p:cNvPr id="14447" name="Text Box 112"/>
              <p:cNvSpPr txBox="1">
                <a:spLocks noChangeArrowheads="1"/>
              </p:cNvSpPr>
              <p:nvPr/>
            </p:nvSpPr>
            <p:spPr bwMode="auto">
              <a:xfrm>
                <a:off x="896" y="2155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610</a:t>
                </a:r>
              </a:p>
            </p:txBody>
          </p:sp>
          <p:sp>
            <p:nvSpPr>
              <p:cNvPr id="14448" name="Text Box 113"/>
              <p:cNvSpPr txBox="1">
                <a:spLocks noChangeArrowheads="1"/>
              </p:cNvSpPr>
              <p:nvPr/>
            </p:nvSpPr>
            <p:spPr bwMode="auto">
              <a:xfrm>
                <a:off x="896" y="234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605</a:t>
                </a:r>
              </a:p>
            </p:txBody>
          </p:sp>
          <p:sp>
            <p:nvSpPr>
              <p:cNvPr id="14449" name="Text Box 114"/>
              <p:cNvSpPr txBox="1">
                <a:spLocks noChangeArrowheads="1"/>
              </p:cNvSpPr>
              <p:nvPr/>
            </p:nvSpPr>
            <p:spPr bwMode="auto">
              <a:xfrm>
                <a:off x="896" y="253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600</a:t>
                </a:r>
              </a:p>
            </p:txBody>
          </p:sp>
          <p:sp>
            <p:nvSpPr>
              <p:cNvPr id="14450" name="Text Box 115"/>
              <p:cNvSpPr txBox="1">
                <a:spLocks noChangeArrowheads="1"/>
              </p:cNvSpPr>
              <p:nvPr/>
            </p:nvSpPr>
            <p:spPr bwMode="auto">
              <a:xfrm>
                <a:off x="896" y="273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595</a:t>
                </a:r>
              </a:p>
            </p:txBody>
          </p:sp>
          <p:sp>
            <p:nvSpPr>
              <p:cNvPr id="14451" name="Text Box 116"/>
              <p:cNvSpPr txBox="1">
                <a:spLocks noChangeArrowheads="1"/>
              </p:cNvSpPr>
              <p:nvPr/>
            </p:nvSpPr>
            <p:spPr bwMode="auto">
              <a:xfrm>
                <a:off x="896" y="292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590</a:t>
                </a:r>
              </a:p>
            </p:txBody>
          </p:sp>
          <p:sp>
            <p:nvSpPr>
              <p:cNvPr id="14452" name="Text Box 117"/>
              <p:cNvSpPr txBox="1">
                <a:spLocks noChangeArrowheads="1"/>
              </p:cNvSpPr>
              <p:nvPr/>
            </p:nvSpPr>
            <p:spPr bwMode="auto">
              <a:xfrm>
                <a:off x="896" y="312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585</a:t>
                </a:r>
              </a:p>
            </p:txBody>
          </p:sp>
          <p:sp>
            <p:nvSpPr>
              <p:cNvPr id="14453" name="Text Box 118"/>
              <p:cNvSpPr txBox="1">
                <a:spLocks noChangeArrowheads="1"/>
              </p:cNvSpPr>
              <p:nvPr/>
            </p:nvSpPr>
            <p:spPr bwMode="auto">
              <a:xfrm>
                <a:off x="896" y="331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580</a:t>
                </a:r>
              </a:p>
            </p:txBody>
          </p:sp>
          <p:sp>
            <p:nvSpPr>
              <p:cNvPr id="14454" name="Text Box 119"/>
              <p:cNvSpPr txBox="1">
                <a:spLocks noChangeArrowheads="1"/>
              </p:cNvSpPr>
              <p:nvPr/>
            </p:nvSpPr>
            <p:spPr bwMode="auto">
              <a:xfrm>
                <a:off x="896" y="3505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575</a:t>
                </a:r>
              </a:p>
            </p:txBody>
          </p:sp>
          <p:sp>
            <p:nvSpPr>
              <p:cNvPr id="14455" name="Text Box 120"/>
              <p:cNvSpPr txBox="1">
                <a:spLocks noChangeArrowheads="1"/>
              </p:cNvSpPr>
              <p:nvPr/>
            </p:nvSpPr>
            <p:spPr bwMode="auto">
              <a:xfrm>
                <a:off x="896" y="369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570</a:t>
                </a:r>
              </a:p>
            </p:txBody>
          </p:sp>
          <p:sp>
            <p:nvSpPr>
              <p:cNvPr id="14456" name="Text Box 121"/>
              <p:cNvSpPr txBox="1">
                <a:spLocks noChangeArrowheads="1"/>
              </p:cNvSpPr>
              <p:nvPr/>
            </p:nvSpPr>
            <p:spPr bwMode="auto">
              <a:xfrm>
                <a:off x="896" y="3883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565</a:t>
                </a:r>
              </a:p>
            </p:txBody>
          </p:sp>
          <p:sp>
            <p:nvSpPr>
              <p:cNvPr id="14457" name="Text Box 122"/>
              <p:cNvSpPr txBox="1">
                <a:spLocks noChangeArrowheads="1"/>
              </p:cNvSpPr>
              <p:nvPr/>
            </p:nvSpPr>
            <p:spPr bwMode="auto">
              <a:xfrm>
                <a:off x="896" y="408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560</a:t>
                </a:r>
              </a:p>
            </p:txBody>
          </p:sp>
        </p:grpSp>
        <p:sp>
          <p:nvSpPr>
            <p:cNvPr id="14440" name="Text Box 123"/>
            <p:cNvSpPr txBox="1">
              <a:spLocks noChangeArrowheads="1"/>
            </p:cNvSpPr>
            <p:nvPr/>
          </p:nvSpPr>
          <p:spPr bwMode="auto">
            <a:xfrm>
              <a:off x="890" y="1003"/>
              <a:ext cx="13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>
                  <a:latin typeface="Arial" panose="020B0604020202020204" pitchFamily="34" charset="0"/>
                </a:rPr>
                <a:t>640</a:t>
              </a:r>
            </a:p>
          </p:txBody>
        </p:sp>
        <p:sp>
          <p:nvSpPr>
            <p:cNvPr id="14441" name="Text Box 124"/>
            <p:cNvSpPr txBox="1">
              <a:spLocks noChangeArrowheads="1"/>
            </p:cNvSpPr>
            <p:nvPr/>
          </p:nvSpPr>
          <p:spPr bwMode="auto">
            <a:xfrm>
              <a:off x="882" y="798"/>
              <a:ext cx="13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>
                  <a:latin typeface="Arial" panose="020B0604020202020204" pitchFamily="34" charset="0"/>
                </a:rPr>
                <a:t>645</a:t>
              </a:r>
            </a:p>
          </p:txBody>
        </p:sp>
      </p:grpSp>
      <p:sp>
        <p:nvSpPr>
          <p:cNvPr id="14418" name="Line 126"/>
          <p:cNvSpPr>
            <a:spLocks noChangeShapeType="1"/>
          </p:cNvSpPr>
          <p:nvPr/>
        </p:nvSpPr>
        <p:spPr bwMode="auto">
          <a:xfrm>
            <a:off x="2758439" y="5038344"/>
            <a:ext cx="5715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9" name="Line 127"/>
          <p:cNvSpPr>
            <a:spLocks noChangeShapeType="1"/>
          </p:cNvSpPr>
          <p:nvPr/>
        </p:nvSpPr>
        <p:spPr bwMode="auto">
          <a:xfrm>
            <a:off x="2758439" y="4390644"/>
            <a:ext cx="5715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0" name="Line 128"/>
          <p:cNvSpPr>
            <a:spLocks noChangeShapeType="1"/>
          </p:cNvSpPr>
          <p:nvPr/>
        </p:nvSpPr>
        <p:spPr bwMode="auto">
          <a:xfrm>
            <a:off x="2758439" y="3914394"/>
            <a:ext cx="5715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1" name="Line 129"/>
          <p:cNvSpPr>
            <a:spLocks noChangeShapeType="1"/>
          </p:cNvSpPr>
          <p:nvPr/>
        </p:nvSpPr>
        <p:spPr bwMode="auto">
          <a:xfrm>
            <a:off x="1996439" y="35524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2" name="Line 130"/>
          <p:cNvSpPr>
            <a:spLocks noChangeShapeType="1"/>
          </p:cNvSpPr>
          <p:nvPr/>
        </p:nvSpPr>
        <p:spPr bwMode="auto">
          <a:xfrm>
            <a:off x="1996439" y="41620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3" name="Line 131"/>
          <p:cNvSpPr>
            <a:spLocks noChangeShapeType="1"/>
          </p:cNvSpPr>
          <p:nvPr/>
        </p:nvSpPr>
        <p:spPr bwMode="auto">
          <a:xfrm>
            <a:off x="2059939" y="50764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4" name="Text Box 31"/>
          <p:cNvSpPr txBox="1">
            <a:spLocks noChangeArrowheads="1"/>
          </p:cNvSpPr>
          <p:nvPr/>
        </p:nvSpPr>
        <p:spPr bwMode="auto">
          <a:xfrm rot="18669609">
            <a:off x="6755764" y="3669919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36:9-32</a:t>
            </a:r>
          </a:p>
        </p:txBody>
      </p:sp>
      <p:sp>
        <p:nvSpPr>
          <p:cNvPr id="14425" name="Text Box 94"/>
          <p:cNvSpPr txBox="1">
            <a:spLocks noChangeArrowheads="1"/>
          </p:cNvSpPr>
          <p:nvPr/>
        </p:nvSpPr>
        <p:spPr bwMode="auto">
          <a:xfrm>
            <a:off x="8551671" y="4940147"/>
            <a:ext cx="343255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Destruction of 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Jerusalem, Final </a:t>
            </a:r>
            <a:r>
              <a:rPr lang="en-US" altLang="en-US" sz="1400" dirty="0">
                <a:latin typeface="Tempus Sans ITC" panose="04020404030D07020202" pitchFamily="82" charset="0"/>
              </a:rPr>
              <a:t>Deportation</a:t>
            </a:r>
          </a:p>
        </p:txBody>
      </p:sp>
      <p:sp>
        <p:nvSpPr>
          <p:cNvPr id="14426" name="Text Box 94"/>
          <p:cNvSpPr txBox="1">
            <a:spLocks noChangeArrowheads="1"/>
          </p:cNvSpPr>
          <p:nvPr/>
        </p:nvSpPr>
        <p:spPr bwMode="auto">
          <a:xfrm>
            <a:off x="8551671" y="3787622"/>
            <a:ext cx="306494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First 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Deportation, Daniel </a:t>
            </a:r>
            <a:r>
              <a:rPr lang="en-US" altLang="en-US" sz="1400" dirty="0">
                <a:latin typeface="Tempus Sans ITC" panose="04020404030D07020202" pitchFamily="82" charset="0"/>
              </a:rPr>
              <a:t>&amp; Ezekiel taken</a:t>
            </a:r>
          </a:p>
        </p:txBody>
      </p:sp>
      <p:sp>
        <p:nvSpPr>
          <p:cNvPr id="14427" name="Text Box 94"/>
          <p:cNvSpPr txBox="1">
            <a:spLocks noChangeArrowheads="1"/>
          </p:cNvSpPr>
          <p:nvPr/>
        </p:nvSpPr>
        <p:spPr bwMode="auto">
          <a:xfrm>
            <a:off x="8551671" y="4284738"/>
            <a:ext cx="149560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Second Deportation</a:t>
            </a:r>
          </a:p>
        </p:txBody>
      </p:sp>
      <p:sp>
        <p:nvSpPr>
          <p:cNvPr id="14428" name="Text Box 99"/>
          <p:cNvSpPr txBox="1">
            <a:spLocks noChangeArrowheads="1"/>
          </p:cNvSpPr>
          <p:nvPr/>
        </p:nvSpPr>
        <p:spPr bwMode="auto">
          <a:xfrm>
            <a:off x="8981820" y="1602774"/>
            <a:ext cx="72295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EVENTS</a:t>
            </a:r>
            <a:endParaRPr lang="en-US" altLang="en-US" sz="1000" b="1" dirty="0">
              <a:latin typeface="Tempus Sans ITC" panose="04020404030D07020202" pitchFamily="82" charset="0"/>
            </a:endParaRPr>
          </a:p>
        </p:txBody>
      </p:sp>
      <p:sp>
        <p:nvSpPr>
          <p:cNvPr id="14429" name="Text Box 94"/>
          <p:cNvSpPr txBox="1">
            <a:spLocks noChangeArrowheads="1"/>
          </p:cNvSpPr>
          <p:nvPr/>
        </p:nvSpPr>
        <p:spPr bwMode="auto">
          <a:xfrm>
            <a:off x="8551671" y="6418111"/>
            <a:ext cx="341985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 err="1" smtClean="0">
                <a:latin typeface="Tempus Sans ITC" panose="04020404030D07020202" pitchFamily="82" charset="0"/>
              </a:rPr>
              <a:t>Jehoiachin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 </a:t>
            </a:r>
            <a:r>
              <a:rPr lang="en-US" altLang="en-US" sz="1400" dirty="0">
                <a:latin typeface="Tempus Sans ITC" panose="04020404030D07020202" pitchFamily="82" charset="0"/>
              </a:rPr>
              <a:t>released 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&amp; fed </a:t>
            </a:r>
            <a:r>
              <a:rPr lang="en-US" altLang="en-US" sz="1400" dirty="0">
                <a:latin typeface="Tempus Sans ITC" panose="04020404030D07020202" pitchFamily="82" charset="0"/>
              </a:rPr>
              <a:t>at  kings table</a:t>
            </a:r>
          </a:p>
        </p:txBody>
      </p:sp>
      <p:sp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8551671" y="2447545"/>
            <a:ext cx="1176604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Tempus Sans ITC" panose="04020404030D07020202" pitchFamily="82" charset="0"/>
              </a:rPr>
              <a:t>Jeremiah Called</a:t>
            </a:r>
          </a:p>
        </p:txBody>
      </p:sp>
      <p:sp>
        <p:nvSpPr>
          <p:cNvPr id="14431" name="Text Box 94"/>
          <p:cNvSpPr txBox="1">
            <a:spLocks noChangeArrowheads="1"/>
          </p:cNvSpPr>
          <p:nvPr/>
        </p:nvSpPr>
        <p:spPr bwMode="auto">
          <a:xfrm>
            <a:off x="8551671" y="2066545"/>
            <a:ext cx="1611018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Tempus Sans ITC" panose="04020404030D07020202" pitchFamily="82" charset="0"/>
              </a:rPr>
              <a:t>Josiah begins reforms</a:t>
            </a:r>
          </a:p>
        </p:txBody>
      </p:sp>
      <p:sp>
        <p:nvSpPr>
          <p:cNvPr id="14432" name="Text Box 94"/>
          <p:cNvSpPr txBox="1">
            <a:spLocks noChangeArrowheads="1"/>
          </p:cNvSpPr>
          <p:nvPr/>
        </p:nvSpPr>
        <p:spPr bwMode="auto">
          <a:xfrm>
            <a:off x="8551671" y="2231645"/>
            <a:ext cx="162063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Josiah purges idolatry</a:t>
            </a:r>
          </a:p>
        </p:txBody>
      </p:sp>
      <p:sp>
        <p:nvSpPr>
          <p:cNvPr id="14433" name="Text Box 94"/>
          <p:cNvSpPr txBox="1">
            <a:spLocks noChangeArrowheads="1"/>
          </p:cNvSpPr>
          <p:nvPr/>
        </p:nvSpPr>
        <p:spPr bwMode="auto">
          <a:xfrm>
            <a:off x="8551671" y="2739645"/>
            <a:ext cx="144430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Tempus Sans ITC" panose="04020404030D07020202" pitchFamily="82" charset="0"/>
              </a:rPr>
              <a:t>Book of Law found</a:t>
            </a:r>
          </a:p>
        </p:txBody>
      </p:sp>
      <p:sp>
        <p:nvSpPr>
          <p:cNvPr id="14434" name="Text Box 94"/>
          <p:cNvSpPr txBox="1">
            <a:spLocks noChangeArrowheads="1"/>
          </p:cNvSpPr>
          <p:nvPr/>
        </p:nvSpPr>
        <p:spPr bwMode="auto">
          <a:xfrm>
            <a:off x="8551671" y="3298445"/>
            <a:ext cx="97462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Tempus Sans ITC" panose="04020404030D07020202" pitchFamily="82" charset="0"/>
              </a:rPr>
              <a:t>Nineveh falls</a:t>
            </a:r>
          </a:p>
        </p:txBody>
      </p:sp>
      <p:sp>
        <p:nvSpPr>
          <p:cNvPr id="14435" name="Oval 70"/>
          <p:cNvSpPr>
            <a:spLocks noChangeArrowheads="1"/>
          </p:cNvSpPr>
          <p:nvPr/>
        </p:nvSpPr>
        <p:spPr bwMode="auto">
          <a:xfrm>
            <a:off x="3583940" y="32857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36" name="Text Box 21"/>
          <p:cNvSpPr txBox="1">
            <a:spLocks noChangeArrowheads="1"/>
          </p:cNvSpPr>
          <p:nvPr/>
        </p:nvSpPr>
        <p:spPr bwMode="auto">
          <a:xfrm>
            <a:off x="3622040" y="300634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18-20</a:t>
            </a:r>
          </a:p>
        </p:txBody>
      </p:sp>
      <p:sp>
        <p:nvSpPr>
          <p:cNvPr id="2" name="Oval 1"/>
          <p:cNvSpPr/>
          <p:nvPr/>
        </p:nvSpPr>
        <p:spPr>
          <a:xfrm rot="1371378">
            <a:off x="7018283" y="3496552"/>
            <a:ext cx="741365" cy="1801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28"/>
          <p:cNvSpPr>
            <a:spLocks noChangeArrowheads="1"/>
          </p:cNvSpPr>
          <p:nvPr/>
        </p:nvSpPr>
        <p:spPr bwMode="auto">
          <a:xfrm>
            <a:off x="3167063" y="20050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18" name="Rectangle 1031"/>
          <p:cNvSpPr>
            <a:spLocks noChangeArrowheads="1"/>
          </p:cNvSpPr>
          <p:nvPr/>
        </p:nvSpPr>
        <p:spPr bwMode="auto">
          <a:xfrm>
            <a:off x="3109913" y="19431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9467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467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06700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630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57066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7066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94298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56555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56555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89329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56044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56044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391790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846615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846615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5579389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590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046104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046104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857655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580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 rot="16200000">
            <a:off x="3191275" y="4652403"/>
            <a:ext cx="1064606" cy="2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Jehoahaz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3675366" y="4006513"/>
            <a:ext cx="218494" cy="182203"/>
          </a:xfrm>
          <a:custGeom>
            <a:avLst/>
            <a:gdLst>
              <a:gd name="T0" fmla="*/ 74 w 147"/>
              <a:gd name="T1" fmla="*/ 0 h 121"/>
              <a:gd name="T2" fmla="*/ 0 w 147"/>
              <a:gd name="T3" fmla="*/ 121 h 121"/>
              <a:gd name="T4" fmla="*/ 147 w 147"/>
              <a:gd name="T5" fmla="*/ 121 h 121"/>
              <a:gd name="T6" fmla="*/ 74 w 147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121">
                <a:moveTo>
                  <a:pt x="74" y="0"/>
                </a:moveTo>
                <a:lnTo>
                  <a:pt x="0" y="121"/>
                </a:lnTo>
                <a:lnTo>
                  <a:pt x="147" y="121"/>
                </a:lnTo>
                <a:lnTo>
                  <a:pt x="74" y="0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3675366" y="4006513"/>
            <a:ext cx="218494" cy="182203"/>
          </a:xfrm>
          <a:custGeom>
            <a:avLst/>
            <a:gdLst>
              <a:gd name="T0" fmla="*/ 74 w 147"/>
              <a:gd name="T1" fmla="*/ 0 h 121"/>
              <a:gd name="T2" fmla="*/ 0 w 147"/>
              <a:gd name="T3" fmla="*/ 121 h 121"/>
              <a:gd name="T4" fmla="*/ 147 w 147"/>
              <a:gd name="T5" fmla="*/ 121 h 121"/>
              <a:gd name="T6" fmla="*/ 74 w 147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121">
                <a:moveTo>
                  <a:pt x="74" y="0"/>
                </a:moveTo>
                <a:lnTo>
                  <a:pt x="0" y="121"/>
                </a:lnTo>
                <a:lnTo>
                  <a:pt x="147" y="121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-40523" y="4033617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-40523" y="4033617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2" name="Rectangle 29"/>
          <p:cNvSpPr>
            <a:spLocks noChangeArrowheads="1"/>
          </p:cNvSpPr>
          <p:nvPr/>
        </p:nvSpPr>
        <p:spPr bwMode="auto">
          <a:xfrm>
            <a:off x="5344544" y="4261303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Zedekiah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321" name="Freeform 32"/>
          <p:cNvSpPr>
            <a:spLocks/>
          </p:cNvSpPr>
          <p:nvPr/>
        </p:nvSpPr>
        <p:spPr bwMode="auto">
          <a:xfrm>
            <a:off x="5057677" y="4009524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Freeform 33"/>
          <p:cNvSpPr>
            <a:spLocks/>
          </p:cNvSpPr>
          <p:nvPr/>
        </p:nvSpPr>
        <p:spPr bwMode="auto">
          <a:xfrm>
            <a:off x="5057677" y="4009524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Rectangle 34"/>
          <p:cNvSpPr>
            <a:spLocks noChangeArrowheads="1"/>
          </p:cNvSpPr>
          <p:nvPr/>
        </p:nvSpPr>
        <p:spPr bwMode="auto">
          <a:xfrm>
            <a:off x="4216400" y="3767090"/>
            <a:ext cx="57967" cy="2183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Rectangle 35"/>
          <p:cNvSpPr>
            <a:spLocks noChangeArrowheads="1"/>
          </p:cNvSpPr>
          <p:nvPr/>
        </p:nvSpPr>
        <p:spPr bwMode="auto">
          <a:xfrm>
            <a:off x="5179558" y="3788171"/>
            <a:ext cx="54995" cy="218343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6489038" y="3783653"/>
            <a:ext cx="57967" cy="21834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Rectangle 37"/>
          <p:cNvSpPr>
            <a:spLocks noChangeArrowheads="1"/>
          </p:cNvSpPr>
          <p:nvPr/>
        </p:nvSpPr>
        <p:spPr bwMode="auto">
          <a:xfrm>
            <a:off x="6230412" y="3477975"/>
            <a:ext cx="89775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Judah Falls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35" name="Freeform 43"/>
          <p:cNvSpPr>
            <a:spLocks/>
          </p:cNvSpPr>
          <p:nvPr/>
        </p:nvSpPr>
        <p:spPr bwMode="auto">
          <a:xfrm>
            <a:off x="3709553" y="4001996"/>
            <a:ext cx="219981" cy="182203"/>
          </a:xfrm>
          <a:custGeom>
            <a:avLst/>
            <a:gdLst>
              <a:gd name="T0" fmla="*/ 74 w 148"/>
              <a:gd name="T1" fmla="*/ 0 h 121"/>
              <a:gd name="T2" fmla="*/ 0 w 148"/>
              <a:gd name="T3" fmla="*/ 121 h 121"/>
              <a:gd name="T4" fmla="*/ 148 w 148"/>
              <a:gd name="T5" fmla="*/ 121 h 121"/>
              <a:gd name="T6" fmla="*/ 74 w 148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1">
                <a:moveTo>
                  <a:pt x="74" y="0"/>
                </a:moveTo>
                <a:lnTo>
                  <a:pt x="0" y="121"/>
                </a:lnTo>
                <a:lnTo>
                  <a:pt x="148" y="121"/>
                </a:lnTo>
                <a:lnTo>
                  <a:pt x="7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6" name="Freeform 44"/>
          <p:cNvSpPr>
            <a:spLocks/>
          </p:cNvSpPr>
          <p:nvPr/>
        </p:nvSpPr>
        <p:spPr bwMode="auto">
          <a:xfrm>
            <a:off x="3709553" y="4001996"/>
            <a:ext cx="219981" cy="182203"/>
          </a:xfrm>
          <a:custGeom>
            <a:avLst/>
            <a:gdLst>
              <a:gd name="T0" fmla="*/ 74 w 148"/>
              <a:gd name="T1" fmla="*/ 0 h 121"/>
              <a:gd name="T2" fmla="*/ 0 w 148"/>
              <a:gd name="T3" fmla="*/ 121 h 121"/>
              <a:gd name="T4" fmla="*/ 148 w 148"/>
              <a:gd name="T5" fmla="*/ 121 h 121"/>
              <a:gd name="T6" fmla="*/ 74 w 148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1">
                <a:moveTo>
                  <a:pt x="74" y="0"/>
                </a:moveTo>
                <a:lnTo>
                  <a:pt x="0" y="121"/>
                </a:lnTo>
                <a:lnTo>
                  <a:pt x="148" y="121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7" name="Rectangle 45"/>
          <p:cNvSpPr>
            <a:spLocks noChangeArrowheads="1"/>
          </p:cNvSpPr>
          <p:nvPr/>
        </p:nvSpPr>
        <p:spPr bwMode="auto">
          <a:xfrm>
            <a:off x="1457751" y="4261303"/>
            <a:ext cx="674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00" dirty="0">
                <a:solidFill>
                  <a:srgbClr val="000000"/>
                </a:solidFill>
                <a:latin typeface="Verdana" panose="020B0604030504040204" pitchFamily="34" charset="0"/>
              </a:rPr>
              <a:t>Josiah</a:t>
            </a:r>
          </a:p>
        </p:txBody>
      </p:sp>
      <p:sp>
        <p:nvSpPr>
          <p:cNvPr id="13338" name="Rectangle 46"/>
          <p:cNvSpPr>
            <a:spLocks noChangeArrowheads="1"/>
          </p:cNvSpPr>
          <p:nvPr/>
        </p:nvSpPr>
        <p:spPr bwMode="auto">
          <a:xfrm>
            <a:off x="3889422" y="4256786"/>
            <a:ext cx="1147425" cy="2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Jehoiakim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39" name="Freeform 47"/>
          <p:cNvSpPr>
            <a:spLocks/>
          </p:cNvSpPr>
          <p:nvPr/>
        </p:nvSpPr>
        <p:spPr bwMode="auto">
          <a:xfrm>
            <a:off x="5105241" y="4014042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0" name="Freeform 48"/>
          <p:cNvSpPr>
            <a:spLocks/>
          </p:cNvSpPr>
          <p:nvPr/>
        </p:nvSpPr>
        <p:spPr bwMode="auto">
          <a:xfrm>
            <a:off x="5105241" y="4014042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1" name="Rectangle 49"/>
          <p:cNvSpPr>
            <a:spLocks noChangeArrowheads="1"/>
          </p:cNvSpPr>
          <p:nvPr/>
        </p:nvSpPr>
        <p:spPr bwMode="auto">
          <a:xfrm rot="16200000">
            <a:off x="4523125" y="4700367"/>
            <a:ext cx="11397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Jehoiachin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3367" name="Group 13366"/>
          <p:cNvGrpSpPr/>
          <p:nvPr/>
        </p:nvGrpSpPr>
        <p:grpSpPr>
          <a:xfrm>
            <a:off x="4152487" y="1776413"/>
            <a:ext cx="3572489" cy="1284053"/>
            <a:chOff x="4152487" y="1776413"/>
            <a:chExt cx="3572489" cy="1284053"/>
          </a:xfrm>
        </p:grpSpPr>
        <p:sp>
          <p:nvSpPr>
            <p:cNvPr id="13313" name="Freeform 30"/>
            <p:cNvSpPr>
              <a:spLocks/>
            </p:cNvSpPr>
            <p:nvPr/>
          </p:nvSpPr>
          <p:spPr bwMode="auto">
            <a:xfrm>
              <a:off x="5818691" y="2645263"/>
              <a:ext cx="1453656" cy="242435"/>
            </a:xfrm>
            <a:custGeom>
              <a:avLst/>
              <a:gdLst>
                <a:gd name="T0" fmla="*/ 0 w 978"/>
                <a:gd name="T1" fmla="*/ 161 h 161"/>
                <a:gd name="T2" fmla="*/ 0 w 978"/>
                <a:gd name="T3" fmla="*/ 153 h 161"/>
                <a:gd name="T4" fmla="*/ 0 w 978"/>
                <a:gd name="T5" fmla="*/ 145 h 161"/>
                <a:gd name="T6" fmla="*/ 3 w 978"/>
                <a:gd name="T7" fmla="*/ 137 h 161"/>
                <a:gd name="T8" fmla="*/ 5 w 978"/>
                <a:gd name="T9" fmla="*/ 129 h 161"/>
                <a:gd name="T10" fmla="*/ 11 w 978"/>
                <a:gd name="T11" fmla="*/ 124 h 161"/>
                <a:gd name="T12" fmla="*/ 13 w 978"/>
                <a:gd name="T13" fmla="*/ 116 h 161"/>
                <a:gd name="T14" fmla="*/ 24 w 978"/>
                <a:gd name="T15" fmla="*/ 105 h 161"/>
                <a:gd name="T16" fmla="*/ 34 w 978"/>
                <a:gd name="T17" fmla="*/ 95 h 161"/>
                <a:gd name="T18" fmla="*/ 42 w 978"/>
                <a:gd name="T19" fmla="*/ 90 h 161"/>
                <a:gd name="T20" fmla="*/ 50 w 978"/>
                <a:gd name="T21" fmla="*/ 87 h 161"/>
                <a:gd name="T22" fmla="*/ 58 w 978"/>
                <a:gd name="T23" fmla="*/ 84 h 161"/>
                <a:gd name="T24" fmla="*/ 66 w 978"/>
                <a:gd name="T25" fmla="*/ 82 h 161"/>
                <a:gd name="T26" fmla="*/ 74 w 978"/>
                <a:gd name="T27" fmla="*/ 82 h 161"/>
                <a:gd name="T28" fmla="*/ 82 w 978"/>
                <a:gd name="T29" fmla="*/ 82 h 161"/>
                <a:gd name="T30" fmla="*/ 406 w 978"/>
                <a:gd name="T31" fmla="*/ 82 h 161"/>
                <a:gd name="T32" fmla="*/ 417 w 978"/>
                <a:gd name="T33" fmla="*/ 79 h 161"/>
                <a:gd name="T34" fmla="*/ 424 w 978"/>
                <a:gd name="T35" fmla="*/ 79 h 161"/>
                <a:gd name="T36" fmla="*/ 432 w 978"/>
                <a:gd name="T37" fmla="*/ 76 h 161"/>
                <a:gd name="T38" fmla="*/ 438 w 978"/>
                <a:gd name="T39" fmla="*/ 74 h 161"/>
                <a:gd name="T40" fmla="*/ 446 w 978"/>
                <a:gd name="T41" fmla="*/ 71 h 161"/>
                <a:gd name="T42" fmla="*/ 453 w 978"/>
                <a:gd name="T43" fmla="*/ 66 h 161"/>
                <a:gd name="T44" fmla="*/ 464 w 978"/>
                <a:gd name="T45" fmla="*/ 58 h 161"/>
                <a:gd name="T46" fmla="*/ 475 w 978"/>
                <a:gd name="T47" fmla="*/ 45 h 161"/>
                <a:gd name="T48" fmla="*/ 480 w 978"/>
                <a:gd name="T49" fmla="*/ 37 h 161"/>
                <a:gd name="T50" fmla="*/ 482 w 978"/>
                <a:gd name="T51" fmla="*/ 32 h 161"/>
                <a:gd name="T52" fmla="*/ 485 w 978"/>
                <a:gd name="T53" fmla="*/ 24 h 161"/>
                <a:gd name="T54" fmla="*/ 488 w 978"/>
                <a:gd name="T55" fmla="*/ 16 h 161"/>
                <a:gd name="T56" fmla="*/ 488 w 978"/>
                <a:gd name="T57" fmla="*/ 8 h 161"/>
                <a:gd name="T58" fmla="*/ 488 w 978"/>
                <a:gd name="T59" fmla="*/ 0 h 161"/>
                <a:gd name="T60" fmla="*/ 488 w 978"/>
                <a:gd name="T61" fmla="*/ 8 h 161"/>
                <a:gd name="T62" fmla="*/ 490 w 978"/>
                <a:gd name="T63" fmla="*/ 16 h 161"/>
                <a:gd name="T64" fmla="*/ 493 w 978"/>
                <a:gd name="T65" fmla="*/ 24 h 161"/>
                <a:gd name="T66" fmla="*/ 496 w 978"/>
                <a:gd name="T67" fmla="*/ 32 h 161"/>
                <a:gd name="T68" fmla="*/ 498 w 978"/>
                <a:gd name="T69" fmla="*/ 37 h 161"/>
                <a:gd name="T70" fmla="*/ 504 w 978"/>
                <a:gd name="T71" fmla="*/ 45 h 161"/>
                <a:gd name="T72" fmla="*/ 511 w 978"/>
                <a:gd name="T73" fmla="*/ 58 h 161"/>
                <a:gd name="T74" fmla="*/ 525 w 978"/>
                <a:gd name="T75" fmla="*/ 66 h 161"/>
                <a:gd name="T76" fmla="*/ 530 w 978"/>
                <a:gd name="T77" fmla="*/ 71 h 161"/>
                <a:gd name="T78" fmla="*/ 538 w 978"/>
                <a:gd name="T79" fmla="*/ 74 h 161"/>
                <a:gd name="T80" fmla="*/ 546 w 978"/>
                <a:gd name="T81" fmla="*/ 76 h 161"/>
                <a:gd name="T82" fmla="*/ 554 w 978"/>
                <a:gd name="T83" fmla="*/ 79 h 161"/>
                <a:gd name="T84" fmla="*/ 562 w 978"/>
                <a:gd name="T85" fmla="*/ 79 h 161"/>
                <a:gd name="T86" fmla="*/ 569 w 978"/>
                <a:gd name="T87" fmla="*/ 82 h 161"/>
                <a:gd name="T88" fmla="*/ 896 w 978"/>
                <a:gd name="T89" fmla="*/ 82 h 161"/>
                <a:gd name="T90" fmla="*/ 904 w 978"/>
                <a:gd name="T91" fmla="*/ 82 h 161"/>
                <a:gd name="T92" fmla="*/ 912 w 978"/>
                <a:gd name="T93" fmla="*/ 82 h 161"/>
                <a:gd name="T94" fmla="*/ 920 w 978"/>
                <a:gd name="T95" fmla="*/ 84 h 161"/>
                <a:gd name="T96" fmla="*/ 928 w 978"/>
                <a:gd name="T97" fmla="*/ 87 h 161"/>
                <a:gd name="T98" fmla="*/ 936 w 978"/>
                <a:gd name="T99" fmla="*/ 90 h 161"/>
                <a:gd name="T100" fmla="*/ 941 w 978"/>
                <a:gd name="T101" fmla="*/ 95 h 161"/>
                <a:gd name="T102" fmla="*/ 954 w 978"/>
                <a:gd name="T103" fmla="*/ 105 h 161"/>
                <a:gd name="T104" fmla="*/ 962 w 978"/>
                <a:gd name="T105" fmla="*/ 116 h 161"/>
                <a:gd name="T106" fmla="*/ 968 w 978"/>
                <a:gd name="T107" fmla="*/ 124 h 161"/>
                <a:gd name="T108" fmla="*/ 970 w 978"/>
                <a:gd name="T109" fmla="*/ 129 h 161"/>
                <a:gd name="T110" fmla="*/ 973 w 978"/>
                <a:gd name="T111" fmla="*/ 137 h 161"/>
                <a:gd name="T112" fmla="*/ 976 w 978"/>
                <a:gd name="T113" fmla="*/ 145 h 161"/>
                <a:gd name="T114" fmla="*/ 978 w 978"/>
                <a:gd name="T115" fmla="*/ 153 h 161"/>
                <a:gd name="T116" fmla="*/ 978 w 978"/>
                <a:gd name="T11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8" h="161">
                  <a:moveTo>
                    <a:pt x="0" y="161"/>
                  </a:moveTo>
                  <a:lnTo>
                    <a:pt x="0" y="153"/>
                  </a:lnTo>
                  <a:lnTo>
                    <a:pt x="0" y="145"/>
                  </a:lnTo>
                  <a:lnTo>
                    <a:pt x="3" y="137"/>
                  </a:lnTo>
                  <a:lnTo>
                    <a:pt x="5" y="129"/>
                  </a:lnTo>
                  <a:lnTo>
                    <a:pt x="11" y="124"/>
                  </a:lnTo>
                  <a:lnTo>
                    <a:pt x="13" y="116"/>
                  </a:lnTo>
                  <a:lnTo>
                    <a:pt x="24" y="105"/>
                  </a:lnTo>
                  <a:lnTo>
                    <a:pt x="34" y="95"/>
                  </a:lnTo>
                  <a:lnTo>
                    <a:pt x="42" y="90"/>
                  </a:lnTo>
                  <a:lnTo>
                    <a:pt x="50" y="87"/>
                  </a:lnTo>
                  <a:lnTo>
                    <a:pt x="58" y="84"/>
                  </a:lnTo>
                  <a:lnTo>
                    <a:pt x="66" y="82"/>
                  </a:lnTo>
                  <a:lnTo>
                    <a:pt x="74" y="82"/>
                  </a:lnTo>
                  <a:lnTo>
                    <a:pt x="82" y="82"/>
                  </a:lnTo>
                  <a:lnTo>
                    <a:pt x="406" y="82"/>
                  </a:lnTo>
                  <a:lnTo>
                    <a:pt x="417" y="79"/>
                  </a:lnTo>
                  <a:lnTo>
                    <a:pt x="424" y="79"/>
                  </a:lnTo>
                  <a:lnTo>
                    <a:pt x="432" y="76"/>
                  </a:lnTo>
                  <a:lnTo>
                    <a:pt x="438" y="74"/>
                  </a:lnTo>
                  <a:lnTo>
                    <a:pt x="446" y="71"/>
                  </a:lnTo>
                  <a:lnTo>
                    <a:pt x="453" y="66"/>
                  </a:lnTo>
                  <a:lnTo>
                    <a:pt x="464" y="58"/>
                  </a:lnTo>
                  <a:lnTo>
                    <a:pt x="475" y="45"/>
                  </a:lnTo>
                  <a:lnTo>
                    <a:pt x="480" y="37"/>
                  </a:lnTo>
                  <a:lnTo>
                    <a:pt x="482" y="32"/>
                  </a:lnTo>
                  <a:lnTo>
                    <a:pt x="485" y="24"/>
                  </a:lnTo>
                  <a:lnTo>
                    <a:pt x="488" y="16"/>
                  </a:lnTo>
                  <a:lnTo>
                    <a:pt x="488" y="8"/>
                  </a:lnTo>
                  <a:lnTo>
                    <a:pt x="488" y="0"/>
                  </a:lnTo>
                  <a:lnTo>
                    <a:pt x="488" y="8"/>
                  </a:lnTo>
                  <a:lnTo>
                    <a:pt x="490" y="16"/>
                  </a:lnTo>
                  <a:lnTo>
                    <a:pt x="493" y="24"/>
                  </a:lnTo>
                  <a:lnTo>
                    <a:pt x="496" y="32"/>
                  </a:lnTo>
                  <a:lnTo>
                    <a:pt x="498" y="37"/>
                  </a:lnTo>
                  <a:lnTo>
                    <a:pt x="504" y="45"/>
                  </a:lnTo>
                  <a:lnTo>
                    <a:pt x="511" y="58"/>
                  </a:lnTo>
                  <a:lnTo>
                    <a:pt x="525" y="66"/>
                  </a:lnTo>
                  <a:lnTo>
                    <a:pt x="530" y="71"/>
                  </a:lnTo>
                  <a:lnTo>
                    <a:pt x="538" y="74"/>
                  </a:lnTo>
                  <a:lnTo>
                    <a:pt x="546" y="76"/>
                  </a:lnTo>
                  <a:lnTo>
                    <a:pt x="554" y="79"/>
                  </a:lnTo>
                  <a:lnTo>
                    <a:pt x="562" y="79"/>
                  </a:lnTo>
                  <a:lnTo>
                    <a:pt x="569" y="82"/>
                  </a:lnTo>
                  <a:lnTo>
                    <a:pt x="896" y="82"/>
                  </a:lnTo>
                  <a:lnTo>
                    <a:pt x="904" y="82"/>
                  </a:lnTo>
                  <a:lnTo>
                    <a:pt x="912" y="82"/>
                  </a:lnTo>
                  <a:lnTo>
                    <a:pt x="920" y="84"/>
                  </a:lnTo>
                  <a:lnTo>
                    <a:pt x="928" y="87"/>
                  </a:lnTo>
                  <a:lnTo>
                    <a:pt x="936" y="90"/>
                  </a:lnTo>
                  <a:lnTo>
                    <a:pt x="941" y="95"/>
                  </a:lnTo>
                  <a:lnTo>
                    <a:pt x="954" y="105"/>
                  </a:lnTo>
                  <a:lnTo>
                    <a:pt x="962" y="116"/>
                  </a:lnTo>
                  <a:lnTo>
                    <a:pt x="968" y="124"/>
                  </a:lnTo>
                  <a:lnTo>
                    <a:pt x="970" y="129"/>
                  </a:lnTo>
                  <a:lnTo>
                    <a:pt x="973" y="137"/>
                  </a:lnTo>
                  <a:lnTo>
                    <a:pt x="976" y="145"/>
                  </a:lnTo>
                  <a:lnTo>
                    <a:pt x="978" y="153"/>
                  </a:lnTo>
                  <a:lnTo>
                    <a:pt x="978" y="161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316" name="Freeform 31"/>
            <p:cNvSpPr>
              <a:spLocks/>
            </p:cNvSpPr>
            <p:nvPr/>
          </p:nvSpPr>
          <p:spPr bwMode="auto">
            <a:xfrm>
              <a:off x="4152487" y="1967650"/>
              <a:ext cx="3198638" cy="182203"/>
            </a:xfrm>
            <a:custGeom>
              <a:avLst/>
              <a:gdLst>
                <a:gd name="T0" fmla="*/ 0 w 2152"/>
                <a:gd name="T1" fmla="*/ 121 h 121"/>
                <a:gd name="T2" fmla="*/ 0 w 2152"/>
                <a:gd name="T3" fmla="*/ 113 h 121"/>
                <a:gd name="T4" fmla="*/ 3 w 2152"/>
                <a:gd name="T5" fmla="*/ 108 h 121"/>
                <a:gd name="T6" fmla="*/ 8 w 2152"/>
                <a:gd name="T7" fmla="*/ 102 h 121"/>
                <a:gd name="T8" fmla="*/ 14 w 2152"/>
                <a:gd name="T9" fmla="*/ 97 h 121"/>
                <a:gd name="T10" fmla="*/ 21 w 2152"/>
                <a:gd name="T11" fmla="*/ 92 h 121"/>
                <a:gd name="T12" fmla="*/ 29 w 2152"/>
                <a:gd name="T13" fmla="*/ 86 h 121"/>
                <a:gd name="T14" fmla="*/ 40 w 2152"/>
                <a:gd name="T15" fmla="*/ 81 h 121"/>
                <a:gd name="T16" fmla="*/ 53 w 2152"/>
                <a:gd name="T17" fmla="*/ 79 h 121"/>
                <a:gd name="T18" fmla="*/ 66 w 2152"/>
                <a:gd name="T19" fmla="*/ 73 h 121"/>
                <a:gd name="T20" fmla="*/ 79 w 2152"/>
                <a:gd name="T21" fmla="*/ 71 h 121"/>
                <a:gd name="T22" fmla="*/ 93 w 2152"/>
                <a:gd name="T23" fmla="*/ 68 h 121"/>
                <a:gd name="T24" fmla="*/ 108 w 2152"/>
                <a:gd name="T25" fmla="*/ 65 h 121"/>
                <a:gd name="T26" fmla="*/ 127 w 2152"/>
                <a:gd name="T27" fmla="*/ 63 h 121"/>
                <a:gd name="T28" fmla="*/ 143 w 2152"/>
                <a:gd name="T29" fmla="*/ 60 h 121"/>
                <a:gd name="T30" fmla="*/ 180 w 2152"/>
                <a:gd name="T31" fmla="*/ 60 h 121"/>
                <a:gd name="T32" fmla="*/ 897 w 2152"/>
                <a:gd name="T33" fmla="*/ 60 h 121"/>
                <a:gd name="T34" fmla="*/ 931 w 2152"/>
                <a:gd name="T35" fmla="*/ 58 h 121"/>
                <a:gd name="T36" fmla="*/ 950 w 2152"/>
                <a:gd name="T37" fmla="*/ 58 h 121"/>
                <a:gd name="T38" fmla="*/ 965 w 2152"/>
                <a:gd name="T39" fmla="*/ 55 h 121"/>
                <a:gd name="T40" fmla="*/ 981 w 2152"/>
                <a:gd name="T41" fmla="*/ 52 h 121"/>
                <a:gd name="T42" fmla="*/ 997 w 2152"/>
                <a:gd name="T43" fmla="*/ 50 h 121"/>
                <a:gd name="T44" fmla="*/ 1010 w 2152"/>
                <a:gd name="T45" fmla="*/ 47 h 121"/>
                <a:gd name="T46" fmla="*/ 1023 w 2152"/>
                <a:gd name="T47" fmla="*/ 42 h 121"/>
                <a:gd name="T48" fmla="*/ 1034 w 2152"/>
                <a:gd name="T49" fmla="*/ 39 h 121"/>
                <a:gd name="T50" fmla="*/ 1044 w 2152"/>
                <a:gd name="T51" fmla="*/ 34 h 121"/>
                <a:gd name="T52" fmla="*/ 1052 w 2152"/>
                <a:gd name="T53" fmla="*/ 29 h 121"/>
                <a:gd name="T54" fmla="*/ 1060 w 2152"/>
                <a:gd name="T55" fmla="*/ 23 h 121"/>
                <a:gd name="T56" fmla="*/ 1068 w 2152"/>
                <a:gd name="T57" fmla="*/ 18 h 121"/>
                <a:gd name="T58" fmla="*/ 1071 w 2152"/>
                <a:gd name="T59" fmla="*/ 13 h 121"/>
                <a:gd name="T60" fmla="*/ 1074 w 2152"/>
                <a:gd name="T61" fmla="*/ 5 h 121"/>
                <a:gd name="T62" fmla="*/ 1076 w 2152"/>
                <a:gd name="T63" fmla="*/ 0 h 121"/>
                <a:gd name="T64" fmla="*/ 1076 w 2152"/>
                <a:gd name="T65" fmla="*/ 5 h 121"/>
                <a:gd name="T66" fmla="*/ 1079 w 2152"/>
                <a:gd name="T67" fmla="*/ 13 h 121"/>
                <a:gd name="T68" fmla="*/ 1084 w 2152"/>
                <a:gd name="T69" fmla="*/ 18 h 121"/>
                <a:gd name="T70" fmla="*/ 1089 w 2152"/>
                <a:gd name="T71" fmla="*/ 23 h 121"/>
                <a:gd name="T72" fmla="*/ 1097 w 2152"/>
                <a:gd name="T73" fmla="*/ 29 h 121"/>
                <a:gd name="T74" fmla="*/ 1105 w 2152"/>
                <a:gd name="T75" fmla="*/ 34 h 121"/>
                <a:gd name="T76" fmla="*/ 1116 w 2152"/>
                <a:gd name="T77" fmla="*/ 39 h 121"/>
                <a:gd name="T78" fmla="*/ 1129 w 2152"/>
                <a:gd name="T79" fmla="*/ 42 h 121"/>
                <a:gd name="T80" fmla="*/ 1139 w 2152"/>
                <a:gd name="T81" fmla="*/ 47 h 121"/>
                <a:gd name="T82" fmla="*/ 1155 w 2152"/>
                <a:gd name="T83" fmla="*/ 50 h 121"/>
                <a:gd name="T84" fmla="*/ 1168 w 2152"/>
                <a:gd name="T85" fmla="*/ 52 h 121"/>
                <a:gd name="T86" fmla="*/ 1184 w 2152"/>
                <a:gd name="T87" fmla="*/ 55 h 121"/>
                <a:gd name="T88" fmla="*/ 1200 w 2152"/>
                <a:gd name="T89" fmla="*/ 58 h 121"/>
                <a:gd name="T90" fmla="*/ 1219 w 2152"/>
                <a:gd name="T91" fmla="*/ 58 h 121"/>
                <a:gd name="T92" fmla="*/ 1255 w 2152"/>
                <a:gd name="T93" fmla="*/ 60 h 121"/>
                <a:gd name="T94" fmla="*/ 1973 w 2152"/>
                <a:gd name="T95" fmla="*/ 60 h 121"/>
                <a:gd name="T96" fmla="*/ 2007 w 2152"/>
                <a:gd name="T97" fmla="*/ 60 h 121"/>
                <a:gd name="T98" fmla="*/ 2025 w 2152"/>
                <a:gd name="T99" fmla="*/ 63 h 121"/>
                <a:gd name="T100" fmla="*/ 2041 w 2152"/>
                <a:gd name="T101" fmla="*/ 65 h 121"/>
                <a:gd name="T102" fmla="*/ 2057 w 2152"/>
                <a:gd name="T103" fmla="*/ 68 h 121"/>
                <a:gd name="T104" fmla="*/ 2073 w 2152"/>
                <a:gd name="T105" fmla="*/ 71 h 121"/>
                <a:gd name="T106" fmla="*/ 2086 w 2152"/>
                <a:gd name="T107" fmla="*/ 73 h 121"/>
                <a:gd name="T108" fmla="*/ 2099 w 2152"/>
                <a:gd name="T109" fmla="*/ 79 h 121"/>
                <a:gd name="T110" fmla="*/ 2110 w 2152"/>
                <a:gd name="T111" fmla="*/ 81 h 121"/>
                <a:gd name="T112" fmla="*/ 2120 w 2152"/>
                <a:gd name="T113" fmla="*/ 86 h 121"/>
                <a:gd name="T114" fmla="*/ 2128 w 2152"/>
                <a:gd name="T115" fmla="*/ 92 h 121"/>
                <a:gd name="T116" fmla="*/ 2136 w 2152"/>
                <a:gd name="T117" fmla="*/ 97 h 121"/>
                <a:gd name="T118" fmla="*/ 2141 w 2152"/>
                <a:gd name="T119" fmla="*/ 102 h 121"/>
                <a:gd name="T120" fmla="*/ 2147 w 2152"/>
                <a:gd name="T121" fmla="*/ 108 h 121"/>
                <a:gd name="T122" fmla="*/ 2149 w 2152"/>
                <a:gd name="T123" fmla="*/ 113 h 121"/>
                <a:gd name="T124" fmla="*/ 2152 w 2152"/>
                <a:gd name="T12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2" h="121">
                  <a:moveTo>
                    <a:pt x="0" y="121"/>
                  </a:moveTo>
                  <a:lnTo>
                    <a:pt x="0" y="113"/>
                  </a:lnTo>
                  <a:lnTo>
                    <a:pt x="3" y="108"/>
                  </a:lnTo>
                  <a:lnTo>
                    <a:pt x="8" y="102"/>
                  </a:lnTo>
                  <a:lnTo>
                    <a:pt x="14" y="97"/>
                  </a:lnTo>
                  <a:lnTo>
                    <a:pt x="21" y="92"/>
                  </a:lnTo>
                  <a:lnTo>
                    <a:pt x="29" y="86"/>
                  </a:lnTo>
                  <a:lnTo>
                    <a:pt x="40" y="81"/>
                  </a:lnTo>
                  <a:lnTo>
                    <a:pt x="53" y="79"/>
                  </a:lnTo>
                  <a:lnTo>
                    <a:pt x="66" y="73"/>
                  </a:lnTo>
                  <a:lnTo>
                    <a:pt x="79" y="71"/>
                  </a:lnTo>
                  <a:lnTo>
                    <a:pt x="93" y="68"/>
                  </a:lnTo>
                  <a:lnTo>
                    <a:pt x="108" y="65"/>
                  </a:lnTo>
                  <a:lnTo>
                    <a:pt x="127" y="63"/>
                  </a:lnTo>
                  <a:lnTo>
                    <a:pt x="143" y="60"/>
                  </a:lnTo>
                  <a:lnTo>
                    <a:pt x="180" y="60"/>
                  </a:lnTo>
                  <a:lnTo>
                    <a:pt x="897" y="60"/>
                  </a:lnTo>
                  <a:lnTo>
                    <a:pt x="931" y="58"/>
                  </a:lnTo>
                  <a:lnTo>
                    <a:pt x="950" y="58"/>
                  </a:lnTo>
                  <a:lnTo>
                    <a:pt x="965" y="55"/>
                  </a:lnTo>
                  <a:lnTo>
                    <a:pt x="981" y="52"/>
                  </a:lnTo>
                  <a:lnTo>
                    <a:pt x="997" y="50"/>
                  </a:lnTo>
                  <a:lnTo>
                    <a:pt x="1010" y="47"/>
                  </a:lnTo>
                  <a:lnTo>
                    <a:pt x="1023" y="42"/>
                  </a:lnTo>
                  <a:lnTo>
                    <a:pt x="1034" y="39"/>
                  </a:lnTo>
                  <a:lnTo>
                    <a:pt x="1044" y="34"/>
                  </a:lnTo>
                  <a:lnTo>
                    <a:pt x="1052" y="29"/>
                  </a:lnTo>
                  <a:lnTo>
                    <a:pt x="1060" y="23"/>
                  </a:lnTo>
                  <a:lnTo>
                    <a:pt x="1068" y="18"/>
                  </a:lnTo>
                  <a:lnTo>
                    <a:pt x="1071" y="13"/>
                  </a:lnTo>
                  <a:lnTo>
                    <a:pt x="1074" y="5"/>
                  </a:lnTo>
                  <a:lnTo>
                    <a:pt x="1076" y="0"/>
                  </a:lnTo>
                  <a:lnTo>
                    <a:pt x="1076" y="5"/>
                  </a:lnTo>
                  <a:lnTo>
                    <a:pt x="1079" y="13"/>
                  </a:lnTo>
                  <a:lnTo>
                    <a:pt x="1084" y="18"/>
                  </a:lnTo>
                  <a:lnTo>
                    <a:pt x="1089" y="23"/>
                  </a:lnTo>
                  <a:lnTo>
                    <a:pt x="1097" y="29"/>
                  </a:lnTo>
                  <a:lnTo>
                    <a:pt x="1105" y="34"/>
                  </a:lnTo>
                  <a:lnTo>
                    <a:pt x="1116" y="39"/>
                  </a:lnTo>
                  <a:lnTo>
                    <a:pt x="1129" y="42"/>
                  </a:lnTo>
                  <a:lnTo>
                    <a:pt x="1139" y="47"/>
                  </a:lnTo>
                  <a:lnTo>
                    <a:pt x="1155" y="50"/>
                  </a:lnTo>
                  <a:lnTo>
                    <a:pt x="1168" y="52"/>
                  </a:lnTo>
                  <a:lnTo>
                    <a:pt x="1184" y="55"/>
                  </a:lnTo>
                  <a:lnTo>
                    <a:pt x="1200" y="58"/>
                  </a:lnTo>
                  <a:lnTo>
                    <a:pt x="1219" y="58"/>
                  </a:lnTo>
                  <a:lnTo>
                    <a:pt x="1255" y="60"/>
                  </a:lnTo>
                  <a:lnTo>
                    <a:pt x="1973" y="60"/>
                  </a:lnTo>
                  <a:lnTo>
                    <a:pt x="2007" y="60"/>
                  </a:lnTo>
                  <a:lnTo>
                    <a:pt x="2025" y="63"/>
                  </a:lnTo>
                  <a:lnTo>
                    <a:pt x="2041" y="65"/>
                  </a:lnTo>
                  <a:lnTo>
                    <a:pt x="2057" y="68"/>
                  </a:lnTo>
                  <a:lnTo>
                    <a:pt x="2073" y="71"/>
                  </a:lnTo>
                  <a:lnTo>
                    <a:pt x="2086" y="73"/>
                  </a:lnTo>
                  <a:lnTo>
                    <a:pt x="2099" y="79"/>
                  </a:lnTo>
                  <a:lnTo>
                    <a:pt x="2110" y="81"/>
                  </a:lnTo>
                  <a:lnTo>
                    <a:pt x="2120" y="86"/>
                  </a:lnTo>
                  <a:lnTo>
                    <a:pt x="2128" y="92"/>
                  </a:lnTo>
                  <a:lnTo>
                    <a:pt x="2136" y="97"/>
                  </a:lnTo>
                  <a:lnTo>
                    <a:pt x="2141" y="102"/>
                  </a:lnTo>
                  <a:lnTo>
                    <a:pt x="2147" y="108"/>
                  </a:lnTo>
                  <a:lnTo>
                    <a:pt x="2149" y="113"/>
                  </a:lnTo>
                  <a:lnTo>
                    <a:pt x="2152" y="121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343" name="Rectangle 51"/>
            <p:cNvSpPr>
              <a:spLocks noChangeArrowheads="1"/>
            </p:cNvSpPr>
            <p:nvPr/>
          </p:nvSpPr>
          <p:spPr bwMode="auto">
            <a:xfrm>
              <a:off x="5775588" y="1776413"/>
              <a:ext cx="77425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Daniel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44" name="Rectangle 52"/>
            <p:cNvSpPr>
              <a:spLocks noChangeArrowheads="1"/>
            </p:cNvSpPr>
            <p:nvPr/>
          </p:nvSpPr>
          <p:spPr bwMode="auto">
            <a:xfrm>
              <a:off x="5351976" y="2073057"/>
              <a:ext cx="172643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606 to 536 BC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46" name="Rectangle 54"/>
            <p:cNvSpPr>
              <a:spLocks noChangeArrowheads="1"/>
            </p:cNvSpPr>
            <p:nvPr/>
          </p:nvSpPr>
          <p:spPr bwMode="auto">
            <a:xfrm>
              <a:off x="6383507" y="2470590"/>
              <a:ext cx="86081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Ezekiel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47" name="Rectangle 55"/>
            <p:cNvSpPr>
              <a:spLocks noChangeArrowheads="1"/>
            </p:cNvSpPr>
            <p:nvPr/>
          </p:nvSpPr>
          <p:spPr bwMode="auto">
            <a:xfrm>
              <a:off x="5998541" y="2798856"/>
              <a:ext cx="172643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592 to 570 BC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</p:grpSp>
      <p:grpSp>
        <p:nvGrpSpPr>
          <p:cNvPr id="13365" name="Group 13364"/>
          <p:cNvGrpSpPr/>
          <p:nvPr/>
        </p:nvGrpSpPr>
        <p:grpSpPr>
          <a:xfrm>
            <a:off x="1621223" y="2871134"/>
            <a:ext cx="4820251" cy="524021"/>
            <a:chOff x="1621223" y="2871134"/>
            <a:chExt cx="4820251" cy="524021"/>
          </a:xfrm>
        </p:grpSpPr>
        <p:sp>
          <p:nvSpPr>
            <p:cNvPr id="13330" name="Rectangle 38"/>
            <p:cNvSpPr>
              <a:spLocks noChangeArrowheads="1"/>
            </p:cNvSpPr>
            <p:nvPr/>
          </p:nvSpPr>
          <p:spPr bwMode="auto">
            <a:xfrm>
              <a:off x="2416424" y="2871134"/>
              <a:ext cx="1175707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Jeremiah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1" name="Rectangle 39"/>
            <p:cNvSpPr>
              <a:spLocks noChangeArrowheads="1"/>
            </p:cNvSpPr>
            <p:nvPr/>
          </p:nvSpPr>
          <p:spPr bwMode="auto">
            <a:xfrm>
              <a:off x="2416424" y="3109052"/>
              <a:ext cx="622783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627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2" name="Rectangle 40"/>
            <p:cNvSpPr>
              <a:spLocks noChangeArrowheads="1"/>
            </p:cNvSpPr>
            <p:nvPr/>
          </p:nvSpPr>
          <p:spPr bwMode="auto">
            <a:xfrm>
              <a:off x="2902461" y="3109052"/>
              <a:ext cx="215521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-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3" name="Rectangle 41"/>
            <p:cNvSpPr>
              <a:spLocks noChangeArrowheads="1"/>
            </p:cNvSpPr>
            <p:nvPr/>
          </p:nvSpPr>
          <p:spPr bwMode="auto">
            <a:xfrm>
              <a:off x="3062988" y="3109052"/>
              <a:ext cx="552924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586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48" name="Freeform 56"/>
            <p:cNvSpPr>
              <a:spLocks/>
            </p:cNvSpPr>
            <p:nvPr/>
          </p:nvSpPr>
          <p:spPr bwMode="auto">
            <a:xfrm>
              <a:off x="1621223" y="3026233"/>
              <a:ext cx="4820251" cy="177685"/>
            </a:xfrm>
            <a:custGeom>
              <a:avLst/>
              <a:gdLst>
                <a:gd name="T0" fmla="*/ 0 w 3243"/>
                <a:gd name="T1" fmla="*/ 116 h 118"/>
                <a:gd name="T2" fmla="*/ 3 w 3243"/>
                <a:gd name="T3" fmla="*/ 111 h 118"/>
                <a:gd name="T4" fmla="*/ 13 w 3243"/>
                <a:gd name="T5" fmla="*/ 103 h 118"/>
                <a:gd name="T6" fmla="*/ 32 w 3243"/>
                <a:gd name="T7" fmla="*/ 92 h 118"/>
                <a:gd name="T8" fmla="*/ 61 w 3243"/>
                <a:gd name="T9" fmla="*/ 82 h 118"/>
                <a:gd name="T10" fmla="*/ 98 w 3243"/>
                <a:gd name="T11" fmla="*/ 74 h 118"/>
                <a:gd name="T12" fmla="*/ 142 w 3243"/>
                <a:gd name="T13" fmla="*/ 66 h 118"/>
                <a:gd name="T14" fmla="*/ 190 w 3243"/>
                <a:gd name="T15" fmla="*/ 63 h 118"/>
                <a:gd name="T16" fmla="*/ 243 w 3243"/>
                <a:gd name="T17" fmla="*/ 60 h 118"/>
                <a:gd name="T18" fmla="*/ 1350 w 3243"/>
                <a:gd name="T19" fmla="*/ 60 h 118"/>
                <a:gd name="T20" fmla="*/ 1405 w 3243"/>
                <a:gd name="T21" fmla="*/ 58 h 118"/>
                <a:gd name="T22" fmla="*/ 1456 w 3243"/>
                <a:gd name="T23" fmla="*/ 55 h 118"/>
                <a:gd name="T24" fmla="*/ 1503 w 3243"/>
                <a:gd name="T25" fmla="*/ 50 h 118"/>
                <a:gd name="T26" fmla="*/ 1543 w 3243"/>
                <a:gd name="T27" fmla="*/ 42 h 118"/>
                <a:gd name="T28" fmla="*/ 1574 w 3243"/>
                <a:gd name="T29" fmla="*/ 31 h 118"/>
                <a:gd name="T30" fmla="*/ 1601 w 3243"/>
                <a:gd name="T31" fmla="*/ 24 h 118"/>
                <a:gd name="T32" fmla="*/ 1616 w 3243"/>
                <a:gd name="T33" fmla="*/ 10 h 118"/>
                <a:gd name="T34" fmla="*/ 1619 w 3243"/>
                <a:gd name="T35" fmla="*/ 5 h 118"/>
                <a:gd name="T36" fmla="*/ 1622 w 3243"/>
                <a:gd name="T37" fmla="*/ 0 h 118"/>
                <a:gd name="T38" fmla="*/ 1622 w 3243"/>
                <a:gd name="T39" fmla="*/ 5 h 118"/>
                <a:gd name="T40" fmla="*/ 1627 w 3243"/>
                <a:gd name="T41" fmla="*/ 10 h 118"/>
                <a:gd name="T42" fmla="*/ 1643 w 3243"/>
                <a:gd name="T43" fmla="*/ 24 h 118"/>
                <a:gd name="T44" fmla="*/ 1666 w 3243"/>
                <a:gd name="T45" fmla="*/ 31 h 118"/>
                <a:gd name="T46" fmla="*/ 1701 w 3243"/>
                <a:gd name="T47" fmla="*/ 42 h 118"/>
                <a:gd name="T48" fmla="*/ 1740 w 3243"/>
                <a:gd name="T49" fmla="*/ 50 h 118"/>
                <a:gd name="T50" fmla="*/ 1785 w 3243"/>
                <a:gd name="T51" fmla="*/ 55 h 118"/>
                <a:gd name="T52" fmla="*/ 1838 w 3243"/>
                <a:gd name="T53" fmla="*/ 58 h 118"/>
                <a:gd name="T54" fmla="*/ 1891 w 3243"/>
                <a:gd name="T55" fmla="*/ 60 h 118"/>
                <a:gd name="T56" fmla="*/ 3001 w 3243"/>
                <a:gd name="T57" fmla="*/ 60 h 118"/>
                <a:gd name="T58" fmla="*/ 3053 w 3243"/>
                <a:gd name="T59" fmla="*/ 63 h 118"/>
                <a:gd name="T60" fmla="*/ 3101 w 3243"/>
                <a:gd name="T61" fmla="*/ 66 h 118"/>
                <a:gd name="T62" fmla="*/ 3143 w 3243"/>
                <a:gd name="T63" fmla="*/ 74 h 118"/>
                <a:gd name="T64" fmla="*/ 3180 w 3243"/>
                <a:gd name="T65" fmla="*/ 82 h 118"/>
                <a:gd name="T66" fmla="*/ 3209 w 3243"/>
                <a:gd name="T67" fmla="*/ 92 h 118"/>
                <a:gd name="T68" fmla="*/ 3230 w 3243"/>
                <a:gd name="T69" fmla="*/ 103 h 118"/>
                <a:gd name="T70" fmla="*/ 3241 w 3243"/>
                <a:gd name="T71" fmla="*/ 111 h 118"/>
                <a:gd name="T72" fmla="*/ 3243 w 3243"/>
                <a:gd name="T73" fmla="*/ 1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43" h="118">
                  <a:moveTo>
                    <a:pt x="0" y="118"/>
                  </a:moveTo>
                  <a:lnTo>
                    <a:pt x="0" y="116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5" y="108"/>
                  </a:lnTo>
                  <a:lnTo>
                    <a:pt x="13" y="103"/>
                  </a:lnTo>
                  <a:lnTo>
                    <a:pt x="21" y="97"/>
                  </a:lnTo>
                  <a:lnTo>
                    <a:pt x="32" y="92"/>
                  </a:lnTo>
                  <a:lnTo>
                    <a:pt x="48" y="87"/>
                  </a:lnTo>
                  <a:lnTo>
                    <a:pt x="61" y="82"/>
                  </a:lnTo>
                  <a:lnTo>
                    <a:pt x="79" y="76"/>
                  </a:lnTo>
                  <a:lnTo>
                    <a:pt x="98" y="74"/>
                  </a:lnTo>
                  <a:lnTo>
                    <a:pt x="119" y="68"/>
                  </a:lnTo>
                  <a:lnTo>
                    <a:pt x="142" y="66"/>
                  </a:lnTo>
                  <a:lnTo>
                    <a:pt x="166" y="63"/>
                  </a:lnTo>
                  <a:lnTo>
                    <a:pt x="190" y="63"/>
                  </a:lnTo>
                  <a:lnTo>
                    <a:pt x="216" y="60"/>
                  </a:lnTo>
                  <a:lnTo>
                    <a:pt x="243" y="60"/>
                  </a:lnTo>
                  <a:lnTo>
                    <a:pt x="272" y="60"/>
                  </a:lnTo>
                  <a:lnTo>
                    <a:pt x="1350" y="60"/>
                  </a:lnTo>
                  <a:lnTo>
                    <a:pt x="1379" y="58"/>
                  </a:lnTo>
                  <a:lnTo>
                    <a:pt x="1405" y="58"/>
                  </a:lnTo>
                  <a:lnTo>
                    <a:pt x="1432" y="55"/>
                  </a:lnTo>
                  <a:lnTo>
                    <a:pt x="1456" y="55"/>
                  </a:lnTo>
                  <a:lnTo>
                    <a:pt x="1479" y="53"/>
                  </a:lnTo>
                  <a:lnTo>
                    <a:pt x="1503" y="50"/>
                  </a:lnTo>
                  <a:lnTo>
                    <a:pt x="1524" y="45"/>
                  </a:lnTo>
                  <a:lnTo>
                    <a:pt x="1543" y="42"/>
                  </a:lnTo>
                  <a:lnTo>
                    <a:pt x="1558" y="37"/>
                  </a:lnTo>
                  <a:lnTo>
                    <a:pt x="1574" y="31"/>
                  </a:lnTo>
                  <a:lnTo>
                    <a:pt x="1590" y="29"/>
                  </a:lnTo>
                  <a:lnTo>
                    <a:pt x="1601" y="24"/>
                  </a:lnTo>
                  <a:lnTo>
                    <a:pt x="1608" y="16"/>
                  </a:lnTo>
                  <a:lnTo>
                    <a:pt x="1616" y="10"/>
                  </a:lnTo>
                  <a:lnTo>
                    <a:pt x="1619" y="8"/>
                  </a:lnTo>
                  <a:lnTo>
                    <a:pt x="1619" y="5"/>
                  </a:lnTo>
                  <a:lnTo>
                    <a:pt x="1622" y="3"/>
                  </a:lnTo>
                  <a:lnTo>
                    <a:pt x="1622" y="0"/>
                  </a:lnTo>
                  <a:lnTo>
                    <a:pt x="1622" y="3"/>
                  </a:lnTo>
                  <a:lnTo>
                    <a:pt x="1622" y="5"/>
                  </a:lnTo>
                  <a:lnTo>
                    <a:pt x="1624" y="8"/>
                  </a:lnTo>
                  <a:lnTo>
                    <a:pt x="1627" y="10"/>
                  </a:lnTo>
                  <a:lnTo>
                    <a:pt x="1635" y="16"/>
                  </a:lnTo>
                  <a:lnTo>
                    <a:pt x="1643" y="24"/>
                  </a:lnTo>
                  <a:lnTo>
                    <a:pt x="1653" y="29"/>
                  </a:lnTo>
                  <a:lnTo>
                    <a:pt x="1666" y="31"/>
                  </a:lnTo>
                  <a:lnTo>
                    <a:pt x="1682" y="37"/>
                  </a:lnTo>
                  <a:lnTo>
                    <a:pt x="1701" y="42"/>
                  </a:lnTo>
                  <a:lnTo>
                    <a:pt x="1719" y="45"/>
                  </a:lnTo>
                  <a:lnTo>
                    <a:pt x="1740" y="50"/>
                  </a:lnTo>
                  <a:lnTo>
                    <a:pt x="1764" y="53"/>
                  </a:lnTo>
                  <a:lnTo>
                    <a:pt x="1785" y="55"/>
                  </a:lnTo>
                  <a:lnTo>
                    <a:pt x="1811" y="55"/>
                  </a:lnTo>
                  <a:lnTo>
                    <a:pt x="1838" y="58"/>
                  </a:lnTo>
                  <a:lnTo>
                    <a:pt x="1864" y="58"/>
                  </a:lnTo>
                  <a:lnTo>
                    <a:pt x="1891" y="60"/>
                  </a:lnTo>
                  <a:lnTo>
                    <a:pt x="2972" y="60"/>
                  </a:lnTo>
                  <a:lnTo>
                    <a:pt x="3001" y="60"/>
                  </a:lnTo>
                  <a:lnTo>
                    <a:pt x="3027" y="60"/>
                  </a:lnTo>
                  <a:lnTo>
                    <a:pt x="3053" y="63"/>
                  </a:lnTo>
                  <a:lnTo>
                    <a:pt x="3077" y="63"/>
                  </a:lnTo>
                  <a:lnTo>
                    <a:pt x="3101" y="66"/>
                  </a:lnTo>
                  <a:lnTo>
                    <a:pt x="3125" y="68"/>
                  </a:lnTo>
                  <a:lnTo>
                    <a:pt x="3143" y="74"/>
                  </a:lnTo>
                  <a:lnTo>
                    <a:pt x="3164" y="76"/>
                  </a:lnTo>
                  <a:lnTo>
                    <a:pt x="3180" y="82"/>
                  </a:lnTo>
                  <a:lnTo>
                    <a:pt x="3196" y="87"/>
                  </a:lnTo>
                  <a:lnTo>
                    <a:pt x="3209" y="92"/>
                  </a:lnTo>
                  <a:lnTo>
                    <a:pt x="3222" y="97"/>
                  </a:lnTo>
                  <a:lnTo>
                    <a:pt x="3230" y="103"/>
                  </a:lnTo>
                  <a:lnTo>
                    <a:pt x="3238" y="108"/>
                  </a:lnTo>
                  <a:lnTo>
                    <a:pt x="3241" y="111"/>
                  </a:lnTo>
                  <a:lnTo>
                    <a:pt x="3241" y="113"/>
                  </a:lnTo>
                  <a:lnTo>
                    <a:pt x="3243" y="116"/>
                  </a:lnTo>
                  <a:lnTo>
                    <a:pt x="3243" y="11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49" name="Rectangle 57"/>
          <p:cNvSpPr>
            <a:spLocks noChangeArrowheads="1"/>
          </p:cNvSpPr>
          <p:nvPr/>
        </p:nvSpPr>
        <p:spPr bwMode="auto">
          <a:xfrm>
            <a:off x="4145055" y="2645263"/>
            <a:ext cx="318080" cy="10871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0" name="Rectangle 58"/>
          <p:cNvSpPr>
            <a:spLocks noChangeArrowheads="1"/>
          </p:cNvSpPr>
          <p:nvPr/>
        </p:nvSpPr>
        <p:spPr bwMode="auto">
          <a:xfrm rot="16200000">
            <a:off x="4236129" y="3408767"/>
            <a:ext cx="167145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1" name="Rectangle 59"/>
          <p:cNvSpPr>
            <a:spLocks noChangeArrowheads="1"/>
          </p:cNvSpPr>
          <p:nvPr/>
        </p:nvSpPr>
        <p:spPr bwMode="auto">
          <a:xfrm rot="16200000">
            <a:off x="4211017" y="3366119"/>
            <a:ext cx="143052" cy="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2" name="Rectangle 60"/>
          <p:cNvSpPr>
            <a:spLocks noChangeArrowheads="1"/>
          </p:cNvSpPr>
          <p:nvPr/>
        </p:nvSpPr>
        <p:spPr bwMode="auto">
          <a:xfrm rot="16200000">
            <a:off x="3965074" y="2902816"/>
            <a:ext cx="710741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Captives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3" name="Rectangle 61"/>
          <p:cNvSpPr>
            <a:spLocks noChangeArrowheads="1"/>
          </p:cNvSpPr>
          <p:nvPr/>
        </p:nvSpPr>
        <p:spPr bwMode="auto">
          <a:xfrm>
            <a:off x="5054705" y="2594066"/>
            <a:ext cx="313621" cy="11218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4" name="Rectangle 62"/>
          <p:cNvSpPr>
            <a:spLocks noChangeArrowheads="1"/>
          </p:cNvSpPr>
          <p:nvPr/>
        </p:nvSpPr>
        <p:spPr bwMode="auto">
          <a:xfrm rot="16200000">
            <a:off x="5141320" y="3392204"/>
            <a:ext cx="167145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5" name="Rectangle 63"/>
          <p:cNvSpPr>
            <a:spLocks noChangeArrowheads="1"/>
          </p:cNvSpPr>
          <p:nvPr/>
        </p:nvSpPr>
        <p:spPr bwMode="auto">
          <a:xfrm rot="16200000">
            <a:off x="5095116" y="3329979"/>
            <a:ext cx="186720" cy="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6" name="Rectangle 64"/>
          <p:cNvSpPr>
            <a:spLocks noChangeArrowheads="1"/>
          </p:cNvSpPr>
          <p:nvPr/>
        </p:nvSpPr>
        <p:spPr bwMode="auto">
          <a:xfrm rot="16200000">
            <a:off x="4870265" y="2851619"/>
            <a:ext cx="710741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Captives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366" name="Group 13365"/>
          <p:cNvGrpSpPr/>
          <p:nvPr/>
        </p:nvGrpSpPr>
        <p:grpSpPr>
          <a:xfrm>
            <a:off x="917009" y="2267306"/>
            <a:ext cx="3707727" cy="1409436"/>
            <a:chOff x="917009" y="2267306"/>
            <a:chExt cx="3707727" cy="1409436"/>
          </a:xfrm>
        </p:grpSpPr>
        <p:sp>
          <p:nvSpPr>
            <p:cNvPr id="13334" name="Rectangle 42"/>
            <p:cNvSpPr>
              <a:spLocks noChangeArrowheads="1"/>
            </p:cNvSpPr>
            <p:nvPr/>
          </p:nvSpPr>
          <p:spPr bwMode="auto">
            <a:xfrm>
              <a:off x="917009" y="3279208"/>
              <a:ext cx="127919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Zephaniah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57" name="Freeform 65"/>
            <p:cNvSpPr>
              <a:spLocks/>
            </p:cNvSpPr>
            <p:nvPr/>
          </p:nvSpPr>
          <p:spPr bwMode="auto">
            <a:xfrm>
              <a:off x="3620372" y="2530822"/>
              <a:ext cx="704533" cy="158110"/>
            </a:xfrm>
            <a:custGeom>
              <a:avLst/>
              <a:gdLst>
                <a:gd name="T0" fmla="*/ 0 w 474"/>
                <a:gd name="T1" fmla="*/ 105 h 105"/>
                <a:gd name="T2" fmla="*/ 2 w 474"/>
                <a:gd name="T3" fmla="*/ 94 h 105"/>
                <a:gd name="T4" fmla="*/ 5 w 474"/>
                <a:gd name="T5" fmla="*/ 84 h 105"/>
                <a:gd name="T6" fmla="*/ 8 w 474"/>
                <a:gd name="T7" fmla="*/ 76 h 105"/>
                <a:gd name="T8" fmla="*/ 13 w 474"/>
                <a:gd name="T9" fmla="*/ 68 h 105"/>
                <a:gd name="T10" fmla="*/ 18 w 474"/>
                <a:gd name="T11" fmla="*/ 60 h 105"/>
                <a:gd name="T12" fmla="*/ 26 w 474"/>
                <a:gd name="T13" fmla="*/ 55 h 105"/>
                <a:gd name="T14" fmla="*/ 31 w 474"/>
                <a:gd name="T15" fmla="*/ 52 h 105"/>
                <a:gd name="T16" fmla="*/ 39 w 474"/>
                <a:gd name="T17" fmla="*/ 52 h 105"/>
                <a:gd name="T18" fmla="*/ 198 w 474"/>
                <a:gd name="T19" fmla="*/ 52 h 105"/>
                <a:gd name="T20" fmla="*/ 205 w 474"/>
                <a:gd name="T21" fmla="*/ 50 h 105"/>
                <a:gd name="T22" fmla="*/ 213 w 474"/>
                <a:gd name="T23" fmla="*/ 47 h 105"/>
                <a:gd name="T24" fmla="*/ 221 w 474"/>
                <a:gd name="T25" fmla="*/ 42 h 105"/>
                <a:gd name="T26" fmla="*/ 227 w 474"/>
                <a:gd name="T27" fmla="*/ 36 h 105"/>
                <a:gd name="T28" fmla="*/ 232 w 474"/>
                <a:gd name="T29" fmla="*/ 29 h 105"/>
                <a:gd name="T30" fmla="*/ 234 w 474"/>
                <a:gd name="T31" fmla="*/ 21 h 105"/>
                <a:gd name="T32" fmla="*/ 237 w 474"/>
                <a:gd name="T33" fmla="*/ 10 h 105"/>
                <a:gd name="T34" fmla="*/ 237 w 474"/>
                <a:gd name="T35" fmla="*/ 0 h 105"/>
                <a:gd name="T36" fmla="*/ 240 w 474"/>
                <a:gd name="T37" fmla="*/ 10 h 105"/>
                <a:gd name="T38" fmla="*/ 240 w 474"/>
                <a:gd name="T39" fmla="*/ 21 h 105"/>
                <a:gd name="T40" fmla="*/ 245 w 474"/>
                <a:gd name="T41" fmla="*/ 29 h 105"/>
                <a:gd name="T42" fmla="*/ 250 w 474"/>
                <a:gd name="T43" fmla="*/ 36 h 105"/>
                <a:gd name="T44" fmla="*/ 256 w 474"/>
                <a:gd name="T45" fmla="*/ 42 h 105"/>
                <a:gd name="T46" fmla="*/ 261 w 474"/>
                <a:gd name="T47" fmla="*/ 47 h 105"/>
                <a:gd name="T48" fmla="*/ 269 w 474"/>
                <a:gd name="T49" fmla="*/ 50 h 105"/>
                <a:gd name="T50" fmla="*/ 277 w 474"/>
                <a:gd name="T51" fmla="*/ 52 h 105"/>
                <a:gd name="T52" fmla="*/ 435 w 474"/>
                <a:gd name="T53" fmla="*/ 52 h 105"/>
                <a:gd name="T54" fmla="*/ 443 w 474"/>
                <a:gd name="T55" fmla="*/ 52 h 105"/>
                <a:gd name="T56" fmla="*/ 451 w 474"/>
                <a:gd name="T57" fmla="*/ 55 h 105"/>
                <a:gd name="T58" fmla="*/ 459 w 474"/>
                <a:gd name="T59" fmla="*/ 60 h 105"/>
                <a:gd name="T60" fmla="*/ 464 w 474"/>
                <a:gd name="T61" fmla="*/ 68 h 105"/>
                <a:gd name="T62" fmla="*/ 469 w 474"/>
                <a:gd name="T63" fmla="*/ 76 h 105"/>
                <a:gd name="T64" fmla="*/ 472 w 474"/>
                <a:gd name="T65" fmla="*/ 84 h 105"/>
                <a:gd name="T66" fmla="*/ 474 w 474"/>
                <a:gd name="T67" fmla="*/ 94 h 105"/>
                <a:gd name="T68" fmla="*/ 474 w 474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105">
                  <a:moveTo>
                    <a:pt x="0" y="105"/>
                  </a:moveTo>
                  <a:lnTo>
                    <a:pt x="2" y="94"/>
                  </a:lnTo>
                  <a:lnTo>
                    <a:pt x="5" y="84"/>
                  </a:lnTo>
                  <a:lnTo>
                    <a:pt x="8" y="76"/>
                  </a:lnTo>
                  <a:lnTo>
                    <a:pt x="13" y="68"/>
                  </a:lnTo>
                  <a:lnTo>
                    <a:pt x="18" y="60"/>
                  </a:lnTo>
                  <a:lnTo>
                    <a:pt x="26" y="55"/>
                  </a:lnTo>
                  <a:lnTo>
                    <a:pt x="31" y="52"/>
                  </a:lnTo>
                  <a:lnTo>
                    <a:pt x="39" y="52"/>
                  </a:lnTo>
                  <a:lnTo>
                    <a:pt x="198" y="52"/>
                  </a:lnTo>
                  <a:lnTo>
                    <a:pt x="205" y="50"/>
                  </a:lnTo>
                  <a:lnTo>
                    <a:pt x="213" y="47"/>
                  </a:lnTo>
                  <a:lnTo>
                    <a:pt x="221" y="42"/>
                  </a:lnTo>
                  <a:lnTo>
                    <a:pt x="227" y="36"/>
                  </a:lnTo>
                  <a:lnTo>
                    <a:pt x="232" y="29"/>
                  </a:lnTo>
                  <a:lnTo>
                    <a:pt x="234" y="21"/>
                  </a:lnTo>
                  <a:lnTo>
                    <a:pt x="237" y="10"/>
                  </a:lnTo>
                  <a:lnTo>
                    <a:pt x="237" y="0"/>
                  </a:lnTo>
                  <a:lnTo>
                    <a:pt x="240" y="10"/>
                  </a:lnTo>
                  <a:lnTo>
                    <a:pt x="240" y="21"/>
                  </a:lnTo>
                  <a:lnTo>
                    <a:pt x="245" y="29"/>
                  </a:lnTo>
                  <a:lnTo>
                    <a:pt x="250" y="36"/>
                  </a:lnTo>
                  <a:lnTo>
                    <a:pt x="256" y="42"/>
                  </a:lnTo>
                  <a:lnTo>
                    <a:pt x="261" y="47"/>
                  </a:lnTo>
                  <a:lnTo>
                    <a:pt x="269" y="50"/>
                  </a:lnTo>
                  <a:lnTo>
                    <a:pt x="277" y="52"/>
                  </a:lnTo>
                  <a:lnTo>
                    <a:pt x="435" y="52"/>
                  </a:lnTo>
                  <a:lnTo>
                    <a:pt x="443" y="52"/>
                  </a:lnTo>
                  <a:lnTo>
                    <a:pt x="451" y="55"/>
                  </a:lnTo>
                  <a:lnTo>
                    <a:pt x="459" y="60"/>
                  </a:lnTo>
                  <a:lnTo>
                    <a:pt x="464" y="68"/>
                  </a:lnTo>
                  <a:lnTo>
                    <a:pt x="469" y="76"/>
                  </a:lnTo>
                  <a:lnTo>
                    <a:pt x="472" y="84"/>
                  </a:lnTo>
                  <a:lnTo>
                    <a:pt x="474" y="94"/>
                  </a:lnTo>
                  <a:lnTo>
                    <a:pt x="474" y="105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358" name="Rectangle 66"/>
            <p:cNvSpPr>
              <a:spLocks noChangeArrowheads="1"/>
            </p:cNvSpPr>
            <p:nvPr/>
          </p:nvSpPr>
          <p:spPr bwMode="auto">
            <a:xfrm>
              <a:off x="3404850" y="2267306"/>
              <a:ext cx="121988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Habakkuk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59" name="Freeform 67"/>
            <p:cNvSpPr>
              <a:spLocks/>
            </p:cNvSpPr>
            <p:nvPr/>
          </p:nvSpPr>
          <p:spPr bwMode="auto">
            <a:xfrm>
              <a:off x="1280848" y="3514114"/>
              <a:ext cx="447412" cy="162627"/>
            </a:xfrm>
            <a:custGeom>
              <a:avLst/>
              <a:gdLst>
                <a:gd name="T0" fmla="*/ 0 w 395"/>
                <a:gd name="T1" fmla="*/ 105 h 105"/>
                <a:gd name="T2" fmla="*/ 0 w 395"/>
                <a:gd name="T3" fmla="*/ 95 h 105"/>
                <a:gd name="T4" fmla="*/ 2 w 395"/>
                <a:gd name="T5" fmla="*/ 84 h 105"/>
                <a:gd name="T6" fmla="*/ 5 w 395"/>
                <a:gd name="T7" fmla="*/ 76 h 105"/>
                <a:gd name="T8" fmla="*/ 8 w 395"/>
                <a:gd name="T9" fmla="*/ 68 h 105"/>
                <a:gd name="T10" fmla="*/ 13 w 395"/>
                <a:gd name="T11" fmla="*/ 60 h 105"/>
                <a:gd name="T12" fmla="*/ 18 w 395"/>
                <a:gd name="T13" fmla="*/ 55 h 105"/>
                <a:gd name="T14" fmla="*/ 26 w 395"/>
                <a:gd name="T15" fmla="*/ 53 h 105"/>
                <a:gd name="T16" fmla="*/ 31 w 395"/>
                <a:gd name="T17" fmla="*/ 53 h 105"/>
                <a:gd name="T18" fmla="*/ 163 w 395"/>
                <a:gd name="T19" fmla="*/ 53 h 105"/>
                <a:gd name="T20" fmla="*/ 171 w 395"/>
                <a:gd name="T21" fmla="*/ 50 h 105"/>
                <a:gd name="T22" fmla="*/ 176 w 395"/>
                <a:gd name="T23" fmla="*/ 47 h 105"/>
                <a:gd name="T24" fmla="*/ 182 w 395"/>
                <a:gd name="T25" fmla="*/ 42 h 105"/>
                <a:gd name="T26" fmla="*/ 187 w 395"/>
                <a:gd name="T27" fmla="*/ 37 h 105"/>
                <a:gd name="T28" fmla="*/ 190 w 395"/>
                <a:gd name="T29" fmla="*/ 29 h 105"/>
                <a:gd name="T30" fmla="*/ 195 w 395"/>
                <a:gd name="T31" fmla="*/ 18 h 105"/>
                <a:gd name="T32" fmla="*/ 195 w 395"/>
                <a:gd name="T33" fmla="*/ 10 h 105"/>
                <a:gd name="T34" fmla="*/ 197 w 395"/>
                <a:gd name="T35" fmla="*/ 0 h 105"/>
                <a:gd name="T36" fmla="*/ 197 w 395"/>
                <a:gd name="T37" fmla="*/ 10 h 105"/>
                <a:gd name="T38" fmla="*/ 200 w 395"/>
                <a:gd name="T39" fmla="*/ 18 h 105"/>
                <a:gd name="T40" fmla="*/ 203 w 395"/>
                <a:gd name="T41" fmla="*/ 29 h 105"/>
                <a:gd name="T42" fmla="*/ 205 w 395"/>
                <a:gd name="T43" fmla="*/ 37 h 105"/>
                <a:gd name="T44" fmla="*/ 211 w 395"/>
                <a:gd name="T45" fmla="*/ 42 h 105"/>
                <a:gd name="T46" fmla="*/ 216 w 395"/>
                <a:gd name="T47" fmla="*/ 47 h 105"/>
                <a:gd name="T48" fmla="*/ 224 w 395"/>
                <a:gd name="T49" fmla="*/ 50 h 105"/>
                <a:gd name="T50" fmla="*/ 229 w 395"/>
                <a:gd name="T51" fmla="*/ 53 h 105"/>
                <a:gd name="T52" fmla="*/ 361 w 395"/>
                <a:gd name="T53" fmla="*/ 53 h 105"/>
                <a:gd name="T54" fmla="*/ 369 w 395"/>
                <a:gd name="T55" fmla="*/ 53 h 105"/>
                <a:gd name="T56" fmla="*/ 374 w 395"/>
                <a:gd name="T57" fmla="*/ 55 h 105"/>
                <a:gd name="T58" fmla="*/ 379 w 395"/>
                <a:gd name="T59" fmla="*/ 60 h 105"/>
                <a:gd name="T60" fmla="*/ 385 w 395"/>
                <a:gd name="T61" fmla="*/ 68 h 105"/>
                <a:gd name="T62" fmla="*/ 387 w 395"/>
                <a:gd name="T63" fmla="*/ 76 h 105"/>
                <a:gd name="T64" fmla="*/ 393 w 395"/>
                <a:gd name="T65" fmla="*/ 84 h 105"/>
                <a:gd name="T66" fmla="*/ 393 w 395"/>
                <a:gd name="T67" fmla="*/ 95 h 105"/>
                <a:gd name="T68" fmla="*/ 395 w 39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5" h="105">
                  <a:moveTo>
                    <a:pt x="0" y="105"/>
                  </a:moveTo>
                  <a:lnTo>
                    <a:pt x="0" y="95"/>
                  </a:lnTo>
                  <a:lnTo>
                    <a:pt x="2" y="84"/>
                  </a:lnTo>
                  <a:lnTo>
                    <a:pt x="5" y="76"/>
                  </a:lnTo>
                  <a:lnTo>
                    <a:pt x="8" y="68"/>
                  </a:lnTo>
                  <a:lnTo>
                    <a:pt x="13" y="60"/>
                  </a:lnTo>
                  <a:lnTo>
                    <a:pt x="18" y="55"/>
                  </a:lnTo>
                  <a:lnTo>
                    <a:pt x="26" y="53"/>
                  </a:lnTo>
                  <a:lnTo>
                    <a:pt x="31" y="53"/>
                  </a:lnTo>
                  <a:lnTo>
                    <a:pt x="163" y="53"/>
                  </a:lnTo>
                  <a:lnTo>
                    <a:pt x="171" y="50"/>
                  </a:lnTo>
                  <a:lnTo>
                    <a:pt x="176" y="47"/>
                  </a:lnTo>
                  <a:lnTo>
                    <a:pt x="182" y="42"/>
                  </a:lnTo>
                  <a:lnTo>
                    <a:pt x="187" y="37"/>
                  </a:lnTo>
                  <a:lnTo>
                    <a:pt x="190" y="29"/>
                  </a:lnTo>
                  <a:lnTo>
                    <a:pt x="195" y="18"/>
                  </a:lnTo>
                  <a:lnTo>
                    <a:pt x="195" y="10"/>
                  </a:lnTo>
                  <a:lnTo>
                    <a:pt x="197" y="0"/>
                  </a:lnTo>
                  <a:lnTo>
                    <a:pt x="197" y="10"/>
                  </a:lnTo>
                  <a:lnTo>
                    <a:pt x="200" y="18"/>
                  </a:lnTo>
                  <a:lnTo>
                    <a:pt x="203" y="29"/>
                  </a:lnTo>
                  <a:lnTo>
                    <a:pt x="205" y="37"/>
                  </a:lnTo>
                  <a:lnTo>
                    <a:pt x="211" y="42"/>
                  </a:lnTo>
                  <a:lnTo>
                    <a:pt x="216" y="47"/>
                  </a:lnTo>
                  <a:lnTo>
                    <a:pt x="224" y="50"/>
                  </a:lnTo>
                  <a:lnTo>
                    <a:pt x="229" y="53"/>
                  </a:lnTo>
                  <a:lnTo>
                    <a:pt x="361" y="53"/>
                  </a:lnTo>
                  <a:lnTo>
                    <a:pt x="369" y="53"/>
                  </a:lnTo>
                  <a:lnTo>
                    <a:pt x="374" y="55"/>
                  </a:lnTo>
                  <a:lnTo>
                    <a:pt x="379" y="60"/>
                  </a:lnTo>
                  <a:lnTo>
                    <a:pt x="385" y="68"/>
                  </a:lnTo>
                  <a:lnTo>
                    <a:pt x="387" y="76"/>
                  </a:lnTo>
                  <a:lnTo>
                    <a:pt x="393" y="84"/>
                  </a:lnTo>
                  <a:lnTo>
                    <a:pt x="393" y="95"/>
                  </a:lnTo>
                  <a:lnTo>
                    <a:pt x="395" y="105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2410299" y="3298187"/>
              <a:ext cx="87203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Nahum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2667778" y="3533094"/>
              <a:ext cx="371428" cy="143648"/>
            </a:xfrm>
            <a:custGeom>
              <a:avLst/>
              <a:gdLst>
                <a:gd name="T0" fmla="*/ 0 w 395"/>
                <a:gd name="T1" fmla="*/ 105 h 105"/>
                <a:gd name="T2" fmla="*/ 0 w 395"/>
                <a:gd name="T3" fmla="*/ 95 h 105"/>
                <a:gd name="T4" fmla="*/ 2 w 395"/>
                <a:gd name="T5" fmla="*/ 84 h 105"/>
                <a:gd name="T6" fmla="*/ 5 w 395"/>
                <a:gd name="T7" fmla="*/ 76 h 105"/>
                <a:gd name="T8" fmla="*/ 8 w 395"/>
                <a:gd name="T9" fmla="*/ 68 h 105"/>
                <a:gd name="T10" fmla="*/ 13 w 395"/>
                <a:gd name="T11" fmla="*/ 60 h 105"/>
                <a:gd name="T12" fmla="*/ 18 w 395"/>
                <a:gd name="T13" fmla="*/ 55 h 105"/>
                <a:gd name="T14" fmla="*/ 26 w 395"/>
                <a:gd name="T15" fmla="*/ 53 h 105"/>
                <a:gd name="T16" fmla="*/ 31 w 395"/>
                <a:gd name="T17" fmla="*/ 53 h 105"/>
                <a:gd name="T18" fmla="*/ 163 w 395"/>
                <a:gd name="T19" fmla="*/ 53 h 105"/>
                <a:gd name="T20" fmla="*/ 171 w 395"/>
                <a:gd name="T21" fmla="*/ 50 h 105"/>
                <a:gd name="T22" fmla="*/ 176 w 395"/>
                <a:gd name="T23" fmla="*/ 47 h 105"/>
                <a:gd name="T24" fmla="*/ 182 w 395"/>
                <a:gd name="T25" fmla="*/ 42 h 105"/>
                <a:gd name="T26" fmla="*/ 187 w 395"/>
                <a:gd name="T27" fmla="*/ 37 h 105"/>
                <a:gd name="T28" fmla="*/ 190 w 395"/>
                <a:gd name="T29" fmla="*/ 29 h 105"/>
                <a:gd name="T30" fmla="*/ 195 w 395"/>
                <a:gd name="T31" fmla="*/ 18 h 105"/>
                <a:gd name="T32" fmla="*/ 195 w 395"/>
                <a:gd name="T33" fmla="*/ 10 h 105"/>
                <a:gd name="T34" fmla="*/ 197 w 395"/>
                <a:gd name="T35" fmla="*/ 0 h 105"/>
                <a:gd name="T36" fmla="*/ 197 w 395"/>
                <a:gd name="T37" fmla="*/ 10 h 105"/>
                <a:gd name="T38" fmla="*/ 200 w 395"/>
                <a:gd name="T39" fmla="*/ 18 h 105"/>
                <a:gd name="T40" fmla="*/ 203 w 395"/>
                <a:gd name="T41" fmla="*/ 29 h 105"/>
                <a:gd name="T42" fmla="*/ 205 w 395"/>
                <a:gd name="T43" fmla="*/ 37 h 105"/>
                <a:gd name="T44" fmla="*/ 211 w 395"/>
                <a:gd name="T45" fmla="*/ 42 h 105"/>
                <a:gd name="T46" fmla="*/ 216 w 395"/>
                <a:gd name="T47" fmla="*/ 47 h 105"/>
                <a:gd name="T48" fmla="*/ 224 w 395"/>
                <a:gd name="T49" fmla="*/ 50 h 105"/>
                <a:gd name="T50" fmla="*/ 229 w 395"/>
                <a:gd name="T51" fmla="*/ 53 h 105"/>
                <a:gd name="T52" fmla="*/ 361 w 395"/>
                <a:gd name="T53" fmla="*/ 53 h 105"/>
                <a:gd name="T54" fmla="*/ 369 w 395"/>
                <a:gd name="T55" fmla="*/ 53 h 105"/>
                <a:gd name="T56" fmla="*/ 374 w 395"/>
                <a:gd name="T57" fmla="*/ 55 h 105"/>
                <a:gd name="T58" fmla="*/ 379 w 395"/>
                <a:gd name="T59" fmla="*/ 60 h 105"/>
                <a:gd name="T60" fmla="*/ 385 w 395"/>
                <a:gd name="T61" fmla="*/ 68 h 105"/>
                <a:gd name="T62" fmla="*/ 387 w 395"/>
                <a:gd name="T63" fmla="*/ 76 h 105"/>
                <a:gd name="T64" fmla="*/ 393 w 395"/>
                <a:gd name="T65" fmla="*/ 84 h 105"/>
                <a:gd name="T66" fmla="*/ 393 w 395"/>
                <a:gd name="T67" fmla="*/ 95 h 105"/>
                <a:gd name="T68" fmla="*/ 395 w 39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5" h="105">
                  <a:moveTo>
                    <a:pt x="0" y="105"/>
                  </a:moveTo>
                  <a:lnTo>
                    <a:pt x="0" y="95"/>
                  </a:lnTo>
                  <a:lnTo>
                    <a:pt x="2" y="84"/>
                  </a:lnTo>
                  <a:lnTo>
                    <a:pt x="5" y="76"/>
                  </a:lnTo>
                  <a:lnTo>
                    <a:pt x="8" y="68"/>
                  </a:lnTo>
                  <a:lnTo>
                    <a:pt x="13" y="60"/>
                  </a:lnTo>
                  <a:lnTo>
                    <a:pt x="18" y="55"/>
                  </a:lnTo>
                  <a:lnTo>
                    <a:pt x="26" y="53"/>
                  </a:lnTo>
                  <a:lnTo>
                    <a:pt x="31" y="53"/>
                  </a:lnTo>
                  <a:lnTo>
                    <a:pt x="163" y="53"/>
                  </a:lnTo>
                  <a:lnTo>
                    <a:pt x="171" y="50"/>
                  </a:lnTo>
                  <a:lnTo>
                    <a:pt x="176" y="47"/>
                  </a:lnTo>
                  <a:lnTo>
                    <a:pt x="182" y="42"/>
                  </a:lnTo>
                  <a:lnTo>
                    <a:pt x="187" y="37"/>
                  </a:lnTo>
                  <a:lnTo>
                    <a:pt x="190" y="29"/>
                  </a:lnTo>
                  <a:lnTo>
                    <a:pt x="195" y="18"/>
                  </a:lnTo>
                  <a:lnTo>
                    <a:pt x="195" y="10"/>
                  </a:lnTo>
                  <a:lnTo>
                    <a:pt x="197" y="0"/>
                  </a:lnTo>
                  <a:lnTo>
                    <a:pt x="197" y="10"/>
                  </a:lnTo>
                  <a:lnTo>
                    <a:pt x="200" y="18"/>
                  </a:lnTo>
                  <a:lnTo>
                    <a:pt x="203" y="29"/>
                  </a:lnTo>
                  <a:lnTo>
                    <a:pt x="205" y="37"/>
                  </a:lnTo>
                  <a:lnTo>
                    <a:pt x="211" y="42"/>
                  </a:lnTo>
                  <a:lnTo>
                    <a:pt x="216" y="47"/>
                  </a:lnTo>
                  <a:lnTo>
                    <a:pt x="224" y="50"/>
                  </a:lnTo>
                  <a:lnTo>
                    <a:pt x="229" y="53"/>
                  </a:lnTo>
                  <a:lnTo>
                    <a:pt x="361" y="53"/>
                  </a:lnTo>
                  <a:lnTo>
                    <a:pt x="369" y="53"/>
                  </a:lnTo>
                  <a:lnTo>
                    <a:pt x="374" y="55"/>
                  </a:lnTo>
                  <a:lnTo>
                    <a:pt x="379" y="60"/>
                  </a:lnTo>
                  <a:lnTo>
                    <a:pt x="385" y="68"/>
                  </a:lnTo>
                  <a:lnTo>
                    <a:pt x="387" y="76"/>
                  </a:lnTo>
                  <a:lnTo>
                    <a:pt x="393" y="84"/>
                  </a:lnTo>
                  <a:lnTo>
                    <a:pt x="393" y="95"/>
                  </a:lnTo>
                  <a:lnTo>
                    <a:pt x="395" y="105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3361" name="Title 133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Prophets in Judah</a:t>
            </a:r>
            <a:endParaRPr lang="en-US" dirty="0"/>
          </a:p>
        </p:txBody>
      </p:sp>
      <p:sp>
        <p:nvSpPr>
          <p:cNvPr id="13363" name="Text Placeholder 1336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After the Fall of Israel</a:t>
            </a:r>
            <a:endParaRPr lang="en-US" dirty="0"/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436108" y="5227031"/>
            <a:ext cx="8576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Kings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7" name="Rectangle 45"/>
          <p:cNvSpPr>
            <a:spLocks noChangeArrowheads="1"/>
          </p:cNvSpPr>
          <p:nvPr/>
        </p:nvSpPr>
        <p:spPr bwMode="auto">
          <a:xfrm>
            <a:off x="436108" y="1688462"/>
            <a:ext cx="1387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Prophets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606479" y="3679406"/>
            <a:ext cx="648509" cy="670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Fall – Jeremiah and Gedaliah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0514" y="1804085"/>
            <a:ext cx="7263714" cy="4506097"/>
          </a:xfrm>
        </p:spPr>
        <p:txBody>
          <a:bodyPr>
            <a:noAutofit/>
          </a:bodyPr>
          <a:lstStyle/>
          <a:p>
            <a:r>
              <a:rPr lang="en-US" sz="1800" dirty="0" smtClean="0"/>
              <a:t>Jeremiah </a:t>
            </a:r>
            <a:r>
              <a:rPr lang="en-US" sz="1800" dirty="0" smtClean="0"/>
              <a:t>leaves Jerusalem (40:1-6)</a:t>
            </a:r>
          </a:p>
          <a:p>
            <a:pPr lvl="1"/>
            <a:r>
              <a:rPr lang="en-US" sz="1600" dirty="0" smtClean="0"/>
              <a:t>Bound with chains with the captives, </a:t>
            </a:r>
            <a:r>
              <a:rPr lang="en-US" sz="1600" dirty="0" smtClean="0"/>
              <a:t>Released by </a:t>
            </a:r>
            <a:r>
              <a:rPr lang="en-US" sz="1600" dirty="0" err="1" smtClean="0"/>
              <a:t>Nebuzaradan</a:t>
            </a:r>
            <a:r>
              <a:rPr lang="en-US" sz="1600" dirty="0" smtClean="0"/>
              <a:t> at Ramah</a:t>
            </a:r>
          </a:p>
          <a:p>
            <a:pPr lvl="1"/>
            <a:r>
              <a:rPr lang="en-US" sz="1600" dirty="0" err="1" smtClean="0"/>
              <a:t>Nebuzaradan</a:t>
            </a:r>
            <a:r>
              <a:rPr lang="en-US" sz="1600" dirty="0" smtClean="0"/>
              <a:t> recognized this doom was from the Lord God, because of sin</a:t>
            </a:r>
            <a:endParaRPr lang="en-US" sz="1600" dirty="0" smtClean="0"/>
          </a:p>
          <a:p>
            <a:pPr lvl="1"/>
            <a:r>
              <a:rPr lang="en-US" sz="1600" dirty="0" smtClean="0"/>
              <a:t>Jeremiah allowed to go to Babylon or wherever he chooses</a:t>
            </a:r>
          </a:p>
          <a:p>
            <a:pPr lvl="1"/>
            <a:r>
              <a:rPr lang="en-US" sz="1600" dirty="0" smtClean="0"/>
              <a:t>Recommended to go to </a:t>
            </a:r>
            <a:r>
              <a:rPr lang="en-US" sz="1600" dirty="0" err="1" smtClean="0"/>
              <a:t>Gedeliah</a:t>
            </a:r>
            <a:r>
              <a:rPr lang="en-US" sz="1600" dirty="0" smtClean="0"/>
              <a:t> (son of </a:t>
            </a:r>
            <a:r>
              <a:rPr lang="en-US" sz="1600" dirty="0" err="1" smtClean="0"/>
              <a:t>Ahikim</a:t>
            </a:r>
            <a:r>
              <a:rPr lang="en-US" sz="1600" dirty="0" smtClean="0"/>
              <a:t>, son of </a:t>
            </a:r>
            <a:r>
              <a:rPr lang="en-US" sz="1600" dirty="0" err="1" smtClean="0"/>
              <a:t>Shaphan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Gave him food and a gift and let him go</a:t>
            </a:r>
            <a:endParaRPr lang="en-US" sz="1600" dirty="0" smtClean="0"/>
          </a:p>
          <a:p>
            <a:r>
              <a:rPr lang="en-US" sz="1800" dirty="0" smtClean="0"/>
              <a:t>Gedaliah is Named Governor by Nebuchadnezzar (40:7-12)</a:t>
            </a:r>
          </a:p>
          <a:p>
            <a:pPr lvl="1"/>
            <a:r>
              <a:rPr lang="en-US" sz="1600" dirty="0" smtClean="0"/>
              <a:t>Captains of the armies came to him at </a:t>
            </a:r>
            <a:r>
              <a:rPr lang="en-US" sz="1600" dirty="0" err="1" smtClean="0"/>
              <a:t>Mizpah</a:t>
            </a:r>
            <a:endParaRPr lang="en-US" sz="1600" dirty="0" smtClean="0"/>
          </a:p>
          <a:p>
            <a:pPr lvl="1"/>
            <a:r>
              <a:rPr lang="en-US" sz="1600" dirty="0" smtClean="0"/>
              <a:t>He swore to serve them and represent them to the King of Babylon</a:t>
            </a:r>
          </a:p>
          <a:p>
            <a:pPr lvl="1"/>
            <a:r>
              <a:rPr lang="en-US" sz="1600" dirty="0" smtClean="0"/>
              <a:t>Commanded them to gather wine, oil, and summer fruits and live in the cities</a:t>
            </a:r>
          </a:p>
          <a:p>
            <a:pPr lvl="1"/>
            <a:r>
              <a:rPr lang="en-US" sz="1600" dirty="0" smtClean="0"/>
              <a:t>Jews returned from the surrounding lands when they heard the news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037" y="2858531"/>
            <a:ext cx="42862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 of Gedaliah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Plot Uncovered (40:13-16)</a:t>
            </a:r>
          </a:p>
          <a:p>
            <a:pPr lvl="1"/>
            <a:r>
              <a:rPr lang="en-US" dirty="0" smtClean="0"/>
              <a:t>Ishmael sent by King of Ammon to kill Gedaliah</a:t>
            </a:r>
          </a:p>
          <a:p>
            <a:pPr lvl="1"/>
            <a:r>
              <a:rPr lang="en-US" dirty="0" smtClean="0"/>
              <a:t>Ishmael was a Captain of the armies and a maybe also a friend</a:t>
            </a:r>
          </a:p>
          <a:p>
            <a:pPr lvl="1"/>
            <a:r>
              <a:rPr lang="en-US" dirty="0" err="1" smtClean="0"/>
              <a:t>Johanan</a:t>
            </a:r>
            <a:r>
              <a:rPr lang="en-US" dirty="0" smtClean="0"/>
              <a:t> and the captains warn Gedaliah of Ishmael’s plan</a:t>
            </a:r>
          </a:p>
          <a:p>
            <a:pPr lvl="1"/>
            <a:r>
              <a:rPr lang="en-US" dirty="0" smtClean="0"/>
              <a:t>Gedaliah dismisses the warning, rebukes </a:t>
            </a:r>
            <a:r>
              <a:rPr lang="en-US" dirty="0" err="1" smtClean="0"/>
              <a:t>Johanan</a:t>
            </a:r>
            <a:endParaRPr lang="en-US" dirty="0" smtClean="0"/>
          </a:p>
          <a:p>
            <a:r>
              <a:rPr lang="en-US" dirty="0" smtClean="0"/>
              <a:t>The Plot Performed (41:1-18)</a:t>
            </a:r>
          </a:p>
          <a:p>
            <a:pPr lvl="1"/>
            <a:r>
              <a:rPr lang="en-US" dirty="0" smtClean="0"/>
              <a:t>Ishmael brings men and betrays Gedaliah during a meal</a:t>
            </a:r>
          </a:p>
          <a:p>
            <a:pPr lvl="1"/>
            <a:r>
              <a:rPr lang="en-US" dirty="0" smtClean="0"/>
              <a:t>Kills the Jews with him, some Chaldeans, and even some visiting pilgrims</a:t>
            </a:r>
          </a:p>
          <a:p>
            <a:pPr lvl="1"/>
            <a:r>
              <a:rPr lang="en-US" dirty="0" smtClean="0"/>
              <a:t>Captures the rest of the people of </a:t>
            </a:r>
            <a:r>
              <a:rPr lang="en-US" dirty="0" err="1" smtClean="0"/>
              <a:t>Mizpah</a:t>
            </a:r>
            <a:r>
              <a:rPr lang="en-US" dirty="0" smtClean="0"/>
              <a:t> and flees to Ammon</a:t>
            </a:r>
          </a:p>
          <a:p>
            <a:pPr lvl="1"/>
            <a:r>
              <a:rPr lang="en-US" dirty="0" smtClean="0"/>
              <a:t>Pursued by </a:t>
            </a:r>
            <a:r>
              <a:rPr lang="en-US" dirty="0" err="1"/>
              <a:t>J</a:t>
            </a:r>
            <a:r>
              <a:rPr lang="en-US" dirty="0" err="1" smtClean="0"/>
              <a:t>ohanan</a:t>
            </a:r>
            <a:r>
              <a:rPr lang="en-US" dirty="0" smtClean="0"/>
              <a:t> and the captains of armies</a:t>
            </a:r>
          </a:p>
          <a:p>
            <a:pPr lvl="1"/>
            <a:r>
              <a:rPr lang="en-US" dirty="0" smtClean="0"/>
              <a:t>Confronted at Gibeon, Ishmael flees to Ammon</a:t>
            </a:r>
          </a:p>
          <a:p>
            <a:r>
              <a:rPr lang="en-US" dirty="0" smtClean="0"/>
              <a:t>The people are rescued and carried to Bethlehem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686" y="148281"/>
            <a:ext cx="3810000" cy="38100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9245719" y="1127599"/>
            <a:ext cx="425055" cy="510622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245719" y="1639307"/>
            <a:ext cx="285907" cy="19545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889435" y="1492034"/>
            <a:ext cx="14416" cy="11532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9670775" y="1043609"/>
            <a:ext cx="218660" cy="5145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6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Why do you think </a:t>
            </a:r>
            <a:r>
              <a:rPr lang="en-US" sz="1800" dirty="0" err="1" smtClean="0"/>
              <a:t>Nabuzaradan</a:t>
            </a:r>
            <a:r>
              <a:rPr lang="en-US" sz="1800" dirty="0" smtClean="0"/>
              <a:t> released Jeremiah?  What choice and recommendation did he give?</a:t>
            </a:r>
          </a:p>
          <a:p>
            <a:endParaRPr lang="en-US" sz="1800" dirty="0"/>
          </a:p>
          <a:p>
            <a:r>
              <a:rPr lang="en-US" sz="1800" dirty="0" smtClean="0"/>
              <a:t>What might have motivated the Captains to return to Gedaliah?</a:t>
            </a:r>
          </a:p>
          <a:p>
            <a:endParaRPr lang="en-US" sz="1800" dirty="0"/>
          </a:p>
          <a:p>
            <a:r>
              <a:rPr lang="en-US" sz="1800" dirty="0" smtClean="0"/>
              <a:t>What was their fear after Gedaliah was killed?  Was that fear well founded?</a:t>
            </a:r>
          </a:p>
          <a:p>
            <a:endParaRPr lang="en-US" sz="1800" dirty="0"/>
          </a:p>
          <a:p>
            <a:r>
              <a:rPr lang="en-US" sz="1800" dirty="0" smtClean="0"/>
              <a:t>Why did the people go to Bethlehem?  Where were they actually planning to go?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31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People ask Jeremiah to consult the Lord (42:1-6)</a:t>
            </a:r>
          </a:p>
          <a:p>
            <a:pPr lvl="1"/>
            <a:r>
              <a:rPr lang="en-US" dirty="0" smtClean="0"/>
              <a:t>People: “Pray for us to the Lord your God”</a:t>
            </a:r>
          </a:p>
          <a:p>
            <a:pPr lvl="1"/>
            <a:r>
              <a:rPr lang="en-US" dirty="0" smtClean="0"/>
              <a:t>Jeremiah:  “I will pray to the Lord your God...”</a:t>
            </a:r>
          </a:p>
          <a:p>
            <a:pPr lvl="1"/>
            <a:r>
              <a:rPr lang="en-US" dirty="0" smtClean="0"/>
              <a:t>Jeremiah: “I will keep nothing back from you”</a:t>
            </a:r>
          </a:p>
          <a:p>
            <a:pPr lvl="1"/>
            <a:r>
              <a:rPr lang="en-US" dirty="0" smtClean="0"/>
              <a:t>People: “… we will obey the voice of the Lord…”</a:t>
            </a:r>
          </a:p>
          <a:p>
            <a:r>
              <a:rPr lang="en-US" dirty="0" smtClean="0"/>
              <a:t>The word of the Lord came after 10 days (42:7)</a:t>
            </a:r>
          </a:p>
          <a:p>
            <a:r>
              <a:rPr lang="en-US" dirty="0" smtClean="0"/>
              <a:t>Jeremiah knew they would not obey it (42:19-22)</a:t>
            </a:r>
          </a:p>
          <a:p>
            <a:pPr lvl="1"/>
            <a:r>
              <a:rPr lang="en-US" dirty="0" smtClean="0"/>
              <a:t>“Know certainly that I have admonished you this day”</a:t>
            </a:r>
          </a:p>
          <a:p>
            <a:pPr lvl="1"/>
            <a:r>
              <a:rPr lang="en-US" dirty="0" smtClean="0"/>
              <a:t>You are hypocrites in your hearts when you asked me to pray to the Lord</a:t>
            </a:r>
          </a:p>
          <a:p>
            <a:pPr lvl="1"/>
            <a:r>
              <a:rPr lang="en-US" dirty="0" smtClean="0"/>
              <a:t>You have not obeyed the voice of the Lord your God or anything which he has sent by me</a:t>
            </a:r>
          </a:p>
          <a:p>
            <a:pPr lvl="1"/>
            <a:r>
              <a:rPr lang="en-US" dirty="0" smtClean="0"/>
              <a:t>You shall die by sword, pestilence, and famine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1410</Words>
  <Application>Microsoft Office PowerPoint</Application>
  <PresentationFormat>Widescreen</PresentationFormat>
  <Paragraphs>255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</vt:lpstr>
      <vt:lpstr>Tahoma</vt:lpstr>
      <vt:lpstr>Tempus Sans ITC</vt:lpstr>
      <vt:lpstr>Times New Roman</vt:lpstr>
      <vt:lpstr>Verdana</vt:lpstr>
      <vt:lpstr>Red Line Business 16x9</vt:lpstr>
      <vt:lpstr>Jeremiah – 40 years of prophecy</vt:lpstr>
      <vt:lpstr>Class Objectives</vt:lpstr>
      <vt:lpstr>Outline of Jeremiah</vt:lpstr>
      <vt:lpstr>Dating of Jeremiah’s Prophecies</vt:lpstr>
      <vt:lpstr>Prophets in Judah</vt:lpstr>
      <vt:lpstr>After the Fall – Jeremiah and Gedaliah</vt:lpstr>
      <vt:lpstr>Assassination of Gedaliah</vt:lpstr>
      <vt:lpstr>Questions</vt:lpstr>
      <vt:lpstr>What to do next?</vt:lpstr>
      <vt:lpstr>The Response from Jehovah</vt:lpstr>
      <vt:lpstr>The people respond</vt:lpstr>
      <vt:lpstr>Questions</vt:lpstr>
      <vt:lpstr>Warning to Jews in Egypt</vt:lpstr>
      <vt:lpstr>Conclusion of the matter</vt:lpstr>
      <vt:lpstr>To Baruch…</vt:lpstr>
      <vt:lpstr>Questions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2014-04-24T14:49:26Z</dcterms:created>
  <dcterms:modified xsi:type="dcterms:W3CDTF">2018-07-11T04:00:52Z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