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handoutMasterIdLst>
    <p:handoutMasterId r:id="rId15"/>
  </p:handoutMasterIdLst>
  <p:sldIdLst>
    <p:sldId id="264" r:id="rId2"/>
    <p:sldId id="275" r:id="rId3"/>
    <p:sldId id="290" r:id="rId4"/>
    <p:sldId id="286" r:id="rId5"/>
    <p:sldId id="288" r:id="rId6"/>
    <p:sldId id="291" r:id="rId7"/>
    <p:sldId id="292" r:id="rId8"/>
    <p:sldId id="293" r:id="rId9"/>
    <p:sldId id="296" r:id="rId10"/>
    <p:sldId id="295" r:id="rId11"/>
    <p:sldId id="297" r:id="rId12"/>
    <p:sldId id="294"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3888" userDrawn="1">
          <p15:clr>
            <a:srgbClr val="A4A3A4"/>
          </p15:clr>
        </p15:guide>
        <p15:guide id="4" orient="horz" pos="321" userDrawn="1">
          <p15:clr>
            <a:srgbClr val="A4A3A4"/>
          </p15:clr>
        </p15:guide>
        <p15:guide id="5" pos="3840" userDrawn="1">
          <p15:clr>
            <a:srgbClr val="A4A3A4"/>
          </p15:clr>
        </p15:guide>
        <p15:guide id="6" pos="1007" userDrawn="1">
          <p15:clr>
            <a:srgbClr val="A4A3A4"/>
          </p15:clr>
        </p15:guide>
        <p15:guide id="7" pos="7175"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61" d="100"/>
          <a:sy n="61" d="100"/>
        </p:scale>
        <p:origin x="252" y="48"/>
      </p:cViewPr>
      <p:guideLst>
        <p:guide orient="horz" pos="2160"/>
        <p:guide orient="horz" pos="1008"/>
        <p:guide orient="horz" pos="3888"/>
        <p:guide orient="horz" pos="321"/>
        <p:guide pos="3840"/>
        <p:guide pos="1007"/>
        <p:guide pos="7175"/>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DB7646E-8811-423A-9C42-2CBFADA00A96}" type="datetimeFigureOut">
              <a:rPr lang="en-US" smtClean="0"/>
              <a:t>8/18/2018</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solidFill>
                  <a:schemeClr val="tx1"/>
                </a:solidFill>
              </a:defRPr>
            </a:lvl1pPr>
          </a:lstStyle>
          <a:p>
            <a:fld id="{D677E230-58DD-43ED-96A1-552DDAB53532}" type="datetimeFigureOut">
              <a:rPr lang="en-US" smtClean="0"/>
              <a:pPr/>
              <a:t>8/18/2018</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302" y="1600201"/>
            <a:ext cx="833120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9302" y="4344916"/>
            <a:ext cx="7518400"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700249" y="6356352"/>
            <a:ext cx="1219201" cy="365125"/>
          </a:xfrm>
        </p:spPr>
        <p:txBody>
          <a:bodyPr/>
          <a:lstStyle>
            <a:lvl1pPr>
              <a:defRPr>
                <a:solidFill>
                  <a:schemeClr val="tx1"/>
                </a:solidFill>
              </a:defRPr>
            </a:lvl1pPr>
          </a:lstStyle>
          <a:p>
            <a:fld id="{8F81D24A-EF38-4949-81EA-C39AA50871C5}" type="datetime1">
              <a:rPr lang="en-US" smtClean="0"/>
              <a:t>8/18/2018</a:t>
            </a:fld>
            <a:endParaRPr lang="en-US" dirty="0"/>
          </a:p>
        </p:txBody>
      </p:sp>
      <p:sp>
        <p:nvSpPr>
          <p:cNvPr id="5" name="Footer Placeholder 4"/>
          <p:cNvSpPr>
            <a:spLocks noGrp="1"/>
          </p:cNvSpPr>
          <p:nvPr>
            <p:ph type="ftr" sz="quarter" idx="11"/>
          </p:nvPr>
        </p:nvSpPr>
        <p:spPr>
          <a:xfrm>
            <a:off x="6116301" y="6356352"/>
            <a:ext cx="3975100"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8251" y="6356352"/>
            <a:ext cx="609600"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8/18/2018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02112" y="685800"/>
            <a:ext cx="1787992"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9030" y="685800"/>
            <a:ext cx="7850643"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8/18/2018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8/18/2018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9029" y="1600201"/>
            <a:ext cx="8285430"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9030" y="4259997"/>
            <a:ext cx="7266515"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8/18/2018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3360" y="1600200"/>
            <a:ext cx="4815840"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851" y="1600200"/>
            <a:ext cx="481584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8/18/2018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852" y="177801"/>
            <a:ext cx="9785349"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851"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851" y="2514707"/>
            <a:ext cx="4815840"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9057" y="1499616"/>
            <a:ext cx="4820143"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9057" y="2514600"/>
            <a:ext cx="4820143"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8/18/2018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8/18/2018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8/18/2018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818" y="381000"/>
            <a:ext cx="3294280"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3801" y="482600"/>
            <a:ext cx="6045399"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818"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6799" y="0"/>
            <a:ext cx="7315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sp>
        <p:nvSpPr>
          <p:cNvPr id="2" name="Title 1"/>
          <p:cNvSpPr>
            <a:spLocks noGrp="1"/>
          </p:cNvSpPr>
          <p:nvPr>
            <p:ph type="title"/>
          </p:nvPr>
        </p:nvSpPr>
        <p:spPr>
          <a:xfrm>
            <a:off x="1074520" y="381000"/>
            <a:ext cx="3294280"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1600" y="482600"/>
            <a:ext cx="6197600"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520" y="1828800"/>
            <a:ext cx="329428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8/18/2018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7" y="-9144"/>
            <a:ext cx="12181393"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grpSp>
      </p:grpSp>
      <p:sp>
        <p:nvSpPr>
          <p:cNvPr id="2" name="Title Placeholder 1"/>
          <p:cNvSpPr>
            <a:spLocks noGrp="1"/>
          </p:cNvSpPr>
          <p:nvPr>
            <p:ph type="title"/>
          </p:nvPr>
        </p:nvSpPr>
        <p:spPr>
          <a:xfrm>
            <a:off x="1593852" y="177801"/>
            <a:ext cx="9785349"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852" y="1600200"/>
            <a:ext cx="9785349"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1600" y="6356352"/>
            <a:ext cx="1219201"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8/18/2018</a:t>
            </a:fld>
            <a:endParaRPr lang="en-US" dirty="0"/>
          </a:p>
        </p:txBody>
      </p:sp>
      <p:sp>
        <p:nvSpPr>
          <p:cNvPr id="5" name="Footer Placeholder 4"/>
          <p:cNvSpPr>
            <a:spLocks noGrp="1"/>
          </p:cNvSpPr>
          <p:nvPr>
            <p:ph type="ftr" sz="quarter" idx="3"/>
          </p:nvPr>
        </p:nvSpPr>
        <p:spPr>
          <a:xfrm>
            <a:off x="6597652" y="6356352"/>
            <a:ext cx="3975100"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9601" y="6356352"/>
            <a:ext cx="609600"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4101CA16-E1B6-4A18-AD44-946F0747F4E9}"/>
              </a:ext>
            </a:extLst>
          </p:cNvPr>
          <p:cNvSpPr>
            <a:spLocks noChangeArrowheads="1"/>
          </p:cNvSpPr>
          <p:nvPr/>
        </p:nvSpPr>
        <p:spPr bwMode="auto">
          <a:xfrm>
            <a:off x="1650124" y="2096814"/>
            <a:ext cx="9906000" cy="830997"/>
          </a:xfrm>
          <a:prstGeom prst="rect">
            <a:avLst/>
          </a:prstGeom>
          <a:noFill/>
          <a:ln w="9525">
            <a:noFill/>
            <a:miter lim="800000"/>
            <a:headEnd/>
            <a:tailEnd/>
          </a:ln>
        </p:spPr>
        <p:txBody>
          <a:bodyPr wrap="square" anchor="b">
            <a:spAutoFit/>
          </a:bodyPr>
          <a:lstStyle/>
          <a:p>
            <a:pPr algn="ctr" eaLnBrk="1" hangingPunct="1"/>
            <a:r>
              <a:rPr lang="en-US" sz="4800" dirty="0">
                <a:latin typeface="Calibri" pitchFamily="34" charset="0"/>
              </a:rPr>
              <a:t>Why Did Christ Build a Church?</a:t>
            </a:r>
          </a:p>
        </p:txBody>
      </p:sp>
      <p:sp>
        <p:nvSpPr>
          <p:cNvPr id="6" name="Rectangle 5">
            <a:extLst>
              <a:ext uri="{FF2B5EF4-FFF2-40B4-BE49-F238E27FC236}">
                <a16:creationId xmlns:a16="http://schemas.microsoft.com/office/drawing/2014/main" id="{6DBF87EC-536E-4501-AC71-07D7050BB73A}"/>
              </a:ext>
            </a:extLst>
          </p:cNvPr>
          <p:cNvSpPr>
            <a:spLocks noChangeArrowheads="1"/>
          </p:cNvSpPr>
          <p:nvPr/>
        </p:nvSpPr>
        <p:spPr bwMode="auto">
          <a:xfrm>
            <a:off x="1752600" y="188674"/>
            <a:ext cx="9906000" cy="1569660"/>
          </a:xfrm>
          <a:prstGeom prst="rect">
            <a:avLst/>
          </a:prstGeom>
          <a:noFill/>
          <a:ln w="9525">
            <a:noFill/>
            <a:miter lim="800000"/>
            <a:headEnd/>
            <a:tailEnd/>
          </a:ln>
        </p:spPr>
        <p:txBody>
          <a:bodyPr wrap="square" anchor="b">
            <a:spAutoFit/>
          </a:bodyPr>
          <a:lstStyle/>
          <a:p>
            <a:pPr algn="ctr" eaLnBrk="1" hangingPunct="1"/>
            <a:r>
              <a:rPr lang="en-US" sz="4800" i="1" dirty="0">
                <a:solidFill>
                  <a:srgbClr val="FFFF00"/>
                </a:solidFill>
                <a:latin typeface="Calibri" pitchFamily="34" charset="0"/>
              </a:rPr>
              <a:t>Theme: Nature and Purpose of the Church</a:t>
            </a:r>
          </a:p>
        </p:txBody>
      </p:sp>
    </p:spTree>
    <p:extLst>
      <p:ext uri="{BB962C8B-B14F-4D97-AF65-F5344CB8AC3E}">
        <p14:creationId xmlns:p14="http://schemas.microsoft.com/office/powerpoint/2010/main" val="334771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447800" y="762000"/>
            <a:ext cx="10363200" cy="5693866"/>
          </a:xfrm>
          <a:prstGeom prst="rect">
            <a:avLst/>
          </a:prstGeom>
          <a:noFill/>
          <a:ln w="9525">
            <a:noFill/>
            <a:miter lim="800000"/>
            <a:headEnd/>
            <a:tailEnd/>
          </a:ln>
        </p:spPr>
        <p:txBody>
          <a:bodyPr wrap="square" anchor="ctr">
            <a:spAutoFit/>
          </a:bodyPr>
          <a:lstStyle/>
          <a:p>
            <a:r>
              <a:rPr lang="en-US" sz="2400" b="1" i="1" baseline="30000" dirty="0">
                <a:latin typeface="Calibri" panose="020F0502020204030204" pitchFamily="34" charset="0"/>
                <a:cs typeface="Calibri" panose="020F0502020204030204" pitchFamily="34" charset="0"/>
              </a:rPr>
              <a:t>4 </a:t>
            </a:r>
            <a:r>
              <a:rPr lang="en-US" sz="2400" i="1" dirty="0">
                <a:latin typeface="Calibri" panose="020F0502020204030204" pitchFamily="34" charset="0"/>
                <a:cs typeface="Calibri" panose="020F0502020204030204" pitchFamily="34" charset="0"/>
              </a:rPr>
              <a:t>For as in one body we have many members, and </a:t>
            </a:r>
            <a:r>
              <a:rPr lang="en-US" sz="2400" i="1" dirty="0">
                <a:solidFill>
                  <a:srgbClr val="FFFF00"/>
                </a:solidFill>
                <a:latin typeface="Calibri" panose="020F0502020204030204" pitchFamily="34" charset="0"/>
                <a:cs typeface="Calibri" panose="020F0502020204030204" pitchFamily="34" charset="0"/>
              </a:rPr>
              <a:t>the members do not all have the same function</a:t>
            </a:r>
            <a:r>
              <a:rPr lang="en-US" sz="2400" i="1" dirty="0">
                <a:latin typeface="Calibri" panose="020F0502020204030204" pitchFamily="34" charset="0"/>
                <a:cs typeface="Calibri" panose="020F0502020204030204" pitchFamily="34" charset="0"/>
              </a:rPr>
              <a:t>, </a:t>
            </a:r>
            <a:r>
              <a:rPr lang="en-US" sz="2400" b="1" i="1" baseline="30000" dirty="0">
                <a:latin typeface="Calibri" panose="020F0502020204030204" pitchFamily="34" charset="0"/>
                <a:cs typeface="Calibri" panose="020F0502020204030204" pitchFamily="34" charset="0"/>
              </a:rPr>
              <a:t>5 </a:t>
            </a:r>
            <a:r>
              <a:rPr lang="en-US" sz="2400" i="1" dirty="0">
                <a:latin typeface="Calibri" panose="020F0502020204030204" pitchFamily="34" charset="0"/>
                <a:cs typeface="Calibri" panose="020F0502020204030204" pitchFamily="34" charset="0"/>
              </a:rPr>
              <a:t>so we, though many, are one body in Christ, and individually members one of another. </a:t>
            </a:r>
            <a:r>
              <a:rPr lang="en-US" sz="2400" b="1" i="1" baseline="30000" dirty="0">
                <a:solidFill>
                  <a:srgbClr val="FFFF00"/>
                </a:solidFill>
                <a:latin typeface="Calibri" panose="020F0502020204030204" pitchFamily="34" charset="0"/>
                <a:cs typeface="Calibri" panose="020F0502020204030204" pitchFamily="34" charset="0"/>
              </a:rPr>
              <a:t>6 </a:t>
            </a:r>
            <a:r>
              <a:rPr lang="en-US" sz="2400" i="1" dirty="0">
                <a:solidFill>
                  <a:srgbClr val="FFFF00"/>
                </a:solidFill>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2400" b="1" i="1" baseline="30000" dirty="0">
                <a:solidFill>
                  <a:srgbClr val="FFFF00"/>
                </a:solidFill>
                <a:latin typeface="Calibri" panose="020F0502020204030204" pitchFamily="34" charset="0"/>
                <a:cs typeface="Calibri" panose="020F0502020204030204" pitchFamily="34" charset="0"/>
              </a:rPr>
              <a:t>7 </a:t>
            </a:r>
            <a:r>
              <a:rPr lang="en-US" sz="2400" i="1" dirty="0">
                <a:solidFill>
                  <a:srgbClr val="FFFF00"/>
                </a:solidFill>
                <a:latin typeface="Calibri" panose="020F0502020204030204" pitchFamily="34" charset="0"/>
                <a:cs typeface="Calibri" panose="020F0502020204030204" pitchFamily="34" charset="0"/>
              </a:rPr>
              <a:t>if service, in our serving; the one who teaches, in his teaching; </a:t>
            </a:r>
            <a:r>
              <a:rPr lang="en-US" sz="2400" b="1" i="1" baseline="30000" dirty="0">
                <a:solidFill>
                  <a:srgbClr val="FFFF00"/>
                </a:solidFill>
                <a:latin typeface="Calibri" panose="020F0502020204030204" pitchFamily="34" charset="0"/>
                <a:cs typeface="Calibri" panose="020F0502020204030204" pitchFamily="34" charset="0"/>
              </a:rPr>
              <a:t>8 </a:t>
            </a:r>
            <a:r>
              <a:rPr lang="en-US" sz="2400" i="1" dirty="0">
                <a:solidFill>
                  <a:srgbClr val="FFFF00"/>
                </a:solidFill>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2400" dirty="0">
              <a:solidFill>
                <a:srgbClr val="FFFF00"/>
              </a:solidFill>
              <a:latin typeface="Calibri" panose="020F0502020204030204" pitchFamily="34" charset="0"/>
              <a:cs typeface="Calibri" panose="020F0502020204030204" pitchFamily="34" charset="0"/>
            </a:endParaRPr>
          </a:p>
          <a:p>
            <a:r>
              <a:rPr lang="en-US" sz="2400" b="1" i="1" baseline="30000" dirty="0">
                <a:latin typeface="Calibri" panose="020F0502020204030204" pitchFamily="34" charset="0"/>
                <a:cs typeface="Calibri" panose="020F0502020204030204" pitchFamily="34" charset="0"/>
              </a:rPr>
              <a:t>9 </a:t>
            </a:r>
            <a:r>
              <a:rPr lang="en-US" sz="2400" i="1" dirty="0">
                <a:latin typeface="Calibri" panose="020F0502020204030204" pitchFamily="34" charset="0"/>
                <a:cs typeface="Calibri" panose="020F0502020204030204" pitchFamily="34" charset="0"/>
              </a:rPr>
              <a:t>Let love be genuine. Abhor what is evil; hold fast to what is good.</a:t>
            </a:r>
            <a:r>
              <a:rPr lang="en-US" sz="2400" b="1" i="1" baseline="30000" dirty="0">
                <a:latin typeface="Calibri" panose="020F0502020204030204" pitchFamily="34" charset="0"/>
                <a:cs typeface="Calibri" panose="020F0502020204030204" pitchFamily="34" charset="0"/>
              </a:rPr>
              <a:t>10 </a:t>
            </a:r>
            <a:r>
              <a:rPr lang="en-US" sz="2400" i="1" dirty="0">
                <a:latin typeface="Calibri" panose="020F0502020204030204" pitchFamily="34" charset="0"/>
                <a:cs typeface="Calibri" panose="020F0502020204030204" pitchFamily="34" charset="0"/>
              </a:rPr>
              <a:t>Love one another with brotherly affection. Outdo one another in showing honor. </a:t>
            </a:r>
            <a:r>
              <a:rPr lang="en-US" sz="2400" b="1" i="1" baseline="30000" dirty="0">
                <a:latin typeface="Calibri" panose="020F0502020204030204" pitchFamily="34" charset="0"/>
                <a:cs typeface="Calibri" panose="020F0502020204030204" pitchFamily="34" charset="0"/>
              </a:rPr>
              <a:t>11 </a:t>
            </a:r>
            <a:r>
              <a:rPr lang="en-US" sz="2400" i="1" dirty="0">
                <a:latin typeface="Calibri" panose="020F0502020204030204" pitchFamily="34" charset="0"/>
                <a:cs typeface="Calibri" panose="020F0502020204030204" pitchFamily="34" charset="0"/>
              </a:rPr>
              <a:t>Do not be slothful in zeal, be fervent in spirit, serve the Lord. </a:t>
            </a:r>
            <a:r>
              <a:rPr lang="en-US" sz="2400" b="1" i="1" baseline="30000" dirty="0">
                <a:latin typeface="Calibri" panose="020F0502020204030204" pitchFamily="34" charset="0"/>
                <a:cs typeface="Calibri" panose="020F0502020204030204" pitchFamily="34" charset="0"/>
              </a:rPr>
              <a:t>12 </a:t>
            </a:r>
            <a:r>
              <a:rPr lang="en-US" sz="2400" i="1" dirty="0">
                <a:latin typeface="Calibri" panose="020F0502020204030204" pitchFamily="34" charset="0"/>
                <a:cs typeface="Calibri" panose="020F0502020204030204" pitchFamily="34" charset="0"/>
              </a:rPr>
              <a:t>Rejoice in hope, be patient in tribulation, be constant in prayer.</a:t>
            </a:r>
            <a:r>
              <a:rPr lang="en-US" sz="2400" b="1" i="1" baseline="30000" dirty="0">
                <a:latin typeface="Calibri" panose="020F0502020204030204" pitchFamily="34" charset="0"/>
                <a:cs typeface="Calibri" panose="020F0502020204030204" pitchFamily="34" charset="0"/>
              </a:rPr>
              <a:t>13 </a:t>
            </a:r>
            <a:r>
              <a:rPr lang="en-US" sz="2400" i="1" dirty="0">
                <a:latin typeface="Calibri" panose="020F0502020204030204" pitchFamily="34" charset="0"/>
                <a:cs typeface="Calibri" panose="020F0502020204030204" pitchFamily="34" charset="0"/>
              </a:rPr>
              <a:t>Contribute to the needs of the saints and seek to show hospitality.</a:t>
            </a:r>
            <a:endParaRPr lang="en-US" sz="2400" dirty="0">
              <a:latin typeface="Calibri" panose="020F0502020204030204" pitchFamily="34" charset="0"/>
              <a:cs typeface="Calibri" panose="020F0502020204030204" pitchFamily="34" charset="0"/>
            </a:endParaRPr>
          </a:p>
          <a:p>
            <a:r>
              <a:rPr lang="en-US" sz="2400" b="1" i="1" baseline="30000" dirty="0">
                <a:latin typeface="Calibri" panose="020F0502020204030204" pitchFamily="34" charset="0"/>
                <a:cs typeface="Calibri" panose="020F0502020204030204" pitchFamily="34" charset="0"/>
              </a:rPr>
              <a:t>14 </a:t>
            </a:r>
            <a:r>
              <a:rPr lang="en-US" sz="2400" i="1" dirty="0">
                <a:latin typeface="Calibri" panose="020F0502020204030204" pitchFamily="34" charset="0"/>
                <a:cs typeface="Calibri" panose="020F0502020204030204" pitchFamily="34" charset="0"/>
              </a:rPr>
              <a:t>Bless those who persecute you; bless and do not curse them.</a:t>
            </a:r>
            <a:r>
              <a:rPr lang="en-US" sz="2400" b="1" i="1" baseline="30000" dirty="0">
                <a:latin typeface="Calibri" panose="020F0502020204030204" pitchFamily="34" charset="0"/>
                <a:cs typeface="Calibri" panose="020F0502020204030204" pitchFamily="34" charset="0"/>
              </a:rPr>
              <a:t>15 </a:t>
            </a:r>
            <a:r>
              <a:rPr lang="en-US" sz="2400" i="1" dirty="0">
                <a:latin typeface="Calibri" panose="020F0502020204030204" pitchFamily="34" charset="0"/>
                <a:cs typeface="Calibri" panose="020F0502020204030204" pitchFamily="34" charset="0"/>
              </a:rPr>
              <a:t>Rejoice with those who rejoice, weep with those who weep. </a:t>
            </a:r>
            <a:r>
              <a:rPr lang="en-US" sz="2400" b="1" i="1" baseline="30000" dirty="0">
                <a:latin typeface="Calibri" panose="020F0502020204030204" pitchFamily="34" charset="0"/>
                <a:cs typeface="Calibri" panose="020F0502020204030204" pitchFamily="34" charset="0"/>
              </a:rPr>
              <a:t>16 </a:t>
            </a:r>
            <a:r>
              <a:rPr lang="en-US" sz="2400" i="1" dirty="0">
                <a:latin typeface="Calibri" panose="020F0502020204030204" pitchFamily="34" charset="0"/>
                <a:cs typeface="Calibri" panose="020F0502020204030204" pitchFamily="34" charset="0"/>
              </a:rPr>
              <a:t>Live in harmony with one another. Do not be haughty, but associate with the lowly.</a:t>
            </a:r>
            <a:r>
              <a:rPr lang="en-US" sz="2800" i="1" dirty="0">
                <a:latin typeface="Calibri" panose="020F0502020204030204" pitchFamily="34" charset="0"/>
                <a:cs typeface="Calibri" panose="020F0502020204030204" pitchFamily="34" charset="0"/>
              </a:rPr>
              <a:t>.</a:t>
            </a: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311731" y="-7883"/>
            <a:ext cx="8635338" cy="923330"/>
          </a:xfrm>
          <a:prstGeom prst="rect">
            <a:avLst/>
          </a:prstGeom>
          <a:noFill/>
          <a:ln w="9525">
            <a:noFill/>
            <a:miter lim="800000"/>
            <a:headEnd/>
            <a:tailEnd/>
          </a:ln>
        </p:spPr>
        <p:txBody>
          <a:bodyPr anchor="b">
            <a:spAutoFit/>
          </a:bodyPr>
          <a:lstStyle/>
          <a:p>
            <a:pPr algn="ctr" eaLnBrk="1" hangingPunct="1"/>
            <a:r>
              <a:rPr lang="en-US" sz="5400" dirty="0">
                <a:solidFill>
                  <a:schemeClr val="accent3">
                    <a:lumMod val="40000"/>
                    <a:lumOff val="60000"/>
                  </a:schemeClr>
                </a:solidFill>
                <a:latin typeface="Calibri" pitchFamily="34" charset="0"/>
              </a:rPr>
              <a:t>Romans 12:4-16</a:t>
            </a:r>
          </a:p>
        </p:txBody>
      </p:sp>
    </p:spTree>
    <p:extLst>
      <p:ext uri="{BB962C8B-B14F-4D97-AF65-F5344CB8AC3E}">
        <p14:creationId xmlns:p14="http://schemas.microsoft.com/office/powerpoint/2010/main" val="70477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447800" y="762000"/>
            <a:ext cx="10363200" cy="5693866"/>
          </a:xfrm>
          <a:prstGeom prst="rect">
            <a:avLst/>
          </a:prstGeom>
          <a:noFill/>
          <a:ln w="9525">
            <a:noFill/>
            <a:miter lim="800000"/>
            <a:headEnd/>
            <a:tailEnd/>
          </a:ln>
        </p:spPr>
        <p:txBody>
          <a:bodyPr wrap="square" anchor="ctr">
            <a:spAutoFit/>
          </a:bodyPr>
          <a:lstStyle/>
          <a:p>
            <a:r>
              <a:rPr lang="en-US" sz="2400" b="1" i="1" baseline="30000" dirty="0">
                <a:latin typeface="Calibri" panose="020F0502020204030204" pitchFamily="34" charset="0"/>
                <a:cs typeface="Calibri" panose="020F0502020204030204" pitchFamily="34" charset="0"/>
              </a:rPr>
              <a:t>4 </a:t>
            </a:r>
            <a:r>
              <a:rPr lang="en-US" sz="2400" i="1" dirty="0">
                <a:latin typeface="Calibri" panose="020F0502020204030204" pitchFamily="34" charset="0"/>
                <a:cs typeface="Calibri" panose="020F0502020204030204" pitchFamily="34" charset="0"/>
              </a:rPr>
              <a:t>For as in one body we have many members, and the members do not all have the same function, </a:t>
            </a:r>
            <a:r>
              <a:rPr lang="en-US" sz="2400" b="1" i="1" baseline="30000" dirty="0">
                <a:latin typeface="Calibri" panose="020F0502020204030204" pitchFamily="34" charset="0"/>
                <a:cs typeface="Calibri" panose="020F0502020204030204" pitchFamily="34" charset="0"/>
              </a:rPr>
              <a:t>5 </a:t>
            </a:r>
            <a:r>
              <a:rPr lang="en-US" sz="2400" i="1" dirty="0">
                <a:latin typeface="Calibri" panose="020F0502020204030204" pitchFamily="34" charset="0"/>
                <a:cs typeface="Calibri" panose="020F0502020204030204" pitchFamily="34" charset="0"/>
              </a:rPr>
              <a:t>so </a:t>
            </a:r>
            <a:r>
              <a:rPr lang="en-US" sz="2400" i="1" dirty="0">
                <a:solidFill>
                  <a:srgbClr val="FFFF00"/>
                </a:solidFill>
                <a:latin typeface="Calibri" panose="020F0502020204030204" pitchFamily="34" charset="0"/>
                <a:cs typeface="Calibri" panose="020F0502020204030204" pitchFamily="34" charset="0"/>
              </a:rPr>
              <a:t>we, though many, are </a:t>
            </a:r>
            <a:r>
              <a:rPr lang="en-US" sz="2400" i="1" dirty="0">
                <a:latin typeface="Calibri" panose="020F0502020204030204" pitchFamily="34" charset="0"/>
                <a:cs typeface="Calibri" panose="020F0502020204030204" pitchFamily="34" charset="0"/>
              </a:rPr>
              <a:t>one body in Christ, and </a:t>
            </a:r>
            <a:r>
              <a:rPr lang="en-US" sz="2400" i="1" dirty="0">
                <a:solidFill>
                  <a:srgbClr val="FFFF00"/>
                </a:solidFill>
                <a:latin typeface="Calibri" panose="020F0502020204030204" pitchFamily="34" charset="0"/>
                <a:cs typeface="Calibri" panose="020F0502020204030204" pitchFamily="34" charset="0"/>
              </a:rPr>
              <a:t>individually members one of another</a:t>
            </a:r>
            <a:r>
              <a:rPr lang="en-US" sz="2400" i="1" dirty="0">
                <a:latin typeface="Calibri" panose="020F0502020204030204" pitchFamily="34" charset="0"/>
                <a:cs typeface="Calibri" panose="020F0502020204030204" pitchFamily="34" charset="0"/>
              </a:rPr>
              <a:t>. </a:t>
            </a:r>
            <a:r>
              <a:rPr lang="en-US" sz="2400" b="1" i="1" baseline="30000" dirty="0">
                <a:latin typeface="Calibri" panose="020F0502020204030204" pitchFamily="34" charset="0"/>
                <a:cs typeface="Calibri" panose="020F0502020204030204" pitchFamily="34" charset="0"/>
              </a:rPr>
              <a:t>6 </a:t>
            </a:r>
            <a:r>
              <a:rPr lang="en-US" sz="24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2400" b="1" i="1" baseline="30000" dirty="0">
                <a:latin typeface="Calibri" panose="020F0502020204030204" pitchFamily="34" charset="0"/>
                <a:cs typeface="Calibri" panose="020F0502020204030204" pitchFamily="34" charset="0"/>
              </a:rPr>
              <a:t>7 </a:t>
            </a:r>
            <a:r>
              <a:rPr lang="en-US" sz="2400" i="1" dirty="0">
                <a:latin typeface="Calibri" panose="020F0502020204030204" pitchFamily="34" charset="0"/>
                <a:cs typeface="Calibri" panose="020F0502020204030204" pitchFamily="34" charset="0"/>
              </a:rPr>
              <a:t>if service, in our serving; the one who teaches, in his teaching; </a:t>
            </a:r>
            <a:r>
              <a:rPr lang="en-US" sz="2400" b="1" i="1" baseline="30000" dirty="0">
                <a:latin typeface="Calibri" panose="020F0502020204030204" pitchFamily="34" charset="0"/>
                <a:cs typeface="Calibri" panose="020F0502020204030204" pitchFamily="34" charset="0"/>
              </a:rPr>
              <a:t>8 </a:t>
            </a:r>
            <a:r>
              <a:rPr lang="en-US" sz="24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2400" dirty="0">
              <a:latin typeface="Calibri" panose="020F0502020204030204" pitchFamily="34" charset="0"/>
              <a:cs typeface="Calibri" panose="020F0502020204030204" pitchFamily="34" charset="0"/>
            </a:endParaRPr>
          </a:p>
          <a:p>
            <a:r>
              <a:rPr lang="en-US" sz="2400" b="1" i="1" baseline="30000" dirty="0">
                <a:latin typeface="Calibri" panose="020F0502020204030204" pitchFamily="34" charset="0"/>
                <a:cs typeface="Calibri" panose="020F0502020204030204" pitchFamily="34" charset="0"/>
              </a:rPr>
              <a:t>9 </a:t>
            </a:r>
            <a:r>
              <a:rPr lang="en-US" sz="2400" i="1" dirty="0">
                <a:latin typeface="Calibri" panose="020F0502020204030204" pitchFamily="34" charset="0"/>
                <a:cs typeface="Calibri" panose="020F0502020204030204" pitchFamily="34" charset="0"/>
              </a:rPr>
              <a:t>Let love be genuine. Abhor what is evil; hold fast to what is good.</a:t>
            </a:r>
            <a:r>
              <a:rPr lang="en-US" sz="2400" b="1" i="1" baseline="30000" dirty="0">
                <a:solidFill>
                  <a:srgbClr val="FFFF00"/>
                </a:solidFill>
                <a:latin typeface="Calibri" panose="020F0502020204030204" pitchFamily="34" charset="0"/>
                <a:cs typeface="Calibri" panose="020F0502020204030204" pitchFamily="34" charset="0"/>
              </a:rPr>
              <a:t>10 </a:t>
            </a:r>
            <a:r>
              <a:rPr lang="en-US" sz="2400" i="1" dirty="0">
                <a:solidFill>
                  <a:srgbClr val="FFFF00"/>
                </a:solidFill>
                <a:latin typeface="Calibri" panose="020F0502020204030204" pitchFamily="34" charset="0"/>
                <a:cs typeface="Calibri" panose="020F0502020204030204" pitchFamily="34" charset="0"/>
              </a:rPr>
              <a:t>Love one another with brotherly affection. Outdo one another in showing honor.</a:t>
            </a:r>
            <a:r>
              <a:rPr lang="en-US" sz="2400" i="1" dirty="0">
                <a:latin typeface="Calibri" panose="020F0502020204030204" pitchFamily="34" charset="0"/>
                <a:cs typeface="Calibri" panose="020F0502020204030204" pitchFamily="34" charset="0"/>
              </a:rPr>
              <a:t> </a:t>
            </a:r>
            <a:r>
              <a:rPr lang="en-US" sz="2400" b="1" i="1" baseline="30000" dirty="0">
                <a:latin typeface="Calibri" panose="020F0502020204030204" pitchFamily="34" charset="0"/>
                <a:cs typeface="Calibri" panose="020F0502020204030204" pitchFamily="34" charset="0"/>
              </a:rPr>
              <a:t>11 </a:t>
            </a:r>
            <a:r>
              <a:rPr lang="en-US" sz="2400" i="1" dirty="0">
                <a:latin typeface="Calibri" panose="020F0502020204030204" pitchFamily="34" charset="0"/>
                <a:cs typeface="Calibri" panose="020F0502020204030204" pitchFamily="34" charset="0"/>
              </a:rPr>
              <a:t>Do not be slothful in zeal, be fervent in spirit, serve the Lord. </a:t>
            </a:r>
            <a:r>
              <a:rPr lang="en-US" sz="2400" b="1" i="1" baseline="30000" dirty="0">
                <a:latin typeface="Calibri" panose="020F0502020204030204" pitchFamily="34" charset="0"/>
                <a:cs typeface="Calibri" panose="020F0502020204030204" pitchFamily="34" charset="0"/>
              </a:rPr>
              <a:t>12 </a:t>
            </a:r>
            <a:r>
              <a:rPr lang="en-US" sz="2400" i="1" dirty="0">
                <a:latin typeface="Calibri" panose="020F0502020204030204" pitchFamily="34" charset="0"/>
                <a:cs typeface="Calibri" panose="020F0502020204030204" pitchFamily="34" charset="0"/>
              </a:rPr>
              <a:t>Rejoice in hope, be patient in tribulation, be constant in prayer.</a:t>
            </a:r>
            <a:r>
              <a:rPr lang="en-US" sz="2400" b="1" i="1" baseline="30000" dirty="0">
                <a:solidFill>
                  <a:srgbClr val="FFFF00"/>
                </a:solidFill>
                <a:latin typeface="Calibri" panose="020F0502020204030204" pitchFamily="34" charset="0"/>
                <a:cs typeface="Calibri" panose="020F0502020204030204" pitchFamily="34" charset="0"/>
              </a:rPr>
              <a:t>13 </a:t>
            </a:r>
            <a:r>
              <a:rPr lang="en-US" sz="2400" i="1" dirty="0">
                <a:solidFill>
                  <a:srgbClr val="FFFF00"/>
                </a:solidFill>
                <a:latin typeface="Calibri" panose="020F0502020204030204" pitchFamily="34" charset="0"/>
                <a:cs typeface="Calibri" panose="020F0502020204030204" pitchFamily="34" charset="0"/>
              </a:rPr>
              <a:t>Contribute to the needs of the saints and seek to show hospitality.</a:t>
            </a:r>
            <a:endParaRPr lang="en-US" sz="2400" dirty="0">
              <a:solidFill>
                <a:srgbClr val="FFFF00"/>
              </a:solidFill>
              <a:latin typeface="Calibri" panose="020F0502020204030204" pitchFamily="34" charset="0"/>
              <a:cs typeface="Calibri" panose="020F0502020204030204" pitchFamily="34" charset="0"/>
            </a:endParaRPr>
          </a:p>
          <a:p>
            <a:r>
              <a:rPr lang="en-US" sz="2400" b="1" i="1" baseline="30000" dirty="0">
                <a:latin typeface="Calibri" panose="020F0502020204030204" pitchFamily="34" charset="0"/>
                <a:cs typeface="Calibri" panose="020F0502020204030204" pitchFamily="34" charset="0"/>
              </a:rPr>
              <a:t>14 </a:t>
            </a:r>
            <a:r>
              <a:rPr lang="en-US" sz="2400" i="1" dirty="0">
                <a:latin typeface="Calibri" panose="020F0502020204030204" pitchFamily="34" charset="0"/>
                <a:cs typeface="Calibri" panose="020F0502020204030204" pitchFamily="34" charset="0"/>
              </a:rPr>
              <a:t>Bless those who persecute you; bless and do not curse them.</a:t>
            </a:r>
            <a:r>
              <a:rPr lang="en-US" sz="2400" b="1" i="1" baseline="30000" dirty="0">
                <a:solidFill>
                  <a:srgbClr val="FFFF00"/>
                </a:solidFill>
                <a:latin typeface="Calibri" panose="020F0502020204030204" pitchFamily="34" charset="0"/>
                <a:cs typeface="Calibri" panose="020F0502020204030204" pitchFamily="34" charset="0"/>
              </a:rPr>
              <a:t>15 </a:t>
            </a:r>
            <a:r>
              <a:rPr lang="en-US" sz="2400" i="1" dirty="0">
                <a:solidFill>
                  <a:srgbClr val="FFFF00"/>
                </a:solidFill>
                <a:latin typeface="Calibri" panose="020F0502020204030204" pitchFamily="34" charset="0"/>
                <a:cs typeface="Calibri" panose="020F0502020204030204" pitchFamily="34" charset="0"/>
              </a:rPr>
              <a:t>Rejoice with those who rejoice, weep with those who weep. </a:t>
            </a:r>
            <a:r>
              <a:rPr lang="en-US" sz="2400" b="1" i="1" baseline="30000" dirty="0">
                <a:solidFill>
                  <a:srgbClr val="FFFF00"/>
                </a:solidFill>
                <a:latin typeface="Calibri" panose="020F0502020204030204" pitchFamily="34" charset="0"/>
                <a:cs typeface="Calibri" panose="020F0502020204030204" pitchFamily="34" charset="0"/>
              </a:rPr>
              <a:t>16 </a:t>
            </a:r>
            <a:r>
              <a:rPr lang="en-US" sz="2400" i="1" dirty="0">
                <a:solidFill>
                  <a:srgbClr val="FFFF00"/>
                </a:solidFill>
                <a:latin typeface="Calibri" panose="020F0502020204030204" pitchFamily="34" charset="0"/>
                <a:cs typeface="Calibri" panose="020F0502020204030204" pitchFamily="34" charset="0"/>
              </a:rPr>
              <a:t>Live in harmony with one another.</a:t>
            </a:r>
            <a:r>
              <a:rPr lang="en-US" sz="2400" i="1" dirty="0">
                <a:latin typeface="Calibri" panose="020F0502020204030204" pitchFamily="34" charset="0"/>
                <a:cs typeface="Calibri" panose="020F0502020204030204" pitchFamily="34" charset="0"/>
              </a:rPr>
              <a:t> Do not be haughty, but </a:t>
            </a:r>
            <a:r>
              <a:rPr lang="en-US" sz="2400" i="1" dirty="0">
                <a:solidFill>
                  <a:srgbClr val="FFFF00"/>
                </a:solidFill>
                <a:latin typeface="Calibri" panose="020F0502020204030204" pitchFamily="34" charset="0"/>
                <a:cs typeface="Calibri" panose="020F0502020204030204" pitchFamily="34" charset="0"/>
              </a:rPr>
              <a:t>associate with the lowly</a:t>
            </a:r>
            <a:r>
              <a:rPr lang="en-US" sz="2400" i="1" dirty="0">
                <a:latin typeface="Calibri" panose="020F0502020204030204" pitchFamily="34" charset="0"/>
                <a:cs typeface="Calibri" panose="020F0502020204030204" pitchFamily="34" charset="0"/>
              </a:rPr>
              <a:t>.</a:t>
            </a:r>
            <a:endParaRPr lang="en-US" sz="2800" i="1" dirty="0">
              <a:latin typeface="Calibri" panose="020F0502020204030204" pitchFamily="34" charset="0"/>
              <a:cs typeface="Calibri" panose="020F0502020204030204" pitchFamily="34" charset="0"/>
            </a:endParaRP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311731" y="-7883"/>
            <a:ext cx="8635338" cy="923330"/>
          </a:xfrm>
          <a:prstGeom prst="rect">
            <a:avLst/>
          </a:prstGeom>
          <a:noFill/>
          <a:ln w="9525">
            <a:noFill/>
            <a:miter lim="800000"/>
            <a:headEnd/>
            <a:tailEnd/>
          </a:ln>
        </p:spPr>
        <p:txBody>
          <a:bodyPr anchor="b">
            <a:spAutoFit/>
          </a:bodyPr>
          <a:lstStyle/>
          <a:p>
            <a:pPr algn="ctr" eaLnBrk="1" hangingPunct="1"/>
            <a:r>
              <a:rPr lang="en-US" sz="5400" dirty="0">
                <a:solidFill>
                  <a:schemeClr val="accent3">
                    <a:lumMod val="40000"/>
                    <a:lumOff val="60000"/>
                  </a:schemeClr>
                </a:solidFill>
                <a:latin typeface="Calibri" pitchFamily="34" charset="0"/>
              </a:rPr>
              <a:t>Romans 12:4-16</a:t>
            </a:r>
          </a:p>
        </p:txBody>
      </p:sp>
    </p:spTree>
    <p:extLst>
      <p:ext uri="{BB962C8B-B14F-4D97-AF65-F5344CB8AC3E}">
        <p14:creationId xmlns:p14="http://schemas.microsoft.com/office/powerpoint/2010/main" val="259628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209800" y="1544800"/>
            <a:ext cx="9220200" cy="4246400"/>
          </a:xfrm>
          <a:noFill/>
        </p:spPr>
        <p:txBody>
          <a:bodyPr>
            <a:normAutofit/>
          </a:bodyPr>
          <a:lstStyle/>
          <a:p>
            <a:pPr lvl="0"/>
            <a:r>
              <a:rPr lang="en-US" sz="4400" i="1" dirty="0">
                <a:latin typeface="Calibri" panose="020F0502020204030204" pitchFamily="34" charset="0"/>
                <a:cs typeface="Calibri" panose="020F0502020204030204" pitchFamily="34" charset="0"/>
              </a:rPr>
              <a:t>Trust the Elders</a:t>
            </a:r>
          </a:p>
          <a:p>
            <a:pPr lvl="0"/>
            <a:r>
              <a:rPr lang="en-US" sz="4400" i="1" dirty="0">
                <a:latin typeface="Calibri" panose="020F0502020204030204" pitchFamily="34" charset="0"/>
                <a:cs typeface="Calibri" panose="020F0502020204030204" pitchFamily="34" charset="0"/>
              </a:rPr>
              <a:t>Question the Elders</a:t>
            </a:r>
            <a:endParaRPr lang="en-US" sz="4400" dirty="0">
              <a:latin typeface="Calibri" panose="020F0502020204030204" pitchFamily="34" charset="0"/>
              <a:cs typeface="Calibri" panose="020F0502020204030204" pitchFamily="34" charset="0"/>
            </a:endParaRPr>
          </a:p>
          <a:p>
            <a:pPr lvl="0"/>
            <a:r>
              <a:rPr lang="en-US" sz="4400" i="1" dirty="0">
                <a:latin typeface="Calibri" panose="020F0502020204030204" pitchFamily="34" charset="0"/>
                <a:cs typeface="Calibri" panose="020F0502020204030204" pitchFamily="34" charset="0"/>
              </a:rPr>
              <a:t>Recognize there are no simple answers</a:t>
            </a:r>
          </a:p>
          <a:p>
            <a:pPr lvl="0"/>
            <a:r>
              <a:rPr lang="en-US" sz="4400" i="1" dirty="0">
                <a:latin typeface="Calibri" panose="020F0502020204030204" pitchFamily="34" charset="0"/>
                <a:cs typeface="Calibri" panose="020F0502020204030204" pitchFamily="34" charset="0"/>
              </a:rPr>
              <a:t>Stay committed to each other</a:t>
            </a:r>
          </a:p>
          <a:p>
            <a:pPr lvl="0"/>
            <a:r>
              <a:rPr lang="en-US" sz="4400" i="1" dirty="0">
                <a:latin typeface="Calibri" panose="020F0502020204030204" pitchFamily="34" charset="0"/>
                <a:cs typeface="Calibri" panose="020F0502020204030204" pitchFamily="34" charset="0"/>
              </a:rPr>
              <a:t>Be patient</a:t>
            </a:r>
            <a:endParaRPr lang="en-US" sz="6000" i="1" dirty="0">
              <a:latin typeface="Calibri" panose="020F0502020204030204" pitchFamily="34" charset="0"/>
              <a:cs typeface="Calibri" panose="020F0502020204030204" pitchFamily="34" charset="0"/>
            </a:endParaRP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50911"/>
            <a:ext cx="8637587" cy="923330"/>
          </a:xfrm>
          <a:prstGeom prst="rect">
            <a:avLst/>
          </a:prstGeom>
          <a:noFill/>
          <a:ln w="9525">
            <a:noFill/>
            <a:miter lim="800000"/>
            <a:headEnd/>
            <a:tailEnd/>
          </a:ln>
        </p:spPr>
        <p:txBody>
          <a:bodyPr anchor="b">
            <a:spAutoFit/>
          </a:bodyPr>
          <a:lstStyle/>
          <a:p>
            <a:pPr algn="ctr" eaLnBrk="1" hangingPunct="1"/>
            <a:r>
              <a:rPr lang="en-US" sz="5400" dirty="0">
                <a:solidFill>
                  <a:schemeClr val="accent3">
                    <a:lumMod val="60000"/>
                    <a:lumOff val="40000"/>
                  </a:schemeClr>
                </a:solidFill>
                <a:latin typeface="Calibri" pitchFamily="34" charset="0"/>
              </a:rPr>
              <a:t>Request of All</a:t>
            </a:r>
          </a:p>
        </p:txBody>
      </p:sp>
    </p:spTree>
    <p:extLst>
      <p:ext uri="{BB962C8B-B14F-4D97-AF65-F5344CB8AC3E}">
        <p14:creationId xmlns:p14="http://schemas.microsoft.com/office/powerpoint/2010/main" val="258821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601370" y="107626"/>
            <a:ext cx="10209629" cy="769313"/>
          </a:xfrm>
          <a:prstGeom prst="rect">
            <a:avLst/>
          </a:prstGeom>
          <a:noFill/>
          <a:ln w="9525">
            <a:noFill/>
            <a:miter lim="800000"/>
            <a:headEnd/>
            <a:tailEnd/>
          </a:ln>
        </p:spPr>
        <p:txBody>
          <a:bodyPr wrap="square" anchor="b">
            <a:spAutoFit/>
          </a:bodyPr>
          <a:lstStyle/>
          <a:p>
            <a:pPr algn="ctr" eaLnBrk="1" hangingPunct="1"/>
            <a:r>
              <a:rPr lang="en-US" sz="4399"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800600" y="2590800"/>
            <a:ext cx="3253956" cy="1600200"/>
          </a:xfrm>
          <a:prstGeom prst="ellipse">
            <a:avLst/>
          </a:prstGeom>
          <a:solidFill>
            <a:schemeClr val="accent4">
              <a:lumMod val="50000"/>
            </a:schemeClr>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libri" panose="020F0502020204030204" pitchFamily="34" charset="0"/>
                <a:cs typeface="Calibri" panose="020F0502020204030204" pitchFamily="34" charset="0"/>
              </a:rPr>
              <a:t>The Church at Embry Hills</a:t>
            </a:r>
          </a:p>
        </p:txBody>
      </p:sp>
      <p:sp>
        <p:nvSpPr>
          <p:cNvPr id="3" name="Arrow: Up 2">
            <a:extLst>
              <a:ext uri="{FF2B5EF4-FFF2-40B4-BE49-F238E27FC236}">
                <a16:creationId xmlns:a16="http://schemas.microsoft.com/office/drawing/2014/main" id="{7EEAE392-85F0-4802-AE6B-0B1BCF80CDD6}"/>
              </a:ext>
            </a:extLst>
          </p:cNvPr>
          <p:cNvSpPr/>
          <p:nvPr/>
        </p:nvSpPr>
        <p:spPr>
          <a:xfrm>
            <a:off x="6324600" y="1295400"/>
            <a:ext cx="228600" cy="12954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4572722-504E-4CD8-81FD-4F4DC955A525}"/>
              </a:ext>
            </a:extLst>
          </p:cNvPr>
          <p:cNvSpPr txBox="1"/>
          <p:nvPr/>
        </p:nvSpPr>
        <p:spPr>
          <a:xfrm>
            <a:off x="6725848" y="1485107"/>
            <a:ext cx="2494351" cy="1089529"/>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Upward (Worship)</a:t>
            </a:r>
          </a:p>
        </p:txBody>
      </p:sp>
      <p:sp>
        <p:nvSpPr>
          <p:cNvPr id="6" name="Arrow: Right 5">
            <a:extLst>
              <a:ext uri="{FF2B5EF4-FFF2-40B4-BE49-F238E27FC236}">
                <a16:creationId xmlns:a16="http://schemas.microsoft.com/office/drawing/2014/main" id="{C2692610-295F-48B2-924A-0D56721868BB}"/>
              </a:ext>
            </a:extLst>
          </p:cNvPr>
          <p:cNvSpPr/>
          <p:nvPr/>
        </p:nvSpPr>
        <p:spPr>
          <a:xfrm>
            <a:off x="8077200" y="3286125"/>
            <a:ext cx="1676400" cy="209550"/>
          </a:xfrm>
          <a:prstGeom prst="righ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F0253C3F-3F57-4D27-B1C1-86CFE9B2BC6D}"/>
              </a:ext>
            </a:extLst>
          </p:cNvPr>
          <p:cNvSpPr/>
          <p:nvPr/>
        </p:nvSpPr>
        <p:spPr>
          <a:xfrm>
            <a:off x="2895600" y="3228975"/>
            <a:ext cx="1905000" cy="200025"/>
          </a:xfrm>
          <a:prstGeom prst="lef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5323E24-06D2-4D41-9AD8-1FDD445A7EB0}"/>
              </a:ext>
            </a:extLst>
          </p:cNvPr>
          <p:cNvSpPr txBox="1"/>
          <p:nvPr/>
        </p:nvSpPr>
        <p:spPr>
          <a:xfrm>
            <a:off x="8168856" y="3429000"/>
            <a:ext cx="3565944" cy="1089529"/>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Outward (teaching the lost)</a:t>
            </a:r>
          </a:p>
        </p:txBody>
      </p:sp>
      <p:sp>
        <p:nvSpPr>
          <p:cNvPr id="8" name="Arrow: Up 7">
            <a:extLst>
              <a:ext uri="{FF2B5EF4-FFF2-40B4-BE49-F238E27FC236}">
                <a16:creationId xmlns:a16="http://schemas.microsoft.com/office/drawing/2014/main" id="{3DAF8AE5-01BE-4853-AFC7-95E500011C6E}"/>
              </a:ext>
            </a:extLst>
          </p:cNvPr>
          <p:cNvSpPr/>
          <p:nvPr/>
        </p:nvSpPr>
        <p:spPr>
          <a:xfrm rot="19902171">
            <a:off x="7617810" y="3974336"/>
            <a:ext cx="26055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9494F428-9C88-4868-8040-A2F7352DAA7C}"/>
              </a:ext>
            </a:extLst>
          </p:cNvPr>
          <p:cNvSpPr/>
          <p:nvPr/>
        </p:nvSpPr>
        <p:spPr>
          <a:xfrm rot="2263628">
            <a:off x="4990708" y="3956754"/>
            <a:ext cx="291839" cy="1219200"/>
          </a:xfrm>
          <a:prstGeom prs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935D387-B540-45F1-9715-1024F732E673}"/>
              </a:ext>
            </a:extLst>
          </p:cNvPr>
          <p:cNvSpPr txBox="1"/>
          <p:nvPr/>
        </p:nvSpPr>
        <p:spPr>
          <a:xfrm>
            <a:off x="4914900" y="4388384"/>
            <a:ext cx="3139656" cy="1588127"/>
          </a:xfrm>
          <a:prstGeom prst="rect">
            <a:avLst/>
          </a:prstGeom>
          <a:noFill/>
        </p:spPr>
        <p:txBody>
          <a:bodyPr wrap="square" rtlCol="0">
            <a:spAutoFit/>
          </a:bodyPr>
          <a:lstStyle/>
          <a:p>
            <a:pPr algn="ctr">
              <a:lnSpc>
                <a:spcPct val="90000"/>
              </a:lnSpc>
            </a:pPr>
            <a:r>
              <a:rPr lang="en-US" sz="3600" dirty="0">
                <a:latin typeface="Calibri" panose="020F0502020204030204" pitchFamily="34" charset="0"/>
                <a:cs typeface="Calibri" panose="020F0502020204030204" pitchFamily="34" charset="0"/>
              </a:rPr>
              <a:t>Inward (building up one another)</a:t>
            </a:r>
          </a:p>
        </p:txBody>
      </p:sp>
      <p:sp>
        <p:nvSpPr>
          <p:cNvPr id="13" name="TextBox 12">
            <a:extLst>
              <a:ext uri="{FF2B5EF4-FFF2-40B4-BE49-F238E27FC236}">
                <a16:creationId xmlns:a16="http://schemas.microsoft.com/office/drawing/2014/main" id="{C2AF4CA2-5603-431D-81DF-F4F3ED0FE981}"/>
              </a:ext>
            </a:extLst>
          </p:cNvPr>
          <p:cNvSpPr txBox="1"/>
          <p:nvPr/>
        </p:nvSpPr>
        <p:spPr>
          <a:xfrm>
            <a:off x="2512979" y="3390900"/>
            <a:ext cx="1981200" cy="590931"/>
          </a:xfrm>
          <a:prstGeom prst="rect">
            <a:avLst/>
          </a:prstGeom>
          <a:noFill/>
        </p:spPr>
        <p:txBody>
          <a:bodyPr wrap="square" rtlCol="0">
            <a:spAutoFit/>
          </a:bodyPr>
          <a:lstStyle/>
          <a:p>
            <a:pPr>
              <a:lnSpc>
                <a:spcPct val="90000"/>
              </a:lnSpc>
            </a:pPr>
            <a:r>
              <a:rPr lang="en-US" sz="3600" dirty="0">
                <a:latin typeface="Calibri" panose="020F0502020204030204" pitchFamily="34" charset="0"/>
                <a:cs typeface="Calibri" panose="020F0502020204030204" pitchFamily="34" charset="0"/>
              </a:rPr>
              <a:t>Outward</a:t>
            </a:r>
          </a:p>
        </p:txBody>
      </p:sp>
    </p:spTree>
    <p:extLst>
      <p:ext uri="{BB962C8B-B14F-4D97-AF65-F5344CB8AC3E}">
        <p14:creationId xmlns:p14="http://schemas.microsoft.com/office/powerpoint/2010/main" val="194670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650124" y="3410607"/>
            <a:ext cx="9906000" cy="830997"/>
          </a:xfrm>
          <a:prstGeom prst="rect">
            <a:avLst/>
          </a:prstGeom>
          <a:noFill/>
          <a:ln w="9525">
            <a:noFill/>
            <a:miter lim="800000"/>
            <a:headEnd/>
            <a:tailEnd/>
          </a:ln>
        </p:spPr>
        <p:txBody>
          <a:bodyPr wrap="square" anchor="b">
            <a:spAutoFit/>
          </a:bodyPr>
          <a:lstStyle/>
          <a:p>
            <a:pPr algn="ctr" eaLnBrk="1" hangingPunct="1"/>
            <a:r>
              <a:rPr lang="en-US" sz="4800" dirty="0">
                <a:latin typeface="Calibri" pitchFamily="34" charset="0"/>
              </a:rPr>
              <a:t>How Does Christ Lead a Church?</a:t>
            </a:r>
          </a:p>
        </p:txBody>
      </p:sp>
      <p:sp>
        <p:nvSpPr>
          <p:cNvPr id="4" name="Rectangle 5">
            <a:extLst>
              <a:ext uri="{FF2B5EF4-FFF2-40B4-BE49-F238E27FC236}">
                <a16:creationId xmlns:a16="http://schemas.microsoft.com/office/drawing/2014/main" id="{4101CA16-E1B6-4A18-AD44-946F0747F4E9}"/>
              </a:ext>
            </a:extLst>
          </p:cNvPr>
          <p:cNvSpPr>
            <a:spLocks noChangeArrowheads="1"/>
          </p:cNvSpPr>
          <p:nvPr/>
        </p:nvSpPr>
        <p:spPr bwMode="auto">
          <a:xfrm>
            <a:off x="1650124" y="2096814"/>
            <a:ext cx="9906000" cy="830997"/>
          </a:xfrm>
          <a:prstGeom prst="rect">
            <a:avLst/>
          </a:prstGeom>
          <a:noFill/>
          <a:ln w="9525">
            <a:noFill/>
            <a:miter lim="800000"/>
            <a:headEnd/>
            <a:tailEnd/>
          </a:ln>
        </p:spPr>
        <p:txBody>
          <a:bodyPr wrap="square" anchor="b">
            <a:spAutoFit/>
          </a:bodyPr>
          <a:lstStyle/>
          <a:p>
            <a:pPr algn="ctr" eaLnBrk="1" hangingPunct="1"/>
            <a:r>
              <a:rPr lang="en-US" sz="4800" dirty="0">
                <a:latin typeface="Calibri" pitchFamily="34" charset="0"/>
              </a:rPr>
              <a:t>Why Did Christ Build a Church?</a:t>
            </a:r>
          </a:p>
        </p:txBody>
      </p:sp>
      <p:sp>
        <p:nvSpPr>
          <p:cNvPr id="5" name="Rectangle 5">
            <a:extLst>
              <a:ext uri="{FF2B5EF4-FFF2-40B4-BE49-F238E27FC236}">
                <a16:creationId xmlns:a16="http://schemas.microsoft.com/office/drawing/2014/main" id="{2B41A60A-BAA1-4C59-9731-DD5EF27C07DD}"/>
              </a:ext>
            </a:extLst>
          </p:cNvPr>
          <p:cNvSpPr>
            <a:spLocks noChangeArrowheads="1"/>
          </p:cNvSpPr>
          <p:nvPr/>
        </p:nvSpPr>
        <p:spPr bwMode="auto">
          <a:xfrm>
            <a:off x="609600" y="4724400"/>
            <a:ext cx="11811000" cy="830997"/>
          </a:xfrm>
          <a:prstGeom prst="rect">
            <a:avLst/>
          </a:prstGeom>
          <a:noFill/>
          <a:ln w="9525">
            <a:noFill/>
            <a:miter lim="800000"/>
            <a:headEnd/>
            <a:tailEnd/>
          </a:ln>
        </p:spPr>
        <p:txBody>
          <a:bodyPr wrap="square" anchor="b">
            <a:spAutoFit/>
          </a:bodyPr>
          <a:lstStyle/>
          <a:p>
            <a:pPr algn="ctr" eaLnBrk="1" hangingPunct="1"/>
            <a:r>
              <a:rPr lang="en-US" sz="4800" dirty="0">
                <a:latin typeface="Calibri" pitchFamily="34" charset="0"/>
              </a:rPr>
              <a:t>How Does a Church Gain a Good Name?</a:t>
            </a:r>
          </a:p>
        </p:txBody>
      </p:sp>
      <p:sp>
        <p:nvSpPr>
          <p:cNvPr id="6" name="Rectangle 5">
            <a:extLst>
              <a:ext uri="{FF2B5EF4-FFF2-40B4-BE49-F238E27FC236}">
                <a16:creationId xmlns:a16="http://schemas.microsoft.com/office/drawing/2014/main" id="{6DBF87EC-536E-4501-AC71-07D7050BB73A}"/>
              </a:ext>
            </a:extLst>
          </p:cNvPr>
          <p:cNvSpPr>
            <a:spLocks noChangeArrowheads="1"/>
          </p:cNvSpPr>
          <p:nvPr/>
        </p:nvSpPr>
        <p:spPr bwMode="auto">
          <a:xfrm>
            <a:off x="1752600" y="188674"/>
            <a:ext cx="9906000" cy="1569660"/>
          </a:xfrm>
          <a:prstGeom prst="rect">
            <a:avLst/>
          </a:prstGeom>
          <a:noFill/>
          <a:ln w="9525">
            <a:noFill/>
            <a:miter lim="800000"/>
            <a:headEnd/>
            <a:tailEnd/>
          </a:ln>
        </p:spPr>
        <p:txBody>
          <a:bodyPr wrap="square" anchor="b">
            <a:spAutoFit/>
          </a:bodyPr>
          <a:lstStyle/>
          <a:p>
            <a:pPr algn="ctr" eaLnBrk="1" hangingPunct="1"/>
            <a:r>
              <a:rPr lang="en-US" sz="4800" i="1" dirty="0">
                <a:solidFill>
                  <a:srgbClr val="FFFF00"/>
                </a:solidFill>
                <a:latin typeface="Calibri" pitchFamily="34" charset="0"/>
              </a:rPr>
              <a:t>Theme: Nature and Purpose of the Church</a:t>
            </a:r>
          </a:p>
        </p:txBody>
      </p:sp>
    </p:spTree>
    <p:extLst>
      <p:ext uri="{BB962C8B-B14F-4D97-AF65-F5344CB8AC3E}">
        <p14:creationId xmlns:p14="http://schemas.microsoft.com/office/powerpoint/2010/main" val="4122833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D47290ED-0086-4F81-8DDF-A7D507FF1D22}"/>
              </a:ext>
            </a:extLst>
          </p:cNvPr>
          <p:cNvSpPr>
            <a:spLocks noChangeArrowheads="1"/>
          </p:cNvSpPr>
          <p:nvPr/>
        </p:nvSpPr>
        <p:spPr bwMode="auto">
          <a:xfrm>
            <a:off x="1676400" y="2644170"/>
            <a:ext cx="9906000" cy="1569660"/>
          </a:xfrm>
          <a:prstGeom prst="rect">
            <a:avLst/>
          </a:prstGeom>
          <a:noFill/>
          <a:ln w="9525">
            <a:noFill/>
            <a:miter lim="800000"/>
            <a:headEnd/>
            <a:tailEnd/>
          </a:ln>
        </p:spPr>
        <p:txBody>
          <a:bodyPr wrap="square" anchor="b">
            <a:spAutoFit/>
          </a:bodyPr>
          <a:lstStyle/>
          <a:p>
            <a:pPr algn="ctr" eaLnBrk="1" hangingPunct="1"/>
            <a:r>
              <a:rPr lang="en-US" sz="4800" dirty="0">
                <a:latin typeface="Calibri" pitchFamily="34" charset="0"/>
              </a:rPr>
              <a:t>What Kind of Church Builds </a:t>
            </a:r>
          </a:p>
          <a:p>
            <a:pPr algn="ctr" eaLnBrk="1" hangingPunct="1"/>
            <a:r>
              <a:rPr lang="en-US" sz="4800" dirty="0">
                <a:latin typeface="Calibri" pitchFamily="34" charset="0"/>
              </a:rPr>
              <a:t>Itself Up in Love?</a:t>
            </a:r>
          </a:p>
        </p:txBody>
      </p:sp>
    </p:spTree>
    <p:extLst>
      <p:ext uri="{BB962C8B-B14F-4D97-AF65-F5344CB8AC3E}">
        <p14:creationId xmlns:p14="http://schemas.microsoft.com/office/powerpoint/2010/main" val="226049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295400" y="914400"/>
            <a:ext cx="10363200" cy="5693866"/>
          </a:xfrm>
          <a:prstGeom prst="rect">
            <a:avLst/>
          </a:prstGeom>
          <a:noFill/>
          <a:ln w="9525">
            <a:noFill/>
            <a:miter lim="800000"/>
            <a:headEnd/>
            <a:tailEnd/>
          </a:ln>
        </p:spPr>
        <p:txBody>
          <a:bodyPr wrap="square" anchor="ctr">
            <a:spAutoFit/>
          </a:bodyPr>
          <a:lstStyle/>
          <a:p>
            <a:pPr marL="457200" marR="0">
              <a:spcBef>
                <a:spcPts val="0"/>
              </a:spcBef>
              <a:spcAft>
                <a:spcPts val="0"/>
              </a:spcAft>
            </a:pPr>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latin typeface="Calibri" panose="020F0502020204030204" pitchFamily="34" charset="0"/>
                <a:cs typeface="Calibri" panose="020F0502020204030204" pitchFamily="34" charset="0"/>
              </a:rPr>
              <a:t>until we all attain 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that we may no longer be children,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joined and held together by every joint with which it is equipped, when each part is working properly, </a:t>
            </a:r>
            <a:r>
              <a:rPr lang="en-US" sz="2800" b="1" i="1" dirty="0">
                <a:solidFill>
                  <a:srgbClr val="FFFF00"/>
                </a:solidFill>
                <a:latin typeface="Calibri" panose="020F0502020204030204" pitchFamily="34" charset="0"/>
                <a:cs typeface="Calibri" panose="020F0502020204030204" pitchFamily="34" charset="0"/>
              </a:rPr>
              <a:t>makes the body grow so that it builds itself up in love</a:t>
            </a:r>
            <a:r>
              <a:rPr lang="en-US" sz="2800" b="1" i="1" dirty="0">
                <a:solidFill>
                  <a:srgbClr val="FFFF00"/>
                </a:solidFill>
              </a:rPr>
              <a:t>.</a:t>
            </a:r>
            <a:endParaRPr lang="en-US" sz="4400" b="1" dirty="0">
              <a:solidFill>
                <a:srgbClr val="FFFF00"/>
              </a:solidFill>
              <a:effectLst/>
              <a:latin typeface="Times New Roman" panose="02020603050405020304" pitchFamily="18" charset="0"/>
              <a:ea typeface="Times New Roman" panose="02020603050405020304" pitchFamily="18" charset="0"/>
            </a:endParaRP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438400" y="0"/>
            <a:ext cx="8635338" cy="1015663"/>
          </a:xfrm>
          <a:prstGeom prst="rect">
            <a:avLst/>
          </a:prstGeom>
          <a:noFill/>
          <a:ln w="9525">
            <a:noFill/>
            <a:miter lim="800000"/>
            <a:headEnd/>
            <a:tailEnd/>
          </a:ln>
        </p:spPr>
        <p:txBody>
          <a:bodyPr anchor="b">
            <a:spAutoFit/>
          </a:bodyPr>
          <a:lstStyle/>
          <a:p>
            <a:pPr algn="ctr" eaLnBrk="1" hangingPunct="1"/>
            <a:r>
              <a:rPr lang="en-US" sz="6000" dirty="0">
                <a:solidFill>
                  <a:schemeClr val="accent3">
                    <a:lumMod val="40000"/>
                    <a:lumOff val="60000"/>
                  </a:schemeClr>
                </a:solidFill>
                <a:latin typeface="Calibri" pitchFamily="34" charset="0"/>
              </a:rPr>
              <a:t>Ephesians 4:11-16</a:t>
            </a:r>
          </a:p>
        </p:txBody>
      </p:sp>
    </p:spTree>
    <p:extLst>
      <p:ext uri="{BB962C8B-B14F-4D97-AF65-F5344CB8AC3E}">
        <p14:creationId xmlns:p14="http://schemas.microsoft.com/office/powerpoint/2010/main" val="1841126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295400" y="838200"/>
            <a:ext cx="10363200" cy="5693866"/>
          </a:xfrm>
          <a:prstGeom prst="rect">
            <a:avLst/>
          </a:prstGeom>
          <a:noFill/>
          <a:ln w="9525">
            <a:noFill/>
            <a:miter lim="800000"/>
            <a:headEnd/>
            <a:tailEnd/>
          </a:ln>
        </p:spPr>
        <p:txBody>
          <a:bodyPr wrap="square" anchor="ctr">
            <a:spAutoFit/>
          </a:bodyPr>
          <a:lstStyle/>
          <a:p>
            <a:pPr marL="457200" marR="0">
              <a:spcBef>
                <a:spcPts val="0"/>
              </a:spcBef>
              <a:spcAft>
                <a:spcPts val="0"/>
              </a:spcAft>
            </a:pPr>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a:t>
            </a:r>
            <a:r>
              <a:rPr lang="en-US" sz="2800" b="1" i="1" dirty="0">
                <a:solidFill>
                  <a:srgbClr val="FFFF00"/>
                </a:solidFill>
                <a:latin typeface="Calibri" panose="020F0502020204030204" pitchFamily="34" charset="0"/>
                <a:cs typeface="Calibri" panose="020F0502020204030204" pitchFamily="34" charset="0"/>
              </a:rPr>
              <a:t>the saints </a:t>
            </a:r>
            <a:r>
              <a:rPr lang="en-US" sz="2800" i="1" dirty="0">
                <a:latin typeface="Calibri" panose="020F0502020204030204" pitchFamily="34" charset="0"/>
                <a:cs typeface="Calibri" panose="020F0502020204030204" pitchFamily="34" charset="0"/>
              </a:rPr>
              <a:t>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latin typeface="Calibri" panose="020F0502020204030204" pitchFamily="34" charset="0"/>
                <a:cs typeface="Calibri" panose="020F0502020204030204" pitchFamily="34" charset="0"/>
              </a:rPr>
              <a:t>until </a:t>
            </a:r>
            <a:r>
              <a:rPr lang="en-US" sz="2800" b="1" i="1" dirty="0">
                <a:solidFill>
                  <a:srgbClr val="FFFF00"/>
                </a:solidFill>
                <a:latin typeface="Calibri" panose="020F0502020204030204" pitchFamily="34" charset="0"/>
                <a:cs typeface="Calibri" panose="020F0502020204030204" pitchFamily="34" charset="0"/>
              </a:rPr>
              <a:t>we all </a:t>
            </a:r>
            <a:r>
              <a:rPr lang="en-US" sz="2800" i="1" dirty="0">
                <a:latin typeface="Calibri" panose="020F0502020204030204" pitchFamily="34" charset="0"/>
                <a:cs typeface="Calibri" panose="020F0502020204030204" pitchFamily="34" charset="0"/>
              </a:rPr>
              <a:t>attain 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that </a:t>
            </a:r>
            <a:r>
              <a:rPr lang="en-US" sz="2800" b="1" i="1" dirty="0">
                <a:solidFill>
                  <a:srgbClr val="FFFF00"/>
                </a:solidFill>
                <a:latin typeface="Calibri" panose="020F0502020204030204" pitchFamily="34" charset="0"/>
                <a:cs typeface="Calibri" panose="020F0502020204030204" pitchFamily="34" charset="0"/>
              </a:rPr>
              <a:t>we</a:t>
            </a:r>
            <a:r>
              <a:rPr lang="en-US" sz="2800" i="1" dirty="0">
                <a:latin typeface="Calibri" panose="020F0502020204030204" pitchFamily="34" charset="0"/>
                <a:cs typeface="Calibri" panose="020F0502020204030204" pitchFamily="34" charset="0"/>
              </a:rPr>
              <a:t> may no longer be children,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a:t>
            </a:r>
            <a:r>
              <a:rPr lang="en-US" sz="2800" b="1" i="1" dirty="0">
                <a:solidFill>
                  <a:srgbClr val="FFFF00"/>
                </a:solidFill>
                <a:latin typeface="Calibri" panose="020F0502020204030204" pitchFamily="34" charset="0"/>
                <a:cs typeface="Calibri" panose="020F0502020204030204" pitchFamily="34" charset="0"/>
              </a:rPr>
              <a:t>we </a:t>
            </a:r>
            <a:r>
              <a:rPr lang="en-US" sz="2800" i="1" dirty="0">
                <a:latin typeface="Calibri" panose="020F0502020204030204" pitchFamily="34" charset="0"/>
                <a:cs typeface="Calibri" panose="020F0502020204030204" pitchFamily="34" charset="0"/>
              </a:rPr>
              <a:t>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a:t>
            </a:r>
            <a:r>
              <a:rPr lang="en-US" sz="2800" b="1" i="1" dirty="0">
                <a:solidFill>
                  <a:srgbClr val="FFFF00"/>
                </a:solidFill>
                <a:latin typeface="Calibri" panose="020F0502020204030204" pitchFamily="34" charset="0"/>
                <a:cs typeface="Calibri" panose="020F0502020204030204" pitchFamily="34" charset="0"/>
              </a:rPr>
              <a:t>the whole body</a:t>
            </a:r>
            <a:r>
              <a:rPr lang="en-US" sz="2800" i="1" dirty="0">
                <a:latin typeface="Calibri" panose="020F0502020204030204" pitchFamily="34" charset="0"/>
                <a:cs typeface="Calibri" panose="020F0502020204030204" pitchFamily="34" charset="0"/>
              </a:rPr>
              <a:t>, joined and held together by every joint with which it is equipped, when </a:t>
            </a:r>
            <a:r>
              <a:rPr lang="en-US" sz="2800" b="1" i="1" dirty="0">
                <a:solidFill>
                  <a:srgbClr val="FFFF00"/>
                </a:solidFill>
                <a:latin typeface="Calibri" panose="020F0502020204030204" pitchFamily="34" charset="0"/>
                <a:cs typeface="Calibri" panose="020F0502020204030204" pitchFamily="34" charset="0"/>
              </a:rPr>
              <a:t>each part </a:t>
            </a:r>
            <a:r>
              <a:rPr lang="en-US" sz="2800" i="1" dirty="0">
                <a:latin typeface="Calibri" panose="020F0502020204030204" pitchFamily="34" charset="0"/>
                <a:cs typeface="Calibri" panose="020F0502020204030204" pitchFamily="34" charset="0"/>
              </a:rPr>
              <a:t>is working properly, makes the body grow so that it builds itself up in love</a:t>
            </a:r>
            <a:r>
              <a:rPr lang="en-US" sz="2800" i="1" dirty="0"/>
              <a:t>.</a:t>
            </a:r>
            <a:endParaRPr lang="en-US" sz="4400" dirty="0">
              <a:effectLst/>
              <a:latin typeface="Times New Roman" panose="02020603050405020304" pitchFamily="18" charset="0"/>
              <a:ea typeface="Times New Roman" panose="02020603050405020304" pitchFamily="18" charset="0"/>
            </a:endParaRP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438400" y="0"/>
            <a:ext cx="8635338" cy="1015663"/>
          </a:xfrm>
          <a:prstGeom prst="rect">
            <a:avLst/>
          </a:prstGeom>
          <a:noFill/>
          <a:ln w="9525">
            <a:noFill/>
            <a:miter lim="800000"/>
            <a:headEnd/>
            <a:tailEnd/>
          </a:ln>
        </p:spPr>
        <p:txBody>
          <a:bodyPr anchor="b">
            <a:spAutoFit/>
          </a:bodyPr>
          <a:lstStyle/>
          <a:p>
            <a:pPr algn="ctr" eaLnBrk="1" hangingPunct="1"/>
            <a:r>
              <a:rPr lang="en-US" sz="6000" dirty="0">
                <a:solidFill>
                  <a:schemeClr val="accent3">
                    <a:lumMod val="40000"/>
                    <a:lumOff val="60000"/>
                  </a:schemeClr>
                </a:solidFill>
                <a:latin typeface="Calibri" pitchFamily="34" charset="0"/>
              </a:rPr>
              <a:t>Ephesians 4:11-16</a:t>
            </a:r>
          </a:p>
        </p:txBody>
      </p:sp>
    </p:spTree>
    <p:extLst>
      <p:ext uri="{BB962C8B-B14F-4D97-AF65-F5344CB8AC3E}">
        <p14:creationId xmlns:p14="http://schemas.microsoft.com/office/powerpoint/2010/main" val="42709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295400" y="914400"/>
            <a:ext cx="10363200" cy="5693866"/>
          </a:xfrm>
          <a:prstGeom prst="rect">
            <a:avLst/>
          </a:prstGeom>
          <a:noFill/>
          <a:ln w="9525">
            <a:noFill/>
            <a:miter lim="800000"/>
            <a:headEnd/>
            <a:tailEnd/>
          </a:ln>
        </p:spPr>
        <p:txBody>
          <a:bodyPr wrap="square" anchor="ctr">
            <a:spAutoFit/>
          </a:bodyPr>
          <a:lstStyle/>
          <a:p>
            <a:pPr marL="457200" marR="0">
              <a:spcBef>
                <a:spcPts val="0"/>
              </a:spcBef>
              <a:spcAft>
                <a:spcPts val="0"/>
              </a:spcAft>
            </a:pPr>
            <a:r>
              <a:rPr lang="en-US" sz="2800" b="1" i="1" baseline="30000" dirty="0">
                <a:solidFill>
                  <a:srgbClr val="FFFF00"/>
                </a:solidFill>
                <a:latin typeface="Calibri" panose="020F0502020204030204" pitchFamily="34" charset="0"/>
                <a:cs typeface="Calibri" panose="020F0502020204030204" pitchFamily="34" charset="0"/>
              </a:rPr>
              <a:t>11 </a:t>
            </a:r>
            <a:r>
              <a:rPr lang="en-US" sz="2800" b="1" i="1" dirty="0">
                <a:solidFill>
                  <a:srgbClr val="FFFF00"/>
                </a:solidFill>
                <a:latin typeface="Calibri" panose="020F0502020204030204" pitchFamily="34" charset="0"/>
                <a:cs typeface="Calibri" panose="020F0502020204030204" pitchFamily="34" charset="0"/>
              </a:rPr>
              <a:t>And he gave the apostles, the prophets, the evangelists, the shepherds and teachers,</a:t>
            </a:r>
            <a:r>
              <a:rPr lang="en-US" sz="2800" i="1" dirty="0">
                <a:latin typeface="Calibri" panose="020F0502020204030204" pitchFamily="34" charset="0"/>
                <a:cs typeface="Calibri" panose="020F0502020204030204" pitchFamily="34" charset="0"/>
              </a:rPr>
              <a:t>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latin typeface="Calibri" panose="020F0502020204030204" pitchFamily="34" charset="0"/>
                <a:cs typeface="Calibri" panose="020F0502020204030204" pitchFamily="34" charset="0"/>
              </a:rPr>
              <a:t>until we all attain 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that we may no longer be children,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joined and held together by every joint with which it is equipped, when each part is working properly, makes the body grow so that it builds itself up in love.</a:t>
            </a: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438400" y="0"/>
            <a:ext cx="8635338" cy="1015663"/>
          </a:xfrm>
          <a:prstGeom prst="rect">
            <a:avLst/>
          </a:prstGeom>
          <a:noFill/>
          <a:ln w="9525">
            <a:noFill/>
            <a:miter lim="800000"/>
            <a:headEnd/>
            <a:tailEnd/>
          </a:ln>
        </p:spPr>
        <p:txBody>
          <a:bodyPr anchor="b">
            <a:spAutoFit/>
          </a:bodyPr>
          <a:lstStyle/>
          <a:p>
            <a:pPr algn="ctr" eaLnBrk="1" hangingPunct="1"/>
            <a:r>
              <a:rPr lang="en-US" sz="6000" dirty="0">
                <a:solidFill>
                  <a:schemeClr val="accent3">
                    <a:lumMod val="40000"/>
                    <a:lumOff val="60000"/>
                  </a:schemeClr>
                </a:solidFill>
                <a:latin typeface="Calibri" pitchFamily="34" charset="0"/>
              </a:rPr>
              <a:t>Ephesians 4:11-16</a:t>
            </a:r>
          </a:p>
        </p:txBody>
      </p:sp>
    </p:spTree>
    <p:extLst>
      <p:ext uri="{BB962C8B-B14F-4D97-AF65-F5344CB8AC3E}">
        <p14:creationId xmlns:p14="http://schemas.microsoft.com/office/powerpoint/2010/main" val="40936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295400" y="914400"/>
            <a:ext cx="10363200" cy="5693866"/>
          </a:xfrm>
          <a:prstGeom prst="rect">
            <a:avLst/>
          </a:prstGeom>
          <a:noFill/>
          <a:ln w="9525">
            <a:noFill/>
            <a:miter lim="800000"/>
            <a:headEnd/>
            <a:tailEnd/>
          </a:ln>
        </p:spPr>
        <p:txBody>
          <a:bodyPr wrap="square" anchor="ctr">
            <a:spAutoFit/>
          </a:bodyPr>
          <a:lstStyle/>
          <a:p>
            <a:pPr marL="457200" marR="0">
              <a:spcBef>
                <a:spcPts val="0"/>
              </a:spcBef>
              <a:spcAft>
                <a:spcPts val="0"/>
              </a:spcAft>
            </a:pPr>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b="1" i="1" dirty="0">
                <a:solidFill>
                  <a:srgbClr val="FFFF00"/>
                </a:solidFill>
                <a:latin typeface="Calibri" panose="020F0502020204030204" pitchFamily="34" charset="0"/>
                <a:cs typeface="Calibri" panose="020F0502020204030204" pitchFamily="34" charset="0"/>
              </a:rPr>
              <a:t>to equip the saints </a:t>
            </a:r>
            <a:r>
              <a:rPr lang="en-US" sz="2800" i="1" dirty="0">
                <a:latin typeface="Calibri" panose="020F0502020204030204" pitchFamily="34" charset="0"/>
                <a:cs typeface="Calibri" panose="020F0502020204030204" pitchFamily="34" charset="0"/>
              </a:rPr>
              <a:t>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latin typeface="Calibri" panose="020F0502020204030204" pitchFamily="34" charset="0"/>
                <a:cs typeface="Calibri" panose="020F0502020204030204" pitchFamily="34" charset="0"/>
              </a:rPr>
              <a:t>until </a:t>
            </a:r>
            <a:r>
              <a:rPr lang="en-US" sz="2800" b="1" i="1" dirty="0">
                <a:solidFill>
                  <a:srgbClr val="FFFF00"/>
                </a:solidFill>
                <a:latin typeface="Calibri" panose="020F0502020204030204" pitchFamily="34" charset="0"/>
                <a:cs typeface="Calibri" panose="020F0502020204030204" pitchFamily="34" charset="0"/>
              </a:rPr>
              <a:t>we all attain to the unity of the faith and of the knowledge of the Son of God</a:t>
            </a:r>
            <a:r>
              <a:rPr lang="en-US" sz="2800" i="1" dirty="0">
                <a:latin typeface="Calibri" panose="020F0502020204030204" pitchFamily="34" charset="0"/>
                <a:cs typeface="Calibri" panose="020F0502020204030204" pitchFamily="34" charset="0"/>
              </a:rPr>
              <a:t>, to </a:t>
            </a:r>
            <a:r>
              <a:rPr lang="en-US" sz="2800" b="1" i="1" dirty="0">
                <a:solidFill>
                  <a:srgbClr val="FFFF00"/>
                </a:solidFill>
                <a:latin typeface="Calibri" panose="020F0502020204030204" pitchFamily="34" charset="0"/>
                <a:cs typeface="Calibri" panose="020F0502020204030204" pitchFamily="34" charset="0"/>
              </a:rPr>
              <a:t>mature manhood</a:t>
            </a:r>
            <a:r>
              <a:rPr lang="en-US" sz="2800" i="1" dirty="0">
                <a:latin typeface="Calibri" panose="020F0502020204030204" pitchFamily="34" charset="0"/>
                <a:cs typeface="Calibri" panose="020F0502020204030204" pitchFamily="34" charset="0"/>
              </a:rPr>
              <a:t>, to the </a:t>
            </a:r>
            <a:r>
              <a:rPr lang="en-US" sz="2800" b="1" i="1" dirty="0">
                <a:solidFill>
                  <a:srgbClr val="FFFF00"/>
                </a:solidFill>
                <a:latin typeface="Calibri" panose="020F0502020204030204" pitchFamily="34" charset="0"/>
                <a:cs typeface="Calibri" panose="020F0502020204030204" pitchFamily="34" charset="0"/>
              </a:rPr>
              <a:t>measure of the stature of the fullness of Christ,</a:t>
            </a:r>
            <a:r>
              <a:rPr lang="en-US" sz="2800" i="1" dirty="0">
                <a:latin typeface="Calibri" panose="020F0502020204030204" pitchFamily="34" charset="0"/>
                <a:cs typeface="Calibri" panose="020F0502020204030204" pitchFamily="34" charset="0"/>
              </a:rPr>
              <a: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that we may </a:t>
            </a:r>
            <a:r>
              <a:rPr lang="en-US" sz="2800" b="1" i="1" dirty="0">
                <a:solidFill>
                  <a:srgbClr val="FFFF00"/>
                </a:solidFill>
                <a:latin typeface="Calibri" panose="020F0502020204030204" pitchFamily="34" charset="0"/>
                <a:cs typeface="Calibri" panose="020F0502020204030204" pitchFamily="34" charset="0"/>
              </a:rPr>
              <a:t>no longer be children</a:t>
            </a:r>
            <a:r>
              <a:rPr lang="en-US" sz="2800" i="1" dirty="0">
                <a:latin typeface="Calibri" panose="020F0502020204030204" pitchFamily="34" charset="0"/>
                <a:cs typeface="Calibri" panose="020F0502020204030204" pitchFamily="34" charset="0"/>
              </a:rPr>
              <a:t>,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a:t>
            </a:r>
            <a:r>
              <a:rPr lang="en-US" sz="2800" b="1" i="1" dirty="0">
                <a:solidFill>
                  <a:srgbClr val="FFFF00"/>
                </a:solidFill>
                <a:latin typeface="Calibri" panose="020F0502020204030204" pitchFamily="34" charset="0"/>
                <a:cs typeface="Calibri" panose="020F0502020204030204" pitchFamily="34" charset="0"/>
              </a:rPr>
              <a:t>grow up in every way </a:t>
            </a:r>
            <a:r>
              <a:rPr lang="en-US" sz="2800" i="1" dirty="0">
                <a:latin typeface="Calibri" panose="020F0502020204030204" pitchFamily="34" charset="0"/>
                <a:cs typeface="Calibri" panose="020F0502020204030204" pitchFamily="34" charset="0"/>
              </a:rPr>
              <a:t>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joined and held together by every joint with which it is equipped, when each part is working properly, makes the body grow so that it builds itself up in love.</a:t>
            </a: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438400" y="0"/>
            <a:ext cx="8635338" cy="1015663"/>
          </a:xfrm>
          <a:prstGeom prst="rect">
            <a:avLst/>
          </a:prstGeom>
          <a:noFill/>
          <a:ln w="9525">
            <a:noFill/>
            <a:miter lim="800000"/>
            <a:headEnd/>
            <a:tailEnd/>
          </a:ln>
        </p:spPr>
        <p:txBody>
          <a:bodyPr anchor="b">
            <a:spAutoFit/>
          </a:bodyPr>
          <a:lstStyle/>
          <a:p>
            <a:pPr algn="ctr" eaLnBrk="1" hangingPunct="1"/>
            <a:r>
              <a:rPr lang="en-US" sz="6000" dirty="0">
                <a:solidFill>
                  <a:schemeClr val="accent3">
                    <a:lumMod val="40000"/>
                    <a:lumOff val="60000"/>
                  </a:schemeClr>
                </a:solidFill>
                <a:latin typeface="Calibri" pitchFamily="34" charset="0"/>
              </a:rPr>
              <a:t>Ephesians 4:11-16</a:t>
            </a:r>
          </a:p>
        </p:txBody>
      </p:sp>
    </p:spTree>
    <p:extLst>
      <p:ext uri="{BB962C8B-B14F-4D97-AF65-F5344CB8AC3E}">
        <p14:creationId xmlns:p14="http://schemas.microsoft.com/office/powerpoint/2010/main" val="229416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ChangeArrowheads="1"/>
          </p:cNvSpPr>
          <p:nvPr/>
        </p:nvSpPr>
        <p:spPr bwMode="auto">
          <a:xfrm>
            <a:off x="1447800" y="762000"/>
            <a:ext cx="10363200" cy="5693866"/>
          </a:xfrm>
          <a:prstGeom prst="rect">
            <a:avLst/>
          </a:prstGeom>
          <a:noFill/>
          <a:ln w="9525">
            <a:noFill/>
            <a:miter lim="800000"/>
            <a:headEnd/>
            <a:tailEnd/>
          </a:ln>
        </p:spPr>
        <p:txBody>
          <a:bodyPr wrap="square" anchor="ctr">
            <a:spAutoFit/>
          </a:bodyPr>
          <a:lstStyle/>
          <a:p>
            <a:r>
              <a:rPr lang="en-US" sz="2400" b="1" i="1" baseline="30000" dirty="0">
                <a:latin typeface="Calibri" panose="020F0502020204030204" pitchFamily="34" charset="0"/>
                <a:cs typeface="Calibri" panose="020F0502020204030204" pitchFamily="34" charset="0"/>
              </a:rPr>
              <a:t>4 </a:t>
            </a:r>
            <a:r>
              <a:rPr lang="en-US" sz="2400" i="1" dirty="0">
                <a:latin typeface="Calibri" panose="020F0502020204030204" pitchFamily="34" charset="0"/>
                <a:cs typeface="Calibri" panose="020F0502020204030204" pitchFamily="34" charset="0"/>
              </a:rPr>
              <a:t>For as </a:t>
            </a:r>
            <a:r>
              <a:rPr lang="en-US" sz="2400" i="1" dirty="0">
                <a:solidFill>
                  <a:srgbClr val="FFFF00"/>
                </a:solidFill>
                <a:latin typeface="Calibri" panose="020F0502020204030204" pitchFamily="34" charset="0"/>
                <a:cs typeface="Calibri" panose="020F0502020204030204" pitchFamily="34" charset="0"/>
              </a:rPr>
              <a:t>in one body we have many members</a:t>
            </a:r>
            <a:r>
              <a:rPr lang="en-US" sz="2400" i="1" dirty="0">
                <a:latin typeface="Calibri" panose="020F0502020204030204" pitchFamily="34" charset="0"/>
                <a:cs typeface="Calibri" panose="020F0502020204030204" pitchFamily="34" charset="0"/>
              </a:rPr>
              <a:t>, and the members do not all have the same function, </a:t>
            </a:r>
            <a:r>
              <a:rPr lang="en-US" sz="2400" b="1" i="1" baseline="30000" dirty="0">
                <a:latin typeface="Calibri" panose="020F0502020204030204" pitchFamily="34" charset="0"/>
                <a:cs typeface="Calibri" panose="020F0502020204030204" pitchFamily="34" charset="0"/>
              </a:rPr>
              <a:t>5 </a:t>
            </a:r>
            <a:r>
              <a:rPr lang="en-US" sz="2400" i="1" dirty="0">
                <a:latin typeface="Calibri" panose="020F0502020204030204" pitchFamily="34" charset="0"/>
                <a:cs typeface="Calibri" panose="020F0502020204030204" pitchFamily="34" charset="0"/>
              </a:rPr>
              <a:t>so </a:t>
            </a:r>
            <a:r>
              <a:rPr lang="en-US" sz="2400" i="1" dirty="0">
                <a:solidFill>
                  <a:srgbClr val="FFFF00"/>
                </a:solidFill>
                <a:latin typeface="Calibri" panose="020F0502020204030204" pitchFamily="34" charset="0"/>
                <a:cs typeface="Calibri" panose="020F0502020204030204" pitchFamily="34" charset="0"/>
              </a:rPr>
              <a:t>we, though many, are one body in Christ, and individually members one of another.</a:t>
            </a:r>
            <a:r>
              <a:rPr lang="en-US" sz="2400" i="1" dirty="0">
                <a:latin typeface="Calibri" panose="020F0502020204030204" pitchFamily="34" charset="0"/>
                <a:cs typeface="Calibri" panose="020F0502020204030204" pitchFamily="34" charset="0"/>
              </a:rPr>
              <a:t> </a:t>
            </a:r>
            <a:r>
              <a:rPr lang="en-US" sz="2400" b="1" i="1" baseline="30000" dirty="0">
                <a:latin typeface="Calibri" panose="020F0502020204030204" pitchFamily="34" charset="0"/>
                <a:cs typeface="Calibri" panose="020F0502020204030204" pitchFamily="34" charset="0"/>
              </a:rPr>
              <a:t>6 </a:t>
            </a:r>
            <a:r>
              <a:rPr lang="en-US" sz="24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2400" b="1" i="1" baseline="30000" dirty="0">
                <a:latin typeface="Calibri" panose="020F0502020204030204" pitchFamily="34" charset="0"/>
                <a:cs typeface="Calibri" panose="020F0502020204030204" pitchFamily="34" charset="0"/>
              </a:rPr>
              <a:t>7 </a:t>
            </a:r>
            <a:r>
              <a:rPr lang="en-US" sz="2400" i="1" dirty="0">
                <a:latin typeface="Calibri" panose="020F0502020204030204" pitchFamily="34" charset="0"/>
                <a:cs typeface="Calibri" panose="020F0502020204030204" pitchFamily="34" charset="0"/>
              </a:rPr>
              <a:t>if service, in our serving; the one who teaches, in his teaching; </a:t>
            </a:r>
            <a:r>
              <a:rPr lang="en-US" sz="2400" b="1" i="1" baseline="30000" dirty="0">
                <a:latin typeface="Calibri" panose="020F0502020204030204" pitchFamily="34" charset="0"/>
                <a:cs typeface="Calibri" panose="020F0502020204030204" pitchFamily="34" charset="0"/>
              </a:rPr>
              <a:t>8 </a:t>
            </a:r>
            <a:r>
              <a:rPr lang="en-US" sz="24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2400" dirty="0">
              <a:latin typeface="Calibri" panose="020F0502020204030204" pitchFamily="34" charset="0"/>
              <a:cs typeface="Calibri" panose="020F0502020204030204" pitchFamily="34" charset="0"/>
            </a:endParaRPr>
          </a:p>
          <a:p>
            <a:r>
              <a:rPr lang="en-US" sz="2400" b="1" i="1" baseline="30000" dirty="0">
                <a:latin typeface="Calibri" panose="020F0502020204030204" pitchFamily="34" charset="0"/>
                <a:cs typeface="Calibri" panose="020F0502020204030204" pitchFamily="34" charset="0"/>
              </a:rPr>
              <a:t>9 </a:t>
            </a:r>
            <a:r>
              <a:rPr lang="en-US" sz="2400" i="1" dirty="0">
                <a:latin typeface="Calibri" panose="020F0502020204030204" pitchFamily="34" charset="0"/>
                <a:cs typeface="Calibri" panose="020F0502020204030204" pitchFamily="34" charset="0"/>
              </a:rPr>
              <a:t>Let love be genuine. Abhor what is evil; hold fast to what is good.</a:t>
            </a:r>
            <a:r>
              <a:rPr lang="en-US" sz="2400" b="1" i="1" baseline="30000" dirty="0">
                <a:latin typeface="Calibri" panose="020F0502020204030204" pitchFamily="34" charset="0"/>
                <a:cs typeface="Calibri" panose="020F0502020204030204" pitchFamily="34" charset="0"/>
              </a:rPr>
              <a:t>10 </a:t>
            </a:r>
            <a:r>
              <a:rPr lang="en-US" sz="2400" i="1" dirty="0">
                <a:latin typeface="Calibri" panose="020F0502020204030204" pitchFamily="34" charset="0"/>
                <a:cs typeface="Calibri" panose="020F0502020204030204" pitchFamily="34" charset="0"/>
              </a:rPr>
              <a:t>Love one another with brotherly affection. Outdo one another in showing honor. </a:t>
            </a:r>
            <a:r>
              <a:rPr lang="en-US" sz="2400" b="1" i="1" baseline="30000" dirty="0">
                <a:latin typeface="Calibri" panose="020F0502020204030204" pitchFamily="34" charset="0"/>
                <a:cs typeface="Calibri" panose="020F0502020204030204" pitchFamily="34" charset="0"/>
              </a:rPr>
              <a:t>11 </a:t>
            </a:r>
            <a:r>
              <a:rPr lang="en-US" sz="2400" i="1" dirty="0">
                <a:latin typeface="Calibri" panose="020F0502020204030204" pitchFamily="34" charset="0"/>
                <a:cs typeface="Calibri" panose="020F0502020204030204" pitchFamily="34" charset="0"/>
              </a:rPr>
              <a:t>Do not be slothful in zeal, be fervent in spirit, serve the Lord. </a:t>
            </a:r>
            <a:r>
              <a:rPr lang="en-US" sz="2400" b="1" i="1" baseline="30000" dirty="0">
                <a:latin typeface="Calibri" panose="020F0502020204030204" pitchFamily="34" charset="0"/>
                <a:cs typeface="Calibri" panose="020F0502020204030204" pitchFamily="34" charset="0"/>
              </a:rPr>
              <a:t>12 </a:t>
            </a:r>
            <a:r>
              <a:rPr lang="en-US" sz="2400" i="1" dirty="0">
                <a:latin typeface="Calibri" panose="020F0502020204030204" pitchFamily="34" charset="0"/>
                <a:cs typeface="Calibri" panose="020F0502020204030204" pitchFamily="34" charset="0"/>
              </a:rPr>
              <a:t>Rejoice in hope, be patient in tribulation, be constant in prayer.</a:t>
            </a:r>
            <a:r>
              <a:rPr lang="en-US" sz="2400" b="1" i="1" baseline="30000" dirty="0">
                <a:latin typeface="Calibri" panose="020F0502020204030204" pitchFamily="34" charset="0"/>
                <a:cs typeface="Calibri" panose="020F0502020204030204" pitchFamily="34" charset="0"/>
              </a:rPr>
              <a:t>13 </a:t>
            </a:r>
            <a:r>
              <a:rPr lang="en-US" sz="2400" i="1" dirty="0">
                <a:latin typeface="Calibri" panose="020F0502020204030204" pitchFamily="34" charset="0"/>
                <a:cs typeface="Calibri" panose="020F0502020204030204" pitchFamily="34" charset="0"/>
              </a:rPr>
              <a:t>Contribute to the needs of the saints and seek to show hospitality.</a:t>
            </a:r>
            <a:endParaRPr lang="en-US" sz="2400" dirty="0">
              <a:latin typeface="Calibri" panose="020F0502020204030204" pitchFamily="34" charset="0"/>
              <a:cs typeface="Calibri" panose="020F0502020204030204" pitchFamily="34" charset="0"/>
            </a:endParaRPr>
          </a:p>
          <a:p>
            <a:r>
              <a:rPr lang="en-US" sz="2400" b="1" i="1" baseline="30000" dirty="0">
                <a:latin typeface="Calibri" panose="020F0502020204030204" pitchFamily="34" charset="0"/>
                <a:cs typeface="Calibri" panose="020F0502020204030204" pitchFamily="34" charset="0"/>
              </a:rPr>
              <a:t>14 </a:t>
            </a:r>
            <a:r>
              <a:rPr lang="en-US" sz="2400" i="1" dirty="0">
                <a:latin typeface="Calibri" panose="020F0502020204030204" pitchFamily="34" charset="0"/>
                <a:cs typeface="Calibri" panose="020F0502020204030204" pitchFamily="34" charset="0"/>
              </a:rPr>
              <a:t>Bless those who persecute you; bless and do not curse them.</a:t>
            </a:r>
            <a:r>
              <a:rPr lang="en-US" sz="2400" b="1" i="1" baseline="30000" dirty="0">
                <a:latin typeface="Calibri" panose="020F0502020204030204" pitchFamily="34" charset="0"/>
                <a:cs typeface="Calibri" panose="020F0502020204030204" pitchFamily="34" charset="0"/>
              </a:rPr>
              <a:t>15 </a:t>
            </a:r>
            <a:r>
              <a:rPr lang="en-US" sz="2400" i="1" dirty="0">
                <a:latin typeface="Calibri" panose="020F0502020204030204" pitchFamily="34" charset="0"/>
                <a:cs typeface="Calibri" panose="020F0502020204030204" pitchFamily="34" charset="0"/>
              </a:rPr>
              <a:t>Rejoice with those who rejoice, weep with those who weep. </a:t>
            </a:r>
            <a:r>
              <a:rPr lang="en-US" sz="2400" b="1" i="1" baseline="30000" dirty="0">
                <a:latin typeface="Calibri" panose="020F0502020204030204" pitchFamily="34" charset="0"/>
                <a:cs typeface="Calibri" panose="020F0502020204030204" pitchFamily="34" charset="0"/>
              </a:rPr>
              <a:t>16 </a:t>
            </a:r>
            <a:r>
              <a:rPr lang="en-US" sz="2400" i="1" dirty="0">
                <a:latin typeface="Calibri" panose="020F0502020204030204" pitchFamily="34" charset="0"/>
                <a:cs typeface="Calibri" panose="020F0502020204030204" pitchFamily="34" charset="0"/>
              </a:rPr>
              <a:t>Live in harmony with one another. Do not be haughty, but associate with the lowly.</a:t>
            </a:r>
            <a:r>
              <a:rPr lang="en-US" sz="2800" i="1" dirty="0">
                <a:latin typeface="Calibri" panose="020F0502020204030204" pitchFamily="34" charset="0"/>
                <a:cs typeface="Calibri" panose="020F0502020204030204" pitchFamily="34" charset="0"/>
              </a:rPr>
              <a:t>.</a:t>
            </a:r>
          </a:p>
        </p:txBody>
      </p:sp>
      <p:sp>
        <p:nvSpPr>
          <p:cNvPr id="4" name="Rectangle 5">
            <a:extLst>
              <a:ext uri="{FF2B5EF4-FFF2-40B4-BE49-F238E27FC236}">
                <a16:creationId xmlns:a16="http://schemas.microsoft.com/office/drawing/2014/main" id="{2163B5F7-CDD2-4A07-92FF-5ECEF0138EFD}"/>
              </a:ext>
            </a:extLst>
          </p:cNvPr>
          <p:cNvSpPr>
            <a:spLocks noChangeArrowheads="1"/>
          </p:cNvSpPr>
          <p:nvPr/>
        </p:nvSpPr>
        <p:spPr bwMode="auto">
          <a:xfrm>
            <a:off x="2311731" y="-7883"/>
            <a:ext cx="8635338" cy="923330"/>
          </a:xfrm>
          <a:prstGeom prst="rect">
            <a:avLst/>
          </a:prstGeom>
          <a:noFill/>
          <a:ln w="9525">
            <a:noFill/>
            <a:miter lim="800000"/>
            <a:headEnd/>
            <a:tailEnd/>
          </a:ln>
        </p:spPr>
        <p:txBody>
          <a:bodyPr anchor="b">
            <a:spAutoFit/>
          </a:bodyPr>
          <a:lstStyle/>
          <a:p>
            <a:pPr algn="ctr" eaLnBrk="1" hangingPunct="1"/>
            <a:r>
              <a:rPr lang="en-US" sz="5400" dirty="0">
                <a:solidFill>
                  <a:schemeClr val="accent3">
                    <a:lumMod val="40000"/>
                    <a:lumOff val="60000"/>
                  </a:schemeClr>
                </a:solidFill>
                <a:latin typeface="Calibri" pitchFamily="34" charset="0"/>
              </a:rPr>
              <a:t>Romans 12:4-16</a:t>
            </a:r>
          </a:p>
        </p:txBody>
      </p:sp>
    </p:spTree>
    <p:extLst>
      <p:ext uri="{BB962C8B-B14F-4D97-AF65-F5344CB8AC3E}">
        <p14:creationId xmlns:p14="http://schemas.microsoft.com/office/powerpoint/2010/main" val="249575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3141</TotalTime>
  <Words>127</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Euphemia</vt:lpstr>
      <vt:lpstr>Times New Roman</vt:lpstr>
      <vt:lpstr>Jigsaw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Russ LaGrone</dc:creator>
  <cp:lastModifiedBy>Russ LaGrone</cp:lastModifiedBy>
  <cp:revision>50</cp:revision>
  <cp:lastPrinted>2018-06-03T18:34:59Z</cp:lastPrinted>
  <dcterms:created xsi:type="dcterms:W3CDTF">2018-03-31T14:29:53Z</dcterms:created>
  <dcterms:modified xsi:type="dcterms:W3CDTF">2018-08-19T11:48:03Z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