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8.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0.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0" r:id="rId3"/>
    <p:sldMasterId id="2147483744" r:id="rId4"/>
    <p:sldMasterId id="2147483757" r:id="rId5"/>
    <p:sldMasterId id="2147483793" r:id="rId6"/>
    <p:sldMasterId id="2147483817" r:id="rId7"/>
    <p:sldMasterId id="2147484112" r:id="rId8"/>
    <p:sldMasterId id="2147484136" r:id="rId9"/>
    <p:sldMasterId id="2147484148" r:id="rId10"/>
    <p:sldMasterId id="2147484160" r:id="rId11"/>
    <p:sldMasterId id="2147484268" r:id="rId12"/>
    <p:sldMasterId id="2147484316" r:id="rId13"/>
    <p:sldMasterId id="2147484328" r:id="rId14"/>
    <p:sldMasterId id="2147484340" r:id="rId15"/>
    <p:sldMasterId id="2147484352" r:id="rId16"/>
    <p:sldMasterId id="2147484364" r:id="rId17"/>
    <p:sldMasterId id="2147484376" r:id="rId18"/>
    <p:sldMasterId id="2147484388" r:id="rId19"/>
    <p:sldMasterId id="2147484401" r:id="rId20"/>
    <p:sldMasterId id="2147484414" r:id="rId21"/>
    <p:sldMasterId id="2147484427" r:id="rId22"/>
    <p:sldMasterId id="2147484440" r:id="rId23"/>
    <p:sldMasterId id="2147484453" r:id="rId24"/>
    <p:sldMasterId id="2147484466" r:id="rId25"/>
    <p:sldMasterId id="2147484479" r:id="rId26"/>
    <p:sldMasterId id="2147484492" r:id="rId27"/>
    <p:sldMasterId id="2147484505" r:id="rId28"/>
    <p:sldMasterId id="2147484518" r:id="rId29"/>
    <p:sldMasterId id="2147484531" r:id="rId30"/>
    <p:sldMasterId id="2147484544" r:id="rId31"/>
  </p:sldMasterIdLst>
  <p:notesMasterIdLst>
    <p:notesMasterId r:id="rId81"/>
  </p:notesMasterIdLst>
  <p:sldIdLst>
    <p:sldId id="272" r:id="rId32"/>
    <p:sldId id="259" r:id="rId33"/>
    <p:sldId id="274" r:id="rId34"/>
    <p:sldId id="275" r:id="rId35"/>
    <p:sldId id="284" r:id="rId36"/>
    <p:sldId id="285" r:id="rId37"/>
    <p:sldId id="294" r:id="rId38"/>
    <p:sldId id="424" r:id="rId39"/>
    <p:sldId id="452" r:id="rId40"/>
    <p:sldId id="422" r:id="rId41"/>
    <p:sldId id="442" r:id="rId42"/>
    <p:sldId id="427" r:id="rId43"/>
    <p:sldId id="429" r:id="rId44"/>
    <p:sldId id="438" r:id="rId45"/>
    <p:sldId id="484" r:id="rId46"/>
    <p:sldId id="445" r:id="rId47"/>
    <p:sldId id="469" r:id="rId48"/>
    <p:sldId id="468" r:id="rId49"/>
    <p:sldId id="490" r:id="rId50"/>
    <p:sldId id="485" r:id="rId51"/>
    <p:sldId id="493" r:id="rId52"/>
    <p:sldId id="486" r:id="rId53"/>
    <p:sldId id="494" r:id="rId54"/>
    <p:sldId id="496" r:id="rId55"/>
    <p:sldId id="498" r:id="rId56"/>
    <p:sldId id="499" r:id="rId57"/>
    <p:sldId id="500" r:id="rId58"/>
    <p:sldId id="495" r:id="rId59"/>
    <p:sldId id="497" r:id="rId60"/>
    <p:sldId id="501" r:id="rId61"/>
    <p:sldId id="487" r:id="rId62"/>
    <p:sldId id="510" r:id="rId63"/>
    <p:sldId id="511" r:id="rId64"/>
    <p:sldId id="512" r:id="rId65"/>
    <p:sldId id="488" r:id="rId66"/>
    <p:sldId id="509" r:id="rId67"/>
    <p:sldId id="446" r:id="rId68"/>
    <p:sldId id="447" r:id="rId69"/>
    <p:sldId id="489" r:id="rId70"/>
    <p:sldId id="491" r:id="rId71"/>
    <p:sldId id="492" r:id="rId72"/>
    <p:sldId id="503" r:id="rId73"/>
    <p:sldId id="504" r:id="rId74"/>
    <p:sldId id="502" r:id="rId75"/>
    <p:sldId id="505" r:id="rId76"/>
    <p:sldId id="506" r:id="rId77"/>
    <p:sldId id="513" r:id="rId78"/>
    <p:sldId id="507" r:id="rId79"/>
    <p:sldId id="508"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20" d="100"/>
          <a:sy n="120" d="100"/>
        </p:scale>
        <p:origin x="-1290" y="-240"/>
      </p:cViewPr>
      <p:guideLst>
        <p:guide orient="horz" pos="2784"/>
        <p:guide pos="2880"/>
      </p:guideLst>
    </p:cSldViewPr>
  </p:slideViewPr>
  <p:notesTextViewPr>
    <p:cViewPr>
      <p:scale>
        <a:sx n="1" d="1"/>
        <a:sy n="1" d="1"/>
      </p:scale>
      <p:origin x="0" y="0"/>
    </p:cViewPr>
  </p:notesTextViewPr>
  <p:sorterViewPr>
    <p:cViewPr varScale="1">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8.xml"/><Relationship Id="rId21" Type="http://schemas.openxmlformats.org/officeDocument/2006/relationships/slideMaster" Target="slideMasters/slideMaster21.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slide" Target="slides/slide19.xml"/><Relationship Id="rId55" Type="http://schemas.openxmlformats.org/officeDocument/2006/relationships/slide" Target="slides/slide24.xml"/><Relationship Id="rId63" Type="http://schemas.openxmlformats.org/officeDocument/2006/relationships/slide" Target="slides/slide32.xml"/><Relationship Id="rId68" Type="http://schemas.openxmlformats.org/officeDocument/2006/relationships/slide" Target="slides/slide37.xml"/><Relationship Id="rId76" Type="http://schemas.openxmlformats.org/officeDocument/2006/relationships/slide" Target="slides/slide45.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presProps" Target="presProp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5" Type="http://schemas.openxmlformats.org/officeDocument/2006/relationships/image" Target="../media/image92.png"/><Relationship Id="rId4" Type="http://schemas.openxmlformats.org/officeDocument/2006/relationships/image" Target="../media/image9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D2885-EB8A-4F19-9545-7738A08913C4}" type="datetimeFigureOut">
              <a:rPr lang="en-US" smtClean="0"/>
              <a:t>10/10/2018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F601-2A0F-4CF7-BD2D-F092125AE580}" type="slidenum">
              <a:rPr lang="en-US" smtClean="0"/>
              <a:t>‹#›</a:t>
            </a:fld>
            <a:endParaRPr lang="en-US"/>
          </a:p>
        </p:txBody>
      </p:sp>
    </p:spTree>
    <p:extLst>
      <p:ext uri="{BB962C8B-B14F-4D97-AF65-F5344CB8AC3E}">
        <p14:creationId xmlns:p14="http://schemas.microsoft.com/office/powerpoint/2010/main" val="320643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8CD8-03A6-4CCF-8BE7-DE85A4FB4BC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7582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609600" indent="-609600" eaLnBrk="1" hangingPunct="1"/>
            <a:endParaRPr lang="en-US"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fld id="{77B2A90C-F915-4738-BA20-523D5A43841D}" type="slidenum">
              <a:rPr lang="en-US" altLang="en-US" sz="1200">
                <a:solidFill>
                  <a:srgbClr val="000000"/>
                </a:solidFill>
              </a:rPr>
              <a:pPr eaLnBrk="1" hangingPunct="1"/>
              <a:t>16</a:t>
            </a:fld>
            <a:endParaRPr lang="en-US" alt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609600" indent="-609600" eaLnBrk="1" hangingPunct="1"/>
            <a:endParaRPr lang="en-US"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hangingPunct="1"/>
            <a:fld id="{3A6B3681-CCF8-4418-87F2-4367B3D3FBD2}" type="slidenum">
              <a:rPr lang="en-US" sz="1200" b="0">
                <a:solidFill>
                  <a:srgbClr val="000000"/>
                </a:solidFill>
              </a:rPr>
              <a:pPr eaLnBrk="1" hangingPunct="1"/>
              <a:t>20</a:t>
            </a:fld>
            <a:endParaRPr lang="en-US" sz="1200" b="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609600" indent="-609600" eaLnBrk="1" hangingPunct="1"/>
            <a:endParaRPr lang="en-US"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hangingPunct="1"/>
            <a:fld id="{E027D3A3-D6ED-43DE-AFC3-385CEB9B79BA}" type="slidenum">
              <a:rPr lang="en-US" sz="1200" b="0">
                <a:solidFill>
                  <a:srgbClr val="000000"/>
                </a:solidFill>
              </a:rPr>
              <a:pPr eaLnBrk="1" hangingPunct="1"/>
              <a:t>22</a:t>
            </a:fld>
            <a:endParaRPr lang="en-US" sz="1200" b="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609600" indent="-609600" eaLnBrk="1" hangingPunct="1"/>
            <a:endParaRPr lang="en-US" smtClean="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fld id="{1F93E30F-E545-4700-984C-E28FB83B54B5}" type="slidenum">
              <a:rPr lang="en-US" sz="1200">
                <a:solidFill>
                  <a:srgbClr val="000000"/>
                </a:solidFill>
              </a:rPr>
              <a:pPr eaLnBrk="1" hangingPunct="1"/>
              <a:t>31</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609600" indent="-609600" eaLnBrk="1" hangingPunct="1"/>
            <a:endParaRPr lang="en-US"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hangingPunct="1"/>
            <a:fld id="{BFCD97BD-A85E-4CDE-981D-1EB3E11EA119}" type="slidenum">
              <a:rPr lang="en-US" sz="1200">
                <a:solidFill>
                  <a:srgbClr val="000000"/>
                </a:solidFill>
              </a:rPr>
              <a:pPr eaLnBrk="1" hangingPunct="1"/>
              <a:t>35</a:t>
            </a:fld>
            <a:endParaRPr 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3.xml"/><Relationship Id="rId4" Type="http://schemas.openxmlformats.org/officeDocument/2006/relationships/image" Target="../media/image18.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4.xml"/><Relationship Id="rId4" Type="http://schemas.openxmlformats.org/officeDocument/2006/relationships/image" Target="../media/image18.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5.xml"/><Relationship Id="rId4"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6.xml"/><Relationship Id="rId4" Type="http://schemas.openxmlformats.org/officeDocument/2006/relationships/image" Target="../media/image1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0.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0.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7.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2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0.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0.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3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303712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26285486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5855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769930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671598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345071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563560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621265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509568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5774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100406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26777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1459522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362600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459356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58F4E07C-4B27-4EFF-895E-311651D3809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504561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10556-171A-401B-876D-4EC594DABC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466074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6FB91-C810-4E4A-92F9-3D9D6CF0DF6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37111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DD3CCC-38BF-4AD7-9AAF-495EA94E0B4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88072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B93FA6-E25F-4CE2-A1CB-2EFA69E1365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46976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14889-E1C0-4FCB-863F-F6BCC405B43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880302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6F9EA2-A04B-4FCD-BA14-AA39A9330D9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82506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8F13F4-F79C-461A-BBF0-8F46DF85C76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34399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9670358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ECEC66-C707-4DAE-A74E-1152848270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247007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4D427-DAF9-49C9-9250-69511483ABB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084965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86844F-F933-4A81-A609-E91FEA43302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139731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09A64876-A1F3-42E5-A4FC-F58103C8FF0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253277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DF55E4-26DD-4D0B-8D1A-41F5E53971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861057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B93D-FC85-4B36-BE0B-6DE48688F46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079961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111DD-C675-4B5F-8D33-3926BD1726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96399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A202C7-0776-4945-AC14-E6D86FE724A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24263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F45ACD-EAD4-4E46-AC5B-BE0F3A9F42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509079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8BCC8D-71EF-4B7F-A879-BBFC70BFF07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72075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1704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FCEE50-96DE-4A46-89BE-84ABC9DD43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191697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F3066-DA8F-4DEC-81B5-ABF55D54D21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305703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29F477-5882-4866-A8B7-332F11520A2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78810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55157-0DD4-4927-9183-A45B09E854E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29734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153AD949-22D6-4FA5-B498-89B0F5D9FB4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243321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1015E9-AF2C-4836-9D74-12E3F04CB41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822754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C4FFEF-BA2E-469F-BAEA-0A65E39E76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0585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1833F-324A-4DFC-A3BB-6522E99A831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513143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46BA31-A572-4FC6-90E4-63CFB05B090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554084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1A99C2-BBAC-40ED-81CF-72281A73DDC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07425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818884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5C9846-3C22-45CE-A9DE-B04499EDD0E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536198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4D1038-8B44-4D42-8F9A-2057AC2E675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004671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CFAC12-E84E-40D9-BB43-C284C48454B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894081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E4CC76-AFD2-44BB-ABFB-15A73D0D318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2492782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E67DE-FD67-4C80-8027-9C1D820081B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958553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73DA2599-4314-4DAA-A18E-D73B58E87DCD}" type="slidenum">
              <a:rPr lang="en-US"/>
              <a:pPr>
                <a:defRPr/>
              </a:pPr>
              <a:t>‹#›</a:t>
            </a:fld>
            <a:endParaRPr lang="en-US"/>
          </a:p>
        </p:txBody>
      </p:sp>
    </p:spTree>
    <p:extLst>
      <p:ext uri="{BB962C8B-B14F-4D97-AF65-F5344CB8AC3E}">
        <p14:creationId xmlns:p14="http://schemas.microsoft.com/office/powerpoint/2010/main" val="10177565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0A7406-580E-405C-9124-3A1902AF3E7B}" type="slidenum">
              <a:rPr lang="en-US"/>
              <a:pPr>
                <a:defRPr/>
              </a:pPr>
              <a:t>‹#›</a:t>
            </a:fld>
            <a:endParaRPr lang="en-US"/>
          </a:p>
        </p:txBody>
      </p:sp>
    </p:spTree>
    <p:extLst>
      <p:ext uri="{BB962C8B-B14F-4D97-AF65-F5344CB8AC3E}">
        <p14:creationId xmlns:p14="http://schemas.microsoft.com/office/powerpoint/2010/main" val="42853140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681A3A-B372-4458-B4B3-1749AB7702D7}" type="slidenum">
              <a:rPr lang="en-US"/>
              <a:pPr>
                <a:defRPr/>
              </a:pPr>
              <a:t>‹#›</a:t>
            </a:fld>
            <a:endParaRPr lang="en-US"/>
          </a:p>
        </p:txBody>
      </p:sp>
    </p:spTree>
    <p:extLst>
      <p:ext uri="{BB962C8B-B14F-4D97-AF65-F5344CB8AC3E}">
        <p14:creationId xmlns:p14="http://schemas.microsoft.com/office/powerpoint/2010/main" val="42376680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E7A8CA-3846-415C-8C8A-3731D89EBAC9}" type="slidenum">
              <a:rPr lang="en-US"/>
              <a:pPr>
                <a:defRPr/>
              </a:pPr>
              <a:t>‹#›</a:t>
            </a:fld>
            <a:endParaRPr lang="en-US"/>
          </a:p>
        </p:txBody>
      </p:sp>
    </p:spTree>
    <p:extLst>
      <p:ext uri="{BB962C8B-B14F-4D97-AF65-F5344CB8AC3E}">
        <p14:creationId xmlns:p14="http://schemas.microsoft.com/office/powerpoint/2010/main" val="2357495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5A9575-F510-4E45-B311-1C490566AFB1}" type="slidenum">
              <a:rPr lang="en-US"/>
              <a:pPr>
                <a:defRPr/>
              </a:pPr>
              <a:t>‹#›</a:t>
            </a:fld>
            <a:endParaRPr lang="en-US"/>
          </a:p>
        </p:txBody>
      </p:sp>
    </p:spTree>
    <p:extLst>
      <p:ext uri="{BB962C8B-B14F-4D97-AF65-F5344CB8AC3E}">
        <p14:creationId xmlns:p14="http://schemas.microsoft.com/office/powerpoint/2010/main" val="530665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1668377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A96119-92E0-468B-92EA-A15F8D24CF4E}" type="slidenum">
              <a:rPr lang="en-US"/>
              <a:pPr>
                <a:defRPr/>
              </a:pPr>
              <a:t>‹#›</a:t>
            </a:fld>
            <a:endParaRPr lang="en-US"/>
          </a:p>
        </p:txBody>
      </p:sp>
    </p:spTree>
    <p:extLst>
      <p:ext uri="{BB962C8B-B14F-4D97-AF65-F5344CB8AC3E}">
        <p14:creationId xmlns:p14="http://schemas.microsoft.com/office/powerpoint/2010/main" val="533421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D38306-F192-470A-A3E9-D14AF2A4E725}" type="slidenum">
              <a:rPr lang="en-US"/>
              <a:pPr>
                <a:defRPr/>
              </a:pPr>
              <a:t>‹#›</a:t>
            </a:fld>
            <a:endParaRPr lang="en-US"/>
          </a:p>
        </p:txBody>
      </p:sp>
    </p:spTree>
    <p:extLst>
      <p:ext uri="{BB962C8B-B14F-4D97-AF65-F5344CB8AC3E}">
        <p14:creationId xmlns:p14="http://schemas.microsoft.com/office/powerpoint/2010/main" val="26805209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08FCC2-E485-4D65-B4A7-BA9BC2449DA8}" type="slidenum">
              <a:rPr lang="en-US"/>
              <a:pPr>
                <a:defRPr/>
              </a:pPr>
              <a:t>‹#›</a:t>
            </a:fld>
            <a:endParaRPr lang="en-US"/>
          </a:p>
        </p:txBody>
      </p:sp>
    </p:spTree>
    <p:extLst>
      <p:ext uri="{BB962C8B-B14F-4D97-AF65-F5344CB8AC3E}">
        <p14:creationId xmlns:p14="http://schemas.microsoft.com/office/powerpoint/2010/main" val="29025431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61A486-1480-436D-A71B-7A0B0A7D08F0}" type="slidenum">
              <a:rPr lang="en-US"/>
              <a:pPr>
                <a:defRPr/>
              </a:pPr>
              <a:t>‹#›</a:t>
            </a:fld>
            <a:endParaRPr lang="en-US"/>
          </a:p>
        </p:txBody>
      </p:sp>
    </p:spTree>
    <p:extLst>
      <p:ext uri="{BB962C8B-B14F-4D97-AF65-F5344CB8AC3E}">
        <p14:creationId xmlns:p14="http://schemas.microsoft.com/office/powerpoint/2010/main" val="19347751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80356E-CD96-426A-A13A-271B818320CB}" type="slidenum">
              <a:rPr lang="en-US"/>
              <a:pPr>
                <a:defRPr/>
              </a:pPr>
              <a:t>‹#›</a:t>
            </a:fld>
            <a:endParaRPr lang="en-US"/>
          </a:p>
        </p:txBody>
      </p:sp>
    </p:spTree>
    <p:extLst>
      <p:ext uri="{BB962C8B-B14F-4D97-AF65-F5344CB8AC3E}">
        <p14:creationId xmlns:p14="http://schemas.microsoft.com/office/powerpoint/2010/main" val="40199849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8BC545-9AC0-4C03-995C-45B8C9B168BD}" type="slidenum">
              <a:rPr lang="en-US"/>
              <a:pPr>
                <a:defRPr/>
              </a:pPr>
              <a:t>‹#›</a:t>
            </a:fld>
            <a:endParaRPr lang="en-US"/>
          </a:p>
        </p:txBody>
      </p:sp>
    </p:spTree>
    <p:extLst>
      <p:ext uri="{BB962C8B-B14F-4D97-AF65-F5344CB8AC3E}">
        <p14:creationId xmlns:p14="http://schemas.microsoft.com/office/powerpoint/2010/main" val="11197848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1"/>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15B768FD-302A-4451-ABD5-B24B56533B6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073776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9C586-B12D-4039-82F1-475784C3CA7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991128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91C62D-6D7F-46DE-BD58-2277701F8D7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956016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2"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3604F-ADE1-4A89-9A3C-FD58B0DBFC6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59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064930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26B457-469D-4E38-8EBD-57EB941E2F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74070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51AED1-3367-43A5-B0FD-85ECE25DB3D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506446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EC0F7A-5F82-42DF-B2F2-6A25FCA92C4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079964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EA63B-DDAE-4934-B111-309242C1B4B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754991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99E8A-20A8-4ACC-8392-3D07950CFB6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817440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0DE4F-D256-41AA-A3D2-531CC5E886D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72234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829578-15BE-4D2C-844E-04205489C8D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7896506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1"/>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15B768FD-302A-4451-ABD5-B24B56533B6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00148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9C586-B12D-4039-82F1-475784C3CA7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538387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91C62D-6D7F-46DE-BD58-2277701F8D7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57715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5374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9"/>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2" y="1766889"/>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3604F-ADE1-4A89-9A3C-FD58B0DBFC6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125877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26B457-469D-4E38-8EBD-57EB941E2F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177802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51AED1-3367-43A5-B0FD-85ECE25DB3D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66938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EC0F7A-5F82-42DF-B2F2-6A25FCA92C4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207952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EA63B-DDAE-4934-B111-309242C1B4B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936417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99E8A-20A8-4ACC-8392-3D07950CFB6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050480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0DE4F-D256-41AA-A3D2-531CC5E886D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738495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829578-15BE-4D2C-844E-04205489C8D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336665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ECE7D2A-6855-41A7-B83E-8D4FB7AB4A73}" type="slidenum">
              <a:rPr lang="en-US"/>
              <a:pPr>
                <a:defRPr/>
              </a:pPr>
              <a:t>‹#›</a:t>
            </a:fld>
            <a:endParaRPr lang="en-US"/>
          </a:p>
        </p:txBody>
      </p:sp>
    </p:spTree>
    <p:extLst>
      <p:ext uri="{BB962C8B-B14F-4D97-AF65-F5344CB8AC3E}">
        <p14:creationId xmlns:p14="http://schemas.microsoft.com/office/powerpoint/2010/main" val="42728305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8D4EDA3-7DB1-4DEA-AB77-4848C96D6D87}" type="slidenum">
              <a:rPr lang="en-US"/>
              <a:pPr>
                <a:defRPr/>
              </a:pPr>
              <a:t>‹#›</a:t>
            </a:fld>
            <a:endParaRPr lang="en-US"/>
          </a:p>
        </p:txBody>
      </p:sp>
    </p:spTree>
    <p:extLst>
      <p:ext uri="{BB962C8B-B14F-4D97-AF65-F5344CB8AC3E}">
        <p14:creationId xmlns:p14="http://schemas.microsoft.com/office/powerpoint/2010/main" val="2959494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194161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EF1A4A4-A651-4B57-951C-B7B2A97E0540}" type="slidenum">
              <a:rPr lang="en-US"/>
              <a:pPr>
                <a:defRPr/>
              </a:pPr>
              <a:t>‹#›</a:t>
            </a:fld>
            <a:endParaRPr lang="en-US"/>
          </a:p>
        </p:txBody>
      </p:sp>
    </p:spTree>
    <p:extLst>
      <p:ext uri="{BB962C8B-B14F-4D97-AF65-F5344CB8AC3E}">
        <p14:creationId xmlns:p14="http://schemas.microsoft.com/office/powerpoint/2010/main" val="24570158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CD6F1825-8151-436A-BD52-47B9BE8ABF99}" type="slidenum">
              <a:rPr lang="en-US"/>
              <a:pPr>
                <a:defRPr/>
              </a:pPr>
              <a:t>‹#›</a:t>
            </a:fld>
            <a:endParaRPr lang="en-US"/>
          </a:p>
        </p:txBody>
      </p:sp>
    </p:spTree>
    <p:extLst>
      <p:ext uri="{BB962C8B-B14F-4D97-AF65-F5344CB8AC3E}">
        <p14:creationId xmlns:p14="http://schemas.microsoft.com/office/powerpoint/2010/main" val="16705465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6D5DCF7-A0E0-4EAF-AE04-2E0DA053DC5E}" type="slidenum">
              <a:rPr lang="en-US"/>
              <a:pPr>
                <a:defRPr/>
              </a:pPr>
              <a:t>‹#›</a:t>
            </a:fld>
            <a:endParaRPr lang="en-US"/>
          </a:p>
        </p:txBody>
      </p:sp>
    </p:spTree>
    <p:extLst>
      <p:ext uri="{BB962C8B-B14F-4D97-AF65-F5344CB8AC3E}">
        <p14:creationId xmlns:p14="http://schemas.microsoft.com/office/powerpoint/2010/main" val="34903034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1EE6EDF-473F-4D67-A44A-3B361BB227E0}" type="slidenum">
              <a:rPr lang="en-US"/>
              <a:pPr>
                <a:defRPr/>
              </a:pPr>
              <a:t>‹#›</a:t>
            </a:fld>
            <a:endParaRPr lang="en-US"/>
          </a:p>
        </p:txBody>
      </p:sp>
    </p:spTree>
    <p:extLst>
      <p:ext uri="{BB962C8B-B14F-4D97-AF65-F5344CB8AC3E}">
        <p14:creationId xmlns:p14="http://schemas.microsoft.com/office/powerpoint/2010/main" val="29034683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C19AF62-C729-484D-B934-40FB3E849D20}" type="slidenum">
              <a:rPr lang="en-US"/>
              <a:pPr>
                <a:defRPr/>
              </a:pPr>
              <a:t>‹#›</a:t>
            </a:fld>
            <a:endParaRPr lang="en-US"/>
          </a:p>
        </p:txBody>
      </p:sp>
    </p:spTree>
    <p:extLst>
      <p:ext uri="{BB962C8B-B14F-4D97-AF65-F5344CB8AC3E}">
        <p14:creationId xmlns:p14="http://schemas.microsoft.com/office/powerpoint/2010/main" val="30638399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56B1F54-2837-46F8-A32F-83786A7ABF40}" type="slidenum">
              <a:rPr lang="en-US"/>
              <a:pPr>
                <a:defRPr/>
              </a:pPr>
              <a:t>‹#›</a:t>
            </a:fld>
            <a:endParaRPr lang="en-US"/>
          </a:p>
        </p:txBody>
      </p:sp>
    </p:spTree>
    <p:extLst>
      <p:ext uri="{BB962C8B-B14F-4D97-AF65-F5344CB8AC3E}">
        <p14:creationId xmlns:p14="http://schemas.microsoft.com/office/powerpoint/2010/main" val="20063136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3B9CEA3-D5B8-4F2D-93CB-D8D340A71FF0}" type="slidenum">
              <a:rPr lang="en-US"/>
              <a:pPr>
                <a:defRPr/>
              </a:pPr>
              <a:t>‹#›</a:t>
            </a:fld>
            <a:endParaRPr lang="en-US"/>
          </a:p>
        </p:txBody>
      </p:sp>
    </p:spTree>
    <p:extLst>
      <p:ext uri="{BB962C8B-B14F-4D97-AF65-F5344CB8AC3E}">
        <p14:creationId xmlns:p14="http://schemas.microsoft.com/office/powerpoint/2010/main" val="18651387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7A072D4-E831-4F74-92EA-D6933B02133F}" type="slidenum">
              <a:rPr lang="en-US"/>
              <a:pPr>
                <a:defRPr/>
              </a:pPr>
              <a:t>‹#›</a:t>
            </a:fld>
            <a:endParaRPr lang="en-US"/>
          </a:p>
        </p:txBody>
      </p:sp>
    </p:spTree>
    <p:extLst>
      <p:ext uri="{BB962C8B-B14F-4D97-AF65-F5344CB8AC3E}">
        <p14:creationId xmlns:p14="http://schemas.microsoft.com/office/powerpoint/2010/main" val="22713490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4910BC59-DA1D-4570-B132-9A6294F1F797}" type="slidenum">
              <a:rPr lang="en-US"/>
              <a:pPr>
                <a:defRPr/>
              </a:pPr>
              <a:t>‹#›</a:t>
            </a:fld>
            <a:endParaRPr lang="en-US"/>
          </a:p>
        </p:txBody>
      </p:sp>
    </p:spTree>
    <p:extLst>
      <p:ext uri="{BB962C8B-B14F-4D97-AF65-F5344CB8AC3E}">
        <p14:creationId xmlns:p14="http://schemas.microsoft.com/office/powerpoint/2010/main" val="9693548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7F6B64EC-6718-48BA-BA6B-A4A35AC01436}" type="slidenum">
              <a:rPr lang="en-US"/>
              <a:pPr>
                <a:defRPr/>
              </a:pPr>
              <a:t>‹#›</a:t>
            </a:fld>
            <a:endParaRPr lang="en-US"/>
          </a:p>
        </p:txBody>
      </p:sp>
    </p:spTree>
    <p:extLst>
      <p:ext uri="{BB962C8B-B14F-4D97-AF65-F5344CB8AC3E}">
        <p14:creationId xmlns:p14="http://schemas.microsoft.com/office/powerpoint/2010/main" val="2031785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9408370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2BFFF7F5-77DE-4370-BDEC-816D61AB6413}" type="slidenum">
              <a:rPr lang="en-US"/>
              <a:pPr>
                <a:defRPr/>
              </a:pPr>
              <a:t>‹#›</a:t>
            </a:fld>
            <a:endParaRPr lang="en-US"/>
          </a:p>
        </p:txBody>
      </p:sp>
    </p:spTree>
    <p:extLst>
      <p:ext uri="{BB962C8B-B14F-4D97-AF65-F5344CB8AC3E}">
        <p14:creationId xmlns:p14="http://schemas.microsoft.com/office/powerpoint/2010/main" val="7194518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5B5D8AF-335C-462A-BFC8-CAD7640562AE}" type="slidenum">
              <a:rPr lang="en-US"/>
              <a:pPr>
                <a:defRPr/>
              </a:pPr>
              <a:t>‹#›</a:t>
            </a:fld>
            <a:endParaRPr lang="en-US"/>
          </a:p>
        </p:txBody>
      </p:sp>
    </p:spTree>
    <p:extLst>
      <p:ext uri="{BB962C8B-B14F-4D97-AF65-F5344CB8AC3E}">
        <p14:creationId xmlns:p14="http://schemas.microsoft.com/office/powerpoint/2010/main" val="30770268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2F72E14-7A92-4945-89B9-78AC3FE5DA3A}" type="slidenum">
              <a:rPr lang="en-US"/>
              <a:pPr>
                <a:defRPr/>
              </a:pPr>
              <a:t>‹#›</a:t>
            </a:fld>
            <a:endParaRPr lang="en-US"/>
          </a:p>
        </p:txBody>
      </p:sp>
    </p:spTree>
    <p:extLst>
      <p:ext uri="{BB962C8B-B14F-4D97-AF65-F5344CB8AC3E}">
        <p14:creationId xmlns:p14="http://schemas.microsoft.com/office/powerpoint/2010/main" val="19430437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705830C-7AF9-4DD9-84F0-929AC23EBAFB}" type="slidenum">
              <a:rPr lang="en-US"/>
              <a:pPr>
                <a:defRPr/>
              </a:pPr>
              <a:t>‹#›</a:t>
            </a:fld>
            <a:endParaRPr lang="en-US"/>
          </a:p>
        </p:txBody>
      </p:sp>
    </p:spTree>
    <p:extLst>
      <p:ext uri="{BB962C8B-B14F-4D97-AF65-F5344CB8AC3E}">
        <p14:creationId xmlns:p14="http://schemas.microsoft.com/office/powerpoint/2010/main" val="38861123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876DBEE3-E99B-4620-852C-716A234F71AC}" type="slidenum">
              <a:rPr lang="en-US"/>
              <a:pPr>
                <a:defRPr/>
              </a:pPr>
              <a:t>‹#›</a:t>
            </a:fld>
            <a:endParaRPr lang="en-US"/>
          </a:p>
        </p:txBody>
      </p:sp>
    </p:spTree>
    <p:extLst>
      <p:ext uri="{BB962C8B-B14F-4D97-AF65-F5344CB8AC3E}">
        <p14:creationId xmlns:p14="http://schemas.microsoft.com/office/powerpoint/2010/main" val="6512530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57C5E52-8CBE-4320-B0EA-217B19F32078}" type="slidenum">
              <a:rPr lang="en-US"/>
              <a:pPr>
                <a:defRPr/>
              </a:pPr>
              <a:t>‹#›</a:t>
            </a:fld>
            <a:endParaRPr lang="en-US"/>
          </a:p>
        </p:txBody>
      </p:sp>
    </p:spTree>
    <p:extLst>
      <p:ext uri="{BB962C8B-B14F-4D97-AF65-F5344CB8AC3E}">
        <p14:creationId xmlns:p14="http://schemas.microsoft.com/office/powerpoint/2010/main" val="5471808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1C373906-5272-4F16-B1A5-A9E0C559A5EC}" type="slidenum">
              <a:rPr lang="en-US"/>
              <a:pPr>
                <a:defRPr/>
              </a:pPr>
              <a:t>‹#›</a:t>
            </a:fld>
            <a:endParaRPr lang="en-US"/>
          </a:p>
        </p:txBody>
      </p:sp>
    </p:spTree>
    <p:extLst>
      <p:ext uri="{BB962C8B-B14F-4D97-AF65-F5344CB8AC3E}">
        <p14:creationId xmlns:p14="http://schemas.microsoft.com/office/powerpoint/2010/main" val="10248753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14F6D8A9-60D9-4180-8673-79DEE9DB6230}" type="slidenum">
              <a:rPr lang="en-US"/>
              <a:pPr>
                <a:defRPr/>
              </a:pPr>
              <a:t>‹#›</a:t>
            </a:fld>
            <a:endParaRPr lang="en-US"/>
          </a:p>
        </p:txBody>
      </p:sp>
    </p:spTree>
    <p:extLst>
      <p:ext uri="{BB962C8B-B14F-4D97-AF65-F5344CB8AC3E}">
        <p14:creationId xmlns:p14="http://schemas.microsoft.com/office/powerpoint/2010/main" val="29063516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F2AAEF30-F0C0-4DA0-9292-E224E0BB077D}" type="slidenum">
              <a:rPr lang="en-US"/>
              <a:pPr>
                <a:defRPr/>
              </a:pPr>
              <a:t>‹#›</a:t>
            </a:fld>
            <a:endParaRPr lang="en-US"/>
          </a:p>
        </p:txBody>
      </p:sp>
    </p:spTree>
    <p:extLst>
      <p:ext uri="{BB962C8B-B14F-4D97-AF65-F5344CB8AC3E}">
        <p14:creationId xmlns:p14="http://schemas.microsoft.com/office/powerpoint/2010/main" val="27951081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C0C0555-5C43-4656-B7E6-624B5158E7FB}" type="slidenum">
              <a:rPr lang="en-US"/>
              <a:pPr>
                <a:defRPr/>
              </a:pPr>
              <a:t>‹#›</a:t>
            </a:fld>
            <a:endParaRPr lang="en-US"/>
          </a:p>
        </p:txBody>
      </p:sp>
    </p:spTree>
    <p:extLst>
      <p:ext uri="{BB962C8B-B14F-4D97-AF65-F5344CB8AC3E}">
        <p14:creationId xmlns:p14="http://schemas.microsoft.com/office/powerpoint/2010/main" val="134584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88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4904224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15896726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7464C4CA-D775-4B36-A2B9-42750AE7C3D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53918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2206314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571594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21272303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8B0A3709-DBE9-4EEE-AD9D-1B7EEF2D329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160991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13989E0F-E81F-4DD7-941D-EBB13742C43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29665592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36790231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26530009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391663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0199663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31651541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40227604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14564562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7464C4CA-D775-4B36-A2B9-42750AE7C3D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43191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38674101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37317795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21993751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8B0A3709-DBE9-4EEE-AD9D-1B7EEF2D329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801144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13989E0F-E81F-4DD7-941D-EBB13742C43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31694144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1508156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5825039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25172033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30675356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31891264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14397463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841434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7464C4CA-D775-4B36-A2B9-42750AE7C3D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285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5121424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25769890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1897376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8B0A3709-DBE9-4EEE-AD9D-1B7EEF2D329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47348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6531524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13989E0F-E81F-4DD7-941D-EBB13742C43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18834365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31739197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14315738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36766945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13984011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20154083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7833910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7464C4CA-D775-4B36-A2B9-42750AE7C3D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05887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11214705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815531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7211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32969448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8B0A3709-DBE9-4EEE-AD9D-1B7EEF2D329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765092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13989E0F-E81F-4DD7-941D-EBB13742C43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12125214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27974632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398447920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23852581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37204143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9426315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2119374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34945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4644541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9356928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31866871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4405611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03017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19254240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9434452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2404096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12771998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22937376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3358155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8573304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3257399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7371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61204640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36306271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11314108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487444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3886847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3609162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62081984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1537299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7989253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261191113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6788704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33742285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751535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219908863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173738094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32743865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161406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23807240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1940080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7603730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24391860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41350172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1794284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3361960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7171749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6893468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26207788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3112176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419365362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257647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47701102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16710315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4172801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20945915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20755535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14085937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1594139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7258459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97577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247046697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202895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9175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489429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29303236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801870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169672978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39508635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14558362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35238564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278725496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42338586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38253751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0078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779525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21722616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172048620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2894767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28863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109591549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76652745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33073722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7224455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42230253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254986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860834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414280317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7464C4CA-D775-4B36-A2B9-42750AE7C3D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15223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31648528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2105007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258102930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8B0A3709-DBE9-4EEE-AD9D-1B7EEF2D329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948065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13989E0F-E81F-4DD7-941D-EBB13742C43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220342917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33916775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12405021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1216422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97346231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15481485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10954707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146994076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7464C4CA-D775-4B36-A2B9-42750AE7C3D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991449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28875807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281917150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38629671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8B0A3709-DBE9-4EEE-AD9D-1B7EEF2D329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088567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13989E0F-E81F-4DD7-941D-EBB13742C438}"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399019884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7563516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4135096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30784339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312132027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173564994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39023697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93205257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589916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311687118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17457919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2119610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00765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877451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19442842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99489425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390193332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264515135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11481622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785394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3410613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467097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1864422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29067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4196501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4259154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895069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2725075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2670516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3171521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131365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F1A9A22-844B-434E-969D-6317EBD617C8}" type="slidenum">
              <a:rPr lang="en-US"/>
              <a:pPr>
                <a:defRPr/>
              </a:pPr>
              <a:t>‹#›</a:t>
            </a:fld>
            <a:endParaRPr lang="en-US"/>
          </a:p>
        </p:txBody>
      </p:sp>
    </p:spTree>
    <p:extLst>
      <p:ext uri="{BB962C8B-B14F-4D97-AF65-F5344CB8AC3E}">
        <p14:creationId xmlns:p14="http://schemas.microsoft.com/office/powerpoint/2010/main" val="3121912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80D4D-C164-40C3-8FF0-905BE44662DD}" type="slidenum">
              <a:rPr lang="en-US"/>
              <a:pPr>
                <a:defRPr/>
              </a:pPr>
              <a:t>‹#›</a:t>
            </a:fld>
            <a:endParaRPr lang="en-US"/>
          </a:p>
        </p:txBody>
      </p:sp>
    </p:spTree>
    <p:extLst>
      <p:ext uri="{BB962C8B-B14F-4D97-AF65-F5344CB8AC3E}">
        <p14:creationId xmlns:p14="http://schemas.microsoft.com/office/powerpoint/2010/main" val="331383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B809A-98BB-4277-8E77-FD7FF362E07D}" type="slidenum">
              <a:rPr lang="en-US"/>
              <a:pPr>
                <a:defRPr/>
              </a:pPr>
              <a:t>‹#›</a:t>
            </a:fld>
            <a:endParaRPr lang="en-US"/>
          </a:p>
        </p:txBody>
      </p:sp>
    </p:spTree>
    <p:extLst>
      <p:ext uri="{BB962C8B-B14F-4D97-AF65-F5344CB8AC3E}">
        <p14:creationId xmlns:p14="http://schemas.microsoft.com/office/powerpoint/2010/main" val="1889213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0D9DE5-32A9-49CF-8E0C-636003870BA6}" type="slidenum">
              <a:rPr lang="en-US"/>
              <a:pPr>
                <a:defRPr/>
              </a:pPr>
              <a:t>‹#›</a:t>
            </a:fld>
            <a:endParaRPr lang="en-US"/>
          </a:p>
        </p:txBody>
      </p:sp>
    </p:spTree>
    <p:extLst>
      <p:ext uri="{BB962C8B-B14F-4D97-AF65-F5344CB8AC3E}">
        <p14:creationId xmlns:p14="http://schemas.microsoft.com/office/powerpoint/2010/main" val="237321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2177278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1789E-D758-4892-8A19-B31C45D1FFA6}" type="slidenum">
              <a:rPr lang="en-US"/>
              <a:pPr>
                <a:defRPr/>
              </a:pPr>
              <a:t>‹#›</a:t>
            </a:fld>
            <a:endParaRPr lang="en-US"/>
          </a:p>
        </p:txBody>
      </p:sp>
    </p:spTree>
    <p:extLst>
      <p:ext uri="{BB962C8B-B14F-4D97-AF65-F5344CB8AC3E}">
        <p14:creationId xmlns:p14="http://schemas.microsoft.com/office/powerpoint/2010/main" val="3183834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5867F0-3BB3-42AE-812A-631422F75A30}" type="slidenum">
              <a:rPr lang="en-US"/>
              <a:pPr>
                <a:defRPr/>
              </a:pPr>
              <a:t>‹#›</a:t>
            </a:fld>
            <a:endParaRPr lang="en-US"/>
          </a:p>
        </p:txBody>
      </p:sp>
    </p:spTree>
    <p:extLst>
      <p:ext uri="{BB962C8B-B14F-4D97-AF65-F5344CB8AC3E}">
        <p14:creationId xmlns:p14="http://schemas.microsoft.com/office/powerpoint/2010/main" val="339248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58DE90-0B89-4054-847E-717B74EF58FF}" type="slidenum">
              <a:rPr lang="en-US"/>
              <a:pPr>
                <a:defRPr/>
              </a:pPr>
              <a:t>‹#›</a:t>
            </a:fld>
            <a:endParaRPr lang="en-US"/>
          </a:p>
        </p:txBody>
      </p:sp>
    </p:spTree>
    <p:extLst>
      <p:ext uri="{BB962C8B-B14F-4D97-AF65-F5344CB8AC3E}">
        <p14:creationId xmlns:p14="http://schemas.microsoft.com/office/powerpoint/2010/main" val="3666950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BA0AD-A2E7-43DF-AFEF-D451A5A2EC7C}" type="slidenum">
              <a:rPr lang="en-US"/>
              <a:pPr>
                <a:defRPr/>
              </a:pPr>
              <a:t>‹#›</a:t>
            </a:fld>
            <a:endParaRPr lang="en-US"/>
          </a:p>
        </p:txBody>
      </p:sp>
    </p:spTree>
    <p:extLst>
      <p:ext uri="{BB962C8B-B14F-4D97-AF65-F5344CB8AC3E}">
        <p14:creationId xmlns:p14="http://schemas.microsoft.com/office/powerpoint/2010/main" val="7078968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B08BE-0686-4B1F-AF61-1543B122EACD}" type="slidenum">
              <a:rPr lang="en-US"/>
              <a:pPr>
                <a:defRPr/>
              </a:pPr>
              <a:t>‹#›</a:t>
            </a:fld>
            <a:endParaRPr lang="en-US"/>
          </a:p>
        </p:txBody>
      </p:sp>
    </p:spTree>
    <p:extLst>
      <p:ext uri="{BB962C8B-B14F-4D97-AF65-F5344CB8AC3E}">
        <p14:creationId xmlns:p14="http://schemas.microsoft.com/office/powerpoint/2010/main" val="467422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96646-AE9F-4DC0-95B7-5F3A378D48CA}" type="slidenum">
              <a:rPr lang="en-US"/>
              <a:pPr>
                <a:defRPr/>
              </a:pPr>
              <a:t>‹#›</a:t>
            </a:fld>
            <a:endParaRPr lang="en-US"/>
          </a:p>
        </p:txBody>
      </p:sp>
    </p:spTree>
    <p:extLst>
      <p:ext uri="{BB962C8B-B14F-4D97-AF65-F5344CB8AC3E}">
        <p14:creationId xmlns:p14="http://schemas.microsoft.com/office/powerpoint/2010/main" val="2112371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DD35-D369-44B4-A4C6-BABC5FEB846D}" type="slidenum">
              <a:rPr lang="en-US"/>
              <a:pPr>
                <a:defRPr/>
              </a:pPr>
              <a:t>‹#›</a:t>
            </a:fld>
            <a:endParaRPr lang="en-US"/>
          </a:p>
        </p:txBody>
      </p:sp>
    </p:spTree>
    <p:extLst>
      <p:ext uri="{BB962C8B-B14F-4D97-AF65-F5344CB8AC3E}">
        <p14:creationId xmlns:p14="http://schemas.microsoft.com/office/powerpoint/2010/main" val="3871796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826201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D0BB29C1-4730-431B-BCD7-A740CA1324B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7028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107499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71138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733561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2501632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835AE97-58F7-4E56-9BEB-E97C298F5C1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389996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2421270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2916386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910414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755006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646259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7FEF58-AA44-4C91-8B32-F34C325993D4}" type="datetimeFigureOut">
              <a:rPr lang="en-US"/>
              <a:pPr>
                <a:defRPr/>
              </a:pPr>
              <a:t>10/10/2018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ED1016-4978-4495-8100-D949D63AD41E}" type="slidenum">
              <a:rPr lang="en-US"/>
              <a:pPr>
                <a:defRPr/>
              </a:pPr>
              <a:t>‹#›</a:t>
            </a:fld>
            <a:endParaRPr lang="en-US"/>
          </a:p>
        </p:txBody>
      </p:sp>
    </p:spTree>
    <p:extLst>
      <p:ext uri="{BB962C8B-B14F-4D97-AF65-F5344CB8AC3E}">
        <p14:creationId xmlns:p14="http://schemas.microsoft.com/office/powerpoint/2010/main" val="1690857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F78D735-7F87-428C-93D3-1EF443C1FFAD}" type="datetimeFigureOut">
              <a:rPr lang="en-US"/>
              <a:pPr>
                <a:defRPr/>
              </a:pPr>
              <a:t>10/10/2018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BEDB96DA-48DD-4E96-AA98-75A3A58DF703}" type="slidenum">
              <a:rPr lang="en-US"/>
              <a:pPr>
                <a:defRPr/>
              </a:pPr>
              <a:t>‹#›</a:t>
            </a:fld>
            <a:endParaRPr lang="en-US"/>
          </a:p>
        </p:txBody>
      </p:sp>
    </p:spTree>
    <p:extLst>
      <p:ext uri="{BB962C8B-B14F-4D97-AF65-F5344CB8AC3E}">
        <p14:creationId xmlns:p14="http://schemas.microsoft.com/office/powerpoint/2010/main" val="226172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1068075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A9E41142-9E09-49FB-A430-D95317700EBB}" type="datetimeFigureOut">
              <a:rPr lang="en-US"/>
              <a:pPr>
                <a:defRPr/>
              </a:pPr>
              <a:t>10/10/2018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23C6B99A-9C0E-486C-B051-4D22E75DCF9C}" type="slidenum">
              <a:rPr lang="en-US"/>
              <a:pPr>
                <a:defRPr/>
              </a:pPr>
              <a:t>‹#›</a:t>
            </a:fld>
            <a:endParaRPr lang="en-US"/>
          </a:p>
        </p:txBody>
      </p:sp>
    </p:spTree>
    <p:extLst>
      <p:ext uri="{BB962C8B-B14F-4D97-AF65-F5344CB8AC3E}">
        <p14:creationId xmlns:p14="http://schemas.microsoft.com/office/powerpoint/2010/main" val="1940904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0FCF3CDC-CF9C-4039-90A2-7FB075D63F08}" type="datetimeFigureOut">
              <a:rPr lang="en-US"/>
              <a:pPr>
                <a:defRPr/>
              </a:pPr>
              <a:t>10/10/2018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95C2E78A-04A1-4D04-90DA-C92FA0D77AA2}" type="slidenum">
              <a:rPr lang="en-US"/>
              <a:pPr>
                <a:defRPr/>
              </a:pPr>
              <a:t>‹#›</a:t>
            </a:fld>
            <a:endParaRPr lang="en-US"/>
          </a:p>
        </p:txBody>
      </p:sp>
    </p:spTree>
    <p:extLst>
      <p:ext uri="{BB962C8B-B14F-4D97-AF65-F5344CB8AC3E}">
        <p14:creationId xmlns:p14="http://schemas.microsoft.com/office/powerpoint/2010/main" val="2311562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EC57CC97-C52A-4781-B5FD-95C116CCA766}" type="datetimeFigureOut">
              <a:rPr lang="en-US"/>
              <a:pPr>
                <a:defRPr/>
              </a:pPr>
              <a:t>10/10/2018</a:t>
            </a:fld>
            <a:endParaRPr lang="en-US"/>
          </a:p>
        </p:txBody>
      </p:sp>
      <p:sp>
        <p:nvSpPr>
          <p:cNvPr id="8" name="Footer Placeholder 7"/>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7B7087-B594-4306-8A6F-B3DF749F9D38}" type="slidenum">
              <a:rPr lang="en-US"/>
              <a:pPr>
                <a:defRPr/>
              </a:pPr>
              <a:t>‹#›</a:t>
            </a:fld>
            <a:endParaRPr lang="en-US"/>
          </a:p>
        </p:txBody>
      </p:sp>
    </p:spTree>
    <p:extLst>
      <p:ext uri="{BB962C8B-B14F-4D97-AF65-F5344CB8AC3E}">
        <p14:creationId xmlns:p14="http://schemas.microsoft.com/office/powerpoint/2010/main" val="1454141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31B5490E-3506-4A26-B6A0-EB86EA2C346F}" type="datetimeFigureOut">
              <a:rPr lang="en-US"/>
              <a:pPr>
                <a:defRPr/>
              </a:pPr>
              <a:t>10/10/2018</a:t>
            </a:fld>
            <a:endParaRPr lang="en-US"/>
          </a:p>
        </p:txBody>
      </p:sp>
      <p:sp>
        <p:nvSpPr>
          <p:cNvPr id="4" name="Footer Placeholder 3"/>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34C5E3C-A78E-4745-A907-B9B17537A5D4}" type="slidenum">
              <a:rPr lang="en-US"/>
              <a:pPr>
                <a:defRPr/>
              </a:pPr>
              <a:t>‹#›</a:t>
            </a:fld>
            <a:endParaRPr lang="en-US"/>
          </a:p>
        </p:txBody>
      </p:sp>
    </p:spTree>
    <p:extLst>
      <p:ext uri="{BB962C8B-B14F-4D97-AF65-F5344CB8AC3E}">
        <p14:creationId xmlns:p14="http://schemas.microsoft.com/office/powerpoint/2010/main" val="3233408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779DC4D5-525E-4B5F-9B46-D4F572FA5F86}" type="datetimeFigureOut">
              <a:rPr lang="en-US"/>
              <a:pPr>
                <a:defRPr/>
              </a:pPr>
              <a:t>10/10/2018</a:t>
            </a:fld>
            <a:endParaRPr lang="en-US"/>
          </a:p>
        </p:txBody>
      </p:sp>
      <p:sp>
        <p:nvSpPr>
          <p:cNvPr id="3" name="Footer Placeholder 2"/>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C9A5EE6-0250-411C-A7D9-5F8D45B46574}" type="slidenum">
              <a:rPr lang="en-US"/>
              <a:pPr>
                <a:defRPr/>
              </a:pPr>
              <a:t>‹#›</a:t>
            </a:fld>
            <a:endParaRPr lang="en-US"/>
          </a:p>
        </p:txBody>
      </p:sp>
    </p:spTree>
    <p:extLst>
      <p:ext uri="{BB962C8B-B14F-4D97-AF65-F5344CB8AC3E}">
        <p14:creationId xmlns:p14="http://schemas.microsoft.com/office/powerpoint/2010/main" val="248605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8E0982AC-A29E-430A-B50F-D359BA26B44E}" type="datetimeFigureOut">
              <a:rPr lang="en-US"/>
              <a:pPr>
                <a:defRPr/>
              </a:pPr>
              <a:t>10/10/2018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3B536A85-09E0-4458-ABB6-A95B8F1B8D8E}" type="slidenum">
              <a:rPr lang="en-US"/>
              <a:pPr>
                <a:defRPr/>
              </a:pPr>
              <a:t>‹#›</a:t>
            </a:fld>
            <a:endParaRPr lang="en-US"/>
          </a:p>
        </p:txBody>
      </p:sp>
    </p:spTree>
    <p:extLst>
      <p:ext uri="{BB962C8B-B14F-4D97-AF65-F5344CB8AC3E}">
        <p14:creationId xmlns:p14="http://schemas.microsoft.com/office/powerpoint/2010/main" val="3399606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DD5200-BC09-465B-A9EF-0E2E27604F97}" type="datetimeFigureOut">
              <a:rPr lang="en-US"/>
              <a:pPr>
                <a:defRPr/>
              </a:pPr>
              <a:t>10/10/2018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727CF423-A065-4A34-B95C-2E25A16CDEFA}" type="slidenum">
              <a:rPr lang="en-US"/>
              <a:pPr>
                <a:defRPr/>
              </a:pPr>
              <a:t>‹#›</a:t>
            </a:fld>
            <a:endParaRPr lang="en-US"/>
          </a:p>
        </p:txBody>
      </p:sp>
    </p:spTree>
    <p:extLst>
      <p:ext uri="{BB962C8B-B14F-4D97-AF65-F5344CB8AC3E}">
        <p14:creationId xmlns:p14="http://schemas.microsoft.com/office/powerpoint/2010/main" val="19961390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60299FD-FC7D-421F-B867-C103FCAF635C}" type="datetimeFigureOut">
              <a:rPr lang="en-US"/>
              <a:pPr>
                <a:defRPr/>
              </a:pPr>
              <a:t>10/10/2018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029B1C8D-1594-44E0-B2E4-F60230F7EAF0}" type="slidenum">
              <a:rPr lang="en-US"/>
              <a:pPr>
                <a:defRPr/>
              </a:pPr>
              <a:t>‹#›</a:t>
            </a:fld>
            <a:endParaRPr lang="en-US"/>
          </a:p>
        </p:txBody>
      </p:sp>
    </p:spTree>
    <p:extLst>
      <p:ext uri="{BB962C8B-B14F-4D97-AF65-F5344CB8AC3E}">
        <p14:creationId xmlns:p14="http://schemas.microsoft.com/office/powerpoint/2010/main" val="1338914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1098CE01-E72E-46C9-9196-021A161D2171}" type="datetimeFigureOut">
              <a:rPr lang="en-US"/>
              <a:pPr>
                <a:defRPr/>
              </a:pPr>
              <a:t>10/10/2018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F050BA44-D15D-4881-B23D-79115832C604}" type="slidenum">
              <a:rPr lang="en-US"/>
              <a:pPr>
                <a:defRPr/>
              </a:pPr>
              <a:t>‹#›</a:t>
            </a:fld>
            <a:endParaRPr lang="en-US"/>
          </a:p>
        </p:txBody>
      </p:sp>
    </p:spTree>
    <p:extLst>
      <p:ext uri="{BB962C8B-B14F-4D97-AF65-F5344CB8AC3E}">
        <p14:creationId xmlns:p14="http://schemas.microsoft.com/office/powerpoint/2010/main" val="2955147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8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2294827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296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71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51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375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3939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335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4963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3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134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79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3511318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118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1120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775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255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933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6858000"/>
          </a:xfrm>
          <a:prstGeom prst="rect">
            <a:avLst/>
          </a:prstGeom>
        </p:spPr>
      </p:pic>
      <p:sp>
        <p:nvSpPr>
          <p:cNvPr id="8" name="Rectangle 7"/>
          <p:cNvSpPr/>
          <p:nvPr userDrawn="1"/>
        </p:nvSpPr>
        <p:spPr>
          <a:xfrm>
            <a:off x="4060" y="0"/>
            <a:ext cx="9135879" cy="6019800"/>
          </a:xfrm>
          <a:prstGeom prst="rect">
            <a:avLst/>
          </a:prstGeom>
          <a:solidFill>
            <a:srgbClr val="FFFFCC">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24600"/>
            <a:ext cx="2133600" cy="365125"/>
          </a:xfrm>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041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75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120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099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721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7.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6" Type="http://schemas.openxmlformats.org/officeDocument/2006/relationships/image" Target="../media/image20.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9.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7.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6" Type="http://schemas.openxmlformats.org/officeDocument/2006/relationships/image" Target="../media/image20.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9.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7.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6" Type="http://schemas.openxmlformats.org/officeDocument/2006/relationships/image" Target="../media/image20.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19.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1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7.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6" Type="http://schemas.openxmlformats.org/officeDocument/2006/relationships/image" Target="../media/image20.pn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19.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1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7.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6" Type="http://schemas.openxmlformats.org/officeDocument/2006/relationships/image" Target="../media/image20.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19.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18.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7.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6" Type="http://schemas.openxmlformats.org/officeDocument/2006/relationships/image" Target="../media/image20.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19.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8.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7.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6" Type="http://schemas.openxmlformats.org/officeDocument/2006/relationships/image" Target="../media/image20.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19.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25.emf"/><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6.e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25.emf"/><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6.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9.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0.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2.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3.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theme" Target="../theme/theme24.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theme" Target="../theme/theme25.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theme" Target="../theme/theme27.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theme" Target="../theme/theme28.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29.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30.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theme" Target="../theme/theme3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9.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845181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9552685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A8846A3-8F3B-4BFC-A755-2A2BACAA079C}" type="slidenum">
              <a:rPr lang="en-US">
                <a:solidFill>
                  <a:srgbClr val="482400"/>
                </a:solidFill>
              </a:rPr>
              <a:pPr fontAlgn="base">
                <a:spcAft>
                  <a:spcPct val="0"/>
                </a:spcAft>
                <a:defRPr/>
              </a:pPr>
              <a:t>‹#›</a:t>
            </a:fld>
            <a:endParaRPr lang="en-US">
              <a:solidFill>
                <a:srgbClr val="482400"/>
              </a:solidFill>
            </a:endParaRPr>
          </a:p>
        </p:txBody>
      </p:sp>
      <p:pic>
        <p:nvPicPr>
          <p:cNvPr id="2055" name="Picture 7" descr="EXPHORS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52262520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85C33061-A165-491C-80DF-AB3CFBD16C7F}" type="slidenum">
              <a:rPr lang="en-US">
                <a:solidFill>
                  <a:srgbClr val="482400"/>
                </a:solidFill>
              </a:rPr>
              <a:pPr fontAlgn="base">
                <a:spcAft>
                  <a:spcPct val="0"/>
                </a:spcAft>
                <a:defRPr/>
              </a:pPr>
              <a:t>‹#›</a:t>
            </a:fld>
            <a:endParaRPr lang="en-US">
              <a:solidFill>
                <a:srgbClr val="482400"/>
              </a:solidFill>
            </a:endParaRPr>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060589735"/>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pitchFamily="34" charset="0"/>
              </a:defRPr>
            </a:lvl1pPr>
          </a:lstStyle>
          <a:p>
            <a:pPr fontAlgn="base">
              <a:spcAft>
                <a:spcPct val="0"/>
              </a:spcAft>
              <a:defRPr/>
            </a:pPr>
            <a:fld id="{89DFBA89-2B59-43CD-8B03-3E1316919620}" type="slidenum">
              <a:rPr lang="en-US">
                <a:solidFill>
                  <a:srgbClr val="482400"/>
                </a:solidFill>
              </a:rPr>
              <a:pPr fontAlgn="base">
                <a:spcAft>
                  <a:spcPct val="0"/>
                </a:spcAft>
                <a:defRPr/>
              </a:pPr>
              <a:t>‹#›</a:t>
            </a:fld>
            <a:endParaRPr lang="en-US">
              <a:solidFill>
                <a:srgbClr val="482400"/>
              </a:solidFill>
            </a:endParaRPr>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342369171"/>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6146"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rgbClr val="482400"/>
                </a:solidFill>
                <a:latin typeface="Arial" pitchFamily="34" charset="0"/>
              </a:defRPr>
            </a:lvl1pPr>
          </a:lstStyle>
          <a:p>
            <a:pPr fontAlgn="base">
              <a:spcAft>
                <a:spcPct val="0"/>
              </a:spcAft>
              <a:defRPr/>
            </a:pPr>
            <a:fld id="{ACB7B9B8-ADB3-4371-988C-A9A4098263E7}" type="slidenum">
              <a:rPr lang="en-US"/>
              <a:pPr fontAlgn="base">
                <a:spcAft>
                  <a:spcPct val="0"/>
                </a:spcAft>
                <a:defRPr/>
              </a:pPr>
              <a:t>‹#›</a:t>
            </a:fld>
            <a:endParaRPr lang="en-US"/>
          </a:p>
        </p:txBody>
      </p:sp>
      <p:pic>
        <p:nvPicPr>
          <p:cNvPr id="6151"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29328796"/>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5122"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FA65F590-33A0-4E0D-BAAA-C2BCA68822E7}" type="slidenum">
              <a:rPr lang="en-US">
                <a:solidFill>
                  <a:srgbClr val="482400"/>
                </a:solidFill>
              </a:rPr>
              <a:pPr fontAlgn="base">
                <a:spcAft>
                  <a:spcPct val="0"/>
                </a:spcAft>
                <a:defRPr/>
              </a:pPr>
              <a:t>‹#›</a:t>
            </a:fld>
            <a:endParaRPr lang="en-US">
              <a:solidFill>
                <a:srgbClr val="482400"/>
              </a:solidFill>
            </a:endParaRPr>
          </a:p>
        </p:txBody>
      </p:sp>
      <p:pic>
        <p:nvPicPr>
          <p:cNvPr id="5127"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1"/>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20304374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5122"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FA65F590-33A0-4E0D-BAAA-C2BCA68822E7}" type="slidenum">
              <a:rPr lang="en-US">
                <a:solidFill>
                  <a:srgbClr val="482400"/>
                </a:solidFill>
              </a:rPr>
              <a:pPr fontAlgn="base">
                <a:spcAft>
                  <a:spcPct val="0"/>
                </a:spcAft>
                <a:defRPr/>
              </a:pPr>
              <a:t>‹#›</a:t>
            </a:fld>
            <a:endParaRPr lang="en-US">
              <a:solidFill>
                <a:srgbClr val="482400"/>
              </a:solidFill>
            </a:endParaRPr>
          </a:p>
        </p:txBody>
      </p:sp>
      <p:pic>
        <p:nvPicPr>
          <p:cNvPr id="5127"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1"/>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8"/>
          <p:cNvSpPr>
            <a:spLocks noGrp="1" noChangeArrowheads="1"/>
          </p:cNvSpPr>
          <p:nvPr>
            <p:ph type="body" idx="1"/>
          </p:nvPr>
        </p:nvSpPr>
        <p:spPr bwMode="auto">
          <a:xfrm>
            <a:off x="1062039" y="1766889"/>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889268075"/>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5123"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7"/>
          <p:cNvSpPr>
            <a:spLocks noChangeArrowheads="1"/>
          </p:cNvSpPr>
          <p:nvPr userDrawn="1"/>
        </p:nvSpPr>
        <p:spPr bwMode="auto">
          <a:xfrm>
            <a:off x="0" y="1409700"/>
            <a:ext cx="8255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
        <p:nvSpPr>
          <p:cNvPr id="5125" name="Rectangle 2"/>
          <p:cNvSpPr>
            <a:spLocks noGrp="1" noChangeArrowheads="1"/>
          </p:cNvSpPr>
          <p:nvPr>
            <p:ph type="title"/>
          </p:nvPr>
        </p:nvSpPr>
        <p:spPr bwMode="auto">
          <a:xfrm>
            <a:off x="838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fontAlgn="base">
              <a:spcBef>
                <a:spcPct val="0"/>
              </a:spcBef>
              <a:spcAft>
                <a:spcPct val="0"/>
              </a:spcAft>
              <a:defRPr/>
            </a:pPr>
            <a:fld id="{09AB3D2E-AF5F-42C8-A5C3-EE8C5DD03BBE}" type="slidenum">
              <a:rPr lang="en-US"/>
              <a:pPr fontAlgn="base">
                <a:spcBef>
                  <a:spcPct val="0"/>
                </a:spcBef>
                <a:spcAft>
                  <a:spcPct val="0"/>
                </a:spcAft>
                <a:defRPr/>
              </a:pPr>
              <a:t>‹#›</a:t>
            </a:fld>
            <a:endParaRPr lang="en-US"/>
          </a:p>
        </p:txBody>
      </p:sp>
      <p:pic>
        <p:nvPicPr>
          <p:cNvPr id="5127"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412875"/>
            <a:ext cx="9969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897898"/>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4099"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7"/>
          <p:cNvSpPr>
            <a:spLocks noChangeArrowheads="1"/>
          </p:cNvSpPr>
          <p:nvPr userDrawn="1"/>
        </p:nvSpPr>
        <p:spPr bwMode="auto">
          <a:xfrm>
            <a:off x="0" y="1409700"/>
            <a:ext cx="8255000" cy="54483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
        <p:nvSpPr>
          <p:cNvPr id="4101" name="Rectangle 2"/>
          <p:cNvSpPr>
            <a:spLocks noGrp="1" noChangeArrowheads="1"/>
          </p:cNvSpPr>
          <p:nvPr>
            <p:ph type="title"/>
          </p:nvPr>
        </p:nvSpPr>
        <p:spPr bwMode="auto">
          <a:xfrm>
            <a:off x="838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fontAlgn="base">
              <a:spcBef>
                <a:spcPct val="0"/>
              </a:spcBef>
              <a:spcAft>
                <a:spcPct val="0"/>
              </a:spcAft>
              <a:defRPr/>
            </a:pPr>
            <a:fld id="{F916818B-E25E-4111-8400-A7C6B4F45FE4}" type="slidenum">
              <a:rPr lang="en-US"/>
              <a:pPr fontAlgn="base">
                <a:spcBef>
                  <a:spcPct val="0"/>
                </a:spcBef>
                <a:spcAft>
                  <a:spcPct val="0"/>
                </a:spcAft>
                <a:defRPr/>
              </a:pPr>
              <a:t>‹#›</a:t>
            </a:fld>
            <a:endParaRPr lang="en-US"/>
          </a:p>
        </p:txBody>
      </p:sp>
      <p:pic>
        <p:nvPicPr>
          <p:cNvPr id="4103"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412875"/>
            <a:ext cx="9969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824835"/>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DECEA9C-4143-4316-94DE-09F2AF514C4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292259183"/>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96091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DECEA9C-4143-4316-94DE-09F2AF514C4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18992709"/>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DECEA9C-4143-4316-94DE-09F2AF514C4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69326936"/>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DECEA9C-4143-4316-94DE-09F2AF514C4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0806266"/>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200829655"/>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5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0155251"/>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34002937"/>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00039792"/>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49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71165284"/>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46306508"/>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DECEA9C-4143-4316-94DE-09F2AF514C4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67236564"/>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280514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DECEA9C-4143-4316-94DE-09F2AF514C4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54035257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33251091"/>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071762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E1B01BE6-F315-4389-9619-6ED1B25DA01D}" type="slidenum">
              <a:rPr lang="en-US"/>
              <a:pPr fontAlgn="base">
                <a:spcAft>
                  <a:spcPct val="0"/>
                </a:spcAft>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759187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23554D67-AB65-4EF5-9579-01791DF4443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8422837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37D93CC-B959-405A-9B9F-1F287C1F30AC}" type="datetimeFigureOut">
              <a:rPr lang="en-US"/>
              <a:pPr>
                <a:defRPr/>
              </a:pPr>
              <a:t>10/10/2018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8F052AE-8A27-49B2-866F-07E782A60494}" type="slidenum">
              <a:rPr lang="en-US"/>
              <a:pPr>
                <a:defRPr/>
              </a:pPr>
              <a:t>‹#›</a:t>
            </a:fld>
            <a:endParaRPr lang="en-US"/>
          </a:p>
        </p:txBody>
      </p:sp>
    </p:spTree>
    <p:extLst>
      <p:ext uri="{BB962C8B-B14F-4D97-AF65-F5344CB8AC3E}">
        <p14:creationId xmlns:p14="http://schemas.microsoft.com/office/powerpoint/2010/main" val="38079860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73954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D33B1-D434-46F4-9DA7-97619A562FC9}" type="datetimeFigureOut">
              <a:rPr lang="en-US" smtClean="0">
                <a:solidFill>
                  <a:prstClr val="black">
                    <a:tint val="75000"/>
                  </a:prstClr>
                </a:solidFill>
              </a:rPr>
              <a:pPr/>
              <a:t>10/10/2018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227A3-4121-4896-B611-73A998E87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830969"/>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g"/><Relationship Id="rId18" Type="http://schemas.openxmlformats.org/officeDocument/2006/relationships/image" Target="../media/image49.jpe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jpg"/><Relationship Id="rId17" Type="http://schemas.openxmlformats.org/officeDocument/2006/relationships/image" Target="../media/image48.png"/><Relationship Id="rId2" Type="http://schemas.openxmlformats.org/officeDocument/2006/relationships/image" Target="../media/image33.jpeg"/><Relationship Id="rId16" Type="http://schemas.openxmlformats.org/officeDocument/2006/relationships/image" Target="../media/image47.jpeg"/><Relationship Id="rId20"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jpe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jpe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45.jpeg"/><Relationship Id="rId21" Type="http://schemas.openxmlformats.org/officeDocument/2006/relationships/image" Target="../media/image68.pn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png"/><Relationship Id="rId2" Type="http://schemas.openxmlformats.org/officeDocument/2006/relationships/image" Target="../media/image41.png"/><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1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57.jpeg"/><Relationship Id="rId19" Type="http://schemas.openxmlformats.org/officeDocument/2006/relationships/image" Target="../media/image66.png"/><Relationship Id="rId4" Type="http://schemas.openxmlformats.org/officeDocument/2006/relationships/image" Target="../media/image46.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2.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image" Target="../media/image58.png"/><Relationship Id="rId16"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4.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3.png"/><Relationship Id="rId9" Type="http://schemas.openxmlformats.org/officeDocument/2006/relationships/image" Target="../media/image59.jpeg"/><Relationship Id="rId14"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2.png"/><Relationship Id="rId7" Type="http://schemas.openxmlformats.org/officeDocument/2006/relationships/image" Target="../media/image69.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58.png"/><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17.xml"/><Relationship Id="rId6" Type="http://schemas.openxmlformats.org/officeDocument/2006/relationships/image" Target="../media/image67.png"/><Relationship Id="rId11" Type="http://schemas.openxmlformats.org/officeDocument/2006/relationships/image" Target="../media/image72.jpeg"/><Relationship Id="rId5" Type="http://schemas.openxmlformats.org/officeDocument/2006/relationships/image" Target="../media/image64.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3.png"/><Relationship Id="rId9" Type="http://schemas.openxmlformats.org/officeDocument/2006/relationships/image" Target="../media/image59.jpeg"/><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106.xml"/><Relationship Id="rId5" Type="http://schemas.openxmlformats.org/officeDocument/2006/relationships/image" Target="../media/image84.png"/><Relationship Id="rId4" Type="http://schemas.openxmlformats.org/officeDocument/2006/relationships/image" Target="../media/image83.jpe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8.xml"/></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92.png"/><Relationship Id="rId2" Type="http://schemas.openxmlformats.org/officeDocument/2006/relationships/slideLayout" Target="../slideLayouts/slideLayout172.xml"/><Relationship Id="rId1" Type="http://schemas.openxmlformats.org/officeDocument/2006/relationships/vmlDrawing" Target="../drawings/vmlDrawing1.vml"/><Relationship Id="rId6" Type="http://schemas.openxmlformats.org/officeDocument/2006/relationships/image" Target="../media/image89.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91.png"/><Relationship Id="rId4" Type="http://schemas.openxmlformats.org/officeDocument/2006/relationships/image" Target="../media/image88.png"/><Relationship Id="rId9"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13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xml"/><Relationship Id="rId1" Type="http://schemas.openxmlformats.org/officeDocument/2006/relationships/slideLayout" Target="../slideLayouts/slideLayout13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s://www.pinterest.com/pin/539939442805138139/" TargetMode="External"/><Relationship Id="rId1" Type="http://schemas.openxmlformats.org/officeDocument/2006/relationships/slideLayout" Target="../slideLayouts/slideLayout253.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150.xml"/><Relationship Id="rId6" Type="http://schemas.openxmlformats.org/officeDocument/2006/relationships/image" Target="../media/image56.png"/><Relationship Id="rId5" Type="http://schemas.openxmlformats.org/officeDocument/2006/relationships/image" Target="../media/image95.pn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25.xml"/></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3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333.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150.xml"/><Relationship Id="rId6" Type="http://schemas.openxmlformats.org/officeDocument/2006/relationships/image" Target="../media/image104.png"/><Relationship Id="rId5" Type="http://schemas.openxmlformats.org/officeDocument/2006/relationships/image" Target="../media/image95.png"/><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Layout" Target="../slideLayouts/slideLayout52.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3.xml"/></Relationships>
</file>

<file path=ppt/slides/_rels/slide4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9.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77.xml"/><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89.xml"/><Relationship Id="rId5" Type="http://schemas.openxmlformats.org/officeDocument/2006/relationships/image" Target="../media/image113.pn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65.xml"/></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301.xml"/><Relationship Id="rId1" Type="http://schemas.openxmlformats.org/officeDocument/2006/relationships/vmlDrawing" Target="../drawings/vmlDrawing2.vml"/><Relationship Id="rId6" Type="http://schemas.openxmlformats.org/officeDocument/2006/relationships/hyperlink" Target="qvb://0/anchor/7" TargetMode="External"/><Relationship Id="rId5" Type="http://schemas.openxmlformats.org/officeDocument/2006/relationships/image" Target="../media/image115.png"/><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hyperlink" Target="qvb://0/anchor/11" TargetMode="External"/><Relationship Id="rId2" Type="http://schemas.openxmlformats.org/officeDocument/2006/relationships/slideLayout" Target="../slideLayouts/slideLayout301.xml"/><Relationship Id="rId1" Type="http://schemas.openxmlformats.org/officeDocument/2006/relationships/vmlDrawing" Target="../drawings/vmlDrawing3.vml"/><Relationship Id="rId6" Type="http://schemas.openxmlformats.org/officeDocument/2006/relationships/hyperlink" Target="qvb://0/anchor/10" TargetMode="External"/><Relationship Id="rId5" Type="http://schemas.openxmlformats.org/officeDocument/2006/relationships/image" Target="../media/image115.png"/><Relationship Id="rId4"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349.xml"/></Relationships>
</file>

<file path=ppt/slides/_rels/slide4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13.xml"/></Relationships>
</file>

<file path=ppt/slides/_rels/slide4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3"/>
          <p:cNvSpPr>
            <a:spLocks noGrp="1"/>
          </p:cNvSpPr>
          <p:nvPr>
            <p:ph type="subTitle" idx="1"/>
          </p:nvPr>
        </p:nvSpPr>
        <p:spPr>
          <a:xfrm>
            <a:off x="5335325" y="709331"/>
            <a:ext cx="3808675" cy="1400175"/>
          </a:xfrm>
        </p:spPr>
        <p:txBody>
          <a:bodyPr/>
          <a:lstStyle/>
          <a:p>
            <a:pPr algn="l"/>
            <a:r>
              <a:rPr lang="en-US" altLang="en-US" dirty="0"/>
              <a:t>Lesson </a:t>
            </a:r>
            <a:r>
              <a:rPr lang="en-US" altLang="en-US" dirty="0" smtClean="0"/>
              <a:t>10</a:t>
            </a:r>
            <a:endParaRPr lang="en-US" altLang="en-US" dirty="0"/>
          </a:p>
          <a:p>
            <a:pPr lvl="0" algn="l"/>
            <a:r>
              <a:rPr lang="en-US" dirty="0">
                <a:ea typeface="Calibri"/>
                <a:cs typeface="Calibri"/>
                <a:sym typeface="Calibri"/>
              </a:rPr>
              <a:t>Jeremiah &amp; </a:t>
            </a:r>
            <a:endParaRPr lang="en-US" dirty="0" smtClean="0">
              <a:ea typeface="Calibri"/>
              <a:cs typeface="Calibri"/>
              <a:sym typeface="Calibri"/>
            </a:endParaRPr>
          </a:p>
          <a:p>
            <a:pPr lvl="0" algn="l"/>
            <a:r>
              <a:rPr lang="en-US" dirty="0" smtClean="0">
                <a:ea typeface="Calibri"/>
                <a:cs typeface="Calibri"/>
                <a:sym typeface="Calibri"/>
              </a:rPr>
              <a:t>the </a:t>
            </a:r>
            <a:r>
              <a:rPr lang="en-US" dirty="0">
                <a:ea typeface="Calibri"/>
                <a:cs typeface="Calibri"/>
                <a:sym typeface="Calibri"/>
              </a:rPr>
              <a:t>sons of Josiah</a:t>
            </a:r>
            <a:endParaRPr lang="en" dirty="0">
              <a:ea typeface="Calibri"/>
              <a:cs typeface="Calibri"/>
              <a:sym typeface="Calibri"/>
            </a:endParaRPr>
          </a:p>
        </p:txBody>
      </p:sp>
    </p:spTree>
    <p:extLst>
      <p:ext uri="{BB962C8B-B14F-4D97-AF65-F5344CB8AC3E}">
        <p14:creationId xmlns:p14="http://schemas.microsoft.com/office/powerpoint/2010/main" val="3867673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1" y="294736"/>
            <a:ext cx="3382508" cy="848264"/>
          </a:xfrm>
          <a:prstGeom prst="rect">
            <a:avLst/>
          </a:prstGeom>
        </p:spPr>
      </p:pic>
      <p:sp>
        <p:nvSpPr>
          <p:cNvPr id="21" name="Rectangle 20"/>
          <p:cNvSpPr/>
          <p:nvPr/>
        </p:nvSpPr>
        <p:spPr>
          <a:xfrm>
            <a:off x="0" y="5867400"/>
            <a:ext cx="9144000" cy="990600"/>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817966" y="179444"/>
            <a:ext cx="1171575" cy="646331"/>
          </a:xfrm>
          <a:prstGeom prst="rect">
            <a:avLst/>
          </a:prstGeom>
        </p:spPr>
        <p:txBody>
          <a:bodyPr wrap="square">
            <a:spAutoFit/>
          </a:bodyPr>
          <a:lstStyle/>
          <a:p>
            <a:pPr algn="ctr"/>
            <a:r>
              <a:rPr lang="en-US" dirty="0">
                <a:solidFill>
                  <a:prstClr val="white"/>
                </a:solidFill>
              </a:rPr>
              <a:t>The</a:t>
            </a:r>
          </a:p>
          <a:p>
            <a:pPr algn="ctr"/>
            <a:r>
              <a:rPr lang="en-US" dirty="0">
                <a:solidFill>
                  <a:prstClr val="white"/>
                </a:solidFill>
              </a:rPr>
              <a:t> </a:t>
            </a:r>
            <a:r>
              <a:rPr lang="en-US" dirty="0" smtClean="0">
                <a:solidFill>
                  <a:prstClr val="white"/>
                </a:solidFill>
              </a:rPr>
              <a:t>Judges</a:t>
            </a:r>
            <a:endParaRPr lang="en-US" dirty="0">
              <a:solidFill>
                <a:prstClr val="white"/>
              </a:solidFill>
            </a:endParaRPr>
          </a:p>
        </p:txBody>
      </p:sp>
      <p:sp>
        <p:nvSpPr>
          <p:cNvPr id="14" name="Rectangle 13"/>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867155" y="1929974"/>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867155" y="3004724"/>
            <a:ext cx="1171575" cy="1477328"/>
          </a:xfrm>
          <a:prstGeom prst="rect">
            <a:avLst/>
          </a:prstGeom>
        </p:spPr>
        <p:txBody>
          <a:bodyPr wrap="square">
            <a:spAutoFit/>
          </a:bodyPr>
          <a:lstStyle/>
          <a:p>
            <a:pPr algn="ctr"/>
            <a:r>
              <a:rPr lang="en-US" dirty="0" smtClean="0">
                <a:solidFill>
                  <a:prstClr val="white"/>
                </a:solidFill>
              </a:rPr>
              <a:t>Divided Kingdom</a:t>
            </a:r>
          </a:p>
          <a:p>
            <a:pPr algn="ctr"/>
            <a:endParaRPr lang="en-US" dirty="0">
              <a:solidFill>
                <a:prstClr val="white"/>
              </a:solidFill>
            </a:endParaRPr>
          </a:p>
          <a:p>
            <a:pPr algn="ctr"/>
            <a:r>
              <a:rPr lang="en-US" dirty="0" smtClean="0">
                <a:solidFill>
                  <a:prstClr val="white"/>
                </a:solidFill>
              </a:rPr>
              <a:t>Israel &amp; Judah</a:t>
            </a:r>
            <a:endParaRPr lang="en-US" dirty="0">
              <a:solidFill>
                <a:prstClr val="white"/>
              </a:solidFill>
            </a:endParaRPr>
          </a:p>
        </p:txBody>
      </p:sp>
      <p:sp>
        <p:nvSpPr>
          <p:cNvPr id="23" name="Rectangle 22"/>
          <p:cNvSpPr/>
          <p:nvPr/>
        </p:nvSpPr>
        <p:spPr>
          <a:xfrm>
            <a:off x="3368393" y="1143000"/>
            <a:ext cx="4330487" cy="646331"/>
          </a:xfrm>
          <a:prstGeom prst="rect">
            <a:avLst/>
          </a:prstGeom>
          <a:ln>
            <a:solidFill>
              <a:schemeClr val="accent1"/>
            </a:solidFill>
          </a:ln>
        </p:spPr>
        <p:txBody>
          <a:bodyPr wrap="square">
            <a:spAutoFit/>
          </a:bodyPr>
          <a:lstStyle/>
          <a:p>
            <a:r>
              <a:rPr lang="en-US" dirty="0">
                <a:solidFill>
                  <a:prstClr val="black"/>
                </a:solidFill>
              </a:rPr>
              <a:t>Judah </a:t>
            </a:r>
            <a:r>
              <a:rPr lang="en-US" dirty="0" smtClean="0">
                <a:solidFill>
                  <a:prstClr val="black"/>
                </a:solidFill>
              </a:rPr>
              <a:t>see </a:t>
            </a:r>
            <a:r>
              <a:rPr lang="en-US" dirty="0">
                <a:solidFill>
                  <a:prstClr val="black"/>
                </a:solidFill>
              </a:rPr>
              <a:t>severe locust plague as a </a:t>
            </a:r>
            <a:r>
              <a:rPr lang="en-US" dirty="0" smtClean="0">
                <a:solidFill>
                  <a:prstClr val="black"/>
                </a:solidFill>
              </a:rPr>
              <a:t>coming</a:t>
            </a:r>
          </a:p>
          <a:p>
            <a:r>
              <a:rPr lang="en-US" dirty="0" smtClean="0">
                <a:solidFill>
                  <a:prstClr val="black"/>
                </a:solidFill>
              </a:rPr>
              <a:t>Day </a:t>
            </a:r>
            <a:r>
              <a:rPr lang="en-US" dirty="0">
                <a:solidFill>
                  <a:prstClr val="black"/>
                </a:solidFill>
              </a:rPr>
              <a:t>of the LORD</a:t>
            </a:r>
            <a:endParaRPr lang="en-US" b="1" dirty="0" smtClean="0">
              <a:solidFill>
                <a:prstClr val="black"/>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79" y="1143000"/>
            <a:ext cx="3409368" cy="807061"/>
          </a:xfrm>
          <a:prstGeom prst="rect">
            <a:avLst/>
          </a:prstGeom>
        </p:spPr>
      </p:pic>
      <p:sp>
        <p:nvSpPr>
          <p:cNvPr id="7" name="TextBox 6"/>
          <p:cNvSpPr txBox="1"/>
          <p:nvPr/>
        </p:nvSpPr>
        <p:spPr>
          <a:xfrm>
            <a:off x="746081" y="1182555"/>
            <a:ext cx="1064715"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JOEL</a:t>
            </a:r>
            <a:endParaRPr lang="en-US" sz="3200" i="1" dirty="0">
              <a:solidFill>
                <a:prstClr val="black"/>
              </a:solidFill>
              <a:latin typeface="AvantGarde Md BT" pitchFamily="34" charset="0"/>
              <a:cs typeface="Aharoni" pitchFamily="2" charset="-79"/>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3" y="1961616"/>
            <a:ext cx="3355646" cy="839037"/>
          </a:xfrm>
          <a:prstGeom prst="rect">
            <a:avLst/>
          </a:prstGeom>
        </p:spPr>
      </p:pic>
      <p:sp>
        <p:nvSpPr>
          <p:cNvPr id="20" name="TextBox 19"/>
          <p:cNvSpPr txBox="1"/>
          <p:nvPr/>
        </p:nvSpPr>
        <p:spPr>
          <a:xfrm>
            <a:off x="576510" y="2001171"/>
            <a:ext cx="1483098"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JONAH</a:t>
            </a:r>
            <a:endParaRPr lang="en-US" sz="3200" i="1" dirty="0">
              <a:solidFill>
                <a:prstClr val="black"/>
              </a:solidFill>
              <a:latin typeface="AvantGarde Md BT" pitchFamily="34" charset="0"/>
              <a:cs typeface="Aharoni" pitchFamily="2" charset="-79"/>
            </a:endParaRPr>
          </a:p>
        </p:txBody>
      </p:sp>
      <p:sp>
        <p:nvSpPr>
          <p:cNvPr id="25" name="Rectangle 24"/>
          <p:cNvSpPr/>
          <p:nvPr/>
        </p:nvSpPr>
        <p:spPr>
          <a:xfrm>
            <a:off x="3368393" y="1858914"/>
            <a:ext cx="4330487" cy="646331"/>
          </a:xfrm>
          <a:prstGeom prst="rect">
            <a:avLst/>
          </a:prstGeom>
          <a:ln>
            <a:solidFill>
              <a:schemeClr val="accent1"/>
            </a:solidFill>
          </a:ln>
        </p:spPr>
        <p:txBody>
          <a:bodyPr wrap="square">
            <a:spAutoFit/>
          </a:bodyPr>
          <a:lstStyle/>
          <a:p>
            <a:r>
              <a:rPr lang="en-US" dirty="0" smtClean="0">
                <a:solidFill>
                  <a:prstClr val="black"/>
                </a:solidFill>
              </a:rPr>
              <a:t>Told to preach </a:t>
            </a:r>
            <a:r>
              <a:rPr lang="en-US" dirty="0">
                <a:solidFill>
                  <a:prstClr val="black"/>
                </a:solidFill>
              </a:rPr>
              <a:t>in Nineveh resulted in his being swallowed by a </a:t>
            </a:r>
            <a:r>
              <a:rPr lang="en-US" dirty="0" smtClean="0">
                <a:solidFill>
                  <a:prstClr val="black"/>
                </a:solidFill>
              </a:rPr>
              <a:t>fish &amp; city repenting</a:t>
            </a:r>
            <a:endParaRPr lang="en-US" b="1" dirty="0" smtClean="0">
              <a:solidFill>
                <a:prstClr val="black"/>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2" y="2824252"/>
            <a:ext cx="3355646" cy="848264"/>
          </a:xfrm>
          <a:prstGeom prst="rect">
            <a:avLst/>
          </a:prstGeom>
        </p:spPr>
      </p:pic>
      <p:sp>
        <p:nvSpPr>
          <p:cNvPr id="27" name="TextBox 26"/>
          <p:cNvSpPr txBox="1"/>
          <p:nvPr/>
        </p:nvSpPr>
        <p:spPr>
          <a:xfrm>
            <a:off x="508475" y="2863806"/>
            <a:ext cx="131638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AMOS</a:t>
            </a:r>
            <a:endParaRPr lang="en-US" sz="3200" i="1" dirty="0">
              <a:solidFill>
                <a:prstClr val="black"/>
              </a:solidFill>
              <a:latin typeface="AvantGarde Md BT" pitchFamily="34" charset="0"/>
              <a:cs typeface="Aharoni" pitchFamily="2" charset="-79"/>
            </a:endParaRPr>
          </a:p>
        </p:txBody>
      </p:sp>
      <p:sp>
        <p:nvSpPr>
          <p:cNvPr id="28" name="Rectangle 27"/>
          <p:cNvSpPr/>
          <p:nvPr/>
        </p:nvSpPr>
        <p:spPr>
          <a:xfrm>
            <a:off x="3368393" y="2721549"/>
            <a:ext cx="4330487" cy="646331"/>
          </a:xfrm>
          <a:prstGeom prst="rect">
            <a:avLst/>
          </a:prstGeom>
          <a:ln>
            <a:solidFill>
              <a:schemeClr val="accent1"/>
            </a:solidFill>
          </a:ln>
        </p:spPr>
        <p:txBody>
          <a:bodyPr wrap="square">
            <a:spAutoFit/>
          </a:bodyPr>
          <a:lstStyle/>
          <a:p>
            <a:r>
              <a:rPr lang="en-US" dirty="0" smtClean="0">
                <a:solidFill>
                  <a:prstClr val="black"/>
                </a:solidFill>
              </a:rPr>
              <a:t>Israel,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1" y="3669061"/>
            <a:ext cx="3355646" cy="848264"/>
          </a:xfrm>
          <a:prstGeom prst="rect">
            <a:avLst/>
          </a:prstGeom>
        </p:spPr>
      </p:pic>
      <p:sp>
        <p:nvSpPr>
          <p:cNvPr id="30" name="TextBox 29"/>
          <p:cNvSpPr txBox="1"/>
          <p:nvPr/>
        </p:nvSpPr>
        <p:spPr>
          <a:xfrm>
            <a:off x="533286" y="3708615"/>
            <a:ext cx="1414170"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HOSEA</a:t>
            </a:r>
            <a:endParaRPr lang="en-US" sz="3200" i="1" dirty="0">
              <a:solidFill>
                <a:prstClr val="black"/>
              </a:solidFill>
              <a:latin typeface="AvantGarde Md BT" pitchFamily="34" charset="0"/>
              <a:cs typeface="Aharoni" pitchFamily="2" charset="-79"/>
            </a:endParaRPr>
          </a:p>
        </p:txBody>
      </p:sp>
      <p:sp>
        <p:nvSpPr>
          <p:cNvPr id="31" name="Rectangle 30"/>
          <p:cNvSpPr/>
          <p:nvPr/>
        </p:nvSpPr>
        <p:spPr>
          <a:xfrm>
            <a:off x="3368393" y="3636335"/>
            <a:ext cx="4330487" cy="369332"/>
          </a:xfrm>
          <a:prstGeom prst="rect">
            <a:avLst/>
          </a:prstGeom>
          <a:ln>
            <a:solidFill>
              <a:schemeClr val="accent1"/>
            </a:solidFill>
          </a:ln>
        </p:spPr>
        <p:txBody>
          <a:bodyPr wrap="square">
            <a:spAutoFit/>
          </a:bodyPr>
          <a:lstStyle/>
          <a:p>
            <a:r>
              <a:rPr lang="en-US" dirty="0" smtClean="0">
                <a:solidFill>
                  <a:prstClr val="black"/>
                </a:solidFill>
              </a:rPr>
              <a:t>His life with adulterous wife like God &amp; Israel</a:t>
            </a:r>
            <a:endParaRPr lang="en-US" b="1" dirty="0" smtClean="0">
              <a:solidFill>
                <a:prstClr val="black"/>
              </a:solidFill>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4478117"/>
            <a:ext cx="3355646" cy="848264"/>
          </a:xfrm>
          <a:prstGeom prst="rect">
            <a:avLst/>
          </a:prstGeom>
        </p:spPr>
      </p:pic>
      <p:sp>
        <p:nvSpPr>
          <p:cNvPr id="33" name="TextBox 32"/>
          <p:cNvSpPr txBox="1"/>
          <p:nvPr/>
        </p:nvSpPr>
        <p:spPr>
          <a:xfrm>
            <a:off x="423414" y="4517671"/>
            <a:ext cx="144943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MICAH</a:t>
            </a:r>
            <a:endParaRPr lang="en-US" sz="3200" i="1" dirty="0">
              <a:solidFill>
                <a:prstClr val="black"/>
              </a:solidFill>
              <a:latin typeface="AvantGarde Md BT" pitchFamily="34" charset="0"/>
              <a:cs typeface="Aharoni" pitchFamily="2" charset="-79"/>
            </a:endParaRPr>
          </a:p>
        </p:txBody>
      </p:sp>
      <p:sp>
        <p:nvSpPr>
          <p:cNvPr id="35" name="Rectangle 34"/>
          <p:cNvSpPr/>
          <p:nvPr/>
        </p:nvSpPr>
        <p:spPr>
          <a:xfrm>
            <a:off x="3368393" y="4456115"/>
            <a:ext cx="4330487" cy="646331"/>
          </a:xfrm>
          <a:prstGeom prst="rect">
            <a:avLst/>
          </a:prstGeom>
          <a:ln>
            <a:solidFill>
              <a:schemeClr val="accent1"/>
            </a:solidFill>
          </a:ln>
        </p:spPr>
        <p:txBody>
          <a:bodyPr wrap="square">
            <a:spAutoFit/>
          </a:bodyPr>
          <a:lstStyle/>
          <a:p>
            <a:r>
              <a:rPr lang="en-US" dirty="0" smtClean="0">
                <a:solidFill>
                  <a:prstClr val="black"/>
                </a:solidFill>
              </a:rPr>
              <a:t>Judah, </a:t>
            </a:r>
            <a:r>
              <a:rPr lang="en-US" dirty="0">
                <a:solidFill>
                  <a:prstClr val="black"/>
                </a:solidFill>
              </a:rPr>
              <a:t>repent of injustice and idolatry or else go into exile</a:t>
            </a:r>
            <a:r>
              <a:rPr lang="en-US" dirty="0" smtClean="0">
                <a:solidFill>
                  <a:prstClr val="black"/>
                </a:solidFill>
              </a:rPr>
              <a:t> </a:t>
            </a:r>
            <a:endParaRPr lang="en-US" b="1" dirty="0" smtClean="0">
              <a:solidFill>
                <a:prstClr val="black"/>
              </a:solidFill>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93" y="5326381"/>
            <a:ext cx="3355646" cy="1391080"/>
          </a:xfrm>
          <a:prstGeom prst="rect">
            <a:avLst/>
          </a:prstGeom>
        </p:spPr>
      </p:pic>
      <p:sp>
        <p:nvSpPr>
          <p:cNvPr id="37" name="TextBox 36"/>
          <p:cNvSpPr txBox="1"/>
          <p:nvPr/>
        </p:nvSpPr>
        <p:spPr>
          <a:xfrm>
            <a:off x="423414" y="5365935"/>
            <a:ext cx="1334211"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ISAIAH</a:t>
            </a:r>
            <a:endParaRPr lang="en-US" sz="3200" i="1" dirty="0">
              <a:solidFill>
                <a:prstClr val="black"/>
              </a:solidFill>
              <a:latin typeface="AvantGarde Md BT" pitchFamily="34" charset="0"/>
              <a:cs typeface="Aharoni" pitchFamily="2" charset="-79"/>
            </a:endParaRPr>
          </a:p>
        </p:txBody>
      </p:sp>
      <p:sp>
        <p:nvSpPr>
          <p:cNvPr id="38" name="Rectangle 37"/>
          <p:cNvSpPr/>
          <p:nvPr/>
        </p:nvSpPr>
        <p:spPr>
          <a:xfrm>
            <a:off x="3368393" y="5240133"/>
            <a:ext cx="4449573" cy="1477328"/>
          </a:xfrm>
          <a:prstGeom prst="rect">
            <a:avLst/>
          </a:prstGeom>
          <a:ln>
            <a:solidFill>
              <a:schemeClr val="accent1"/>
            </a:solidFill>
          </a:ln>
        </p:spPr>
        <p:txBody>
          <a:bodyPr wrap="square">
            <a:spAutoFit/>
          </a:bodyPr>
          <a:lstStyle/>
          <a:p>
            <a:pPr marL="1031875" indent="-1031875"/>
            <a:r>
              <a:rPr lang="en-US" dirty="0" smtClean="0">
                <a:solidFill>
                  <a:prstClr val="black"/>
                </a:solidFill>
              </a:rPr>
              <a:t>Isaiah 1-6   Reason for God’s Actions &amp;   </a:t>
            </a:r>
          </a:p>
          <a:p>
            <a:pPr marL="1031875" indent="-1031875"/>
            <a:r>
              <a:rPr lang="en-US" dirty="0">
                <a:solidFill>
                  <a:prstClr val="black"/>
                </a:solidFill>
              </a:rPr>
              <a:t>	</a:t>
            </a:r>
            <a:r>
              <a:rPr lang="en-US" dirty="0" smtClean="0">
                <a:solidFill>
                  <a:prstClr val="black"/>
                </a:solidFill>
              </a:rPr>
              <a:t> Isaiah’s Call</a:t>
            </a:r>
          </a:p>
          <a:p>
            <a:pPr marL="1031875" indent="-1031875"/>
            <a:r>
              <a:rPr lang="en-US" dirty="0" smtClean="0">
                <a:solidFill>
                  <a:prstClr val="black"/>
                </a:solidFill>
              </a:rPr>
              <a:t>Isaiah 7-35 Immediate threat &amp; Judgments</a:t>
            </a:r>
          </a:p>
          <a:p>
            <a:pPr marL="1031875" indent="-1031875"/>
            <a:r>
              <a:rPr lang="en-US" dirty="0" smtClean="0">
                <a:solidFill>
                  <a:prstClr val="black"/>
                </a:solidFill>
              </a:rPr>
              <a:t>Isaiah 36-39 Historical account of siege</a:t>
            </a:r>
          </a:p>
          <a:p>
            <a:pPr marL="1031875" indent="-1031875"/>
            <a:r>
              <a:rPr lang="en-US" dirty="0" smtClean="0">
                <a:solidFill>
                  <a:prstClr val="black"/>
                </a:solidFill>
              </a:rPr>
              <a:t>Isaiah 40-66 Cyrus, Future Threats &amp; Hopes</a:t>
            </a:r>
          </a:p>
        </p:txBody>
      </p:sp>
      <p:sp>
        <p:nvSpPr>
          <p:cNvPr id="2" name="TextBox 1"/>
          <p:cNvSpPr txBox="1"/>
          <p:nvPr/>
        </p:nvSpPr>
        <p:spPr>
          <a:xfrm>
            <a:off x="1143197" y="1641964"/>
            <a:ext cx="458780" cy="307777"/>
          </a:xfrm>
          <a:prstGeom prst="rect">
            <a:avLst/>
          </a:prstGeom>
          <a:noFill/>
        </p:spPr>
        <p:txBody>
          <a:bodyPr wrap="none" rtlCol="0">
            <a:spAutoFit/>
          </a:bodyPr>
          <a:lstStyle/>
          <a:p>
            <a:r>
              <a:rPr lang="en-US" sz="1400" dirty="0" smtClean="0">
                <a:solidFill>
                  <a:prstClr val="black"/>
                </a:solidFill>
              </a:rPr>
              <a:t>830</a:t>
            </a:r>
            <a:endParaRPr lang="en-US" sz="1400" dirty="0">
              <a:solidFill>
                <a:prstClr val="black"/>
              </a:solidFill>
            </a:endParaRPr>
          </a:p>
        </p:txBody>
      </p:sp>
      <p:sp>
        <p:nvSpPr>
          <p:cNvPr id="41" name="TextBox 40"/>
          <p:cNvSpPr txBox="1"/>
          <p:nvPr/>
        </p:nvSpPr>
        <p:spPr>
          <a:xfrm>
            <a:off x="220141" y="2502732"/>
            <a:ext cx="1103764" cy="307777"/>
          </a:xfrm>
          <a:prstGeom prst="rect">
            <a:avLst/>
          </a:prstGeom>
          <a:noFill/>
        </p:spPr>
        <p:txBody>
          <a:bodyPr wrap="none" rtlCol="0">
            <a:spAutoFit/>
          </a:bodyPr>
          <a:lstStyle/>
          <a:p>
            <a:r>
              <a:rPr lang="en-US" sz="1400" dirty="0" smtClean="0">
                <a:solidFill>
                  <a:prstClr val="black"/>
                </a:solidFill>
              </a:rPr>
              <a:t>780 Nineveh</a:t>
            </a:r>
            <a:endParaRPr lang="en-US" sz="1400" dirty="0">
              <a:solidFill>
                <a:prstClr val="black"/>
              </a:solidFill>
            </a:endParaRPr>
          </a:p>
        </p:txBody>
      </p:sp>
      <p:sp>
        <p:nvSpPr>
          <p:cNvPr id="42" name="TextBox 41"/>
          <p:cNvSpPr txBox="1"/>
          <p:nvPr/>
        </p:nvSpPr>
        <p:spPr>
          <a:xfrm>
            <a:off x="139588" y="3367880"/>
            <a:ext cx="458780" cy="307777"/>
          </a:xfrm>
          <a:prstGeom prst="rect">
            <a:avLst/>
          </a:prstGeom>
          <a:noFill/>
        </p:spPr>
        <p:txBody>
          <a:bodyPr wrap="none" rtlCol="0">
            <a:spAutoFit/>
          </a:bodyPr>
          <a:lstStyle/>
          <a:p>
            <a:r>
              <a:rPr lang="en-US" sz="1400" dirty="0" smtClean="0">
                <a:solidFill>
                  <a:prstClr val="black"/>
                </a:solidFill>
              </a:rPr>
              <a:t>755</a:t>
            </a:r>
            <a:endParaRPr lang="en-US" sz="1400" dirty="0">
              <a:solidFill>
                <a:prstClr val="black"/>
              </a:solidFill>
            </a:endParaRPr>
          </a:p>
        </p:txBody>
      </p:sp>
      <p:sp>
        <p:nvSpPr>
          <p:cNvPr id="43" name="TextBox 42"/>
          <p:cNvSpPr txBox="1"/>
          <p:nvPr/>
        </p:nvSpPr>
        <p:spPr>
          <a:xfrm>
            <a:off x="182812" y="4204446"/>
            <a:ext cx="787395" cy="307777"/>
          </a:xfrm>
          <a:prstGeom prst="rect">
            <a:avLst/>
          </a:prstGeom>
          <a:noFill/>
        </p:spPr>
        <p:txBody>
          <a:bodyPr wrap="none" rtlCol="0">
            <a:spAutoFit/>
          </a:bodyPr>
          <a:lstStyle/>
          <a:p>
            <a:r>
              <a:rPr lang="en-US" sz="1400" dirty="0" smtClean="0">
                <a:solidFill>
                  <a:prstClr val="black"/>
                </a:solidFill>
              </a:rPr>
              <a:t>750-725</a:t>
            </a:r>
            <a:endParaRPr lang="en-US" sz="1400" dirty="0">
              <a:solidFill>
                <a:prstClr val="black"/>
              </a:solidFill>
            </a:endParaRPr>
          </a:p>
        </p:txBody>
      </p:sp>
      <p:sp>
        <p:nvSpPr>
          <p:cNvPr id="44" name="TextBox 43"/>
          <p:cNvSpPr txBox="1"/>
          <p:nvPr/>
        </p:nvSpPr>
        <p:spPr>
          <a:xfrm>
            <a:off x="1433782" y="5036333"/>
            <a:ext cx="787395" cy="307777"/>
          </a:xfrm>
          <a:prstGeom prst="rect">
            <a:avLst/>
          </a:prstGeom>
          <a:noFill/>
        </p:spPr>
        <p:txBody>
          <a:bodyPr wrap="none" rtlCol="0">
            <a:spAutoFit/>
          </a:bodyPr>
          <a:lstStyle/>
          <a:p>
            <a:r>
              <a:rPr lang="en-US" sz="1400" dirty="0" smtClean="0">
                <a:solidFill>
                  <a:prstClr val="black"/>
                </a:solidFill>
              </a:rPr>
              <a:t>735-700</a:t>
            </a:r>
            <a:endParaRPr lang="en-US" sz="1400" dirty="0">
              <a:solidFill>
                <a:prstClr val="black"/>
              </a:solidFill>
            </a:endParaRPr>
          </a:p>
        </p:txBody>
      </p:sp>
      <p:sp>
        <p:nvSpPr>
          <p:cNvPr id="45" name="TextBox 44"/>
          <p:cNvSpPr txBox="1"/>
          <p:nvPr/>
        </p:nvSpPr>
        <p:spPr>
          <a:xfrm>
            <a:off x="767208" y="6302836"/>
            <a:ext cx="787395" cy="307777"/>
          </a:xfrm>
          <a:prstGeom prst="rect">
            <a:avLst/>
          </a:prstGeom>
          <a:noFill/>
        </p:spPr>
        <p:txBody>
          <a:bodyPr wrap="none" rtlCol="0">
            <a:spAutoFit/>
          </a:bodyPr>
          <a:lstStyle/>
          <a:p>
            <a:r>
              <a:rPr lang="en-US" sz="1400" dirty="0" smtClean="0">
                <a:solidFill>
                  <a:prstClr val="black"/>
                </a:solidFill>
              </a:rPr>
              <a:t>740-690</a:t>
            </a:r>
            <a:endParaRPr lang="en-US" sz="1400" dirty="0">
              <a:solidFill>
                <a:prstClr val="black"/>
              </a:solidFill>
            </a:endParaRPr>
          </a:p>
        </p:txBody>
      </p:sp>
      <p:sp>
        <p:nvSpPr>
          <p:cNvPr id="47" name="TextBox 46"/>
          <p:cNvSpPr txBox="1"/>
          <p:nvPr/>
        </p:nvSpPr>
        <p:spPr>
          <a:xfrm>
            <a:off x="623570" y="405825"/>
            <a:ext cx="183575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OBADIAH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277419" y="226527"/>
            <a:ext cx="4478974" cy="646331"/>
          </a:xfrm>
          <a:prstGeom prst="rect">
            <a:avLst/>
          </a:prstGeom>
          <a:ln>
            <a:solidFill>
              <a:schemeClr val="accent1"/>
            </a:solidFill>
          </a:ln>
        </p:spPr>
        <p:txBody>
          <a:bodyPr wrap="square">
            <a:spAutoFit/>
          </a:bodyPr>
          <a:lstStyle/>
          <a:p>
            <a:r>
              <a:rPr lang="en-US" dirty="0" err="1">
                <a:solidFill>
                  <a:prstClr val="black"/>
                </a:solidFill>
              </a:rPr>
              <a:t>Edomites</a:t>
            </a:r>
            <a:r>
              <a:rPr lang="en-US" dirty="0">
                <a:solidFill>
                  <a:prstClr val="black"/>
                </a:solidFill>
              </a:rPr>
              <a:t> invaded Judah just as Judah was being </a:t>
            </a:r>
            <a:r>
              <a:rPr lang="en-US" dirty="0" smtClean="0">
                <a:solidFill>
                  <a:prstClr val="black"/>
                </a:solidFill>
              </a:rPr>
              <a:t>ransacked - prophesies </a:t>
            </a:r>
            <a:r>
              <a:rPr lang="en-US" dirty="0">
                <a:solidFill>
                  <a:prstClr val="black"/>
                </a:solidFill>
              </a:rPr>
              <a:t>Edom's downfall</a:t>
            </a:r>
            <a:endParaRPr lang="en-US" b="1" dirty="0" smtClean="0">
              <a:solidFill>
                <a:prstClr val="black"/>
              </a:solidFill>
            </a:endParaRPr>
          </a:p>
        </p:txBody>
      </p:sp>
      <p:sp>
        <p:nvSpPr>
          <p:cNvPr id="50" name="TextBox 49"/>
          <p:cNvSpPr txBox="1"/>
          <p:nvPr/>
        </p:nvSpPr>
        <p:spPr>
          <a:xfrm>
            <a:off x="405791" y="836711"/>
            <a:ext cx="916213" cy="307777"/>
          </a:xfrm>
          <a:prstGeom prst="rect">
            <a:avLst/>
          </a:prstGeom>
          <a:noFill/>
        </p:spPr>
        <p:txBody>
          <a:bodyPr wrap="none" rtlCol="0">
            <a:spAutoFit/>
          </a:bodyPr>
          <a:lstStyle/>
          <a:p>
            <a:r>
              <a:rPr lang="en-US" sz="1400" dirty="0" smtClean="0">
                <a:solidFill>
                  <a:prstClr val="black"/>
                </a:solidFill>
              </a:rPr>
              <a:t>845 Edom</a:t>
            </a:r>
            <a:endParaRPr lang="en-US" sz="1400" dirty="0">
              <a:solidFill>
                <a:prstClr val="black"/>
              </a:solidFill>
            </a:endParaRPr>
          </a:p>
        </p:txBody>
      </p:sp>
    </p:spTree>
    <p:extLst>
      <p:ext uri="{BB962C8B-B14F-4D97-AF65-F5344CB8AC3E}">
        <p14:creationId xmlns:p14="http://schemas.microsoft.com/office/powerpoint/2010/main" val="3515809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8355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867155" y="50014"/>
            <a:ext cx="1278147" cy="6807985"/>
          </a:xfrm>
          <a:prstGeom prst="rect">
            <a:avLst/>
          </a:prstGeom>
          <a:solidFill>
            <a:srgbClr val="FFFFFF"/>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3165218" y="1282110"/>
            <a:ext cx="4478974" cy="369332"/>
          </a:xfrm>
          <a:prstGeom prst="rect">
            <a:avLst/>
          </a:prstGeom>
          <a:ln>
            <a:solidFill>
              <a:schemeClr val="accent1"/>
            </a:solidFill>
          </a:ln>
        </p:spPr>
        <p:txBody>
          <a:bodyPr wrap="square">
            <a:spAutoFit/>
          </a:bodyPr>
          <a:lstStyle/>
          <a:p>
            <a:r>
              <a:rPr lang="en-US" dirty="0" smtClean="0">
                <a:solidFill>
                  <a:prstClr val="black"/>
                </a:solidFill>
              </a:rPr>
              <a:t>The </a:t>
            </a:r>
            <a:r>
              <a:rPr lang="en-US" dirty="0">
                <a:solidFill>
                  <a:prstClr val="black"/>
                </a:solidFill>
              </a:rPr>
              <a:t>prophet predicts the </a:t>
            </a:r>
            <a:r>
              <a:rPr lang="en-US" u="sng" dirty="0">
                <a:solidFill>
                  <a:prstClr val="black"/>
                </a:solidFill>
              </a:rPr>
              <a:t>fall of Nineveh</a:t>
            </a:r>
            <a:endParaRPr lang="en-US" b="1" dirty="0" smtClean="0">
              <a:solidFill>
                <a:prstClr val="black"/>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0" y="1041210"/>
            <a:ext cx="3409368" cy="807061"/>
          </a:xfrm>
          <a:prstGeom prst="rect">
            <a:avLst/>
          </a:prstGeom>
        </p:spPr>
      </p:pic>
      <p:sp>
        <p:nvSpPr>
          <p:cNvPr id="26" name="TextBox 25"/>
          <p:cNvSpPr txBox="1"/>
          <p:nvPr/>
        </p:nvSpPr>
        <p:spPr>
          <a:xfrm>
            <a:off x="656062" y="1080765"/>
            <a:ext cx="1571264"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NAHUM</a:t>
            </a:r>
            <a:endParaRPr lang="en-US" sz="3200" i="1" dirty="0">
              <a:solidFill>
                <a:prstClr val="black"/>
              </a:solidFill>
              <a:latin typeface="AvantGarde Md BT" pitchFamily="34" charset="0"/>
              <a:cs typeface="Aharoni" pitchFamily="2" charset="-79"/>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16" y="1910188"/>
            <a:ext cx="3355646" cy="839037"/>
          </a:xfrm>
          <a:prstGeom prst="rect">
            <a:avLst/>
          </a:prstGeom>
        </p:spPr>
      </p:pic>
      <p:sp>
        <p:nvSpPr>
          <p:cNvPr id="28" name="TextBox 27"/>
          <p:cNvSpPr txBox="1"/>
          <p:nvPr/>
        </p:nvSpPr>
        <p:spPr>
          <a:xfrm>
            <a:off x="351166" y="1949743"/>
            <a:ext cx="2207656"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ZEPHANIAH</a:t>
            </a:r>
            <a:endParaRPr lang="en-US" sz="3200" i="1" dirty="0">
              <a:solidFill>
                <a:prstClr val="black"/>
              </a:solidFill>
              <a:latin typeface="AvantGarde Md BT" pitchFamily="34" charset="0"/>
              <a:cs typeface="Aharoni" pitchFamily="2" charset="-79"/>
            </a:endParaRPr>
          </a:p>
        </p:txBody>
      </p:sp>
      <p:sp>
        <p:nvSpPr>
          <p:cNvPr id="29" name="Rectangle 28"/>
          <p:cNvSpPr/>
          <p:nvPr/>
        </p:nvSpPr>
        <p:spPr>
          <a:xfrm>
            <a:off x="3122695" y="1853518"/>
            <a:ext cx="4534253" cy="646331"/>
          </a:xfrm>
          <a:prstGeom prst="rect">
            <a:avLst/>
          </a:prstGeom>
          <a:ln>
            <a:solidFill>
              <a:schemeClr val="accent1"/>
            </a:solidFill>
          </a:ln>
        </p:spPr>
        <p:txBody>
          <a:bodyPr wrap="square">
            <a:spAutoFit/>
          </a:bodyPr>
          <a:lstStyle/>
          <a:p>
            <a:r>
              <a:rPr lang="en-US" dirty="0" smtClean="0">
                <a:solidFill>
                  <a:prstClr val="black"/>
                </a:solidFill>
              </a:rPr>
              <a:t>Prophet </a:t>
            </a:r>
            <a:r>
              <a:rPr lang="en-US" dirty="0">
                <a:solidFill>
                  <a:prstClr val="black"/>
                </a:solidFill>
              </a:rPr>
              <a:t>emphasizes the need for the </a:t>
            </a:r>
            <a:r>
              <a:rPr lang="en-US" u="sng" dirty="0">
                <a:solidFill>
                  <a:prstClr val="black"/>
                </a:solidFill>
              </a:rPr>
              <a:t>people of Judah</a:t>
            </a:r>
            <a:r>
              <a:rPr lang="en-US" dirty="0">
                <a:solidFill>
                  <a:prstClr val="black"/>
                </a:solidFill>
              </a:rPr>
              <a:t> to turn away from idolatry</a:t>
            </a:r>
            <a:endParaRPr lang="en-US" b="1" dirty="0" smtClean="0">
              <a:solidFill>
                <a:prstClr val="black"/>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561" y="2806209"/>
            <a:ext cx="3382508" cy="848264"/>
          </a:xfrm>
          <a:prstGeom prst="rect">
            <a:avLst/>
          </a:prstGeom>
        </p:spPr>
      </p:pic>
      <p:sp>
        <p:nvSpPr>
          <p:cNvPr id="39" name="TextBox 38"/>
          <p:cNvSpPr txBox="1"/>
          <p:nvPr/>
        </p:nvSpPr>
        <p:spPr>
          <a:xfrm>
            <a:off x="325203" y="2845764"/>
            <a:ext cx="1994457"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HABAKKUK</a:t>
            </a:r>
            <a:endParaRPr lang="en-US" sz="3200" i="1" dirty="0">
              <a:solidFill>
                <a:prstClr val="black"/>
              </a:solidFill>
              <a:latin typeface="AvantGarde Md BT" pitchFamily="34" charset="0"/>
              <a:cs typeface="Aharoni" pitchFamily="2" charset="-79"/>
            </a:endParaRPr>
          </a:p>
        </p:txBody>
      </p:sp>
      <p:sp>
        <p:nvSpPr>
          <p:cNvPr id="40" name="Rectangle 39"/>
          <p:cNvSpPr/>
          <p:nvPr/>
        </p:nvSpPr>
        <p:spPr>
          <a:xfrm>
            <a:off x="3122695" y="2779643"/>
            <a:ext cx="4478974" cy="923330"/>
          </a:xfrm>
          <a:prstGeom prst="rect">
            <a:avLst/>
          </a:prstGeom>
          <a:ln>
            <a:solidFill>
              <a:schemeClr val="accent1"/>
            </a:solidFill>
          </a:ln>
        </p:spPr>
        <p:txBody>
          <a:bodyPr wrap="square">
            <a:spAutoFit/>
          </a:bodyPr>
          <a:lstStyle/>
          <a:p>
            <a:r>
              <a:rPr lang="en-US" dirty="0">
                <a:solidFill>
                  <a:prstClr val="black"/>
                </a:solidFill>
              </a:rPr>
              <a:t>"Why do the wicked and cruel Babylonians go unpunished?" </a:t>
            </a:r>
            <a:r>
              <a:rPr lang="en-US" dirty="0" smtClean="0">
                <a:solidFill>
                  <a:prstClr val="black"/>
                </a:solidFill>
              </a:rPr>
              <a:t>Prophet </a:t>
            </a:r>
            <a:r>
              <a:rPr lang="en-US" dirty="0">
                <a:solidFill>
                  <a:prstClr val="black"/>
                </a:solidFill>
              </a:rPr>
              <a:t>finds his answer in God's goodness and wisdom</a:t>
            </a:r>
            <a:endParaRPr lang="en-US" b="1" dirty="0" smtClean="0">
              <a:solidFill>
                <a:prstClr val="black"/>
              </a:solidFill>
            </a:endParaRPr>
          </a:p>
        </p:txBody>
      </p:sp>
      <p:sp>
        <p:nvSpPr>
          <p:cNvPr id="31" name="Rectangle 30"/>
          <p:cNvSpPr/>
          <p:nvPr/>
        </p:nvSpPr>
        <p:spPr>
          <a:xfrm>
            <a:off x="7867155" y="50014"/>
            <a:ext cx="1278147" cy="68079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prstClr val="white"/>
              </a:solidFill>
            </a:endParaRPr>
          </a:p>
        </p:txBody>
      </p:sp>
      <p:sp>
        <p:nvSpPr>
          <p:cNvPr id="15" name="Rectangle 14"/>
          <p:cNvSpPr/>
          <p:nvPr/>
        </p:nvSpPr>
        <p:spPr>
          <a:xfrm>
            <a:off x="7920440" y="202708"/>
            <a:ext cx="1171575" cy="646331"/>
          </a:xfrm>
          <a:prstGeom prst="rect">
            <a:avLst/>
          </a:prstGeom>
        </p:spPr>
        <p:txBody>
          <a:bodyPr wrap="square">
            <a:spAutoFit/>
          </a:bodyPr>
          <a:lstStyle/>
          <a:p>
            <a:pPr algn="ctr"/>
            <a:r>
              <a:rPr lang="en-US" dirty="0" smtClean="0">
                <a:solidFill>
                  <a:prstClr val="white"/>
                </a:solidFill>
              </a:rPr>
              <a:t>Kings &amp; Prophets</a:t>
            </a:r>
            <a:endParaRPr lang="en-US" dirty="0">
              <a:solidFill>
                <a:prstClr val="white"/>
              </a:solidFill>
            </a:endParaRPr>
          </a:p>
        </p:txBody>
      </p:sp>
      <p:sp>
        <p:nvSpPr>
          <p:cNvPr id="18" name="Rectangle 17"/>
          <p:cNvSpPr/>
          <p:nvPr/>
        </p:nvSpPr>
        <p:spPr>
          <a:xfrm>
            <a:off x="7920439" y="971903"/>
            <a:ext cx="1171575" cy="2585323"/>
          </a:xfrm>
          <a:prstGeom prst="rect">
            <a:avLst/>
          </a:prstGeom>
        </p:spPr>
        <p:txBody>
          <a:bodyPr wrap="square">
            <a:spAutoFit/>
          </a:bodyPr>
          <a:lstStyle/>
          <a:p>
            <a:pPr algn="ctr"/>
            <a:r>
              <a:rPr lang="en-US" dirty="0" smtClean="0">
                <a:solidFill>
                  <a:prstClr val="white"/>
                </a:solidFill>
              </a:rPr>
              <a:t>Divided Kingdom</a:t>
            </a:r>
          </a:p>
          <a:p>
            <a:pPr algn="ctr"/>
            <a:endParaRPr lang="en-US" dirty="0" smtClean="0">
              <a:solidFill>
                <a:prstClr val="white"/>
              </a:solidFill>
            </a:endParaRPr>
          </a:p>
          <a:p>
            <a:pPr algn="ctr"/>
            <a:endParaRPr lang="en-US" dirty="0">
              <a:solidFill>
                <a:prstClr val="white"/>
              </a:solidFill>
            </a:endParaRPr>
          </a:p>
          <a:p>
            <a:pPr algn="ctr"/>
            <a:r>
              <a:rPr lang="en-US" dirty="0" smtClean="0">
                <a:solidFill>
                  <a:prstClr val="white"/>
                </a:solidFill>
              </a:rPr>
              <a:t>Judah Alone</a:t>
            </a:r>
          </a:p>
          <a:p>
            <a:pPr algn="ctr"/>
            <a:endParaRPr lang="en-US" dirty="0">
              <a:solidFill>
                <a:prstClr val="white"/>
              </a:solidFill>
            </a:endParaRPr>
          </a:p>
          <a:p>
            <a:pPr algn="ctr"/>
            <a:r>
              <a:rPr lang="en-US" dirty="0" smtClean="0">
                <a:solidFill>
                  <a:prstClr val="white"/>
                </a:solidFill>
              </a:rPr>
              <a:t>&amp; Fall of Judah</a:t>
            </a:r>
            <a:endParaRPr lang="en-US" dirty="0">
              <a:solidFill>
                <a:prstClr val="white"/>
              </a:solidFill>
            </a:endParaRPr>
          </a:p>
        </p:txBody>
      </p:sp>
      <p:sp>
        <p:nvSpPr>
          <p:cNvPr id="35" name="TextBox 34"/>
          <p:cNvSpPr txBox="1"/>
          <p:nvPr/>
        </p:nvSpPr>
        <p:spPr>
          <a:xfrm>
            <a:off x="234931" y="1535683"/>
            <a:ext cx="1432380" cy="307777"/>
          </a:xfrm>
          <a:prstGeom prst="rect">
            <a:avLst/>
          </a:prstGeom>
          <a:noFill/>
        </p:spPr>
        <p:txBody>
          <a:bodyPr wrap="none" rtlCol="0">
            <a:spAutoFit/>
          </a:bodyPr>
          <a:lstStyle/>
          <a:p>
            <a:r>
              <a:rPr lang="en-US" sz="1400" dirty="0" smtClean="0">
                <a:solidFill>
                  <a:prstClr val="black"/>
                </a:solidFill>
              </a:rPr>
              <a:t>630-612 Nineveh</a:t>
            </a:r>
            <a:endParaRPr lang="en-US" sz="1400" dirty="0">
              <a:solidFill>
                <a:prstClr val="black"/>
              </a:solidFill>
            </a:endParaRPr>
          </a:p>
        </p:txBody>
      </p:sp>
      <p:sp>
        <p:nvSpPr>
          <p:cNvPr id="41" name="TextBox 40"/>
          <p:cNvSpPr txBox="1"/>
          <p:nvPr/>
        </p:nvSpPr>
        <p:spPr>
          <a:xfrm>
            <a:off x="1461144" y="2458940"/>
            <a:ext cx="787395" cy="307777"/>
          </a:xfrm>
          <a:prstGeom prst="rect">
            <a:avLst/>
          </a:prstGeom>
          <a:noFill/>
        </p:spPr>
        <p:txBody>
          <a:bodyPr wrap="none" rtlCol="0">
            <a:spAutoFit/>
          </a:bodyPr>
          <a:lstStyle/>
          <a:p>
            <a:r>
              <a:rPr lang="en-US" sz="1400" dirty="0" smtClean="0">
                <a:solidFill>
                  <a:prstClr val="black"/>
                </a:solidFill>
              </a:rPr>
              <a:t>630-625</a:t>
            </a:r>
            <a:endParaRPr lang="en-US" sz="1400" dirty="0">
              <a:solidFill>
                <a:prstClr val="black"/>
              </a:solidFill>
            </a:endParaRPr>
          </a:p>
        </p:txBody>
      </p:sp>
      <p:sp>
        <p:nvSpPr>
          <p:cNvPr id="42" name="TextBox 41"/>
          <p:cNvSpPr txBox="1"/>
          <p:nvPr/>
        </p:nvSpPr>
        <p:spPr>
          <a:xfrm>
            <a:off x="1358845" y="3313043"/>
            <a:ext cx="787395" cy="307777"/>
          </a:xfrm>
          <a:prstGeom prst="rect">
            <a:avLst/>
          </a:prstGeom>
          <a:noFill/>
        </p:spPr>
        <p:txBody>
          <a:bodyPr wrap="none" rtlCol="0">
            <a:spAutoFit/>
          </a:bodyPr>
          <a:lstStyle/>
          <a:p>
            <a:r>
              <a:rPr lang="en-US" sz="1400" dirty="0" smtClean="0">
                <a:solidFill>
                  <a:prstClr val="black"/>
                </a:solidFill>
              </a:rPr>
              <a:t>612-606</a:t>
            </a:r>
            <a:endParaRPr lang="en-US" sz="1400" dirty="0">
              <a:solidFill>
                <a:prstClr val="black"/>
              </a:solidFill>
            </a:endParaRPr>
          </a:p>
        </p:txBody>
      </p:sp>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747" y="4133935"/>
            <a:ext cx="3355646" cy="848264"/>
          </a:xfrm>
          <a:prstGeom prst="rect">
            <a:avLst/>
          </a:prstGeom>
        </p:spPr>
      </p:pic>
      <p:sp>
        <p:nvSpPr>
          <p:cNvPr id="47" name="TextBox 46"/>
          <p:cNvSpPr txBox="1"/>
          <p:nvPr/>
        </p:nvSpPr>
        <p:spPr>
          <a:xfrm>
            <a:off x="268510" y="4173489"/>
            <a:ext cx="1980029" cy="584775"/>
          </a:xfrm>
          <a:prstGeom prst="rect">
            <a:avLst/>
          </a:prstGeom>
          <a:noFill/>
        </p:spPr>
        <p:txBody>
          <a:bodyPr wrap="none" rtlCol="0">
            <a:spAutoFit/>
          </a:bodyPr>
          <a:lstStyle/>
          <a:p>
            <a:r>
              <a:rPr lang="en-US" sz="3200" i="1" dirty="0" smtClean="0">
                <a:solidFill>
                  <a:prstClr val="black"/>
                </a:solidFill>
                <a:latin typeface="AvantGarde Md BT" pitchFamily="34" charset="0"/>
                <a:cs typeface="Aharoni" pitchFamily="2" charset="-79"/>
              </a:rPr>
              <a:t>JEREMIAH</a:t>
            </a:r>
            <a:endParaRPr lang="en-US" sz="3200" i="1" dirty="0">
              <a:solidFill>
                <a:prstClr val="black"/>
              </a:solidFill>
              <a:latin typeface="AvantGarde Md BT" pitchFamily="34" charset="0"/>
              <a:cs typeface="Aharoni" pitchFamily="2" charset="-79"/>
            </a:endParaRPr>
          </a:p>
        </p:txBody>
      </p:sp>
      <p:sp>
        <p:nvSpPr>
          <p:cNvPr id="48" name="Rectangle 47"/>
          <p:cNvSpPr/>
          <p:nvPr/>
        </p:nvSpPr>
        <p:spPr>
          <a:xfrm>
            <a:off x="3153886" y="3858957"/>
            <a:ext cx="4534253" cy="1477328"/>
          </a:xfrm>
          <a:prstGeom prst="rect">
            <a:avLst/>
          </a:prstGeom>
          <a:ln>
            <a:solidFill>
              <a:schemeClr val="accent1"/>
            </a:solidFill>
          </a:ln>
        </p:spPr>
        <p:txBody>
          <a:bodyPr wrap="square">
            <a:spAutoFit/>
          </a:bodyPr>
          <a:lstStyle/>
          <a:p>
            <a:r>
              <a:rPr lang="en-US" dirty="0" err="1" smtClean="0">
                <a:solidFill>
                  <a:prstClr val="black"/>
                </a:solidFill>
              </a:rPr>
              <a:t>Jer</a:t>
            </a:r>
            <a:r>
              <a:rPr lang="en-US" dirty="0" smtClean="0">
                <a:solidFill>
                  <a:prstClr val="black"/>
                </a:solidFill>
              </a:rPr>
              <a:t> 1-20 	Sermons &amp; prophecies during Josiah</a:t>
            </a:r>
          </a:p>
          <a:p>
            <a:r>
              <a:rPr lang="en-US" dirty="0" err="1" smtClean="0">
                <a:solidFill>
                  <a:prstClr val="black"/>
                </a:solidFill>
              </a:rPr>
              <a:t>Jer</a:t>
            </a:r>
            <a:r>
              <a:rPr lang="en-US" dirty="0" smtClean="0">
                <a:solidFill>
                  <a:prstClr val="black"/>
                </a:solidFill>
              </a:rPr>
              <a:t> 21-39 Prophecies of Specific Events</a:t>
            </a:r>
          </a:p>
          <a:p>
            <a:r>
              <a:rPr lang="en-US" dirty="0" err="1" smtClean="0">
                <a:solidFill>
                  <a:prstClr val="black"/>
                </a:solidFill>
              </a:rPr>
              <a:t>Jer</a:t>
            </a:r>
            <a:r>
              <a:rPr lang="en-US" dirty="0" smtClean="0">
                <a:solidFill>
                  <a:prstClr val="black"/>
                </a:solidFill>
              </a:rPr>
              <a:t> 40-45 Sermons after fall of Israel</a:t>
            </a:r>
          </a:p>
          <a:p>
            <a:r>
              <a:rPr lang="en-US" dirty="0" err="1" smtClean="0">
                <a:solidFill>
                  <a:prstClr val="black"/>
                </a:solidFill>
              </a:rPr>
              <a:t>Jer</a:t>
            </a:r>
            <a:r>
              <a:rPr lang="en-US" dirty="0" smtClean="0">
                <a:solidFill>
                  <a:prstClr val="black"/>
                </a:solidFill>
              </a:rPr>
              <a:t> 46-51 God’s Judgment on Foreign Nations</a:t>
            </a:r>
          </a:p>
          <a:p>
            <a:r>
              <a:rPr lang="en-US" dirty="0" err="1" smtClean="0">
                <a:solidFill>
                  <a:prstClr val="black"/>
                </a:solidFill>
              </a:rPr>
              <a:t>Jer</a:t>
            </a:r>
            <a:r>
              <a:rPr lang="en-US" dirty="0" smtClean="0">
                <a:solidFill>
                  <a:prstClr val="black"/>
                </a:solidFill>
              </a:rPr>
              <a:t> 52       Fall of Jerusalem</a:t>
            </a: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35" y="5267350"/>
            <a:ext cx="3382508" cy="848264"/>
          </a:xfrm>
          <a:prstGeom prst="rect">
            <a:avLst/>
          </a:prstGeom>
        </p:spPr>
      </p:pic>
      <p:sp>
        <p:nvSpPr>
          <p:cNvPr id="50" name="TextBox 49"/>
          <p:cNvSpPr txBox="1"/>
          <p:nvPr/>
        </p:nvSpPr>
        <p:spPr>
          <a:xfrm>
            <a:off x="243395" y="5306904"/>
            <a:ext cx="2232984" cy="461665"/>
          </a:xfrm>
          <a:prstGeom prst="rect">
            <a:avLst/>
          </a:prstGeom>
          <a:noFill/>
        </p:spPr>
        <p:txBody>
          <a:bodyPr wrap="none" rtlCol="0">
            <a:spAutoFit/>
          </a:bodyPr>
          <a:lstStyle/>
          <a:p>
            <a:r>
              <a:rPr lang="en-US" sz="2400" i="1" dirty="0" smtClean="0">
                <a:solidFill>
                  <a:prstClr val="black"/>
                </a:solidFill>
                <a:latin typeface="AvantGarde Md BT" pitchFamily="34" charset="0"/>
                <a:cs typeface="Aharoni" pitchFamily="2" charset="-79"/>
              </a:rPr>
              <a:t>LAMENTATIONS</a:t>
            </a:r>
            <a:endParaRPr lang="en-US" sz="2400" i="1" dirty="0">
              <a:solidFill>
                <a:prstClr val="black"/>
              </a:solidFill>
              <a:latin typeface="AvantGarde Md BT" pitchFamily="34" charset="0"/>
              <a:cs typeface="Aharoni" pitchFamily="2" charset="-79"/>
            </a:endParaRPr>
          </a:p>
        </p:txBody>
      </p:sp>
      <p:sp>
        <p:nvSpPr>
          <p:cNvPr id="51" name="Rectangle 50"/>
          <p:cNvSpPr/>
          <p:nvPr/>
        </p:nvSpPr>
        <p:spPr>
          <a:xfrm>
            <a:off x="3153885" y="5368317"/>
            <a:ext cx="4547009" cy="646331"/>
          </a:xfrm>
          <a:prstGeom prst="rect">
            <a:avLst/>
          </a:prstGeom>
          <a:ln>
            <a:solidFill>
              <a:schemeClr val="accent1"/>
            </a:solidFill>
          </a:ln>
        </p:spPr>
        <p:txBody>
          <a:bodyPr wrap="square">
            <a:spAutoFit/>
          </a:bodyPr>
          <a:lstStyle/>
          <a:p>
            <a:r>
              <a:rPr lang="en-US" dirty="0">
                <a:solidFill>
                  <a:prstClr val="black"/>
                </a:solidFill>
              </a:rPr>
              <a:t>Jeremiah cries from the depths of his heart over the destruction of Jerusalem</a:t>
            </a:r>
            <a:endParaRPr lang="en-US" b="1" dirty="0" smtClean="0">
              <a:solidFill>
                <a:prstClr val="black"/>
              </a:solidFill>
            </a:endParaRPr>
          </a:p>
        </p:txBody>
      </p:sp>
      <p:sp>
        <p:nvSpPr>
          <p:cNvPr id="52" name="TextBox 51"/>
          <p:cNvSpPr txBox="1"/>
          <p:nvPr/>
        </p:nvSpPr>
        <p:spPr>
          <a:xfrm>
            <a:off x="1407426" y="4681428"/>
            <a:ext cx="787395" cy="307777"/>
          </a:xfrm>
          <a:prstGeom prst="rect">
            <a:avLst/>
          </a:prstGeom>
          <a:noFill/>
        </p:spPr>
        <p:txBody>
          <a:bodyPr wrap="none" rtlCol="0">
            <a:spAutoFit/>
          </a:bodyPr>
          <a:lstStyle/>
          <a:p>
            <a:r>
              <a:rPr lang="en-US" sz="1400" dirty="0" smtClean="0">
                <a:solidFill>
                  <a:prstClr val="black"/>
                </a:solidFill>
              </a:rPr>
              <a:t>627-586</a:t>
            </a:r>
            <a:endParaRPr lang="en-US" sz="1400" dirty="0">
              <a:solidFill>
                <a:prstClr val="black"/>
              </a:solidFill>
            </a:endParaRPr>
          </a:p>
        </p:txBody>
      </p:sp>
      <p:sp>
        <p:nvSpPr>
          <p:cNvPr id="53" name="TextBox 52"/>
          <p:cNvSpPr txBox="1"/>
          <p:nvPr/>
        </p:nvSpPr>
        <p:spPr>
          <a:xfrm>
            <a:off x="1650244" y="5807837"/>
            <a:ext cx="458780" cy="307777"/>
          </a:xfrm>
          <a:prstGeom prst="rect">
            <a:avLst/>
          </a:prstGeom>
          <a:noFill/>
        </p:spPr>
        <p:txBody>
          <a:bodyPr wrap="none" rtlCol="0">
            <a:spAutoFit/>
          </a:bodyPr>
          <a:lstStyle/>
          <a:p>
            <a:r>
              <a:rPr lang="en-US" sz="1400" dirty="0" smtClean="0">
                <a:solidFill>
                  <a:prstClr val="black"/>
                </a:solidFill>
              </a:rPr>
              <a:t>586</a:t>
            </a:r>
            <a:endParaRPr lang="en-US" sz="1400" dirty="0">
              <a:solidFill>
                <a:prstClr val="black"/>
              </a:solidFill>
            </a:endParaRPr>
          </a:p>
        </p:txBody>
      </p:sp>
    </p:spTree>
    <p:extLst>
      <p:ext uri="{BB962C8B-B14F-4D97-AF65-F5344CB8AC3E}">
        <p14:creationId xmlns:p14="http://schemas.microsoft.com/office/powerpoint/2010/main" val="8127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868" y="1064752"/>
            <a:ext cx="730300" cy="1096371"/>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740" y="4648200"/>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713" y="4648200"/>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2557"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32" y="3244333"/>
            <a:ext cx="1187505" cy="369332"/>
          </a:xfrm>
          <a:prstGeom prst="rect">
            <a:avLst/>
          </a:prstGeom>
          <a:noFill/>
        </p:spPr>
        <p:txBody>
          <a:bodyPr wrap="none" rtlCol="0">
            <a:spAutoFit/>
          </a:bodyPr>
          <a:lstStyle/>
          <a:p>
            <a:r>
              <a:rPr lang="en-US" dirty="0" smtClean="0"/>
              <a:t>Early Kings</a:t>
            </a:r>
            <a:endParaRPr lang="en-US" dirty="0"/>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799" y="4627521"/>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200" y="462752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2133600"/>
            <a:ext cx="1051891" cy="523220"/>
          </a:xfrm>
          <a:prstGeom prst="rect">
            <a:avLst/>
          </a:prstGeom>
          <a:noFill/>
        </p:spPr>
        <p:txBody>
          <a:bodyPr wrap="none" rtlCol="0">
            <a:spAutoFit/>
          </a:bodyPr>
          <a:lstStyle/>
          <a:p>
            <a:r>
              <a:rPr lang="en-US" sz="1400" dirty="0" smtClean="0"/>
              <a:t>Ahijah</a:t>
            </a:r>
          </a:p>
          <a:p>
            <a:r>
              <a:rPr lang="en-US" sz="1400" dirty="0" smtClean="0"/>
              <a:t>Man of God</a:t>
            </a:r>
            <a:endParaRPr lang="en-US" sz="1400" dirty="0"/>
          </a:p>
        </p:txBody>
      </p:sp>
      <p:pic>
        <p:nvPicPr>
          <p:cNvPr id="14" name="Picture 7" descr="Ahab-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r>
              <a:rPr lang="en-US" dirty="0" err="1" smtClean="0"/>
              <a:t>Omri</a:t>
            </a:r>
            <a:r>
              <a:rPr lang="en-US" dirty="0" smtClean="0"/>
              <a:t> Kings</a:t>
            </a:r>
            <a:endParaRPr lang="en-US" dirty="0"/>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729" y="3297855"/>
            <a:ext cx="1164101" cy="369332"/>
          </a:xfrm>
          <a:prstGeom prst="rect">
            <a:avLst/>
          </a:prstGeom>
          <a:noFill/>
        </p:spPr>
        <p:txBody>
          <a:bodyPr wrap="none" rtlCol="0">
            <a:spAutoFit/>
          </a:bodyPr>
          <a:lstStyle/>
          <a:p>
            <a:r>
              <a:rPr lang="en-US" dirty="0" smtClean="0"/>
              <a:t>Jehu Kings</a:t>
            </a:r>
            <a:endParaRPr lang="en-US" dirty="0"/>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7531" y="2207994"/>
            <a:ext cx="611113" cy="992406"/>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9146" y="2195915"/>
            <a:ext cx="747359" cy="92180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379" y="345575"/>
            <a:ext cx="1155501" cy="1734710"/>
          </a:xfrm>
          <a:prstGeom prst="rect">
            <a:avLst/>
          </a:prstGeom>
        </p:spPr>
      </p:pic>
      <p:pic>
        <p:nvPicPr>
          <p:cNvPr id="23" name="Picture 3" descr="Judean Chariot-clear.png"/>
          <p:cNvPicPr>
            <a:picLocks noChangeAspect="1"/>
          </p:cNvPicPr>
          <p:nvPr/>
        </p:nvPicPr>
        <p:blipFill rotWithShape="1">
          <a:blip r:embed="rId15" cstate="print">
            <a:extLst>
              <a:ext uri="{28A0092B-C50C-407E-A947-70E740481C1C}">
                <a14:useLocalDpi xmlns:a14="http://schemas.microsoft.com/office/drawing/2010/main" val="0"/>
              </a:ext>
            </a:extLst>
          </a:blip>
          <a:srcRect l="1" r="42469"/>
          <a:stretch/>
        </p:blipFill>
        <p:spPr bwMode="auto">
          <a:xfrm flipH="1">
            <a:off x="7373925" y="11697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575"/>
            <a:ext cx="425116" cy="246221"/>
          </a:xfrm>
          <a:prstGeom prst="rect">
            <a:avLst/>
          </a:prstGeom>
          <a:noFill/>
        </p:spPr>
        <p:txBody>
          <a:bodyPr wrap="none" rtlCol="0">
            <a:spAutoFit/>
          </a:bodyPr>
          <a:lstStyle/>
          <a:p>
            <a:r>
              <a:rPr lang="en-US" sz="1000" dirty="0" smtClean="0"/>
              <a:t>Jehu</a:t>
            </a:r>
            <a:endParaRPr lang="en-US" sz="1000" dirty="0"/>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61583" y="383651"/>
            <a:ext cx="1167417" cy="1752600"/>
          </a:xfrm>
          <a:prstGeom prst="rect">
            <a:avLst/>
          </a:prstGeom>
        </p:spPr>
      </p:pic>
      <p:sp>
        <p:nvSpPr>
          <p:cNvPr id="27" name="TextBox 26"/>
          <p:cNvSpPr txBox="1"/>
          <p:nvPr/>
        </p:nvSpPr>
        <p:spPr>
          <a:xfrm>
            <a:off x="2548248" y="1932032"/>
            <a:ext cx="554960" cy="246221"/>
          </a:xfrm>
          <a:prstGeom prst="rect">
            <a:avLst/>
          </a:prstGeom>
          <a:noFill/>
        </p:spPr>
        <p:txBody>
          <a:bodyPr wrap="none" rtlCol="0">
            <a:spAutoFit/>
          </a:bodyPr>
          <a:lstStyle/>
          <a:p>
            <a:r>
              <a:rPr lang="en-US" sz="1000" dirty="0" smtClean="0"/>
              <a:t>Baasha</a:t>
            </a:r>
            <a:endParaRPr lang="en-US" sz="1000" dirty="0"/>
          </a:p>
        </p:txBody>
      </p:sp>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57183" y="639726"/>
            <a:ext cx="737087" cy="1364395"/>
          </a:xfrm>
          <a:prstGeom prst="rect">
            <a:avLst/>
          </a:prstGeom>
        </p:spPr>
      </p:pic>
      <p:sp>
        <p:nvSpPr>
          <p:cNvPr id="29" name="TextBox 28"/>
          <p:cNvSpPr txBox="1"/>
          <p:nvPr/>
        </p:nvSpPr>
        <p:spPr>
          <a:xfrm>
            <a:off x="1066800" y="6407762"/>
            <a:ext cx="902811" cy="307777"/>
          </a:xfrm>
          <a:prstGeom prst="rect">
            <a:avLst/>
          </a:prstGeom>
          <a:noFill/>
        </p:spPr>
        <p:txBody>
          <a:bodyPr wrap="none" rtlCol="0">
            <a:spAutoFit/>
          </a:bodyPr>
          <a:lstStyle/>
          <a:p>
            <a:r>
              <a:rPr lang="en-US" sz="1400" dirty="0" smtClean="0"/>
              <a:t>Shemaiah</a:t>
            </a:r>
            <a:endParaRPr lang="en-US" sz="1400" dirty="0"/>
          </a:p>
        </p:txBody>
      </p:sp>
      <p:sp>
        <p:nvSpPr>
          <p:cNvPr id="30" name="TextBox 29"/>
          <p:cNvSpPr txBox="1"/>
          <p:nvPr/>
        </p:nvSpPr>
        <p:spPr>
          <a:xfrm>
            <a:off x="2150701" y="6367790"/>
            <a:ext cx="1350050" cy="523220"/>
          </a:xfrm>
          <a:prstGeom prst="rect">
            <a:avLst/>
          </a:prstGeom>
          <a:noFill/>
        </p:spPr>
        <p:txBody>
          <a:bodyPr wrap="none" rtlCol="0">
            <a:spAutoFit/>
          </a:bodyPr>
          <a:lstStyle/>
          <a:p>
            <a:r>
              <a:rPr lang="en-US" sz="1400" dirty="0" err="1" smtClean="0"/>
              <a:t>Azariah</a:t>
            </a:r>
            <a:endParaRPr lang="en-US" sz="1400" dirty="0" smtClean="0"/>
          </a:p>
          <a:p>
            <a:r>
              <a:rPr lang="en-US" sz="1400" dirty="0" err="1" smtClean="0"/>
              <a:t>Hanani</a:t>
            </a:r>
            <a:r>
              <a:rPr lang="en-US" sz="1400" dirty="0" smtClean="0"/>
              <a:t> the Seer</a:t>
            </a:r>
            <a:endParaRPr lang="en-US" sz="1400" dirty="0"/>
          </a:p>
        </p:txBody>
      </p:sp>
      <p:sp>
        <p:nvSpPr>
          <p:cNvPr id="21" name="TextBox 20"/>
          <p:cNvSpPr txBox="1"/>
          <p:nvPr/>
        </p:nvSpPr>
        <p:spPr>
          <a:xfrm>
            <a:off x="2261583" y="4371201"/>
            <a:ext cx="1084977" cy="276999"/>
          </a:xfrm>
          <a:prstGeom prst="rect">
            <a:avLst/>
          </a:prstGeom>
          <a:solidFill>
            <a:srgbClr val="FF0000"/>
          </a:solidFill>
        </p:spPr>
        <p:txBody>
          <a:bodyPr wrap="none" rtlCol="0">
            <a:spAutoFit/>
          </a:bodyPr>
          <a:lstStyle/>
          <a:p>
            <a:r>
              <a:rPr lang="en-US" sz="1200" b="1" dirty="0" smtClean="0"/>
              <a:t>Brings in Syria</a:t>
            </a:r>
            <a:endParaRPr lang="en-US" sz="1200" b="1" dirty="0"/>
          </a:p>
        </p:txBody>
      </p:sp>
      <p:sp>
        <p:nvSpPr>
          <p:cNvPr id="22" name="TextBox 21"/>
          <p:cNvSpPr txBox="1"/>
          <p:nvPr/>
        </p:nvSpPr>
        <p:spPr>
          <a:xfrm>
            <a:off x="2331842" y="2256710"/>
            <a:ext cx="987771" cy="400110"/>
          </a:xfrm>
          <a:prstGeom prst="rect">
            <a:avLst/>
          </a:prstGeom>
          <a:noFill/>
        </p:spPr>
        <p:txBody>
          <a:bodyPr wrap="none" rtlCol="0">
            <a:spAutoFit/>
          </a:bodyPr>
          <a:lstStyle/>
          <a:p>
            <a:r>
              <a:rPr lang="en-US" sz="1000" dirty="0" smtClean="0"/>
              <a:t>Rocks for</a:t>
            </a:r>
          </a:p>
          <a:p>
            <a:r>
              <a:rPr lang="en-US" sz="1000" dirty="0" err="1" smtClean="0"/>
              <a:t>Mizpah</a:t>
            </a:r>
            <a:r>
              <a:rPr lang="en-US" sz="1000" dirty="0" smtClean="0"/>
              <a:t> &amp; </a:t>
            </a:r>
            <a:r>
              <a:rPr lang="en-US" sz="1000" dirty="0" err="1" smtClean="0"/>
              <a:t>Geba</a:t>
            </a:r>
            <a:endParaRPr lang="en-US" sz="1000" dirty="0"/>
          </a:p>
        </p:txBody>
      </p:sp>
      <p:sp>
        <p:nvSpPr>
          <p:cNvPr id="24" name="TextBox 23"/>
          <p:cNvSpPr txBox="1"/>
          <p:nvPr/>
        </p:nvSpPr>
        <p:spPr>
          <a:xfrm>
            <a:off x="5447391" y="843598"/>
            <a:ext cx="1022627" cy="738664"/>
          </a:xfrm>
          <a:prstGeom prst="rect">
            <a:avLst/>
          </a:prstGeom>
          <a:noFill/>
        </p:spPr>
        <p:txBody>
          <a:bodyPr wrap="square" rtlCol="0">
            <a:spAutoFit/>
          </a:bodyPr>
          <a:lstStyle/>
          <a:p>
            <a:r>
              <a:rPr lang="en-US" sz="1400" dirty="0" err="1" smtClean="0"/>
              <a:t>Ahaziah</a:t>
            </a:r>
            <a:endParaRPr lang="en-US" sz="1400" dirty="0" smtClean="0"/>
          </a:p>
          <a:p>
            <a:endParaRPr lang="en-US" sz="1400" dirty="0" smtClean="0"/>
          </a:p>
          <a:p>
            <a:r>
              <a:rPr lang="en-US" sz="1400" dirty="0" smtClean="0"/>
              <a:t>    </a:t>
            </a:r>
            <a:r>
              <a:rPr lang="en-US" sz="1400" dirty="0" err="1" smtClean="0"/>
              <a:t>Jehoram</a:t>
            </a:r>
            <a:endParaRPr lang="en-US" sz="1400" dirty="0"/>
          </a:p>
        </p:txBody>
      </p:sp>
      <p:pic>
        <p:nvPicPr>
          <p:cNvPr id="1024" name="Picture 10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79840" y="1139213"/>
            <a:ext cx="454360" cy="890897"/>
          </a:xfrm>
          <a:prstGeom prst="rect">
            <a:avLst/>
          </a:prstGeom>
        </p:spPr>
      </p:pic>
      <p:pic>
        <p:nvPicPr>
          <p:cNvPr id="1025" name="Picture 10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14861" y="373721"/>
            <a:ext cx="454361" cy="843813"/>
          </a:xfrm>
          <a:prstGeom prst="rect">
            <a:avLst/>
          </a:prstGeom>
        </p:spPr>
      </p:pic>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2309" y="4213035"/>
            <a:ext cx="1236051" cy="403531"/>
          </a:xfrm>
          <a:prstGeom prst="rect">
            <a:avLst/>
          </a:prstGeom>
        </p:spPr>
      </p:pic>
      <p:sp>
        <p:nvSpPr>
          <p:cNvPr id="41" name="TextBox 40"/>
          <p:cNvSpPr txBox="1"/>
          <p:nvPr/>
        </p:nvSpPr>
        <p:spPr>
          <a:xfrm>
            <a:off x="4975943" y="4263479"/>
            <a:ext cx="880369" cy="215444"/>
          </a:xfrm>
          <a:prstGeom prst="rect">
            <a:avLst/>
          </a:prstGeom>
          <a:noFill/>
        </p:spPr>
        <p:txBody>
          <a:bodyPr wrap="none" rtlCol="0">
            <a:spAutoFit/>
          </a:bodyPr>
          <a:lstStyle/>
          <a:p>
            <a:r>
              <a:rPr lang="en-US" sz="800" i="1" dirty="0" smtClean="0">
                <a:solidFill>
                  <a:prstClr val="black"/>
                </a:solidFill>
                <a:latin typeface="AvantGarde Md BT" pitchFamily="34" charset="0"/>
                <a:cs typeface="Aharoni" pitchFamily="2" charset="-79"/>
              </a:rPr>
              <a:t>Obadiah - 830</a:t>
            </a:r>
            <a:endParaRPr lang="en-US" sz="800" i="1" dirty="0">
              <a:solidFill>
                <a:prstClr val="black"/>
              </a:solidFill>
              <a:latin typeface="AvantGarde Md BT" pitchFamily="34" charset="0"/>
              <a:cs typeface="Aharoni" pitchFamily="2" charset="-79"/>
            </a:endParaRPr>
          </a:p>
        </p:txBody>
      </p:sp>
      <p:sp>
        <p:nvSpPr>
          <p:cNvPr id="1032" name="TextBox 1031"/>
          <p:cNvSpPr txBox="1"/>
          <p:nvPr/>
        </p:nvSpPr>
        <p:spPr>
          <a:xfrm>
            <a:off x="6106603" y="4371201"/>
            <a:ext cx="893193" cy="246221"/>
          </a:xfrm>
          <a:prstGeom prst="rect">
            <a:avLst/>
          </a:prstGeom>
          <a:noFill/>
        </p:spPr>
        <p:txBody>
          <a:bodyPr wrap="none" rtlCol="0">
            <a:spAutoFit/>
          </a:bodyPr>
          <a:lstStyle/>
          <a:p>
            <a:r>
              <a:rPr lang="en-US" sz="1000" dirty="0" smtClean="0"/>
              <a:t>Killed by Jehu</a:t>
            </a:r>
            <a:endParaRPr lang="en-US" sz="1000" dirty="0"/>
          </a:p>
        </p:txBody>
      </p:sp>
      <p:sp>
        <p:nvSpPr>
          <p:cNvPr id="44" name="TextBox 43"/>
          <p:cNvSpPr txBox="1"/>
          <p:nvPr/>
        </p:nvSpPr>
        <p:spPr>
          <a:xfrm>
            <a:off x="5603329" y="1547149"/>
            <a:ext cx="893193" cy="246221"/>
          </a:xfrm>
          <a:prstGeom prst="rect">
            <a:avLst/>
          </a:prstGeom>
          <a:noFill/>
        </p:spPr>
        <p:txBody>
          <a:bodyPr wrap="none" rtlCol="0">
            <a:spAutoFit/>
          </a:bodyPr>
          <a:lstStyle/>
          <a:p>
            <a:r>
              <a:rPr lang="en-US" sz="1000" dirty="0" smtClean="0"/>
              <a:t>Killed by Jehu</a:t>
            </a:r>
            <a:endParaRPr lang="en-US" sz="1000" dirty="0"/>
          </a:p>
        </p:txBody>
      </p:sp>
    </p:spTree>
    <p:extLst>
      <p:ext uri="{BB962C8B-B14F-4D97-AF65-F5344CB8AC3E}">
        <p14:creationId xmlns:p14="http://schemas.microsoft.com/office/powerpoint/2010/main" val="1398789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277" y="462487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217" y="3277475"/>
            <a:ext cx="1164101" cy="369332"/>
          </a:xfrm>
          <a:prstGeom prst="rect">
            <a:avLst/>
          </a:prstGeom>
          <a:noFill/>
        </p:spPr>
        <p:txBody>
          <a:bodyPr wrap="none" rtlCol="0">
            <a:spAutoFit/>
          </a:bodyPr>
          <a:lstStyle/>
          <a:p>
            <a:r>
              <a:rPr lang="en-US" dirty="0" smtClean="0">
                <a:solidFill>
                  <a:prstClr val="black"/>
                </a:solidFill>
              </a:rPr>
              <a:t>Jehu Kings</a:t>
            </a:r>
            <a:endParaRPr lang="en-US" dirty="0">
              <a:solidFill>
                <a:prstClr val="black"/>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456" y="342925"/>
            <a:ext cx="1155501" cy="1734710"/>
          </a:xfrm>
          <a:prstGeom prst="rect">
            <a:avLst/>
          </a:prstGeom>
        </p:spPr>
      </p:pic>
      <p:pic>
        <p:nvPicPr>
          <p:cNvPr id="23" name="Picture 3" descr="Judean Chariot-clear.png"/>
          <p:cNvPicPr>
            <a:picLocks noChangeAspect="1"/>
          </p:cNvPicPr>
          <p:nvPr/>
        </p:nvPicPr>
        <p:blipFill rotWithShape="1">
          <a:blip r:embed="rId4" cstate="print">
            <a:extLst>
              <a:ext uri="{28A0092B-C50C-407E-A947-70E740481C1C}">
                <a14:useLocalDpi xmlns:a14="http://schemas.microsoft.com/office/drawing/2010/main" val="0"/>
              </a:ext>
            </a:extLst>
          </a:blip>
          <a:srcRect l="1" r="42469"/>
          <a:stretch/>
        </p:blipFill>
        <p:spPr bwMode="auto">
          <a:xfrm flipH="1">
            <a:off x="1570856" y="116312"/>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6925"/>
            <a:ext cx="425116" cy="246221"/>
          </a:xfrm>
          <a:prstGeom prst="rect">
            <a:avLst/>
          </a:prstGeom>
          <a:noFill/>
        </p:spPr>
        <p:txBody>
          <a:bodyPr wrap="none" rtlCol="0">
            <a:spAutoFit/>
          </a:bodyPr>
          <a:lstStyle/>
          <a:p>
            <a:r>
              <a:rPr lang="en-US" sz="1000" dirty="0" smtClean="0">
                <a:solidFill>
                  <a:prstClr val="black"/>
                </a:solidFill>
              </a:rPr>
              <a:t>Jehu</a:t>
            </a:r>
            <a:endParaRPr lang="en-US" sz="1000" dirty="0">
              <a:solidFill>
                <a:prstClr val="black"/>
              </a:solidFill>
            </a:endParaRP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08" y="327747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072" y="1066799"/>
            <a:ext cx="795557" cy="119433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176" y="1066799"/>
            <a:ext cx="609495" cy="101083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014" y="1066800"/>
            <a:ext cx="795557" cy="119433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8385" y="1068766"/>
            <a:ext cx="528787" cy="98203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803" y="462135"/>
            <a:ext cx="1050527" cy="1803937"/>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8102" y="555297"/>
            <a:ext cx="821927" cy="1526435"/>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4681" y="1071733"/>
            <a:ext cx="795557" cy="119433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3461" y="1078635"/>
            <a:ext cx="606669" cy="1039445"/>
          </a:xfrm>
          <a:prstGeom prst="rect">
            <a:avLst/>
          </a:prstGeom>
        </p:spPr>
      </p:pic>
      <p:sp>
        <p:nvSpPr>
          <p:cNvPr id="26" name="Rectangle 25"/>
          <p:cNvSpPr/>
          <p:nvPr/>
        </p:nvSpPr>
        <p:spPr>
          <a:xfrm>
            <a:off x="3020066" y="2261137"/>
            <a:ext cx="665567" cy="246221"/>
          </a:xfrm>
          <a:prstGeom prst="rect">
            <a:avLst/>
          </a:prstGeom>
        </p:spPr>
        <p:txBody>
          <a:bodyPr wrap="none">
            <a:spAutoFit/>
          </a:bodyPr>
          <a:lstStyle/>
          <a:p>
            <a:r>
              <a:rPr lang="en-US" sz="1000" dirty="0" smtClean="0"/>
              <a:t>Jehoahaz</a:t>
            </a:r>
            <a:endParaRPr lang="en-US" sz="1000" dirty="0"/>
          </a:p>
        </p:txBody>
      </p:sp>
      <p:sp>
        <p:nvSpPr>
          <p:cNvPr id="49" name="Rectangle 48"/>
          <p:cNvSpPr/>
          <p:nvPr/>
        </p:nvSpPr>
        <p:spPr>
          <a:xfrm>
            <a:off x="3906433" y="2266072"/>
            <a:ext cx="760144" cy="553998"/>
          </a:xfrm>
          <a:prstGeom prst="rect">
            <a:avLst/>
          </a:prstGeom>
        </p:spPr>
        <p:txBody>
          <a:bodyPr wrap="none">
            <a:spAutoFit/>
          </a:bodyPr>
          <a:lstStyle/>
          <a:p>
            <a:r>
              <a:rPr lang="en-US" sz="1000" dirty="0" smtClean="0"/>
              <a:t>Jehoash</a:t>
            </a:r>
          </a:p>
          <a:p>
            <a:r>
              <a:rPr lang="en-US" sz="1000" dirty="0" smtClean="0"/>
              <a:t>Elisha &amp; </a:t>
            </a:r>
          </a:p>
          <a:p>
            <a:r>
              <a:rPr lang="en-US" sz="1000" dirty="0" smtClean="0"/>
              <a:t>the Arrows</a:t>
            </a:r>
            <a:endParaRPr lang="en-US" sz="1000" dirty="0"/>
          </a:p>
        </p:txBody>
      </p:sp>
      <p:sp>
        <p:nvSpPr>
          <p:cNvPr id="50" name="Rectangle 49"/>
          <p:cNvSpPr/>
          <p:nvPr/>
        </p:nvSpPr>
        <p:spPr>
          <a:xfrm>
            <a:off x="4860935" y="2261136"/>
            <a:ext cx="793807" cy="246221"/>
          </a:xfrm>
          <a:prstGeom prst="rect">
            <a:avLst/>
          </a:prstGeom>
        </p:spPr>
        <p:txBody>
          <a:bodyPr wrap="none">
            <a:spAutoFit/>
          </a:bodyPr>
          <a:lstStyle/>
          <a:p>
            <a:r>
              <a:rPr lang="en-US" sz="1000" dirty="0" smtClean="0"/>
              <a:t>Jeroboam II</a:t>
            </a:r>
            <a:endParaRPr lang="en-US" sz="1000" dirty="0"/>
          </a:p>
        </p:txBody>
      </p:sp>
      <p:sp>
        <p:nvSpPr>
          <p:cNvPr id="51" name="Rectangle 50"/>
          <p:cNvSpPr/>
          <p:nvPr/>
        </p:nvSpPr>
        <p:spPr>
          <a:xfrm>
            <a:off x="5997093" y="2261135"/>
            <a:ext cx="692818" cy="246221"/>
          </a:xfrm>
          <a:prstGeom prst="rect">
            <a:avLst/>
          </a:prstGeom>
        </p:spPr>
        <p:txBody>
          <a:bodyPr wrap="none">
            <a:spAutoFit/>
          </a:bodyPr>
          <a:lstStyle/>
          <a:p>
            <a:r>
              <a:rPr lang="en-US" sz="1000" dirty="0" smtClean="0"/>
              <a:t>Zechariah</a:t>
            </a:r>
            <a:endParaRPr lang="en-US" sz="1000" dirty="0"/>
          </a:p>
        </p:txBody>
      </p:sp>
      <p:sp>
        <p:nvSpPr>
          <p:cNvPr id="52" name="TextBox 51"/>
          <p:cNvSpPr txBox="1"/>
          <p:nvPr/>
        </p:nvSpPr>
        <p:spPr>
          <a:xfrm>
            <a:off x="1774704" y="2081732"/>
            <a:ext cx="617477" cy="246221"/>
          </a:xfrm>
          <a:prstGeom prst="rect">
            <a:avLst/>
          </a:prstGeom>
          <a:noFill/>
        </p:spPr>
        <p:txBody>
          <a:bodyPr wrap="none" rtlCol="0">
            <a:spAutoFit/>
          </a:bodyPr>
          <a:lstStyle/>
          <a:p>
            <a:r>
              <a:rPr lang="en-US" sz="1000" dirty="0" smtClean="0">
                <a:solidFill>
                  <a:prstClr val="black"/>
                </a:solidFill>
              </a:rPr>
              <a:t>841-814</a:t>
            </a:r>
            <a:endParaRPr lang="en-US" sz="1000" dirty="0">
              <a:solidFill>
                <a:prstClr val="black"/>
              </a:solidFill>
            </a:endParaRPr>
          </a:p>
        </p:txBody>
      </p:sp>
      <p:sp>
        <p:nvSpPr>
          <p:cNvPr id="53" name="TextBox 52"/>
          <p:cNvSpPr txBox="1"/>
          <p:nvPr/>
        </p:nvSpPr>
        <p:spPr>
          <a:xfrm>
            <a:off x="4949099" y="2480353"/>
            <a:ext cx="617477" cy="246221"/>
          </a:xfrm>
          <a:prstGeom prst="rect">
            <a:avLst/>
          </a:prstGeom>
          <a:noFill/>
        </p:spPr>
        <p:txBody>
          <a:bodyPr wrap="none" rtlCol="0">
            <a:spAutoFit/>
          </a:bodyPr>
          <a:lstStyle/>
          <a:p>
            <a:r>
              <a:rPr lang="en-US" sz="1000" dirty="0" smtClean="0">
                <a:solidFill>
                  <a:prstClr val="black"/>
                </a:solidFill>
              </a:rPr>
              <a:t>793-753</a:t>
            </a:r>
            <a:endParaRPr lang="en-US" sz="1000" dirty="0">
              <a:solidFill>
                <a:prstClr val="black"/>
              </a:solidFill>
            </a:endParaRPr>
          </a:p>
        </p:txBody>
      </p:sp>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34592" y="1598357"/>
            <a:ext cx="1241287" cy="769986"/>
          </a:xfrm>
          <a:prstGeom prst="rect">
            <a:avLst/>
          </a:prstGeom>
        </p:spPr>
      </p:pic>
      <p:sp>
        <p:nvSpPr>
          <p:cNvPr id="55" name="Rectangle 54"/>
          <p:cNvSpPr/>
          <p:nvPr/>
        </p:nvSpPr>
        <p:spPr>
          <a:xfrm>
            <a:off x="7821264" y="2327953"/>
            <a:ext cx="1257267" cy="461665"/>
          </a:xfrm>
          <a:prstGeom prst="rect">
            <a:avLst/>
          </a:prstGeom>
        </p:spPr>
        <p:txBody>
          <a:bodyPr wrap="none">
            <a:spAutoFit/>
          </a:bodyPr>
          <a:lstStyle/>
          <a:p>
            <a:r>
              <a:rPr lang="en-US" sz="1200" dirty="0" err="1"/>
              <a:t>Tiglath-pileser</a:t>
            </a:r>
            <a:r>
              <a:rPr lang="en-US" sz="1200" dirty="0"/>
              <a:t> III </a:t>
            </a:r>
          </a:p>
          <a:p>
            <a:r>
              <a:rPr lang="en-US" sz="1200" dirty="0"/>
              <a:t>(745–727 </a:t>
            </a:r>
            <a:r>
              <a:rPr lang="en-US" sz="1200" cap="small" dirty="0" err="1"/>
              <a:t>b.c.</a:t>
            </a:r>
            <a:r>
              <a:rPr lang="en-US" sz="1200" dirty="0"/>
              <a:t>) </a:t>
            </a:r>
          </a:p>
        </p:txBody>
      </p:sp>
      <p:pic>
        <p:nvPicPr>
          <p:cNvPr id="56" name="Picture 2" descr="C:\Users\Danny\Documents\Danny's Bible Classes\Kings\Kings\Images\Cards\Hezekiah.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a:solidFill>
                  <a:srgbClr val="000000"/>
                </a:solidFill>
                <a:latin typeface="Aharoni" pitchFamily="2" charset="-79"/>
                <a:cs typeface="Aharoni" pitchFamily="2" charset="-79"/>
              </a:rPr>
              <a:t>Jehoiada Made covenant</a:t>
            </a:r>
          </a:p>
        </p:txBody>
      </p:sp>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6972" y="462487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505"/>
            <a:ext cx="471604" cy="246221"/>
          </a:xfrm>
          <a:prstGeom prst="rect">
            <a:avLst/>
          </a:prstGeom>
        </p:spPr>
        <p:txBody>
          <a:bodyPr wrap="none">
            <a:spAutoFit/>
          </a:bodyPr>
          <a:lstStyle/>
          <a:p>
            <a:r>
              <a:rPr lang="en-US" sz="1000" dirty="0"/>
              <a:t>J</a:t>
            </a:r>
            <a:r>
              <a:rPr lang="en-US" sz="1000" dirty="0" smtClean="0"/>
              <a:t>oash</a:t>
            </a:r>
            <a:endParaRPr lang="en-US" sz="1000" dirty="0"/>
          </a:p>
        </p:txBody>
      </p:sp>
      <p:pic>
        <p:nvPicPr>
          <p:cNvPr id="307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5" y="5986394"/>
            <a:ext cx="630301" cy="246221"/>
          </a:xfrm>
          <a:prstGeom prst="rect">
            <a:avLst/>
          </a:prstGeom>
        </p:spPr>
        <p:txBody>
          <a:bodyPr wrap="none">
            <a:spAutoFit/>
          </a:bodyPr>
          <a:lstStyle/>
          <a:p>
            <a:r>
              <a:rPr lang="en-US" sz="1000" dirty="0" err="1" smtClean="0"/>
              <a:t>Amaziah</a:t>
            </a:r>
            <a:endParaRPr lang="en-US" sz="1000" dirty="0"/>
          </a:p>
        </p:txBody>
      </p:sp>
      <p:pic>
        <p:nvPicPr>
          <p:cNvPr id="3076"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9800" y="459873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393"/>
            <a:ext cx="526106" cy="246221"/>
          </a:xfrm>
          <a:prstGeom prst="rect">
            <a:avLst/>
          </a:prstGeom>
        </p:spPr>
        <p:txBody>
          <a:bodyPr wrap="none">
            <a:spAutoFit/>
          </a:bodyPr>
          <a:lstStyle/>
          <a:p>
            <a:r>
              <a:rPr lang="en-US" sz="1000" dirty="0" err="1" smtClean="0"/>
              <a:t>Uzziah</a:t>
            </a:r>
            <a:endParaRPr lang="en-US" sz="1000" dirty="0"/>
          </a:p>
        </p:txBody>
      </p:sp>
      <p:pic>
        <p:nvPicPr>
          <p:cNvPr id="3077"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676"/>
            <a:ext cx="567784" cy="246221"/>
          </a:xfrm>
          <a:prstGeom prst="rect">
            <a:avLst/>
          </a:prstGeom>
        </p:spPr>
        <p:txBody>
          <a:bodyPr wrap="none">
            <a:spAutoFit/>
          </a:bodyPr>
          <a:lstStyle/>
          <a:p>
            <a:r>
              <a:rPr lang="en-US" sz="1000" dirty="0" err="1" smtClean="0"/>
              <a:t>Jotham</a:t>
            </a:r>
            <a:endParaRPr lang="en-US" sz="1000" dirty="0"/>
          </a:p>
        </p:txBody>
      </p:sp>
      <p:pic>
        <p:nvPicPr>
          <p:cNvPr id="307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40407"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392"/>
            <a:ext cx="437940" cy="246221"/>
          </a:xfrm>
          <a:prstGeom prst="rect">
            <a:avLst/>
          </a:prstGeom>
        </p:spPr>
        <p:txBody>
          <a:bodyPr wrap="none">
            <a:spAutoFit/>
          </a:bodyPr>
          <a:lstStyle/>
          <a:p>
            <a:r>
              <a:rPr lang="en-US" sz="1000" dirty="0" smtClean="0"/>
              <a:t>Ahaz</a:t>
            </a:r>
            <a:endParaRPr lang="en-US" sz="1000" dirty="0"/>
          </a:p>
        </p:txBody>
      </p:sp>
      <p:pic>
        <p:nvPicPr>
          <p:cNvPr id="71"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74869" y="2726574"/>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8091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5664" y="2868467"/>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66280" y="4288898"/>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98893"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680" y="4378913"/>
            <a:ext cx="1133987" cy="261610"/>
          </a:xfrm>
          <a:prstGeom prst="rect">
            <a:avLst/>
          </a:prstGeom>
          <a:solidFill>
            <a:srgbClr val="FF0000"/>
          </a:solidFill>
        </p:spPr>
        <p:txBody>
          <a:bodyPr wrap="square" rtlCol="0">
            <a:spAutoFit/>
          </a:bodyPr>
          <a:lstStyle/>
          <a:p>
            <a:r>
              <a:rPr lang="en-US" sz="1100" b="1" dirty="0" smtClean="0"/>
              <a:t>Brings in Assyria</a:t>
            </a:r>
            <a:endParaRPr lang="en-US" sz="1100" b="1" dirty="0"/>
          </a:p>
        </p:txBody>
      </p:sp>
    </p:spTree>
    <p:extLst>
      <p:ext uri="{BB962C8B-B14F-4D97-AF65-F5344CB8AC3E}">
        <p14:creationId xmlns:p14="http://schemas.microsoft.com/office/powerpoint/2010/main" val="21577502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51" y="67580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0" y="90485"/>
            <a:ext cx="1241287" cy="769986"/>
          </a:xfrm>
          <a:prstGeom prst="rect">
            <a:avLst/>
          </a:prstGeom>
        </p:spPr>
      </p:pic>
      <p:sp>
        <p:nvSpPr>
          <p:cNvPr id="55" name="Rectangle 54"/>
          <p:cNvSpPr/>
          <p:nvPr/>
        </p:nvSpPr>
        <p:spPr>
          <a:xfrm>
            <a:off x="3076762" y="820081"/>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523"/>
            <a:ext cx="526106" cy="246221"/>
          </a:xfrm>
          <a:prstGeom prst="rect">
            <a:avLst/>
          </a:prstGeom>
        </p:spPr>
        <p:txBody>
          <a:bodyPr wrap="none">
            <a:spAutoFit/>
          </a:bodyPr>
          <a:lstStyle/>
          <a:p>
            <a:r>
              <a:rPr lang="en-US" sz="1000" dirty="0" err="1" smtClean="0">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806"/>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197" y="453899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522"/>
            <a:ext cx="437940" cy="246221"/>
          </a:xfrm>
          <a:prstGeom prst="rect">
            <a:avLst/>
          </a:prstGeom>
        </p:spPr>
        <p:txBody>
          <a:bodyPr wrap="none">
            <a:spAutoFit/>
          </a:bodyPr>
          <a:lstStyle/>
          <a:p>
            <a:r>
              <a:rPr lang="en-US" sz="1000" dirty="0" smtClean="0">
                <a:solidFill>
                  <a:prstClr val="black"/>
                </a:solidFill>
              </a:rPr>
              <a:t>Ahaz</a:t>
            </a:r>
            <a:endParaRPr lang="en-US" sz="1000" dirty="0">
              <a:solidFill>
                <a:prstClr val="black"/>
              </a:solidFill>
            </a:endParaRP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62" y="1360595"/>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2"/>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07" y="656609"/>
            <a:ext cx="1332416" cy="369332"/>
          </a:xfrm>
          <a:prstGeom prst="rect">
            <a:avLst/>
          </a:prstGeom>
          <a:noFill/>
        </p:spPr>
        <p:txBody>
          <a:bodyPr wrap="none" rtlCol="0">
            <a:spAutoFit/>
          </a:bodyPr>
          <a:lstStyle/>
          <a:p>
            <a:r>
              <a:rPr lang="en-US" dirty="0" smtClean="0">
                <a:solidFill>
                  <a:prstClr val="black"/>
                </a:solidFill>
              </a:rPr>
              <a:t>Judah Alone</a:t>
            </a:r>
            <a:endParaRPr lang="en-US" dirty="0">
              <a:solidFill>
                <a:prstClr val="black"/>
              </a:solidFill>
            </a:endParaRPr>
          </a:p>
        </p:txBody>
      </p:sp>
      <p:sp>
        <p:nvSpPr>
          <p:cNvPr id="3" name="TextBox 2"/>
          <p:cNvSpPr txBox="1"/>
          <p:nvPr/>
        </p:nvSpPr>
        <p:spPr>
          <a:xfrm>
            <a:off x="2432683" y="1721484"/>
            <a:ext cx="2170209" cy="1477328"/>
          </a:xfrm>
          <a:prstGeom prst="rect">
            <a:avLst/>
          </a:prstGeom>
          <a:noFill/>
        </p:spPr>
        <p:txBody>
          <a:bodyPr wrap="none" rtlCol="0">
            <a:spAutoFit/>
          </a:bodyPr>
          <a:lstStyle/>
          <a:p>
            <a:r>
              <a:rPr lang="en-US" dirty="0" smtClean="0"/>
              <a:t>Shallum        752</a:t>
            </a:r>
          </a:p>
          <a:p>
            <a:r>
              <a:rPr lang="en-US" dirty="0" err="1" smtClean="0"/>
              <a:t>Menahem</a:t>
            </a:r>
            <a:r>
              <a:rPr lang="en-US" dirty="0" smtClean="0"/>
              <a:t>    752-742</a:t>
            </a:r>
          </a:p>
          <a:p>
            <a:r>
              <a:rPr lang="en-US" dirty="0" err="1" smtClean="0"/>
              <a:t>Pekahiah</a:t>
            </a:r>
            <a:r>
              <a:rPr lang="en-US" dirty="0" smtClean="0"/>
              <a:t>      742-740</a:t>
            </a:r>
          </a:p>
          <a:p>
            <a:r>
              <a:rPr lang="en-US" dirty="0" err="1" smtClean="0"/>
              <a:t>Pekah</a:t>
            </a:r>
            <a:r>
              <a:rPr lang="en-US" dirty="0" smtClean="0"/>
              <a:t>(752)  740-732</a:t>
            </a:r>
          </a:p>
          <a:p>
            <a:r>
              <a:rPr lang="en-US" dirty="0" err="1" smtClean="0"/>
              <a:t>Hoshea</a:t>
            </a:r>
            <a:r>
              <a:rPr lang="en-US" dirty="0" smtClean="0"/>
              <a:t>         732-722</a:t>
            </a:r>
            <a:endParaRPr lang="en-US" dirty="0"/>
          </a:p>
        </p:txBody>
      </p:sp>
      <p:cxnSp>
        <p:nvCxnSpPr>
          <p:cNvPr id="6" name="Straight Connector 5"/>
          <p:cNvCxnSpPr/>
          <p:nvPr/>
        </p:nvCxnSpPr>
        <p:spPr>
          <a:xfrm>
            <a:off x="2432683"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737" y="2770826"/>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281" y="27345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59507" y="4432686"/>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smtClean="0">
                <a:solidFill>
                  <a:srgbClr val="000000"/>
                </a:solidFill>
                <a:latin typeface="Aharoni" pitchFamily="2" charset="-79"/>
                <a:cs typeface="Aharoni" pitchFamily="2" charset="-79"/>
              </a:rPr>
              <a:t>Made </a:t>
            </a:r>
            <a:r>
              <a:rPr lang="en-US" altLang="en-US" sz="1000" dirty="0">
                <a:solidFill>
                  <a:srgbClr val="000000"/>
                </a:solidFill>
                <a:latin typeface="Aharoni" pitchFamily="2" charset="-79"/>
                <a:cs typeface="Aharoni" pitchFamily="2" charset="-79"/>
              </a:rPr>
              <a:t>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789" y="27495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4469" y="4775996"/>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0694" y="5318639"/>
            <a:ext cx="1773305" cy="46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8053" y="5774264"/>
            <a:ext cx="1654455" cy="46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59507" y="2365250"/>
            <a:ext cx="957313" cy="369332"/>
          </a:xfrm>
          <a:prstGeom prst="rect">
            <a:avLst/>
          </a:prstGeom>
        </p:spPr>
        <p:txBody>
          <a:bodyPr wrap="none">
            <a:spAutoFit/>
          </a:bodyPr>
          <a:lstStyle/>
          <a:p>
            <a:r>
              <a:rPr lang="en-US" dirty="0" smtClean="0"/>
              <a:t>640-609</a:t>
            </a:r>
            <a:endParaRPr lang="en-US" dirty="0"/>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186908" y="2401494"/>
            <a:ext cx="957313" cy="369332"/>
          </a:xfrm>
          <a:prstGeom prst="rect">
            <a:avLst/>
          </a:prstGeom>
        </p:spPr>
        <p:txBody>
          <a:bodyPr wrap="none">
            <a:spAutoFit/>
          </a:bodyPr>
          <a:lstStyle/>
          <a:p>
            <a:r>
              <a:rPr lang="en-US" dirty="0" smtClean="0"/>
              <a:t>697-642</a:t>
            </a:r>
            <a:endParaRPr lang="en-US" dirty="0"/>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6070" y="6292816"/>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535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51" y="675805"/>
            <a:ext cx="1116268" cy="369332"/>
          </a:xfrm>
          <a:prstGeom prst="rect">
            <a:avLst/>
          </a:prstGeom>
          <a:noFill/>
        </p:spPr>
        <p:txBody>
          <a:bodyPr wrap="none" rtlCol="0">
            <a:spAutoFit/>
          </a:bodyPr>
          <a:lstStyle/>
          <a:p>
            <a:r>
              <a:rPr lang="en-US" dirty="0" smtClean="0">
                <a:solidFill>
                  <a:prstClr val="black"/>
                </a:solidFill>
              </a:rPr>
              <a:t>Confusing</a:t>
            </a:r>
            <a:endParaRPr lang="en-US" dirty="0">
              <a:solidFill>
                <a:prstClr val="black"/>
              </a:solidFill>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0" y="90485"/>
            <a:ext cx="1241287" cy="769986"/>
          </a:xfrm>
          <a:prstGeom prst="rect">
            <a:avLst/>
          </a:prstGeom>
        </p:spPr>
      </p:pic>
      <p:sp>
        <p:nvSpPr>
          <p:cNvPr id="55" name="Rectangle 54"/>
          <p:cNvSpPr/>
          <p:nvPr/>
        </p:nvSpPr>
        <p:spPr>
          <a:xfrm>
            <a:off x="3076762" y="820081"/>
            <a:ext cx="1257267" cy="461665"/>
          </a:xfrm>
          <a:prstGeom prst="rect">
            <a:avLst/>
          </a:prstGeom>
        </p:spPr>
        <p:txBody>
          <a:bodyPr wrap="none">
            <a:spAutoFit/>
          </a:bodyPr>
          <a:lstStyle/>
          <a:p>
            <a:r>
              <a:rPr lang="en-US" sz="1200" dirty="0" err="1">
                <a:solidFill>
                  <a:prstClr val="black"/>
                </a:solidFill>
              </a:rPr>
              <a:t>Tiglath-pileser</a:t>
            </a:r>
            <a:r>
              <a:rPr lang="en-US" sz="1200" dirty="0">
                <a:solidFill>
                  <a:prstClr val="black"/>
                </a:solidFill>
              </a:rPr>
              <a:t> III </a:t>
            </a:r>
          </a:p>
          <a:p>
            <a:r>
              <a:rPr lang="en-US" sz="1200" dirty="0">
                <a:solidFill>
                  <a:prstClr val="black"/>
                </a:solidFill>
              </a:rPr>
              <a:t>(745–727 </a:t>
            </a:r>
            <a:r>
              <a:rPr lang="en-US" sz="1200" cap="small" dirty="0" err="1">
                <a:solidFill>
                  <a:prstClr val="black"/>
                </a:solidFill>
              </a:rPr>
              <a:t>b.c.</a:t>
            </a:r>
            <a:r>
              <a:rPr lang="en-US" sz="1200" dirty="0">
                <a:solidFill>
                  <a:prstClr val="black"/>
                </a:solidFill>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523"/>
            <a:ext cx="526106" cy="246221"/>
          </a:xfrm>
          <a:prstGeom prst="rect">
            <a:avLst/>
          </a:prstGeom>
        </p:spPr>
        <p:txBody>
          <a:bodyPr wrap="none">
            <a:spAutoFit/>
          </a:bodyPr>
          <a:lstStyle/>
          <a:p>
            <a:r>
              <a:rPr lang="en-US" sz="1000" dirty="0" err="1" smtClean="0">
                <a:solidFill>
                  <a:prstClr val="black"/>
                </a:solidFill>
              </a:rPr>
              <a:t>Uzziah</a:t>
            </a:r>
            <a:endParaRPr lang="en-US" sz="1000" dirty="0">
              <a:solidFill>
                <a:prstClr val="black"/>
              </a:solidFill>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806"/>
            <a:ext cx="567784" cy="246221"/>
          </a:xfrm>
          <a:prstGeom prst="rect">
            <a:avLst/>
          </a:prstGeom>
        </p:spPr>
        <p:txBody>
          <a:bodyPr wrap="none">
            <a:spAutoFit/>
          </a:bodyPr>
          <a:lstStyle/>
          <a:p>
            <a:r>
              <a:rPr lang="en-US" sz="1000" dirty="0" err="1" smtClean="0">
                <a:solidFill>
                  <a:prstClr val="black"/>
                </a:solidFill>
              </a:rPr>
              <a:t>Jotham</a:t>
            </a:r>
            <a:endParaRPr lang="en-US" sz="1000" dirty="0">
              <a:solidFill>
                <a:prstClr val="black"/>
              </a:solidFill>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197" y="453899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522"/>
            <a:ext cx="437940" cy="246221"/>
          </a:xfrm>
          <a:prstGeom prst="rect">
            <a:avLst/>
          </a:prstGeom>
        </p:spPr>
        <p:txBody>
          <a:bodyPr wrap="none">
            <a:spAutoFit/>
          </a:bodyPr>
          <a:lstStyle/>
          <a:p>
            <a:r>
              <a:rPr lang="en-US" sz="1000" dirty="0" smtClean="0">
                <a:solidFill>
                  <a:prstClr val="black"/>
                </a:solidFill>
              </a:rPr>
              <a:t>Ahaz</a:t>
            </a:r>
            <a:endParaRPr lang="en-US" sz="1000" dirty="0">
              <a:solidFill>
                <a:prstClr val="black"/>
              </a:solidFill>
            </a:endParaRP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62" y="1360595"/>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2"/>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07" y="656609"/>
            <a:ext cx="1332416" cy="369332"/>
          </a:xfrm>
          <a:prstGeom prst="rect">
            <a:avLst/>
          </a:prstGeom>
          <a:noFill/>
        </p:spPr>
        <p:txBody>
          <a:bodyPr wrap="none" rtlCol="0">
            <a:spAutoFit/>
          </a:bodyPr>
          <a:lstStyle/>
          <a:p>
            <a:r>
              <a:rPr lang="en-US" dirty="0" smtClean="0">
                <a:solidFill>
                  <a:prstClr val="black"/>
                </a:solidFill>
              </a:rPr>
              <a:t>Judah Alone</a:t>
            </a:r>
            <a:endParaRPr lang="en-US" dirty="0">
              <a:solidFill>
                <a:prstClr val="black"/>
              </a:solidFill>
            </a:endParaRPr>
          </a:p>
        </p:txBody>
      </p:sp>
      <p:sp>
        <p:nvSpPr>
          <p:cNvPr id="3" name="TextBox 2"/>
          <p:cNvSpPr txBox="1"/>
          <p:nvPr/>
        </p:nvSpPr>
        <p:spPr>
          <a:xfrm>
            <a:off x="2432683" y="1721484"/>
            <a:ext cx="2170209" cy="1477328"/>
          </a:xfrm>
          <a:prstGeom prst="rect">
            <a:avLst/>
          </a:prstGeom>
          <a:noFill/>
        </p:spPr>
        <p:txBody>
          <a:bodyPr wrap="none" rtlCol="0">
            <a:spAutoFit/>
          </a:bodyPr>
          <a:lstStyle/>
          <a:p>
            <a:r>
              <a:rPr lang="en-US" dirty="0" smtClean="0">
                <a:solidFill>
                  <a:prstClr val="black"/>
                </a:solidFill>
              </a:rPr>
              <a:t>Shallum        752</a:t>
            </a:r>
          </a:p>
          <a:p>
            <a:r>
              <a:rPr lang="en-US" dirty="0" err="1" smtClean="0">
                <a:solidFill>
                  <a:prstClr val="black"/>
                </a:solidFill>
              </a:rPr>
              <a:t>Menahem</a:t>
            </a:r>
            <a:r>
              <a:rPr lang="en-US" dirty="0" smtClean="0">
                <a:solidFill>
                  <a:prstClr val="black"/>
                </a:solidFill>
              </a:rPr>
              <a:t>    752-742</a:t>
            </a:r>
          </a:p>
          <a:p>
            <a:r>
              <a:rPr lang="en-US" dirty="0" err="1" smtClean="0">
                <a:solidFill>
                  <a:prstClr val="black"/>
                </a:solidFill>
              </a:rPr>
              <a:t>Pekahiah</a:t>
            </a:r>
            <a:r>
              <a:rPr lang="en-US" dirty="0" smtClean="0">
                <a:solidFill>
                  <a:prstClr val="black"/>
                </a:solidFill>
              </a:rPr>
              <a:t>      742-740</a:t>
            </a:r>
          </a:p>
          <a:p>
            <a:r>
              <a:rPr lang="en-US" dirty="0" err="1" smtClean="0">
                <a:solidFill>
                  <a:prstClr val="black"/>
                </a:solidFill>
              </a:rPr>
              <a:t>Pekah</a:t>
            </a:r>
            <a:r>
              <a:rPr lang="en-US" dirty="0" smtClean="0">
                <a:solidFill>
                  <a:prstClr val="black"/>
                </a:solidFill>
              </a:rPr>
              <a:t>(752)  740-732</a:t>
            </a:r>
          </a:p>
          <a:p>
            <a:r>
              <a:rPr lang="en-US" dirty="0" err="1" smtClean="0">
                <a:solidFill>
                  <a:prstClr val="black"/>
                </a:solidFill>
              </a:rPr>
              <a:t>Hoshea</a:t>
            </a:r>
            <a:r>
              <a:rPr lang="en-US" dirty="0" smtClean="0">
                <a:solidFill>
                  <a:prstClr val="black"/>
                </a:solidFill>
              </a:rPr>
              <a:t>         732-722</a:t>
            </a:r>
            <a:endParaRPr lang="en-US" dirty="0">
              <a:solidFill>
                <a:prstClr val="black"/>
              </a:solidFill>
            </a:endParaRPr>
          </a:p>
        </p:txBody>
      </p:sp>
      <p:cxnSp>
        <p:nvCxnSpPr>
          <p:cNvPr id="6" name="Straight Connector 5"/>
          <p:cNvCxnSpPr/>
          <p:nvPr/>
        </p:nvCxnSpPr>
        <p:spPr>
          <a:xfrm>
            <a:off x="2432683"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6924" y="1691226"/>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7468" y="16549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71694" y="3340000"/>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hangingPunct="1"/>
            <a:r>
              <a:rPr lang="en-US" altLang="en-US" sz="1000" dirty="0" smtClean="0">
                <a:solidFill>
                  <a:srgbClr val="000000"/>
                </a:solidFill>
                <a:latin typeface="Aharoni" pitchFamily="2" charset="-79"/>
                <a:cs typeface="Aharoni" pitchFamily="2" charset="-79"/>
              </a:rPr>
              <a:t>Made </a:t>
            </a:r>
            <a:r>
              <a:rPr lang="en-US" altLang="en-US" sz="1000" dirty="0">
                <a:solidFill>
                  <a:srgbClr val="000000"/>
                </a:solidFill>
                <a:latin typeface="Aharoni" pitchFamily="2" charset="-79"/>
                <a:cs typeface="Aharoni" pitchFamily="2" charset="-79"/>
              </a:rPr>
              <a:t>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5976" y="16699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89376" y="3680119"/>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74134" y="443673"/>
            <a:ext cx="1773305" cy="46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2983" y="6245"/>
            <a:ext cx="1654455" cy="46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71694" y="1285650"/>
            <a:ext cx="957313" cy="369332"/>
          </a:xfrm>
          <a:prstGeom prst="rect">
            <a:avLst/>
          </a:prstGeom>
        </p:spPr>
        <p:txBody>
          <a:bodyPr wrap="none">
            <a:spAutoFit/>
          </a:bodyPr>
          <a:lstStyle/>
          <a:p>
            <a:r>
              <a:rPr lang="en-US" dirty="0" smtClean="0">
                <a:solidFill>
                  <a:prstClr val="black"/>
                </a:solidFill>
              </a:rPr>
              <a:t>640-609</a:t>
            </a:r>
            <a:endParaRPr lang="en-US" dirty="0">
              <a:solidFill>
                <a:prstClr val="black"/>
              </a:solidFill>
            </a:endParaRP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5199095" y="1321894"/>
            <a:ext cx="957313" cy="369332"/>
          </a:xfrm>
          <a:prstGeom prst="rect">
            <a:avLst/>
          </a:prstGeom>
        </p:spPr>
        <p:txBody>
          <a:bodyPr wrap="none">
            <a:spAutoFit/>
          </a:bodyPr>
          <a:lstStyle/>
          <a:p>
            <a:r>
              <a:rPr lang="en-US" dirty="0" smtClean="0">
                <a:solidFill>
                  <a:prstClr val="black"/>
                </a:solidFill>
              </a:rPr>
              <a:t>697-642</a:t>
            </a:r>
            <a:endParaRPr lang="en-US" dirty="0">
              <a:solidFill>
                <a:prstClr val="black"/>
              </a:solidFill>
            </a:endParaRP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19989" y="881420"/>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99095" y="4181590"/>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389521" y="3862937"/>
            <a:ext cx="535724" cy="369332"/>
          </a:xfrm>
          <a:prstGeom prst="rect">
            <a:avLst/>
          </a:prstGeom>
        </p:spPr>
        <p:txBody>
          <a:bodyPr wrap="none">
            <a:spAutoFit/>
          </a:bodyPr>
          <a:lstStyle/>
          <a:p>
            <a:r>
              <a:rPr lang="en-US" dirty="0" smtClean="0">
                <a:solidFill>
                  <a:prstClr val="black"/>
                </a:solidFill>
              </a:rPr>
              <a:t>609</a:t>
            </a:r>
            <a:endParaRPr lang="en-US" dirty="0">
              <a:solidFill>
                <a:prstClr val="black"/>
              </a:solidFill>
            </a:endParaRPr>
          </a:p>
        </p:txBody>
      </p:sp>
      <p:pic>
        <p:nvPicPr>
          <p:cNvPr id="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10829" y="4172819"/>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276725" y="5467375"/>
            <a:ext cx="707822" cy="369332"/>
          </a:xfrm>
          <a:prstGeom prst="rect">
            <a:avLst/>
          </a:prstGeom>
        </p:spPr>
        <p:txBody>
          <a:bodyPr wrap="none">
            <a:spAutoFit/>
          </a:bodyPr>
          <a:lstStyle/>
          <a:p>
            <a:r>
              <a:rPr lang="en-US" dirty="0" smtClean="0">
                <a:solidFill>
                  <a:prstClr val="black"/>
                </a:solidFill>
              </a:rPr>
              <a:t>Egypt</a:t>
            </a:r>
            <a:endParaRPr lang="en-US" dirty="0">
              <a:solidFill>
                <a:prstClr val="black"/>
              </a:solidFill>
            </a:endParaRPr>
          </a:p>
        </p:txBody>
      </p:sp>
      <p:pic>
        <p:nvPicPr>
          <p:cNvPr id="8"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39134" y="4181590"/>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56408" y="5500691"/>
            <a:ext cx="766742" cy="11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10829" y="6561430"/>
            <a:ext cx="941733" cy="369332"/>
          </a:xfrm>
          <a:prstGeom prst="rect">
            <a:avLst/>
          </a:prstGeom>
        </p:spPr>
        <p:txBody>
          <a:bodyPr wrap="none">
            <a:spAutoFit/>
          </a:bodyPr>
          <a:lstStyle/>
          <a:p>
            <a:r>
              <a:rPr lang="en-US" dirty="0" smtClean="0">
                <a:solidFill>
                  <a:prstClr val="black"/>
                </a:solidFill>
              </a:rPr>
              <a:t>Babylon</a:t>
            </a:r>
            <a:endParaRPr lang="en-US" dirty="0">
              <a:solidFill>
                <a:prstClr val="black"/>
              </a:solidFill>
            </a:endParaRPr>
          </a:p>
        </p:txBody>
      </p:sp>
      <p:sp>
        <p:nvSpPr>
          <p:cNvPr id="40" name="Rectangle 39"/>
          <p:cNvSpPr/>
          <p:nvPr/>
        </p:nvSpPr>
        <p:spPr>
          <a:xfrm>
            <a:off x="7542018" y="5720633"/>
            <a:ext cx="941733" cy="369332"/>
          </a:xfrm>
          <a:prstGeom prst="rect">
            <a:avLst/>
          </a:prstGeom>
        </p:spPr>
        <p:txBody>
          <a:bodyPr wrap="none">
            <a:spAutoFit/>
          </a:bodyPr>
          <a:lstStyle/>
          <a:p>
            <a:r>
              <a:rPr lang="en-US" dirty="0" smtClean="0">
                <a:solidFill>
                  <a:prstClr val="black"/>
                </a:solidFill>
              </a:rPr>
              <a:t>Babylon</a:t>
            </a:r>
            <a:endParaRPr lang="en-US" dirty="0">
              <a:solidFill>
                <a:prstClr val="black"/>
              </a:solidFill>
            </a:endParaRPr>
          </a:p>
        </p:txBody>
      </p:sp>
      <p:sp>
        <p:nvSpPr>
          <p:cNvPr id="41" name="Rectangle 40"/>
          <p:cNvSpPr/>
          <p:nvPr/>
        </p:nvSpPr>
        <p:spPr>
          <a:xfrm>
            <a:off x="6095249" y="3890560"/>
            <a:ext cx="957313" cy="369332"/>
          </a:xfrm>
          <a:prstGeom prst="rect">
            <a:avLst/>
          </a:prstGeom>
        </p:spPr>
        <p:txBody>
          <a:bodyPr wrap="none">
            <a:spAutoFit/>
          </a:bodyPr>
          <a:lstStyle/>
          <a:p>
            <a:r>
              <a:rPr lang="en-US" dirty="0" smtClean="0">
                <a:solidFill>
                  <a:prstClr val="black"/>
                </a:solidFill>
              </a:rPr>
              <a:t>609-597</a:t>
            </a:r>
            <a:endParaRPr lang="en-US" dirty="0">
              <a:solidFill>
                <a:prstClr val="black"/>
              </a:solidFill>
            </a:endParaRPr>
          </a:p>
        </p:txBody>
      </p:sp>
      <p:sp>
        <p:nvSpPr>
          <p:cNvPr id="42" name="Rectangle 41"/>
          <p:cNvSpPr/>
          <p:nvPr/>
        </p:nvSpPr>
        <p:spPr>
          <a:xfrm>
            <a:off x="5620684" y="6221027"/>
            <a:ext cx="535724" cy="369332"/>
          </a:xfrm>
          <a:prstGeom prst="rect">
            <a:avLst/>
          </a:prstGeom>
        </p:spPr>
        <p:txBody>
          <a:bodyPr wrap="none">
            <a:spAutoFit/>
          </a:bodyPr>
          <a:lstStyle/>
          <a:p>
            <a:r>
              <a:rPr lang="en-US" dirty="0" smtClean="0">
                <a:solidFill>
                  <a:prstClr val="black"/>
                </a:solidFill>
              </a:rPr>
              <a:t>597</a:t>
            </a:r>
            <a:endParaRPr lang="en-US" dirty="0">
              <a:solidFill>
                <a:prstClr val="black"/>
              </a:solidFill>
            </a:endParaRPr>
          </a:p>
        </p:txBody>
      </p:sp>
      <p:sp>
        <p:nvSpPr>
          <p:cNvPr id="43" name="Rectangle 42"/>
          <p:cNvSpPr/>
          <p:nvPr/>
        </p:nvSpPr>
        <p:spPr>
          <a:xfrm>
            <a:off x="7509002" y="5467375"/>
            <a:ext cx="957313" cy="369332"/>
          </a:xfrm>
          <a:prstGeom prst="rect">
            <a:avLst/>
          </a:prstGeom>
        </p:spPr>
        <p:txBody>
          <a:bodyPr wrap="none">
            <a:spAutoFit/>
          </a:bodyPr>
          <a:lstStyle/>
          <a:p>
            <a:r>
              <a:rPr lang="en-US" dirty="0" smtClean="0">
                <a:solidFill>
                  <a:prstClr val="black"/>
                </a:solidFill>
              </a:rPr>
              <a:t>597-586</a:t>
            </a:r>
            <a:endParaRPr lang="en-US" dirty="0">
              <a:solidFill>
                <a:prstClr val="black"/>
              </a:solidFill>
            </a:endParaRPr>
          </a:p>
        </p:txBody>
      </p:sp>
    </p:spTree>
    <p:extLst>
      <p:ext uri="{BB962C8B-B14F-4D97-AF65-F5344CB8AC3E}">
        <p14:creationId xmlns:p14="http://schemas.microsoft.com/office/powerpoint/2010/main" val="1491094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pic>
        <p:nvPicPr>
          <p:cNvPr id="50179" name="Picture 23" descr="Josiah-ba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675" y="1477963"/>
            <a:ext cx="2471738"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#16 Josiah Card</a:t>
            </a:r>
          </a:p>
        </p:txBody>
      </p:sp>
      <p:sp>
        <p:nvSpPr>
          <p:cNvPr id="50181" name="TextBox 9"/>
          <p:cNvSpPr txBox="1">
            <a:spLocks noChangeArrowheads="1"/>
          </p:cNvSpPr>
          <p:nvPr/>
        </p:nvSpPr>
        <p:spPr bwMode="auto">
          <a:xfrm>
            <a:off x="5859463" y="3027363"/>
            <a:ext cx="395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900">
                <a:solidFill>
                  <a:srgbClr val="FFFFFF"/>
                </a:solidFill>
              </a:rPr>
              <a:t>640-609</a:t>
            </a:r>
          </a:p>
        </p:txBody>
      </p:sp>
      <p:sp>
        <p:nvSpPr>
          <p:cNvPr id="50182" name="TextBox 15"/>
          <p:cNvSpPr txBox="1">
            <a:spLocks noChangeArrowheads="1"/>
          </p:cNvSpPr>
          <p:nvPr/>
        </p:nvSpPr>
        <p:spPr bwMode="auto">
          <a:xfrm>
            <a:off x="1098550" y="5611813"/>
            <a:ext cx="64150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4400">
                <a:solidFill>
                  <a:srgbClr val="000000"/>
                </a:solidFill>
              </a:rPr>
              <a:t>JOSIAH &amp; SONS</a:t>
            </a:r>
          </a:p>
        </p:txBody>
      </p:sp>
      <p:sp>
        <p:nvSpPr>
          <p:cNvPr id="18" name="Rectangle 17"/>
          <p:cNvSpPr/>
          <p:nvPr/>
        </p:nvSpPr>
        <p:spPr>
          <a:xfrm>
            <a:off x="6878638" y="3786188"/>
            <a:ext cx="2265362" cy="585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0184" name="TextBox 5"/>
          <p:cNvSpPr txBox="1">
            <a:spLocks noChangeArrowheads="1"/>
          </p:cNvSpPr>
          <p:nvPr/>
        </p:nvSpPr>
        <p:spPr bwMode="auto">
          <a:xfrm>
            <a:off x="6837363" y="3863975"/>
            <a:ext cx="2306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00"/>
                </a:solidFill>
                <a:cs typeface="Times New Roman" pitchFamily="18" charset="0"/>
              </a:rPr>
              <a:t>Prophets</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0186"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b="1">
                <a:solidFill>
                  <a:srgbClr val="000000"/>
                </a:solidFill>
                <a:cs typeface="Times New Roman" pitchFamily="18" charset="0"/>
              </a:rPr>
              <a:t>Kings of Assyria</a:t>
            </a:r>
          </a:p>
        </p:txBody>
      </p:sp>
      <p:sp>
        <p:nvSpPr>
          <p:cNvPr id="50187" name="TextBox 6"/>
          <p:cNvSpPr txBox="1">
            <a:spLocks noChangeArrowheads="1"/>
          </p:cNvSpPr>
          <p:nvPr/>
        </p:nvSpPr>
        <p:spPr bwMode="auto">
          <a:xfrm>
            <a:off x="6932613" y="2197100"/>
            <a:ext cx="21161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r>
              <a:rPr lang="en-US" altLang="en-US">
                <a:solidFill>
                  <a:srgbClr val="000000"/>
                </a:solidFill>
                <a:cs typeface="Times New Roman" pitchFamily="18" charset="0"/>
              </a:rPr>
              <a:t>Ashurbanipal</a:t>
            </a:r>
          </a:p>
          <a:p>
            <a:pPr algn="r" eaLnBrk="1" fontAlgn="base" hangingPunct="1">
              <a:spcBef>
                <a:spcPct val="0"/>
              </a:spcBef>
              <a:spcAft>
                <a:spcPct val="0"/>
              </a:spcAft>
            </a:pPr>
            <a:r>
              <a:rPr lang="en-US" altLang="en-US">
                <a:solidFill>
                  <a:srgbClr val="000000"/>
                </a:solidFill>
                <a:cs typeface="Times New Roman" pitchFamily="18" charset="0"/>
              </a:rPr>
              <a:t>668–627</a:t>
            </a:r>
          </a:p>
          <a:p>
            <a:pPr algn="r" eaLnBrk="1" fontAlgn="base" hangingPunct="1">
              <a:spcBef>
                <a:spcPct val="0"/>
              </a:spcBef>
              <a:spcAft>
                <a:spcPct val="0"/>
              </a:spcAft>
            </a:pPr>
            <a:r>
              <a:rPr lang="en-US" altLang="en-US">
                <a:solidFill>
                  <a:srgbClr val="000000"/>
                </a:solidFill>
              </a:rPr>
              <a:t>Assur-etil-ilani </a:t>
            </a:r>
          </a:p>
          <a:p>
            <a:pPr algn="r" eaLnBrk="1" fontAlgn="base" hangingPunct="1">
              <a:spcBef>
                <a:spcPct val="0"/>
              </a:spcBef>
              <a:spcAft>
                <a:spcPct val="0"/>
              </a:spcAft>
            </a:pPr>
            <a:r>
              <a:rPr lang="en-US" altLang="en-US">
                <a:solidFill>
                  <a:srgbClr val="000000"/>
                </a:solidFill>
              </a:rPr>
              <a:t>626-607 </a:t>
            </a:r>
            <a:endParaRPr lang="en-US" altLang="en-US">
              <a:solidFill>
                <a:srgbClr val="000000"/>
              </a:solidFill>
              <a:cs typeface="Times New Roman" pitchFamily="18" charset="0"/>
            </a:endParaRPr>
          </a:p>
        </p:txBody>
      </p:sp>
      <p:pic>
        <p:nvPicPr>
          <p:cNvPr id="50188" name="Picture 22" descr="Josia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79550"/>
            <a:ext cx="2397125"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0738" y="22891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TextBox 6"/>
          <p:cNvSpPr txBox="1">
            <a:spLocks noChangeArrowheads="1"/>
          </p:cNvSpPr>
          <p:nvPr/>
        </p:nvSpPr>
        <p:spPr bwMode="auto">
          <a:xfrm>
            <a:off x="6667500" y="4443413"/>
            <a:ext cx="24144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dirty="0">
                <a:solidFill>
                  <a:srgbClr val="000000"/>
                </a:solidFill>
                <a:cs typeface="Times New Roman" pitchFamily="18" charset="0"/>
              </a:rPr>
              <a:t>Jeremiah (J)</a:t>
            </a:r>
          </a:p>
          <a:p>
            <a:pPr eaLnBrk="1" fontAlgn="base" hangingPunct="1">
              <a:spcBef>
                <a:spcPct val="0"/>
              </a:spcBef>
              <a:spcAft>
                <a:spcPct val="0"/>
              </a:spcAft>
            </a:pPr>
            <a:r>
              <a:rPr lang="en-US" altLang="en-US" dirty="0">
                <a:solidFill>
                  <a:srgbClr val="000000"/>
                </a:solidFill>
                <a:cs typeface="Times New Roman" pitchFamily="18" charset="0"/>
              </a:rPr>
              <a:t>Zephaniah (J</a:t>
            </a:r>
            <a:r>
              <a:rPr lang="en-US" altLang="en-US" dirty="0" smtClean="0">
                <a:solidFill>
                  <a:srgbClr val="000000"/>
                </a:solidFill>
                <a:cs typeface="Times New Roman" pitchFamily="18" charset="0"/>
              </a:rPr>
              <a:t>)</a:t>
            </a:r>
          </a:p>
          <a:p>
            <a:pPr eaLnBrk="1" fontAlgn="base" hangingPunct="1">
              <a:spcBef>
                <a:spcPct val="0"/>
              </a:spcBef>
              <a:spcAft>
                <a:spcPct val="0"/>
              </a:spcAft>
            </a:pPr>
            <a:r>
              <a:rPr lang="en-US" dirty="0">
                <a:solidFill>
                  <a:srgbClr val="000000"/>
                </a:solidFill>
                <a:cs typeface="Times New Roman" pitchFamily="18" charset="0"/>
              </a:rPr>
              <a:t>Habakkuk (J</a:t>
            </a:r>
            <a:r>
              <a:rPr lang="en-US" dirty="0" smtClean="0">
                <a:solidFill>
                  <a:srgbClr val="000000"/>
                </a:solidFill>
                <a:cs typeface="Times New Roman" pitchFamily="18" charset="0"/>
              </a:rPr>
              <a:t>)</a:t>
            </a:r>
          </a:p>
          <a:p>
            <a:pPr eaLnBrk="1" fontAlgn="base" hangingPunct="1">
              <a:spcBef>
                <a:spcPct val="0"/>
              </a:spcBef>
              <a:spcAft>
                <a:spcPct val="0"/>
              </a:spcAft>
            </a:pPr>
            <a:r>
              <a:rPr lang="en-US" dirty="0" smtClean="0">
                <a:solidFill>
                  <a:srgbClr val="000000"/>
                </a:solidFill>
                <a:cs typeface="Times New Roman" pitchFamily="18" charset="0"/>
              </a:rPr>
              <a:t>Nahum (Nineveh)</a:t>
            </a:r>
            <a:endParaRPr lang="en-US" dirty="0">
              <a:solidFill>
                <a:srgbClr val="000000"/>
              </a:solidFill>
              <a:cs typeface="Times New Roman" pitchFamily="18" charset="0"/>
            </a:endParaRPr>
          </a:p>
          <a:p>
            <a:pPr eaLnBrk="1" fontAlgn="base" hangingPunct="1">
              <a:spcBef>
                <a:spcPct val="0"/>
              </a:spcBef>
              <a:spcAft>
                <a:spcPct val="0"/>
              </a:spcAft>
            </a:pPr>
            <a:endParaRPr lang="en-US" altLang="en-US" dirty="0">
              <a:solidFill>
                <a:srgbClr val="000000"/>
              </a:solidFill>
              <a:cs typeface="Times New Roman" pitchFamily="18" charset="0"/>
            </a:endParaRPr>
          </a:p>
        </p:txBody>
      </p:sp>
      <p:sp>
        <p:nvSpPr>
          <p:cNvPr id="50191" name="TextBox 15"/>
          <p:cNvSpPr txBox="1">
            <a:spLocks noChangeArrowheads="1"/>
          </p:cNvSpPr>
          <p:nvPr/>
        </p:nvSpPr>
        <p:spPr bwMode="auto">
          <a:xfrm>
            <a:off x="1579563" y="5299075"/>
            <a:ext cx="206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0000"/>
                </a:solidFill>
                <a:latin typeface="Aharoni" pitchFamily="2" charset="-79"/>
                <a:cs typeface="Aharoni" pitchFamily="2" charset="-79"/>
              </a:rPr>
              <a:t>Made covenant</a:t>
            </a:r>
          </a:p>
        </p:txBody>
      </p:sp>
    </p:spTree>
    <p:extLst>
      <p:ext uri="{BB962C8B-B14F-4D97-AF65-F5344CB8AC3E}">
        <p14:creationId xmlns:p14="http://schemas.microsoft.com/office/powerpoint/2010/main" val="1248454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80962" name="Rectangle 2"/>
          <p:cNvSpPr>
            <a:spLocks noGrp="1" noChangeArrowheads="1"/>
          </p:cNvSpPr>
          <p:nvPr>
            <p:ph type="title"/>
          </p:nvPr>
        </p:nvSpPr>
        <p:spPr/>
        <p:txBody>
          <a:bodyPr/>
          <a:lstStyle/>
          <a:p>
            <a:pPr eaLnBrk="1" hangingPunct="1">
              <a:defRPr/>
            </a:pPr>
            <a:endParaRPr lang="en-US" smtClean="0"/>
          </a:p>
        </p:txBody>
      </p: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0"/>
            <a:ext cx="550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3043238"/>
            <a:ext cx="4237037"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5"/>
          <p:cNvSpPr txBox="1">
            <a:spLocks noChangeArrowheads="1"/>
          </p:cNvSpPr>
          <p:nvPr/>
        </p:nvSpPr>
        <p:spPr bwMode="auto">
          <a:xfrm>
            <a:off x="476250" y="361950"/>
            <a:ext cx="3543300" cy="222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sz="2000" b="1" dirty="0">
                <a:solidFill>
                  <a:srgbClr val="FFFFFF"/>
                </a:solidFill>
              </a:rPr>
              <a:t>2 Chronicles 35:20 - 23 </a:t>
            </a:r>
            <a:r>
              <a:rPr lang="en-US" altLang="en-US" sz="2000" baseline="30000" dirty="0">
                <a:solidFill>
                  <a:srgbClr val="FFFFFF"/>
                </a:solidFill>
                <a:latin typeface="Default"/>
              </a:rPr>
              <a:t>20</a:t>
            </a:r>
            <a:r>
              <a:rPr lang="en-US" altLang="en-US" sz="2000" dirty="0">
                <a:solidFill>
                  <a:srgbClr val="FFFFFF"/>
                </a:solidFill>
                <a:latin typeface="Default"/>
              </a:rPr>
              <a:t>After all this, when Josiah had prepared the temple, </a:t>
            </a:r>
            <a:r>
              <a:rPr lang="en-US" altLang="en-US" sz="2000" dirty="0" err="1">
                <a:solidFill>
                  <a:srgbClr val="FFFFFF"/>
                </a:solidFill>
                <a:latin typeface="Default"/>
              </a:rPr>
              <a:t>Necho</a:t>
            </a:r>
            <a:r>
              <a:rPr lang="en-US" altLang="en-US" sz="2000" dirty="0">
                <a:solidFill>
                  <a:srgbClr val="FFFFFF"/>
                </a:solidFill>
                <a:latin typeface="Default"/>
              </a:rPr>
              <a:t> king of Egypt came up to fight </a:t>
            </a:r>
            <a:r>
              <a:rPr lang="en-US" altLang="en-US" sz="2000" dirty="0" smtClean="0">
                <a:solidFill>
                  <a:srgbClr val="FFFFFF"/>
                </a:solidFill>
                <a:latin typeface="Default"/>
              </a:rPr>
              <a:t>at </a:t>
            </a:r>
            <a:r>
              <a:rPr lang="en-US" altLang="en-US" sz="2000" dirty="0">
                <a:solidFill>
                  <a:srgbClr val="FFFFFF"/>
                </a:solidFill>
                <a:latin typeface="Default"/>
              </a:rPr>
              <a:t>Carchemish by the Euphrates; and Josiah went out against him. </a:t>
            </a:r>
            <a:r>
              <a:rPr lang="en-US" altLang="en-US" sz="2000" dirty="0">
                <a:solidFill>
                  <a:srgbClr val="FFFFFF"/>
                </a:solidFill>
              </a:rPr>
              <a:t> </a:t>
            </a:r>
          </a:p>
        </p:txBody>
      </p:sp>
    </p:spTree>
    <p:extLst>
      <p:ext uri="{BB962C8B-B14F-4D97-AF65-F5344CB8AC3E}">
        <p14:creationId xmlns:p14="http://schemas.microsoft.com/office/powerpoint/2010/main" val="842168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86082" name="Rectangle 2"/>
          <p:cNvSpPr>
            <a:spLocks noGrp="1" noChangeArrowheads="1"/>
          </p:cNvSpPr>
          <p:nvPr>
            <p:ph type="title"/>
          </p:nvPr>
        </p:nvSpPr>
        <p:spPr/>
        <p:txBody>
          <a:bodyPr/>
          <a:lstStyle/>
          <a:p>
            <a:pPr eaLnBrk="1" hangingPunct="1">
              <a:defRPr/>
            </a:pPr>
            <a:r>
              <a:rPr lang="en-US" smtClean="0"/>
              <a:t>Death of Josiah</a:t>
            </a:r>
          </a:p>
        </p:txBody>
      </p:sp>
      <p:sp>
        <p:nvSpPr>
          <p:cNvPr id="65540" name="Text Box 3"/>
          <p:cNvSpPr txBox="1">
            <a:spLocks noChangeArrowheads="1"/>
          </p:cNvSpPr>
          <p:nvPr/>
        </p:nvSpPr>
        <p:spPr bwMode="auto">
          <a:xfrm>
            <a:off x="790575" y="1866900"/>
            <a:ext cx="6477000" cy="4473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altLang="en-US" b="1">
                <a:solidFill>
                  <a:srgbClr val="FFFFFF"/>
                </a:solidFill>
              </a:rPr>
              <a:t>2 Kings 23:29 - 30 (NKJV) </a:t>
            </a:r>
            <a:r>
              <a:rPr lang="en-US" altLang="en-US" baseline="30000">
                <a:solidFill>
                  <a:srgbClr val="FFFFFF"/>
                </a:solidFill>
                <a:latin typeface="Default"/>
              </a:rPr>
              <a:t>29</a:t>
            </a:r>
            <a:r>
              <a:rPr lang="en-US" altLang="en-US">
                <a:solidFill>
                  <a:srgbClr val="FFFFFF"/>
                </a:solidFill>
                <a:latin typeface="Default"/>
              </a:rPr>
              <a:t>In his days Pharaoh Necho king of Egypt went to the aid of the king of Assyria, to the River Euphrates; and King Josiah went against him. And </a:t>
            </a:r>
            <a:r>
              <a:rPr lang="en-US" altLang="en-US" i="1">
                <a:solidFill>
                  <a:srgbClr val="FFFFFF"/>
                </a:solidFill>
                <a:latin typeface="Default"/>
              </a:rPr>
              <a:t>Pharaoh Necho</a:t>
            </a:r>
            <a:r>
              <a:rPr lang="en-US" altLang="en-US">
                <a:solidFill>
                  <a:srgbClr val="FFFFFF"/>
                </a:solidFill>
                <a:latin typeface="Default"/>
              </a:rPr>
              <a:t> killed him at Megiddo when he confronted him. </a:t>
            </a:r>
            <a:r>
              <a:rPr lang="en-US" altLang="en-US">
                <a:solidFill>
                  <a:srgbClr val="FFFFFF"/>
                </a:solidFill>
              </a:rPr>
              <a:t> </a:t>
            </a:r>
            <a:r>
              <a:rPr lang="en-US" altLang="en-US" baseline="30000">
                <a:solidFill>
                  <a:srgbClr val="FFFFFF"/>
                </a:solidFill>
                <a:latin typeface="Default"/>
              </a:rPr>
              <a:t>30</a:t>
            </a:r>
            <a:r>
              <a:rPr lang="en-US" altLang="en-US">
                <a:solidFill>
                  <a:srgbClr val="FFFFFF"/>
                </a:solidFill>
                <a:latin typeface="Default"/>
              </a:rPr>
              <a:t>Then his servants moved his body in a chariot from Megiddo, brought him to Jerusalem, and buried him in his own tomb. And the people of the land took Jehoahaz the son of Josiah, anointed him, and made him king in his father’s place.</a:t>
            </a:r>
            <a:r>
              <a:rPr lang="en-US" altLang="en-US">
                <a:solidFill>
                  <a:srgbClr val="FFFFFF"/>
                </a:solidFill>
              </a:rPr>
              <a:t> </a:t>
            </a:r>
            <a:br>
              <a:rPr lang="en-US" altLang="en-US">
                <a:solidFill>
                  <a:srgbClr val="FFFFFF"/>
                </a:solidFill>
              </a:rPr>
            </a:br>
            <a:r>
              <a:rPr lang="en-US" altLang="en-US">
                <a:solidFill>
                  <a:srgbClr val="FFFFFF"/>
                </a:solidFill>
              </a:rPr>
              <a:t/>
            </a:r>
            <a:br>
              <a:rPr lang="en-US" altLang="en-US">
                <a:solidFill>
                  <a:srgbClr val="FFFFFF"/>
                </a:solidFill>
              </a:rPr>
            </a:br>
            <a:endParaRPr lang="en-US" altLang="en-US">
              <a:solidFill>
                <a:srgbClr val="FFFFFF"/>
              </a:solidFill>
            </a:endParaRPr>
          </a:p>
        </p:txBody>
      </p:sp>
      <p:pic>
        <p:nvPicPr>
          <p:cNvPr id="65541" name="Picture 5" descr="Pharao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888" y="1857375"/>
            <a:ext cx="1668462"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329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1029"/>
          <p:cNvSpPr>
            <a:spLocks noChangeArrowheads="1"/>
          </p:cNvSpPr>
          <p:nvPr/>
        </p:nvSpPr>
        <p:spPr bwMode="auto">
          <a:xfrm>
            <a:off x="0" y="1219200"/>
            <a:ext cx="9144000" cy="56388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689154" name="Rectangle 1026"/>
          <p:cNvSpPr>
            <a:spLocks noGrp="1" noChangeArrowheads="1"/>
          </p:cNvSpPr>
          <p:nvPr>
            <p:ph type="title"/>
          </p:nvPr>
        </p:nvSpPr>
        <p:spPr>
          <a:xfrm>
            <a:off x="971550" y="76200"/>
            <a:ext cx="7772400" cy="1143000"/>
          </a:xfrm>
        </p:spPr>
        <p:txBody>
          <a:bodyPr/>
          <a:lstStyle/>
          <a:p>
            <a:pPr eaLnBrk="1" hangingPunct="1">
              <a:defRPr/>
            </a:pPr>
            <a:r>
              <a:rPr lang="en-US" smtClean="0"/>
              <a:t>Josiah’s Family</a:t>
            </a:r>
          </a:p>
        </p:txBody>
      </p:sp>
      <p:sp>
        <p:nvSpPr>
          <p:cNvPr id="2057" name="Line 1034"/>
          <p:cNvSpPr>
            <a:spLocks noChangeShapeType="1"/>
          </p:cNvSpPr>
          <p:nvPr/>
        </p:nvSpPr>
        <p:spPr bwMode="auto">
          <a:xfrm>
            <a:off x="1485900" y="3257550"/>
            <a:ext cx="5791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sp>
        <p:nvSpPr>
          <p:cNvPr id="2058" name="Line 1035"/>
          <p:cNvSpPr>
            <a:spLocks noChangeShapeType="1"/>
          </p:cNvSpPr>
          <p:nvPr/>
        </p:nvSpPr>
        <p:spPr bwMode="auto">
          <a:xfrm flipV="1">
            <a:off x="4438650" y="2266951"/>
            <a:ext cx="0" cy="1009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graphicFrame>
        <p:nvGraphicFramePr>
          <p:cNvPr id="2050" name="Object 1028"/>
          <p:cNvGraphicFramePr>
            <a:graphicFrameLocks noChangeAspect="1"/>
          </p:cNvGraphicFramePr>
          <p:nvPr/>
        </p:nvGraphicFramePr>
        <p:xfrm>
          <a:off x="3930650" y="1238251"/>
          <a:ext cx="1016000" cy="1130300"/>
        </p:xfrm>
        <a:graphic>
          <a:graphicData uri="http://schemas.openxmlformats.org/presentationml/2006/ole">
            <mc:AlternateContent xmlns:mc="http://schemas.openxmlformats.org/markup-compatibility/2006">
              <mc:Choice xmlns:v="urn:schemas-microsoft-com:vml" Requires="v">
                <p:oleObj spid="_x0000_s2065" name="Image" r:id="rId3" imgW="1015515" imgH="1130159" progId="PhotoshopElements.Image.2">
                  <p:embed/>
                </p:oleObj>
              </mc:Choice>
              <mc:Fallback>
                <p:oleObj name="Image" r:id="rId3" imgW="1015515" imgH="1130159"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238251"/>
                        <a:ext cx="1016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9" name="Line 1036"/>
          <p:cNvSpPr>
            <a:spLocks noChangeShapeType="1"/>
          </p:cNvSpPr>
          <p:nvPr/>
        </p:nvSpPr>
        <p:spPr bwMode="auto">
          <a:xfrm flipV="1">
            <a:off x="1504950" y="3238500"/>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sp>
        <p:nvSpPr>
          <p:cNvPr id="2060" name="Line 1037"/>
          <p:cNvSpPr>
            <a:spLocks noChangeShapeType="1"/>
          </p:cNvSpPr>
          <p:nvPr/>
        </p:nvSpPr>
        <p:spPr bwMode="auto">
          <a:xfrm flipV="1">
            <a:off x="3849688" y="3243263"/>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sp>
        <p:nvSpPr>
          <p:cNvPr id="2061" name="Line 1038"/>
          <p:cNvSpPr>
            <a:spLocks noChangeShapeType="1"/>
          </p:cNvSpPr>
          <p:nvPr/>
        </p:nvSpPr>
        <p:spPr bwMode="auto">
          <a:xfrm flipV="1">
            <a:off x="7245350" y="3235325"/>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graphicFrame>
        <p:nvGraphicFramePr>
          <p:cNvPr id="2051" name="Object 1033"/>
          <p:cNvGraphicFramePr>
            <a:graphicFrameLocks noChangeAspect="1"/>
          </p:cNvGraphicFramePr>
          <p:nvPr/>
        </p:nvGraphicFramePr>
        <p:xfrm>
          <a:off x="6756400" y="3492501"/>
          <a:ext cx="1155700" cy="1168400"/>
        </p:xfrm>
        <a:graphic>
          <a:graphicData uri="http://schemas.openxmlformats.org/presentationml/2006/ole">
            <mc:AlternateContent xmlns:mc="http://schemas.openxmlformats.org/markup-compatibility/2006">
              <mc:Choice xmlns:v="urn:schemas-microsoft-com:vml" Requires="v">
                <p:oleObj spid="_x0000_s2066" name="Image" r:id="rId5" imgW="1155148" imgH="1168254" progId="PhotoshopElements.Image.2">
                  <p:embed/>
                </p:oleObj>
              </mc:Choice>
              <mc:Fallback>
                <p:oleObj name="Image" r:id="rId5" imgW="1155148" imgH="116825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3492501"/>
                        <a:ext cx="1155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2" name="Line 1039"/>
          <p:cNvSpPr>
            <a:spLocks noChangeShapeType="1"/>
          </p:cNvSpPr>
          <p:nvPr/>
        </p:nvSpPr>
        <p:spPr bwMode="auto">
          <a:xfrm flipH="1" flipV="1">
            <a:off x="1519238" y="4487864"/>
            <a:ext cx="0" cy="13144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graphicFrame>
        <p:nvGraphicFramePr>
          <p:cNvPr id="2052" name="Object 1031"/>
          <p:cNvGraphicFramePr>
            <a:graphicFrameLocks noChangeAspect="1"/>
          </p:cNvGraphicFramePr>
          <p:nvPr/>
        </p:nvGraphicFramePr>
        <p:xfrm>
          <a:off x="941388" y="3490914"/>
          <a:ext cx="1270000" cy="1168400"/>
        </p:xfrm>
        <a:graphic>
          <a:graphicData uri="http://schemas.openxmlformats.org/presentationml/2006/ole">
            <mc:AlternateContent xmlns:mc="http://schemas.openxmlformats.org/markup-compatibility/2006">
              <mc:Choice xmlns:v="urn:schemas-microsoft-com:vml" Requires="v">
                <p:oleObj spid="_x0000_s2067" name="Image" r:id="rId7" imgW="1269841" imgH="1168254" progId="PhotoshopElements.Image.2">
                  <p:embed/>
                </p:oleObj>
              </mc:Choice>
              <mc:Fallback>
                <p:oleObj name="Image" r:id="rId7" imgW="1269841" imgH="1168254" progId="PhotoshopElements.Image.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88" y="3490914"/>
                        <a:ext cx="12700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3" name="Text Box 1040"/>
          <p:cNvSpPr txBox="1">
            <a:spLocks noChangeArrowheads="1"/>
          </p:cNvSpPr>
          <p:nvPr/>
        </p:nvSpPr>
        <p:spPr bwMode="auto">
          <a:xfrm>
            <a:off x="3232540" y="2943226"/>
            <a:ext cx="1035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Hamutal</a:t>
            </a:r>
          </a:p>
        </p:txBody>
      </p:sp>
      <p:sp>
        <p:nvSpPr>
          <p:cNvPr id="2064" name="Text Box 1041"/>
          <p:cNvSpPr txBox="1">
            <a:spLocks noChangeArrowheads="1"/>
          </p:cNvSpPr>
          <p:nvPr/>
        </p:nvSpPr>
        <p:spPr bwMode="auto">
          <a:xfrm>
            <a:off x="1178079" y="2882901"/>
            <a:ext cx="1064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Zebudah</a:t>
            </a:r>
          </a:p>
        </p:txBody>
      </p:sp>
      <p:sp>
        <p:nvSpPr>
          <p:cNvPr id="2065" name="Text Box 1043"/>
          <p:cNvSpPr txBox="1">
            <a:spLocks noChangeArrowheads="1"/>
          </p:cNvSpPr>
          <p:nvPr/>
        </p:nvSpPr>
        <p:spPr bwMode="auto">
          <a:xfrm>
            <a:off x="3810000" y="2495550"/>
            <a:ext cx="12954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640-609</a:t>
            </a:r>
          </a:p>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Age 8</a:t>
            </a:r>
          </a:p>
        </p:txBody>
      </p:sp>
      <p:graphicFrame>
        <p:nvGraphicFramePr>
          <p:cNvPr id="2053" name="Object 1030"/>
          <p:cNvGraphicFramePr>
            <a:graphicFrameLocks noChangeAspect="1"/>
          </p:cNvGraphicFramePr>
          <p:nvPr/>
        </p:nvGraphicFramePr>
        <p:xfrm>
          <a:off x="3302000" y="3481388"/>
          <a:ext cx="1270000" cy="1181100"/>
        </p:xfrm>
        <a:graphic>
          <a:graphicData uri="http://schemas.openxmlformats.org/presentationml/2006/ole">
            <mc:AlternateContent xmlns:mc="http://schemas.openxmlformats.org/markup-compatibility/2006">
              <mc:Choice xmlns:v="urn:schemas-microsoft-com:vml" Requires="v">
                <p:oleObj spid="_x0000_s2068" name="Image" r:id="rId9" imgW="1269841" imgH="1180952" progId="PhotoshopElements.Image.2">
                  <p:embed/>
                </p:oleObj>
              </mc:Choice>
              <mc:Fallback>
                <p:oleObj name="Image" r:id="rId9" imgW="1269841" imgH="1180952" progId="PhotoshopElements.Image.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0" y="3481388"/>
                        <a:ext cx="12700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6" name="Text Box 1044"/>
          <p:cNvSpPr txBox="1">
            <a:spLocks noChangeArrowheads="1"/>
          </p:cNvSpPr>
          <p:nvPr/>
        </p:nvSpPr>
        <p:spPr bwMode="auto">
          <a:xfrm>
            <a:off x="3143250" y="4781550"/>
            <a:ext cx="15240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609 (3 mon)</a:t>
            </a:r>
          </a:p>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Age 23</a:t>
            </a:r>
          </a:p>
        </p:txBody>
      </p:sp>
      <p:sp>
        <p:nvSpPr>
          <p:cNvPr id="2067" name="Text Box 1045"/>
          <p:cNvSpPr txBox="1">
            <a:spLocks noChangeArrowheads="1"/>
          </p:cNvSpPr>
          <p:nvPr/>
        </p:nvSpPr>
        <p:spPr bwMode="auto">
          <a:xfrm>
            <a:off x="6737740" y="2886076"/>
            <a:ext cx="1035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Hamutal</a:t>
            </a:r>
          </a:p>
        </p:txBody>
      </p:sp>
      <p:sp>
        <p:nvSpPr>
          <p:cNvPr id="2068" name="Text Box 1046"/>
          <p:cNvSpPr txBox="1">
            <a:spLocks noChangeArrowheads="1"/>
          </p:cNvSpPr>
          <p:nvPr/>
        </p:nvSpPr>
        <p:spPr bwMode="auto">
          <a:xfrm>
            <a:off x="952500" y="4705350"/>
            <a:ext cx="12954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609-597</a:t>
            </a:r>
          </a:p>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Age 25</a:t>
            </a:r>
          </a:p>
        </p:txBody>
      </p:sp>
      <p:sp>
        <p:nvSpPr>
          <p:cNvPr id="2069" name="Text Box 1047"/>
          <p:cNvSpPr txBox="1">
            <a:spLocks noChangeArrowheads="1"/>
          </p:cNvSpPr>
          <p:nvPr/>
        </p:nvSpPr>
        <p:spPr bwMode="auto">
          <a:xfrm>
            <a:off x="2305050" y="5684838"/>
            <a:ext cx="12954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597</a:t>
            </a:r>
          </a:p>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Age 8/18</a:t>
            </a:r>
          </a:p>
        </p:txBody>
      </p:sp>
      <p:sp>
        <p:nvSpPr>
          <p:cNvPr id="2070" name="Text Box 1048"/>
          <p:cNvSpPr txBox="1">
            <a:spLocks noChangeArrowheads="1"/>
          </p:cNvSpPr>
          <p:nvPr/>
        </p:nvSpPr>
        <p:spPr bwMode="auto">
          <a:xfrm>
            <a:off x="6705600" y="4686300"/>
            <a:ext cx="12954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597-586</a:t>
            </a:r>
          </a:p>
          <a:p>
            <a:pPr algn="ctr" eaLnBrk="1" fontAlgn="base" hangingPunct="1">
              <a:lnSpc>
                <a:spcPct val="80000"/>
              </a:lnSpc>
              <a:spcBef>
                <a:spcPct val="25000"/>
              </a:spcBef>
              <a:spcAft>
                <a:spcPct val="0"/>
              </a:spcAft>
            </a:pPr>
            <a:r>
              <a:rPr lang="en-US" altLang="en-US" sz="1800">
                <a:solidFill>
                  <a:srgbClr val="000000"/>
                </a:solidFill>
                <a:latin typeface="Tempus Sans ITC" pitchFamily="82" charset="0"/>
              </a:rPr>
              <a:t>Age 21 </a:t>
            </a:r>
          </a:p>
        </p:txBody>
      </p:sp>
      <p:sp>
        <p:nvSpPr>
          <p:cNvPr id="2071" name="Text Box 1049"/>
          <p:cNvSpPr txBox="1">
            <a:spLocks noChangeArrowheads="1"/>
          </p:cNvSpPr>
          <p:nvPr/>
        </p:nvSpPr>
        <p:spPr bwMode="auto">
          <a:xfrm>
            <a:off x="1522266" y="5226051"/>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Nehushta</a:t>
            </a:r>
          </a:p>
        </p:txBody>
      </p:sp>
      <p:sp>
        <p:nvSpPr>
          <p:cNvPr id="2072" name="Line 1051"/>
          <p:cNvSpPr>
            <a:spLocks noChangeShapeType="1"/>
          </p:cNvSpPr>
          <p:nvPr/>
        </p:nvSpPr>
        <p:spPr bwMode="auto">
          <a:xfrm flipV="1">
            <a:off x="1828800" y="6400801"/>
            <a:ext cx="4248150" cy="190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graphicFrame>
        <p:nvGraphicFramePr>
          <p:cNvPr id="2054" name="Object 1032"/>
          <p:cNvGraphicFramePr>
            <a:graphicFrameLocks noChangeAspect="1"/>
          </p:cNvGraphicFramePr>
          <p:nvPr/>
        </p:nvGraphicFramePr>
        <p:xfrm>
          <a:off x="768350" y="5561014"/>
          <a:ext cx="1549400" cy="1155700"/>
        </p:xfrm>
        <a:graphic>
          <a:graphicData uri="http://schemas.openxmlformats.org/presentationml/2006/ole">
            <mc:AlternateContent xmlns:mc="http://schemas.openxmlformats.org/markup-compatibility/2006">
              <mc:Choice xmlns:v="urn:schemas-microsoft-com:vml" Requires="v">
                <p:oleObj spid="_x0000_s2069" name="Image" r:id="rId11" imgW="1549206" imgH="1155148" progId="PhotoshopElements.Image.2">
                  <p:embed/>
                </p:oleObj>
              </mc:Choice>
              <mc:Fallback>
                <p:oleObj name="Image" r:id="rId11" imgW="1549206" imgH="1155148" progId="PhotoshopElements.Image.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50" y="5561014"/>
                        <a:ext cx="1549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3" name="Text Box 1052"/>
          <p:cNvSpPr txBox="1">
            <a:spLocks noChangeArrowheads="1"/>
          </p:cNvSpPr>
          <p:nvPr/>
        </p:nvSpPr>
        <p:spPr bwMode="auto">
          <a:xfrm>
            <a:off x="3429000" y="6210300"/>
            <a:ext cx="1885950"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altLang="en-US" sz="1800">
                <a:solidFill>
                  <a:srgbClr val="000000"/>
                </a:solidFill>
                <a:latin typeface="Tahoma" pitchFamily="34" charset="0"/>
              </a:rPr>
              <a:t>Shealtiel</a:t>
            </a:r>
          </a:p>
        </p:txBody>
      </p:sp>
      <p:sp>
        <p:nvSpPr>
          <p:cNvPr id="2074" name="Text Box 1053"/>
          <p:cNvSpPr txBox="1">
            <a:spLocks noChangeArrowheads="1"/>
          </p:cNvSpPr>
          <p:nvPr/>
        </p:nvSpPr>
        <p:spPr bwMode="auto">
          <a:xfrm>
            <a:off x="5676900" y="5807077"/>
            <a:ext cx="1885950" cy="992579"/>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5000"/>
              </a:spcBef>
              <a:spcAft>
                <a:spcPct val="0"/>
              </a:spcAft>
            </a:pPr>
            <a:r>
              <a:rPr lang="en-US" altLang="en-US" sz="1800">
                <a:solidFill>
                  <a:srgbClr val="000000"/>
                </a:solidFill>
                <a:latin typeface="Tahoma" pitchFamily="34" charset="0"/>
              </a:rPr>
              <a:t>Zerubbabel</a:t>
            </a:r>
          </a:p>
          <a:p>
            <a:pPr algn="ctr" eaLnBrk="1" fontAlgn="base" hangingPunct="1">
              <a:spcBef>
                <a:spcPct val="25000"/>
              </a:spcBef>
              <a:spcAft>
                <a:spcPct val="0"/>
              </a:spcAft>
            </a:pPr>
            <a:r>
              <a:rPr lang="en-US" altLang="en-US" sz="1800">
                <a:solidFill>
                  <a:srgbClr val="000000"/>
                </a:solidFill>
                <a:latin typeface="Tahoma" pitchFamily="34" charset="0"/>
              </a:rPr>
              <a:t>Governor on Return</a:t>
            </a:r>
          </a:p>
        </p:txBody>
      </p:sp>
    </p:spTree>
    <p:extLst>
      <p:ext uri="{BB962C8B-B14F-4D97-AF65-F5344CB8AC3E}">
        <p14:creationId xmlns:p14="http://schemas.microsoft.com/office/powerpoint/2010/main" val="485116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a:t>Kings of United &amp; Divided Kingdom</a:t>
            </a:r>
          </a:p>
        </p:txBody>
      </p:sp>
      <p:sp>
        <p:nvSpPr>
          <p:cNvPr id="72708" name="TextBox 3"/>
          <p:cNvSpPr txBox="1">
            <a:spLocks noChangeArrowheads="1"/>
          </p:cNvSpPr>
          <p:nvPr/>
        </p:nvSpPr>
        <p:spPr bwMode="auto">
          <a:xfrm>
            <a:off x="52388" y="715105"/>
            <a:ext cx="103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United </a:t>
            </a:r>
          </a:p>
          <a:p>
            <a:pPr eaLnBrk="1" fontAlgn="base" hangingPunct="1">
              <a:spcBef>
                <a:spcPct val="0"/>
              </a:spcBef>
              <a:spcAft>
                <a:spcPct val="0"/>
              </a:spcAft>
              <a:buFontTx/>
              <a:buNone/>
            </a:pPr>
            <a:r>
              <a:rPr lang="en-US" altLang="en-US" sz="1800" b="1">
                <a:solidFill>
                  <a:srgbClr val="17375E"/>
                </a:solidFill>
                <a:cs typeface="Arial" pitchFamily="34" charset="0"/>
              </a:rPr>
              <a:t>Kingdom</a:t>
            </a:r>
          </a:p>
        </p:txBody>
      </p:sp>
      <p:sp>
        <p:nvSpPr>
          <p:cNvPr id="72709" name="TextBox 4"/>
          <p:cNvSpPr txBox="1">
            <a:spLocks noChangeArrowheads="1"/>
          </p:cNvSpPr>
          <p:nvPr/>
        </p:nvSpPr>
        <p:spPr bwMode="auto">
          <a:xfrm>
            <a:off x="77788" y="2227992"/>
            <a:ext cx="14081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Saul</a:t>
            </a:r>
          </a:p>
          <a:p>
            <a:pPr eaLnBrk="1" fontAlgn="base" hangingPunct="1">
              <a:spcBef>
                <a:spcPct val="0"/>
              </a:spcBef>
              <a:spcAft>
                <a:spcPct val="0"/>
              </a:spcAft>
              <a:buFontTx/>
              <a:buNone/>
            </a:pPr>
            <a:r>
              <a:rPr lang="en-US" altLang="en-US" sz="1800">
                <a:solidFill>
                  <a:srgbClr val="000000"/>
                </a:solidFill>
                <a:cs typeface="Arial" pitchFamily="34" charset="0"/>
              </a:rPr>
              <a:t>(1050-1010)</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b="1">
                <a:solidFill>
                  <a:srgbClr val="000000"/>
                </a:solidFill>
                <a:cs typeface="Arial" pitchFamily="34" charset="0"/>
              </a:rPr>
              <a:t>   David</a:t>
            </a:r>
          </a:p>
          <a:p>
            <a:pPr eaLnBrk="1" fontAlgn="base" hangingPunct="1">
              <a:spcBef>
                <a:spcPct val="0"/>
              </a:spcBef>
              <a:spcAft>
                <a:spcPct val="0"/>
              </a:spcAft>
              <a:buFontTx/>
              <a:buNone/>
            </a:pPr>
            <a:r>
              <a:rPr lang="en-US" altLang="en-US" sz="1800">
                <a:solidFill>
                  <a:srgbClr val="000000"/>
                </a:solidFill>
                <a:cs typeface="Arial" pitchFamily="34" charset="0"/>
              </a:rPr>
              <a:t>   (1010-970)</a:t>
            </a:r>
          </a:p>
          <a:p>
            <a:pPr eaLnBrk="1" fontAlgn="base" hangingPunct="1">
              <a:spcBef>
                <a:spcPct val="0"/>
              </a:spcBef>
              <a:spcAft>
                <a:spcPct val="0"/>
              </a:spcAft>
              <a:buFontTx/>
              <a:buNone/>
            </a:pPr>
            <a:r>
              <a:rPr lang="en-US" altLang="en-US" sz="1800" b="1">
                <a:solidFill>
                  <a:srgbClr val="000000"/>
                </a:solidFill>
                <a:cs typeface="Arial" pitchFamily="34" charset="0"/>
              </a:rPr>
              <a:t>   Solomon</a:t>
            </a:r>
          </a:p>
          <a:p>
            <a:pPr eaLnBrk="1" fontAlgn="base" hangingPunct="1">
              <a:spcBef>
                <a:spcPct val="0"/>
              </a:spcBef>
              <a:spcAft>
                <a:spcPct val="0"/>
              </a:spcAft>
              <a:buFontTx/>
              <a:buNone/>
            </a:pPr>
            <a:r>
              <a:rPr lang="en-US" altLang="en-US" sz="1800">
                <a:solidFill>
                  <a:srgbClr val="000000"/>
                </a:solidFill>
                <a:cs typeface="Arial" pitchFamily="34" charset="0"/>
              </a:rPr>
              <a:t>   (970-930)</a:t>
            </a:r>
          </a:p>
        </p:txBody>
      </p:sp>
      <p:sp>
        <p:nvSpPr>
          <p:cNvPr id="72710" name="TextBox 6"/>
          <p:cNvSpPr txBox="1">
            <a:spLocks noChangeArrowheads="1"/>
          </p:cNvSpPr>
          <p:nvPr/>
        </p:nvSpPr>
        <p:spPr bwMode="auto">
          <a:xfrm>
            <a:off x="1652588" y="715105"/>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8" y="715105"/>
            <a:ext cx="135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Alone</a:t>
            </a:r>
          </a:p>
        </p:txBody>
      </p:sp>
      <p:sp>
        <p:nvSpPr>
          <p:cNvPr id="72713" name="TextBox 10"/>
          <p:cNvSpPr txBox="1">
            <a:spLocks noChangeArrowheads="1"/>
          </p:cNvSpPr>
          <p:nvPr/>
        </p:nvSpPr>
        <p:spPr bwMode="auto">
          <a:xfrm>
            <a:off x="1500188" y="1084992"/>
            <a:ext cx="19097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Israel</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14" name="TextBox 12"/>
          <p:cNvSpPr txBox="1">
            <a:spLocks noChangeArrowheads="1"/>
          </p:cNvSpPr>
          <p:nvPr/>
        </p:nvSpPr>
        <p:spPr bwMode="auto">
          <a:xfrm>
            <a:off x="1804988" y="1734280"/>
            <a:ext cx="140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Jereboam</a:t>
            </a:r>
          </a:p>
          <a:p>
            <a:pPr eaLnBrk="1" fontAlgn="base" hangingPunct="1">
              <a:spcBef>
                <a:spcPct val="0"/>
              </a:spcBef>
              <a:spcAft>
                <a:spcPct val="0"/>
              </a:spcAft>
              <a:buFontTx/>
              <a:buNone/>
            </a:pPr>
            <a:r>
              <a:rPr lang="en-US" altLang="en-US" sz="1800" b="1">
                <a:solidFill>
                  <a:srgbClr val="000000"/>
                </a:solidFill>
                <a:cs typeface="Arial" pitchFamily="34" charset="0"/>
              </a:rPr>
              <a:t>Nadab</a:t>
            </a:r>
          </a:p>
        </p:txBody>
      </p:sp>
      <p:sp>
        <p:nvSpPr>
          <p:cNvPr id="72715" name="TextBox 13"/>
          <p:cNvSpPr txBox="1">
            <a:spLocks noChangeArrowheads="1"/>
          </p:cNvSpPr>
          <p:nvPr/>
        </p:nvSpPr>
        <p:spPr bwMode="auto">
          <a:xfrm>
            <a:off x="1500188" y="173428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t>
            </a:r>
          </a:p>
        </p:txBody>
      </p:sp>
      <p:sp>
        <p:nvSpPr>
          <p:cNvPr id="72716" name="TextBox 14"/>
          <p:cNvSpPr txBox="1">
            <a:spLocks noChangeArrowheads="1"/>
          </p:cNvSpPr>
          <p:nvPr/>
        </p:nvSpPr>
        <p:spPr bwMode="auto">
          <a:xfrm>
            <a:off x="2185988" y="2383567"/>
            <a:ext cx="1408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Baasha</a:t>
            </a:r>
          </a:p>
          <a:p>
            <a:pPr eaLnBrk="1" fontAlgn="base" hangingPunct="1">
              <a:spcBef>
                <a:spcPct val="0"/>
              </a:spcBef>
              <a:spcAft>
                <a:spcPct val="0"/>
              </a:spcAft>
              <a:buFontTx/>
              <a:buNone/>
            </a:pPr>
            <a:r>
              <a:rPr lang="en-US" altLang="en-US" sz="1800" b="1">
                <a:solidFill>
                  <a:srgbClr val="000000"/>
                </a:solidFill>
                <a:cs typeface="Arial" pitchFamily="34" charset="0"/>
              </a:rPr>
              <a:t>Elah</a:t>
            </a:r>
          </a:p>
        </p:txBody>
      </p:sp>
      <p:sp>
        <p:nvSpPr>
          <p:cNvPr id="72717" name="TextBox 15"/>
          <p:cNvSpPr txBox="1">
            <a:spLocks noChangeArrowheads="1"/>
          </p:cNvSpPr>
          <p:nvPr/>
        </p:nvSpPr>
        <p:spPr bwMode="auto">
          <a:xfrm>
            <a:off x="1881188" y="2383567"/>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2</a:t>
            </a:r>
          </a:p>
        </p:txBody>
      </p:sp>
      <p:sp>
        <p:nvSpPr>
          <p:cNvPr id="72718" name="TextBox 16"/>
          <p:cNvSpPr txBox="1">
            <a:spLocks noChangeArrowheads="1"/>
          </p:cNvSpPr>
          <p:nvPr/>
        </p:nvSpPr>
        <p:spPr bwMode="auto">
          <a:xfrm>
            <a:off x="2454275" y="2953480"/>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Zimri ~ 885</a:t>
            </a:r>
          </a:p>
          <a:p>
            <a:pPr eaLnBrk="1" fontAlgn="base" hangingPunct="1">
              <a:spcBef>
                <a:spcPct val="0"/>
              </a:spcBef>
              <a:spcAft>
                <a:spcPct val="0"/>
              </a:spcAft>
              <a:buFontTx/>
              <a:buNone/>
            </a:pPr>
            <a:r>
              <a:rPr lang="en-US" altLang="en-US" sz="1800" b="1">
                <a:solidFill>
                  <a:srgbClr val="000000"/>
                </a:solidFill>
                <a:cs typeface="Arial" pitchFamily="34" charset="0"/>
              </a:rPr>
              <a:t>Tibni</a:t>
            </a:r>
          </a:p>
        </p:txBody>
      </p:sp>
      <p:sp>
        <p:nvSpPr>
          <p:cNvPr id="72719" name="TextBox 18"/>
          <p:cNvSpPr txBox="1">
            <a:spLocks noChangeArrowheads="1"/>
          </p:cNvSpPr>
          <p:nvPr/>
        </p:nvSpPr>
        <p:spPr bwMode="auto">
          <a:xfrm>
            <a:off x="1500188" y="3658330"/>
            <a:ext cx="1958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Judah</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20" name="TextBox 19"/>
          <p:cNvSpPr txBox="1">
            <a:spLocks noChangeArrowheads="1"/>
          </p:cNvSpPr>
          <p:nvPr/>
        </p:nvSpPr>
        <p:spPr bwMode="auto">
          <a:xfrm>
            <a:off x="1804988" y="4304442"/>
            <a:ext cx="140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Rehoboam</a:t>
            </a:r>
          </a:p>
          <a:p>
            <a:pPr eaLnBrk="1" fontAlgn="base" hangingPunct="1">
              <a:spcBef>
                <a:spcPct val="0"/>
              </a:spcBef>
              <a:spcAft>
                <a:spcPct val="0"/>
              </a:spcAft>
              <a:buFontTx/>
              <a:buNone/>
            </a:pPr>
            <a:r>
              <a:rPr lang="en-US" altLang="en-US" sz="1800" b="1">
                <a:solidFill>
                  <a:srgbClr val="000000"/>
                </a:solidFill>
                <a:cs typeface="Arial" pitchFamily="34" charset="0"/>
              </a:rPr>
              <a:t>Abijam</a:t>
            </a:r>
          </a:p>
          <a:p>
            <a:pPr eaLnBrk="1" fontAlgn="base" hangingPunct="1">
              <a:spcBef>
                <a:spcPct val="0"/>
              </a:spcBef>
              <a:spcAft>
                <a:spcPct val="0"/>
              </a:spcAft>
              <a:buFontTx/>
              <a:buNone/>
            </a:pPr>
            <a:r>
              <a:rPr lang="en-US" altLang="en-US" sz="1800" b="1">
                <a:solidFill>
                  <a:srgbClr val="000000"/>
                </a:solidFill>
                <a:cs typeface="Arial" pitchFamily="34" charset="0"/>
              </a:rPr>
              <a:t>Asa</a:t>
            </a:r>
          </a:p>
          <a:p>
            <a:pPr eaLnBrk="1" fontAlgn="base" hangingPunct="1">
              <a:spcBef>
                <a:spcPct val="0"/>
              </a:spcBef>
              <a:spcAft>
                <a:spcPct val="0"/>
              </a:spcAft>
              <a:buFontTx/>
              <a:buNone/>
            </a:pPr>
            <a:r>
              <a:rPr lang="en-US" altLang="en-US" sz="1800">
                <a:solidFill>
                  <a:srgbClr val="000000"/>
                </a:solidFill>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613" y="1084992"/>
            <a:ext cx="11461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23" name="TextBox 22"/>
          <p:cNvSpPr txBox="1">
            <a:spLocks noChangeArrowheads="1"/>
          </p:cNvSpPr>
          <p:nvPr/>
        </p:nvSpPr>
        <p:spPr bwMode="auto">
          <a:xfrm>
            <a:off x="4014788" y="1770792"/>
            <a:ext cx="106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Omri</a:t>
            </a:r>
          </a:p>
          <a:p>
            <a:pPr eaLnBrk="1" fontAlgn="base" hangingPunct="1">
              <a:spcBef>
                <a:spcPct val="0"/>
              </a:spcBef>
              <a:spcAft>
                <a:spcPct val="0"/>
              </a:spcAft>
              <a:buFontTx/>
              <a:buNone/>
            </a:pPr>
            <a:r>
              <a:rPr lang="en-US" altLang="en-US" sz="1800" b="1">
                <a:solidFill>
                  <a:srgbClr val="000000"/>
                </a:solidFill>
                <a:cs typeface="Arial" pitchFamily="34" charset="0"/>
              </a:rPr>
              <a:t>Ahab</a:t>
            </a:r>
          </a:p>
          <a:p>
            <a:pPr eaLnBrk="1" fontAlgn="base" hangingPunct="1">
              <a:spcBef>
                <a:spcPct val="0"/>
              </a:spcBef>
              <a:spcAft>
                <a:spcPct val="0"/>
              </a:spcAft>
              <a:buFontTx/>
              <a:buNone/>
            </a:pPr>
            <a:r>
              <a:rPr lang="en-US" altLang="en-US" sz="1800">
                <a:solidFill>
                  <a:srgbClr val="000000"/>
                </a:solidFill>
                <a:cs typeface="Arial" pitchFamily="34" charset="0"/>
              </a:rPr>
              <a:t>(874-853)</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Jehoram</a:t>
            </a:r>
          </a:p>
        </p:txBody>
      </p:sp>
      <p:sp>
        <p:nvSpPr>
          <p:cNvPr id="72724" name="TextBox 23"/>
          <p:cNvSpPr txBox="1">
            <a:spLocks noChangeArrowheads="1"/>
          </p:cNvSpPr>
          <p:nvPr/>
        </p:nvSpPr>
        <p:spPr bwMode="auto">
          <a:xfrm>
            <a:off x="3709988" y="1770792"/>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3</a:t>
            </a:r>
          </a:p>
        </p:txBody>
      </p:sp>
      <p:sp>
        <p:nvSpPr>
          <p:cNvPr id="72725" name="TextBox 24"/>
          <p:cNvSpPr txBox="1">
            <a:spLocks noChangeArrowheads="1"/>
          </p:cNvSpPr>
          <p:nvPr/>
        </p:nvSpPr>
        <p:spPr bwMode="auto">
          <a:xfrm>
            <a:off x="3800475" y="4304442"/>
            <a:ext cx="14081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Jehosphat</a:t>
            </a:r>
          </a:p>
          <a:p>
            <a:pPr eaLnBrk="1" fontAlgn="base" hangingPunct="1">
              <a:spcBef>
                <a:spcPct val="0"/>
              </a:spcBef>
              <a:spcAft>
                <a:spcPct val="0"/>
              </a:spcAft>
              <a:buFontTx/>
              <a:buNone/>
            </a:pPr>
            <a:r>
              <a:rPr lang="en-US" altLang="en-US" sz="1800">
                <a:solidFill>
                  <a:srgbClr val="000000"/>
                </a:solidFill>
                <a:cs typeface="Arial" pitchFamily="34" charset="0"/>
              </a:rPr>
              <a:t>(873-848)</a:t>
            </a:r>
          </a:p>
          <a:p>
            <a:pPr eaLnBrk="1" fontAlgn="base" hangingPunct="1">
              <a:spcBef>
                <a:spcPct val="0"/>
              </a:spcBef>
              <a:spcAft>
                <a:spcPct val="0"/>
              </a:spcAft>
              <a:buFontTx/>
              <a:buNone/>
            </a:pPr>
            <a:r>
              <a:rPr lang="en-US" altLang="en-US" sz="1800" b="1">
                <a:solidFill>
                  <a:srgbClr val="000000"/>
                </a:solidFill>
                <a:cs typeface="Arial" pitchFamily="34" charset="0"/>
              </a:rPr>
              <a:t>Jehoram</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3" y="1084992"/>
            <a:ext cx="11033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28" name="TextBox 27"/>
          <p:cNvSpPr txBox="1">
            <a:spLocks noChangeArrowheads="1"/>
          </p:cNvSpPr>
          <p:nvPr/>
        </p:nvSpPr>
        <p:spPr bwMode="auto">
          <a:xfrm>
            <a:off x="4979988" y="1672367"/>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4</a:t>
            </a:r>
          </a:p>
        </p:txBody>
      </p:sp>
      <p:sp>
        <p:nvSpPr>
          <p:cNvPr id="72729" name="TextBox 28"/>
          <p:cNvSpPr txBox="1">
            <a:spLocks noChangeArrowheads="1"/>
          </p:cNvSpPr>
          <p:nvPr/>
        </p:nvSpPr>
        <p:spPr bwMode="auto">
          <a:xfrm>
            <a:off x="5157788" y="1672367"/>
            <a:ext cx="129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(841-814)</a:t>
            </a:r>
          </a:p>
          <a:p>
            <a:pPr eaLnBrk="1" fontAlgn="base" hangingPunct="1">
              <a:spcBef>
                <a:spcPct val="0"/>
              </a:spcBef>
              <a:spcAft>
                <a:spcPct val="0"/>
              </a:spcAft>
              <a:buFontTx/>
              <a:buNone/>
            </a:pPr>
            <a:r>
              <a:rPr lang="en-US" altLang="en-US" sz="1800" b="1">
                <a:solidFill>
                  <a:srgbClr val="000000"/>
                </a:solidFill>
                <a:cs typeface="Arial" pitchFamily="34" charset="0"/>
              </a:rPr>
              <a:t>Jehoahaz</a:t>
            </a:r>
          </a:p>
          <a:p>
            <a:pPr eaLnBrk="1" fontAlgn="base" hangingPunct="1">
              <a:spcBef>
                <a:spcPct val="0"/>
              </a:spcBef>
              <a:spcAft>
                <a:spcPct val="0"/>
              </a:spcAft>
              <a:buFontTx/>
              <a:buNone/>
            </a:pPr>
            <a:r>
              <a:rPr lang="en-US" altLang="en-US" sz="1800" b="1">
                <a:solidFill>
                  <a:srgbClr val="000000"/>
                </a:solidFill>
                <a:cs typeface="Arial" pitchFamily="34" charset="0"/>
              </a:rPr>
              <a:t>Jehoash</a:t>
            </a:r>
          </a:p>
          <a:p>
            <a:pPr eaLnBrk="1" fontAlgn="base" hangingPunct="1">
              <a:spcBef>
                <a:spcPct val="0"/>
              </a:spcBef>
              <a:spcAft>
                <a:spcPct val="0"/>
              </a:spcAft>
              <a:buFontTx/>
              <a:buNone/>
            </a:pPr>
            <a:r>
              <a:rPr lang="en-US" altLang="en-US" sz="1800" b="1">
                <a:solidFill>
                  <a:srgbClr val="000000"/>
                </a:solidFill>
                <a:cs typeface="Arial" pitchFamily="34" charset="0"/>
              </a:rPr>
              <a:t>Jereboam II</a:t>
            </a:r>
          </a:p>
          <a:p>
            <a:pPr eaLnBrk="1" fontAlgn="base" hangingPunct="1">
              <a:spcBef>
                <a:spcPct val="0"/>
              </a:spcBef>
              <a:spcAft>
                <a:spcPct val="0"/>
              </a:spcAft>
              <a:buFontTx/>
              <a:buNone/>
            </a:pPr>
            <a:r>
              <a:rPr lang="en-US" altLang="en-US" sz="1800">
                <a:solidFill>
                  <a:srgbClr val="000000"/>
                </a:solidFill>
                <a:cs typeface="Arial" pitchFamily="34" charset="0"/>
              </a:rPr>
              <a:t>(793-753)</a:t>
            </a:r>
          </a:p>
          <a:p>
            <a:pPr eaLnBrk="1" fontAlgn="base" hangingPunct="1">
              <a:spcBef>
                <a:spcPct val="0"/>
              </a:spcBef>
              <a:spcAft>
                <a:spcPct val="0"/>
              </a:spcAft>
              <a:buFontTx/>
              <a:buNone/>
            </a:pPr>
            <a:r>
              <a:rPr lang="en-US" altLang="en-US" sz="1800" b="1">
                <a:solidFill>
                  <a:srgbClr val="000000"/>
                </a:solidFill>
                <a:cs typeface="Arial" pitchFamily="34" charset="0"/>
              </a:rPr>
              <a:t>Zechariah</a:t>
            </a:r>
          </a:p>
          <a:p>
            <a:pPr eaLnBrk="1" fontAlgn="base" hangingPunct="1">
              <a:spcBef>
                <a:spcPct val="0"/>
              </a:spcBef>
              <a:spcAft>
                <a:spcPct val="0"/>
              </a:spcAft>
              <a:buFontTx/>
              <a:buNone/>
            </a:pPr>
            <a:endParaRPr lang="en-US" altLang="en-US" sz="1800" b="1">
              <a:solidFill>
                <a:srgbClr val="000000"/>
              </a:solidFill>
              <a:cs typeface="Arial" pitchFamily="34" charset="0"/>
            </a:endParaRPr>
          </a:p>
        </p:txBody>
      </p:sp>
      <p:sp>
        <p:nvSpPr>
          <p:cNvPr id="72730" name="TextBox 30"/>
          <p:cNvSpPr txBox="1">
            <a:spLocks noChangeArrowheads="1"/>
          </p:cNvSpPr>
          <p:nvPr/>
        </p:nvSpPr>
        <p:spPr bwMode="auto">
          <a:xfrm>
            <a:off x="3760788" y="3658330"/>
            <a:ext cx="11461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31" name="TextBox 31"/>
          <p:cNvSpPr txBox="1">
            <a:spLocks noChangeArrowheads="1"/>
          </p:cNvSpPr>
          <p:nvPr/>
        </p:nvSpPr>
        <p:spPr bwMode="auto">
          <a:xfrm>
            <a:off x="5056188" y="3675792"/>
            <a:ext cx="11017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32" name="TextBox 33"/>
          <p:cNvSpPr txBox="1">
            <a:spLocks noChangeArrowheads="1"/>
          </p:cNvSpPr>
          <p:nvPr/>
        </p:nvSpPr>
        <p:spPr bwMode="auto">
          <a:xfrm>
            <a:off x="4979988" y="4304442"/>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Joash</a:t>
            </a:r>
          </a:p>
          <a:p>
            <a:pPr eaLnBrk="1" fontAlgn="base" hangingPunct="1">
              <a:spcBef>
                <a:spcPct val="0"/>
              </a:spcBef>
              <a:spcAft>
                <a:spcPct val="0"/>
              </a:spcAft>
              <a:buFontTx/>
              <a:buNone/>
            </a:pPr>
            <a:r>
              <a:rPr lang="en-US" altLang="en-US" sz="1800" b="1">
                <a:solidFill>
                  <a:srgbClr val="000000"/>
                </a:solidFill>
                <a:cs typeface="Arial" pitchFamily="34" charset="0"/>
              </a:rPr>
              <a:t>Amaziah</a:t>
            </a:r>
          </a:p>
          <a:p>
            <a:pPr eaLnBrk="1" fontAlgn="base" hangingPunct="1">
              <a:spcBef>
                <a:spcPct val="0"/>
              </a:spcBef>
              <a:spcAft>
                <a:spcPct val="0"/>
              </a:spcAft>
              <a:buFontTx/>
              <a:buNone/>
            </a:pPr>
            <a:r>
              <a:rPr lang="en-US" altLang="en-US" sz="1800" b="1">
                <a:solidFill>
                  <a:srgbClr val="000000"/>
                </a:solidFill>
                <a:cs typeface="Arial" pitchFamily="34" charset="0"/>
              </a:rPr>
              <a:t>Azariah/Uzziah</a:t>
            </a:r>
          </a:p>
          <a:p>
            <a:pPr eaLnBrk="1" fontAlgn="base" hangingPunct="1">
              <a:spcBef>
                <a:spcPct val="0"/>
              </a:spcBef>
              <a:spcAft>
                <a:spcPct val="0"/>
              </a:spcAft>
              <a:buFontTx/>
              <a:buNone/>
            </a:pPr>
            <a:r>
              <a:rPr lang="en-US" altLang="en-US" sz="1800">
                <a:solidFill>
                  <a:srgbClr val="000000"/>
                </a:solidFill>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4992"/>
            <a:ext cx="11160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Shallum</a:t>
            </a: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Menahem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Pekaiah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Hosea</a:t>
            </a:r>
          </a:p>
          <a:p>
            <a:pPr eaLnBrk="1" fontAlgn="base" hangingPunct="1">
              <a:spcBef>
                <a:spcPct val="0"/>
              </a:spcBef>
              <a:spcAft>
                <a:spcPct val="0"/>
              </a:spcAft>
              <a:buFontTx/>
              <a:buNone/>
            </a:pPr>
            <a:r>
              <a:rPr lang="en-US" altLang="en-US" sz="1800" dirty="0">
                <a:solidFill>
                  <a:srgbClr val="000000"/>
                </a:solidFill>
                <a:cs typeface="Arial" pitchFamily="34" charset="0"/>
              </a:rPr>
              <a:t>(732-722)</a:t>
            </a:r>
          </a:p>
        </p:txBody>
      </p:sp>
      <p:sp>
        <p:nvSpPr>
          <p:cNvPr id="72737" name="TextBox 38"/>
          <p:cNvSpPr txBox="1">
            <a:spLocks noChangeArrowheads="1"/>
          </p:cNvSpPr>
          <p:nvPr/>
        </p:nvSpPr>
        <p:spPr bwMode="auto">
          <a:xfrm>
            <a:off x="6588125" y="4482242"/>
            <a:ext cx="1179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err="1">
                <a:solidFill>
                  <a:srgbClr val="000000"/>
                </a:solidFill>
                <a:cs typeface="Arial" pitchFamily="34" charset="0"/>
              </a:rPr>
              <a:t>Jotham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Ahaz</a:t>
            </a:r>
          </a:p>
          <a:p>
            <a:pPr eaLnBrk="1" fontAlgn="base" hangingPunct="1">
              <a:spcBef>
                <a:spcPct val="0"/>
              </a:spcBef>
              <a:spcAft>
                <a:spcPct val="0"/>
              </a:spcAft>
              <a:buFontTx/>
              <a:buNone/>
            </a:pPr>
            <a:r>
              <a:rPr lang="en-US" altLang="en-US" sz="1800" b="1" dirty="0">
                <a:solidFill>
                  <a:srgbClr val="000000"/>
                </a:solidFill>
                <a:cs typeface="Arial" pitchFamily="34" charset="0"/>
              </a:rPr>
              <a:t>Hezekiah</a:t>
            </a:r>
            <a:endParaRPr lang="en-US" altLang="en-US" sz="1800" dirty="0">
              <a:solidFill>
                <a:srgbClr val="000000"/>
              </a:solidFill>
              <a:cs typeface="Arial" pitchFamily="34" charset="0"/>
            </a:endParaRPr>
          </a:p>
        </p:txBody>
      </p:sp>
      <p:sp>
        <p:nvSpPr>
          <p:cNvPr id="72738" name="TextBox 39"/>
          <p:cNvSpPr txBox="1">
            <a:spLocks noChangeArrowheads="1"/>
          </p:cNvSpPr>
          <p:nvPr/>
        </p:nvSpPr>
        <p:spPr bwMode="auto">
          <a:xfrm>
            <a:off x="7837488" y="1487423"/>
            <a:ext cx="117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Hezekiah</a:t>
            </a:r>
          </a:p>
          <a:p>
            <a:pPr eaLnBrk="1" fontAlgn="base" hangingPunct="1">
              <a:spcBef>
                <a:spcPct val="0"/>
              </a:spcBef>
              <a:spcAft>
                <a:spcPct val="0"/>
              </a:spcAft>
              <a:buFontTx/>
              <a:buNone/>
            </a:pPr>
            <a:r>
              <a:rPr lang="en-US" altLang="en-US" sz="1800">
                <a:solidFill>
                  <a:srgbClr val="000000"/>
                </a:solidFill>
                <a:cs typeface="Arial" pitchFamily="34" charset="0"/>
              </a:rPr>
              <a:t>(728-686)</a:t>
            </a:r>
          </a:p>
          <a:p>
            <a:pPr eaLnBrk="1" fontAlgn="base" hangingPunct="1">
              <a:spcBef>
                <a:spcPct val="0"/>
              </a:spcBef>
              <a:spcAft>
                <a:spcPct val="0"/>
              </a:spcAft>
              <a:buFontTx/>
              <a:buNone/>
            </a:pPr>
            <a:r>
              <a:rPr lang="en-US" altLang="en-US" sz="1800" b="1">
                <a:solidFill>
                  <a:srgbClr val="000000"/>
                </a:solidFill>
                <a:cs typeface="Arial" pitchFamily="34" charset="0"/>
              </a:rPr>
              <a:t>Manasseh</a:t>
            </a:r>
          </a:p>
          <a:p>
            <a:pPr eaLnBrk="1" fontAlgn="base" hangingPunct="1">
              <a:spcBef>
                <a:spcPct val="0"/>
              </a:spcBef>
              <a:spcAft>
                <a:spcPct val="0"/>
              </a:spcAft>
              <a:buFontTx/>
              <a:buNone/>
            </a:pPr>
            <a:r>
              <a:rPr lang="en-US" altLang="en-US" sz="1800" b="1">
                <a:solidFill>
                  <a:srgbClr val="000000"/>
                </a:solidFill>
                <a:cs typeface="Arial" pitchFamily="34" charset="0"/>
              </a:rPr>
              <a:t>Amon</a:t>
            </a:r>
            <a:endParaRPr lang="en-US" altLang="en-US" sz="1800">
              <a:solidFill>
                <a:srgbClr val="000000"/>
              </a:solidFill>
              <a:cs typeface="Arial" pitchFamily="34" charset="0"/>
            </a:endParaRPr>
          </a:p>
        </p:txBody>
      </p:sp>
      <p:sp>
        <p:nvSpPr>
          <p:cNvPr id="72739" name="TextBox 40"/>
          <p:cNvSpPr txBox="1">
            <a:spLocks noChangeArrowheads="1"/>
          </p:cNvSpPr>
          <p:nvPr/>
        </p:nvSpPr>
        <p:spPr bwMode="auto">
          <a:xfrm>
            <a:off x="7874000" y="1119123"/>
            <a:ext cx="10334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Hezekiah</a:t>
            </a:r>
          </a:p>
        </p:txBody>
      </p:sp>
      <p:sp>
        <p:nvSpPr>
          <p:cNvPr id="72740" name="TextBox 41"/>
          <p:cNvSpPr txBox="1">
            <a:spLocks noChangeArrowheads="1"/>
          </p:cNvSpPr>
          <p:nvPr/>
        </p:nvSpPr>
        <p:spPr bwMode="auto">
          <a:xfrm>
            <a:off x="7950200" y="2687573"/>
            <a:ext cx="101758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Josiah &amp; </a:t>
            </a:r>
          </a:p>
          <a:p>
            <a:pPr eaLnBrk="1" fontAlgn="base" hangingPunct="1">
              <a:spcBef>
                <a:spcPct val="0"/>
              </a:spcBef>
              <a:spcAft>
                <a:spcPct val="0"/>
              </a:spcAft>
              <a:buFontTx/>
              <a:buNone/>
            </a:pPr>
            <a:r>
              <a:rPr lang="en-US" altLang="en-US" sz="1800">
                <a:solidFill>
                  <a:srgbClr val="000000"/>
                </a:solidFill>
                <a:cs typeface="Arial" pitchFamily="34" charset="0"/>
              </a:rPr>
              <a:t>Sons</a:t>
            </a:r>
          </a:p>
        </p:txBody>
      </p:sp>
      <p:sp>
        <p:nvSpPr>
          <p:cNvPr id="72741" name="TextBox 42"/>
          <p:cNvSpPr txBox="1">
            <a:spLocks noChangeArrowheads="1"/>
          </p:cNvSpPr>
          <p:nvPr/>
        </p:nvSpPr>
        <p:spPr bwMode="auto">
          <a:xfrm>
            <a:off x="7874000" y="3373373"/>
            <a:ext cx="129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Josiah</a:t>
            </a:r>
          </a:p>
          <a:p>
            <a:pPr eaLnBrk="1" fontAlgn="base" hangingPunct="1">
              <a:spcBef>
                <a:spcPct val="0"/>
              </a:spcBef>
              <a:spcAft>
                <a:spcPct val="0"/>
              </a:spcAft>
              <a:buFontTx/>
              <a:buNone/>
            </a:pPr>
            <a:r>
              <a:rPr lang="en-US" altLang="en-US" sz="1800" dirty="0">
                <a:solidFill>
                  <a:srgbClr val="000000"/>
                </a:solidFill>
                <a:cs typeface="Arial" pitchFamily="34" charset="0"/>
              </a:rPr>
              <a:t>(640-609)</a:t>
            </a:r>
          </a:p>
          <a:p>
            <a:pPr eaLnBrk="1" fontAlgn="base" hangingPunct="1">
              <a:spcBef>
                <a:spcPct val="0"/>
              </a:spcBef>
              <a:spcAft>
                <a:spcPct val="0"/>
              </a:spcAft>
              <a:buFontTx/>
              <a:buNone/>
            </a:pPr>
            <a:r>
              <a:rPr lang="en-US" altLang="en-US" sz="1800" b="1" dirty="0">
                <a:solidFill>
                  <a:srgbClr val="000000"/>
                </a:solidFill>
                <a:cs typeface="Arial" pitchFamily="34" charset="0"/>
              </a:rPr>
              <a:t>Jehoahaz</a:t>
            </a:r>
          </a:p>
          <a:p>
            <a:pPr eaLnBrk="1" fontAlgn="base" hangingPunct="1">
              <a:spcBef>
                <a:spcPct val="0"/>
              </a:spcBef>
              <a:spcAft>
                <a:spcPct val="0"/>
              </a:spcAft>
              <a:buFontTx/>
              <a:buNone/>
            </a:pPr>
            <a:r>
              <a:rPr lang="en-US" altLang="en-US" sz="1800" b="1" dirty="0">
                <a:solidFill>
                  <a:srgbClr val="000000"/>
                </a:solidFill>
                <a:cs typeface="Arial" pitchFamily="34" charset="0"/>
              </a:rPr>
              <a:t>Jehoiakim</a:t>
            </a:r>
          </a:p>
          <a:p>
            <a:pPr eaLnBrk="1" fontAlgn="base" hangingPunct="1">
              <a:spcBef>
                <a:spcPct val="0"/>
              </a:spcBef>
              <a:spcAft>
                <a:spcPct val="0"/>
              </a:spcAft>
              <a:buFontTx/>
              <a:buNone/>
            </a:pPr>
            <a:r>
              <a:rPr lang="en-US" altLang="en-US" sz="1800" b="1" dirty="0">
                <a:solidFill>
                  <a:srgbClr val="000000"/>
                </a:solidFill>
                <a:cs typeface="Arial" pitchFamily="34" charset="0"/>
              </a:rPr>
              <a:t>Jehoiachin</a:t>
            </a:r>
          </a:p>
          <a:p>
            <a:pPr eaLnBrk="1" fontAlgn="base" hangingPunct="1">
              <a:spcBef>
                <a:spcPct val="0"/>
              </a:spcBef>
              <a:spcAft>
                <a:spcPct val="0"/>
              </a:spcAft>
              <a:buFontTx/>
              <a:buNone/>
            </a:pPr>
            <a:r>
              <a:rPr lang="en-US" altLang="en-US" sz="1800" b="1" dirty="0">
                <a:solidFill>
                  <a:srgbClr val="000000"/>
                </a:solidFill>
                <a:cs typeface="Arial" pitchFamily="34" charset="0"/>
              </a:rPr>
              <a:t>Zedekiah</a:t>
            </a:r>
          </a:p>
          <a:p>
            <a:pPr eaLnBrk="1" fontAlgn="base" hangingPunct="1">
              <a:spcBef>
                <a:spcPct val="0"/>
              </a:spcBef>
              <a:spcAft>
                <a:spcPct val="0"/>
              </a:spcAft>
              <a:buFontTx/>
              <a:buNone/>
            </a:pPr>
            <a:r>
              <a:rPr lang="en-US" altLang="en-US" sz="1800" dirty="0">
                <a:solidFill>
                  <a:srgbClr val="000000"/>
                </a:solidFill>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8" y="204543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5</a:t>
            </a:r>
          </a:p>
        </p:txBody>
      </p:sp>
      <p:sp>
        <p:nvSpPr>
          <p:cNvPr id="72744" name="TextBox 45"/>
          <p:cNvSpPr txBox="1">
            <a:spLocks noChangeArrowheads="1"/>
          </p:cNvSpPr>
          <p:nvPr/>
        </p:nvSpPr>
        <p:spPr bwMode="auto">
          <a:xfrm>
            <a:off x="6616700" y="3680555"/>
            <a:ext cx="11160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Return</a:t>
            </a:r>
          </a:p>
        </p:txBody>
      </p:sp>
      <p:sp>
        <p:nvSpPr>
          <p:cNvPr id="46" name="TextBox 38"/>
          <p:cNvSpPr txBox="1">
            <a:spLocks noChangeArrowheads="1"/>
          </p:cNvSpPr>
          <p:nvPr/>
        </p:nvSpPr>
        <p:spPr bwMode="auto">
          <a:xfrm>
            <a:off x="6535739" y="5723751"/>
            <a:ext cx="2513012" cy="923330"/>
          </a:xfrm>
          <a:prstGeom prst="rect">
            <a:avLst/>
          </a:prstGeom>
          <a:solidFill>
            <a:schemeClr val="bg1"/>
          </a:solidFill>
          <a:ln w="9525">
            <a:solidFill>
              <a:srgbClr val="000000"/>
            </a:solidFill>
            <a:miter lim="800000"/>
            <a:headEnd/>
            <a:tailEnd/>
          </a:ln>
          <a:extLst/>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Zerubbabel </a:t>
            </a:r>
            <a:r>
              <a:rPr lang="en-US" altLang="en-US" sz="1800" dirty="0">
                <a:solidFill>
                  <a:srgbClr val="000000"/>
                </a:solidFill>
                <a:cs typeface="Arial" pitchFamily="34" charset="0"/>
              </a:rPr>
              <a:t>(538-515)</a:t>
            </a: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Ezra </a:t>
            </a:r>
            <a:r>
              <a:rPr lang="en-US" altLang="en-US" sz="1800" dirty="0">
                <a:solidFill>
                  <a:srgbClr val="000000"/>
                </a:solidFill>
                <a:cs typeface="Arial" pitchFamily="34" charset="0"/>
              </a:rPr>
              <a:t>(458-456)</a:t>
            </a:r>
            <a:endParaRPr lang="en-US" altLang="en-US" sz="1800" b="1" dirty="0">
              <a:solidFill>
                <a:srgbClr val="000000"/>
              </a:solidFill>
              <a:cs typeface="Arial" pitchFamily="34" charset="0"/>
            </a:endParaRPr>
          </a:p>
          <a:p>
            <a:pPr eaLnBrk="1" fontAlgn="base" hangingPunct="1">
              <a:spcBef>
                <a:spcPct val="0"/>
              </a:spcBef>
              <a:spcAft>
                <a:spcPct val="0"/>
              </a:spcAft>
              <a:buFont typeface="Arial" pitchFamily="34" charset="0"/>
              <a:buNone/>
            </a:pPr>
            <a:r>
              <a:rPr lang="en-US" altLang="en-US" sz="1800" b="1" dirty="0">
                <a:solidFill>
                  <a:srgbClr val="000000"/>
                </a:solidFill>
                <a:cs typeface="Arial" pitchFamily="34" charset="0"/>
              </a:rPr>
              <a:t>Nehemiah </a:t>
            </a:r>
            <a:r>
              <a:rPr lang="en-US" altLang="en-US" sz="1800" dirty="0">
                <a:solidFill>
                  <a:srgbClr val="000000"/>
                </a:solidFill>
                <a:cs typeface="Arial" pitchFamily="34" charset="0"/>
              </a:rPr>
              <a:t>(444-432)</a:t>
            </a:r>
          </a:p>
        </p:txBody>
      </p:sp>
      <p:sp>
        <p:nvSpPr>
          <p:cNvPr id="2" name="Down Arrow 1"/>
          <p:cNvSpPr/>
          <p:nvPr/>
        </p:nvSpPr>
        <p:spPr>
          <a:xfrm rot="11930600" flipV="1">
            <a:off x="8678862" y="2883502"/>
            <a:ext cx="457200" cy="6272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091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p>
            <a:pPr algn="ctr" fontAlgn="base">
              <a:spcBef>
                <a:spcPct val="20000"/>
              </a:spcBef>
              <a:spcAft>
                <a:spcPct val="0"/>
              </a:spcAft>
            </a:pPr>
            <a:endParaRPr lang="en-US" sz="2400" b="1" smtClean="0">
              <a:solidFill>
                <a:srgbClr val="000000"/>
              </a:solidFill>
            </a:endParaRPr>
          </a:p>
        </p:txBody>
      </p:sp>
      <p:pic>
        <p:nvPicPr>
          <p:cNvPr id="50179" name="Picture 10"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49701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#17 Jehoahaz Card</a:t>
            </a:r>
          </a:p>
        </p:txBody>
      </p:sp>
      <p:sp>
        <p:nvSpPr>
          <p:cNvPr id="50181" name="TextBox 9"/>
          <p:cNvSpPr txBox="1">
            <a:spLocks noChangeArrowheads="1"/>
          </p:cNvSpPr>
          <p:nvPr/>
        </p:nvSpPr>
        <p:spPr bwMode="auto">
          <a:xfrm>
            <a:off x="5989638" y="3113088"/>
            <a:ext cx="3952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algn="ctr" eaLnBrk="1" fontAlgn="base" hangingPunct="1">
              <a:spcBef>
                <a:spcPct val="20000"/>
              </a:spcBef>
              <a:spcAft>
                <a:spcPct val="0"/>
              </a:spcAft>
            </a:pPr>
            <a:r>
              <a:rPr lang="en-US" sz="900" smtClean="0">
                <a:solidFill>
                  <a:srgbClr val="FFFFFF"/>
                </a:solidFill>
              </a:rPr>
              <a:t>609</a:t>
            </a:r>
          </a:p>
        </p:txBody>
      </p:sp>
      <p:sp>
        <p:nvSpPr>
          <p:cNvPr id="9" name="Rectangle 8"/>
          <p:cNvSpPr/>
          <p:nvPr/>
        </p:nvSpPr>
        <p:spPr>
          <a:xfrm>
            <a:off x="4468813" y="244951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pic>
        <p:nvPicPr>
          <p:cNvPr id="50183" name="Picture 11" descr="Kings Card-Bla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20825"/>
            <a:ext cx="2562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10"/>
          <p:cNvSpPr txBox="1">
            <a:spLocks noChangeArrowheads="1"/>
          </p:cNvSpPr>
          <p:nvPr/>
        </p:nvSpPr>
        <p:spPr bwMode="auto">
          <a:xfrm>
            <a:off x="4476750" y="3706813"/>
            <a:ext cx="1636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325" indent="-60325"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buFont typeface="Arial" pitchFamily="34" charset="0"/>
              <a:buChar char="•"/>
            </a:pPr>
            <a:r>
              <a:rPr lang="en-US" sz="1000" smtClean="0">
                <a:solidFill>
                  <a:srgbClr val="000000"/>
                </a:solidFill>
                <a:latin typeface="Arial" pitchFamily="34" charset="0"/>
                <a:cs typeface="Arial" pitchFamily="34" charset="0"/>
              </a:rPr>
              <a:t> chosen by people</a:t>
            </a:r>
          </a:p>
          <a:p>
            <a:pPr eaLnBrk="1" fontAlgn="base" hangingPunct="1">
              <a:spcBef>
                <a:spcPct val="0"/>
              </a:spcBef>
              <a:spcAft>
                <a:spcPct val="0"/>
              </a:spcAft>
              <a:buFont typeface="Arial" pitchFamily="34" charset="0"/>
              <a:buChar char="•"/>
            </a:pPr>
            <a:r>
              <a:rPr lang="en-US" sz="1000" smtClean="0">
                <a:solidFill>
                  <a:srgbClr val="000000"/>
                </a:solidFill>
                <a:latin typeface="Arial" pitchFamily="34" charset="0"/>
                <a:cs typeface="Arial" pitchFamily="34" charset="0"/>
              </a:rPr>
              <a:t>Reigned 3 months</a:t>
            </a:r>
          </a:p>
          <a:p>
            <a:pPr eaLnBrk="1" fontAlgn="base" hangingPunct="1">
              <a:spcBef>
                <a:spcPct val="0"/>
              </a:spcBef>
              <a:spcAft>
                <a:spcPct val="0"/>
              </a:spcAft>
              <a:buFont typeface="Arial" pitchFamily="34" charset="0"/>
              <a:buChar char="•"/>
            </a:pPr>
            <a:r>
              <a:rPr lang="en-US" sz="1000" smtClean="0">
                <a:solidFill>
                  <a:srgbClr val="000000"/>
                </a:solidFill>
                <a:latin typeface="Arial" pitchFamily="34" charset="0"/>
                <a:cs typeface="Arial" pitchFamily="34" charset="0"/>
              </a:rPr>
              <a:t>Deposed by pharaoh Neco</a:t>
            </a:r>
          </a:p>
          <a:p>
            <a:pPr eaLnBrk="1" fontAlgn="base" hangingPunct="1">
              <a:spcBef>
                <a:spcPct val="0"/>
              </a:spcBef>
              <a:spcAft>
                <a:spcPct val="0"/>
              </a:spcAft>
              <a:buFont typeface="Arial" pitchFamily="34" charset="0"/>
              <a:buChar char="•"/>
            </a:pPr>
            <a:r>
              <a:rPr lang="en-US" sz="1000" smtClean="0">
                <a:solidFill>
                  <a:srgbClr val="000000"/>
                </a:solidFill>
                <a:latin typeface="Arial" pitchFamily="34" charset="0"/>
                <a:cs typeface="Arial" pitchFamily="34" charset="0"/>
              </a:rPr>
              <a:t>Died in Egypt</a:t>
            </a:r>
          </a:p>
          <a:p>
            <a:pPr eaLnBrk="1" fontAlgn="base" hangingPunct="1">
              <a:spcBef>
                <a:spcPct val="0"/>
              </a:spcBef>
              <a:spcAft>
                <a:spcPct val="0"/>
              </a:spcAft>
              <a:buFont typeface="Arial" pitchFamily="34" charset="0"/>
              <a:buChar char="•"/>
            </a:pPr>
            <a:endParaRPr lang="en-US" sz="1000" smtClean="0">
              <a:solidFill>
                <a:srgbClr val="000000"/>
              </a:solidFill>
              <a:latin typeface="Arial" pitchFamily="34" charset="0"/>
              <a:cs typeface="Arial" pitchFamily="34" charset="0"/>
            </a:endParaRPr>
          </a:p>
        </p:txBody>
      </p:sp>
      <p:sp>
        <p:nvSpPr>
          <p:cNvPr id="50185" name="TextBox 15"/>
          <p:cNvSpPr txBox="1">
            <a:spLocks noChangeArrowheads="1"/>
          </p:cNvSpPr>
          <p:nvPr/>
        </p:nvSpPr>
        <p:spPr bwMode="auto">
          <a:xfrm>
            <a:off x="4451350" y="2474913"/>
            <a:ext cx="162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50000"/>
              </a:spcBef>
              <a:spcAft>
                <a:spcPct val="0"/>
              </a:spcAft>
            </a:pPr>
            <a:r>
              <a:rPr lang="en-US" sz="1000" smtClean="0">
                <a:solidFill>
                  <a:srgbClr val="000000"/>
                </a:solidFill>
                <a:latin typeface="Arial" pitchFamily="34" charset="0"/>
                <a:cs typeface="Arial" pitchFamily="34" charset="0"/>
              </a:rPr>
              <a:t> did what was evil in the sight of the Lord, according to all that his fathers had done.</a:t>
            </a:r>
          </a:p>
        </p:txBody>
      </p:sp>
      <p:sp>
        <p:nvSpPr>
          <p:cNvPr id="50186" name="TextBox 15"/>
          <p:cNvSpPr txBox="1">
            <a:spLocks noChangeArrowheads="1"/>
          </p:cNvSpPr>
          <p:nvPr/>
        </p:nvSpPr>
        <p:spPr bwMode="auto">
          <a:xfrm>
            <a:off x="1098550" y="5611813"/>
            <a:ext cx="64150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pPr>
            <a:r>
              <a:rPr lang="en-US" sz="4400" smtClean="0">
                <a:solidFill>
                  <a:srgbClr val="000000"/>
                </a:solidFill>
              </a:rPr>
              <a:t>JOSIAH &amp; SONS</a:t>
            </a:r>
          </a:p>
        </p:txBody>
      </p:sp>
      <p:pic>
        <p:nvPicPr>
          <p:cNvPr id="50187"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20986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78638" y="3311525"/>
            <a:ext cx="2265362"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sp>
        <p:nvSpPr>
          <p:cNvPr id="50189" name="TextBox 5"/>
          <p:cNvSpPr txBox="1">
            <a:spLocks noChangeArrowheads="1"/>
          </p:cNvSpPr>
          <p:nvPr/>
        </p:nvSpPr>
        <p:spPr bwMode="auto">
          <a:xfrm>
            <a:off x="6837363" y="338931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pPr>
            <a:r>
              <a:rPr lang="en-US" smtClean="0">
                <a:solidFill>
                  <a:srgbClr val="000000"/>
                </a:solidFill>
                <a:cs typeface="Times New Roman" pitchFamily="18" charset="0"/>
              </a:rPr>
              <a:t>Prophets</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sp>
        <p:nvSpPr>
          <p:cNvPr id="50191"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pPr>
            <a:r>
              <a:rPr lang="en-US" smtClean="0">
                <a:solidFill>
                  <a:srgbClr val="000000"/>
                </a:solidFill>
                <a:cs typeface="Times New Roman" pitchFamily="18" charset="0"/>
              </a:rPr>
              <a:t>Kings of Babylon</a:t>
            </a:r>
          </a:p>
        </p:txBody>
      </p:sp>
      <p:sp>
        <p:nvSpPr>
          <p:cNvPr id="50192" name="TextBox 6"/>
          <p:cNvSpPr txBox="1">
            <a:spLocks noChangeArrowheads="1"/>
          </p:cNvSpPr>
          <p:nvPr/>
        </p:nvSpPr>
        <p:spPr bwMode="auto">
          <a:xfrm>
            <a:off x="6850063" y="2197100"/>
            <a:ext cx="21510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algn="r" eaLnBrk="1" fontAlgn="base" hangingPunct="1">
              <a:spcBef>
                <a:spcPct val="20000"/>
              </a:spcBef>
              <a:spcAft>
                <a:spcPct val="0"/>
              </a:spcAft>
            </a:pPr>
            <a:r>
              <a:rPr lang="en-US" smtClean="0">
                <a:solidFill>
                  <a:srgbClr val="000000"/>
                </a:solidFill>
              </a:rPr>
              <a:t>Nabopolassar- </a:t>
            </a:r>
          </a:p>
          <a:p>
            <a:pPr algn="r" eaLnBrk="1" fontAlgn="base" hangingPunct="1">
              <a:spcBef>
                <a:spcPct val="20000"/>
              </a:spcBef>
              <a:spcAft>
                <a:spcPct val="0"/>
              </a:spcAft>
            </a:pPr>
            <a:r>
              <a:rPr lang="en-US" smtClean="0">
                <a:solidFill>
                  <a:srgbClr val="000000"/>
                </a:solidFill>
              </a:rPr>
              <a:t>625-604 BC </a:t>
            </a:r>
          </a:p>
        </p:txBody>
      </p:sp>
      <p:pic>
        <p:nvPicPr>
          <p:cNvPr id="50193" name="Picture 21" descr="Amon-clea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3213" y="1814513"/>
            <a:ext cx="17399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4" name="TextBox 6"/>
          <p:cNvSpPr txBox="1">
            <a:spLocks noChangeArrowheads="1"/>
          </p:cNvSpPr>
          <p:nvPr/>
        </p:nvSpPr>
        <p:spPr bwMode="auto">
          <a:xfrm>
            <a:off x="6859588" y="3986213"/>
            <a:ext cx="2025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pPr>
            <a:r>
              <a:rPr lang="en-US" dirty="0" smtClean="0">
                <a:solidFill>
                  <a:srgbClr val="000000"/>
                </a:solidFill>
                <a:cs typeface="Times New Roman" pitchFamily="18" charset="0"/>
              </a:rPr>
              <a:t>Jeremiah (J)</a:t>
            </a:r>
          </a:p>
          <a:p>
            <a:pPr eaLnBrk="1" fontAlgn="base" hangingPunct="1">
              <a:spcBef>
                <a:spcPct val="0"/>
              </a:spcBef>
              <a:spcAft>
                <a:spcPct val="0"/>
              </a:spcAft>
            </a:pPr>
            <a:r>
              <a:rPr lang="en-US" dirty="0" smtClean="0">
                <a:solidFill>
                  <a:srgbClr val="000000"/>
                </a:solidFill>
                <a:cs typeface="Times New Roman" pitchFamily="18" charset="0"/>
              </a:rPr>
              <a:t>Habakkuk (J)</a:t>
            </a:r>
          </a:p>
        </p:txBody>
      </p:sp>
      <p:sp>
        <p:nvSpPr>
          <p:cNvPr id="2" name="TextBox 1"/>
          <p:cNvSpPr txBox="1"/>
          <p:nvPr/>
        </p:nvSpPr>
        <p:spPr>
          <a:xfrm>
            <a:off x="1486894" y="5053026"/>
            <a:ext cx="238539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Jehoahaz</a:t>
            </a:r>
          </a:p>
        </p:txBody>
      </p:sp>
    </p:spTree>
    <p:extLst>
      <p:ext uri="{BB962C8B-B14F-4D97-AF65-F5344CB8AC3E}">
        <p14:creationId xmlns:p14="http://schemas.microsoft.com/office/powerpoint/2010/main" val="32441369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314450" y="0"/>
            <a:ext cx="6477000" cy="1143000"/>
          </a:xfrm>
        </p:spPr>
        <p:txBody>
          <a:bodyPr/>
          <a:lstStyle/>
          <a:p>
            <a:pPr eaLnBrk="1" hangingPunct="1"/>
            <a:r>
              <a:rPr lang="en-US" altLang="en-US" dirty="0" smtClean="0"/>
              <a:t>Jeremiah 22 The Fates-</a:t>
            </a:r>
            <a:r>
              <a:rPr lang="en-US" altLang="en-US" dirty="0" err="1" smtClean="0"/>
              <a:t>Jehoahaz’s</a:t>
            </a:r>
            <a:r>
              <a:rPr lang="en-US" altLang="en-US" dirty="0" smtClean="0"/>
              <a:t> Fate</a:t>
            </a:r>
          </a:p>
        </p:txBody>
      </p:sp>
      <p:sp>
        <p:nvSpPr>
          <p:cNvPr id="76803" name="Text Box 3"/>
          <p:cNvSpPr txBox="1">
            <a:spLocks noChangeArrowheads="1"/>
          </p:cNvSpPr>
          <p:nvPr/>
        </p:nvSpPr>
        <p:spPr bwMode="auto">
          <a:xfrm>
            <a:off x="735013" y="1641475"/>
            <a:ext cx="4357687" cy="4154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dirty="0">
                <a:solidFill>
                  <a:srgbClr val="FFFF00"/>
                </a:solidFill>
                <a:latin typeface="Times New Roman" pitchFamily="18" charset="0"/>
              </a:rPr>
              <a:t>Jeremiah 22:11 </a:t>
            </a:r>
            <a:r>
              <a:rPr lang="en-US" altLang="en-US" sz="2400" b="1" dirty="0">
                <a:solidFill>
                  <a:prstClr val="white"/>
                </a:solidFill>
                <a:latin typeface="Times New Roman" pitchFamily="18" charset="0"/>
              </a:rPr>
              <a:t>- 12 (ESV) </a:t>
            </a:r>
            <a:r>
              <a:rPr lang="en-US" altLang="en-US" sz="2400" baseline="30000" dirty="0">
                <a:solidFill>
                  <a:prstClr val="white"/>
                </a:solidFill>
                <a:latin typeface="Default"/>
              </a:rPr>
              <a:t>11</a:t>
            </a:r>
            <a:r>
              <a:rPr lang="en-US" altLang="en-US" sz="2400" dirty="0">
                <a:solidFill>
                  <a:prstClr val="white"/>
                </a:solidFill>
                <a:latin typeface="Default"/>
              </a:rPr>
              <a:t>For thus says the Lord concerning Shallum the son of Josiah, king of Judah, who reigned instead of Josiah his father, and who went away from this place: “He shall return here no more, </a:t>
            </a:r>
            <a:r>
              <a:rPr lang="en-US" altLang="en-US" sz="2400" dirty="0">
                <a:solidFill>
                  <a:prstClr val="white"/>
                </a:solidFill>
                <a:latin typeface="Times New Roman" pitchFamily="18" charset="0"/>
              </a:rPr>
              <a:t> </a:t>
            </a:r>
            <a:r>
              <a:rPr lang="en-US" altLang="en-US" sz="2400" baseline="30000" dirty="0">
                <a:solidFill>
                  <a:prstClr val="white"/>
                </a:solidFill>
                <a:latin typeface="Default"/>
              </a:rPr>
              <a:t>12</a:t>
            </a:r>
            <a:r>
              <a:rPr lang="en-US" altLang="en-US" sz="2400" dirty="0">
                <a:solidFill>
                  <a:prstClr val="white"/>
                </a:solidFill>
                <a:latin typeface="Default"/>
              </a:rPr>
              <a:t>but in the place where they have carried him captive, there shall he die, and he shall never see this land again.”</a:t>
            </a:r>
            <a:r>
              <a:rPr lang="en-US" altLang="en-US" sz="2400" dirty="0">
                <a:solidFill>
                  <a:prstClr val="white"/>
                </a:solidFill>
                <a:latin typeface="Times New Roman" pitchFamily="18" charset="0"/>
              </a:rPr>
              <a:t> </a:t>
            </a:r>
          </a:p>
        </p:txBody>
      </p:sp>
      <p:sp>
        <p:nvSpPr>
          <p:cNvPr id="76804" name="Rectangle 9"/>
          <p:cNvSpPr>
            <a:spLocks noChangeArrowheads="1"/>
          </p:cNvSpPr>
          <p:nvPr/>
        </p:nvSpPr>
        <p:spPr bwMode="auto">
          <a:xfrm>
            <a:off x="5249863" y="1236663"/>
            <a:ext cx="3752850" cy="54784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000">
                <a:solidFill>
                  <a:prstClr val="white"/>
                </a:solidFill>
              </a:rPr>
              <a:t>2 Kings 23</a:t>
            </a:r>
          </a:p>
          <a:p>
            <a:pPr eaLnBrk="1" fontAlgn="base" hangingPunct="1">
              <a:spcBef>
                <a:spcPct val="50000"/>
              </a:spcBef>
              <a:spcAft>
                <a:spcPct val="0"/>
              </a:spcAft>
            </a:pPr>
            <a:r>
              <a:rPr lang="en-US" altLang="en-US" sz="2000" baseline="30000">
                <a:solidFill>
                  <a:prstClr val="white"/>
                </a:solidFill>
              </a:rPr>
              <a:t>33</a:t>
            </a:r>
            <a:r>
              <a:rPr lang="en-US" altLang="en-US" sz="2000">
                <a:solidFill>
                  <a:prstClr val="white"/>
                </a:solidFill>
              </a:rPr>
              <a:t>And Pharaoh Neco put him in bonds at </a:t>
            </a:r>
            <a:r>
              <a:rPr lang="en-US" altLang="en-US" sz="2000">
                <a:solidFill>
                  <a:srgbClr val="FFFF00"/>
                </a:solidFill>
              </a:rPr>
              <a:t>Riblah in the land of Hamath</a:t>
            </a:r>
            <a:r>
              <a:rPr lang="en-US" altLang="en-US" sz="2000">
                <a:solidFill>
                  <a:prstClr val="white"/>
                </a:solidFill>
              </a:rPr>
              <a:t>, that he might not reign in Jerusalem, and laid on the land a tribute of a hundred talents of silver and a talent of gold.  </a:t>
            </a:r>
          </a:p>
          <a:p>
            <a:pPr eaLnBrk="1" fontAlgn="base" hangingPunct="1">
              <a:spcBef>
                <a:spcPct val="50000"/>
              </a:spcBef>
              <a:spcAft>
                <a:spcPct val="0"/>
              </a:spcAft>
            </a:pPr>
            <a:r>
              <a:rPr lang="en-US" altLang="en-US" sz="2000" baseline="30000">
                <a:solidFill>
                  <a:prstClr val="white"/>
                </a:solidFill>
              </a:rPr>
              <a:t>34</a:t>
            </a:r>
            <a:r>
              <a:rPr lang="en-US" altLang="en-US" sz="2000">
                <a:solidFill>
                  <a:prstClr val="white"/>
                </a:solidFill>
              </a:rPr>
              <a:t>And Pharaoh Neco made Eliakim the son of Josiah king in the place of Josiah his father, and changed his name to Jehoiakim. </a:t>
            </a:r>
          </a:p>
          <a:p>
            <a:pPr eaLnBrk="1" fontAlgn="base" hangingPunct="1">
              <a:spcBef>
                <a:spcPct val="50000"/>
              </a:spcBef>
              <a:spcAft>
                <a:spcPct val="0"/>
              </a:spcAft>
            </a:pPr>
            <a:r>
              <a:rPr lang="en-US" altLang="en-US" sz="2000">
                <a:solidFill>
                  <a:srgbClr val="FFFF00"/>
                </a:solidFill>
              </a:rPr>
              <a:t>But he took Jehoahaz away, and he came to Egypt and died there.  </a:t>
            </a:r>
          </a:p>
        </p:txBody>
      </p:sp>
    </p:spTree>
    <p:extLst>
      <p:ext uri="{BB962C8B-B14F-4D97-AF65-F5344CB8AC3E}">
        <p14:creationId xmlns:p14="http://schemas.microsoft.com/office/powerpoint/2010/main" val="1052995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p>
            <a:pPr algn="ctr" fontAlgn="base">
              <a:spcBef>
                <a:spcPct val="20000"/>
              </a:spcBef>
              <a:spcAft>
                <a:spcPct val="0"/>
              </a:spcAft>
            </a:pPr>
            <a:endParaRPr lang="en-US" sz="2400" b="1" smtClean="0">
              <a:solidFill>
                <a:srgbClr val="000000"/>
              </a:solidFill>
            </a:endParaRPr>
          </a:p>
        </p:txBody>
      </p:sp>
      <p:pic>
        <p:nvPicPr>
          <p:cNvPr id="51203" name="Picture 10"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49701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#18 Jehoiakim Card</a:t>
            </a:r>
          </a:p>
        </p:txBody>
      </p:sp>
      <p:sp>
        <p:nvSpPr>
          <p:cNvPr id="51205" name="TextBox 9"/>
          <p:cNvSpPr txBox="1">
            <a:spLocks noChangeArrowheads="1"/>
          </p:cNvSpPr>
          <p:nvPr/>
        </p:nvSpPr>
        <p:spPr bwMode="auto">
          <a:xfrm>
            <a:off x="5989638" y="3027363"/>
            <a:ext cx="395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algn="ctr" eaLnBrk="1" fontAlgn="base" hangingPunct="1">
              <a:spcBef>
                <a:spcPct val="20000"/>
              </a:spcBef>
              <a:spcAft>
                <a:spcPct val="0"/>
              </a:spcAft>
            </a:pPr>
            <a:r>
              <a:rPr lang="en-US" sz="900" smtClean="0">
                <a:solidFill>
                  <a:srgbClr val="FFFFFF"/>
                </a:solidFill>
              </a:rPr>
              <a:t>609  -597</a:t>
            </a:r>
          </a:p>
        </p:txBody>
      </p:sp>
      <p:sp>
        <p:nvSpPr>
          <p:cNvPr id="9" name="Rectangle 8"/>
          <p:cNvSpPr/>
          <p:nvPr/>
        </p:nvSpPr>
        <p:spPr>
          <a:xfrm>
            <a:off x="4468813" y="244951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pic>
        <p:nvPicPr>
          <p:cNvPr id="51207" name="Picture 11" descr="Kings Card-Bla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20825"/>
            <a:ext cx="2562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10"/>
          <p:cNvSpPr txBox="1">
            <a:spLocks noChangeArrowheads="1"/>
          </p:cNvSpPr>
          <p:nvPr/>
        </p:nvSpPr>
        <p:spPr bwMode="auto">
          <a:xfrm>
            <a:off x="4476750" y="3706813"/>
            <a:ext cx="1731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325" indent="-60325"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buFont typeface="Arial" pitchFamily="34" charset="0"/>
              <a:buChar char="•"/>
            </a:pPr>
            <a:r>
              <a:rPr lang="en-US" sz="1000" smtClean="0">
                <a:solidFill>
                  <a:srgbClr val="000000"/>
                </a:solidFill>
                <a:latin typeface="Arial" pitchFamily="34" charset="0"/>
                <a:cs typeface="Arial" pitchFamily="34" charset="0"/>
              </a:rPr>
              <a:t> made king by pharaoh Neco</a:t>
            </a:r>
          </a:p>
          <a:p>
            <a:pPr eaLnBrk="1" fontAlgn="base" hangingPunct="1">
              <a:spcBef>
                <a:spcPct val="0"/>
              </a:spcBef>
              <a:spcAft>
                <a:spcPct val="0"/>
              </a:spcAft>
              <a:buFont typeface="Arial" pitchFamily="34" charset="0"/>
              <a:buChar char="•"/>
            </a:pPr>
            <a:r>
              <a:rPr lang="en-US" sz="1000" smtClean="0">
                <a:solidFill>
                  <a:srgbClr val="000000"/>
                </a:solidFill>
                <a:latin typeface="Arial" pitchFamily="34" charset="0"/>
                <a:cs typeface="Arial" pitchFamily="34" charset="0"/>
              </a:rPr>
              <a:t>Served Nebuchadnezzar</a:t>
            </a:r>
          </a:p>
          <a:p>
            <a:pPr eaLnBrk="1" fontAlgn="base" hangingPunct="1">
              <a:spcBef>
                <a:spcPct val="0"/>
              </a:spcBef>
              <a:spcAft>
                <a:spcPct val="0"/>
              </a:spcAft>
              <a:buFont typeface="Arial" pitchFamily="34" charset="0"/>
              <a:buChar char="•"/>
            </a:pPr>
            <a:r>
              <a:rPr lang="en-US" sz="1000" smtClean="0">
                <a:solidFill>
                  <a:srgbClr val="000000"/>
                </a:solidFill>
                <a:latin typeface="Arial" pitchFamily="34" charset="0"/>
                <a:cs typeface="Arial" pitchFamily="34" charset="0"/>
              </a:rPr>
              <a:t>3 years then rebelled </a:t>
            </a:r>
          </a:p>
          <a:p>
            <a:pPr eaLnBrk="1" fontAlgn="base" hangingPunct="1">
              <a:spcBef>
                <a:spcPct val="0"/>
              </a:spcBef>
              <a:spcAft>
                <a:spcPct val="0"/>
              </a:spcAft>
              <a:buFont typeface="Arial" pitchFamily="34" charset="0"/>
              <a:buChar char="•"/>
            </a:pPr>
            <a:r>
              <a:rPr lang="en-US" sz="1000" smtClean="0">
                <a:solidFill>
                  <a:srgbClr val="000000"/>
                </a:solidFill>
                <a:latin typeface="Arial" pitchFamily="34" charset="0"/>
                <a:cs typeface="Arial" pitchFamily="34" charset="0"/>
              </a:rPr>
              <a:t>Jerusalem falls in 597 – Daniel and Ezekiel</a:t>
            </a:r>
          </a:p>
        </p:txBody>
      </p:sp>
      <p:sp>
        <p:nvSpPr>
          <p:cNvPr id="51209" name="TextBox 15"/>
          <p:cNvSpPr txBox="1">
            <a:spLocks noChangeArrowheads="1"/>
          </p:cNvSpPr>
          <p:nvPr/>
        </p:nvSpPr>
        <p:spPr bwMode="auto">
          <a:xfrm>
            <a:off x="4451350" y="2389188"/>
            <a:ext cx="162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50000"/>
              </a:spcBef>
              <a:spcAft>
                <a:spcPct val="0"/>
              </a:spcAft>
            </a:pPr>
            <a:r>
              <a:rPr lang="en-US" sz="1000" smtClean="0">
                <a:solidFill>
                  <a:srgbClr val="000000"/>
                </a:solidFill>
                <a:latin typeface="Arial" pitchFamily="34" charset="0"/>
                <a:cs typeface="Arial" pitchFamily="34" charset="0"/>
              </a:rPr>
              <a:t> did what was evil in the sight of the Lord, according to all that his fathers had done</a:t>
            </a:r>
          </a:p>
        </p:txBody>
      </p:sp>
      <p:sp>
        <p:nvSpPr>
          <p:cNvPr id="51210" name="TextBox 15"/>
          <p:cNvSpPr txBox="1">
            <a:spLocks noChangeArrowheads="1"/>
          </p:cNvSpPr>
          <p:nvPr/>
        </p:nvSpPr>
        <p:spPr bwMode="auto">
          <a:xfrm>
            <a:off x="1098550" y="5611813"/>
            <a:ext cx="64150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pPr>
            <a:r>
              <a:rPr lang="en-US" sz="4400" smtClean="0">
                <a:solidFill>
                  <a:srgbClr val="000000"/>
                </a:solidFill>
              </a:rPr>
              <a:t>JOSIAH &amp; SONS</a:t>
            </a:r>
          </a:p>
        </p:txBody>
      </p:sp>
      <p:pic>
        <p:nvPicPr>
          <p:cNvPr id="51211"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20986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78638" y="4002088"/>
            <a:ext cx="2265362" cy="585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sp>
        <p:nvSpPr>
          <p:cNvPr id="51213" name="TextBox 5"/>
          <p:cNvSpPr txBox="1">
            <a:spLocks noChangeArrowheads="1"/>
          </p:cNvSpPr>
          <p:nvPr/>
        </p:nvSpPr>
        <p:spPr bwMode="auto">
          <a:xfrm>
            <a:off x="6837363" y="4079875"/>
            <a:ext cx="2306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pPr>
            <a:r>
              <a:rPr lang="en-US" smtClean="0">
                <a:solidFill>
                  <a:srgbClr val="000000"/>
                </a:solidFill>
                <a:cs typeface="Times New Roman" pitchFamily="18" charset="0"/>
              </a:rPr>
              <a:t>Prophets</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sp>
        <p:nvSpPr>
          <p:cNvPr id="51215"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pPr>
            <a:r>
              <a:rPr lang="en-US" smtClean="0">
                <a:solidFill>
                  <a:srgbClr val="000000"/>
                </a:solidFill>
                <a:cs typeface="Times New Roman" pitchFamily="18" charset="0"/>
              </a:rPr>
              <a:t>Kings of Babylon</a:t>
            </a:r>
          </a:p>
        </p:txBody>
      </p:sp>
      <p:sp>
        <p:nvSpPr>
          <p:cNvPr id="51216" name="TextBox 6"/>
          <p:cNvSpPr txBox="1">
            <a:spLocks noChangeArrowheads="1"/>
          </p:cNvSpPr>
          <p:nvPr/>
        </p:nvSpPr>
        <p:spPr bwMode="auto">
          <a:xfrm>
            <a:off x="6692900" y="2154238"/>
            <a:ext cx="24717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algn="ctr" eaLnBrk="1" fontAlgn="base" hangingPunct="1">
              <a:spcBef>
                <a:spcPct val="20000"/>
              </a:spcBef>
              <a:spcAft>
                <a:spcPct val="0"/>
              </a:spcAft>
            </a:pPr>
            <a:r>
              <a:rPr lang="en-US" sz="2000" smtClean="0">
                <a:solidFill>
                  <a:srgbClr val="000000"/>
                </a:solidFill>
              </a:rPr>
              <a:t>Nabopolassar</a:t>
            </a:r>
          </a:p>
          <a:p>
            <a:pPr algn="ctr" eaLnBrk="1" fontAlgn="base" hangingPunct="1">
              <a:spcBef>
                <a:spcPct val="20000"/>
              </a:spcBef>
              <a:spcAft>
                <a:spcPct val="0"/>
              </a:spcAft>
            </a:pPr>
            <a:r>
              <a:rPr lang="en-US" sz="2000" smtClean="0">
                <a:solidFill>
                  <a:srgbClr val="000000"/>
                </a:solidFill>
              </a:rPr>
              <a:t>                     625-604 </a:t>
            </a:r>
          </a:p>
          <a:p>
            <a:pPr algn="ctr" eaLnBrk="1" fontAlgn="base" hangingPunct="1">
              <a:spcBef>
                <a:spcPct val="20000"/>
              </a:spcBef>
              <a:spcAft>
                <a:spcPct val="0"/>
              </a:spcAft>
            </a:pPr>
            <a:r>
              <a:rPr lang="en-US" sz="2000" smtClean="0">
                <a:solidFill>
                  <a:srgbClr val="000000"/>
                </a:solidFill>
              </a:rPr>
              <a:t>Nebuchadrezzar II</a:t>
            </a:r>
          </a:p>
          <a:p>
            <a:pPr algn="ctr" eaLnBrk="1" fontAlgn="base" hangingPunct="1">
              <a:spcBef>
                <a:spcPct val="20000"/>
              </a:spcBef>
              <a:spcAft>
                <a:spcPct val="0"/>
              </a:spcAft>
            </a:pPr>
            <a:r>
              <a:rPr lang="en-US" sz="2000" smtClean="0">
                <a:solidFill>
                  <a:srgbClr val="000000"/>
                </a:solidFill>
              </a:rPr>
              <a:t>                    604-568</a:t>
            </a:r>
            <a:endParaRPr lang="en-US" sz="2000" smtClean="0">
              <a:solidFill>
                <a:srgbClr val="000000"/>
              </a:solidFill>
              <a:cs typeface="Times New Roman" pitchFamily="18" charset="0"/>
            </a:endParaRPr>
          </a:p>
        </p:txBody>
      </p:sp>
      <p:pic>
        <p:nvPicPr>
          <p:cNvPr id="51217" name="Picture 21" descr="Amon-clea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3213" y="1814513"/>
            <a:ext cx="17399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8" name="TextBox 6"/>
          <p:cNvSpPr txBox="1">
            <a:spLocks noChangeArrowheads="1"/>
          </p:cNvSpPr>
          <p:nvPr/>
        </p:nvSpPr>
        <p:spPr bwMode="auto">
          <a:xfrm>
            <a:off x="6881813" y="4667250"/>
            <a:ext cx="1844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eaLnBrk="1" fontAlgn="base" hangingPunct="1">
              <a:spcBef>
                <a:spcPct val="0"/>
              </a:spcBef>
              <a:spcAft>
                <a:spcPct val="0"/>
              </a:spcAft>
            </a:pPr>
            <a:r>
              <a:rPr lang="en-US" smtClean="0">
                <a:solidFill>
                  <a:srgbClr val="000000"/>
                </a:solidFill>
                <a:cs typeface="Times New Roman" pitchFamily="18" charset="0"/>
              </a:rPr>
              <a:t>Jeremiah (J)</a:t>
            </a:r>
          </a:p>
        </p:txBody>
      </p:sp>
      <p:sp>
        <p:nvSpPr>
          <p:cNvPr id="20" name="TextBox 19"/>
          <p:cNvSpPr txBox="1"/>
          <p:nvPr/>
        </p:nvSpPr>
        <p:spPr>
          <a:xfrm>
            <a:off x="1486894" y="5053026"/>
            <a:ext cx="238539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Jehoiakim</a:t>
            </a:r>
          </a:p>
        </p:txBody>
      </p:sp>
    </p:spTree>
    <p:extLst>
      <p:ext uri="{BB962C8B-B14F-4D97-AF65-F5344CB8AC3E}">
        <p14:creationId xmlns:p14="http://schemas.microsoft.com/office/powerpoint/2010/main" val="347365785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1455738"/>
            <a:ext cx="9144000" cy="5402262"/>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73731" name="Rectangle 3"/>
          <p:cNvSpPr>
            <a:spLocks noGrp="1" noChangeArrowheads="1"/>
          </p:cNvSpPr>
          <p:nvPr>
            <p:ph type="title"/>
          </p:nvPr>
        </p:nvSpPr>
        <p:spPr>
          <a:xfrm>
            <a:off x="571500" y="312738"/>
            <a:ext cx="8001000" cy="1143000"/>
          </a:xfrm>
        </p:spPr>
        <p:txBody>
          <a:bodyPr/>
          <a:lstStyle/>
          <a:p>
            <a:pPr eaLnBrk="1" hangingPunct="1"/>
            <a:r>
              <a:rPr lang="en-US" altLang="en-US" sz="4000" smtClean="0"/>
              <a:t>Jehoahaz &amp; Jehoiakim</a:t>
            </a:r>
            <a:br>
              <a:rPr lang="en-US" altLang="en-US" sz="4000" smtClean="0"/>
            </a:br>
            <a:r>
              <a:rPr lang="en-US" altLang="en-US" sz="4000" smtClean="0"/>
              <a:t>Caught between Egypt &amp; Babylon</a:t>
            </a:r>
          </a:p>
        </p:txBody>
      </p:sp>
      <p:sp>
        <p:nvSpPr>
          <p:cNvPr id="73732"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prstClr val="black"/>
              </a:solidFill>
              <a:latin typeface="Times New Roman" pitchFamily="18" charset="0"/>
            </a:endParaRPr>
          </a:p>
        </p:txBody>
      </p:sp>
      <p:sp>
        <p:nvSpPr>
          <p:cNvPr id="73733" name="Text Box 7"/>
          <p:cNvSpPr txBox="1">
            <a:spLocks noChangeArrowheads="1"/>
          </p:cNvSpPr>
          <p:nvPr/>
        </p:nvSpPr>
        <p:spPr bwMode="auto">
          <a:xfrm>
            <a:off x="314325" y="1455738"/>
            <a:ext cx="8743950" cy="52038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200" b="1">
                <a:solidFill>
                  <a:prstClr val="white"/>
                </a:solidFill>
                <a:latin typeface="Times New Roman" pitchFamily="18" charset="0"/>
              </a:rPr>
              <a:t>2 Kings 23:31 - 35 (ESV) </a:t>
            </a:r>
            <a:r>
              <a:rPr lang="en-US" altLang="en-US" sz="2200" baseline="30000">
                <a:solidFill>
                  <a:prstClr val="white"/>
                </a:solidFill>
                <a:latin typeface="Default"/>
              </a:rPr>
              <a:t>31</a:t>
            </a:r>
            <a:r>
              <a:rPr lang="en-US" altLang="en-US" sz="2200">
                <a:solidFill>
                  <a:prstClr val="white"/>
                </a:solidFill>
                <a:latin typeface="Default"/>
              </a:rPr>
              <a:t>Jehoahaz was twenty-three years old when he began to reign, and he reigned three months in Jerusalem. … </a:t>
            </a:r>
            <a:r>
              <a:rPr lang="en-US" altLang="en-US" sz="2200" baseline="30000">
                <a:solidFill>
                  <a:prstClr val="white"/>
                </a:solidFill>
                <a:latin typeface="Default"/>
              </a:rPr>
              <a:t>32</a:t>
            </a:r>
            <a:r>
              <a:rPr lang="en-US" altLang="en-US" sz="2200">
                <a:solidFill>
                  <a:prstClr val="white"/>
                </a:solidFill>
                <a:latin typeface="Default"/>
              </a:rPr>
              <a:t>And he did what was evil in the sight of the Lord, according to all that his fathers had done. </a:t>
            </a:r>
            <a:r>
              <a:rPr lang="en-US" altLang="en-US" sz="2200">
                <a:solidFill>
                  <a:prstClr val="white"/>
                </a:solidFill>
                <a:latin typeface="Times New Roman" pitchFamily="18" charset="0"/>
              </a:rPr>
              <a:t> </a:t>
            </a:r>
          </a:p>
          <a:p>
            <a:pPr eaLnBrk="1" fontAlgn="base" hangingPunct="1">
              <a:spcBef>
                <a:spcPct val="50000"/>
              </a:spcBef>
              <a:spcAft>
                <a:spcPct val="0"/>
              </a:spcAft>
            </a:pPr>
            <a:r>
              <a:rPr lang="en-US" altLang="en-US" sz="2200" baseline="30000">
                <a:solidFill>
                  <a:prstClr val="white"/>
                </a:solidFill>
                <a:latin typeface="Default"/>
              </a:rPr>
              <a:t>33</a:t>
            </a:r>
            <a:r>
              <a:rPr lang="en-US" altLang="en-US" sz="2200">
                <a:solidFill>
                  <a:prstClr val="white"/>
                </a:solidFill>
                <a:latin typeface="Default"/>
              </a:rPr>
              <a:t>And Pharaoh Neco put him in bonds at Riblah in the land of Hamath, that he might not reign in Jerusalem, and laid on the land a tribute of a hundred talents of silver and a talent of gold. </a:t>
            </a:r>
            <a:r>
              <a:rPr lang="en-US" altLang="en-US" sz="2200">
                <a:solidFill>
                  <a:prstClr val="white"/>
                </a:solidFill>
                <a:latin typeface="Times New Roman" pitchFamily="18" charset="0"/>
              </a:rPr>
              <a:t> </a:t>
            </a:r>
          </a:p>
          <a:p>
            <a:pPr eaLnBrk="1" fontAlgn="base" hangingPunct="1">
              <a:spcBef>
                <a:spcPct val="50000"/>
              </a:spcBef>
              <a:spcAft>
                <a:spcPct val="0"/>
              </a:spcAft>
            </a:pPr>
            <a:r>
              <a:rPr lang="en-US" altLang="en-US" sz="2200" baseline="30000">
                <a:solidFill>
                  <a:prstClr val="white"/>
                </a:solidFill>
                <a:latin typeface="Default"/>
              </a:rPr>
              <a:t>34</a:t>
            </a:r>
            <a:r>
              <a:rPr lang="en-US" altLang="en-US" sz="2200">
                <a:solidFill>
                  <a:prstClr val="white"/>
                </a:solidFill>
                <a:latin typeface="Default"/>
              </a:rPr>
              <a:t>And Pharaoh Neco made Eliakim the son of Josiah king in the place of Josiah his father, and changed his name to Jehoiakim. </a:t>
            </a:r>
          </a:p>
          <a:p>
            <a:pPr eaLnBrk="1" fontAlgn="base" hangingPunct="1">
              <a:spcBef>
                <a:spcPct val="50000"/>
              </a:spcBef>
              <a:spcAft>
                <a:spcPct val="0"/>
              </a:spcAft>
            </a:pPr>
            <a:r>
              <a:rPr lang="en-US" altLang="en-US" sz="2200">
                <a:solidFill>
                  <a:prstClr val="white"/>
                </a:solidFill>
                <a:latin typeface="Default"/>
              </a:rPr>
              <a:t>But he took Jehoahaz away, and he came to Egypt and died there. </a:t>
            </a:r>
            <a:r>
              <a:rPr lang="en-US" altLang="en-US" sz="2200">
                <a:solidFill>
                  <a:prstClr val="white"/>
                </a:solidFill>
                <a:latin typeface="Times New Roman" pitchFamily="18" charset="0"/>
              </a:rPr>
              <a:t> </a:t>
            </a:r>
          </a:p>
          <a:p>
            <a:pPr eaLnBrk="1" fontAlgn="base" hangingPunct="1">
              <a:spcBef>
                <a:spcPct val="50000"/>
              </a:spcBef>
              <a:spcAft>
                <a:spcPct val="0"/>
              </a:spcAft>
            </a:pPr>
            <a:r>
              <a:rPr lang="en-US" altLang="en-US" sz="2200" baseline="30000">
                <a:solidFill>
                  <a:prstClr val="white"/>
                </a:solidFill>
                <a:latin typeface="Default"/>
              </a:rPr>
              <a:t>35</a:t>
            </a:r>
            <a:r>
              <a:rPr lang="en-US" altLang="en-US" sz="2200">
                <a:solidFill>
                  <a:prstClr val="white"/>
                </a:solidFill>
                <a:latin typeface="Default"/>
              </a:rPr>
              <a:t>And Jehoiakim gave the silver and the gold to Pharaoh, but he taxed the land to give the money according to the command of Pharaoh…</a:t>
            </a:r>
            <a:endParaRPr lang="en-US" altLang="en-US" sz="2200">
              <a:solidFill>
                <a:prstClr val="white"/>
              </a:solidFill>
              <a:latin typeface="Times New Roman" pitchFamily="18" charset="0"/>
            </a:endParaRPr>
          </a:p>
        </p:txBody>
      </p:sp>
    </p:spTree>
    <p:extLst>
      <p:ext uri="{BB962C8B-B14F-4D97-AF65-F5344CB8AC3E}">
        <p14:creationId xmlns:p14="http://schemas.microsoft.com/office/powerpoint/2010/main" val="2374714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0" y="1219200"/>
            <a:ext cx="9144000" cy="56388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78851" name="Rectangle 2"/>
          <p:cNvSpPr>
            <a:spLocks noGrp="1" noChangeArrowheads="1"/>
          </p:cNvSpPr>
          <p:nvPr>
            <p:ph type="title"/>
          </p:nvPr>
        </p:nvSpPr>
        <p:spPr>
          <a:xfrm>
            <a:off x="814388" y="76200"/>
            <a:ext cx="7772400" cy="1143000"/>
          </a:xfrm>
        </p:spPr>
        <p:txBody>
          <a:bodyPr/>
          <a:lstStyle/>
          <a:p>
            <a:pPr eaLnBrk="1" hangingPunct="1"/>
            <a:r>
              <a:rPr lang="en-US" altLang="en-US" sz="4000" smtClean="0"/>
              <a:t>Jehoiakim’s Palace of Injustice</a:t>
            </a:r>
            <a:r>
              <a:rPr lang="en-US" altLang="en-US" smtClean="0"/>
              <a:t/>
            </a:r>
            <a:br>
              <a:rPr lang="en-US" altLang="en-US" smtClean="0"/>
            </a:br>
            <a:r>
              <a:rPr lang="en-US" altLang="en-US" sz="2400" b="1" smtClean="0"/>
              <a:t>Jeremiah 22:13 - 17 (ESV) </a:t>
            </a:r>
          </a:p>
        </p:txBody>
      </p:sp>
      <p:sp>
        <p:nvSpPr>
          <p:cNvPr id="78852" name="Text Box 3"/>
          <p:cNvSpPr txBox="1">
            <a:spLocks noChangeArrowheads="1"/>
          </p:cNvSpPr>
          <p:nvPr/>
        </p:nvSpPr>
        <p:spPr bwMode="auto">
          <a:xfrm>
            <a:off x="860425" y="1296988"/>
            <a:ext cx="8255000" cy="5632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000" baseline="30000">
                <a:solidFill>
                  <a:prstClr val="white"/>
                </a:solidFill>
                <a:latin typeface="Default"/>
              </a:rPr>
              <a:t>13</a:t>
            </a:r>
            <a:r>
              <a:rPr lang="en-US" altLang="en-US" sz="2000">
                <a:solidFill>
                  <a:prstClr val="white"/>
                </a:solidFill>
                <a:latin typeface="Default"/>
              </a:rPr>
              <a:t>    “Woe to him who builds his house by unrighteousness,</a:t>
            </a:r>
            <a:r>
              <a:rPr lang="en-US" altLang="en-US" sz="2000">
                <a:solidFill>
                  <a:prstClr val="white"/>
                </a:solidFill>
                <a:latin typeface="Times New Roman" pitchFamily="18" charset="0"/>
              </a:rPr>
              <a:t> </a:t>
            </a:r>
            <a:r>
              <a:rPr lang="en-US" altLang="en-US" sz="2000">
                <a:solidFill>
                  <a:prstClr val="white"/>
                </a:solidFill>
                <a:latin typeface="Default"/>
              </a:rPr>
              <a:t>and his upper rooms by injustice,</a:t>
            </a:r>
            <a:r>
              <a:rPr lang="en-US" altLang="en-US" sz="2000">
                <a:solidFill>
                  <a:prstClr val="white"/>
                </a:solidFill>
                <a:latin typeface="Times New Roman" pitchFamily="18" charset="0"/>
              </a:rPr>
              <a:t> </a:t>
            </a:r>
            <a:r>
              <a:rPr lang="en-US" altLang="en-US" sz="2000">
                <a:solidFill>
                  <a:prstClr val="white"/>
                </a:solidFill>
                <a:latin typeface="Default"/>
              </a:rPr>
              <a:t>   </a:t>
            </a:r>
          </a:p>
          <a:p>
            <a:pPr eaLnBrk="1" fontAlgn="base" hangingPunct="1">
              <a:spcBef>
                <a:spcPct val="50000"/>
              </a:spcBef>
              <a:spcAft>
                <a:spcPct val="0"/>
              </a:spcAft>
            </a:pPr>
            <a:r>
              <a:rPr lang="en-US" altLang="en-US" sz="2000">
                <a:solidFill>
                  <a:prstClr val="white"/>
                </a:solidFill>
                <a:latin typeface="Default"/>
              </a:rPr>
              <a:t> who makes his neighbor serve him for nothing</a:t>
            </a:r>
            <a:r>
              <a:rPr lang="en-US" altLang="en-US" sz="2000">
                <a:solidFill>
                  <a:prstClr val="white"/>
                </a:solidFill>
                <a:latin typeface="Times New Roman" pitchFamily="18" charset="0"/>
              </a:rPr>
              <a:t> </a:t>
            </a:r>
            <a:r>
              <a:rPr lang="en-US" altLang="en-US" sz="2000">
                <a:solidFill>
                  <a:prstClr val="white"/>
                </a:solidFill>
                <a:latin typeface="Default"/>
              </a:rPr>
              <a:t>and does not give him his wages,</a:t>
            </a:r>
            <a:r>
              <a:rPr lang="en-US" altLang="en-US" sz="2000">
                <a:solidFill>
                  <a:prstClr val="white"/>
                </a:solidFill>
                <a:latin typeface="Times New Roman" pitchFamily="18" charset="0"/>
              </a:rPr>
              <a:t> </a:t>
            </a:r>
          </a:p>
          <a:p>
            <a:pPr eaLnBrk="1" fontAlgn="base" hangingPunct="1">
              <a:spcBef>
                <a:spcPct val="50000"/>
              </a:spcBef>
              <a:spcAft>
                <a:spcPct val="0"/>
              </a:spcAft>
            </a:pPr>
            <a:r>
              <a:rPr lang="en-US" altLang="en-US" sz="2000" baseline="30000">
                <a:solidFill>
                  <a:prstClr val="white"/>
                </a:solidFill>
                <a:latin typeface="Default"/>
              </a:rPr>
              <a:t>14</a:t>
            </a:r>
            <a:r>
              <a:rPr lang="en-US" altLang="en-US" sz="2000">
                <a:solidFill>
                  <a:prstClr val="white"/>
                </a:solidFill>
                <a:latin typeface="Default"/>
              </a:rPr>
              <a:t>    who says, ‘I will build myself a great house</a:t>
            </a:r>
            <a:r>
              <a:rPr lang="en-US" altLang="en-US" sz="2000">
                <a:solidFill>
                  <a:prstClr val="white"/>
                </a:solidFill>
                <a:latin typeface="Times New Roman" pitchFamily="18" charset="0"/>
              </a:rPr>
              <a:t> </a:t>
            </a:r>
            <a:r>
              <a:rPr lang="en-US" altLang="en-US" sz="2000">
                <a:solidFill>
                  <a:prstClr val="white"/>
                </a:solidFill>
                <a:latin typeface="Default"/>
              </a:rPr>
              <a:t> with spacious upper rooms,’ who cuts out windows for it, paneling it with cedar</a:t>
            </a:r>
            <a:r>
              <a:rPr lang="en-US" altLang="en-US" sz="2000">
                <a:solidFill>
                  <a:prstClr val="white"/>
                </a:solidFill>
                <a:latin typeface="Times New Roman" pitchFamily="18" charset="0"/>
              </a:rPr>
              <a:t> </a:t>
            </a:r>
            <a:r>
              <a:rPr lang="en-US" altLang="en-US" sz="2000">
                <a:solidFill>
                  <a:prstClr val="white"/>
                </a:solidFill>
                <a:latin typeface="Default"/>
              </a:rPr>
              <a:t>and painting it with vermilion.</a:t>
            </a:r>
            <a:r>
              <a:rPr lang="en-US" altLang="en-US" sz="2000">
                <a:solidFill>
                  <a:prstClr val="white"/>
                </a:solidFill>
                <a:latin typeface="Times New Roman" pitchFamily="18" charset="0"/>
              </a:rPr>
              <a:t> </a:t>
            </a:r>
          </a:p>
          <a:p>
            <a:pPr eaLnBrk="1" fontAlgn="base" hangingPunct="1">
              <a:spcBef>
                <a:spcPct val="50000"/>
              </a:spcBef>
              <a:spcAft>
                <a:spcPct val="0"/>
              </a:spcAft>
            </a:pPr>
            <a:r>
              <a:rPr lang="en-US" altLang="en-US" sz="2000" baseline="30000">
                <a:solidFill>
                  <a:prstClr val="white"/>
                </a:solidFill>
                <a:latin typeface="Default"/>
              </a:rPr>
              <a:t>15</a:t>
            </a:r>
            <a:r>
              <a:rPr lang="en-US" altLang="en-US" sz="2000">
                <a:solidFill>
                  <a:prstClr val="white"/>
                </a:solidFill>
                <a:latin typeface="Default"/>
              </a:rPr>
              <a:t>    Do you think you are a king</a:t>
            </a:r>
            <a:r>
              <a:rPr lang="en-US" altLang="en-US" sz="2000">
                <a:solidFill>
                  <a:prstClr val="white"/>
                </a:solidFill>
                <a:latin typeface="Times New Roman" pitchFamily="18" charset="0"/>
              </a:rPr>
              <a:t> </a:t>
            </a:r>
            <a:r>
              <a:rPr lang="en-US" altLang="en-US" sz="2000">
                <a:solidFill>
                  <a:prstClr val="white"/>
                </a:solidFill>
                <a:latin typeface="Default"/>
              </a:rPr>
              <a:t>because you compete in cedar?</a:t>
            </a:r>
            <a:r>
              <a:rPr lang="en-US" altLang="en-US" sz="2000">
                <a:solidFill>
                  <a:prstClr val="white"/>
                </a:solidFill>
                <a:latin typeface="Times New Roman" pitchFamily="18" charset="0"/>
              </a:rPr>
              <a:t> </a:t>
            </a:r>
            <a:r>
              <a:rPr lang="en-US" altLang="en-US" sz="2000">
                <a:solidFill>
                  <a:prstClr val="white"/>
                </a:solidFill>
                <a:latin typeface="Default"/>
              </a:rPr>
              <a:t>    </a:t>
            </a:r>
          </a:p>
          <a:p>
            <a:pPr eaLnBrk="1" fontAlgn="base" hangingPunct="1">
              <a:spcBef>
                <a:spcPct val="50000"/>
              </a:spcBef>
              <a:spcAft>
                <a:spcPct val="0"/>
              </a:spcAft>
            </a:pPr>
            <a:r>
              <a:rPr lang="en-US" altLang="en-US" sz="2000">
                <a:solidFill>
                  <a:srgbClr val="66FFFF"/>
                </a:solidFill>
                <a:latin typeface="Default"/>
              </a:rPr>
              <a:t>Did not your father eat and drink and do justice &amp; righteousness?</a:t>
            </a:r>
            <a:r>
              <a:rPr lang="en-US" altLang="en-US" sz="2000">
                <a:solidFill>
                  <a:srgbClr val="66FFFF"/>
                </a:solidFill>
                <a:latin typeface="Times New Roman" pitchFamily="18" charset="0"/>
              </a:rPr>
              <a:t> </a:t>
            </a:r>
            <a:r>
              <a:rPr lang="en-US" altLang="en-US" sz="2000">
                <a:solidFill>
                  <a:srgbClr val="66FFFF"/>
                </a:solidFill>
                <a:latin typeface="Default"/>
              </a:rPr>
              <a:t>    </a:t>
            </a:r>
          </a:p>
          <a:p>
            <a:pPr eaLnBrk="1" fontAlgn="base" hangingPunct="1">
              <a:spcBef>
                <a:spcPct val="50000"/>
              </a:spcBef>
              <a:spcAft>
                <a:spcPct val="0"/>
              </a:spcAft>
            </a:pPr>
            <a:r>
              <a:rPr lang="en-US" altLang="en-US" sz="2000">
                <a:solidFill>
                  <a:srgbClr val="66FFFF"/>
                </a:solidFill>
                <a:latin typeface="Default"/>
              </a:rPr>
              <a:t>Then it was well with him.</a:t>
            </a:r>
            <a:r>
              <a:rPr lang="en-US" altLang="en-US" sz="2000">
                <a:solidFill>
                  <a:srgbClr val="66FFFF"/>
                </a:solidFill>
                <a:latin typeface="Times New Roman" pitchFamily="18" charset="0"/>
              </a:rPr>
              <a:t> </a:t>
            </a:r>
            <a:r>
              <a:rPr lang="en-US" altLang="en-US" sz="2000" baseline="30000">
                <a:solidFill>
                  <a:srgbClr val="66FFFF"/>
                </a:solidFill>
                <a:latin typeface="Default"/>
              </a:rPr>
              <a:t>16</a:t>
            </a:r>
            <a:r>
              <a:rPr lang="en-US" altLang="en-US" sz="2000">
                <a:solidFill>
                  <a:srgbClr val="66FFFF"/>
                </a:solidFill>
                <a:latin typeface="Default"/>
              </a:rPr>
              <a:t> He judged the cause of the poor and needy;</a:t>
            </a:r>
            <a:r>
              <a:rPr lang="en-US" altLang="en-US" sz="2000">
                <a:solidFill>
                  <a:srgbClr val="66FFFF"/>
                </a:solidFill>
                <a:latin typeface="Times New Roman" pitchFamily="18" charset="0"/>
              </a:rPr>
              <a:t> </a:t>
            </a:r>
            <a:r>
              <a:rPr lang="en-US" altLang="en-US" sz="2000">
                <a:solidFill>
                  <a:srgbClr val="66FFFF"/>
                </a:solidFill>
                <a:latin typeface="Default"/>
              </a:rPr>
              <a:t>then it was well.</a:t>
            </a:r>
            <a:r>
              <a:rPr lang="en-US" altLang="en-US" sz="2000">
                <a:solidFill>
                  <a:srgbClr val="66FFFF"/>
                </a:solidFill>
                <a:latin typeface="Times New Roman" pitchFamily="18" charset="0"/>
              </a:rPr>
              <a:t> </a:t>
            </a:r>
            <a:r>
              <a:rPr lang="en-US" altLang="en-US" sz="2000">
                <a:solidFill>
                  <a:srgbClr val="66FFFF"/>
                </a:solidFill>
                <a:latin typeface="Default"/>
              </a:rPr>
              <a:t>Is not this to know me?</a:t>
            </a:r>
            <a:r>
              <a:rPr lang="en-US" altLang="en-US" sz="2000">
                <a:solidFill>
                  <a:srgbClr val="66FFFF"/>
                </a:solidFill>
                <a:latin typeface="Times New Roman" pitchFamily="18" charset="0"/>
              </a:rPr>
              <a:t> </a:t>
            </a:r>
            <a:r>
              <a:rPr lang="en-US" altLang="en-US" sz="2000">
                <a:solidFill>
                  <a:srgbClr val="66FFFF"/>
                </a:solidFill>
                <a:latin typeface="Default"/>
              </a:rPr>
              <a:t>declares the Lord.</a:t>
            </a:r>
            <a:r>
              <a:rPr lang="en-US" altLang="en-US" sz="2000">
                <a:solidFill>
                  <a:srgbClr val="66FFFF"/>
                </a:solidFill>
                <a:latin typeface="Times New Roman" pitchFamily="18" charset="0"/>
              </a:rPr>
              <a:t> </a:t>
            </a:r>
          </a:p>
          <a:p>
            <a:pPr eaLnBrk="1" fontAlgn="base" hangingPunct="1">
              <a:spcBef>
                <a:spcPct val="50000"/>
              </a:spcBef>
              <a:spcAft>
                <a:spcPct val="0"/>
              </a:spcAft>
            </a:pPr>
            <a:r>
              <a:rPr lang="en-US" altLang="en-US" sz="2000" baseline="30000">
                <a:solidFill>
                  <a:prstClr val="white"/>
                </a:solidFill>
                <a:latin typeface="Default"/>
              </a:rPr>
              <a:t>17</a:t>
            </a:r>
            <a:r>
              <a:rPr lang="en-US" altLang="en-US" sz="2000">
                <a:solidFill>
                  <a:prstClr val="white"/>
                </a:solidFill>
                <a:latin typeface="Default"/>
              </a:rPr>
              <a:t>    But you have eyes and heart</a:t>
            </a:r>
            <a:r>
              <a:rPr lang="en-US" altLang="en-US" sz="2000">
                <a:solidFill>
                  <a:prstClr val="white"/>
                </a:solidFill>
                <a:latin typeface="Times New Roman" pitchFamily="18" charset="0"/>
              </a:rPr>
              <a:t> </a:t>
            </a:r>
            <a:r>
              <a:rPr lang="en-US" altLang="en-US" sz="2000">
                <a:solidFill>
                  <a:prstClr val="white"/>
                </a:solidFill>
                <a:latin typeface="Default"/>
              </a:rPr>
              <a:t> only for your dishonest gain, for shedding innocent blood,</a:t>
            </a:r>
            <a:r>
              <a:rPr lang="en-US" altLang="en-US" sz="2000">
                <a:solidFill>
                  <a:prstClr val="white"/>
                </a:solidFill>
                <a:latin typeface="Times New Roman" pitchFamily="18" charset="0"/>
              </a:rPr>
              <a:t> </a:t>
            </a:r>
            <a:r>
              <a:rPr lang="en-US" altLang="en-US" sz="2000">
                <a:solidFill>
                  <a:prstClr val="white"/>
                </a:solidFill>
                <a:latin typeface="Default"/>
              </a:rPr>
              <a:t>and for practicing oppression and violence.”</a:t>
            </a:r>
            <a:r>
              <a:rPr lang="en-US" altLang="en-US" sz="2000">
                <a:solidFill>
                  <a:prstClr val="white"/>
                </a:solidFill>
                <a:latin typeface="Times New Roman" pitchFamily="18" charset="0"/>
              </a:rPr>
              <a:t> </a:t>
            </a:r>
            <a:br>
              <a:rPr lang="en-US" altLang="en-US" sz="2000">
                <a:solidFill>
                  <a:prstClr val="white"/>
                </a:solidFill>
                <a:latin typeface="Times New Roman" pitchFamily="18" charset="0"/>
              </a:rPr>
            </a:br>
            <a:r>
              <a:rPr lang="en-US" altLang="en-US" sz="2000">
                <a:solidFill>
                  <a:prstClr val="white"/>
                </a:solidFill>
                <a:latin typeface="Times New Roman" pitchFamily="18" charset="0"/>
              </a:rPr>
              <a:t/>
            </a:r>
            <a:br>
              <a:rPr lang="en-US" altLang="en-US" sz="2000">
                <a:solidFill>
                  <a:prstClr val="white"/>
                </a:solidFill>
                <a:latin typeface="Times New Roman" pitchFamily="18" charset="0"/>
              </a:rPr>
            </a:br>
            <a:endParaRPr lang="en-US" altLang="en-US" sz="2000">
              <a:solidFill>
                <a:prstClr val="white"/>
              </a:solidFill>
              <a:latin typeface="Times New Roman" pitchFamily="18" charset="0"/>
            </a:endParaRPr>
          </a:p>
        </p:txBody>
      </p:sp>
    </p:spTree>
    <p:extLst>
      <p:ext uri="{BB962C8B-B14F-4D97-AF65-F5344CB8AC3E}">
        <p14:creationId xmlns:p14="http://schemas.microsoft.com/office/powerpoint/2010/main" val="1227567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J:\Temp\BibleMaps &amp; Clipart\Waldron Bible Maps\JPEG Folder\Babylon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887" y="730250"/>
            <a:ext cx="8139113" cy="60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371475" y="95250"/>
            <a:ext cx="8229600" cy="1143000"/>
          </a:xfrm>
          <a:solidFill>
            <a:srgbClr val="FFFF99"/>
          </a:solidFill>
        </p:spPr>
        <p:txBody>
          <a:bodyPr/>
          <a:lstStyle/>
          <a:p>
            <a:r>
              <a:rPr lang="en-US" dirty="0"/>
              <a:t>Days of Jehoiakim</a:t>
            </a:r>
            <a:endParaRPr lang="en-US" altLang="en-US" dirty="0" smtClean="0"/>
          </a:p>
        </p:txBody>
      </p:sp>
      <p:sp>
        <p:nvSpPr>
          <p:cNvPr id="2" name="TextBox 1"/>
          <p:cNvSpPr txBox="1"/>
          <p:nvPr/>
        </p:nvSpPr>
        <p:spPr>
          <a:xfrm>
            <a:off x="190500" y="1009649"/>
            <a:ext cx="4000500" cy="2462213"/>
          </a:xfrm>
          <a:prstGeom prst="rect">
            <a:avLst/>
          </a:prstGeom>
          <a:solidFill>
            <a:schemeClr val="bg1"/>
          </a:solidFill>
        </p:spPr>
        <p:txBody>
          <a:bodyPr wrap="square" rtlCol="0">
            <a:spAutoFit/>
          </a:bodyPr>
          <a:lstStyle/>
          <a:p>
            <a:pPr fontAlgn="base">
              <a:spcBef>
                <a:spcPct val="0"/>
              </a:spcBef>
              <a:spcAft>
                <a:spcPct val="0"/>
              </a:spcAft>
            </a:pPr>
            <a:r>
              <a:rPr lang="en-US" sz="1400" b="1" dirty="0" smtClean="0">
                <a:solidFill>
                  <a:srgbClr val="000000"/>
                </a:solidFill>
                <a:latin typeface="Arial" pitchFamily="34" charset="0"/>
                <a:cs typeface="Arial" pitchFamily="34" charset="0"/>
              </a:rPr>
              <a:t>Jeremiah </a:t>
            </a:r>
            <a:r>
              <a:rPr lang="en-US" sz="1400" b="1" dirty="0">
                <a:solidFill>
                  <a:srgbClr val="000000"/>
                </a:solidFill>
                <a:latin typeface="Arial" pitchFamily="34" charset="0"/>
                <a:cs typeface="Arial" pitchFamily="34" charset="0"/>
              </a:rPr>
              <a:t>26:20-21(ESV) </a:t>
            </a:r>
            <a:r>
              <a:rPr lang="en-US" sz="1400" dirty="0">
                <a:solidFill>
                  <a:srgbClr val="000000"/>
                </a:solidFill>
                <a:latin typeface="Arial" pitchFamily="34" charset="0"/>
                <a:cs typeface="Arial" pitchFamily="34" charset="0"/>
              </a:rPr>
              <a:t/>
            </a:r>
            <a:br>
              <a:rPr lang="en-US" sz="1400" dirty="0">
                <a:solidFill>
                  <a:srgbClr val="000000"/>
                </a:solidFill>
                <a:latin typeface="Arial" pitchFamily="34" charset="0"/>
                <a:cs typeface="Arial" pitchFamily="34" charset="0"/>
              </a:rPr>
            </a:br>
            <a:r>
              <a:rPr lang="en-US" sz="1400" baseline="30000" dirty="0">
                <a:solidFill>
                  <a:srgbClr val="000000"/>
                </a:solidFill>
                <a:latin typeface="Arial" pitchFamily="34" charset="0"/>
                <a:cs typeface="Arial" pitchFamily="34" charset="0"/>
              </a:rPr>
              <a:t>20</a:t>
            </a:r>
            <a:r>
              <a:rPr lang="en-US" sz="1400" dirty="0">
                <a:solidFill>
                  <a:srgbClr val="000000"/>
                </a:solidFill>
                <a:latin typeface="Arial" pitchFamily="34" charset="0"/>
                <a:cs typeface="Arial" pitchFamily="34" charset="0"/>
              </a:rPr>
              <a:t>There was another man who prophesied in the name of the Lord, Uriah the son of Shemaiah from </a:t>
            </a:r>
            <a:r>
              <a:rPr lang="en-US" sz="1400" dirty="0" err="1">
                <a:solidFill>
                  <a:srgbClr val="000000"/>
                </a:solidFill>
                <a:latin typeface="Arial" pitchFamily="34" charset="0"/>
                <a:cs typeface="Arial" pitchFamily="34" charset="0"/>
              </a:rPr>
              <a:t>Kiriath-jearim</a:t>
            </a:r>
            <a:r>
              <a:rPr lang="en-US" sz="1400" dirty="0">
                <a:solidFill>
                  <a:srgbClr val="000000"/>
                </a:solidFill>
                <a:latin typeface="Arial" pitchFamily="34" charset="0"/>
                <a:cs typeface="Arial" pitchFamily="34" charset="0"/>
              </a:rPr>
              <a:t>. He prophesied against this city and against this land in words like those of Jeremiah.  </a:t>
            </a:r>
            <a:br>
              <a:rPr lang="en-US" sz="1400" dirty="0">
                <a:solidFill>
                  <a:srgbClr val="000000"/>
                </a:solidFill>
                <a:latin typeface="Arial" pitchFamily="34" charset="0"/>
                <a:cs typeface="Arial" pitchFamily="34" charset="0"/>
              </a:rPr>
            </a:br>
            <a:r>
              <a:rPr lang="en-US" sz="1400" baseline="30000" dirty="0">
                <a:solidFill>
                  <a:srgbClr val="000000"/>
                </a:solidFill>
                <a:latin typeface="Arial" pitchFamily="34" charset="0"/>
                <a:cs typeface="Arial" pitchFamily="34" charset="0"/>
              </a:rPr>
              <a:t>21</a:t>
            </a:r>
            <a:r>
              <a:rPr lang="en-US" sz="1400" dirty="0">
                <a:solidFill>
                  <a:srgbClr val="000000"/>
                </a:solidFill>
                <a:latin typeface="Arial" pitchFamily="34" charset="0"/>
                <a:cs typeface="Arial" pitchFamily="34" charset="0"/>
              </a:rPr>
              <a:t>And when King Jehoiakim, with all his warriors and all the officials, heard his words, the king sought to put him to death. But when Uriah heard of it, he was afraid and fled and escaped to Egypt.  </a:t>
            </a:r>
          </a:p>
        </p:txBody>
      </p:sp>
      <p:sp>
        <p:nvSpPr>
          <p:cNvPr id="3" name="Freeform 2"/>
          <p:cNvSpPr/>
          <p:nvPr/>
        </p:nvSpPr>
        <p:spPr>
          <a:xfrm>
            <a:off x="3819525" y="3933825"/>
            <a:ext cx="857250" cy="752475"/>
          </a:xfrm>
          <a:custGeom>
            <a:avLst/>
            <a:gdLst>
              <a:gd name="connsiteX0" fmla="*/ 857250 w 857250"/>
              <a:gd name="connsiteY0" fmla="*/ 0 h 752475"/>
              <a:gd name="connsiteX1" fmla="*/ 342900 w 857250"/>
              <a:gd name="connsiteY1" fmla="*/ 361950 h 752475"/>
              <a:gd name="connsiteX2" fmla="*/ 0 w 857250"/>
              <a:gd name="connsiteY2" fmla="*/ 752475 h 752475"/>
            </a:gdLst>
            <a:ahLst/>
            <a:cxnLst>
              <a:cxn ang="0">
                <a:pos x="connsiteX0" y="connsiteY0"/>
              </a:cxn>
              <a:cxn ang="0">
                <a:pos x="connsiteX1" y="connsiteY1"/>
              </a:cxn>
              <a:cxn ang="0">
                <a:pos x="connsiteX2" y="connsiteY2"/>
              </a:cxn>
            </a:cxnLst>
            <a:rect l="l" t="t" r="r" b="b"/>
            <a:pathLst>
              <a:path w="857250" h="752475">
                <a:moveTo>
                  <a:pt x="857250" y="0"/>
                </a:moveTo>
                <a:cubicBezTo>
                  <a:pt x="671512" y="118269"/>
                  <a:pt x="485775" y="236538"/>
                  <a:pt x="342900" y="361950"/>
                </a:cubicBezTo>
                <a:cubicBezTo>
                  <a:pt x="200025" y="487362"/>
                  <a:pt x="100012" y="619918"/>
                  <a:pt x="0" y="752475"/>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TextBox 3"/>
          <p:cNvSpPr txBox="1"/>
          <p:nvPr/>
        </p:nvSpPr>
        <p:spPr>
          <a:xfrm>
            <a:off x="4600573" y="4691062"/>
            <a:ext cx="4238625" cy="1600438"/>
          </a:xfrm>
          <a:prstGeom prst="rect">
            <a:avLst/>
          </a:prstGeom>
          <a:solidFill>
            <a:schemeClr val="bg1"/>
          </a:solidFill>
        </p:spPr>
        <p:txBody>
          <a:bodyPr wrap="square" rtlCol="0">
            <a:spAutoFit/>
          </a:bodyPr>
          <a:lstStyle/>
          <a:p>
            <a:pPr fontAlgn="base">
              <a:spcBef>
                <a:spcPct val="0"/>
              </a:spcBef>
              <a:spcAft>
                <a:spcPct val="0"/>
              </a:spcAft>
            </a:pPr>
            <a:r>
              <a:rPr lang="en-US" sz="1400" b="1" dirty="0" smtClean="0">
                <a:solidFill>
                  <a:srgbClr val="000000"/>
                </a:solidFill>
                <a:latin typeface="Arial" pitchFamily="34" charset="0"/>
                <a:cs typeface="Arial" pitchFamily="34" charset="0"/>
              </a:rPr>
              <a:t>Jeremiah </a:t>
            </a:r>
            <a:r>
              <a:rPr lang="en-US" sz="1400" b="1" dirty="0">
                <a:solidFill>
                  <a:srgbClr val="000000"/>
                </a:solidFill>
                <a:latin typeface="Arial" pitchFamily="34" charset="0"/>
                <a:cs typeface="Arial" pitchFamily="34" charset="0"/>
              </a:rPr>
              <a:t>26:22-23(ESV) </a:t>
            </a:r>
            <a:r>
              <a:rPr lang="en-US" sz="1400" dirty="0">
                <a:solidFill>
                  <a:srgbClr val="000000"/>
                </a:solidFill>
                <a:latin typeface="Arial" pitchFamily="34" charset="0"/>
                <a:cs typeface="Arial" pitchFamily="34" charset="0"/>
              </a:rPr>
              <a:t/>
            </a:r>
            <a:br>
              <a:rPr lang="en-US" sz="1400" dirty="0">
                <a:solidFill>
                  <a:srgbClr val="000000"/>
                </a:solidFill>
                <a:latin typeface="Arial" pitchFamily="34" charset="0"/>
                <a:cs typeface="Arial" pitchFamily="34" charset="0"/>
              </a:rPr>
            </a:br>
            <a:r>
              <a:rPr lang="en-US" sz="1400" baseline="30000" dirty="0">
                <a:solidFill>
                  <a:srgbClr val="000000"/>
                </a:solidFill>
                <a:latin typeface="Arial" pitchFamily="34" charset="0"/>
                <a:cs typeface="Arial" pitchFamily="34" charset="0"/>
              </a:rPr>
              <a:t>22</a:t>
            </a:r>
            <a:r>
              <a:rPr lang="en-US" sz="1400" dirty="0">
                <a:solidFill>
                  <a:srgbClr val="000000"/>
                </a:solidFill>
                <a:latin typeface="Arial" pitchFamily="34" charset="0"/>
                <a:cs typeface="Arial" pitchFamily="34" charset="0"/>
              </a:rPr>
              <a:t>Then King Jehoiakim sent to Egypt certain men, </a:t>
            </a:r>
            <a:r>
              <a:rPr lang="en-US" sz="1400" dirty="0" err="1">
                <a:solidFill>
                  <a:srgbClr val="000000"/>
                </a:solidFill>
                <a:latin typeface="Arial" pitchFamily="34" charset="0"/>
                <a:cs typeface="Arial" pitchFamily="34" charset="0"/>
              </a:rPr>
              <a:t>Elnathan</a:t>
            </a:r>
            <a:r>
              <a:rPr lang="en-US" sz="1400" dirty="0">
                <a:solidFill>
                  <a:srgbClr val="000000"/>
                </a:solidFill>
                <a:latin typeface="Arial" pitchFamily="34" charset="0"/>
                <a:cs typeface="Arial" pitchFamily="34" charset="0"/>
              </a:rPr>
              <a:t> the son of </a:t>
            </a:r>
            <a:r>
              <a:rPr lang="en-US" sz="1400" dirty="0" err="1">
                <a:solidFill>
                  <a:srgbClr val="000000"/>
                </a:solidFill>
                <a:latin typeface="Arial" pitchFamily="34" charset="0"/>
                <a:cs typeface="Arial" pitchFamily="34" charset="0"/>
              </a:rPr>
              <a:t>Achbor</a:t>
            </a:r>
            <a:r>
              <a:rPr lang="en-US" sz="1400" dirty="0">
                <a:solidFill>
                  <a:srgbClr val="000000"/>
                </a:solidFill>
                <a:latin typeface="Arial" pitchFamily="34" charset="0"/>
                <a:cs typeface="Arial" pitchFamily="34" charset="0"/>
              </a:rPr>
              <a:t> and others with him,  </a:t>
            </a:r>
            <a:br>
              <a:rPr lang="en-US" sz="1400" dirty="0">
                <a:solidFill>
                  <a:srgbClr val="000000"/>
                </a:solidFill>
                <a:latin typeface="Arial" pitchFamily="34" charset="0"/>
                <a:cs typeface="Arial" pitchFamily="34" charset="0"/>
              </a:rPr>
            </a:br>
            <a:r>
              <a:rPr lang="en-US" sz="1400" baseline="30000" dirty="0">
                <a:solidFill>
                  <a:srgbClr val="000000"/>
                </a:solidFill>
                <a:latin typeface="Arial" pitchFamily="34" charset="0"/>
                <a:cs typeface="Arial" pitchFamily="34" charset="0"/>
              </a:rPr>
              <a:t>23</a:t>
            </a:r>
            <a:r>
              <a:rPr lang="en-US" sz="1400" dirty="0">
                <a:solidFill>
                  <a:srgbClr val="000000"/>
                </a:solidFill>
                <a:latin typeface="Arial" pitchFamily="34" charset="0"/>
                <a:cs typeface="Arial" pitchFamily="34" charset="0"/>
              </a:rPr>
              <a:t>and they took Uriah from Egypt and brought him to King Jehoiakim, who struck him down with the sword and dumped his dead body into the burial place of the common people. </a:t>
            </a:r>
          </a:p>
        </p:txBody>
      </p:sp>
    </p:spTree>
    <p:extLst>
      <p:ext uri="{BB962C8B-B14F-4D97-AF65-F5344CB8AC3E}">
        <p14:creationId xmlns:p14="http://schemas.microsoft.com/office/powerpoint/2010/main" val="3267889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Days of Jehoiakim</a:t>
            </a:r>
          </a:p>
        </p:txBody>
      </p:sp>
      <p:sp>
        <p:nvSpPr>
          <p:cNvPr id="3" name="TextBox 2"/>
          <p:cNvSpPr txBox="1"/>
          <p:nvPr/>
        </p:nvSpPr>
        <p:spPr>
          <a:xfrm>
            <a:off x="1200150" y="1524000"/>
            <a:ext cx="6991350" cy="4801314"/>
          </a:xfrm>
          <a:prstGeom prst="rect">
            <a:avLst/>
          </a:prstGeom>
          <a:noFill/>
        </p:spPr>
        <p:txBody>
          <a:bodyPr wrap="square" rtlCol="0">
            <a:spAutoFit/>
          </a:bodyPr>
          <a:lstStyle/>
          <a:p>
            <a:pPr fontAlgn="base">
              <a:spcBef>
                <a:spcPct val="0"/>
              </a:spcBef>
              <a:spcAft>
                <a:spcPct val="0"/>
              </a:spcAft>
            </a:pPr>
            <a:r>
              <a:rPr lang="en-US" b="1" dirty="0" smtClean="0">
                <a:solidFill>
                  <a:prstClr val="black"/>
                </a:solidFill>
                <a:latin typeface="Arial" pitchFamily="34" charset="0"/>
                <a:cs typeface="Arial" pitchFamily="34" charset="0"/>
              </a:rPr>
              <a:t>Jeremiah </a:t>
            </a:r>
            <a:r>
              <a:rPr lang="en-US" b="1" dirty="0">
                <a:solidFill>
                  <a:prstClr val="black"/>
                </a:solidFill>
                <a:latin typeface="Arial" pitchFamily="34" charset="0"/>
                <a:cs typeface="Arial" pitchFamily="34" charset="0"/>
              </a:rPr>
              <a:t>26:16-19(ESV) </a:t>
            </a: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16</a:t>
            </a:r>
            <a:r>
              <a:rPr lang="en-US" dirty="0">
                <a:solidFill>
                  <a:prstClr val="black"/>
                </a:solidFill>
                <a:latin typeface="Arial" pitchFamily="34" charset="0"/>
                <a:cs typeface="Arial" pitchFamily="34" charset="0"/>
              </a:rPr>
              <a:t>Then the officials and all the people said to the priests and the prophets, “This man does not deserve the sentence of death, for he has spoken to us in the name of the Lord our God.”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17</a:t>
            </a:r>
            <a:r>
              <a:rPr lang="en-US" dirty="0">
                <a:solidFill>
                  <a:prstClr val="black"/>
                </a:solidFill>
                <a:latin typeface="Arial" pitchFamily="34" charset="0"/>
                <a:cs typeface="Arial" pitchFamily="34" charset="0"/>
              </a:rPr>
              <a:t>And certain of the elders of the land arose and spoke to all the assembled people, saying,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18</a:t>
            </a:r>
            <a:r>
              <a:rPr lang="en-US" dirty="0">
                <a:solidFill>
                  <a:prstClr val="black"/>
                </a:solidFill>
                <a:latin typeface="Arial" pitchFamily="34" charset="0"/>
                <a:cs typeface="Arial" pitchFamily="34" charset="0"/>
              </a:rPr>
              <a:t>“Micah of </a:t>
            </a:r>
            <a:r>
              <a:rPr lang="en-US" dirty="0" err="1">
                <a:solidFill>
                  <a:prstClr val="black"/>
                </a:solidFill>
                <a:latin typeface="Arial" pitchFamily="34" charset="0"/>
                <a:cs typeface="Arial" pitchFamily="34" charset="0"/>
              </a:rPr>
              <a:t>Moresheth</a:t>
            </a:r>
            <a:r>
              <a:rPr lang="en-US" dirty="0">
                <a:solidFill>
                  <a:prstClr val="black"/>
                </a:solidFill>
                <a:latin typeface="Arial" pitchFamily="34" charset="0"/>
                <a:cs typeface="Arial" pitchFamily="34" charset="0"/>
              </a:rPr>
              <a:t> prophesied in the days of Hezekiah king of Judah, and said to all the people of Judah</a:t>
            </a:r>
            <a:r>
              <a:rPr lang="en-US" dirty="0" smtClean="0">
                <a:solidFill>
                  <a:prstClr val="black"/>
                </a:solidFill>
                <a:latin typeface="Arial" pitchFamily="34" charset="0"/>
                <a:cs typeface="Arial" pitchFamily="34" charset="0"/>
              </a:rPr>
              <a:t>:</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‘Thus says the Lord of hosts</a:t>
            </a:r>
            <a:r>
              <a:rPr lang="en-US" dirty="0" smtClean="0">
                <a:solidFill>
                  <a:prstClr val="black"/>
                </a:solidFill>
                <a:latin typeface="Arial" pitchFamily="34" charset="0"/>
                <a:cs typeface="Arial" pitchFamily="34" charset="0"/>
              </a:rPr>
              <a:t>,</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“‘Zion shall be plowed as a field</a:t>
            </a:r>
            <a:r>
              <a:rPr lang="en-US" dirty="0" smtClean="0">
                <a:solidFill>
                  <a:prstClr val="black"/>
                </a:solidFill>
                <a:latin typeface="Arial" pitchFamily="34" charset="0"/>
                <a:cs typeface="Arial" pitchFamily="34" charset="0"/>
              </a:rPr>
              <a:t>;</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Jerusalem shall become a heap of ruins</a:t>
            </a:r>
            <a:r>
              <a:rPr lang="en-US" dirty="0" smtClean="0">
                <a:solidFill>
                  <a:prstClr val="black"/>
                </a:solidFill>
                <a:latin typeface="Arial" pitchFamily="34" charset="0"/>
                <a:cs typeface="Arial" pitchFamily="34" charset="0"/>
              </a:rPr>
              <a:t>,</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and the mountain of the house a wooded height.’ </a:t>
            </a:r>
            <a:endParaRPr lang="en-US" dirty="0" smtClean="0">
              <a:solidFill>
                <a:prstClr val="black"/>
              </a:solidFill>
              <a:latin typeface="Arial" pitchFamily="34" charset="0"/>
              <a:cs typeface="Arial" pitchFamily="34" charset="0"/>
            </a:endParaRP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19</a:t>
            </a:r>
            <a:r>
              <a:rPr lang="en-US" dirty="0">
                <a:solidFill>
                  <a:prstClr val="black"/>
                </a:solidFill>
                <a:latin typeface="Arial" pitchFamily="34" charset="0"/>
                <a:cs typeface="Arial" pitchFamily="34" charset="0"/>
              </a:rPr>
              <a:t>Did Hezekiah king of Judah and all Judah put him to death? Did he not fear the Lord and entreat the favor of the Lord, and did not the Lord relent of the disaster that he had pronounced against them? But we are about to bring great disaster upon ourselves.” </a:t>
            </a:r>
          </a:p>
        </p:txBody>
      </p:sp>
    </p:spTree>
    <p:extLst>
      <p:ext uri="{BB962C8B-B14F-4D97-AF65-F5344CB8AC3E}">
        <p14:creationId xmlns:p14="http://schemas.microsoft.com/office/powerpoint/2010/main" val="2820737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Response of Jehoakim</a:t>
            </a:r>
            <a:br>
              <a:rPr lang="en-US" altLang="en-US" smtClean="0"/>
            </a:br>
            <a:r>
              <a:rPr lang="en-US" altLang="en-US" smtClean="0"/>
              <a:t>Jeremiah 36</a:t>
            </a:r>
          </a:p>
        </p:txBody>
      </p:sp>
      <p:sp>
        <p:nvSpPr>
          <p:cNvPr id="80899" name="Slide Number Placeholder 2"/>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28EB2BF-6428-4DD3-9C76-A0D4B6393DDC}" type="slidenum">
              <a:rPr lang="en-US" altLang="en-US" sz="1400" b="1" smtClean="0">
                <a:solidFill>
                  <a:prstClr val="black"/>
                </a:solidFill>
                <a:latin typeface="Times New Roman" pitchFamily="18" charset="0"/>
              </a:rPr>
              <a:pPr eaLnBrk="1" hangingPunct="1"/>
              <a:t>27</a:t>
            </a:fld>
            <a:endParaRPr lang="en-US" altLang="en-US" sz="1400" b="1" smtClean="0">
              <a:solidFill>
                <a:prstClr val="black"/>
              </a:solidFill>
              <a:latin typeface="Times New Roman" pitchFamily="18" charset="0"/>
            </a:endParaRPr>
          </a:p>
        </p:txBody>
      </p:sp>
      <p:pic>
        <p:nvPicPr>
          <p:cNvPr id="80900" name="Picture 3" descr="burning scroll-colo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639888"/>
            <a:ext cx="39338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4"/>
          <p:cNvSpPr txBox="1">
            <a:spLocks noChangeArrowheads="1"/>
          </p:cNvSpPr>
          <p:nvPr/>
        </p:nvSpPr>
        <p:spPr bwMode="auto">
          <a:xfrm>
            <a:off x="4216399" y="1638300"/>
            <a:ext cx="4156075" cy="427809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dirty="0">
                <a:solidFill>
                  <a:prstClr val="black"/>
                </a:solidFill>
                <a:latin typeface="Times New Roman" pitchFamily="18" charset="0"/>
              </a:rPr>
              <a:t> </a:t>
            </a:r>
            <a:br>
              <a:rPr lang="en-US" altLang="en-US" sz="1600" b="1" dirty="0">
                <a:solidFill>
                  <a:prstClr val="black"/>
                </a:solidFill>
                <a:latin typeface="Times New Roman" pitchFamily="18" charset="0"/>
              </a:rPr>
            </a:br>
            <a:r>
              <a:rPr lang="en-US" altLang="en-US" sz="1600" b="1" baseline="30000" dirty="0">
                <a:solidFill>
                  <a:prstClr val="black"/>
                </a:solidFill>
                <a:latin typeface="Times New Roman" pitchFamily="18" charset="0"/>
              </a:rPr>
              <a:t>21</a:t>
            </a:r>
            <a:r>
              <a:rPr lang="en-US" altLang="en-US" sz="1600" b="1" dirty="0">
                <a:solidFill>
                  <a:prstClr val="black"/>
                </a:solidFill>
                <a:latin typeface="Times New Roman" pitchFamily="18" charset="0"/>
              </a:rPr>
              <a:t>So the king sent </a:t>
            </a:r>
            <a:r>
              <a:rPr lang="en-US" altLang="en-US" sz="1600" b="1" dirty="0" err="1">
                <a:solidFill>
                  <a:prstClr val="black"/>
                </a:solidFill>
                <a:latin typeface="Times New Roman" pitchFamily="18" charset="0"/>
              </a:rPr>
              <a:t>Jehudi</a:t>
            </a:r>
            <a:r>
              <a:rPr lang="en-US" altLang="en-US" sz="1600" b="1" dirty="0">
                <a:solidFill>
                  <a:prstClr val="black"/>
                </a:solidFill>
                <a:latin typeface="Times New Roman" pitchFamily="18" charset="0"/>
              </a:rPr>
              <a:t> to bring the scroll, and he took it from </a:t>
            </a:r>
            <a:r>
              <a:rPr lang="en-US" altLang="en-US" sz="1600" b="1" dirty="0" err="1">
                <a:solidFill>
                  <a:prstClr val="black"/>
                </a:solidFill>
                <a:latin typeface="Times New Roman" pitchFamily="18" charset="0"/>
              </a:rPr>
              <a:t>Elishama</a:t>
            </a:r>
            <a:r>
              <a:rPr lang="en-US" altLang="en-US" sz="1600" b="1" dirty="0">
                <a:solidFill>
                  <a:prstClr val="black"/>
                </a:solidFill>
                <a:latin typeface="Times New Roman" pitchFamily="18" charset="0"/>
              </a:rPr>
              <a:t> the scribe’s chamber. And </a:t>
            </a:r>
            <a:r>
              <a:rPr lang="en-US" altLang="en-US" sz="1600" b="1" dirty="0" err="1">
                <a:solidFill>
                  <a:prstClr val="black"/>
                </a:solidFill>
                <a:latin typeface="Times New Roman" pitchFamily="18" charset="0"/>
              </a:rPr>
              <a:t>Jehudi</a:t>
            </a:r>
            <a:r>
              <a:rPr lang="en-US" altLang="en-US" sz="1600" b="1" dirty="0">
                <a:solidFill>
                  <a:prstClr val="black"/>
                </a:solidFill>
                <a:latin typeface="Times New Roman" pitchFamily="18" charset="0"/>
              </a:rPr>
              <a:t> read it in the hearing of the king and in the hearing of all the princes who stood beside the king. </a:t>
            </a:r>
            <a:br>
              <a:rPr lang="en-US" altLang="en-US" sz="1600" b="1" dirty="0">
                <a:solidFill>
                  <a:prstClr val="black"/>
                </a:solidFill>
                <a:latin typeface="Times New Roman" pitchFamily="18" charset="0"/>
              </a:rPr>
            </a:br>
            <a:r>
              <a:rPr lang="en-US" altLang="en-US" sz="1600" b="1" baseline="30000" dirty="0">
                <a:solidFill>
                  <a:prstClr val="black"/>
                </a:solidFill>
                <a:latin typeface="Times New Roman" pitchFamily="18" charset="0"/>
              </a:rPr>
              <a:t>22</a:t>
            </a:r>
            <a:r>
              <a:rPr lang="en-US" altLang="en-US" sz="1600" b="1" dirty="0">
                <a:solidFill>
                  <a:prstClr val="black"/>
                </a:solidFill>
                <a:latin typeface="Times New Roman" pitchFamily="18" charset="0"/>
              </a:rPr>
              <a:t>Now the king was sitting in the winter house in the ninth month, with </a:t>
            </a:r>
            <a:r>
              <a:rPr lang="en-US" altLang="en-US" sz="1600" b="1" i="1" dirty="0">
                <a:solidFill>
                  <a:prstClr val="black"/>
                </a:solidFill>
                <a:latin typeface="Times New Roman" pitchFamily="18" charset="0"/>
              </a:rPr>
              <a:t>a fire</a:t>
            </a:r>
            <a:r>
              <a:rPr lang="en-US" altLang="en-US" sz="1600" b="1" dirty="0">
                <a:solidFill>
                  <a:prstClr val="black"/>
                </a:solidFill>
                <a:latin typeface="Times New Roman" pitchFamily="18" charset="0"/>
              </a:rPr>
              <a:t> burning on the hearth before him. </a:t>
            </a:r>
            <a:br>
              <a:rPr lang="en-US" altLang="en-US" sz="1600" b="1" dirty="0">
                <a:solidFill>
                  <a:prstClr val="black"/>
                </a:solidFill>
                <a:latin typeface="Times New Roman" pitchFamily="18" charset="0"/>
              </a:rPr>
            </a:br>
            <a:r>
              <a:rPr lang="en-US" altLang="en-US" sz="1600" b="1" baseline="30000" dirty="0">
                <a:solidFill>
                  <a:prstClr val="black"/>
                </a:solidFill>
                <a:latin typeface="Times New Roman" pitchFamily="18" charset="0"/>
              </a:rPr>
              <a:t>23</a:t>
            </a:r>
            <a:r>
              <a:rPr lang="en-US" altLang="en-US" sz="1600" b="1" dirty="0">
                <a:solidFill>
                  <a:prstClr val="black"/>
                </a:solidFill>
                <a:latin typeface="Times New Roman" pitchFamily="18" charset="0"/>
              </a:rPr>
              <a:t>And it happened, when </a:t>
            </a:r>
            <a:r>
              <a:rPr lang="en-US" altLang="en-US" sz="1600" b="1" dirty="0" err="1">
                <a:solidFill>
                  <a:prstClr val="black"/>
                </a:solidFill>
                <a:latin typeface="Times New Roman" pitchFamily="18" charset="0"/>
              </a:rPr>
              <a:t>Jehudi</a:t>
            </a:r>
            <a:r>
              <a:rPr lang="en-US" altLang="en-US" sz="1600" b="1" dirty="0">
                <a:solidFill>
                  <a:prstClr val="black"/>
                </a:solidFill>
                <a:latin typeface="Times New Roman" pitchFamily="18" charset="0"/>
              </a:rPr>
              <a:t> had read three or four columns, </a:t>
            </a:r>
            <a:r>
              <a:rPr lang="en-US" altLang="en-US" sz="1600" b="1" i="1" dirty="0">
                <a:solidFill>
                  <a:prstClr val="black"/>
                </a:solidFill>
                <a:latin typeface="Times New Roman" pitchFamily="18" charset="0"/>
              </a:rPr>
              <a:t>that the king</a:t>
            </a:r>
            <a:r>
              <a:rPr lang="en-US" altLang="en-US" sz="1600" b="1" dirty="0">
                <a:solidFill>
                  <a:prstClr val="black"/>
                </a:solidFill>
                <a:latin typeface="Times New Roman" pitchFamily="18" charset="0"/>
              </a:rPr>
              <a:t> cut it with the scribe’s knife and cast </a:t>
            </a:r>
            <a:r>
              <a:rPr lang="en-US" altLang="en-US" sz="1600" b="1" i="1" dirty="0">
                <a:solidFill>
                  <a:prstClr val="black"/>
                </a:solidFill>
                <a:latin typeface="Times New Roman" pitchFamily="18" charset="0"/>
              </a:rPr>
              <a:t>it</a:t>
            </a:r>
            <a:r>
              <a:rPr lang="en-US" altLang="en-US" sz="1600" b="1" dirty="0">
                <a:solidFill>
                  <a:prstClr val="black"/>
                </a:solidFill>
                <a:latin typeface="Times New Roman" pitchFamily="18" charset="0"/>
              </a:rPr>
              <a:t> into the fire that </a:t>
            </a:r>
            <a:r>
              <a:rPr lang="en-US" altLang="en-US" sz="1600" b="1" i="1" dirty="0">
                <a:solidFill>
                  <a:prstClr val="black"/>
                </a:solidFill>
                <a:latin typeface="Times New Roman" pitchFamily="18" charset="0"/>
              </a:rPr>
              <a:t>was</a:t>
            </a:r>
            <a:r>
              <a:rPr lang="en-US" altLang="en-US" sz="1600" b="1" dirty="0">
                <a:solidFill>
                  <a:prstClr val="black"/>
                </a:solidFill>
                <a:latin typeface="Times New Roman" pitchFamily="18" charset="0"/>
              </a:rPr>
              <a:t> on the hearth, until all the scroll was consumed in the fire that </a:t>
            </a:r>
            <a:r>
              <a:rPr lang="en-US" altLang="en-US" sz="1600" b="1" i="1" dirty="0">
                <a:solidFill>
                  <a:prstClr val="black"/>
                </a:solidFill>
                <a:latin typeface="Times New Roman" pitchFamily="18" charset="0"/>
              </a:rPr>
              <a:t>was</a:t>
            </a:r>
            <a:r>
              <a:rPr lang="en-US" altLang="en-US" sz="1600" b="1" dirty="0">
                <a:solidFill>
                  <a:prstClr val="black"/>
                </a:solidFill>
                <a:latin typeface="Times New Roman" pitchFamily="18" charset="0"/>
              </a:rPr>
              <a:t> on the hearth. </a:t>
            </a:r>
            <a:br>
              <a:rPr lang="en-US" altLang="en-US" sz="1600" b="1" dirty="0">
                <a:solidFill>
                  <a:prstClr val="black"/>
                </a:solidFill>
                <a:latin typeface="Times New Roman" pitchFamily="18" charset="0"/>
              </a:rPr>
            </a:br>
            <a:r>
              <a:rPr lang="en-US" altLang="en-US" sz="1600" b="1" baseline="30000" dirty="0">
                <a:solidFill>
                  <a:prstClr val="black"/>
                </a:solidFill>
                <a:latin typeface="Times New Roman" pitchFamily="18" charset="0"/>
              </a:rPr>
              <a:t>24</a:t>
            </a:r>
            <a:r>
              <a:rPr lang="en-US" altLang="en-US" sz="1600" b="1" dirty="0">
                <a:solidFill>
                  <a:prstClr val="black"/>
                </a:solidFill>
                <a:latin typeface="Times New Roman" pitchFamily="18" charset="0"/>
              </a:rPr>
              <a:t>Yet they were not afraid, nor did they tear their garments, the king nor any of his servants who heard all these words</a:t>
            </a:r>
          </a:p>
        </p:txBody>
      </p:sp>
    </p:spTree>
    <p:extLst>
      <p:ext uri="{BB962C8B-B14F-4D97-AF65-F5344CB8AC3E}">
        <p14:creationId xmlns:p14="http://schemas.microsoft.com/office/powerpoint/2010/main" val="17892651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1455738"/>
            <a:ext cx="9144000" cy="5402262"/>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77827" name="Rectangle 3"/>
          <p:cNvSpPr>
            <a:spLocks noGrp="1" noChangeArrowheads="1"/>
          </p:cNvSpPr>
          <p:nvPr>
            <p:ph type="title"/>
          </p:nvPr>
        </p:nvSpPr>
        <p:spPr>
          <a:xfrm>
            <a:off x="838200" y="228600"/>
            <a:ext cx="8001000" cy="1143000"/>
          </a:xfrm>
        </p:spPr>
        <p:txBody>
          <a:bodyPr/>
          <a:lstStyle/>
          <a:p>
            <a:pPr eaLnBrk="1" hangingPunct="1"/>
            <a:r>
              <a:rPr lang="en-US" altLang="en-US" sz="4000" smtClean="0"/>
              <a:t>Jehoiakim</a:t>
            </a:r>
            <a:br>
              <a:rPr lang="en-US" altLang="en-US" sz="4000" smtClean="0"/>
            </a:br>
            <a:r>
              <a:rPr lang="en-US" altLang="en-US" sz="4000" smtClean="0"/>
              <a:t>Caught between Egypt &amp; Babylon</a:t>
            </a:r>
          </a:p>
        </p:txBody>
      </p:sp>
      <p:sp>
        <p:nvSpPr>
          <p:cNvPr id="77828"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prstClr val="black"/>
              </a:solidFill>
              <a:latin typeface="Times New Roman" pitchFamily="18" charset="0"/>
            </a:endParaRPr>
          </a:p>
        </p:txBody>
      </p:sp>
      <p:sp>
        <p:nvSpPr>
          <p:cNvPr id="77829" name="Text Box 5"/>
          <p:cNvSpPr txBox="1">
            <a:spLocks noChangeArrowheads="1"/>
          </p:cNvSpPr>
          <p:nvPr/>
        </p:nvSpPr>
        <p:spPr bwMode="auto">
          <a:xfrm>
            <a:off x="314325" y="1455738"/>
            <a:ext cx="8743950" cy="52038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b="1">
                <a:solidFill>
                  <a:prstClr val="white"/>
                </a:solidFill>
                <a:latin typeface="Times New Roman" pitchFamily="18" charset="0"/>
              </a:rPr>
              <a:t>2 Kings 24:2 - 7 (ESV) </a:t>
            </a:r>
            <a:r>
              <a:rPr lang="en-US" altLang="en-US" sz="2400" baseline="30000">
                <a:solidFill>
                  <a:prstClr val="white"/>
                </a:solidFill>
                <a:latin typeface="Default"/>
              </a:rPr>
              <a:t>2</a:t>
            </a:r>
            <a:r>
              <a:rPr lang="en-US" altLang="en-US" sz="2400">
                <a:solidFill>
                  <a:prstClr val="white"/>
                </a:solidFill>
                <a:latin typeface="Default"/>
              </a:rPr>
              <a:t>And the Lord sent against him … and sent them against Judah to destroy it, according to the word of the Lord that he spoke by his servants the prophets. </a:t>
            </a:r>
            <a:r>
              <a:rPr lang="en-US" altLang="en-US" sz="2400">
                <a:solidFill>
                  <a:prstClr val="white"/>
                </a:solidFill>
                <a:latin typeface="Times New Roman" pitchFamily="18" charset="0"/>
              </a:rPr>
              <a:t> </a:t>
            </a:r>
          </a:p>
          <a:p>
            <a:pPr eaLnBrk="1" fontAlgn="base" hangingPunct="1">
              <a:spcBef>
                <a:spcPct val="50000"/>
              </a:spcBef>
              <a:spcAft>
                <a:spcPct val="0"/>
              </a:spcAft>
            </a:pPr>
            <a:r>
              <a:rPr lang="en-US" altLang="en-US" sz="2400" baseline="30000">
                <a:solidFill>
                  <a:prstClr val="white"/>
                </a:solidFill>
                <a:latin typeface="Default"/>
              </a:rPr>
              <a:t>3</a:t>
            </a:r>
            <a:r>
              <a:rPr lang="en-US" altLang="en-US" sz="2400">
                <a:solidFill>
                  <a:prstClr val="white"/>
                </a:solidFill>
                <a:latin typeface="Default"/>
              </a:rPr>
              <a:t>Surely this came upon Judah at the command of the Lord, to remove them out of his sight, for the sins of Manasseh, according to all that he had done, </a:t>
            </a:r>
            <a:r>
              <a:rPr lang="en-US" altLang="en-US" sz="2400">
                <a:solidFill>
                  <a:prstClr val="white"/>
                </a:solidFill>
                <a:latin typeface="Times New Roman" pitchFamily="18" charset="0"/>
              </a:rPr>
              <a:t> </a:t>
            </a:r>
            <a:r>
              <a:rPr lang="en-US" altLang="en-US" sz="2400" baseline="30000">
                <a:solidFill>
                  <a:prstClr val="white"/>
                </a:solidFill>
                <a:latin typeface="Default"/>
              </a:rPr>
              <a:t>4</a:t>
            </a:r>
            <a:r>
              <a:rPr lang="en-US" altLang="en-US" sz="2400">
                <a:solidFill>
                  <a:prstClr val="white"/>
                </a:solidFill>
                <a:latin typeface="Default"/>
              </a:rPr>
              <a:t>and also for the innocent blood that he had shed. For he filled Jerusalem with innocent blood, and the Lord would not pardon. </a:t>
            </a:r>
            <a:r>
              <a:rPr lang="en-US" altLang="en-US" sz="2400">
                <a:solidFill>
                  <a:prstClr val="white"/>
                </a:solidFill>
                <a:latin typeface="Times New Roman" pitchFamily="18" charset="0"/>
              </a:rPr>
              <a:t> </a:t>
            </a:r>
            <a:r>
              <a:rPr lang="en-US" altLang="en-US" sz="2400">
                <a:solidFill>
                  <a:prstClr val="white"/>
                </a:solidFill>
                <a:latin typeface="Default"/>
              </a:rPr>
              <a:t> </a:t>
            </a:r>
          </a:p>
          <a:p>
            <a:pPr eaLnBrk="1" fontAlgn="base" hangingPunct="1">
              <a:spcBef>
                <a:spcPct val="50000"/>
              </a:spcBef>
              <a:spcAft>
                <a:spcPct val="0"/>
              </a:spcAft>
            </a:pPr>
            <a:r>
              <a:rPr lang="en-US" altLang="en-US" sz="2400">
                <a:solidFill>
                  <a:prstClr val="white"/>
                </a:solidFill>
                <a:latin typeface="Times New Roman" pitchFamily="18" charset="0"/>
              </a:rPr>
              <a:t> </a:t>
            </a:r>
            <a:r>
              <a:rPr lang="en-US" altLang="en-US" sz="2400" baseline="30000">
                <a:solidFill>
                  <a:prstClr val="white"/>
                </a:solidFill>
                <a:latin typeface="Default"/>
              </a:rPr>
              <a:t>6</a:t>
            </a:r>
            <a:r>
              <a:rPr lang="en-US" altLang="en-US" sz="2400">
                <a:solidFill>
                  <a:prstClr val="white"/>
                </a:solidFill>
                <a:latin typeface="Default"/>
              </a:rPr>
              <a:t>So Jehoiakim slept with his fathers, and Jehoiachin his son reigned in his place. </a:t>
            </a:r>
            <a:r>
              <a:rPr lang="en-US" altLang="en-US" sz="2400">
                <a:solidFill>
                  <a:prstClr val="white"/>
                </a:solidFill>
                <a:latin typeface="Times New Roman" pitchFamily="18" charset="0"/>
              </a:rPr>
              <a:t> </a:t>
            </a:r>
            <a:r>
              <a:rPr lang="en-US" altLang="en-US" sz="2400" baseline="30000">
                <a:solidFill>
                  <a:prstClr val="white"/>
                </a:solidFill>
                <a:latin typeface="Default"/>
              </a:rPr>
              <a:t>7</a:t>
            </a:r>
            <a:r>
              <a:rPr lang="en-US" altLang="en-US" sz="2400">
                <a:solidFill>
                  <a:prstClr val="white"/>
                </a:solidFill>
                <a:latin typeface="Default"/>
              </a:rPr>
              <a:t>And the king of Egypt did not come again out of his land, for the king of Babylon had taken all that belonged to the king of Egypt from the Brook of Egypt to the river Euphrates.</a:t>
            </a:r>
            <a:r>
              <a:rPr lang="en-US" altLang="en-US" sz="2400">
                <a:solidFill>
                  <a:prstClr val="white"/>
                </a:solidFill>
                <a:latin typeface="Times New Roman" pitchFamily="18" charset="0"/>
              </a:rPr>
              <a:t> </a:t>
            </a:r>
            <a:br>
              <a:rPr lang="en-US" altLang="en-US" sz="2400">
                <a:solidFill>
                  <a:prstClr val="white"/>
                </a:solidFill>
                <a:latin typeface="Times New Roman" pitchFamily="18" charset="0"/>
              </a:rPr>
            </a:br>
            <a:endParaRPr lang="en-US" altLang="en-US" sz="2400">
              <a:solidFill>
                <a:prstClr val="white"/>
              </a:solidFill>
              <a:latin typeface="Times New Roman" pitchFamily="18" charset="0"/>
            </a:endParaRPr>
          </a:p>
        </p:txBody>
      </p:sp>
    </p:spTree>
    <p:extLst>
      <p:ext uri="{BB962C8B-B14F-4D97-AF65-F5344CB8AC3E}">
        <p14:creationId xmlns:p14="http://schemas.microsoft.com/office/powerpoint/2010/main" val="3755131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677863"/>
            <a:ext cx="9144000" cy="618013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81923" name="Rectangle 3"/>
          <p:cNvSpPr>
            <a:spLocks noGrp="1" noChangeArrowheads="1"/>
          </p:cNvSpPr>
          <p:nvPr>
            <p:ph type="title"/>
          </p:nvPr>
        </p:nvSpPr>
        <p:spPr>
          <a:xfrm>
            <a:off x="828675" y="-315913"/>
            <a:ext cx="8001000" cy="1143001"/>
          </a:xfrm>
        </p:spPr>
        <p:txBody>
          <a:bodyPr/>
          <a:lstStyle/>
          <a:p>
            <a:pPr eaLnBrk="1" hangingPunct="1"/>
            <a:r>
              <a:rPr lang="en-US" altLang="en-US" sz="4000" smtClean="0"/>
              <a:t>Jehoiakim’s Uncertain Demise</a:t>
            </a:r>
          </a:p>
        </p:txBody>
      </p:sp>
      <p:sp>
        <p:nvSpPr>
          <p:cNvPr id="81924" name="Text Box 4"/>
          <p:cNvSpPr txBox="1">
            <a:spLocks noChangeArrowheads="1"/>
          </p:cNvSpPr>
          <p:nvPr/>
        </p:nvSpPr>
        <p:spPr bwMode="auto">
          <a:xfrm>
            <a:off x="1470025" y="2041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prstClr val="black"/>
              </a:solidFill>
              <a:latin typeface="Times New Roman" pitchFamily="18" charset="0"/>
            </a:endParaRPr>
          </a:p>
        </p:txBody>
      </p:sp>
      <p:sp>
        <p:nvSpPr>
          <p:cNvPr id="81925" name="Text Box 6"/>
          <p:cNvSpPr txBox="1">
            <a:spLocks noChangeArrowheads="1"/>
          </p:cNvSpPr>
          <p:nvPr/>
        </p:nvSpPr>
        <p:spPr bwMode="auto">
          <a:xfrm>
            <a:off x="857250" y="827088"/>
            <a:ext cx="8001000"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000" b="1">
                <a:solidFill>
                  <a:prstClr val="white"/>
                </a:solidFill>
                <a:latin typeface="Times New Roman" pitchFamily="18" charset="0"/>
              </a:rPr>
              <a:t>2 Kings 24:6 (ESV) </a:t>
            </a:r>
            <a:r>
              <a:rPr lang="en-US" altLang="en-US" sz="2000" b="1" baseline="30000">
                <a:solidFill>
                  <a:prstClr val="white"/>
                </a:solidFill>
                <a:latin typeface="Default"/>
              </a:rPr>
              <a:t>6</a:t>
            </a:r>
            <a:r>
              <a:rPr lang="en-US" altLang="en-US" sz="2000" b="1">
                <a:solidFill>
                  <a:prstClr val="white"/>
                </a:solidFill>
                <a:latin typeface="Default"/>
              </a:rPr>
              <a:t>So Jehoiakim slept with his fathers, and Jehoiachin his son reigned in his place. </a:t>
            </a:r>
            <a:r>
              <a:rPr lang="en-US" altLang="en-US" sz="2000" b="1">
                <a:solidFill>
                  <a:prstClr val="white"/>
                </a:solidFill>
                <a:latin typeface="Times New Roman" pitchFamily="18" charset="0"/>
              </a:rPr>
              <a:t> </a:t>
            </a:r>
            <a:br>
              <a:rPr lang="en-US" altLang="en-US" sz="2000" b="1">
                <a:solidFill>
                  <a:prstClr val="white"/>
                </a:solidFill>
                <a:latin typeface="Times New Roman" pitchFamily="18" charset="0"/>
              </a:rPr>
            </a:br>
            <a:endParaRPr lang="en-US" altLang="en-US" sz="2000" b="1">
              <a:solidFill>
                <a:prstClr val="white"/>
              </a:solidFill>
              <a:latin typeface="Times New Roman" pitchFamily="18" charset="0"/>
            </a:endParaRPr>
          </a:p>
        </p:txBody>
      </p:sp>
      <p:sp>
        <p:nvSpPr>
          <p:cNvPr id="81926" name="Text Box 7"/>
          <p:cNvSpPr txBox="1">
            <a:spLocks noChangeArrowheads="1"/>
          </p:cNvSpPr>
          <p:nvPr/>
        </p:nvSpPr>
        <p:spPr bwMode="auto">
          <a:xfrm>
            <a:off x="742950" y="1771650"/>
            <a:ext cx="80867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000" b="1">
                <a:solidFill>
                  <a:prstClr val="white"/>
                </a:solidFill>
                <a:latin typeface="Times New Roman" pitchFamily="18" charset="0"/>
              </a:rPr>
              <a:t>2 Chronicles 36:6 - 7 (ESV) </a:t>
            </a:r>
            <a:r>
              <a:rPr lang="en-US" altLang="en-US" sz="2000" baseline="30000">
                <a:solidFill>
                  <a:prstClr val="white"/>
                </a:solidFill>
                <a:latin typeface="Default"/>
              </a:rPr>
              <a:t>6</a:t>
            </a:r>
            <a:r>
              <a:rPr lang="en-US" altLang="en-US" sz="2000">
                <a:solidFill>
                  <a:prstClr val="white"/>
                </a:solidFill>
                <a:latin typeface="Default"/>
              </a:rPr>
              <a:t>Against him came up Nebuchadnezzar king of Babylon and bound him in chains to take him to Babylon. </a:t>
            </a:r>
            <a:r>
              <a:rPr lang="en-US" altLang="en-US" sz="2000">
                <a:solidFill>
                  <a:prstClr val="white"/>
                </a:solidFill>
                <a:latin typeface="Times New Roman" pitchFamily="18" charset="0"/>
              </a:rPr>
              <a:t> </a:t>
            </a:r>
            <a:r>
              <a:rPr lang="en-US" altLang="en-US" sz="2000" baseline="30000">
                <a:solidFill>
                  <a:prstClr val="white"/>
                </a:solidFill>
                <a:latin typeface="Default"/>
              </a:rPr>
              <a:t>7</a:t>
            </a:r>
            <a:r>
              <a:rPr lang="en-US" altLang="en-US" sz="2000">
                <a:solidFill>
                  <a:prstClr val="white"/>
                </a:solidFill>
                <a:latin typeface="Default"/>
              </a:rPr>
              <a:t>Nebuchadnezzar also carried part of the vessels of the house of the Lord to Babylon and put them in his palace in Babylon. </a:t>
            </a:r>
            <a:r>
              <a:rPr lang="en-US" altLang="en-US" sz="2000">
                <a:solidFill>
                  <a:prstClr val="white"/>
                </a:solidFill>
                <a:latin typeface="Times New Roman" pitchFamily="18" charset="0"/>
              </a:rPr>
              <a:t> </a:t>
            </a:r>
            <a:br>
              <a:rPr lang="en-US" altLang="en-US" sz="2000">
                <a:solidFill>
                  <a:prstClr val="white"/>
                </a:solidFill>
                <a:latin typeface="Times New Roman" pitchFamily="18" charset="0"/>
              </a:rPr>
            </a:br>
            <a:endParaRPr lang="en-US" altLang="en-US" sz="2000">
              <a:solidFill>
                <a:prstClr val="white"/>
              </a:solidFill>
              <a:latin typeface="Times New Roman" pitchFamily="18" charset="0"/>
            </a:endParaRPr>
          </a:p>
        </p:txBody>
      </p:sp>
      <p:sp>
        <p:nvSpPr>
          <p:cNvPr id="81927" name="Text Box 8"/>
          <p:cNvSpPr txBox="1">
            <a:spLocks noChangeArrowheads="1"/>
          </p:cNvSpPr>
          <p:nvPr/>
        </p:nvSpPr>
        <p:spPr bwMode="auto">
          <a:xfrm>
            <a:off x="828675" y="3200400"/>
            <a:ext cx="80010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000" b="1">
                <a:solidFill>
                  <a:prstClr val="white"/>
                </a:solidFill>
                <a:latin typeface="Times New Roman" pitchFamily="18" charset="0"/>
              </a:rPr>
              <a:t>Jeremiah 22:18 - 19 (ESV) </a:t>
            </a:r>
            <a:r>
              <a:rPr lang="en-US" altLang="en-US" sz="2000" baseline="30000">
                <a:solidFill>
                  <a:prstClr val="white"/>
                </a:solidFill>
                <a:latin typeface="Default"/>
              </a:rPr>
              <a:t>18</a:t>
            </a:r>
            <a:r>
              <a:rPr lang="en-US" altLang="en-US" sz="2000">
                <a:solidFill>
                  <a:prstClr val="white"/>
                </a:solidFill>
                <a:latin typeface="Default"/>
              </a:rPr>
              <a:t>Therefore thus says the Lord concerning Jehoiakim the son of Josiah, king of Judah:</a:t>
            </a:r>
            <a:r>
              <a:rPr lang="en-US" altLang="en-US" sz="2000">
                <a:solidFill>
                  <a:prstClr val="white"/>
                </a:solidFill>
                <a:latin typeface="Times New Roman" pitchFamily="18" charset="0"/>
              </a:rPr>
              <a:t> </a:t>
            </a:r>
            <a:r>
              <a:rPr lang="en-US" altLang="en-US" sz="2000">
                <a:solidFill>
                  <a:prstClr val="white"/>
                </a:solidFill>
                <a:latin typeface="Default"/>
              </a:rPr>
              <a:t>    </a:t>
            </a:r>
          </a:p>
          <a:p>
            <a:pPr eaLnBrk="1" fontAlgn="base" hangingPunct="1">
              <a:spcBef>
                <a:spcPct val="50000"/>
              </a:spcBef>
              <a:spcAft>
                <a:spcPct val="0"/>
              </a:spcAft>
            </a:pPr>
            <a:r>
              <a:rPr lang="en-US" altLang="en-US" sz="2000">
                <a:solidFill>
                  <a:prstClr val="white"/>
                </a:solidFill>
                <a:latin typeface="Default"/>
              </a:rPr>
              <a:t>“They shall not lament for him, saying,</a:t>
            </a:r>
            <a:r>
              <a:rPr lang="en-US" altLang="en-US" sz="2000">
                <a:solidFill>
                  <a:prstClr val="white"/>
                </a:solidFill>
                <a:latin typeface="Times New Roman" pitchFamily="18" charset="0"/>
              </a:rPr>
              <a:t> </a:t>
            </a:r>
            <a:r>
              <a:rPr lang="en-US" altLang="en-US" sz="2000">
                <a:solidFill>
                  <a:prstClr val="white"/>
                </a:solidFill>
                <a:latin typeface="Default"/>
              </a:rPr>
              <a:t>    </a:t>
            </a:r>
          </a:p>
          <a:p>
            <a:pPr eaLnBrk="1" fontAlgn="base" hangingPunct="1">
              <a:spcBef>
                <a:spcPct val="50000"/>
              </a:spcBef>
              <a:spcAft>
                <a:spcPct val="0"/>
              </a:spcAft>
            </a:pPr>
            <a:r>
              <a:rPr lang="en-US" altLang="en-US" sz="2000">
                <a:solidFill>
                  <a:prstClr val="white"/>
                </a:solidFill>
                <a:latin typeface="Default"/>
              </a:rPr>
              <a:t>	‘Ah, my brother!’ or ‘Ah, sister!’</a:t>
            </a:r>
            <a:r>
              <a:rPr lang="en-US" altLang="en-US" sz="2000">
                <a:solidFill>
                  <a:prstClr val="white"/>
                </a:solidFill>
                <a:latin typeface="Times New Roman" pitchFamily="18" charset="0"/>
              </a:rPr>
              <a:t> </a:t>
            </a:r>
            <a:r>
              <a:rPr lang="en-US" altLang="en-US" sz="2000">
                <a:solidFill>
                  <a:prstClr val="white"/>
                </a:solidFill>
                <a:latin typeface="Default"/>
              </a:rPr>
              <a:t>    </a:t>
            </a:r>
          </a:p>
          <a:p>
            <a:pPr eaLnBrk="1" fontAlgn="base" hangingPunct="1">
              <a:spcBef>
                <a:spcPct val="50000"/>
              </a:spcBef>
              <a:spcAft>
                <a:spcPct val="0"/>
              </a:spcAft>
            </a:pPr>
            <a:r>
              <a:rPr lang="en-US" altLang="en-US" sz="2000">
                <a:solidFill>
                  <a:prstClr val="white"/>
                </a:solidFill>
                <a:latin typeface="Default"/>
              </a:rPr>
              <a:t>They shall not lament for him, saying,</a:t>
            </a:r>
            <a:r>
              <a:rPr lang="en-US" altLang="en-US" sz="2000">
                <a:solidFill>
                  <a:prstClr val="white"/>
                </a:solidFill>
                <a:latin typeface="Times New Roman" pitchFamily="18" charset="0"/>
              </a:rPr>
              <a:t> </a:t>
            </a:r>
            <a:r>
              <a:rPr lang="en-US" altLang="en-US" sz="2000">
                <a:solidFill>
                  <a:prstClr val="white"/>
                </a:solidFill>
                <a:latin typeface="Default"/>
              </a:rPr>
              <a:t>   </a:t>
            </a:r>
          </a:p>
          <a:p>
            <a:pPr eaLnBrk="1" fontAlgn="base" hangingPunct="1">
              <a:spcBef>
                <a:spcPct val="50000"/>
              </a:spcBef>
              <a:spcAft>
                <a:spcPct val="0"/>
              </a:spcAft>
            </a:pPr>
            <a:r>
              <a:rPr lang="en-US" altLang="en-US" sz="2000">
                <a:solidFill>
                  <a:prstClr val="white"/>
                </a:solidFill>
                <a:latin typeface="Default"/>
              </a:rPr>
              <a:t>	 ‘Ah, lord!’ or ‘Ah, his majesty!’</a:t>
            </a:r>
            <a:r>
              <a:rPr lang="en-US" altLang="en-US" sz="2000">
                <a:solidFill>
                  <a:prstClr val="white"/>
                </a:solidFill>
                <a:latin typeface="Times New Roman" pitchFamily="18" charset="0"/>
              </a:rPr>
              <a:t> </a:t>
            </a:r>
          </a:p>
          <a:p>
            <a:pPr eaLnBrk="1" fontAlgn="base" hangingPunct="1">
              <a:spcBef>
                <a:spcPct val="50000"/>
              </a:spcBef>
              <a:spcAft>
                <a:spcPct val="0"/>
              </a:spcAft>
            </a:pPr>
            <a:r>
              <a:rPr lang="en-US" altLang="en-US" sz="2000" baseline="30000">
                <a:solidFill>
                  <a:prstClr val="white"/>
                </a:solidFill>
                <a:latin typeface="Default"/>
              </a:rPr>
              <a:t>19</a:t>
            </a:r>
            <a:r>
              <a:rPr lang="en-US" altLang="en-US" sz="2000">
                <a:solidFill>
                  <a:prstClr val="white"/>
                </a:solidFill>
                <a:latin typeface="Default"/>
              </a:rPr>
              <a:t>    </a:t>
            </a:r>
            <a:r>
              <a:rPr lang="en-US" altLang="en-US" sz="2000">
                <a:solidFill>
                  <a:srgbClr val="66FFFF"/>
                </a:solidFill>
                <a:latin typeface="Default"/>
              </a:rPr>
              <a:t>With the burial of a donkey he shall be buried,</a:t>
            </a:r>
            <a:r>
              <a:rPr lang="en-US" altLang="en-US" sz="2000">
                <a:solidFill>
                  <a:prstClr val="white"/>
                </a:solidFill>
                <a:latin typeface="Times New Roman" pitchFamily="18" charset="0"/>
              </a:rPr>
              <a:t> </a:t>
            </a:r>
            <a:r>
              <a:rPr lang="en-US" altLang="en-US" sz="2000">
                <a:solidFill>
                  <a:prstClr val="white"/>
                </a:solidFill>
                <a:latin typeface="Default"/>
              </a:rPr>
              <a:t>    </a:t>
            </a:r>
          </a:p>
          <a:p>
            <a:pPr eaLnBrk="1" fontAlgn="base" hangingPunct="1">
              <a:spcBef>
                <a:spcPct val="50000"/>
              </a:spcBef>
              <a:spcAft>
                <a:spcPct val="0"/>
              </a:spcAft>
            </a:pPr>
            <a:r>
              <a:rPr lang="en-US" altLang="en-US" sz="2000">
                <a:solidFill>
                  <a:prstClr val="white"/>
                </a:solidFill>
                <a:latin typeface="Default"/>
              </a:rPr>
              <a:t>	dragged and dumped beyond the gates of Jerusalem.”</a:t>
            </a:r>
            <a:r>
              <a:rPr lang="en-US" altLang="en-US" sz="2000">
                <a:solidFill>
                  <a:prstClr val="white"/>
                </a:solidFill>
                <a:latin typeface="Times New Roman" pitchFamily="18" charset="0"/>
              </a:rPr>
              <a:t> </a:t>
            </a:r>
            <a:br>
              <a:rPr lang="en-US" altLang="en-US" sz="2000">
                <a:solidFill>
                  <a:prstClr val="white"/>
                </a:solidFill>
                <a:latin typeface="Times New Roman" pitchFamily="18" charset="0"/>
              </a:rPr>
            </a:br>
            <a:r>
              <a:rPr lang="en-US" altLang="en-US" sz="2000">
                <a:solidFill>
                  <a:prstClr val="white"/>
                </a:solidFill>
                <a:latin typeface="Times New Roman" pitchFamily="18" charset="0"/>
              </a:rPr>
              <a:t/>
            </a:r>
            <a:br>
              <a:rPr lang="en-US" altLang="en-US" sz="2000">
                <a:solidFill>
                  <a:prstClr val="white"/>
                </a:solidFill>
                <a:latin typeface="Times New Roman" pitchFamily="18" charset="0"/>
              </a:rPr>
            </a:br>
            <a:endParaRPr lang="en-US" altLang="en-US" sz="2000">
              <a:solidFill>
                <a:prstClr val="white"/>
              </a:solidFill>
              <a:latin typeface="Times New Roman" pitchFamily="18" charset="0"/>
            </a:endParaRPr>
          </a:p>
        </p:txBody>
      </p:sp>
    </p:spTree>
    <p:extLst>
      <p:ext uri="{BB962C8B-B14F-4D97-AF65-F5344CB8AC3E}">
        <p14:creationId xmlns:p14="http://schemas.microsoft.com/office/powerpoint/2010/main" val="1915515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rot="2723700">
            <a:off x="8381323" y="3447090"/>
            <a:ext cx="254000"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Tree>
    <p:extLst>
      <p:ext uri="{BB962C8B-B14F-4D97-AF65-F5344CB8AC3E}">
        <p14:creationId xmlns:p14="http://schemas.microsoft.com/office/powerpoint/2010/main" val="2132981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Captivities Straight</a:t>
            </a:r>
            <a:endParaRPr lang="en-US" dirty="0"/>
          </a:p>
        </p:txBody>
      </p:sp>
      <p:pic>
        <p:nvPicPr>
          <p:cNvPr id="70658"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62" y="1526204"/>
            <a:ext cx="6076950" cy="4562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05112" y="2985767"/>
            <a:ext cx="2738888" cy="3323987"/>
          </a:xfrm>
          <a:prstGeom prst="rect">
            <a:avLst/>
          </a:prstGeom>
          <a:noFill/>
        </p:spPr>
        <p:txBody>
          <a:bodyPr wrap="square" rtlCol="0">
            <a:spAutoFit/>
          </a:bodyPr>
          <a:lstStyle/>
          <a:p>
            <a:pPr fontAlgn="base">
              <a:spcBef>
                <a:spcPct val="0"/>
              </a:spcBef>
              <a:spcAft>
                <a:spcPct val="0"/>
              </a:spcAft>
            </a:pPr>
            <a:r>
              <a:rPr lang="en-US" sz="1400" b="1" dirty="0" smtClean="0">
                <a:solidFill>
                  <a:prstClr val="black"/>
                </a:solidFill>
                <a:latin typeface="Arial" pitchFamily="34" charset="0"/>
                <a:cs typeface="Arial" pitchFamily="34" charset="0"/>
              </a:rPr>
              <a:t>Jeremiah </a:t>
            </a:r>
            <a:r>
              <a:rPr lang="en-US" sz="1400" b="1" dirty="0">
                <a:solidFill>
                  <a:prstClr val="black"/>
                </a:solidFill>
                <a:latin typeface="Arial" pitchFamily="34" charset="0"/>
                <a:cs typeface="Arial" pitchFamily="34" charset="0"/>
              </a:rPr>
              <a:t>52:28-30(ESV) </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baseline="30000" dirty="0">
                <a:solidFill>
                  <a:prstClr val="black"/>
                </a:solidFill>
                <a:latin typeface="Arial" pitchFamily="34" charset="0"/>
                <a:cs typeface="Arial" pitchFamily="34" charset="0"/>
              </a:rPr>
              <a:t>28</a:t>
            </a:r>
            <a:r>
              <a:rPr lang="en-US" sz="1400" dirty="0">
                <a:solidFill>
                  <a:prstClr val="black"/>
                </a:solidFill>
                <a:latin typeface="Arial" pitchFamily="34" charset="0"/>
                <a:cs typeface="Arial" pitchFamily="34" charset="0"/>
              </a:rPr>
              <a:t>This is the number of the people whom Nebuchadnezzar carried away captive: in the </a:t>
            </a:r>
            <a:r>
              <a:rPr lang="en-US" sz="1400" u="sng" dirty="0">
                <a:solidFill>
                  <a:prstClr val="black"/>
                </a:solidFill>
                <a:latin typeface="Arial" pitchFamily="34" charset="0"/>
                <a:cs typeface="Arial" pitchFamily="34" charset="0"/>
              </a:rPr>
              <a:t>seventh year, 3,023 Judeans;  </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baseline="30000" dirty="0">
                <a:solidFill>
                  <a:prstClr val="black"/>
                </a:solidFill>
                <a:latin typeface="Arial" pitchFamily="34" charset="0"/>
                <a:cs typeface="Arial" pitchFamily="34" charset="0"/>
              </a:rPr>
              <a:t>29</a:t>
            </a:r>
            <a:r>
              <a:rPr lang="en-US" sz="1400" dirty="0">
                <a:solidFill>
                  <a:prstClr val="black"/>
                </a:solidFill>
                <a:latin typeface="Arial" pitchFamily="34" charset="0"/>
                <a:cs typeface="Arial" pitchFamily="34" charset="0"/>
              </a:rPr>
              <a:t>in </a:t>
            </a:r>
            <a:r>
              <a:rPr lang="en-US" sz="1400" u="sng" dirty="0">
                <a:solidFill>
                  <a:prstClr val="black"/>
                </a:solidFill>
                <a:latin typeface="Arial" pitchFamily="34" charset="0"/>
                <a:cs typeface="Arial" pitchFamily="34" charset="0"/>
              </a:rPr>
              <a:t>the eighteenth year of Nebuchadnezzar </a:t>
            </a:r>
            <a:r>
              <a:rPr lang="en-US" sz="1400" dirty="0">
                <a:solidFill>
                  <a:prstClr val="black"/>
                </a:solidFill>
                <a:latin typeface="Arial" pitchFamily="34" charset="0"/>
                <a:cs typeface="Arial" pitchFamily="34" charset="0"/>
              </a:rPr>
              <a:t>he carried away captive from Jerusalem 832 persons;  </a:t>
            </a:r>
            <a:br>
              <a:rPr lang="en-US" sz="1400" dirty="0">
                <a:solidFill>
                  <a:prstClr val="black"/>
                </a:solidFill>
                <a:latin typeface="Arial" pitchFamily="34" charset="0"/>
                <a:cs typeface="Arial" pitchFamily="34" charset="0"/>
              </a:rPr>
            </a:br>
            <a:r>
              <a:rPr lang="en-US" sz="1400" u="sng" baseline="30000" dirty="0">
                <a:solidFill>
                  <a:prstClr val="black"/>
                </a:solidFill>
                <a:latin typeface="Arial" pitchFamily="34" charset="0"/>
                <a:cs typeface="Arial" pitchFamily="34" charset="0"/>
              </a:rPr>
              <a:t>30</a:t>
            </a:r>
            <a:r>
              <a:rPr lang="en-US" sz="1400" u="sng" dirty="0">
                <a:solidFill>
                  <a:prstClr val="black"/>
                </a:solidFill>
                <a:latin typeface="Arial" pitchFamily="34" charset="0"/>
                <a:cs typeface="Arial" pitchFamily="34" charset="0"/>
              </a:rPr>
              <a:t>in the twenty-third year of Nebuchadnezzar, </a:t>
            </a:r>
            <a:r>
              <a:rPr lang="en-US" sz="1400" dirty="0" err="1">
                <a:solidFill>
                  <a:prstClr val="black"/>
                </a:solidFill>
                <a:latin typeface="Arial" pitchFamily="34" charset="0"/>
                <a:cs typeface="Arial" pitchFamily="34" charset="0"/>
              </a:rPr>
              <a:t>Nebuzaradan</a:t>
            </a:r>
            <a:r>
              <a:rPr lang="en-US" sz="1400" dirty="0">
                <a:solidFill>
                  <a:prstClr val="black"/>
                </a:solidFill>
                <a:latin typeface="Arial" pitchFamily="34" charset="0"/>
                <a:cs typeface="Arial" pitchFamily="34" charset="0"/>
              </a:rPr>
              <a:t> the captain of the guard carried away captive of the Judeans 745 persons; all the persons were 4,600. </a:t>
            </a:r>
          </a:p>
        </p:txBody>
      </p:sp>
      <p:sp>
        <p:nvSpPr>
          <p:cNvPr id="4" name="TextBox 3"/>
          <p:cNvSpPr txBox="1"/>
          <p:nvPr/>
        </p:nvSpPr>
        <p:spPr>
          <a:xfrm>
            <a:off x="6405112" y="1526204"/>
            <a:ext cx="2520524" cy="1384995"/>
          </a:xfrm>
          <a:prstGeom prst="rect">
            <a:avLst/>
          </a:prstGeom>
          <a:noFill/>
        </p:spPr>
        <p:txBody>
          <a:bodyPr wrap="square" rtlCol="0">
            <a:spAutoFit/>
          </a:bodyPr>
          <a:lstStyle/>
          <a:p>
            <a:pPr fontAlgn="base">
              <a:spcBef>
                <a:spcPct val="0"/>
              </a:spcBef>
              <a:spcAft>
                <a:spcPct val="0"/>
              </a:spcAft>
            </a:pPr>
            <a:r>
              <a:rPr lang="en-US" sz="1400" b="1" dirty="0" smtClean="0">
                <a:solidFill>
                  <a:prstClr val="black"/>
                </a:solidFill>
                <a:latin typeface="Arial" pitchFamily="34" charset="0"/>
                <a:cs typeface="Arial" pitchFamily="34" charset="0"/>
              </a:rPr>
              <a:t>Daniel </a:t>
            </a:r>
            <a:r>
              <a:rPr lang="en-US" sz="1400" b="1" dirty="0">
                <a:solidFill>
                  <a:prstClr val="black"/>
                </a:solidFill>
                <a:latin typeface="Arial" pitchFamily="34" charset="0"/>
                <a:cs typeface="Arial" pitchFamily="34" charset="0"/>
              </a:rPr>
              <a:t>1:1(ESV) </a:t>
            </a:r>
            <a:r>
              <a:rPr lang="en-US" sz="1400" dirty="0">
                <a:solidFill>
                  <a:prstClr val="black"/>
                </a:solidFill>
                <a:latin typeface="Arial" pitchFamily="34" charset="0"/>
                <a:cs typeface="Arial" pitchFamily="34" charset="0"/>
              </a:rPr>
              <a:t/>
            </a:r>
            <a:br>
              <a:rPr lang="en-US" sz="1400" dirty="0">
                <a:solidFill>
                  <a:prstClr val="black"/>
                </a:solidFill>
                <a:latin typeface="Arial" pitchFamily="34" charset="0"/>
                <a:cs typeface="Arial" pitchFamily="34" charset="0"/>
              </a:rPr>
            </a:br>
            <a:r>
              <a:rPr lang="en-US" sz="1400" u="sng" baseline="30000" dirty="0">
                <a:solidFill>
                  <a:prstClr val="black"/>
                </a:solidFill>
                <a:latin typeface="Arial" pitchFamily="34" charset="0"/>
                <a:cs typeface="Arial" pitchFamily="34" charset="0"/>
              </a:rPr>
              <a:t>1</a:t>
            </a:r>
            <a:r>
              <a:rPr lang="en-US" sz="1400" u="sng" dirty="0">
                <a:solidFill>
                  <a:prstClr val="black"/>
                </a:solidFill>
                <a:latin typeface="Arial" pitchFamily="34" charset="0"/>
                <a:cs typeface="Arial" pitchFamily="34" charset="0"/>
              </a:rPr>
              <a:t>In the third year of the reign of Jehoiakim king of Judah</a:t>
            </a:r>
            <a:r>
              <a:rPr lang="en-US" sz="1400" dirty="0">
                <a:solidFill>
                  <a:prstClr val="black"/>
                </a:solidFill>
                <a:latin typeface="Arial" pitchFamily="34" charset="0"/>
                <a:cs typeface="Arial" pitchFamily="34" charset="0"/>
              </a:rPr>
              <a:t>, Nebuchadnezzar king of Babylon came to Jerusalem and besieged it.  </a:t>
            </a:r>
          </a:p>
        </p:txBody>
      </p:sp>
      <p:sp>
        <p:nvSpPr>
          <p:cNvPr id="5" name="Rectangle 4"/>
          <p:cNvSpPr/>
          <p:nvPr/>
        </p:nvSpPr>
        <p:spPr>
          <a:xfrm>
            <a:off x="2886868" y="2867253"/>
            <a:ext cx="1223412" cy="369332"/>
          </a:xfrm>
          <a:prstGeom prst="rect">
            <a:avLst/>
          </a:prstGeom>
        </p:spPr>
        <p:txBody>
          <a:bodyPr wrap="none">
            <a:spAutoFit/>
          </a:bodyPr>
          <a:lstStyle/>
          <a:p>
            <a:r>
              <a:rPr lang="en-US" u="sng" dirty="0">
                <a:solidFill>
                  <a:prstClr val="black"/>
                </a:solidFill>
                <a:latin typeface="Arial" pitchFamily="34" charset="0"/>
                <a:cs typeface="Arial" pitchFamily="34" charset="0"/>
              </a:rPr>
              <a:t>Jehoiakim</a:t>
            </a:r>
            <a:endParaRPr lang="en-US" dirty="0"/>
          </a:p>
        </p:txBody>
      </p:sp>
      <p:sp>
        <p:nvSpPr>
          <p:cNvPr id="7" name="Rectangle 6"/>
          <p:cNvSpPr/>
          <p:nvPr/>
        </p:nvSpPr>
        <p:spPr>
          <a:xfrm>
            <a:off x="2824583" y="4419600"/>
            <a:ext cx="1133644" cy="369332"/>
          </a:xfrm>
          <a:prstGeom prst="rect">
            <a:avLst/>
          </a:prstGeom>
        </p:spPr>
        <p:txBody>
          <a:bodyPr wrap="none">
            <a:spAutoFit/>
          </a:bodyPr>
          <a:lstStyle/>
          <a:p>
            <a:r>
              <a:rPr lang="en-US" u="sng" dirty="0" smtClean="0">
                <a:solidFill>
                  <a:prstClr val="black"/>
                </a:solidFill>
                <a:latin typeface="Arial" pitchFamily="34" charset="0"/>
                <a:cs typeface="Arial" pitchFamily="34" charset="0"/>
              </a:rPr>
              <a:t>Zedekiah</a:t>
            </a:r>
            <a:endParaRPr lang="en-US" dirty="0"/>
          </a:p>
        </p:txBody>
      </p:sp>
      <p:sp>
        <p:nvSpPr>
          <p:cNvPr id="8" name="Rectangle 7"/>
          <p:cNvSpPr/>
          <p:nvPr/>
        </p:nvSpPr>
        <p:spPr>
          <a:xfrm>
            <a:off x="2824583" y="3854536"/>
            <a:ext cx="1287532" cy="369332"/>
          </a:xfrm>
          <a:prstGeom prst="rect">
            <a:avLst/>
          </a:prstGeom>
        </p:spPr>
        <p:txBody>
          <a:bodyPr wrap="none">
            <a:spAutoFit/>
          </a:bodyPr>
          <a:lstStyle/>
          <a:p>
            <a:r>
              <a:rPr lang="en-US" u="sng" dirty="0" smtClean="0">
                <a:solidFill>
                  <a:prstClr val="black"/>
                </a:solidFill>
                <a:latin typeface="Arial" pitchFamily="34" charset="0"/>
                <a:cs typeface="Arial" pitchFamily="34" charset="0"/>
              </a:rPr>
              <a:t>Jehoiachin</a:t>
            </a:r>
            <a:endParaRPr lang="en-US" dirty="0"/>
          </a:p>
        </p:txBody>
      </p:sp>
    </p:spTree>
    <p:extLst>
      <p:ext uri="{BB962C8B-B14F-4D97-AF65-F5344CB8AC3E}">
        <p14:creationId xmlns:p14="http://schemas.microsoft.com/office/powerpoint/2010/main" val="3672726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p>
            <a:pPr algn="ctr" fontAlgn="base">
              <a:spcBef>
                <a:spcPct val="20000"/>
              </a:spcBef>
              <a:spcAft>
                <a:spcPct val="0"/>
              </a:spcAft>
            </a:pPr>
            <a:endParaRPr lang="en-US" sz="2400" b="1" smtClean="0">
              <a:solidFill>
                <a:srgbClr val="000000"/>
              </a:solidFill>
            </a:endParaRPr>
          </a:p>
        </p:txBody>
      </p:sp>
      <p:pic>
        <p:nvPicPr>
          <p:cNvPr id="69635" name="Picture 10"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49701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#19 </a:t>
            </a:r>
            <a:r>
              <a:rPr lang="en-US" dirty="0" err="1" smtClean="0">
                <a:solidFill>
                  <a:schemeClr val="tx1"/>
                </a:solidFill>
              </a:rPr>
              <a:t>Jehoiachin</a:t>
            </a:r>
            <a:r>
              <a:rPr lang="en-US" dirty="0" smtClean="0">
                <a:solidFill>
                  <a:schemeClr val="tx1"/>
                </a:solidFill>
              </a:rPr>
              <a:t> Card</a:t>
            </a:r>
          </a:p>
        </p:txBody>
      </p:sp>
      <p:sp>
        <p:nvSpPr>
          <p:cNvPr id="69637" name="TextBox 9"/>
          <p:cNvSpPr txBox="1">
            <a:spLocks noChangeArrowheads="1"/>
          </p:cNvSpPr>
          <p:nvPr/>
        </p:nvSpPr>
        <p:spPr bwMode="auto">
          <a:xfrm>
            <a:off x="5989638" y="3027363"/>
            <a:ext cx="3952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sz="900" b="1" smtClean="0">
                <a:solidFill>
                  <a:srgbClr val="FFFFFF"/>
                </a:solidFill>
              </a:rPr>
              <a:t>597</a:t>
            </a:r>
          </a:p>
        </p:txBody>
      </p:sp>
      <p:sp>
        <p:nvSpPr>
          <p:cNvPr id="9" name="Rectangle 8"/>
          <p:cNvSpPr/>
          <p:nvPr/>
        </p:nvSpPr>
        <p:spPr>
          <a:xfrm>
            <a:off x="4468813" y="244951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pic>
        <p:nvPicPr>
          <p:cNvPr id="69639" name="Picture 11" descr="Kings Card-Bla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20825"/>
            <a:ext cx="2562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TextBox 10"/>
          <p:cNvSpPr txBox="1">
            <a:spLocks noChangeArrowheads="1"/>
          </p:cNvSpPr>
          <p:nvPr/>
        </p:nvSpPr>
        <p:spPr bwMode="auto">
          <a:xfrm>
            <a:off x="4476750" y="3706813"/>
            <a:ext cx="15763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325" indent="-603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 typeface="Arial" pitchFamily="34" charset="0"/>
              <a:buChar char="•"/>
            </a:pPr>
            <a:r>
              <a:rPr lang="en-US" sz="1000" b="1" smtClean="0">
                <a:solidFill>
                  <a:srgbClr val="000000"/>
                </a:solidFill>
                <a:latin typeface="Arial" pitchFamily="34" charset="0"/>
                <a:cs typeface="Arial" pitchFamily="34" charset="0"/>
              </a:rPr>
              <a:t> gave himself up and his family</a:t>
            </a:r>
          </a:p>
          <a:p>
            <a:pPr eaLnBrk="1" fontAlgn="base" hangingPunct="1">
              <a:spcBef>
                <a:spcPct val="0"/>
              </a:spcBef>
              <a:spcAft>
                <a:spcPct val="0"/>
              </a:spcAft>
              <a:buFont typeface="Arial" pitchFamily="34" charset="0"/>
              <a:buChar char="•"/>
            </a:pPr>
            <a:r>
              <a:rPr lang="en-US" sz="1000" b="1" smtClean="0">
                <a:solidFill>
                  <a:srgbClr val="000000"/>
                </a:solidFill>
                <a:latin typeface="Arial" pitchFamily="34" charset="0"/>
                <a:cs typeface="Arial" pitchFamily="34" charset="0"/>
              </a:rPr>
              <a:t> captive of Nebuchadnezzar</a:t>
            </a:r>
          </a:p>
          <a:p>
            <a:pPr eaLnBrk="1" fontAlgn="base" hangingPunct="1">
              <a:spcBef>
                <a:spcPct val="0"/>
              </a:spcBef>
              <a:spcAft>
                <a:spcPct val="0"/>
              </a:spcAft>
              <a:buFont typeface="Arial" pitchFamily="34" charset="0"/>
              <a:buChar char="•"/>
            </a:pPr>
            <a:r>
              <a:rPr lang="en-US" sz="1000" b="1" smtClean="0">
                <a:solidFill>
                  <a:srgbClr val="000000"/>
                </a:solidFill>
                <a:latin typeface="Arial" pitchFamily="34" charset="0"/>
                <a:cs typeface="Arial" pitchFamily="34" charset="0"/>
              </a:rPr>
              <a:t>Son of Jehoiakim</a:t>
            </a:r>
          </a:p>
          <a:p>
            <a:pPr eaLnBrk="1" fontAlgn="base" hangingPunct="1">
              <a:spcBef>
                <a:spcPct val="0"/>
              </a:spcBef>
              <a:spcAft>
                <a:spcPct val="0"/>
              </a:spcAft>
              <a:buFont typeface="Arial" pitchFamily="34" charset="0"/>
              <a:buChar char="•"/>
            </a:pPr>
            <a:r>
              <a:rPr lang="en-US" sz="1000" b="1" smtClean="0">
                <a:solidFill>
                  <a:srgbClr val="000000"/>
                </a:solidFill>
                <a:latin typeface="Arial" pitchFamily="34" charset="0"/>
                <a:cs typeface="Arial" pitchFamily="34" charset="0"/>
              </a:rPr>
              <a:t>After 37 years in prison allowed to dine with king</a:t>
            </a:r>
          </a:p>
          <a:p>
            <a:pPr eaLnBrk="1" fontAlgn="base" hangingPunct="1">
              <a:spcBef>
                <a:spcPct val="0"/>
              </a:spcBef>
              <a:spcAft>
                <a:spcPct val="0"/>
              </a:spcAft>
              <a:buFont typeface="Arial" pitchFamily="34" charset="0"/>
              <a:buChar char="•"/>
            </a:pPr>
            <a:endParaRPr lang="en-US" sz="1000" b="1" smtClean="0">
              <a:solidFill>
                <a:srgbClr val="000000"/>
              </a:solidFill>
              <a:latin typeface="Arial" pitchFamily="34" charset="0"/>
              <a:cs typeface="Arial" pitchFamily="34" charset="0"/>
            </a:endParaRPr>
          </a:p>
        </p:txBody>
      </p:sp>
      <p:sp>
        <p:nvSpPr>
          <p:cNvPr id="69641" name="TextBox 15"/>
          <p:cNvSpPr txBox="1">
            <a:spLocks noChangeArrowheads="1"/>
          </p:cNvSpPr>
          <p:nvPr/>
        </p:nvSpPr>
        <p:spPr bwMode="auto">
          <a:xfrm>
            <a:off x="4451350" y="2432050"/>
            <a:ext cx="1622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sz="1000" b="1" smtClean="0">
                <a:solidFill>
                  <a:srgbClr val="000000"/>
                </a:solidFill>
                <a:latin typeface="Arial" pitchFamily="34" charset="0"/>
                <a:cs typeface="Arial" pitchFamily="34" charset="0"/>
              </a:rPr>
              <a:t> he reigned three months and ten days in Jerusalem. </a:t>
            </a:r>
          </a:p>
          <a:p>
            <a:pPr eaLnBrk="1" fontAlgn="base" hangingPunct="1">
              <a:spcBef>
                <a:spcPct val="50000"/>
              </a:spcBef>
              <a:spcAft>
                <a:spcPct val="0"/>
              </a:spcAft>
            </a:pPr>
            <a:r>
              <a:rPr lang="en-US" sz="1000" b="1" smtClean="0">
                <a:solidFill>
                  <a:srgbClr val="000000"/>
                </a:solidFill>
                <a:latin typeface="Arial" pitchFamily="34" charset="0"/>
                <a:cs typeface="Arial" pitchFamily="34" charset="0"/>
              </a:rPr>
              <a:t>He did what was evil in the sight of the Lord.</a:t>
            </a:r>
          </a:p>
          <a:p>
            <a:pPr eaLnBrk="1" fontAlgn="base" hangingPunct="1">
              <a:spcBef>
                <a:spcPct val="50000"/>
              </a:spcBef>
              <a:spcAft>
                <a:spcPct val="0"/>
              </a:spcAft>
            </a:pPr>
            <a:endParaRPr lang="en-US" sz="1000" b="1" smtClean="0">
              <a:solidFill>
                <a:srgbClr val="000000"/>
              </a:solidFill>
              <a:latin typeface="Arial" pitchFamily="34" charset="0"/>
              <a:cs typeface="Arial" pitchFamily="34" charset="0"/>
            </a:endParaRPr>
          </a:p>
        </p:txBody>
      </p:sp>
      <p:sp>
        <p:nvSpPr>
          <p:cNvPr id="69642" name="TextBox 15"/>
          <p:cNvSpPr txBox="1">
            <a:spLocks noChangeArrowheads="1"/>
          </p:cNvSpPr>
          <p:nvPr/>
        </p:nvSpPr>
        <p:spPr bwMode="auto">
          <a:xfrm>
            <a:off x="1098550" y="5611813"/>
            <a:ext cx="64150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4400" b="1" smtClean="0">
                <a:solidFill>
                  <a:srgbClr val="000000"/>
                </a:solidFill>
              </a:rPr>
              <a:t>JOSIAH &amp; SONS</a:t>
            </a:r>
          </a:p>
        </p:txBody>
      </p:sp>
      <p:pic>
        <p:nvPicPr>
          <p:cNvPr id="69643"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20986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78638" y="4002088"/>
            <a:ext cx="2265362" cy="585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sp>
        <p:nvSpPr>
          <p:cNvPr id="69645" name="TextBox 5"/>
          <p:cNvSpPr txBox="1">
            <a:spLocks noChangeArrowheads="1"/>
          </p:cNvSpPr>
          <p:nvPr/>
        </p:nvSpPr>
        <p:spPr bwMode="auto">
          <a:xfrm>
            <a:off x="6837363" y="4079875"/>
            <a:ext cx="2306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000000"/>
                </a:solidFill>
                <a:cs typeface="Times New Roman" pitchFamily="18" charset="0"/>
              </a:rPr>
              <a:t>Prophets</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sp>
        <p:nvSpPr>
          <p:cNvPr id="69647"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000000"/>
                </a:solidFill>
                <a:cs typeface="Times New Roman" pitchFamily="18" charset="0"/>
              </a:rPr>
              <a:t>Kings of Babylon</a:t>
            </a:r>
          </a:p>
        </p:txBody>
      </p:sp>
      <p:sp>
        <p:nvSpPr>
          <p:cNvPr id="69648" name="TextBox 6"/>
          <p:cNvSpPr txBox="1">
            <a:spLocks noChangeArrowheads="1"/>
          </p:cNvSpPr>
          <p:nvPr/>
        </p:nvSpPr>
        <p:spPr bwMode="auto">
          <a:xfrm>
            <a:off x="6767513" y="2154238"/>
            <a:ext cx="23225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sz="2000" b="1" smtClean="0">
                <a:solidFill>
                  <a:srgbClr val="000000"/>
                </a:solidFill>
              </a:rPr>
              <a:t>Nebuchadrezzar II</a:t>
            </a:r>
          </a:p>
          <a:p>
            <a:pPr algn="ctr" eaLnBrk="1" fontAlgn="base" hangingPunct="1">
              <a:spcBef>
                <a:spcPct val="20000"/>
              </a:spcBef>
              <a:spcAft>
                <a:spcPct val="0"/>
              </a:spcAft>
            </a:pPr>
            <a:r>
              <a:rPr lang="en-US" sz="2000" b="1" smtClean="0">
                <a:solidFill>
                  <a:srgbClr val="000000"/>
                </a:solidFill>
              </a:rPr>
              <a:t>                    604-568</a:t>
            </a:r>
            <a:endParaRPr lang="en-US" sz="2000" b="1" smtClean="0">
              <a:solidFill>
                <a:srgbClr val="000000"/>
              </a:solidFill>
              <a:cs typeface="Times New Roman" pitchFamily="18" charset="0"/>
            </a:endParaRPr>
          </a:p>
        </p:txBody>
      </p:sp>
      <p:sp>
        <p:nvSpPr>
          <p:cNvPr id="69649" name="TextBox 6"/>
          <p:cNvSpPr txBox="1">
            <a:spLocks noChangeArrowheads="1"/>
          </p:cNvSpPr>
          <p:nvPr/>
        </p:nvSpPr>
        <p:spPr bwMode="auto">
          <a:xfrm>
            <a:off x="6881813" y="4667250"/>
            <a:ext cx="1844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000000"/>
                </a:solidFill>
                <a:cs typeface="Times New Roman" pitchFamily="18" charset="0"/>
              </a:rPr>
              <a:t>Jeremiah (J)</a:t>
            </a:r>
          </a:p>
        </p:txBody>
      </p:sp>
      <p:pic>
        <p:nvPicPr>
          <p:cNvPr id="69650" name="Picture 19" descr="Jehoaichin-clea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27188" y="1727200"/>
            <a:ext cx="1781175"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486894" y="5053026"/>
            <a:ext cx="238539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Jehoiachin</a:t>
            </a:r>
          </a:p>
        </p:txBody>
      </p:sp>
    </p:spTree>
    <p:extLst>
      <p:ext uri="{BB962C8B-B14F-4D97-AF65-F5344CB8AC3E}">
        <p14:creationId xmlns:p14="http://schemas.microsoft.com/office/powerpoint/2010/main" val="365002381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0175" y="0"/>
            <a:ext cx="6477000" cy="1143000"/>
          </a:xfrm>
        </p:spPr>
        <p:txBody>
          <a:bodyPr/>
          <a:lstStyle/>
          <a:p>
            <a:r>
              <a:rPr lang="en-US" dirty="0" smtClean="0"/>
              <a:t>Jeremiah 22 – Fate of Josiah’s Sons - Jehoiachin</a:t>
            </a:r>
            <a:endParaRPr lang="en-US" dirty="0"/>
          </a:p>
        </p:txBody>
      </p:sp>
      <p:sp>
        <p:nvSpPr>
          <p:cNvPr id="3" name="TextBox 2"/>
          <p:cNvSpPr txBox="1"/>
          <p:nvPr/>
        </p:nvSpPr>
        <p:spPr>
          <a:xfrm>
            <a:off x="1123950" y="1333500"/>
            <a:ext cx="7124700" cy="2308324"/>
          </a:xfrm>
          <a:prstGeom prst="rect">
            <a:avLst/>
          </a:prstGeom>
          <a:noFill/>
        </p:spPr>
        <p:txBody>
          <a:bodyPr wrap="square" rtlCol="0">
            <a:spAutoFit/>
          </a:bodyPr>
          <a:lstStyle/>
          <a:p>
            <a:pPr fontAlgn="base">
              <a:spcBef>
                <a:spcPct val="0"/>
              </a:spcBef>
              <a:spcAft>
                <a:spcPct val="0"/>
              </a:spcAft>
            </a:pPr>
            <a:r>
              <a:rPr lang="en-US" sz="1600" b="1" dirty="0" smtClean="0">
                <a:solidFill>
                  <a:prstClr val="black"/>
                </a:solidFill>
                <a:latin typeface="Arial" pitchFamily="34" charset="0"/>
                <a:cs typeface="Arial" pitchFamily="34" charset="0"/>
              </a:rPr>
              <a:t>Jeremiah </a:t>
            </a:r>
            <a:r>
              <a:rPr lang="en-US" sz="1600" b="1" dirty="0">
                <a:solidFill>
                  <a:prstClr val="black"/>
                </a:solidFill>
                <a:latin typeface="Arial" pitchFamily="34" charset="0"/>
                <a:cs typeface="Arial" pitchFamily="34" charset="0"/>
              </a:rPr>
              <a:t>22:24-27(ESV) </a:t>
            </a:r>
            <a:r>
              <a:rPr lang="en-US" sz="1600" dirty="0">
                <a:solidFill>
                  <a:prstClr val="black"/>
                </a:solidFill>
                <a:latin typeface="Arial" pitchFamily="34" charset="0"/>
                <a:cs typeface="Arial" pitchFamily="34" charset="0"/>
              </a:rPr>
              <a:t/>
            </a:r>
            <a:br>
              <a:rPr lang="en-US" sz="1600" dirty="0">
                <a:solidFill>
                  <a:prstClr val="black"/>
                </a:solidFill>
                <a:latin typeface="Arial" pitchFamily="34" charset="0"/>
                <a:cs typeface="Arial" pitchFamily="34" charset="0"/>
              </a:rPr>
            </a:br>
            <a:r>
              <a:rPr lang="en-US" sz="1600" baseline="30000" dirty="0">
                <a:solidFill>
                  <a:prstClr val="black"/>
                </a:solidFill>
                <a:latin typeface="Arial" pitchFamily="34" charset="0"/>
                <a:cs typeface="Arial" pitchFamily="34" charset="0"/>
              </a:rPr>
              <a:t>24</a:t>
            </a:r>
            <a:r>
              <a:rPr lang="en-US" sz="1600" dirty="0">
                <a:solidFill>
                  <a:prstClr val="black"/>
                </a:solidFill>
                <a:latin typeface="Arial" pitchFamily="34" charset="0"/>
                <a:cs typeface="Arial" pitchFamily="34" charset="0"/>
              </a:rPr>
              <a:t>“As I live, declares the Lord, though </a:t>
            </a:r>
            <a:r>
              <a:rPr lang="en-US" sz="1600" dirty="0" err="1">
                <a:solidFill>
                  <a:prstClr val="black"/>
                </a:solidFill>
                <a:latin typeface="Arial" pitchFamily="34" charset="0"/>
                <a:cs typeface="Arial" pitchFamily="34" charset="0"/>
              </a:rPr>
              <a:t>Coniah</a:t>
            </a:r>
            <a:r>
              <a:rPr lang="en-US" sz="1600" dirty="0">
                <a:solidFill>
                  <a:prstClr val="black"/>
                </a:solidFill>
                <a:latin typeface="Arial" pitchFamily="34" charset="0"/>
                <a:cs typeface="Arial" pitchFamily="34" charset="0"/>
              </a:rPr>
              <a:t> the son of Jehoiakim, king of Judah, were the signet ring on my right hand, yet I would tear you off  </a:t>
            </a:r>
            <a:br>
              <a:rPr lang="en-US" sz="1600" dirty="0">
                <a:solidFill>
                  <a:prstClr val="black"/>
                </a:solidFill>
                <a:latin typeface="Arial" pitchFamily="34" charset="0"/>
                <a:cs typeface="Arial" pitchFamily="34" charset="0"/>
              </a:rPr>
            </a:br>
            <a:r>
              <a:rPr lang="en-US" sz="1600" baseline="30000" dirty="0">
                <a:solidFill>
                  <a:prstClr val="black"/>
                </a:solidFill>
                <a:latin typeface="Arial" pitchFamily="34" charset="0"/>
                <a:cs typeface="Arial" pitchFamily="34" charset="0"/>
              </a:rPr>
              <a:t>25</a:t>
            </a:r>
            <a:r>
              <a:rPr lang="en-US" sz="1600" dirty="0">
                <a:solidFill>
                  <a:prstClr val="black"/>
                </a:solidFill>
                <a:latin typeface="Arial" pitchFamily="34" charset="0"/>
                <a:cs typeface="Arial" pitchFamily="34" charset="0"/>
              </a:rPr>
              <a:t>and give you into the hand of those who seek your life, into the hand of those of whom you are afraid, even into the hand of Nebuchadnezzar king of Babylon and into the hand of the Chaldeans.  </a:t>
            </a:r>
            <a:br>
              <a:rPr lang="en-US" sz="1600" dirty="0">
                <a:solidFill>
                  <a:prstClr val="black"/>
                </a:solidFill>
                <a:latin typeface="Arial" pitchFamily="34" charset="0"/>
                <a:cs typeface="Arial" pitchFamily="34" charset="0"/>
              </a:rPr>
            </a:br>
            <a:r>
              <a:rPr lang="en-US" sz="1600" u="sng" baseline="30000" dirty="0">
                <a:solidFill>
                  <a:prstClr val="black"/>
                </a:solidFill>
                <a:latin typeface="Arial" pitchFamily="34" charset="0"/>
                <a:cs typeface="Arial" pitchFamily="34" charset="0"/>
              </a:rPr>
              <a:t>26</a:t>
            </a:r>
            <a:r>
              <a:rPr lang="en-US" sz="1600" u="sng" dirty="0">
                <a:solidFill>
                  <a:prstClr val="black"/>
                </a:solidFill>
                <a:latin typeface="Arial" pitchFamily="34" charset="0"/>
                <a:cs typeface="Arial" pitchFamily="34" charset="0"/>
              </a:rPr>
              <a:t>I will hurl you and the mother who bore you into another country, where you were not born, and there you shall die.  </a:t>
            </a:r>
            <a:br>
              <a:rPr lang="en-US" sz="1600" u="sng" dirty="0">
                <a:solidFill>
                  <a:prstClr val="black"/>
                </a:solidFill>
                <a:latin typeface="Arial" pitchFamily="34" charset="0"/>
                <a:cs typeface="Arial" pitchFamily="34" charset="0"/>
              </a:rPr>
            </a:br>
            <a:r>
              <a:rPr lang="en-US" sz="1600" u="sng" baseline="30000" dirty="0">
                <a:solidFill>
                  <a:prstClr val="black"/>
                </a:solidFill>
                <a:latin typeface="Arial" pitchFamily="34" charset="0"/>
                <a:cs typeface="Arial" pitchFamily="34" charset="0"/>
              </a:rPr>
              <a:t>27</a:t>
            </a:r>
            <a:r>
              <a:rPr lang="en-US" sz="1600" u="sng" dirty="0">
                <a:solidFill>
                  <a:prstClr val="black"/>
                </a:solidFill>
                <a:latin typeface="Arial" pitchFamily="34" charset="0"/>
                <a:cs typeface="Arial" pitchFamily="34" charset="0"/>
              </a:rPr>
              <a:t>But to the land to which they will long to return, there they shall not return.” </a:t>
            </a:r>
          </a:p>
        </p:txBody>
      </p:sp>
      <p:sp>
        <p:nvSpPr>
          <p:cNvPr id="4" name="TextBox 3"/>
          <p:cNvSpPr txBox="1"/>
          <p:nvPr/>
        </p:nvSpPr>
        <p:spPr>
          <a:xfrm>
            <a:off x="1209675" y="4010025"/>
            <a:ext cx="7219950" cy="2031325"/>
          </a:xfrm>
          <a:prstGeom prst="rect">
            <a:avLst/>
          </a:prstGeom>
          <a:noFill/>
        </p:spPr>
        <p:txBody>
          <a:bodyPr wrap="square" rtlCol="0">
            <a:spAutoFit/>
          </a:bodyPr>
          <a:lstStyle/>
          <a:p>
            <a:pPr fontAlgn="base">
              <a:spcBef>
                <a:spcPct val="0"/>
              </a:spcBef>
              <a:spcAft>
                <a:spcPct val="0"/>
              </a:spcAft>
            </a:pPr>
            <a:r>
              <a:rPr lang="en-US" b="1" dirty="0" smtClean="0">
                <a:solidFill>
                  <a:prstClr val="black"/>
                </a:solidFill>
                <a:latin typeface="Arial" pitchFamily="34" charset="0"/>
                <a:cs typeface="Arial" pitchFamily="34" charset="0"/>
              </a:rPr>
              <a:t>Jeremiah </a:t>
            </a:r>
            <a:r>
              <a:rPr lang="en-US" b="1" dirty="0">
                <a:solidFill>
                  <a:prstClr val="black"/>
                </a:solidFill>
                <a:latin typeface="Arial" pitchFamily="34" charset="0"/>
                <a:cs typeface="Arial" pitchFamily="34" charset="0"/>
              </a:rPr>
              <a:t>22:30(ESV) </a:t>
            </a: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30</a:t>
            </a:r>
            <a:r>
              <a:rPr lang="en-US" dirty="0">
                <a:solidFill>
                  <a:prstClr val="black"/>
                </a:solidFill>
                <a:latin typeface="Arial" pitchFamily="34" charset="0"/>
                <a:cs typeface="Arial" pitchFamily="34" charset="0"/>
              </a:rPr>
              <a:t>    Thus says the Lord</a:t>
            </a:r>
            <a:r>
              <a:rPr lang="en-US" dirty="0" smtClean="0">
                <a:solidFill>
                  <a:prstClr val="black"/>
                </a:solidFill>
                <a:latin typeface="Arial" pitchFamily="34" charset="0"/>
                <a:cs typeface="Arial" pitchFamily="34" charset="0"/>
              </a:rPr>
              <a:t>:</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“Write this man down as childless</a:t>
            </a:r>
            <a:r>
              <a:rPr lang="en-US" dirty="0" smtClean="0">
                <a:solidFill>
                  <a:prstClr val="black"/>
                </a:solidFill>
                <a:latin typeface="Arial" pitchFamily="34" charset="0"/>
                <a:cs typeface="Arial" pitchFamily="34" charset="0"/>
              </a:rPr>
              <a:t>,</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a man who shall not succeed in his days</a:t>
            </a:r>
            <a:r>
              <a:rPr lang="en-US" dirty="0" smtClean="0">
                <a:solidFill>
                  <a:prstClr val="black"/>
                </a:solidFill>
                <a:latin typeface="Arial" pitchFamily="34" charset="0"/>
                <a:cs typeface="Arial" pitchFamily="34" charset="0"/>
              </a:rPr>
              <a:t>,</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for none of his offspring shall </a:t>
            </a:r>
            <a:r>
              <a:rPr lang="en-US" dirty="0" smtClean="0">
                <a:solidFill>
                  <a:prstClr val="black"/>
                </a:solidFill>
                <a:latin typeface="Arial" pitchFamily="34" charset="0"/>
                <a:cs typeface="Arial" pitchFamily="34" charset="0"/>
              </a:rPr>
              <a:t>succeed</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in sitting on the throne of </a:t>
            </a:r>
            <a:r>
              <a:rPr lang="en-US" dirty="0" smtClean="0">
                <a:solidFill>
                  <a:prstClr val="black"/>
                </a:solidFill>
                <a:latin typeface="Arial" pitchFamily="34" charset="0"/>
                <a:cs typeface="Arial" pitchFamily="34" charset="0"/>
              </a:rPr>
              <a:t>David</a:t>
            </a:r>
          </a:p>
          <a:p>
            <a:pPr fontAlgn="base">
              <a:spcBef>
                <a:spcPct val="0"/>
              </a:spcBef>
              <a:spcAft>
                <a:spcPct val="0"/>
              </a:spcAft>
            </a:pPr>
            <a:r>
              <a:rPr lang="en-US" dirty="0" smtClean="0">
                <a:solidFill>
                  <a:prstClr val="black"/>
                </a:solidFill>
                <a:latin typeface="Arial" pitchFamily="34" charset="0"/>
                <a:cs typeface="Arial" pitchFamily="34" charset="0"/>
              </a:rPr>
              <a:t> </a:t>
            </a:r>
            <a:r>
              <a:rPr lang="en-US" dirty="0">
                <a:solidFill>
                  <a:prstClr val="black"/>
                </a:solidFill>
                <a:latin typeface="Arial" pitchFamily="34" charset="0"/>
                <a:cs typeface="Arial" pitchFamily="34" charset="0"/>
              </a:rPr>
              <a:t>    and ruling again in Judah.” </a:t>
            </a: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566" y="3641823"/>
            <a:ext cx="2957934" cy="273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588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Arm Chair Critics &amp; Jeremiah</a:t>
            </a:r>
          </a:p>
        </p:txBody>
      </p:sp>
      <p:sp>
        <p:nvSpPr>
          <p:cNvPr id="82947" name="Slide Number Placeholder 3"/>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C348D92-4222-4051-A916-900A2D0EEB18}" type="slidenum">
              <a:rPr lang="en-US" altLang="en-US" sz="1400" smtClean="0">
                <a:solidFill>
                  <a:prstClr val="black"/>
                </a:solidFill>
                <a:latin typeface="Times New Roman" pitchFamily="18" charset="0"/>
                <a:cs typeface="Times New Roman" pitchFamily="18" charset="0"/>
              </a:rPr>
              <a:pPr eaLnBrk="1" hangingPunct="1"/>
              <a:t>33</a:t>
            </a:fld>
            <a:endParaRPr lang="en-US" altLang="en-US" sz="1400" smtClean="0">
              <a:solidFill>
                <a:prstClr val="black"/>
              </a:solidFill>
              <a:latin typeface="Times New Roman" pitchFamily="18" charset="0"/>
              <a:cs typeface="Times New Roman" pitchFamily="18" charset="0"/>
            </a:endParaRPr>
          </a:p>
        </p:txBody>
      </p:sp>
      <p:pic>
        <p:nvPicPr>
          <p:cNvPr id="82948" name="Picture 5"/>
          <p:cNvPicPr>
            <a:picLocks noChangeAspect="1" noChangeArrowheads="1"/>
          </p:cNvPicPr>
          <p:nvPr/>
        </p:nvPicPr>
        <p:blipFill>
          <a:blip r:embed="rId2">
            <a:extLst>
              <a:ext uri="{28A0092B-C50C-407E-A947-70E740481C1C}">
                <a14:useLocalDpi xmlns:a14="http://schemas.microsoft.com/office/drawing/2010/main" val="0"/>
              </a:ext>
            </a:extLst>
          </a:blip>
          <a:srcRect l="49866" t="16254" r="996" b="5418"/>
          <a:stretch>
            <a:fillRect/>
          </a:stretch>
        </p:blipFill>
        <p:spPr bwMode="auto">
          <a:xfrm>
            <a:off x="0" y="1536700"/>
            <a:ext cx="8402638"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Content Placeholder 6" descr="Jehoiachin-ration tablet.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813" y="1724025"/>
            <a:ext cx="3003551" cy="2611438"/>
          </a:xfrm>
          <a:noFill/>
        </p:spPr>
      </p:pic>
      <p:sp>
        <p:nvSpPr>
          <p:cNvPr id="82950" name="TextBox 1"/>
          <p:cNvSpPr txBox="1">
            <a:spLocks noChangeArrowheads="1"/>
          </p:cNvSpPr>
          <p:nvPr/>
        </p:nvSpPr>
        <p:spPr bwMode="auto">
          <a:xfrm>
            <a:off x="6732588" y="2116138"/>
            <a:ext cx="2254250" cy="3986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a:solidFill>
                  <a:prstClr val="black"/>
                </a:solidFill>
              </a:rPr>
              <a:t>Jeremiah 52:31-34(ESV) </a:t>
            </a:r>
            <a:r>
              <a:rPr lang="en-US" altLang="en-US" sz="1100">
                <a:solidFill>
                  <a:prstClr val="black"/>
                </a:solidFill>
              </a:rPr>
              <a:t/>
            </a:r>
            <a:br>
              <a:rPr lang="en-US" altLang="en-US" sz="1100">
                <a:solidFill>
                  <a:prstClr val="black"/>
                </a:solidFill>
              </a:rPr>
            </a:br>
            <a:r>
              <a:rPr lang="en-US" altLang="en-US" sz="1100" baseline="30000">
                <a:solidFill>
                  <a:prstClr val="black"/>
                </a:solidFill>
              </a:rPr>
              <a:t>31</a:t>
            </a:r>
            <a:r>
              <a:rPr lang="en-US" altLang="en-US" sz="1100">
                <a:solidFill>
                  <a:prstClr val="black"/>
                </a:solidFill>
              </a:rPr>
              <a:t>And in the thirty-seventh year of the exile of Jehoiachin king of Judah, in the twelfth month, on the twenty-fifth day of the month, Evil-merodach king of Babylon, in the year that he became king, lifted up the head of Jehoiachin king of Judah and brought him out of prison.  </a:t>
            </a:r>
            <a:br>
              <a:rPr lang="en-US" altLang="en-US" sz="1100">
                <a:solidFill>
                  <a:prstClr val="black"/>
                </a:solidFill>
              </a:rPr>
            </a:br>
            <a:r>
              <a:rPr lang="en-US" altLang="en-US" sz="1100" baseline="30000">
                <a:solidFill>
                  <a:prstClr val="black"/>
                </a:solidFill>
              </a:rPr>
              <a:t>32</a:t>
            </a:r>
            <a:r>
              <a:rPr lang="en-US" altLang="en-US" sz="1100">
                <a:solidFill>
                  <a:prstClr val="black"/>
                </a:solidFill>
              </a:rPr>
              <a:t>And he spoke kindly to him, and gave him a seat above the seats of the kings who were with him in Babylon.  </a:t>
            </a:r>
            <a:br>
              <a:rPr lang="en-US" altLang="en-US" sz="1100">
                <a:solidFill>
                  <a:prstClr val="black"/>
                </a:solidFill>
              </a:rPr>
            </a:br>
            <a:r>
              <a:rPr lang="en-US" altLang="en-US" sz="1100" baseline="30000">
                <a:solidFill>
                  <a:prstClr val="black"/>
                </a:solidFill>
              </a:rPr>
              <a:t>33</a:t>
            </a:r>
            <a:r>
              <a:rPr lang="en-US" altLang="en-US" sz="1100">
                <a:solidFill>
                  <a:prstClr val="black"/>
                </a:solidFill>
              </a:rPr>
              <a:t>So Jehoiachin put off his prison garments. And every day of his life he dined regularly at the king’s table,  </a:t>
            </a:r>
            <a:br>
              <a:rPr lang="en-US" altLang="en-US" sz="1100">
                <a:solidFill>
                  <a:prstClr val="black"/>
                </a:solidFill>
              </a:rPr>
            </a:br>
            <a:r>
              <a:rPr lang="en-US" altLang="en-US" sz="1100" baseline="30000">
                <a:solidFill>
                  <a:prstClr val="black"/>
                </a:solidFill>
              </a:rPr>
              <a:t>34</a:t>
            </a:r>
            <a:r>
              <a:rPr lang="en-US" altLang="en-US" sz="1100">
                <a:solidFill>
                  <a:prstClr val="black"/>
                </a:solidFill>
              </a:rPr>
              <a:t>and for his allowance, a regular allowance was given him by the king according to his daily need, until the day of his death as long as he lived. </a:t>
            </a:r>
          </a:p>
        </p:txBody>
      </p:sp>
    </p:spTree>
    <p:extLst>
      <p:ext uri="{BB962C8B-B14F-4D97-AF65-F5344CB8AC3E}">
        <p14:creationId xmlns:p14="http://schemas.microsoft.com/office/powerpoint/2010/main" val="1855865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smtClean="0"/>
              <a:t>Arm Chair Critics &amp; Jeremiah</a:t>
            </a:r>
          </a:p>
        </p:txBody>
      </p:sp>
      <p:sp>
        <p:nvSpPr>
          <p:cNvPr id="83971" name="Slide Number Placeholder 3"/>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E0FB881-98D4-43CE-A04D-A2402FA9EB6B}" type="slidenum">
              <a:rPr lang="en-US" altLang="en-US" sz="1400" smtClean="0">
                <a:solidFill>
                  <a:prstClr val="black"/>
                </a:solidFill>
                <a:latin typeface="Times New Roman" pitchFamily="18" charset="0"/>
                <a:cs typeface="Times New Roman" pitchFamily="18" charset="0"/>
              </a:rPr>
              <a:pPr eaLnBrk="1" hangingPunct="1"/>
              <a:t>34</a:t>
            </a:fld>
            <a:endParaRPr lang="en-US" altLang="en-US" sz="1400" smtClean="0">
              <a:solidFill>
                <a:prstClr val="black"/>
              </a:solidFill>
              <a:latin typeface="Times New Roman" pitchFamily="18" charset="0"/>
              <a:cs typeface="Times New Roman" pitchFamily="18" charset="0"/>
            </a:endParaRPr>
          </a:p>
        </p:txBody>
      </p:sp>
      <p:pic>
        <p:nvPicPr>
          <p:cNvPr id="83972" name="Picture 7" descr="BABYLO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3811588"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Content Placeholder 6" descr="Jehoiachin-ration tablet.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66825"/>
            <a:ext cx="3003550" cy="2611438"/>
          </a:xfrm>
          <a:noFill/>
        </p:spPr>
      </p:pic>
      <p:sp>
        <p:nvSpPr>
          <p:cNvPr id="6" name="Content Placeholder 2"/>
          <p:cNvSpPr txBox="1">
            <a:spLocks/>
          </p:cNvSpPr>
          <p:nvPr/>
        </p:nvSpPr>
        <p:spPr bwMode="auto">
          <a:xfrm>
            <a:off x="3152775" y="1584325"/>
            <a:ext cx="4981575" cy="4186238"/>
          </a:xfrm>
          <a:prstGeom prst="rect">
            <a:avLst/>
          </a:prstGeom>
          <a:solidFill>
            <a:srgbClr val="FFFF99"/>
          </a:solidFill>
          <a:ln>
            <a:miter lim="800000"/>
            <a:headEnd/>
            <a:tailEnd/>
          </a:ln>
        </p:spPr>
        <p:txBody>
          <a:bodyPr/>
          <a:lstStyle/>
          <a:p>
            <a:pPr marL="342900" indent="-342900" eaLnBrk="0" fontAlgn="base" hangingPunct="0">
              <a:spcBef>
                <a:spcPct val="20000"/>
              </a:spcBef>
              <a:spcAft>
                <a:spcPct val="0"/>
              </a:spcAft>
              <a:defRPr/>
            </a:pPr>
            <a:r>
              <a:rPr lang="en-US" b="1" kern="0" dirty="0">
                <a:solidFill>
                  <a:prstClr val="black"/>
                </a:solidFill>
                <a:cs typeface="Arial" pitchFamily="34" charset="0"/>
              </a:rPr>
              <a:t>Clay tablet listing rations for King </a:t>
            </a:r>
            <a:r>
              <a:rPr lang="en-US" b="1" kern="0" dirty="0" err="1">
                <a:solidFill>
                  <a:prstClr val="black"/>
                </a:solidFill>
                <a:cs typeface="Arial" pitchFamily="34" charset="0"/>
              </a:rPr>
              <a:t>Jehoiachin</a:t>
            </a:r>
            <a:endParaRPr lang="en-US" b="1" kern="0" dirty="0">
              <a:solidFill>
                <a:prstClr val="black"/>
              </a:solidFill>
              <a:cs typeface="Arial" pitchFamily="34" charset="0"/>
            </a:endParaRPr>
          </a:p>
          <a:p>
            <a:pPr marL="342900" indent="-342900" eaLnBrk="0" fontAlgn="base" hangingPunct="0">
              <a:spcBef>
                <a:spcPct val="20000"/>
              </a:spcBef>
              <a:spcAft>
                <a:spcPct val="0"/>
              </a:spcAft>
              <a:defRPr/>
            </a:pPr>
            <a:endParaRPr lang="en-US" b="1" kern="0" dirty="0">
              <a:solidFill>
                <a:prstClr val="black"/>
              </a:solidFill>
              <a:cs typeface="Arial" pitchFamily="34" charset="0"/>
            </a:endParaRPr>
          </a:p>
          <a:p>
            <a:pPr marL="342900" indent="-342900" eaLnBrk="0" fontAlgn="base" hangingPunct="0">
              <a:spcBef>
                <a:spcPct val="20000"/>
              </a:spcBef>
              <a:spcAft>
                <a:spcPct val="0"/>
              </a:spcAft>
              <a:defRPr/>
            </a:pPr>
            <a:r>
              <a:rPr lang="en-US" i="1" kern="0" dirty="0">
                <a:solidFill>
                  <a:prstClr val="black"/>
                </a:solidFill>
                <a:cs typeface="Arial" pitchFamily="34" charset="0"/>
              </a:rPr>
              <a:t>32 pts (of sesame oil) for  </a:t>
            </a:r>
            <a:r>
              <a:rPr lang="en-US" i="1" kern="0" dirty="0" err="1">
                <a:solidFill>
                  <a:prstClr val="black"/>
                </a:solidFill>
                <a:cs typeface="Arial" pitchFamily="34" charset="0"/>
              </a:rPr>
              <a:t>Jehoiachin</a:t>
            </a:r>
            <a:r>
              <a:rPr lang="en-US" i="1" kern="0" dirty="0">
                <a:solidFill>
                  <a:prstClr val="black"/>
                </a:solidFill>
                <a:cs typeface="Arial" pitchFamily="34" charset="0"/>
              </a:rPr>
              <a:t> king of Judah</a:t>
            </a:r>
          </a:p>
          <a:p>
            <a:pPr marL="342900" indent="-342900" eaLnBrk="0" fontAlgn="base" hangingPunct="0">
              <a:spcBef>
                <a:spcPct val="20000"/>
              </a:spcBef>
              <a:spcAft>
                <a:spcPct val="0"/>
              </a:spcAft>
              <a:defRPr/>
            </a:pPr>
            <a:r>
              <a:rPr lang="en-US" i="1" kern="0" dirty="0">
                <a:solidFill>
                  <a:prstClr val="black"/>
                </a:solidFill>
                <a:cs typeface="Arial" pitchFamily="34" charset="0"/>
              </a:rPr>
              <a:t>5 pts (of sesame oil) for [the 5] sons of the king of Judah</a:t>
            </a:r>
          </a:p>
          <a:p>
            <a:pPr marL="342900" indent="-342900" eaLnBrk="0" fontAlgn="base" hangingPunct="0">
              <a:spcBef>
                <a:spcPct val="20000"/>
              </a:spcBef>
              <a:spcAft>
                <a:spcPct val="0"/>
              </a:spcAft>
              <a:defRPr/>
            </a:pPr>
            <a:r>
              <a:rPr lang="en-US" i="1" kern="0" dirty="0">
                <a:solidFill>
                  <a:prstClr val="black"/>
                </a:solidFill>
                <a:cs typeface="Arial" pitchFamily="34" charset="0"/>
              </a:rPr>
              <a:t>8 pts (of sesame oil) for 8 men of Judah</a:t>
            </a:r>
            <a:endParaRPr lang="en-US" kern="0" dirty="0">
              <a:solidFill>
                <a:prstClr val="black"/>
              </a:solidFill>
              <a:cs typeface="Arial" pitchFamily="34" charset="0"/>
            </a:endParaRPr>
          </a:p>
          <a:p>
            <a:pPr marL="342900" indent="-342900" eaLnBrk="0" fontAlgn="base" hangingPunct="0">
              <a:spcBef>
                <a:spcPct val="20000"/>
              </a:spcBef>
              <a:spcAft>
                <a:spcPct val="0"/>
              </a:spcAft>
              <a:defRPr/>
            </a:pPr>
            <a:endParaRPr lang="en-US" i="1" kern="0" dirty="0">
              <a:solidFill>
                <a:prstClr val="black"/>
              </a:solidFill>
              <a:cs typeface="Arial" pitchFamily="34" charset="0"/>
            </a:endParaRPr>
          </a:p>
          <a:p>
            <a:pPr marL="342900" indent="-342900" eaLnBrk="0" fontAlgn="base" hangingPunct="0">
              <a:spcBef>
                <a:spcPct val="20000"/>
              </a:spcBef>
              <a:spcAft>
                <a:spcPct val="0"/>
              </a:spcAft>
              <a:defRPr/>
            </a:pPr>
            <a:r>
              <a:rPr lang="en-US" i="1" kern="0" dirty="0">
                <a:solidFill>
                  <a:prstClr val="black"/>
                </a:solidFill>
                <a:cs typeface="Arial" pitchFamily="34" charset="0"/>
              </a:rPr>
              <a:t>About the age of 56 he was released from prison (561/560 BC)  &amp; treated well by King – this tablet dates to around 595 – 570 BC</a:t>
            </a:r>
          </a:p>
          <a:p>
            <a:pPr marL="342900" indent="-342900" eaLnBrk="0" fontAlgn="base" hangingPunct="0">
              <a:spcBef>
                <a:spcPct val="20000"/>
              </a:spcBef>
              <a:spcAft>
                <a:spcPct val="0"/>
              </a:spcAft>
              <a:defRPr/>
            </a:pPr>
            <a:endParaRPr lang="en-US" i="1" kern="0" dirty="0">
              <a:solidFill>
                <a:prstClr val="black"/>
              </a:solidFill>
              <a:cs typeface="Arial" pitchFamily="34" charset="0"/>
            </a:endParaRPr>
          </a:p>
          <a:p>
            <a:pPr marL="342900" indent="-342900" eaLnBrk="0" fontAlgn="base" hangingPunct="0">
              <a:spcBef>
                <a:spcPct val="20000"/>
              </a:spcBef>
              <a:spcAft>
                <a:spcPct val="0"/>
              </a:spcAft>
              <a:defRPr/>
            </a:pPr>
            <a:r>
              <a:rPr lang="en-US" i="1" kern="0" dirty="0">
                <a:solidFill>
                  <a:prstClr val="black"/>
                </a:solidFill>
                <a:cs typeface="Arial" pitchFamily="34" charset="0"/>
              </a:rPr>
              <a:t>Discovered in an Underground Building close to the </a:t>
            </a:r>
            <a:r>
              <a:rPr lang="en-US" i="1" kern="0" dirty="0" err="1">
                <a:solidFill>
                  <a:prstClr val="black"/>
                </a:solidFill>
                <a:cs typeface="Arial" pitchFamily="34" charset="0"/>
              </a:rPr>
              <a:t>Ishtar</a:t>
            </a:r>
            <a:r>
              <a:rPr lang="en-US" i="1" kern="0" dirty="0">
                <a:solidFill>
                  <a:prstClr val="black"/>
                </a:solidFill>
                <a:cs typeface="Arial" pitchFamily="34" charset="0"/>
              </a:rPr>
              <a:t> Gate</a:t>
            </a:r>
            <a:endParaRPr lang="en-US" sz="1600" i="1" kern="0" dirty="0">
              <a:solidFill>
                <a:prstClr val="black"/>
              </a:solidFill>
              <a:cs typeface="Arial" pitchFamily="34" charset="0"/>
            </a:endParaRPr>
          </a:p>
        </p:txBody>
      </p:sp>
      <p:sp>
        <p:nvSpPr>
          <p:cNvPr id="9" name="Oval 8"/>
          <p:cNvSpPr/>
          <p:nvPr/>
        </p:nvSpPr>
        <p:spPr>
          <a:xfrm>
            <a:off x="0" y="3798888"/>
            <a:ext cx="2270125" cy="2049462"/>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3840251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p>
            <a:pPr algn="ctr" fontAlgn="base">
              <a:spcBef>
                <a:spcPct val="20000"/>
              </a:spcBef>
              <a:spcAft>
                <a:spcPct val="0"/>
              </a:spcAft>
            </a:pPr>
            <a:endParaRPr lang="en-US" sz="2400" b="1" smtClean="0">
              <a:solidFill>
                <a:srgbClr val="000000"/>
              </a:solidFill>
            </a:endParaRPr>
          </a:p>
        </p:txBody>
      </p:sp>
      <p:pic>
        <p:nvPicPr>
          <p:cNvPr id="70659" name="Picture 10"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49701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smtClean="0">
                <a:solidFill>
                  <a:schemeClr val="tx1"/>
                </a:solidFill>
              </a:rPr>
              <a:t>#20 Zedekiah Card</a:t>
            </a:r>
          </a:p>
        </p:txBody>
      </p:sp>
      <p:sp>
        <p:nvSpPr>
          <p:cNvPr id="70661" name="TextBox 9"/>
          <p:cNvSpPr txBox="1">
            <a:spLocks noChangeArrowheads="1"/>
          </p:cNvSpPr>
          <p:nvPr/>
        </p:nvSpPr>
        <p:spPr bwMode="auto">
          <a:xfrm>
            <a:off x="5989638" y="3027363"/>
            <a:ext cx="3952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sz="900" b="1" smtClean="0">
                <a:solidFill>
                  <a:srgbClr val="FFFFFF"/>
                </a:solidFill>
              </a:rPr>
              <a:t>597 - 586</a:t>
            </a:r>
          </a:p>
        </p:txBody>
      </p:sp>
      <p:sp>
        <p:nvSpPr>
          <p:cNvPr id="9" name="Rectangle 8"/>
          <p:cNvSpPr/>
          <p:nvPr/>
        </p:nvSpPr>
        <p:spPr>
          <a:xfrm>
            <a:off x="4468813" y="244951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pic>
        <p:nvPicPr>
          <p:cNvPr id="70663" name="Picture 11" descr="Kings Card-Bla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20825"/>
            <a:ext cx="2562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Box 10"/>
          <p:cNvSpPr txBox="1">
            <a:spLocks noChangeArrowheads="1"/>
          </p:cNvSpPr>
          <p:nvPr/>
        </p:nvSpPr>
        <p:spPr bwMode="auto">
          <a:xfrm>
            <a:off x="4476750" y="3706813"/>
            <a:ext cx="1576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325" indent="-603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buFont typeface="Arial" pitchFamily="34" charset="0"/>
              <a:buChar char="•"/>
            </a:pPr>
            <a:r>
              <a:rPr lang="en-US" sz="1000" b="1" smtClean="0">
                <a:solidFill>
                  <a:srgbClr val="000000"/>
                </a:solidFill>
                <a:latin typeface="Arial" pitchFamily="34" charset="0"/>
                <a:cs typeface="Arial" pitchFamily="34" charset="0"/>
              </a:rPr>
              <a:t> made king by Nebuchadnezzar</a:t>
            </a:r>
          </a:p>
          <a:p>
            <a:pPr eaLnBrk="1" fontAlgn="base" hangingPunct="1">
              <a:spcBef>
                <a:spcPct val="0"/>
              </a:spcBef>
              <a:spcAft>
                <a:spcPct val="0"/>
              </a:spcAft>
              <a:buFont typeface="Arial" pitchFamily="34" charset="0"/>
              <a:buChar char="•"/>
            </a:pPr>
            <a:r>
              <a:rPr lang="en-US" sz="1000" b="1" smtClean="0">
                <a:solidFill>
                  <a:srgbClr val="000000"/>
                </a:solidFill>
                <a:latin typeface="Arial" pitchFamily="34" charset="0"/>
                <a:cs typeface="Arial" pitchFamily="34" charset="0"/>
              </a:rPr>
              <a:t>rebelled </a:t>
            </a:r>
          </a:p>
          <a:p>
            <a:pPr eaLnBrk="1" fontAlgn="base" hangingPunct="1">
              <a:spcBef>
                <a:spcPct val="0"/>
              </a:spcBef>
              <a:spcAft>
                <a:spcPct val="0"/>
              </a:spcAft>
              <a:buFont typeface="Arial" pitchFamily="34" charset="0"/>
              <a:buChar char="•"/>
            </a:pPr>
            <a:r>
              <a:rPr lang="en-US" sz="1000" b="1" smtClean="0">
                <a:solidFill>
                  <a:srgbClr val="000000"/>
                </a:solidFill>
                <a:latin typeface="Arial" pitchFamily="34" charset="0"/>
                <a:cs typeface="Arial" pitchFamily="34" charset="0"/>
              </a:rPr>
              <a:t>Jerusalem falls in 586 </a:t>
            </a:r>
          </a:p>
          <a:p>
            <a:pPr eaLnBrk="1" fontAlgn="base" hangingPunct="1">
              <a:spcBef>
                <a:spcPct val="0"/>
              </a:spcBef>
              <a:spcAft>
                <a:spcPct val="0"/>
              </a:spcAft>
              <a:buFont typeface="Arial" pitchFamily="34" charset="0"/>
              <a:buChar char="•"/>
            </a:pPr>
            <a:r>
              <a:rPr lang="en-US" sz="1000" b="1" smtClean="0">
                <a:solidFill>
                  <a:srgbClr val="000000"/>
                </a:solidFill>
                <a:latin typeface="Arial" pitchFamily="34" charset="0"/>
                <a:cs typeface="Arial" pitchFamily="34" charset="0"/>
              </a:rPr>
              <a:t>Saw sons killed before being blinded</a:t>
            </a:r>
          </a:p>
        </p:txBody>
      </p:sp>
      <p:sp>
        <p:nvSpPr>
          <p:cNvPr id="70665" name="TextBox 15"/>
          <p:cNvSpPr txBox="1">
            <a:spLocks noChangeArrowheads="1"/>
          </p:cNvSpPr>
          <p:nvPr/>
        </p:nvSpPr>
        <p:spPr bwMode="auto">
          <a:xfrm>
            <a:off x="4437063" y="2403475"/>
            <a:ext cx="16224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sz="1000" smtClean="0">
                <a:solidFill>
                  <a:srgbClr val="000000"/>
                </a:solidFill>
                <a:latin typeface="Arial" pitchFamily="34" charset="0"/>
                <a:cs typeface="Arial" pitchFamily="34" charset="0"/>
              </a:rPr>
              <a:t>did what was evil in the sight of the Lord his God. He did not humble himself before Jeremiah the prophet, stiffened his neck and hardened his heart against turning to the Lord</a:t>
            </a:r>
            <a:endParaRPr lang="en-US" sz="1000" b="1" smtClean="0">
              <a:solidFill>
                <a:srgbClr val="000000"/>
              </a:solidFill>
              <a:latin typeface="Arial" pitchFamily="34" charset="0"/>
              <a:cs typeface="Arial" pitchFamily="34" charset="0"/>
            </a:endParaRPr>
          </a:p>
        </p:txBody>
      </p:sp>
      <p:sp>
        <p:nvSpPr>
          <p:cNvPr id="70666" name="TextBox 15"/>
          <p:cNvSpPr txBox="1">
            <a:spLocks noChangeArrowheads="1"/>
          </p:cNvSpPr>
          <p:nvPr/>
        </p:nvSpPr>
        <p:spPr bwMode="auto">
          <a:xfrm>
            <a:off x="1098550" y="5611813"/>
            <a:ext cx="64150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4400" b="1" smtClean="0">
                <a:solidFill>
                  <a:srgbClr val="000000"/>
                </a:solidFill>
              </a:rPr>
              <a:t>JOSIAH &amp; SONS</a:t>
            </a:r>
          </a:p>
        </p:txBody>
      </p:sp>
      <p:pic>
        <p:nvPicPr>
          <p:cNvPr id="70667"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20986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78638" y="4002088"/>
            <a:ext cx="2265362" cy="585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sp>
        <p:nvSpPr>
          <p:cNvPr id="70669" name="TextBox 5"/>
          <p:cNvSpPr txBox="1">
            <a:spLocks noChangeArrowheads="1"/>
          </p:cNvSpPr>
          <p:nvPr/>
        </p:nvSpPr>
        <p:spPr bwMode="auto">
          <a:xfrm>
            <a:off x="6837363" y="4079875"/>
            <a:ext cx="2306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000000"/>
                </a:solidFill>
                <a:cs typeface="Times New Roman" pitchFamily="18" charset="0"/>
              </a:rPr>
              <a:t>Prophets</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cs typeface="Arial" pitchFamily="34" charset="0"/>
            </a:endParaRPr>
          </a:p>
        </p:txBody>
      </p:sp>
      <p:sp>
        <p:nvSpPr>
          <p:cNvPr id="70671"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000000"/>
                </a:solidFill>
                <a:cs typeface="Times New Roman" pitchFamily="18" charset="0"/>
              </a:rPr>
              <a:t>Kings of Babylon</a:t>
            </a:r>
          </a:p>
        </p:txBody>
      </p:sp>
      <p:sp>
        <p:nvSpPr>
          <p:cNvPr id="70672" name="TextBox 6"/>
          <p:cNvSpPr txBox="1">
            <a:spLocks noChangeArrowheads="1"/>
          </p:cNvSpPr>
          <p:nvPr/>
        </p:nvSpPr>
        <p:spPr bwMode="auto">
          <a:xfrm>
            <a:off x="6767513" y="2154238"/>
            <a:ext cx="23225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sz="2000" b="1" smtClean="0">
                <a:solidFill>
                  <a:srgbClr val="000000"/>
                </a:solidFill>
              </a:rPr>
              <a:t>Nebuchadrezzar II</a:t>
            </a:r>
          </a:p>
          <a:p>
            <a:pPr algn="ctr" eaLnBrk="1" fontAlgn="base" hangingPunct="1">
              <a:spcBef>
                <a:spcPct val="20000"/>
              </a:spcBef>
              <a:spcAft>
                <a:spcPct val="0"/>
              </a:spcAft>
            </a:pPr>
            <a:r>
              <a:rPr lang="en-US" sz="2000" b="1" smtClean="0">
                <a:solidFill>
                  <a:srgbClr val="000000"/>
                </a:solidFill>
              </a:rPr>
              <a:t>                    604-568</a:t>
            </a:r>
            <a:endParaRPr lang="en-US" sz="2000" b="1" smtClean="0">
              <a:solidFill>
                <a:srgbClr val="000000"/>
              </a:solidFill>
              <a:cs typeface="Times New Roman" pitchFamily="18" charset="0"/>
            </a:endParaRPr>
          </a:p>
        </p:txBody>
      </p:sp>
      <p:sp>
        <p:nvSpPr>
          <p:cNvPr id="70673" name="TextBox 6"/>
          <p:cNvSpPr txBox="1">
            <a:spLocks noChangeArrowheads="1"/>
          </p:cNvSpPr>
          <p:nvPr/>
        </p:nvSpPr>
        <p:spPr bwMode="auto">
          <a:xfrm>
            <a:off x="6881813" y="4667250"/>
            <a:ext cx="1844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000000"/>
                </a:solidFill>
                <a:cs typeface="Times New Roman" pitchFamily="18" charset="0"/>
              </a:rPr>
              <a:t>Jeremiah (J)</a:t>
            </a:r>
          </a:p>
        </p:txBody>
      </p:sp>
      <p:pic>
        <p:nvPicPr>
          <p:cNvPr id="70674" name="Picture 19" descr="Zedekiah-bound and blind-clea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1638" y="1989138"/>
            <a:ext cx="16637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486894" y="5053026"/>
            <a:ext cx="2385391"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Zedekiah</a:t>
            </a:r>
          </a:p>
        </p:txBody>
      </p:sp>
    </p:spTree>
    <p:extLst>
      <p:ext uri="{BB962C8B-B14F-4D97-AF65-F5344CB8AC3E}">
        <p14:creationId xmlns:p14="http://schemas.microsoft.com/office/powerpoint/2010/main" val="320841332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86019" name="Rectangle 2"/>
          <p:cNvSpPr>
            <a:spLocks noGrp="1" noChangeArrowheads="1"/>
          </p:cNvSpPr>
          <p:nvPr>
            <p:ph type="title"/>
          </p:nvPr>
        </p:nvSpPr>
        <p:spPr/>
        <p:txBody>
          <a:bodyPr/>
          <a:lstStyle/>
          <a:p>
            <a:pPr eaLnBrk="1" hangingPunct="1"/>
            <a:r>
              <a:rPr lang="en-US" altLang="en-US" smtClean="0"/>
              <a:t>Fate of Zedekiah</a:t>
            </a:r>
          </a:p>
        </p:txBody>
      </p:sp>
      <p:pic>
        <p:nvPicPr>
          <p:cNvPr id="86020" name="Picture 5" descr="Zedekiah blinded-cle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338" y="1965325"/>
            <a:ext cx="3873500"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Box 6"/>
          <p:cNvSpPr txBox="1">
            <a:spLocks noChangeArrowheads="1"/>
          </p:cNvSpPr>
          <p:nvPr/>
        </p:nvSpPr>
        <p:spPr bwMode="auto">
          <a:xfrm>
            <a:off x="4367213" y="766732"/>
            <a:ext cx="446246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
            </a:r>
            <a:b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br>
            <a:r>
              <a:rPr lang="en-US" altLang="en-US" sz="2000" b="1" dirty="0">
                <a:solidFill>
                  <a:prstClr val="white"/>
                </a:solidFill>
                <a:latin typeface="Tahoma" panose="020B0604030504040204" pitchFamily="34" charset="0"/>
                <a:ea typeface="Tahoma" panose="020B0604030504040204" pitchFamily="34" charset="0"/>
                <a:cs typeface="Tahoma" panose="020B0604030504040204" pitchFamily="34" charset="0"/>
              </a:rPr>
              <a:t>Jeremiah 39:5-7(ESV) </a:t>
            </a:r>
            <a: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
            </a:r>
            <a:b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br>
            <a:r>
              <a:rPr lang="en-US" altLang="en-US" sz="2000" baseline="30000" dirty="0">
                <a:solidFill>
                  <a:prstClr val="white"/>
                </a:solidFill>
                <a:latin typeface="Tahoma" panose="020B0604030504040204" pitchFamily="34" charset="0"/>
                <a:ea typeface="Tahoma" panose="020B0604030504040204" pitchFamily="34" charset="0"/>
                <a:cs typeface="Tahoma" panose="020B0604030504040204" pitchFamily="34" charset="0"/>
              </a:rPr>
              <a:t>5</a:t>
            </a:r>
            <a: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But the army of the Chaldeans pursued them and overtook Zedekiah in the plains of Jericho. And when they had taken him, they brought him up to Nebuchadnezzar king of Babylon, at </a:t>
            </a:r>
            <a:r>
              <a:rPr lang="en-US" altLang="en-US" sz="2000" dirty="0" err="1">
                <a:solidFill>
                  <a:prstClr val="white"/>
                </a:solidFill>
                <a:latin typeface="Tahoma" panose="020B0604030504040204" pitchFamily="34" charset="0"/>
                <a:ea typeface="Tahoma" panose="020B0604030504040204" pitchFamily="34" charset="0"/>
                <a:cs typeface="Tahoma" panose="020B0604030504040204" pitchFamily="34" charset="0"/>
              </a:rPr>
              <a:t>Riblah</a:t>
            </a:r>
            <a: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 in the land of </a:t>
            </a:r>
            <a:r>
              <a:rPr lang="en-US" altLang="en-US" sz="2000" dirty="0" err="1">
                <a:solidFill>
                  <a:prstClr val="white"/>
                </a:solidFill>
                <a:latin typeface="Tahoma" panose="020B0604030504040204" pitchFamily="34" charset="0"/>
                <a:ea typeface="Tahoma" panose="020B0604030504040204" pitchFamily="34" charset="0"/>
                <a:cs typeface="Tahoma" panose="020B0604030504040204" pitchFamily="34" charset="0"/>
              </a:rPr>
              <a:t>Hamath</a:t>
            </a:r>
            <a: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 and he passed sentence on him.  </a:t>
            </a:r>
            <a:b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br>
            <a:r>
              <a:rPr lang="en-US" altLang="en-US" sz="2000" baseline="30000" dirty="0">
                <a:solidFill>
                  <a:prstClr val="white"/>
                </a:solidFill>
                <a:latin typeface="Tahoma" panose="020B0604030504040204" pitchFamily="34" charset="0"/>
                <a:ea typeface="Tahoma" panose="020B0604030504040204" pitchFamily="34" charset="0"/>
                <a:cs typeface="Tahoma" panose="020B0604030504040204" pitchFamily="34" charset="0"/>
              </a:rPr>
              <a:t>6</a:t>
            </a:r>
            <a: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The king of Babylon slaughtered the sons of Zedekiah at </a:t>
            </a:r>
            <a:r>
              <a:rPr lang="en-US" altLang="en-US" sz="2000" dirty="0" err="1">
                <a:solidFill>
                  <a:prstClr val="white"/>
                </a:solidFill>
                <a:latin typeface="Tahoma" panose="020B0604030504040204" pitchFamily="34" charset="0"/>
                <a:ea typeface="Tahoma" panose="020B0604030504040204" pitchFamily="34" charset="0"/>
                <a:cs typeface="Tahoma" panose="020B0604030504040204" pitchFamily="34" charset="0"/>
              </a:rPr>
              <a:t>Riblah</a:t>
            </a:r>
            <a: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 before his eyes, and the king of Babylon slaughtered all the nobles of Judah.  </a:t>
            </a:r>
            <a:b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br>
            <a:r>
              <a:rPr lang="en-US" altLang="en-US" sz="2000" baseline="30000" dirty="0">
                <a:solidFill>
                  <a:prstClr val="white"/>
                </a:solidFill>
                <a:latin typeface="Tahoma" panose="020B0604030504040204" pitchFamily="34" charset="0"/>
                <a:ea typeface="Tahoma" panose="020B0604030504040204" pitchFamily="34" charset="0"/>
                <a:cs typeface="Tahoma" panose="020B0604030504040204" pitchFamily="34" charset="0"/>
              </a:rPr>
              <a:t>7</a:t>
            </a:r>
            <a:r>
              <a:rPr lang="en-US" alt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He put out the eyes of Zedekiah and bound him in chains to take him to Babylon.  </a:t>
            </a:r>
          </a:p>
        </p:txBody>
      </p:sp>
    </p:spTree>
    <p:extLst>
      <p:ext uri="{BB962C8B-B14F-4D97-AF65-F5344CB8AC3E}">
        <p14:creationId xmlns:p14="http://schemas.microsoft.com/office/powerpoint/2010/main" val="1830094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47700" y="1428750"/>
            <a:ext cx="8496300" cy="51816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47" name="Rectangle 3"/>
          <p:cNvSpPr>
            <a:spLocks noGrp="1" noChangeArrowheads="1"/>
          </p:cNvSpPr>
          <p:nvPr>
            <p:ph type="title"/>
          </p:nvPr>
        </p:nvSpPr>
        <p:spPr>
          <a:xfrm>
            <a:off x="1009650" y="323850"/>
            <a:ext cx="8134350" cy="1143000"/>
          </a:xfrm>
        </p:spPr>
        <p:txBody>
          <a:bodyPr/>
          <a:lstStyle/>
          <a:p>
            <a:pPr eaLnBrk="1" hangingPunct="1"/>
            <a:r>
              <a:rPr lang="en-US" altLang="en-US" sz="3600" b="1" smtClean="0">
                <a:solidFill>
                  <a:srgbClr val="66FFFF"/>
                </a:solidFill>
                <a:effectLst/>
                <a:latin typeface="Arial" pitchFamily="34" charset="0"/>
              </a:rPr>
              <a:t>Kings of Judah Before Fall of Israel</a:t>
            </a:r>
            <a:br>
              <a:rPr lang="en-US" altLang="en-US" sz="3600" b="1" smtClean="0">
                <a:solidFill>
                  <a:srgbClr val="66FFFF"/>
                </a:solidFill>
                <a:effectLst/>
                <a:latin typeface="Arial" pitchFamily="34" charset="0"/>
              </a:rPr>
            </a:br>
            <a:r>
              <a:rPr lang="en-US" altLang="en-US" sz="3600" b="1" smtClean="0">
                <a:solidFill>
                  <a:srgbClr val="66FFFF"/>
                </a:solidFill>
                <a:effectLst/>
                <a:latin typeface="Arial" pitchFamily="34" charset="0"/>
              </a:rPr>
              <a:t>Basic Info</a:t>
            </a:r>
            <a:endParaRPr lang="en-US" altLang="en-US" sz="3600" b="1" smtClean="0">
              <a:solidFill>
                <a:srgbClr val="66FFFF"/>
              </a:solidFill>
              <a:effectLst/>
              <a:latin typeface="Arial" pitchFamily="34" charset="0"/>
              <a:cs typeface="Arial" pitchFamily="34" charset="0"/>
            </a:endParaRPr>
          </a:p>
        </p:txBody>
      </p:sp>
      <p:grpSp>
        <p:nvGrpSpPr>
          <p:cNvPr id="31748" name="Group 4"/>
          <p:cNvGrpSpPr>
            <a:grpSpLocks/>
          </p:cNvGrpSpPr>
          <p:nvPr/>
        </p:nvGrpSpPr>
        <p:grpSpPr bwMode="auto">
          <a:xfrm>
            <a:off x="696913" y="1555750"/>
            <a:ext cx="7215187" cy="4902200"/>
            <a:chOff x="-3" y="-3"/>
            <a:chExt cx="4545" cy="3088"/>
          </a:xfrm>
        </p:grpSpPr>
        <p:grpSp>
          <p:nvGrpSpPr>
            <p:cNvPr id="31794" name="Group 5"/>
            <p:cNvGrpSpPr>
              <a:grpSpLocks/>
            </p:cNvGrpSpPr>
            <p:nvPr/>
          </p:nvGrpSpPr>
          <p:grpSpPr bwMode="auto">
            <a:xfrm>
              <a:off x="0" y="0"/>
              <a:ext cx="4539" cy="3082"/>
              <a:chOff x="0" y="0"/>
              <a:chExt cx="4539" cy="3082"/>
            </a:xfrm>
          </p:grpSpPr>
          <p:grpSp>
            <p:nvGrpSpPr>
              <p:cNvPr id="31796" name="Group 6"/>
              <p:cNvGrpSpPr>
                <a:grpSpLocks/>
              </p:cNvGrpSpPr>
              <p:nvPr/>
            </p:nvGrpSpPr>
            <p:grpSpPr bwMode="auto">
              <a:xfrm>
                <a:off x="0" y="0"/>
                <a:ext cx="917" cy="394"/>
                <a:chOff x="0" y="0"/>
                <a:chExt cx="917" cy="394"/>
              </a:xfrm>
            </p:grpSpPr>
            <p:sp>
              <p:nvSpPr>
                <p:cNvPr id="31914" name="Rectangle 7"/>
                <p:cNvSpPr>
                  <a:spLocks noChangeArrowheads="1"/>
                </p:cNvSpPr>
                <p:nvPr/>
              </p:nvSpPr>
              <p:spPr bwMode="auto">
                <a:xfrm>
                  <a:off x="43"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15" name="Rectangle 8"/>
                <p:cNvSpPr>
                  <a:spLocks noChangeArrowheads="1"/>
                </p:cNvSpPr>
                <p:nvPr/>
              </p:nvSpPr>
              <p:spPr bwMode="auto">
                <a:xfrm>
                  <a:off x="0"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797" name="Group 9"/>
              <p:cNvGrpSpPr>
                <a:grpSpLocks/>
              </p:cNvGrpSpPr>
              <p:nvPr/>
            </p:nvGrpSpPr>
            <p:grpSpPr bwMode="auto">
              <a:xfrm>
                <a:off x="917" y="0"/>
                <a:ext cx="981" cy="394"/>
                <a:chOff x="917" y="0"/>
                <a:chExt cx="981" cy="394"/>
              </a:xfrm>
            </p:grpSpPr>
            <p:sp>
              <p:nvSpPr>
                <p:cNvPr id="31912" name="Rectangle 10"/>
                <p:cNvSpPr>
                  <a:spLocks noChangeArrowheads="1"/>
                </p:cNvSpPr>
                <p:nvPr/>
              </p:nvSpPr>
              <p:spPr bwMode="auto">
                <a:xfrm>
                  <a:off x="960" y="0"/>
                  <a:ext cx="89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Good /Bad 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13" name="Rectangle 11"/>
                <p:cNvSpPr>
                  <a:spLocks noChangeArrowheads="1"/>
                </p:cNvSpPr>
                <p:nvPr/>
              </p:nvSpPr>
              <p:spPr bwMode="auto">
                <a:xfrm>
                  <a:off x="917" y="0"/>
                  <a:ext cx="981"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798" name="Group 12"/>
              <p:cNvGrpSpPr>
                <a:grpSpLocks/>
              </p:cNvGrpSpPr>
              <p:nvPr/>
            </p:nvGrpSpPr>
            <p:grpSpPr bwMode="auto">
              <a:xfrm>
                <a:off x="1898" y="0"/>
                <a:ext cx="917" cy="394"/>
                <a:chOff x="1898" y="0"/>
                <a:chExt cx="917" cy="394"/>
              </a:xfrm>
            </p:grpSpPr>
            <p:sp>
              <p:nvSpPr>
                <p:cNvPr id="31910" name="Rectangle 13"/>
                <p:cNvSpPr>
                  <a:spLocks noChangeArrowheads="1"/>
                </p:cNvSpPr>
                <p:nvPr/>
              </p:nvSpPr>
              <p:spPr bwMode="auto">
                <a:xfrm>
                  <a:off x="1941"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Age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11" name="Rectangle 14"/>
                <p:cNvSpPr>
                  <a:spLocks noChangeArrowheads="1"/>
                </p:cNvSpPr>
                <p:nvPr/>
              </p:nvSpPr>
              <p:spPr bwMode="auto">
                <a:xfrm>
                  <a:off x="1898"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799" name="Group 15"/>
              <p:cNvGrpSpPr>
                <a:grpSpLocks/>
              </p:cNvGrpSpPr>
              <p:nvPr/>
            </p:nvGrpSpPr>
            <p:grpSpPr bwMode="auto">
              <a:xfrm>
                <a:off x="2815" y="0"/>
                <a:ext cx="917" cy="394"/>
                <a:chOff x="2815" y="0"/>
                <a:chExt cx="917" cy="394"/>
              </a:xfrm>
            </p:grpSpPr>
            <p:sp>
              <p:nvSpPr>
                <p:cNvPr id="31908" name="Rectangle 16"/>
                <p:cNvSpPr>
                  <a:spLocks noChangeArrowheads="1"/>
                </p:cNvSpPr>
                <p:nvPr/>
              </p:nvSpPr>
              <p:spPr bwMode="auto">
                <a:xfrm>
                  <a:off x="2858"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Years of Rule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09" name="Rectangle 17"/>
                <p:cNvSpPr>
                  <a:spLocks noChangeArrowheads="1"/>
                </p:cNvSpPr>
                <p:nvPr/>
              </p:nvSpPr>
              <p:spPr bwMode="auto">
                <a:xfrm>
                  <a:off x="2815"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0" name="Group 18"/>
              <p:cNvGrpSpPr>
                <a:grpSpLocks/>
              </p:cNvGrpSpPr>
              <p:nvPr/>
            </p:nvGrpSpPr>
            <p:grpSpPr bwMode="auto">
              <a:xfrm>
                <a:off x="3732" y="0"/>
                <a:ext cx="807" cy="394"/>
                <a:chOff x="3732" y="0"/>
                <a:chExt cx="807" cy="394"/>
              </a:xfrm>
            </p:grpSpPr>
            <p:sp>
              <p:nvSpPr>
                <p:cNvPr id="31906" name="Rectangle 19"/>
                <p:cNvSpPr>
                  <a:spLocks noChangeArrowheads="1"/>
                </p:cNvSpPr>
                <p:nvPr/>
              </p:nvSpPr>
              <p:spPr bwMode="auto">
                <a:xfrm>
                  <a:off x="3775" y="0"/>
                  <a:ext cx="72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Buried Where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1907" name="Rectangle 20"/>
                <p:cNvSpPr>
                  <a:spLocks noChangeArrowheads="1"/>
                </p:cNvSpPr>
                <p:nvPr/>
              </p:nvSpPr>
              <p:spPr bwMode="auto">
                <a:xfrm>
                  <a:off x="3732" y="0"/>
                  <a:ext cx="80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1" name="Group 21"/>
              <p:cNvGrpSpPr>
                <a:grpSpLocks/>
              </p:cNvGrpSpPr>
              <p:nvPr/>
            </p:nvGrpSpPr>
            <p:grpSpPr bwMode="auto">
              <a:xfrm>
                <a:off x="0" y="394"/>
                <a:ext cx="917" cy="384"/>
                <a:chOff x="0" y="394"/>
                <a:chExt cx="917" cy="384"/>
              </a:xfrm>
            </p:grpSpPr>
            <p:sp>
              <p:nvSpPr>
                <p:cNvPr id="31904" name="Rectangle 22"/>
                <p:cNvSpPr>
                  <a:spLocks noChangeArrowheads="1"/>
                </p:cNvSpPr>
                <p:nvPr/>
              </p:nvSpPr>
              <p:spPr bwMode="auto">
                <a:xfrm>
                  <a:off x="43"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Rehoboam</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905" name="Rectangle 23"/>
                <p:cNvSpPr>
                  <a:spLocks noChangeArrowheads="1"/>
                </p:cNvSpPr>
                <p:nvPr/>
              </p:nvSpPr>
              <p:spPr bwMode="auto">
                <a:xfrm>
                  <a:off x="0"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2" name="Group 24"/>
              <p:cNvGrpSpPr>
                <a:grpSpLocks/>
              </p:cNvGrpSpPr>
              <p:nvPr/>
            </p:nvGrpSpPr>
            <p:grpSpPr bwMode="auto">
              <a:xfrm>
                <a:off x="917" y="394"/>
                <a:ext cx="981" cy="384"/>
                <a:chOff x="917" y="394"/>
                <a:chExt cx="981" cy="384"/>
              </a:xfrm>
            </p:grpSpPr>
            <p:sp>
              <p:nvSpPr>
                <p:cNvPr id="31902" name="Rectangle 25"/>
                <p:cNvSpPr>
                  <a:spLocks noChangeArrowheads="1"/>
                </p:cNvSpPr>
                <p:nvPr/>
              </p:nvSpPr>
              <p:spPr bwMode="auto">
                <a:xfrm>
                  <a:off x="960" y="39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903" name="Rectangle 26"/>
                <p:cNvSpPr>
                  <a:spLocks noChangeArrowheads="1"/>
                </p:cNvSpPr>
                <p:nvPr/>
              </p:nvSpPr>
              <p:spPr bwMode="auto">
                <a:xfrm>
                  <a:off x="917" y="39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3" name="Group 27"/>
              <p:cNvGrpSpPr>
                <a:grpSpLocks/>
              </p:cNvGrpSpPr>
              <p:nvPr/>
            </p:nvGrpSpPr>
            <p:grpSpPr bwMode="auto">
              <a:xfrm>
                <a:off x="1898" y="394"/>
                <a:ext cx="917" cy="384"/>
                <a:chOff x="1898" y="394"/>
                <a:chExt cx="917" cy="384"/>
              </a:xfrm>
            </p:grpSpPr>
            <p:sp>
              <p:nvSpPr>
                <p:cNvPr id="31900" name="Rectangle 28"/>
                <p:cNvSpPr>
                  <a:spLocks noChangeArrowheads="1"/>
                </p:cNvSpPr>
                <p:nvPr/>
              </p:nvSpPr>
              <p:spPr bwMode="auto">
                <a:xfrm>
                  <a:off x="1941"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901" name="Rectangle 29"/>
                <p:cNvSpPr>
                  <a:spLocks noChangeArrowheads="1"/>
                </p:cNvSpPr>
                <p:nvPr/>
              </p:nvSpPr>
              <p:spPr bwMode="auto">
                <a:xfrm>
                  <a:off x="1898"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4" name="Group 30"/>
              <p:cNvGrpSpPr>
                <a:grpSpLocks/>
              </p:cNvGrpSpPr>
              <p:nvPr/>
            </p:nvGrpSpPr>
            <p:grpSpPr bwMode="auto">
              <a:xfrm>
                <a:off x="2815" y="394"/>
                <a:ext cx="917" cy="384"/>
                <a:chOff x="2815" y="394"/>
                <a:chExt cx="917" cy="384"/>
              </a:xfrm>
            </p:grpSpPr>
            <p:sp>
              <p:nvSpPr>
                <p:cNvPr id="31898" name="Rectangle 31"/>
                <p:cNvSpPr>
                  <a:spLocks noChangeArrowheads="1"/>
                </p:cNvSpPr>
                <p:nvPr/>
              </p:nvSpPr>
              <p:spPr bwMode="auto">
                <a:xfrm>
                  <a:off x="2858"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99" name="Rectangle 32"/>
                <p:cNvSpPr>
                  <a:spLocks noChangeArrowheads="1"/>
                </p:cNvSpPr>
                <p:nvPr/>
              </p:nvSpPr>
              <p:spPr bwMode="auto">
                <a:xfrm>
                  <a:off x="2815"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5" name="Group 33"/>
              <p:cNvGrpSpPr>
                <a:grpSpLocks/>
              </p:cNvGrpSpPr>
              <p:nvPr/>
            </p:nvGrpSpPr>
            <p:grpSpPr bwMode="auto">
              <a:xfrm>
                <a:off x="3732" y="394"/>
                <a:ext cx="807" cy="384"/>
                <a:chOff x="3732" y="394"/>
                <a:chExt cx="807" cy="384"/>
              </a:xfrm>
            </p:grpSpPr>
            <p:sp>
              <p:nvSpPr>
                <p:cNvPr id="31896" name="Rectangle 34"/>
                <p:cNvSpPr>
                  <a:spLocks noChangeArrowheads="1"/>
                </p:cNvSpPr>
                <p:nvPr/>
              </p:nvSpPr>
              <p:spPr bwMode="auto">
                <a:xfrm>
                  <a:off x="3775" y="39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97" name="Rectangle 35"/>
                <p:cNvSpPr>
                  <a:spLocks noChangeArrowheads="1"/>
                </p:cNvSpPr>
                <p:nvPr/>
              </p:nvSpPr>
              <p:spPr bwMode="auto">
                <a:xfrm>
                  <a:off x="3732" y="39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6" name="Group 36"/>
              <p:cNvGrpSpPr>
                <a:grpSpLocks/>
              </p:cNvGrpSpPr>
              <p:nvPr/>
            </p:nvGrpSpPr>
            <p:grpSpPr bwMode="auto">
              <a:xfrm>
                <a:off x="0" y="778"/>
                <a:ext cx="917" cy="384"/>
                <a:chOff x="0" y="778"/>
                <a:chExt cx="917" cy="384"/>
              </a:xfrm>
            </p:grpSpPr>
            <p:sp>
              <p:nvSpPr>
                <p:cNvPr id="31894" name="Rectangle 37"/>
                <p:cNvSpPr>
                  <a:spLocks noChangeArrowheads="1"/>
                </p:cNvSpPr>
                <p:nvPr/>
              </p:nvSpPr>
              <p:spPr bwMode="auto">
                <a:xfrm>
                  <a:off x="43"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Abijah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95" name="Rectangle 38"/>
                <p:cNvSpPr>
                  <a:spLocks noChangeArrowheads="1"/>
                </p:cNvSpPr>
                <p:nvPr/>
              </p:nvSpPr>
              <p:spPr bwMode="auto">
                <a:xfrm>
                  <a:off x="0"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7" name="Group 39"/>
              <p:cNvGrpSpPr>
                <a:grpSpLocks/>
              </p:cNvGrpSpPr>
              <p:nvPr/>
            </p:nvGrpSpPr>
            <p:grpSpPr bwMode="auto">
              <a:xfrm>
                <a:off x="917" y="778"/>
                <a:ext cx="981" cy="384"/>
                <a:chOff x="917" y="778"/>
                <a:chExt cx="981" cy="384"/>
              </a:xfrm>
            </p:grpSpPr>
            <p:sp>
              <p:nvSpPr>
                <p:cNvPr id="31892" name="Rectangle 40"/>
                <p:cNvSpPr>
                  <a:spLocks noChangeArrowheads="1"/>
                </p:cNvSpPr>
                <p:nvPr/>
              </p:nvSpPr>
              <p:spPr bwMode="auto">
                <a:xfrm>
                  <a:off x="960" y="77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93" name="Rectangle 41"/>
                <p:cNvSpPr>
                  <a:spLocks noChangeArrowheads="1"/>
                </p:cNvSpPr>
                <p:nvPr/>
              </p:nvSpPr>
              <p:spPr bwMode="auto">
                <a:xfrm>
                  <a:off x="917" y="77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8" name="Group 42"/>
              <p:cNvGrpSpPr>
                <a:grpSpLocks/>
              </p:cNvGrpSpPr>
              <p:nvPr/>
            </p:nvGrpSpPr>
            <p:grpSpPr bwMode="auto">
              <a:xfrm>
                <a:off x="1898" y="778"/>
                <a:ext cx="917" cy="384"/>
                <a:chOff x="1898" y="778"/>
                <a:chExt cx="917" cy="384"/>
              </a:xfrm>
            </p:grpSpPr>
            <p:sp>
              <p:nvSpPr>
                <p:cNvPr id="31890" name="Rectangle 43"/>
                <p:cNvSpPr>
                  <a:spLocks noChangeArrowheads="1"/>
                </p:cNvSpPr>
                <p:nvPr/>
              </p:nvSpPr>
              <p:spPr bwMode="auto">
                <a:xfrm>
                  <a:off x="1941"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91" name="Rectangle 44"/>
                <p:cNvSpPr>
                  <a:spLocks noChangeArrowheads="1"/>
                </p:cNvSpPr>
                <p:nvPr/>
              </p:nvSpPr>
              <p:spPr bwMode="auto">
                <a:xfrm>
                  <a:off x="1898"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09" name="Group 45"/>
              <p:cNvGrpSpPr>
                <a:grpSpLocks/>
              </p:cNvGrpSpPr>
              <p:nvPr/>
            </p:nvGrpSpPr>
            <p:grpSpPr bwMode="auto">
              <a:xfrm>
                <a:off x="2815" y="778"/>
                <a:ext cx="917" cy="384"/>
                <a:chOff x="2815" y="778"/>
                <a:chExt cx="917" cy="384"/>
              </a:xfrm>
            </p:grpSpPr>
            <p:sp>
              <p:nvSpPr>
                <p:cNvPr id="31888" name="Rectangle 46"/>
                <p:cNvSpPr>
                  <a:spLocks noChangeArrowheads="1"/>
                </p:cNvSpPr>
                <p:nvPr/>
              </p:nvSpPr>
              <p:spPr bwMode="auto">
                <a:xfrm>
                  <a:off x="2858"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89" name="Rectangle 47"/>
                <p:cNvSpPr>
                  <a:spLocks noChangeArrowheads="1"/>
                </p:cNvSpPr>
                <p:nvPr/>
              </p:nvSpPr>
              <p:spPr bwMode="auto">
                <a:xfrm>
                  <a:off x="2815"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0" name="Group 48"/>
              <p:cNvGrpSpPr>
                <a:grpSpLocks/>
              </p:cNvGrpSpPr>
              <p:nvPr/>
            </p:nvGrpSpPr>
            <p:grpSpPr bwMode="auto">
              <a:xfrm>
                <a:off x="3732" y="778"/>
                <a:ext cx="807" cy="384"/>
                <a:chOff x="3732" y="778"/>
                <a:chExt cx="807" cy="384"/>
              </a:xfrm>
            </p:grpSpPr>
            <p:sp>
              <p:nvSpPr>
                <p:cNvPr id="31886" name="Rectangle 49"/>
                <p:cNvSpPr>
                  <a:spLocks noChangeArrowheads="1"/>
                </p:cNvSpPr>
                <p:nvPr/>
              </p:nvSpPr>
              <p:spPr bwMode="auto">
                <a:xfrm>
                  <a:off x="3775" y="77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87" name="Rectangle 50"/>
                <p:cNvSpPr>
                  <a:spLocks noChangeArrowheads="1"/>
                </p:cNvSpPr>
                <p:nvPr/>
              </p:nvSpPr>
              <p:spPr bwMode="auto">
                <a:xfrm>
                  <a:off x="3732" y="77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1" name="Group 51"/>
              <p:cNvGrpSpPr>
                <a:grpSpLocks/>
              </p:cNvGrpSpPr>
              <p:nvPr/>
            </p:nvGrpSpPr>
            <p:grpSpPr bwMode="auto">
              <a:xfrm>
                <a:off x="0" y="1162"/>
                <a:ext cx="917" cy="384"/>
                <a:chOff x="0" y="1162"/>
                <a:chExt cx="917" cy="384"/>
              </a:xfrm>
            </p:grpSpPr>
            <p:sp>
              <p:nvSpPr>
                <p:cNvPr id="31884" name="Rectangle 52"/>
                <p:cNvSpPr>
                  <a:spLocks noChangeArrowheads="1"/>
                </p:cNvSpPr>
                <p:nvPr/>
              </p:nvSpPr>
              <p:spPr bwMode="auto">
                <a:xfrm>
                  <a:off x="43"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Asa</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85" name="Rectangle 53"/>
                <p:cNvSpPr>
                  <a:spLocks noChangeArrowheads="1"/>
                </p:cNvSpPr>
                <p:nvPr/>
              </p:nvSpPr>
              <p:spPr bwMode="auto">
                <a:xfrm>
                  <a:off x="0"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2" name="Group 54"/>
              <p:cNvGrpSpPr>
                <a:grpSpLocks/>
              </p:cNvGrpSpPr>
              <p:nvPr/>
            </p:nvGrpSpPr>
            <p:grpSpPr bwMode="auto">
              <a:xfrm>
                <a:off x="917" y="1162"/>
                <a:ext cx="981" cy="384"/>
                <a:chOff x="917" y="1162"/>
                <a:chExt cx="981" cy="384"/>
              </a:xfrm>
            </p:grpSpPr>
            <p:sp>
              <p:nvSpPr>
                <p:cNvPr id="31882" name="Rectangle 55"/>
                <p:cNvSpPr>
                  <a:spLocks noChangeArrowheads="1"/>
                </p:cNvSpPr>
                <p:nvPr/>
              </p:nvSpPr>
              <p:spPr bwMode="auto">
                <a:xfrm>
                  <a:off x="960" y="1162"/>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83" name="Rectangle 56"/>
                <p:cNvSpPr>
                  <a:spLocks noChangeArrowheads="1"/>
                </p:cNvSpPr>
                <p:nvPr/>
              </p:nvSpPr>
              <p:spPr bwMode="auto">
                <a:xfrm>
                  <a:off x="917" y="1162"/>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3" name="Group 57"/>
              <p:cNvGrpSpPr>
                <a:grpSpLocks/>
              </p:cNvGrpSpPr>
              <p:nvPr/>
            </p:nvGrpSpPr>
            <p:grpSpPr bwMode="auto">
              <a:xfrm>
                <a:off x="1898" y="1162"/>
                <a:ext cx="917" cy="384"/>
                <a:chOff x="1898" y="1162"/>
                <a:chExt cx="917" cy="384"/>
              </a:xfrm>
            </p:grpSpPr>
            <p:sp>
              <p:nvSpPr>
                <p:cNvPr id="31880" name="Rectangle 58"/>
                <p:cNvSpPr>
                  <a:spLocks noChangeArrowheads="1"/>
                </p:cNvSpPr>
                <p:nvPr/>
              </p:nvSpPr>
              <p:spPr bwMode="auto">
                <a:xfrm>
                  <a:off x="1941"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81" name="Rectangle 59"/>
                <p:cNvSpPr>
                  <a:spLocks noChangeArrowheads="1"/>
                </p:cNvSpPr>
                <p:nvPr/>
              </p:nvSpPr>
              <p:spPr bwMode="auto">
                <a:xfrm>
                  <a:off x="1898"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4" name="Group 60"/>
              <p:cNvGrpSpPr>
                <a:grpSpLocks/>
              </p:cNvGrpSpPr>
              <p:nvPr/>
            </p:nvGrpSpPr>
            <p:grpSpPr bwMode="auto">
              <a:xfrm>
                <a:off x="2815" y="1162"/>
                <a:ext cx="917" cy="384"/>
                <a:chOff x="2815" y="1162"/>
                <a:chExt cx="917" cy="384"/>
              </a:xfrm>
            </p:grpSpPr>
            <p:sp>
              <p:nvSpPr>
                <p:cNvPr id="31878" name="Rectangle 61"/>
                <p:cNvSpPr>
                  <a:spLocks noChangeArrowheads="1"/>
                </p:cNvSpPr>
                <p:nvPr/>
              </p:nvSpPr>
              <p:spPr bwMode="auto">
                <a:xfrm>
                  <a:off x="2858"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79" name="Rectangle 62"/>
                <p:cNvSpPr>
                  <a:spLocks noChangeArrowheads="1"/>
                </p:cNvSpPr>
                <p:nvPr/>
              </p:nvSpPr>
              <p:spPr bwMode="auto">
                <a:xfrm>
                  <a:off x="2815"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5" name="Group 63"/>
              <p:cNvGrpSpPr>
                <a:grpSpLocks/>
              </p:cNvGrpSpPr>
              <p:nvPr/>
            </p:nvGrpSpPr>
            <p:grpSpPr bwMode="auto">
              <a:xfrm>
                <a:off x="3732" y="1162"/>
                <a:ext cx="807" cy="384"/>
                <a:chOff x="3732" y="1162"/>
                <a:chExt cx="807" cy="384"/>
              </a:xfrm>
            </p:grpSpPr>
            <p:sp>
              <p:nvSpPr>
                <p:cNvPr id="31876" name="Rectangle 64"/>
                <p:cNvSpPr>
                  <a:spLocks noChangeArrowheads="1"/>
                </p:cNvSpPr>
                <p:nvPr/>
              </p:nvSpPr>
              <p:spPr bwMode="auto">
                <a:xfrm>
                  <a:off x="3775" y="1162"/>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77" name="Rectangle 65"/>
                <p:cNvSpPr>
                  <a:spLocks noChangeArrowheads="1"/>
                </p:cNvSpPr>
                <p:nvPr/>
              </p:nvSpPr>
              <p:spPr bwMode="auto">
                <a:xfrm>
                  <a:off x="3732" y="1162"/>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6" name="Group 66"/>
              <p:cNvGrpSpPr>
                <a:grpSpLocks/>
              </p:cNvGrpSpPr>
              <p:nvPr/>
            </p:nvGrpSpPr>
            <p:grpSpPr bwMode="auto">
              <a:xfrm>
                <a:off x="0" y="1546"/>
                <a:ext cx="917" cy="384"/>
                <a:chOff x="0" y="1546"/>
                <a:chExt cx="917" cy="384"/>
              </a:xfrm>
            </p:grpSpPr>
            <p:sp>
              <p:nvSpPr>
                <p:cNvPr id="31874" name="Rectangle 67"/>
                <p:cNvSpPr>
                  <a:spLocks noChangeArrowheads="1"/>
                </p:cNvSpPr>
                <p:nvPr/>
              </p:nvSpPr>
              <p:spPr bwMode="auto">
                <a:xfrm>
                  <a:off x="43"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Jehoshaphat</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75" name="Rectangle 68"/>
                <p:cNvSpPr>
                  <a:spLocks noChangeArrowheads="1"/>
                </p:cNvSpPr>
                <p:nvPr/>
              </p:nvSpPr>
              <p:spPr bwMode="auto">
                <a:xfrm>
                  <a:off x="0"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7" name="Group 69"/>
              <p:cNvGrpSpPr>
                <a:grpSpLocks/>
              </p:cNvGrpSpPr>
              <p:nvPr/>
            </p:nvGrpSpPr>
            <p:grpSpPr bwMode="auto">
              <a:xfrm>
                <a:off x="917" y="1546"/>
                <a:ext cx="981" cy="384"/>
                <a:chOff x="917" y="1546"/>
                <a:chExt cx="981" cy="384"/>
              </a:xfrm>
            </p:grpSpPr>
            <p:sp>
              <p:nvSpPr>
                <p:cNvPr id="31872" name="Rectangle 70"/>
                <p:cNvSpPr>
                  <a:spLocks noChangeArrowheads="1"/>
                </p:cNvSpPr>
                <p:nvPr/>
              </p:nvSpPr>
              <p:spPr bwMode="auto">
                <a:xfrm>
                  <a:off x="960" y="1546"/>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73" name="Rectangle 71"/>
                <p:cNvSpPr>
                  <a:spLocks noChangeArrowheads="1"/>
                </p:cNvSpPr>
                <p:nvPr/>
              </p:nvSpPr>
              <p:spPr bwMode="auto">
                <a:xfrm>
                  <a:off x="917" y="1546"/>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8" name="Group 72"/>
              <p:cNvGrpSpPr>
                <a:grpSpLocks/>
              </p:cNvGrpSpPr>
              <p:nvPr/>
            </p:nvGrpSpPr>
            <p:grpSpPr bwMode="auto">
              <a:xfrm>
                <a:off x="1898" y="1546"/>
                <a:ext cx="917" cy="384"/>
                <a:chOff x="1898" y="1546"/>
                <a:chExt cx="917" cy="384"/>
              </a:xfrm>
            </p:grpSpPr>
            <p:sp>
              <p:nvSpPr>
                <p:cNvPr id="31870" name="Rectangle 73"/>
                <p:cNvSpPr>
                  <a:spLocks noChangeArrowheads="1"/>
                </p:cNvSpPr>
                <p:nvPr/>
              </p:nvSpPr>
              <p:spPr bwMode="auto">
                <a:xfrm>
                  <a:off x="1941"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71" name="Rectangle 74"/>
                <p:cNvSpPr>
                  <a:spLocks noChangeArrowheads="1"/>
                </p:cNvSpPr>
                <p:nvPr/>
              </p:nvSpPr>
              <p:spPr bwMode="auto">
                <a:xfrm>
                  <a:off x="1898"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19" name="Group 75"/>
              <p:cNvGrpSpPr>
                <a:grpSpLocks/>
              </p:cNvGrpSpPr>
              <p:nvPr/>
            </p:nvGrpSpPr>
            <p:grpSpPr bwMode="auto">
              <a:xfrm>
                <a:off x="2815" y="1546"/>
                <a:ext cx="917" cy="384"/>
                <a:chOff x="2815" y="1546"/>
                <a:chExt cx="917" cy="384"/>
              </a:xfrm>
            </p:grpSpPr>
            <p:sp>
              <p:nvSpPr>
                <p:cNvPr id="31868" name="Rectangle 76"/>
                <p:cNvSpPr>
                  <a:spLocks noChangeArrowheads="1"/>
                </p:cNvSpPr>
                <p:nvPr/>
              </p:nvSpPr>
              <p:spPr bwMode="auto">
                <a:xfrm>
                  <a:off x="2858"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69" name="Rectangle 77"/>
                <p:cNvSpPr>
                  <a:spLocks noChangeArrowheads="1"/>
                </p:cNvSpPr>
                <p:nvPr/>
              </p:nvSpPr>
              <p:spPr bwMode="auto">
                <a:xfrm>
                  <a:off x="2815"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0" name="Group 78"/>
              <p:cNvGrpSpPr>
                <a:grpSpLocks/>
              </p:cNvGrpSpPr>
              <p:nvPr/>
            </p:nvGrpSpPr>
            <p:grpSpPr bwMode="auto">
              <a:xfrm>
                <a:off x="3732" y="1546"/>
                <a:ext cx="807" cy="384"/>
                <a:chOff x="3732" y="1546"/>
                <a:chExt cx="807" cy="384"/>
              </a:xfrm>
            </p:grpSpPr>
            <p:sp>
              <p:nvSpPr>
                <p:cNvPr id="31866" name="Rectangle 79"/>
                <p:cNvSpPr>
                  <a:spLocks noChangeArrowheads="1"/>
                </p:cNvSpPr>
                <p:nvPr/>
              </p:nvSpPr>
              <p:spPr bwMode="auto">
                <a:xfrm>
                  <a:off x="3775" y="1546"/>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67" name="Rectangle 80"/>
                <p:cNvSpPr>
                  <a:spLocks noChangeArrowheads="1"/>
                </p:cNvSpPr>
                <p:nvPr/>
              </p:nvSpPr>
              <p:spPr bwMode="auto">
                <a:xfrm>
                  <a:off x="3732" y="1546"/>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1" name="Group 81"/>
              <p:cNvGrpSpPr>
                <a:grpSpLocks/>
              </p:cNvGrpSpPr>
              <p:nvPr/>
            </p:nvGrpSpPr>
            <p:grpSpPr bwMode="auto">
              <a:xfrm>
                <a:off x="0" y="1930"/>
                <a:ext cx="917" cy="384"/>
                <a:chOff x="0" y="1930"/>
                <a:chExt cx="917" cy="384"/>
              </a:xfrm>
            </p:grpSpPr>
            <p:sp>
              <p:nvSpPr>
                <p:cNvPr id="31864" name="Rectangle 82"/>
                <p:cNvSpPr>
                  <a:spLocks noChangeArrowheads="1"/>
                </p:cNvSpPr>
                <p:nvPr/>
              </p:nvSpPr>
              <p:spPr bwMode="auto">
                <a:xfrm>
                  <a:off x="43"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Jehoram</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65" name="Rectangle 83"/>
                <p:cNvSpPr>
                  <a:spLocks noChangeArrowheads="1"/>
                </p:cNvSpPr>
                <p:nvPr/>
              </p:nvSpPr>
              <p:spPr bwMode="auto">
                <a:xfrm>
                  <a:off x="0"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2" name="Group 84"/>
              <p:cNvGrpSpPr>
                <a:grpSpLocks/>
              </p:cNvGrpSpPr>
              <p:nvPr/>
            </p:nvGrpSpPr>
            <p:grpSpPr bwMode="auto">
              <a:xfrm>
                <a:off x="917" y="1930"/>
                <a:ext cx="981" cy="384"/>
                <a:chOff x="917" y="1930"/>
                <a:chExt cx="981" cy="384"/>
              </a:xfrm>
            </p:grpSpPr>
            <p:sp>
              <p:nvSpPr>
                <p:cNvPr id="31862" name="Rectangle 85"/>
                <p:cNvSpPr>
                  <a:spLocks noChangeArrowheads="1"/>
                </p:cNvSpPr>
                <p:nvPr/>
              </p:nvSpPr>
              <p:spPr bwMode="auto">
                <a:xfrm>
                  <a:off x="960" y="1930"/>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63" name="Rectangle 86"/>
                <p:cNvSpPr>
                  <a:spLocks noChangeArrowheads="1"/>
                </p:cNvSpPr>
                <p:nvPr/>
              </p:nvSpPr>
              <p:spPr bwMode="auto">
                <a:xfrm>
                  <a:off x="917" y="1930"/>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3" name="Group 87"/>
              <p:cNvGrpSpPr>
                <a:grpSpLocks/>
              </p:cNvGrpSpPr>
              <p:nvPr/>
            </p:nvGrpSpPr>
            <p:grpSpPr bwMode="auto">
              <a:xfrm>
                <a:off x="1898" y="1930"/>
                <a:ext cx="917" cy="384"/>
                <a:chOff x="1898" y="1930"/>
                <a:chExt cx="917" cy="384"/>
              </a:xfrm>
            </p:grpSpPr>
            <p:sp>
              <p:nvSpPr>
                <p:cNvPr id="31860" name="Rectangle 88"/>
                <p:cNvSpPr>
                  <a:spLocks noChangeArrowheads="1"/>
                </p:cNvSpPr>
                <p:nvPr/>
              </p:nvSpPr>
              <p:spPr bwMode="auto">
                <a:xfrm>
                  <a:off x="1941"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61" name="Rectangle 89"/>
                <p:cNvSpPr>
                  <a:spLocks noChangeArrowheads="1"/>
                </p:cNvSpPr>
                <p:nvPr/>
              </p:nvSpPr>
              <p:spPr bwMode="auto">
                <a:xfrm>
                  <a:off x="1898"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4" name="Group 90"/>
              <p:cNvGrpSpPr>
                <a:grpSpLocks/>
              </p:cNvGrpSpPr>
              <p:nvPr/>
            </p:nvGrpSpPr>
            <p:grpSpPr bwMode="auto">
              <a:xfrm>
                <a:off x="2815" y="1930"/>
                <a:ext cx="917" cy="384"/>
                <a:chOff x="2815" y="1930"/>
                <a:chExt cx="917" cy="384"/>
              </a:xfrm>
            </p:grpSpPr>
            <p:sp>
              <p:nvSpPr>
                <p:cNvPr id="31858" name="Rectangle 91"/>
                <p:cNvSpPr>
                  <a:spLocks noChangeArrowheads="1"/>
                </p:cNvSpPr>
                <p:nvPr/>
              </p:nvSpPr>
              <p:spPr bwMode="auto">
                <a:xfrm>
                  <a:off x="2858"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59" name="Rectangle 92"/>
                <p:cNvSpPr>
                  <a:spLocks noChangeArrowheads="1"/>
                </p:cNvSpPr>
                <p:nvPr/>
              </p:nvSpPr>
              <p:spPr bwMode="auto">
                <a:xfrm>
                  <a:off x="2815"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5" name="Group 93"/>
              <p:cNvGrpSpPr>
                <a:grpSpLocks/>
              </p:cNvGrpSpPr>
              <p:nvPr/>
            </p:nvGrpSpPr>
            <p:grpSpPr bwMode="auto">
              <a:xfrm>
                <a:off x="3732" y="1930"/>
                <a:ext cx="807" cy="384"/>
                <a:chOff x="3732" y="1930"/>
                <a:chExt cx="807" cy="384"/>
              </a:xfrm>
            </p:grpSpPr>
            <p:sp>
              <p:nvSpPr>
                <p:cNvPr id="31856" name="Rectangle 94"/>
                <p:cNvSpPr>
                  <a:spLocks noChangeArrowheads="1"/>
                </p:cNvSpPr>
                <p:nvPr/>
              </p:nvSpPr>
              <p:spPr bwMode="auto">
                <a:xfrm>
                  <a:off x="3775" y="1930"/>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57" name="Rectangle 95"/>
                <p:cNvSpPr>
                  <a:spLocks noChangeArrowheads="1"/>
                </p:cNvSpPr>
                <p:nvPr/>
              </p:nvSpPr>
              <p:spPr bwMode="auto">
                <a:xfrm>
                  <a:off x="3732" y="1930"/>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6" name="Group 96"/>
              <p:cNvGrpSpPr>
                <a:grpSpLocks/>
              </p:cNvGrpSpPr>
              <p:nvPr/>
            </p:nvGrpSpPr>
            <p:grpSpPr bwMode="auto">
              <a:xfrm>
                <a:off x="0" y="2314"/>
                <a:ext cx="917" cy="384"/>
                <a:chOff x="0" y="2314"/>
                <a:chExt cx="917" cy="384"/>
              </a:xfrm>
            </p:grpSpPr>
            <p:sp>
              <p:nvSpPr>
                <p:cNvPr id="31854" name="Rectangle 97"/>
                <p:cNvSpPr>
                  <a:spLocks noChangeArrowheads="1"/>
                </p:cNvSpPr>
                <p:nvPr/>
              </p:nvSpPr>
              <p:spPr bwMode="auto">
                <a:xfrm>
                  <a:off x="43"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Ahaziah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55" name="Rectangle 98"/>
                <p:cNvSpPr>
                  <a:spLocks noChangeArrowheads="1"/>
                </p:cNvSpPr>
                <p:nvPr/>
              </p:nvSpPr>
              <p:spPr bwMode="auto">
                <a:xfrm>
                  <a:off x="0"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7" name="Group 99"/>
              <p:cNvGrpSpPr>
                <a:grpSpLocks/>
              </p:cNvGrpSpPr>
              <p:nvPr/>
            </p:nvGrpSpPr>
            <p:grpSpPr bwMode="auto">
              <a:xfrm>
                <a:off x="917" y="2314"/>
                <a:ext cx="981" cy="384"/>
                <a:chOff x="917" y="2314"/>
                <a:chExt cx="981" cy="384"/>
              </a:xfrm>
            </p:grpSpPr>
            <p:sp>
              <p:nvSpPr>
                <p:cNvPr id="31852" name="Rectangle 100"/>
                <p:cNvSpPr>
                  <a:spLocks noChangeArrowheads="1"/>
                </p:cNvSpPr>
                <p:nvPr/>
              </p:nvSpPr>
              <p:spPr bwMode="auto">
                <a:xfrm>
                  <a:off x="960" y="231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53" name="Rectangle 101"/>
                <p:cNvSpPr>
                  <a:spLocks noChangeArrowheads="1"/>
                </p:cNvSpPr>
                <p:nvPr/>
              </p:nvSpPr>
              <p:spPr bwMode="auto">
                <a:xfrm>
                  <a:off x="917" y="231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8" name="Group 102"/>
              <p:cNvGrpSpPr>
                <a:grpSpLocks/>
              </p:cNvGrpSpPr>
              <p:nvPr/>
            </p:nvGrpSpPr>
            <p:grpSpPr bwMode="auto">
              <a:xfrm>
                <a:off x="1898" y="2314"/>
                <a:ext cx="917" cy="384"/>
                <a:chOff x="1898" y="2314"/>
                <a:chExt cx="917" cy="384"/>
              </a:xfrm>
            </p:grpSpPr>
            <p:sp>
              <p:nvSpPr>
                <p:cNvPr id="31850" name="Rectangle 103"/>
                <p:cNvSpPr>
                  <a:spLocks noChangeArrowheads="1"/>
                </p:cNvSpPr>
                <p:nvPr/>
              </p:nvSpPr>
              <p:spPr bwMode="auto">
                <a:xfrm>
                  <a:off x="1941"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51" name="Rectangle 104"/>
                <p:cNvSpPr>
                  <a:spLocks noChangeArrowheads="1"/>
                </p:cNvSpPr>
                <p:nvPr/>
              </p:nvSpPr>
              <p:spPr bwMode="auto">
                <a:xfrm>
                  <a:off x="1898"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29" name="Group 105"/>
              <p:cNvGrpSpPr>
                <a:grpSpLocks/>
              </p:cNvGrpSpPr>
              <p:nvPr/>
            </p:nvGrpSpPr>
            <p:grpSpPr bwMode="auto">
              <a:xfrm>
                <a:off x="2815" y="2314"/>
                <a:ext cx="917" cy="384"/>
                <a:chOff x="2815" y="2314"/>
                <a:chExt cx="917" cy="384"/>
              </a:xfrm>
            </p:grpSpPr>
            <p:sp>
              <p:nvSpPr>
                <p:cNvPr id="31848" name="Rectangle 106"/>
                <p:cNvSpPr>
                  <a:spLocks noChangeArrowheads="1"/>
                </p:cNvSpPr>
                <p:nvPr/>
              </p:nvSpPr>
              <p:spPr bwMode="auto">
                <a:xfrm>
                  <a:off x="2858"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49" name="Rectangle 107"/>
                <p:cNvSpPr>
                  <a:spLocks noChangeArrowheads="1"/>
                </p:cNvSpPr>
                <p:nvPr/>
              </p:nvSpPr>
              <p:spPr bwMode="auto">
                <a:xfrm>
                  <a:off x="2815"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0" name="Group 108"/>
              <p:cNvGrpSpPr>
                <a:grpSpLocks/>
              </p:cNvGrpSpPr>
              <p:nvPr/>
            </p:nvGrpSpPr>
            <p:grpSpPr bwMode="auto">
              <a:xfrm>
                <a:off x="3732" y="2314"/>
                <a:ext cx="807" cy="384"/>
                <a:chOff x="3732" y="2314"/>
                <a:chExt cx="807" cy="384"/>
              </a:xfrm>
            </p:grpSpPr>
            <p:sp>
              <p:nvSpPr>
                <p:cNvPr id="31846" name="Rectangle 109"/>
                <p:cNvSpPr>
                  <a:spLocks noChangeArrowheads="1"/>
                </p:cNvSpPr>
                <p:nvPr/>
              </p:nvSpPr>
              <p:spPr bwMode="auto">
                <a:xfrm>
                  <a:off x="3775" y="231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47" name="Rectangle 110"/>
                <p:cNvSpPr>
                  <a:spLocks noChangeArrowheads="1"/>
                </p:cNvSpPr>
                <p:nvPr/>
              </p:nvSpPr>
              <p:spPr bwMode="auto">
                <a:xfrm>
                  <a:off x="3732" y="231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1" name="Group 111"/>
              <p:cNvGrpSpPr>
                <a:grpSpLocks/>
              </p:cNvGrpSpPr>
              <p:nvPr/>
            </p:nvGrpSpPr>
            <p:grpSpPr bwMode="auto">
              <a:xfrm>
                <a:off x="0" y="2698"/>
                <a:ext cx="917" cy="384"/>
                <a:chOff x="0" y="2698"/>
                <a:chExt cx="917" cy="384"/>
              </a:xfrm>
            </p:grpSpPr>
            <p:sp>
              <p:nvSpPr>
                <p:cNvPr id="31844" name="Rectangle 112"/>
                <p:cNvSpPr>
                  <a:spLocks noChangeArrowheads="1"/>
                </p:cNvSpPr>
                <p:nvPr/>
              </p:nvSpPr>
              <p:spPr bwMode="auto">
                <a:xfrm>
                  <a:off x="43"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Athaliah (usurper)</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1845" name="Rectangle 113"/>
                <p:cNvSpPr>
                  <a:spLocks noChangeArrowheads="1"/>
                </p:cNvSpPr>
                <p:nvPr/>
              </p:nvSpPr>
              <p:spPr bwMode="auto">
                <a:xfrm>
                  <a:off x="0"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2" name="Group 114"/>
              <p:cNvGrpSpPr>
                <a:grpSpLocks/>
              </p:cNvGrpSpPr>
              <p:nvPr/>
            </p:nvGrpSpPr>
            <p:grpSpPr bwMode="auto">
              <a:xfrm>
                <a:off x="917" y="2698"/>
                <a:ext cx="981" cy="384"/>
                <a:chOff x="917" y="2698"/>
                <a:chExt cx="981" cy="384"/>
              </a:xfrm>
            </p:grpSpPr>
            <p:sp>
              <p:nvSpPr>
                <p:cNvPr id="31842" name="Rectangle 115"/>
                <p:cNvSpPr>
                  <a:spLocks noChangeArrowheads="1"/>
                </p:cNvSpPr>
                <p:nvPr/>
              </p:nvSpPr>
              <p:spPr bwMode="auto">
                <a:xfrm>
                  <a:off x="960" y="269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43" name="Rectangle 116"/>
                <p:cNvSpPr>
                  <a:spLocks noChangeArrowheads="1"/>
                </p:cNvSpPr>
                <p:nvPr/>
              </p:nvSpPr>
              <p:spPr bwMode="auto">
                <a:xfrm>
                  <a:off x="917" y="269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3" name="Group 117"/>
              <p:cNvGrpSpPr>
                <a:grpSpLocks/>
              </p:cNvGrpSpPr>
              <p:nvPr/>
            </p:nvGrpSpPr>
            <p:grpSpPr bwMode="auto">
              <a:xfrm>
                <a:off x="1898" y="2698"/>
                <a:ext cx="917" cy="384"/>
                <a:chOff x="1898" y="2698"/>
                <a:chExt cx="917" cy="384"/>
              </a:xfrm>
            </p:grpSpPr>
            <p:sp>
              <p:nvSpPr>
                <p:cNvPr id="31840" name="Rectangle 118"/>
                <p:cNvSpPr>
                  <a:spLocks noChangeArrowheads="1"/>
                </p:cNvSpPr>
                <p:nvPr/>
              </p:nvSpPr>
              <p:spPr bwMode="auto">
                <a:xfrm>
                  <a:off x="1941"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41" name="Rectangle 119"/>
                <p:cNvSpPr>
                  <a:spLocks noChangeArrowheads="1"/>
                </p:cNvSpPr>
                <p:nvPr/>
              </p:nvSpPr>
              <p:spPr bwMode="auto">
                <a:xfrm>
                  <a:off x="1898"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4" name="Group 120"/>
              <p:cNvGrpSpPr>
                <a:grpSpLocks/>
              </p:cNvGrpSpPr>
              <p:nvPr/>
            </p:nvGrpSpPr>
            <p:grpSpPr bwMode="auto">
              <a:xfrm>
                <a:off x="2815" y="2698"/>
                <a:ext cx="917" cy="384"/>
                <a:chOff x="2815" y="2698"/>
                <a:chExt cx="917" cy="384"/>
              </a:xfrm>
            </p:grpSpPr>
            <p:sp>
              <p:nvSpPr>
                <p:cNvPr id="31838" name="Rectangle 121"/>
                <p:cNvSpPr>
                  <a:spLocks noChangeArrowheads="1"/>
                </p:cNvSpPr>
                <p:nvPr/>
              </p:nvSpPr>
              <p:spPr bwMode="auto">
                <a:xfrm>
                  <a:off x="2858"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39" name="Rectangle 122"/>
                <p:cNvSpPr>
                  <a:spLocks noChangeArrowheads="1"/>
                </p:cNvSpPr>
                <p:nvPr/>
              </p:nvSpPr>
              <p:spPr bwMode="auto">
                <a:xfrm>
                  <a:off x="2815"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1835" name="Group 123"/>
              <p:cNvGrpSpPr>
                <a:grpSpLocks/>
              </p:cNvGrpSpPr>
              <p:nvPr/>
            </p:nvGrpSpPr>
            <p:grpSpPr bwMode="auto">
              <a:xfrm>
                <a:off x="3732" y="2698"/>
                <a:ext cx="807" cy="384"/>
                <a:chOff x="3732" y="2698"/>
                <a:chExt cx="807" cy="384"/>
              </a:xfrm>
            </p:grpSpPr>
            <p:sp>
              <p:nvSpPr>
                <p:cNvPr id="31836" name="Rectangle 124"/>
                <p:cNvSpPr>
                  <a:spLocks noChangeArrowheads="1"/>
                </p:cNvSpPr>
                <p:nvPr/>
              </p:nvSpPr>
              <p:spPr bwMode="auto">
                <a:xfrm>
                  <a:off x="3775" y="269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1837" name="Rectangle 125"/>
                <p:cNvSpPr>
                  <a:spLocks noChangeArrowheads="1"/>
                </p:cNvSpPr>
                <p:nvPr/>
              </p:nvSpPr>
              <p:spPr bwMode="auto">
                <a:xfrm>
                  <a:off x="3732" y="269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sp>
          <p:nvSpPr>
            <p:cNvPr id="31795" name="Rectangle 126"/>
            <p:cNvSpPr>
              <a:spLocks noChangeArrowheads="1"/>
            </p:cNvSpPr>
            <p:nvPr/>
          </p:nvSpPr>
          <p:spPr bwMode="auto">
            <a:xfrm>
              <a:off x="-3" y="-3"/>
              <a:ext cx="4545" cy="3088"/>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sp>
        <p:nvSpPr>
          <p:cNvPr id="31749" name="Text Box 127"/>
          <p:cNvSpPr txBox="1">
            <a:spLocks noChangeArrowheads="1"/>
          </p:cNvSpPr>
          <p:nvPr/>
        </p:nvSpPr>
        <p:spPr bwMode="auto">
          <a:xfrm>
            <a:off x="2444750" y="2292350"/>
            <a:ext cx="1022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Did Evil</a:t>
            </a:r>
          </a:p>
        </p:txBody>
      </p:sp>
      <p:sp>
        <p:nvSpPr>
          <p:cNvPr id="31750" name="Text Box 128"/>
          <p:cNvSpPr txBox="1">
            <a:spLocks noChangeArrowheads="1"/>
          </p:cNvSpPr>
          <p:nvPr/>
        </p:nvSpPr>
        <p:spPr bwMode="auto">
          <a:xfrm>
            <a:off x="4113213" y="233045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41</a:t>
            </a:r>
          </a:p>
        </p:txBody>
      </p:sp>
      <p:sp>
        <p:nvSpPr>
          <p:cNvPr id="31751" name="Text Box 129"/>
          <p:cNvSpPr txBox="1">
            <a:spLocks noChangeArrowheads="1"/>
          </p:cNvSpPr>
          <p:nvPr/>
        </p:nvSpPr>
        <p:spPr bwMode="auto">
          <a:xfrm>
            <a:off x="5640388" y="229235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17</a:t>
            </a:r>
          </a:p>
        </p:txBody>
      </p:sp>
      <p:sp>
        <p:nvSpPr>
          <p:cNvPr id="31752" name="Text Box 130"/>
          <p:cNvSpPr txBox="1">
            <a:spLocks noChangeArrowheads="1"/>
          </p:cNvSpPr>
          <p:nvPr/>
        </p:nvSpPr>
        <p:spPr bwMode="auto">
          <a:xfrm>
            <a:off x="6907213" y="2330450"/>
            <a:ext cx="8112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p:txBody>
      </p:sp>
      <p:grpSp>
        <p:nvGrpSpPr>
          <p:cNvPr id="31753" name="Group 131"/>
          <p:cNvGrpSpPr>
            <a:grpSpLocks/>
          </p:cNvGrpSpPr>
          <p:nvPr/>
        </p:nvGrpSpPr>
        <p:grpSpPr bwMode="auto">
          <a:xfrm>
            <a:off x="2298700" y="2830513"/>
            <a:ext cx="5394325" cy="546100"/>
            <a:chOff x="1616" y="2035"/>
            <a:chExt cx="3398" cy="344"/>
          </a:xfrm>
        </p:grpSpPr>
        <p:sp>
          <p:nvSpPr>
            <p:cNvPr id="31791" name="Text Box 132"/>
            <p:cNvSpPr txBox="1">
              <a:spLocks noChangeArrowheads="1"/>
            </p:cNvSpPr>
            <p:nvPr/>
          </p:nvSpPr>
          <p:spPr bwMode="auto">
            <a:xfrm>
              <a:off x="1616" y="2083"/>
              <a:ext cx="78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Not Loyal</a:t>
              </a:r>
            </a:p>
          </p:txBody>
        </p:sp>
        <p:sp>
          <p:nvSpPr>
            <p:cNvPr id="31792" name="Text Box 133"/>
            <p:cNvSpPr txBox="1">
              <a:spLocks noChangeArrowheads="1"/>
            </p:cNvSpPr>
            <p:nvPr/>
          </p:nvSpPr>
          <p:spPr bwMode="auto">
            <a:xfrm>
              <a:off x="3740" y="2035"/>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a:t>
              </a:r>
            </a:p>
          </p:txBody>
        </p:sp>
        <p:sp>
          <p:nvSpPr>
            <p:cNvPr id="31793" name="Text Box 134"/>
            <p:cNvSpPr txBox="1">
              <a:spLocks noChangeArrowheads="1"/>
            </p:cNvSpPr>
            <p:nvPr/>
          </p:nvSpPr>
          <p:spPr bwMode="auto">
            <a:xfrm>
              <a:off x="4503" y="2053"/>
              <a:ext cx="51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p:txBody>
        </p:sp>
      </p:grpSp>
      <p:sp>
        <p:nvSpPr>
          <p:cNvPr id="31754" name="Text Box 135"/>
          <p:cNvSpPr txBox="1">
            <a:spLocks noChangeArrowheads="1"/>
          </p:cNvSpPr>
          <p:nvPr/>
        </p:nvSpPr>
        <p:spPr bwMode="auto">
          <a:xfrm>
            <a:off x="2333625" y="3552825"/>
            <a:ext cx="1217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Did Right</a:t>
            </a:r>
          </a:p>
        </p:txBody>
      </p:sp>
      <p:sp>
        <p:nvSpPr>
          <p:cNvPr id="31755" name="Text Box 136"/>
          <p:cNvSpPr txBox="1">
            <a:spLocks noChangeArrowheads="1"/>
          </p:cNvSpPr>
          <p:nvPr/>
        </p:nvSpPr>
        <p:spPr bwMode="auto">
          <a:xfrm>
            <a:off x="5624513" y="3476625"/>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41</a:t>
            </a:r>
          </a:p>
        </p:txBody>
      </p:sp>
      <p:sp>
        <p:nvSpPr>
          <p:cNvPr id="31756" name="Text Box 137"/>
          <p:cNvSpPr txBox="1">
            <a:spLocks noChangeArrowheads="1"/>
          </p:cNvSpPr>
          <p:nvPr/>
        </p:nvSpPr>
        <p:spPr bwMode="auto">
          <a:xfrm>
            <a:off x="6694488" y="3352800"/>
            <a:ext cx="113506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Own tomb City of David</a:t>
            </a:r>
          </a:p>
        </p:txBody>
      </p:sp>
      <p:sp>
        <p:nvSpPr>
          <p:cNvPr id="31757" name="Text Box 138"/>
          <p:cNvSpPr txBox="1">
            <a:spLocks noChangeArrowheads="1"/>
          </p:cNvSpPr>
          <p:nvPr/>
        </p:nvSpPr>
        <p:spPr bwMode="auto">
          <a:xfrm>
            <a:off x="4075113" y="417830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35</a:t>
            </a:r>
          </a:p>
        </p:txBody>
      </p:sp>
      <p:sp>
        <p:nvSpPr>
          <p:cNvPr id="31758" name="Text Box 139"/>
          <p:cNvSpPr txBox="1">
            <a:spLocks noChangeArrowheads="1"/>
          </p:cNvSpPr>
          <p:nvPr/>
        </p:nvSpPr>
        <p:spPr bwMode="auto">
          <a:xfrm>
            <a:off x="5618163" y="415925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25</a:t>
            </a:r>
          </a:p>
        </p:txBody>
      </p:sp>
      <p:sp>
        <p:nvSpPr>
          <p:cNvPr id="31759" name="Rectangle 140"/>
          <p:cNvSpPr>
            <a:spLocks noChangeArrowheads="1"/>
          </p:cNvSpPr>
          <p:nvPr/>
        </p:nvSpPr>
        <p:spPr bwMode="auto">
          <a:xfrm>
            <a:off x="6824663" y="4095750"/>
            <a:ext cx="9064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p:txBody>
      </p:sp>
      <p:sp>
        <p:nvSpPr>
          <p:cNvPr id="31760" name="Text Box 141"/>
          <p:cNvSpPr txBox="1">
            <a:spLocks noChangeArrowheads="1"/>
          </p:cNvSpPr>
          <p:nvPr/>
        </p:nvSpPr>
        <p:spPr bwMode="auto">
          <a:xfrm>
            <a:off x="1885950" y="419735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Doing right </a:t>
            </a:r>
          </a:p>
        </p:txBody>
      </p:sp>
      <p:grpSp>
        <p:nvGrpSpPr>
          <p:cNvPr id="31761" name="Group 142"/>
          <p:cNvGrpSpPr>
            <a:grpSpLocks/>
          </p:cNvGrpSpPr>
          <p:nvPr/>
        </p:nvGrpSpPr>
        <p:grpSpPr bwMode="auto">
          <a:xfrm>
            <a:off x="1847850" y="4584700"/>
            <a:ext cx="6270625" cy="709613"/>
            <a:chOff x="1332" y="3140"/>
            <a:chExt cx="3950" cy="447"/>
          </a:xfrm>
        </p:grpSpPr>
        <p:sp>
          <p:nvSpPr>
            <p:cNvPr id="31787" name="Text Box 143"/>
            <p:cNvSpPr txBox="1">
              <a:spLocks noChangeArrowheads="1"/>
            </p:cNvSpPr>
            <p:nvPr/>
          </p:nvSpPr>
          <p:spPr bwMode="auto">
            <a:xfrm>
              <a:off x="1332" y="3148"/>
              <a:ext cx="134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Ways of </a:t>
              </a:r>
            </a:p>
            <a:p>
              <a:pPr algn="ctr" eaLnBrk="1" fontAlgn="base" hangingPunct="1">
                <a:spcBef>
                  <a:spcPct val="20000"/>
                </a:spcBef>
                <a:spcAft>
                  <a:spcPct val="0"/>
                </a:spcAft>
              </a:pPr>
              <a:r>
                <a:rPr lang="en-US" altLang="en-US" sz="1800">
                  <a:solidFill>
                    <a:srgbClr val="003399"/>
                  </a:solidFill>
                  <a:latin typeface="Tahoma" pitchFamily="34" charset="0"/>
                </a:rPr>
                <a:t>Israel </a:t>
              </a:r>
            </a:p>
          </p:txBody>
        </p:sp>
        <p:sp>
          <p:nvSpPr>
            <p:cNvPr id="31788" name="Text Box 144"/>
            <p:cNvSpPr txBox="1">
              <a:spLocks noChangeArrowheads="1"/>
            </p:cNvSpPr>
            <p:nvPr/>
          </p:nvSpPr>
          <p:spPr bwMode="auto">
            <a:xfrm>
              <a:off x="2735" y="3256"/>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32</a:t>
              </a:r>
            </a:p>
          </p:txBody>
        </p:sp>
        <p:sp>
          <p:nvSpPr>
            <p:cNvPr id="31789" name="Text Box 145"/>
            <p:cNvSpPr txBox="1">
              <a:spLocks noChangeArrowheads="1"/>
            </p:cNvSpPr>
            <p:nvPr/>
          </p:nvSpPr>
          <p:spPr bwMode="auto">
            <a:xfrm>
              <a:off x="3750" y="3232"/>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8</a:t>
              </a:r>
            </a:p>
          </p:txBody>
        </p:sp>
        <p:sp>
          <p:nvSpPr>
            <p:cNvPr id="31790" name="Rectangle 146"/>
            <p:cNvSpPr>
              <a:spLocks noChangeArrowheads="1"/>
            </p:cNvSpPr>
            <p:nvPr/>
          </p:nvSpPr>
          <p:spPr bwMode="auto">
            <a:xfrm>
              <a:off x="4271" y="3140"/>
              <a:ext cx="1011"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No Fire</a:t>
              </a:r>
            </a:p>
            <a:p>
              <a:pPr algn="ctr" eaLnBrk="1" fontAlgn="base" hangingPunct="1">
                <a:spcBef>
                  <a:spcPct val="20000"/>
                </a:spcBef>
                <a:spcAft>
                  <a:spcPct val="0"/>
                </a:spcAft>
              </a:pPr>
              <a:r>
                <a:rPr lang="en-US" altLang="en-US" sz="1400">
                  <a:solidFill>
                    <a:srgbClr val="003399"/>
                  </a:solidFill>
                  <a:latin typeface="Tahoma" pitchFamily="34" charset="0"/>
                </a:rPr>
                <a:t>No Kings Tomb</a:t>
              </a:r>
            </a:p>
          </p:txBody>
        </p:sp>
      </p:grpSp>
      <p:grpSp>
        <p:nvGrpSpPr>
          <p:cNvPr id="31762" name="Group 147"/>
          <p:cNvGrpSpPr>
            <a:grpSpLocks/>
          </p:cNvGrpSpPr>
          <p:nvPr/>
        </p:nvGrpSpPr>
        <p:grpSpPr bwMode="auto">
          <a:xfrm>
            <a:off x="1838325" y="5173663"/>
            <a:ext cx="5957888" cy="720725"/>
            <a:chOff x="1326" y="3523"/>
            <a:chExt cx="3753" cy="454"/>
          </a:xfrm>
        </p:grpSpPr>
        <p:sp>
          <p:nvSpPr>
            <p:cNvPr id="31783" name="Text Box 148"/>
            <p:cNvSpPr txBox="1">
              <a:spLocks noChangeArrowheads="1"/>
            </p:cNvSpPr>
            <p:nvPr/>
          </p:nvSpPr>
          <p:spPr bwMode="auto">
            <a:xfrm>
              <a:off x="1326" y="3523"/>
              <a:ext cx="134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Ways of</a:t>
              </a:r>
            </a:p>
            <a:p>
              <a:pPr algn="ctr" eaLnBrk="1" fontAlgn="base" hangingPunct="1">
                <a:spcBef>
                  <a:spcPct val="20000"/>
                </a:spcBef>
                <a:spcAft>
                  <a:spcPct val="0"/>
                </a:spcAft>
              </a:pPr>
              <a:r>
                <a:rPr lang="en-US" altLang="en-US" sz="1800">
                  <a:solidFill>
                    <a:srgbClr val="003399"/>
                  </a:solidFill>
                  <a:latin typeface="Tahoma" pitchFamily="34" charset="0"/>
                </a:rPr>
                <a:t>Ahab</a:t>
              </a:r>
            </a:p>
          </p:txBody>
        </p:sp>
        <p:sp>
          <p:nvSpPr>
            <p:cNvPr id="31784" name="Text Box 149"/>
            <p:cNvSpPr txBox="1">
              <a:spLocks noChangeArrowheads="1"/>
            </p:cNvSpPr>
            <p:nvPr/>
          </p:nvSpPr>
          <p:spPr bwMode="auto">
            <a:xfrm>
              <a:off x="2735" y="3647"/>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22</a:t>
              </a:r>
            </a:p>
          </p:txBody>
        </p:sp>
        <p:sp>
          <p:nvSpPr>
            <p:cNvPr id="31785" name="Text Box 150"/>
            <p:cNvSpPr txBox="1">
              <a:spLocks noChangeArrowheads="1"/>
            </p:cNvSpPr>
            <p:nvPr/>
          </p:nvSpPr>
          <p:spPr bwMode="auto">
            <a:xfrm>
              <a:off x="3761" y="3629"/>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a:t>
              </a:r>
            </a:p>
          </p:txBody>
        </p:sp>
        <p:sp>
          <p:nvSpPr>
            <p:cNvPr id="31786" name="Rectangle 151"/>
            <p:cNvSpPr>
              <a:spLocks noChangeArrowheads="1"/>
            </p:cNvSpPr>
            <p:nvPr/>
          </p:nvSpPr>
          <p:spPr bwMode="auto">
            <a:xfrm>
              <a:off x="4398" y="3651"/>
              <a:ext cx="68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p:txBody>
        </p:sp>
      </p:grpSp>
      <p:grpSp>
        <p:nvGrpSpPr>
          <p:cNvPr id="31763" name="Group 152"/>
          <p:cNvGrpSpPr>
            <a:grpSpLocks/>
          </p:cNvGrpSpPr>
          <p:nvPr/>
        </p:nvGrpSpPr>
        <p:grpSpPr bwMode="auto">
          <a:xfrm>
            <a:off x="1803400" y="5780088"/>
            <a:ext cx="4187825" cy="696912"/>
            <a:chOff x="1304" y="3701"/>
            <a:chExt cx="2638" cy="439"/>
          </a:xfrm>
        </p:grpSpPr>
        <p:sp>
          <p:nvSpPr>
            <p:cNvPr id="31781" name="Text Box 153"/>
            <p:cNvSpPr txBox="1">
              <a:spLocks noChangeArrowheads="1"/>
            </p:cNvSpPr>
            <p:nvPr/>
          </p:nvSpPr>
          <p:spPr bwMode="auto">
            <a:xfrm>
              <a:off x="1304" y="3701"/>
              <a:ext cx="1344"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800">
                  <a:solidFill>
                    <a:srgbClr val="003399"/>
                  </a:solidFill>
                  <a:latin typeface="Tahoma" pitchFamily="34" charset="0"/>
                </a:rPr>
                <a:t>Doing </a:t>
              </a:r>
            </a:p>
            <a:p>
              <a:pPr algn="ctr" eaLnBrk="1" fontAlgn="base" hangingPunct="1">
                <a:spcBef>
                  <a:spcPct val="20000"/>
                </a:spcBef>
                <a:spcAft>
                  <a:spcPct val="0"/>
                </a:spcAft>
              </a:pPr>
              <a:r>
                <a:rPr lang="en-US" altLang="en-US" sz="1800">
                  <a:solidFill>
                    <a:srgbClr val="003399"/>
                  </a:solidFill>
                  <a:latin typeface="Tahoma" pitchFamily="34" charset="0"/>
                </a:rPr>
                <a:t>Wickedly</a:t>
              </a:r>
            </a:p>
          </p:txBody>
        </p:sp>
        <p:sp>
          <p:nvSpPr>
            <p:cNvPr id="31782" name="Text Box 154"/>
            <p:cNvSpPr txBox="1">
              <a:spLocks noChangeArrowheads="1"/>
            </p:cNvSpPr>
            <p:nvPr/>
          </p:nvSpPr>
          <p:spPr bwMode="auto">
            <a:xfrm>
              <a:off x="3739" y="3807"/>
              <a:ext cx="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7</a:t>
              </a:r>
            </a:p>
          </p:txBody>
        </p:sp>
      </p:grpSp>
      <p:sp>
        <p:nvSpPr>
          <p:cNvPr id="31764" name="Text Box 155"/>
          <p:cNvSpPr txBox="1">
            <a:spLocks noChangeArrowheads="1"/>
          </p:cNvSpPr>
          <p:nvPr/>
        </p:nvSpPr>
        <p:spPr bwMode="auto">
          <a:xfrm>
            <a:off x="7823200" y="1592263"/>
            <a:ext cx="1111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0000"/>
                </a:solidFill>
              </a:rPr>
              <a:t>Cause of Death</a:t>
            </a:r>
          </a:p>
        </p:txBody>
      </p:sp>
      <p:sp>
        <p:nvSpPr>
          <p:cNvPr id="31765" name="Text Box 156"/>
          <p:cNvSpPr txBox="1">
            <a:spLocks noChangeArrowheads="1"/>
          </p:cNvSpPr>
          <p:nvPr/>
        </p:nvSpPr>
        <p:spPr bwMode="auto">
          <a:xfrm>
            <a:off x="8035925" y="2292350"/>
            <a:ext cx="752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1766" name="Rectangle 157"/>
          <p:cNvSpPr>
            <a:spLocks noChangeArrowheads="1"/>
          </p:cNvSpPr>
          <p:nvPr/>
        </p:nvSpPr>
        <p:spPr bwMode="auto">
          <a:xfrm>
            <a:off x="7924800" y="1562100"/>
            <a:ext cx="971550" cy="6286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67" name="Rectangle 158"/>
          <p:cNvSpPr>
            <a:spLocks noChangeArrowheads="1"/>
          </p:cNvSpPr>
          <p:nvPr/>
        </p:nvSpPr>
        <p:spPr bwMode="auto">
          <a:xfrm>
            <a:off x="7924800" y="2190750"/>
            <a:ext cx="971550" cy="6096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68" name="Rectangle 159"/>
          <p:cNvSpPr>
            <a:spLocks noChangeArrowheads="1"/>
          </p:cNvSpPr>
          <p:nvPr/>
        </p:nvSpPr>
        <p:spPr bwMode="auto">
          <a:xfrm>
            <a:off x="7924800" y="34099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69" name="Rectangle 160"/>
          <p:cNvSpPr>
            <a:spLocks noChangeArrowheads="1"/>
          </p:cNvSpPr>
          <p:nvPr/>
        </p:nvSpPr>
        <p:spPr bwMode="auto">
          <a:xfrm>
            <a:off x="7924800" y="40195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0" name="Rectangle 161"/>
          <p:cNvSpPr>
            <a:spLocks noChangeArrowheads="1"/>
          </p:cNvSpPr>
          <p:nvPr/>
        </p:nvSpPr>
        <p:spPr bwMode="auto">
          <a:xfrm>
            <a:off x="7924800" y="46291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1" name="Rectangle 162"/>
          <p:cNvSpPr>
            <a:spLocks noChangeArrowheads="1"/>
          </p:cNvSpPr>
          <p:nvPr/>
        </p:nvSpPr>
        <p:spPr bwMode="auto">
          <a:xfrm>
            <a:off x="7924800" y="52387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2" name="Rectangle 163"/>
          <p:cNvSpPr>
            <a:spLocks noChangeArrowheads="1"/>
          </p:cNvSpPr>
          <p:nvPr/>
        </p:nvSpPr>
        <p:spPr bwMode="auto">
          <a:xfrm>
            <a:off x="7924800" y="280987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3" name="Text Box 164"/>
          <p:cNvSpPr txBox="1">
            <a:spLocks noChangeArrowheads="1"/>
          </p:cNvSpPr>
          <p:nvPr/>
        </p:nvSpPr>
        <p:spPr bwMode="auto">
          <a:xfrm>
            <a:off x="7927975" y="287972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1774" name="Text Box 165"/>
          <p:cNvSpPr txBox="1">
            <a:spLocks noChangeArrowheads="1"/>
          </p:cNvSpPr>
          <p:nvPr/>
        </p:nvSpPr>
        <p:spPr bwMode="auto">
          <a:xfrm>
            <a:off x="7851775" y="3473450"/>
            <a:ext cx="10445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Diseased Feet</a:t>
            </a:r>
          </a:p>
        </p:txBody>
      </p:sp>
      <p:sp>
        <p:nvSpPr>
          <p:cNvPr id="31775" name="Text Box 166"/>
          <p:cNvSpPr txBox="1">
            <a:spLocks noChangeArrowheads="1"/>
          </p:cNvSpPr>
          <p:nvPr/>
        </p:nvSpPr>
        <p:spPr bwMode="auto">
          <a:xfrm>
            <a:off x="7908925" y="4565650"/>
            <a:ext cx="10064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Lord – intestines came out</a:t>
            </a:r>
          </a:p>
        </p:txBody>
      </p:sp>
      <p:sp>
        <p:nvSpPr>
          <p:cNvPr id="31776" name="Rectangle 167"/>
          <p:cNvSpPr>
            <a:spLocks noChangeArrowheads="1"/>
          </p:cNvSpPr>
          <p:nvPr/>
        </p:nvSpPr>
        <p:spPr bwMode="auto">
          <a:xfrm>
            <a:off x="7924800" y="52387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7" name="Text Box 168"/>
          <p:cNvSpPr txBox="1">
            <a:spLocks noChangeArrowheads="1"/>
          </p:cNvSpPr>
          <p:nvPr/>
        </p:nvSpPr>
        <p:spPr bwMode="auto">
          <a:xfrm>
            <a:off x="7851775" y="5280025"/>
            <a:ext cx="10445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Jehu</a:t>
            </a:r>
          </a:p>
        </p:txBody>
      </p:sp>
      <p:sp>
        <p:nvSpPr>
          <p:cNvPr id="31778" name="Rectangle 169"/>
          <p:cNvSpPr>
            <a:spLocks noChangeArrowheads="1"/>
          </p:cNvSpPr>
          <p:nvPr/>
        </p:nvSpPr>
        <p:spPr bwMode="auto">
          <a:xfrm>
            <a:off x="7924800" y="58388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1779" name="Text Box 170"/>
          <p:cNvSpPr txBox="1">
            <a:spLocks noChangeArrowheads="1"/>
          </p:cNvSpPr>
          <p:nvPr/>
        </p:nvSpPr>
        <p:spPr bwMode="auto">
          <a:xfrm>
            <a:off x="7920038" y="5795963"/>
            <a:ext cx="9874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Captains of 100</a:t>
            </a:r>
          </a:p>
        </p:txBody>
      </p:sp>
      <p:sp>
        <p:nvSpPr>
          <p:cNvPr id="31780" name="Text Box 171"/>
          <p:cNvSpPr txBox="1">
            <a:spLocks noChangeArrowheads="1"/>
          </p:cNvSpPr>
          <p:nvPr/>
        </p:nvSpPr>
        <p:spPr bwMode="auto">
          <a:xfrm>
            <a:off x="7947025" y="4137025"/>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Tree>
    <p:extLst>
      <p:ext uri="{BB962C8B-B14F-4D97-AF65-F5344CB8AC3E}">
        <p14:creationId xmlns:p14="http://schemas.microsoft.com/office/powerpoint/2010/main" val="367451005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66750" y="1428750"/>
            <a:ext cx="8477250" cy="512445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71" name="Rectangle 3"/>
          <p:cNvSpPr>
            <a:spLocks noGrp="1" noChangeArrowheads="1"/>
          </p:cNvSpPr>
          <p:nvPr>
            <p:ph type="title"/>
          </p:nvPr>
        </p:nvSpPr>
        <p:spPr>
          <a:xfrm>
            <a:off x="1009650" y="323850"/>
            <a:ext cx="8134350" cy="1143000"/>
          </a:xfrm>
        </p:spPr>
        <p:txBody>
          <a:bodyPr/>
          <a:lstStyle/>
          <a:p>
            <a:pPr eaLnBrk="1" hangingPunct="1"/>
            <a:r>
              <a:rPr lang="en-US" altLang="en-US" sz="3600" b="1" smtClean="0">
                <a:solidFill>
                  <a:srgbClr val="66FFFF"/>
                </a:solidFill>
                <a:effectLst/>
                <a:latin typeface="Arial" pitchFamily="34" charset="0"/>
              </a:rPr>
              <a:t>Kings of Judah Before Fall of Israel</a:t>
            </a:r>
            <a:br>
              <a:rPr lang="en-US" altLang="en-US" sz="3600" b="1" smtClean="0">
                <a:solidFill>
                  <a:srgbClr val="66FFFF"/>
                </a:solidFill>
                <a:effectLst/>
                <a:latin typeface="Arial" pitchFamily="34" charset="0"/>
              </a:rPr>
            </a:br>
            <a:r>
              <a:rPr lang="en-US" altLang="en-US" sz="3600" b="1" smtClean="0">
                <a:solidFill>
                  <a:srgbClr val="66FFFF"/>
                </a:solidFill>
                <a:effectLst/>
                <a:latin typeface="Arial" pitchFamily="34" charset="0"/>
              </a:rPr>
              <a:t>Basic Info</a:t>
            </a:r>
            <a:endParaRPr lang="en-US" altLang="en-US" sz="3600" b="1" smtClean="0">
              <a:solidFill>
                <a:srgbClr val="66FFFF"/>
              </a:solidFill>
              <a:effectLst/>
              <a:latin typeface="Arial" pitchFamily="34" charset="0"/>
              <a:cs typeface="Arial" pitchFamily="34" charset="0"/>
            </a:endParaRPr>
          </a:p>
        </p:txBody>
      </p:sp>
      <p:grpSp>
        <p:nvGrpSpPr>
          <p:cNvPr id="32772" name="Group 4"/>
          <p:cNvGrpSpPr>
            <a:grpSpLocks/>
          </p:cNvGrpSpPr>
          <p:nvPr/>
        </p:nvGrpSpPr>
        <p:grpSpPr bwMode="auto">
          <a:xfrm>
            <a:off x="735013" y="1517650"/>
            <a:ext cx="7215187" cy="4902200"/>
            <a:chOff x="-3" y="-3"/>
            <a:chExt cx="4545" cy="3088"/>
          </a:xfrm>
        </p:grpSpPr>
        <p:grpSp>
          <p:nvGrpSpPr>
            <p:cNvPr id="32824" name="Group 5"/>
            <p:cNvGrpSpPr>
              <a:grpSpLocks/>
            </p:cNvGrpSpPr>
            <p:nvPr/>
          </p:nvGrpSpPr>
          <p:grpSpPr bwMode="auto">
            <a:xfrm>
              <a:off x="0" y="0"/>
              <a:ext cx="4539" cy="3082"/>
              <a:chOff x="0" y="0"/>
              <a:chExt cx="4539" cy="3082"/>
            </a:xfrm>
          </p:grpSpPr>
          <p:grpSp>
            <p:nvGrpSpPr>
              <p:cNvPr id="32826" name="Group 6"/>
              <p:cNvGrpSpPr>
                <a:grpSpLocks/>
              </p:cNvGrpSpPr>
              <p:nvPr/>
            </p:nvGrpSpPr>
            <p:grpSpPr bwMode="auto">
              <a:xfrm>
                <a:off x="0" y="0"/>
                <a:ext cx="917" cy="394"/>
                <a:chOff x="0" y="0"/>
                <a:chExt cx="917" cy="394"/>
              </a:xfrm>
            </p:grpSpPr>
            <p:sp>
              <p:nvSpPr>
                <p:cNvPr id="32944" name="Rectangle 7"/>
                <p:cNvSpPr>
                  <a:spLocks noChangeArrowheads="1"/>
                </p:cNvSpPr>
                <p:nvPr/>
              </p:nvSpPr>
              <p:spPr bwMode="auto">
                <a:xfrm>
                  <a:off x="43"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45" name="Rectangle 8"/>
                <p:cNvSpPr>
                  <a:spLocks noChangeArrowheads="1"/>
                </p:cNvSpPr>
                <p:nvPr/>
              </p:nvSpPr>
              <p:spPr bwMode="auto">
                <a:xfrm>
                  <a:off x="0"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27" name="Group 9"/>
              <p:cNvGrpSpPr>
                <a:grpSpLocks/>
              </p:cNvGrpSpPr>
              <p:nvPr/>
            </p:nvGrpSpPr>
            <p:grpSpPr bwMode="auto">
              <a:xfrm>
                <a:off x="917" y="0"/>
                <a:ext cx="981" cy="394"/>
                <a:chOff x="917" y="0"/>
                <a:chExt cx="981" cy="394"/>
              </a:xfrm>
            </p:grpSpPr>
            <p:sp>
              <p:nvSpPr>
                <p:cNvPr id="32942" name="Rectangle 10"/>
                <p:cNvSpPr>
                  <a:spLocks noChangeArrowheads="1"/>
                </p:cNvSpPr>
                <p:nvPr/>
              </p:nvSpPr>
              <p:spPr bwMode="auto">
                <a:xfrm>
                  <a:off x="960" y="0"/>
                  <a:ext cx="89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Good /Bad 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43" name="Rectangle 11"/>
                <p:cNvSpPr>
                  <a:spLocks noChangeArrowheads="1"/>
                </p:cNvSpPr>
                <p:nvPr/>
              </p:nvSpPr>
              <p:spPr bwMode="auto">
                <a:xfrm>
                  <a:off x="917" y="0"/>
                  <a:ext cx="981"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28" name="Group 12"/>
              <p:cNvGrpSpPr>
                <a:grpSpLocks/>
              </p:cNvGrpSpPr>
              <p:nvPr/>
            </p:nvGrpSpPr>
            <p:grpSpPr bwMode="auto">
              <a:xfrm>
                <a:off x="1898" y="0"/>
                <a:ext cx="917" cy="394"/>
                <a:chOff x="1898" y="0"/>
                <a:chExt cx="917" cy="394"/>
              </a:xfrm>
            </p:grpSpPr>
            <p:sp>
              <p:nvSpPr>
                <p:cNvPr id="32940" name="Rectangle 13"/>
                <p:cNvSpPr>
                  <a:spLocks noChangeArrowheads="1"/>
                </p:cNvSpPr>
                <p:nvPr/>
              </p:nvSpPr>
              <p:spPr bwMode="auto">
                <a:xfrm>
                  <a:off x="1941"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Age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41" name="Rectangle 14"/>
                <p:cNvSpPr>
                  <a:spLocks noChangeArrowheads="1"/>
                </p:cNvSpPr>
                <p:nvPr/>
              </p:nvSpPr>
              <p:spPr bwMode="auto">
                <a:xfrm>
                  <a:off x="1898"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29" name="Group 15"/>
              <p:cNvGrpSpPr>
                <a:grpSpLocks/>
              </p:cNvGrpSpPr>
              <p:nvPr/>
            </p:nvGrpSpPr>
            <p:grpSpPr bwMode="auto">
              <a:xfrm>
                <a:off x="2815" y="0"/>
                <a:ext cx="917" cy="394"/>
                <a:chOff x="2815" y="0"/>
                <a:chExt cx="917" cy="394"/>
              </a:xfrm>
            </p:grpSpPr>
            <p:sp>
              <p:nvSpPr>
                <p:cNvPr id="32938" name="Rectangle 16"/>
                <p:cNvSpPr>
                  <a:spLocks noChangeArrowheads="1"/>
                </p:cNvSpPr>
                <p:nvPr/>
              </p:nvSpPr>
              <p:spPr bwMode="auto">
                <a:xfrm>
                  <a:off x="2858"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Years of Rule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39" name="Rectangle 17"/>
                <p:cNvSpPr>
                  <a:spLocks noChangeArrowheads="1"/>
                </p:cNvSpPr>
                <p:nvPr/>
              </p:nvSpPr>
              <p:spPr bwMode="auto">
                <a:xfrm>
                  <a:off x="2815"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0" name="Group 18"/>
              <p:cNvGrpSpPr>
                <a:grpSpLocks/>
              </p:cNvGrpSpPr>
              <p:nvPr/>
            </p:nvGrpSpPr>
            <p:grpSpPr bwMode="auto">
              <a:xfrm>
                <a:off x="3732" y="0"/>
                <a:ext cx="807" cy="394"/>
                <a:chOff x="3732" y="0"/>
                <a:chExt cx="807" cy="394"/>
              </a:xfrm>
            </p:grpSpPr>
            <p:sp>
              <p:nvSpPr>
                <p:cNvPr id="32936" name="Rectangle 19"/>
                <p:cNvSpPr>
                  <a:spLocks noChangeArrowheads="1"/>
                </p:cNvSpPr>
                <p:nvPr/>
              </p:nvSpPr>
              <p:spPr bwMode="auto">
                <a:xfrm>
                  <a:off x="3775" y="0"/>
                  <a:ext cx="72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a:solidFill>
                        <a:srgbClr val="000000"/>
                      </a:solidFill>
                      <a:latin typeface="Palatino Linotype" pitchFamily="18" charset="0"/>
                    </a:rPr>
                    <a:t>Buried Where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32937" name="Rectangle 20"/>
                <p:cNvSpPr>
                  <a:spLocks noChangeArrowheads="1"/>
                </p:cNvSpPr>
                <p:nvPr/>
              </p:nvSpPr>
              <p:spPr bwMode="auto">
                <a:xfrm>
                  <a:off x="3732" y="0"/>
                  <a:ext cx="80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1" name="Group 21"/>
              <p:cNvGrpSpPr>
                <a:grpSpLocks/>
              </p:cNvGrpSpPr>
              <p:nvPr/>
            </p:nvGrpSpPr>
            <p:grpSpPr bwMode="auto">
              <a:xfrm>
                <a:off x="0" y="394"/>
                <a:ext cx="917" cy="384"/>
                <a:chOff x="0" y="394"/>
                <a:chExt cx="917" cy="384"/>
              </a:xfrm>
            </p:grpSpPr>
            <p:sp>
              <p:nvSpPr>
                <p:cNvPr id="32934" name="Rectangle 22"/>
                <p:cNvSpPr>
                  <a:spLocks noChangeArrowheads="1"/>
                </p:cNvSpPr>
                <p:nvPr/>
              </p:nvSpPr>
              <p:spPr bwMode="auto">
                <a:xfrm>
                  <a:off x="43"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Joash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935" name="Rectangle 23"/>
                <p:cNvSpPr>
                  <a:spLocks noChangeArrowheads="1"/>
                </p:cNvSpPr>
                <p:nvPr/>
              </p:nvSpPr>
              <p:spPr bwMode="auto">
                <a:xfrm>
                  <a:off x="0"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2" name="Group 24"/>
              <p:cNvGrpSpPr>
                <a:grpSpLocks/>
              </p:cNvGrpSpPr>
              <p:nvPr/>
            </p:nvGrpSpPr>
            <p:grpSpPr bwMode="auto">
              <a:xfrm>
                <a:off x="917" y="394"/>
                <a:ext cx="981" cy="384"/>
                <a:chOff x="917" y="394"/>
                <a:chExt cx="981" cy="384"/>
              </a:xfrm>
            </p:grpSpPr>
            <p:sp>
              <p:nvSpPr>
                <p:cNvPr id="32932" name="Rectangle 25"/>
                <p:cNvSpPr>
                  <a:spLocks noChangeArrowheads="1"/>
                </p:cNvSpPr>
                <p:nvPr/>
              </p:nvSpPr>
              <p:spPr bwMode="auto">
                <a:xfrm>
                  <a:off x="960" y="39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33" name="Rectangle 26"/>
                <p:cNvSpPr>
                  <a:spLocks noChangeArrowheads="1"/>
                </p:cNvSpPr>
                <p:nvPr/>
              </p:nvSpPr>
              <p:spPr bwMode="auto">
                <a:xfrm>
                  <a:off x="917" y="39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3" name="Group 27"/>
              <p:cNvGrpSpPr>
                <a:grpSpLocks/>
              </p:cNvGrpSpPr>
              <p:nvPr/>
            </p:nvGrpSpPr>
            <p:grpSpPr bwMode="auto">
              <a:xfrm>
                <a:off x="1898" y="394"/>
                <a:ext cx="917" cy="384"/>
                <a:chOff x="1898" y="394"/>
                <a:chExt cx="917" cy="384"/>
              </a:xfrm>
            </p:grpSpPr>
            <p:sp>
              <p:nvSpPr>
                <p:cNvPr id="32930" name="Rectangle 28"/>
                <p:cNvSpPr>
                  <a:spLocks noChangeArrowheads="1"/>
                </p:cNvSpPr>
                <p:nvPr/>
              </p:nvSpPr>
              <p:spPr bwMode="auto">
                <a:xfrm>
                  <a:off x="1941"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31" name="Rectangle 29"/>
                <p:cNvSpPr>
                  <a:spLocks noChangeArrowheads="1"/>
                </p:cNvSpPr>
                <p:nvPr/>
              </p:nvSpPr>
              <p:spPr bwMode="auto">
                <a:xfrm>
                  <a:off x="1898"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4" name="Group 30"/>
              <p:cNvGrpSpPr>
                <a:grpSpLocks/>
              </p:cNvGrpSpPr>
              <p:nvPr/>
            </p:nvGrpSpPr>
            <p:grpSpPr bwMode="auto">
              <a:xfrm>
                <a:off x="2815" y="394"/>
                <a:ext cx="917" cy="384"/>
                <a:chOff x="2815" y="394"/>
                <a:chExt cx="917" cy="384"/>
              </a:xfrm>
            </p:grpSpPr>
            <p:sp>
              <p:nvSpPr>
                <p:cNvPr id="32928" name="Rectangle 31"/>
                <p:cNvSpPr>
                  <a:spLocks noChangeArrowheads="1"/>
                </p:cNvSpPr>
                <p:nvPr/>
              </p:nvSpPr>
              <p:spPr bwMode="auto">
                <a:xfrm>
                  <a:off x="2858"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29" name="Rectangle 32"/>
                <p:cNvSpPr>
                  <a:spLocks noChangeArrowheads="1"/>
                </p:cNvSpPr>
                <p:nvPr/>
              </p:nvSpPr>
              <p:spPr bwMode="auto">
                <a:xfrm>
                  <a:off x="2815"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5" name="Group 33"/>
              <p:cNvGrpSpPr>
                <a:grpSpLocks/>
              </p:cNvGrpSpPr>
              <p:nvPr/>
            </p:nvGrpSpPr>
            <p:grpSpPr bwMode="auto">
              <a:xfrm>
                <a:off x="3732" y="394"/>
                <a:ext cx="807" cy="384"/>
                <a:chOff x="3732" y="394"/>
                <a:chExt cx="807" cy="384"/>
              </a:xfrm>
            </p:grpSpPr>
            <p:sp>
              <p:nvSpPr>
                <p:cNvPr id="32926" name="Rectangle 34"/>
                <p:cNvSpPr>
                  <a:spLocks noChangeArrowheads="1"/>
                </p:cNvSpPr>
                <p:nvPr/>
              </p:nvSpPr>
              <p:spPr bwMode="auto">
                <a:xfrm>
                  <a:off x="3775" y="39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27" name="Rectangle 35"/>
                <p:cNvSpPr>
                  <a:spLocks noChangeArrowheads="1"/>
                </p:cNvSpPr>
                <p:nvPr/>
              </p:nvSpPr>
              <p:spPr bwMode="auto">
                <a:xfrm>
                  <a:off x="3732" y="39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6" name="Group 36"/>
              <p:cNvGrpSpPr>
                <a:grpSpLocks/>
              </p:cNvGrpSpPr>
              <p:nvPr/>
            </p:nvGrpSpPr>
            <p:grpSpPr bwMode="auto">
              <a:xfrm>
                <a:off x="0" y="778"/>
                <a:ext cx="917" cy="384"/>
                <a:chOff x="0" y="778"/>
                <a:chExt cx="917" cy="384"/>
              </a:xfrm>
            </p:grpSpPr>
            <p:sp>
              <p:nvSpPr>
                <p:cNvPr id="32924" name="Rectangle 37"/>
                <p:cNvSpPr>
                  <a:spLocks noChangeArrowheads="1"/>
                </p:cNvSpPr>
                <p:nvPr/>
              </p:nvSpPr>
              <p:spPr bwMode="auto">
                <a:xfrm>
                  <a:off x="43"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Amaziah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925" name="Rectangle 38"/>
                <p:cNvSpPr>
                  <a:spLocks noChangeArrowheads="1"/>
                </p:cNvSpPr>
                <p:nvPr/>
              </p:nvSpPr>
              <p:spPr bwMode="auto">
                <a:xfrm>
                  <a:off x="0"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7" name="Group 39"/>
              <p:cNvGrpSpPr>
                <a:grpSpLocks/>
              </p:cNvGrpSpPr>
              <p:nvPr/>
            </p:nvGrpSpPr>
            <p:grpSpPr bwMode="auto">
              <a:xfrm>
                <a:off x="917" y="778"/>
                <a:ext cx="981" cy="384"/>
                <a:chOff x="917" y="778"/>
                <a:chExt cx="981" cy="384"/>
              </a:xfrm>
            </p:grpSpPr>
            <p:sp>
              <p:nvSpPr>
                <p:cNvPr id="32922" name="Rectangle 40"/>
                <p:cNvSpPr>
                  <a:spLocks noChangeArrowheads="1"/>
                </p:cNvSpPr>
                <p:nvPr/>
              </p:nvSpPr>
              <p:spPr bwMode="auto">
                <a:xfrm>
                  <a:off x="960" y="77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23" name="Rectangle 41"/>
                <p:cNvSpPr>
                  <a:spLocks noChangeArrowheads="1"/>
                </p:cNvSpPr>
                <p:nvPr/>
              </p:nvSpPr>
              <p:spPr bwMode="auto">
                <a:xfrm>
                  <a:off x="917" y="77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8" name="Group 42"/>
              <p:cNvGrpSpPr>
                <a:grpSpLocks/>
              </p:cNvGrpSpPr>
              <p:nvPr/>
            </p:nvGrpSpPr>
            <p:grpSpPr bwMode="auto">
              <a:xfrm>
                <a:off x="1898" y="778"/>
                <a:ext cx="917" cy="384"/>
                <a:chOff x="1898" y="778"/>
                <a:chExt cx="917" cy="384"/>
              </a:xfrm>
            </p:grpSpPr>
            <p:sp>
              <p:nvSpPr>
                <p:cNvPr id="32920" name="Rectangle 43"/>
                <p:cNvSpPr>
                  <a:spLocks noChangeArrowheads="1"/>
                </p:cNvSpPr>
                <p:nvPr/>
              </p:nvSpPr>
              <p:spPr bwMode="auto">
                <a:xfrm>
                  <a:off x="1941"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21" name="Rectangle 44"/>
                <p:cNvSpPr>
                  <a:spLocks noChangeArrowheads="1"/>
                </p:cNvSpPr>
                <p:nvPr/>
              </p:nvSpPr>
              <p:spPr bwMode="auto">
                <a:xfrm>
                  <a:off x="1898"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39" name="Group 45"/>
              <p:cNvGrpSpPr>
                <a:grpSpLocks/>
              </p:cNvGrpSpPr>
              <p:nvPr/>
            </p:nvGrpSpPr>
            <p:grpSpPr bwMode="auto">
              <a:xfrm>
                <a:off x="2815" y="778"/>
                <a:ext cx="917" cy="384"/>
                <a:chOff x="2815" y="778"/>
                <a:chExt cx="917" cy="384"/>
              </a:xfrm>
            </p:grpSpPr>
            <p:sp>
              <p:nvSpPr>
                <p:cNvPr id="32918" name="Rectangle 46"/>
                <p:cNvSpPr>
                  <a:spLocks noChangeArrowheads="1"/>
                </p:cNvSpPr>
                <p:nvPr/>
              </p:nvSpPr>
              <p:spPr bwMode="auto">
                <a:xfrm>
                  <a:off x="2858"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19" name="Rectangle 47"/>
                <p:cNvSpPr>
                  <a:spLocks noChangeArrowheads="1"/>
                </p:cNvSpPr>
                <p:nvPr/>
              </p:nvSpPr>
              <p:spPr bwMode="auto">
                <a:xfrm>
                  <a:off x="2815"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0" name="Group 48"/>
              <p:cNvGrpSpPr>
                <a:grpSpLocks/>
              </p:cNvGrpSpPr>
              <p:nvPr/>
            </p:nvGrpSpPr>
            <p:grpSpPr bwMode="auto">
              <a:xfrm>
                <a:off x="3732" y="778"/>
                <a:ext cx="807" cy="384"/>
                <a:chOff x="3732" y="778"/>
                <a:chExt cx="807" cy="384"/>
              </a:xfrm>
            </p:grpSpPr>
            <p:sp>
              <p:nvSpPr>
                <p:cNvPr id="32916" name="Rectangle 49"/>
                <p:cNvSpPr>
                  <a:spLocks noChangeArrowheads="1"/>
                </p:cNvSpPr>
                <p:nvPr/>
              </p:nvSpPr>
              <p:spPr bwMode="auto">
                <a:xfrm>
                  <a:off x="3775" y="77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17" name="Rectangle 50"/>
                <p:cNvSpPr>
                  <a:spLocks noChangeArrowheads="1"/>
                </p:cNvSpPr>
                <p:nvPr/>
              </p:nvSpPr>
              <p:spPr bwMode="auto">
                <a:xfrm>
                  <a:off x="3732" y="77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1" name="Group 51"/>
              <p:cNvGrpSpPr>
                <a:grpSpLocks/>
              </p:cNvGrpSpPr>
              <p:nvPr/>
            </p:nvGrpSpPr>
            <p:grpSpPr bwMode="auto">
              <a:xfrm>
                <a:off x="0" y="1162"/>
                <a:ext cx="917" cy="384"/>
                <a:chOff x="0" y="1162"/>
                <a:chExt cx="917" cy="384"/>
              </a:xfrm>
            </p:grpSpPr>
            <p:sp>
              <p:nvSpPr>
                <p:cNvPr id="32914" name="Rectangle 52"/>
                <p:cNvSpPr>
                  <a:spLocks noChangeArrowheads="1"/>
                </p:cNvSpPr>
                <p:nvPr/>
              </p:nvSpPr>
              <p:spPr bwMode="auto">
                <a:xfrm>
                  <a:off x="43"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fontAlgn="base">
                    <a:spcBef>
                      <a:spcPct val="0"/>
                    </a:spcBef>
                    <a:spcAft>
                      <a:spcPct val="0"/>
                    </a:spcAft>
                  </a:pPr>
                  <a:r>
                    <a:rPr lang="en-US" altLang="en-US" sz="1400">
                      <a:solidFill>
                        <a:srgbClr val="000000"/>
                      </a:solidFill>
                    </a:rPr>
                    <a:t>Uzziah</a:t>
                  </a:r>
                </a:p>
              </p:txBody>
            </p:sp>
            <p:sp>
              <p:nvSpPr>
                <p:cNvPr id="32915" name="Rectangle 53"/>
                <p:cNvSpPr>
                  <a:spLocks noChangeArrowheads="1"/>
                </p:cNvSpPr>
                <p:nvPr/>
              </p:nvSpPr>
              <p:spPr bwMode="auto">
                <a:xfrm>
                  <a:off x="0"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2" name="Group 54"/>
              <p:cNvGrpSpPr>
                <a:grpSpLocks/>
              </p:cNvGrpSpPr>
              <p:nvPr/>
            </p:nvGrpSpPr>
            <p:grpSpPr bwMode="auto">
              <a:xfrm>
                <a:off x="917" y="1162"/>
                <a:ext cx="981" cy="384"/>
                <a:chOff x="917" y="1162"/>
                <a:chExt cx="981" cy="384"/>
              </a:xfrm>
            </p:grpSpPr>
            <p:sp>
              <p:nvSpPr>
                <p:cNvPr id="32912" name="Rectangle 55"/>
                <p:cNvSpPr>
                  <a:spLocks noChangeArrowheads="1"/>
                </p:cNvSpPr>
                <p:nvPr/>
              </p:nvSpPr>
              <p:spPr bwMode="auto">
                <a:xfrm>
                  <a:off x="960" y="1162"/>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13" name="Rectangle 56"/>
                <p:cNvSpPr>
                  <a:spLocks noChangeArrowheads="1"/>
                </p:cNvSpPr>
                <p:nvPr/>
              </p:nvSpPr>
              <p:spPr bwMode="auto">
                <a:xfrm>
                  <a:off x="917" y="1162"/>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3" name="Group 57"/>
              <p:cNvGrpSpPr>
                <a:grpSpLocks/>
              </p:cNvGrpSpPr>
              <p:nvPr/>
            </p:nvGrpSpPr>
            <p:grpSpPr bwMode="auto">
              <a:xfrm>
                <a:off x="1898" y="1162"/>
                <a:ext cx="917" cy="384"/>
                <a:chOff x="1898" y="1162"/>
                <a:chExt cx="917" cy="384"/>
              </a:xfrm>
            </p:grpSpPr>
            <p:sp>
              <p:nvSpPr>
                <p:cNvPr id="32910" name="Rectangle 58"/>
                <p:cNvSpPr>
                  <a:spLocks noChangeArrowheads="1"/>
                </p:cNvSpPr>
                <p:nvPr/>
              </p:nvSpPr>
              <p:spPr bwMode="auto">
                <a:xfrm>
                  <a:off x="1941"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11" name="Rectangle 59"/>
                <p:cNvSpPr>
                  <a:spLocks noChangeArrowheads="1"/>
                </p:cNvSpPr>
                <p:nvPr/>
              </p:nvSpPr>
              <p:spPr bwMode="auto">
                <a:xfrm>
                  <a:off x="1898"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4" name="Group 60"/>
              <p:cNvGrpSpPr>
                <a:grpSpLocks/>
              </p:cNvGrpSpPr>
              <p:nvPr/>
            </p:nvGrpSpPr>
            <p:grpSpPr bwMode="auto">
              <a:xfrm>
                <a:off x="2815" y="1162"/>
                <a:ext cx="917" cy="384"/>
                <a:chOff x="2815" y="1162"/>
                <a:chExt cx="917" cy="384"/>
              </a:xfrm>
            </p:grpSpPr>
            <p:sp>
              <p:nvSpPr>
                <p:cNvPr id="32908" name="Rectangle 61"/>
                <p:cNvSpPr>
                  <a:spLocks noChangeArrowheads="1"/>
                </p:cNvSpPr>
                <p:nvPr/>
              </p:nvSpPr>
              <p:spPr bwMode="auto">
                <a:xfrm>
                  <a:off x="2858"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09" name="Rectangle 62"/>
                <p:cNvSpPr>
                  <a:spLocks noChangeArrowheads="1"/>
                </p:cNvSpPr>
                <p:nvPr/>
              </p:nvSpPr>
              <p:spPr bwMode="auto">
                <a:xfrm>
                  <a:off x="2815"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5" name="Group 63"/>
              <p:cNvGrpSpPr>
                <a:grpSpLocks/>
              </p:cNvGrpSpPr>
              <p:nvPr/>
            </p:nvGrpSpPr>
            <p:grpSpPr bwMode="auto">
              <a:xfrm>
                <a:off x="3732" y="1162"/>
                <a:ext cx="807" cy="384"/>
                <a:chOff x="3732" y="1162"/>
                <a:chExt cx="807" cy="384"/>
              </a:xfrm>
            </p:grpSpPr>
            <p:sp>
              <p:nvSpPr>
                <p:cNvPr id="32906" name="Rectangle 64"/>
                <p:cNvSpPr>
                  <a:spLocks noChangeArrowheads="1"/>
                </p:cNvSpPr>
                <p:nvPr/>
              </p:nvSpPr>
              <p:spPr bwMode="auto">
                <a:xfrm>
                  <a:off x="3775" y="1162"/>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07" name="Rectangle 65"/>
                <p:cNvSpPr>
                  <a:spLocks noChangeArrowheads="1"/>
                </p:cNvSpPr>
                <p:nvPr/>
              </p:nvSpPr>
              <p:spPr bwMode="auto">
                <a:xfrm>
                  <a:off x="3732" y="1162"/>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6" name="Group 66"/>
              <p:cNvGrpSpPr>
                <a:grpSpLocks/>
              </p:cNvGrpSpPr>
              <p:nvPr/>
            </p:nvGrpSpPr>
            <p:grpSpPr bwMode="auto">
              <a:xfrm>
                <a:off x="0" y="1546"/>
                <a:ext cx="917" cy="384"/>
                <a:chOff x="0" y="1546"/>
                <a:chExt cx="917" cy="384"/>
              </a:xfrm>
            </p:grpSpPr>
            <p:sp>
              <p:nvSpPr>
                <p:cNvPr id="32904" name="Rectangle 67"/>
                <p:cNvSpPr>
                  <a:spLocks noChangeArrowheads="1"/>
                </p:cNvSpPr>
                <p:nvPr/>
              </p:nvSpPr>
              <p:spPr bwMode="auto">
                <a:xfrm>
                  <a:off x="43"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Jotham</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905" name="Rectangle 68"/>
                <p:cNvSpPr>
                  <a:spLocks noChangeArrowheads="1"/>
                </p:cNvSpPr>
                <p:nvPr/>
              </p:nvSpPr>
              <p:spPr bwMode="auto">
                <a:xfrm>
                  <a:off x="0"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7" name="Group 69"/>
              <p:cNvGrpSpPr>
                <a:grpSpLocks/>
              </p:cNvGrpSpPr>
              <p:nvPr/>
            </p:nvGrpSpPr>
            <p:grpSpPr bwMode="auto">
              <a:xfrm>
                <a:off x="917" y="1546"/>
                <a:ext cx="981" cy="384"/>
                <a:chOff x="917" y="1546"/>
                <a:chExt cx="981" cy="384"/>
              </a:xfrm>
            </p:grpSpPr>
            <p:sp>
              <p:nvSpPr>
                <p:cNvPr id="32902" name="Rectangle 70"/>
                <p:cNvSpPr>
                  <a:spLocks noChangeArrowheads="1"/>
                </p:cNvSpPr>
                <p:nvPr/>
              </p:nvSpPr>
              <p:spPr bwMode="auto">
                <a:xfrm>
                  <a:off x="960" y="1546"/>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03" name="Rectangle 71"/>
                <p:cNvSpPr>
                  <a:spLocks noChangeArrowheads="1"/>
                </p:cNvSpPr>
                <p:nvPr/>
              </p:nvSpPr>
              <p:spPr bwMode="auto">
                <a:xfrm>
                  <a:off x="917" y="1546"/>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8" name="Group 72"/>
              <p:cNvGrpSpPr>
                <a:grpSpLocks/>
              </p:cNvGrpSpPr>
              <p:nvPr/>
            </p:nvGrpSpPr>
            <p:grpSpPr bwMode="auto">
              <a:xfrm>
                <a:off x="1898" y="1546"/>
                <a:ext cx="917" cy="384"/>
                <a:chOff x="1898" y="1546"/>
                <a:chExt cx="917" cy="384"/>
              </a:xfrm>
            </p:grpSpPr>
            <p:sp>
              <p:nvSpPr>
                <p:cNvPr id="32900" name="Rectangle 73"/>
                <p:cNvSpPr>
                  <a:spLocks noChangeArrowheads="1"/>
                </p:cNvSpPr>
                <p:nvPr/>
              </p:nvSpPr>
              <p:spPr bwMode="auto">
                <a:xfrm>
                  <a:off x="1941"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901" name="Rectangle 74"/>
                <p:cNvSpPr>
                  <a:spLocks noChangeArrowheads="1"/>
                </p:cNvSpPr>
                <p:nvPr/>
              </p:nvSpPr>
              <p:spPr bwMode="auto">
                <a:xfrm>
                  <a:off x="1898"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49" name="Group 75"/>
              <p:cNvGrpSpPr>
                <a:grpSpLocks/>
              </p:cNvGrpSpPr>
              <p:nvPr/>
            </p:nvGrpSpPr>
            <p:grpSpPr bwMode="auto">
              <a:xfrm>
                <a:off x="2815" y="1546"/>
                <a:ext cx="917" cy="384"/>
                <a:chOff x="2815" y="1546"/>
                <a:chExt cx="917" cy="384"/>
              </a:xfrm>
            </p:grpSpPr>
            <p:sp>
              <p:nvSpPr>
                <p:cNvPr id="32898" name="Rectangle 76"/>
                <p:cNvSpPr>
                  <a:spLocks noChangeArrowheads="1"/>
                </p:cNvSpPr>
                <p:nvPr/>
              </p:nvSpPr>
              <p:spPr bwMode="auto">
                <a:xfrm>
                  <a:off x="2858"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99" name="Rectangle 77"/>
                <p:cNvSpPr>
                  <a:spLocks noChangeArrowheads="1"/>
                </p:cNvSpPr>
                <p:nvPr/>
              </p:nvSpPr>
              <p:spPr bwMode="auto">
                <a:xfrm>
                  <a:off x="2815"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0" name="Group 78"/>
              <p:cNvGrpSpPr>
                <a:grpSpLocks/>
              </p:cNvGrpSpPr>
              <p:nvPr/>
            </p:nvGrpSpPr>
            <p:grpSpPr bwMode="auto">
              <a:xfrm>
                <a:off x="3732" y="1546"/>
                <a:ext cx="807" cy="384"/>
                <a:chOff x="3732" y="1546"/>
                <a:chExt cx="807" cy="384"/>
              </a:xfrm>
            </p:grpSpPr>
            <p:sp>
              <p:nvSpPr>
                <p:cNvPr id="32896" name="Rectangle 79"/>
                <p:cNvSpPr>
                  <a:spLocks noChangeArrowheads="1"/>
                </p:cNvSpPr>
                <p:nvPr/>
              </p:nvSpPr>
              <p:spPr bwMode="auto">
                <a:xfrm>
                  <a:off x="3775" y="1546"/>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97" name="Rectangle 80"/>
                <p:cNvSpPr>
                  <a:spLocks noChangeArrowheads="1"/>
                </p:cNvSpPr>
                <p:nvPr/>
              </p:nvSpPr>
              <p:spPr bwMode="auto">
                <a:xfrm>
                  <a:off x="3732" y="1546"/>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1" name="Group 81"/>
              <p:cNvGrpSpPr>
                <a:grpSpLocks/>
              </p:cNvGrpSpPr>
              <p:nvPr/>
            </p:nvGrpSpPr>
            <p:grpSpPr bwMode="auto">
              <a:xfrm>
                <a:off x="0" y="1930"/>
                <a:ext cx="917" cy="384"/>
                <a:chOff x="0" y="1930"/>
                <a:chExt cx="917" cy="384"/>
              </a:xfrm>
            </p:grpSpPr>
            <p:sp>
              <p:nvSpPr>
                <p:cNvPr id="32894" name="Rectangle 82"/>
                <p:cNvSpPr>
                  <a:spLocks noChangeArrowheads="1"/>
                </p:cNvSpPr>
                <p:nvPr/>
              </p:nvSpPr>
              <p:spPr bwMode="auto">
                <a:xfrm>
                  <a:off x="43"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Ahaz</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895" name="Rectangle 83"/>
                <p:cNvSpPr>
                  <a:spLocks noChangeArrowheads="1"/>
                </p:cNvSpPr>
                <p:nvPr/>
              </p:nvSpPr>
              <p:spPr bwMode="auto">
                <a:xfrm>
                  <a:off x="0"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2" name="Group 84"/>
              <p:cNvGrpSpPr>
                <a:grpSpLocks/>
              </p:cNvGrpSpPr>
              <p:nvPr/>
            </p:nvGrpSpPr>
            <p:grpSpPr bwMode="auto">
              <a:xfrm>
                <a:off x="917" y="1930"/>
                <a:ext cx="981" cy="384"/>
                <a:chOff x="917" y="1930"/>
                <a:chExt cx="981" cy="384"/>
              </a:xfrm>
            </p:grpSpPr>
            <p:sp>
              <p:nvSpPr>
                <p:cNvPr id="32892" name="Rectangle 85"/>
                <p:cNvSpPr>
                  <a:spLocks noChangeArrowheads="1"/>
                </p:cNvSpPr>
                <p:nvPr/>
              </p:nvSpPr>
              <p:spPr bwMode="auto">
                <a:xfrm>
                  <a:off x="960" y="1930"/>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93" name="Rectangle 86"/>
                <p:cNvSpPr>
                  <a:spLocks noChangeArrowheads="1"/>
                </p:cNvSpPr>
                <p:nvPr/>
              </p:nvSpPr>
              <p:spPr bwMode="auto">
                <a:xfrm>
                  <a:off x="917" y="1930"/>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3" name="Group 87"/>
              <p:cNvGrpSpPr>
                <a:grpSpLocks/>
              </p:cNvGrpSpPr>
              <p:nvPr/>
            </p:nvGrpSpPr>
            <p:grpSpPr bwMode="auto">
              <a:xfrm>
                <a:off x="1898" y="1930"/>
                <a:ext cx="917" cy="384"/>
                <a:chOff x="1898" y="1930"/>
                <a:chExt cx="917" cy="384"/>
              </a:xfrm>
            </p:grpSpPr>
            <p:sp>
              <p:nvSpPr>
                <p:cNvPr id="32890" name="Rectangle 88"/>
                <p:cNvSpPr>
                  <a:spLocks noChangeArrowheads="1"/>
                </p:cNvSpPr>
                <p:nvPr/>
              </p:nvSpPr>
              <p:spPr bwMode="auto">
                <a:xfrm>
                  <a:off x="1941"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91" name="Rectangle 89"/>
                <p:cNvSpPr>
                  <a:spLocks noChangeArrowheads="1"/>
                </p:cNvSpPr>
                <p:nvPr/>
              </p:nvSpPr>
              <p:spPr bwMode="auto">
                <a:xfrm>
                  <a:off x="1898"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4" name="Group 90"/>
              <p:cNvGrpSpPr>
                <a:grpSpLocks/>
              </p:cNvGrpSpPr>
              <p:nvPr/>
            </p:nvGrpSpPr>
            <p:grpSpPr bwMode="auto">
              <a:xfrm>
                <a:off x="2815" y="1930"/>
                <a:ext cx="917" cy="384"/>
                <a:chOff x="2815" y="1930"/>
                <a:chExt cx="917" cy="384"/>
              </a:xfrm>
            </p:grpSpPr>
            <p:sp>
              <p:nvSpPr>
                <p:cNvPr id="32888" name="Rectangle 91"/>
                <p:cNvSpPr>
                  <a:spLocks noChangeArrowheads="1"/>
                </p:cNvSpPr>
                <p:nvPr/>
              </p:nvSpPr>
              <p:spPr bwMode="auto">
                <a:xfrm>
                  <a:off x="2858"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89" name="Rectangle 92"/>
                <p:cNvSpPr>
                  <a:spLocks noChangeArrowheads="1"/>
                </p:cNvSpPr>
                <p:nvPr/>
              </p:nvSpPr>
              <p:spPr bwMode="auto">
                <a:xfrm>
                  <a:off x="2815"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5" name="Group 93"/>
              <p:cNvGrpSpPr>
                <a:grpSpLocks/>
              </p:cNvGrpSpPr>
              <p:nvPr/>
            </p:nvGrpSpPr>
            <p:grpSpPr bwMode="auto">
              <a:xfrm>
                <a:off x="3732" y="1930"/>
                <a:ext cx="807" cy="384"/>
                <a:chOff x="3732" y="1930"/>
                <a:chExt cx="807" cy="384"/>
              </a:xfrm>
            </p:grpSpPr>
            <p:sp>
              <p:nvSpPr>
                <p:cNvPr id="32886" name="Rectangle 94"/>
                <p:cNvSpPr>
                  <a:spLocks noChangeArrowheads="1"/>
                </p:cNvSpPr>
                <p:nvPr/>
              </p:nvSpPr>
              <p:spPr bwMode="auto">
                <a:xfrm>
                  <a:off x="3775" y="1930"/>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87" name="Rectangle 95"/>
                <p:cNvSpPr>
                  <a:spLocks noChangeArrowheads="1"/>
                </p:cNvSpPr>
                <p:nvPr/>
              </p:nvSpPr>
              <p:spPr bwMode="auto">
                <a:xfrm>
                  <a:off x="3732" y="1930"/>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6" name="Group 96"/>
              <p:cNvGrpSpPr>
                <a:grpSpLocks/>
              </p:cNvGrpSpPr>
              <p:nvPr/>
            </p:nvGrpSpPr>
            <p:grpSpPr bwMode="auto">
              <a:xfrm>
                <a:off x="0" y="2314"/>
                <a:ext cx="917" cy="384"/>
                <a:chOff x="0" y="2314"/>
                <a:chExt cx="917" cy="384"/>
              </a:xfrm>
            </p:grpSpPr>
            <p:sp>
              <p:nvSpPr>
                <p:cNvPr id="32884" name="Rectangle 97"/>
                <p:cNvSpPr>
                  <a:spLocks noChangeArrowheads="1"/>
                </p:cNvSpPr>
                <p:nvPr/>
              </p:nvSpPr>
              <p:spPr bwMode="auto">
                <a:xfrm>
                  <a:off x="43"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Hezekiah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885" name="Rectangle 98"/>
                <p:cNvSpPr>
                  <a:spLocks noChangeArrowheads="1"/>
                </p:cNvSpPr>
                <p:nvPr/>
              </p:nvSpPr>
              <p:spPr bwMode="auto">
                <a:xfrm>
                  <a:off x="0"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7" name="Group 99"/>
              <p:cNvGrpSpPr>
                <a:grpSpLocks/>
              </p:cNvGrpSpPr>
              <p:nvPr/>
            </p:nvGrpSpPr>
            <p:grpSpPr bwMode="auto">
              <a:xfrm>
                <a:off x="917" y="2314"/>
                <a:ext cx="981" cy="384"/>
                <a:chOff x="917" y="2314"/>
                <a:chExt cx="981" cy="384"/>
              </a:xfrm>
            </p:grpSpPr>
            <p:sp>
              <p:nvSpPr>
                <p:cNvPr id="32882" name="Rectangle 100"/>
                <p:cNvSpPr>
                  <a:spLocks noChangeArrowheads="1"/>
                </p:cNvSpPr>
                <p:nvPr/>
              </p:nvSpPr>
              <p:spPr bwMode="auto">
                <a:xfrm>
                  <a:off x="960" y="231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83" name="Rectangle 101"/>
                <p:cNvSpPr>
                  <a:spLocks noChangeArrowheads="1"/>
                </p:cNvSpPr>
                <p:nvPr/>
              </p:nvSpPr>
              <p:spPr bwMode="auto">
                <a:xfrm>
                  <a:off x="917" y="231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8" name="Group 102"/>
              <p:cNvGrpSpPr>
                <a:grpSpLocks/>
              </p:cNvGrpSpPr>
              <p:nvPr/>
            </p:nvGrpSpPr>
            <p:grpSpPr bwMode="auto">
              <a:xfrm>
                <a:off x="1898" y="2314"/>
                <a:ext cx="917" cy="384"/>
                <a:chOff x="1898" y="2314"/>
                <a:chExt cx="917" cy="384"/>
              </a:xfrm>
            </p:grpSpPr>
            <p:sp>
              <p:nvSpPr>
                <p:cNvPr id="32880" name="Rectangle 103"/>
                <p:cNvSpPr>
                  <a:spLocks noChangeArrowheads="1"/>
                </p:cNvSpPr>
                <p:nvPr/>
              </p:nvSpPr>
              <p:spPr bwMode="auto">
                <a:xfrm>
                  <a:off x="1941"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81" name="Rectangle 104"/>
                <p:cNvSpPr>
                  <a:spLocks noChangeArrowheads="1"/>
                </p:cNvSpPr>
                <p:nvPr/>
              </p:nvSpPr>
              <p:spPr bwMode="auto">
                <a:xfrm>
                  <a:off x="1898"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59" name="Group 105"/>
              <p:cNvGrpSpPr>
                <a:grpSpLocks/>
              </p:cNvGrpSpPr>
              <p:nvPr/>
            </p:nvGrpSpPr>
            <p:grpSpPr bwMode="auto">
              <a:xfrm>
                <a:off x="2815" y="2314"/>
                <a:ext cx="917" cy="384"/>
                <a:chOff x="2815" y="2314"/>
                <a:chExt cx="917" cy="384"/>
              </a:xfrm>
            </p:grpSpPr>
            <p:sp>
              <p:nvSpPr>
                <p:cNvPr id="32878" name="Rectangle 106"/>
                <p:cNvSpPr>
                  <a:spLocks noChangeArrowheads="1"/>
                </p:cNvSpPr>
                <p:nvPr/>
              </p:nvSpPr>
              <p:spPr bwMode="auto">
                <a:xfrm>
                  <a:off x="2858"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79" name="Rectangle 107"/>
                <p:cNvSpPr>
                  <a:spLocks noChangeArrowheads="1"/>
                </p:cNvSpPr>
                <p:nvPr/>
              </p:nvSpPr>
              <p:spPr bwMode="auto">
                <a:xfrm>
                  <a:off x="2815"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0" name="Group 108"/>
              <p:cNvGrpSpPr>
                <a:grpSpLocks/>
              </p:cNvGrpSpPr>
              <p:nvPr/>
            </p:nvGrpSpPr>
            <p:grpSpPr bwMode="auto">
              <a:xfrm>
                <a:off x="3732" y="2314"/>
                <a:ext cx="807" cy="384"/>
                <a:chOff x="3732" y="2314"/>
                <a:chExt cx="807" cy="384"/>
              </a:xfrm>
            </p:grpSpPr>
            <p:sp>
              <p:nvSpPr>
                <p:cNvPr id="32876" name="Rectangle 109"/>
                <p:cNvSpPr>
                  <a:spLocks noChangeArrowheads="1"/>
                </p:cNvSpPr>
                <p:nvPr/>
              </p:nvSpPr>
              <p:spPr bwMode="auto">
                <a:xfrm>
                  <a:off x="3775" y="231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77" name="Rectangle 110"/>
                <p:cNvSpPr>
                  <a:spLocks noChangeArrowheads="1"/>
                </p:cNvSpPr>
                <p:nvPr/>
              </p:nvSpPr>
              <p:spPr bwMode="auto">
                <a:xfrm>
                  <a:off x="3732" y="231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1" name="Group 111"/>
              <p:cNvGrpSpPr>
                <a:grpSpLocks/>
              </p:cNvGrpSpPr>
              <p:nvPr/>
            </p:nvGrpSpPr>
            <p:grpSpPr bwMode="auto">
              <a:xfrm>
                <a:off x="0" y="2698"/>
                <a:ext cx="917" cy="384"/>
                <a:chOff x="0" y="2698"/>
                <a:chExt cx="917" cy="384"/>
              </a:xfrm>
            </p:grpSpPr>
            <p:sp>
              <p:nvSpPr>
                <p:cNvPr id="32874" name="Rectangle 112"/>
                <p:cNvSpPr>
                  <a:spLocks noChangeArrowheads="1"/>
                </p:cNvSpPr>
                <p:nvPr/>
              </p:nvSpPr>
              <p:spPr bwMode="auto">
                <a:xfrm>
                  <a:off x="43"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Palatino Linotype" pitchFamily="18" charset="0"/>
                    </a:rPr>
                    <a:t>Manasseh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32875" name="Rectangle 113"/>
                <p:cNvSpPr>
                  <a:spLocks noChangeArrowheads="1"/>
                </p:cNvSpPr>
                <p:nvPr/>
              </p:nvSpPr>
              <p:spPr bwMode="auto">
                <a:xfrm>
                  <a:off x="0"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2" name="Group 114"/>
              <p:cNvGrpSpPr>
                <a:grpSpLocks/>
              </p:cNvGrpSpPr>
              <p:nvPr/>
            </p:nvGrpSpPr>
            <p:grpSpPr bwMode="auto">
              <a:xfrm>
                <a:off x="917" y="2698"/>
                <a:ext cx="981" cy="384"/>
                <a:chOff x="917" y="2698"/>
                <a:chExt cx="981" cy="384"/>
              </a:xfrm>
            </p:grpSpPr>
            <p:sp>
              <p:nvSpPr>
                <p:cNvPr id="32872" name="Rectangle 115"/>
                <p:cNvSpPr>
                  <a:spLocks noChangeArrowheads="1"/>
                </p:cNvSpPr>
                <p:nvPr/>
              </p:nvSpPr>
              <p:spPr bwMode="auto">
                <a:xfrm>
                  <a:off x="960" y="269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73" name="Rectangle 116"/>
                <p:cNvSpPr>
                  <a:spLocks noChangeArrowheads="1"/>
                </p:cNvSpPr>
                <p:nvPr/>
              </p:nvSpPr>
              <p:spPr bwMode="auto">
                <a:xfrm>
                  <a:off x="917" y="269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3" name="Group 117"/>
              <p:cNvGrpSpPr>
                <a:grpSpLocks/>
              </p:cNvGrpSpPr>
              <p:nvPr/>
            </p:nvGrpSpPr>
            <p:grpSpPr bwMode="auto">
              <a:xfrm>
                <a:off x="1898" y="2698"/>
                <a:ext cx="917" cy="384"/>
                <a:chOff x="1898" y="2698"/>
                <a:chExt cx="917" cy="384"/>
              </a:xfrm>
            </p:grpSpPr>
            <p:sp>
              <p:nvSpPr>
                <p:cNvPr id="32870" name="Rectangle 118"/>
                <p:cNvSpPr>
                  <a:spLocks noChangeArrowheads="1"/>
                </p:cNvSpPr>
                <p:nvPr/>
              </p:nvSpPr>
              <p:spPr bwMode="auto">
                <a:xfrm>
                  <a:off x="1941"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71" name="Rectangle 119"/>
                <p:cNvSpPr>
                  <a:spLocks noChangeArrowheads="1"/>
                </p:cNvSpPr>
                <p:nvPr/>
              </p:nvSpPr>
              <p:spPr bwMode="auto">
                <a:xfrm>
                  <a:off x="1898"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4" name="Group 120"/>
              <p:cNvGrpSpPr>
                <a:grpSpLocks/>
              </p:cNvGrpSpPr>
              <p:nvPr/>
            </p:nvGrpSpPr>
            <p:grpSpPr bwMode="auto">
              <a:xfrm>
                <a:off x="2815" y="2698"/>
                <a:ext cx="917" cy="384"/>
                <a:chOff x="2815" y="2698"/>
                <a:chExt cx="917" cy="384"/>
              </a:xfrm>
            </p:grpSpPr>
            <p:sp>
              <p:nvSpPr>
                <p:cNvPr id="32868" name="Rectangle 121"/>
                <p:cNvSpPr>
                  <a:spLocks noChangeArrowheads="1"/>
                </p:cNvSpPr>
                <p:nvPr/>
              </p:nvSpPr>
              <p:spPr bwMode="auto">
                <a:xfrm>
                  <a:off x="2858"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69" name="Rectangle 122"/>
                <p:cNvSpPr>
                  <a:spLocks noChangeArrowheads="1"/>
                </p:cNvSpPr>
                <p:nvPr/>
              </p:nvSpPr>
              <p:spPr bwMode="auto">
                <a:xfrm>
                  <a:off x="2815"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32865" name="Group 123"/>
              <p:cNvGrpSpPr>
                <a:grpSpLocks/>
              </p:cNvGrpSpPr>
              <p:nvPr/>
            </p:nvGrpSpPr>
            <p:grpSpPr bwMode="auto">
              <a:xfrm>
                <a:off x="3732" y="2698"/>
                <a:ext cx="807" cy="384"/>
                <a:chOff x="3732" y="2698"/>
                <a:chExt cx="807" cy="384"/>
              </a:xfrm>
            </p:grpSpPr>
            <p:sp>
              <p:nvSpPr>
                <p:cNvPr id="32866" name="Rectangle 124"/>
                <p:cNvSpPr>
                  <a:spLocks noChangeArrowheads="1"/>
                </p:cNvSpPr>
                <p:nvPr/>
              </p:nvSpPr>
              <p:spPr bwMode="auto">
                <a:xfrm>
                  <a:off x="3775" y="269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32867" name="Rectangle 125"/>
                <p:cNvSpPr>
                  <a:spLocks noChangeArrowheads="1"/>
                </p:cNvSpPr>
                <p:nvPr/>
              </p:nvSpPr>
              <p:spPr bwMode="auto">
                <a:xfrm>
                  <a:off x="3732" y="269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sp>
          <p:nvSpPr>
            <p:cNvPr id="32825" name="Rectangle 126"/>
            <p:cNvSpPr>
              <a:spLocks noChangeArrowheads="1"/>
            </p:cNvSpPr>
            <p:nvPr/>
          </p:nvSpPr>
          <p:spPr bwMode="auto">
            <a:xfrm>
              <a:off x="-3" y="-3"/>
              <a:ext cx="4545" cy="3088"/>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sp>
        <p:nvSpPr>
          <p:cNvPr id="32773" name="Text Box 127"/>
          <p:cNvSpPr txBox="1">
            <a:spLocks noChangeArrowheads="1"/>
          </p:cNvSpPr>
          <p:nvPr/>
        </p:nvSpPr>
        <p:spPr bwMode="auto">
          <a:xfrm>
            <a:off x="2446338" y="2189163"/>
            <a:ext cx="106838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instructed</a:t>
            </a:r>
          </a:p>
        </p:txBody>
      </p:sp>
      <p:sp>
        <p:nvSpPr>
          <p:cNvPr id="32774" name="Text Box 128"/>
          <p:cNvSpPr txBox="1">
            <a:spLocks noChangeArrowheads="1"/>
          </p:cNvSpPr>
          <p:nvPr/>
        </p:nvSpPr>
        <p:spPr bwMode="auto">
          <a:xfrm>
            <a:off x="4205288" y="2243138"/>
            <a:ext cx="35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7</a:t>
            </a:r>
          </a:p>
        </p:txBody>
      </p:sp>
      <p:sp>
        <p:nvSpPr>
          <p:cNvPr id="32775" name="Text Box 129"/>
          <p:cNvSpPr txBox="1">
            <a:spLocks noChangeArrowheads="1"/>
          </p:cNvSpPr>
          <p:nvPr/>
        </p:nvSpPr>
        <p:spPr bwMode="auto">
          <a:xfrm>
            <a:off x="5678488" y="2254250"/>
            <a:ext cx="460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40</a:t>
            </a:r>
          </a:p>
        </p:txBody>
      </p:sp>
      <p:sp>
        <p:nvSpPr>
          <p:cNvPr id="32776" name="Text Box 130"/>
          <p:cNvSpPr txBox="1">
            <a:spLocks noChangeArrowheads="1"/>
          </p:cNvSpPr>
          <p:nvPr/>
        </p:nvSpPr>
        <p:spPr bwMode="auto">
          <a:xfrm>
            <a:off x="6626225" y="2193925"/>
            <a:ext cx="13636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a:p>
            <a:pPr algn="ctr" eaLnBrk="1" fontAlgn="base" hangingPunct="1">
              <a:spcBef>
                <a:spcPct val="20000"/>
              </a:spcBef>
              <a:spcAft>
                <a:spcPct val="0"/>
              </a:spcAft>
            </a:pPr>
            <a:r>
              <a:rPr lang="en-US" altLang="en-US" sz="1400">
                <a:solidFill>
                  <a:srgbClr val="003399"/>
                </a:solidFill>
                <a:latin typeface="Tahoma" pitchFamily="34" charset="0"/>
              </a:rPr>
              <a:t>No King’s Tomb</a:t>
            </a:r>
          </a:p>
        </p:txBody>
      </p:sp>
      <p:grpSp>
        <p:nvGrpSpPr>
          <p:cNvPr id="32777" name="Group 131"/>
          <p:cNvGrpSpPr>
            <a:grpSpLocks/>
          </p:cNvGrpSpPr>
          <p:nvPr/>
        </p:nvGrpSpPr>
        <p:grpSpPr bwMode="auto">
          <a:xfrm>
            <a:off x="2471738" y="2749550"/>
            <a:ext cx="5494337" cy="630238"/>
            <a:chOff x="1701" y="1816"/>
            <a:chExt cx="3461" cy="397"/>
          </a:xfrm>
        </p:grpSpPr>
        <p:sp>
          <p:nvSpPr>
            <p:cNvPr id="32820" name="Text Box 132"/>
            <p:cNvSpPr txBox="1">
              <a:spLocks noChangeArrowheads="1"/>
            </p:cNvSpPr>
            <p:nvPr/>
          </p:nvSpPr>
          <p:spPr bwMode="auto">
            <a:xfrm>
              <a:off x="1701" y="1816"/>
              <a:ext cx="64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Not Loyal</a:t>
              </a:r>
            </a:p>
          </p:txBody>
        </p:sp>
        <p:sp>
          <p:nvSpPr>
            <p:cNvPr id="32821" name="Text Box 133"/>
            <p:cNvSpPr txBox="1">
              <a:spLocks noChangeArrowheads="1"/>
            </p:cNvSpPr>
            <p:nvPr/>
          </p:nvSpPr>
          <p:spPr bwMode="auto">
            <a:xfrm>
              <a:off x="2681" y="191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25</a:t>
              </a:r>
            </a:p>
          </p:txBody>
        </p:sp>
        <p:sp>
          <p:nvSpPr>
            <p:cNvPr id="32822" name="Text Box 134"/>
            <p:cNvSpPr txBox="1">
              <a:spLocks noChangeArrowheads="1"/>
            </p:cNvSpPr>
            <p:nvPr/>
          </p:nvSpPr>
          <p:spPr bwMode="auto">
            <a:xfrm>
              <a:off x="3661" y="192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29</a:t>
              </a:r>
            </a:p>
          </p:txBody>
        </p:sp>
        <p:sp>
          <p:nvSpPr>
            <p:cNvPr id="32823" name="Text Box 135"/>
            <p:cNvSpPr txBox="1">
              <a:spLocks noChangeArrowheads="1"/>
            </p:cNvSpPr>
            <p:nvPr/>
          </p:nvSpPr>
          <p:spPr bwMode="auto">
            <a:xfrm>
              <a:off x="4303" y="1916"/>
              <a:ext cx="85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a:p>
              <a:pPr algn="ctr" eaLnBrk="1" fontAlgn="base" hangingPunct="1">
                <a:spcBef>
                  <a:spcPct val="20000"/>
                </a:spcBef>
                <a:spcAft>
                  <a:spcPct val="0"/>
                </a:spcAft>
              </a:pPr>
              <a:r>
                <a:rPr lang="en-US" altLang="en-US" sz="1400">
                  <a:solidFill>
                    <a:srgbClr val="003399"/>
                  </a:solidFill>
                  <a:latin typeface="Tahoma" pitchFamily="34" charset="0"/>
                </a:rPr>
                <a:t>With Fathers</a:t>
              </a:r>
            </a:p>
          </p:txBody>
        </p:sp>
      </p:grpSp>
      <p:grpSp>
        <p:nvGrpSpPr>
          <p:cNvPr id="32778" name="Group 136"/>
          <p:cNvGrpSpPr>
            <a:grpSpLocks/>
          </p:cNvGrpSpPr>
          <p:nvPr/>
        </p:nvGrpSpPr>
        <p:grpSpPr bwMode="auto">
          <a:xfrm>
            <a:off x="2343150" y="3352800"/>
            <a:ext cx="5718175" cy="630238"/>
            <a:chOff x="1620" y="2196"/>
            <a:chExt cx="3602" cy="397"/>
          </a:xfrm>
        </p:grpSpPr>
        <p:sp>
          <p:nvSpPr>
            <p:cNvPr id="32816" name="Text Box 137"/>
            <p:cNvSpPr txBox="1">
              <a:spLocks noChangeArrowheads="1"/>
            </p:cNvSpPr>
            <p:nvPr/>
          </p:nvSpPr>
          <p:spPr bwMode="auto">
            <a:xfrm>
              <a:off x="1620" y="2196"/>
              <a:ext cx="81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Eyes of Lord</a:t>
              </a:r>
            </a:p>
          </p:txBody>
        </p:sp>
        <p:sp>
          <p:nvSpPr>
            <p:cNvPr id="32817" name="Text Box 138"/>
            <p:cNvSpPr txBox="1">
              <a:spLocks noChangeArrowheads="1"/>
            </p:cNvSpPr>
            <p:nvPr/>
          </p:nvSpPr>
          <p:spPr bwMode="auto">
            <a:xfrm>
              <a:off x="2685" y="229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16</a:t>
              </a:r>
            </a:p>
          </p:txBody>
        </p:sp>
        <p:sp>
          <p:nvSpPr>
            <p:cNvPr id="32818" name="Text Box 139"/>
            <p:cNvSpPr txBox="1">
              <a:spLocks noChangeArrowheads="1"/>
            </p:cNvSpPr>
            <p:nvPr/>
          </p:nvSpPr>
          <p:spPr bwMode="auto">
            <a:xfrm>
              <a:off x="3665" y="230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52</a:t>
              </a:r>
            </a:p>
          </p:txBody>
        </p:sp>
        <p:sp>
          <p:nvSpPr>
            <p:cNvPr id="32819" name="Text Box 140"/>
            <p:cNvSpPr txBox="1">
              <a:spLocks noChangeArrowheads="1"/>
            </p:cNvSpPr>
            <p:nvPr/>
          </p:nvSpPr>
          <p:spPr bwMode="auto">
            <a:xfrm>
              <a:off x="4280" y="2296"/>
              <a:ext cx="9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Burial Field</a:t>
              </a:r>
            </a:p>
          </p:txBody>
        </p:sp>
      </p:grpSp>
      <p:grpSp>
        <p:nvGrpSpPr>
          <p:cNvPr id="32779" name="Group 141"/>
          <p:cNvGrpSpPr>
            <a:grpSpLocks/>
          </p:cNvGrpSpPr>
          <p:nvPr/>
        </p:nvGrpSpPr>
        <p:grpSpPr bwMode="auto">
          <a:xfrm>
            <a:off x="2328863" y="3960813"/>
            <a:ext cx="5629275" cy="630237"/>
            <a:chOff x="1616" y="1816"/>
            <a:chExt cx="3546" cy="397"/>
          </a:xfrm>
        </p:grpSpPr>
        <p:sp>
          <p:nvSpPr>
            <p:cNvPr id="32812" name="Text Box 142"/>
            <p:cNvSpPr txBox="1">
              <a:spLocks noChangeArrowheads="1"/>
            </p:cNvSpPr>
            <p:nvPr/>
          </p:nvSpPr>
          <p:spPr bwMode="auto">
            <a:xfrm>
              <a:off x="1616" y="1816"/>
              <a:ext cx="81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Eyes of Lord</a:t>
              </a:r>
            </a:p>
          </p:txBody>
        </p:sp>
        <p:sp>
          <p:nvSpPr>
            <p:cNvPr id="32813" name="Text Box 143"/>
            <p:cNvSpPr txBox="1">
              <a:spLocks noChangeArrowheads="1"/>
            </p:cNvSpPr>
            <p:nvPr/>
          </p:nvSpPr>
          <p:spPr bwMode="auto">
            <a:xfrm>
              <a:off x="2681" y="191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25</a:t>
              </a:r>
            </a:p>
          </p:txBody>
        </p:sp>
        <p:sp>
          <p:nvSpPr>
            <p:cNvPr id="32814" name="Text Box 144"/>
            <p:cNvSpPr txBox="1">
              <a:spLocks noChangeArrowheads="1"/>
            </p:cNvSpPr>
            <p:nvPr/>
          </p:nvSpPr>
          <p:spPr bwMode="auto">
            <a:xfrm>
              <a:off x="3661" y="192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16</a:t>
              </a:r>
            </a:p>
          </p:txBody>
        </p:sp>
        <p:sp>
          <p:nvSpPr>
            <p:cNvPr id="32815" name="Text Box 145"/>
            <p:cNvSpPr txBox="1">
              <a:spLocks noChangeArrowheads="1"/>
            </p:cNvSpPr>
            <p:nvPr/>
          </p:nvSpPr>
          <p:spPr bwMode="auto">
            <a:xfrm>
              <a:off x="4303" y="1916"/>
              <a:ext cx="85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City of David</a:t>
              </a:r>
            </a:p>
            <a:p>
              <a:pPr algn="ctr" eaLnBrk="1" fontAlgn="base" hangingPunct="1">
                <a:spcBef>
                  <a:spcPct val="20000"/>
                </a:spcBef>
                <a:spcAft>
                  <a:spcPct val="0"/>
                </a:spcAft>
              </a:pPr>
              <a:r>
                <a:rPr lang="en-US" altLang="en-US" sz="1400">
                  <a:solidFill>
                    <a:srgbClr val="003399"/>
                  </a:solidFill>
                  <a:latin typeface="Tahoma" pitchFamily="34" charset="0"/>
                </a:rPr>
                <a:t>With Fathers</a:t>
              </a:r>
            </a:p>
          </p:txBody>
        </p:sp>
      </p:grpSp>
      <p:grpSp>
        <p:nvGrpSpPr>
          <p:cNvPr id="32780" name="Group 146"/>
          <p:cNvGrpSpPr>
            <a:grpSpLocks/>
          </p:cNvGrpSpPr>
          <p:nvPr/>
        </p:nvGrpSpPr>
        <p:grpSpPr bwMode="auto">
          <a:xfrm>
            <a:off x="2193925" y="4570413"/>
            <a:ext cx="5778500" cy="630237"/>
            <a:chOff x="1522" y="1816"/>
            <a:chExt cx="3640" cy="397"/>
          </a:xfrm>
        </p:grpSpPr>
        <p:sp>
          <p:nvSpPr>
            <p:cNvPr id="32808" name="Text Box 147"/>
            <p:cNvSpPr txBox="1">
              <a:spLocks noChangeArrowheads="1"/>
            </p:cNvSpPr>
            <p:nvPr/>
          </p:nvSpPr>
          <p:spPr bwMode="auto">
            <a:xfrm>
              <a:off x="1522" y="1816"/>
              <a:ext cx="100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a:t>
              </a:r>
              <a:r>
                <a:rPr lang="en-US" altLang="en-US" sz="1600" u="sng">
                  <a:solidFill>
                    <a:srgbClr val="003399"/>
                  </a:solidFill>
                  <a:latin typeface="Tahoma" pitchFamily="34" charset="0"/>
                </a:rPr>
                <a:t>not do right</a:t>
              </a:r>
            </a:p>
            <a:p>
              <a:pPr algn="ctr" eaLnBrk="1" fontAlgn="base" hangingPunct="1">
                <a:spcBef>
                  <a:spcPct val="20000"/>
                </a:spcBef>
                <a:spcAft>
                  <a:spcPct val="0"/>
                </a:spcAft>
              </a:pPr>
              <a:r>
                <a:rPr lang="en-US" altLang="en-US" sz="1600">
                  <a:solidFill>
                    <a:srgbClr val="003399"/>
                  </a:solidFill>
                  <a:latin typeface="Tahoma" pitchFamily="34" charset="0"/>
                </a:rPr>
                <a:t>Eyes of Lord</a:t>
              </a:r>
            </a:p>
          </p:txBody>
        </p:sp>
        <p:sp>
          <p:nvSpPr>
            <p:cNvPr id="32809" name="Text Box 148"/>
            <p:cNvSpPr txBox="1">
              <a:spLocks noChangeArrowheads="1"/>
            </p:cNvSpPr>
            <p:nvPr/>
          </p:nvSpPr>
          <p:spPr bwMode="auto">
            <a:xfrm>
              <a:off x="2681" y="191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20</a:t>
              </a:r>
            </a:p>
          </p:txBody>
        </p:sp>
        <p:sp>
          <p:nvSpPr>
            <p:cNvPr id="32810" name="Text Box 149"/>
            <p:cNvSpPr txBox="1">
              <a:spLocks noChangeArrowheads="1"/>
            </p:cNvSpPr>
            <p:nvPr/>
          </p:nvSpPr>
          <p:spPr bwMode="auto">
            <a:xfrm>
              <a:off x="3661" y="192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16</a:t>
              </a:r>
            </a:p>
          </p:txBody>
        </p:sp>
        <p:sp>
          <p:nvSpPr>
            <p:cNvPr id="32811" name="Text Box 150"/>
            <p:cNvSpPr txBox="1">
              <a:spLocks noChangeArrowheads="1"/>
            </p:cNvSpPr>
            <p:nvPr/>
          </p:nvSpPr>
          <p:spPr bwMode="auto">
            <a:xfrm>
              <a:off x="4303" y="1916"/>
              <a:ext cx="85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Not in tombs of the kings</a:t>
              </a:r>
            </a:p>
          </p:txBody>
        </p:sp>
      </p:grpSp>
      <p:grpSp>
        <p:nvGrpSpPr>
          <p:cNvPr id="32781" name="Group 151"/>
          <p:cNvGrpSpPr>
            <a:grpSpLocks/>
          </p:cNvGrpSpPr>
          <p:nvPr/>
        </p:nvGrpSpPr>
        <p:grpSpPr bwMode="auto">
          <a:xfrm>
            <a:off x="2265363" y="5199063"/>
            <a:ext cx="5745162" cy="630237"/>
            <a:chOff x="1543" y="1816"/>
            <a:chExt cx="3619" cy="397"/>
          </a:xfrm>
        </p:grpSpPr>
        <p:sp>
          <p:nvSpPr>
            <p:cNvPr id="32804" name="Text Box 152"/>
            <p:cNvSpPr txBox="1">
              <a:spLocks noChangeArrowheads="1"/>
            </p:cNvSpPr>
            <p:nvPr/>
          </p:nvSpPr>
          <p:spPr bwMode="auto">
            <a:xfrm>
              <a:off x="1543" y="1816"/>
              <a:ext cx="96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right-David</a:t>
              </a:r>
            </a:p>
            <a:p>
              <a:pPr algn="ctr" eaLnBrk="1" fontAlgn="base" hangingPunct="1">
                <a:spcBef>
                  <a:spcPct val="20000"/>
                </a:spcBef>
                <a:spcAft>
                  <a:spcPct val="0"/>
                </a:spcAft>
              </a:pPr>
              <a:r>
                <a:rPr lang="en-US" altLang="en-US" sz="1600">
                  <a:solidFill>
                    <a:srgbClr val="003399"/>
                  </a:solidFill>
                  <a:latin typeface="Tahoma" pitchFamily="34" charset="0"/>
                </a:rPr>
                <a:t>None like him</a:t>
              </a:r>
            </a:p>
          </p:txBody>
        </p:sp>
        <p:sp>
          <p:nvSpPr>
            <p:cNvPr id="32805" name="Text Box 153"/>
            <p:cNvSpPr txBox="1">
              <a:spLocks noChangeArrowheads="1"/>
            </p:cNvSpPr>
            <p:nvPr/>
          </p:nvSpPr>
          <p:spPr bwMode="auto">
            <a:xfrm>
              <a:off x="2681" y="1913"/>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25</a:t>
              </a:r>
            </a:p>
          </p:txBody>
        </p:sp>
        <p:sp>
          <p:nvSpPr>
            <p:cNvPr id="32806" name="Text Box 154"/>
            <p:cNvSpPr txBox="1">
              <a:spLocks noChangeArrowheads="1"/>
            </p:cNvSpPr>
            <p:nvPr/>
          </p:nvSpPr>
          <p:spPr bwMode="auto">
            <a:xfrm>
              <a:off x="3661" y="1920"/>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29</a:t>
              </a:r>
            </a:p>
          </p:txBody>
        </p:sp>
        <p:sp>
          <p:nvSpPr>
            <p:cNvPr id="32807" name="Text Box 155"/>
            <p:cNvSpPr txBox="1">
              <a:spLocks noChangeArrowheads="1"/>
            </p:cNvSpPr>
            <p:nvPr/>
          </p:nvSpPr>
          <p:spPr bwMode="auto">
            <a:xfrm>
              <a:off x="4303" y="1916"/>
              <a:ext cx="859"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Upper Part</a:t>
              </a:r>
            </a:p>
            <a:p>
              <a:pPr algn="ctr" eaLnBrk="1" fontAlgn="base" hangingPunct="1">
                <a:spcBef>
                  <a:spcPct val="20000"/>
                </a:spcBef>
                <a:spcAft>
                  <a:spcPct val="0"/>
                </a:spcAft>
              </a:pPr>
              <a:r>
                <a:rPr lang="en-US" altLang="en-US" sz="1400">
                  <a:solidFill>
                    <a:srgbClr val="003399"/>
                  </a:solidFill>
                  <a:latin typeface="Tahoma" pitchFamily="34" charset="0"/>
                </a:rPr>
                <a:t>Of Tomb</a:t>
              </a:r>
            </a:p>
          </p:txBody>
        </p:sp>
      </p:grpSp>
      <p:grpSp>
        <p:nvGrpSpPr>
          <p:cNvPr id="663557" name="Group 156"/>
          <p:cNvGrpSpPr>
            <a:grpSpLocks/>
          </p:cNvGrpSpPr>
          <p:nvPr/>
        </p:nvGrpSpPr>
        <p:grpSpPr bwMode="auto">
          <a:xfrm>
            <a:off x="2112963" y="5842000"/>
            <a:ext cx="5840412" cy="577850"/>
            <a:chOff x="1475" y="3764"/>
            <a:chExt cx="3679" cy="364"/>
          </a:xfrm>
        </p:grpSpPr>
        <p:sp>
          <p:nvSpPr>
            <p:cNvPr id="32800" name="Text Box 157"/>
            <p:cNvSpPr txBox="1">
              <a:spLocks noChangeArrowheads="1"/>
            </p:cNvSpPr>
            <p:nvPr/>
          </p:nvSpPr>
          <p:spPr bwMode="auto">
            <a:xfrm>
              <a:off x="1475" y="3764"/>
              <a:ext cx="1087"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Did </a:t>
              </a:r>
              <a:r>
                <a:rPr lang="en-US" altLang="en-US" sz="1400" u="sng">
                  <a:solidFill>
                    <a:srgbClr val="003399"/>
                  </a:solidFill>
                  <a:latin typeface="Tahoma" pitchFamily="34" charset="0"/>
                </a:rPr>
                <a:t>not do right</a:t>
              </a:r>
            </a:p>
            <a:p>
              <a:pPr algn="ctr" eaLnBrk="1" fontAlgn="base" hangingPunct="1">
                <a:spcBef>
                  <a:spcPct val="20000"/>
                </a:spcBef>
                <a:spcAft>
                  <a:spcPct val="0"/>
                </a:spcAft>
              </a:pPr>
              <a:r>
                <a:rPr lang="en-US" altLang="en-US" sz="1400">
                  <a:solidFill>
                    <a:srgbClr val="003399"/>
                  </a:solidFill>
                  <a:latin typeface="Tahoma" pitchFamily="34" charset="0"/>
                </a:rPr>
                <a:t>Worse than Nations</a:t>
              </a:r>
            </a:p>
          </p:txBody>
        </p:sp>
        <p:sp>
          <p:nvSpPr>
            <p:cNvPr id="32801" name="Text Box 158"/>
            <p:cNvSpPr txBox="1">
              <a:spLocks noChangeArrowheads="1"/>
            </p:cNvSpPr>
            <p:nvPr/>
          </p:nvSpPr>
          <p:spPr bwMode="auto">
            <a:xfrm>
              <a:off x="2733" y="3840"/>
              <a:ext cx="32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12</a:t>
              </a:r>
            </a:p>
          </p:txBody>
        </p:sp>
        <p:sp>
          <p:nvSpPr>
            <p:cNvPr id="32802" name="Text Box 159"/>
            <p:cNvSpPr txBox="1">
              <a:spLocks noChangeArrowheads="1"/>
            </p:cNvSpPr>
            <p:nvPr/>
          </p:nvSpPr>
          <p:spPr bwMode="auto">
            <a:xfrm>
              <a:off x="3713" y="3847"/>
              <a:ext cx="29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55</a:t>
              </a:r>
            </a:p>
          </p:txBody>
        </p:sp>
        <p:sp>
          <p:nvSpPr>
            <p:cNvPr id="32803" name="Text Box 160"/>
            <p:cNvSpPr txBox="1">
              <a:spLocks noChangeArrowheads="1"/>
            </p:cNvSpPr>
            <p:nvPr/>
          </p:nvSpPr>
          <p:spPr bwMode="auto">
            <a:xfrm>
              <a:off x="4295" y="3843"/>
              <a:ext cx="859"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Garden of his House</a:t>
              </a:r>
            </a:p>
          </p:txBody>
        </p:sp>
      </p:grpSp>
      <p:sp>
        <p:nvSpPr>
          <p:cNvPr id="32783" name="Text Box 161"/>
          <p:cNvSpPr txBox="1">
            <a:spLocks noChangeArrowheads="1"/>
          </p:cNvSpPr>
          <p:nvPr/>
        </p:nvSpPr>
        <p:spPr bwMode="auto">
          <a:xfrm>
            <a:off x="7842250" y="1554163"/>
            <a:ext cx="1111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0000"/>
                </a:solidFill>
              </a:rPr>
              <a:t>Cause of Death</a:t>
            </a:r>
          </a:p>
        </p:txBody>
      </p:sp>
      <p:sp>
        <p:nvSpPr>
          <p:cNvPr id="32784" name="Rectangle 162"/>
          <p:cNvSpPr>
            <a:spLocks noChangeArrowheads="1"/>
          </p:cNvSpPr>
          <p:nvPr/>
        </p:nvSpPr>
        <p:spPr bwMode="auto">
          <a:xfrm>
            <a:off x="7943850" y="1524000"/>
            <a:ext cx="971550" cy="6286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5" name="Rectangle 163"/>
          <p:cNvSpPr>
            <a:spLocks noChangeArrowheads="1"/>
          </p:cNvSpPr>
          <p:nvPr/>
        </p:nvSpPr>
        <p:spPr bwMode="auto">
          <a:xfrm>
            <a:off x="7943850" y="2152650"/>
            <a:ext cx="971550" cy="6096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6" name="Rectangle 164"/>
          <p:cNvSpPr>
            <a:spLocks noChangeArrowheads="1"/>
          </p:cNvSpPr>
          <p:nvPr/>
        </p:nvSpPr>
        <p:spPr bwMode="auto">
          <a:xfrm>
            <a:off x="7943850" y="33718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7" name="Rectangle 165"/>
          <p:cNvSpPr>
            <a:spLocks noChangeArrowheads="1"/>
          </p:cNvSpPr>
          <p:nvPr/>
        </p:nvSpPr>
        <p:spPr bwMode="auto">
          <a:xfrm>
            <a:off x="7943850" y="39814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8" name="Rectangle 166"/>
          <p:cNvSpPr>
            <a:spLocks noChangeArrowheads="1"/>
          </p:cNvSpPr>
          <p:nvPr/>
        </p:nvSpPr>
        <p:spPr bwMode="auto">
          <a:xfrm>
            <a:off x="7943850" y="45910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89" name="Rectangle 167"/>
          <p:cNvSpPr>
            <a:spLocks noChangeArrowheads="1"/>
          </p:cNvSpPr>
          <p:nvPr/>
        </p:nvSpPr>
        <p:spPr bwMode="auto">
          <a:xfrm>
            <a:off x="7943850" y="52006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90" name="Rectangle 168"/>
          <p:cNvSpPr>
            <a:spLocks noChangeArrowheads="1"/>
          </p:cNvSpPr>
          <p:nvPr/>
        </p:nvSpPr>
        <p:spPr bwMode="auto">
          <a:xfrm>
            <a:off x="7943850" y="277177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91" name="Text Box 169"/>
          <p:cNvSpPr txBox="1">
            <a:spLocks noChangeArrowheads="1"/>
          </p:cNvSpPr>
          <p:nvPr/>
        </p:nvSpPr>
        <p:spPr bwMode="auto">
          <a:xfrm>
            <a:off x="7927975" y="2193925"/>
            <a:ext cx="9683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Servants</a:t>
            </a:r>
          </a:p>
        </p:txBody>
      </p:sp>
      <p:sp>
        <p:nvSpPr>
          <p:cNvPr id="32792" name="Text Box 170"/>
          <p:cNvSpPr txBox="1">
            <a:spLocks noChangeArrowheads="1"/>
          </p:cNvSpPr>
          <p:nvPr/>
        </p:nvSpPr>
        <p:spPr bwMode="auto">
          <a:xfrm>
            <a:off x="7870825" y="3435350"/>
            <a:ext cx="10445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Died a Leper</a:t>
            </a:r>
          </a:p>
        </p:txBody>
      </p:sp>
      <p:sp>
        <p:nvSpPr>
          <p:cNvPr id="32793" name="Text Box 171"/>
          <p:cNvSpPr txBox="1">
            <a:spLocks noChangeArrowheads="1"/>
          </p:cNvSpPr>
          <p:nvPr/>
        </p:nvSpPr>
        <p:spPr bwMode="auto">
          <a:xfrm>
            <a:off x="7851775" y="4070350"/>
            <a:ext cx="1044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2794" name="Rectangle 172"/>
          <p:cNvSpPr>
            <a:spLocks noChangeArrowheads="1"/>
          </p:cNvSpPr>
          <p:nvPr/>
        </p:nvSpPr>
        <p:spPr bwMode="auto">
          <a:xfrm>
            <a:off x="7943850" y="5200650"/>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95" name="Text Box 173"/>
          <p:cNvSpPr txBox="1">
            <a:spLocks noChangeArrowheads="1"/>
          </p:cNvSpPr>
          <p:nvPr/>
        </p:nvSpPr>
        <p:spPr bwMode="auto">
          <a:xfrm>
            <a:off x="7870825" y="5241925"/>
            <a:ext cx="1044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2796" name="Rectangle 174"/>
          <p:cNvSpPr>
            <a:spLocks noChangeArrowheads="1"/>
          </p:cNvSpPr>
          <p:nvPr/>
        </p:nvSpPr>
        <p:spPr bwMode="auto">
          <a:xfrm>
            <a:off x="7943850" y="5800725"/>
            <a:ext cx="971550" cy="60007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32797" name="Text Box 175"/>
          <p:cNvSpPr txBox="1">
            <a:spLocks noChangeArrowheads="1"/>
          </p:cNvSpPr>
          <p:nvPr/>
        </p:nvSpPr>
        <p:spPr bwMode="auto">
          <a:xfrm>
            <a:off x="7939088" y="5853113"/>
            <a:ext cx="968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32798" name="Text Box 176"/>
          <p:cNvSpPr txBox="1">
            <a:spLocks noChangeArrowheads="1"/>
          </p:cNvSpPr>
          <p:nvPr/>
        </p:nvSpPr>
        <p:spPr bwMode="auto">
          <a:xfrm>
            <a:off x="7947025" y="2803525"/>
            <a:ext cx="9683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Servants</a:t>
            </a:r>
          </a:p>
        </p:txBody>
      </p:sp>
      <p:sp>
        <p:nvSpPr>
          <p:cNvPr id="32799" name="Text Box 177"/>
          <p:cNvSpPr txBox="1">
            <a:spLocks noChangeArrowheads="1"/>
          </p:cNvSpPr>
          <p:nvPr/>
        </p:nvSpPr>
        <p:spPr bwMode="auto">
          <a:xfrm>
            <a:off x="7851775" y="4775200"/>
            <a:ext cx="1044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Tree>
    <p:extLst>
      <p:ext uri="{BB962C8B-B14F-4D97-AF65-F5344CB8AC3E}">
        <p14:creationId xmlns:p14="http://schemas.microsoft.com/office/powerpoint/2010/main" val="81584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63557"/>
                                        </p:tgtEl>
                                        <p:attrNameLst>
                                          <p:attrName>style.visibility</p:attrName>
                                        </p:attrNameLst>
                                      </p:cBhvr>
                                      <p:to>
                                        <p:strVal val="visible"/>
                                      </p:to>
                                    </p:set>
                                    <p:anim calcmode="lin" valueType="num">
                                      <p:cBhvr additive="base">
                                        <p:cTn id="7" dur="500" fill="hold"/>
                                        <p:tgtEl>
                                          <p:spTgt spid="663557"/>
                                        </p:tgtEl>
                                        <p:attrNameLst>
                                          <p:attrName>ppt_x</p:attrName>
                                        </p:attrNameLst>
                                      </p:cBhvr>
                                      <p:tavLst>
                                        <p:tav tm="0">
                                          <p:val>
                                            <p:strVal val="0-#ppt_w/2"/>
                                          </p:val>
                                        </p:tav>
                                        <p:tav tm="100000">
                                          <p:val>
                                            <p:strVal val="#ppt_x"/>
                                          </p:val>
                                        </p:tav>
                                      </p:tavLst>
                                    </p:anim>
                                    <p:anim calcmode="lin" valueType="num">
                                      <p:cBhvr additive="base">
                                        <p:cTn id="8" dur="500" fill="hold"/>
                                        <p:tgtEl>
                                          <p:spTgt spid="663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ChangeArrowheads="1"/>
          </p:cNvSpPr>
          <p:nvPr/>
        </p:nvSpPr>
        <p:spPr bwMode="auto">
          <a:xfrm>
            <a:off x="666750" y="1219200"/>
            <a:ext cx="8477250" cy="5400676"/>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1987" name="Rectangle 1027"/>
          <p:cNvSpPr>
            <a:spLocks noGrp="1" noChangeArrowheads="1"/>
          </p:cNvSpPr>
          <p:nvPr>
            <p:ph type="title"/>
          </p:nvPr>
        </p:nvSpPr>
        <p:spPr>
          <a:xfrm>
            <a:off x="1009650" y="114300"/>
            <a:ext cx="8134350" cy="1143000"/>
          </a:xfrm>
        </p:spPr>
        <p:txBody>
          <a:bodyPr/>
          <a:lstStyle/>
          <a:p>
            <a:pPr eaLnBrk="1" hangingPunct="1"/>
            <a:r>
              <a:rPr lang="en-US" altLang="en-US" sz="3600" b="1" smtClean="0">
                <a:solidFill>
                  <a:srgbClr val="66FFFF"/>
                </a:solidFill>
                <a:effectLst/>
                <a:latin typeface="Arial" pitchFamily="34" charset="0"/>
              </a:rPr>
              <a:t>Kings of Judah Before Fall of Israel</a:t>
            </a:r>
            <a:br>
              <a:rPr lang="en-US" altLang="en-US" sz="3600" b="1" smtClean="0">
                <a:solidFill>
                  <a:srgbClr val="66FFFF"/>
                </a:solidFill>
                <a:effectLst/>
                <a:latin typeface="Arial" pitchFamily="34" charset="0"/>
              </a:rPr>
            </a:br>
            <a:r>
              <a:rPr lang="en-US" altLang="en-US" sz="3600" b="1" smtClean="0">
                <a:solidFill>
                  <a:srgbClr val="66FFFF"/>
                </a:solidFill>
                <a:effectLst/>
                <a:latin typeface="Arial" pitchFamily="34" charset="0"/>
              </a:rPr>
              <a:t>Basic Info</a:t>
            </a:r>
            <a:endParaRPr lang="en-US" altLang="en-US" sz="3600" b="1" smtClean="0">
              <a:solidFill>
                <a:srgbClr val="66FFFF"/>
              </a:solidFill>
              <a:effectLst/>
              <a:latin typeface="Arial" pitchFamily="34" charset="0"/>
              <a:cs typeface="Arial" pitchFamily="34" charset="0"/>
            </a:endParaRPr>
          </a:p>
        </p:txBody>
      </p:sp>
      <p:grpSp>
        <p:nvGrpSpPr>
          <p:cNvPr id="41988" name="Group 1028"/>
          <p:cNvGrpSpPr>
            <a:grpSpLocks/>
          </p:cNvGrpSpPr>
          <p:nvPr/>
        </p:nvGrpSpPr>
        <p:grpSpPr bwMode="auto">
          <a:xfrm>
            <a:off x="963615" y="1631950"/>
            <a:ext cx="7215187" cy="4902200"/>
            <a:chOff x="-3" y="-3"/>
            <a:chExt cx="4545" cy="3088"/>
          </a:xfrm>
        </p:grpSpPr>
        <p:grpSp>
          <p:nvGrpSpPr>
            <p:cNvPr id="42038" name="Group 1029"/>
            <p:cNvGrpSpPr>
              <a:grpSpLocks/>
            </p:cNvGrpSpPr>
            <p:nvPr/>
          </p:nvGrpSpPr>
          <p:grpSpPr bwMode="auto">
            <a:xfrm>
              <a:off x="0" y="0"/>
              <a:ext cx="4539" cy="3082"/>
              <a:chOff x="0" y="0"/>
              <a:chExt cx="4539" cy="3082"/>
            </a:xfrm>
          </p:grpSpPr>
          <p:grpSp>
            <p:nvGrpSpPr>
              <p:cNvPr id="42040" name="Group 1030"/>
              <p:cNvGrpSpPr>
                <a:grpSpLocks/>
              </p:cNvGrpSpPr>
              <p:nvPr/>
            </p:nvGrpSpPr>
            <p:grpSpPr bwMode="auto">
              <a:xfrm>
                <a:off x="0" y="0"/>
                <a:ext cx="917" cy="394"/>
                <a:chOff x="0" y="0"/>
                <a:chExt cx="917" cy="394"/>
              </a:xfrm>
            </p:grpSpPr>
            <p:sp>
              <p:nvSpPr>
                <p:cNvPr id="42158" name="Rectangle 1031"/>
                <p:cNvSpPr>
                  <a:spLocks noChangeArrowheads="1"/>
                </p:cNvSpPr>
                <p:nvPr/>
              </p:nvSpPr>
              <p:spPr bwMode="auto">
                <a:xfrm>
                  <a:off x="43"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42159" name="Rectangle 1032"/>
                <p:cNvSpPr>
                  <a:spLocks noChangeArrowheads="1"/>
                </p:cNvSpPr>
                <p:nvPr/>
              </p:nvSpPr>
              <p:spPr bwMode="auto">
                <a:xfrm>
                  <a:off x="0"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1" name="Group 1033"/>
              <p:cNvGrpSpPr>
                <a:grpSpLocks/>
              </p:cNvGrpSpPr>
              <p:nvPr/>
            </p:nvGrpSpPr>
            <p:grpSpPr bwMode="auto">
              <a:xfrm>
                <a:off x="917" y="0"/>
                <a:ext cx="981" cy="394"/>
                <a:chOff x="917" y="0"/>
                <a:chExt cx="981" cy="394"/>
              </a:xfrm>
            </p:grpSpPr>
            <p:sp>
              <p:nvSpPr>
                <p:cNvPr id="42156" name="Rectangle 1034"/>
                <p:cNvSpPr>
                  <a:spLocks noChangeArrowheads="1"/>
                </p:cNvSpPr>
                <p:nvPr/>
              </p:nvSpPr>
              <p:spPr bwMode="auto">
                <a:xfrm>
                  <a:off x="960" y="0"/>
                  <a:ext cx="895"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Good /Bad King</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42157" name="Rectangle 1035"/>
                <p:cNvSpPr>
                  <a:spLocks noChangeArrowheads="1"/>
                </p:cNvSpPr>
                <p:nvPr/>
              </p:nvSpPr>
              <p:spPr bwMode="auto">
                <a:xfrm>
                  <a:off x="917" y="0"/>
                  <a:ext cx="981"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2" name="Group 1036"/>
              <p:cNvGrpSpPr>
                <a:grpSpLocks/>
              </p:cNvGrpSpPr>
              <p:nvPr/>
            </p:nvGrpSpPr>
            <p:grpSpPr bwMode="auto">
              <a:xfrm>
                <a:off x="1898" y="0"/>
                <a:ext cx="917" cy="394"/>
                <a:chOff x="1898" y="0"/>
                <a:chExt cx="917" cy="394"/>
              </a:xfrm>
            </p:grpSpPr>
            <p:sp>
              <p:nvSpPr>
                <p:cNvPr id="42154" name="Rectangle 1037"/>
                <p:cNvSpPr>
                  <a:spLocks noChangeArrowheads="1"/>
                </p:cNvSpPr>
                <p:nvPr/>
              </p:nvSpPr>
              <p:spPr bwMode="auto">
                <a:xfrm>
                  <a:off x="1941"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Age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42155" name="Rectangle 1038"/>
                <p:cNvSpPr>
                  <a:spLocks noChangeArrowheads="1"/>
                </p:cNvSpPr>
                <p:nvPr/>
              </p:nvSpPr>
              <p:spPr bwMode="auto">
                <a:xfrm>
                  <a:off x="1898"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3" name="Group 1039"/>
              <p:cNvGrpSpPr>
                <a:grpSpLocks/>
              </p:cNvGrpSpPr>
              <p:nvPr/>
            </p:nvGrpSpPr>
            <p:grpSpPr bwMode="auto">
              <a:xfrm>
                <a:off x="2815" y="0"/>
                <a:ext cx="917" cy="394"/>
                <a:chOff x="2815" y="0"/>
                <a:chExt cx="917" cy="394"/>
              </a:xfrm>
            </p:grpSpPr>
            <p:sp>
              <p:nvSpPr>
                <p:cNvPr id="42152" name="Rectangle 1040"/>
                <p:cNvSpPr>
                  <a:spLocks noChangeArrowheads="1"/>
                </p:cNvSpPr>
                <p:nvPr/>
              </p:nvSpPr>
              <p:spPr bwMode="auto">
                <a:xfrm>
                  <a:off x="2858" y="0"/>
                  <a:ext cx="83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Years of Rule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42153" name="Rectangle 1041"/>
                <p:cNvSpPr>
                  <a:spLocks noChangeArrowheads="1"/>
                </p:cNvSpPr>
                <p:nvPr/>
              </p:nvSpPr>
              <p:spPr bwMode="auto">
                <a:xfrm>
                  <a:off x="2815" y="0"/>
                  <a:ext cx="91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4" name="Group 1042"/>
              <p:cNvGrpSpPr>
                <a:grpSpLocks/>
              </p:cNvGrpSpPr>
              <p:nvPr/>
            </p:nvGrpSpPr>
            <p:grpSpPr bwMode="auto">
              <a:xfrm>
                <a:off x="3732" y="0"/>
                <a:ext cx="807" cy="394"/>
                <a:chOff x="3732" y="0"/>
                <a:chExt cx="807" cy="394"/>
              </a:xfrm>
            </p:grpSpPr>
            <p:sp>
              <p:nvSpPr>
                <p:cNvPr id="42150" name="Rectangle 1043"/>
                <p:cNvSpPr>
                  <a:spLocks noChangeArrowheads="1"/>
                </p:cNvSpPr>
                <p:nvPr/>
              </p:nvSpPr>
              <p:spPr bwMode="auto">
                <a:xfrm>
                  <a:off x="3775" y="0"/>
                  <a:ext cx="721"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400" b="1">
                      <a:solidFill>
                        <a:srgbClr val="000000"/>
                      </a:solidFill>
                      <a:latin typeface="Palatino Linotype" pitchFamily="18" charset="0"/>
                    </a:rPr>
                    <a:t>Buried Where</a:t>
                  </a:r>
                  <a:endParaRPr lang="en-US" altLang="en-US" sz="1400">
                    <a:solidFill>
                      <a:srgbClr val="000000"/>
                    </a:solidFill>
                    <a:latin typeface="Courier" charset="0"/>
                    <a:cs typeface="Times New Roman" pitchFamily="18" charset="0"/>
                  </a:endParaRPr>
                </a:p>
                <a:p>
                  <a:pPr algn="ctr" fontAlgn="base">
                    <a:spcBef>
                      <a:spcPct val="0"/>
                    </a:spcBef>
                    <a:spcAft>
                      <a:spcPct val="0"/>
                    </a:spcAft>
                  </a:pPr>
                  <a:endParaRPr lang="en-US" altLang="en-US" sz="1400">
                    <a:solidFill>
                      <a:srgbClr val="000000"/>
                    </a:solidFill>
                  </a:endParaRPr>
                </a:p>
              </p:txBody>
            </p:sp>
            <p:sp>
              <p:nvSpPr>
                <p:cNvPr id="42151" name="Rectangle 1044"/>
                <p:cNvSpPr>
                  <a:spLocks noChangeArrowheads="1"/>
                </p:cNvSpPr>
                <p:nvPr/>
              </p:nvSpPr>
              <p:spPr bwMode="auto">
                <a:xfrm>
                  <a:off x="3732" y="0"/>
                  <a:ext cx="807" cy="39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5" name="Group 1045"/>
              <p:cNvGrpSpPr>
                <a:grpSpLocks/>
              </p:cNvGrpSpPr>
              <p:nvPr/>
            </p:nvGrpSpPr>
            <p:grpSpPr bwMode="auto">
              <a:xfrm>
                <a:off x="0" y="394"/>
                <a:ext cx="917" cy="384"/>
                <a:chOff x="0" y="394"/>
                <a:chExt cx="917" cy="384"/>
              </a:xfrm>
            </p:grpSpPr>
            <p:sp>
              <p:nvSpPr>
                <p:cNvPr id="42148" name="Rectangle 1046"/>
                <p:cNvSpPr>
                  <a:spLocks noChangeArrowheads="1"/>
                </p:cNvSpPr>
                <p:nvPr/>
              </p:nvSpPr>
              <p:spPr bwMode="auto">
                <a:xfrm>
                  <a:off x="43"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Manasseh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42149" name="Rectangle 1047"/>
                <p:cNvSpPr>
                  <a:spLocks noChangeArrowheads="1"/>
                </p:cNvSpPr>
                <p:nvPr/>
              </p:nvSpPr>
              <p:spPr bwMode="auto">
                <a:xfrm>
                  <a:off x="0"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6" name="Group 1048"/>
              <p:cNvGrpSpPr>
                <a:grpSpLocks/>
              </p:cNvGrpSpPr>
              <p:nvPr/>
            </p:nvGrpSpPr>
            <p:grpSpPr bwMode="auto">
              <a:xfrm>
                <a:off x="917" y="394"/>
                <a:ext cx="981" cy="384"/>
                <a:chOff x="917" y="394"/>
                <a:chExt cx="981" cy="384"/>
              </a:xfrm>
            </p:grpSpPr>
            <p:sp>
              <p:nvSpPr>
                <p:cNvPr id="42146" name="Rectangle 1049"/>
                <p:cNvSpPr>
                  <a:spLocks noChangeArrowheads="1"/>
                </p:cNvSpPr>
                <p:nvPr/>
              </p:nvSpPr>
              <p:spPr bwMode="auto">
                <a:xfrm>
                  <a:off x="960" y="39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47" name="Rectangle 1050"/>
                <p:cNvSpPr>
                  <a:spLocks noChangeArrowheads="1"/>
                </p:cNvSpPr>
                <p:nvPr/>
              </p:nvSpPr>
              <p:spPr bwMode="auto">
                <a:xfrm>
                  <a:off x="917" y="39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7" name="Group 1051"/>
              <p:cNvGrpSpPr>
                <a:grpSpLocks/>
              </p:cNvGrpSpPr>
              <p:nvPr/>
            </p:nvGrpSpPr>
            <p:grpSpPr bwMode="auto">
              <a:xfrm>
                <a:off x="1898" y="394"/>
                <a:ext cx="917" cy="384"/>
                <a:chOff x="1898" y="394"/>
                <a:chExt cx="917" cy="384"/>
              </a:xfrm>
            </p:grpSpPr>
            <p:sp>
              <p:nvSpPr>
                <p:cNvPr id="42144" name="Rectangle 1052"/>
                <p:cNvSpPr>
                  <a:spLocks noChangeArrowheads="1"/>
                </p:cNvSpPr>
                <p:nvPr/>
              </p:nvSpPr>
              <p:spPr bwMode="auto">
                <a:xfrm>
                  <a:off x="1941"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45" name="Rectangle 1053"/>
                <p:cNvSpPr>
                  <a:spLocks noChangeArrowheads="1"/>
                </p:cNvSpPr>
                <p:nvPr/>
              </p:nvSpPr>
              <p:spPr bwMode="auto">
                <a:xfrm>
                  <a:off x="1898"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8" name="Group 1054"/>
              <p:cNvGrpSpPr>
                <a:grpSpLocks/>
              </p:cNvGrpSpPr>
              <p:nvPr/>
            </p:nvGrpSpPr>
            <p:grpSpPr bwMode="auto">
              <a:xfrm>
                <a:off x="2815" y="394"/>
                <a:ext cx="917" cy="384"/>
                <a:chOff x="2815" y="394"/>
                <a:chExt cx="917" cy="384"/>
              </a:xfrm>
            </p:grpSpPr>
            <p:sp>
              <p:nvSpPr>
                <p:cNvPr id="42142" name="Rectangle 1055"/>
                <p:cNvSpPr>
                  <a:spLocks noChangeArrowheads="1"/>
                </p:cNvSpPr>
                <p:nvPr/>
              </p:nvSpPr>
              <p:spPr bwMode="auto">
                <a:xfrm>
                  <a:off x="2858" y="39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43" name="Rectangle 1056"/>
                <p:cNvSpPr>
                  <a:spLocks noChangeArrowheads="1"/>
                </p:cNvSpPr>
                <p:nvPr/>
              </p:nvSpPr>
              <p:spPr bwMode="auto">
                <a:xfrm>
                  <a:off x="2815" y="39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49" name="Group 1057"/>
              <p:cNvGrpSpPr>
                <a:grpSpLocks/>
              </p:cNvGrpSpPr>
              <p:nvPr/>
            </p:nvGrpSpPr>
            <p:grpSpPr bwMode="auto">
              <a:xfrm>
                <a:off x="3732" y="394"/>
                <a:ext cx="807" cy="384"/>
                <a:chOff x="3732" y="394"/>
                <a:chExt cx="807" cy="384"/>
              </a:xfrm>
            </p:grpSpPr>
            <p:sp>
              <p:nvSpPr>
                <p:cNvPr id="42140" name="Rectangle 1058"/>
                <p:cNvSpPr>
                  <a:spLocks noChangeArrowheads="1"/>
                </p:cNvSpPr>
                <p:nvPr/>
              </p:nvSpPr>
              <p:spPr bwMode="auto">
                <a:xfrm>
                  <a:off x="3775" y="39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41" name="Rectangle 1059"/>
                <p:cNvSpPr>
                  <a:spLocks noChangeArrowheads="1"/>
                </p:cNvSpPr>
                <p:nvPr/>
              </p:nvSpPr>
              <p:spPr bwMode="auto">
                <a:xfrm>
                  <a:off x="3732" y="39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0" name="Group 1060"/>
              <p:cNvGrpSpPr>
                <a:grpSpLocks/>
              </p:cNvGrpSpPr>
              <p:nvPr/>
            </p:nvGrpSpPr>
            <p:grpSpPr bwMode="auto">
              <a:xfrm>
                <a:off x="0" y="778"/>
                <a:ext cx="917" cy="384"/>
                <a:chOff x="0" y="778"/>
                <a:chExt cx="917" cy="384"/>
              </a:xfrm>
            </p:grpSpPr>
            <p:sp>
              <p:nvSpPr>
                <p:cNvPr id="42138" name="Rectangle 1061"/>
                <p:cNvSpPr>
                  <a:spLocks noChangeArrowheads="1"/>
                </p:cNvSpPr>
                <p:nvPr/>
              </p:nvSpPr>
              <p:spPr bwMode="auto">
                <a:xfrm>
                  <a:off x="43"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Amon</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42139" name="Rectangle 1062"/>
                <p:cNvSpPr>
                  <a:spLocks noChangeArrowheads="1"/>
                </p:cNvSpPr>
                <p:nvPr/>
              </p:nvSpPr>
              <p:spPr bwMode="auto">
                <a:xfrm>
                  <a:off x="0"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1" name="Group 1063"/>
              <p:cNvGrpSpPr>
                <a:grpSpLocks/>
              </p:cNvGrpSpPr>
              <p:nvPr/>
            </p:nvGrpSpPr>
            <p:grpSpPr bwMode="auto">
              <a:xfrm>
                <a:off x="917" y="778"/>
                <a:ext cx="981" cy="384"/>
                <a:chOff x="917" y="778"/>
                <a:chExt cx="981" cy="384"/>
              </a:xfrm>
            </p:grpSpPr>
            <p:sp>
              <p:nvSpPr>
                <p:cNvPr id="42136" name="Rectangle 1064"/>
                <p:cNvSpPr>
                  <a:spLocks noChangeArrowheads="1"/>
                </p:cNvSpPr>
                <p:nvPr/>
              </p:nvSpPr>
              <p:spPr bwMode="auto">
                <a:xfrm>
                  <a:off x="960" y="77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37" name="Rectangle 1065"/>
                <p:cNvSpPr>
                  <a:spLocks noChangeArrowheads="1"/>
                </p:cNvSpPr>
                <p:nvPr/>
              </p:nvSpPr>
              <p:spPr bwMode="auto">
                <a:xfrm>
                  <a:off x="917" y="77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2" name="Group 1066"/>
              <p:cNvGrpSpPr>
                <a:grpSpLocks/>
              </p:cNvGrpSpPr>
              <p:nvPr/>
            </p:nvGrpSpPr>
            <p:grpSpPr bwMode="auto">
              <a:xfrm>
                <a:off x="1898" y="778"/>
                <a:ext cx="917" cy="384"/>
                <a:chOff x="1898" y="778"/>
                <a:chExt cx="917" cy="384"/>
              </a:xfrm>
            </p:grpSpPr>
            <p:sp>
              <p:nvSpPr>
                <p:cNvPr id="42134" name="Rectangle 1067"/>
                <p:cNvSpPr>
                  <a:spLocks noChangeArrowheads="1"/>
                </p:cNvSpPr>
                <p:nvPr/>
              </p:nvSpPr>
              <p:spPr bwMode="auto">
                <a:xfrm>
                  <a:off x="1941"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35" name="Rectangle 1068"/>
                <p:cNvSpPr>
                  <a:spLocks noChangeArrowheads="1"/>
                </p:cNvSpPr>
                <p:nvPr/>
              </p:nvSpPr>
              <p:spPr bwMode="auto">
                <a:xfrm>
                  <a:off x="1898"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3" name="Group 1069"/>
              <p:cNvGrpSpPr>
                <a:grpSpLocks/>
              </p:cNvGrpSpPr>
              <p:nvPr/>
            </p:nvGrpSpPr>
            <p:grpSpPr bwMode="auto">
              <a:xfrm>
                <a:off x="2815" y="778"/>
                <a:ext cx="917" cy="384"/>
                <a:chOff x="2815" y="778"/>
                <a:chExt cx="917" cy="384"/>
              </a:xfrm>
            </p:grpSpPr>
            <p:sp>
              <p:nvSpPr>
                <p:cNvPr id="42132" name="Rectangle 1070"/>
                <p:cNvSpPr>
                  <a:spLocks noChangeArrowheads="1"/>
                </p:cNvSpPr>
                <p:nvPr/>
              </p:nvSpPr>
              <p:spPr bwMode="auto">
                <a:xfrm>
                  <a:off x="2858" y="77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33" name="Rectangle 1071"/>
                <p:cNvSpPr>
                  <a:spLocks noChangeArrowheads="1"/>
                </p:cNvSpPr>
                <p:nvPr/>
              </p:nvSpPr>
              <p:spPr bwMode="auto">
                <a:xfrm>
                  <a:off x="2815" y="77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4" name="Group 1072"/>
              <p:cNvGrpSpPr>
                <a:grpSpLocks/>
              </p:cNvGrpSpPr>
              <p:nvPr/>
            </p:nvGrpSpPr>
            <p:grpSpPr bwMode="auto">
              <a:xfrm>
                <a:off x="3732" y="778"/>
                <a:ext cx="807" cy="384"/>
                <a:chOff x="3732" y="778"/>
                <a:chExt cx="807" cy="384"/>
              </a:xfrm>
            </p:grpSpPr>
            <p:sp>
              <p:nvSpPr>
                <p:cNvPr id="42130" name="Rectangle 1073"/>
                <p:cNvSpPr>
                  <a:spLocks noChangeArrowheads="1"/>
                </p:cNvSpPr>
                <p:nvPr/>
              </p:nvSpPr>
              <p:spPr bwMode="auto">
                <a:xfrm>
                  <a:off x="3775" y="77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31" name="Rectangle 1074"/>
                <p:cNvSpPr>
                  <a:spLocks noChangeArrowheads="1"/>
                </p:cNvSpPr>
                <p:nvPr/>
              </p:nvSpPr>
              <p:spPr bwMode="auto">
                <a:xfrm>
                  <a:off x="3732" y="77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5" name="Group 1075"/>
              <p:cNvGrpSpPr>
                <a:grpSpLocks/>
              </p:cNvGrpSpPr>
              <p:nvPr/>
            </p:nvGrpSpPr>
            <p:grpSpPr bwMode="auto">
              <a:xfrm>
                <a:off x="0" y="1162"/>
                <a:ext cx="917" cy="384"/>
                <a:chOff x="0" y="1162"/>
                <a:chExt cx="917" cy="384"/>
              </a:xfrm>
            </p:grpSpPr>
            <p:sp>
              <p:nvSpPr>
                <p:cNvPr id="42128" name="Rectangle 1076"/>
                <p:cNvSpPr>
                  <a:spLocks noChangeArrowheads="1"/>
                </p:cNvSpPr>
                <p:nvPr/>
              </p:nvSpPr>
              <p:spPr bwMode="auto">
                <a:xfrm>
                  <a:off x="43"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fontAlgn="base">
                    <a:spcBef>
                      <a:spcPct val="0"/>
                    </a:spcBef>
                    <a:spcAft>
                      <a:spcPct val="0"/>
                    </a:spcAft>
                  </a:pPr>
                  <a:r>
                    <a:rPr lang="en-US" altLang="en-US" sz="1400" b="1">
                      <a:solidFill>
                        <a:srgbClr val="000000"/>
                      </a:solidFill>
                    </a:rPr>
                    <a:t>Josiah</a:t>
                  </a:r>
                </a:p>
              </p:txBody>
            </p:sp>
            <p:sp>
              <p:nvSpPr>
                <p:cNvPr id="42129" name="Rectangle 1077"/>
                <p:cNvSpPr>
                  <a:spLocks noChangeArrowheads="1"/>
                </p:cNvSpPr>
                <p:nvPr/>
              </p:nvSpPr>
              <p:spPr bwMode="auto">
                <a:xfrm>
                  <a:off x="0"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6" name="Group 1078"/>
              <p:cNvGrpSpPr>
                <a:grpSpLocks/>
              </p:cNvGrpSpPr>
              <p:nvPr/>
            </p:nvGrpSpPr>
            <p:grpSpPr bwMode="auto">
              <a:xfrm>
                <a:off x="917" y="1162"/>
                <a:ext cx="981" cy="384"/>
                <a:chOff x="917" y="1162"/>
                <a:chExt cx="981" cy="384"/>
              </a:xfrm>
            </p:grpSpPr>
            <p:sp>
              <p:nvSpPr>
                <p:cNvPr id="42126" name="Rectangle 1079"/>
                <p:cNvSpPr>
                  <a:spLocks noChangeArrowheads="1"/>
                </p:cNvSpPr>
                <p:nvPr/>
              </p:nvSpPr>
              <p:spPr bwMode="auto">
                <a:xfrm>
                  <a:off x="960" y="1162"/>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27" name="Rectangle 1080"/>
                <p:cNvSpPr>
                  <a:spLocks noChangeArrowheads="1"/>
                </p:cNvSpPr>
                <p:nvPr/>
              </p:nvSpPr>
              <p:spPr bwMode="auto">
                <a:xfrm>
                  <a:off x="917" y="1162"/>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7" name="Group 1081"/>
              <p:cNvGrpSpPr>
                <a:grpSpLocks/>
              </p:cNvGrpSpPr>
              <p:nvPr/>
            </p:nvGrpSpPr>
            <p:grpSpPr bwMode="auto">
              <a:xfrm>
                <a:off x="1898" y="1162"/>
                <a:ext cx="917" cy="384"/>
                <a:chOff x="1898" y="1162"/>
                <a:chExt cx="917" cy="384"/>
              </a:xfrm>
            </p:grpSpPr>
            <p:sp>
              <p:nvSpPr>
                <p:cNvPr id="42124" name="Rectangle 1082"/>
                <p:cNvSpPr>
                  <a:spLocks noChangeArrowheads="1"/>
                </p:cNvSpPr>
                <p:nvPr/>
              </p:nvSpPr>
              <p:spPr bwMode="auto">
                <a:xfrm>
                  <a:off x="1941"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25" name="Rectangle 1083"/>
                <p:cNvSpPr>
                  <a:spLocks noChangeArrowheads="1"/>
                </p:cNvSpPr>
                <p:nvPr/>
              </p:nvSpPr>
              <p:spPr bwMode="auto">
                <a:xfrm>
                  <a:off x="1898"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8" name="Group 1084"/>
              <p:cNvGrpSpPr>
                <a:grpSpLocks/>
              </p:cNvGrpSpPr>
              <p:nvPr/>
            </p:nvGrpSpPr>
            <p:grpSpPr bwMode="auto">
              <a:xfrm>
                <a:off x="2815" y="1162"/>
                <a:ext cx="917" cy="384"/>
                <a:chOff x="2815" y="1162"/>
                <a:chExt cx="917" cy="384"/>
              </a:xfrm>
            </p:grpSpPr>
            <p:sp>
              <p:nvSpPr>
                <p:cNvPr id="42122" name="Rectangle 1085"/>
                <p:cNvSpPr>
                  <a:spLocks noChangeArrowheads="1"/>
                </p:cNvSpPr>
                <p:nvPr/>
              </p:nvSpPr>
              <p:spPr bwMode="auto">
                <a:xfrm>
                  <a:off x="2858" y="1162"/>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23" name="Rectangle 1086"/>
                <p:cNvSpPr>
                  <a:spLocks noChangeArrowheads="1"/>
                </p:cNvSpPr>
                <p:nvPr/>
              </p:nvSpPr>
              <p:spPr bwMode="auto">
                <a:xfrm>
                  <a:off x="2815" y="1162"/>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59" name="Group 1087"/>
              <p:cNvGrpSpPr>
                <a:grpSpLocks/>
              </p:cNvGrpSpPr>
              <p:nvPr/>
            </p:nvGrpSpPr>
            <p:grpSpPr bwMode="auto">
              <a:xfrm>
                <a:off x="3732" y="1162"/>
                <a:ext cx="807" cy="384"/>
                <a:chOff x="3732" y="1162"/>
                <a:chExt cx="807" cy="384"/>
              </a:xfrm>
            </p:grpSpPr>
            <p:sp>
              <p:nvSpPr>
                <p:cNvPr id="42120" name="Rectangle 1088"/>
                <p:cNvSpPr>
                  <a:spLocks noChangeArrowheads="1"/>
                </p:cNvSpPr>
                <p:nvPr/>
              </p:nvSpPr>
              <p:spPr bwMode="auto">
                <a:xfrm>
                  <a:off x="3775" y="1162"/>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21" name="Rectangle 1089"/>
                <p:cNvSpPr>
                  <a:spLocks noChangeArrowheads="1"/>
                </p:cNvSpPr>
                <p:nvPr/>
              </p:nvSpPr>
              <p:spPr bwMode="auto">
                <a:xfrm>
                  <a:off x="3732" y="1162"/>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0" name="Group 1090"/>
              <p:cNvGrpSpPr>
                <a:grpSpLocks/>
              </p:cNvGrpSpPr>
              <p:nvPr/>
            </p:nvGrpSpPr>
            <p:grpSpPr bwMode="auto">
              <a:xfrm>
                <a:off x="0" y="1546"/>
                <a:ext cx="917" cy="384"/>
                <a:chOff x="0" y="1546"/>
                <a:chExt cx="917" cy="384"/>
              </a:xfrm>
            </p:grpSpPr>
            <p:sp>
              <p:nvSpPr>
                <p:cNvPr id="42118" name="Rectangle 1091"/>
                <p:cNvSpPr>
                  <a:spLocks noChangeArrowheads="1"/>
                </p:cNvSpPr>
                <p:nvPr/>
              </p:nvSpPr>
              <p:spPr bwMode="auto">
                <a:xfrm>
                  <a:off x="43"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Jehoahaz</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42119" name="Rectangle 1092"/>
                <p:cNvSpPr>
                  <a:spLocks noChangeArrowheads="1"/>
                </p:cNvSpPr>
                <p:nvPr/>
              </p:nvSpPr>
              <p:spPr bwMode="auto">
                <a:xfrm>
                  <a:off x="0"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1" name="Group 1093"/>
              <p:cNvGrpSpPr>
                <a:grpSpLocks/>
              </p:cNvGrpSpPr>
              <p:nvPr/>
            </p:nvGrpSpPr>
            <p:grpSpPr bwMode="auto">
              <a:xfrm>
                <a:off x="917" y="1546"/>
                <a:ext cx="981" cy="384"/>
                <a:chOff x="917" y="1546"/>
                <a:chExt cx="981" cy="384"/>
              </a:xfrm>
            </p:grpSpPr>
            <p:sp>
              <p:nvSpPr>
                <p:cNvPr id="42116" name="Rectangle 1094"/>
                <p:cNvSpPr>
                  <a:spLocks noChangeArrowheads="1"/>
                </p:cNvSpPr>
                <p:nvPr/>
              </p:nvSpPr>
              <p:spPr bwMode="auto">
                <a:xfrm>
                  <a:off x="960" y="1546"/>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17" name="Rectangle 1095"/>
                <p:cNvSpPr>
                  <a:spLocks noChangeArrowheads="1"/>
                </p:cNvSpPr>
                <p:nvPr/>
              </p:nvSpPr>
              <p:spPr bwMode="auto">
                <a:xfrm>
                  <a:off x="917" y="1546"/>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2" name="Group 1096"/>
              <p:cNvGrpSpPr>
                <a:grpSpLocks/>
              </p:cNvGrpSpPr>
              <p:nvPr/>
            </p:nvGrpSpPr>
            <p:grpSpPr bwMode="auto">
              <a:xfrm>
                <a:off x="1898" y="1546"/>
                <a:ext cx="917" cy="384"/>
                <a:chOff x="1898" y="1546"/>
                <a:chExt cx="917" cy="384"/>
              </a:xfrm>
            </p:grpSpPr>
            <p:sp>
              <p:nvSpPr>
                <p:cNvPr id="42114" name="Rectangle 1097"/>
                <p:cNvSpPr>
                  <a:spLocks noChangeArrowheads="1"/>
                </p:cNvSpPr>
                <p:nvPr/>
              </p:nvSpPr>
              <p:spPr bwMode="auto">
                <a:xfrm>
                  <a:off x="1941"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15" name="Rectangle 1098"/>
                <p:cNvSpPr>
                  <a:spLocks noChangeArrowheads="1"/>
                </p:cNvSpPr>
                <p:nvPr/>
              </p:nvSpPr>
              <p:spPr bwMode="auto">
                <a:xfrm>
                  <a:off x="1898"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3" name="Group 1099"/>
              <p:cNvGrpSpPr>
                <a:grpSpLocks/>
              </p:cNvGrpSpPr>
              <p:nvPr/>
            </p:nvGrpSpPr>
            <p:grpSpPr bwMode="auto">
              <a:xfrm>
                <a:off x="2815" y="1546"/>
                <a:ext cx="917" cy="384"/>
                <a:chOff x="2815" y="1546"/>
                <a:chExt cx="917" cy="384"/>
              </a:xfrm>
            </p:grpSpPr>
            <p:sp>
              <p:nvSpPr>
                <p:cNvPr id="42112" name="Rectangle 1100"/>
                <p:cNvSpPr>
                  <a:spLocks noChangeArrowheads="1"/>
                </p:cNvSpPr>
                <p:nvPr/>
              </p:nvSpPr>
              <p:spPr bwMode="auto">
                <a:xfrm>
                  <a:off x="2858" y="1546"/>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13" name="Rectangle 1101"/>
                <p:cNvSpPr>
                  <a:spLocks noChangeArrowheads="1"/>
                </p:cNvSpPr>
                <p:nvPr/>
              </p:nvSpPr>
              <p:spPr bwMode="auto">
                <a:xfrm>
                  <a:off x="2815" y="1546"/>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4" name="Group 1102"/>
              <p:cNvGrpSpPr>
                <a:grpSpLocks/>
              </p:cNvGrpSpPr>
              <p:nvPr/>
            </p:nvGrpSpPr>
            <p:grpSpPr bwMode="auto">
              <a:xfrm>
                <a:off x="3732" y="1546"/>
                <a:ext cx="807" cy="384"/>
                <a:chOff x="3732" y="1546"/>
                <a:chExt cx="807" cy="384"/>
              </a:xfrm>
            </p:grpSpPr>
            <p:sp>
              <p:nvSpPr>
                <p:cNvPr id="42110" name="Rectangle 1103"/>
                <p:cNvSpPr>
                  <a:spLocks noChangeArrowheads="1"/>
                </p:cNvSpPr>
                <p:nvPr/>
              </p:nvSpPr>
              <p:spPr bwMode="auto">
                <a:xfrm>
                  <a:off x="3775" y="1546"/>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11" name="Rectangle 1104"/>
                <p:cNvSpPr>
                  <a:spLocks noChangeArrowheads="1"/>
                </p:cNvSpPr>
                <p:nvPr/>
              </p:nvSpPr>
              <p:spPr bwMode="auto">
                <a:xfrm>
                  <a:off x="3732" y="1546"/>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5" name="Group 1105"/>
              <p:cNvGrpSpPr>
                <a:grpSpLocks/>
              </p:cNvGrpSpPr>
              <p:nvPr/>
            </p:nvGrpSpPr>
            <p:grpSpPr bwMode="auto">
              <a:xfrm>
                <a:off x="0" y="1930"/>
                <a:ext cx="917" cy="384"/>
                <a:chOff x="0" y="1930"/>
                <a:chExt cx="917" cy="384"/>
              </a:xfrm>
            </p:grpSpPr>
            <p:sp>
              <p:nvSpPr>
                <p:cNvPr id="42108" name="Rectangle 1106"/>
                <p:cNvSpPr>
                  <a:spLocks noChangeArrowheads="1"/>
                </p:cNvSpPr>
                <p:nvPr/>
              </p:nvSpPr>
              <p:spPr bwMode="auto">
                <a:xfrm>
                  <a:off x="43"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Jehoiakim</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42109" name="Rectangle 1107"/>
                <p:cNvSpPr>
                  <a:spLocks noChangeArrowheads="1"/>
                </p:cNvSpPr>
                <p:nvPr/>
              </p:nvSpPr>
              <p:spPr bwMode="auto">
                <a:xfrm>
                  <a:off x="0"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6" name="Group 1108"/>
              <p:cNvGrpSpPr>
                <a:grpSpLocks/>
              </p:cNvGrpSpPr>
              <p:nvPr/>
            </p:nvGrpSpPr>
            <p:grpSpPr bwMode="auto">
              <a:xfrm>
                <a:off x="917" y="1930"/>
                <a:ext cx="981" cy="384"/>
                <a:chOff x="917" y="1930"/>
                <a:chExt cx="981" cy="384"/>
              </a:xfrm>
            </p:grpSpPr>
            <p:sp>
              <p:nvSpPr>
                <p:cNvPr id="42106" name="Rectangle 1109"/>
                <p:cNvSpPr>
                  <a:spLocks noChangeArrowheads="1"/>
                </p:cNvSpPr>
                <p:nvPr/>
              </p:nvSpPr>
              <p:spPr bwMode="auto">
                <a:xfrm>
                  <a:off x="960" y="1930"/>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07" name="Rectangle 1110"/>
                <p:cNvSpPr>
                  <a:spLocks noChangeArrowheads="1"/>
                </p:cNvSpPr>
                <p:nvPr/>
              </p:nvSpPr>
              <p:spPr bwMode="auto">
                <a:xfrm>
                  <a:off x="917" y="1930"/>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7" name="Group 1111"/>
              <p:cNvGrpSpPr>
                <a:grpSpLocks/>
              </p:cNvGrpSpPr>
              <p:nvPr/>
            </p:nvGrpSpPr>
            <p:grpSpPr bwMode="auto">
              <a:xfrm>
                <a:off x="1898" y="1930"/>
                <a:ext cx="917" cy="384"/>
                <a:chOff x="1898" y="1930"/>
                <a:chExt cx="917" cy="384"/>
              </a:xfrm>
            </p:grpSpPr>
            <p:sp>
              <p:nvSpPr>
                <p:cNvPr id="42104" name="Rectangle 1112"/>
                <p:cNvSpPr>
                  <a:spLocks noChangeArrowheads="1"/>
                </p:cNvSpPr>
                <p:nvPr/>
              </p:nvSpPr>
              <p:spPr bwMode="auto">
                <a:xfrm>
                  <a:off x="1941"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05" name="Rectangle 1113"/>
                <p:cNvSpPr>
                  <a:spLocks noChangeArrowheads="1"/>
                </p:cNvSpPr>
                <p:nvPr/>
              </p:nvSpPr>
              <p:spPr bwMode="auto">
                <a:xfrm>
                  <a:off x="1898"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8" name="Group 1114"/>
              <p:cNvGrpSpPr>
                <a:grpSpLocks/>
              </p:cNvGrpSpPr>
              <p:nvPr/>
            </p:nvGrpSpPr>
            <p:grpSpPr bwMode="auto">
              <a:xfrm>
                <a:off x="2815" y="1930"/>
                <a:ext cx="917" cy="384"/>
                <a:chOff x="2815" y="1930"/>
                <a:chExt cx="917" cy="384"/>
              </a:xfrm>
            </p:grpSpPr>
            <p:sp>
              <p:nvSpPr>
                <p:cNvPr id="42102" name="Rectangle 1115"/>
                <p:cNvSpPr>
                  <a:spLocks noChangeArrowheads="1"/>
                </p:cNvSpPr>
                <p:nvPr/>
              </p:nvSpPr>
              <p:spPr bwMode="auto">
                <a:xfrm>
                  <a:off x="2858" y="1930"/>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03" name="Rectangle 1116"/>
                <p:cNvSpPr>
                  <a:spLocks noChangeArrowheads="1"/>
                </p:cNvSpPr>
                <p:nvPr/>
              </p:nvSpPr>
              <p:spPr bwMode="auto">
                <a:xfrm>
                  <a:off x="2815" y="1930"/>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69" name="Group 1117"/>
              <p:cNvGrpSpPr>
                <a:grpSpLocks/>
              </p:cNvGrpSpPr>
              <p:nvPr/>
            </p:nvGrpSpPr>
            <p:grpSpPr bwMode="auto">
              <a:xfrm>
                <a:off x="3732" y="1930"/>
                <a:ext cx="807" cy="384"/>
                <a:chOff x="3732" y="1930"/>
                <a:chExt cx="807" cy="384"/>
              </a:xfrm>
            </p:grpSpPr>
            <p:sp>
              <p:nvSpPr>
                <p:cNvPr id="42100" name="Rectangle 1118"/>
                <p:cNvSpPr>
                  <a:spLocks noChangeArrowheads="1"/>
                </p:cNvSpPr>
                <p:nvPr/>
              </p:nvSpPr>
              <p:spPr bwMode="auto">
                <a:xfrm>
                  <a:off x="3775" y="1930"/>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101" name="Rectangle 1119"/>
                <p:cNvSpPr>
                  <a:spLocks noChangeArrowheads="1"/>
                </p:cNvSpPr>
                <p:nvPr/>
              </p:nvSpPr>
              <p:spPr bwMode="auto">
                <a:xfrm>
                  <a:off x="3732" y="1930"/>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0" name="Group 1120"/>
              <p:cNvGrpSpPr>
                <a:grpSpLocks/>
              </p:cNvGrpSpPr>
              <p:nvPr/>
            </p:nvGrpSpPr>
            <p:grpSpPr bwMode="auto">
              <a:xfrm>
                <a:off x="0" y="2314"/>
                <a:ext cx="917" cy="384"/>
                <a:chOff x="0" y="2314"/>
                <a:chExt cx="917" cy="384"/>
              </a:xfrm>
            </p:grpSpPr>
            <p:sp>
              <p:nvSpPr>
                <p:cNvPr id="42098" name="Rectangle 1121"/>
                <p:cNvSpPr>
                  <a:spLocks noChangeArrowheads="1"/>
                </p:cNvSpPr>
                <p:nvPr/>
              </p:nvSpPr>
              <p:spPr bwMode="auto">
                <a:xfrm>
                  <a:off x="43"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fontAlgn="base">
                    <a:spcBef>
                      <a:spcPct val="0"/>
                    </a:spcBef>
                    <a:spcAft>
                      <a:spcPct val="0"/>
                    </a:spcAft>
                  </a:pPr>
                  <a:r>
                    <a:rPr lang="en-US" altLang="en-US" sz="1400" b="1">
                      <a:solidFill>
                        <a:srgbClr val="000000"/>
                      </a:solidFill>
                      <a:latin typeface="Palatino Linotype" pitchFamily="18" charset="0"/>
                    </a:rPr>
                    <a:t>Jehoiachin</a:t>
                  </a:r>
                </a:p>
              </p:txBody>
            </p:sp>
            <p:sp>
              <p:nvSpPr>
                <p:cNvPr id="42099" name="Rectangle 1122"/>
                <p:cNvSpPr>
                  <a:spLocks noChangeArrowheads="1"/>
                </p:cNvSpPr>
                <p:nvPr/>
              </p:nvSpPr>
              <p:spPr bwMode="auto">
                <a:xfrm>
                  <a:off x="0"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1" name="Group 1123"/>
              <p:cNvGrpSpPr>
                <a:grpSpLocks/>
              </p:cNvGrpSpPr>
              <p:nvPr/>
            </p:nvGrpSpPr>
            <p:grpSpPr bwMode="auto">
              <a:xfrm>
                <a:off x="917" y="2314"/>
                <a:ext cx="981" cy="384"/>
                <a:chOff x="917" y="2314"/>
                <a:chExt cx="981" cy="384"/>
              </a:xfrm>
            </p:grpSpPr>
            <p:sp>
              <p:nvSpPr>
                <p:cNvPr id="42096" name="Rectangle 1124"/>
                <p:cNvSpPr>
                  <a:spLocks noChangeArrowheads="1"/>
                </p:cNvSpPr>
                <p:nvPr/>
              </p:nvSpPr>
              <p:spPr bwMode="auto">
                <a:xfrm>
                  <a:off x="960" y="2314"/>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097" name="Rectangle 1125"/>
                <p:cNvSpPr>
                  <a:spLocks noChangeArrowheads="1"/>
                </p:cNvSpPr>
                <p:nvPr/>
              </p:nvSpPr>
              <p:spPr bwMode="auto">
                <a:xfrm>
                  <a:off x="917" y="2314"/>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2" name="Group 1126"/>
              <p:cNvGrpSpPr>
                <a:grpSpLocks/>
              </p:cNvGrpSpPr>
              <p:nvPr/>
            </p:nvGrpSpPr>
            <p:grpSpPr bwMode="auto">
              <a:xfrm>
                <a:off x="1898" y="2314"/>
                <a:ext cx="917" cy="384"/>
                <a:chOff x="1898" y="2314"/>
                <a:chExt cx="917" cy="384"/>
              </a:xfrm>
            </p:grpSpPr>
            <p:sp>
              <p:nvSpPr>
                <p:cNvPr id="42094" name="Rectangle 1127"/>
                <p:cNvSpPr>
                  <a:spLocks noChangeArrowheads="1"/>
                </p:cNvSpPr>
                <p:nvPr/>
              </p:nvSpPr>
              <p:spPr bwMode="auto">
                <a:xfrm>
                  <a:off x="1941"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095" name="Rectangle 1128"/>
                <p:cNvSpPr>
                  <a:spLocks noChangeArrowheads="1"/>
                </p:cNvSpPr>
                <p:nvPr/>
              </p:nvSpPr>
              <p:spPr bwMode="auto">
                <a:xfrm>
                  <a:off x="1898"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3" name="Group 1129"/>
              <p:cNvGrpSpPr>
                <a:grpSpLocks/>
              </p:cNvGrpSpPr>
              <p:nvPr/>
            </p:nvGrpSpPr>
            <p:grpSpPr bwMode="auto">
              <a:xfrm>
                <a:off x="2815" y="2314"/>
                <a:ext cx="917" cy="384"/>
                <a:chOff x="2815" y="2314"/>
                <a:chExt cx="917" cy="384"/>
              </a:xfrm>
            </p:grpSpPr>
            <p:sp>
              <p:nvSpPr>
                <p:cNvPr id="42092" name="Rectangle 1130"/>
                <p:cNvSpPr>
                  <a:spLocks noChangeArrowheads="1"/>
                </p:cNvSpPr>
                <p:nvPr/>
              </p:nvSpPr>
              <p:spPr bwMode="auto">
                <a:xfrm>
                  <a:off x="2858" y="2314"/>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093" name="Rectangle 1131"/>
                <p:cNvSpPr>
                  <a:spLocks noChangeArrowheads="1"/>
                </p:cNvSpPr>
                <p:nvPr/>
              </p:nvSpPr>
              <p:spPr bwMode="auto">
                <a:xfrm>
                  <a:off x="2815" y="2314"/>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4" name="Group 1132"/>
              <p:cNvGrpSpPr>
                <a:grpSpLocks/>
              </p:cNvGrpSpPr>
              <p:nvPr/>
            </p:nvGrpSpPr>
            <p:grpSpPr bwMode="auto">
              <a:xfrm>
                <a:off x="3732" y="2314"/>
                <a:ext cx="807" cy="384"/>
                <a:chOff x="3732" y="2314"/>
                <a:chExt cx="807" cy="384"/>
              </a:xfrm>
            </p:grpSpPr>
            <p:sp>
              <p:nvSpPr>
                <p:cNvPr id="42090" name="Rectangle 1133"/>
                <p:cNvSpPr>
                  <a:spLocks noChangeArrowheads="1"/>
                </p:cNvSpPr>
                <p:nvPr/>
              </p:nvSpPr>
              <p:spPr bwMode="auto">
                <a:xfrm>
                  <a:off x="3775" y="2314"/>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091" name="Rectangle 1134"/>
                <p:cNvSpPr>
                  <a:spLocks noChangeArrowheads="1"/>
                </p:cNvSpPr>
                <p:nvPr/>
              </p:nvSpPr>
              <p:spPr bwMode="auto">
                <a:xfrm>
                  <a:off x="3732" y="2314"/>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5" name="Group 1135"/>
              <p:cNvGrpSpPr>
                <a:grpSpLocks/>
              </p:cNvGrpSpPr>
              <p:nvPr/>
            </p:nvGrpSpPr>
            <p:grpSpPr bwMode="auto">
              <a:xfrm>
                <a:off x="0" y="2698"/>
                <a:ext cx="917" cy="384"/>
                <a:chOff x="0" y="2698"/>
                <a:chExt cx="917" cy="384"/>
              </a:xfrm>
            </p:grpSpPr>
            <p:sp>
              <p:nvSpPr>
                <p:cNvPr id="42088" name="Rectangle 1136"/>
                <p:cNvSpPr>
                  <a:spLocks noChangeArrowheads="1"/>
                </p:cNvSpPr>
                <p:nvPr/>
              </p:nvSpPr>
              <p:spPr bwMode="auto">
                <a:xfrm>
                  <a:off x="43"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b="1">
                      <a:solidFill>
                        <a:srgbClr val="000000"/>
                      </a:solidFill>
                      <a:latin typeface="Palatino Linotype" pitchFamily="18" charset="0"/>
                    </a:rPr>
                    <a:t>Zedekiah</a:t>
                  </a:r>
                  <a:endParaRPr lang="en-US" altLang="en-US" sz="1400">
                    <a:solidFill>
                      <a:srgbClr val="000000"/>
                    </a:solidFill>
                    <a:latin typeface="Courier" charset="0"/>
                    <a:cs typeface="Times New Roman" pitchFamily="18" charset="0"/>
                  </a:endParaRPr>
                </a:p>
                <a:p>
                  <a:pPr fontAlgn="base">
                    <a:spcBef>
                      <a:spcPct val="0"/>
                    </a:spcBef>
                    <a:spcAft>
                      <a:spcPct val="0"/>
                    </a:spcAft>
                  </a:pPr>
                  <a:endParaRPr lang="en-US" altLang="en-US" sz="1400">
                    <a:solidFill>
                      <a:srgbClr val="000000"/>
                    </a:solidFill>
                  </a:endParaRPr>
                </a:p>
              </p:txBody>
            </p:sp>
            <p:sp>
              <p:nvSpPr>
                <p:cNvPr id="42089" name="Rectangle 1137"/>
                <p:cNvSpPr>
                  <a:spLocks noChangeArrowheads="1"/>
                </p:cNvSpPr>
                <p:nvPr/>
              </p:nvSpPr>
              <p:spPr bwMode="auto">
                <a:xfrm>
                  <a:off x="0"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6" name="Group 1138"/>
              <p:cNvGrpSpPr>
                <a:grpSpLocks/>
              </p:cNvGrpSpPr>
              <p:nvPr/>
            </p:nvGrpSpPr>
            <p:grpSpPr bwMode="auto">
              <a:xfrm>
                <a:off x="917" y="2698"/>
                <a:ext cx="981" cy="384"/>
                <a:chOff x="917" y="2698"/>
                <a:chExt cx="981" cy="384"/>
              </a:xfrm>
            </p:grpSpPr>
            <p:sp>
              <p:nvSpPr>
                <p:cNvPr id="42086" name="Rectangle 1139"/>
                <p:cNvSpPr>
                  <a:spLocks noChangeArrowheads="1"/>
                </p:cNvSpPr>
                <p:nvPr/>
              </p:nvSpPr>
              <p:spPr bwMode="auto">
                <a:xfrm>
                  <a:off x="960" y="2698"/>
                  <a:ext cx="89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087" name="Rectangle 1140"/>
                <p:cNvSpPr>
                  <a:spLocks noChangeArrowheads="1"/>
                </p:cNvSpPr>
                <p:nvPr/>
              </p:nvSpPr>
              <p:spPr bwMode="auto">
                <a:xfrm>
                  <a:off x="917" y="2698"/>
                  <a:ext cx="981"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7" name="Group 1141"/>
              <p:cNvGrpSpPr>
                <a:grpSpLocks/>
              </p:cNvGrpSpPr>
              <p:nvPr/>
            </p:nvGrpSpPr>
            <p:grpSpPr bwMode="auto">
              <a:xfrm>
                <a:off x="1898" y="2698"/>
                <a:ext cx="917" cy="384"/>
                <a:chOff x="1898" y="2698"/>
                <a:chExt cx="917" cy="384"/>
              </a:xfrm>
            </p:grpSpPr>
            <p:sp>
              <p:nvSpPr>
                <p:cNvPr id="42084" name="Rectangle 1142"/>
                <p:cNvSpPr>
                  <a:spLocks noChangeArrowheads="1"/>
                </p:cNvSpPr>
                <p:nvPr/>
              </p:nvSpPr>
              <p:spPr bwMode="auto">
                <a:xfrm>
                  <a:off x="1941"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085" name="Rectangle 1143"/>
                <p:cNvSpPr>
                  <a:spLocks noChangeArrowheads="1"/>
                </p:cNvSpPr>
                <p:nvPr/>
              </p:nvSpPr>
              <p:spPr bwMode="auto">
                <a:xfrm>
                  <a:off x="1898"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8" name="Group 1144"/>
              <p:cNvGrpSpPr>
                <a:grpSpLocks/>
              </p:cNvGrpSpPr>
              <p:nvPr/>
            </p:nvGrpSpPr>
            <p:grpSpPr bwMode="auto">
              <a:xfrm>
                <a:off x="2815" y="2698"/>
                <a:ext cx="917" cy="384"/>
                <a:chOff x="2815" y="2698"/>
                <a:chExt cx="917" cy="384"/>
              </a:xfrm>
            </p:grpSpPr>
            <p:sp>
              <p:nvSpPr>
                <p:cNvPr id="42082" name="Rectangle 1145"/>
                <p:cNvSpPr>
                  <a:spLocks noChangeArrowheads="1"/>
                </p:cNvSpPr>
                <p:nvPr/>
              </p:nvSpPr>
              <p:spPr bwMode="auto">
                <a:xfrm>
                  <a:off x="2858" y="2698"/>
                  <a:ext cx="83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083" name="Rectangle 1146"/>
                <p:cNvSpPr>
                  <a:spLocks noChangeArrowheads="1"/>
                </p:cNvSpPr>
                <p:nvPr/>
              </p:nvSpPr>
              <p:spPr bwMode="auto">
                <a:xfrm>
                  <a:off x="2815" y="2698"/>
                  <a:ext cx="91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nvGrpSpPr>
              <p:cNvPr id="42079" name="Group 1147"/>
              <p:cNvGrpSpPr>
                <a:grpSpLocks/>
              </p:cNvGrpSpPr>
              <p:nvPr/>
            </p:nvGrpSpPr>
            <p:grpSpPr bwMode="auto">
              <a:xfrm>
                <a:off x="3732" y="2698"/>
                <a:ext cx="807" cy="384"/>
                <a:chOff x="3732" y="2698"/>
                <a:chExt cx="807" cy="384"/>
              </a:xfrm>
            </p:grpSpPr>
            <p:sp>
              <p:nvSpPr>
                <p:cNvPr id="42080" name="Rectangle 1148"/>
                <p:cNvSpPr>
                  <a:spLocks noChangeArrowheads="1"/>
                </p:cNvSpPr>
                <p:nvPr/>
              </p:nvSpPr>
              <p:spPr bwMode="auto">
                <a:xfrm>
                  <a:off x="3775" y="2698"/>
                  <a:ext cx="721"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r"/>
                      <a:tab pos="342900" algn="l"/>
                    </a:tabLst>
                    <a:defRPr sz="2400">
                      <a:solidFill>
                        <a:schemeClr val="tx1"/>
                      </a:solidFill>
                      <a:latin typeface="Times New Roman" pitchFamily="18" charset="0"/>
                    </a:defRPr>
                  </a:lvl1pPr>
                  <a:lvl2pPr marL="742950" indent="-285750" eaLnBrk="0" hangingPunct="0">
                    <a:tabLst>
                      <a:tab pos="228600" algn="r"/>
                      <a:tab pos="342900" algn="l"/>
                    </a:tabLst>
                    <a:defRPr sz="2400">
                      <a:solidFill>
                        <a:schemeClr val="tx1"/>
                      </a:solidFill>
                      <a:latin typeface="Times New Roman" pitchFamily="18" charset="0"/>
                    </a:defRPr>
                  </a:lvl2pPr>
                  <a:lvl3pPr marL="1143000" indent="-228600" eaLnBrk="0" hangingPunct="0">
                    <a:tabLst>
                      <a:tab pos="228600" algn="r"/>
                      <a:tab pos="342900" algn="l"/>
                    </a:tabLst>
                    <a:defRPr sz="2400">
                      <a:solidFill>
                        <a:schemeClr val="tx1"/>
                      </a:solidFill>
                      <a:latin typeface="Times New Roman" pitchFamily="18" charset="0"/>
                    </a:defRPr>
                  </a:lvl3pPr>
                  <a:lvl4pPr marL="1600200" indent="-228600" eaLnBrk="0" hangingPunct="0">
                    <a:tabLst>
                      <a:tab pos="228600" algn="r"/>
                      <a:tab pos="342900" algn="l"/>
                    </a:tabLst>
                    <a:defRPr sz="2400">
                      <a:solidFill>
                        <a:schemeClr val="tx1"/>
                      </a:solidFill>
                      <a:latin typeface="Times New Roman" pitchFamily="18" charset="0"/>
                    </a:defRPr>
                  </a:lvl4pPr>
                  <a:lvl5pPr marL="2057400" indent="-228600" eaLnBrk="0" hangingPunct="0">
                    <a:tabLst>
                      <a:tab pos="228600" algn="r"/>
                      <a:tab pos="342900" algn="l"/>
                    </a:tabLst>
                    <a:defRPr sz="2400">
                      <a:solidFill>
                        <a:schemeClr val="tx1"/>
                      </a:solidFill>
                      <a:latin typeface="Times New Roman" pitchFamily="18" charset="0"/>
                    </a:defRPr>
                  </a:lvl5pPr>
                  <a:lvl6pPr marL="25146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6pPr>
                  <a:lvl7pPr marL="29718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7pPr>
                  <a:lvl8pPr marL="34290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8pPr>
                  <a:lvl9pPr marL="3886200" indent="-228600" algn="ctr" eaLnBrk="0" fontAlgn="base" hangingPunct="0">
                    <a:spcBef>
                      <a:spcPct val="20000"/>
                    </a:spcBef>
                    <a:spcAft>
                      <a:spcPct val="0"/>
                    </a:spcAft>
                    <a:tabLst>
                      <a:tab pos="228600" algn="r"/>
                      <a:tab pos="342900" algn="l"/>
                    </a:tabLst>
                    <a:defRPr sz="2400">
                      <a:solidFill>
                        <a:schemeClr val="tx1"/>
                      </a:solidFill>
                      <a:latin typeface="Times New Roman" pitchFamily="18" charset="0"/>
                    </a:defRPr>
                  </a:lvl9pPr>
                </a:lstStyle>
                <a:p>
                  <a:pPr eaLnBrk="1" fontAlgn="base" hangingPunct="1">
                    <a:spcBef>
                      <a:spcPct val="0"/>
                    </a:spcBef>
                    <a:spcAft>
                      <a:spcPct val="0"/>
                    </a:spcAft>
                  </a:pPr>
                  <a:r>
                    <a:rPr lang="en-US" altLang="en-US" sz="1400">
                      <a:solidFill>
                        <a:srgbClr val="000000"/>
                      </a:solidFill>
                      <a:latin typeface="Courier" charset="0"/>
                      <a:cs typeface="Times New Roman" pitchFamily="18" charset="0"/>
                    </a:rPr>
                    <a:t> </a:t>
                  </a:r>
                </a:p>
                <a:p>
                  <a:pPr fontAlgn="base">
                    <a:spcBef>
                      <a:spcPct val="0"/>
                    </a:spcBef>
                    <a:spcAft>
                      <a:spcPct val="0"/>
                    </a:spcAft>
                  </a:pPr>
                  <a:endParaRPr lang="en-US" altLang="en-US" sz="1400">
                    <a:solidFill>
                      <a:srgbClr val="000000"/>
                    </a:solidFill>
                  </a:endParaRPr>
                </a:p>
              </p:txBody>
            </p:sp>
            <p:sp>
              <p:nvSpPr>
                <p:cNvPr id="42081" name="Rectangle 1149"/>
                <p:cNvSpPr>
                  <a:spLocks noChangeArrowheads="1"/>
                </p:cNvSpPr>
                <p:nvPr/>
              </p:nvSpPr>
              <p:spPr bwMode="auto">
                <a:xfrm>
                  <a:off x="3732" y="2698"/>
                  <a:ext cx="807" cy="384"/>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grpSp>
        <p:sp>
          <p:nvSpPr>
            <p:cNvPr id="42039" name="Rectangle 1150"/>
            <p:cNvSpPr>
              <a:spLocks noChangeArrowheads="1"/>
            </p:cNvSpPr>
            <p:nvPr/>
          </p:nvSpPr>
          <p:spPr bwMode="auto">
            <a:xfrm>
              <a:off x="-3" y="-3"/>
              <a:ext cx="4545" cy="3088"/>
            </a:xfrm>
            <a:prstGeom prst="rect">
              <a:avLst/>
            </a:prstGeom>
            <a:noFill/>
            <a:ln w="11112">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sp>
        <p:nvSpPr>
          <p:cNvPr id="41989" name="Text Box 1182"/>
          <p:cNvSpPr txBox="1">
            <a:spLocks noChangeArrowheads="1"/>
          </p:cNvSpPr>
          <p:nvPr/>
        </p:nvSpPr>
        <p:spPr bwMode="auto">
          <a:xfrm>
            <a:off x="2375212" y="2279650"/>
            <a:ext cx="1734513"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Did </a:t>
            </a:r>
            <a:r>
              <a:rPr lang="en-US" altLang="en-US" sz="1400" u="sng">
                <a:solidFill>
                  <a:srgbClr val="003399"/>
                </a:solidFill>
                <a:latin typeface="Tahoma" pitchFamily="34" charset="0"/>
              </a:rPr>
              <a:t>not do right</a:t>
            </a:r>
          </a:p>
          <a:p>
            <a:pPr algn="ctr" eaLnBrk="1" fontAlgn="base" hangingPunct="1">
              <a:spcBef>
                <a:spcPct val="20000"/>
              </a:spcBef>
              <a:spcAft>
                <a:spcPct val="0"/>
              </a:spcAft>
            </a:pPr>
            <a:r>
              <a:rPr lang="en-US" altLang="en-US" sz="1400">
                <a:solidFill>
                  <a:srgbClr val="003399"/>
                </a:solidFill>
                <a:latin typeface="Tahoma" pitchFamily="34" charset="0"/>
              </a:rPr>
              <a:t>Worse than Nations</a:t>
            </a:r>
          </a:p>
        </p:txBody>
      </p:sp>
      <p:sp>
        <p:nvSpPr>
          <p:cNvPr id="41990" name="Text Box 1183"/>
          <p:cNvSpPr txBox="1">
            <a:spLocks noChangeArrowheads="1"/>
          </p:cNvSpPr>
          <p:nvPr/>
        </p:nvSpPr>
        <p:spPr bwMode="auto">
          <a:xfrm>
            <a:off x="4374854" y="2400301"/>
            <a:ext cx="5212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12</a:t>
            </a:r>
          </a:p>
        </p:txBody>
      </p:sp>
      <p:sp>
        <p:nvSpPr>
          <p:cNvPr id="41991" name="Text Box 1184"/>
          <p:cNvSpPr txBox="1">
            <a:spLocks noChangeArrowheads="1"/>
          </p:cNvSpPr>
          <p:nvPr/>
        </p:nvSpPr>
        <p:spPr bwMode="auto">
          <a:xfrm>
            <a:off x="5930883" y="2411413"/>
            <a:ext cx="463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55</a:t>
            </a:r>
          </a:p>
        </p:txBody>
      </p:sp>
      <p:sp>
        <p:nvSpPr>
          <p:cNvPr id="41992" name="Text Box 1185"/>
          <p:cNvSpPr txBox="1">
            <a:spLocks noChangeArrowheads="1"/>
          </p:cNvSpPr>
          <p:nvPr/>
        </p:nvSpPr>
        <p:spPr bwMode="auto">
          <a:xfrm>
            <a:off x="6856413" y="2405064"/>
            <a:ext cx="13636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Garden of his House</a:t>
            </a:r>
          </a:p>
        </p:txBody>
      </p:sp>
      <p:sp>
        <p:nvSpPr>
          <p:cNvPr id="41993" name="Text Box 1191"/>
          <p:cNvSpPr txBox="1">
            <a:spLocks noChangeArrowheads="1"/>
          </p:cNvSpPr>
          <p:nvPr/>
        </p:nvSpPr>
        <p:spPr bwMode="auto">
          <a:xfrm>
            <a:off x="8070850" y="1668463"/>
            <a:ext cx="1111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b="1">
                <a:solidFill>
                  <a:srgbClr val="000000"/>
                </a:solidFill>
              </a:rPr>
              <a:t>Cause of Death</a:t>
            </a:r>
          </a:p>
        </p:txBody>
      </p:sp>
      <p:sp>
        <p:nvSpPr>
          <p:cNvPr id="41994" name="Text Box 1192"/>
          <p:cNvSpPr txBox="1">
            <a:spLocks noChangeArrowheads="1"/>
          </p:cNvSpPr>
          <p:nvPr/>
        </p:nvSpPr>
        <p:spPr bwMode="auto">
          <a:xfrm>
            <a:off x="8282083" y="2368551"/>
            <a:ext cx="755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sp>
        <p:nvSpPr>
          <p:cNvPr id="41995" name="Rectangle 1193"/>
          <p:cNvSpPr>
            <a:spLocks noChangeArrowheads="1"/>
          </p:cNvSpPr>
          <p:nvPr/>
        </p:nvSpPr>
        <p:spPr bwMode="auto">
          <a:xfrm>
            <a:off x="8172450" y="1638301"/>
            <a:ext cx="971550" cy="62865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1996" name="Rectangle 1194"/>
          <p:cNvSpPr>
            <a:spLocks noChangeArrowheads="1"/>
          </p:cNvSpPr>
          <p:nvPr/>
        </p:nvSpPr>
        <p:spPr bwMode="auto">
          <a:xfrm>
            <a:off x="8172450" y="2266950"/>
            <a:ext cx="971550" cy="6096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1997" name="Rectangle 1196"/>
          <p:cNvSpPr>
            <a:spLocks noChangeArrowheads="1"/>
          </p:cNvSpPr>
          <p:nvPr/>
        </p:nvSpPr>
        <p:spPr bwMode="auto">
          <a:xfrm>
            <a:off x="8172450" y="3486150"/>
            <a:ext cx="971550" cy="600076"/>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1998" name="Rectangle 1197"/>
          <p:cNvSpPr>
            <a:spLocks noChangeArrowheads="1"/>
          </p:cNvSpPr>
          <p:nvPr/>
        </p:nvSpPr>
        <p:spPr bwMode="auto">
          <a:xfrm>
            <a:off x="8172450" y="4095750"/>
            <a:ext cx="971550" cy="600076"/>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1999" name="Rectangle 1198"/>
          <p:cNvSpPr>
            <a:spLocks noChangeArrowheads="1"/>
          </p:cNvSpPr>
          <p:nvPr/>
        </p:nvSpPr>
        <p:spPr bwMode="auto">
          <a:xfrm>
            <a:off x="8172450" y="4705350"/>
            <a:ext cx="971550" cy="600076"/>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2000" name="Rectangle 1200"/>
          <p:cNvSpPr>
            <a:spLocks noChangeArrowheads="1"/>
          </p:cNvSpPr>
          <p:nvPr/>
        </p:nvSpPr>
        <p:spPr bwMode="auto">
          <a:xfrm>
            <a:off x="8172450" y="5924550"/>
            <a:ext cx="971550" cy="600076"/>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grpSp>
        <p:nvGrpSpPr>
          <p:cNvPr id="42001" name="Group 1202"/>
          <p:cNvGrpSpPr>
            <a:grpSpLocks/>
          </p:cNvGrpSpPr>
          <p:nvPr/>
        </p:nvGrpSpPr>
        <p:grpSpPr bwMode="auto">
          <a:xfrm>
            <a:off x="2455865" y="2886074"/>
            <a:ext cx="6688137" cy="604838"/>
            <a:chOff x="1547" y="1818"/>
            <a:chExt cx="4213" cy="381"/>
          </a:xfrm>
        </p:grpSpPr>
        <p:sp>
          <p:nvSpPr>
            <p:cNvPr id="42032" name="Text Box 1187"/>
            <p:cNvSpPr txBox="1">
              <a:spLocks noChangeArrowheads="1"/>
            </p:cNvSpPr>
            <p:nvPr/>
          </p:nvSpPr>
          <p:spPr bwMode="auto">
            <a:xfrm>
              <a:off x="1547" y="1832"/>
              <a:ext cx="89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Did evil as his father did </a:t>
              </a:r>
            </a:p>
          </p:txBody>
        </p:sp>
        <p:sp>
          <p:nvSpPr>
            <p:cNvPr id="42033" name="Text Box 1188"/>
            <p:cNvSpPr txBox="1">
              <a:spLocks noChangeArrowheads="1"/>
            </p:cNvSpPr>
            <p:nvPr/>
          </p:nvSpPr>
          <p:spPr bwMode="auto">
            <a:xfrm>
              <a:off x="2755" y="1908"/>
              <a:ext cx="32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22</a:t>
              </a:r>
            </a:p>
          </p:txBody>
        </p:sp>
        <p:sp>
          <p:nvSpPr>
            <p:cNvPr id="42034" name="Text Box 1189"/>
            <p:cNvSpPr txBox="1">
              <a:spLocks noChangeArrowheads="1"/>
            </p:cNvSpPr>
            <p:nvPr/>
          </p:nvSpPr>
          <p:spPr bwMode="auto">
            <a:xfrm>
              <a:off x="3778" y="1915"/>
              <a:ext cx="20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2</a:t>
              </a:r>
            </a:p>
          </p:txBody>
        </p:sp>
        <p:sp>
          <p:nvSpPr>
            <p:cNvPr id="42035" name="Text Box 1190"/>
            <p:cNvSpPr txBox="1">
              <a:spLocks noChangeArrowheads="1"/>
            </p:cNvSpPr>
            <p:nvPr/>
          </p:nvSpPr>
          <p:spPr bwMode="auto">
            <a:xfrm>
              <a:off x="4318" y="1911"/>
              <a:ext cx="85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Garden of his House</a:t>
              </a:r>
            </a:p>
          </p:txBody>
        </p:sp>
        <p:sp>
          <p:nvSpPr>
            <p:cNvPr id="42036" name="Rectangle 1195"/>
            <p:cNvSpPr>
              <a:spLocks noChangeArrowheads="1"/>
            </p:cNvSpPr>
            <p:nvPr/>
          </p:nvSpPr>
          <p:spPr bwMode="auto">
            <a:xfrm>
              <a:off x="5148" y="1818"/>
              <a:ext cx="612" cy="37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2037" name="Text Box 1201"/>
            <p:cNvSpPr txBox="1">
              <a:spLocks noChangeArrowheads="1"/>
            </p:cNvSpPr>
            <p:nvPr/>
          </p:nvSpPr>
          <p:spPr bwMode="auto">
            <a:xfrm>
              <a:off x="5150" y="1862"/>
              <a:ext cx="61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by Servants</a:t>
              </a:r>
            </a:p>
          </p:txBody>
        </p:sp>
      </p:grpSp>
      <p:grpSp>
        <p:nvGrpSpPr>
          <p:cNvPr id="42002" name="Group 1203"/>
          <p:cNvGrpSpPr>
            <a:grpSpLocks/>
          </p:cNvGrpSpPr>
          <p:nvPr/>
        </p:nvGrpSpPr>
        <p:grpSpPr bwMode="auto">
          <a:xfrm>
            <a:off x="2330450" y="3490913"/>
            <a:ext cx="5845174" cy="930275"/>
            <a:chOff x="1480" y="1816"/>
            <a:chExt cx="3682" cy="586"/>
          </a:xfrm>
        </p:grpSpPr>
        <p:sp>
          <p:nvSpPr>
            <p:cNvPr id="42028" name="Text Box 1204"/>
            <p:cNvSpPr txBox="1">
              <a:spLocks noChangeArrowheads="1"/>
            </p:cNvSpPr>
            <p:nvPr/>
          </p:nvSpPr>
          <p:spPr bwMode="auto">
            <a:xfrm>
              <a:off x="1480" y="1816"/>
              <a:ext cx="1102"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600">
                  <a:solidFill>
                    <a:srgbClr val="003399"/>
                  </a:solidFill>
                  <a:latin typeface="Tahoma" pitchFamily="34" charset="0"/>
                </a:rPr>
                <a:t>Did right-</a:t>
              </a:r>
            </a:p>
            <a:p>
              <a:pPr algn="ctr" eaLnBrk="1" fontAlgn="base" hangingPunct="1">
                <a:spcBef>
                  <a:spcPct val="20000"/>
                </a:spcBef>
                <a:spcAft>
                  <a:spcPct val="0"/>
                </a:spcAft>
              </a:pPr>
              <a:r>
                <a:rPr lang="en-US" altLang="en-US" sz="1600">
                  <a:solidFill>
                    <a:srgbClr val="003399"/>
                  </a:solidFill>
                  <a:latin typeface="Tahoma" pitchFamily="34" charset="0"/>
                </a:rPr>
                <a:t>walked like David</a:t>
              </a:r>
            </a:p>
            <a:p>
              <a:pPr algn="ctr" eaLnBrk="1" fontAlgn="base" hangingPunct="1">
                <a:spcBef>
                  <a:spcPct val="20000"/>
                </a:spcBef>
                <a:spcAft>
                  <a:spcPct val="0"/>
                </a:spcAft>
              </a:pPr>
              <a:endParaRPr lang="en-US" altLang="en-US" sz="1600">
                <a:solidFill>
                  <a:srgbClr val="003399"/>
                </a:solidFill>
                <a:latin typeface="Tahoma" pitchFamily="34" charset="0"/>
              </a:endParaRPr>
            </a:p>
          </p:txBody>
        </p:sp>
        <p:sp>
          <p:nvSpPr>
            <p:cNvPr id="42029" name="Text Box 1205"/>
            <p:cNvSpPr txBox="1">
              <a:spLocks noChangeArrowheads="1"/>
            </p:cNvSpPr>
            <p:nvPr/>
          </p:nvSpPr>
          <p:spPr bwMode="auto">
            <a:xfrm>
              <a:off x="2732" y="1913"/>
              <a:ext cx="22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8</a:t>
              </a:r>
            </a:p>
          </p:txBody>
        </p:sp>
        <p:sp>
          <p:nvSpPr>
            <p:cNvPr id="42030" name="Text Box 1206"/>
            <p:cNvSpPr txBox="1">
              <a:spLocks noChangeArrowheads="1"/>
            </p:cNvSpPr>
            <p:nvPr/>
          </p:nvSpPr>
          <p:spPr bwMode="auto">
            <a:xfrm>
              <a:off x="3660" y="1920"/>
              <a:ext cx="29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31</a:t>
              </a:r>
            </a:p>
          </p:txBody>
        </p:sp>
        <p:sp>
          <p:nvSpPr>
            <p:cNvPr id="42031" name="Text Box 1207"/>
            <p:cNvSpPr txBox="1">
              <a:spLocks noChangeArrowheads="1"/>
            </p:cNvSpPr>
            <p:nvPr/>
          </p:nvSpPr>
          <p:spPr bwMode="auto">
            <a:xfrm>
              <a:off x="4303" y="1916"/>
              <a:ext cx="8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Own Tomb</a:t>
              </a:r>
            </a:p>
          </p:txBody>
        </p:sp>
      </p:grpSp>
      <p:sp>
        <p:nvSpPr>
          <p:cNvPr id="42003" name="Text Box 1208"/>
          <p:cNvSpPr txBox="1">
            <a:spLocks noChangeArrowheads="1"/>
          </p:cNvSpPr>
          <p:nvPr/>
        </p:nvSpPr>
        <p:spPr bwMode="auto">
          <a:xfrm>
            <a:off x="8099427" y="3549650"/>
            <a:ext cx="1044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Killed in Battle</a:t>
            </a:r>
          </a:p>
        </p:txBody>
      </p:sp>
      <p:grpSp>
        <p:nvGrpSpPr>
          <p:cNvPr id="651406" name="Group 1215"/>
          <p:cNvGrpSpPr>
            <a:grpSpLocks/>
          </p:cNvGrpSpPr>
          <p:nvPr/>
        </p:nvGrpSpPr>
        <p:grpSpPr bwMode="auto">
          <a:xfrm>
            <a:off x="2551114" y="4108448"/>
            <a:ext cx="6592888" cy="819150"/>
            <a:chOff x="1607" y="2588"/>
            <a:chExt cx="4153" cy="516"/>
          </a:xfrm>
        </p:grpSpPr>
        <p:sp>
          <p:nvSpPr>
            <p:cNvPr id="42023" name="Text Box 1210"/>
            <p:cNvSpPr txBox="1">
              <a:spLocks noChangeArrowheads="1"/>
            </p:cNvSpPr>
            <p:nvPr/>
          </p:nvSpPr>
          <p:spPr bwMode="auto">
            <a:xfrm>
              <a:off x="1607" y="2588"/>
              <a:ext cx="823"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1400">
                  <a:solidFill>
                    <a:srgbClr val="003399"/>
                  </a:solidFill>
                  <a:latin typeface="Tahoma" pitchFamily="34" charset="0"/>
                </a:rPr>
                <a:t>Did evil as </a:t>
              </a:r>
            </a:p>
            <a:p>
              <a:pPr algn="ctr" fontAlgn="base">
                <a:spcBef>
                  <a:spcPct val="0"/>
                </a:spcBef>
                <a:spcAft>
                  <a:spcPct val="0"/>
                </a:spcAft>
              </a:pPr>
              <a:r>
                <a:rPr lang="en-US" altLang="en-US" sz="1400">
                  <a:solidFill>
                    <a:srgbClr val="003399"/>
                  </a:solidFill>
                  <a:latin typeface="Tahoma" pitchFamily="34" charset="0"/>
                </a:rPr>
                <a:t>his fathers did</a:t>
              </a:r>
              <a:endParaRPr lang="en-US" altLang="en-US" sz="1600">
                <a:solidFill>
                  <a:srgbClr val="003399"/>
                </a:solidFill>
                <a:latin typeface="Tahoma" pitchFamily="34" charset="0"/>
              </a:endParaRPr>
            </a:p>
            <a:p>
              <a:pPr algn="ctr" eaLnBrk="1" fontAlgn="base" hangingPunct="1">
                <a:spcBef>
                  <a:spcPct val="20000"/>
                </a:spcBef>
                <a:spcAft>
                  <a:spcPct val="0"/>
                </a:spcAft>
              </a:pPr>
              <a:endParaRPr lang="en-US" altLang="en-US" sz="1600">
                <a:solidFill>
                  <a:srgbClr val="003399"/>
                </a:solidFill>
                <a:latin typeface="Tahoma" pitchFamily="34" charset="0"/>
              </a:endParaRPr>
            </a:p>
          </p:txBody>
        </p:sp>
        <p:sp>
          <p:nvSpPr>
            <p:cNvPr id="42024" name="Text Box 1211"/>
            <p:cNvSpPr txBox="1">
              <a:spLocks noChangeArrowheads="1"/>
            </p:cNvSpPr>
            <p:nvPr/>
          </p:nvSpPr>
          <p:spPr bwMode="auto">
            <a:xfrm>
              <a:off x="2668" y="2668"/>
              <a:ext cx="32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23</a:t>
              </a:r>
            </a:p>
          </p:txBody>
        </p:sp>
        <p:sp>
          <p:nvSpPr>
            <p:cNvPr id="42025" name="Text Box 1212"/>
            <p:cNvSpPr txBox="1">
              <a:spLocks noChangeArrowheads="1"/>
            </p:cNvSpPr>
            <p:nvPr/>
          </p:nvSpPr>
          <p:spPr bwMode="auto">
            <a:xfrm>
              <a:off x="3404" y="2675"/>
              <a:ext cx="78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 months</a:t>
              </a:r>
            </a:p>
          </p:txBody>
        </p:sp>
        <p:sp>
          <p:nvSpPr>
            <p:cNvPr id="42026" name="Text Box 1213"/>
            <p:cNvSpPr txBox="1">
              <a:spLocks noChangeArrowheads="1"/>
            </p:cNvSpPr>
            <p:nvPr/>
          </p:nvSpPr>
          <p:spPr bwMode="auto">
            <a:xfrm>
              <a:off x="4291" y="2671"/>
              <a:ext cx="85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Egypt</a:t>
              </a:r>
            </a:p>
          </p:txBody>
        </p:sp>
        <p:sp>
          <p:nvSpPr>
            <p:cNvPr id="42027" name="Text Box 1214"/>
            <p:cNvSpPr txBox="1">
              <a:spLocks noChangeArrowheads="1"/>
            </p:cNvSpPr>
            <p:nvPr/>
          </p:nvSpPr>
          <p:spPr bwMode="auto">
            <a:xfrm>
              <a:off x="5102" y="2608"/>
              <a:ext cx="658"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Prisoner</a:t>
              </a:r>
            </a:p>
            <a:p>
              <a:pPr algn="ctr" eaLnBrk="1" fontAlgn="base" hangingPunct="1">
                <a:spcBef>
                  <a:spcPct val="20000"/>
                </a:spcBef>
                <a:spcAft>
                  <a:spcPct val="0"/>
                </a:spcAft>
              </a:pPr>
              <a:r>
                <a:rPr lang="en-US" altLang="en-US" sz="1400">
                  <a:solidFill>
                    <a:srgbClr val="003399"/>
                  </a:solidFill>
                  <a:latin typeface="Tahoma" pitchFamily="34" charset="0"/>
                </a:rPr>
                <a:t>Natural</a:t>
              </a:r>
            </a:p>
          </p:txBody>
        </p:sp>
      </p:grpSp>
      <p:sp>
        <p:nvSpPr>
          <p:cNvPr id="42005" name="Text Box 1217"/>
          <p:cNvSpPr txBox="1">
            <a:spLocks noChangeArrowheads="1"/>
          </p:cNvSpPr>
          <p:nvPr/>
        </p:nvSpPr>
        <p:spPr bwMode="auto">
          <a:xfrm>
            <a:off x="2551274" y="4667250"/>
            <a:ext cx="1306191" cy="81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1400">
                <a:solidFill>
                  <a:srgbClr val="003399"/>
                </a:solidFill>
                <a:latin typeface="Tahoma" pitchFamily="34" charset="0"/>
              </a:rPr>
              <a:t>Did evil as </a:t>
            </a:r>
          </a:p>
          <a:p>
            <a:pPr algn="ctr" fontAlgn="base">
              <a:spcBef>
                <a:spcPct val="0"/>
              </a:spcBef>
              <a:spcAft>
                <a:spcPct val="0"/>
              </a:spcAft>
            </a:pPr>
            <a:r>
              <a:rPr lang="en-US" altLang="en-US" sz="1400">
                <a:solidFill>
                  <a:srgbClr val="003399"/>
                </a:solidFill>
                <a:latin typeface="Tahoma" pitchFamily="34" charset="0"/>
              </a:rPr>
              <a:t>his fathers did</a:t>
            </a:r>
            <a:endParaRPr lang="en-US" altLang="en-US" sz="1600">
              <a:solidFill>
                <a:srgbClr val="003399"/>
              </a:solidFill>
              <a:latin typeface="Tahoma" pitchFamily="34" charset="0"/>
            </a:endParaRPr>
          </a:p>
          <a:p>
            <a:pPr algn="ctr" eaLnBrk="1" fontAlgn="base" hangingPunct="1">
              <a:spcBef>
                <a:spcPct val="20000"/>
              </a:spcBef>
              <a:spcAft>
                <a:spcPct val="0"/>
              </a:spcAft>
            </a:pPr>
            <a:endParaRPr lang="en-US" altLang="en-US" sz="1600">
              <a:solidFill>
                <a:srgbClr val="003399"/>
              </a:solidFill>
              <a:latin typeface="Tahoma" pitchFamily="34" charset="0"/>
            </a:endParaRPr>
          </a:p>
        </p:txBody>
      </p:sp>
      <p:sp>
        <p:nvSpPr>
          <p:cNvPr id="42006" name="Text Box 1218"/>
          <p:cNvSpPr txBox="1">
            <a:spLocks noChangeArrowheads="1"/>
          </p:cNvSpPr>
          <p:nvPr/>
        </p:nvSpPr>
        <p:spPr bwMode="auto">
          <a:xfrm>
            <a:off x="4235154" y="4794250"/>
            <a:ext cx="5212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25</a:t>
            </a:r>
          </a:p>
        </p:txBody>
      </p:sp>
      <p:sp>
        <p:nvSpPr>
          <p:cNvPr id="42007" name="Text Box 1219"/>
          <p:cNvSpPr txBox="1">
            <a:spLocks noChangeArrowheads="1"/>
          </p:cNvSpPr>
          <p:nvPr/>
        </p:nvSpPr>
        <p:spPr bwMode="auto">
          <a:xfrm>
            <a:off x="5794358" y="4805364"/>
            <a:ext cx="463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11</a:t>
            </a:r>
          </a:p>
        </p:txBody>
      </p:sp>
      <p:sp>
        <p:nvSpPr>
          <p:cNvPr id="42008" name="Text Box 1220"/>
          <p:cNvSpPr txBox="1">
            <a:spLocks noChangeArrowheads="1"/>
          </p:cNvSpPr>
          <p:nvPr/>
        </p:nvSpPr>
        <p:spPr bwMode="auto">
          <a:xfrm>
            <a:off x="6811963" y="4799014"/>
            <a:ext cx="1363662" cy="47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Dumped</a:t>
            </a:r>
          </a:p>
          <a:p>
            <a:pPr algn="ctr" eaLnBrk="1" fontAlgn="base" hangingPunct="1">
              <a:spcBef>
                <a:spcPct val="20000"/>
              </a:spcBef>
              <a:spcAft>
                <a:spcPct val="0"/>
              </a:spcAft>
            </a:pPr>
            <a:r>
              <a:rPr lang="en-US" altLang="en-US" sz="1400">
                <a:solidFill>
                  <a:srgbClr val="003399"/>
                </a:solidFill>
                <a:latin typeface="Tahoma" pitchFamily="34" charset="0"/>
              </a:rPr>
              <a:t>with a donkey</a:t>
            </a:r>
          </a:p>
        </p:txBody>
      </p:sp>
      <p:sp>
        <p:nvSpPr>
          <p:cNvPr id="42009" name="Text Box 1221"/>
          <p:cNvSpPr txBox="1">
            <a:spLocks noChangeArrowheads="1"/>
          </p:cNvSpPr>
          <p:nvPr/>
        </p:nvSpPr>
        <p:spPr bwMode="auto">
          <a:xfrm>
            <a:off x="8099427" y="4699000"/>
            <a:ext cx="1044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p:txBody>
      </p:sp>
      <p:grpSp>
        <p:nvGrpSpPr>
          <p:cNvPr id="651407" name="Group 186"/>
          <p:cNvGrpSpPr>
            <a:grpSpLocks/>
          </p:cNvGrpSpPr>
          <p:nvPr/>
        </p:nvGrpSpPr>
        <p:grpSpPr bwMode="auto">
          <a:xfrm>
            <a:off x="2500314" y="5314949"/>
            <a:ext cx="6643688" cy="831850"/>
            <a:chOff x="1575" y="3348"/>
            <a:chExt cx="4185" cy="524"/>
          </a:xfrm>
        </p:grpSpPr>
        <p:sp>
          <p:nvSpPr>
            <p:cNvPr id="42017" name="Rectangle 1199"/>
            <p:cNvSpPr>
              <a:spLocks noChangeArrowheads="1"/>
            </p:cNvSpPr>
            <p:nvPr/>
          </p:nvSpPr>
          <p:spPr bwMode="auto">
            <a:xfrm>
              <a:off x="5148" y="3348"/>
              <a:ext cx="612" cy="37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2018" name="Text Box 175"/>
            <p:cNvSpPr txBox="1">
              <a:spLocks noChangeArrowheads="1"/>
            </p:cNvSpPr>
            <p:nvPr/>
          </p:nvSpPr>
          <p:spPr bwMode="auto">
            <a:xfrm>
              <a:off x="1575" y="3356"/>
              <a:ext cx="823"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1400">
                  <a:solidFill>
                    <a:srgbClr val="003399"/>
                  </a:solidFill>
                  <a:latin typeface="Tahoma" pitchFamily="34" charset="0"/>
                </a:rPr>
                <a:t>Did evil as </a:t>
              </a:r>
            </a:p>
            <a:p>
              <a:pPr algn="ctr" fontAlgn="base">
                <a:spcBef>
                  <a:spcPct val="0"/>
                </a:spcBef>
                <a:spcAft>
                  <a:spcPct val="0"/>
                </a:spcAft>
              </a:pPr>
              <a:r>
                <a:rPr lang="en-US" altLang="en-US" sz="1400">
                  <a:solidFill>
                    <a:srgbClr val="003399"/>
                  </a:solidFill>
                  <a:latin typeface="Tahoma" pitchFamily="34" charset="0"/>
                </a:rPr>
                <a:t>his fathers did</a:t>
              </a:r>
              <a:endParaRPr lang="en-US" altLang="en-US" sz="1600">
                <a:solidFill>
                  <a:srgbClr val="003399"/>
                </a:solidFill>
                <a:latin typeface="Tahoma" pitchFamily="34" charset="0"/>
              </a:endParaRPr>
            </a:p>
            <a:p>
              <a:pPr algn="ctr" eaLnBrk="1" fontAlgn="base" hangingPunct="1">
                <a:spcBef>
                  <a:spcPct val="20000"/>
                </a:spcBef>
                <a:spcAft>
                  <a:spcPct val="0"/>
                </a:spcAft>
              </a:pPr>
              <a:endParaRPr lang="en-US" altLang="en-US" sz="1600">
                <a:solidFill>
                  <a:srgbClr val="003399"/>
                </a:solidFill>
                <a:latin typeface="Tahoma" pitchFamily="34" charset="0"/>
              </a:endParaRPr>
            </a:p>
          </p:txBody>
        </p:sp>
        <p:sp>
          <p:nvSpPr>
            <p:cNvPr id="42019" name="Text Box 176"/>
            <p:cNvSpPr txBox="1">
              <a:spLocks noChangeArrowheads="1"/>
            </p:cNvSpPr>
            <p:nvPr/>
          </p:nvSpPr>
          <p:spPr bwMode="auto">
            <a:xfrm>
              <a:off x="2675" y="3404"/>
              <a:ext cx="50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18/8</a:t>
              </a:r>
            </a:p>
          </p:txBody>
        </p:sp>
        <p:sp>
          <p:nvSpPr>
            <p:cNvPr id="42020" name="Text Box 177"/>
            <p:cNvSpPr txBox="1">
              <a:spLocks noChangeArrowheads="1"/>
            </p:cNvSpPr>
            <p:nvPr/>
          </p:nvSpPr>
          <p:spPr bwMode="auto">
            <a:xfrm>
              <a:off x="3442" y="3423"/>
              <a:ext cx="78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3 months</a:t>
              </a:r>
            </a:p>
          </p:txBody>
        </p:sp>
        <p:sp>
          <p:nvSpPr>
            <p:cNvPr id="42021" name="Text Box 178"/>
            <p:cNvSpPr txBox="1">
              <a:spLocks noChangeArrowheads="1"/>
            </p:cNvSpPr>
            <p:nvPr/>
          </p:nvSpPr>
          <p:spPr bwMode="auto">
            <a:xfrm>
              <a:off x="4417" y="3447"/>
              <a:ext cx="68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Babylon</a:t>
              </a:r>
            </a:p>
          </p:txBody>
        </p:sp>
        <p:sp>
          <p:nvSpPr>
            <p:cNvPr id="42022" name="Text Box 179"/>
            <p:cNvSpPr txBox="1">
              <a:spLocks noChangeArrowheads="1"/>
            </p:cNvSpPr>
            <p:nvPr/>
          </p:nvSpPr>
          <p:spPr bwMode="auto">
            <a:xfrm>
              <a:off x="5102" y="3380"/>
              <a:ext cx="658"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a:p>
              <a:pPr algn="ctr" eaLnBrk="1" fontAlgn="base" hangingPunct="1">
                <a:spcBef>
                  <a:spcPct val="20000"/>
                </a:spcBef>
                <a:spcAft>
                  <a:spcPct val="0"/>
                </a:spcAft>
              </a:pPr>
              <a:r>
                <a:rPr lang="en-US" altLang="en-US" sz="1400">
                  <a:solidFill>
                    <a:srgbClr val="003399"/>
                  </a:solidFill>
                  <a:latin typeface="Tahoma" pitchFamily="34" charset="0"/>
                </a:rPr>
                <a:t>Captive</a:t>
              </a:r>
            </a:p>
          </p:txBody>
        </p:sp>
      </p:grpSp>
      <p:sp>
        <p:nvSpPr>
          <p:cNvPr id="42011" name="Rectangle 180"/>
          <p:cNvSpPr>
            <a:spLocks noChangeArrowheads="1"/>
          </p:cNvSpPr>
          <p:nvPr/>
        </p:nvSpPr>
        <p:spPr bwMode="auto">
          <a:xfrm>
            <a:off x="8172450" y="5924550"/>
            <a:ext cx="971550" cy="676276"/>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a:solidFill>
                <a:srgbClr val="000000"/>
              </a:solidFill>
            </a:endParaRPr>
          </a:p>
        </p:txBody>
      </p:sp>
      <p:sp>
        <p:nvSpPr>
          <p:cNvPr id="42012" name="Text Box 181"/>
          <p:cNvSpPr txBox="1">
            <a:spLocks noChangeArrowheads="1"/>
          </p:cNvSpPr>
          <p:nvPr/>
        </p:nvSpPr>
        <p:spPr bwMode="auto">
          <a:xfrm>
            <a:off x="2520224" y="6013451"/>
            <a:ext cx="1266692" cy="81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1400">
                <a:solidFill>
                  <a:srgbClr val="003399"/>
                </a:solidFill>
                <a:latin typeface="Tahoma" pitchFamily="34" charset="0"/>
              </a:rPr>
              <a:t>Did evil as </a:t>
            </a:r>
          </a:p>
          <a:p>
            <a:pPr algn="ctr" fontAlgn="base">
              <a:spcBef>
                <a:spcPct val="0"/>
              </a:spcBef>
              <a:spcAft>
                <a:spcPct val="0"/>
              </a:spcAft>
            </a:pPr>
            <a:r>
              <a:rPr lang="en-US" altLang="en-US" sz="1400">
                <a:solidFill>
                  <a:srgbClr val="003399"/>
                </a:solidFill>
                <a:latin typeface="Tahoma" pitchFamily="34" charset="0"/>
              </a:rPr>
              <a:t>Jehoiakim did</a:t>
            </a:r>
            <a:endParaRPr lang="en-US" altLang="en-US" sz="1600">
              <a:solidFill>
                <a:srgbClr val="003399"/>
              </a:solidFill>
              <a:latin typeface="Tahoma" pitchFamily="34" charset="0"/>
            </a:endParaRPr>
          </a:p>
          <a:p>
            <a:pPr algn="ctr" eaLnBrk="1" fontAlgn="base" hangingPunct="1">
              <a:spcBef>
                <a:spcPct val="20000"/>
              </a:spcBef>
              <a:spcAft>
                <a:spcPct val="0"/>
              </a:spcAft>
            </a:pPr>
            <a:endParaRPr lang="en-US" altLang="en-US" sz="1600">
              <a:solidFill>
                <a:srgbClr val="003399"/>
              </a:solidFill>
              <a:latin typeface="Tahoma" pitchFamily="34" charset="0"/>
            </a:endParaRPr>
          </a:p>
        </p:txBody>
      </p:sp>
      <p:sp>
        <p:nvSpPr>
          <p:cNvPr id="42013" name="Text Box 182"/>
          <p:cNvSpPr txBox="1">
            <a:spLocks noChangeArrowheads="1"/>
          </p:cNvSpPr>
          <p:nvPr/>
        </p:nvSpPr>
        <p:spPr bwMode="auto">
          <a:xfrm>
            <a:off x="4389141" y="6089650"/>
            <a:ext cx="5212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a:solidFill>
                  <a:srgbClr val="003399"/>
                </a:solidFill>
                <a:latin typeface="Tahoma" pitchFamily="34" charset="0"/>
              </a:rPr>
              <a:t>21</a:t>
            </a:r>
          </a:p>
        </p:txBody>
      </p:sp>
      <p:sp>
        <p:nvSpPr>
          <p:cNvPr id="42014" name="Text Box 183"/>
          <p:cNvSpPr txBox="1">
            <a:spLocks noChangeArrowheads="1"/>
          </p:cNvSpPr>
          <p:nvPr/>
        </p:nvSpPr>
        <p:spPr bwMode="auto">
          <a:xfrm>
            <a:off x="5854683" y="6119814"/>
            <a:ext cx="463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11</a:t>
            </a:r>
          </a:p>
        </p:txBody>
      </p:sp>
      <p:sp>
        <p:nvSpPr>
          <p:cNvPr id="42015" name="Text Box 184"/>
          <p:cNvSpPr txBox="1">
            <a:spLocks noChangeArrowheads="1"/>
          </p:cNvSpPr>
          <p:nvPr/>
        </p:nvSpPr>
        <p:spPr bwMode="auto">
          <a:xfrm>
            <a:off x="7011776" y="6157914"/>
            <a:ext cx="10815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2000">
                <a:solidFill>
                  <a:srgbClr val="003399"/>
                </a:solidFill>
                <a:latin typeface="Tahoma" pitchFamily="34" charset="0"/>
              </a:rPr>
              <a:t>Babylon</a:t>
            </a:r>
          </a:p>
        </p:txBody>
      </p:sp>
      <p:sp>
        <p:nvSpPr>
          <p:cNvPr id="42016" name="Text Box 185"/>
          <p:cNvSpPr txBox="1">
            <a:spLocks noChangeArrowheads="1"/>
          </p:cNvSpPr>
          <p:nvPr/>
        </p:nvSpPr>
        <p:spPr bwMode="auto">
          <a:xfrm>
            <a:off x="8099427" y="5965826"/>
            <a:ext cx="1044575"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400">
                <a:solidFill>
                  <a:srgbClr val="003399"/>
                </a:solidFill>
                <a:latin typeface="Tahoma" pitchFamily="34" charset="0"/>
              </a:rPr>
              <a:t>Natural</a:t>
            </a:r>
          </a:p>
          <a:p>
            <a:pPr algn="ctr" eaLnBrk="1" fontAlgn="base" hangingPunct="1">
              <a:spcBef>
                <a:spcPct val="20000"/>
              </a:spcBef>
              <a:spcAft>
                <a:spcPct val="0"/>
              </a:spcAft>
            </a:pPr>
            <a:r>
              <a:rPr lang="en-US" altLang="en-US" sz="1400">
                <a:solidFill>
                  <a:srgbClr val="003399"/>
                </a:solidFill>
                <a:latin typeface="Tahoma" pitchFamily="34" charset="0"/>
              </a:rPr>
              <a:t>Prisoner</a:t>
            </a:r>
          </a:p>
        </p:txBody>
      </p:sp>
    </p:spTree>
    <p:extLst>
      <p:ext uri="{BB962C8B-B14F-4D97-AF65-F5344CB8AC3E}">
        <p14:creationId xmlns:p14="http://schemas.microsoft.com/office/powerpoint/2010/main" val="432032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4821238"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281613" y="1616075"/>
            <a:ext cx="3862387"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Can this be rebuilt?</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Why did Jehovah let this happen?</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a king?</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the temple?</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do I do to keep this from happening again?</a:t>
            </a:r>
          </a:p>
        </p:txBody>
      </p:sp>
      <p:sp>
        <p:nvSpPr>
          <p:cNvPr id="5" name="Rectangle 3"/>
          <p:cNvSpPr txBox="1">
            <a:spLocks noChangeArrowheads="1"/>
          </p:cNvSpPr>
          <p:nvPr/>
        </p:nvSpPr>
        <p:spPr>
          <a:xfrm>
            <a:off x="5618163" y="180975"/>
            <a:ext cx="3525837" cy="1214438"/>
          </a:xfrm>
          <a:prstGeom prst="rect">
            <a:avLst/>
          </a:prstGeom>
          <a:ln w="9525"/>
        </p:spPr>
        <p:txBody>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a:lstStyle>
          <a:p>
            <a:pPr algn="ctr" eaLnBrk="1" hangingPunct="1">
              <a:defRPr/>
            </a:pPr>
            <a:r>
              <a:rPr lang="en-US" altLang="en-US" kern="0" dirty="0">
                <a:solidFill>
                  <a:srgbClr val="FFFFFF"/>
                </a:solidFill>
              </a:rPr>
              <a:t>Return from Captivity</a:t>
            </a:r>
          </a:p>
        </p:txBody>
      </p:sp>
    </p:spTree>
    <p:extLst>
      <p:ext uri="{BB962C8B-B14F-4D97-AF65-F5344CB8AC3E}">
        <p14:creationId xmlns:p14="http://schemas.microsoft.com/office/powerpoint/2010/main" val="106981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Babylon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 y="-12700"/>
            <a:ext cx="9024938" cy="67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AutoShape 3"/>
          <p:cNvSpPr>
            <a:spLocks noChangeArrowheads="1"/>
          </p:cNvSpPr>
          <p:nvPr/>
        </p:nvSpPr>
        <p:spPr bwMode="auto">
          <a:xfrm>
            <a:off x="4179888" y="3382963"/>
            <a:ext cx="117475" cy="10160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6" name="AutoShape 4"/>
          <p:cNvSpPr>
            <a:spLocks noChangeArrowheads="1"/>
          </p:cNvSpPr>
          <p:nvPr/>
        </p:nvSpPr>
        <p:spPr bwMode="auto">
          <a:xfrm>
            <a:off x="6665913" y="3068638"/>
            <a:ext cx="111125" cy="11430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7" name="AutoShape 5"/>
          <p:cNvSpPr>
            <a:spLocks noChangeArrowheads="1"/>
          </p:cNvSpPr>
          <p:nvPr/>
        </p:nvSpPr>
        <p:spPr bwMode="auto">
          <a:xfrm>
            <a:off x="3040063" y="3984625"/>
            <a:ext cx="131762" cy="11430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8" name="AutoShape 6"/>
          <p:cNvSpPr>
            <a:spLocks noChangeArrowheads="1"/>
          </p:cNvSpPr>
          <p:nvPr/>
        </p:nvSpPr>
        <p:spPr bwMode="auto">
          <a:xfrm>
            <a:off x="4976813" y="1666875"/>
            <a:ext cx="111125"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64519" name="Text Box 7"/>
          <p:cNvSpPr txBox="1">
            <a:spLocks noChangeArrowheads="1"/>
          </p:cNvSpPr>
          <p:nvPr/>
        </p:nvSpPr>
        <p:spPr bwMode="auto">
          <a:xfrm>
            <a:off x="4114800" y="3568700"/>
            <a:ext cx="1304925" cy="33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a:solidFill>
                  <a:srgbClr val="000000"/>
                </a:solidFill>
                <a:latin typeface="Zurich BlkEx BT"/>
                <a:cs typeface="Times New Roman" pitchFamily="18" charset="0"/>
              </a:rPr>
              <a:t>Jeremiah</a:t>
            </a:r>
          </a:p>
        </p:txBody>
      </p:sp>
      <p:sp>
        <p:nvSpPr>
          <p:cNvPr id="64520" name="Text Box 8"/>
          <p:cNvSpPr txBox="1">
            <a:spLocks noChangeArrowheads="1"/>
          </p:cNvSpPr>
          <p:nvPr/>
        </p:nvSpPr>
        <p:spPr bwMode="auto">
          <a:xfrm>
            <a:off x="3143250" y="4311650"/>
            <a:ext cx="1304925" cy="33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a:solidFill>
                  <a:srgbClr val="000000"/>
                </a:solidFill>
                <a:latin typeface="Zurich BlkEx BT"/>
                <a:cs typeface="Times New Roman" pitchFamily="18" charset="0"/>
              </a:rPr>
              <a:t>Jeremiah</a:t>
            </a:r>
          </a:p>
        </p:txBody>
      </p:sp>
      <p:sp>
        <p:nvSpPr>
          <p:cNvPr id="64521" name="Text Box 9"/>
          <p:cNvSpPr txBox="1">
            <a:spLocks noChangeArrowheads="1"/>
          </p:cNvSpPr>
          <p:nvPr/>
        </p:nvSpPr>
        <p:spPr bwMode="auto">
          <a:xfrm>
            <a:off x="6678613" y="3778250"/>
            <a:ext cx="1022350" cy="33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a:solidFill>
                  <a:srgbClr val="000000"/>
                </a:solidFill>
                <a:latin typeface="Zurich BlkEx BT"/>
                <a:cs typeface="Times New Roman" pitchFamily="18" charset="0"/>
              </a:rPr>
              <a:t>Ezekiel</a:t>
            </a:r>
          </a:p>
        </p:txBody>
      </p:sp>
      <p:sp>
        <p:nvSpPr>
          <p:cNvPr id="64522" name="Text Box 10"/>
          <p:cNvSpPr txBox="1">
            <a:spLocks noChangeArrowheads="1"/>
          </p:cNvSpPr>
          <p:nvPr/>
        </p:nvSpPr>
        <p:spPr bwMode="auto">
          <a:xfrm>
            <a:off x="6991350" y="2794000"/>
            <a:ext cx="941388" cy="33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a:solidFill>
                  <a:srgbClr val="000000"/>
                </a:solidFill>
                <a:latin typeface="Zurich BlkEx BT"/>
                <a:cs typeface="Times New Roman" pitchFamily="18" charset="0"/>
              </a:rPr>
              <a:t>Daniel</a:t>
            </a:r>
          </a:p>
        </p:txBody>
      </p:sp>
      <p:sp>
        <p:nvSpPr>
          <p:cNvPr id="64523" name="Rectangle 11"/>
          <p:cNvSpPr>
            <a:spLocks noChangeArrowheads="1"/>
          </p:cNvSpPr>
          <p:nvPr/>
        </p:nvSpPr>
        <p:spPr bwMode="auto">
          <a:xfrm>
            <a:off x="4584700" y="2374900"/>
            <a:ext cx="101600" cy="114300"/>
          </a:xfrm>
          <a:prstGeom prst="rect">
            <a:avLst/>
          </a:pr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16576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723C300-5C5E-47DC-B4D0-A8E280FC2A8B}" type="slidenum">
              <a:rPr lang="en-US" altLang="en-US" smtClean="0">
                <a:solidFill>
                  <a:srgbClr val="000000"/>
                </a:solidFill>
                <a:latin typeface="Times New Roman" pitchFamily="18" charset="0"/>
                <a:cs typeface="Times New Roman" pitchFamily="18" charset="0"/>
              </a:rPr>
              <a:pPr eaLnBrk="1" hangingPunct="1"/>
              <a:t>41</a:t>
            </a:fld>
            <a:endParaRPr lang="en-US" altLang="en-US" smtClean="0">
              <a:solidFill>
                <a:srgbClr val="000000"/>
              </a:solidFill>
              <a:latin typeface="Times New Roman" pitchFamily="18" charset="0"/>
              <a:cs typeface="Times New Roman" pitchFamily="18" charset="0"/>
            </a:endParaRPr>
          </a:p>
        </p:txBody>
      </p:sp>
      <p:sp>
        <p:nvSpPr>
          <p:cNvPr id="65539" name="Rectangle 2"/>
          <p:cNvSpPr>
            <a:spLocks noGrp="1" noChangeArrowheads="1"/>
          </p:cNvSpPr>
          <p:nvPr>
            <p:ph type="ctrTitle"/>
          </p:nvPr>
        </p:nvSpPr>
        <p:spPr>
          <a:xfrm>
            <a:off x="0" y="0"/>
            <a:ext cx="9144000" cy="1301750"/>
          </a:xfrm>
        </p:spPr>
        <p:txBody>
          <a:bodyPr/>
          <a:lstStyle/>
          <a:p>
            <a:pPr eaLnBrk="1" hangingPunct="1"/>
            <a:r>
              <a:rPr lang="en-US" altLang="en-US" b="1" smtClean="0">
                <a:latin typeface="Papyrus" pitchFamily="66" charset="0"/>
              </a:rPr>
              <a:t/>
            </a:r>
            <a:br>
              <a:rPr lang="en-US" altLang="en-US" b="1" smtClean="0">
                <a:latin typeface="Papyrus" pitchFamily="66" charset="0"/>
              </a:rPr>
            </a:br>
            <a:r>
              <a:rPr lang="en-US" altLang="en-US" b="1" smtClean="0">
                <a:latin typeface="Papyrus" pitchFamily="66" charset="0"/>
              </a:rPr>
              <a:t>JEREMIAH</a:t>
            </a:r>
            <a:r>
              <a:rPr lang="en-US" altLang="en-US" smtClean="0">
                <a:latin typeface="Garamond" pitchFamily="18" charset="0"/>
              </a:rPr>
              <a:t/>
            </a:r>
            <a:br>
              <a:rPr lang="en-US" altLang="en-US" smtClean="0">
                <a:latin typeface="Garamond" pitchFamily="18" charset="0"/>
              </a:rPr>
            </a:br>
            <a:endParaRPr lang="en-US" altLang="en-US" smtClean="0">
              <a:latin typeface="Garamond" pitchFamily="18" charset="0"/>
            </a:endParaRPr>
          </a:p>
        </p:txBody>
      </p:sp>
      <p:sp>
        <p:nvSpPr>
          <p:cNvPr id="65540" name="Rectangle 3"/>
          <p:cNvSpPr>
            <a:spLocks noGrp="1" noChangeArrowheads="1"/>
          </p:cNvSpPr>
          <p:nvPr>
            <p:ph type="subTitle" idx="1"/>
          </p:nvPr>
        </p:nvSpPr>
        <p:spPr bwMode="auto">
          <a:xfrm>
            <a:off x="2209800" y="898525"/>
            <a:ext cx="4722813"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smtClean="0">
              <a:latin typeface="Papyrus" pitchFamily="66" charset="0"/>
            </a:endParaRPr>
          </a:p>
        </p:txBody>
      </p:sp>
      <p:pic>
        <p:nvPicPr>
          <p:cNvPr id="65541" name="Picture 5" descr="15108_brass_scales_of_justice_off_balance_symbolizing_injustice_over_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2147888"/>
            <a:ext cx="5791200"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6"/>
          <p:cNvSpPr txBox="1">
            <a:spLocks noChangeArrowheads="1"/>
          </p:cNvSpPr>
          <p:nvPr/>
        </p:nvSpPr>
        <p:spPr bwMode="auto">
          <a:xfrm>
            <a:off x="2284413" y="4433888"/>
            <a:ext cx="156845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a:solidFill>
                  <a:srgbClr val="000000"/>
                </a:solidFill>
                <a:cs typeface="Times New Roman" pitchFamily="18" charset="0"/>
              </a:rPr>
              <a:t>Disobedience</a:t>
            </a:r>
          </a:p>
          <a:p>
            <a:pPr algn="ctr" eaLnBrk="1" fontAlgn="base" hangingPunct="1">
              <a:spcBef>
                <a:spcPct val="0"/>
              </a:spcBef>
              <a:spcAft>
                <a:spcPct val="0"/>
              </a:spcAft>
            </a:pPr>
            <a:r>
              <a:rPr lang="en-US" altLang="en-US">
                <a:solidFill>
                  <a:srgbClr val="000000"/>
                </a:solidFill>
                <a:cs typeface="Times New Roman" pitchFamily="18" charset="0"/>
              </a:rPr>
              <a:t>Sword</a:t>
            </a:r>
          </a:p>
          <a:p>
            <a:pPr algn="ctr" eaLnBrk="1" fontAlgn="base" hangingPunct="1">
              <a:spcBef>
                <a:spcPct val="0"/>
              </a:spcBef>
              <a:spcAft>
                <a:spcPct val="0"/>
              </a:spcAft>
            </a:pPr>
            <a:r>
              <a:rPr lang="en-US" altLang="en-US">
                <a:solidFill>
                  <a:srgbClr val="000000"/>
                </a:solidFill>
                <a:cs typeface="Times New Roman" pitchFamily="18" charset="0"/>
              </a:rPr>
              <a:t>Pestilence</a:t>
            </a:r>
          </a:p>
          <a:p>
            <a:pPr algn="ctr" eaLnBrk="1" fontAlgn="base" hangingPunct="1">
              <a:spcBef>
                <a:spcPct val="0"/>
              </a:spcBef>
              <a:spcAft>
                <a:spcPct val="0"/>
              </a:spcAft>
            </a:pPr>
            <a:r>
              <a:rPr lang="en-US" altLang="en-US">
                <a:solidFill>
                  <a:srgbClr val="000000"/>
                </a:solidFill>
                <a:cs typeface="Times New Roman" pitchFamily="18" charset="0"/>
              </a:rPr>
              <a:t>Famine</a:t>
            </a:r>
          </a:p>
        </p:txBody>
      </p:sp>
      <p:sp>
        <p:nvSpPr>
          <p:cNvPr id="65543" name="Text Box 7"/>
          <p:cNvSpPr txBox="1">
            <a:spLocks noChangeArrowheads="1"/>
          </p:cNvSpPr>
          <p:nvPr/>
        </p:nvSpPr>
        <p:spPr bwMode="auto">
          <a:xfrm>
            <a:off x="5446713" y="3624263"/>
            <a:ext cx="1682750"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a:solidFill>
                  <a:srgbClr val="000000"/>
                </a:solidFill>
                <a:cs typeface="Times New Roman" pitchFamily="18" charset="0"/>
              </a:rPr>
              <a:t>Obedience</a:t>
            </a:r>
          </a:p>
          <a:p>
            <a:pPr algn="ctr" eaLnBrk="1" fontAlgn="base" hangingPunct="1">
              <a:spcBef>
                <a:spcPct val="0"/>
              </a:spcBef>
              <a:spcAft>
                <a:spcPct val="0"/>
              </a:spcAft>
            </a:pPr>
            <a:r>
              <a:rPr lang="en-US" altLang="en-US">
                <a:solidFill>
                  <a:srgbClr val="000000"/>
                </a:solidFill>
                <a:cs typeface="Times New Roman" pitchFamily="18" charset="0"/>
              </a:rPr>
              <a:t>Captivity</a:t>
            </a:r>
          </a:p>
          <a:p>
            <a:pPr algn="ctr" eaLnBrk="1" fontAlgn="base" hangingPunct="1">
              <a:spcBef>
                <a:spcPct val="0"/>
              </a:spcBef>
              <a:spcAft>
                <a:spcPct val="0"/>
              </a:spcAft>
            </a:pPr>
            <a:r>
              <a:rPr lang="en-US" altLang="en-US">
                <a:solidFill>
                  <a:srgbClr val="000000"/>
                </a:solidFill>
                <a:cs typeface="Times New Roman" pitchFamily="18" charset="0"/>
              </a:rPr>
              <a:t>Return</a:t>
            </a:r>
          </a:p>
          <a:p>
            <a:pPr algn="ctr" eaLnBrk="1" fontAlgn="base" hangingPunct="1">
              <a:spcBef>
                <a:spcPct val="0"/>
              </a:spcBef>
              <a:spcAft>
                <a:spcPct val="0"/>
              </a:spcAft>
            </a:pPr>
            <a:r>
              <a:rPr lang="en-US" altLang="en-US">
                <a:solidFill>
                  <a:srgbClr val="000000"/>
                </a:solidFill>
                <a:cs typeface="Times New Roman" pitchFamily="18" charset="0"/>
              </a:rPr>
              <a:t>New Covenant</a:t>
            </a:r>
          </a:p>
        </p:txBody>
      </p:sp>
      <p:sp>
        <p:nvSpPr>
          <p:cNvPr id="65544" name="Text Box 8"/>
          <p:cNvSpPr txBox="1">
            <a:spLocks noChangeArrowheads="1"/>
          </p:cNvSpPr>
          <p:nvPr/>
        </p:nvSpPr>
        <p:spPr bwMode="auto">
          <a:xfrm>
            <a:off x="3292475" y="1619250"/>
            <a:ext cx="2636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a:solidFill>
                  <a:srgbClr val="000000"/>
                </a:solidFill>
                <a:latin typeface="Papyrus" pitchFamily="66" charset="0"/>
                <a:cs typeface="Times New Roman" pitchFamily="18" charset="0"/>
              </a:rPr>
              <a:t>Remaining Faithful</a:t>
            </a:r>
          </a:p>
        </p:txBody>
      </p:sp>
    </p:spTree>
    <p:extLst>
      <p:ext uri="{BB962C8B-B14F-4D97-AF65-F5344CB8AC3E}">
        <p14:creationId xmlns:p14="http://schemas.microsoft.com/office/powerpoint/2010/main" val="39394316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553450" y="6383338"/>
            <a:ext cx="590550" cy="365125"/>
          </a:xfrm>
        </p:spPr>
        <p:txBody>
          <a:bodyPr/>
          <a:lstStyle/>
          <a:p>
            <a:pPr>
              <a:defRPr/>
            </a:pPr>
            <a:fld id="{41519664-7E7E-4CFE-B3C7-602ED8B78C6C}" type="slidenum">
              <a:rPr lang="en-US" smtClean="0"/>
              <a:pPr>
                <a:defRPr/>
              </a:pPr>
              <a:t>42</a:t>
            </a:fld>
            <a:endParaRPr lang="en-US"/>
          </a:p>
        </p:txBody>
      </p:sp>
      <p:sp>
        <p:nvSpPr>
          <p:cNvPr id="4" name="Rectangle 3"/>
          <p:cNvSpPr/>
          <p:nvPr/>
        </p:nvSpPr>
        <p:spPr>
          <a:xfrm>
            <a:off x="952500" y="0"/>
            <a:ext cx="4572000" cy="3293209"/>
          </a:xfrm>
          <a:prstGeom prst="rect">
            <a:avLst/>
          </a:prstGeom>
        </p:spPr>
        <p:txBody>
          <a:bodyPr>
            <a:spAutoFit/>
          </a:bodyPr>
          <a:lstStyle/>
          <a:p>
            <a:pPr fontAlgn="base">
              <a:spcBef>
                <a:spcPct val="0"/>
              </a:spcBef>
              <a:spcAft>
                <a:spcPct val="0"/>
              </a:spcAft>
            </a:pPr>
            <a:r>
              <a:rPr lang="en-US" sz="1600" dirty="0" smtClean="0">
                <a:solidFill>
                  <a:prstClr val="black"/>
                </a:solidFill>
                <a:latin typeface="Arial" pitchFamily="34" charset="0"/>
                <a:cs typeface="Arial" pitchFamily="34" charset="0"/>
              </a:rPr>
              <a:t>Jeremiah </a:t>
            </a:r>
            <a:r>
              <a:rPr lang="en-US" sz="1600" dirty="0">
                <a:solidFill>
                  <a:prstClr val="black"/>
                </a:solidFill>
                <a:latin typeface="Arial" pitchFamily="34" charset="0"/>
                <a:cs typeface="Arial" pitchFamily="34" charset="0"/>
              </a:rPr>
              <a:t>2:11-13(ESV) </a:t>
            </a:r>
          </a:p>
          <a:p>
            <a:pPr marL="342900" indent="-342900" fontAlgn="base">
              <a:spcBef>
                <a:spcPct val="0"/>
              </a:spcBef>
              <a:spcAft>
                <a:spcPct val="0"/>
              </a:spcAft>
              <a:buFontTx/>
              <a:buAutoNum type="arabicPlain" startAt="11"/>
            </a:pPr>
            <a:r>
              <a:rPr lang="en-US" sz="1600" b="1" dirty="0" smtClean="0">
                <a:solidFill>
                  <a:prstClr val="black"/>
                </a:solidFill>
                <a:latin typeface="Arial" pitchFamily="34" charset="0"/>
                <a:cs typeface="Arial" pitchFamily="34" charset="0"/>
              </a:rPr>
              <a:t>Has </a:t>
            </a:r>
            <a:r>
              <a:rPr lang="en-US" sz="1600" b="1" dirty="0">
                <a:solidFill>
                  <a:prstClr val="black"/>
                </a:solidFill>
                <a:latin typeface="Arial" pitchFamily="34" charset="0"/>
                <a:cs typeface="Arial" pitchFamily="34" charset="0"/>
              </a:rPr>
              <a:t>a nation changed its gods</a:t>
            </a:r>
            <a:r>
              <a:rPr lang="en-US" sz="1600" b="1" dirty="0" smtClean="0">
                <a:solidFill>
                  <a:prstClr val="black"/>
                </a:solidFill>
                <a:latin typeface="Arial" pitchFamily="34" charset="0"/>
                <a:cs typeface="Arial" pitchFamily="34" charset="0"/>
              </a:rPr>
              <a:t>,</a:t>
            </a:r>
          </a:p>
          <a:p>
            <a:pPr fontAlgn="base">
              <a:spcBef>
                <a:spcPct val="0"/>
              </a:spcBef>
              <a:spcAft>
                <a:spcPct val="0"/>
              </a:spcAft>
            </a:pPr>
            <a:r>
              <a:rPr lang="en-US" sz="1600" b="1" dirty="0" smtClean="0">
                <a:solidFill>
                  <a:prstClr val="black"/>
                </a:solidFill>
                <a:latin typeface="Arial" pitchFamily="34" charset="0"/>
                <a:cs typeface="Arial" pitchFamily="34" charset="0"/>
              </a:rPr>
              <a:t>      </a:t>
            </a:r>
            <a:r>
              <a:rPr lang="en-US" sz="1600" b="1" dirty="0">
                <a:solidFill>
                  <a:prstClr val="black"/>
                </a:solidFill>
                <a:latin typeface="Arial" pitchFamily="34" charset="0"/>
                <a:cs typeface="Arial" pitchFamily="34" charset="0"/>
              </a:rPr>
              <a:t>even though they are no gods</a:t>
            </a:r>
            <a:r>
              <a:rPr lang="en-US" sz="1600" b="1" dirty="0" smtClean="0">
                <a:solidFill>
                  <a:prstClr val="black"/>
                </a:solidFill>
                <a:latin typeface="Arial" pitchFamily="34" charset="0"/>
                <a:cs typeface="Arial" pitchFamily="34" charset="0"/>
              </a:rPr>
              <a:t>?</a:t>
            </a:r>
          </a:p>
          <a:p>
            <a:pPr fontAlgn="base">
              <a:spcBef>
                <a:spcPct val="0"/>
              </a:spcBef>
              <a:spcAft>
                <a:spcPct val="0"/>
              </a:spcAft>
            </a:pPr>
            <a:r>
              <a:rPr lang="en-US" sz="1600" b="1" dirty="0" smtClean="0">
                <a:solidFill>
                  <a:prstClr val="black"/>
                </a:solidFill>
                <a:latin typeface="Arial" pitchFamily="34" charset="0"/>
                <a:cs typeface="Arial" pitchFamily="34" charset="0"/>
              </a:rPr>
              <a:t>      </a:t>
            </a:r>
            <a:r>
              <a:rPr lang="en-US" sz="1600" b="1" dirty="0">
                <a:solidFill>
                  <a:prstClr val="black"/>
                </a:solidFill>
                <a:latin typeface="Arial" pitchFamily="34" charset="0"/>
                <a:cs typeface="Arial" pitchFamily="34" charset="0"/>
              </a:rPr>
              <a:t>But my people have changed their </a:t>
            </a:r>
            <a:r>
              <a:rPr lang="en-US" sz="1600" b="1" dirty="0" smtClean="0">
                <a:solidFill>
                  <a:prstClr val="black"/>
                </a:solidFill>
                <a:latin typeface="Arial" pitchFamily="34" charset="0"/>
                <a:cs typeface="Arial" pitchFamily="34" charset="0"/>
              </a:rPr>
              <a:t>glory</a:t>
            </a:r>
          </a:p>
          <a:p>
            <a:pPr fontAlgn="base">
              <a:spcBef>
                <a:spcPct val="0"/>
              </a:spcBef>
              <a:spcAft>
                <a:spcPct val="0"/>
              </a:spcAft>
            </a:pPr>
            <a:r>
              <a:rPr lang="en-US" sz="1600" b="1" dirty="0" smtClean="0">
                <a:solidFill>
                  <a:prstClr val="black"/>
                </a:solidFill>
                <a:latin typeface="Arial" pitchFamily="34" charset="0"/>
                <a:cs typeface="Arial" pitchFamily="34" charset="0"/>
              </a:rPr>
              <a:t>      for </a:t>
            </a:r>
            <a:r>
              <a:rPr lang="en-US" sz="1600" b="1" dirty="0">
                <a:solidFill>
                  <a:prstClr val="black"/>
                </a:solidFill>
                <a:latin typeface="Arial" pitchFamily="34" charset="0"/>
                <a:cs typeface="Arial" pitchFamily="34" charset="0"/>
              </a:rPr>
              <a:t>that which does not profit. </a:t>
            </a:r>
          </a:p>
          <a:p>
            <a:pPr marL="342900" indent="-342900" fontAlgn="base">
              <a:spcBef>
                <a:spcPct val="0"/>
              </a:spcBef>
              <a:spcAft>
                <a:spcPct val="0"/>
              </a:spcAft>
              <a:buFontTx/>
              <a:buAutoNum type="arabicPlain" startAt="12"/>
            </a:pPr>
            <a:r>
              <a:rPr lang="en-US" sz="1600" dirty="0" smtClean="0">
                <a:solidFill>
                  <a:prstClr val="black"/>
                </a:solidFill>
                <a:latin typeface="Arial" pitchFamily="34" charset="0"/>
                <a:cs typeface="Arial" pitchFamily="34" charset="0"/>
              </a:rPr>
              <a:t>Be </a:t>
            </a:r>
            <a:r>
              <a:rPr lang="en-US" sz="1600" dirty="0">
                <a:solidFill>
                  <a:prstClr val="black"/>
                </a:solidFill>
                <a:latin typeface="Arial" pitchFamily="34" charset="0"/>
                <a:cs typeface="Arial" pitchFamily="34" charset="0"/>
              </a:rPr>
              <a:t>appalled, O heavens, at this</a:t>
            </a:r>
            <a:r>
              <a:rPr lang="en-US" sz="1600" dirty="0" smtClean="0">
                <a:solidFill>
                  <a:prstClr val="black"/>
                </a:solidFill>
                <a:latin typeface="Arial" pitchFamily="34" charset="0"/>
                <a:cs typeface="Arial" pitchFamily="34" charset="0"/>
              </a:rPr>
              <a:t>;</a:t>
            </a:r>
          </a:p>
          <a:p>
            <a:pPr fontAlgn="base">
              <a:spcBef>
                <a:spcPct val="0"/>
              </a:spcBef>
              <a:spcAft>
                <a:spcPct val="0"/>
              </a:spcAft>
            </a:pPr>
            <a:r>
              <a:rPr lang="en-US" sz="1600" dirty="0" smtClean="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be shocked, be utterly desolate</a:t>
            </a:r>
            <a:r>
              <a:rPr lang="en-US" sz="1600" dirty="0" smtClean="0">
                <a:solidFill>
                  <a:prstClr val="black"/>
                </a:solidFill>
                <a:latin typeface="Arial" pitchFamily="34" charset="0"/>
                <a:cs typeface="Arial" pitchFamily="34" charset="0"/>
              </a:rPr>
              <a:t>,</a:t>
            </a:r>
          </a:p>
          <a:p>
            <a:pPr fontAlgn="base">
              <a:spcBef>
                <a:spcPct val="0"/>
              </a:spcBef>
              <a:spcAft>
                <a:spcPct val="0"/>
              </a:spcAft>
            </a:pPr>
            <a:r>
              <a:rPr lang="en-US" sz="1600" dirty="0" smtClean="0">
                <a:solidFill>
                  <a:prstClr val="black"/>
                </a:solidFill>
                <a:latin typeface="Arial" pitchFamily="34" charset="0"/>
                <a:cs typeface="Arial" pitchFamily="34" charset="0"/>
              </a:rPr>
              <a:t>      declares </a:t>
            </a:r>
            <a:r>
              <a:rPr lang="en-US" sz="1600" dirty="0">
                <a:solidFill>
                  <a:prstClr val="black"/>
                </a:solidFill>
                <a:latin typeface="Arial" pitchFamily="34" charset="0"/>
                <a:cs typeface="Arial" pitchFamily="34" charset="0"/>
              </a:rPr>
              <a:t>the Lord, </a:t>
            </a:r>
          </a:p>
          <a:p>
            <a:pPr marL="342900" indent="-342900" fontAlgn="base">
              <a:spcBef>
                <a:spcPct val="0"/>
              </a:spcBef>
              <a:spcAft>
                <a:spcPct val="0"/>
              </a:spcAft>
              <a:buFontTx/>
              <a:buAutoNum type="arabicPlain" startAt="13"/>
            </a:pPr>
            <a:r>
              <a:rPr lang="en-US" sz="1600" dirty="0" smtClean="0">
                <a:solidFill>
                  <a:prstClr val="black"/>
                </a:solidFill>
                <a:latin typeface="Arial" pitchFamily="34" charset="0"/>
                <a:cs typeface="Arial" pitchFamily="34" charset="0"/>
              </a:rPr>
              <a:t>for </a:t>
            </a:r>
            <a:r>
              <a:rPr lang="en-US" sz="1600" dirty="0">
                <a:solidFill>
                  <a:prstClr val="black"/>
                </a:solidFill>
                <a:latin typeface="Arial" pitchFamily="34" charset="0"/>
                <a:cs typeface="Arial" pitchFamily="34" charset="0"/>
              </a:rPr>
              <a:t>my people have committed two evils:     they have forsaken me</a:t>
            </a:r>
            <a:r>
              <a:rPr lang="en-US" sz="1600" dirty="0" smtClean="0">
                <a:solidFill>
                  <a:prstClr val="black"/>
                </a:solidFill>
                <a:latin typeface="Arial" pitchFamily="34" charset="0"/>
                <a:cs typeface="Arial" pitchFamily="34" charset="0"/>
              </a:rPr>
              <a:t>,</a:t>
            </a:r>
          </a:p>
          <a:p>
            <a:pPr fontAlgn="base">
              <a:spcBef>
                <a:spcPct val="0"/>
              </a:spcBef>
              <a:spcAft>
                <a:spcPct val="0"/>
              </a:spcAft>
            </a:pPr>
            <a:r>
              <a:rPr lang="en-US" sz="1600" dirty="0" smtClean="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the fountain of living waters</a:t>
            </a:r>
            <a:r>
              <a:rPr lang="en-US" sz="1600" dirty="0" smtClean="0">
                <a:solidFill>
                  <a:prstClr val="black"/>
                </a:solidFill>
                <a:latin typeface="Arial" pitchFamily="34" charset="0"/>
                <a:cs typeface="Arial" pitchFamily="34" charset="0"/>
              </a:rPr>
              <a:t>,</a:t>
            </a:r>
          </a:p>
          <a:p>
            <a:pPr marL="342900" indent="-342900" fontAlgn="base">
              <a:spcBef>
                <a:spcPct val="0"/>
              </a:spcBef>
              <a:spcAft>
                <a:spcPct val="0"/>
              </a:spcAft>
            </a:pPr>
            <a:r>
              <a:rPr lang="en-US" sz="1600" dirty="0" smtClean="0">
                <a:solidFill>
                  <a:prstClr val="black"/>
                </a:solidFill>
                <a:latin typeface="Arial" pitchFamily="34" charset="0"/>
                <a:cs typeface="Arial" pitchFamily="34" charset="0"/>
              </a:rPr>
              <a:t>      </a:t>
            </a:r>
            <a:r>
              <a:rPr lang="en-US" sz="1600" dirty="0">
                <a:solidFill>
                  <a:prstClr val="black"/>
                </a:solidFill>
                <a:latin typeface="Arial" pitchFamily="34" charset="0"/>
                <a:cs typeface="Arial" pitchFamily="34" charset="0"/>
              </a:rPr>
              <a:t>and hewed out cisterns for themselves,    </a:t>
            </a:r>
            <a:r>
              <a:rPr lang="en-US" sz="1600" dirty="0" smtClean="0">
                <a:solidFill>
                  <a:prstClr val="black"/>
                </a:solidFill>
                <a:latin typeface="Arial" pitchFamily="34" charset="0"/>
                <a:cs typeface="Arial" pitchFamily="34" charset="0"/>
              </a:rPr>
              <a:t>broken </a:t>
            </a:r>
            <a:r>
              <a:rPr lang="en-US" sz="1600" dirty="0">
                <a:solidFill>
                  <a:prstClr val="black"/>
                </a:solidFill>
                <a:latin typeface="Arial" pitchFamily="34" charset="0"/>
                <a:cs typeface="Arial" pitchFamily="34" charset="0"/>
              </a:rPr>
              <a:t>cisterns that can hold no water.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872" y="3293208"/>
            <a:ext cx="4473654" cy="335524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525" y="1315255"/>
            <a:ext cx="3800475" cy="5067299"/>
          </a:xfrm>
          <a:prstGeom prst="rect">
            <a:avLst/>
          </a:prstGeom>
        </p:spPr>
      </p:pic>
      <p:pic>
        <p:nvPicPr>
          <p:cNvPr id="7" name="Picture 2" descr="C:\Users\Danny Haynes\Pictures\00-Bible Verse\08-OT Jeremiah-Daniel-Ezekiel\Jeremiah_2_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6629" y="137166"/>
            <a:ext cx="3767371" cy="211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149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078162" y="138161"/>
            <a:ext cx="4549857" cy="1143000"/>
          </a:xfrm>
        </p:spPr>
        <p:txBody>
          <a:bodyPr/>
          <a:lstStyle/>
          <a:p>
            <a:r>
              <a:rPr lang="en-US" altLang="en-US" dirty="0" smtClean="0"/>
              <a:t>Jeremiah</a:t>
            </a:r>
            <a:br>
              <a:rPr lang="en-US" altLang="en-US" dirty="0" smtClean="0"/>
            </a:br>
            <a:r>
              <a:rPr lang="en-US" altLang="en-US" dirty="0" smtClean="0"/>
              <a:t>4 Destroyers</a:t>
            </a:r>
          </a:p>
        </p:txBody>
      </p:sp>
      <p:sp>
        <p:nvSpPr>
          <p:cNvPr id="61443" name="TextBox 2"/>
          <p:cNvSpPr txBox="1">
            <a:spLocks noChangeArrowheads="1"/>
          </p:cNvSpPr>
          <p:nvPr/>
        </p:nvSpPr>
        <p:spPr bwMode="auto">
          <a:xfrm>
            <a:off x="1078162" y="2081994"/>
            <a:ext cx="4367212"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dirty="0">
                <a:solidFill>
                  <a:prstClr val="black"/>
                </a:solidFill>
              </a:rPr>
              <a:t>Jeremiah 15:3-4(ESV) </a:t>
            </a:r>
            <a:r>
              <a:rPr lang="en-US" altLang="en-US" dirty="0">
                <a:solidFill>
                  <a:prstClr val="black"/>
                </a:solidFill>
              </a:rPr>
              <a:t/>
            </a:r>
            <a:br>
              <a:rPr lang="en-US" altLang="en-US" dirty="0">
                <a:solidFill>
                  <a:prstClr val="black"/>
                </a:solidFill>
              </a:rPr>
            </a:br>
            <a:r>
              <a:rPr lang="en-US" altLang="en-US" baseline="30000" dirty="0">
                <a:solidFill>
                  <a:prstClr val="black"/>
                </a:solidFill>
              </a:rPr>
              <a:t>3</a:t>
            </a:r>
            <a:r>
              <a:rPr lang="en-US" altLang="en-US" dirty="0">
                <a:solidFill>
                  <a:prstClr val="black"/>
                </a:solidFill>
              </a:rPr>
              <a:t>I will appoint over them four kinds of destroyers, declares the Lord: </a:t>
            </a:r>
          </a:p>
          <a:p>
            <a:pPr eaLnBrk="1" fontAlgn="base" hangingPunct="1">
              <a:spcBef>
                <a:spcPct val="0"/>
              </a:spcBef>
              <a:spcAft>
                <a:spcPct val="0"/>
              </a:spcAft>
            </a:pPr>
            <a:r>
              <a:rPr lang="en-US" altLang="en-US" dirty="0">
                <a:solidFill>
                  <a:prstClr val="black"/>
                </a:solidFill>
              </a:rPr>
              <a:t>the sword to kill, </a:t>
            </a:r>
          </a:p>
          <a:p>
            <a:pPr eaLnBrk="1" fontAlgn="base" hangingPunct="1">
              <a:spcBef>
                <a:spcPct val="0"/>
              </a:spcBef>
              <a:spcAft>
                <a:spcPct val="0"/>
              </a:spcAft>
            </a:pPr>
            <a:r>
              <a:rPr lang="en-US" altLang="en-US" dirty="0">
                <a:solidFill>
                  <a:prstClr val="black"/>
                </a:solidFill>
              </a:rPr>
              <a:t>the dogs to tear, </a:t>
            </a:r>
          </a:p>
          <a:p>
            <a:pPr eaLnBrk="1" fontAlgn="base" hangingPunct="1">
              <a:spcBef>
                <a:spcPct val="0"/>
              </a:spcBef>
              <a:spcAft>
                <a:spcPct val="0"/>
              </a:spcAft>
            </a:pPr>
            <a:r>
              <a:rPr lang="en-US" altLang="en-US" dirty="0">
                <a:solidFill>
                  <a:prstClr val="black"/>
                </a:solidFill>
              </a:rPr>
              <a:t>and the birds of the air </a:t>
            </a:r>
          </a:p>
          <a:p>
            <a:pPr eaLnBrk="1" fontAlgn="base" hangingPunct="1">
              <a:spcBef>
                <a:spcPct val="0"/>
              </a:spcBef>
              <a:spcAft>
                <a:spcPct val="0"/>
              </a:spcAft>
            </a:pPr>
            <a:r>
              <a:rPr lang="en-US" altLang="en-US" dirty="0">
                <a:solidFill>
                  <a:prstClr val="black"/>
                </a:solidFill>
              </a:rPr>
              <a:t>and the beasts of the earth to devour and destroy.  </a:t>
            </a:r>
          </a:p>
          <a:p>
            <a:pPr eaLnBrk="1" fontAlgn="base" hangingPunct="1">
              <a:spcBef>
                <a:spcPct val="0"/>
              </a:spcBef>
              <a:spcAft>
                <a:spcPct val="0"/>
              </a:spcAft>
            </a:pPr>
            <a:r>
              <a:rPr lang="en-US" altLang="en-US" dirty="0">
                <a:solidFill>
                  <a:prstClr val="black"/>
                </a:solidFill>
              </a:rPr>
              <a:t/>
            </a:r>
            <a:br>
              <a:rPr lang="en-US" altLang="en-US" dirty="0">
                <a:solidFill>
                  <a:prstClr val="black"/>
                </a:solidFill>
              </a:rPr>
            </a:br>
            <a:r>
              <a:rPr lang="en-US" altLang="en-US" baseline="30000" dirty="0">
                <a:solidFill>
                  <a:prstClr val="black"/>
                </a:solidFill>
              </a:rPr>
              <a:t>4</a:t>
            </a:r>
            <a:r>
              <a:rPr lang="en-US" altLang="en-US" dirty="0">
                <a:solidFill>
                  <a:prstClr val="black"/>
                </a:solidFill>
              </a:rPr>
              <a:t>And I will make them a horror to all the kingdoms of the earth because of what Manasseh the son of Hezekiah, king of Judah, did in Jerusalem. </a:t>
            </a:r>
          </a:p>
        </p:txBody>
      </p:sp>
      <p:cxnSp>
        <p:nvCxnSpPr>
          <p:cNvPr id="7" name="Straight Arrow Connector 6"/>
          <p:cNvCxnSpPr/>
          <p:nvPr/>
        </p:nvCxnSpPr>
        <p:spPr>
          <a:xfrm>
            <a:off x="2964100" y="3414311"/>
            <a:ext cx="297267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923754" y="3567807"/>
            <a:ext cx="2709058" cy="4017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16127" y="4192541"/>
            <a:ext cx="658493" cy="6797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377" y="0"/>
            <a:ext cx="3623623" cy="254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Dogs licking blood-no word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412" y="2545569"/>
            <a:ext cx="2875587" cy="12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8854" y="3759175"/>
            <a:ext cx="2175146" cy="159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374" y="5041017"/>
            <a:ext cx="2788869" cy="181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3669642" y="2081994"/>
            <a:ext cx="2428875" cy="11185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2964100" y="3200566"/>
            <a:ext cx="705542"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9915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5113" y="1671638"/>
            <a:ext cx="8878887" cy="468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6323" name="Title 3"/>
          <p:cNvSpPr>
            <a:spLocks noGrp="1"/>
          </p:cNvSpPr>
          <p:nvPr>
            <p:ph type="title"/>
          </p:nvPr>
        </p:nvSpPr>
        <p:spPr/>
        <p:txBody>
          <a:bodyPr/>
          <a:lstStyle/>
          <a:p>
            <a:endParaRPr lang="en-US" altLang="en-US" smtClean="0"/>
          </a:p>
        </p:txBody>
      </p:sp>
      <p:sp>
        <p:nvSpPr>
          <p:cNvPr id="56324" name="Slide Number Placeholder 1"/>
          <p:cNvSpPr>
            <a:spLocks noGrp="1"/>
          </p:cNvSpPr>
          <p:nvPr>
            <p:ph type="sldNum" sz="quarter" idx="4294967295"/>
          </p:nvPr>
        </p:nvSpPr>
        <p:spPr bwMode="auto">
          <a:xfrm>
            <a:off x="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7AE5CE5-FE00-4707-81DD-D28331D6E0A0}" type="slidenum">
              <a:rPr lang="en-US" altLang="en-US" smtClean="0">
                <a:solidFill>
                  <a:srgbClr val="898989"/>
                </a:solidFill>
                <a:latin typeface="Calibri" pitchFamily="34" charset="0"/>
              </a:rPr>
              <a:pPr eaLnBrk="1" hangingPunct="1"/>
              <a:t>44</a:t>
            </a:fld>
            <a:endParaRPr lang="en-US" altLang="en-US" smtClean="0">
              <a:solidFill>
                <a:srgbClr val="898989"/>
              </a:solidFill>
              <a:latin typeface="Calibri" pitchFamily="34" charset="0"/>
            </a:endParaRPr>
          </a:p>
        </p:txBody>
      </p:sp>
      <p:pic>
        <p:nvPicPr>
          <p:cNvPr id="563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Box 2"/>
          <p:cNvSpPr txBox="1">
            <a:spLocks noChangeArrowheads="1"/>
          </p:cNvSpPr>
          <p:nvPr/>
        </p:nvSpPr>
        <p:spPr bwMode="auto">
          <a:xfrm>
            <a:off x="136525" y="246063"/>
            <a:ext cx="3165475" cy="4800600"/>
          </a:xfrm>
          <a:prstGeom prst="rect">
            <a:avLst/>
          </a:prstGeom>
          <a:solidFill>
            <a:schemeClr val="bg1">
              <a:alpha val="6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rPr>
              <a:t>Jeremiah 19:10-12(ESV) </a:t>
            </a:r>
            <a:r>
              <a:rPr lang="en-US" altLang="en-US">
                <a:solidFill>
                  <a:prstClr val="black"/>
                </a:solidFill>
              </a:rPr>
              <a:t/>
            </a:r>
            <a:br>
              <a:rPr lang="en-US" altLang="en-US">
                <a:solidFill>
                  <a:prstClr val="black"/>
                </a:solidFill>
              </a:rPr>
            </a:br>
            <a:r>
              <a:rPr lang="en-US" altLang="en-US" baseline="30000">
                <a:solidFill>
                  <a:prstClr val="black"/>
                </a:solidFill>
              </a:rPr>
              <a:t>10</a:t>
            </a:r>
            <a:r>
              <a:rPr lang="en-US" altLang="en-US">
                <a:solidFill>
                  <a:prstClr val="black"/>
                </a:solidFill>
              </a:rPr>
              <a:t>“Then you shall break the flask in the sight of the men who go with you,  </a:t>
            </a:r>
            <a:br>
              <a:rPr lang="en-US" altLang="en-US">
                <a:solidFill>
                  <a:prstClr val="black"/>
                </a:solidFill>
              </a:rPr>
            </a:br>
            <a:r>
              <a:rPr lang="en-US" altLang="en-US" baseline="30000">
                <a:solidFill>
                  <a:prstClr val="black"/>
                </a:solidFill>
              </a:rPr>
              <a:t>11</a:t>
            </a:r>
            <a:r>
              <a:rPr lang="en-US" altLang="en-US">
                <a:solidFill>
                  <a:prstClr val="black"/>
                </a:solidFill>
              </a:rPr>
              <a:t>and shall say to them, ‘Thus says the Lord of hosts: So will I break this people and this city, as one breaks a potter’s vessel, so that it can never be mended. Men shall bury in Topheth because there will be no place else to bury.  </a:t>
            </a:r>
            <a:br>
              <a:rPr lang="en-US" altLang="en-US">
                <a:solidFill>
                  <a:prstClr val="black"/>
                </a:solidFill>
              </a:rPr>
            </a:br>
            <a:r>
              <a:rPr lang="en-US" altLang="en-US" baseline="30000">
                <a:solidFill>
                  <a:prstClr val="black"/>
                </a:solidFill>
              </a:rPr>
              <a:t>12</a:t>
            </a:r>
            <a:r>
              <a:rPr lang="en-US" altLang="en-US">
                <a:solidFill>
                  <a:prstClr val="black"/>
                </a:solidFill>
              </a:rPr>
              <a:t>Thus will I do to this place, declares the Lord, and to its inhabitants, making this city like Topheth.  </a:t>
            </a:r>
          </a:p>
        </p:txBody>
      </p:sp>
    </p:spTree>
    <p:extLst>
      <p:ext uri="{BB962C8B-B14F-4D97-AF65-F5344CB8AC3E}">
        <p14:creationId xmlns:p14="http://schemas.microsoft.com/office/powerpoint/2010/main" val="30124333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1266825"/>
            <a:ext cx="9144000" cy="5591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68611" name="Rectangle 2"/>
          <p:cNvSpPr>
            <a:spLocks noGrp="1" noChangeArrowheads="1"/>
          </p:cNvSpPr>
          <p:nvPr>
            <p:ph type="title"/>
          </p:nvPr>
        </p:nvSpPr>
        <p:spPr>
          <a:xfrm>
            <a:off x="685800" y="123825"/>
            <a:ext cx="7772400" cy="1143000"/>
          </a:xfrm>
        </p:spPr>
        <p:txBody>
          <a:bodyPr/>
          <a:lstStyle/>
          <a:p>
            <a:pPr eaLnBrk="1" hangingPunct="1"/>
            <a:r>
              <a:rPr lang="en-US" altLang="en-US" sz="4000" smtClean="0"/>
              <a:t>Jeremiah’s Good &amp; Bad Figs </a:t>
            </a:r>
            <a:br>
              <a:rPr lang="en-US" altLang="en-US" sz="4000" smtClean="0"/>
            </a:br>
            <a:r>
              <a:rPr lang="en-US" altLang="en-US" sz="4000" smtClean="0"/>
              <a:t>- Jer 24</a:t>
            </a:r>
          </a:p>
        </p:txBody>
      </p:sp>
      <p:pic>
        <p:nvPicPr>
          <p:cNvPr id="68612" name="Picture 8" descr="http://oneyearbibleimages.com/jer_24_1_behold_two_baskets_of_fi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6825"/>
            <a:ext cx="449421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8613" name="Object 9"/>
          <p:cNvGraphicFramePr>
            <a:graphicFrameLocks noChangeAspect="1"/>
          </p:cNvGraphicFramePr>
          <p:nvPr/>
        </p:nvGraphicFramePr>
        <p:xfrm>
          <a:off x="4773613" y="3035300"/>
          <a:ext cx="3455987" cy="2362200"/>
        </p:xfrm>
        <a:graphic>
          <a:graphicData uri="http://schemas.openxmlformats.org/presentationml/2006/ole">
            <mc:AlternateContent xmlns:mc="http://schemas.openxmlformats.org/markup-compatibility/2006">
              <mc:Choice xmlns:v="urn:schemas-microsoft-com:vml" Requires="v">
                <p:oleObj spid="_x0000_s3076" name="Image" r:id="rId4" imgW="5498413" imgH="3758730" progId="PhotoshopElements.Image.2">
                  <p:embed/>
                </p:oleObj>
              </mc:Choice>
              <mc:Fallback>
                <p:oleObj name="Image" r:id="rId4" imgW="5498413" imgH="3758730" progId="PhotoshopElements.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613" y="3035300"/>
                        <a:ext cx="345598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4" name="Rectangle 10"/>
          <p:cNvSpPr>
            <a:spLocks noChangeArrowheads="1"/>
          </p:cNvSpPr>
          <p:nvPr/>
        </p:nvSpPr>
        <p:spPr bwMode="auto">
          <a:xfrm>
            <a:off x="114300" y="5241925"/>
            <a:ext cx="4000500" cy="173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6033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aseline="30000">
                <a:solidFill>
                  <a:srgbClr val="000000"/>
                </a:solidFill>
                <a:latin typeface="Default"/>
              </a:rPr>
              <a:t>3</a:t>
            </a:r>
            <a:r>
              <a:rPr lang="en-US" altLang="en-US">
                <a:solidFill>
                  <a:srgbClr val="000000"/>
                </a:solidFill>
                <a:latin typeface="Default"/>
              </a:rPr>
              <a:t>And the Lord said to me, “What do you see, Jeremiah?” I said, “Figs, the good figs very good, and the bad figs very bad, so bad that they cannot be eaten.”</a:t>
            </a:r>
            <a:endParaRPr lang="en-US" altLang="en-US">
              <a:solidFill>
                <a:prstClr val="black"/>
              </a:solidFill>
            </a:endParaRPr>
          </a:p>
          <a:p>
            <a:pPr fontAlgn="base">
              <a:spcBef>
                <a:spcPct val="0"/>
              </a:spcBef>
              <a:spcAft>
                <a:spcPct val="0"/>
              </a:spcAft>
            </a:pPr>
            <a:endParaRPr lang="en-US" altLang="en-US">
              <a:solidFill>
                <a:prstClr val="black"/>
              </a:solidFill>
            </a:endParaRPr>
          </a:p>
        </p:txBody>
      </p:sp>
      <p:sp>
        <p:nvSpPr>
          <p:cNvPr id="68615" name="Text Box 12"/>
          <p:cNvSpPr txBox="1">
            <a:spLocks noChangeArrowheads="1"/>
          </p:cNvSpPr>
          <p:nvPr/>
        </p:nvSpPr>
        <p:spPr bwMode="auto">
          <a:xfrm>
            <a:off x="3514725" y="1266825"/>
            <a:ext cx="56292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a:solidFill>
                  <a:srgbClr val="000000"/>
                </a:solidFill>
                <a:latin typeface="Default"/>
              </a:rPr>
              <a:t>…Like these good figs, so I will regard as good the exiles from Judah, whom I have sent away from this place to the land of the Chaldeans. </a:t>
            </a:r>
            <a:r>
              <a:rPr lang="en-US" altLang="en-US">
                <a:solidFill>
                  <a:prstClr val="black"/>
                </a:solidFill>
                <a:hlinkClick r:id="rId6"/>
              </a:rPr>
              <a:t> </a:t>
            </a:r>
            <a:r>
              <a:rPr lang="en-US" altLang="en-US" baseline="30000">
                <a:solidFill>
                  <a:srgbClr val="000000"/>
                </a:solidFill>
                <a:latin typeface="Default"/>
              </a:rPr>
              <a:t>6</a:t>
            </a:r>
            <a:r>
              <a:rPr lang="en-US" altLang="en-US">
                <a:solidFill>
                  <a:srgbClr val="000000"/>
                </a:solidFill>
                <a:latin typeface="Default"/>
              </a:rPr>
              <a:t>I will set my eyes on them for good, and I will bring them back to this land. I will build them up, and not tear them down; I will plant them, and not uproot them. </a:t>
            </a:r>
            <a:endParaRPr lang="en-US" altLang="en-US">
              <a:solidFill>
                <a:prstClr val="black"/>
              </a:solidFill>
            </a:endParaRPr>
          </a:p>
          <a:p>
            <a:pPr eaLnBrk="1" fontAlgn="base" hangingPunct="1">
              <a:spcBef>
                <a:spcPct val="50000"/>
              </a:spcBef>
              <a:spcAft>
                <a:spcPct val="0"/>
              </a:spcAft>
            </a:pPr>
            <a:endParaRPr lang="en-US" altLang="en-US">
              <a:solidFill>
                <a:prstClr val="black"/>
              </a:solidFill>
            </a:endParaRPr>
          </a:p>
        </p:txBody>
      </p:sp>
    </p:spTree>
    <p:extLst>
      <p:ext uri="{BB962C8B-B14F-4D97-AF65-F5344CB8AC3E}">
        <p14:creationId xmlns:p14="http://schemas.microsoft.com/office/powerpoint/2010/main" val="2824950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1266825"/>
            <a:ext cx="9144000" cy="5591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prstClr val="black"/>
              </a:solidFill>
            </a:endParaRPr>
          </a:p>
        </p:txBody>
      </p:sp>
      <p:sp>
        <p:nvSpPr>
          <p:cNvPr id="69635" name="Rectangle 3"/>
          <p:cNvSpPr>
            <a:spLocks noGrp="1" noChangeArrowheads="1"/>
          </p:cNvSpPr>
          <p:nvPr>
            <p:ph type="title"/>
          </p:nvPr>
        </p:nvSpPr>
        <p:spPr>
          <a:xfrm>
            <a:off x="781050" y="0"/>
            <a:ext cx="7772400" cy="1143000"/>
          </a:xfrm>
        </p:spPr>
        <p:txBody>
          <a:bodyPr/>
          <a:lstStyle/>
          <a:p>
            <a:pPr eaLnBrk="1" hangingPunct="1"/>
            <a:r>
              <a:rPr lang="en-US" altLang="en-US" sz="4000" smtClean="0"/>
              <a:t>Jeremiah’s Good &amp; Bad Figs </a:t>
            </a:r>
            <a:br>
              <a:rPr lang="en-US" altLang="en-US" sz="4000" smtClean="0"/>
            </a:br>
            <a:r>
              <a:rPr lang="en-US" altLang="en-US" sz="4000" smtClean="0"/>
              <a:t>- Jer 24</a:t>
            </a:r>
          </a:p>
        </p:txBody>
      </p:sp>
      <p:pic>
        <p:nvPicPr>
          <p:cNvPr id="69636" name="Picture 4" descr="http://oneyearbibleimages.com/jer_24_1_behold_two_baskets_of_fi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6825"/>
            <a:ext cx="43561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9637" name="Object 5"/>
          <p:cNvGraphicFramePr>
            <a:graphicFrameLocks noChangeAspect="1"/>
          </p:cNvGraphicFramePr>
          <p:nvPr/>
        </p:nvGraphicFramePr>
        <p:xfrm>
          <a:off x="4716463" y="1266825"/>
          <a:ext cx="3113087" cy="2127250"/>
        </p:xfrm>
        <a:graphic>
          <a:graphicData uri="http://schemas.openxmlformats.org/presentationml/2006/ole">
            <mc:AlternateContent xmlns:mc="http://schemas.openxmlformats.org/markup-compatibility/2006">
              <mc:Choice xmlns:v="urn:schemas-microsoft-com:vml" Requires="v">
                <p:oleObj spid="_x0000_s4100" name="Image" r:id="rId4" imgW="5498413" imgH="3758730" progId="PhotoshopElements.Image.2">
                  <p:embed/>
                </p:oleObj>
              </mc:Choice>
              <mc:Fallback>
                <p:oleObj name="Image" r:id="rId4" imgW="5498413" imgH="3758730" progId="PhotoshopElements.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266825"/>
                        <a:ext cx="3113087"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8" name="Rectangle 6"/>
          <p:cNvSpPr>
            <a:spLocks noChangeArrowheads="1"/>
          </p:cNvSpPr>
          <p:nvPr/>
        </p:nvSpPr>
        <p:spPr bwMode="auto">
          <a:xfrm>
            <a:off x="0" y="5118100"/>
            <a:ext cx="4000500" cy="173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6033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aseline="30000">
                <a:solidFill>
                  <a:srgbClr val="000000"/>
                </a:solidFill>
                <a:latin typeface="Default"/>
              </a:rPr>
              <a:t>3</a:t>
            </a:r>
            <a:r>
              <a:rPr lang="en-US" altLang="en-US">
                <a:solidFill>
                  <a:srgbClr val="000000"/>
                </a:solidFill>
                <a:latin typeface="Default"/>
              </a:rPr>
              <a:t>And the Lord said to me, “What do you see, Jeremiah?” I said, “Figs, the good figs very good, and the bad figs very bad, so bad that they cannot be eaten.”</a:t>
            </a:r>
            <a:endParaRPr lang="en-US" altLang="en-US">
              <a:solidFill>
                <a:prstClr val="black"/>
              </a:solidFill>
            </a:endParaRPr>
          </a:p>
          <a:p>
            <a:pPr fontAlgn="base">
              <a:spcBef>
                <a:spcPct val="0"/>
              </a:spcBef>
              <a:spcAft>
                <a:spcPct val="0"/>
              </a:spcAft>
            </a:pPr>
            <a:endParaRPr lang="en-US" altLang="en-US">
              <a:solidFill>
                <a:prstClr val="black"/>
              </a:solidFill>
            </a:endParaRPr>
          </a:p>
        </p:txBody>
      </p:sp>
      <p:sp>
        <p:nvSpPr>
          <p:cNvPr id="69639" name="Text Box 7"/>
          <p:cNvSpPr txBox="1">
            <a:spLocks noChangeArrowheads="1"/>
          </p:cNvSpPr>
          <p:nvPr/>
        </p:nvSpPr>
        <p:spPr bwMode="auto">
          <a:xfrm>
            <a:off x="4079875" y="3422650"/>
            <a:ext cx="4892675"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a:solidFill>
                  <a:srgbClr val="000000"/>
                </a:solidFill>
                <a:latin typeface="Default"/>
              </a:rPr>
              <a:t>…Like the bad figs that are so bad they cannot be eaten, so will I treat Zedekiah the king of Judah, his officials, the remnant of Jerusalem who remain in this land, and those who dwell in the land of Egypt. </a:t>
            </a:r>
            <a:r>
              <a:rPr lang="en-US" altLang="en-US">
                <a:solidFill>
                  <a:prstClr val="black"/>
                </a:solidFill>
                <a:hlinkClick r:id="rId6"/>
              </a:rPr>
              <a:t> </a:t>
            </a:r>
            <a:r>
              <a:rPr lang="en-US" altLang="en-US" baseline="30000">
                <a:solidFill>
                  <a:srgbClr val="000000"/>
                </a:solidFill>
                <a:latin typeface="Default"/>
              </a:rPr>
              <a:t>9</a:t>
            </a:r>
            <a:r>
              <a:rPr lang="en-US" altLang="en-US">
                <a:solidFill>
                  <a:srgbClr val="000000"/>
                </a:solidFill>
                <a:latin typeface="Default"/>
              </a:rPr>
              <a:t>I will make them a horror to all the kingdoms of the earth, to be a reproach, a byword, a taunt, and a curse in all the places where I shall drive them. </a:t>
            </a:r>
            <a:r>
              <a:rPr lang="en-US" altLang="en-US">
                <a:solidFill>
                  <a:prstClr val="black"/>
                </a:solidFill>
                <a:hlinkClick r:id="rId7"/>
              </a:rPr>
              <a:t> </a:t>
            </a:r>
            <a:r>
              <a:rPr lang="en-US" altLang="en-US" baseline="30000">
                <a:solidFill>
                  <a:srgbClr val="000000"/>
                </a:solidFill>
                <a:latin typeface="Default"/>
              </a:rPr>
              <a:t>10</a:t>
            </a:r>
            <a:r>
              <a:rPr lang="en-US" altLang="en-US">
                <a:solidFill>
                  <a:srgbClr val="000000"/>
                </a:solidFill>
                <a:latin typeface="Default"/>
              </a:rPr>
              <a:t>And I will </a:t>
            </a:r>
            <a:r>
              <a:rPr lang="en-US" altLang="en-US" u="sng">
                <a:solidFill>
                  <a:srgbClr val="003399"/>
                </a:solidFill>
                <a:latin typeface="Default"/>
              </a:rPr>
              <a:t>send sword, famine, and</a:t>
            </a:r>
            <a:r>
              <a:rPr lang="en-US" altLang="en-US">
                <a:solidFill>
                  <a:srgbClr val="000000"/>
                </a:solidFill>
                <a:latin typeface="Default"/>
              </a:rPr>
              <a:t> </a:t>
            </a:r>
            <a:r>
              <a:rPr lang="en-US" altLang="en-US" u="sng">
                <a:solidFill>
                  <a:srgbClr val="003399"/>
                </a:solidFill>
                <a:latin typeface="Default"/>
              </a:rPr>
              <a:t>pestilence upon them</a:t>
            </a:r>
            <a:r>
              <a:rPr lang="en-US" altLang="en-US">
                <a:solidFill>
                  <a:srgbClr val="000000"/>
                </a:solidFill>
                <a:latin typeface="Default"/>
              </a:rPr>
              <a:t>, until they shall be utterly destroyed from the land that I gave to them and their fathers.”</a:t>
            </a:r>
            <a:endParaRPr lang="en-US" altLang="en-US">
              <a:solidFill>
                <a:prstClr val="black"/>
              </a:solidFill>
            </a:endParaRPr>
          </a:p>
          <a:p>
            <a:pPr eaLnBrk="1" fontAlgn="base" hangingPunct="1">
              <a:spcBef>
                <a:spcPct val="50000"/>
              </a:spcBef>
              <a:spcAft>
                <a:spcPct val="0"/>
              </a:spcAft>
            </a:pPr>
            <a:endParaRPr lang="en-US" altLang="en-US">
              <a:solidFill>
                <a:prstClr val="black"/>
              </a:solidFill>
            </a:endParaRPr>
          </a:p>
        </p:txBody>
      </p:sp>
    </p:spTree>
    <p:extLst>
      <p:ext uri="{BB962C8B-B14F-4D97-AF65-F5344CB8AC3E}">
        <p14:creationId xmlns:p14="http://schemas.microsoft.com/office/powerpoint/2010/main" val="14556749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231900" y="207963"/>
            <a:ext cx="6019800" cy="1143000"/>
          </a:xfrm>
        </p:spPr>
        <p:txBody>
          <a:bodyPr/>
          <a:lstStyle/>
          <a:p>
            <a:r>
              <a:rPr lang="en-US" altLang="en-US" dirty="0" smtClean="0"/>
              <a:t>Comparing the Message</a:t>
            </a:r>
          </a:p>
        </p:txBody>
      </p:sp>
      <p:sp>
        <p:nvSpPr>
          <p:cNvPr id="72707" name="Slide Number Placeholder 2"/>
          <p:cNvSpPr>
            <a:spLocks noGrp="1"/>
          </p:cNvSpPr>
          <p:nvPr>
            <p:ph type="sldNum" sz="quarter" idx="4294967295"/>
          </p:nvPr>
        </p:nvSpPr>
        <p:spPr bwMode="auto">
          <a:xfrm>
            <a:off x="3619500" y="64008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E6FCC19-5BB9-4AB8-8748-656223E32864}" type="slidenum">
              <a:rPr lang="en-US" altLang="en-US" smtClean="0">
                <a:solidFill>
                  <a:srgbClr val="898989"/>
                </a:solidFill>
                <a:latin typeface="Calibri" pitchFamily="34" charset="0"/>
              </a:rPr>
              <a:pPr eaLnBrk="1" hangingPunct="1"/>
              <a:t>47</a:t>
            </a:fld>
            <a:endParaRPr lang="en-US" altLang="en-US" smtClean="0">
              <a:solidFill>
                <a:srgbClr val="898989"/>
              </a:solidFill>
              <a:latin typeface="Calibri" pitchFamily="34" charset="0"/>
            </a:endParaRPr>
          </a:p>
        </p:txBody>
      </p:sp>
      <p:pic>
        <p:nvPicPr>
          <p:cNvPr id="72708" name="Picture 3" descr="illustration-jerusalem-in-the-time-of-hezekiah-cle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92238"/>
            <a:ext cx="9128125"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350963"/>
            <a:ext cx="9144000" cy="55070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10" name="TextBox 5"/>
          <p:cNvSpPr txBox="1">
            <a:spLocks noChangeArrowheads="1"/>
          </p:cNvSpPr>
          <p:nvPr/>
        </p:nvSpPr>
        <p:spPr bwMode="auto">
          <a:xfrm>
            <a:off x="163513" y="2047875"/>
            <a:ext cx="47085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Lord of hosts says I have broken the yoke (28:2)</a:t>
            </a:r>
          </a:p>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In 2 years I will bring back the vessels of House of the Lord (28:3)</a:t>
            </a:r>
          </a:p>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Lord will bring back Jehoiachin (28:4)</a:t>
            </a:r>
          </a:p>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Lord will return the exiles (28:4)</a:t>
            </a:r>
          </a:p>
          <a:p>
            <a:pPr eaLnBrk="1" fontAlgn="base" hangingPunct="1">
              <a:spcBef>
                <a:spcPct val="0"/>
              </a:spcBef>
              <a:spcAft>
                <a:spcPct val="0"/>
              </a:spcAft>
              <a:buFont typeface="Arial" pitchFamily="34" charset="0"/>
              <a:buChar char="•"/>
            </a:pPr>
            <a:endParaRPr lang="en-US" altLang="en-US" sz="2000">
              <a:solidFill>
                <a:prstClr val="black"/>
              </a:solidFill>
              <a:latin typeface="Tahoma" pitchFamily="34" charset="0"/>
              <a:cs typeface="Tahoma" pitchFamily="34" charset="0"/>
            </a:endParaRPr>
          </a:p>
        </p:txBody>
      </p:sp>
      <p:sp>
        <p:nvSpPr>
          <p:cNvPr id="72711" name="TextBox 6"/>
          <p:cNvSpPr txBox="1">
            <a:spLocks noChangeArrowheads="1"/>
          </p:cNvSpPr>
          <p:nvPr/>
        </p:nvSpPr>
        <p:spPr bwMode="auto">
          <a:xfrm>
            <a:off x="4694238" y="3919538"/>
            <a:ext cx="44497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Amen – may the Lord do so (28:6)</a:t>
            </a:r>
          </a:p>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True prophets preach sword, famine, pestilence (28:8)</a:t>
            </a:r>
          </a:p>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False prophets preach peace (28:9)</a:t>
            </a:r>
          </a:p>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Which event happens is the true prophet (28:9)</a:t>
            </a:r>
          </a:p>
          <a:p>
            <a:pPr eaLnBrk="1" fontAlgn="base" hangingPunct="1">
              <a:spcBef>
                <a:spcPct val="0"/>
              </a:spcBef>
              <a:spcAft>
                <a:spcPct val="0"/>
              </a:spcAft>
              <a:buFont typeface="Arial" pitchFamily="34" charset="0"/>
              <a:buChar char="•"/>
            </a:pPr>
            <a:r>
              <a:rPr lang="en-US" altLang="en-US" sz="2000">
                <a:solidFill>
                  <a:prstClr val="black"/>
                </a:solidFill>
                <a:latin typeface="Tahoma" pitchFamily="34" charset="0"/>
                <a:cs typeface="Tahoma" pitchFamily="34" charset="0"/>
              </a:rPr>
              <a:t>Hananiah has replaced wooden yoke for a iron yoke (28:13)</a:t>
            </a:r>
          </a:p>
          <a:p>
            <a:pPr eaLnBrk="1" fontAlgn="base" hangingPunct="1">
              <a:spcBef>
                <a:spcPct val="0"/>
              </a:spcBef>
              <a:spcAft>
                <a:spcPct val="0"/>
              </a:spcAft>
              <a:buFont typeface="Arial" pitchFamily="34" charset="0"/>
              <a:buChar char="•"/>
            </a:pPr>
            <a:endParaRPr lang="en-US" altLang="en-US" sz="2000">
              <a:solidFill>
                <a:prstClr val="black"/>
              </a:solidFill>
              <a:latin typeface="Tahoma" pitchFamily="34" charset="0"/>
              <a:cs typeface="Tahoma" pitchFamily="34" charset="0"/>
            </a:endParaRPr>
          </a:p>
        </p:txBody>
      </p:sp>
      <p:sp>
        <p:nvSpPr>
          <p:cNvPr id="72712" name="TextBox 8"/>
          <p:cNvSpPr txBox="1">
            <a:spLocks noChangeArrowheads="1"/>
          </p:cNvSpPr>
          <p:nvPr/>
        </p:nvSpPr>
        <p:spPr bwMode="auto">
          <a:xfrm>
            <a:off x="4943475" y="3429000"/>
            <a:ext cx="3998913"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latin typeface="Tahoma" pitchFamily="34" charset="0"/>
                <a:cs typeface="Tahoma" pitchFamily="34" charset="0"/>
              </a:rPr>
              <a:t>Jeremiah – True Prophet</a:t>
            </a:r>
          </a:p>
        </p:txBody>
      </p:sp>
      <p:sp>
        <p:nvSpPr>
          <p:cNvPr id="72713" name="TextBox 9"/>
          <p:cNvSpPr txBox="1">
            <a:spLocks noChangeArrowheads="1"/>
          </p:cNvSpPr>
          <p:nvPr/>
        </p:nvSpPr>
        <p:spPr bwMode="auto">
          <a:xfrm>
            <a:off x="0" y="1557338"/>
            <a:ext cx="4086225" cy="4619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latin typeface="Tahoma" pitchFamily="34" charset="0"/>
                <a:cs typeface="Tahoma" pitchFamily="34" charset="0"/>
              </a:rPr>
              <a:t>Hananiah - False Prophet</a:t>
            </a:r>
          </a:p>
        </p:txBody>
      </p:sp>
      <p:sp>
        <p:nvSpPr>
          <p:cNvPr id="11" name="Oval 10"/>
          <p:cNvSpPr/>
          <p:nvPr/>
        </p:nvSpPr>
        <p:spPr>
          <a:xfrm>
            <a:off x="5732463" y="1597025"/>
            <a:ext cx="2579687" cy="1831975"/>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15" name="TextBox 12"/>
          <p:cNvSpPr txBox="1">
            <a:spLocks noChangeArrowheads="1"/>
          </p:cNvSpPr>
          <p:nvPr/>
        </p:nvSpPr>
        <p:spPr bwMode="auto">
          <a:xfrm>
            <a:off x="204788" y="3989388"/>
            <a:ext cx="3940175" cy="12001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latin typeface="Tahoma" pitchFamily="34" charset="0"/>
                <a:cs typeface="Tahoma" pitchFamily="34" charset="0"/>
              </a:rPr>
              <a:t>Hananiah - False Prophet</a:t>
            </a:r>
          </a:p>
          <a:p>
            <a:pPr eaLnBrk="1" fontAlgn="base" hangingPunct="1">
              <a:spcBef>
                <a:spcPct val="0"/>
              </a:spcBef>
              <a:spcAft>
                <a:spcPct val="0"/>
              </a:spcAft>
            </a:pPr>
            <a:r>
              <a:rPr lang="en-US" altLang="en-US">
                <a:solidFill>
                  <a:prstClr val="black"/>
                </a:solidFill>
                <a:latin typeface="Tahoma" pitchFamily="34" charset="0"/>
                <a:cs typeface="Tahoma" pitchFamily="34" charset="0"/>
              </a:rPr>
              <a:t>Breaks Jeremiah’s yoke and says in 2 years yoke of Nebuchadnezzer will be broken – dies within a year</a:t>
            </a:r>
          </a:p>
        </p:txBody>
      </p:sp>
      <p:sp>
        <p:nvSpPr>
          <p:cNvPr id="72716" name="TextBox 13"/>
          <p:cNvSpPr txBox="1">
            <a:spLocks noChangeArrowheads="1"/>
          </p:cNvSpPr>
          <p:nvPr/>
        </p:nvSpPr>
        <p:spPr bwMode="auto">
          <a:xfrm>
            <a:off x="303213" y="5275263"/>
            <a:ext cx="3938587" cy="6461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latin typeface="Tahoma" pitchFamily="34" charset="0"/>
                <a:cs typeface="Tahoma" pitchFamily="34" charset="0"/>
              </a:rPr>
              <a:t>Jeremiah - True Prophet</a:t>
            </a:r>
          </a:p>
          <a:p>
            <a:pPr eaLnBrk="1" fontAlgn="base" hangingPunct="1">
              <a:spcBef>
                <a:spcPct val="0"/>
              </a:spcBef>
              <a:spcAft>
                <a:spcPct val="0"/>
              </a:spcAft>
            </a:pPr>
            <a:r>
              <a:rPr lang="en-US" altLang="en-US">
                <a:solidFill>
                  <a:prstClr val="black"/>
                </a:solidFill>
                <a:latin typeface="Tahoma" pitchFamily="34" charset="0"/>
                <a:cs typeface="Tahoma" pitchFamily="34" charset="0"/>
              </a:rPr>
              <a:t>Walks away</a:t>
            </a:r>
          </a:p>
        </p:txBody>
      </p:sp>
      <p:pic>
        <p:nvPicPr>
          <p:cNvPr id="727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0"/>
            <a:ext cx="1744662"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6340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6803" name="Title 1"/>
          <p:cNvSpPr>
            <a:spLocks noGrp="1"/>
          </p:cNvSpPr>
          <p:nvPr>
            <p:ph type="title"/>
          </p:nvPr>
        </p:nvSpPr>
        <p:spPr>
          <a:xfrm>
            <a:off x="1087438" y="63500"/>
            <a:ext cx="6780212" cy="1143000"/>
          </a:xfrm>
          <a:solidFill>
            <a:srgbClr val="FFFFCC"/>
          </a:solidFill>
        </p:spPr>
        <p:txBody>
          <a:bodyPr/>
          <a:lstStyle/>
          <a:p>
            <a:r>
              <a:rPr lang="en-US" altLang="en-US" sz="3600" b="1" smtClean="0"/>
              <a:t>Zedekiah's fear and Jeremiah's advice - Jer 38</a:t>
            </a:r>
            <a:endParaRPr lang="en-US" altLang="en-US" sz="3600" smtClean="0"/>
          </a:p>
        </p:txBody>
      </p:sp>
      <p:sp>
        <p:nvSpPr>
          <p:cNvPr id="76805" name="TextBox 5"/>
          <p:cNvSpPr txBox="1">
            <a:spLocks noChangeArrowheads="1"/>
          </p:cNvSpPr>
          <p:nvPr/>
        </p:nvSpPr>
        <p:spPr bwMode="auto">
          <a:xfrm>
            <a:off x="4194175" y="1317625"/>
            <a:ext cx="4949825" cy="575542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1600" baseline="30000" dirty="0">
              <a:solidFill>
                <a:prstClr val="black"/>
              </a:solidFill>
            </a:endParaRPr>
          </a:p>
          <a:p>
            <a:pPr eaLnBrk="1" fontAlgn="base" hangingPunct="1">
              <a:spcBef>
                <a:spcPct val="0"/>
              </a:spcBef>
              <a:spcAft>
                <a:spcPct val="0"/>
              </a:spcAft>
            </a:pPr>
            <a:endParaRPr lang="en-US" altLang="en-US" sz="1600" baseline="30000" dirty="0">
              <a:solidFill>
                <a:prstClr val="black"/>
              </a:solidFill>
            </a:endParaRPr>
          </a:p>
          <a:p>
            <a:pPr eaLnBrk="1" fontAlgn="base" hangingPunct="1">
              <a:spcBef>
                <a:spcPct val="0"/>
              </a:spcBef>
              <a:spcAft>
                <a:spcPct val="0"/>
              </a:spcAft>
            </a:pPr>
            <a:endParaRPr lang="en-US" altLang="en-US" sz="1600" baseline="30000" dirty="0">
              <a:solidFill>
                <a:prstClr val="black"/>
              </a:solidFill>
            </a:endParaRPr>
          </a:p>
          <a:p>
            <a:pPr eaLnBrk="1" fontAlgn="base" hangingPunct="1">
              <a:spcBef>
                <a:spcPct val="0"/>
              </a:spcBef>
              <a:spcAft>
                <a:spcPct val="0"/>
              </a:spcAft>
            </a:pPr>
            <a:endParaRPr lang="en-US" altLang="en-US" sz="1600" baseline="30000" dirty="0">
              <a:solidFill>
                <a:prstClr val="black"/>
              </a:solidFill>
            </a:endParaRPr>
          </a:p>
          <a:p>
            <a:pPr eaLnBrk="1" fontAlgn="base" hangingPunct="1">
              <a:spcBef>
                <a:spcPct val="0"/>
              </a:spcBef>
              <a:spcAft>
                <a:spcPct val="0"/>
              </a:spcAft>
            </a:pPr>
            <a:endParaRPr lang="en-US" altLang="en-US" sz="1600" baseline="30000" dirty="0">
              <a:solidFill>
                <a:prstClr val="black"/>
              </a:solidFill>
            </a:endParaRPr>
          </a:p>
          <a:p>
            <a:pPr eaLnBrk="1" fontAlgn="base" hangingPunct="1">
              <a:spcBef>
                <a:spcPct val="0"/>
              </a:spcBef>
              <a:spcAft>
                <a:spcPct val="0"/>
              </a:spcAft>
            </a:pPr>
            <a:endParaRPr lang="en-US" altLang="en-US" sz="1600" baseline="30000" dirty="0">
              <a:solidFill>
                <a:prstClr val="black"/>
              </a:solidFill>
            </a:endParaRPr>
          </a:p>
          <a:p>
            <a:pPr eaLnBrk="1" fontAlgn="base" hangingPunct="1">
              <a:spcBef>
                <a:spcPct val="0"/>
              </a:spcBef>
              <a:spcAft>
                <a:spcPct val="0"/>
              </a:spcAft>
            </a:pPr>
            <a:r>
              <a:rPr lang="en-US" altLang="en-US" sz="1600" baseline="30000" dirty="0">
                <a:solidFill>
                  <a:prstClr val="black"/>
                </a:solidFill>
              </a:rPr>
              <a:t>15</a:t>
            </a:r>
            <a:r>
              <a:rPr lang="en-US" altLang="en-US" sz="1600" dirty="0">
                <a:solidFill>
                  <a:prstClr val="black"/>
                </a:solidFill>
              </a:rPr>
              <a:t>Jeremiah said to Zedekiah, “If I declare </a:t>
            </a:r>
            <a:r>
              <a:rPr lang="en-US" altLang="en-US" sz="1600" i="1" dirty="0">
                <a:solidFill>
                  <a:prstClr val="black"/>
                </a:solidFill>
              </a:rPr>
              <a:t>it</a:t>
            </a:r>
            <a:r>
              <a:rPr lang="en-US" altLang="en-US" sz="1600" dirty="0">
                <a:solidFill>
                  <a:prstClr val="black"/>
                </a:solidFill>
              </a:rPr>
              <a:t> to you, will you not surely put me to death? And if I give you advice, you will not listen to me.” </a:t>
            </a:r>
            <a:br>
              <a:rPr lang="en-US" altLang="en-US" sz="1600" dirty="0">
                <a:solidFill>
                  <a:prstClr val="black"/>
                </a:solidFill>
              </a:rPr>
            </a:br>
            <a:endParaRPr lang="en-US" altLang="en-US" sz="1600" dirty="0">
              <a:solidFill>
                <a:prstClr val="black"/>
              </a:solidFill>
            </a:endParaRPr>
          </a:p>
          <a:p>
            <a:pPr eaLnBrk="1" fontAlgn="base" hangingPunct="1">
              <a:spcBef>
                <a:spcPct val="0"/>
              </a:spcBef>
              <a:spcAft>
                <a:spcPct val="0"/>
              </a:spcAft>
            </a:pPr>
            <a:endParaRPr lang="en-US" altLang="en-US" sz="1600" dirty="0">
              <a:solidFill>
                <a:prstClr val="black"/>
              </a:solidFill>
            </a:endParaRPr>
          </a:p>
          <a:p>
            <a:pPr eaLnBrk="1" fontAlgn="base" hangingPunct="1">
              <a:spcBef>
                <a:spcPct val="0"/>
              </a:spcBef>
              <a:spcAft>
                <a:spcPct val="0"/>
              </a:spcAft>
            </a:pPr>
            <a:endParaRPr lang="en-US" altLang="en-US" sz="1600" dirty="0">
              <a:solidFill>
                <a:prstClr val="black"/>
              </a:solidFill>
            </a:endParaRPr>
          </a:p>
          <a:p>
            <a:pPr eaLnBrk="1" fontAlgn="base" hangingPunct="1">
              <a:spcBef>
                <a:spcPct val="0"/>
              </a:spcBef>
              <a:spcAft>
                <a:spcPct val="0"/>
              </a:spcAft>
            </a:pPr>
            <a:r>
              <a:rPr lang="en-US" altLang="en-US" sz="1600" dirty="0">
                <a:solidFill>
                  <a:prstClr val="black"/>
                </a:solidFill>
              </a:rPr>
              <a:t/>
            </a:r>
            <a:br>
              <a:rPr lang="en-US" altLang="en-US" sz="1600" dirty="0">
                <a:solidFill>
                  <a:prstClr val="black"/>
                </a:solidFill>
              </a:rPr>
            </a:br>
            <a:r>
              <a:rPr lang="en-US" altLang="en-US" sz="1600" baseline="30000" dirty="0">
                <a:solidFill>
                  <a:prstClr val="black"/>
                </a:solidFill>
              </a:rPr>
              <a:t>17</a:t>
            </a:r>
            <a:r>
              <a:rPr lang="en-US" altLang="en-US" sz="1600" dirty="0">
                <a:solidFill>
                  <a:prstClr val="black"/>
                </a:solidFill>
              </a:rPr>
              <a:t>Then Jeremiah said to Zedekiah, “Thus says the Lord, the God of hosts, the God of Israel: </a:t>
            </a:r>
            <a:r>
              <a:rPr lang="en-US" altLang="en-US" sz="1600" u="sng" dirty="0">
                <a:solidFill>
                  <a:prstClr val="black"/>
                </a:solidFill>
              </a:rPr>
              <a:t>‘If you surely surrender to the king of Babylon’s princes, then your soul shall live; this city shall not be burned with fire, and you and your house shall live.  </a:t>
            </a:r>
            <a:br>
              <a:rPr lang="en-US" altLang="en-US" sz="1600" u="sng" dirty="0">
                <a:solidFill>
                  <a:prstClr val="black"/>
                </a:solidFill>
              </a:rPr>
            </a:br>
            <a:r>
              <a:rPr lang="en-US" altLang="en-US" sz="1600" b="1" baseline="30000" dirty="0">
                <a:solidFill>
                  <a:prstClr val="black"/>
                </a:solidFill>
              </a:rPr>
              <a:t>18</a:t>
            </a:r>
            <a:r>
              <a:rPr lang="en-US" altLang="en-US" sz="1600" b="1" dirty="0">
                <a:solidFill>
                  <a:prstClr val="black"/>
                </a:solidFill>
              </a:rPr>
              <a:t>But if you do not surrender to the king of Babylon’s princes, then this city shall be given into the hand of the Chaldeans; they shall burn it with fire, and you shall not escape from their hand.’” </a:t>
            </a:r>
            <a:r>
              <a:rPr lang="en-US" altLang="en-US" sz="1600" dirty="0">
                <a:solidFill>
                  <a:prstClr val="black"/>
                </a:solidFill>
              </a:rPr>
              <a:t/>
            </a:r>
            <a:br>
              <a:rPr lang="en-US" altLang="en-US" sz="1600" dirty="0">
                <a:solidFill>
                  <a:prstClr val="black"/>
                </a:solidFill>
              </a:rPr>
            </a:br>
            <a:r>
              <a:rPr lang="en-US" altLang="en-US" sz="1600" dirty="0">
                <a:solidFill>
                  <a:prstClr val="black"/>
                </a:solidFill>
              </a:rPr>
              <a:t/>
            </a:r>
            <a:br>
              <a:rPr lang="en-US" altLang="en-US" sz="1600" dirty="0">
                <a:solidFill>
                  <a:prstClr val="black"/>
                </a:solidFill>
              </a:rPr>
            </a:br>
            <a:endParaRPr lang="en-US" altLang="en-US" sz="1600" dirty="0">
              <a:solidFill>
                <a:prstClr val="black"/>
              </a:solidFill>
            </a:endParaRPr>
          </a:p>
        </p:txBody>
      </p:sp>
      <p:pic>
        <p:nvPicPr>
          <p:cNvPr id="71682" name="Picture 2" descr="C:\Users\Danny Haynes\Documents\Haynes Docs\Documents\Bible Maps-Clipart\BibleMaps &amp; Clipart\Complete Guide to the Bible\Route66 Book\Jerusalem Burn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041" y="1154527"/>
            <a:ext cx="4009134" cy="55062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9641" y="1168222"/>
            <a:ext cx="4009134" cy="5506244"/>
          </a:xfrm>
          <a:prstGeom prst="rect">
            <a:avLst/>
          </a:prstGeom>
          <a:solidFill>
            <a:srgbClr val="FFFFC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6804" name="TextBox 2"/>
          <p:cNvSpPr txBox="1">
            <a:spLocks noChangeArrowheads="1"/>
          </p:cNvSpPr>
          <p:nvPr/>
        </p:nvSpPr>
        <p:spPr bwMode="auto">
          <a:xfrm>
            <a:off x="346075" y="1290638"/>
            <a:ext cx="3359150" cy="4276725"/>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aseline="30000" dirty="0">
                <a:solidFill>
                  <a:prstClr val="black"/>
                </a:solidFill>
              </a:rPr>
              <a:t>14</a:t>
            </a:r>
            <a:r>
              <a:rPr lang="en-US" altLang="en-US" sz="1600" dirty="0">
                <a:solidFill>
                  <a:prstClr val="black"/>
                </a:solidFill>
              </a:rPr>
              <a:t>Then Zedekiah the king sent and had Jeremiah the prophet brought to him at the third entrance of the house of the Lord. And the king said to Jeremiah, “I will ask you something. Hide nothing from me.”</a:t>
            </a:r>
          </a:p>
          <a:p>
            <a:pPr eaLnBrk="1" fontAlgn="base" hangingPunct="1">
              <a:spcBef>
                <a:spcPct val="0"/>
              </a:spcBef>
              <a:spcAft>
                <a:spcPct val="0"/>
              </a:spcAft>
            </a:pPr>
            <a:r>
              <a:rPr lang="en-US" altLang="en-US" sz="1600" dirty="0">
                <a:solidFill>
                  <a:prstClr val="black"/>
                </a:solidFill>
              </a:rPr>
              <a:t> </a:t>
            </a:r>
            <a:br>
              <a:rPr lang="en-US" altLang="en-US" sz="1600" dirty="0">
                <a:solidFill>
                  <a:prstClr val="black"/>
                </a:solidFill>
              </a:rPr>
            </a:br>
            <a:r>
              <a:rPr lang="en-US" altLang="en-US" sz="1600" dirty="0">
                <a:solidFill>
                  <a:prstClr val="black"/>
                </a:solidFill>
              </a:rPr>
              <a:t/>
            </a:r>
            <a:br>
              <a:rPr lang="en-US" altLang="en-US" sz="1600" dirty="0">
                <a:solidFill>
                  <a:prstClr val="black"/>
                </a:solidFill>
              </a:rPr>
            </a:br>
            <a:r>
              <a:rPr lang="en-US" altLang="en-US" sz="1600" baseline="30000" dirty="0">
                <a:solidFill>
                  <a:prstClr val="black"/>
                </a:solidFill>
              </a:rPr>
              <a:t>16</a:t>
            </a:r>
            <a:r>
              <a:rPr lang="en-US" altLang="en-US" sz="1600" dirty="0">
                <a:solidFill>
                  <a:prstClr val="black"/>
                </a:solidFill>
              </a:rPr>
              <a:t>So Zedekiah the king swore secretly to Jeremiah, saying, “</a:t>
            </a:r>
            <a:r>
              <a:rPr lang="en-US" altLang="en-US" sz="1600" i="1" dirty="0">
                <a:solidFill>
                  <a:prstClr val="black"/>
                </a:solidFill>
              </a:rPr>
              <a:t>As</a:t>
            </a:r>
            <a:r>
              <a:rPr lang="en-US" altLang="en-US" sz="1600" dirty="0">
                <a:solidFill>
                  <a:prstClr val="black"/>
                </a:solidFill>
              </a:rPr>
              <a:t> the Lord lives, who made our very souls, I will not put you to death, nor will I give you into the hand of these men who seek your life.” </a:t>
            </a:r>
            <a:br>
              <a:rPr lang="en-US" altLang="en-US" sz="1600" dirty="0">
                <a:solidFill>
                  <a:prstClr val="black"/>
                </a:solidFill>
              </a:rPr>
            </a:br>
            <a:r>
              <a:rPr lang="en-US" altLang="en-US" sz="1600" dirty="0">
                <a:solidFill>
                  <a:prstClr val="black"/>
                </a:solidFill>
              </a:rPr>
              <a:t/>
            </a:r>
            <a:br>
              <a:rPr lang="en-US" altLang="en-US" sz="1600" dirty="0">
                <a:solidFill>
                  <a:prstClr val="black"/>
                </a:solidFill>
              </a:rPr>
            </a:br>
            <a:r>
              <a:rPr lang="en-US" altLang="en-US" sz="1600" dirty="0">
                <a:solidFill>
                  <a:prstClr val="black"/>
                </a:solidFill>
              </a:rPr>
              <a:t/>
            </a:r>
            <a:br>
              <a:rPr lang="en-US" altLang="en-US" sz="1600" dirty="0">
                <a:solidFill>
                  <a:prstClr val="black"/>
                </a:solidFill>
              </a:rPr>
            </a:br>
            <a:endParaRPr lang="en-US" altLang="en-US" sz="1600" dirty="0">
              <a:solidFill>
                <a:prstClr val="black"/>
              </a:solidFill>
            </a:endParaRPr>
          </a:p>
        </p:txBody>
      </p:sp>
      <p:sp>
        <p:nvSpPr>
          <p:cNvPr id="2" name="Right Arrow 1"/>
          <p:cNvSpPr/>
          <p:nvPr/>
        </p:nvSpPr>
        <p:spPr>
          <a:xfrm>
            <a:off x="3640138" y="2408238"/>
            <a:ext cx="554037" cy="396875"/>
          </a:xfrm>
          <a:prstGeom prst="rightArrow">
            <a:avLst/>
          </a:prstGeom>
          <a:solidFill>
            <a:srgbClr val="FB0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ight Arrow 6"/>
          <p:cNvSpPr/>
          <p:nvPr/>
        </p:nvSpPr>
        <p:spPr>
          <a:xfrm rot="8977623">
            <a:off x="3649663" y="3065463"/>
            <a:ext cx="554037" cy="396875"/>
          </a:xfrm>
          <a:prstGeom prst="rightArrow">
            <a:avLst/>
          </a:prstGeom>
          <a:solidFill>
            <a:srgbClr val="FB0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ight Arrow 7"/>
          <p:cNvSpPr/>
          <p:nvPr/>
        </p:nvSpPr>
        <p:spPr>
          <a:xfrm>
            <a:off x="3616325" y="4071938"/>
            <a:ext cx="552450" cy="396875"/>
          </a:xfrm>
          <a:prstGeom prst="rightArrow">
            <a:avLst/>
          </a:prstGeom>
          <a:solidFill>
            <a:srgbClr val="FB0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550862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7827" name="Title 1"/>
          <p:cNvSpPr>
            <a:spLocks noGrp="1"/>
          </p:cNvSpPr>
          <p:nvPr>
            <p:ph type="title"/>
          </p:nvPr>
        </p:nvSpPr>
        <p:spPr>
          <a:xfrm>
            <a:off x="1087438" y="0"/>
            <a:ext cx="6573837" cy="1143000"/>
          </a:xfrm>
          <a:solidFill>
            <a:srgbClr val="FFFFCC"/>
          </a:solidFill>
        </p:spPr>
        <p:txBody>
          <a:bodyPr/>
          <a:lstStyle/>
          <a:p>
            <a:r>
              <a:rPr lang="en-US" altLang="en-US" sz="3600" b="1" smtClean="0"/>
              <a:t>Zedekiah's fear and Jeremiah's advice - Jer 38</a:t>
            </a:r>
            <a:endParaRPr lang="en-US" altLang="en-US" sz="3600" smtClean="0"/>
          </a:p>
        </p:txBody>
      </p:sp>
      <p:sp>
        <p:nvSpPr>
          <p:cNvPr id="77828" name="TextBox 2"/>
          <p:cNvSpPr txBox="1">
            <a:spLocks noChangeArrowheads="1"/>
          </p:cNvSpPr>
          <p:nvPr/>
        </p:nvSpPr>
        <p:spPr bwMode="auto">
          <a:xfrm>
            <a:off x="315913" y="1323975"/>
            <a:ext cx="3357562" cy="18161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aseline="30000">
                <a:solidFill>
                  <a:prstClr val="black"/>
                </a:solidFill>
              </a:rPr>
              <a:t>19</a:t>
            </a:r>
            <a:r>
              <a:rPr lang="en-US" altLang="en-US" sz="1600">
                <a:solidFill>
                  <a:prstClr val="black"/>
                </a:solidFill>
              </a:rPr>
              <a:t>And Zedekiah the king said to Jeremiah, “I am afraid of the Jews who have defected to the Chaldeans, lest they deliver me into their hand, and they abuse me.” </a:t>
            </a:r>
            <a:br>
              <a:rPr lang="en-US" altLang="en-US" sz="1600">
                <a:solidFill>
                  <a:prstClr val="black"/>
                </a:solidFill>
              </a:rPr>
            </a:br>
            <a:endParaRPr lang="en-US" altLang="en-US" sz="1600">
              <a:solidFill>
                <a:prstClr val="black"/>
              </a:solidFill>
            </a:endParaRPr>
          </a:p>
        </p:txBody>
      </p:sp>
      <p:sp>
        <p:nvSpPr>
          <p:cNvPr id="77829" name="TextBox 5"/>
          <p:cNvSpPr txBox="1">
            <a:spLocks noChangeArrowheads="1"/>
          </p:cNvSpPr>
          <p:nvPr/>
        </p:nvSpPr>
        <p:spPr bwMode="auto">
          <a:xfrm>
            <a:off x="3752850" y="1303338"/>
            <a:ext cx="5218113" cy="542766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1600" baseline="30000">
              <a:solidFill>
                <a:prstClr val="black"/>
              </a:solidFill>
            </a:endParaRPr>
          </a:p>
          <a:p>
            <a:pPr eaLnBrk="1" fontAlgn="base" hangingPunct="1">
              <a:spcBef>
                <a:spcPct val="0"/>
              </a:spcBef>
              <a:spcAft>
                <a:spcPct val="0"/>
              </a:spcAft>
            </a:pPr>
            <a:r>
              <a:rPr lang="en-US" altLang="en-US" sz="1600">
                <a:solidFill>
                  <a:prstClr val="black"/>
                </a:solidFill>
              </a:rPr>
              <a:t/>
            </a:r>
            <a:br>
              <a:rPr lang="en-US" altLang="en-US" sz="1600">
                <a:solidFill>
                  <a:prstClr val="black"/>
                </a:solidFill>
              </a:rPr>
            </a:br>
            <a:r>
              <a:rPr lang="en-US" altLang="en-US" sz="1600" baseline="30000">
                <a:solidFill>
                  <a:prstClr val="black"/>
                </a:solidFill>
              </a:rPr>
              <a:t>20</a:t>
            </a:r>
            <a:r>
              <a:rPr lang="en-US" altLang="en-US" sz="1600">
                <a:solidFill>
                  <a:prstClr val="black"/>
                </a:solidFill>
              </a:rPr>
              <a:t>But Jeremiah said, </a:t>
            </a:r>
          </a:p>
          <a:p>
            <a:pPr eaLnBrk="1" fontAlgn="base" hangingPunct="1">
              <a:spcBef>
                <a:spcPct val="0"/>
              </a:spcBef>
              <a:spcAft>
                <a:spcPct val="0"/>
              </a:spcAft>
            </a:pPr>
            <a:r>
              <a:rPr lang="en-US" altLang="en-US" sz="1600">
                <a:solidFill>
                  <a:prstClr val="black"/>
                </a:solidFill>
              </a:rPr>
              <a:t>“They shall not deliver </a:t>
            </a:r>
            <a:r>
              <a:rPr lang="en-US" altLang="en-US" sz="1600" i="1">
                <a:solidFill>
                  <a:prstClr val="black"/>
                </a:solidFill>
              </a:rPr>
              <a:t>you.</a:t>
            </a:r>
            <a:r>
              <a:rPr lang="en-US" altLang="en-US" sz="1600">
                <a:solidFill>
                  <a:prstClr val="black"/>
                </a:solidFill>
              </a:rPr>
              <a:t> Please, obey the voice of the Lord which I speak to you. So it shall be well with you, and your soul shall live.  </a:t>
            </a:r>
            <a:br>
              <a:rPr lang="en-US" altLang="en-US" sz="1600">
                <a:solidFill>
                  <a:prstClr val="black"/>
                </a:solidFill>
              </a:rPr>
            </a:br>
            <a:endParaRPr lang="en-US" altLang="en-US" sz="1600">
              <a:solidFill>
                <a:prstClr val="black"/>
              </a:solidFill>
            </a:endParaRPr>
          </a:p>
          <a:p>
            <a:pPr eaLnBrk="1" fontAlgn="base" hangingPunct="1">
              <a:spcBef>
                <a:spcPct val="0"/>
              </a:spcBef>
              <a:spcAft>
                <a:spcPct val="0"/>
              </a:spcAft>
            </a:pPr>
            <a:r>
              <a:rPr lang="en-US" altLang="en-US" sz="1600" baseline="30000">
                <a:solidFill>
                  <a:prstClr val="black"/>
                </a:solidFill>
              </a:rPr>
              <a:t>21</a:t>
            </a:r>
            <a:r>
              <a:rPr lang="en-US" altLang="en-US" sz="1600">
                <a:solidFill>
                  <a:prstClr val="black"/>
                </a:solidFill>
              </a:rPr>
              <a:t>But if you refuse to surrender, this </a:t>
            </a:r>
            <a:r>
              <a:rPr lang="en-US" altLang="en-US" sz="1600" i="1">
                <a:solidFill>
                  <a:prstClr val="black"/>
                </a:solidFill>
              </a:rPr>
              <a:t>is</a:t>
            </a:r>
            <a:r>
              <a:rPr lang="en-US" altLang="en-US" sz="1600">
                <a:solidFill>
                  <a:prstClr val="black"/>
                </a:solidFill>
              </a:rPr>
              <a:t> the word that the Lord has shown me:  </a:t>
            </a:r>
            <a:br>
              <a:rPr lang="en-US" altLang="en-US" sz="1600">
                <a:solidFill>
                  <a:prstClr val="black"/>
                </a:solidFill>
              </a:rPr>
            </a:br>
            <a:r>
              <a:rPr lang="en-US" altLang="en-US" sz="1600" baseline="30000">
                <a:solidFill>
                  <a:prstClr val="black"/>
                </a:solidFill>
              </a:rPr>
              <a:t>22</a:t>
            </a:r>
            <a:r>
              <a:rPr lang="en-US" altLang="en-US" sz="1600">
                <a:solidFill>
                  <a:prstClr val="black"/>
                </a:solidFill>
              </a:rPr>
              <a:t>‘Now behold, all the women who are left in the king of Judah’s house </a:t>
            </a:r>
            <a:r>
              <a:rPr lang="en-US" altLang="en-US" sz="1600" i="1">
                <a:solidFill>
                  <a:prstClr val="black"/>
                </a:solidFill>
              </a:rPr>
              <a:t>shall be</a:t>
            </a:r>
            <a:r>
              <a:rPr lang="en-US" altLang="en-US" sz="1600">
                <a:solidFill>
                  <a:prstClr val="black"/>
                </a:solidFill>
              </a:rPr>
              <a:t> surrendered to the king of Babylon’s princes, and those </a:t>
            </a:r>
            <a:r>
              <a:rPr lang="en-US" altLang="en-US" sz="1600" i="1">
                <a:solidFill>
                  <a:prstClr val="black"/>
                </a:solidFill>
              </a:rPr>
              <a:t>women</a:t>
            </a:r>
            <a:r>
              <a:rPr lang="en-US" altLang="en-US" sz="1600">
                <a:solidFill>
                  <a:prstClr val="black"/>
                </a:solidFill>
              </a:rPr>
              <a:t> shall say:      </a:t>
            </a:r>
          </a:p>
          <a:p>
            <a:pPr eaLnBrk="1" fontAlgn="base" hangingPunct="1">
              <a:spcBef>
                <a:spcPct val="0"/>
              </a:spcBef>
              <a:spcAft>
                <a:spcPct val="0"/>
              </a:spcAft>
            </a:pPr>
            <a:r>
              <a:rPr lang="en-US" altLang="en-US" sz="1600">
                <a:solidFill>
                  <a:prstClr val="black"/>
                </a:solidFill>
              </a:rPr>
              <a:t>	“Your close friends have set upon you     </a:t>
            </a:r>
          </a:p>
          <a:p>
            <a:pPr eaLnBrk="1" fontAlgn="base" hangingPunct="1">
              <a:spcBef>
                <a:spcPct val="0"/>
              </a:spcBef>
              <a:spcAft>
                <a:spcPct val="0"/>
              </a:spcAft>
            </a:pPr>
            <a:r>
              <a:rPr lang="en-US" altLang="en-US" sz="1600">
                <a:solidFill>
                  <a:prstClr val="black"/>
                </a:solidFill>
              </a:rPr>
              <a:t>	And prevailed against you;     </a:t>
            </a:r>
          </a:p>
          <a:p>
            <a:pPr eaLnBrk="1" fontAlgn="base" hangingPunct="1">
              <a:spcBef>
                <a:spcPct val="0"/>
              </a:spcBef>
              <a:spcAft>
                <a:spcPct val="0"/>
              </a:spcAft>
            </a:pPr>
            <a:r>
              <a:rPr lang="en-US" altLang="en-US" sz="1600">
                <a:solidFill>
                  <a:prstClr val="black"/>
                </a:solidFill>
              </a:rPr>
              <a:t>	Your feet have sunk in the mire,     </a:t>
            </a:r>
          </a:p>
          <a:p>
            <a:pPr eaLnBrk="1" fontAlgn="base" hangingPunct="1">
              <a:spcBef>
                <a:spcPct val="0"/>
              </a:spcBef>
              <a:spcAft>
                <a:spcPct val="0"/>
              </a:spcAft>
            </a:pPr>
            <a:r>
              <a:rPr lang="en-US" altLang="en-US" sz="1600" i="1">
                <a:solidFill>
                  <a:prstClr val="black"/>
                </a:solidFill>
              </a:rPr>
              <a:t>	And</a:t>
            </a:r>
            <a:r>
              <a:rPr lang="en-US" altLang="en-US" sz="1600">
                <a:solidFill>
                  <a:prstClr val="black"/>
                </a:solidFill>
              </a:rPr>
              <a:t> they have turned away again.” </a:t>
            </a:r>
          </a:p>
          <a:p>
            <a:pPr eaLnBrk="1" fontAlgn="base" hangingPunct="1">
              <a:spcBef>
                <a:spcPct val="0"/>
              </a:spcBef>
              <a:spcAft>
                <a:spcPct val="0"/>
              </a:spcAft>
            </a:pPr>
            <a:endParaRPr lang="en-US" altLang="en-US" sz="1600">
              <a:solidFill>
                <a:prstClr val="black"/>
              </a:solidFill>
            </a:endParaRPr>
          </a:p>
          <a:p>
            <a:pPr eaLnBrk="1" fontAlgn="base" hangingPunct="1">
              <a:spcBef>
                <a:spcPct val="0"/>
              </a:spcBef>
              <a:spcAft>
                <a:spcPct val="0"/>
              </a:spcAft>
            </a:pPr>
            <a:r>
              <a:rPr lang="en-US" altLang="en-US" sz="1600" baseline="30000">
                <a:solidFill>
                  <a:prstClr val="black"/>
                </a:solidFill>
              </a:rPr>
              <a:t>23</a:t>
            </a:r>
            <a:r>
              <a:rPr lang="en-US" altLang="en-US" sz="1600">
                <a:solidFill>
                  <a:prstClr val="black"/>
                </a:solidFill>
              </a:rPr>
              <a:t>‘So they shall surrender all your wives and children to the Chaldeans. You shall not escape from their hand, but shall be taken by the hand of the king of Babylon. And you shall cause this city to be burned with fire.’”</a:t>
            </a:r>
          </a:p>
          <a:p>
            <a:pPr eaLnBrk="1" fontAlgn="base" hangingPunct="1">
              <a:spcBef>
                <a:spcPct val="0"/>
              </a:spcBef>
              <a:spcAft>
                <a:spcPct val="0"/>
              </a:spcAft>
            </a:pPr>
            <a:endParaRPr lang="en-US" altLang="en-US" sz="1600">
              <a:solidFill>
                <a:prstClr val="black"/>
              </a:solidFill>
            </a:endParaRPr>
          </a:p>
        </p:txBody>
      </p:sp>
      <p:sp>
        <p:nvSpPr>
          <p:cNvPr id="6" name="Right Arrow 5"/>
          <p:cNvSpPr/>
          <p:nvPr/>
        </p:nvSpPr>
        <p:spPr>
          <a:xfrm>
            <a:off x="3308350" y="2606675"/>
            <a:ext cx="554038" cy="395288"/>
          </a:xfrm>
          <a:prstGeom prst="rightArrow">
            <a:avLst/>
          </a:prstGeom>
          <a:solidFill>
            <a:srgbClr val="FB0BC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7831" name="TextBox 1"/>
          <p:cNvSpPr txBox="1">
            <a:spLocks noChangeArrowheads="1"/>
          </p:cNvSpPr>
          <p:nvPr/>
        </p:nvSpPr>
        <p:spPr bwMode="auto">
          <a:xfrm>
            <a:off x="101600" y="3163888"/>
            <a:ext cx="37306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prstClr val="white"/>
                </a:solidFill>
              </a:rPr>
              <a:t>The meaning is that, after urging the weak-minded Zedekiah on to a conflict with the Chaldeans, they have left him involved in hopeless difficulties.</a:t>
            </a:r>
          </a:p>
        </p:txBody>
      </p:sp>
      <p:pic>
        <p:nvPicPr>
          <p:cNvPr id="7783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 y="4641850"/>
            <a:ext cx="29654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423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9219" name="Text Box 3"/>
          <p:cNvSpPr txBox="1">
            <a:spLocks noChangeArrowheads="1"/>
          </p:cNvSpPr>
          <p:nvPr/>
        </p:nvSpPr>
        <p:spPr bwMode="ltGray">
          <a:xfrm>
            <a:off x="928688" y="1895475"/>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srgbClr val="F8F8F8"/>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Spokesmen for God</a:t>
            </a:r>
            <a:r>
              <a:rPr lang="en-US" altLang="en-US" sz="2400" i="1">
                <a:solidFill>
                  <a:srgbClr val="FFFF00"/>
                </a:solidFill>
                <a:latin typeface="Tahoma" pitchFamily="34" charset="0"/>
                <a:cs typeface="Tahoma" pitchFamily="34" charset="0"/>
              </a:rPr>
              <a:t>,</a:t>
            </a:r>
            <a:r>
              <a:rPr lang="en-US" altLang="en-US" sz="2400" i="1">
                <a:solidFill>
                  <a:srgbClr val="F8F8F8"/>
                </a:solidFill>
                <a:latin typeface="Tahoma" pitchFamily="34" charset="0"/>
                <a:cs typeface="Tahoma" pitchFamily="34" charset="0"/>
              </a:rPr>
              <a:t> </a:t>
            </a:r>
            <a:r>
              <a:rPr lang="en-US" altLang="en-US" sz="2400">
                <a:solidFill>
                  <a:srgbClr val="F8F8F8"/>
                </a:solidFill>
                <a:latin typeface="Tahoma" pitchFamily="34" charset="0"/>
                <a:cs typeface="Tahoma" pitchFamily="34" charset="0"/>
              </a:rPr>
              <a:t>serving as “forthtellers,” speaking what God put in their mouth.</a:t>
            </a:r>
            <a:r>
              <a:rPr lang="en-US" altLang="en-US" sz="2400">
                <a:solidFill>
                  <a:srgbClr val="F8F8F8"/>
                </a:solidFill>
                <a:latin typeface="Times New Roman" pitchFamily="18" charset="0"/>
              </a:rPr>
              <a:t> </a:t>
            </a:r>
          </a:p>
        </p:txBody>
      </p:sp>
      <p:sp>
        <p:nvSpPr>
          <p:cNvPr id="9220" name="Text Box 4"/>
          <p:cNvSpPr txBox="1">
            <a:spLocks noChangeArrowheads="1"/>
          </p:cNvSpPr>
          <p:nvPr/>
        </p:nvSpPr>
        <p:spPr bwMode="ltGray">
          <a:xfrm>
            <a:off x="919163" y="3009900"/>
            <a:ext cx="7524750" cy="15700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Preachers of the Covenant</a:t>
            </a:r>
            <a:r>
              <a:rPr lang="en-US" altLang="en-US" sz="2400" i="1">
                <a:solidFill>
                  <a:prstClr val="black"/>
                </a:solidFill>
                <a:latin typeface="Tahoma" pitchFamily="34" charset="0"/>
                <a:cs typeface="Tahoma" pitchFamily="34" charset="0"/>
              </a:rPr>
              <a:t>,</a:t>
            </a:r>
            <a:r>
              <a:rPr lang="en-US" altLang="en-US" sz="2400">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relating their message to God’s previous promises to the nation of Israel.  These covenants were made with or through Abraham, Moses, and David</a:t>
            </a:r>
            <a:r>
              <a:rPr lang="en-US" altLang="en-US" sz="2400">
                <a:solidFill>
                  <a:prstClr val="white"/>
                </a:solidFill>
                <a:latin typeface="Times New Roman" pitchFamily="18" charset="0"/>
              </a:rPr>
              <a:t> </a:t>
            </a:r>
          </a:p>
        </p:txBody>
      </p:sp>
      <p:sp>
        <p:nvSpPr>
          <p:cNvPr id="9221" name="Text Box 5"/>
          <p:cNvSpPr txBox="1">
            <a:spLocks noChangeArrowheads="1"/>
          </p:cNvSpPr>
          <p:nvPr/>
        </p:nvSpPr>
        <p:spPr bwMode="ltGray">
          <a:xfrm>
            <a:off x="890588" y="4751388"/>
            <a:ext cx="7581900" cy="157003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historians, or </a:t>
            </a:r>
            <a:r>
              <a:rPr lang="en-US" altLang="en-US" sz="2400" b="1" i="1">
                <a:solidFill>
                  <a:srgbClr val="FFFF00"/>
                </a:solidFill>
                <a:latin typeface="Tahoma" pitchFamily="34" charset="0"/>
                <a:cs typeface="Tahoma" pitchFamily="34" charset="0"/>
              </a:rPr>
              <a:t>Interpreters of the Israelites’ History</a:t>
            </a:r>
            <a:r>
              <a:rPr lang="en-US" altLang="en-US" sz="2400" i="1">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With out their interpretation God’s people would not know why an event was occurring.</a:t>
            </a:r>
            <a:r>
              <a:rPr lang="en-US" altLang="en-US" sz="2400">
                <a:solidFill>
                  <a:prstClr val="white"/>
                </a:solidFill>
                <a:latin typeface="Times New Roman" pitchFamily="18" charset="0"/>
              </a:rPr>
              <a:t> </a:t>
            </a:r>
          </a:p>
        </p:txBody>
      </p:sp>
    </p:spTree>
    <p:extLst>
      <p:ext uri="{BB962C8B-B14F-4D97-AF65-F5344CB8AC3E}">
        <p14:creationId xmlns:p14="http://schemas.microsoft.com/office/powerpoint/2010/main" val="57231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Test for a Prophet</a:t>
            </a:r>
          </a:p>
        </p:txBody>
      </p:sp>
      <p:sp>
        <p:nvSpPr>
          <p:cNvPr id="3" name="TextBox 2"/>
          <p:cNvSpPr txBox="1"/>
          <p:nvPr/>
        </p:nvSpPr>
        <p:spPr>
          <a:xfrm>
            <a:off x="983411" y="1457864"/>
            <a:ext cx="7703389" cy="5078313"/>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Arial" pitchFamily="34" charset="0"/>
                <a:cs typeface="Arial" pitchFamily="34" charset="0"/>
              </a:rPr>
              <a:t>Deuteronomy 18:18-22(ESV) </a:t>
            </a: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18</a:t>
            </a:r>
            <a:r>
              <a:rPr lang="en-US" dirty="0">
                <a:solidFill>
                  <a:prstClr val="black"/>
                </a:solidFill>
                <a:latin typeface="Arial" pitchFamily="34" charset="0"/>
                <a:cs typeface="Arial" pitchFamily="34" charset="0"/>
              </a:rPr>
              <a:t>I will raise up for them a prophet like you from among their brothers. </a:t>
            </a:r>
          </a:p>
          <a:p>
            <a:pPr fontAlgn="base">
              <a:spcBef>
                <a:spcPct val="0"/>
              </a:spcBef>
              <a:spcAft>
                <a:spcPct val="0"/>
              </a:spcAft>
            </a:pPr>
            <a:r>
              <a:rPr lang="en-US" u="sng" dirty="0">
                <a:solidFill>
                  <a:prstClr val="black"/>
                </a:solidFill>
                <a:latin typeface="Arial" pitchFamily="34" charset="0"/>
                <a:cs typeface="Arial" pitchFamily="34" charset="0"/>
              </a:rPr>
              <a:t>And I will put my words in his mouth, and he shall speak to them </a:t>
            </a:r>
          </a:p>
          <a:p>
            <a:pPr fontAlgn="base">
              <a:spcBef>
                <a:spcPct val="0"/>
              </a:spcBef>
              <a:spcAft>
                <a:spcPct val="0"/>
              </a:spcAft>
            </a:pPr>
            <a:r>
              <a:rPr lang="en-US" u="sng" dirty="0">
                <a:solidFill>
                  <a:prstClr val="black"/>
                </a:solidFill>
                <a:latin typeface="Arial" pitchFamily="34" charset="0"/>
                <a:cs typeface="Arial" pitchFamily="34" charset="0"/>
              </a:rPr>
              <a:t>all that I command him.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19</a:t>
            </a:r>
            <a:r>
              <a:rPr lang="en-US" dirty="0">
                <a:solidFill>
                  <a:prstClr val="black"/>
                </a:solidFill>
                <a:latin typeface="Arial" pitchFamily="34" charset="0"/>
                <a:cs typeface="Arial" pitchFamily="34" charset="0"/>
              </a:rPr>
              <a:t>And whoever will not listen to my words that he shall speak in my name,  I myself will require it of him.  </a:t>
            </a:r>
            <a:br>
              <a:rPr lang="en-US" dirty="0">
                <a:solidFill>
                  <a:prstClr val="black"/>
                </a:solidFill>
                <a:latin typeface="Arial" pitchFamily="34" charset="0"/>
                <a:cs typeface="Arial" pitchFamily="34" charset="0"/>
              </a:rPr>
            </a:br>
            <a:endParaRPr lang="en-US" dirty="0">
              <a:solidFill>
                <a:prstClr val="black"/>
              </a:solidFill>
              <a:latin typeface="Arial" pitchFamily="34" charset="0"/>
              <a:cs typeface="Arial" pitchFamily="34" charset="0"/>
            </a:endParaRPr>
          </a:p>
          <a:p>
            <a:pPr fontAlgn="base">
              <a:spcBef>
                <a:spcPct val="0"/>
              </a:spcBef>
              <a:spcAft>
                <a:spcPct val="0"/>
              </a:spcAft>
            </a:pPr>
            <a:r>
              <a:rPr lang="en-US" baseline="30000" dirty="0">
                <a:solidFill>
                  <a:prstClr val="black"/>
                </a:solidFill>
                <a:latin typeface="Arial" pitchFamily="34" charset="0"/>
                <a:cs typeface="Arial" pitchFamily="34" charset="0"/>
              </a:rPr>
              <a:t>20</a:t>
            </a:r>
            <a:r>
              <a:rPr lang="en-US" dirty="0">
                <a:solidFill>
                  <a:prstClr val="black"/>
                </a:solidFill>
                <a:latin typeface="Arial" pitchFamily="34" charset="0"/>
                <a:cs typeface="Arial" pitchFamily="34" charset="0"/>
              </a:rPr>
              <a:t>But the prophet who presumes to speak a word in my name that I have not commanded him to speak, or who speaks in the name of other gods, that same prophet shall die.’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21</a:t>
            </a:r>
            <a:r>
              <a:rPr lang="en-US" dirty="0">
                <a:solidFill>
                  <a:prstClr val="black"/>
                </a:solidFill>
                <a:latin typeface="Arial" pitchFamily="34" charset="0"/>
                <a:cs typeface="Arial" pitchFamily="34" charset="0"/>
              </a:rPr>
              <a:t>And if you say in your heart, ‘How may we know the word that the Lord has not spoken?’— </a:t>
            </a:r>
          </a:p>
          <a:p>
            <a:pPr fontAlgn="base">
              <a:spcBef>
                <a:spcPct val="0"/>
              </a:spcBef>
              <a:spcAft>
                <a:spcPct val="0"/>
              </a:spcAft>
            </a:pPr>
            <a:r>
              <a:rPr lang="en-US" dirty="0">
                <a:solidFill>
                  <a:prstClr val="black"/>
                </a:solidFill>
                <a:latin typeface="Arial" pitchFamily="34" charset="0"/>
                <a:cs typeface="Arial" pitchFamily="34" charset="0"/>
              </a:rPr>
              <a:t> </a:t>
            </a:r>
            <a:r>
              <a:rPr lang="en-US" u="sng" baseline="30000" dirty="0">
                <a:solidFill>
                  <a:prstClr val="black"/>
                </a:solidFill>
                <a:latin typeface="Arial" pitchFamily="34" charset="0"/>
                <a:cs typeface="Arial" pitchFamily="34" charset="0"/>
              </a:rPr>
              <a:t>22 </a:t>
            </a:r>
            <a:r>
              <a:rPr lang="en-US" u="sng" dirty="0">
                <a:solidFill>
                  <a:prstClr val="black"/>
                </a:solidFill>
                <a:latin typeface="Arial" pitchFamily="34" charset="0"/>
                <a:cs typeface="Arial" pitchFamily="34" charset="0"/>
              </a:rPr>
              <a:t>when a prophet speaks in the name of the Lord, if the word does not come to pass or come true, that is a word that the Lord has not spoken</a:t>
            </a:r>
            <a:r>
              <a:rPr lang="en-US" dirty="0">
                <a:solidFill>
                  <a:prstClr val="black"/>
                </a:solidFill>
                <a:latin typeface="Arial" pitchFamily="34" charset="0"/>
                <a:cs typeface="Arial" pitchFamily="34" charset="0"/>
              </a:rPr>
              <a:t>; the prophet has spoken it presumptuously. You need not be afraid of him.</a:t>
            </a:r>
          </a:p>
          <a:p>
            <a:pPr fontAlgn="base">
              <a:spcBef>
                <a:spcPct val="0"/>
              </a:spcBef>
              <a:spcAft>
                <a:spcPct val="0"/>
              </a:spcAft>
            </a:pP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3543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685800" y="2130425"/>
            <a:ext cx="7772400" cy="1470025"/>
          </a:xfrm>
        </p:spPr>
        <p:txBody>
          <a:bodyPr/>
          <a:lstStyle/>
          <a:p>
            <a:endParaRPr lang="en-US"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87044" name="Picture 4" descr="C:\ProgramData\WORDsearch\Library\StandardAtlas\Linked\images\StandardAtlas-10-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957513" y="1073150"/>
            <a:ext cx="81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46" name="Group 8"/>
          <p:cNvGrpSpPr>
            <a:grpSpLocks/>
          </p:cNvGrpSpPr>
          <p:nvPr/>
        </p:nvGrpSpPr>
        <p:grpSpPr bwMode="auto">
          <a:xfrm flipH="1" flipV="1">
            <a:off x="2955925" y="942975"/>
            <a:ext cx="46038" cy="295275"/>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38"/>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Ahijah</a:t>
            </a:r>
            <a:endParaRPr lang="en-US" sz="1000" dirty="0">
              <a:solidFill>
                <a:prstClr val="white"/>
              </a:solidFill>
              <a:latin typeface="Times New Roman" pitchFamily="18" charset="0"/>
              <a:cs typeface="Times New Roman" pitchFamily="18" charset="0"/>
            </a:endParaRPr>
          </a:p>
        </p:txBody>
      </p:sp>
      <p:sp>
        <p:nvSpPr>
          <p:cNvPr id="87048" name="TextBox 14"/>
          <p:cNvSpPr txBox="1">
            <a:spLocks noChangeArrowheads="1"/>
          </p:cNvSpPr>
          <p:nvPr/>
        </p:nvSpPr>
        <p:spPr bwMode="auto">
          <a:xfrm>
            <a:off x="4005263" y="50165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Jehu</a:t>
            </a:r>
          </a:p>
        </p:txBody>
      </p:sp>
      <p:grpSp>
        <p:nvGrpSpPr>
          <p:cNvPr id="87049" name="Group 15"/>
          <p:cNvGrpSpPr>
            <a:grpSpLocks/>
          </p:cNvGrpSpPr>
          <p:nvPr/>
        </p:nvGrpSpPr>
        <p:grpSpPr bwMode="auto">
          <a:xfrm flipH="1">
            <a:off x="4168775" y="695325"/>
            <a:ext cx="46038" cy="295275"/>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0" name="TextBox 22"/>
          <p:cNvSpPr txBox="1">
            <a:spLocks noChangeArrowheads="1"/>
          </p:cNvSpPr>
          <p:nvPr/>
        </p:nvSpPr>
        <p:spPr bwMode="auto">
          <a:xfrm>
            <a:off x="5357813" y="493713"/>
            <a:ext cx="812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51" name="Group 23"/>
          <p:cNvGrpSpPr>
            <a:grpSpLocks/>
          </p:cNvGrpSpPr>
          <p:nvPr/>
        </p:nvGrpSpPr>
        <p:grpSpPr bwMode="auto">
          <a:xfrm flipH="1">
            <a:off x="5927725" y="695325"/>
            <a:ext cx="46038" cy="295275"/>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052" name="Group 26"/>
          <p:cNvGrpSpPr>
            <a:grpSpLocks/>
          </p:cNvGrpSpPr>
          <p:nvPr/>
        </p:nvGrpSpPr>
        <p:grpSpPr bwMode="auto">
          <a:xfrm flipH="1">
            <a:off x="6719888" y="855663"/>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3" name="TextBox 29"/>
          <p:cNvSpPr txBox="1">
            <a:spLocks noChangeArrowheads="1"/>
          </p:cNvSpPr>
          <p:nvPr/>
        </p:nvSpPr>
        <p:spPr bwMode="auto">
          <a:xfrm>
            <a:off x="6430963" y="66198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Micaiah</a:t>
            </a:r>
          </a:p>
        </p:txBody>
      </p:sp>
      <p:sp>
        <p:nvSpPr>
          <p:cNvPr id="31" name="Rectangle 30"/>
          <p:cNvSpPr/>
          <p:nvPr/>
        </p:nvSpPr>
        <p:spPr>
          <a:xfrm>
            <a:off x="2925763" y="1817688"/>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Shemaiah</a:t>
            </a:r>
            <a:endParaRPr lang="en-US" sz="1000" dirty="0">
              <a:solidFill>
                <a:prstClr val="white"/>
              </a:solidFill>
              <a:latin typeface="Times New Roman" pitchFamily="18" charset="0"/>
              <a:cs typeface="Times New Roman" pitchFamily="18" charset="0"/>
            </a:endParaRPr>
          </a:p>
        </p:txBody>
      </p:sp>
      <p:sp>
        <p:nvSpPr>
          <p:cNvPr id="87055" name="TextBox 33"/>
          <p:cNvSpPr txBox="1">
            <a:spLocks noChangeArrowheads="1"/>
          </p:cNvSpPr>
          <p:nvPr/>
        </p:nvSpPr>
        <p:spPr bwMode="auto">
          <a:xfrm>
            <a:off x="4070350" y="1736725"/>
            <a:ext cx="593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Azariah</a:t>
            </a:r>
          </a:p>
        </p:txBody>
      </p:sp>
      <p:grpSp>
        <p:nvGrpSpPr>
          <p:cNvPr id="87056" name="Group 34"/>
          <p:cNvGrpSpPr>
            <a:grpSpLocks/>
          </p:cNvGrpSpPr>
          <p:nvPr/>
        </p:nvGrpSpPr>
        <p:grpSpPr bwMode="auto">
          <a:xfrm flipH="1" flipV="1">
            <a:off x="4579938"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7" name="TextBox 37"/>
          <p:cNvSpPr txBox="1">
            <a:spLocks noChangeArrowheads="1"/>
          </p:cNvSpPr>
          <p:nvPr/>
        </p:nvSpPr>
        <p:spPr bwMode="auto">
          <a:xfrm>
            <a:off x="5213350" y="1724025"/>
            <a:ext cx="5572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Hanani</a:t>
            </a:r>
          </a:p>
        </p:txBody>
      </p:sp>
      <p:grpSp>
        <p:nvGrpSpPr>
          <p:cNvPr id="87058" name="Group 38"/>
          <p:cNvGrpSpPr>
            <a:grpSpLocks/>
          </p:cNvGrpSpPr>
          <p:nvPr/>
        </p:nvGrpSpPr>
        <p:grpSpPr bwMode="auto">
          <a:xfrm flipH="1" flipV="1">
            <a:off x="5680075" y="1565275"/>
            <a:ext cx="46038" cy="295275"/>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9" name="TextBox 3"/>
          <p:cNvSpPr txBox="1">
            <a:spLocks noChangeArrowheads="1"/>
          </p:cNvSpPr>
          <p:nvPr/>
        </p:nvSpPr>
        <p:spPr bwMode="auto">
          <a:xfrm rot="-5400000">
            <a:off x="8441532" y="1575594"/>
            <a:ext cx="881062" cy="3683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800">
                <a:solidFill>
                  <a:srgbClr val="FFFFFF"/>
                </a:solidFill>
                <a:latin typeface="Calibri" pitchFamily="34" charset="0"/>
              </a:rPr>
              <a:t>Syria</a:t>
            </a:r>
          </a:p>
        </p:txBody>
      </p:sp>
      <p:sp>
        <p:nvSpPr>
          <p:cNvPr id="87060" name="TextBox 32"/>
          <p:cNvSpPr txBox="1">
            <a:spLocks noChangeArrowheads="1"/>
          </p:cNvSpPr>
          <p:nvPr/>
        </p:nvSpPr>
        <p:spPr bwMode="auto">
          <a:xfrm rot="-5400000">
            <a:off x="7962107" y="5218906"/>
            <a:ext cx="1835150"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Babylon/Persia</a:t>
            </a:r>
          </a:p>
        </p:txBody>
      </p:sp>
      <p:sp>
        <p:nvSpPr>
          <p:cNvPr id="87061" name="TextBox 41"/>
          <p:cNvSpPr txBox="1">
            <a:spLocks noChangeArrowheads="1"/>
          </p:cNvSpPr>
          <p:nvPr/>
        </p:nvSpPr>
        <p:spPr bwMode="auto">
          <a:xfrm rot="-5400000">
            <a:off x="7884319" y="3296444"/>
            <a:ext cx="2009775"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Assyria</a:t>
            </a:r>
          </a:p>
        </p:txBody>
      </p:sp>
    </p:spTree>
    <p:extLst>
      <p:ext uri="{BB962C8B-B14F-4D97-AF65-F5344CB8AC3E}">
        <p14:creationId xmlns:p14="http://schemas.microsoft.com/office/powerpoint/2010/main" val="384549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3364" y="863080"/>
            <a:ext cx="6878072" cy="5181600"/>
          </a:xfrm>
          <a:prstGeom prst="rect">
            <a:avLst/>
          </a:prstGeom>
          <a:solidFill>
            <a:srgbClr val="FFFFCC"/>
          </a:solidFill>
          <a:ln>
            <a:noFill/>
          </a:ln>
          <a:effectLst/>
          <a:extLst/>
        </p:spPr>
      </p:pic>
    </p:spTree>
    <p:extLst>
      <p:ext uri="{BB962C8B-B14F-4D97-AF65-F5344CB8AC3E}">
        <p14:creationId xmlns:p14="http://schemas.microsoft.com/office/powerpoint/2010/main" val="1365181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50"/>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Line – Judah Alone</a:t>
            </a:r>
            <a:endParaRPr lang="en-US" dirty="0"/>
          </a:p>
        </p:txBody>
      </p:sp>
      <p:grpSp>
        <p:nvGrpSpPr>
          <p:cNvPr id="4" name="Group 3"/>
          <p:cNvGrpSpPr/>
          <p:nvPr/>
        </p:nvGrpSpPr>
        <p:grpSpPr>
          <a:xfrm>
            <a:off x="1155225" y="2446141"/>
            <a:ext cx="6416040" cy="2743200"/>
            <a:chOff x="643738" y="2472538"/>
            <a:chExt cx="6416040" cy="2743200"/>
          </a:xfrm>
        </p:grpSpPr>
        <p:sp>
          <p:nvSpPr>
            <p:cNvPr id="5" name="Rectangle 4"/>
            <p:cNvSpPr/>
            <p:nvPr/>
          </p:nvSpPr>
          <p:spPr>
            <a:xfrm>
              <a:off x="643738"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6" name="Rectangle 5"/>
            <p:cNvSpPr/>
            <p:nvPr/>
          </p:nvSpPr>
          <p:spPr>
            <a:xfrm>
              <a:off x="1100938"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 name="Rectangle 6"/>
            <p:cNvSpPr/>
            <p:nvPr/>
          </p:nvSpPr>
          <p:spPr>
            <a:xfrm>
              <a:off x="1573378"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 name="Rectangle 7"/>
            <p:cNvSpPr/>
            <p:nvPr/>
          </p:nvSpPr>
          <p:spPr>
            <a:xfrm>
              <a:off x="2030578"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nvGrpSpPr>
            <p:cNvPr id="9" name="Group 8"/>
            <p:cNvGrpSpPr/>
            <p:nvPr/>
          </p:nvGrpSpPr>
          <p:grpSpPr>
            <a:xfrm>
              <a:off x="2487778" y="2472538"/>
              <a:ext cx="914400" cy="2743200"/>
              <a:chOff x="3027274" y="2472538"/>
              <a:chExt cx="914400" cy="2743200"/>
            </a:xfrm>
          </p:grpSpPr>
          <p:sp>
            <p:nvSpPr>
              <p:cNvPr id="22" name="Rectangle 21"/>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23" name="Rectangle 22"/>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nvGrpSpPr>
            <p:cNvPr id="10" name="Group 9"/>
            <p:cNvGrpSpPr/>
            <p:nvPr/>
          </p:nvGrpSpPr>
          <p:grpSpPr>
            <a:xfrm>
              <a:off x="3402178" y="2472538"/>
              <a:ext cx="914400" cy="2743200"/>
              <a:chOff x="3027274" y="2472538"/>
              <a:chExt cx="914400" cy="2743200"/>
            </a:xfrm>
          </p:grpSpPr>
          <p:sp>
            <p:nvSpPr>
              <p:cNvPr id="20" name="Rectangle 19"/>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21" name="Rectangle 20"/>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nvGrpSpPr>
            <p:cNvPr id="11" name="Group 10"/>
            <p:cNvGrpSpPr/>
            <p:nvPr/>
          </p:nvGrpSpPr>
          <p:grpSpPr>
            <a:xfrm>
              <a:off x="4316578" y="2472538"/>
              <a:ext cx="914400" cy="2743200"/>
              <a:chOff x="3027274" y="2472538"/>
              <a:chExt cx="914400" cy="2743200"/>
            </a:xfrm>
          </p:grpSpPr>
          <p:sp>
            <p:nvSpPr>
              <p:cNvPr id="18" name="Rectangle 17"/>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19" name="Rectangle 18"/>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nvGrpSpPr>
            <p:cNvPr id="12" name="Group 11"/>
            <p:cNvGrpSpPr/>
            <p:nvPr/>
          </p:nvGrpSpPr>
          <p:grpSpPr>
            <a:xfrm>
              <a:off x="5230978" y="2472538"/>
              <a:ext cx="914400" cy="2743200"/>
              <a:chOff x="3027274" y="2472538"/>
              <a:chExt cx="914400" cy="2743200"/>
            </a:xfrm>
          </p:grpSpPr>
          <p:sp>
            <p:nvSpPr>
              <p:cNvPr id="16" name="Rectangle 15"/>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17" name="Rectangle 16"/>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nvGrpSpPr>
            <p:cNvPr id="13" name="Group 12"/>
            <p:cNvGrpSpPr/>
            <p:nvPr/>
          </p:nvGrpSpPr>
          <p:grpSpPr>
            <a:xfrm>
              <a:off x="6145378" y="2472538"/>
              <a:ext cx="914400" cy="2743200"/>
              <a:chOff x="3027274" y="2472538"/>
              <a:chExt cx="914400" cy="2743200"/>
            </a:xfrm>
          </p:grpSpPr>
          <p:sp>
            <p:nvSpPr>
              <p:cNvPr id="14" name="Rectangle 13"/>
              <p:cNvSpPr/>
              <p:nvPr/>
            </p:nvSpPr>
            <p:spPr>
              <a:xfrm>
                <a:off x="3027274" y="2472538"/>
                <a:ext cx="457200" cy="2743200"/>
              </a:xfrm>
              <a:prstGeom prst="rect">
                <a:avLst/>
              </a:prstGeom>
              <a:solidFill>
                <a:schemeClr val="bg1">
                  <a:lumMod val="6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15" name="Rectangle 14"/>
              <p:cNvSpPr/>
              <p:nvPr/>
            </p:nvSpPr>
            <p:spPr>
              <a:xfrm>
                <a:off x="3484474" y="2472538"/>
                <a:ext cx="457200" cy="2743200"/>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grpSp>
      <p:grpSp>
        <p:nvGrpSpPr>
          <p:cNvPr id="24" name="Group 23"/>
          <p:cNvGrpSpPr/>
          <p:nvPr/>
        </p:nvGrpSpPr>
        <p:grpSpPr>
          <a:xfrm>
            <a:off x="989026" y="2199920"/>
            <a:ext cx="7225119" cy="279819"/>
            <a:chOff x="361530" y="2275843"/>
            <a:chExt cx="7225119" cy="279819"/>
          </a:xfrm>
        </p:grpSpPr>
        <p:sp>
          <p:nvSpPr>
            <p:cNvPr id="25" name="TextBox 24"/>
            <p:cNvSpPr txBox="1"/>
            <p:nvPr/>
          </p:nvSpPr>
          <p:spPr>
            <a:xfrm>
              <a:off x="361530" y="228535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730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26" name="TextBox 25"/>
            <p:cNvSpPr txBox="1"/>
            <p:nvPr/>
          </p:nvSpPr>
          <p:spPr>
            <a:xfrm>
              <a:off x="1216561" y="228535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710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27" name="TextBox 26"/>
            <p:cNvSpPr txBox="1"/>
            <p:nvPr/>
          </p:nvSpPr>
          <p:spPr>
            <a:xfrm>
              <a:off x="1994699" y="2294052"/>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690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28" name="TextBox 27"/>
            <p:cNvSpPr txBox="1"/>
            <p:nvPr/>
          </p:nvSpPr>
          <p:spPr>
            <a:xfrm>
              <a:off x="2880869" y="2291533"/>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670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29" name="TextBox 28"/>
            <p:cNvSpPr txBox="1"/>
            <p:nvPr/>
          </p:nvSpPr>
          <p:spPr>
            <a:xfrm>
              <a:off x="3711351" y="2285350"/>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650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0" name="TextBox 29"/>
            <p:cNvSpPr txBox="1"/>
            <p:nvPr/>
          </p:nvSpPr>
          <p:spPr>
            <a:xfrm>
              <a:off x="5341003" y="2285348"/>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610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1" name="TextBox 30"/>
            <p:cNvSpPr txBox="1"/>
            <p:nvPr/>
          </p:nvSpPr>
          <p:spPr>
            <a:xfrm>
              <a:off x="4565041" y="228340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630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2" name="TextBox 31"/>
            <p:cNvSpPr txBox="1"/>
            <p:nvPr/>
          </p:nvSpPr>
          <p:spPr>
            <a:xfrm>
              <a:off x="6145378" y="2283400"/>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590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3" name="TextBox 32"/>
            <p:cNvSpPr txBox="1"/>
            <p:nvPr/>
          </p:nvSpPr>
          <p:spPr>
            <a:xfrm>
              <a:off x="6964363" y="2275843"/>
              <a:ext cx="622286" cy="261610"/>
            </a:xfrm>
            <a:prstGeom prst="rect">
              <a:avLst/>
            </a:prstGeom>
            <a:noFill/>
          </p:spPr>
          <p:txBody>
            <a:bodyPr wrap="none" rtlCol="0">
              <a:spAutoFit/>
            </a:bodyPr>
            <a:lstStyle/>
            <a:p>
              <a:r>
                <a:rPr lang="en-US" sz="1100" kern="0" dirty="0">
                  <a:solidFill>
                    <a:prstClr val="black"/>
                  </a:solidFill>
                  <a:latin typeface="Adobe Fan Heiti Std B" pitchFamily="34" charset="-128"/>
                  <a:ea typeface="Adobe Fan Heiti Std B" pitchFamily="34" charset="-128"/>
                  <a:cs typeface="Arial"/>
                  <a:sym typeface="Arial"/>
                  <a:rtl val="0"/>
                </a:rPr>
                <a:t>5</a:t>
              </a:r>
              <a:r>
                <a:rPr lang="en-US" sz="1100" kern="0" dirty="0" smtClean="0">
                  <a:solidFill>
                    <a:prstClr val="black"/>
                  </a:solidFill>
                  <a:latin typeface="Adobe Fan Heiti Std B" pitchFamily="34" charset="-128"/>
                  <a:ea typeface="Adobe Fan Heiti Std B" pitchFamily="34" charset="-128"/>
                  <a:cs typeface="Arial"/>
                  <a:sym typeface="Arial"/>
                  <a:rtl val="0"/>
                </a:rPr>
                <a:t>70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grpSp>
      <p:grpSp>
        <p:nvGrpSpPr>
          <p:cNvPr id="34" name="Group 33"/>
          <p:cNvGrpSpPr/>
          <p:nvPr/>
        </p:nvGrpSpPr>
        <p:grpSpPr>
          <a:xfrm>
            <a:off x="989026" y="5262498"/>
            <a:ext cx="7245806" cy="279819"/>
            <a:chOff x="361530" y="2275843"/>
            <a:chExt cx="7245806" cy="279819"/>
          </a:xfrm>
        </p:grpSpPr>
        <p:sp>
          <p:nvSpPr>
            <p:cNvPr id="35" name="TextBox 34"/>
            <p:cNvSpPr txBox="1"/>
            <p:nvPr/>
          </p:nvSpPr>
          <p:spPr>
            <a:xfrm>
              <a:off x="361530" y="228535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730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6" name="TextBox 35"/>
            <p:cNvSpPr txBox="1"/>
            <p:nvPr/>
          </p:nvSpPr>
          <p:spPr>
            <a:xfrm>
              <a:off x="1216561" y="228535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710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7" name="TextBox 36"/>
            <p:cNvSpPr txBox="1"/>
            <p:nvPr/>
          </p:nvSpPr>
          <p:spPr>
            <a:xfrm>
              <a:off x="1994699" y="2294052"/>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690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8" name="TextBox 37"/>
            <p:cNvSpPr txBox="1"/>
            <p:nvPr/>
          </p:nvSpPr>
          <p:spPr>
            <a:xfrm>
              <a:off x="2880869" y="2291533"/>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670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39" name="TextBox 38"/>
            <p:cNvSpPr txBox="1"/>
            <p:nvPr/>
          </p:nvSpPr>
          <p:spPr>
            <a:xfrm>
              <a:off x="3711351" y="2285350"/>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650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40" name="TextBox 39"/>
            <p:cNvSpPr txBox="1"/>
            <p:nvPr/>
          </p:nvSpPr>
          <p:spPr>
            <a:xfrm>
              <a:off x="5341003" y="2285348"/>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610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41" name="TextBox 40"/>
            <p:cNvSpPr txBox="1"/>
            <p:nvPr/>
          </p:nvSpPr>
          <p:spPr>
            <a:xfrm>
              <a:off x="4565041" y="2283401"/>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630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42" name="TextBox 41"/>
            <p:cNvSpPr txBox="1"/>
            <p:nvPr/>
          </p:nvSpPr>
          <p:spPr>
            <a:xfrm>
              <a:off x="6145378" y="2283400"/>
              <a:ext cx="622286" cy="261610"/>
            </a:xfrm>
            <a:prstGeom prst="rect">
              <a:avLst/>
            </a:prstGeom>
            <a:noFill/>
          </p:spPr>
          <p:txBody>
            <a:bodyPr wrap="none" rtlCol="0">
              <a:spAutoFit/>
            </a:bodyPr>
            <a:lstStyle/>
            <a:p>
              <a:r>
                <a:rPr lang="en-US" sz="1100" kern="0" dirty="0" smtClean="0">
                  <a:solidFill>
                    <a:prstClr val="black"/>
                  </a:solidFill>
                  <a:latin typeface="Adobe Fan Heiti Std B" pitchFamily="34" charset="-128"/>
                  <a:ea typeface="Adobe Fan Heiti Std B" pitchFamily="34" charset="-128"/>
                  <a:cs typeface="Arial"/>
                  <a:sym typeface="Arial"/>
                  <a:rtl val="0"/>
                </a:rPr>
                <a:t>590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sp>
          <p:nvSpPr>
            <p:cNvPr id="43" name="TextBox 42"/>
            <p:cNvSpPr txBox="1"/>
            <p:nvPr/>
          </p:nvSpPr>
          <p:spPr>
            <a:xfrm>
              <a:off x="6985050" y="2275843"/>
              <a:ext cx="622286" cy="261610"/>
            </a:xfrm>
            <a:prstGeom prst="rect">
              <a:avLst/>
            </a:prstGeom>
            <a:noFill/>
          </p:spPr>
          <p:txBody>
            <a:bodyPr wrap="none" rtlCol="0">
              <a:spAutoFit/>
            </a:bodyPr>
            <a:lstStyle/>
            <a:p>
              <a:r>
                <a:rPr lang="en-US" sz="1100" kern="0" dirty="0">
                  <a:solidFill>
                    <a:prstClr val="black"/>
                  </a:solidFill>
                  <a:latin typeface="Adobe Fan Heiti Std B" pitchFamily="34" charset="-128"/>
                  <a:ea typeface="Adobe Fan Heiti Std B" pitchFamily="34" charset="-128"/>
                  <a:cs typeface="Arial"/>
                  <a:sym typeface="Arial"/>
                  <a:rtl val="0"/>
                </a:rPr>
                <a:t>5</a:t>
              </a:r>
              <a:r>
                <a:rPr lang="en-US" sz="1100" kern="0" dirty="0" smtClean="0">
                  <a:solidFill>
                    <a:prstClr val="black"/>
                  </a:solidFill>
                  <a:latin typeface="Adobe Fan Heiti Std B" pitchFamily="34" charset="-128"/>
                  <a:ea typeface="Adobe Fan Heiti Std B" pitchFamily="34" charset="-128"/>
                  <a:cs typeface="Arial"/>
                  <a:sym typeface="Arial"/>
                  <a:rtl val="0"/>
                </a:rPr>
                <a:t>70 BC</a:t>
              </a:r>
              <a:endParaRPr lang="en-US" sz="1100" kern="0" dirty="0">
                <a:solidFill>
                  <a:prstClr val="black"/>
                </a:solidFill>
                <a:latin typeface="Adobe Fan Heiti Std B" pitchFamily="34" charset="-128"/>
                <a:ea typeface="Adobe Fan Heiti Std B" pitchFamily="34" charset="-128"/>
                <a:cs typeface="Arial"/>
                <a:sym typeface="Arial"/>
                <a:rtl val="0"/>
              </a:endParaRPr>
            </a:p>
          </p:txBody>
        </p:sp>
      </p:grpSp>
      <p:sp>
        <p:nvSpPr>
          <p:cNvPr id="44" name="Rectangle 43"/>
          <p:cNvSpPr/>
          <p:nvPr/>
        </p:nvSpPr>
        <p:spPr>
          <a:xfrm>
            <a:off x="1130827" y="2412517"/>
            <a:ext cx="6416040" cy="277682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nvGrpSpPr>
          <p:cNvPr id="45" name="Group 44"/>
          <p:cNvGrpSpPr/>
          <p:nvPr/>
        </p:nvGrpSpPr>
        <p:grpSpPr>
          <a:xfrm>
            <a:off x="1103342" y="3607077"/>
            <a:ext cx="6861479" cy="69850"/>
            <a:chOff x="547405" y="3683000"/>
            <a:chExt cx="6861479" cy="69850"/>
          </a:xfrm>
        </p:grpSpPr>
        <p:sp>
          <p:nvSpPr>
            <p:cNvPr id="46" name="Rectangle 45"/>
            <p:cNvSpPr/>
            <p:nvPr/>
          </p:nvSpPr>
          <p:spPr>
            <a:xfrm>
              <a:off x="599288" y="3686175"/>
              <a:ext cx="6765146" cy="635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47" name="Oval 46"/>
            <p:cNvSpPr/>
            <p:nvPr/>
          </p:nvSpPr>
          <p:spPr>
            <a:xfrm>
              <a:off x="93980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48" name="Oval 47"/>
            <p:cNvSpPr/>
            <p:nvPr/>
          </p:nvSpPr>
          <p:spPr>
            <a:xfrm>
              <a:off x="123190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49" name="Oval 48"/>
            <p:cNvSpPr/>
            <p:nvPr/>
          </p:nvSpPr>
          <p:spPr>
            <a:xfrm>
              <a:off x="180197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0" name="Oval 49"/>
            <p:cNvSpPr/>
            <p:nvPr/>
          </p:nvSpPr>
          <p:spPr>
            <a:xfrm>
              <a:off x="2025883"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2" name="Oval 51"/>
            <p:cNvSpPr/>
            <p:nvPr/>
          </p:nvSpPr>
          <p:spPr>
            <a:xfrm>
              <a:off x="422767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3" name="Oval 52"/>
            <p:cNvSpPr/>
            <p:nvPr/>
          </p:nvSpPr>
          <p:spPr>
            <a:xfrm>
              <a:off x="436737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4" name="Oval 53"/>
            <p:cNvSpPr/>
            <p:nvPr/>
          </p:nvSpPr>
          <p:spPr>
            <a:xfrm>
              <a:off x="485775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5" name="Oval 54"/>
            <p:cNvSpPr/>
            <p:nvPr/>
          </p:nvSpPr>
          <p:spPr>
            <a:xfrm>
              <a:off x="508635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6" name="Oval 55"/>
            <p:cNvSpPr/>
            <p:nvPr/>
          </p:nvSpPr>
          <p:spPr>
            <a:xfrm>
              <a:off x="560562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7" name="Oval 56"/>
            <p:cNvSpPr/>
            <p:nvPr/>
          </p:nvSpPr>
          <p:spPr>
            <a:xfrm>
              <a:off x="576580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8" name="Oval 57"/>
            <p:cNvSpPr/>
            <p:nvPr/>
          </p:nvSpPr>
          <p:spPr>
            <a:xfrm>
              <a:off x="610092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59" name="Oval 58"/>
            <p:cNvSpPr/>
            <p:nvPr/>
          </p:nvSpPr>
          <p:spPr>
            <a:xfrm>
              <a:off x="6507328"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60" name="Oval 59"/>
            <p:cNvSpPr/>
            <p:nvPr/>
          </p:nvSpPr>
          <p:spPr>
            <a:xfrm>
              <a:off x="6648450" y="3683000"/>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61" name="Oval 60"/>
            <p:cNvSpPr/>
            <p:nvPr/>
          </p:nvSpPr>
          <p:spPr>
            <a:xfrm>
              <a:off x="547405" y="3687146"/>
              <a:ext cx="88900" cy="6155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62" name="Oval 61"/>
            <p:cNvSpPr/>
            <p:nvPr/>
          </p:nvSpPr>
          <p:spPr>
            <a:xfrm>
              <a:off x="7319984" y="3686175"/>
              <a:ext cx="88900" cy="635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grpSp>
      <p:sp>
        <p:nvSpPr>
          <p:cNvPr id="63" name="TextBox 62"/>
          <p:cNvSpPr txBox="1"/>
          <p:nvPr/>
        </p:nvSpPr>
        <p:spPr>
          <a:xfrm>
            <a:off x="1666794" y="2651374"/>
            <a:ext cx="1560042" cy="246221"/>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722 BC Fall of Samaria</a:t>
            </a:r>
            <a:endParaRPr lang="en-US" sz="1000" kern="0" dirty="0">
              <a:solidFill>
                <a:prstClr val="black"/>
              </a:solidFill>
              <a:latin typeface="Comic Sans MS" panose="030F0702030302020204" pitchFamily="66" charset="0"/>
              <a:cs typeface="Arial"/>
              <a:sym typeface="Arial"/>
              <a:rtl val="0"/>
            </a:endParaRPr>
          </a:p>
        </p:txBody>
      </p:sp>
      <p:sp>
        <p:nvSpPr>
          <p:cNvPr id="64" name="TextBox 63"/>
          <p:cNvSpPr txBox="1"/>
          <p:nvPr/>
        </p:nvSpPr>
        <p:spPr>
          <a:xfrm>
            <a:off x="1909284" y="3018458"/>
            <a:ext cx="2473754" cy="246221"/>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715 BC Hezekiah Life extended 15 </a:t>
            </a:r>
            <a:r>
              <a:rPr lang="en-US" sz="1000" kern="0" dirty="0" err="1" smtClean="0">
                <a:solidFill>
                  <a:prstClr val="black"/>
                </a:solidFill>
                <a:latin typeface="Comic Sans MS" panose="030F0702030302020204" pitchFamily="66" charset="0"/>
                <a:cs typeface="Arial"/>
                <a:sym typeface="Arial"/>
                <a:rtl val="0"/>
              </a:rPr>
              <a:t>yrs</a:t>
            </a:r>
            <a:endParaRPr lang="en-US" sz="1000" kern="0" dirty="0">
              <a:solidFill>
                <a:prstClr val="black"/>
              </a:solidFill>
              <a:latin typeface="Comic Sans MS" panose="030F0702030302020204" pitchFamily="66" charset="0"/>
              <a:cs typeface="Arial"/>
              <a:sym typeface="Arial"/>
              <a:rtl val="0"/>
            </a:endParaRPr>
          </a:p>
        </p:txBody>
      </p:sp>
      <p:sp>
        <p:nvSpPr>
          <p:cNvPr id="65" name="TextBox 64"/>
          <p:cNvSpPr txBox="1"/>
          <p:nvPr/>
        </p:nvSpPr>
        <p:spPr>
          <a:xfrm>
            <a:off x="7248837" y="2774484"/>
            <a:ext cx="1762592" cy="400110"/>
          </a:xfrm>
          <a:prstGeom prst="rect">
            <a:avLst/>
          </a:prstGeom>
          <a:noFill/>
        </p:spPr>
        <p:txBody>
          <a:bodyPr wrap="square" rtlCol="0">
            <a:spAutoFit/>
          </a:bodyPr>
          <a:lstStyle/>
          <a:p>
            <a:r>
              <a:rPr lang="en-US" sz="1000" kern="0" dirty="0" smtClean="0">
                <a:solidFill>
                  <a:prstClr val="black"/>
                </a:solidFill>
                <a:latin typeface="Comic Sans MS" panose="030F0702030302020204" pitchFamily="66" charset="0"/>
                <a:cs typeface="Arial"/>
                <a:sym typeface="Arial"/>
                <a:rtl val="0"/>
              </a:rPr>
              <a:t>588 BC Nebuchadnezzar begins final siege</a:t>
            </a:r>
            <a:endParaRPr lang="en-US" sz="1000" kern="0" dirty="0">
              <a:solidFill>
                <a:prstClr val="black"/>
              </a:solidFill>
              <a:latin typeface="Comic Sans MS" panose="030F0702030302020204" pitchFamily="66" charset="0"/>
              <a:cs typeface="Arial"/>
              <a:sym typeface="Arial"/>
              <a:rtl val="0"/>
            </a:endParaRPr>
          </a:p>
        </p:txBody>
      </p:sp>
      <p:sp>
        <p:nvSpPr>
          <p:cNvPr id="66" name="TextBox 65"/>
          <p:cNvSpPr txBox="1"/>
          <p:nvPr/>
        </p:nvSpPr>
        <p:spPr>
          <a:xfrm>
            <a:off x="7275896" y="3138561"/>
            <a:ext cx="1342666" cy="400110"/>
          </a:xfrm>
          <a:prstGeom prst="rect">
            <a:avLst/>
          </a:prstGeom>
          <a:noFill/>
        </p:spPr>
        <p:txBody>
          <a:bodyPr wrap="square" rtlCol="0">
            <a:spAutoFit/>
          </a:bodyPr>
          <a:lstStyle/>
          <a:p>
            <a:r>
              <a:rPr lang="en-US" sz="1000" kern="0" dirty="0" smtClean="0">
                <a:solidFill>
                  <a:prstClr val="black"/>
                </a:solidFill>
                <a:latin typeface="Comic Sans MS" panose="030F0702030302020204" pitchFamily="66" charset="0"/>
                <a:cs typeface="Arial"/>
                <a:sym typeface="Arial"/>
                <a:rtl val="0"/>
              </a:rPr>
              <a:t>586 BC Jerusalem Falls-Exile</a:t>
            </a:r>
            <a:endParaRPr lang="en-US" sz="1000" kern="0" dirty="0">
              <a:solidFill>
                <a:prstClr val="black"/>
              </a:solidFill>
              <a:latin typeface="Comic Sans MS" panose="030F0702030302020204" pitchFamily="66" charset="0"/>
              <a:cs typeface="Arial"/>
              <a:sym typeface="Arial"/>
              <a:rtl val="0"/>
            </a:endParaRPr>
          </a:p>
        </p:txBody>
      </p:sp>
      <p:sp>
        <p:nvSpPr>
          <p:cNvPr id="67" name="TextBox 66"/>
          <p:cNvSpPr txBox="1"/>
          <p:nvPr/>
        </p:nvSpPr>
        <p:spPr>
          <a:xfrm>
            <a:off x="2642165" y="3871388"/>
            <a:ext cx="2063385" cy="246221"/>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697 BC Manasseh becomes king</a:t>
            </a:r>
            <a:endParaRPr lang="en-US" sz="1000" kern="0" dirty="0">
              <a:solidFill>
                <a:prstClr val="black"/>
              </a:solidFill>
              <a:latin typeface="Comic Sans MS" panose="030F0702030302020204" pitchFamily="66" charset="0"/>
              <a:cs typeface="Arial"/>
              <a:sym typeface="Arial"/>
              <a:rtl val="0"/>
            </a:endParaRPr>
          </a:p>
        </p:txBody>
      </p:sp>
      <p:sp>
        <p:nvSpPr>
          <p:cNvPr id="68" name="TextBox 67"/>
          <p:cNvSpPr txBox="1"/>
          <p:nvPr/>
        </p:nvSpPr>
        <p:spPr>
          <a:xfrm>
            <a:off x="2481258" y="4104849"/>
            <a:ext cx="2257349" cy="553998"/>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701 BC Sennacherib invades Judah</a:t>
            </a:r>
          </a:p>
          <a:p>
            <a:r>
              <a:rPr lang="en-US" sz="1000" kern="0" dirty="0" smtClean="0">
                <a:solidFill>
                  <a:prstClr val="black"/>
                </a:solidFill>
                <a:latin typeface="Comic Sans MS" panose="030F0702030302020204" pitchFamily="66" charset="0"/>
                <a:cs typeface="Arial"/>
                <a:sym typeface="Arial"/>
                <a:rtl val="0"/>
              </a:rPr>
              <a:t>(14</a:t>
            </a:r>
            <a:r>
              <a:rPr lang="en-US" sz="1000" kern="0" baseline="30000" dirty="0" smtClean="0">
                <a:solidFill>
                  <a:prstClr val="black"/>
                </a:solidFill>
                <a:latin typeface="Comic Sans MS" panose="030F0702030302020204" pitchFamily="66" charset="0"/>
                <a:cs typeface="Arial"/>
                <a:sym typeface="Arial"/>
                <a:rtl val="0"/>
              </a:rPr>
              <a:t>th</a:t>
            </a:r>
            <a:r>
              <a:rPr lang="en-US" sz="1000" kern="0" dirty="0" smtClean="0">
                <a:solidFill>
                  <a:prstClr val="black"/>
                </a:solidFill>
                <a:latin typeface="Comic Sans MS" panose="030F0702030302020204" pitchFamily="66" charset="0"/>
                <a:cs typeface="Arial"/>
                <a:sym typeface="Arial"/>
                <a:rtl val="0"/>
              </a:rPr>
              <a:t> </a:t>
            </a:r>
            <a:r>
              <a:rPr lang="en-US" sz="1000" kern="0" dirty="0" err="1" smtClean="0">
                <a:solidFill>
                  <a:prstClr val="black"/>
                </a:solidFill>
                <a:latin typeface="Comic Sans MS" panose="030F0702030302020204" pitchFamily="66" charset="0"/>
                <a:cs typeface="Arial"/>
                <a:sym typeface="Arial"/>
                <a:rtl val="0"/>
              </a:rPr>
              <a:t>yrs</a:t>
            </a:r>
            <a:r>
              <a:rPr lang="en-US" sz="1000" kern="0" dirty="0" smtClean="0">
                <a:solidFill>
                  <a:prstClr val="black"/>
                </a:solidFill>
                <a:latin typeface="Comic Sans MS" panose="030F0702030302020204" pitchFamily="66" charset="0"/>
                <a:cs typeface="Arial"/>
                <a:sym typeface="Arial"/>
                <a:rtl val="0"/>
              </a:rPr>
              <a:t> after Hezekiah’s </a:t>
            </a:r>
          </a:p>
          <a:p>
            <a:r>
              <a:rPr lang="en-US" sz="1000" kern="0" dirty="0" smtClean="0">
                <a:solidFill>
                  <a:prstClr val="black"/>
                </a:solidFill>
                <a:latin typeface="Comic Sans MS" panose="030F0702030302020204" pitchFamily="66" charset="0"/>
                <a:cs typeface="Arial"/>
                <a:sym typeface="Arial"/>
                <a:rtl val="0"/>
              </a:rPr>
              <a:t>life extended?)</a:t>
            </a:r>
            <a:endParaRPr lang="en-US" sz="1000" kern="0" dirty="0">
              <a:solidFill>
                <a:prstClr val="black"/>
              </a:solidFill>
              <a:latin typeface="Comic Sans MS" panose="030F0702030302020204" pitchFamily="66" charset="0"/>
              <a:cs typeface="Arial"/>
              <a:sym typeface="Arial"/>
              <a:rtl val="0"/>
            </a:endParaRPr>
          </a:p>
        </p:txBody>
      </p:sp>
      <p:sp>
        <p:nvSpPr>
          <p:cNvPr id="69" name="TextBox 68"/>
          <p:cNvSpPr txBox="1"/>
          <p:nvPr/>
        </p:nvSpPr>
        <p:spPr>
          <a:xfrm>
            <a:off x="5045458" y="3908502"/>
            <a:ext cx="1082348" cy="400110"/>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640 BC Josiah </a:t>
            </a:r>
          </a:p>
          <a:p>
            <a:r>
              <a:rPr lang="en-US" sz="1000" kern="0" dirty="0" smtClean="0">
                <a:solidFill>
                  <a:prstClr val="black"/>
                </a:solidFill>
                <a:latin typeface="Comic Sans MS" panose="030F0702030302020204" pitchFamily="66" charset="0"/>
                <a:cs typeface="Arial"/>
                <a:sym typeface="Arial"/>
                <a:rtl val="0"/>
              </a:rPr>
              <a:t>becomes king</a:t>
            </a:r>
            <a:endParaRPr lang="en-US" sz="1000" kern="0" dirty="0">
              <a:solidFill>
                <a:prstClr val="black"/>
              </a:solidFill>
              <a:latin typeface="Comic Sans MS" panose="030F0702030302020204" pitchFamily="66" charset="0"/>
              <a:cs typeface="Arial"/>
              <a:sym typeface="Arial"/>
              <a:rtl val="0"/>
            </a:endParaRPr>
          </a:p>
        </p:txBody>
      </p:sp>
      <p:sp>
        <p:nvSpPr>
          <p:cNvPr id="70" name="TextBox 69"/>
          <p:cNvSpPr txBox="1"/>
          <p:nvPr/>
        </p:nvSpPr>
        <p:spPr>
          <a:xfrm>
            <a:off x="4935961" y="4268903"/>
            <a:ext cx="1021433" cy="400110"/>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642 BC </a:t>
            </a:r>
            <a:r>
              <a:rPr lang="en-US" sz="1000" kern="0" dirty="0">
                <a:solidFill>
                  <a:prstClr val="black"/>
                </a:solidFill>
                <a:latin typeface="Comic Sans MS" panose="030F0702030302020204" pitchFamily="66" charset="0"/>
                <a:cs typeface="Arial"/>
                <a:sym typeface="Arial"/>
                <a:rtl val="0"/>
              </a:rPr>
              <a:t>A</a:t>
            </a:r>
            <a:r>
              <a:rPr lang="en-US" sz="1000" kern="0" dirty="0" smtClean="0">
                <a:solidFill>
                  <a:prstClr val="black"/>
                </a:solidFill>
                <a:latin typeface="Comic Sans MS" panose="030F0702030302020204" pitchFamily="66" charset="0"/>
                <a:cs typeface="Arial"/>
                <a:sym typeface="Arial"/>
                <a:rtl val="0"/>
              </a:rPr>
              <a:t>mon </a:t>
            </a:r>
          </a:p>
          <a:p>
            <a:r>
              <a:rPr lang="en-US" sz="1000" kern="0" dirty="0" smtClean="0">
                <a:solidFill>
                  <a:prstClr val="black"/>
                </a:solidFill>
                <a:latin typeface="Comic Sans MS" panose="030F0702030302020204" pitchFamily="66" charset="0"/>
                <a:cs typeface="Arial"/>
                <a:sym typeface="Arial"/>
                <a:rtl val="0"/>
              </a:rPr>
              <a:t>becomes king</a:t>
            </a:r>
            <a:endParaRPr lang="en-US" sz="1000" kern="0" dirty="0">
              <a:solidFill>
                <a:prstClr val="black"/>
              </a:solidFill>
              <a:latin typeface="Comic Sans MS" panose="030F0702030302020204" pitchFamily="66" charset="0"/>
              <a:cs typeface="Arial"/>
              <a:sym typeface="Arial"/>
              <a:rtl val="0"/>
            </a:endParaRPr>
          </a:p>
        </p:txBody>
      </p:sp>
      <p:sp>
        <p:nvSpPr>
          <p:cNvPr id="71" name="TextBox 70"/>
          <p:cNvSpPr txBox="1"/>
          <p:nvPr/>
        </p:nvSpPr>
        <p:spPr>
          <a:xfrm>
            <a:off x="6775473" y="3937746"/>
            <a:ext cx="1938504" cy="553998"/>
          </a:xfrm>
          <a:prstGeom prst="rect">
            <a:avLst/>
          </a:prstGeom>
          <a:noFill/>
        </p:spPr>
        <p:txBody>
          <a:bodyPr wrap="square" rtlCol="0">
            <a:spAutoFit/>
          </a:bodyPr>
          <a:lstStyle/>
          <a:p>
            <a:r>
              <a:rPr lang="en-US" sz="1000" kern="0" dirty="0">
                <a:solidFill>
                  <a:prstClr val="black"/>
                </a:solidFill>
                <a:latin typeface="Comic Sans MS" panose="030F0702030302020204" pitchFamily="66" charset="0"/>
                <a:cs typeface="Arial"/>
                <a:sym typeface="Arial"/>
                <a:rtl val="0"/>
              </a:rPr>
              <a:t>5</a:t>
            </a:r>
            <a:r>
              <a:rPr lang="en-US" sz="1000" kern="0" dirty="0" smtClean="0">
                <a:solidFill>
                  <a:prstClr val="black"/>
                </a:solidFill>
                <a:latin typeface="Comic Sans MS" panose="030F0702030302020204" pitchFamily="66" charset="0"/>
                <a:cs typeface="Arial"/>
                <a:sym typeface="Arial"/>
                <a:rtl val="0"/>
              </a:rPr>
              <a:t>97 BC Nebuchadnezzar besieges Jerusalem &amp; takes Jehoiachin captive </a:t>
            </a:r>
            <a:endParaRPr lang="en-US" sz="1000" kern="0" dirty="0">
              <a:solidFill>
                <a:prstClr val="black"/>
              </a:solidFill>
              <a:latin typeface="Comic Sans MS" panose="030F0702030302020204" pitchFamily="66" charset="0"/>
              <a:cs typeface="Arial"/>
              <a:sym typeface="Arial"/>
              <a:rtl val="0"/>
            </a:endParaRPr>
          </a:p>
        </p:txBody>
      </p:sp>
      <p:sp>
        <p:nvSpPr>
          <p:cNvPr id="72" name="Freeform 71"/>
          <p:cNvSpPr/>
          <p:nvPr/>
        </p:nvSpPr>
        <p:spPr>
          <a:xfrm>
            <a:off x="5476778" y="2673671"/>
            <a:ext cx="120716" cy="925659"/>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3" name="Freeform 72"/>
          <p:cNvSpPr/>
          <p:nvPr/>
        </p:nvSpPr>
        <p:spPr>
          <a:xfrm>
            <a:off x="5686737" y="2897595"/>
            <a:ext cx="120716" cy="701734"/>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4" name="Freeform 73"/>
          <p:cNvSpPr/>
          <p:nvPr/>
        </p:nvSpPr>
        <p:spPr>
          <a:xfrm>
            <a:off x="7107715" y="3057802"/>
            <a:ext cx="120716" cy="541528"/>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5" name="Freeform 74"/>
          <p:cNvSpPr/>
          <p:nvPr/>
        </p:nvSpPr>
        <p:spPr>
          <a:xfrm>
            <a:off x="7228431" y="3248462"/>
            <a:ext cx="120716" cy="361790"/>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6" name="Freeform 75"/>
          <p:cNvSpPr/>
          <p:nvPr/>
        </p:nvSpPr>
        <p:spPr>
          <a:xfrm>
            <a:off x="1540187" y="2810152"/>
            <a:ext cx="120716" cy="789177"/>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7" name="Freeform 76"/>
          <p:cNvSpPr/>
          <p:nvPr/>
        </p:nvSpPr>
        <p:spPr>
          <a:xfrm>
            <a:off x="1832287" y="3136500"/>
            <a:ext cx="120716" cy="462829"/>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8" name="Freeform 77"/>
          <p:cNvSpPr/>
          <p:nvPr/>
        </p:nvSpPr>
        <p:spPr>
          <a:xfrm flipV="1">
            <a:off x="2408238" y="3694335"/>
            <a:ext cx="120716" cy="530279"/>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79" name="Freeform 78"/>
          <p:cNvSpPr/>
          <p:nvPr/>
        </p:nvSpPr>
        <p:spPr>
          <a:xfrm flipV="1">
            <a:off x="4852705" y="3694333"/>
            <a:ext cx="120716" cy="673948"/>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0" name="Freeform 79"/>
          <p:cNvSpPr/>
          <p:nvPr/>
        </p:nvSpPr>
        <p:spPr>
          <a:xfrm flipV="1">
            <a:off x="4951857" y="3694334"/>
            <a:ext cx="120716" cy="335017"/>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1" name="Freeform 80"/>
          <p:cNvSpPr/>
          <p:nvPr/>
        </p:nvSpPr>
        <p:spPr>
          <a:xfrm flipV="1">
            <a:off x="6219950" y="3673750"/>
            <a:ext cx="86002" cy="1389063"/>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2" name="Freeform 81"/>
          <p:cNvSpPr/>
          <p:nvPr/>
        </p:nvSpPr>
        <p:spPr>
          <a:xfrm flipV="1">
            <a:off x="6370637" y="3673751"/>
            <a:ext cx="102077" cy="1009650"/>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3" name="Freeform 82"/>
          <p:cNvSpPr/>
          <p:nvPr/>
        </p:nvSpPr>
        <p:spPr>
          <a:xfrm flipV="1">
            <a:off x="6717518" y="3694334"/>
            <a:ext cx="120716" cy="673946"/>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4" name="Freeform 83"/>
          <p:cNvSpPr/>
          <p:nvPr/>
        </p:nvSpPr>
        <p:spPr>
          <a:xfrm flipV="1">
            <a:off x="2626270" y="3679320"/>
            <a:ext cx="60358" cy="304852"/>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85" name="TextBox 84"/>
          <p:cNvSpPr txBox="1"/>
          <p:nvPr/>
        </p:nvSpPr>
        <p:spPr>
          <a:xfrm>
            <a:off x="5538924" y="2456704"/>
            <a:ext cx="1904580" cy="400110"/>
          </a:xfrm>
          <a:prstGeom prst="rect">
            <a:avLst/>
          </a:prstGeom>
          <a:noFill/>
        </p:spPr>
        <p:txBody>
          <a:bodyPr wrap="square" rtlCol="0">
            <a:spAutoFit/>
          </a:bodyPr>
          <a:lstStyle/>
          <a:p>
            <a:r>
              <a:rPr lang="en-US" sz="1000" kern="0" dirty="0" smtClean="0">
                <a:solidFill>
                  <a:prstClr val="black"/>
                </a:solidFill>
                <a:latin typeface="Comic Sans MS" panose="030F0702030302020204" pitchFamily="66" charset="0"/>
                <a:cs typeface="Arial"/>
                <a:sym typeface="Arial"/>
                <a:rtl val="0"/>
              </a:rPr>
              <a:t>627 BC Jeremiah begins his prophecies</a:t>
            </a:r>
            <a:endParaRPr lang="en-US" sz="1000" kern="0" dirty="0">
              <a:solidFill>
                <a:prstClr val="black"/>
              </a:solidFill>
              <a:latin typeface="Comic Sans MS" panose="030F0702030302020204" pitchFamily="66" charset="0"/>
              <a:cs typeface="Arial"/>
              <a:sym typeface="Arial"/>
              <a:rtl val="0"/>
            </a:endParaRPr>
          </a:p>
        </p:txBody>
      </p:sp>
      <p:sp>
        <p:nvSpPr>
          <p:cNvPr id="86" name="TextBox 85"/>
          <p:cNvSpPr txBox="1"/>
          <p:nvPr/>
        </p:nvSpPr>
        <p:spPr>
          <a:xfrm>
            <a:off x="5819120" y="2737714"/>
            <a:ext cx="1244145" cy="707886"/>
          </a:xfrm>
          <a:prstGeom prst="rect">
            <a:avLst/>
          </a:prstGeom>
          <a:noFill/>
        </p:spPr>
        <p:txBody>
          <a:bodyPr wrap="square" rtlCol="0">
            <a:spAutoFit/>
          </a:bodyPr>
          <a:lstStyle/>
          <a:p>
            <a:r>
              <a:rPr lang="en-US" sz="1000" kern="0" dirty="0" smtClean="0">
                <a:solidFill>
                  <a:prstClr val="black"/>
                </a:solidFill>
                <a:latin typeface="Comic Sans MS" panose="030F0702030302020204" pitchFamily="66" charset="0"/>
                <a:cs typeface="Arial"/>
                <a:sym typeface="Arial"/>
                <a:rtl val="0"/>
              </a:rPr>
              <a:t>622 BC Book of the Law found</a:t>
            </a:r>
          </a:p>
          <a:p>
            <a:r>
              <a:rPr lang="en-US" sz="1000" kern="0" dirty="0" smtClean="0">
                <a:solidFill>
                  <a:prstClr val="black"/>
                </a:solidFill>
                <a:latin typeface="Comic Sans MS" panose="030F0702030302020204" pitchFamily="66" charset="0"/>
                <a:cs typeface="Arial"/>
                <a:sym typeface="Arial"/>
                <a:rtl val="0"/>
              </a:rPr>
              <a:t>Josiah begins reforms</a:t>
            </a:r>
            <a:endParaRPr lang="en-US" sz="1000" kern="0" dirty="0">
              <a:solidFill>
                <a:prstClr val="black"/>
              </a:solidFill>
              <a:latin typeface="Comic Sans MS" panose="030F0702030302020204" pitchFamily="66" charset="0"/>
              <a:cs typeface="Arial"/>
              <a:sym typeface="Arial"/>
              <a:rtl val="0"/>
            </a:endParaRPr>
          </a:p>
        </p:txBody>
      </p:sp>
      <p:sp>
        <p:nvSpPr>
          <p:cNvPr id="87" name="TextBox 86"/>
          <p:cNvSpPr txBox="1"/>
          <p:nvPr/>
        </p:nvSpPr>
        <p:spPr>
          <a:xfrm>
            <a:off x="6194521" y="4862758"/>
            <a:ext cx="2725426" cy="400110"/>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609 BC Pharaoh Neco kills Josiah in battle</a:t>
            </a:r>
          </a:p>
          <a:p>
            <a:r>
              <a:rPr lang="en-US" sz="1000" kern="0" dirty="0">
                <a:solidFill>
                  <a:prstClr val="black"/>
                </a:solidFill>
                <a:latin typeface="Comic Sans MS" panose="030F0702030302020204" pitchFamily="66" charset="0"/>
                <a:cs typeface="Arial"/>
                <a:sym typeface="Arial"/>
                <a:rtl val="0"/>
              </a:rPr>
              <a:t> </a:t>
            </a:r>
            <a:r>
              <a:rPr lang="en-US" sz="1000" kern="0" dirty="0" smtClean="0">
                <a:solidFill>
                  <a:prstClr val="black"/>
                </a:solidFill>
                <a:latin typeface="Comic Sans MS" panose="030F0702030302020204" pitchFamily="66" charset="0"/>
                <a:cs typeface="Arial"/>
                <a:sym typeface="Arial"/>
                <a:rtl val="0"/>
              </a:rPr>
              <a:t>            &amp; puts Jehoakim on throne</a:t>
            </a:r>
            <a:endParaRPr lang="en-US" sz="1000" kern="0" dirty="0">
              <a:solidFill>
                <a:prstClr val="black"/>
              </a:solidFill>
              <a:latin typeface="Comic Sans MS" panose="030F0702030302020204" pitchFamily="66" charset="0"/>
              <a:cs typeface="Arial"/>
              <a:sym typeface="Arial"/>
              <a:rtl val="0"/>
            </a:endParaRPr>
          </a:p>
        </p:txBody>
      </p:sp>
      <p:sp>
        <p:nvSpPr>
          <p:cNvPr id="88" name="TextBox 87"/>
          <p:cNvSpPr txBox="1"/>
          <p:nvPr/>
        </p:nvSpPr>
        <p:spPr>
          <a:xfrm>
            <a:off x="6482283" y="4518272"/>
            <a:ext cx="2536272" cy="400110"/>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605 BC Nebuchadnezzar invades Judah</a:t>
            </a:r>
          </a:p>
          <a:p>
            <a:r>
              <a:rPr lang="en-US" sz="1000" kern="0" dirty="0">
                <a:solidFill>
                  <a:prstClr val="black"/>
                </a:solidFill>
                <a:latin typeface="Comic Sans MS" panose="030F0702030302020204" pitchFamily="66" charset="0"/>
                <a:cs typeface="Arial"/>
                <a:sym typeface="Arial"/>
                <a:rtl val="0"/>
              </a:rPr>
              <a:t> </a:t>
            </a:r>
            <a:r>
              <a:rPr lang="en-US" sz="1000" kern="0" dirty="0" smtClean="0">
                <a:solidFill>
                  <a:prstClr val="black"/>
                </a:solidFill>
                <a:latin typeface="Comic Sans MS" panose="030F0702030302020204" pitchFamily="66" charset="0"/>
                <a:cs typeface="Arial"/>
                <a:sym typeface="Arial"/>
                <a:rtl val="0"/>
              </a:rPr>
              <a:t>            &amp; takes captives (Daniel)</a:t>
            </a:r>
            <a:endParaRPr lang="en-US" sz="1000" kern="0" dirty="0">
              <a:solidFill>
                <a:prstClr val="black"/>
              </a:solidFill>
              <a:latin typeface="Comic Sans MS" panose="030F0702030302020204" pitchFamily="66" charset="0"/>
              <a:cs typeface="Arial"/>
              <a:sym typeface="Arial"/>
              <a:rtl val="0"/>
            </a:endParaRPr>
          </a:p>
        </p:txBody>
      </p:sp>
      <p:sp>
        <p:nvSpPr>
          <p:cNvPr id="89" name="Oval 88"/>
          <p:cNvSpPr/>
          <p:nvPr/>
        </p:nvSpPr>
        <p:spPr>
          <a:xfrm>
            <a:off x="1232859" y="3596105"/>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90" name="TextBox 89"/>
          <p:cNvSpPr txBox="1"/>
          <p:nvPr/>
        </p:nvSpPr>
        <p:spPr>
          <a:xfrm>
            <a:off x="1419572" y="4912047"/>
            <a:ext cx="2427268" cy="246221"/>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728 BC Hezekiah king (3</a:t>
            </a:r>
            <a:r>
              <a:rPr lang="en-US" sz="1000" kern="0" baseline="30000" dirty="0" smtClean="0">
                <a:solidFill>
                  <a:prstClr val="black"/>
                </a:solidFill>
                <a:latin typeface="Comic Sans MS" panose="030F0702030302020204" pitchFamily="66" charset="0"/>
                <a:cs typeface="Arial"/>
                <a:sym typeface="Arial"/>
                <a:rtl val="0"/>
              </a:rPr>
              <a:t>rd</a:t>
            </a:r>
            <a:r>
              <a:rPr lang="en-US" sz="1000" kern="0" dirty="0" smtClean="0">
                <a:solidFill>
                  <a:prstClr val="black"/>
                </a:solidFill>
                <a:latin typeface="Comic Sans MS" panose="030F0702030302020204" pitchFamily="66" charset="0"/>
                <a:cs typeface="Arial"/>
                <a:sym typeface="Arial"/>
                <a:rtl val="0"/>
              </a:rPr>
              <a:t> </a:t>
            </a:r>
            <a:r>
              <a:rPr lang="en-US" sz="1000" kern="0" dirty="0" err="1" smtClean="0">
                <a:solidFill>
                  <a:prstClr val="black"/>
                </a:solidFill>
                <a:latin typeface="Comic Sans MS" panose="030F0702030302020204" pitchFamily="66" charset="0"/>
                <a:cs typeface="Arial"/>
                <a:sym typeface="Arial"/>
                <a:rtl val="0"/>
              </a:rPr>
              <a:t>yr</a:t>
            </a:r>
            <a:r>
              <a:rPr lang="en-US" sz="1000" kern="0" dirty="0" smtClean="0">
                <a:solidFill>
                  <a:prstClr val="black"/>
                </a:solidFill>
                <a:latin typeface="Comic Sans MS" panose="030F0702030302020204" pitchFamily="66" charset="0"/>
                <a:cs typeface="Arial"/>
                <a:sym typeface="Arial"/>
                <a:rtl val="0"/>
              </a:rPr>
              <a:t> </a:t>
            </a:r>
            <a:r>
              <a:rPr lang="en-US" sz="1000" kern="0" dirty="0" err="1" smtClean="0">
                <a:solidFill>
                  <a:prstClr val="black"/>
                </a:solidFill>
                <a:latin typeface="Comic Sans MS" panose="030F0702030302020204" pitchFamily="66" charset="0"/>
                <a:cs typeface="Arial"/>
                <a:sym typeface="Arial"/>
                <a:rtl val="0"/>
              </a:rPr>
              <a:t>Hoshea</a:t>
            </a:r>
            <a:r>
              <a:rPr lang="en-US" sz="1000" kern="0" dirty="0" smtClean="0">
                <a:solidFill>
                  <a:prstClr val="black"/>
                </a:solidFill>
                <a:latin typeface="Comic Sans MS" panose="030F0702030302020204" pitchFamily="66" charset="0"/>
                <a:cs typeface="Arial"/>
                <a:sym typeface="Arial"/>
                <a:rtl val="0"/>
              </a:rPr>
              <a:t>)</a:t>
            </a:r>
            <a:endParaRPr lang="en-US" sz="1000" kern="0" dirty="0">
              <a:solidFill>
                <a:prstClr val="black"/>
              </a:solidFill>
              <a:latin typeface="Comic Sans MS" panose="030F0702030302020204" pitchFamily="66" charset="0"/>
              <a:cs typeface="Arial"/>
              <a:sym typeface="Arial"/>
              <a:rtl val="0"/>
            </a:endParaRPr>
          </a:p>
        </p:txBody>
      </p:sp>
      <p:sp>
        <p:nvSpPr>
          <p:cNvPr id="91" name="Freeform 90"/>
          <p:cNvSpPr/>
          <p:nvPr/>
        </p:nvSpPr>
        <p:spPr>
          <a:xfrm flipV="1">
            <a:off x="1276379" y="3646095"/>
            <a:ext cx="86002" cy="1389063"/>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92" name="Oval 91"/>
          <p:cNvSpPr/>
          <p:nvPr/>
        </p:nvSpPr>
        <p:spPr>
          <a:xfrm>
            <a:off x="4461585" y="3604209"/>
            <a:ext cx="88900" cy="69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93" name="Freeform 92"/>
          <p:cNvSpPr/>
          <p:nvPr/>
        </p:nvSpPr>
        <p:spPr>
          <a:xfrm>
            <a:off x="4506035" y="2920661"/>
            <a:ext cx="120716" cy="701734"/>
          </a:xfrm>
          <a:custGeom>
            <a:avLst/>
            <a:gdLst>
              <a:gd name="connsiteX0" fmla="*/ 679 w 120716"/>
              <a:gd name="connsiteY0" fmla="*/ 925659 h 925659"/>
              <a:gd name="connsiteX1" fmla="*/ 679 w 120716"/>
              <a:gd name="connsiteY1" fmla="*/ 156009 h 925659"/>
              <a:gd name="connsiteX2" fmla="*/ 7740 w 120716"/>
              <a:gd name="connsiteY2" fmla="*/ 32442 h 925659"/>
              <a:gd name="connsiteX3" fmla="*/ 32453 w 120716"/>
              <a:gd name="connsiteY3" fmla="*/ 4198 h 925659"/>
              <a:gd name="connsiteX4" fmla="*/ 120716 w 120716"/>
              <a:gd name="connsiteY4" fmla="*/ 667 h 92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16" h="925659">
                <a:moveTo>
                  <a:pt x="679" y="925659"/>
                </a:moveTo>
                <a:cubicBezTo>
                  <a:pt x="90" y="615268"/>
                  <a:pt x="-498" y="304878"/>
                  <a:pt x="679" y="156009"/>
                </a:cubicBezTo>
                <a:cubicBezTo>
                  <a:pt x="1856" y="7140"/>
                  <a:pt x="2444" y="57744"/>
                  <a:pt x="7740" y="32442"/>
                </a:cubicBezTo>
                <a:cubicBezTo>
                  <a:pt x="13036" y="7140"/>
                  <a:pt x="13624" y="9494"/>
                  <a:pt x="32453" y="4198"/>
                </a:cubicBezTo>
                <a:cubicBezTo>
                  <a:pt x="51282" y="-1098"/>
                  <a:pt x="85999" y="-216"/>
                  <a:pt x="120716" y="66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prstClr val="white"/>
              </a:solidFill>
              <a:sym typeface="Arial"/>
              <a:rtl val="0"/>
            </a:endParaRPr>
          </a:p>
        </p:txBody>
      </p:sp>
      <p:sp>
        <p:nvSpPr>
          <p:cNvPr id="94" name="TextBox 93"/>
          <p:cNvSpPr txBox="1"/>
          <p:nvPr/>
        </p:nvSpPr>
        <p:spPr>
          <a:xfrm>
            <a:off x="4045061" y="2479242"/>
            <a:ext cx="1350370" cy="707886"/>
          </a:xfrm>
          <a:prstGeom prst="rect">
            <a:avLst/>
          </a:prstGeom>
          <a:noFill/>
        </p:spPr>
        <p:txBody>
          <a:bodyPr wrap="none" rtlCol="0">
            <a:spAutoFit/>
          </a:bodyPr>
          <a:lstStyle/>
          <a:p>
            <a:r>
              <a:rPr lang="en-US" sz="1000" kern="0" dirty="0" smtClean="0">
                <a:solidFill>
                  <a:prstClr val="black"/>
                </a:solidFill>
                <a:latin typeface="Comic Sans MS" panose="030F0702030302020204" pitchFamily="66" charset="0"/>
                <a:cs typeface="Arial"/>
                <a:sym typeface="Arial"/>
                <a:rtl val="0"/>
              </a:rPr>
              <a:t>648 BC Manasseh </a:t>
            </a:r>
          </a:p>
          <a:p>
            <a:pPr algn="r"/>
            <a:r>
              <a:rPr lang="en-US" sz="1000" kern="0" dirty="0">
                <a:solidFill>
                  <a:prstClr val="black"/>
                </a:solidFill>
                <a:latin typeface="Comic Sans MS" panose="030F0702030302020204" pitchFamily="66" charset="0"/>
                <a:cs typeface="Arial"/>
                <a:sym typeface="Arial"/>
                <a:rtl val="0"/>
              </a:rPr>
              <a:t> </a:t>
            </a:r>
            <a:r>
              <a:rPr lang="en-US" sz="1000" kern="0" dirty="0" smtClean="0">
                <a:solidFill>
                  <a:prstClr val="black"/>
                </a:solidFill>
                <a:latin typeface="Comic Sans MS" panose="030F0702030302020204" pitchFamily="66" charset="0"/>
                <a:cs typeface="Arial"/>
                <a:sym typeface="Arial"/>
                <a:rtl val="0"/>
              </a:rPr>
              <a:t>    taken </a:t>
            </a:r>
          </a:p>
          <a:p>
            <a:pPr algn="r"/>
            <a:r>
              <a:rPr lang="en-US" sz="1000" kern="0" dirty="0" smtClean="0">
                <a:solidFill>
                  <a:prstClr val="black"/>
                </a:solidFill>
                <a:latin typeface="Comic Sans MS" panose="030F0702030302020204" pitchFamily="66" charset="0"/>
                <a:cs typeface="Arial"/>
                <a:sym typeface="Arial"/>
                <a:rtl val="0"/>
              </a:rPr>
              <a:t>prisoner?</a:t>
            </a:r>
          </a:p>
          <a:p>
            <a:pPr algn="r"/>
            <a:r>
              <a:rPr lang="en-US" sz="1000" kern="0" dirty="0" smtClean="0">
                <a:solidFill>
                  <a:prstClr val="black"/>
                </a:solidFill>
                <a:latin typeface="Comic Sans MS" panose="030F0702030302020204" pitchFamily="66" charset="0"/>
                <a:cs typeface="Arial"/>
                <a:sym typeface="Arial"/>
                <a:rtl val="0"/>
              </a:rPr>
              <a:t>~Josiah born</a:t>
            </a:r>
          </a:p>
        </p:txBody>
      </p:sp>
      <p:sp>
        <p:nvSpPr>
          <p:cNvPr id="3" name="TextBox 2"/>
          <p:cNvSpPr txBox="1"/>
          <p:nvPr/>
        </p:nvSpPr>
        <p:spPr>
          <a:xfrm>
            <a:off x="4175666" y="1981199"/>
            <a:ext cx="1109599" cy="307777"/>
          </a:xfrm>
          <a:prstGeom prst="rect">
            <a:avLst/>
          </a:prstGeom>
          <a:noFill/>
        </p:spPr>
        <p:txBody>
          <a:bodyPr wrap="none" rtlCol="0">
            <a:spAutoFit/>
          </a:bodyPr>
          <a:lstStyle/>
          <a:p>
            <a:r>
              <a:rPr lang="en-US" sz="1400" kern="0" dirty="0" smtClean="0">
                <a:solidFill>
                  <a:srgbClr val="000000"/>
                </a:solidFill>
                <a:latin typeface="Arial"/>
                <a:cs typeface="Arial"/>
                <a:sym typeface="Arial"/>
                <a:rtl val="0"/>
              </a:rPr>
              <a:t>Josiah born</a:t>
            </a:r>
            <a:endParaRPr lang="en-US" sz="1400" kern="0" dirty="0">
              <a:solidFill>
                <a:srgbClr val="000000"/>
              </a:solidFill>
              <a:latin typeface="Arial"/>
              <a:cs typeface="Arial"/>
              <a:sym typeface="Arial"/>
              <a:rtl val="0"/>
            </a:endParaRPr>
          </a:p>
        </p:txBody>
      </p:sp>
    </p:spTree>
    <p:extLst>
      <p:ext uri="{BB962C8B-B14F-4D97-AF65-F5344CB8AC3E}">
        <p14:creationId xmlns:p14="http://schemas.microsoft.com/office/powerpoint/2010/main" val="1706845758"/>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3308</TotalTime>
  <Words>2264</Words>
  <Application>Microsoft Office PowerPoint</Application>
  <PresentationFormat>On-screen Show (4:3)</PresentationFormat>
  <Paragraphs>826</Paragraphs>
  <Slides>49</Slides>
  <Notes>8</Notes>
  <HiddenSlides>4</HiddenSlides>
  <MMClips>0</MMClips>
  <ScaleCrop>false</ScaleCrop>
  <HeadingPairs>
    <vt:vector size="6" baseType="variant">
      <vt:variant>
        <vt:lpstr>Theme</vt:lpstr>
      </vt:variant>
      <vt:variant>
        <vt:i4>31</vt:i4>
      </vt:variant>
      <vt:variant>
        <vt:lpstr>Embedded OLE Servers</vt:lpstr>
      </vt:variant>
      <vt:variant>
        <vt:i4>1</vt:i4>
      </vt:variant>
      <vt:variant>
        <vt:lpstr>Slide Titles</vt:lpstr>
      </vt:variant>
      <vt:variant>
        <vt:i4>49</vt:i4>
      </vt:variant>
    </vt:vector>
  </HeadingPairs>
  <TitlesOfParts>
    <vt:vector size="81" baseType="lpstr">
      <vt:lpstr>Office Theme</vt:lpstr>
      <vt:lpstr>2_Office Theme</vt:lpstr>
      <vt:lpstr>5_Office Theme</vt:lpstr>
      <vt:lpstr>6_Office Theme</vt:lpstr>
      <vt:lpstr>1_Expedition</vt:lpstr>
      <vt:lpstr>8_Office Theme</vt:lpstr>
      <vt:lpstr>9_Office Theme</vt:lpstr>
      <vt:lpstr>11_Office Theme</vt:lpstr>
      <vt:lpstr>1_Office Theme</vt:lpstr>
      <vt:lpstr>Expedition</vt:lpstr>
      <vt:lpstr>2_Expedition</vt:lpstr>
      <vt:lpstr>8_Expedition</vt:lpstr>
      <vt:lpstr>6_Expedition</vt:lpstr>
      <vt:lpstr>11_Expedition</vt:lpstr>
      <vt:lpstr>3_Expedition</vt:lpstr>
      <vt:lpstr>4_Expedition</vt:lpstr>
      <vt:lpstr>3_Default Design</vt:lpstr>
      <vt:lpstr>2_Default Design</vt:lpstr>
      <vt:lpstr>3_Office Theme</vt:lpstr>
      <vt:lpstr>4_Office Theme</vt:lpstr>
      <vt:lpstr>7_Office Theme</vt:lpstr>
      <vt:lpstr>10_Office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Image</vt:lpstr>
      <vt:lpstr>PowerPoint Presentation</vt:lpstr>
      <vt:lpstr>Kings of United &amp; Divided Kingdom</vt:lpstr>
      <vt:lpstr>PowerPoint Presentation</vt:lpstr>
      <vt:lpstr>PowerPoint Presentation</vt:lpstr>
      <vt:lpstr>The Role of the Prophets </vt:lpstr>
      <vt:lpstr>God’s Test for a Prophet</vt:lpstr>
      <vt:lpstr>PowerPoint Presentation</vt:lpstr>
      <vt:lpstr>PowerPoint Presentation</vt:lpstr>
      <vt:lpstr>Time Line – Judah Alone</vt:lpstr>
      <vt:lpstr>PowerPoint Presentation</vt:lpstr>
      <vt:lpstr>PowerPoint Presentation</vt:lpstr>
      <vt:lpstr>PowerPoint Presentation</vt:lpstr>
      <vt:lpstr>PowerPoint Presentation</vt:lpstr>
      <vt:lpstr>PowerPoint Presentation</vt:lpstr>
      <vt:lpstr>PowerPoint Presentation</vt:lpstr>
      <vt:lpstr>#16 Josiah Card</vt:lpstr>
      <vt:lpstr>PowerPoint Presentation</vt:lpstr>
      <vt:lpstr>Death of Josiah</vt:lpstr>
      <vt:lpstr>Josiah’s Family</vt:lpstr>
      <vt:lpstr>#17 Jehoahaz Card</vt:lpstr>
      <vt:lpstr>Jeremiah 22 The Fates-Jehoahaz’s Fate</vt:lpstr>
      <vt:lpstr>#18 Jehoiakim Card</vt:lpstr>
      <vt:lpstr>Jehoahaz &amp; Jehoiakim Caught between Egypt &amp; Babylon</vt:lpstr>
      <vt:lpstr>Jehoiakim’s Palace of Injustice Jeremiah 22:13 - 17 (ESV) </vt:lpstr>
      <vt:lpstr>Days of Jehoiakim</vt:lpstr>
      <vt:lpstr>Days of Jehoiakim</vt:lpstr>
      <vt:lpstr>Response of Jehoakim Jeremiah 36</vt:lpstr>
      <vt:lpstr>Jehoiakim Caught between Egypt &amp; Babylon</vt:lpstr>
      <vt:lpstr>Jehoiakim’s Uncertain Demise</vt:lpstr>
      <vt:lpstr>Keeping Captivities Straight</vt:lpstr>
      <vt:lpstr>#19 Jehoiachin Card</vt:lpstr>
      <vt:lpstr>Jeremiah 22 – Fate of Josiah’s Sons - Jehoiachin</vt:lpstr>
      <vt:lpstr>Arm Chair Critics &amp; Jeremiah</vt:lpstr>
      <vt:lpstr>Arm Chair Critics &amp; Jeremiah</vt:lpstr>
      <vt:lpstr>#20 Zedekiah Card</vt:lpstr>
      <vt:lpstr>Fate of Zedekiah</vt:lpstr>
      <vt:lpstr>Kings of Judah Before Fall of Israel Basic Info</vt:lpstr>
      <vt:lpstr>Kings of Judah Before Fall of Israel Basic Info</vt:lpstr>
      <vt:lpstr>Kings of Judah Before Fall of Israel Basic Info</vt:lpstr>
      <vt:lpstr>PowerPoint Presentation</vt:lpstr>
      <vt:lpstr> JEREMIAH </vt:lpstr>
      <vt:lpstr>PowerPoint Presentation</vt:lpstr>
      <vt:lpstr>Jeremiah 4 Destroyers</vt:lpstr>
      <vt:lpstr>PowerPoint Presentation</vt:lpstr>
      <vt:lpstr>Jeremiah’s Good &amp; Bad Figs  - Jer 24</vt:lpstr>
      <vt:lpstr>Jeremiah’s Good &amp; Bad Figs  - Jer 24</vt:lpstr>
      <vt:lpstr>Comparing the Message</vt:lpstr>
      <vt:lpstr>Zedekiah's fear and Jeremiah's advice - Jer 38</vt:lpstr>
      <vt:lpstr>Zedekiah's fear and Jeremiah's advice - Jer 38</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81</cp:revision>
  <dcterms:created xsi:type="dcterms:W3CDTF">2018-09-05T14:20:18Z</dcterms:created>
  <dcterms:modified xsi:type="dcterms:W3CDTF">2018-10-10T22:44:50Z</dcterms:modified>
</cp:coreProperties>
</file>