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 id="2147483757" r:id="rId4"/>
    <p:sldMasterId id="2147483817" r:id="rId5"/>
    <p:sldMasterId id="2147484112" r:id="rId6"/>
    <p:sldMasterId id="2147484136" r:id="rId7"/>
    <p:sldMasterId id="2147484581" r:id="rId8"/>
    <p:sldMasterId id="2147484701" r:id="rId9"/>
    <p:sldMasterId id="2147484730" r:id="rId10"/>
    <p:sldMasterId id="2147484803" r:id="rId11"/>
    <p:sldMasterId id="2147484816" r:id="rId12"/>
    <p:sldMasterId id="2147484829" r:id="rId13"/>
    <p:sldMasterId id="2147484841" r:id="rId14"/>
    <p:sldMasterId id="2147484853" r:id="rId15"/>
    <p:sldMasterId id="2147484860" r:id="rId16"/>
  </p:sldMasterIdLst>
  <p:notesMasterIdLst>
    <p:notesMasterId r:id="rId60"/>
  </p:notesMasterIdLst>
  <p:sldIdLst>
    <p:sldId id="272" r:id="rId17"/>
    <p:sldId id="259" r:id="rId18"/>
    <p:sldId id="275" r:id="rId19"/>
    <p:sldId id="517" r:id="rId20"/>
    <p:sldId id="294" r:id="rId21"/>
    <p:sldId id="424" r:id="rId22"/>
    <p:sldId id="422" r:id="rId23"/>
    <p:sldId id="442" r:id="rId24"/>
    <p:sldId id="539" r:id="rId25"/>
    <p:sldId id="427" r:id="rId26"/>
    <p:sldId id="429" r:id="rId27"/>
    <p:sldId id="438" r:id="rId28"/>
    <p:sldId id="484" r:id="rId29"/>
    <p:sldId id="587" r:id="rId30"/>
    <p:sldId id="588" r:id="rId31"/>
    <p:sldId id="555" r:id="rId32"/>
    <p:sldId id="556" r:id="rId33"/>
    <p:sldId id="572" r:id="rId34"/>
    <p:sldId id="557" r:id="rId35"/>
    <p:sldId id="558" r:id="rId36"/>
    <p:sldId id="559" r:id="rId37"/>
    <p:sldId id="589" r:id="rId38"/>
    <p:sldId id="560" r:id="rId39"/>
    <p:sldId id="561" r:id="rId40"/>
    <p:sldId id="562" r:id="rId41"/>
    <p:sldId id="563" r:id="rId42"/>
    <p:sldId id="564" r:id="rId43"/>
    <p:sldId id="565" r:id="rId44"/>
    <p:sldId id="566" r:id="rId45"/>
    <p:sldId id="567" r:id="rId46"/>
    <p:sldId id="568" r:id="rId47"/>
    <p:sldId id="569" r:id="rId48"/>
    <p:sldId id="577" r:id="rId49"/>
    <p:sldId id="578" r:id="rId50"/>
    <p:sldId id="579" r:id="rId51"/>
    <p:sldId id="580" r:id="rId52"/>
    <p:sldId id="581" r:id="rId53"/>
    <p:sldId id="582" r:id="rId54"/>
    <p:sldId id="583" r:id="rId55"/>
    <p:sldId id="584" r:id="rId56"/>
    <p:sldId id="585" r:id="rId57"/>
    <p:sldId id="586" r:id="rId58"/>
    <p:sldId id="57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7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5" d="100"/>
          <a:sy n="55" d="100"/>
        </p:scale>
        <p:origin x="1752" y="78"/>
      </p:cViewPr>
      <p:guideLst>
        <p:guide orient="horz" pos="2160"/>
        <p:guide pos="2880"/>
        <p:guide orient="horz" pos="2784"/>
      </p:guideLst>
    </p:cSldViewPr>
  </p:slideViewPr>
  <p:notesTextViewPr>
    <p:cViewPr>
      <p:scale>
        <a:sx n="1" d="1"/>
        <a:sy n="1" d="1"/>
      </p:scale>
      <p:origin x="0" y="0"/>
    </p:cViewPr>
  </p:notesTextViewPr>
  <p:sorterViewPr>
    <p:cViewPr varScale="1">
      <p:scale>
        <a:sx n="100" d="100"/>
        <a:sy n="100" d="100"/>
      </p:scale>
      <p:origin x="0" y="3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D2885-EB8A-4F19-9545-7738A08913C4}" type="datetimeFigureOut">
              <a:rPr lang="en-US" smtClean="0"/>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F601-2A0F-4CF7-BD2D-F092125AE580}" type="slidenum">
              <a:rPr lang="en-US" smtClean="0"/>
              <a:t>‹#›</a:t>
            </a:fld>
            <a:endParaRPr lang="en-US"/>
          </a:p>
        </p:txBody>
      </p:sp>
    </p:spTree>
    <p:extLst>
      <p:ext uri="{BB962C8B-B14F-4D97-AF65-F5344CB8AC3E}">
        <p14:creationId xmlns:p14="http://schemas.microsoft.com/office/powerpoint/2010/main" val="320643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VI.   Persian kings during the period of the books of Ezra and Nehemiah</a:t>
            </a:r>
          </a:p>
          <a:p>
            <a:endParaRPr lang="en-US" dirty="0"/>
          </a:p>
          <a:p>
            <a:r>
              <a:rPr lang="en-US" dirty="0"/>
              <a:t>1.	Cyrus (559-530 BC) – Founder of the Persian Empire.  In 539 BC Babylon fell to him without a struggle.  His policy included returning people and their gods back to their homelands, thus fulfilling Isaiah 44:28, 45:1ff.  The “Cyrus Cylinder”, a record of some of the Persian policies reads as follows:</a:t>
            </a:r>
          </a:p>
          <a:p>
            <a:endParaRPr lang="en-US" dirty="0"/>
          </a:p>
          <a:p>
            <a:r>
              <a:rPr lang="en-US" dirty="0"/>
              <a:t>“I returned to these sacred cities…, the sanctuaries of which have been in ruins for a long time, the images which (used) to live therein and established for them permanent sanctuaries.  I (also) gathered all their (former) inhabitants and returned (to them) their habitations…</a:t>
            </a:r>
          </a:p>
          <a:p>
            <a:endParaRPr lang="en-US" dirty="0"/>
          </a:p>
          <a:p>
            <a:r>
              <a:rPr lang="en-US" dirty="0"/>
              <a:t>May all the gods whom I have resettled in their sacred cities ask daily Bel and Nebo for a long life for me…, to </a:t>
            </a:r>
            <a:r>
              <a:rPr lang="en-US" dirty="0" err="1"/>
              <a:t>Marduk</a:t>
            </a:r>
            <a:r>
              <a:rPr lang="en-US" dirty="0"/>
              <a:t>, my lord, may they say this: “Cyrus, the king who worships you, and Cambyses, his son…”</a:t>
            </a:r>
          </a:p>
          <a:p>
            <a:endParaRPr lang="en-US" dirty="0"/>
          </a:p>
          <a:p>
            <a:r>
              <a:rPr lang="en-US" dirty="0"/>
              <a:t>2.	Cambyses (530-522 BC)</a:t>
            </a:r>
          </a:p>
          <a:p>
            <a:endParaRPr lang="en-US" dirty="0"/>
          </a:p>
          <a:p>
            <a:r>
              <a:rPr lang="en-US" dirty="0"/>
              <a:t>3.	 Darius I (522-486 BC) – The first several years of his reign, he spent putting down revolts.  This was 520, when Haggai and Zechariah began prophesying, and in which year the work on the temple was resumed (see Ezra 5 and 6).  The Persian empire reached the height of its power during the reign of Darius.</a:t>
            </a:r>
          </a:p>
          <a:p>
            <a:endParaRPr lang="en-US" dirty="0"/>
          </a:p>
          <a:p>
            <a:r>
              <a:rPr lang="en-US" dirty="0"/>
              <a:t>4.	Xerxes I (also called Ahasuerus  486-465 BC) – He is mentioned in passing in Ezra 4:6.  He was the king of Persia during the time of Esther.</a:t>
            </a:r>
          </a:p>
          <a:p>
            <a:endParaRPr lang="en-US" dirty="0"/>
          </a:p>
          <a:p>
            <a:r>
              <a:rPr lang="en-US" dirty="0"/>
              <a:t>5.	Artaxerxes I (465-424 BC) – Persian king whose reign encompasses Ezra 7 to the end of the book and the entire book of Nehemiah.  In the early years of his reign, there was a revolt in Egypt, so Ezra’s trip to nearby Judah in 458 BC could have been politically useful to him.  Several years later (449 BC) his own governor of Syria revolted.  The king’s sensitivity to unrest in the region can be seen in his response to accusations that the Jews might also try to revolt (Ezra 4:7ff).  He recognized a man he could trust, however, in Nehemiah and appointed him governor of Judah in 445.</a:t>
            </a:r>
          </a:p>
          <a:p>
            <a:endParaRPr lang="en-US" dirty="0"/>
          </a:p>
          <a:p>
            <a:r>
              <a:rPr lang="en-US" dirty="0"/>
              <a:t>6.	Xerxes II (424-423 BC)</a:t>
            </a:r>
          </a:p>
          <a:p>
            <a:endParaRPr lang="en-US" dirty="0"/>
          </a:p>
          <a:p>
            <a:r>
              <a:rPr lang="en-US" dirty="0"/>
              <a:t>7.	Darius II (423-404 BC) – Last Persian king mentioned by Nehemiah (Neh. 12:22)</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Darius II (423-404 BC) – Last Persian king mentioned by Nehemiah (Neh. 12:22)</a:t>
            </a:r>
          </a:p>
          <a:p>
            <a:endParaRPr lang="en-US" dirty="0"/>
          </a:p>
        </p:txBody>
      </p:sp>
      <p:sp>
        <p:nvSpPr>
          <p:cNvPr id="4" name="Slide Number Placeholder 3"/>
          <p:cNvSpPr>
            <a:spLocks noGrp="1"/>
          </p:cNvSpPr>
          <p:nvPr>
            <p:ph type="sldNum" sz="quarter" idx="10"/>
          </p:nvPr>
        </p:nvSpPr>
        <p:spPr/>
        <p:txBody>
          <a:bodyPr/>
          <a:lstStyle/>
          <a:p>
            <a:pPr>
              <a:defRPr/>
            </a:pPr>
            <a:fld id="{73144CFB-D5EF-4BC4-A003-225533F48C65}"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18331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303712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26285486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8276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90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128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18602131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1482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23150699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19748757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7622171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8449187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161505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1459522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5445111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19121373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37681570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14260505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15535545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7679012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47428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20947882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20493622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2921172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9670358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41145767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35463505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31606806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10202375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25066643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26333664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41507518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4955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4070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723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1704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5158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1041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0153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9260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2708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76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6637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414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8912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21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818884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1852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920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5428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7177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1561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0502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7486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941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6461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36981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1668377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12177684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22781794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354555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extLst>
      <p:ext uri="{BB962C8B-B14F-4D97-AF65-F5344CB8AC3E}">
        <p14:creationId xmlns:p14="http://schemas.microsoft.com/office/powerpoint/2010/main" val="32136379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27839760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3054849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73" y="6373901"/>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27"/>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1023" y="21916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8" y="3413213"/>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8" y="88"/>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66812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18354911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20043170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1183649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064930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73" y="6373901"/>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27"/>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1023" y="21916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8" y="3413213"/>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8" y="88"/>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0809000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73" y="6373901"/>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1023" y="21916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8" y="3413213"/>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8" y="88"/>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27"/>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37984222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12266508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39106306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18793111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134207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53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194161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940837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88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490422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01996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582503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403"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79"/>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74"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9"/>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1"/>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653152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721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464454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857330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798925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92"/>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760373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41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477011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9175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48942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77952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8608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973462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F1A9A22-844B-434E-969D-6317EBD617C8}" type="slidenum">
              <a:rPr lang="en-US"/>
              <a:pPr>
                <a:defRPr/>
              </a:pPr>
              <a:t>‹#›</a:t>
            </a:fld>
            <a:endParaRPr lang="en-US"/>
          </a:p>
        </p:txBody>
      </p:sp>
    </p:spTree>
    <p:extLst>
      <p:ext uri="{BB962C8B-B14F-4D97-AF65-F5344CB8AC3E}">
        <p14:creationId xmlns:p14="http://schemas.microsoft.com/office/powerpoint/2010/main" val="3121912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80D4D-C164-40C3-8FF0-905BE44662DD}" type="slidenum">
              <a:rPr lang="en-US"/>
              <a:pPr>
                <a:defRPr/>
              </a:pPr>
              <a:t>‹#›</a:t>
            </a:fld>
            <a:endParaRPr lang="en-US"/>
          </a:p>
        </p:txBody>
      </p:sp>
    </p:spTree>
    <p:extLst>
      <p:ext uri="{BB962C8B-B14F-4D97-AF65-F5344CB8AC3E}">
        <p14:creationId xmlns:p14="http://schemas.microsoft.com/office/powerpoint/2010/main" val="3313839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B809A-98BB-4277-8E77-FD7FF362E07D}" type="slidenum">
              <a:rPr lang="en-US"/>
              <a:pPr>
                <a:defRPr/>
              </a:pPr>
              <a:t>‹#›</a:t>
            </a:fld>
            <a:endParaRPr lang="en-US"/>
          </a:p>
        </p:txBody>
      </p:sp>
    </p:spTree>
    <p:extLst>
      <p:ext uri="{BB962C8B-B14F-4D97-AF65-F5344CB8AC3E}">
        <p14:creationId xmlns:p14="http://schemas.microsoft.com/office/powerpoint/2010/main" val="1889213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0D9DE5-32A9-49CF-8E0C-636003870BA6}" type="slidenum">
              <a:rPr lang="en-US"/>
              <a:pPr>
                <a:defRPr/>
              </a:pPr>
              <a:t>‹#›</a:t>
            </a:fld>
            <a:endParaRPr lang="en-US"/>
          </a:p>
        </p:txBody>
      </p:sp>
    </p:spTree>
    <p:extLst>
      <p:ext uri="{BB962C8B-B14F-4D97-AF65-F5344CB8AC3E}">
        <p14:creationId xmlns:p14="http://schemas.microsoft.com/office/powerpoint/2010/main" val="2373218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1789E-D758-4892-8A19-B31C45D1FFA6}" type="slidenum">
              <a:rPr lang="en-US"/>
              <a:pPr>
                <a:defRPr/>
              </a:pPr>
              <a:t>‹#›</a:t>
            </a:fld>
            <a:endParaRPr lang="en-US"/>
          </a:p>
        </p:txBody>
      </p:sp>
    </p:spTree>
    <p:extLst>
      <p:ext uri="{BB962C8B-B14F-4D97-AF65-F5344CB8AC3E}">
        <p14:creationId xmlns:p14="http://schemas.microsoft.com/office/powerpoint/2010/main" val="3183834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5867F0-3BB3-42AE-812A-631422F75A30}" type="slidenum">
              <a:rPr lang="en-US"/>
              <a:pPr>
                <a:defRPr/>
              </a:pPr>
              <a:t>‹#›</a:t>
            </a:fld>
            <a:endParaRPr lang="en-US"/>
          </a:p>
        </p:txBody>
      </p:sp>
    </p:spTree>
    <p:extLst>
      <p:ext uri="{BB962C8B-B14F-4D97-AF65-F5344CB8AC3E}">
        <p14:creationId xmlns:p14="http://schemas.microsoft.com/office/powerpoint/2010/main" val="33924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4196501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58DE90-0B89-4054-847E-717B74EF58FF}" type="slidenum">
              <a:rPr lang="en-US"/>
              <a:pPr>
                <a:defRPr/>
              </a:pPr>
              <a:t>‹#›</a:t>
            </a:fld>
            <a:endParaRPr lang="en-US"/>
          </a:p>
        </p:txBody>
      </p:sp>
    </p:spTree>
    <p:extLst>
      <p:ext uri="{BB962C8B-B14F-4D97-AF65-F5344CB8AC3E}">
        <p14:creationId xmlns:p14="http://schemas.microsoft.com/office/powerpoint/2010/main" val="3666950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BA0AD-A2E7-43DF-AFEF-D451A5A2EC7C}" type="slidenum">
              <a:rPr lang="en-US"/>
              <a:pPr>
                <a:defRPr/>
              </a:pPr>
              <a:t>‹#›</a:t>
            </a:fld>
            <a:endParaRPr lang="en-US"/>
          </a:p>
        </p:txBody>
      </p:sp>
    </p:spTree>
    <p:extLst>
      <p:ext uri="{BB962C8B-B14F-4D97-AF65-F5344CB8AC3E}">
        <p14:creationId xmlns:p14="http://schemas.microsoft.com/office/powerpoint/2010/main" val="707896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B08BE-0686-4B1F-AF61-1543B122EACD}" type="slidenum">
              <a:rPr lang="en-US"/>
              <a:pPr>
                <a:defRPr/>
              </a:pPr>
              <a:t>‹#›</a:t>
            </a:fld>
            <a:endParaRPr lang="en-US"/>
          </a:p>
        </p:txBody>
      </p:sp>
    </p:spTree>
    <p:extLst>
      <p:ext uri="{BB962C8B-B14F-4D97-AF65-F5344CB8AC3E}">
        <p14:creationId xmlns:p14="http://schemas.microsoft.com/office/powerpoint/2010/main" val="467422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96646-AE9F-4DC0-95B7-5F3A378D48CA}" type="slidenum">
              <a:rPr lang="en-US"/>
              <a:pPr>
                <a:defRPr/>
              </a:pPr>
              <a:t>‹#›</a:t>
            </a:fld>
            <a:endParaRPr lang="en-US"/>
          </a:p>
        </p:txBody>
      </p:sp>
    </p:spTree>
    <p:extLst>
      <p:ext uri="{BB962C8B-B14F-4D97-AF65-F5344CB8AC3E}">
        <p14:creationId xmlns:p14="http://schemas.microsoft.com/office/powerpoint/2010/main" val="2112371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DD35-D369-44B4-A4C6-BABC5FEB846D}" type="slidenum">
              <a:rPr lang="en-US"/>
              <a:pPr>
                <a:defRPr/>
              </a:pPr>
              <a:t>‹#›</a:t>
            </a:fld>
            <a:endParaRPr lang="en-US"/>
          </a:p>
        </p:txBody>
      </p:sp>
    </p:spTree>
    <p:extLst>
      <p:ext uri="{BB962C8B-B14F-4D97-AF65-F5344CB8AC3E}">
        <p14:creationId xmlns:p14="http://schemas.microsoft.com/office/powerpoint/2010/main" val="3871796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7FEF58-AA44-4C91-8B32-F34C325993D4}"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ED1016-4978-4495-8100-D949D63AD41E}" type="slidenum">
              <a:rPr lang="en-US"/>
              <a:pPr>
                <a:defRPr/>
              </a:pPr>
              <a:t>‹#›</a:t>
            </a:fld>
            <a:endParaRPr lang="en-US"/>
          </a:p>
        </p:txBody>
      </p:sp>
    </p:spTree>
    <p:extLst>
      <p:ext uri="{BB962C8B-B14F-4D97-AF65-F5344CB8AC3E}">
        <p14:creationId xmlns:p14="http://schemas.microsoft.com/office/powerpoint/2010/main" val="1690857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F78D735-7F87-428C-93D3-1EF443C1FFAD}"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BEDB96DA-48DD-4E96-AA98-75A3A58DF703}" type="slidenum">
              <a:rPr lang="en-US"/>
              <a:pPr>
                <a:defRPr/>
              </a:pPr>
              <a:t>‹#›</a:t>
            </a:fld>
            <a:endParaRPr lang="en-US"/>
          </a:p>
        </p:txBody>
      </p:sp>
    </p:spTree>
    <p:extLst>
      <p:ext uri="{BB962C8B-B14F-4D97-AF65-F5344CB8AC3E}">
        <p14:creationId xmlns:p14="http://schemas.microsoft.com/office/powerpoint/2010/main" val="2261722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A9E41142-9E09-49FB-A430-D95317700EBB}"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23C6B99A-9C0E-486C-B051-4D22E75DCF9C}" type="slidenum">
              <a:rPr lang="en-US"/>
              <a:pPr>
                <a:defRPr/>
              </a:pPr>
              <a:t>‹#›</a:t>
            </a:fld>
            <a:endParaRPr lang="en-US"/>
          </a:p>
        </p:txBody>
      </p:sp>
    </p:spTree>
    <p:extLst>
      <p:ext uri="{BB962C8B-B14F-4D97-AF65-F5344CB8AC3E}">
        <p14:creationId xmlns:p14="http://schemas.microsoft.com/office/powerpoint/2010/main" val="19409046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0FCF3CDC-CF9C-4039-90A2-7FB075D63F08}" type="datetimeFigureOut">
              <a:rPr lang="en-US"/>
              <a:pPr>
                <a:defRPr/>
              </a:pPr>
              <a:t>10/17/2018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95C2E78A-04A1-4D04-90DA-C92FA0D77AA2}" type="slidenum">
              <a:rPr lang="en-US"/>
              <a:pPr>
                <a:defRPr/>
              </a:pPr>
              <a:t>‹#›</a:t>
            </a:fld>
            <a:endParaRPr lang="en-US"/>
          </a:p>
        </p:txBody>
      </p:sp>
    </p:spTree>
    <p:extLst>
      <p:ext uri="{BB962C8B-B14F-4D97-AF65-F5344CB8AC3E}">
        <p14:creationId xmlns:p14="http://schemas.microsoft.com/office/powerpoint/2010/main" val="2311562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EC57CC97-C52A-4781-B5FD-95C116CCA766}" type="datetimeFigureOut">
              <a:rPr lang="en-US"/>
              <a:pPr>
                <a:defRPr/>
              </a:pPr>
              <a:t>10/17/2018</a:t>
            </a:fld>
            <a:endParaRPr lang="en-US"/>
          </a:p>
        </p:txBody>
      </p:sp>
      <p:sp>
        <p:nvSpPr>
          <p:cNvPr id="8" name="Footer Placeholder 7"/>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7B7087-B594-4306-8A6F-B3DF749F9D38}" type="slidenum">
              <a:rPr lang="en-US"/>
              <a:pPr>
                <a:defRPr/>
              </a:pPr>
              <a:t>‹#›</a:t>
            </a:fld>
            <a:endParaRPr lang="en-US"/>
          </a:p>
        </p:txBody>
      </p:sp>
    </p:spTree>
    <p:extLst>
      <p:ext uri="{BB962C8B-B14F-4D97-AF65-F5344CB8AC3E}">
        <p14:creationId xmlns:p14="http://schemas.microsoft.com/office/powerpoint/2010/main" val="145414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2177278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31B5490E-3506-4A26-B6A0-EB86EA2C346F}" type="datetimeFigureOut">
              <a:rPr lang="en-US"/>
              <a:pPr>
                <a:defRPr/>
              </a:pPr>
              <a:t>10/17/2018</a:t>
            </a:fld>
            <a:endParaRPr lang="en-US"/>
          </a:p>
        </p:txBody>
      </p:sp>
      <p:sp>
        <p:nvSpPr>
          <p:cNvPr id="4" name="Footer Placeholder 3"/>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34C5E3C-A78E-4745-A907-B9B17537A5D4}" type="slidenum">
              <a:rPr lang="en-US"/>
              <a:pPr>
                <a:defRPr/>
              </a:pPr>
              <a:t>‹#›</a:t>
            </a:fld>
            <a:endParaRPr lang="en-US"/>
          </a:p>
        </p:txBody>
      </p:sp>
    </p:spTree>
    <p:extLst>
      <p:ext uri="{BB962C8B-B14F-4D97-AF65-F5344CB8AC3E}">
        <p14:creationId xmlns:p14="http://schemas.microsoft.com/office/powerpoint/2010/main" val="323340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779DC4D5-525E-4B5F-9B46-D4F572FA5F86}"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C9A5EE6-0250-411C-A7D9-5F8D45B46574}" type="slidenum">
              <a:rPr lang="en-US"/>
              <a:pPr>
                <a:defRPr/>
              </a:pPr>
              <a:t>‹#›</a:t>
            </a:fld>
            <a:endParaRPr lang="en-US"/>
          </a:p>
        </p:txBody>
      </p:sp>
    </p:spTree>
    <p:extLst>
      <p:ext uri="{BB962C8B-B14F-4D97-AF65-F5344CB8AC3E}">
        <p14:creationId xmlns:p14="http://schemas.microsoft.com/office/powerpoint/2010/main" val="248605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8E0982AC-A29E-430A-B50F-D359BA26B44E}" type="datetimeFigureOut">
              <a:rPr lang="en-US"/>
              <a:pPr>
                <a:defRPr/>
              </a:pPr>
              <a:t>10/17/2018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3B536A85-09E0-4458-ABB6-A95B8F1B8D8E}" type="slidenum">
              <a:rPr lang="en-US"/>
              <a:pPr>
                <a:defRPr/>
              </a:pPr>
              <a:t>‹#›</a:t>
            </a:fld>
            <a:endParaRPr lang="en-US"/>
          </a:p>
        </p:txBody>
      </p:sp>
    </p:spTree>
    <p:extLst>
      <p:ext uri="{BB962C8B-B14F-4D97-AF65-F5344CB8AC3E}">
        <p14:creationId xmlns:p14="http://schemas.microsoft.com/office/powerpoint/2010/main" val="3399606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DD5200-BC09-465B-A9EF-0E2E27604F97}" type="datetimeFigureOut">
              <a:rPr lang="en-US"/>
              <a:pPr>
                <a:defRPr/>
              </a:pPr>
              <a:t>10/17/2018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727CF423-A065-4A34-B95C-2E25A16CDEFA}" type="slidenum">
              <a:rPr lang="en-US"/>
              <a:pPr>
                <a:defRPr/>
              </a:pPr>
              <a:t>‹#›</a:t>
            </a:fld>
            <a:endParaRPr lang="en-US"/>
          </a:p>
        </p:txBody>
      </p:sp>
    </p:spTree>
    <p:extLst>
      <p:ext uri="{BB962C8B-B14F-4D97-AF65-F5344CB8AC3E}">
        <p14:creationId xmlns:p14="http://schemas.microsoft.com/office/powerpoint/2010/main" val="1996139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60299FD-FC7D-421F-B867-C103FCAF635C}"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029B1C8D-1594-44E0-B2E4-F60230F7EAF0}" type="slidenum">
              <a:rPr lang="en-US"/>
              <a:pPr>
                <a:defRPr/>
              </a:pPr>
              <a:t>‹#›</a:t>
            </a:fld>
            <a:endParaRPr lang="en-US"/>
          </a:p>
        </p:txBody>
      </p:sp>
    </p:spTree>
    <p:extLst>
      <p:ext uri="{BB962C8B-B14F-4D97-AF65-F5344CB8AC3E}">
        <p14:creationId xmlns:p14="http://schemas.microsoft.com/office/powerpoint/2010/main" val="13389149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1098CE01-E72E-46C9-9196-021A161D2171}"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F050BA44-D15D-4881-B23D-79115832C604}" type="slidenum">
              <a:rPr lang="en-US"/>
              <a:pPr>
                <a:defRPr/>
              </a:pPr>
              <a:t>‹#›</a:t>
            </a:fld>
            <a:endParaRPr lang="en-US"/>
          </a:p>
        </p:txBody>
      </p:sp>
    </p:spTree>
    <p:extLst>
      <p:ext uri="{BB962C8B-B14F-4D97-AF65-F5344CB8AC3E}">
        <p14:creationId xmlns:p14="http://schemas.microsoft.com/office/powerpoint/2010/main" val="2955147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86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96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71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51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71138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375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 y="0"/>
            <a:ext cx="9135879" cy="6858000"/>
          </a:xfrm>
          <a:prstGeom prst="rect">
            <a:avLst/>
          </a:prstGeom>
        </p:spPr>
      </p:pic>
      <p:sp>
        <p:nvSpPr>
          <p:cNvPr id="8" name="Rectangle 7"/>
          <p:cNvSpPr/>
          <p:nvPr userDrawn="1"/>
        </p:nvSpPr>
        <p:spPr>
          <a:xfrm>
            <a:off x="4073"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79"/>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393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335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496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3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134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90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118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112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775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1068075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255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93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 y="0"/>
            <a:ext cx="9135879" cy="6858000"/>
          </a:xfrm>
          <a:prstGeom prst="rect">
            <a:avLst/>
          </a:prstGeom>
        </p:spPr>
      </p:pic>
      <p:sp>
        <p:nvSpPr>
          <p:cNvPr id="8" name="Rectangle 7"/>
          <p:cNvSpPr/>
          <p:nvPr userDrawn="1"/>
        </p:nvSpPr>
        <p:spPr>
          <a:xfrm>
            <a:off x="4073"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79"/>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0419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75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12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099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721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585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3174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12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2294827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3042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1793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4161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578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2420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931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72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4127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3966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4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4000" cy="1417637"/>
          </a:xfrm>
          <a:solidFill>
            <a:schemeClr val="tx1">
              <a:alpha val="40000"/>
            </a:schemeClr>
          </a:solidFill>
        </p:spPr>
        <p:txBody>
          <a:bodyPr/>
          <a:lstStyle/>
          <a:p>
            <a:r>
              <a:rPr lang="en-US" dirty="0"/>
              <a:t>Click to edit Master title style</a:t>
            </a:r>
          </a:p>
        </p:txBody>
      </p:sp>
    </p:spTree>
    <p:extLst>
      <p:ext uri="{BB962C8B-B14F-4D97-AF65-F5344CB8AC3E}">
        <p14:creationId xmlns:p14="http://schemas.microsoft.com/office/powerpoint/2010/main" val="58554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3511318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452730" cy="1586916"/>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452731" y="0"/>
            <a:ext cx="4691269" cy="158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586866"/>
          </a:xfrm>
          <a:solidFill>
            <a:schemeClr val="tx1">
              <a:alpha val="40000"/>
            </a:schemeClr>
          </a:solidFill>
        </p:spPr>
        <p:txBody>
          <a:bodyPr/>
          <a:lstStyle/>
          <a:p>
            <a:r>
              <a:rPr lang="en-US" dirty="0"/>
              <a:t>Click to edit Master title style</a:t>
            </a:r>
          </a:p>
        </p:txBody>
      </p:sp>
    </p:spTree>
    <p:extLst>
      <p:ext uri="{BB962C8B-B14F-4D97-AF65-F5344CB8AC3E}">
        <p14:creationId xmlns:p14="http://schemas.microsoft.com/office/powerpoint/2010/main" val="24253497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607" y="637392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44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3448" eaLnBrk="1" fontAlgn="base" hangingPunct="1">
              <a:spcBef>
                <a:spcPct val="0"/>
              </a:spcBef>
              <a:spcAft>
                <a:spcPct val="0"/>
              </a:spcAft>
              <a:defRPr/>
            </a:pPr>
            <a:fld id="{B40C1022-AB14-4404-88B7-FBEBFBD8EDD6}" type="slidenum">
              <a:rPr lang="en-US" smtClean="0">
                <a:solidFill>
                  <a:srgbClr val="898989"/>
                </a:solidFill>
                <a:latin typeface="Calibri" pitchFamily="34" charset="0"/>
                <a:sym typeface="Arial"/>
                <a:rtl val="0"/>
              </a:rPr>
              <a:pPr algn="r" defTabSz="913448" eaLnBrk="1" fontAlgn="base" hangingPunct="1">
                <a:spcBef>
                  <a:spcPct val="0"/>
                </a:spcBef>
                <a:spcAft>
                  <a:spcPct val="0"/>
                </a:spcAft>
                <a:defRPr/>
              </a:pPr>
              <a:t>‹#›</a:t>
            </a:fld>
            <a:endParaRPr lang="en-US">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448"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922"/>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3251814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373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061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698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363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121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 y="0"/>
            <a:ext cx="9135879" cy="6858000"/>
          </a:xfrm>
          <a:prstGeom prst="rect">
            <a:avLst/>
          </a:prstGeom>
        </p:spPr>
      </p:pic>
      <p:sp>
        <p:nvSpPr>
          <p:cNvPr id="8" name="Rectangle 7"/>
          <p:cNvSpPr/>
          <p:nvPr userDrawn="1"/>
        </p:nvSpPr>
        <p:spPr>
          <a:xfrm>
            <a:off x="4073"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55"/>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8267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397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305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1.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1.xml"/><Relationship Id="rId7"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5" Type="http://schemas.openxmlformats.org/officeDocument/2006/relationships/slideLayout" Target="../slideLayouts/slideLayout153.xml"/><Relationship Id="rId4"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9.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845181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141182"/>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0973521"/>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 id="214748481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1976114"/>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 id="214748482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cs typeface="Arial"/>
                <a:sym typeface="Arial"/>
                <a:rtl val="0"/>
              </a:rPr>
              <a:pPr/>
              <a:t>10/17/2018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spTree>
    <p:extLst>
      <p:ext uri="{BB962C8B-B14F-4D97-AF65-F5344CB8AC3E}">
        <p14:creationId xmlns:p14="http://schemas.microsoft.com/office/powerpoint/2010/main" val="3886929712"/>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cs typeface="Arial"/>
                <a:sym typeface="Arial"/>
                <a:rtl val="0"/>
              </a:rPr>
              <a:pPr/>
              <a:t>10/17/2018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spTree>
    <p:extLst>
      <p:ext uri="{BB962C8B-B14F-4D97-AF65-F5344CB8AC3E}">
        <p14:creationId xmlns:p14="http://schemas.microsoft.com/office/powerpoint/2010/main" val="489893718"/>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39664764"/>
      </p:ext>
    </p:extLst>
  </p:cSld>
  <p:clrMap bg1="lt1" tx1="dk1" bg2="dk2" tx2="lt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9"/>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9"/>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9"/>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3524419"/>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96091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280514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E1B01BE6-F315-4389-9619-6ED1B25DA01D}" type="slidenum">
              <a:rPr lang="en-US"/>
              <a:pPr fontAlgn="base">
                <a:spcAft>
                  <a:spcPct val="0"/>
                </a:spcAft>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79"/>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759187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37D93CC-B959-405A-9B9F-1F287C1F30AC}" type="datetimeFigureOut">
              <a:rPr lang="en-US"/>
              <a:pPr>
                <a:defRPr/>
              </a:pPr>
              <a:t>10/17/2018</a:t>
            </a:fld>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8F052AE-8A27-49B2-866F-07E782A60494}" type="slidenum">
              <a:rPr lang="en-US"/>
              <a:pPr>
                <a:defRPr/>
              </a:pPr>
              <a:t>‹#›</a:t>
            </a:fld>
            <a:endParaRPr lang="en-US"/>
          </a:p>
        </p:txBody>
      </p:sp>
    </p:spTree>
    <p:extLst>
      <p:ext uri="{BB962C8B-B14F-4D97-AF65-F5344CB8AC3E}">
        <p14:creationId xmlns:p14="http://schemas.microsoft.com/office/powerpoint/2010/main" val="38079860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73954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83096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cs typeface="Arial"/>
                <a:sym typeface="Arial"/>
                <a:rtl val="0"/>
              </a:rPr>
              <a:pPr/>
              <a:t>10/17/2018</a:t>
            </a:fld>
            <a:endParaRPr lang="en-US">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5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5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cs typeface="Arial"/>
                <a:sym typeface="Arial"/>
                <a:rtl val="0"/>
              </a:rPr>
              <a:pPr/>
              <a:t>‹#›</a:t>
            </a:fld>
            <a:endParaRPr lang="en-US">
              <a:solidFill>
                <a:prstClr val="black">
                  <a:tint val="75000"/>
                </a:prstClr>
              </a:solidFill>
              <a:cs typeface="Arial"/>
              <a:sym typeface="Arial"/>
              <a:rtl val="0"/>
            </a:endParaRPr>
          </a:p>
        </p:txBody>
      </p:sp>
    </p:spTree>
    <p:extLst>
      <p:ext uri="{BB962C8B-B14F-4D97-AF65-F5344CB8AC3E}">
        <p14:creationId xmlns:p14="http://schemas.microsoft.com/office/powerpoint/2010/main" val="38533384"/>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196049" y="602073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a:t>Click to edit Master title style</a:t>
            </a:r>
          </a:p>
        </p:txBody>
      </p:sp>
    </p:spTree>
    <p:extLst>
      <p:ext uri="{BB962C8B-B14F-4D97-AF65-F5344CB8AC3E}">
        <p14:creationId xmlns:p14="http://schemas.microsoft.com/office/powerpoint/2010/main" val="243426069"/>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Lst>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g"/><Relationship Id="rId18" Type="http://schemas.openxmlformats.org/officeDocument/2006/relationships/image" Target="../media/image50.jpe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jpg"/><Relationship Id="rId17" Type="http://schemas.openxmlformats.org/officeDocument/2006/relationships/image" Target="../media/image49.png"/><Relationship Id="rId2" Type="http://schemas.openxmlformats.org/officeDocument/2006/relationships/image" Target="../media/image34.jpeg"/><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46.jpeg"/><Relationship Id="rId21" Type="http://schemas.openxmlformats.org/officeDocument/2006/relationships/image" Target="../media/image69.pn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7.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jpeg"/><Relationship Id="rId19" Type="http://schemas.openxmlformats.org/officeDocument/2006/relationships/image" Target="../media/image67.png"/><Relationship Id="rId4" Type="http://schemas.openxmlformats.org/officeDocument/2006/relationships/image" Target="../media/image47.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image" Target="../media/image63.pn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5.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4.png"/><Relationship Id="rId9" Type="http://schemas.openxmlformats.org/officeDocument/2006/relationships/image" Target="../media/image60.jpeg"/><Relationship Id="rId1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3.png"/><Relationship Id="rId7" Type="http://schemas.openxmlformats.org/officeDocument/2006/relationships/image" Target="../media/image70.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59.pn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5.png"/><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4.png"/><Relationship Id="rId9" Type="http://schemas.openxmlformats.org/officeDocument/2006/relationships/image" Target="../media/image60.jpe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9.png"/><Relationship Id="rId3" Type="http://schemas.openxmlformats.org/officeDocument/2006/relationships/image" Target="../media/image73.jpeg"/><Relationship Id="rId7" Type="http://schemas.openxmlformats.org/officeDocument/2006/relationships/image" Target="../media/image85.png"/><Relationship Id="rId12"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60.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80.png"/><Relationship Id="rId10" Type="http://schemas.openxmlformats.org/officeDocument/2006/relationships/image" Target="../media/image81.png"/><Relationship Id="rId4" Type="http://schemas.openxmlformats.org/officeDocument/2006/relationships/image" Target="../media/image79.png"/><Relationship Id="rId9" Type="http://schemas.openxmlformats.org/officeDocument/2006/relationships/image" Target="../media/image86.png"/><Relationship Id="rId14"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jpeg"/><Relationship Id="rId1" Type="http://schemas.openxmlformats.org/officeDocument/2006/relationships/slideLayout" Target="../slideLayouts/slideLayout160.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108.xml"/><Relationship Id="rId4" Type="http://schemas.openxmlformats.org/officeDocument/2006/relationships/image" Target="../media/image108.png"/></Relationships>
</file>

<file path=ppt/slides/_rels/slide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0.xml"/><Relationship Id="rId5" Type="http://schemas.openxmlformats.org/officeDocument/2006/relationships/image" Target="../media/image117.jpe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s://www.google.com/url?sa=i&amp;rct=j&amp;q=&amp;esrc=s&amp;source=images&amp;cd=&amp;cad=rja&amp;uact=8&amp;ved=0ahUKEwjPh_PK-__VAhVq64MKHZvjD_UQjRwIBw&amp;url=https://theologyandchurch.com/2015/07/19/scripture-on-sunday-ezra-710/&amp;psig=AFQjCNHHwLQhM6rRJItU2W1_XwMFMY2NAw&amp;ust=1504217113585515" TargetMode="Externa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20.xml"/><Relationship Id="rId4" Type="http://schemas.openxmlformats.org/officeDocument/2006/relationships/image" Target="../media/image126.jpeg"/></Relationships>
</file>

<file path=ppt/slides/_rels/slide3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43.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43.xml"/></Relationships>
</file>

<file path=ppt/slides/_rels/slide41.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43.xml"/></Relationships>
</file>

<file path=ppt/slides/_rels/slide4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5.xml"/><Relationship Id="rId1" Type="http://schemas.openxmlformats.org/officeDocument/2006/relationships/slideLayout" Target="../slideLayouts/slideLayout149.xml"/><Relationship Id="rId4" Type="http://schemas.openxmlformats.org/officeDocument/2006/relationships/image" Target="../media/image140.png"/></Relationships>
</file>

<file path=ppt/slides/_rels/slide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7.xml"/><Relationship Id="rId5" Type="http://schemas.openxmlformats.org/officeDocument/2006/relationships/image" Target="../media/image33.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3"/>
          <p:cNvSpPr>
            <a:spLocks noGrp="1"/>
          </p:cNvSpPr>
          <p:nvPr>
            <p:ph type="subTitle" idx="1"/>
          </p:nvPr>
        </p:nvSpPr>
        <p:spPr>
          <a:xfrm>
            <a:off x="5335346" y="709331"/>
            <a:ext cx="3808675" cy="1400176"/>
          </a:xfrm>
        </p:spPr>
        <p:txBody>
          <a:bodyPr/>
          <a:lstStyle/>
          <a:p>
            <a:pPr algn="l"/>
            <a:r>
              <a:rPr lang="en-US" altLang="en-US" dirty="0"/>
              <a:t>Lesson 12</a:t>
            </a:r>
          </a:p>
          <a:p>
            <a:pPr lvl="0" algn="l"/>
            <a:r>
              <a:rPr lang="en-US" dirty="0">
                <a:ea typeface="Calibri"/>
                <a:cs typeface="Calibri"/>
                <a:sym typeface="Calibri"/>
              </a:rPr>
              <a:t>Return from Exile</a:t>
            </a:r>
            <a:endParaRPr lang="en" dirty="0">
              <a:ea typeface="Calibri"/>
              <a:cs typeface="Calibri"/>
              <a:sym typeface="Calibri"/>
            </a:endParaRPr>
          </a:p>
        </p:txBody>
      </p:sp>
    </p:spTree>
    <p:extLst>
      <p:ext uri="{BB962C8B-B14F-4D97-AF65-F5344CB8AC3E}">
        <p14:creationId xmlns:p14="http://schemas.microsoft.com/office/powerpoint/2010/main" val="3867673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868" y="1064753"/>
            <a:ext cx="730300" cy="1096372"/>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8"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740" y="4648203"/>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727" y="4648203"/>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2583"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98" y="3244333"/>
            <a:ext cx="1187505" cy="369332"/>
          </a:xfrm>
          <a:prstGeom prst="rect">
            <a:avLst/>
          </a:prstGeom>
          <a:noFill/>
        </p:spPr>
        <p:txBody>
          <a:bodyPr wrap="none" rtlCol="0">
            <a:spAutoFit/>
          </a:bodyPr>
          <a:lstStyle/>
          <a:p>
            <a:r>
              <a:rPr lang="en-US" dirty="0"/>
              <a:t>Early Kings</a:t>
            </a:r>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800" y="4627524"/>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207" y="4627600"/>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19" y="2133600"/>
            <a:ext cx="1051891" cy="523220"/>
          </a:xfrm>
          <a:prstGeom prst="rect">
            <a:avLst/>
          </a:prstGeom>
          <a:noFill/>
        </p:spPr>
        <p:txBody>
          <a:bodyPr wrap="none" rtlCol="0">
            <a:spAutoFit/>
          </a:bodyPr>
          <a:lstStyle/>
          <a:p>
            <a:r>
              <a:rPr lang="en-US" sz="1400" dirty="0"/>
              <a:t>Ahijah</a:t>
            </a:r>
          </a:p>
          <a:p>
            <a:r>
              <a:rPr lang="en-US" sz="1400" dirty="0"/>
              <a:t>Man of God</a:t>
            </a:r>
          </a:p>
        </p:txBody>
      </p:sp>
      <p:pic>
        <p:nvPicPr>
          <p:cNvPr id="14" name="Picture 7" descr="Ahab-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6"/>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r>
              <a:rPr lang="en-US" dirty="0" err="1"/>
              <a:t>Omri</a:t>
            </a:r>
            <a:r>
              <a:rPr lang="en-US" dirty="0"/>
              <a:t> Kings</a:t>
            </a:r>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859" y="3297855"/>
            <a:ext cx="1164101" cy="369332"/>
          </a:xfrm>
          <a:prstGeom prst="rect">
            <a:avLst/>
          </a:prstGeom>
          <a:noFill/>
        </p:spPr>
        <p:txBody>
          <a:bodyPr wrap="none" rtlCol="0">
            <a:spAutoFit/>
          </a:bodyPr>
          <a:lstStyle/>
          <a:p>
            <a:r>
              <a:rPr lang="en-US" dirty="0"/>
              <a:t>Jehu Kings</a:t>
            </a: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7663" y="2207998"/>
            <a:ext cx="611113" cy="992406"/>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9173" y="2195917"/>
            <a:ext cx="747359" cy="92180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381" y="345575"/>
            <a:ext cx="1155501" cy="1734710"/>
          </a:xfrm>
          <a:prstGeom prst="rect">
            <a:avLst/>
          </a:prstGeom>
        </p:spPr>
      </p:pic>
      <p:pic>
        <p:nvPicPr>
          <p:cNvPr id="23" name="Picture 3" descr="Judean Chariot-clear.png"/>
          <p:cNvPicPr>
            <a:picLocks noChangeAspect="1"/>
          </p:cNvPicPr>
          <p:nvPr/>
        </p:nvPicPr>
        <p:blipFill rotWithShape="1">
          <a:blip r:embed="rId15" cstate="print">
            <a:extLst>
              <a:ext uri="{28A0092B-C50C-407E-A947-70E740481C1C}">
                <a14:useLocalDpi xmlns:a14="http://schemas.microsoft.com/office/drawing/2010/main" val="0"/>
              </a:ext>
            </a:extLst>
          </a:blip>
          <a:srcRect l="1" r="42469"/>
          <a:stretch/>
        </p:blipFill>
        <p:spPr bwMode="auto">
          <a:xfrm flipH="1">
            <a:off x="7373925" y="116976"/>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666"/>
            <a:ext cx="425116" cy="246221"/>
          </a:xfrm>
          <a:prstGeom prst="rect">
            <a:avLst/>
          </a:prstGeom>
          <a:noFill/>
        </p:spPr>
        <p:txBody>
          <a:bodyPr wrap="none" rtlCol="0">
            <a:spAutoFit/>
          </a:bodyPr>
          <a:lstStyle/>
          <a:p>
            <a:r>
              <a:rPr lang="en-US" sz="1000" dirty="0"/>
              <a:t>Jehu</a:t>
            </a:r>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1613" y="383651"/>
            <a:ext cx="1167417" cy="1752600"/>
          </a:xfrm>
          <a:prstGeom prst="rect">
            <a:avLst/>
          </a:prstGeom>
        </p:spPr>
      </p:pic>
      <p:sp>
        <p:nvSpPr>
          <p:cNvPr id="27" name="TextBox 26"/>
          <p:cNvSpPr txBox="1"/>
          <p:nvPr/>
        </p:nvSpPr>
        <p:spPr>
          <a:xfrm>
            <a:off x="2548248" y="1932123"/>
            <a:ext cx="554960" cy="246221"/>
          </a:xfrm>
          <a:prstGeom prst="rect">
            <a:avLst/>
          </a:prstGeom>
          <a:noFill/>
        </p:spPr>
        <p:txBody>
          <a:bodyPr wrap="none" rtlCol="0">
            <a:spAutoFit/>
          </a:bodyPr>
          <a:lstStyle/>
          <a:p>
            <a:r>
              <a:rPr lang="en-US" sz="1000" dirty="0"/>
              <a:t>Baasha</a:t>
            </a:r>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57191" y="639726"/>
            <a:ext cx="737087" cy="1364395"/>
          </a:xfrm>
          <a:prstGeom prst="rect">
            <a:avLst/>
          </a:prstGeom>
        </p:spPr>
      </p:pic>
      <p:sp>
        <p:nvSpPr>
          <p:cNvPr id="29" name="TextBox 28"/>
          <p:cNvSpPr txBox="1"/>
          <p:nvPr/>
        </p:nvSpPr>
        <p:spPr>
          <a:xfrm>
            <a:off x="1066822" y="6407841"/>
            <a:ext cx="902811" cy="307777"/>
          </a:xfrm>
          <a:prstGeom prst="rect">
            <a:avLst/>
          </a:prstGeom>
          <a:noFill/>
        </p:spPr>
        <p:txBody>
          <a:bodyPr wrap="none" rtlCol="0">
            <a:spAutoFit/>
          </a:bodyPr>
          <a:lstStyle/>
          <a:p>
            <a:r>
              <a:rPr lang="en-US" sz="1400" dirty="0"/>
              <a:t>Shemaiah</a:t>
            </a:r>
          </a:p>
        </p:txBody>
      </p:sp>
      <p:sp>
        <p:nvSpPr>
          <p:cNvPr id="30" name="TextBox 29"/>
          <p:cNvSpPr txBox="1"/>
          <p:nvPr/>
        </p:nvSpPr>
        <p:spPr>
          <a:xfrm>
            <a:off x="2150701" y="6367790"/>
            <a:ext cx="1350050" cy="523220"/>
          </a:xfrm>
          <a:prstGeom prst="rect">
            <a:avLst/>
          </a:prstGeom>
          <a:noFill/>
        </p:spPr>
        <p:txBody>
          <a:bodyPr wrap="none" rtlCol="0">
            <a:spAutoFit/>
          </a:bodyPr>
          <a:lstStyle/>
          <a:p>
            <a:r>
              <a:rPr lang="en-US" sz="1400" dirty="0" err="1"/>
              <a:t>Azariah</a:t>
            </a:r>
            <a:endParaRPr lang="en-US" sz="1400" dirty="0"/>
          </a:p>
          <a:p>
            <a:r>
              <a:rPr lang="en-US" sz="1400" dirty="0" err="1"/>
              <a:t>Hanani</a:t>
            </a:r>
            <a:r>
              <a:rPr lang="en-US" sz="1400" dirty="0"/>
              <a:t> the Seer</a:t>
            </a:r>
          </a:p>
        </p:txBody>
      </p:sp>
      <p:sp>
        <p:nvSpPr>
          <p:cNvPr id="21" name="TextBox 20"/>
          <p:cNvSpPr txBox="1"/>
          <p:nvPr/>
        </p:nvSpPr>
        <p:spPr>
          <a:xfrm>
            <a:off x="2261586" y="4371203"/>
            <a:ext cx="1084977" cy="276999"/>
          </a:xfrm>
          <a:prstGeom prst="rect">
            <a:avLst/>
          </a:prstGeom>
          <a:solidFill>
            <a:srgbClr val="FF0000"/>
          </a:solidFill>
        </p:spPr>
        <p:txBody>
          <a:bodyPr wrap="none" rtlCol="0">
            <a:spAutoFit/>
          </a:bodyPr>
          <a:lstStyle/>
          <a:p>
            <a:r>
              <a:rPr lang="en-US" sz="1200" b="1" dirty="0"/>
              <a:t>Brings in Syria</a:t>
            </a:r>
          </a:p>
        </p:txBody>
      </p:sp>
      <p:sp>
        <p:nvSpPr>
          <p:cNvPr id="22" name="TextBox 21"/>
          <p:cNvSpPr txBox="1"/>
          <p:nvPr/>
        </p:nvSpPr>
        <p:spPr>
          <a:xfrm>
            <a:off x="2331849" y="2256710"/>
            <a:ext cx="987771" cy="400110"/>
          </a:xfrm>
          <a:prstGeom prst="rect">
            <a:avLst/>
          </a:prstGeom>
          <a:noFill/>
        </p:spPr>
        <p:txBody>
          <a:bodyPr wrap="none" rtlCol="0">
            <a:spAutoFit/>
          </a:bodyPr>
          <a:lstStyle/>
          <a:p>
            <a:r>
              <a:rPr lang="en-US" sz="1000" dirty="0"/>
              <a:t>Rocks for</a:t>
            </a:r>
          </a:p>
          <a:p>
            <a:r>
              <a:rPr lang="en-US" sz="1000" dirty="0" err="1"/>
              <a:t>Mizpah</a:t>
            </a:r>
            <a:r>
              <a:rPr lang="en-US" sz="1000" dirty="0"/>
              <a:t> &amp; </a:t>
            </a:r>
            <a:r>
              <a:rPr lang="en-US" sz="1000" dirty="0" err="1"/>
              <a:t>Geba</a:t>
            </a:r>
            <a:endParaRPr lang="en-US" sz="1000" dirty="0"/>
          </a:p>
        </p:txBody>
      </p:sp>
      <p:sp>
        <p:nvSpPr>
          <p:cNvPr id="24" name="TextBox 23"/>
          <p:cNvSpPr txBox="1"/>
          <p:nvPr/>
        </p:nvSpPr>
        <p:spPr>
          <a:xfrm>
            <a:off x="5447408" y="843599"/>
            <a:ext cx="1022627" cy="738664"/>
          </a:xfrm>
          <a:prstGeom prst="rect">
            <a:avLst/>
          </a:prstGeom>
          <a:noFill/>
        </p:spPr>
        <p:txBody>
          <a:bodyPr wrap="square" rtlCol="0">
            <a:spAutoFit/>
          </a:bodyPr>
          <a:lstStyle/>
          <a:p>
            <a:r>
              <a:rPr lang="en-US" sz="1400" dirty="0" err="1"/>
              <a:t>Ahaziah</a:t>
            </a:r>
            <a:endParaRPr lang="en-US" sz="1400" dirty="0"/>
          </a:p>
          <a:p>
            <a:endParaRPr lang="en-US" sz="1400" dirty="0"/>
          </a:p>
          <a:p>
            <a:r>
              <a:rPr lang="en-US" sz="1400" dirty="0"/>
              <a:t>    </a:t>
            </a:r>
            <a:r>
              <a:rPr lang="en-US" sz="1400" dirty="0" err="1"/>
              <a:t>Jehoram</a:t>
            </a:r>
            <a:endParaRPr lang="en-US" sz="1400" dirty="0"/>
          </a:p>
        </p:txBody>
      </p:sp>
      <p:pic>
        <p:nvPicPr>
          <p:cNvPr id="1024" name="Picture 10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79840" y="1139215"/>
            <a:ext cx="454360" cy="890897"/>
          </a:xfrm>
          <a:prstGeom prst="rect">
            <a:avLst/>
          </a:prstGeom>
        </p:spPr>
      </p:pic>
      <p:pic>
        <p:nvPicPr>
          <p:cNvPr id="1025" name="Picture 10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14861" y="373721"/>
            <a:ext cx="454361" cy="843814"/>
          </a:xfrm>
          <a:prstGeom prst="rect">
            <a:avLst/>
          </a:prstGeom>
        </p:spPr>
      </p:pic>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2313" y="4213038"/>
            <a:ext cx="1236051" cy="403531"/>
          </a:xfrm>
          <a:prstGeom prst="rect">
            <a:avLst/>
          </a:prstGeom>
        </p:spPr>
      </p:pic>
      <p:sp>
        <p:nvSpPr>
          <p:cNvPr id="41" name="TextBox 40"/>
          <p:cNvSpPr txBox="1"/>
          <p:nvPr/>
        </p:nvSpPr>
        <p:spPr>
          <a:xfrm>
            <a:off x="4975965" y="4263479"/>
            <a:ext cx="880369" cy="215444"/>
          </a:xfrm>
          <a:prstGeom prst="rect">
            <a:avLst/>
          </a:prstGeom>
          <a:noFill/>
        </p:spPr>
        <p:txBody>
          <a:bodyPr wrap="none" rtlCol="0">
            <a:spAutoFit/>
          </a:bodyPr>
          <a:lstStyle/>
          <a:p>
            <a:r>
              <a:rPr lang="en-US" sz="800" i="1" dirty="0">
                <a:solidFill>
                  <a:prstClr val="black"/>
                </a:solidFill>
                <a:latin typeface="AvantGarde Md BT" pitchFamily="34" charset="0"/>
                <a:cs typeface="Aharoni" pitchFamily="2" charset="-79"/>
              </a:rPr>
              <a:t>Obadiah - 830</a:t>
            </a:r>
          </a:p>
        </p:txBody>
      </p:sp>
      <p:sp>
        <p:nvSpPr>
          <p:cNvPr id="1032" name="TextBox 1031"/>
          <p:cNvSpPr txBox="1"/>
          <p:nvPr/>
        </p:nvSpPr>
        <p:spPr>
          <a:xfrm>
            <a:off x="6106630" y="4371297"/>
            <a:ext cx="893193" cy="246221"/>
          </a:xfrm>
          <a:prstGeom prst="rect">
            <a:avLst/>
          </a:prstGeom>
          <a:noFill/>
        </p:spPr>
        <p:txBody>
          <a:bodyPr wrap="none" rtlCol="0">
            <a:spAutoFit/>
          </a:bodyPr>
          <a:lstStyle/>
          <a:p>
            <a:r>
              <a:rPr lang="en-US" sz="1000" dirty="0"/>
              <a:t>Killed by Jehu</a:t>
            </a:r>
          </a:p>
        </p:txBody>
      </p:sp>
      <p:sp>
        <p:nvSpPr>
          <p:cNvPr id="44" name="TextBox 43"/>
          <p:cNvSpPr txBox="1"/>
          <p:nvPr/>
        </p:nvSpPr>
        <p:spPr>
          <a:xfrm>
            <a:off x="5603350" y="1547247"/>
            <a:ext cx="893193" cy="246221"/>
          </a:xfrm>
          <a:prstGeom prst="rect">
            <a:avLst/>
          </a:prstGeom>
          <a:noFill/>
        </p:spPr>
        <p:txBody>
          <a:bodyPr wrap="none" rtlCol="0">
            <a:spAutoFit/>
          </a:bodyPr>
          <a:lstStyle/>
          <a:p>
            <a:r>
              <a:rPr lang="en-US" sz="1000" dirty="0"/>
              <a:t>Killed by Jehu</a:t>
            </a:r>
          </a:p>
        </p:txBody>
      </p:sp>
    </p:spTree>
    <p:extLst>
      <p:ext uri="{BB962C8B-B14F-4D97-AF65-F5344CB8AC3E}">
        <p14:creationId xmlns:p14="http://schemas.microsoft.com/office/powerpoint/2010/main" val="1398789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289" y="462495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345" y="3277476"/>
            <a:ext cx="1164101" cy="369332"/>
          </a:xfrm>
          <a:prstGeom prst="rect">
            <a:avLst/>
          </a:prstGeom>
          <a:noFill/>
        </p:spPr>
        <p:txBody>
          <a:bodyPr wrap="none" rtlCol="0">
            <a:spAutoFit/>
          </a:bodyPr>
          <a:lstStyle/>
          <a:p>
            <a:r>
              <a:rPr lang="en-US" dirty="0">
                <a:solidFill>
                  <a:prstClr val="black"/>
                </a:solidFill>
              </a:rPr>
              <a:t>Jehu Kings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588" y="342925"/>
            <a:ext cx="1155501" cy="1734710"/>
          </a:xfrm>
          <a:prstGeom prst="rect">
            <a:avLst/>
          </a:prstGeom>
        </p:spPr>
      </p:pic>
      <p:pic>
        <p:nvPicPr>
          <p:cNvPr id="23" name="Picture 3" descr="Judean Chariot-clear.png"/>
          <p:cNvPicPr>
            <a:picLocks noChangeAspect="1"/>
          </p:cNvPicPr>
          <p:nvPr/>
        </p:nvPicPr>
        <p:blipFill rotWithShape="1">
          <a:blip r:embed="rId4" cstate="print">
            <a:extLst>
              <a:ext uri="{28A0092B-C50C-407E-A947-70E740481C1C}">
                <a14:useLocalDpi xmlns:a14="http://schemas.microsoft.com/office/drawing/2010/main" val="0"/>
              </a:ext>
            </a:extLst>
          </a:blip>
          <a:srcRect l="1" r="42469"/>
          <a:stretch/>
        </p:blipFill>
        <p:spPr bwMode="auto">
          <a:xfrm flipH="1">
            <a:off x="1570856" y="11631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7017"/>
            <a:ext cx="425116" cy="246221"/>
          </a:xfrm>
          <a:prstGeom prst="rect">
            <a:avLst/>
          </a:prstGeom>
          <a:noFill/>
        </p:spPr>
        <p:txBody>
          <a:bodyPr wrap="none" rtlCol="0">
            <a:spAutoFit/>
          </a:bodyPr>
          <a:lstStyle/>
          <a:p>
            <a:r>
              <a:rPr lang="en-US" sz="1000" dirty="0">
                <a:solidFill>
                  <a:prstClr val="black"/>
                </a:solidFill>
              </a:rPr>
              <a:t>Jehu</a:t>
            </a: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29" y="3277476"/>
            <a:ext cx="1116268" cy="369332"/>
          </a:xfrm>
          <a:prstGeom prst="rect">
            <a:avLst/>
          </a:prstGeom>
          <a:noFill/>
        </p:spPr>
        <p:txBody>
          <a:bodyPr wrap="none" rtlCol="0">
            <a:spAutoFit/>
          </a:bodyPr>
          <a:lstStyle/>
          <a:p>
            <a:r>
              <a:rPr lang="en-US" dirty="0">
                <a:solidFill>
                  <a:prstClr val="black"/>
                </a:solidFill>
              </a:rPr>
              <a:t>Confusing</a:t>
            </a: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080" y="1066799"/>
            <a:ext cx="795557" cy="119434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181" y="1066799"/>
            <a:ext cx="609495" cy="101083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146" y="1066800"/>
            <a:ext cx="795557" cy="11943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8417" y="1068846"/>
            <a:ext cx="528787" cy="98203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810" y="462214"/>
            <a:ext cx="1050527" cy="180393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8110" y="555376"/>
            <a:ext cx="821927" cy="1526435"/>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710" y="1071737"/>
            <a:ext cx="795557" cy="119434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3485" y="1078639"/>
            <a:ext cx="606669" cy="1039445"/>
          </a:xfrm>
          <a:prstGeom prst="rect">
            <a:avLst/>
          </a:prstGeom>
        </p:spPr>
      </p:pic>
      <p:sp>
        <p:nvSpPr>
          <p:cNvPr id="26" name="Rectangle 25"/>
          <p:cNvSpPr/>
          <p:nvPr/>
        </p:nvSpPr>
        <p:spPr>
          <a:xfrm>
            <a:off x="3020075" y="2261232"/>
            <a:ext cx="665567" cy="246221"/>
          </a:xfrm>
          <a:prstGeom prst="rect">
            <a:avLst/>
          </a:prstGeom>
        </p:spPr>
        <p:txBody>
          <a:bodyPr wrap="none">
            <a:spAutoFit/>
          </a:bodyPr>
          <a:lstStyle/>
          <a:p>
            <a:r>
              <a:rPr lang="en-US" sz="1000" dirty="0"/>
              <a:t>Jehoahaz</a:t>
            </a:r>
          </a:p>
        </p:txBody>
      </p:sp>
      <p:sp>
        <p:nvSpPr>
          <p:cNvPr id="49" name="Rectangle 48"/>
          <p:cNvSpPr/>
          <p:nvPr/>
        </p:nvSpPr>
        <p:spPr>
          <a:xfrm>
            <a:off x="3906433" y="2266071"/>
            <a:ext cx="760144" cy="553998"/>
          </a:xfrm>
          <a:prstGeom prst="rect">
            <a:avLst/>
          </a:prstGeom>
        </p:spPr>
        <p:txBody>
          <a:bodyPr wrap="none">
            <a:spAutoFit/>
          </a:bodyPr>
          <a:lstStyle/>
          <a:p>
            <a:r>
              <a:rPr lang="en-US" sz="1000" dirty="0"/>
              <a:t>Jehoash</a:t>
            </a:r>
          </a:p>
          <a:p>
            <a:r>
              <a:rPr lang="en-US" sz="1000" dirty="0"/>
              <a:t>Elisha &amp; </a:t>
            </a:r>
          </a:p>
          <a:p>
            <a:r>
              <a:rPr lang="en-US" sz="1000" dirty="0"/>
              <a:t>the Arrows</a:t>
            </a:r>
          </a:p>
        </p:txBody>
      </p:sp>
      <p:sp>
        <p:nvSpPr>
          <p:cNvPr id="50" name="Rectangle 49"/>
          <p:cNvSpPr/>
          <p:nvPr/>
        </p:nvSpPr>
        <p:spPr>
          <a:xfrm>
            <a:off x="4860943" y="2261230"/>
            <a:ext cx="793807" cy="246221"/>
          </a:xfrm>
          <a:prstGeom prst="rect">
            <a:avLst/>
          </a:prstGeom>
        </p:spPr>
        <p:txBody>
          <a:bodyPr wrap="none">
            <a:spAutoFit/>
          </a:bodyPr>
          <a:lstStyle/>
          <a:p>
            <a:r>
              <a:rPr lang="en-US" sz="1000" dirty="0"/>
              <a:t>Jeroboam II</a:t>
            </a:r>
          </a:p>
        </p:txBody>
      </p:sp>
      <p:sp>
        <p:nvSpPr>
          <p:cNvPr id="51" name="Rectangle 50"/>
          <p:cNvSpPr/>
          <p:nvPr/>
        </p:nvSpPr>
        <p:spPr>
          <a:xfrm>
            <a:off x="5997093" y="2261230"/>
            <a:ext cx="692818" cy="246221"/>
          </a:xfrm>
          <a:prstGeom prst="rect">
            <a:avLst/>
          </a:prstGeom>
        </p:spPr>
        <p:txBody>
          <a:bodyPr wrap="none">
            <a:spAutoFit/>
          </a:bodyPr>
          <a:lstStyle/>
          <a:p>
            <a:r>
              <a:rPr lang="en-US" sz="1000" dirty="0"/>
              <a:t>Zechariah</a:t>
            </a:r>
          </a:p>
        </p:txBody>
      </p:sp>
      <p:sp>
        <p:nvSpPr>
          <p:cNvPr id="52" name="TextBox 51"/>
          <p:cNvSpPr txBox="1"/>
          <p:nvPr/>
        </p:nvSpPr>
        <p:spPr>
          <a:xfrm>
            <a:off x="1774718" y="2081828"/>
            <a:ext cx="617477" cy="246221"/>
          </a:xfrm>
          <a:prstGeom prst="rect">
            <a:avLst/>
          </a:prstGeom>
          <a:noFill/>
        </p:spPr>
        <p:txBody>
          <a:bodyPr wrap="none" rtlCol="0">
            <a:spAutoFit/>
          </a:bodyPr>
          <a:lstStyle/>
          <a:p>
            <a:r>
              <a:rPr lang="en-US" sz="1000" dirty="0">
                <a:solidFill>
                  <a:prstClr val="black"/>
                </a:solidFill>
              </a:rPr>
              <a:t>841-814</a:t>
            </a:r>
          </a:p>
        </p:txBody>
      </p:sp>
      <p:sp>
        <p:nvSpPr>
          <p:cNvPr id="53" name="TextBox 52"/>
          <p:cNvSpPr txBox="1"/>
          <p:nvPr/>
        </p:nvSpPr>
        <p:spPr>
          <a:xfrm>
            <a:off x="4949108" y="2480451"/>
            <a:ext cx="617477" cy="246221"/>
          </a:xfrm>
          <a:prstGeom prst="rect">
            <a:avLst/>
          </a:prstGeom>
          <a:noFill/>
        </p:spPr>
        <p:txBody>
          <a:bodyPr wrap="none" rtlCol="0">
            <a:spAutoFit/>
          </a:bodyPr>
          <a:lstStyle/>
          <a:p>
            <a:r>
              <a:rPr lang="en-US" sz="1000" dirty="0">
                <a:solidFill>
                  <a:prstClr val="black"/>
                </a:solidFill>
              </a:rPr>
              <a:t>793-753</a:t>
            </a: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4600" y="1598357"/>
            <a:ext cx="1241287" cy="769986"/>
          </a:xfrm>
          <a:prstGeom prst="rect">
            <a:avLst/>
          </a:prstGeom>
        </p:spPr>
      </p:pic>
      <p:sp>
        <p:nvSpPr>
          <p:cNvPr id="55" name="Rectangle 54"/>
          <p:cNvSpPr/>
          <p:nvPr/>
        </p:nvSpPr>
        <p:spPr>
          <a:xfrm>
            <a:off x="7821396" y="2328032"/>
            <a:ext cx="1257267" cy="461665"/>
          </a:xfrm>
          <a:prstGeom prst="rect">
            <a:avLst/>
          </a:prstGeom>
        </p:spPr>
        <p:txBody>
          <a:bodyPr wrap="none">
            <a:spAutoFit/>
          </a:bodyPr>
          <a:lstStyle/>
          <a:p>
            <a:r>
              <a:rPr lang="en-US" sz="1200" dirty="0" err="1"/>
              <a:t>Tiglath-pileser</a:t>
            </a:r>
            <a:r>
              <a:rPr lang="en-US" sz="1200" dirty="0"/>
              <a:t> III </a:t>
            </a:r>
          </a:p>
          <a:p>
            <a:r>
              <a:rPr lang="en-US" sz="1200" dirty="0"/>
              <a:t>(745–727 </a:t>
            </a:r>
            <a:r>
              <a:rPr lang="en-US" sz="1200" cap="small" dirty="0" err="1"/>
              <a:t>b.c.</a:t>
            </a:r>
            <a:r>
              <a:rPr lang="en-US" sz="1200" dirty="0"/>
              <a:t>) </a:t>
            </a:r>
          </a:p>
        </p:txBody>
      </p:sp>
      <p:pic>
        <p:nvPicPr>
          <p:cNvPr id="56" name="Picture 2" descr="C:\Users\Danny\Documents\Danny's Bible Classes\Kings\Kings\Images\Cards\Hezekiah.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a:solidFill>
                  <a:srgbClr val="000000"/>
                </a:solidFill>
                <a:latin typeface="Aharoni" pitchFamily="2" charset="-79"/>
                <a:cs typeface="Aharoni" pitchFamily="2" charset="-79"/>
              </a:rPr>
              <a:t>Jehoiada Made covenant</a:t>
            </a: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7004" y="462495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604"/>
            <a:ext cx="471604" cy="246221"/>
          </a:xfrm>
          <a:prstGeom prst="rect">
            <a:avLst/>
          </a:prstGeom>
        </p:spPr>
        <p:txBody>
          <a:bodyPr wrap="none">
            <a:spAutoFit/>
          </a:bodyPr>
          <a:lstStyle/>
          <a:p>
            <a:r>
              <a:rPr lang="en-US" sz="1000" dirty="0"/>
              <a:t>Joash</a:t>
            </a:r>
          </a:p>
        </p:txBody>
      </p:sp>
      <p:pic>
        <p:nvPicPr>
          <p:cNvPr id="30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8" y="5986492"/>
            <a:ext cx="630301" cy="246221"/>
          </a:xfrm>
          <a:prstGeom prst="rect">
            <a:avLst/>
          </a:prstGeom>
        </p:spPr>
        <p:txBody>
          <a:bodyPr wrap="none">
            <a:spAutoFit/>
          </a:bodyPr>
          <a:lstStyle/>
          <a:p>
            <a:r>
              <a:rPr lang="en-US" sz="1000" dirty="0" err="1"/>
              <a:t>Amaziah</a:t>
            </a:r>
            <a:endParaRPr lang="en-US" sz="1000" dirty="0"/>
          </a:p>
        </p:txBody>
      </p:sp>
      <p:pic>
        <p:nvPicPr>
          <p:cNvPr id="307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4598735"/>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491"/>
            <a:ext cx="526106" cy="246221"/>
          </a:xfrm>
          <a:prstGeom prst="rect">
            <a:avLst/>
          </a:prstGeom>
        </p:spPr>
        <p:txBody>
          <a:bodyPr wrap="none">
            <a:spAutoFit/>
          </a:bodyPr>
          <a:lstStyle/>
          <a:p>
            <a:r>
              <a:rPr lang="en-US" sz="1000" dirty="0" err="1"/>
              <a:t>Uzziah</a:t>
            </a:r>
            <a:endParaRPr lang="en-US" sz="1000" dirty="0"/>
          </a:p>
        </p:txBody>
      </p:sp>
      <p:pic>
        <p:nvPicPr>
          <p:cNvPr id="3077"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774"/>
            <a:ext cx="567784" cy="246221"/>
          </a:xfrm>
          <a:prstGeom prst="rect">
            <a:avLst/>
          </a:prstGeom>
        </p:spPr>
        <p:txBody>
          <a:bodyPr wrap="none">
            <a:spAutoFit/>
          </a:bodyPr>
          <a:lstStyle/>
          <a:p>
            <a:r>
              <a:rPr lang="en-US" sz="1000" dirty="0" err="1"/>
              <a:t>Jotham</a:t>
            </a:r>
            <a:endParaRPr lang="en-US" sz="1000" dirty="0"/>
          </a:p>
        </p:txBody>
      </p:sp>
      <p:pic>
        <p:nvPicPr>
          <p:cNvPr id="307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0539"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491"/>
            <a:ext cx="437940" cy="246221"/>
          </a:xfrm>
          <a:prstGeom prst="rect">
            <a:avLst/>
          </a:prstGeom>
        </p:spPr>
        <p:txBody>
          <a:bodyPr wrap="none">
            <a:spAutoFit/>
          </a:bodyPr>
          <a:lstStyle/>
          <a:p>
            <a:r>
              <a:rPr lang="en-US" sz="1000" dirty="0"/>
              <a:t>Ahaz</a:t>
            </a:r>
          </a:p>
        </p:txBody>
      </p:sp>
      <p:pic>
        <p:nvPicPr>
          <p:cNvPr id="71"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4869" y="2726653"/>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8092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5678" y="2868468"/>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66280" y="4288899"/>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98910"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812" y="4378913"/>
            <a:ext cx="1133987" cy="261610"/>
          </a:xfrm>
          <a:prstGeom prst="rect">
            <a:avLst/>
          </a:prstGeom>
          <a:solidFill>
            <a:srgbClr val="FF0000"/>
          </a:solidFill>
        </p:spPr>
        <p:txBody>
          <a:bodyPr wrap="square" rtlCol="0">
            <a:spAutoFit/>
          </a:bodyPr>
          <a:lstStyle/>
          <a:p>
            <a:r>
              <a:rPr lang="en-US" sz="1100" b="1" dirty="0"/>
              <a:t>Brings in Assyria</a:t>
            </a:r>
          </a:p>
        </p:txBody>
      </p:sp>
    </p:spTree>
    <p:extLst>
      <p:ext uri="{BB962C8B-B14F-4D97-AF65-F5344CB8AC3E}">
        <p14:creationId xmlns:p14="http://schemas.microsoft.com/office/powerpoint/2010/main" val="215775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r>
              <a:rPr lang="en-US" dirty="0">
                <a:solidFill>
                  <a:prstClr val="black"/>
                </a:solidFill>
              </a:rPr>
              <a:t>Confusing</a:t>
            </a: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r>
              <a:rPr lang="en-US" sz="1000" dirty="0" err="1">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r>
              <a:rPr lang="en-US" sz="1000" dirty="0" err="1">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r>
              <a:rPr lang="en-US" sz="1000" dirty="0">
                <a:solidFill>
                  <a:prstClr val="black"/>
                </a:solidFill>
              </a:rPr>
              <a:t>Ahaz</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r>
              <a:rPr lang="en-US" dirty="0">
                <a:solidFill>
                  <a:prstClr val="black"/>
                </a:solidFill>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r>
              <a:rPr lang="en-US" dirty="0"/>
              <a:t>Shallum        752</a:t>
            </a:r>
          </a:p>
          <a:p>
            <a:r>
              <a:rPr lang="en-US" dirty="0" err="1"/>
              <a:t>Menahem</a:t>
            </a:r>
            <a:r>
              <a:rPr lang="en-US" dirty="0"/>
              <a:t>    752-742</a:t>
            </a:r>
          </a:p>
          <a:p>
            <a:r>
              <a:rPr lang="en-US" dirty="0" err="1"/>
              <a:t>Pekahiah</a:t>
            </a:r>
            <a:r>
              <a:rPr lang="en-US" dirty="0"/>
              <a:t>      742-740</a:t>
            </a:r>
          </a:p>
          <a:p>
            <a:r>
              <a:rPr lang="en-US" dirty="0" err="1"/>
              <a:t>Pekah</a:t>
            </a:r>
            <a:r>
              <a:rPr lang="en-US" dirty="0"/>
              <a:t>(752)  740-732</a:t>
            </a:r>
          </a:p>
          <a:p>
            <a:r>
              <a:rPr lang="en-US" dirty="0" err="1"/>
              <a:t>Hoshea</a:t>
            </a:r>
            <a:r>
              <a:rPr lang="en-US" dirty="0"/>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737" y="2770827"/>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281" y="27345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59507" y="4432686"/>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a:solidFill>
                  <a:srgbClr val="000000"/>
                </a:solidFill>
                <a:latin typeface="Aharoni" pitchFamily="2" charset="-79"/>
                <a:cs typeface="Aharoni" pitchFamily="2" charset="-79"/>
              </a:rPr>
              <a:t>Made 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789" y="2749591"/>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4601" y="4775999"/>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0703" y="5318639"/>
            <a:ext cx="1773305"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8053" y="5774264"/>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59512" y="2365251"/>
            <a:ext cx="957313" cy="369332"/>
          </a:xfrm>
          <a:prstGeom prst="rect">
            <a:avLst/>
          </a:prstGeom>
        </p:spPr>
        <p:txBody>
          <a:bodyPr wrap="none">
            <a:spAutoFit/>
          </a:bodyPr>
          <a:lstStyle/>
          <a:p>
            <a:r>
              <a:rPr lang="en-US" dirty="0"/>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186929" y="2401494"/>
            <a:ext cx="957313" cy="369332"/>
          </a:xfrm>
          <a:prstGeom prst="rect">
            <a:avLst/>
          </a:prstGeom>
        </p:spPr>
        <p:txBody>
          <a:bodyPr wrap="none">
            <a:spAutoFit/>
          </a:bodyPr>
          <a:lstStyle/>
          <a:p>
            <a:r>
              <a:rPr lang="en-US" dirty="0"/>
              <a:t>697-642</a:t>
            </a: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6070" y="6292896"/>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53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r>
              <a:rPr lang="en-US" dirty="0">
                <a:solidFill>
                  <a:prstClr val="black"/>
                </a:solidFill>
              </a:rPr>
              <a:t>Confusing</a:t>
            </a: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r>
              <a:rPr lang="en-US" sz="1000" dirty="0" err="1">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r>
              <a:rPr lang="en-US" sz="1000" dirty="0" err="1">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r>
              <a:rPr lang="en-US" sz="1000" dirty="0">
                <a:solidFill>
                  <a:prstClr val="black"/>
                </a:solidFill>
              </a:rPr>
              <a:t>Ahaz</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r>
              <a:rPr lang="en-US" dirty="0">
                <a:solidFill>
                  <a:prstClr val="black"/>
                </a:solidFill>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r>
              <a:rPr lang="en-US" dirty="0">
                <a:solidFill>
                  <a:prstClr val="black"/>
                </a:solidFill>
              </a:rPr>
              <a:t>Shallum        752</a:t>
            </a:r>
          </a:p>
          <a:p>
            <a:r>
              <a:rPr lang="en-US" dirty="0" err="1">
                <a:solidFill>
                  <a:prstClr val="black"/>
                </a:solidFill>
              </a:rPr>
              <a:t>Menahem</a:t>
            </a:r>
            <a:r>
              <a:rPr lang="en-US" dirty="0">
                <a:solidFill>
                  <a:prstClr val="black"/>
                </a:solidFill>
              </a:rPr>
              <a:t>    752-742</a:t>
            </a:r>
          </a:p>
          <a:p>
            <a:r>
              <a:rPr lang="en-US" dirty="0" err="1">
                <a:solidFill>
                  <a:prstClr val="black"/>
                </a:solidFill>
              </a:rPr>
              <a:t>Pekahiah</a:t>
            </a:r>
            <a:r>
              <a:rPr lang="en-US" dirty="0">
                <a:solidFill>
                  <a:prstClr val="black"/>
                </a:solidFill>
              </a:rPr>
              <a:t>      742-740</a:t>
            </a:r>
          </a:p>
          <a:p>
            <a:r>
              <a:rPr lang="en-US" dirty="0" err="1">
                <a:solidFill>
                  <a:prstClr val="black"/>
                </a:solidFill>
              </a:rPr>
              <a:t>Pekah</a:t>
            </a:r>
            <a:r>
              <a:rPr lang="en-US" dirty="0">
                <a:solidFill>
                  <a:prstClr val="black"/>
                </a:solidFill>
              </a:rPr>
              <a:t>(752)  740-732</a:t>
            </a:r>
          </a:p>
          <a:p>
            <a:r>
              <a:rPr lang="en-US" dirty="0" err="1">
                <a:solidFill>
                  <a:prstClr val="black"/>
                </a:solidFill>
              </a:rPr>
              <a:t>Hoshea</a:t>
            </a:r>
            <a:r>
              <a:rPr lang="en-US" dirty="0">
                <a:solidFill>
                  <a:prstClr val="black"/>
                </a:solidFill>
              </a:rPr>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6924" y="1691229"/>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7468" y="1654983"/>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71694" y="3340000"/>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a:solidFill>
                  <a:srgbClr val="000000"/>
                </a:solidFill>
                <a:latin typeface="Aharoni" pitchFamily="2" charset="-79"/>
                <a:cs typeface="Aharoni" pitchFamily="2" charset="-79"/>
              </a:rPr>
              <a:t>Made 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5976" y="16699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89407" y="3680123"/>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74135" y="443673"/>
            <a:ext cx="1773305"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3115" y="6245"/>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71700" y="1285650"/>
            <a:ext cx="957313" cy="369332"/>
          </a:xfrm>
          <a:prstGeom prst="rect">
            <a:avLst/>
          </a:prstGeom>
        </p:spPr>
        <p:txBody>
          <a:bodyPr wrap="none">
            <a:spAutoFit/>
          </a:bodyPr>
          <a:lstStyle/>
          <a:p>
            <a:r>
              <a:rPr lang="en-US" dirty="0">
                <a:solidFill>
                  <a:prstClr val="black"/>
                </a:solidFill>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5199117" y="1321894"/>
            <a:ext cx="957313" cy="369332"/>
          </a:xfrm>
          <a:prstGeom prst="rect">
            <a:avLst/>
          </a:prstGeom>
        </p:spPr>
        <p:txBody>
          <a:bodyPr wrap="none">
            <a:spAutoFit/>
          </a:bodyPr>
          <a:lstStyle/>
          <a:p>
            <a:r>
              <a:rPr lang="en-US" dirty="0">
                <a:solidFill>
                  <a:prstClr val="black"/>
                </a:solidFill>
              </a:rPr>
              <a:t>697-642</a:t>
            </a: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19989" y="881499"/>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99095" y="4181590"/>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389521" y="3862937"/>
            <a:ext cx="535724" cy="369332"/>
          </a:xfrm>
          <a:prstGeom prst="rect">
            <a:avLst/>
          </a:prstGeom>
        </p:spPr>
        <p:txBody>
          <a:bodyPr wrap="none">
            <a:spAutoFit/>
          </a:bodyPr>
          <a:lstStyle/>
          <a:p>
            <a:r>
              <a:rPr lang="en-US" dirty="0">
                <a:solidFill>
                  <a:prstClr val="black"/>
                </a:solidFill>
              </a:rPr>
              <a:t>609</a:t>
            </a:r>
          </a:p>
        </p:txBody>
      </p:sp>
      <p:pic>
        <p:nvPicPr>
          <p:cNvPr id="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10829" y="4172819"/>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276725" y="5467375"/>
            <a:ext cx="707822" cy="369332"/>
          </a:xfrm>
          <a:prstGeom prst="rect">
            <a:avLst/>
          </a:prstGeom>
        </p:spPr>
        <p:txBody>
          <a:bodyPr wrap="none">
            <a:spAutoFit/>
          </a:bodyPr>
          <a:lstStyle/>
          <a:p>
            <a:r>
              <a:rPr lang="en-US" dirty="0">
                <a:solidFill>
                  <a:prstClr val="black"/>
                </a:solidFill>
              </a:rPr>
              <a:t>Egypt</a:t>
            </a:r>
          </a:p>
        </p:txBody>
      </p:sp>
      <p:pic>
        <p:nvPicPr>
          <p:cNvPr id="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39134" y="4181670"/>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56408" y="5500691"/>
            <a:ext cx="766742" cy="11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10835" y="6561430"/>
            <a:ext cx="941733" cy="369332"/>
          </a:xfrm>
          <a:prstGeom prst="rect">
            <a:avLst/>
          </a:prstGeom>
        </p:spPr>
        <p:txBody>
          <a:bodyPr wrap="none">
            <a:spAutoFit/>
          </a:bodyPr>
          <a:lstStyle/>
          <a:p>
            <a:r>
              <a:rPr lang="en-US" dirty="0">
                <a:solidFill>
                  <a:prstClr val="black"/>
                </a:solidFill>
              </a:rPr>
              <a:t>Babylon</a:t>
            </a:r>
          </a:p>
        </p:txBody>
      </p:sp>
      <p:sp>
        <p:nvSpPr>
          <p:cNvPr id="40" name="Rectangle 39"/>
          <p:cNvSpPr/>
          <p:nvPr/>
        </p:nvSpPr>
        <p:spPr>
          <a:xfrm>
            <a:off x="7542032" y="5720633"/>
            <a:ext cx="941733" cy="369332"/>
          </a:xfrm>
          <a:prstGeom prst="rect">
            <a:avLst/>
          </a:prstGeom>
        </p:spPr>
        <p:txBody>
          <a:bodyPr wrap="none">
            <a:spAutoFit/>
          </a:bodyPr>
          <a:lstStyle/>
          <a:p>
            <a:r>
              <a:rPr lang="en-US" dirty="0">
                <a:solidFill>
                  <a:prstClr val="black"/>
                </a:solidFill>
              </a:rPr>
              <a:t>Babylon</a:t>
            </a:r>
          </a:p>
        </p:txBody>
      </p:sp>
      <p:sp>
        <p:nvSpPr>
          <p:cNvPr id="41" name="Rectangle 40"/>
          <p:cNvSpPr/>
          <p:nvPr/>
        </p:nvSpPr>
        <p:spPr>
          <a:xfrm>
            <a:off x="6095272" y="3890560"/>
            <a:ext cx="957313" cy="369332"/>
          </a:xfrm>
          <a:prstGeom prst="rect">
            <a:avLst/>
          </a:prstGeom>
        </p:spPr>
        <p:txBody>
          <a:bodyPr wrap="none">
            <a:spAutoFit/>
          </a:bodyPr>
          <a:lstStyle/>
          <a:p>
            <a:r>
              <a:rPr lang="en-US" dirty="0">
                <a:solidFill>
                  <a:prstClr val="black"/>
                </a:solidFill>
              </a:rPr>
              <a:t>609-597</a:t>
            </a:r>
          </a:p>
        </p:txBody>
      </p:sp>
      <p:sp>
        <p:nvSpPr>
          <p:cNvPr id="42" name="Rectangle 41"/>
          <p:cNvSpPr/>
          <p:nvPr/>
        </p:nvSpPr>
        <p:spPr>
          <a:xfrm>
            <a:off x="5620684" y="6221027"/>
            <a:ext cx="535724" cy="369332"/>
          </a:xfrm>
          <a:prstGeom prst="rect">
            <a:avLst/>
          </a:prstGeom>
        </p:spPr>
        <p:txBody>
          <a:bodyPr wrap="none">
            <a:spAutoFit/>
          </a:bodyPr>
          <a:lstStyle/>
          <a:p>
            <a:r>
              <a:rPr lang="en-US" dirty="0">
                <a:solidFill>
                  <a:prstClr val="black"/>
                </a:solidFill>
              </a:rPr>
              <a:t>597</a:t>
            </a:r>
          </a:p>
        </p:txBody>
      </p:sp>
      <p:sp>
        <p:nvSpPr>
          <p:cNvPr id="43" name="Rectangle 42"/>
          <p:cNvSpPr/>
          <p:nvPr/>
        </p:nvSpPr>
        <p:spPr>
          <a:xfrm>
            <a:off x="7509007" y="5467375"/>
            <a:ext cx="957313" cy="369332"/>
          </a:xfrm>
          <a:prstGeom prst="rect">
            <a:avLst/>
          </a:prstGeom>
        </p:spPr>
        <p:txBody>
          <a:bodyPr wrap="none">
            <a:spAutoFit/>
          </a:bodyPr>
          <a:lstStyle/>
          <a:p>
            <a:r>
              <a:rPr lang="en-US" dirty="0">
                <a:solidFill>
                  <a:prstClr val="black"/>
                </a:solidFill>
              </a:rPr>
              <a:t>597-586</a:t>
            </a:r>
          </a:p>
        </p:txBody>
      </p:sp>
    </p:spTree>
    <p:extLst>
      <p:ext uri="{BB962C8B-B14F-4D97-AF65-F5344CB8AC3E}">
        <p14:creationId xmlns:p14="http://schemas.microsoft.com/office/powerpoint/2010/main" val="149109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476608"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153461" y="1207860"/>
            <a:ext cx="2291172" cy="369332"/>
          </a:xfrm>
          <a:prstGeom prst="rect">
            <a:avLst/>
          </a:prstGeom>
          <a:noFill/>
        </p:spPr>
        <p:txBody>
          <a:bodyPr wrap="square" rtlCol="0">
            <a:spAutoFit/>
          </a:bodyPr>
          <a:lstStyle/>
          <a:p>
            <a:r>
              <a:rPr lang="en-US" dirty="0">
                <a:solidFill>
                  <a:prstClr val="black"/>
                </a:solidFill>
              </a:rPr>
              <a:t>Babylonian Captivity</a:t>
            </a:r>
          </a:p>
        </p:txBody>
      </p:sp>
      <p:cxnSp>
        <p:nvCxnSpPr>
          <p:cNvPr id="44" name="Straight Connector 43"/>
          <p:cNvCxnSpPr/>
          <p:nvPr/>
        </p:nvCxnSpPr>
        <p:spPr>
          <a:xfrm flipV="1">
            <a:off x="7543800" y="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6897727" y="759024"/>
            <a:ext cx="1837258" cy="369332"/>
          </a:xfrm>
          <a:prstGeom prst="rect">
            <a:avLst/>
          </a:prstGeom>
          <a:noFill/>
        </p:spPr>
        <p:txBody>
          <a:bodyPr wrap="square" rtlCol="0">
            <a:spAutoFit/>
          </a:bodyPr>
          <a:lstStyle/>
          <a:p>
            <a:r>
              <a:rPr lang="en-US" dirty="0">
                <a:solidFill>
                  <a:prstClr val="black"/>
                </a:solidFill>
              </a:rPr>
              <a:t>Return From Exile</a:t>
            </a:r>
          </a:p>
        </p:txBody>
      </p:sp>
      <p:sp>
        <p:nvSpPr>
          <p:cNvPr id="2" name="Rectangle 1"/>
          <p:cNvSpPr/>
          <p:nvPr/>
        </p:nvSpPr>
        <p:spPr>
          <a:xfrm>
            <a:off x="10756424" y="1048819"/>
            <a:ext cx="957313" cy="369332"/>
          </a:xfrm>
          <a:prstGeom prst="rect">
            <a:avLst/>
          </a:prstGeom>
        </p:spPr>
        <p:txBody>
          <a:bodyPr wrap="none">
            <a:spAutoFit/>
          </a:bodyPr>
          <a:lstStyle/>
          <a:p>
            <a:r>
              <a:rPr lang="en-US" dirty="0">
                <a:solidFill>
                  <a:prstClr val="black"/>
                </a:solidFill>
              </a:rPr>
              <a:t>640-609</a:t>
            </a:r>
          </a:p>
        </p:txBody>
      </p:sp>
      <p:sp>
        <p:nvSpPr>
          <p:cNvPr id="38" name="Rectangle 37"/>
          <p:cNvSpPr/>
          <p:nvPr/>
        </p:nvSpPr>
        <p:spPr>
          <a:xfrm>
            <a:off x="7715130" y="1862315"/>
            <a:ext cx="1064715" cy="369332"/>
          </a:xfrm>
          <a:prstGeom prst="rect">
            <a:avLst/>
          </a:prstGeom>
        </p:spPr>
        <p:txBody>
          <a:bodyPr wrap="none">
            <a:spAutoFit/>
          </a:bodyPr>
          <a:lstStyle/>
          <a:p>
            <a:r>
              <a:rPr lang="en-US" dirty="0">
                <a:solidFill>
                  <a:prstClr val="black"/>
                </a:solidFill>
              </a:rPr>
              <a:t>538-425?</a:t>
            </a:r>
          </a:p>
        </p:txBody>
      </p:sp>
      <p:sp>
        <p:nvSpPr>
          <p:cNvPr id="45" name="TextBox 44"/>
          <p:cNvSpPr txBox="1"/>
          <p:nvPr/>
        </p:nvSpPr>
        <p:spPr>
          <a:xfrm>
            <a:off x="2552808" y="174369"/>
            <a:ext cx="1258678" cy="369332"/>
          </a:xfrm>
          <a:prstGeom prst="rect">
            <a:avLst/>
          </a:prstGeom>
        </p:spPr>
        <p:txBody>
          <a:bodyPr wrap="none">
            <a:spAutoFit/>
          </a:bodyPr>
          <a:lstStyle>
            <a:defPPr>
              <a:defRPr lang="en-US"/>
            </a:defPPr>
            <a:lvl1pPr>
              <a:defRPr>
                <a:solidFill>
                  <a:prstClr val="black"/>
                </a:solidFill>
              </a:defRPr>
            </a:lvl1pPr>
          </a:lstStyle>
          <a:p>
            <a:r>
              <a:rPr lang="en-US" dirty="0">
                <a:sym typeface="Arial"/>
              </a:rPr>
              <a:t>605-538 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64901"/>
            <a:ext cx="1294800" cy="197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2" descr="Josia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70" y="2667000"/>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73" y="4367258"/>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0335" y="4372126"/>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49345"/>
            <a:ext cx="1322546" cy="200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05394"/>
            <a:ext cx="1290753" cy="200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6484" y="4326176"/>
            <a:ext cx="952549" cy="148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1341" y="503778"/>
            <a:ext cx="1231372" cy="20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6732" y="4375929"/>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5259" y="5686397"/>
            <a:ext cx="763985" cy="119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291" y="2592579"/>
            <a:ext cx="1125255" cy="173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5070" y="2592579"/>
            <a:ext cx="1121414" cy="171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826484" y="3048000"/>
            <a:ext cx="2717316"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Daniel</a:t>
            </a:r>
          </a:p>
        </p:txBody>
      </p:sp>
      <p:sp>
        <p:nvSpPr>
          <p:cNvPr id="7" name="Down Arrow 6"/>
          <p:cNvSpPr/>
          <p:nvPr/>
        </p:nvSpPr>
        <p:spPr>
          <a:xfrm>
            <a:off x="2997642" y="5686397"/>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1618706" y="3625334"/>
            <a:ext cx="837089" cy="369332"/>
          </a:xfrm>
          <a:prstGeom prst="rect">
            <a:avLst/>
          </a:prstGeom>
        </p:spPr>
        <p:txBody>
          <a:bodyPr wrap="none">
            <a:spAutoFit/>
          </a:bodyPr>
          <a:lstStyle>
            <a:defPPr>
              <a:defRPr lang="en-US"/>
            </a:defPPr>
            <a:lvl1pPr>
              <a:defRPr>
                <a:solidFill>
                  <a:prstClr val="black"/>
                </a:solidFill>
              </a:defRPr>
            </a:lvl1pPr>
          </a:lstStyle>
          <a:p>
            <a:r>
              <a:rPr lang="en-US" dirty="0">
                <a:sym typeface="Arial"/>
              </a:rPr>
              <a:t>605 BC</a:t>
            </a:r>
          </a:p>
        </p:txBody>
      </p:sp>
      <p:sp>
        <p:nvSpPr>
          <p:cNvPr id="31" name="TextBox 30"/>
          <p:cNvSpPr txBox="1"/>
          <p:nvPr/>
        </p:nvSpPr>
        <p:spPr>
          <a:xfrm>
            <a:off x="947713" y="6139934"/>
            <a:ext cx="837089" cy="369332"/>
          </a:xfrm>
          <a:prstGeom prst="rect">
            <a:avLst/>
          </a:prstGeom>
        </p:spPr>
        <p:txBody>
          <a:bodyPr wrap="none">
            <a:spAutoFit/>
          </a:bodyPr>
          <a:lstStyle>
            <a:defPPr>
              <a:defRPr lang="en-US"/>
            </a:defPPr>
            <a:lvl1pPr>
              <a:defRPr>
                <a:solidFill>
                  <a:prstClr val="black"/>
                </a:solidFill>
              </a:defRPr>
            </a:lvl1pPr>
          </a:lstStyle>
          <a:p>
            <a:r>
              <a:rPr lang="en-US" dirty="0">
                <a:sym typeface="Arial"/>
              </a:rPr>
              <a:t>597 BC</a:t>
            </a:r>
          </a:p>
        </p:txBody>
      </p:sp>
      <p:sp>
        <p:nvSpPr>
          <p:cNvPr id="32" name="Down Arrow 31"/>
          <p:cNvSpPr/>
          <p:nvPr/>
        </p:nvSpPr>
        <p:spPr>
          <a:xfrm>
            <a:off x="1381592" y="6469859"/>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own Arrow 32"/>
          <p:cNvSpPr/>
          <p:nvPr/>
        </p:nvSpPr>
        <p:spPr>
          <a:xfrm>
            <a:off x="1780426" y="3995481"/>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2763602" y="6093901"/>
            <a:ext cx="837089" cy="369332"/>
          </a:xfrm>
          <a:prstGeom prst="rect">
            <a:avLst/>
          </a:prstGeom>
        </p:spPr>
        <p:txBody>
          <a:bodyPr wrap="none">
            <a:spAutoFit/>
          </a:bodyPr>
          <a:lstStyle>
            <a:defPPr>
              <a:defRPr lang="en-US"/>
            </a:defPPr>
            <a:lvl1pPr>
              <a:defRPr>
                <a:solidFill>
                  <a:prstClr val="black"/>
                </a:solidFill>
              </a:defRPr>
            </a:lvl1pPr>
          </a:lstStyle>
          <a:p>
            <a:r>
              <a:rPr lang="en-US" dirty="0">
                <a:sym typeface="Arial"/>
              </a:rPr>
              <a:t>586 BC</a:t>
            </a:r>
          </a:p>
        </p:txBody>
      </p:sp>
      <p:sp>
        <p:nvSpPr>
          <p:cNvPr id="35" name="TextBox 34"/>
          <p:cNvSpPr txBox="1"/>
          <p:nvPr/>
        </p:nvSpPr>
        <p:spPr>
          <a:xfrm>
            <a:off x="503980" y="220535"/>
            <a:ext cx="1412341" cy="369332"/>
          </a:xfrm>
          <a:prstGeom prst="rect">
            <a:avLst/>
          </a:prstGeom>
          <a:solidFill>
            <a:schemeClr val="tx1"/>
          </a:solidFill>
        </p:spPr>
        <p:txBody>
          <a:bodyPr wrap="square">
            <a:spAutoFit/>
          </a:bodyPr>
          <a:lstStyle>
            <a:defPPr>
              <a:defRPr lang="en-US"/>
            </a:defPPr>
            <a:lvl1pPr>
              <a:defRPr>
                <a:solidFill>
                  <a:prstClr val="black"/>
                </a:solidFill>
              </a:defRPr>
            </a:lvl1pPr>
          </a:lstStyle>
          <a:p>
            <a:pPr algn="ctr"/>
            <a:r>
              <a:rPr lang="en-US" dirty="0">
                <a:solidFill>
                  <a:prstClr val="white"/>
                </a:solidFill>
                <a:sym typeface="Arial"/>
              </a:rPr>
              <a:t>Judah Alone</a:t>
            </a:r>
          </a:p>
        </p:txBody>
      </p:sp>
      <p:pic>
        <p:nvPicPr>
          <p:cNvPr id="1033"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00781" y="3636397"/>
            <a:ext cx="2094413" cy="56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50583" y="5720458"/>
            <a:ext cx="2103276" cy="57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813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flipV="1">
            <a:off x="1127097" y="-9643"/>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481024" y="749381"/>
            <a:ext cx="1837258" cy="369332"/>
          </a:xfrm>
          <a:prstGeom prst="rect">
            <a:avLst/>
          </a:prstGeom>
          <a:noFill/>
        </p:spPr>
        <p:txBody>
          <a:bodyPr wrap="square" rtlCol="0">
            <a:spAutoFit/>
          </a:bodyPr>
          <a:lstStyle/>
          <a:p>
            <a:r>
              <a:rPr lang="en-US" dirty="0">
                <a:solidFill>
                  <a:prstClr val="black"/>
                </a:solidFill>
              </a:rPr>
              <a:t>Return From Exile</a:t>
            </a:r>
          </a:p>
        </p:txBody>
      </p:sp>
      <p:sp>
        <p:nvSpPr>
          <p:cNvPr id="2" name="Rectangle 1"/>
          <p:cNvSpPr/>
          <p:nvPr/>
        </p:nvSpPr>
        <p:spPr>
          <a:xfrm>
            <a:off x="10756424" y="1048819"/>
            <a:ext cx="957313" cy="369332"/>
          </a:xfrm>
          <a:prstGeom prst="rect">
            <a:avLst/>
          </a:prstGeom>
        </p:spPr>
        <p:txBody>
          <a:bodyPr wrap="none">
            <a:spAutoFit/>
          </a:bodyPr>
          <a:lstStyle/>
          <a:p>
            <a:r>
              <a:rPr lang="en-US" dirty="0">
                <a:solidFill>
                  <a:prstClr val="black"/>
                </a:solidFill>
              </a:rPr>
              <a:t>640-609</a:t>
            </a:r>
          </a:p>
        </p:txBody>
      </p:sp>
      <p:sp>
        <p:nvSpPr>
          <p:cNvPr id="38" name="Rectangle 37"/>
          <p:cNvSpPr/>
          <p:nvPr/>
        </p:nvSpPr>
        <p:spPr>
          <a:xfrm>
            <a:off x="1274925" y="6424655"/>
            <a:ext cx="1800045" cy="369332"/>
          </a:xfrm>
          <a:prstGeom prst="rect">
            <a:avLst/>
          </a:prstGeom>
        </p:spPr>
        <p:txBody>
          <a:bodyPr wrap="none">
            <a:spAutoFit/>
          </a:bodyPr>
          <a:lstStyle/>
          <a:p>
            <a:r>
              <a:rPr lang="en-US" dirty="0">
                <a:solidFill>
                  <a:prstClr val="black"/>
                </a:solidFill>
              </a:rPr>
              <a:t>537 Rebuild Altar</a:t>
            </a:r>
          </a:p>
        </p:txBody>
      </p:sp>
      <p:sp>
        <p:nvSpPr>
          <p:cNvPr id="45" name="TextBox 44"/>
          <p:cNvSpPr txBox="1"/>
          <p:nvPr/>
        </p:nvSpPr>
        <p:spPr>
          <a:xfrm>
            <a:off x="1621559" y="34333"/>
            <a:ext cx="1366080" cy="369332"/>
          </a:xfrm>
          <a:prstGeom prst="rect">
            <a:avLst/>
          </a:prstGeom>
        </p:spPr>
        <p:txBody>
          <a:bodyPr wrap="none">
            <a:spAutoFit/>
          </a:bodyPr>
          <a:lstStyle>
            <a:defPPr>
              <a:defRPr lang="en-US"/>
            </a:defPPr>
            <a:lvl1pPr>
              <a:defRPr>
                <a:solidFill>
                  <a:prstClr val="black"/>
                </a:solidFill>
              </a:defRPr>
            </a:lvl1pPr>
          </a:lstStyle>
          <a:p>
            <a:r>
              <a:rPr lang="en-US" dirty="0">
                <a:sym typeface="Arial"/>
              </a:rPr>
              <a:t>538-425? BC</a:t>
            </a:r>
          </a:p>
        </p:txBody>
      </p:sp>
      <p:pic>
        <p:nvPicPr>
          <p:cNvPr id="4098" name="Picture 2" descr="S:\OT Lessons-Danny\Prophets and Kings Intro\Cards\2016-11-06_ef9fa1cb88d76c14a7933d67c004861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525" y="4961615"/>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189" y="3220631"/>
            <a:ext cx="1139294" cy="17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317" y="838905"/>
            <a:ext cx="1321288" cy="202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0577" y="2505259"/>
            <a:ext cx="2250221" cy="1055145"/>
          </a:xfrm>
          <a:prstGeom prst="rect">
            <a:avLst/>
          </a:prstGeom>
        </p:spPr>
      </p:pic>
      <p:sp>
        <p:nvSpPr>
          <p:cNvPr id="4" name="TextBox 3"/>
          <p:cNvSpPr txBox="1"/>
          <p:nvPr/>
        </p:nvSpPr>
        <p:spPr>
          <a:xfrm>
            <a:off x="2999047" y="2116080"/>
            <a:ext cx="1110882" cy="461665"/>
          </a:xfrm>
          <a:prstGeom prst="rect">
            <a:avLst/>
          </a:prstGeom>
          <a:noFill/>
        </p:spPr>
        <p:txBody>
          <a:bodyPr wrap="none" rtlCol="0">
            <a:spAutoFit/>
          </a:bodyPr>
          <a:lstStyle/>
          <a:p>
            <a:r>
              <a:rPr lang="en-US" sz="1200" dirty="0">
                <a:solidFill>
                  <a:prstClr val="black"/>
                </a:solidFill>
              </a:rPr>
              <a:t>Cyrus Cylinder</a:t>
            </a:r>
          </a:p>
          <a:p>
            <a:r>
              <a:rPr lang="en-US" sz="1200" dirty="0">
                <a:solidFill>
                  <a:prstClr val="black"/>
                </a:solidFill>
              </a:rPr>
              <a:t>Freeing People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237" y="4360847"/>
            <a:ext cx="1862498" cy="2130991"/>
          </a:xfrm>
          <a:prstGeom prst="rect">
            <a:avLst/>
          </a:prstGeom>
        </p:spPr>
      </p:pic>
      <p:sp>
        <p:nvSpPr>
          <p:cNvPr id="39" name="Rectangle 38"/>
          <p:cNvSpPr/>
          <p:nvPr/>
        </p:nvSpPr>
        <p:spPr>
          <a:xfrm>
            <a:off x="3074970" y="6442288"/>
            <a:ext cx="2030812" cy="369332"/>
          </a:xfrm>
          <a:prstGeom prst="rect">
            <a:avLst/>
          </a:prstGeom>
        </p:spPr>
        <p:txBody>
          <a:bodyPr wrap="none">
            <a:spAutoFit/>
          </a:bodyPr>
          <a:lstStyle/>
          <a:p>
            <a:r>
              <a:rPr lang="en-US" dirty="0">
                <a:solidFill>
                  <a:prstClr val="black"/>
                </a:solidFill>
              </a:rPr>
              <a:t>516 Rebuild Temple</a:t>
            </a:r>
          </a:p>
        </p:txBody>
      </p:sp>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5565" y="3560404"/>
            <a:ext cx="1992721" cy="5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7483" y="4084803"/>
            <a:ext cx="1963658" cy="53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09683" y="4961615"/>
            <a:ext cx="2234317" cy="61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0187" y="3058122"/>
            <a:ext cx="1193813" cy="183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0444" y="838905"/>
            <a:ext cx="1404582" cy="212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3052" y="3045475"/>
            <a:ext cx="1212054" cy="185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7827" y="838905"/>
            <a:ext cx="1371856" cy="20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46186" y="3019949"/>
            <a:ext cx="1248767" cy="190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78263" y="838905"/>
            <a:ext cx="1379289" cy="20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93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Three Returns</a:t>
            </a:r>
          </a:p>
        </p:txBody>
      </p:sp>
      <p:pic>
        <p:nvPicPr>
          <p:cNvPr id="286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376363"/>
            <a:ext cx="780415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2"/>
          <p:cNvSpPr txBox="1">
            <a:spLocks noChangeArrowheads="1"/>
          </p:cNvSpPr>
          <p:nvPr/>
        </p:nvSpPr>
        <p:spPr bwMode="auto">
          <a:xfrm>
            <a:off x="4125913" y="2328863"/>
            <a:ext cx="87153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latin typeface="Arial Narrow" pitchFamily="34" charset="0"/>
              </a:rPr>
              <a:t>rebuilt</a:t>
            </a:r>
          </a:p>
        </p:txBody>
      </p:sp>
    </p:spTree>
    <p:extLst>
      <p:ext uri="{BB962C8B-B14F-4D97-AF65-F5344CB8AC3E}">
        <p14:creationId xmlns:p14="http://schemas.microsoft.com/office/powerpoint/2010/main" val="138615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175" y="1376363"/>
            <a:ext cx="780415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2"/>
          <p:cNvSpPr txBox="1">
            <a:spLocks noChangeArrowheads="1"/>
          </p:cNvSpPr>
          <p:nvPr/>
        </p:nvSpPr>
        <p:spPr bwMode="auto">
          <a:xfrm>
            <a:off x="4125913" y="2328863"/>
            <a:ext cx="87153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latin typeface="Arial Narrow" pitchFamily="34" charset="0"/>
              </a:rPr>
              <a:t>rebuilt</a:t>
            </a:r>
          </a:p>
        </p:txBody>
      </p:sp>
      <p:sp>
        <p:nvSpPr>
          <p:cNvPr id="2" name="Rectangle 1"/>
          <p:cNvSpPr/>
          <p:nvPr/>
        </p:nvSpPr>
        <p:spPr>
          <a:xfrm>
            <a:off x="542007" y="79695"/>
            <a:ext cx="2236510" cy="646331"/>
          </a:xfrm>
          <a:prstGeom prst="rect">
            <a:avLst/>
          </a:prstGeom>
          <a:solidFill>
            <a:schemeClr val="tx1"/>
          </a:solidFill>
        </p:spPr>
        <p:txBody>
          <a:bodyPr wrap="none">
            <a:spAutoFit/>
          </a:bodyPr>
          <a:lstStyle/>
          <a:p>
            <a:pPr algn="ctr" fontAlgn="base">
              <a:spcBef>
                <a:spcPct val="0"/>
              </a:spcBef>
              <a:spcAft>
                <a:spcPct val="0"/>
              </a:spcAft>
            </a:pPr>
            <a:r>
              <a:rPr lang="en-US" dirty="0">
                <a:solidFill>
                  <a:prstClr val="white"/>
                </a:solidFill>
                <a:latin typeface="Arial" pitchFamily="34" charset="0"/>
                <a:cs typeface="Arial" pitchFamily="34" charset="0"/>
              </a:rPr>
              <a:t>Cyrus (559-530 BC)</a:t>
            </a:r>
          </a:p>
          <a:p>
            <a:pPr algn="ctr" fontAlgn="base">
              <a:spcBef>
                <a:spcPct val="0"/>
              </a:spcBef>
              <a:spcAft>
                <a:spcPct val="0"/>
              </a:spcAft>
            </a:pPr>
            <a:r>
              <a:rPr lang="en-US" dirty="0">
                <a:solidFill>
                  <a:prstClr val="white"/>
                </a:solidFill>
                <a:latin typeface="Arial" pitchFamily="34" charset="0"/>
                <a:cs typeface="Arial" pitchFamily="34" charset="0"/>
              </a:rPr>
              <a:t>Cyrus Cylinder </a:t>
            </a:r>
          </a:p>
        </p:txBody>
      </p:sp>
      <p:sp>
        <p:nvSpPr>
          <p:cNvPr id="4" name="Rectangle 3"/>
          <p:cNvSpPr/>
          <p:nvPr/>
        </p:nvSpPr>
        <p:spPr>
          <a:xfrm>
            <a:off x="1966019" y="776199"/>
            <a:ext cx="968249" cy="600164"/>
          </a:xfrm>
          <a:prstGeom prst="rect">
            <a:avLst/>
          </a:prstGeom>
          <a:solidFill>
            <a:srgbClr val="7030A0"/>
          </a:solidFill>
        </p:spPr>
        <p:txBody>
          <a:bodyPr wrap="square">
            <a:spAutoFit/>
          </a:bodyPr>
          <a:lstStyle/>
          <a:p>
            <a:pPr algn="ctr" fontAlgn="base">
              <a:spcBef>
                <a:spcPct val="0"/>
              </a:spcBef>
              <a:spcAft>
                <a:spcPct val="0"/>
              </a:spcAft>
            </a:pPr>
            <a:r>
              <a:rPr lang="en-US" sz="1100" dirty="0">
                <a:solidFill>
                  <a:prstClr val="white"/>
                </a:solidFill>
                <a:latin typeface="Arial" pitchFamily="34" charset="0"/>
                <a:cs typeface="Arial" pitchFamily="34" charset="0"/>
              </a:rPr>
              <a:t>Cambyses </a:t>
            </a:r>
          </a:p>
          <a:p>
            <a:pPr algn="ctr" fontAlgn="base">
              <a:spcBef>
                <a:spcPct val="0"/>
              </a:spcBef>
              <a:spcAft>
                <a:spcPct val="0"/>
              </a:spcAft>
            </a:pPr>
            <a:r>
              <a:rPr lang="en-US" sz="1100" dirty="0">
                <a:solidFill>
                  <a:prstClr val="white"/>
                </a:solidFill>
                <a:latin typeface="Arial" pitchFamily="34" charset="0"/>
                <a:cs typeface="Arial" pitchFamily="34" charset="0"/>
              </a:rPr>
              <a:t>(530-522 BC)</a:t>
            </a:r>
          </a:p>
        </p:txBody>
      </p:sp>
      <p:sp>
        <p:nvSpPr>
          <p:cNvPr id="5" name="Rectangle 4"/>
          <p:cNvSpPr/>
          <p:nvPr/>
        </p:nvSpPr>
        <p:spPr>
          <a:xfrm>
            <a:off x="2911262" y="314534"/>
            <a:ext cx="1515161" cy="923330"/>
          </a:xfrm>
          <a:prstGeom prst="rect">
            <a:avLst/>
          </a:prstGeom>
          <a:solidFill>
            <a:schemeClr val="tx1"/>
          </a:solidFill>
        </p:spPr>
        <p:txBody>
          <a:bodyPr wrap="square">
            <a:spAutoFit/>
          </a:bodyPr>
          <a:lstStyle/>
          <a:p>
            <a:pPr algn="ctr" fontAlgn="base">
              <a:spcBef>
                <a:spcPct val="0"/>
              </a:spcBef>
              <a:spcAft>
                <a:spcPct val="0"/>
              </a:spcAft>
            </a:pPr>
            <a:r>
              <a:rPr lang="en-US" dirty="0">
                <a:solidFill>
                  <a:prstClr val="white"/>
                </a:solidFill>
                <a:latin typeface="Arial" pitchFamily="34" charset="0"/>
                <a:cs typeface="Arial" pitchFamily="34" charset="0"/>
              </a:rPr>
              <a:t>Darius I (522-486 BC) </a:t>
            </a:r>
          </a:p>
        </p:txBody>
      </p:sp>
      <p:cxnSp>
        <p:nvCxnSpPr>
          <p:cNvPr id="7" name="Straight Arrow Connector 6"/>
          <p:cNvCxnSpPr>
            <a:stCxn id="5" idx="2"/>
          </p:cNvCxnSpPr>
          <p:nvPr/>
        </p:nvCxnSpPr>
        <p:spPr>
          <a:xfrm flipH="1">
            <a:off x="2778518" y="1237864"/>
            <a:ext cx="890325" cy="3470614"/>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513089" y="5751831"/>
            <a:ext cx="1624167" cy="954107"/>
          </a:xfrm>
          <a:prstGeom prst="rect">
            <a:avLst/>
          </a:prstGeom>
          <a:solidFill>
            <a:schemeClr val="tx1"/>
          </a:solidFill>
        </p:spPr>
        <p:txBody>
          <a:bodyPr wrap="square">
            <a:spAutoFit/>
          </a:bodyPr>
          <a:lstStyle/>
          <a:p>
            <a:pPr algn="ctr" fontAlgn="base">
              <a:spcBef>
                <a:spcPct val="0"/>
              </a:spcBef>
              <a:spcAft>
                <a:spcPct val="0"/>
              </a:spcAft>
            </a:pPr>
            <a:r>
              <a:rPr lang="en-US" sz="1400" dirty="0">
                <a:solidFill>
                  <a:schemeClr val="bg1"/>
                </a:solidFill>
                <a:latin typeface="Arial" pitchFamily="34" charset="0"/>
                <a:cs typeface="Arial" pitchFamily="34" charset="0"/>
              </a:rPr>
              <a:t>Xerxes I </a:t>
            </a:r>
          </a:p>
          <a:p>
            <a:pPr algn="ctr" fontAlgn="base">
              <a:spcBef>
                <a:spcPct val="0"/>
              </a:spcBef>
              <a:spcAft>
                <a:spcPct val="0"/>
              </a:spcAft>
            </a:pPr>
            <a:r>
              <a:rPr lang="en-US" sz="1400" dirty="0">
                <a:solidFill>
                  <a:schemeClr val="bg1"/>
                </a:solidFill>
                <a:latin typeface="Arial" pitchFamily="34" charset="0"/>
                <a:cs typeface="Arial" pitchFamily="34" charset="0"/>
              </a:rPr>
              <a:t>(also Ahasuerus) </a:t>
            </a:r>
          </a:p>
          <a:p>
            <a:pPr algn="ctr" fontAlgn="base">
              <a:spcBef>
                <a:spcPct val="0"/>
              </a:spcBef>
              <a:spcAft>
                <a:spcPct val="0"/>
              </a:spcAft>
            </a:pPr>
            <a:r>
              <a:rPr lang="en-US" sz="1400" dirty="0">
                <a:solidFill>
                  <a:schemeClr val="bg1"/>
                </a:solidFill>
                <a:latin typeface="Arial" pitchFamily="34" charset="0"/>
                <a:cs typeface="Arial" pitchFamily="34" charset="0"/>
              </a:rPr>
              <a:t>486-465 BC</a:t>
            </a:r>
          </a:p>
          <a:p>
            <a:pPr algn="ctr" fontAlgn="base">
              <a:spcBef>
                <a:spcPct val="0"/>
              </a:spcBef>
              <a:spcAft>
                <a:spcPct val="0"/>
              </a:spcAft>
            </a:pPr>
            <a:r>
              <a:rPr lang="en-US" sz="1400" dirty="0">
                <a:solidFill>
                  <a:schemeClr val="bg1"/>
                </a:solidFill>
                <a:latin typeface="Arial" pitchFamily="34" charset="0"/>
                <a:cs typeface="Arial" pitchFamily="34" charset="0"/>
              </a:rPr>
              <a:t>Ezra 4:6</a:t>
            </a:r>
          </a:p>
        </p:txBody>
      </p:sp>
      <p:cxnSp>
        <p:nvCxnSpPr>
          <p:cNvPr id="13" name="Straight Arrow Connector 12"/>
          <p:cNvCxnSpPr/>
          <p:nvPr/>
        </p:nvCxnSpPr>
        <p:spPr>
          <a:xfrm>
            <a:off x="2778518" y="5227093"/>
            <a:ext cx="73323" cy="372983"/>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84224" y="5542509"/>
            <a:ext cx="73323" cy="372983"/>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398495" y="4599296"/>
            <a:ext cx="163186" cy="1137230"/>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500049" y="312811"/>
            <a:ext cx="2156346" cy="1200329"/>
          </a:xfrm>
          <a:prstGeom prst="rect">
            <a:avLst/>
          </a:prstGeom>
          <a:solidFill>
            <a:schemeClr val="tx1"/>
          </a:solidFill>
        </p:spPr>
        <p:txBody>
          <a:bodyPr wrap="square">
            <a:spAutoFit/>
          </a:bodyPr>
          <a:lstStyle/>
          <a:p>
            <a:pPr algn="ctr" fontAlgn="base">
              <a:spcBef>
                <a:spcPct val="0"/>
              </a:spcBef>
              <a:spcAft>
                <a:spcPct val="0"/>
              </a:spcAft>
            </a:pPr>
            <a:r>
              <a:rPr lang="en-US" dirty="0">
                <a:solidFill>
                  <a:prstClr val="white"/>
                </a:solidFill>
                <a:latin typeface="Arial" pitchFamily="34" charset="0"/>
                <a:cs typeface="Arial" pitchFamily="34" charset="0"/>
              </a:rPr>
              <a:t>Artaxerxes I </a:t>
            </a:r>
          </a:p>
          <a:p>
            <a:pPr algn="ctr" fontAlgn="base">
              <a:spcBef>
                <a:spcPct val="0"/>
              </a:spcBef>
              <a:spcAft>
                <a:spcPct val="0"/>
              </a:spcAft>
            </a:pPr>
            <a:r>
              <a:rPr lang="en-US" dirty="0">
                <a:solidFill>
                  <a:prstClr val="white"/>
                </a:solidFill>
                <a:latin typeface="Arial" pitchFamily="34" charset="0"/>
                <a:cs typeface="Arial" pitchFamily="34" charset="0"/>
              </a:rPr>
              <a:t>(465-424 BC)</a:t>
            </a:r>
          </a:p>
          <a:p>
            <a:pPr algn="ctr" fontAlgn="base">
              <a:spcBef>
                <a:spcPct val="0"/>
              </a:spcBef>
              <a:spcAft>
                <a:spcPct val="0"/>
              </a:spcAft>
            </a:pPr>
            <a:r>
              <a:rPr lang="en-US" dirty="0">
                <a:solidFill>
                  <a:prstClr val="white"/>
                </a:solidFill>
                <a:latin typeface="Arial" pitchFamily="34" charset="0"/>
                <a:cs typeface="Arial" pitchFamily="34" charset="0"/>
              </a:rPr>
              <a:t>Ezra 7 &amp; Nehemiah</a:t>
            </a:r>
          </a:p>
        </p:txBody>
      </p:sp>
      <p:sp>
        <p:nvSpPr>
          <p:cNvPr id="14" name="Rectangle 13"/>
          <p:cNvSpPr/>
          <p:nvPr/>
        </p:nvSpPr>
        <p:spPr>
          <a:xfrm>
            <a:off x="6995622" y="5600076"/>
            <a:ext cx="1321545" cy="430887"/>
          </a:xfrm>
          <a:prstGeom prst="rect">
            <a:avLst/>
          </a:prstGeom>
          <a:solidFill>
            <a:srgbClr val="7030A0"/>
          </a:solidFill>
        </p:spPr>
        <p:txBody>
          <a:bodyPr wrap="square">
            <a:spAutoFit/>
          </a:bodyPr>
          <a:lstStyle/>
          <a:p>
            <a:pPr algn="ctr" fontAlgn="base">
              <a:spcBef>
                <a:spcPct val="0"/>
              </a:spcBef>
              <a:spcAft>
                <a:spcPct val="0"/>
              </a:spcAft>
            </a:pPr>
            <a:r>
              <a:rPr lang="en-US" sz="1100" dirty="0">
                <a:solidFill>
                  <a:prstClr val="white"/>
                </a:solidFill>
                <a:latin typeface="Arial" pitchFamily="34" charset="0"/>
                <a:cs typeface="Arial" pitchFamily="34" charset="0"/>
              </a:rPr>
              <a:t>Xerxes II </a:t>
            </a:r>
          </a:p>
          <a:p>
            <a:pPr algn="ctr" fontAlgn="base">
              <a:spcBef>
                <a:spcPct val="0"/>
              </a:spcBef>
              <a:spcAft>
                <a:spcPct val="0"/>
              </a:spcAft>
            </a:pPr>
            <a:r>
              <a:rPr lang="en-US" sz="1100" dirty="0">
                <a:solidFill>
                  <a:prstClr val="white"/>
                </a:solidFill>
                <a:latin typeface="Arial" pitchFamily="34" charset="0"/>
                <a:cs typeface="Arial" pitchFamily="34" charset="0"/>
              </a:rPr>
              <a:t>(424-423 BC)</a:t>
            </a:r>
          </a:p>
        </p:txBody>
      </p:sp>
      <p:sp>
        <p:nvSpPr>
          <p:cNvPr id="17" name="Rectangle 16"/>
          <p:cNvSpPr/>
          <p:nvPr/>
        </p:nvSpPr>
        <p:spPr>
          <a:xfrm>
            <a:off x="5916305" y="6333193"/>
            <a:ext cx="3227695" cy="523220"/>
          </a:xfrm>
          <a:prstGeom prst="rect">
            <a:avLst/>
          </a:prstGeom>
          <a:solidFill>
            <a:srgbClr val="FFC000"/>
          </a:solidFill>
        </p:spPr>
        <p:txBody>
          <a:bodyPr wrap="square">
            <a:spAutoFit/>
          </a:bodyPr>
          <a:lstStyle/>
          <a:p>
            <a:pPr algn="ctr" fontAlgn="base">
              <a:spcBef>
                <a:spcPct val="0"/>
              </a:spcBef>
              <a:spcAft>
                <a:spcPct val="0"/>
              </a:spcAft>
            </a:pPr>
            <a:r>
              <a:rPr lang="en-US" sz="1400" dirty="0">
                <a:solidFill>
                  <a:prstClr val="black"/>
                </a:solidFill>
                <a:latin typeface="Arial" pitchFamily="34" charset="0"/>
                <a:cs typeface="Arial" pitchFamily="34" charset="0"/>
              </a:rPr>
              <a:t>Darius II (423-404 BC) – Last Persian king mentioned (Neh. 12:22)</a:t>
            </a:r>
          </a:p>
        </p:txBody>
      </p:sp>
    </p:spTree>
    <p:extLst>
      <p:ext uri="{BB962C8B-B14F-4D97-AF65-F5344CB8AC3E}">
        <p14:creationId xmlns:p14="http://schemas.microsoft.com/office/powerpoint/2010/main" val="2241651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95" y="354605"/>
            <a:ext cx="7819099" cy="6036344"/>
          </a:xfrm>
          <a:prstGeom prst="rect">
            <a:avLst/>
          </a:prstGeom>
        </p:spPr>
      </p:pic>
      <p:sp>
        <p:nvSpPr>
          <p:cNvPr id="4" name="TextBox 3"/>
          <p:cNvSpPr txBox="1"/>
          <p:nvPr/>
        </p:nvSpPr>
        <p:spPr>
          <a:xfrm>
            <a:off x="1861168" y="6390948"/>
            <a:ext cx="1593706" cy="307777"/>
          </a:xfrm>
          <a:prstGeom prst="rect">
            <a:avLst/>
          </a:prstGeom>
          <a:noFill/>
        </p:spPr>
        <p:txBody>
          <a:bodyPr wrap="none" rtlCol="0">
            <a:spAutoFit/>
          </a:bodyPr>
          <a:lstStyle/>
          <a:p>
            <a:r>
              <a:rPr lang="en-US" sz="1400" kern="0" dirty="0">
                <a:solidFill>
                  <a:prstClr val="white"/>
                </a:solidFill>
                <a:latin typeface="Adobe Gothic Std B" pitchFamily="34" charset="-128"/>
                <a:ea typeface="Adobe Gothic Std B" pitchFamily="34" charset="-128"/>
                <a:cs typeface="Arial"/>
                <a:sym typeface="Arial"/>
                <a:rtl val="0"/>
              </a:rPr>
              <a:t>REBUILD TEMPLE</a:t>
            </a:r>
          </a:p>
        </p:txBody>
      </p:sp>
      <p:sp>
        <p:nvSpPr>
          <p:cNvPr id="5" name="TextBox 4"/>
          <p:cNvSpPr txBox="1"/>
          <p:nvPr/>
        </p:nvSpPr>
        <p:spPr>
          <a:xfrm>
            <a:off x="4376443" y="6392708"/>
            <a:ext cx="1731564" cy="523220"/>
          </a:xfrm>
          <a:prstGeom prst="rect">
            <a:avLst/>
          </a:prstGeom>
          <a:noFill/>
        </p:spPr>
        <p:txBody>
          <a:bodyPr wrap="none" rtlCol="0">
            <a:spAutoFit/>
          </a:bodyPr>
          <a:lstStyle/>
          <a:p>
            <a:r>
              <a:rPr lang="en-US" sz="1400" kern="0" dirty="0">
                <a:solidFill>
                  <a:prstClr val="white"/>
                </a:solidFill>
                <a:latin typeface="Adobe Gothic Std B" pitchFamily="34" charset="-128"/>
                <a:ea typeface="Adobe Gothic Std B" pitchFamily="34" charset="-128"/>
                <a:cs typeface="Arial"/>
                <a:sym typeface="Arial"/>
                <a:rtl val="0"/>
              </a:rPr>
              <a:t>REBUILD WORSHIP</a:t>
            </a:r>
          </a:p>
          <a:p>
            <a:r>
              <a:rPr lang="en-US" sz="1400" kern="0" dirty="0">
                <a:solidFill>
                  <a:prstClr val="white"/>
                </a:solidFill>
                <a:latin typeface="Adobe Gothic Std B" pitchFamily="34" charset="-128"/>
                <a:ea typeface="Adobe Gothic Std B" pitchFamily="34" charset="-128"/>
                <a:cs typeface="Arial"/>
                <a:sym typeface="Arial"/>
                <a:rtl val="0"/>
              </a:rPr>
              <a:t>                    LAW</a:t>
            </a:r>
          </a:p>
        </p:txBody>
      </p:sp>
      <p:sp>
        <p:nvSpPr>
          <p:cNvPr id="6" name="TextBox 5"/>
          <p:cNvSpPr txBox="1"/>
          <p:nvPr/>
        </p:nvSpPr>
        <p:spPr>
          <a:xfrm>
            <a:off x="6844513" y="6390949"/>
            <a:ext cx="1415772" cy="307777"/>
          </a:xfrm>
          <a:prstGeom prst="rect">
            <a:avLst/>
          </a:prstGeom>
          <a:noFill/>
        </p:spPr>
        <p:txBody>
          <a:bodyPr wrap="none" rtlCol="0">
            <a:spAutoFit/>
          </a:bodyPr>
          <a:lstStyle/>
          <a:p>
            <a:r>
              <a:rPr lang="en-US" sz="1400" kern="0" dirty="0">
                <a:solidFill>
                  <a:prstClr val="white"/>
                </a:solidFill>
                <a:latin typeface="Adobe Gothic Std B" pitchFamily="34" charset="-128"/>
                <a:ea typeface="Adobe Gothic Std B" pitchFamily="34" charset="-128"/>
                <a:cs typeface="Arial"/>
                <a:sym typeface="Arial"/>
                <a:rtl val="0"/>
              </a:rPr>
              <a:t>REBUID WALLS</a:t>
            </a:r>
          </a:p>
        </p:txBody>
      </p:sp>
      <p:pic>
        <p:nvPicPr>
          <p:cNvPr id="7" name="Picture 3" descr="O:\OT Lessons-Danny\Prophets and Kings\Sargent-John\Micah Haggai Malacchi Zecharia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45" r="-37853"/>
          <a:stretch/>
        </p:blipFill>
        <p:spPr bwMode="auto">
          <a:xfrm>
            <a:off x="3454875" y="5017062"/>
            <a:ext cx="1842936" cy="13756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08630" y="6076274"/>
            <a:ext cx="752129" cy="307777"/>
          </a:xfrm>
          <a:prstGeom prst="rect">
            <a:avLst/>
          </a:prstGeom>
          <a:noFill/>
        </p:spPr>
        <p:txBody>
          <a:bodyPr wrap="none" rtlCol="0">
            <a:spAutoFit/>
          </a:bodyPr>
          <a:lstStyle/>
          <a:p>
            <a:r>
              <a:rPr lang="en-US" sz="1400" kern="0" dirty="0">
                <a:solidFill>
                  <a:srgbClr val="000000"/>
                </a:solidFill>
                <a:latin typeface="Arial"/>
                <a:cs typeface="Arial"/>
                <a:sym typeface="Arial"/>
                <a:rtl val="0"/>
              </a:rPr>
              <a:t>Haggai</a:t>
            </a:r>
          </a:p>
        </p:txBody>
      </p:sp>
      <p:sp>
        <p:nvSpPr>
          <p:cNvPr id="9" name="TextBox 8"/>
          <p:cNvSpPr txBox="1"/>
          <p:nvPr/>
        </p:nvSpPr>
        <p:spPr>
          <a:xfrm>
            <a:off x="4182234" y="6076273"/>
            <a:ext cx="979755" cy="307777"/>
          </a:xfrm>
          <a:prstGeom prst="rect">
            <a:avLst/>
          </a:prstGeom>
          <a:noFill/>
        </p:spPr>
        <p:txBody>
          <a:bodyPr wrap="none" rtlCol="0">
            <a:spAutoFit/>
          </a:bodyPr>
          <a:lstStyle/>
          <a:p>
            <a:r>
              <a:rPr lang="en-US" sz="1400" kern="0" dirty="0">
                <a:solidFill>
                  <a:srgbClr val="000000"/>
                </a:solidFill>
                <a:latin typeface="Arial"/>
                <a:cs typeface="Arial"/>
                <a:sym typeface="Arial"/>
                <a:rtl val="0"/>
              </a:rPr>
              <a:t>Zechariah</a:t>
            </a:r>
          </a:p>
        </p:txBody>
      </p:sp>
      <p:sp>
        <p:nvSpPr>
          <p:cNvPr id="12" name="TextBox 11"/>
          <p:cNvSpPr txBox="1"/>
          <p:nvPr/>
        </p:nvSpPr>
        <p:spPr>
          <a:xfrm rot="16758603">
            <a:off x="2847102" y="3366511"/>
            <a:ext cx="3332964" cy="307777"/>
          </a:xfrm>
          <a:prstGeom prst="rect">
            <a:avLst/>
          </a:prstGeom>
          <a:noFill/>
        </p:spPr>
        <p:txBody>
          <a:bodyPr wrap="none" rtlCol="0">
            <a:spAutoFit/>
          </a:bodyPr>
          <a:lstStyle/>
          <a:p>
            <a:r>
              <a:rPr lang="en-US" sz="1400" kern="0" dirty="0">
                <a:solidFill>
                  <a:prstClr val="white"/>
                </a:solidFill>
                <a:latin typeface="Arial"/>
                <a:cs typeface="Arial"/>
                <a:sym typeface="Arial"/>
                <a:rtl val="0"/>
              </a:rPr>
              <a:t>Return to Lord = Visions of Better Time </a:t>
            </a:r>
          </a:p>
        </p:txBody>
      </p:sp>
      <p:sp>
        <p:nvSpPr>
          <p:cNvPr id="13" name="TextBox 12"/>
          <p:cNvSpPr txBox="1"/>
          <p:nvPr/>
        </p:nvSpPr>
        <p:spPr>
          <a:xfrm rot="16758603">
            <a:off x="3133783" y="4301406"/>
            <a:ext cx="1438214" cy="307777"/>
          </a:xfrm>
          <a:prstGeom prst="rect">
            <a:avLst/>
          </a:prstGeom>
          <a:noFill/>
        </p:spPr>
        <p:txBody>
          <a:bodyPr wrap="none" rtlCol="0">
            <a:spAutoFit/>
          </a:bodyPr>
          <a:lstStyle/>
          <a:p>
            <a:r>
              <a:rPr lang="en-US" sz="1400" kern="0" dirty="0">
                <a:solidFill>
                  <a:srgbClr val="000000"/>
                </a:solidFill>
                <a:latin typeface="Arial"/>
                <a:cs typeface="Arial"/>
                <a:sym typeface="Arial"/>
                <a:rtl val="0"/>
              </a:rPr>
              <a:t>Rebuild Temple</a:t>
            </a:r>
          </a:p>
        </p:txBody>
      </p:sp>
      <p:sp>
        <p:nvSpPr>
          <p:cNvPr id="14" name="Rectangle 13"/>
          <p:cNvSpPr/>
          <p:nvPr/>
        </p:nvSpPr>
        <p:spPr>
          <a:xfrm>
            <a:off x="3877166" y="5052656"/>
            <a:ext cx="268197" cy="1331394"/>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prstClr val="white"/>
              </a:solidFill>
              <a:sym typeface="Arial"/>
              <a:rtl val="0"/>
            </a:endParaRPr>
          </a:p>
        </p:txBody>
      </p:sp>
      <p:sp>
        <p:nvSpPr>
          <p:cNvPr id="15" name="TextBox 14"/>
          <p:cNvSpPr txBox="1"/>
          <p:nvPr/>
        </p:nvSpPr>
        <p:spPr>
          <a:xfrm>
            <a:off x="1942088" y="6076274"/>
            <a:ext cx="1140056" cy="307777"/>
          </a:xfrm>
          <a:prstGeom prst="rect">
            <a:avLst/>
          </a:prstGeom>
          <a:noFill/>
        </p:spPr>
        <p:txBody>
          <a:bodyPr wrap="none" rtlCol="0">
            <a:spAutoFit/>
          </a:bodyPr>
          <a:lstStyle/>
          <a:p>
            <a:r>
              <a:rPr lang="en-US" sz="1400" kern="0" dirty="0">
                <a:solidFill>
                  <a:srgbClr val="000000"/>
                </a:solidFill>
                <a:latin typeface="Arial"/>
                <a:cs typeface="Arial"/>
                <a:sym typeface="Arial"/>
                <a:rtl val="0"/>
              </a:rPr>
              <a:t>538-515 BC</a:t>
            </a:r>
          </a:p>
        </p:txBody>
      </p:sp>
      <p:sp>
        <p:nvSpPr>
          <p:cNvPr id="16" name="TextBox 15"/>
          <p:cNvSpPr txBox="1"/>
          <p:nvPr/>
        </p:nvSpPr>
        <p:spPr>
          <a:xfrm>
            <a:off x="5104725" y="6085569"/>
            <a:ext cx="782587" cy="307777"/>
          </a:xfrm>
          <a:prstGeom prst="rect">
            <a:avLst/>
          </a:prstGeom>
          <a:noFill/>
        </p:spPr>
        <p:txBody>
          <a:bodyPr wrap="none" rtlCol="0">
            <a:spAutoFit/>
          </a:bodyPr>
          <a:lstStyle/>
          <a:p>
            <a:r>
              <a:rPr lang="en-US" sz="1400" kern="0" dirty="0">
                <a:solidFill>
                  <a:srgbClr val="000000"/>
                </a:solidFill>
                <a:latin typeface="Arial"/>
                <a:cs typeface="Arial"/>
                <a:sym typeface="Arial"/>
                <a:rtl val="0"/>
              </a:rPr>
              <a:t>457 BC</a:t>
            </a:r>
          </a:p>
        </p:txBody>
      </p:sp>
      <p:pic>
        <p:nvPicPr>
          <p:cNvPr id="17" name="Picture 3" descr="O:\OT Lessons-Danny\Prophets and Kings\Sargent-John\Micah Haggai Malacchi Zechariah.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608" r="23332"/>
          <a:stretch/>
        </p:blipFill>
        <p:spPr bwMode="auto">
          <a:xfrm>
            <a:off x="8507825" y="5006916"/>
            <a:ext cx="365760" cy="13756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16200000">
            <a:off x="8289794" y="5838546"/>
            <a:ext cx="801823" cy="307777"/>
          </a:xfrm>
          <a:prstGeom prst="rect">
            <a:avLst/>
          </a:prstGeom>
          <a:noFill/>
        </p:spPr>
        <p:txBody>
          <a:bodyPr wrap="none" rtlCol="0">
            <a:spAutoFit/>
          </a:bodyPr>
          <a:lstStyle/>
          <a:p>
            <a:r>
              <a:rPr lang="en-US" sz="1400" kern="0" dirty="0">
                <a:solidFill>
                  <a:prstClr val="white"/>
                </a:solidFill>
                <a:latin typeface="Arial"/>
                <a:cs typeface="Arial"/>
                <a:sym typeface="Arial"/>
                <a:rtl val="0"/>
              </a:rPr>
              <a:t>Malachi</a:t>
            </a:r>
          </a:p>
        </p:txBody>
      </p:sp>
      <p:sp>
        <p:nvSpPr>
          <p:cNvPr id="18" name="TextBox 17"/>
          <p:cNvSpPr txBox="1"/>
          <p:nvPr/>
        </p:nvSpPr>
        <p:spPr>
          <a:xfrm>
            <a:off x="6909249" y="6074785"/>
            <a:ext cx="1140056" cy="307777"/>
          </a:xfrm>
          <a:prstGeom prst="rect">
            <a:avLst/>
          </a:prstGeom>
          <a:noFill/>
        </p:spPr>
        <p:txBody>
          <a:bodyPr wrap="none" rtlCol="0">
            <a:spAutoFit/>
          </a:bodyPr>
          <a:lstStyle/>
          <a:p>
            <a:r>
              <a:rPr lang="en-US" sz="1400" kern="0" dirty="0">
                <a:solidFill>
                  <a:srgbClr val="000000"/>
                </a:solidFill>
                <a:latin typeface="Arial"/>
                <a:cs typeface="Arial"/>
                <a:sym typeface="Arial"/>
                <a:rtl val="0"/>
              </a:rPr>
              <a:t>444-425 BC</a:t>
            </a:r>
          </a:p>
        </p:txBody>
      </p:sp>
      <p:sp>
        <p:nvSpPr>
          <p:cNvPr id="19" name="TextBox 18"/>
          <p:cNvSpPr txBox="1"/>
          <p:nvPr/>
        </p:nvSpPr>
        <p:spPr>
          <a:xfrm rot="16415321">
            <a:off x="7365958" y="3550692"/>
            <a:ext cx="2682145" cy="307777"/>
          </a:xfrm>
          <a:prstGeom prst="rect">
            <a:avLst/>
          </a:prstGeom>
          <a:noFill/>
        </p:spPr>
        <p:txBody>
          <a:bodyPr wrap="none" rtlCol="0">
            <a:spAutoFit/>
          </a:bodyPr>
          <a:lstStyle/>
          <a:p>
            <a:r>
              <a:rPr lang="en-US" sz="1400" kern="0" dirty="0">
                <a:solidFill>
                  <a:srgbClr val="000000"/>
                </a:solidFill>
                <a:latin typeface="Arial"/>
                <a:cs typeface="Arial"/>
                <a:sym typeface="Arial"/>
                <a:rtl val="0"/>
              </a:rPr>
              <a:t>You rob God &amp; Priest corrupted</a:t>
            </a:r>
          </a:p>
        </p:txBody>
      </p:sp>
    </p:spTree>
    <p:extLst>
      <p:ext uri="{BB962C8B-B14F-4D97-AF65-F5344CB8AC3E}">
        <p14:creationId xmlns:p14="http://schemas.microsoft.com/office/powerpoint/2010/main" val="88565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Dates/Books of Return from Exile</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422" y="1550504"/>
            <a:ext cx="7349741" cy="221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422" y="3951799"/>
            <a:ext cx="7335082" cy="220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245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a:t>Kings of United &amp; Divided Kingdom</a:t>
            </a:r>
          </a:p>
        </p:txBody>
      </p:sp>
      <p:sp>
        <p:nvSpPr>
          <p:cNvPr id="72708" name="TextBox 3"/>
          <p:cNvSpPr txBox="1">
            <a:spLocks noChangeArrowheads="1"/>
          </p:cNvSpPr>
          <p:nvPr/>
        </p:nvSpPr>
        <p:spPr bwMode="auto">
          <a:xfrm>
            <a:off x="52520" y="715200"/>
            <a:ext cx="10316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United </a:t>
            </a:r>
          </a:p>
          <a:p>
            <a:pPr eaLnBrk="1" fontAlgn="base" hangingPunct="1">
              <a:spcBef>
                <a:spcPct val="0"/>
              </a:spcBef>
              <a:spcAft>
                <a:spcPct val="0"/>
              </a:spcAft>
              <a:buFontTx/>
              <a:buNone/>
            </a:pPr>
            <a:r>
              <a:rPr lang="en-US" altLang="en-US" sz="1800" b="1">
                <a:solidFill>
                  <a:srgbClr val="17375E"/>
                </a:solidFill>
                <a:cs typeface="Arial" pitchFamily="34" charset="0"/>
              </a:rPr>
              <a:t>Kingdom</a:t>
            </a:r>
          </a:p>
        </p:txBody>
      </p:sp>
      <p:sp>
        <p:nvSpPr>
          <p:cNvPr id="72709" name="TextBox 4"/>
          <p:cNvSpPr txBox="1">
            <a:spLocks noChangeArrowheads="1"/>
          </p:cNvSpPr>
          <p:nvPr/>
        </p:nvSpPr>
        <p:spPr bwMode="auto">
          <a:xfrm>
            <a:off x="77788" y="2228072"/>
            <a:ext cx="140811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Saul</a:t>
            </a:r>
          </a:p>
          <a:p>
            <a:pPr eaLnBrk="1" fontAlgn="base" hangingPunct="1">
              <a:spcBef>
                <a:spcPct val="0"/>
              </a:spcBef>
              <a:spcAft>
                <a:spcPct val="0"/>
              </a:spcAft>
              <a:buFontTx/>
              <a:buNone/>
            </a:pPr>
            <a:r>
              <a:rPr lang="en-US" altLang="en-US" sz="1800">
                <a:solidFill>
                  <a:srgbClr val="000000"/>
                </a:solidFill>
                <a:cs typeface="Arial" pitchFamily="34" charset="0"/>
              </a:rPr>
              <a:t>(1050-1010)</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b="1">
                <a:solidFill>
                  <a:srgbClr val="000000"/>
                </a:solidFill>
                <a:cs typeface="Arial" pitchFamily="34" charset="0"/>
              </a:rPr>
              <a:t>   David</a:t>
            </a:r>
          </a:p>
          <a:p>
            <a:pPr eaLnBrk="1" fontAlgn="base" hangingPunct="1">
              <a:spcBef>
                <a:spcPct val="0"/>
              </a:spcBef>
              <a:spcAft>
                <a:spcPct val="0"/>
              </a:spcAft>
              <a:buFontTx/>
              <a:buNone/>
            </a:pPr>
            <a:r>
              <a:rPr lang="en-US" altLang="en-US" sz="1800">
                <a:solidFill>
                  <a:srgbClr val="000000"/>
                </a:solidFill>
                <a:cs typeface="Arial" pitchFamily="34" charset="0"/>
              </a:rPr>
              <a:t>   (1010-970)</a:t>
            </a:r>
          </a:p>
          <a:p>
            <a:pPr eaLnBrk="1" fontAlgn="base" hangingPunct="1">
              <a:spcBef>
                <a:spcPct val="0"/>
              </a:spcBef>
              <a:spcAft>
                <a:spcPct val="0"/>
              </a:spcAft>
              <a:buFontTx/>
              <a:buNone/>
            </a:pPr>
            <a:r>
              <a:rPr lang="en-US" altLang="en-US" sz="1800" b="1">
                <a:solidFill>
                  <a:srgbClr val="000000"/>
                </a:solidFill>
                <a:cs typeface="Arial" pitchFamily="34" charset="0"/>
              </a:rPr>
              <a:t>   Solomon</a:t>
            </a:r>
          </a:p>
          <a:p>
            <a:pPr eaLnBrk="1" fontAlgn="base" hangingPunct="1">
              <a:spcBef>
                <a:spcPct val="0"/>
              </a:spcBef>
              <a:spcAft>
                <a:spcPct val="0"/>
              </a:spcAft>
              <a:buFontTx/>
              <a:buNone/>
            </a:pPr>
            <a:r>
              <a:rPr lang="en-US" altLang="en-US" sz="1800">
                <a:solidFill>
                  <a:srgbClr val="000000"/>
                </a:solidFill>
                <a:cs typeface="Arial" pitchFamily="34" charset="0"/>
              </a:rPr>
              <a:t>   (970-930)</a:t>
            </a:r>
          </a:p>
        </p:txBody>
      </p:sp>
      <p:sp>
        <p:nvSpPr>
          <p:cNvPr id="72710" name="TextBox 6"/>
          <p:cNvSpPr txBox="1">
            <a:spLocks noChangeArrowheads="1"/>
          </p:cNvSpPr>
          <p:nvPr/>
        </p:nvSpPr>
        <p:spPr bwMode="auto">
          <a:xfrm>
            <a:off x="1652588" y="715105"/>
            <a:ext cx="1813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9" y="715105"/>
            <a:ext cx="135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Alone</a:t>
            </a:r>
          </a:p>
        </p:txBody>
      </p:sp>
      <p:sp>
        <p:nvSpPr>
          <p:cNvPr id="72713" name="TextBox 10"/>
          <p:cNvSpPr txBox="1">
            <a:spLocks noChangeArrowheads="1"/>
          </p:cNvSpPr>
          <p:nvPr/>
        </p:nvSpPr>
        <p:spPr bwMode="auto">
          <a:xfrm>
            <a:off x="1500222" y="1085090"/>
            <a:ext cx="191052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Israel</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14" name="TextBox 12"/>
          <p:cNvSpPr txBox="1">
            <a:spLocks noChangeArrowheads="1"/>
          </p:cNvSpPr>
          <p:nvPr/>
        </p:nvSpPr>
        <p:spPr bwMode="auto">
          <a:xfrm>
            <a:off x="1804988" y="1734374"/>
            <a:ext cx="140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Jereboam</a:t>
            </a:r>
          </a:p>
          <a:p>
            <a:pPr eaLnBrk="1" fontAlgn="base" hangingPunct="1">
              <a:spcBef>
                <a:spcPct val="0"/>
              </a:spcBef>
              <a:spcAft>
                <a:spcPct val="0"/>
              </a:spcAft>
              <a:buFontTx/>
              <a:buNone/>
            </a:pPr>
            <a:r>
              <a:rPr lang="en-US" altLang="en-US" sz="1800" b="1">
                <a:solidFill>
                  <a:srgbClr val="000000"/>
                </a:solidFill>
                <a:cs typeface="Arial" pitchFamily="34" charset="0"/>
              </a:rPr>
              <a:t>Nadab</a:t>
            </a:r>
          </a:p>
        </p:txBody>
      </p:sp>
      <p:sp>
        <p:nvSpPr>
          <p:cNvPr id="72715" name="TextBox 13"/>
          <p:cNvSpPr txBox="1">
            <a:spLocks noChangeArrowheads="1"/>
          </p:cNvSpPr>
          <p:nvPr/>
        </p:nvSpPr>
        <p:spPr bwMode="auto">
          <a:xfrm>
            <a:off x="1500189" y="1734281"/>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t>
            </a:r>
          </a:p>
        </p:txBody>
      </p:sp>
      <p:sp>
        <p:nvSpPr>
          <p:cNvPr id="72716" name="TextBox 14"/>
          <p:cNvSpPr txBox="1">
            <a:spLocks noChangeArrowheads="1"/>
          </p:cNvSpPr>
          <p:nvPr/>
        </p:nvSpPr>
        <p:spPr bwMode="auto">
          <a:xfrm>
            <a:off x="2185988" y="2383665"/>
            <a:ext cx="140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Baasha</a:t>
            </a:r>
          </a:p>
          <a:p>
            <a:pPr eaLnBrk="1" fontAlgn="base" hangingPunct="1">
              <a:spcBef>
                <a:spcPct val="0"/>
              </a:spcBef>
              <a:spcAft>
                <a:spcPct val="0"/>
              </a:spcAft>
              <a:buFontTx/>
              <a:buNone/>
            </a:pPr>
            <a:r>
              <a:rPr lang="en-US" altLang="en-US" sz="1800" b="1">
                <a:solidFill>
                  <a:srgbClr val="000000"/>
                </a:solidFill>
                <a:cs typeface="Arial" pitchFamily="34" charset="0"/>
              </a:rPr>
              <a:t>Elah</a:t>
            </a:r>
          </a:p>
        </p:txBody>
      </p:sp>
      <p:sp>
        <p:nvSpPr>
          <p:cNvPr id="72717" name="TextBox 15"/>
          <p:cNvSpPr txBox="1">
            <a:spLocks noChangeArrowheads="1"/>
          </p:cNvSpPr>
          <p:nvPr/>
        </p:nvSpPr>
        <p:spPr bwMode="auto">
          <a:xfrm>
            <a:off x="1881189" y="2383567"/>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2</a:t>
            </a:r>
          </a:p>
        </p:txBody>
      </p:sp>
      <p:sp>
        <p:nvSpPr>
          <p:cNvPr id="72718" name="TextBox 16"/>
          <p:cNvSpPr txBox="1">
            <a:spLocks noChangeArrowheads="1"/>
          </p:cNvSpPr>
          <p:nvPr/>
        </p:nvSpPr>
        <p:spPr bwMode="auto">
          <a:xfrm>
            <a:off x="2454303" y="2953578"/>
            <a:ext cx="1408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Zimri ~ 885</a:t>
            </a:r>
          </a:p>
          <a:p>
            <a:pPr eaLnBrk="1" fontAlgn="base" hangingPunct="1">
              <a:spcBef>
                <a:spcPct val="0"/>
              </a:spcBef>
              <a:spcAft>
                <a:spcPct val="0"/>
              </a:spcAft>
              <a:buFontTx/>
              <a:buNone/>
            </a:pPr>
            <a:r>
              <a:rPr lang="en-US" altLang="en-US" sz="1800" b="1">
                <a:solidFill>
                  <a:srgbClr val="000000"/>
                </a:solidFill>
                <a:cs typeface="Arial" pitchFamily="34" charset="0"/>
              </a:rPr>
              <a:t>Tibni</a:t>
            </a:r>
          </a:p>
        </p:txBody>
      </p:sp>
      <p:sp>
        <p:nvSpPr>
          <p:cNvPr id="72719" name="TextBox 18"/>
          <p:cNvSpPr txBox="1">
            <a:spLocks noChangeArrowheads="1"/>
          </p:cNvSpPr>
          <p:nvPr/>
        </p:nvSpPr>
        <p:spPr bwMode="auto">
          <a:xfrm>
            <a:off x="1500191" y="3658420"/>
            <a:ext cx="1958549"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Judah</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20" name="TextBox 19"/>
          <p:cNvSpPr txBox="1">
            <a:spLocks noChangeArrowheads="1"/>
          </p:cNvSpPr>
          <p:nvPr/>
        </p:nvSpPr>
        <p:spPr bwMode="auto">
          <a:xfrm>
            <a:off x="1804988" y="4304521"/>
            <a:ext cx="14081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Rehoboam</a:t>
            </a:r>
          </a:p>
          <a:p>
            <a:pPr eaLnBrk="1" fontAlgn="base" hangingPunct="1">
              <a:spcBef>
                <a:spcPct val="0"/>
              </a:spcBef>
              <a:spcAft>
                <a:spcPct val="0"/>
              </a:spcAft>
              <a:buFontTx/>
              <a:buNone/>
            </a:pPr>
            <a:r>
              <a:rPr lang="en-US" altLang="en-US" sz="1800" b="1">
                <a:solidFill>
                  <a:srgbClr val="000000"/>
                </a:solidFill>
                <a:cs typeface="Arial" pitchFamily="34" charset="0"/>
              </a:rPr>
              <a:t>Abijam</a:t>
            </a:r>
          </a:p>
          <a:p>
            <a:pPr eaLnBrk="1" fontAlgn="base" hangingPunct="1">
              <a:spcBef>
                <a:spcPct val="0"/>
              </a:spcBef>
              <a:spcAft>
                <a:spcPct val="0"/>
              </a:spcAft>
              <a:buFontTx/>
              <a:buNone/>
            </a:pPr>
            <a:r>
              <a:rPr lang="en-US" altLang="en-US" sz="1800" b="1">
                <a:solidFill>
                  <a:srgbClr val="000000"/>
                </a:solidFill>
                <a:cs typeface="Arial" pitchFamily="34" charset="0"/>
              </a:rPr>
              <a:t>Asa</a:t>
            </a:r>
          </a:p>
          <a:p>
            <a:pPr eaLnBrk="1" fontAlgn="base" hangingPunct="1">
              <a:spcBef>
                <a:spcPct val="0"/>
              </a:spcBef>
              <a:spcAft>
                <a:spcPct val="0"/>
              </a:spcAft>
              <a:buFontTx/>
              <a:buNone/>
            </a:pPr>
            <a:r>
              <a:rPr lang="en-US" altLang="en-US" sz="1800">
                <a:solidFill>
                  <a:srgbClr val="000000"/>
                </a:solidFill>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745" y="108509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23" name="TextBox 22"/>
          <p:cNvSpPr txBox="1">
            <a:spLocks noChangeArrowheads="1"/>
          </p:cNvSpPr>
          <p:nvPr/>
        </p:nvSpPr>
        <p:spPr bwMode="auto">
          <a:xfrm>
            <a:off x="4014788" y="1770792"/>
            <a:ext cx="1066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Omri</a:t>
            </a:r>
          </a:p>
          <a:p>
            <a:pPr eaLnBrk="1" fontAlgn="base" hangingPunct="1">
              <a:spcBef>
                <a:spcPct val="0"/>
              </a:spcBef>
              <a:spcAft>
                <a:spcPct val="0"/>
              </a:spcAft>
              <a:buFontTx/>
              <a:buNone/>
            </a:pPr>
            <a:r>
              <a:rPr lang="en-US" altLang="en-US" sz="1800" b="1">
                <a:solidFill>
                  <a:srgbClr val="000000"/>
                </a:solidFill>
                <a:cs typeface="Arial" pitchFamily="34" charset="0"/>
              </a:rPr>
              <a:t>Ahab</a:t>
            </a:r>
          </a:p>
          <a:p>
            <a:pPr eaLnBrk="1" fontAlgn="base" hangingPunct="1">
              <a:spcBef>
                <a:spcPct val="0"/>
              </a:spcBef>
              <a:spcAft>
                <a:spcPct val="0"/>
              </a:spcAft>
              <a:buFontTx/>
              <a:buNone/>
            </a:pPr>
            <a:r>
              <a:rPr lang="en-US" altLang="en-US" sz="1800">
                <a:solidFill>
                  <a:srgbClr val="000000"/>
                </a:solidFill>
                <a:cs typeface="Arial" pitchFamily="34" charset="0"/>
              </a:rPr>
              <a:t>(874-853)</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Jehoram</a:t>
            </a:r>
          </a:p>
        </p:txBody>
      </p:sp>
      <p:sp>
        <p:nvSpPr>
          <p:cNvPr id="72724" name="TextBox 23"/>
          <p:cNvSpPr txBox="1">
            <a:spLocks noChangeArrowheads="1"/>
          </p:cNvSpPr>
          <p:nvPr/>
        </p:nvSpPr>
        <p:spPr bwMode="auto">
          <a:xfrm>
            <a:off x="3709989" y="1770792"/>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3</a:t>
            </a:r>
          </a:p>
        </p:txBody>
      </p:sp>
      <p:sp>
        <p:nvSpPr>
          <p:cNvPr id="72725" name="TextBox 24"/>
          <p:cNvSpPr txBox="1">
            <a:spLocks noChangeArrowheads="1"/>
          </p:cNvSpPr>
          <p:nvPr/>
        </p:nvSpPr>
        <p:spPr bwMode="auto">
          <a:xfrm>
            <a:off x="3800607" y="4304442"/>
            <a:ext cx="14081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Jehosphat</a:t>
            </a:r>
          </a:p>
          <a:p>
            <a:pPr eaLnBrk="1" fontAlgn="base" hangingPunct="1">
              <a:spcBef>
                <a:spcPct val="0"/>
              </a:spcBef>
              <a:spcAft>
                <a:spcPct val="0"/>
              </a:spcAft>
              <a:buFontTx/>
              <a:buNone/>
            </a:pPr>
            <a:r>
              <a:rPr lang="en-US" altLang="en-US" sz="1800">
                <a:solidFill>
                  <a:srgbClr val="000000"/>
                </a:solidFill>
                <a:cs typeface="Arial" pitchFamily="34" charset="0"/>
              </a:rPr>
              <a:t>(873-848)</a:t>
            </a:r>
          </a:p>
          <a:p>
            <a:pPr eaLnBrk="1" fontAlgn="base" hangingPunct="1">
              <a:spcBef>
                <a:spcPct val="0"/>
              </a:spcBef>
              <a:spcAft>
                <a:spcPct val="0"/>
              </a:spcAft>
              <a:buFontTx/>
              <a:buNone/>
            </a:pPr>
            <a:r>
              <a:rPr lang="en-US" altLang="en-US" sz="1800" b="1">
                <a:solidFill>
                  <a:srgbClr val="000000"/>
                </a:solidFill>
                <a:cs typeface="Arial" pitchFamily="34" charset="0"/>
              </a:rPr>
              <a:t>Jehoram</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9" y="108509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28" name="TextBox 27"/>
          <p:cNvSpPr txBox="1">
            <a:spLocks noChangeArrowheads="1"/>
          </p:cNvSpPr>
          <p:nvPr/>
        </p:nvSpPr>
        <p:spPr bwMode="auto">
          <a:xfrm>
            <a:off x="4979989" y="1672367"/>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4</a:t>
            </a:r>
          </a:p>
        </p:txBody>
      </p:sp>
      <p:sp>
        <p:nvSpPr>
          <p:cNvPr id="72729" name="TextBox 28"/>
          <p:cNvSpPr txBox="1">
            <a:spLocks noChangeArrowheads="1"/>
          </p:cNvSpPr>
          <p:nvPr/>
        </p:nvSpPr>
        <p:spPr bwMode="auto">
          <a:xfrm>
            <a:off x="5157788" y="1672368"/>
            <a:ext cx="1295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(841-814)</a:t>
            </a:r>
          </a:p>
          <a:p>
            <a:pPr eaLnBrk="1" fontAlgn="base" hangingPunct="1">
              <a:spcBef>
                <a:spcPct val="0"/>
              </a:spcBef>
              <a:spcAft>
                <a:spcPct val="0"/>
              </a:spcAft>
              <a:buFontTx/>
              <a:buNone/>
            </a:pPr>
            <a:r>
              <a:rPr lang="en-US" altLang="en-US" sz="1800" b="1">
                <a:solidFill>
                  <a:srgbClr val="000000"/>
                </a:solidFill>
                <a:cs typeface="Arial" pitchFamily="34" charset="0"/>
              </a:rPr>
              <a:t>Jehoahaz</a:t>
            </a:r>
          </a:p>
          <a:p>
            <a:pPr eaLnBrk="1" fontAlgn="base" hangingPunct="1">
              <a:spcBef>
                <a:spcPct val="0"/>
              </a:spcBef>
              <a:spcAft>
                <a:spcPct val="0"/>
              </a:spcAft>
              <a:buFontTx/>
              <a:buNone/>
            </a:pPr>
            <a:r>
              <a:rPr lang="en-US" altLang="en-US" sz="1800" b="1">
                <a:solidFill>
                  <a:srgbClr val="000000"/>
                </a:solidFill>
                <a:cs typeface="Arial" pitchFamily="34" charset="0"/>
              </a:rPr>
              <a:t>Jehoash</a:t>
            </a:r>
          </a:p>
          <a:p>
            <a:pPr eaLnBrk="1" fontAlgn="base" hangingPunct="1">
              <a:spcBef>
                <a:spcPct val="0"/>
              </a:spcBef>
              <a:spcAft>
                <a:spcPct val="0"/>
              </a:spcAft>
              <a:buFontTx/>
              <a:buNone/>
            </a:pPr>
            <a:r>
              <a:rPr lang="en-US" altLang="en-US" sz="1800" b="1">
                <a:solidFill>
                  <a:srgbClr val="000000"/>
                </a:solidFill>
                <a:cs typeface="Arial" pitchFamily="34" charset="0"/>
              </a:rPr>
              <a:t>Jereboam II</a:t>
            </a:r>
          </a:p>
          <a:p>
            <a:pPr eaLnBrk="1" fontAlgn="base" hangingPunct="1">
              <a:spcBef>
                <a:spcPct val="0"/>
              </a:spcBef>
              <a:spcAft>
                <a:spcPct val="0"/>
              </a:spcAft>
              <a:buFontTx/>
              <a:buNone/>
            </a:pPr>
            <a:r>
              <a:rPr lang="en-US" altLang="en-US" sz="1800">
                <a:solidFill>
                  <a:srgbClr val="000000"/>
                </a:solidFill>
                <a:cs typeface="Arial" pitchFamily="34" charset="0"/>
              </a:rPr>
              <a:t>(793-753)</a:t>
            </a:r>
          </a:p>
          <a:p>
            <a:pPr eaLnBrk="1" fontAlgn="base" hangingPunct="1">
              <a:spcBef>
                <a:spcPct val="0"/>
              </a:spcBef>
              <a:spcAft>
                <a:spcPct val="0"/>
              </a:spcAft>
              <a:buFontTx/>
              <a:buNone/>
            </a:pPr>
            <a:r>
              <a:rPr lang="en-US" altLang="en-US" sz="1800" b="1">
                <a:solidFill>
                  <a:srgbClr val="000000"/>
                </a:solidFill>
                <a:cs typeface="Arial" pitchFamily="34" charset="0"/>
              </a:rPr>
              <a:t>Zechariah</a:t>
            </a:r>
          </a:p>
          <a:p>
            <a:pPr eaLnBrk="1" fontAlgn="base" hangingPunct="1">
              <a:spcBef>
                <a:spcPct val="0"/>
              </a:spcBef>
              <a:spcAft>
                <a:spcPct val="0"/>
              </a:spcAft>
              <a:buFontTx/>
              <a:buNone/>
            </a:pPr>
            <a:endParaRPr lang="en-US" altLang="en-US" sz="1800" b="1">
              <a:solidFill>
                <a:srgbClr val="000000"/>
              </a:solidFill>
              <a:cs typeface="Arial" pitchFamily="34" charset="0"/>
            </a:endParaRPr>
          </a:p>
        </p:txBody>
      </p:sp>
      <p:sp>
        <p:nvSpPr>
          <p:cNvPr id="72730" name="TextBox 30"/>
          <p:cNvSpPr txBox="1">
            <a:spLocks noChangeArrowheads="1"/>
          </p:cNvSpPr>
          <p:nvPr/>
        </p:nvSpPr>
        <p:spPr bwMode="auto">
          <a:xfrm>
            <a:off x="3760920" y="365842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31" name="TextBox 31"/>
          <p:cNvSpPr txBox="1">
            <a:spLocks noChangeArrowheads="1"/>
          </p:cNvSpPr>
          <p:nvPr/>
        </p:nvSpPr>
        <p:spPr bwMode="auto">
          <a:xfrm>
            <a:off x="5056204" y="3675882"/>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32" name="TextBox 33"/>
          <p:cNvSpPr txBox="1">
            <a:spLocks noChangeArrowheads="1"/>
          </p:cNvSpPr>
          <p:nvPr/>
        </p:nvSpPr>
        <p:spPr bwMode="auto">
          <a:xfrm>
            <a:off x="4980015" y="4304521"/>
            <a:ext cx="1673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Joash</a:t>
            </a:r>
          </a:p>
          <a:p>
            <a:pPr eaLnBrk="1" fontAlgn="base" hangingPunct="1">
              <a:spcBef>
                <a:spcPct val="0"/>
              </a:spcBef>
              <a:spcAft>
                <a:spcPct val="0"/>
              </a:spcAft>
              <a:buFontTx/>
              <a:buNone/>
            </a:pPr>
            <a:r>
              <a:rPr lang="en-US" altLang="en-US" sz="1800" b="1">
                <a:solidFill>
                  <a:srgbClr val="000000"/>
                </a:solidFill>
                <a:cs typeface="Arial" pitchFamily="34" charset="0"/>
              </a:rPr>
              <a:t>Amaziah</a:t>
            </a:r>
          </a:p>
          <a:p>
            <a:pPr eaLnBrk="1" fontAlgn="base" hangingPunct="1">
              <a:spcBef>
                <a:spcPct val="0"/>
              </a:spcBef>
              <a:spcAft>
                <a:spcPct val="0"/>
              </a:spcAft>
              <a:buFontTx/>
              <a:buNone/>
            </a:pPr>
            <a:r>
              <a:rPr lang="en-US" altLang="en-US" sz="1800" b="1">
                <a:solidFill>
                  <a:srgbClr val="000000"/>
                </a:solidFill>
                <a:cs typeface="Arial" pitchFamily="34" charset="0"/>
              </a:rPr>
              <a:t>Azariah/Uzziah</a:t>
            </a:r>
          </a:p>
          <a:p>
            <a:pPr eaLnBrk="1" fontAlgn="base" hangingPunct="1">
              <a:spcBef>
                <a:spcPct val="0"/>
              </a:spcBef>
              <a:spcAft>
                <a:spcPct val="0"/>
              </a:spcAft>
              <a:buFontTx/>
              <a:buNone/>
            </a:pPr>
            <a:r>
              <a:rPr lang="en-US" altLang="en-US" sz="1800">
                <a:solidFill>
                  <a:srgbClr val="000000"/>
                </a:solidFill>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5090"/>
            <a:ext cx="111626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Shallum</a:t>
            </a: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Menahem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Pekaiah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Hosea</a:t>
            </a:r>
          </a:p>
          <a:p>
            <a:pPr eaLnBrk="1" fontAlgn="base" hangingPunct="1">
              <a:spcBef>
                <a:spcPct val="0"/>
              </a:spcBef>
              <a:spcAft>
                <a:spcPct val="0"/>
              </a:spcAft>
              <a:buFontTx/>
              <a:buNone/>
            </a:pPr>
            <a:r>
              <a:rPr lang="en-US" altLang="en-US" sz="1800" dirty="0">
                <a:solidFill>
                  <a:srgbClr val="000000"/>
                </a:solidFill>
                <a:cs typeface="Arial" pitchFamily="34" charset="0"/>
              </a:rPr>
              <a:t>(732-722)</a:t>
            </a:r>
          </a:p>
        </p:txBody>
      </p:sp>
      <p:sp>
        <p:nvSpPr>
          <p:cNvPr id="72737" name="TextBox 38"/>
          <p:cNvSpPr txBox="1">
            <a:spLocks noChangeArrowheads="1"/>
          </p:cNvSpPr>
          <p:nvPr/>
        </p:nvSpPr>
        <p:spPr bwMode="auto">
          <a:xfrm>
            <a:off x="6588142" y="4482242"/>
            <a:ext cx="11795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err="1">
                <a:solidFill>
                  <a:srgbClr val="000000"/>
                </a:solidFill>
                <a:cs typeface="Arial" pitchFamily="34" charset="0"/>
              </a:rPr>
              <a:t>Jotham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Ahaz</a:t>
            </a:r>
          </a:p>
          <a:p>
            <a:pPr eaLnBrk="1" fontAlgn="base" hangingPunct="1">
              <a:spcBef>
                <a:spcPct val="0"/>
              </a:spcBef>
              <a:spcAft>
                <a:spcPct val="0"/>
              </a:spcAft>
              <a:buFontTx/>
              <a:buNone/>
            </a:pPr>
            <a:r>
              <a:rPr lang="en-US" altLang="en-US" sz="1800" b="1" dirty="0">
                <a:solidFill>
                  <a:srgbClr val="000000"/>
                </a:solidFill>
                <a:cs typeface="Arial" pitchFamily="34" charset="0"/>
              </a:rPr>
              <a:t>Hezekiah</a:t>
            </a:r>
            <a:endParaRPr lang="en-US" altLang="en-US" sz="1800" dirty="0">
              <a:solidFill>
                <a:srgbClr val="000000"/>
              </a:solidFill>
              <a:cs typeface="Arial" pitchFamily="34" charset="0"/>
            </a:endParaRPr>
          </a:p>
        </p:txBody>
      </p:sp>
      <p:sp>
        <p:nvSpPr>
          <p:cNvPr id="72738" name="TextBox 39"/>
          <p:cNvSpPr txBox="1">
            <a:spLocks noChangeArrowheads="1"/>
          </p:cNvSpPr>
          <p:nvPr/>
        </p:nvSpPr>
        <p:spPr bwMode="auto">
          <a:xfrm>
            <a:off x="7837488" y="1487501"/>
            <a:ext cx="11795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Hezekiah</a:t>
            </a:r>
          </a:p>
          <a:p>
            <a:pPr eaLnBrk="1" fontAlgn="base" hangingPunct="1">
              <a:spcBef>
                <a:spcPct val="0"/>
              </a:spcBef>
              <a:spcAft>
                <a:spcPct val="0"/>
              </a:spcAft>
              <a:buFontTx/>
              <a:buNone/>
            </a:pPr>
            <a:r>
              <a:rPr lang="en-US" altLang="en-US" sz="1800">
                <a:solidFill>
                  <a:srgbClr val="000000"/>
                </a:solidFill>
                <a:cs typeface="Arial" pitchFamily="34" charset="0"/>
              </a:rPr>
              <a:t>(728-686)</a:t>
            </a:r>
          </a:p>
          <a:p>
            <a:pPr eaLnBrk="1" fontAlgn="base" hangingPunct="1">
              <a:spcBef>
                <a:spcPct val="0"/>
              </a:spcBef>
              <a:spcAft>
                <a:spcPct val="0"/>
              </a:spcAft>
              <a:buFontTx/>
              <a:buNone/>
            </a:pPr>
            <a:r>
              <a:rPr lang="en-US" altLang="en-US" sz="1800" b="1">
                <a:solidFill>
                  <a:srgbClr val="000000"/>
                </a:solidFill>
                <a:cs typeface="Arial" pitchFamily="34" charset="0"/>
              </a:rPr>
              <a:t>Manasseh</a:t>
            </a:r>
          </a:p>
          <a:p>
            <a:pPr eaLnBrk="1" fontAlgn="base" hangingPunct="1">
              <a:spcBef>
                <a:spcPct val="0"/>
              </a:spcBef>
              <a:spcAft>
                <a:spcPct val="0"/>
              </a:spcAft>
              <a:buFontTx/>
              <a:buNone/>
            </a:pPr>
            <a:r>
              <a:rPr lang="en-US" altLang="en-US" sz="1800" b="1">
                <a:solidFill>
                  <a:srgbClr val="000000"/>
                </a:solidFill>
                <a:cs typeface="Arial" pitchFamily="34" charset="0"/>
              </a:rPr>
              <a:t>Amon</a:t>
            </a:r>
            <a:endParaRPr lang="en-US" altLang="en-US" sz="1800">
              <a:solidFill>
                <a:srgbClr val="000000"/>
              </a:solidFill>
              <a:cs typeface="Arial" pitchFamily="34" charset="0"/>
            </a:endParaRPr>
          </a:p>
        </p:txBody>
      </p:sp>
      <p:sp>
        <p:nvSpPr>
          <p:cNvPr id="72739" name="TextBox 40"/>
          <p:cNvSpPr txBox="1">
            <a:spLocks noChangeArrowheads="1"/>
          </p:cNvSpPr>
          <p:nvPr/>
        </p:nvSpPr>
        <p:spPr bwMode="auto">
          <a:xfrm>
            <a:off x="7874001" y="1119123"/>
            <a:ext cx="1033232"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Hezekiah</a:t>
            </a:r>
          </a:p>
        </p:txBody>
      </p:sp>
      <p:sp>
        <p:nvSpPr>
          <p:cNvPr id="72740" name="TextBox 41"/>
          <p:cNvSpPr txBox="1">
            <a:spLocks noChangeArrowheads="1"/>
          </p:cNvSpPr>
          <p:nvPr/>
        </p:nvSpPr>
        <p:spPr bwMode="auto">
          <a:xfrm>
            <a:off x="7950331" y="2687672"/>
            <a:ext cx="101822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Josiah &amp; </a:t>
            </a:r>
          </a:p>
          <a:p>
            <a:pPr eaLnBrk="1" fontAlgn="base" hangingPunct="1">
              <a:spcBef>
                <a:spcPct val="0"/>
              </a:spcBef>
              <a:spcAft>
                <a:spcPct val="0"/>
              </a:spcAft>
              <a:buFontTx/>
              <a:buNone/>
            </a:pPr>
            <a:r>
              <a:rPr lang="en-US" altLang="en-US" sz="1800">
                <a:solidFill>
                  <a:srgbClr val="000000"/>
                </a:solidFill>
                <a:cs typeface="Arial" pitchFamily="34" charset="0"/>
              </a:rPr>
              <a:t>Sons</a:t>
            </a:r>
          </a:p>
        </p:txBody>
      </p:sp>
      <p:sp>
        <p:nvSpPr>
          <p:cNvPr id="72741" name="TextBox 42"/>
          <p:cNvSpPr txBox="1">
            <a:spLocks noChangeArrowheads="1"/>
          </p:cNvSpPr>
          <p:nvPr/>
        </p:nvSpPr>
        <p:spPr bwMode="auto">
          <a:xfrm>
            <a:off x="7874000" y="3373403"/>
            <a:ext cx="1295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Josiah</a:t>
            </a:r>
          </a:p>
          <a:p>
            <a:pPr eaLnBrk="1" fontAlgn="base" hangingPunct="1">
              <a:spcBef>
                <a:spcPct val="0"/>
              </a:spcBef>
              <a:spcAft>
                <a:spcPct val="0"/>
              </a:spcAft>
              <a:buFontTx/>
              <a:buNone/>
            </a:pPr>
            <a:r>
              <a:rPr lang="en-US" altLang="en-US" sz="1800" dirty="0">
                <a:solidFill>
                  <a:srgbClr val="000000"/>
                </a:solidFill>
                <a:cs typeface="Arial" pitchFamily="34" charset="0"/>
              </a:rPr>
              <a:t>(640-609)</a:t>
            </a:r>
          </a:p>
          <a:p>
            <a:pPr eaLnBrk="1" fontAlgn="base" hangingPunct="1">
              <a:spcBef>
                <a:spcPct val="0"/>
              </a:spcBef>
              <a:spcAft>
                <a:spcPct val="0"/>
              </a:spcAft>
              <a:buFontTx/>
              <a:buNone/>
            </a:pPr>
            <a:r>
              <a:rPr lang="en-US" altLang="en-US" sz="1800" b="1" dirty="0">
                <a:solidFill>
                  <a:srgbClr val="000000"/>
                </a:solidFill>
                <a:cs typeface="Arial" pitchFamily="34" charset="0"/>
              </a:rPr>
              <a:t>Jehoahaz</a:t>
            </a:r>
          </a:p>
          <a:p>
            <a:pPr eaLnBrk="1" fontAlgn="base" hangingPunct="1">
              <a:spcBef>
                <a:spcPct val="0"/>
              </a:spcBef>
              <a:spcAft>
                <a:spcPct val="0"/>
              </a:spcAft>
              <a:buFontTx/>
              <a:buNone/>
            </a:pPr>
            <a:r>
              <a:rPr lang="en-US" altLang="en-US" sz="1800" b="1" dirty="0">
                <a:solidFill>
                  <a:srgbClr val="000000"/>
                </a:solidFill>
                <a:cs typeface="Arial" pitchFamily="34" charset="0"/>
              </a:rPr>
              <a:t>Jehoiakim</a:t>
            </a:r>
          </a:p>
          <a:p>
            <a:pPr eaLnBrk="1" fontAlgn="base" hangingPunct="1">
              <a:spcBef>
                <a:spcPct val="0"/>
              </a:spcBef>
              <a:spcAft>
                <a:spcPct val="0"/>
              </a:spcAft>
              <a:buFontTx/>
              <a:buNone/>
            </a:pPr>
            <a:r>
              <a:rPr lang="en-US" altLang="en-US" sz="1800" b="1" dirty="0">
                <a:solidFill>
                  <a:srgbClr val="000000"/>
                </a:solidFill>
                <a:cs typeface="Arial" pitchFamily="34" charset="0"/>
              </a:rPr>
              <a:t>Jehoiachin</a:t>
            </a:r>
          </a:p>
          <a:p>
            <a:pPr eaLnBrk="1" fontAlgn="base" hangingPunct="1">
              <a:spcBef>
                <a:spcPct val="0"/>
              </a:spcBef>
              <a:spcAft>
                <a:spcPct val="0"/>
              </a:spcAft>
              <a:buFontTx/>
              <a:buNone/>
            </a:pPr>
            <a:r>
              <a:rPr lang="en-US" altLang="en-US" sz="1800" b="1" dirty="0">
                <a:solidFill>
                  <a:srgbClr val="000000"/>
                </a:solidFill>
                <a:cs typeface="Arial" pitchFamily="34" charset="0"/>
              </a:rPr>
              <a:t>Zedekiah</a:t>
            </a:r>
          </a:p>
          <a:p>
            <a:pPr eaLnBrk="1" fontAlgn="base" hangingPunct="1">
              <a:spcBef>
                <a:spcPct val="0"/>
              </a:spcBef>
              <a:spcAft>
                <a:spcPct val="0"/>
              </a:spcAft>
              <a:buFontTx/>
              <a:buNone/>
            </a:pPr>
            <a:r>
              <a:rPr lang="en-US" altLang="en-US" sz="1800" dirty="0">
                <a:solidFill>
                  <a:srgbClr val="000000"/>
                </a:solidFill>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9" y="2045431"/>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5</a:t>
            </a:r>
          </a:p>
        </p:txBody>
      </p:sp>
      <p:sp>
        <p:nvSpPr>
          <p:cNvPr id="72744" name="TextBox 45"/>
          <p:cNvSpPr txBox="1">
            <a:spLocks noChangeArrowheads="1"/>
          </p:cNvSpPr>
          <p:nvPr/>
        </p:nvSpPr>
        <p:spPr bwMode="auto">
          <a:xfrm>
            <a:off x="6616701" y="3680646"/>
            <a:ext cx="111626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Return</a:t>
            </a:r>
          </a:p>
        </p:txBody>
      </p:sp>
      <p:sp>
        <p:nvSpPr>
          <p:cNvPr id="46" name="TextBox 38"/>
          <p:cNvSpPr txBox="1">
            <a:spLocks noChangeArrowheads="1"/>
          </p:cNvSpPr>
          <p:nvPr/>
        </p:nvSpPr>
        <p:spPr bwMode="auto">
          <a:xfrm>
            <a:off x="6535739" y="5723750"/>
            <a:ext cx="2513012" cy="923330"/>
          </a:xfrm>
          <a:prstGeom prst="rect">
            <a:avLst/>
          </a:prstGeom>
          <a:solidFill>
            <a:schemeClr val="bg1"/>
          </a:solidFill>
          <a:ln w="9525">
            <a:solidFill>
              <a:srgbClr val="000000"/>
            </a:solidFill>
            <a:miter lim="800000"/>
            <a:headEnd/>
            <a:tailEnd/>
          </a:ln>
          <a:extLst/>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Zerubbabel </a:t>
            </a:r>
            <a:r>
              <a:rPr lang="en-US" altLang="en-US" sz="1800" dirty="0">
                <a:solidFill>
                  <a:srgbClr val="000000"/>
                </a:solidFill>
                <a:cs typeface="Arial" pitchFamily="34" charset="0"/>
              </a:rPr>
              <a:t>(538-515)</a:t>
            </a: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Ezra </a:t>
            </a:r>
            <a:r>
              <a:rPr lang="en-US" altLang="en-US" sz="1800" dirty="0">
                <a:solidFill>
                  <a:srgbClr val="000000"/>
                </a:solidFill>
                <a:cs typeface="Arial" pitchFamily="34" charset="0"/>
              </a:rPr>
              <a:t>(458-456)</a:t>
            </a:r>
            <a:endParaRPr lang="en-US" altLang="en-US" sz="1800" b="1" dirty="0">
              <a:solidFill>
                <a:srgbClr val="000000"/>
              </a:solidFill>
              <a:cs typeface="Arial" pitchFamily="34" charset="0"/>
            </a:endParaRP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Nehemiah </a:t>
            </a:r>
            <a:r>
              <a:rPr lang="en-US" altLang="en-US" sz="1800" dirty="0">
                <a:solidFill>
                  <a:srgbClr val="000000"/>
                </a:solidFill>
                <a:cs typeface="Arial" pitchFamily="34" charset="0"/>
              </a:rPr>
              <a:t>(444-432)</a:t>
            </a:r>
          </a:p>
        </p:txBody>
      </p:sp>
      <p:sp>
        <p:nvSpPr>
          <p:cNvPr id="2" name="Down Arrow 1"/>
          <p:cNvSpPr/>
          <p:nvPr/>
        </p:nvSpPr>
        <p:spPr>
          <a:xfrm rot="5400000" flipV="1">
            <a:off x="5880205" y="5740662"/>
            <a:ext cx="457200" cy="627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091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altLang="en-US"/>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25" y="185738"/>
            <a:ext cx="8278813"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986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358775"/>
            <a:ext cx="6742113"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1"/>
          <p:cNvSpPr txBox="1">
            <a:spLocks noChangeArrowheads="1"/>
          </p:cNvSpPr>
          <p:nvPr/>
        </p:nvSpPr>
        <p:spPr bwMode="auto">
          <a:xfrm>
            <a:off x="987425" y="4678363"/>
            <a:ext cx="76247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rPr>
              <a:t>Haggai 1:3-6(ESV) </a:t>
            </a:r>
            <a:br>
              <a:rPr lang="en-US" altLang="en-US" sz="1400">
                <a:solidFill>
                  <a:prstClr val="black"/>
                </a:solidFill>
              </a:rPr>
            </a:br>
            <a:r>
              <a:rPr lang="en-US" altLang="en-US" sz="1400" baseline="30000">
                <a:solidFill>
                  <a:prstClr val="black"/>
                </a:solidFill>
              </a:rPr>
              <a:t>3</a:t>
            </a:r>
            <a:r>
              <a:rPr lang="en-US" altLang="en-US" sz="1400">
                <a:solidFill>
                  <a:prstClr val="black"/>
                </a:solidFill>
              </a:rPr>
              <a:t>Then the word of the Lord came by the hand of Haggai the prophet,  </a:t>
            </a:r>
            <a:br>
              <a:rPr lang="en-US" altLang="en-US" sz="1400">
                <a:solidFill>
                  <a:prstClr val="black"/>
                </a:solidFill>
              </a:rPr>
            </a:br>
            <a:r>
              <a:rPr lang="en-US" altLang="en-US" sz="1400" baseline="30000">
                <a:solidFill>
                  <a:prstClr val="black"/>
                </a:solidFill>
              </a:rPr>
              <a:t>4</a:t>
            </a:r>
            <a:r>
              <a:rPr lang="en-US" altLang="en-US" sz="1400">
                <a:solidFill>
                  <a:prstClr val="black"/>
                </a:solidFill>
              </a:rPr>
              <a:t>“Is it a time for you yourselves to dwell in your paneled houses, while this house lies in ruins?  </a:t>
            </a:r>
            <a:br>
              <a:rPr lang="en-US" altLang="en-US" sz="1400">
                <a:solidFill>
                  <a:prstClr val="black"/>
                </a:solidFill>
              </a:rPr>
            </a:br>
            <a:r>
              <a:rPr lang="en-US" altLang="en-US" sz="1400" baseline="30000">
                <a:solidFill>
                  <a:prstClr val="black"/>
                </a:solidFill>
              </a:rPr>
              <a:t>5</a:t>
            </a:r>
            <a:r>
              <a:rPr lang="en-US" altLang="en-US" sz="1400">
                <a:solidFill>
                  <a:prstClr val="black"/>
                </a:solidFill>
              </a:rPr>
              <a:t>Now, therefore, thus says the Lord of hosts: Consider your ways.  </a:t>
            </a:r>
            <a:br>
              <a:rPr lang="en-US" altLang="en-US" sz="1400">
                <a:solidFill>
                  <a:prstClr val="black"/>
                </a:solidFill>
              </a:rPr>
            </a:br>
            <a:r>
              <a:rPr lang="en-US" altLang="en-US" sz="1400" baseline="30000">
                <a:solidFill>
                  <a:prstClr val="black"/>
                </a:solidFill>
              </a:rPr>
              <a:t>6</a:t>
            </a:r>
            <a:r>
              <a:rPr lang="en-US" altLang="en-US" sz="1400">
                <a:solidFill>
                  <a:prstClr val="black"/>
                </a:solidFill>
              </a:rPr>
              <a:t>You have sown much, and harvested little. You eat, but you never have enough; you drink, but you never have your fill. You clothe yourselves, but no one is warm. And he who earns wages does so to put them into a bag with holes. </a:t>
            </a:r>
          </a:p>
        </p:txBody>
      </p:sp>
    </p:spTree>
    <p:extLst>
      <p:ext uri="{BB962C8B-B14F-4D97-AF65-F5344CB8AC3E}">
        <p14:creationId xmlns:p14="http://schemas.microsoft.com/office/powerpoint/2010/main" val="112934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785" y="483081"/>
            <a:ext cx="7895887" cy="547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34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4757" y="47296"/>
            <a:ext cx="4871546" cy="6494085"/>
          </a:xfrm>
          <a:prstGeom prst="rect">
            <a:avLst/>
          </a:prstGeom>
          <a:noFill/>
        </p:spPr>
        <p:txBody>
          <a:bodyPr wrap="square" rtlCol="0">
            <a:spAutoFit/>
          </a:bodyPr>
          <a:lstStyle/>
          <a:p>
            <a:pPr fontAlgn="base">
              <a:spcBef>
                <a:spcPct val="0"/>
              </a:spcBef>
              <a:spcAft>
                <a:spcPct val="0"/>
              </a:spcAft>
            </a:pPr>
            <a:br>
              <a:rPr lang="en-US" sz="1600" dirty="0">
                <a:solidFill>
                  <a:prstClr val="black"/>
                </a:solidFill>
                <a:latin typeface="Arial" pitchFamily="34" charset="0"/>
                <a:cs typeface="Arial" pitchFamily="34" charset="0"/>
              </a:rPr>
            </a:br>
            <a:r>
              <a:rPr lang="en-US" sz="1600" b="1" dirty="0">
                <a:solidFill>
                  <a:prstClr val="black"/>
                </a:solidFill>
                <a:latin typeface="Arial" pitchFamily="34" charset="0"/>
                <a:cs typeface="Arial" pitchFamily="34" charset="0"/>
              </a:rPr>
              <a:t>Zechariah 1:1-6(ESV) </a:t>
            </a:r>
            <a:br>
              <a:rPr lang="en-US" sz="1600" dirty="0">
                <a:solidFill>
                  <a:prstClr val="black"/>
                </a:solidFill>
                <a:latin typeface="Arial" pitchFamily="34" charset="0"/>
                <a:cs typeface="Arial" pitchFamily="34" charset="0"/>
              </a:rPr>
            </a:br>
            <a:r>
              <a:rPr lang="en-US" sz="1600" baseline="30000" dirty="0">
                <a:solidFill>
                  <a:prstClr val="black"/>
                </a:solidFill>
                <a:latin typeface="Arial" pitchFamily="34" charset="0"/>
                <a:cs typeface="Arial" pitchFamily="34" charset="0"/>
              </a:rPr>
              <a:t>1</a:t>
            </a:r>
            <a:r>
              <a:rPr lang="en-US" sz="1600" dirty="0">
                <a:solidFill>
                  <a:prstClr val="black"/>
                </a:solidFill>
                <a:latin typeface="Arial" pitchFamily="34" charset="0"/>
                <a:cs typeface="Arial" pitchFamily="34" charset="0"/>
              </a:rPr>
              <a:t>In the eighth month, in the second year of Darius, the word of the Lord came to the prophet Zechariah, the son of </a:t>
            </a:r>
            <a:r>
              <a:rPr lang="en-US" sz="1600" dirty="0" err="1">
                <a:solidFill>
                  <a:prstClr val="black"/>
                </a:solidFill>
                <a:latin typeface="Arial" pitchFamily="34" charset="0"/>
                <a:cs typeface="Arial" pitchFamily="34" charset="0"/>
              </a:rPr>
              <a:t>Berechiah</a:t>
            </a:r>
            <a:r>
              <a:rPr lang="en-US" sz="1600" dirty="0">
                <a:solidFill>
                  <a:prstClr val="black"/>
                </a:solidFill>
                <a:latin typeface="Arial" pitchFamily="34" charset="0"/>
                <a:cs typeface="Arial" pitchFamily="34" charset="0"/>
              </a:rPr>
              <a:t>, son of </a:t>
            </a:r>
            <a:r>
              <a:rPr lang="en-US" sz="1600" dirty="0" err="1">
                <a:solidFill>
                  <a:prstClr val="black"/>
                </a:solidFill>
                <a:latin typeface="Arial" pitchFamily="34" charset="0"/>
                <a:cs typeface="Arial" pitchFamily="34" charset="0"/>
              </a:rPr>
              <a:t>Iddo</a:t>
            </a:r>
            <a:r>
              <a:rPr lang="en-US" sz="1600" dirty="0">
                <a:solidFill>
                  <a:prstClr val="black"/>
                </a:solidFill>
                <a:latin typeface="Arial" pitchFamily="34" charset="0"/>
                <a:cs typeface="Arial" pitchFamily="34" charset="0"/>
              </a:rPr>
              <a:t>, saying,  </a:t>
            </a:r>
            <a:br>
              <a:rPr lang="en-US" sz="1600" dirty="0">
                <a:solidFill>
                  <a:prstClr val="black"/>
                </a:solidFill>
                <a:latin typeface="Arial" pitchFamily="34" charset="0"/>
                <a:cs typeface="Arial" pitchFamily="34" charset="0"/>
              </a:rPr>
            </a:br>
            <a:r>
              <a:rPr lang="en-US" sz="1600" b="1" baseline="30000" dirty="0">
                <a:solidFill>
                  <a:prstClr val="black"/>
                </a:solidFill>
                <a:latin typeface="Arial" pitchFamily="34" charset="0"/>
                <a:cs typeface="Arial" pitchFamily="34" charset="0"/>
              </a:rPr>
              <a:t>2</a:t>
            </a:r>
            <a:r>
              <a:rPr lang="en-US" sz="1600" b="1" dirty="0">
                <a:solidFill>
                  <a:prstClr val="black"/>
                </a:solidFill>
                <a:latin typeface="Arial" pitchFamily="34" charset="0"/>
                <a:cs typeface="Arial" pitchFamily="34" charset="0"/>
              </a:rPr>
              <a:t>“The Lord was very angry with your fathers.  </a:t>
            </a:r>
            <a:br>
              <a:rPr lang="en-US" sz="1600" dirty="0">
                <a:solidFill>
                  <a:prstClr val="black"/>
                </a:solidFill>
                <a:latin typeface="Arial" pitchFamily="34" charset="0"/>
                <a:cs typeface="Arial" pitchFamily="34" charset="0"/>
              </a:rPr>
            </a:br>
            <a:r>
              <a:rPr lang="en-US" sz="1600" baseline="30000" dirty="0">
                <a:solidFill>
                  <a:prstClr val="black"/>
                </a:solidFill>
                <a:latin typeface="Arial" pitchFamily="34" charset="0"/>
                <a:cs typeface="Arial" pitchFamily="34" charset="0"/>
              </a:rPr>
              <a:t>3</a:t>
            </a:r>
            <a:r>
              <a:rPr lang="en-US" sz="1600" dirty="0">
                <a:solidFill>
                  <a:prstClr val="black"/>
                </a:solidFill>
                <a:latin typeface="Arial" pitchFamily="34" charset="0"/>
                <a:cs typeface="Arial" pitchFamily="34" charset="0"/>
              </a:rPr>
              <a:t>Therefore say to them, </a:t>
            </a:r>
          </a:p>
          <a:p>
            <a:pPr fontAlgn="base">
              <a:spcBef>
                <a:spcPct val="0"/>
              </a:spcBef>
              <a:spcAft>
                <a:spcPct val="0"/>
              </a:spcAft>
            </a:pPr>
            <a:r>
              <a:rPr lang="en-US" sz="1600" dirty="0">
                <a:solidFill>
                  <a:prstClr val="black"/>
                </a:solidFill>
                <a:latin typeface="Arial" pitchFamily="34" charset="0"/>
                <a:cs typeface="Arial" pitchFamily="34" charset="0"/>
              </a:rPr>
              <a:t>Thus declares the Lord of hosts: </a:t>
            </a:r>
            <a:r>
              <a:rPr lang="en-US" sz="1600" u="sng" dirty="0">
                <a:solidFill>
                  <a:prstClr val="black"/>
                </a:solidFill>
                <a:latin typeface="Arial" pitchFamily="34" charset="0"/>
                <a:cs typeface="Arial" pitchFamily="34" charset="0"/>
              </a:rPr>
              <a:t>Return to me, says the Lord of hosts, and I will return to you, says the Lord of hosts.  </a:t>
            </a:r>
            <a:br>
              <a:rPr lang="en-US" sz="1600" u="sng" dirty="0">
                <a:solidFill>
                  <a:prstClr val="black"/>
                </a:solidFill>
                <a:latin typeface="Arial" pitchFamily="34" charset="0"/>
                <a:cs typeface="Arial" pitchFamily="34" charset="0"/>
              </a:rPr>
            </a:br>
            <a:endParaRPr lang="en-US" sz="1600" u="sng" dirty="0">
              <a:solidFill>
                <a:prstClr val="black"/>
              </a:solidFill>
              <a:latin typeface="Arial" pitchFamily="34" charset="0"/>
              <a:cs typeface="Arial" pitchFamily="34" charset="0"/>
            </a:endParaRPr>
          </a:p>
          <a:p>
            <a:pPr fontAlgn="base">
              <a:spcBef>
                <a:spcPct val="0"/>
              </a:spcBef>
              <a:spcAft>
                <a:spcPct val="0"/>
              </a:spcAft>
            </a:pPr>
            <a:r>
              <a:rPr lang="en-US" sz="1600" u="sng" baseline="30000" dirty="0">
                <a:solidFill>
                  <a:prstClr val="black"/>
                </a:solidFill>
                <a:latin typeface="Arial" pitchFamily="34" charset="0"/>
                <a:cs typeface="Arial" pitchFamily="34" charset="0"/>
              </a:rPr>
              <a:t>4</a:t>
            </a:r>
            <a:r>
              <a:rPr lang="en-US" sz="1600" u="sng" dirty="0">
                <a:solidFill>
                  <a:prstClr val="black"/>
                </a:solidFill>
                <a:latin typeface="Arial" pitchFamily="34" charset="0"/>
                <a:cs typeface="Arial" pitchFamily="34" charset="0"/>
              </a:rPr>
              <a:t>Do not be like your fathers</a:t>
            </a:r>
            <a:r>
              <a:rPr lang="en-US" sz="1600" dirty="0">
                <a:solidFill>
                  <a:prstClr val="black"/>
                </a:solidFill>
                <a:latin typeface="Arial" pitchFamily="34" charset="0"/>
                <a:cs typeface="Arial" pitchFamily="34" charset="0"/>
              </a:rPr>
              <a:t>, to whom the former prophets cried out,</a:t>
            </a:r>
          </a:p>
          <a:p>
            <a:pPr fontAlgn="base">
              <a:spcBef>
                <a:spcPct val="0"/>
              </a:spcBef>
              <a:spcAft>
                <a:spcPct val="0"/>
              </a:spcAft>
            </a:pPr>
            <a:r>
              <a:rPr lang="en-US" sz="1600" b="1" dirty="0">
                <a:solidFill>
                  <a:prstClr val="black"/>
                </a:solidFill>
                <a:latin typeface="Arial" pitchFamily="34" charset="0"/>
                <a:cs typeface="Arial" pitchFamily="34" charset="0"/>
              </a:rPr>
              <a:t> ‘Thus says the Lord of hosts, Return from your evil ways and from your evil deeds.</a:t>
            </a:r>
          </a:p>
          <a:p>
            <a:pPr fontAlgn="base">
              <a:spcBef>
                <a:spcPct val="0"/>
              </a:spcBef>
              <a:spcAft>
                <a:spcPct val="0"/>
              </a:spcAft>
            </a:pPr>
            <a:r>
              <a:rPr lang="en-US" sz="1600" b="1" dirty="0">
                <a:solidFill>
                  <a:srgbClr val="7030A0"/>
                </a:solidFill>
                <a:latin typeface="Arial" pitchFamily="34" charset="0"/>
                <a:cs typeface="Arial" pitchFamily="34" charset="0"/>
              </a:rPr>
              <a:t>’ But they did not hear or pay attention to me, declares the Lord. </a:t>
            </a:r>
            <a:r>
              <a:rPr lang="en-US" sz="1600" dirty="0">
                <a:solidFill>
                  <a:prstClr val="black"/>
                </a:solidFill>
                <a:latin typeface="Arial" pitchFamily="34" charset="0"/>
                <a:cs typeface="Arial" pitchFamily="34" charset="0"/>
              </a:rPr>
              <a:t> </a:t>
            </a:r>
            <a:br>
              <a:rPr lang="en-US" sz="1600" dirty="0">
                <a:solidFill>
                  <a:prstClr val="black"/>
                </a:solidFill>
                <a:latin typeface="Arial" pitchFamily="34" charset="0"/>
                <a:cs typeface="Arial" pitchFamily="34" charset="0"/>
              </a:rPr>
            </a:br>
            <a:r>
              <a:rPr lang="en-US" sz="1600" baseline="30000" dirty="0">
                <a:solidFill>
                  <a:prstClr val="black"/>
                </a:solidFill>
                <a:latin typeface="Arial" pitchFamily="34" charset="0"/>
                <a:cs typeface="Arial" pitchFamily="34" charset="0"/>
              </a:rPr>
              <a:t>5</a:t>
            </a:r>
            <a:r>
              <a:rPr lang="en-US" sz="1600" dirty="0">
                <a:solidFill>
                  <a:prstClr val="black"/>
                </a:solidFill>
                <a:latin typeface="Arial" pitchFamily="34" charset="0"/>
                <a:cs typeface="Arial" pitchFamily="34" charset="0"/>
              </a:rPr>
              <a:t>Your fathers, where are they? </a:t>
            </a:r>
          </a:p>
          <a:p>
            <a:pPr fontAlgn="base">
              <a:spcBef>
                <a:spcPct val="0"/>
              </a:spcBef>
              <a:spcAft>
                <a:spcPct val="0"/>
              </a:spcAft>
            </a:pPr>
            <a:r>
              <a:rPr lang="en-US" sz="1600" dirty="0">
                <a:solidFill>
                  <a:prstClr val="black"/>
                </a:solidFill>
                <a:latin typeface="Arial" pitchFamily="34" charset="0"/>
                <a:cs typeface="Arial" pitchFamily="34" charset="0"/>
              </a:rPr>
              <a:t>And the prophets, do they live forever?  </a:t>
            </a:r>
            <a:br>
              <a:rPr lang="en-US" sz="1600" dirty="0">
                <a:solidFill>
                  <a:prstClr val="black"/>
                </a:solidFill>
                <a:latin typeface="Arial" pitchFamily="34" charset="0"/>
                <a:cs typeface="Arial" pitchFamily="34" charset="0"/>
              </a:rPr>
            </a:br>
            <a:r>
              <a:rPr lang="en-US" sz="1600" b="1" baseline="30000" dirty="0">
                <a:solidFill>
                  <a:prstClr val="black"/>
                </a:solidFill>
                <a:latin typeface="Arial" pitchFamily="34" charset="0"/>
                <a:cs typeface="Arial" pitchFamily="34" charset="0"/>
              </a:rPr>
              <a:t>6</a:t>
            </a:r>
            <a:r>
              <a:rPr lang="en-US" sz="1600" b="1" dirty="0">
                <a:solidFill>
                  <a:prstClr val="black"/>
                </a:solidFill>
                <a:latin typeface="Arial" pitchFamily="34" charset="0"/>
                <a:cs typeface="Arial" pitchFamily="34" charset="0"/>
              </a:rPr>
              <a:t>But my words and my statutes, which I commanded my servants the prophets, did they not overtake your fathers? </a:t>
            </a:r>
            <a:r>
              <a:rPr lang="en-US" sz="1600" dirty="0">
                <a:solidFill>
                  <a:prstClr val="black"/>
                </a:solidFill>
                <a:latin typeface="Arial" pitchFamily="34" charset="0"/>
                <a:cs typeface="Arial" pitchFamily="34" charset="0"/>
              </a:rPr>
              <a:t>So they repented and said, As the Lord of hosts purposed to deal with us for our ways and deeds, so has he dealt with us.” </a:t>
            </a:r>
          </a:p>
        </p:txBody>
      </p:sp>
      <p:pic>
        <p:nvPicPr>
          <p:cNvPr id="1027" name="Picture 3" descr="O:\OT Lessons-Danny\Prophets and Kings\Sargent-John\Micah Haggai Malacchi Zechariah.png"/>
          <p:cNvPicPr>
            <a:picLocks noChangeAspect="1" noChangeArrowheads="1"/>
          </p:cNvPicPr>
          <p:nvPr/>
        </p:nvPicPr>
        <p:blipFill rotWithShape="1">
          <a:blip r:embed="rId2">
            <a:extLst>
              <a:ext uri="{28A0092B-C50C-407E-A947-70E740481C1C}">
                <a14:useLocalDpi xmlns:a14="http://schemas.microsoft.com/office/drawing/2010/main" val="0"/>
              </a:ext>
            </a:extLst>
          </a:blip>
          <a:srcRect l="31745" r="-37853"/>
          <a:stretch/>
        </p:blipFill>
        <p:spPr bwMode="auto">
          <a:xfrm>
            <a:off x="5896303" y="3485168"/>
            <a:ext cx="3840480" cy="28666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11186" y="5883965"/>
            <a:ext cx="752129"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pitchFamily="34" charset="0"/>
                <a:cs typeface="Arial" pitchFamily="34" charset="0"/>
              </a:rPr>
              <a:t>Haggai</a:t>
            </a:r>
          </a:p>
        </p:txBody>
      </p:sp>
      <p:sp>
        <p:nvSpPr>
          <p:cNvPr id="8" name="TextBox 7"/>
          <p:cNvSpPr txBox="1"/>
          <p:nvPr/>
        </p:nvSpPr>
        <p:spPr>
          <a:xfrm>
            <a:off x="7415322" y="5893241"/>
            <a:ext cx="979755"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pitchFamily="34" charset="0"/>
                <a:cs typeface="Arial" pitchFamily="34" charset="0"/>
              </a:rPr>
              <a:t>Zechariah</a:t>
            </a:r>
          </a:p>
        </p:txBody>
      </p:sp>
      <p:sp>
        <p:nvSpPr>
          <p:cNvPr id="9" name="TextBox 8"/>
          <p:cNvSpPr txBox="1"/>
          <p:nvPr/>
        </p:nvSpPr>
        <p:spPr>
          <a:xfrm>
            <a:off x="6687479" y="6037853"/>
            <a:ext cx="801823" cy="307777"/>
          </a:xfrm>
          <a:prstGeom prst="rect">
            <a:avLst/>
          </a:prstGeom>
          <a:noFill/>
        </p:spPr>
        <p:txBody>
          <a:bodyPr wrap="none" rtlCol="0">
            <a:spAutoFit/>
          </a:bodyPr>
          <a:lstStyle/>
          <a:p>
            <a:pPr fontAlgn="base">
              <a:spcBef>
                <a:spcPct val="0"/>
              </a:spcBef>
              <a:spcAft>
                <a:spcPct val="0"/>
              </a:spcAft>
            </a:pPr>
            <a:r>
              <a:rPr lang="en-US" sz="1400" dirty="0">
                <a:solidFill>
                  <a:prstClr val="white"/>
                </a:solidFill>
                <a:latin typeface="Arial" pitchFamily="34" charset="0"/>
                <a:cs typeface="Arial" pitchFamily="34" charset="0"/>
              </a:rPr>
              <a:t>Malachi</a:t>
            </a:r>
          </a:p>
        </p:txBody>
      </p:sp>
      <p:sp>
        <p:nvSpPr>
          <p:cNvPr id="6" name="Rounded Rectangular Callout 5"/>
          <p:cNvSpPr/>
          <p:nvPr/>
        </p:nvSpPr>
        <p:spPr>
          <a:xfrm>
            <a:off x="5890979" y="922347"/>
            <a:ext cx="2014220" cy="850791"/>
          </a:xfrm>
          <a:prstGeom prst="wedgeRoundRectCallout">
            <a:avLst>
              <a:gd name="adj1" fmla="val -33622"/>
              <a:gd name="adj2" fmla="val 25157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TextBox 6"/>
          <p:cNvSpPr txBox="1"/>
          <p:nvPr/>
        </p:nvSpPr>
        <p:spPr>
          <a:xfrm>
            <a:off x="5922895" y="1024576"/>
            <a:ext cx="1893648" cy="738664"/>
          </a:xfrm>
          <a:prstGeom prst="rect">
            <a:avLst/>
          </a:prstGeom>
          <a:noFill/>
        </p:spPr>
        <p:txBody>
          <a:bodyPr wrap="square" rtlCol="0">
            <a:spAutoFit/>
          </a:bodyPr>
          <a:lstStyle/>
          <a:p>
            <a:pPr fontAlgn="base">
              <a:spcBef>
                <a:spcPct val="0"/>
              </a:spcBef>
              <a:spcAft>
                <a:spcPct val="0"/>
              </a:spcAft>
            </a:pPr>
            <a:r>
              <a:rPr lang="en-US" sz="1400" dirty="0">
                <a:solidFill>
                  <a:prstClr val="black"/>
                </a:solidFill>
                <a:latin typeface="Arial" pitchFamily="34" charset="0"/>
                <a:cs typeface="Arial" pitchFamily="34" charset="0"/>
              </a:rPr>
              <a:t>You have holes in your pockets. </a:t>
            </a:r>
          </a:p>
          <a:p>
            <a:pPr fontAlgn="base">
              <a:spcBef>
                <a:spcPct val="0"/>
              </a:spcBef>
              <a:spcAft>
                <a:spcPct val="0"/>
              </a:spcAft>
            </a:pPr>
            <a:r>
              <a:rPr lang="en-US" sz="1400" dirty="0">
                <a:solidFill>
                  <a:prstClr val="black"/>
                </a:solidFill>
                <a:latin typeface="Arial" pitchFamily="34" charset="0"/>
                <a:cs typeface="Arial" pitchFamily="34" charset="0"/>
              </a:rPr>
              <a:t>Rebuild the Temple</a:t>
            </a:r>
          </a:p>
        </p:txBody>
      </p:sp>
      <p:sp>
        <p:nvSpPr>
          <p:cNvPr id="11" name="Rounded Rectangular Callout 10"/>
          <p:cNvSpPr/>
          <p:nvPr/>
        </p:nvSpPr>
        <p:spPr>
          <a:xfrm>
            <a:off x="6618822" y="1917589"/>
            <a:ext cx="1592999" cy="706342"/>
          </a:xfrm>
          <a:prstGeom prst="wedgeRoundRectCallout">
            <a:avLst>
              <a:gd name="adj1" fmla="val -31126"/>
              <a:gd name="adj2" fmla="val 17562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TextBox 11"/>
          <p:cNvSpPr txBox="1"/>
          <p:nvPr/>
        </p:nvSpPr>
        <p:spPr>
          <a:xfrm>
            <a:off x="6645414" y="2019817"/>
            <a:ext cx="1566407" cy="523220"/>
          </a:xfrm>
          <a:prstGeom prst="rect">
            <a:avLst/>
          </a:prstGeom>
          <a:noFill/>
        </p:spPr>
        <p:txBody>
          <a:bodyPr wrap="square" rtlCol="0">
            <a:spAutoFit/>
          </a:bodyPr>
          <a:lstStyle/>
          <a:p>
            <a:pPr fontAlgn="base">
              <a:spcBef>
                <a:spcPct val="0"/>
              </a:spcBef>
              <a:spcAft>
                <a:spcPct val="0"/>
              </a:spcAft>
            </a:pPr>
            <a:r>
              <a:rPr lang="en-US" sz="1400" dirty="0">
                <a:solidFill>
                  <a:prstClr val="black"/>
                </a:solidFill>
                <a:latin typeface="Arial" pitchFamily="34" charset="0"/>
                <a:cs typeface="Arial" pitchFamily="34" charset="0"/>
              </a:rPr>
              <a:t>You robbed God, Stop!</a:t>
            </a:r>
          </a:p>
        </p:txBody>
      </p:sp>
      <p:sp>
        <p:nvSpPr>
          <p:cNvPr id="13" name="Rounded Rectangular Callout 12"/>
          <p:cNvSpPr/>
          <p:nvPr/>
        </p:nvSpPr>
        <p:spPr>
          <a:xfrm>
            <a:off x="7415322" y="2698144"/>
            <a:ext cx="1666980" cy="596194"/>
          </a:xfrm>
          <a:prstGeom prst="wedgeRoundRectCallout">
            <a:avLst>
              <a:gd name="adj1" fmla="val -31126"/>
              <a:gd name="adj2" fmla="val 14410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TextBox 13"/>
          <p:cNvSpPr txBox="1"/>
          <p:nvPr/>
        </p:nvSpPr>
        <p:spPr>
          <a:xfrm>
            <a:off x="7502597" y="2734631"/>
            <a:ext cx="1728867" cy="523220"/>
          </a:xfrm>
          <a:prstGeom prst="rect">
            <a:avLst/>
          </a:prstGeom>
          <a:noFill/>
        </p:spPr>
        <p:txBody>
          <a:bodyPr wrap="square" rtlCol="0">
            <a:spAutoFit/>
          </a:bodyPr>
          <a:lstStyle/>
          <a:p>
            <a:pPr fontAlgn="base">
              <a:spcBef>
                <a:spcPct val="0"/>
              </a:spcBef>
              <a:spcAft>
                <a:spcPct val="0"/>
              </a:spcAft>
            </a:pPr>
            <a:r>
              <a:rPr lang="en-US" sz="1400" dirty="0">
                <a:solidFill>
                  <a:prstClr val="black"/>
                </a:solidFill>
                <a:latin typeface="Arial" pitchFamily="34" charset="0"/>
                <a:cs typeface="Arial" pitchFamily="34" charset="0"/>
              </a:rPr>
              <a:t>Return to me</a:t>
            </a:r>
          </a:p>
          <a:p>
            <a:pPr fontAlgn="base">
              <a:spcBef>
                <a:spcPct val="0"/>
              </a:spcBef>
              <a:spcAft>
                <a:spcPct val="0"/>
              </a:spcAft>
            </a:pPr>
            <a:r>
              <a:rPr lang="en-US" sz="1400" dirty="0">
                <a:solidFill>
                  <a:prstClr val="black"/>
                </a:solidFill>
                <a:latin typeface="Arial" pitchFamily="34" charset="0"/>
                <a:cs typeface="Arial" pitchFamily="34" charset="0"/>
              </a:rPr>
              <a:t>Messiah is coming</a:t>
            </a:r>
          </a:p>
        </p:txBody>
      </p:sp>
    </p:spTree>
    <p:extLst>
      <p:ext uri="{BB962C8B-B14F-4D97-AF65-F5344CB8AC3E}">
        <p14:creationId xmlns:p14="http://schemas.microsoft.com/office/powerpoint/2010/main" val="3433295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4"/>
          <p:cNvGrpSpPr>
            <a:grpSpLocks/>
          </p:cNvGrpSpPr>
          <p:nvPr/>
        </p:nvGrpSpPr>
        <p:grpSpPr bwMode="auto">
          <a:xfrm>
            <a:off x="-982663" y="211138"/>
            <a:ext cx="12160251" cy="6394450"/>
            <a:chOff x="1550815" y="1002921"/>
            <a:chExt cx="7016932" cy="3731648"/>
          </a:xfrm>
        </p:grpSpPr>
        <p:pic>
          <p:nvPicPr>
            <p:cNvPr id="3174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4113" y="1002921"/>
              <a:ext cx="6783634" cy="56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04572">
              <a:off x="1711592" y="1436557"/>
              <a:ext cx="6643883" cy="298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4"/>
            <p:cNvSpPr txBox="1">
              <a:spLocks noChangeArrowheads="1"/>
            </p:cNvSpPr>
            <p:nvPr/>
          </p:nvSpPr>
          <p:spPr bwMode="auto">
            <a:xfrm>
              <a:off x="4310552" y="1019097"/>
              <a:ext cx="1290552" cy="37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3600">
                  <a:solidFill>
                    <a:srgbClr val="000000"/>
                  </a:solidFill>
                </a:rPr>
                <a:t>Zechariah</a:t>
              </a:r>
            </a:p>
          </p:txBody>
        </p:sp>
        <p:pic>
          <p:nvPicPr>
            <p:cNvPr id="3175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05628">
              <a:off x="1550815" y="4257836"/>
              <a:ext cx="6665141" cy="47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6981151" y="1563409"/>
              <a:ext cx="29314" cy="2927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747" name="TextBox 9"/>
          <p:cNvSpPr txBox="1">
            <a:spLocks noChangeArrowheads="1"/>
          </p:cNvSpPr>
          <p:nvPr/>
        </p:nvSpPr>
        <p:spPr bwMode="auto">
          <a:xfrm>
            <a:off x="1147763" y="1406525"/>
            <a:ext cx="7124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2400" b="1">
                <a:solidFill>
                  <a:srgbClr val="000000"/>
                </a:solidFill>
              </a:rPr>
              <a:t>I  </a:t>
            </a:r>
            <a:r>
              <a:rPr lang="en-US" altLang="en-US" sz="2400">
                <a:solidFill>
                  <a:prstClr val="black"/>
                </a:solidFill>
              </a:rPr>
              <a:t>Call to Repentance 1:1-6</a:t>
            </a:r>
          </a:p>
          <a:p>
            <a:pPr fontAlgn="base">
              <a:spcBef>
                <a:spcPct val="0"/>
              </a:spcBef>
              <a:spcAft>
                <a:spcPct val="0"/>
              </a:spcAft>
            </a:pPr>
            <a:r>
              <a:rPr lang="en-US" altLang="en-US" sz="2400">
                <a:solidFill>
                  <a:prstClr val="black"/>
                </a:solidFill>
              </a:rPr>
              <a:t>II  Nine Visions 1:7-6:15</a:t>
            </a:r>
          </a:p>
          <a:p>
            <a:pPr fontAlgn="base">
              <a:spcBef>
                <a:spcPct val="0"/>
              </a:spcBef>
              <a:spcAft>
                <a:spcPct val="0"/>
              </a:spcAft>
            </a:pPr>
            <a:r>
              <a:rPr lang="en-US" altLang="en-US" sz="2400">
                <a:solidFill>
                  <a:prstClr val="black"/>
                </a:solidFill>
              </a:rPr>
              <a:t>III Question about Fasts 7:1-8:23</a:t>
            </a:r>
          </a:p>
          <a:p>
            <a:pPr fontAlgn="base">
              <a:spcBef>
                <a:spcPct val="0"/>
              </a:spcBef>
              <a:spcAft>
                <a:spcPct val="0"/>
              </a:spcAft>
            </a:pPr>
            <a:r>
              <a:rPr lang="en-US" altLang="en-US" sz="2400">
                <a:solidFill>
                  <a:prstClr val="black"/>
                </a:solidFill>
              </a:rPr>
              <a:t>IV Two Oracles/Predictions of the Future 9:1-14:21</a:t>
            </a:r>
          </a:p>
          <a:p>
            <a:pPr fontAlgn="base">
              <a:spcBef>
                <a:spcPct val="0"/>
              </a:spcBef>
              <a:spcAft>
                <a:spcPct val="0"/>
              </a:spcAft>
            </a:pPr>
            <a:r>
              <a:rPr lang="en-US" altLang="en-US" sz="2400">
                <a:solidFill>
                  <a:prstClr val="black"/>
                </a:solidFill>
              </a:rPr>
              <a:t>     A. Coming &amp; Rejection of Messiah 9:1-11:17</a:t>
            </a:r>
          </a:p>
          <a:p>
            <a:pPr fontAlgn="base">
              <a:spcBef>
                <a:spcPct val="0"/>
              </a:spcBef>
              <a:spcAft>
                <a:spcPct val="0"/>
              </a:spcAft>
            </a:pPr>
            <a:r>
              <a:rPr lang="en-US" altLang="en-US" sz="2400">
                <a:solidFill>
                  <a:prstClr val="black"/>
                </a:solidFill>
              </a:rPr>
              <a:t>     B.  Reign of Messiah 12:1-14:21</a:t>
            </a:r>
          </a:p>
        </p:txBody>
      </p:sp>
      <p:pic>
        <p:nvPicPr>
          <p:cNvPr id="3174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3050" y="3714750"/>
            <a:ext cx="56578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624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4663" y="952500"/>
            <a:ext cx="2319337"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a:xfrm>
            <a:off x="1371600" y="44450"/>
            <a:ext cx="6477000" cy="1143000"/>
          </a:xfrm>
        </p:spPr>
        <p:txBody>
          <a:bodyPr/>
          <a:lstStyle/>
          <a:p>
            <a:r>
              <a:rPr lang="en-US" altLang="en-US"/>
              <a:t>Zechariah’s Flow</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5" y="952500"/>
            <a:ext cx="6797288" cy="5399088"/>
          </a:xfrm>
          <a:prstGeom prst="rect">
            <a:avLst/>
          </a:prstGeom>
        </p:spPr>
      </p:pic>
    </p:spTree>
    <p:extLst>
      <p:ext uri="{BB962C8B-B14F-4D97-AF65-F5344CB8AC3E}">
        <p14:creationId xmlns:p14="http://schemas.microsoft.com/office/powerpoint/2010/main" val="789094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860425" y="188913"/>
            <a:ext cx="6477000" cy="1143000"/>
          </a:xfrm>
        </p:spPr>
        <p:txBody>
          <a:bodyPr/>
          <a:lstStyle/>
          <a:p>
            <a:pPr algn="l"/>
            <a:r>
              <a:rPr lang="en-US" altLang="en-US" sz="3600" b="1">
                <a:solidFill>
                  <a:srgbClr val="7030A0"/>
                </a:solidFill>
              </a:rPr>
              <a:t>Men of Bethel have a question</a:t>
            </a:r>
          </a:p>
        </p:txBody>
      </p:sp>
      <p:sp>
        <p:nvSpPr>
          <p:cNvPr id="50179" name="TextBox 2"/>
          <p:cNvSpPr txBox="1">
            <a:spLocks noChangeArrowheads="1"/>
          </p:cNvSpPr>
          <p:nvPr/>
        </p:nvSpPr>
        <p:spPr bwMode="auto">
          <a:xfrm>
            <a:off x="923925" y="981075"/>
            <a:ext cx="7442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rPr>
              <a:t>Zechariah 7:1-3(ESV) </a:t>
            </a:r>
            <a:br>
              <a:rPr lang="en-US" altLang="en-US">
                <a:solidFill>
                  <a:prstClr val="black"/>
                </a:solidFill>
              </a:rPr>
            </a:br>
            <a:r>
              <a:rPr lang="en-US" altLang="en-US" baseline="30000">
                <a:solidFill>
                  <a:prstClr val="black"/>
                </a:solidFill>
              </a:rPr>
              <a:t>1</a:t>
            </a:r>
            <a:r>
              <a:rPr lang="en-US" altLang="en-US">
                <a:solidFill>
                  <a:prstClr val="black"/>
                </a:solidFill>
              </a:rPr>
              <a:t>In the fourth year of King Darius, the word of the Lord came to Zechariah on the </a:t>
            </a:r>
            <a:r>
              <a:rPr lang="en-US" altLang="en-US" u="sng">
                <a:solidFill>
                  <a:prstClr val="black"/>
                </a:solidFill>
              </a:rPr>
              <a:t>fourth day of the ninth month</a:t>
            </a:r>
            <a:r>
              <a:rPr lang="en-US" altLang="en-US">
                <a:solidFill>
                  <a:prstClr val="black"/>
                </a:solidFill>
              </a:rPr>
              <a:t>, which is Chislev.  </a:t>
            </a:r>
            <a:br>
              <a:rPr lang="en-US" altLang="en-US">
                <a:solidFill>
                  <a:prstClr val="black"/>
                </a:solidFill>
              </a:rPr>
            </a:br>
            <a:r>
              <a:rPr lang="en-US" altLang="en-US" baseline="30000">
                <a:solidFill>
                  <a:prstClr val="black"/>
                </a:solidFill>
              </a:rPr>
              <a:t>2</a:t>
            </a:r>
            <a:r>
              <a:rPr lang="en-US" altLang="en-US">
                <a:solidFill>
                  <a:prstClr val="black"/>
                </a:solidFill>
              </a:rPr>
              <a:t>Now the people of </a:t>
            </a:r>
            <a:r>
              <a:rPr lang="en-US" altLang="en-US" b="1" u="sng">
                <a:solidFill>
                  <a:prstClr val="black"/>
                </a:solidFill>
              </a:rPr>
              <a:t>Bethel</a:t>
            </a:r>
            <a:r>
              <a:rPr lang="en-US" altLang="en-US">
                <a:solidFill>
                  <a:prstClr val="black"/>
                </a:solidFill>
              </a:rPr>
              <a:t> had sent Sharezer and Regem-melech and their men to entreat the favor of the Lord,  </a:t>
            </a:r>
            <a:r>
              <a:rPr lang="en-US" altLang="en-US" baseline="30000">
                <a:solidFill>
                  <a:prstClr val="black"/>
                </a:solidFill>
              </a:rPr>
              <a:t>3</a:t>
            </a:r>
            <a:r>
              <a:rPr lang="en-US" altLang="en-US">
                <a:solidFill>
                  <a:prstClr val="black"/>
                </a:solidFill>
              </a:rPr>
              <a:t>saying to the priests of the house of the Lord of hosts and the prophets, </a:t>
            </a:r>
          </a:p>
          <a:p>
            <a:pPr eaLnBrk="1" fontAlgn="base" hangingPunct="1">
              <a:spcBef>
                <a:spcPct val="0"/>
              </a:spcBef>
              <a:spcAft>
                <a:spcPct val="0"/>
              </a:spcAft>
            </a:pPr>
            <a:r>
              <a:rPr lang="en-US" altLang="en-US">
                <a:solidFill>
                  <a:prstClr val="black"/>
                </a:solidFill>
              </a:rPr>
              <a:t>“</a:t>
            </a:r>
            <a:r>
              <a:rPr lang="en-US" altLang="en-US" b="1" u="sng">
                <a:solidFill>
                  <a:prstClr val="black"/>
                </a:solidFill>
              </a:rPr>
              <a:t>Should I weep and abstain in the fifth month, as I have done for so many years?” </a:t>
            </a:r>
          </a:p>
        </p:txBody>
      </p:sp>
      <p:sp>
        <p:nvSpPr>
          <p:cNvPr id="50180" name="TextBox 3"/>
          <p:cNvSpPr txBox="1">
            <a:spLocks noChangeArrowheads="1"/>
          </p:cNvSpPr>
          <p:nvPr/>
        </p:nvSpPr>
        <p:spPr bwMode="auto">
          <a:xfrm>
            <a:off x="1520825" y="46894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50181" name="TextBox 4"/>
          <p:cNvSpPr txBox="1">
            <a:spLocks noChangeArrowheads="1"/>
          </p:cNvSpPr>
          <p:nvPr/>
        </p:nvSpPr>
        <p:spPr bwMode="auto">
          <a:xfrm>
            <a:off x="923925" y="3914775"/>
            <a:ext cx="73469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rPr>
              <a:t>Zechariah 7:4-5 the Lord asks a question </a:t>
            </a:r>
            <a:br>
              <a:rPr lang="en-US" altLang="en-US">
                <a:solidFill>
                  <a:prstClr val="black"/>
                </a:solidFill>
              </a:rPr>
            </a:br>
            <a:r>
              <a:rPr lang="en-US" altLang="en-US" baseline="30000">
                <a:solidFill>
                  <a:prstClr val="black"/>
                </a:solidFill>
              </a:rPr>
              <a:t>4</a:t>
            </a:r>
            <a:r>
              <a:rPr lang="en-US" altLang="en-US">
                <a:solidFill>
                  <a:prstClr val="black"/>
                </a:solidFill>
              </a:rPr>
              <a:t>Then the word of the Lord of hosts came to me:  </a:t>
            </a:r>
            <a:br>
              <a:rPr lang="en-US" altLang="en-US">
                <a:solidFill>
                  <a:prstClr val="black"/>
                </a:solidFill>
              </a:rPr>
            </a:br>
            <a:r>
              <a:rPr lang="en-US" altLang="en-US" baseline="30000">
                <a:solidFill>
                  <a:prstClr val="black"/>
                </a:solidFill>
              </a:rPr>
              <a:t>5</a:t>
            </a:r>
            <a:r>
              <a:rPr lang="en-US" altLang="en-US">
                <a:solidFill>
                  <a:prstClr val="black"/>
                </a:solidFill>
              </a:rPr>
              <a:t>“Say to all the people of the land and the priests, When you fasted and mourned in the </a:t>
            </a:r>
            <a:r>
              <a:rPr lang="en-US" altLang="en-US" b="1" u="sng">
                <a:solidFill>
                  <a:prstClr val="black"/>
                </a:solidFill>
              </a:rPr>
              <a:t>fifth month </a:t>
            </a:r>
            <a:r>
              <a:rPr lang="en-US" altLang="en-US">
                <a:solidFill>
                  <a:prstClr val="black"/>
                </a:solidFill>
              </a:rPr>
              <a:t>and in the </a:t>
            </a:r>
            <a:r>
              <a:rPr lang="en-US" altLang="en-US" b="1" u="sng">
                <a:solidFill>
                  <a:prstClr val="black"/>
                </a:solidFill>
              </a:rPr>
              <a:t>seventh</a:t>
            </a:r>
            <a:r>
              <a:rPr lang="en-US" altLang="en-US">
                <a:solidFill>
                  <a:prstClr val="black"/>
                </a:solidFill>
              </a:rPr>
              <a:t>, for these seventy years, </a:t>
            </a:r>
            <a:r>
              <a:rPr lang="en-US" altLang="en-US" b="1" u="sng">
                <a:solidFill>
                  <a:prstClr val="black"/>
                </a:solidFill>
              </a:rPr>
              <a:t>was it for me that you fasted?</a:t>
            </a:r>
          </a:p>
        </p:txBody>
      </p:sp>
      <p:sp>
        <p:nvSpPr>
          <p:cNvPr id="50182" name="Title 1"/>
          <p:cNvSpPr txBox="1">
            <a:spLocks/>
          </p:cNvSpPr>
          <p:nvPr/>
        </p:nvSpPr>
        <p:spPr bwMode="auto">
          <a:xfrm>
            <a:off x="860425" y="3159125"/>
            <a:ext cx="647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3600" b="1">
                <a:solidFill>
                  <a:srgbClr val="7030A0"/>
                </a:solidFill>
                <a:latin typeface="Calibri" pitchFamily="34" charset="0"/>
              </a:rPr>
              <a:t>Lord has a question</a:t>
            </a:r>
          </a:p>
        </p:txBody>
      </p:sp>
    </p:spTree>
    <p:extLst>
      <p:ext uri="{BB962C8B-B14F-4D97-AF65-F5344CB8AC3E}">
        <p14:creationId xmlns:p14="http://schemas.microsoft.com/office/powerpoint/2010/main" val="550115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8"/>
          <p:cNvGrpSpPr>
            <a:grpSpLocks/>
          </p:cNvGrpSpPr>
          <p:nvPr/>
        </p:nvGrpSpPr>
        <p:grpSpPr bwMode="auto">
          <a:xfrm>
            <a:off x="161925" y="914400"/>
            <a:ext cx="8220075" cy="5410200"/>
            <a:chOff x="294" y="576"/>
            <a:chExt cx="5178" cy="3408"/>
          </a:xfrm>
        </p:grpSpPr>
        <p:pic>
          <p:nvPicPr>
            <p:cNvPr id="51216" name="Picture 4" descr="Season Rai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 y="576"/>
              <a:ext cx="5178" cy="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6"/>
            <p:cNvSpPr txBox="1">
              <a:spLocks noChangeArrowheads="1"/>
            </p:cNvSpPr>
            <p:nvPr/>
          </p:nvSpPr>
          <p:spPr bwMode="auto">
            <a:xfrm>
              <a:off x="3591" y="3691"/>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0”</a:t>
              </a:r>
            </a:p>
          </p:txBody>
        </p:sp>
        <p:sp>
          <p:nvSpPr>
            <p:cNvPr id="51218" name="Text Box 7"/>
            <p:cNvSpPr txBox="1">
              <a:spLocks noChangeArrowheads="1"/>
            </p:cNvSpPr>
            <p:nvPr/>
          </p:nvSpPr>
          <p:spPr bwMode="auto">
            <a:xfrm>
              <a:off x="4320" y="3216"/>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0”</a:t>
              </a:r>
            </a:p>
          </p:txBody>
        </p:sp>
        <p:sp>
          <p:nvSpPr>
            <p:cNvPr id="51219" name="Text Box 8"/>
            <p:cNvSpPr txBox="1">
              <a:spLocks noChangeArrowheads="1"/>
            </p:cNvSpPr>
            <p:nvPr/>
          </p:nvSpPr>
          <p:spPr bwMode="auto">
            <a:xfrm>
              <a:off x="2739" y="3696"/>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0”</a:t>
              </a:r>
            </a:p>
          </p:txBody>
        </p:sp>
        <p:sp>
          <p:nvSpPr>
            <p:cNvPr id="51220" name="Text Box 9"/>
            <p:cNvSpPr txBox="1">
              <a:spLocks noChangeArrowheads="1"/>
            </p:cNvSpPr>
            <p:nvPr/>
          </p:nvSpPr>
          <p:spPr bwMode="auto">
            <a:xfrm>
              <a:off x="1920" y="3264"/>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0”</a:t>
              </a:r>
            </a:p>
          </p:txBody>
        </p:sp>
        <p:sp>
          <p:nvSpPr>
            <p:cNvPr id="51221" name="Text Box 10"/>
            <p:cNvSpPr txBox="1">
              <a:spLocks noChangeArrowheads="1"/>
            </p:cNvSpPr>
            <p:nvPr/>
          </p:nvSpPr>
          <p:spPr bwMode="auto">
            <a:xfrm>
              <a:off x="1488" y="2544"/>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0”</a:t>
              </a:r>
            </a:p>
          </p:txBody>
        </p:sp>
        <p:sp>
          <p:nvSpPr>
            <p:cNvPr id="51222" name="Text Box 11"/>
            <p:cNvSpPr txBox="1">
              <a:spLocks noChangeArrowheads="1"/>
            </p:cNvSpPr>
            <p:nvPr/>
          </p:nvSpPr>
          <p:spPr bwMode="auto">
            <a:xfrm>
              <a:off x="4714" y="1680"/>
              <a:ext cx="2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FFFFFF"/>
                  </a:solidFill>
                  <a:latin typeface="Impact" pitchFamily="34" charset="0"/>
                </a:rPr>
                <a:t>5”</a:t>
              </a:r>
            </a:p>
          </p:txBody>
        </p:sp>
        <p:sp>
          <p:nvSpPr>
            <p:cNvPr id="51223" name="Text Box 12"/>
            <p:cNvSpPr txBox="1">
              <a:spLocks noChangeArrowheads="1"/>
            </p:cNvSpPr>
            <p:nvPr/>
          </p:nvSpPr>
          <p:spPr bwMode="auto">
            <a:xfrm>
              <a:off x="4272" y="960"/>
              <a:ext cx="2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FFFFFF"/>
                  </a:solidFill>
                  <a:latin typeface="Impact" pitchFamily="34" charset="0"/>
                </a:rPr>
                <a:t>6”</a:t>
              </a:r>
            </a:p>
          </p:txBody>
        </p:sp>
        <p:sp>
          <p:nvSpPr>
            <p:cNvPr id="51224" name="Text Box 13"/>
            <p:cNvSpPr txBox="1">
              <a:spLocks noChangeArrowheads="1"/>
            </p:cNvSpPr>
            <p:nvPr/>
          </p:nvSpPr>
          <p:spPr bwMode="auto">
            <a:xfrm>
              <a:off x="3504" y="576"/>
              <a:ext cx="2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FFFFFF"/>
                  </a:solidFill>
                  <a:latin typeface="Impact" pitchFamily="34" charset="0"/>
                </a:rPr>
                <a:t>5”</a:t>
              </a:r>
            </a:p>
          </p:txBody>
        </p:sp>
        <p:sp>
          <p:nvSpPr>
            <p:cNvPr id="51225" name="Text Box 14"/>
            <p:cNvSpPr txBox="1">
              <a:spLocks noChangeArrowheads="1"/>
            </p:cNvSpPr>
            <p:nvPr/>
          </p:nvSpPr>
          <p:spPr bwMode="auto">
            <a:xfrm>
              <a:off x="2592" y="576"/>
              <a:ext cx="2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4”</a:t>
              </a:r>
            </a:p>
          </p:txBody>
        </p:sp>
        <p:sp>
          <p:nvSpPr>
            <p:cNvPr id="51226" name="Text Box 15"/>
            <p:cNvSpPr txBox="1">
              <a:spLocks noChangeArrowheads="1"/>
            </p:cNvSpPr>
            <p:nvPr/>
          </p:nvSpPr>
          <p:spPr bwMode="auto">
            <a:xfrm>
              <a:off x="4714" y="2448"/>
              <a:ext cx="2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2”</a:t>
              </a:r>
            </a:p>
          </p:txBody>
        </p:sp>
        <p:sp>
          <p:nvSpPr>
            <p:cNvPr id="51227" name="Text Box 16"/>
            <p:cNvSpPr txBox="1">
              <a:spLocks noChangeArrowheads="1"/>
            </p:cNvSpPr>
            <p:nvPr/>
          </p:nvSpPr>
          <p:spPr bwMode="auto">
            <a:xfrm>
              <a:off x="1920" y="1008"/>
              <a:ext cx="2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2”</a:t>
              </a:r>
            </a:p>
          </p:txBody>
        </p:sp>
        <p:sp>
          <p:nvSpPr>
            <p:cNvPr id="51228" name="Text Box 17"/>
            <p:cNvSpPr txBox="1">
              <a:spLocks noChangeArrowheads="1"/>
            </p:cNvSpPr>
            <p:nvPr/>
          </p:nvSpPr>
          <p:spPr bwMode="auto">
            <a:xfrm>
              <a:off x="1488" y="1728"/>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latin typeface="Impact" pitchFamily="34" charset="0"/>
                </a:rPr>
                <a:t>1”</a:t>
              </a:r>
            </a:p>
          </p:txBody>
        </p:sp>
      </p:grpSp>
      <p:sp>
        <p:nvSpPr>
          <p:cNvPr id="51203" name="Text Box 22"/>
          <p:cNvSpPr txBox="1">
            <a:spLocks noChangeArrowheads="1"/>
          </p:cNvSpPr>
          <p:nvPr/>
        </p:nvSpPr>
        <p:spPr bwMode="auto">
          <a:xfrm>
            <a:off x="225425" y="850900"/>
            <a:ext cx="2513013" cy="584200"/>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600" b="1">
                <a:solidFill>
                  <a:srgbClr val="000000"/>
                </a:solidFill>
              </a:rPr>
              <a:t>Early Rain</a:t>
            </a:r>
            <a:r>
              <a:rPr lang="en-US" altLang="en-US" sz="1600">
                <a:solidFill>
                  <a:srgbClr val="000000"/>
                </a:solidFill>
              </a:rPr>
              <a:t>, when they sowed their seed, </a:t>
            </a:r>
          </a:p>
        </p:txBody>
      </p:sp>
      <p:sp>
        <p:nvSpPr>
          <p:cNvPr id="51204" name="Line 23"/>
          <p:cNvSpPr>
            <a:spLocks noChangeShapeType="1"/>
          </p:cNvSpPr>
          <p:nvPr/>
        </p:nvSpPr>
        <p:spPr bwMode="auto">
          <a:xfrm>
            <a:off x="2209800" y="1295400"/>
            <a:ext cx="990600" cy="152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1205" name="Text Box 24"/>
          <p:cNvSpPr txBox="1">
            <a:spLocks noChangeArrowheads="1"/>
          </p:cNvSpPr>
          <p:nvPr/>
        </p:nvSpPr>
        <p:spPr bwMode="auto">
          <a:xfrm>
            <a:off x="7316788" y="4397375"/>
            <a:ext cx="1752600" cy="1568450"/>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600" b="1">
                <a:solidFill>
                  <a:srgbClr val="000000"/>
                </a:solidFill>
              </a:rPr>
              <a:t>Latter Rain</a:t>
            </a:r>
            <a:r>
              <a:rPr lang="en-US" altLang="en-US" sz="1600">
                <a:solidFill>
                  <a:srgbClr val="000000"/>
                </a:solidFill>
              </a:rPr>
              <a:t> fell about April, served to fill the ears, and render them plump and perfect.</a:t>
            </a:r>
          </a:p>
        </p:txBody>
      </p:sp>
      <p:sp>
        <p:nvSpPr>
          <p:cNvPr id="2" name="Down Arrow 1"/>
          <p:cNvSpPr/>
          <p:nvPr/>
        </p:nvSpPr>
        <p:spPr>
          <a:xfrm rot="13998443">
            <a:off x="3321051" y="5268912"/>
            <a:ext cx="374650" cy="739775"/>
          </a:xfrm>
          <a:prstGeom prst="down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5" name="Down Arrow 24"/>
          <p:cNvSpPr/>
          <p:nvPr/>
        </p:nvSpPr>
        <p:spPr>
          <a:xfrm rot="15609451">
            <a:off x="1625601" y="3649662"/>
            <a:ext cx="374650" cy="739775"/>
          </a:xfrm>
          <a:prstGeom prst="down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1208" name="Text Box 19"/>
          <p:cNvSpPr txBox="1">
            <a:spLocks noChangeArrowheads="1"/>
          </p:cNvSpPr>
          <p:nvPr/>
        </p:nvSpPr>
        <p:spPr bwMode="auto">
          <a:xfrm>
            <a:off x="225425" y="3917950"/>
            <a:ext cx="1255713" cy="923925"/>
          </a:xfrm>
          <a:prstGeom prst="rect">
            <a:avLst/>
          </a:prstGeom>
          <a:solidFill>
            <a:srgbClr val="FFFFCC"/>
          </a:solidFill>
          <a:ln w="9525">
            <a:solidFill>
              <a:schemeClr val="accent1"/>
            </a:solidFill>
            <a:miter lim="800000"/>
            <a:headEnd/>
            <a:tailEnd/>
          </a:ln>
        </p:spPr>
        <p:txBody>
          <a:bodyPr lIns="0" r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a:solidFill>
                  <a:srgbClr val="000000"/>
                </a:solidFill>
              </a:rPr>
              <a:t>7</a:t>
            </a:r>
            <a:r>
              <a:rPr lang="en-US" altLang="en-US" baseline="30000">
                <a:solidFill>
                  <a:srgbClr val="000000"/>
                </a:solidFill>
              </a:rPr>
              <a:t>th</a:t>
            </a:r>
            <a:r>
              <a:rPr lang="en-US" altLang="en-US">
                <a:solidFill>
                  <a:srgbClr val="000000"/>
                </a:solidFill>
              </a:rPr>
              <a:t> Month – Fast Day of Atonement</a:t>
            </a:r>
          </a:p>
        </p:txBody>
      </p:sp>
      <p:sp>
        <p:nvSpPr>
          <p:cNvPr id="51209" name="Text Box 19"/>
          <p:cNvSpPr txBox="1">
            <a:spLocks noChangeArrowheads="1"/>
          </p:cNvSpPr>
          <p:nvPr/>
        </p:nvSpPr>
        <p:spPr bwMode="auto">
          <a:xfrm>
            <a:off x="1023938" y="5546725"/>
            <a:ext cx="2317750" cy="646113"/>
          </a:xfrm>
          <a:prstGeom prst="rect">
            <a:avLst/>
          </a:prstGeom>
          <a:solidFill>
            <a:srgbClr val="FFFFCC"/>
          </a:solidFill>
          <a:ln w="9525">
            <a:solidFill>
              <a:schemeClr val="accent1"/>
            </a:solidFill>
            <a:miter lim="800000"/>
            <a:headEnd/>
            <a:tailEnd/>
          </a:ln>
        </p:spPr>
        <p:txBody>
          <a:bodyPr lIns="0" r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a:solidFill>
                  <a:prstClr val="black"/>
                </a:solidFill>
              </a:rPr>
              <a:t>2Kgs 25 5</a:t>
            </a:r>
            <a:r>
              <a:rPr lang="en-US" altLang="en-US" baseline="30000">
                <a:solidFill>
                  <a:prstClr val="black"/>
                </a:solidFill>
              </a:rPr>
              <a:t>th</a:t>
            </a:r>
            <a:r>
              <a:rPr lang="en-US" altLang="en-US">
                <a:solidFill>
                  <a:prstClr val="black"/>
                </a:solidFill>
              </a:rPr>
              <a:t> month</a:t>
            </a:r>
          </a:p>
          <a:p>
            <a:pPr algn="ctr" eaLnBrk="1" fontAlgn="base" hangingPunct="1">
              <a:spcBef>
                <a:spcPct val="0"/>
              </a:spcBef>
              <a:spcAft>
                <a:spcPct val="0"/>
              </a:spcAft>
            </a:pPr>
            <a:r>
              <a:rPr lang="en-US" altLang="en-US">
                <a:solidFill>
                  <a:srgbClr val="000000"/>
                </a:solidFill>
              </a:rPr>
              <a:t>Temple/city burns-Fast</a:t>
            </a:r>
          </a:p>
        </p:txBody>
      </p:sp>
      <p:sp>
        <p:nvSpPr>
          <p:cNvPr id="46" name="Down Arrow 45"/>
          <p:cNvSpPr/>
          <p:nvPr/>
        </p:nvSpPr>
        <p:spPr>
          <a:xfrm rot="20392825">
            <a:off x="3663950" y="246063"/>
            <a:ext cx="374650" cy="739775"/>
          </a:xfrm>
          <a:prstGeom prst="down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1211" name="Text Box 19"/>
          <p:cNvSpPr txBox="1">
            <a:spLocks noChangeArrowheads="1"/>
          </p:cNvSpPr>
          <p:nvPr/>
        </p:nvSpPr>
        <p:spPr bwMode="auto">
          <a:xfrm>
            <a:off x="207963" y="4773613"/>
            <a:ext cx="1849437" cy="647700"/>
          </a:xfrm>
          <a:prstGeom prst="rect">
            <a:avLst/>
          </a:prstGeom>
          <a:solidFill>
            <a:srgbClr val="FFFFCC"/>
          </a:solidFill>
          <a:ln w="9525">
            <a:solidFill>
              <a:schemeClr val="accent1"/>
            </a:solidFill>
            <a:miter lim="800000"/>
            <a:headEnd/>
            <a:tailEnd/>
          </a:ln>
        </p:spPr>
        <p:txBody>
          <a:bodyPr lIns="0" r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a:solidFill>
                  <a:prstClr val="black"/>
                </a:solidFill>
              </a:rPr>
              <a:t>Jer 41 Gedaliah Killed -7</a:t>
            </a:r>
            <a:r>
              <a:rPr lang="en-US" altLang="en-US" baseline="30000">
                <a:solidFill>
                  <a:prstClr val="black"/>
                </a:solidFill>
              </a:rPr>
              <a:t>th</a:t>
            </a:r>
            <a:r>
              <a:rPr lang="en-US" altLang="en-US">
                <a:solidFill>
                  <a:prstClr val="black"/>
                </a:solidFill>
              </a:rPr>
              <a:t> mon</a:t>
            </a:r>
            <a:endParaRPr lang="en-US" altLang="en-US">
              <a:solidFill>
                <a:srgbClr val="000000"/>
              </a:solidFill>
            </a:endParaRPr>
          </a:p>
        </p:txBody>
      </p:sp>
      <p:sp>
        <p:nvSpPr>
          <p:cNvPr id="51212" name="Text Box 19"/>
          <p:cNvSpPr txBox="1">
            <a:spLocks noChangeArrowheads="1"/>
          </p:cNvSpPr>
          <p:nvPr/>
        </p:nvSpPr>
        <p:spPr bwMode="auto">
          <a:xfrm>
            <a:off x="1023938" y="47625"/>
            <a:ext cx="2811462" cy="646113"/>
          </a:xfrm>
          <a:prstGeom prst="rect">
            <a:avLst/>
          </a:prstGeom>
          <a:solidFill>
            <a:srgbClr val="FFFFCC"/>
          </a:solidFill>
          <a:ln w="9525">
            <a:solidFill>
              <a:schemeClr val="accent1"/>
            </a:solidFill>
            <a:miter lim="800000"/>
            <a:headEnd/>
            <a:tailEnd/>
          </a:ln>
        </p:spPr>
        <p:txBody>
          <a:bodyPr lIns="0" r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a:solidFill>
                  <a:srgbClr val="000000"/>
                </a:solidFill>
              </a:rPr>
              <a:t>2Kg 25 Siege of Jerusalem starts 10</a:t>
            </a:r>
            <a:r>
              <a:rPr lang="en-US" altLang="en-US" baseline="30000">
                <a:solidFill>
                  <a:srgbClr val="000000"/>
                </a:solidFill>
              </a:rPr>
              <a:t>th</a:t>
            </a:r>
            <a:r>
              <a:rPr lang="en-US" altLang="en-US">
                <a:solidFill>
                  <a:srgbClr val="000000"/>
                </a:solidFill>
              </a:rPr>
              <a:t> month</a:t>
            </a:r>
          </a:p>
        </p:txBody>
      </p:sp>
      <p:sp>
        <p:nvSpPr>
          <p:cNvPr id="31" name="Down Arrow 30"/>
          <p:cNvSpPr/>
          <p:nvPr/>
        </p:nvSpPr>
        <p:spPr>
          <a:xfrm rot="9060000">
            <a:off x="4932363" y="5473700"/>
            <a:ext cx="374650" cy="739775"/>
          </a:xfrm>
          <a:prstGeom prst="down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1214" name="Text Box 19"/>
          <p:cNvSpPr txBox="1">
            <a:spLocks noChangeArrowheads="1"/>
          </p:cNvSpPr>
          <p:nvPr/>
        </p:nvSpPr>
        <p:spPr bwMode="auto">
          <a:xfrm>
            <a:off x="5119688" y="6088063"/>
            <a:ext cx="2317750" cy="646112"/>
          </a:xfrm>
          <a:prstGeom prst="rect">
            <a:avLst/>
          </a:prstGeom>
          <a:solidFill>
            <a:srgbClr val="FFFFCC"/>
          </a:solidFill>
          <a:ln w="9525">
            <a:solidFill>
              <a:schemeClr val="accent1"/>
            </a:solidFill>
            <a:miter lim="800000"/>
            <a:headEnd/>
            <a:tailEnd/>
          </a:ln>
        </p:spPr>
        <p:txBody>
          <a:bodyPr lIns="0" r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dirty="0">
                <a:solidFill>
                  <a:prstClr val="black"/>
                </a:solidFill>
              </a:rPr>
              <a:t>2Kgs 25 4</a:t>
            </a:r>
            <a:r>
              <a:rPr lang="en-US" altLang="en-US" baseline="30000" dirty="0">
                <a:solidFill>
                  <a:prstClr val="black"/>
                </a:solidFill>
              </a:rPr>
              <a:t>th</a:t>
            </a:r>
            <a:r>
              <a:rPr lang="en-US" altLang="en-US" dirty="0">
                <a:solidFill>
                  <a:prstClr val="black"/>
                </a:solidFill>
              </a:rPr>
              <a:t> month</a:t>
            </a:r>
          </a:p>
          <a:p>
            <a:pPr algn="ctr" eaLnBrk="1" fontAlgn="base" hangingPunct="1">
              <a:spcBef>
                <a:spcPct val="0"/>
              </a:spcBef>
              <a:spcAft>
                <a:spcPct val="0"/>
              </a:spcAft>
            </a:pPr>
            <a:r>
              <a:rPr lang="en-US" altLang="en-US" dirty="0">
                <a:solidFill>
                  <a:srgbClr val="000000"/>
                </a:solidFill>
              </a:rPr>
              <a:t>Jerusalem falls-Fast</a:t>
            </a:r>
          </a:p>
        </p:txBody>
      </p:sp>
      <p:sp>
        <p:nvSpPr>
          <p:cNvPr id="51215" name="TextBox 32"/>
          <p:cNvSpPr txBox="1">
            <a:spLocks noChangeArrowheads="1"/>
          </p:cNvSpPr>
          <p:nvPr/>
        </p:nvSpPr>
        <p:spPr bwMode="auto">
          <a:xfrm>
            <a:off x="4119563" y="-9525"/>
            <a:ext cx="4949825"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aseline="30000">
                <a:solidFill>
                  <a:prstClr val="black"/>
                </a:solidFill>
              </a:rPr>
              <a:t>8:19</a:t>
            </a:r>
            <a:r>
              <a:rPr lang="en-US" altLang="en-US">
                <a:solidFill>
                  <a:prstClr val="black"/>
                </a:solidFill>
              </a:rPr>
              <a:t>“Thus says the Lord of hosts: The fast of the </a:t>
            </a:r>
            <a:r>
              <a:rPr lang="en-US" altLang="en-US" b="1" u="sng">
                <a:solidFill>
                  <a:prstClr val="black"/>
                </a:solidFill>
              </a:rPr>
              <a:t>fourth month </a:t>
            </a:r>
            <a:r>
              <a:rPr lang="en-US" altLang="en-US">
                <a:solidFill>
                  <a:prstClr val="black"/>
                </a:solidFill>
              </a:rPr>
              <a:t>and the fast of the </a:t>
            </a:r>
            <a:r>
              <a:rPr lang="en-US" altLang="en-US" b="1" u="sng">
                <a:solidFill>
                  <a:prstClr val="black"/>
                </a:solidFill>
              </a:rPr>
              <a:t>fifth</a:t>
            </a:r>
            <a:r>
              <a:rPr lang="en-US" altLang="en-US">
                <a:solidFill>
                  <a:prstClr val="black"/>
                </a:solidFill>
              </a:rPr>
              <a:t> and the fast of the </a:t>
            </a:r>
            <a:r>
              <a:rPr lang="en-US" altLang="en-US" b="1" u="sng">
                <a:solidFill>
                  <a:prstClr val="black"/>
                </a:solidFill>
              </a:rPr>
              <a:t>seventh</a:t>
            </a:r>
            <a:r>
              <a:rPr lang="en-US" altLang="en-US">
                <a:solidFill>
                  <a:prstClr val="black"/>
                </a:solidFill>
              </a:rPr>
              <a:t> and the fast of the </a:t>
            </a:r>
            <a:r>
              <a:rPr lang="en-US" altLang="en-US" b="1" u="sng">
                <a:solidFill>
                  <a:prstClr val="black"/>
                </a:solidFill>
              </a:rPr>
              <a:t>tenth</a:t>
            </a:r>
          </a:p>
        </p:txBody>
      </p:sp>
    </p:spTree>
    <p:extLst>
      <p:ext uri="{BB962C8B-B14F-4D97-AF65-F5344CB8AC3E}">
        <p14:creationId xmlns:p14="http://schemas.microsoft.com/office/powerpoint/2010/main" val="3486717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035425" y="0"/>
            <a:ext cx="3832225" cy="1143000"/>
          </a:xfrm>
        </p:spPr>
        <p:txBody>
          <a:bodyPr/>
          <a:lstStyle/>
          <a:p>
            <a:r>
              <a:rPr lang="en-US" altLang="en-US"/>
              <a:t>Feast Not Fasting</a:t>
            </a:r>
          </a:p>
        </p:txBody>
      </p:sp>
      <p:sp>
        <p:nvSpPr>
          <p:cNvPr id="52227" name="Rectangle 4"/>
          <p:cNvSpPr>
            <a:spLocks noChangeArrowheads="1"/>
          </p:cNvSpPr>
          <p:nvPr/>
        </p:nvSpPr>
        <p:spPr bwMode="auto">
          <a:xfrm>
            <a:off x="5076825" y="1203325"/>
            <a:ext cx="406717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br>
              <a:rPr lang="en-US" altLang="en-US" sz="1400">
                <a:solidFill>
                  <a:prstClr val="black"/>
                </a:solidFill>
              </a:rPr>
            </a:br>
            <a:r>
              <a:rPr lang="en-US" altLang="en-US" sz="1400" b="1">
                <a:solidFill>
                  <a:prstClr val="black"/>
                </a:solidFill>
              </a:rPr>
              <a:t>Zechariah 8:18-23(ESV) </a:t>
            </a:r>
            <a:br>
              <a:rPr lang="en-US" altLang="en-US" sz="1400">
                <a:solidFill>
                  <a:prstClr val="black"/>
                </a:solidFill>
              </a:rPr>
            </a:br>
            <a:r>
              <a:rPr lang="en-US" altLang="en-US" sz="1400" baseline="30000">
                <a:solidFill>
                  <a:prstClr val="black"/>
                </a:solidFill>
              </a:rPr>
              <a:t>18</a:t>
            </a:r>
            <a:r>
              <a:rPr lang="en-US" altLang="en-US" sz="1400">
                <a:solidFill>
                  <a:prstClr val="black"/>
                </a:solidFill>
              </a:rPr>
              <a:t>And the word of the Lord of hosts came to me, saying,  </a:t>
            </a:r>
            <a:br>
              <a:rPr lang="en-US" altLang="en-US" sz="1400">
                <a:solidFill>
                  <a:prstClr val="black"/>
                </a:solidFill>
              </a:rPr>
            </a:br>
            <a:r>
              <a:rPr lang="en-US" altLang="en-US" sz="1400" baseline="30000">
                <a:solidFill>
                  <a:prstClr val="black"/>
                </a:solidFill>
              </a:rPr>
              <a:t>19</a:t>
            </a:r>
            <a:r>
              <a:rPr lang="en-US" altLang="en-US" sz="1400">
                <a:solidFill>
                  <a:prstClr val="black"/>
                </a:solidFill>
              </a:rPr>
              <a:t>“Thus says the Lord of hosts: The fast of the fourth month and the fast of the fifth and the fast of the seventh and the fast of the tenth </a:t>
            </a:r>
            <a:r>
              <a:rPr lang="en-US" altLang="en-US" sz="1400" u="sng">
                <a:solidFill>
                  <a:prstClr val="black"/>
                </a:solidFill>
              </a:rPr>
              <a:t>shall be to the house of Judah seasons of joy and gladness and cheerful feasts. Therefore love truth and peace. </a:t>
            </a:r>
            <a:br>
              <a:rPr lang="en-US" altLang="en-US" sz="1400" u="sng">
                <a:solidFill>
                  <a:prstClr val="black"/>
                </a:solidFill>
              </a:rPr>
            </a:br>
            <a:r>
              <a:rPr lang="en-US" altLang="en-US" sz="1400" baseline="30000">
                <a:solidFill>
                  <a:prstClr val="black"/>
                </a:solidFill>
              </a:rPr>
              <a:t>20</a:t>
            </a:r>
            <a:r>
              <a:rPr lang="en-US" altLang="en-US" sz="1400">
                <a:solidFill>
                  <a:prstClr val="black"/>
                </a:solidFill>
              </a:rPr>
              <a:t>“Thus says the Lord of hosts: </a:t>
            </a:r>
            <a:r>
              <a:rPr lang="en-US" altLang="en-US" sz="1400" u="sng">
                <a:solidFill>
                  <a:prstClr val="black"/>
                </a:solidFill>
              </a:rPr>
              <a:t>Peoples shall yet come, even the inhabitants of many cities.  </a:t>
            </a:r>
            <a:br>
              <a:rPr lang="en-US" altLang="en-US" sz="1400" u="sng">
                <a:solidFill>
                  <a:prstClr val="black"/>
                </a:solidFill>
              </a:rPr>
            </a:br>
            <a:r>
              <a:rPr lang="en-US" altLang="en-US" sz="1400" baseline="30000">
                <a:solidFill>
                  <a:prstClr val="black"/>
                </a:solidFill>
              </a:rPr>
              <a:t>21</a:t>
            </a:r>
            <a:r>
              <a:rPr lang="en-US" altLang="en-US" sz="1400">
                <a:solidFill>
                  <a:prstClr val="black"/>
                </a:solidFill>
              </a:rPr>
              <a:t>The inhabitants of one city shall go to another, saying, ‘Let us go at once to entreat the favor of the Lord and to seek the Lord of hosts; I myself am going.’  </a:t>
            </a:r>
            <a:br>
              <a:rPr lang="en-US" altLang="en-US" sz="1400">
                <a:solidFill>
                  <a:prstClr val="black"/>
                </a:solidFill>
              </a:rPr>
            </a:br>
            <a:r>
              <a:rPr lang="en-US" altLang="en-US" sz="1400" baseline="30000">
                <a:solidFill>
                  <a:prstClr val="black"/>
                </a:solidFill>
              </a:rPr>
              <a:t>22</a:t>
            </a:r>
            <a:r>
              <a:rPr lang="en-US" altLang="en-US" sz="1400">
                <a:solidFill>
                  <a:prstClr val="black"/>
                </a:solidFill>
              </a:rPr>
              <a:t>Many peoples and strong nations shall come to seek the Lord of hosts in Jerusalem and to entreat the favor of the Lord.  </a:t>
            </a:r>
            <a:br>
              <a:rPr lang="en-US" altLang="en-US" sz="1400">
                <a:solidFill>
                  <a:prstClr val="black"/>
                </a:solidFill>
              </a:rPr>
            </a:br>
            <a:r>
              <a:rPr lang="en-US" altLang="en-US" sz="1400" baseline="30000">
                <a:solidFill>
                  <a:prstClr val="black"/>
                </a:solidFill>
              </a:rPr>
              <a:t>23</a:t>
            </a:r>
            <a:r>
              <a:rPr lang="en-US" altLang="en-US" sz="1400">
                <a:solidFill>
                  <a:prstClr val="black"/>
                </a:solidFill>
              </a:rPr>
              <a:t>Thus says the Lord of hosts: In those days ten men from the nations of every tongue shall take hold of the robe of a Jew, saying, ‘Let us go with you, for we have heard that God is with you.’” </a:t>
            </a:r>
          </a:p>
        </p:txBody>
      </p:sp>
      <p:pic>
        <p:nvPicPr>
          <p:cNvPr id="52228" name="Picture 2" descr="C:\Users\Danny Haynes\Documents\Haynes Docs\Documents\Bible Maps-Clipart\BibleMaps &amp; Clipart\Picturesque Palestine\Israel Picture of the Day\Temple-Wailing Wall\kotel 4-western wall 18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588" y="12700"/>
            <a:ext cx="28321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pilgrims_1_gall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3727450"/>
            <a:ext cx="4059237"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69492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4447" y="429688"/>
            <a:ext cx="6762253" cy="1200329"/>
          </a:xfrm>
          <a:prstGeom prst="rect">
            <a:avLst/>
          </a:prstGeom>
          <a:solidFill>
            <a:schemeClr val="accent2"/>
          </a:solidFill>
        </p:spPr>
        <p:txBody>
          <a:bodyPr wrap="square" rtlCol="0">
            <a:spAutoFit/>
          </a:bodyPr>
          <a:lstStyle/>
          <a:p>
            <a:pPr fontAlgn="base">
              <a:spcBef>
                <a:spcPct val="0"/>
              </a:spcBef>
              <a:spcAft>
                <a:spcPct val="0"/>
              </a:spcAft>
            </a:pPr>
            <a:r>
              <a:rPr lang="en-US" b="1" dirty="0">
                <a:solidFill>
                  <a:prstClr val="black"/>
                </a:solidFill>
                <a:latin typeface="Arial" pitchFamily="34" charset="0"/>
                <a:cs typeface="Arial" pitchFamily="34" charset="0"/>
              </a:rPr>
              <a:t>Ezra 7:6 (ESV) </a:t>
            </a:r>
            <a:r>
              <a:rPr lang="en-US" baseline="30000" dirty="0">
                <a:solidFill>
                  <a:prstClr val="black"/>
                </a:solidFill>
                <a:latin typeface="Arial" pitchFamily="34" charset="0"/>
                <a:cs typeface="Arial" pitchFamily="34" charset="0"/>
              </a:rPr>
              <a:t>6 </a:t>
            </a:r>
            <a:r>
              <a:rPr lang="en-US" dirty="0">
                <a:solidFill>
                  <a:prstClr val="black"/>
                </a:solidFill>
                <a:latin typeface="Arial" pitchFamily="34" charset="0"/>
                <a:cs typeface="Arial" pitchFamily="34" charset="0"/>
              </a:rPr>
              <a:t> this Ezra went up from Babylonia. He was a scribe skilled in the Law of Moses that the </a:t>
            </a:r>
            <a:r>
              <a:rPr lang="en-US" cap="small" dirty="0">
                <a:solidFill>
                  <a:prstClr val="black"/>
                </a:solidFill>
                <a:latin typeface="Arial" pitchFamily="34" charset="0"/>
                <a:cs typeface="Arial" pitchFamily="34" charset="0"/>
              </a:rPr>
              <a:t>LORD</a:t>
            </a:r>
            <a:r>
              <a:rPr lang="en-US" dirty="0">
                <a:solidFill>
                  <a:prstClr val="black"/>
                </a:solidFill>
                <a:latin typeface="Arial" pitchFamily="34" charset="0"/>
                <a:cs typeface="Arial" pitchFamily="34" charset="0"/>
              </a:rPr>
              <a:t>, the God of Israel, had given, and the king granted him all that he asked, for the hand of the </a:t>
            </a:r>
            <a:r>
              <a:rPr lang="en-US" cap="small" dirty="0">
                <a:solidFill>
                  <a:prstClr val="black"/>
                </a:solidFill>
                <a:latin typeface="Arial" pitchFamily="34" charset="0"/>
                <a:cs typeface="Arial" pitchFamily="34" charset="0"/>
              </a:rPr>
              <a:t>LORD</a:t>
            </a:r>
            <a:r>
              <a:rPr lang="en-US" dirty="0">
                <a:solidFill>
                  <a:prstClr val="black"/>
                </a:solidFill>
                <a:latin typeface="Arial" pitchFamily="34" charset="0"/>
                <a:cs typeface="Arial" pitchFamily="34" charset="0"/>
              </a:rPr>
              <a:t> his God was on him. </a:t>
            </a:r>
          </a:p>
        </p:txBody>
      </p:sp>
      <p:sp>
        <p:nvSpPr>
          <p:cNvPr id="4" name="TextBox 3"/>
          <p:cNvSpPr txBox="1"/>
          <p:nvPr/>
        </p:nvSpPr>
        <p:spPr>
          <a:xfrm>
            <a:off x="1200646" y="1961073"/>
            <a:ext cx="7529885" cy="1754326"/>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Arial" pitchFamily="34" charset="0"/>
                <a:cs typeface="Arial" pitchFamily="34" charset="0"/>
              </a:rPr>
              <a:t>Ezra 7:9-10 (ESV) </a:t>
            </a:r>
            <a:r>
              <a:rPr lang="en-US" baseline="30000" dirty="0">
                <a:solidFill>
                  <a:prstClr val="black"/>
                </a:solidFill>
                <a:latin typeface="Arial" pitchFamily="34" charset="0"/>
                <a:cs typeface="Arial" pitchFamily="34" charset="0"/>
              </a:rPr>
              <a:t>9 </a:t>
            </a:r>
            <a:r>
              <a:rPr lang="en-US" dirty="0">
                <a:solidFill>
                  <a:prstClr val="black"/>
                </a:solidFill>
                <a:latin typeface="Arial" pitchFamily="34" charset="0"/>
                <a:cs typeface="Arial" pitchFamily="34" charset="0"/>
              </a:rPr>
              <a:t> For on the first day of the first month he began to go up from Babylonia, and on the first day of the fifth month he came to Jerusalem, </a:t>
            </a:r>
            <a:r>
              <a:rPr lang="en-US" u="sng" dirty="0">
                <a:solidFill>
                  <a:prstClr val="black"/>
                </a:solidFill>
                <a:latin typeface="Arial" pitchFamily="34" charset="0"/>
                <a:cs typeface="Arial" pitchFamily="34" charset="0"/>
              </a:rPr>
              <a:t>for the good hand of his God was on him. </a:t>
            </a:r>
          </a:p>
          <a:p>
            <a:pPr fontAlgn="base">
              <a:spcBef>
                <a:spcPct val="0"/>
              </a:spcBef>
              <a:spcAft>
                <a:spcPct val="0"/>
              </a:spcAft>
            </a:pP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10 </a:t>
            </a:r>
            <a:r>
              <a:rPr lang="en-US" dirty="0">
                <a:solidFill>
                  <a:prstClr val="black"/>
                </a:solidFill>
                <a:latin typeface="Arial" pitchFamily="34" charset="0"/>
                <a:cs typeface="Arial" pitchFamily="34" charset="0"/>
              </a:rPr>
              <a:t> For Ezra had set his heart to study the Law of the </a:t>
            </a:r>
            <a:r>
              <a:rPr lang="en-US" cap="small" dirty="0">
                <a:solidFill>
                  <a:prstClr val="black"/>
                </a:solidFill>
                <a:latin typeface="Arial" pitchFamily="34" charset="0"/>
                <a:cs typeface="Arial" pitchFamily="34" charset="0"/>
              </a:rPr>
              <a:t>LORD</a:t>
            </a:r>
            <a:r>
              <a:rPr lang="en-US" dirty="0">
                <a:solidFill>
                  <a:prstClr val="black"/>
                </a:solidFill>
                <a:latin typeface="Arial" pitchFamily="34" charset="0"/>
                <a:cs typeface="Arial" pitchFamily="34" charset="0"/>
              </a:rPr>
              <a:t>, and to do it and to teach his statutes and rules in Israel. </a:t>
            </a:r>
          </a:p>
        </p:txBody>
      </p:sp>
      <p:pic>
        <p:nvPicPr>
          <p:cNvPr id="2050" name="Picture 2" descr="Image result for Ezra bibl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26" y="3848749"/>
            <a:ext cx="6743700" cy="246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45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4821238" cy="68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281622" y="1616155"/>
            <a:ext cx="3862387" cy="47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Can this be rebuilt?</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Why did Jehovah let this happen?</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a king?</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the temple?</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do I do to keep this from happening again?</a:t>
            </a:r>
          </a:p>
        </p:txBody>
      </p:sp>
      <p:sp>
        <p:nvSpPr>
          <p:cNvPr id="5" name="Rectangle 3"/>
          <p:cNvSpPr txBox="1">
            <a:spLocks noChangeArrowheads="1"/>
          </p:cNvSpPr>
          <p:nvPr/>
        </p:nvSpPr>
        <p:spPr>
          <a:xfrm>
            <a:off x="5618184" y="180975"/>
            <a:ext cx="3525837" cy="1214438"/>
          </a:xfrm>
          <a:prstGeom prst="rect">
            <a:avLst/>
          </a:prstGeom>
          <a:ln w="9525"/>
        </p:spPr>
        <p:txBody>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a:lstStyle>
          <a:p>
            <a:pPr algn="ctr" eaLnBrk="1" hangingPunct="1">
              <a:defRPr/>
            </a:pPr>
            <a:r>
              <a:rPr lang="en-US" altLang="en-US" kern="0" dirty="0">
                <a:solidFill>
                  <a:srgbClr val="FFFFFF"/>
                </a:solidFill>
              </a:rPr>
              <a:t>Return from Captivity</a:t>
            </a:r>
          </a:p>
        </p:txBody>
      </p:sp>
    </p:spTree>
    <p:extLst>
      <p:ext uri="{BB962C8B-B14F-4D97-AF65-F5344CB8AC3E}">
        <p14:creationId xmlns:p14="http://schemas.microsoft.com/office/powerpoint/2010/main" val="1069818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860425" y="0"/>
            <a:ext cx="7013575" cy="1143000"/>
          </a:xfrm>
        </p:spPr>
        <p:txBody>
          <a:bodyPr/>
          <a:lstStyle/>
          <a:p>
            <a:r>
              <a:rPr lang="en-US" altLang="en-US"/>
              <a:t>Ezra’s – Concern on Marriages</a:t>
            </a:r>
          </a:p>
        </p:txBody>
      </p:sp>
      <p:sp>
        <p:nvSpPr>
          <p:cNvPr id="54275" name="TextBox 2"/>
          <p:cNvSpPr txBox="1">
            <a:spLocks noChangeArrowheads="1"/>
          </p:cNvSpPr>
          <p:nvPr/>
        </p:nvSpPr>
        <p:spPr bwMode="auto">
          <a:xfrm>
            <a:off x="860425" y="852488"/>
            <a:ext cx="5492750" cy="5908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dirty="0">
                <a:solidFill>
                  <a:prstClr val="black"/>
                </a:solidFill>
              </a:rPr>
              <a:t>Ezra 9:2-6(ESV) </a:t>
            </a:r>
            <a:br>
              <a:rPr lang="en-US" altLang="en-US" dirty="0">
                <a:solidFill>
                  <a:prstClr val="black"/>
                </a:solidFill>
              </a:rPr>
            </a:br>
            <a:r>
              <a:rPr lang="en-US" altLang="en-US" baseline="30000" dirty="0">
                <a:solidFill>
                  <a:prstClr val="black"/>
                </a:solidFill>
              </a:rPr>
              <a:t>2</a:t>
            </a:r>
            <a:r>
              <a:rPr lang="en-US" altLang="en-US" dirty="0">
                <a:solidFill>
                  <a:prstClr val="black"/>
                </a:solidFill>
              </a:rPr>
              <a:t>For they have taken some of their daughters to be wives for themselves and for their sons, so that the holy race has mixed itself with the peoples of the lands. And in this faithlessness the hand of the officials and chief men has been foremost.”  </a:t>
            </a:r>
            <a:br>
              <a:rPr lang="en-US" altLang="en-US" dirty="0">
                <a:solidFill>
                  <a:prstClr val="black"/>
                </a:solidFill>
              </a:rPr>
            </a:br>
            <a:r>
              <a:rPr lang="en-US" altLang="en-US" baseline="30000" dirty="0">
                <a:solidFill>
                  <a:prstClr val="black"/>
                </a:solidFill>
              </a:rPr>
              <a:t>3</a:t>
            </a:r>
            <a:r>
              <a:rPr lang="en-US" altLang="en-US" dirty="0">
                <a:solidFill>
                  <a:prstClr val="black"/>
                </a:solidFill>
              </a:rPr>
              <a:t>As soon as I heard this, I tore my garment and my cloak and pulled hair from my head and beard and sat appalled.  </a:t>
            </a:r>
            <a:br>
              <a:rPr lang="en-US" altLang="en-US" dirty="0">
                <a:solidFill>
                  <a:prstClr val="black"/>
                </a:solidFill>
              </a:rPr>
            </a:br>
            <a:r>
              <a:rPr lang="en-US" altLang="en-US" baseline="30000" dirty="0">
                <a:solidFill>
                  <a:prstClr val="black"/>
                </a:solidFill>
              </a:rPr>
              <a:t>4</a:t>
            </a:r>
            <a:r>
              <a:rPr lang="en-US" altLang="en-US" dirty="0">
                <a:solidFill>
                  <a:prstClr val="black"/>
                </a:solidFill>
              </a:rPr>
              <a:t>Then all who trembled at the words of the God of Israel, because of the faithlessness of the returned exiles, gathered around me while I sat appalled until the evening sacrifice.  </a:t>
            </a:r>
            <a:br>
              <a:rPr lang="en-US" altLang="en-US" dirty="0">
                <a:solidFill>
                  <a:prstClr val="black"/>
                </a:solidFill>
              </a:rPr>
            </a:br>
            <a:r>
              <a:rPr lang="en-US" altLang="en-US" u="sng" baseline="30000" dirty="0">
                <a:solidFill>
                  <a:prstClr val="black"/>
                </a:solidFill>
              </a:rPr>
              <a:t>5</a:t>
            </a:r>
            <a:r>
              <a:rPr lang="en-US" altLang="en-US" u="sng" dirty="0">
                <a:solidFill>
                  <a:prstClr val="black"/>
                </a:solidFill>
              </a:rPr>
              <a:t>And at the evening sacrifice I rose from my fasting, with my garment and my cloak torn, and fell upon my knees and spread out my hands to the Lord my God,  </a:t>
            </a:r>
            <a:br>
              <a:rPr lang="en-US" altLang="en-US" u="sng" dirty="0">
                <a:solidFill>
                  <a:prstClr val="black"/>
                </a:solidFill>
              </a:rPr>
            </a:br>
            <a:r>
              <a:rPr lang="en-US" altLang="en-US" u="sng" baseline="30000" dirty="0">
                <a:solidFill>
                  <a:prstClr val="black"/>
                </a:solidFill>
              </a:rPr>
              <a:t>6</a:t>
            </a:r>
            <a:r>
              <a:rPr lang="en-US" altLang="en-US" u="sng" dirty="0">
                <a:solidFill>
                  <a:prstClr val="black"/>
                </a:solidFill>
              </a:rPr>
              <a:t>saying: “O my God, I am ashamed and blush to lift my face to you, my God, for our iniquities have risen higher than our heads, and our guilt has mounted up to the heavens.  </a:t>
            </a:r>
            <a:endParaRPr lang="en-US" altLang="en-US" u="sng" dirty="0">
              <a:solidFill>
                <a:srgbClr val="000000"/>
              </a:solidFill>
            </a:endParaRPr>
          </a:p>
        </p:txBody>
      </p:sp>
      <p:pic>
        <p:nvPicPr>
          <p:cNvPr id="5427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3013" y="852488"/>
            <a:ext cx="2820987"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6513" y="3459163"/>
            <a:ext cx="275748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6813" y="2540000"/>
            <a:ext cx="289718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438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5"/>
          <p:cNvGrpSpPr>
            <a:grpSpLocks/>
          </p:cNvGrpSpPr>
          <p:nvPr/>
        </p:nvGrpSpPr>
        <p:grpSpPr bwMode="auto">
          <a:xfrm>
            <a:off x="860425" y="0"/>
            <a:ext cx="8283575" cy="6400800"/>
            <a:chOff x="860424" y="-1"/>
            <a:chExt cx="8283575" cy="6400800"/>
          </a:xfrm>
        </p:grpSpPr>
        <p:pic>
          <p:nvPicPr>
            <p:cNvPr id="55301" name="Picture 3"/>
            <p:cNvPicPr>
              <a:picLocks noChangeAspect="1"/>
            </p:cNvPicPr>
            <p:nvPr/>
          </p:nvPicPr>
          <p:blipFill>
            <a:blip r:embed="rId2">
              <a:extLst>
                <a:ext uri="{28A0092B-C50C-407E-A947-70E740481C1C}">
                  <a14:useLocalDpi xmlns:a14="http://schemas.microsoft.com/office/drawing/2010/main" val="0"/>
                </a:ext>
              </a:extLst>
            </a:blip>
            <a:srcRect t="20995" b="16327"/>
            <a:stretch>
              <a:fillRect/>
            </a:stretch>
          </p:blipFill>
          <p:spPr bwMode="auto">
            <a:xfrm>
              <a:off x="860424" y="-1"/>
              <a:ext cx="82835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60424" y="-1"/>
              <a:ext cx="8142288" cy="64008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55299" name="Title 1"/>
          <p:cNvSpPr>
            <a:spLocks noGrp="1"/>
          </p:cNvSpPr>
          <p:nvPr>
            <p:ph type="title"/>
          </p:nvPr>
        </p:nvSpPr>
        <p:spPr/>
        <p:txBody>
          <a:bodyPr/>
          <a:lstStyle/>
          <a:p>
            <a:r>
              <a:rPr lang="en-US" altLang="en-US"/>
              <a:t>Ezra Prays</a:t>
            </a:r>
          </a:p>
        </p:txBody>
      </p:sp>
      <p:sp>
        <p:nvSpPr>
          <p:cNvPr id="55300" name="TextBox 2"/>
          <p:cNvSpPr txBox="1">
            <a:spLocks noChangeArrowheads="1"/>
          </p:cNvSpPr>
          <p:nvPr/>
        </p:nvSpPr>
        <p:spPr bwMode="auto">
          <a:xfrm>
            <a:off x="1103313" y="1179513"/>
            <a:ext cx="73628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a:solidFill>
                  <a:schemeClr val="tx1"/>
                </a:solidFill>
                <a:latin typeface="Arial" pitchFamily="34" charset="0"/>
                <a:cs typeface="Arial" pitchFamily="34" charset="0"/>
              </a:defRPr>
            </a:lvl1pPr>
            <a:lvl2pPr marL="857250" indent="-4000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Tx/>
              <a:buAutoNum type="romanUcPeriod"/>
            </a:pPr>
            <a:r>
              <a:rPr lang="en-US" altLang="en-US" sz="1600">
                <a:solidFill>
                  <a:prstClr val="black"/>
                </a:solidFill>
              </a:rPr>
              <a:t>We have has great guilt from days of our fathers</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You thus given us into hands of other kings</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Brought sword, plunder, &amp; utter shame</a:t>
            </a:r>
          </a:p>
          <a:p>
            <a:pPr eaLnBrk="1" fontAlgn="base" hangingPunct="1">
              <a:spcBef>
                <a:spcPct val="0"/>
              </a:spcBef>
              <a:spcAft>
                <a:spcPct val="0"/>
              </a:spcAft>
              <a:buFont typeface="Calibri" pitchFamily="34" charset="0"/>
              <a:buAutoNum type="romanUcPeriod"/>
            </a:pPr>
            <a:r>
              <a:rPr lang="en-US" altLang="en-US" sz="1600">
                <a:solidFill>
                  <a:prstClr val="black"/>
                </a:solidFill>
              </a:rPr>
              <a:t>Favored us and brought remnant back to land to give us a secure home in your holy place</a:t>
            </a:r>
          </a:p>
          <a:p>
            <a:pPr eaLnBrk="1" fontAlgn="base" hangingPunct="1">
              <a:spcBef>
                <a:spcPct val="0"/>
              </a:spcBef>
              <a:spcAft>
                <a:spcPct val="0"/>
              </a:spcAft>
              <a:buFont typeface="Calibri" pitchFamily="34" charset="0"/>
              <a:buAutoNum type="romanUcPeriod"/>
            </a:pPr>
            <a:r>
              <a:rPr lang="en-US" altLang="en-US" sz="1600">
                <a:solidFill>
                  <a:prstClr val="black"/>
                </a:solidFill>
              </a:rPr>
              <a:t>We are slaves</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You have not forsaken us</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Given Persians place in World order to love your people</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Made it so Persians give money to repair ruins and protect us</a:t>
            </a:r>
          </a:p>
          <a:p>
            <a:pPr eaLnBrk="1" fontAlgn="base" hangingPunct="1">
              <a:spcBef>
                <a:spcPct val="0"/>
              </a:spcBef>
              <a:spcAft>
                <a:spcPct val="0"/>
              </a:spcAft>
              <a:buFont typeface="Calibri" pitchFamily="34" charset="0"/>
              <a:buAutoNum type="romanUcPeriod"/>
            </a:pPr>
            <a:r>
              <a:rPr lang="en-US" altLang="en-US" sz="1600">
                <a:solidFill>
                  <a:prstClr val="black"/>
                </a:solidFill>
              </a:rPr>
              <a:t>But we have forsaken your commandments</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People formerly in this land are impure and an abomination</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Therefore do not give your sons or daughters for marriage to them</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Does this so you may be strong, eat good and live an inheritance to your children forever</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Because we did not obey you punished less than we deserved &amp; given us a remnant</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Shall we again break your commandments again and intermarry with people who practice abominations</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Would you not again consume us and leave no remnant</a:t>
            </a:r>
          </a:p>
          <a:p>
            <a:pPr lvl="1" eaLnBrk="1" fontAlgn="base" hangingPunct="1">
              <a:spcBef>
                <a:spcPct val="0"/>
              </a:spcBef>
              <a:spcAft>
                <a:spcPct val="0"/>
              </a:spcAft>
              <a:buFont typeface="Calibri" pitchFamily="34" charset="0"/>
              <a:buAutoNum type="alphaLcParenR"/>
            </a:pPr>
            <a:r>
              <a:rPr lang="en-US" altLang="en-US" sz="1600">
                <a:solidFill>
                  <a:prstClr val="black"/>
                </a:solidFill>
              </a:rPr>
              <a:t>Lord is just, we are guilty &amp; none can stand before you</a:t>
            </a:r>
          </a:p>
        </p:txBody>
      </p:sp>
    </p:spTree>
    <p:extLst>
      <p:ext uri="{BB962C8B-B14F-4D97-AF65-F5344CB8AC3E}">
        <p14:creationId xmlns:p14="http://schemas.microsoft.com/office/powerpoint/2010/main" val="2454278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824413" y="274638"/>
            <a:ext cx="3043237" cy="1143000"/>
          </a:xfrm>
        </p:spPr>
        <p:txBody>
          <a:bodyPr/>
          <a:lstStyle/>
          <a:p>
            <a:r>
              <a:rPr lang="en-US" altLang="en-US"/>
              <a:t>People Listen</a:t>
            </a:r>
          </a:p>
        </p:txBody>
      </p:sp>
      <p:pic>
        <p:nvPicPr>
          <p:cNvPr id="563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8" y="3429000"/>
            <a:ext cx="4456112"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3"/>
          <p:cNvSpPr txBox="1">
            <a:spLocks noChangeArrowheads="1"/>
          </p:cNvSpPr>
          <p:nvPr/>
        </p:nvSpPr>
        <p:spPr bwMode="auto">
          <a:xfrm>
            <a:off x="4711700" y="1512888"/>
            <a:ext cx="407035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rPr>
              <a:t>Ezra 10:9(ESV) </a:t>
            </a:r>
            <a:br>
              <a:rPr lang="en-US" altLang="en-US" sz="1400">
                <a:solidFill>
                  <a:prstClr val="black"/>
                </a:solidFill>
              </a:rPr>
            </a:br>
            <a:r>
              <a:rPr lang="en-US" altLang="en-US" sz="1400" baseline="30000">
                <a:solidFill>
                  <a:prstClr val="black"/>
                </a:solidFill>
              </a:rPr>
              <a:t>9</a:t>
            </a:r>
            <a:r>
              <a:rPr lang="en-US" altLang="en-US" sz="1400">
                <a:solidFill>
                  <a:prstClr val="black"/>
                </a:solidFill>
              </a:rPr>
              <a:t>Then all the men of Judah and Benjamin assembled at Jerusalem within the three days. It was the ninth month, on the twentieth day of the month. And all the people sat in the open square before the house of God, trembling because of this matter and because of the heavy rain.  </a:t>
            </a:r>
          </a:p>
        </p:txBody>
      </p:sp>
      <p:pic>
        <p:nvPicPr>
          <p:cNvPr id="5632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379413"/>
            <a:ext cx="445611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Box 5"/>
          <p:cNvSpPr txBox="1">
            <a:spLocks noChangeArrowheads="1"/>
          </p:cNvSpPr>
          <p:nvPr/>
        </p:nvSpPr>
        <p:spPr bwMode="auto">
          <a:xfrm>
            <a:off x="4711700" y="3705225"/>
            <a:ext cx="44323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rPr>
              <a:t>Ezra 10:16-17(ESV) </a:t>
            </a:r>
            <a:br>
              <a:rPr lang="en-US" altLang="en-US" sz="1400">
                <a:solidFill>
                  <a:prstClr val="black"/>
                </a:solidFill>
              </a:rPr>
            </a:br>
            <a:r>
              <a:rPr lang="en-US" altLang="en-US" sz="1400" baseline="30000">
                <a:solidFill>
                  <a:prstClr val="black"/>
                </a:solidFill>
              </a:rPr>
              <a:t>16</a:t>
            </a:r>
            <a:r>
              <a:rPr lang="en-US" altLang="en-US" sz="1400">
                <a:solidFill>
                  <a:prstClr val="black"/>
                </a:solidFill>
              </a:rPr>
              <a:t>Then the returned exiles did so. Ezra the priest selected men,</a:t>
            </a:r>
            <a:r>
              <a:rPr lang="en-US" altLang="en-US" sz="1400" baseline="30000">
                <a:solidFill>
                  <a:prstClr val="black"/>
                </a:solidFill>
              </a:rPr>
              <a:t>£</a:t>
            </a:r>
            <a:r>
              <a:rPr lang="en-US" altLang="en-US" sz="1400">
                <a:solidFill>
                  <a:prstClr val="black"/>
                </a:solidFill>
              </a:rPr>
              <a:t> heads of fathers’ houses, according to their fathers’ houses, each of them designated by name. On the first day of the tenth month they sat down to examine the matter;  </a:t>
            </a:r>
            <a:br>
              <a:rPr lang="en-US" altLang="en-US" sz="1400">
                <a:solidFill>
                  <a:prstClr val="black"/>
                </a:solidFill>
              </a:rPr>
            </a:br>
            <a:r>
              <a:rPr lang="en-US" altLang="en-US" sz="1400" baseline="30000">
                <a:solidFill>
                  <a:prstClr val="black"/>
                </a:solidFill>
              </a:rPr>
              <a:t>17</a:t>
            </a:r>
            <a:r>
              <a:rPr lang="en-US" altLang="en-US" sz="1400">
                <a:solidFill>
                  <a:prstClr val="black"/>
                </a:solidFill>
              </a:rPr>
              <a:t>and by the first day of the first month they had come to the end of all the men who had married foreign women. </a:t>
            </a:r>
          </a:p>
        </p:txBody>
      </p:sp>
    </p:spTree>
    <p:extLst>
      <p:ext uri="{BB962C8B-B14F-4D97-AF65-F5344CB8AC3E}">
        <p14:creationId xmlns:p14="http://schemas.microsoft.com/office/powerpoint/2010/main" val="2862645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Ezra Reads the Law</a:t>
            </a:r>
          </a:p>
        </p:txBody>
      </p:sp>
      <p:pic>
        <p:nvPicPr>
          <p:cNvPr id="573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463" y="1574800"/>
            <a:ext cx="5732462"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3"/>
          <p:cNvSpPr txBox="1">
            <a:spLocks noChangeArrowheads="1"/>
          </p:cNvSpPr>
          <p:nvPr/>
        </p:nvSpPr>
        <p:spPr bwMode="auto">
          <a:xfrm>
            <a:off x="6384925" y="1292225"/>
            <a:ext cx="2633663"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r>
              <a:rPr lang="en-US" altLang="en-US" sz="1600" kern="0" dirty="0">
                <a:solidFill>
                  <a:prstClr val="black"/>
                </a:solidFill>
                <a:sym typeface="Arial"/>
                <a:rtl val="0"/>
              </a:rPr>
            </a:br>
            <a:r>
              <a:rPr lang="en-US" altLang="en-US" sz="1600" b="1" kern="0" dirty="0">
                <a:solidFill>
                  <a:prstClr val="black"/>
                </a:solidFill>
                <a:sym typeface="Arial"/>
                <a:rtl val="0"/>
              </a:rPr>
              <a:t>Nehemiah 8:2-3(ESV) </a:t>
            </a:r>
            <a:br>
              <a:rPr lang="en-US" altLang="en-US" sz="1600" kern="0" dirty="0">
                <a:solidFill>
                  <a:prstClr val="black"/>
                </a:solidFill>
                <a:sym typeface="Arial"/>
                <a:rtl val="0"/>
              </a:rPr>
            </a:br>
            <a:r>
              <a:rPr lang="en-US" altLang="en-US" sz="1600" kern="0" baseline="30000" dirty="0">
                <a:solidFill>
                  <a:prstClr val="black"/>
                </a:solidFill>
                <a:sym typeface="Arial"/>
                <a:rtl val="0"/>
              </a:rPr>
              <a:t>2</a:t>
            </a:r>
            <a:r>
              <a:rPr lang="en-US" altLang="en-US" sz="1600" kern="0" dirty="0">
                <a:solidFill>
                  <a:prstClr val="black"/>
                </a:solidFill>
                <a:sym typeface="Arial"/>
                <a:rtl val="0"/>
              </a:rPr>
              <a:t>So Ezra the priest brought the Law before the assembly, </a:t>
            </a:r>
            <a:r>
              <a:rPr lang="en-US" altLang="en-US" sz="1600" u="sng" kern="0" dirty="0">
                <a:solidFill>
                  <a:prstClr val="black"/>
                </a:solidFill>
                <a:sym typeface="Arial"/>
                <a:rtl val="0"/>
              </a:rPr>
              <a:t>both men and women and all who could understand what they heard</a:t>
            </a:r>
            <a:r>
              <a:rPr lang="en-US" altLang="en-US" sz="1600" kern="0" dirty="0">
                <a:solidFill>
                  <a:prstClr val="black"/>
                </a:solidFill>
                <a:sym typeface="Arial"/>
                <a:rtl val="0"/>
              </a:rPr>
              <a:t>, on the first day of the seventh month.  </a:t>
            </a:r>
            <a:br>
              <a:rPr lang="en-US" altLang="en-US" sz="1600" kern="0" dirty="0">
                <a:solidFill>
                  <a:prstClr val="black"/>
                </a:solidFill>
                <a:sym typeface="Arial"/>
                <a:rtl val="0"/>
              </a:rPr>
            </a:br>
            <a:r>
              <a:rPr lang="en-US" altLang="en-US" sz="1600" kern="0" baseline="30000" dirty="0">
                <a:solidFill>
                  <a:prstClr val="black"/>
                </a:solidFill>
                <a:sym typeface="Arial"/>
                <a:rtl val="0"/>
              </a:rPr>
              <a:t>3</a:t>
            </a:r>
            <a:r>
              <a:rPr lang="en-US" altLang="en-US" sz="1600" kern="0" dirty="0">
                <a:solidFill>
                  <a:prstClr val="black"/>
                </a:solidFill>
                <a:sym typeface="Arial"/>
                <a:rtl val="0"/>
              </a:rPr>
              <a:t>And he read from it facing the square before the Water Gate from early morning until midday, </a:t>
            </a:r>
            <a:r>
              <a:rPr lang="en-US" altLang="en-US" sz="1600" u="sng" kern="0" dirty="0">
                <a:solidFill>
                  <a:prstClr val="black"/>
                </a:solidFill>
                <a:sym typeface="Arial"/>
                <a:rtl val="0"/>
              </a:rPr>
              <a:t>in the presence of the men and the women and those who could understand. And the ears of all the people were attentive to the Book of the Law. </a:t>
            </a:r>
            <a:r>
              <a:rPr lang="en-US" altLang="en-US" sz="1600" kern="0" dirty="0">
                <a:solidFill>
                  <a:prstClr val="black"/>
                </a:solidFill>
                <a:sym typeface="Arial"/>
                <a:rtl val="0"/>
              </a:rPr>
              <a:t> </a:t>
            </a:r>
          </a:p>
        </p:txBody>
      </p:sp>
    </p:spTree>
    <p:extLst>
      <p:ext uri="{BB962C8B-B14F-4D97-AF65-F5344CB8AC3E}">
        <p14:creationId xmlns:p14="http://schemas.microsoft.com/office/powerpoint/2010/main" val="3401752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Nehemiah</a:t>
            </a:r>
            <a:br>
              <a:rPr lang="en-US" dirty="0"/>
            </a:br>
            <a:r>
              <a:rPr lang="en-US" dirty="0"/>
              <a:t> – A Leader of Action</a:t>
            </a:r>
          </a:p>
        </p:txBody>
      </p:sp>
      <p:graphicFrame>
        <p:nvGraphicFramePr>
          <p:cNvPr id="3" name="Table 2"/>
          <p:cNvGraphicFramePr>
            <a:graphicFrameLocks noGrp="1"/>
          </p:cNvGraphicFramePr>
          <p:nvPr>
            <p:extLst>
              <p:ext uri="{D42A27DB-BD31-4B8C-83A1-F6EECF244321}">
                <p14:modId xmlns:p14="http://schemas.microsoft.com/office/powerpoint/2010/main" val="750477965"/>
              </p:ext>
            </p:extLst>
          </p:nvPr>
        </p:nvGraphicFramePr>
        <p:xfrm>
          <a:off x="1824487" y="1577797"/>
          <a:ext cx="5943600" cy="166928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0">
                <a:tc>
                  <a:txBody>
                    <a:bodyPr/>
                    <a:lstStyle/>
                    <a:p>
                      <a:pPr marL="0" marR="0">
                        <a:lnSpc>
                          <a:spcPct val="115000"/>
                        </a:lnSpc>
                        <a:spcBef>
                          <a:spcPts val="0"/>
                        </a:spcBef>
                        <a:spcAft>
                          <a:spcPts val="0"/>
                        </a:spcAft>
                      </a:pPr>
                      <a:r>
                        <a:rPr lang="en-US" sz="1100" dirty="0">
                          <a:effectLst/>
                        </a:rPr>
                        <a:t>Then I said to them, “You see the distress that we are in, how Jerusalem lies waste, and its gates are burned with fire. Come and let us build the wall of Jerusalem, that we may no longer be a reproach.”</a:t>
                      </a:r>
                    </a:p>
                    <a:p>
                      <a:pPr marL="0" marR="0" algn="r">
                        <a:lnSpc>
                          <a:spcPct val="115000"/>
                        </a:lnSpc>
                        <a:spcBef>
                          <a:spcPts val="0"/>
                        </a:spcBef>
                        <a:spcAft>
                          <a:spcPts val="0"/>
                        </a:spcAft>
                      </a:pPr>
                      <a:r>
                        <a:rPr lang="en-US" sz="1100" dirty="0">
                          <a:effectLst/>
                        </a:rPr>
                        <a:t>Nehemiah 2:17</a:t>
                      </a:r>
                      <a:endParaRPr lang="en-US" sz="1100" dirty="0">
                        <a:solidFill>
                          <a:srgbClr val="000000"/>
                        </a:solidFill>
                        <a:effectLst/>
                        <a:latin typeface="Arial"/>
                        <a:ea typeface="Arial"/>
                      </a:endParaRPr>
                    </a:p>
                  </a:txBody>
                  <a:tcPr marL="63500" marR="63500" marT="63500" marB="63500"/>
                </a:tc>
                <a:tc>
                  <a:txBody>
                    <a:bodyPr/>
                    <a:lstStyle/>
                    <a:p>
                      <a:pPr marL="0" marR="0">
                        <a:lnSpc>
                          <a:spcPct val="115000"/>
                        </a:lnSpc>
                        <a:spcBef>
                          <a:spcPts val="0"/>
                        </a:spcBef>
                        <a:spcAft>
                          <a:spcPts val="0"/>
                        </a:spcAft>
                      </a:pPr>
                      <a:r>
                        <a:rPr lang="en-US" sz="1100">
                          <a:effectLst/>
                        </a:rPr>
                        <a:t>So we built the wall, and the entire wall was joined together up to half its height, for the people had a mind to work.</a:t>
                      </a:r>
                    </a:p>
                    <a:p>
                      <a:pPr marL="0" marR="0" algn="r">
                        <a:lnSpc>
                          <a:spcPct val="115000"/>
                        </a:lnSpc>
                        <a:spcBef>
                          <a:spcPts val="0"/>
                        </a:spcBef>
                        <a:spcAft>
                          <a:spcPts val="0"/>
                        </a:spcAft>
                      </a:pPr>
                      <a:r>
                        <a:rPr lang="en-US" sz="1100">
                          <a:effectLst/>
                        </a:rPr>
                        <a:t>Nehemiah 4:6</a:t>
                      </a:r>
                      <a:endParaRPr lang="en-US" sz="1100">
                        <a:solidFill>
                          <a:srgbClr val="000000"/>
                        </a:solidFill>
                        <a:effectLst/>
                        <a:latin typeface="Arial"/>
                        <a:ea typeface="Arial"/>
                      </a:endParaRPr>
                    </a:p>
                  </a:txBody>
                  <a:tcPr marL="63500" marR="63500" marT="63500" marB="63500"/>
                </a:tc>
                <a:tc>
                  <a:txBody>
                    <a:bodyPr/>
                    <a:lstStyle/>
                    <a:p>
                      <a:pPr marL="0" marR="0">
                        <a:lnSpc>
                          <a:spcPct val="115000"/>
                        </a:lnSpc>
                        <a:spcBef>
                          <a:spcPts val="0"/>
                        </a:spcBef>
                        <a:spcAft>
                          <a:spcPts val="0"/>
                        </a:spcAft>
                      </a:pPr>
                      <a:r>
                        <a:rPr lang="en-US" sz="1100" dirty="0">
                          <a:effectLst/>
                        </a:rPr>
                        <a:t>And it happened, when all our enemies heard of it, and all the nations around us saw these things, that they were very disheartened in their own eyes; for they perceived that this work was done by our God.</a:t>
                      </a:r>
                    </a:p>
                    <a:p>
                      <a:pPr marL="0" marR="0" algn="r">
                        <a:lnSpc>
                          <a:spcPct val="115000"/>
                        </a:lnSpc>
                        <a:spcBef>
                          <a:spcPts val="0"/>
                        </a:spcBef>
                        <a:spcAft>
                          <a:spcPts val="0"/>
                        </a:spcAft>
                      </a:pPr>
                      <a:r>
                        <a:rPr lang="en-US" sz="1100" dirty="0">
                          <a:effectLst/>
                        </a:rPr>
                        <a:t>Nehemiah 6:15-16</a:t>
                      </a:r>
                      <a:endParaRPr lang="en-US" sz="1100" dirty="0">
                        <a:solidFill>
                          <a:srgbClr val="000000"/>
                        </a:solidFill>
                        <a:effectLst/>
                        <a:latin typeface="Arial"/>
                        <a:ea typeface="Arial"/>
                      </a:endParaRPr>
                    </a:p>
                  </a:txBody>
                  <a:tcPr marL="63500" marR="63500" marT="63500" marB="63500"/>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90139863"/>
              </p:ext>
            </p:extLst>
          </p:nvPr>
        </p:nvGraphicFramePr>
        <p:xfrm>
          <a:off x="1821610" y="3342736"/>
          <a:ext cx="5943600" cy="301879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0">
                <a:tc>
                  <a:txBody>
                    <a:bodyPr/>
                    <a:lstStyle/>
                    <a:p>
                      <a:r>
                        <a:rPr lang="en-US" sz="1100" dirty="0"/>
                        <a:t>And all the people gathered as one man into the square before the Water Gate. And they told Ezra the scribe to bring the Book of the Law of Moses that the </a:t>
                      </a:r>
                      <a:r>
                        <a:rPr lang="en-US" sz="1100" cap="small" dirty="0">
                          <a:effectLst/>
                        </a:rPr>
                        <a:t>LORD</a:t>
                      </a:r>
                      <a:r>
                        <a:rPr lang="en-US" sz="1100" dirty="0"/>
                        <a:t> had commanded Israel. </a:t>
                      </a:r>
                      <a:br>
                        <a:rPr lang="en-US" sz="1100" dirty="0"/>
                      </a:br>
                      <a:endParaRPr lang="en-US" sz="1100" dirty="0"/>
                    </a:p>
                    <a:p>
                      <a:pPr marL="0" marR="0" algn="r">
                        <a:lnSpc>
                          <a:spcPct val="115000"/>
                        </a:lnSpc>
                        <a:spcBef>
                          <a:spcPts val="0"/>
                        </a:spcBef>
                        <a:spcAft>
                          <a:spcPts val="0"/>
                        </a:spcAft>
                      </a:pPr>
                      <a:r>
                        <a:rPr lang="en-US" sz="1100" dirty="0">
                          <a:effectLst/>
                        </a:rPr>
                        <a:t>Nehemiah 8:1</a:t>
                      </a:r>
                    </a:p>
                    <a:p>
                      <a:pPr marL="0" marR="0" algn="r">
                        <a:lnSpc>
                          <a:spcPct val="115000"/>
                        </a:lnSpc>
                        <a:spcBef>
                          <a:spcPts val="0"/>
                        </a:spcBef>
                        <a:spcAft>
                          <a:spcPts val="0"/>
                        </a:spcAft>
                      </a:pPr>
                      <a:endParaRPr lang="en-US" sz="1100" dirty="0">
                        <a:solidFill>
                          <a:srgbClr val="000000"/>
                        </a:solidFill>
                        <a:effectLst/>
                        <a:latin typeface="Arial"/>
                        <a:ea typeface="Arial"/>
                      </a:endParaRPr>
                    </a:p>
                    <a:p>
                      <a:pPr marL="0" marR="0" indent="0" algn="r" defTabSz="914400" rtl="0" eaLnBrk="1" fontAlgn="auto" latinLnBrk="0" hangingPunct="1">
                        <a:lnSpc>
                          <a:spcPct val="115000"/>
                        </a:lnSpc>
                        <a:spcBef>
                          <a:spcPts val="0"/>
                        </a:spcBef>
                        <a:spcAft>
                          <a:spcPts val="0"/>
                        </a:spcAft>
                        <a:buClrTx/>
                        <a:buSzTx/>
                        <a:buFontTx/>
                        <a:buNone/>
                        <a:tabLst/>
                        <a:defRPr/>
                      </a:pPr>
                      <a:r>
                        <a:rPr lang="en-US" sz="1100" dirty="0"/>
                        <a:t>They read from the book, from the Law of God, clearly, and they gave the sense, so that the people understood the reading.</a:t>
                      </a:r>
                    </a:p>
                    <a:p>
                      <a:pPr marL="0" marR="0" indent="0" algn="r" defTabSz="914400" rtl="0" eaLnBrk="1" fontAlgn="auto" latinLnBrk="0" hangingPunct="1">
                        <a:lnSpc>
                          <a:spcPct val="115000"/>
                        </a:lnSpc>
                        <a:spcBef>
                          <a:spcPts val="0"/>
                        </a:spcBef>
                        <a:spcAft>
                          <a:spcPts val="0"/>
                        </a:spcAft>
                        <a:buClrTx/>
                        <a:buSzTx/>
                        <a:buFontTx/>
                        <a:buNone/>
                        <a:tabLst/>
                        <a:defRPr/>
                      </a:pPr>
                      <a:r>
                        <a:rPr lang="en-US" sz="1100" dirty="0"/>
                        <a:t> </a:t>
                      </a:r>
                      <a:br>
                        <a:rPr lang="en-US" sz="1100" dirty="0"/>
                      </a:br>
                      <a:r>
                        <a:rPr lang="en-US" sz="1100" dirty="0">
                          <a:effectLst/>
                        </a:rPr>
                        <a:t>Nehemiah 8:8</a:t>
                      </a:r>
                    </a:p>
                  </a:txBody>
                  <a:tcPr marL="63500" marR="63500" marT="63500" marB="63500"/>
                </a:tc>
                <a:tc>
                  <a:txBody>
                    <a:bodyPr/>
                    <a:lstStyle/>
                    <a:p>
                      <a:pPr marL="0" marR="0">
                        <a:lnSpc>
                          <a:spcPct val="115000"/>
                        </a:lnSpc>
                        <a:spcBef>
                          <a:spcPts val="0"/>
                        </a:spcBef>
                        <a:spcAft>
                          <a:spcPts val="0"/>
                        </a:spcAft>
                      </a:pPr>
                      <a:r>
                        <a:rPr lang="en-US" sz="1100" baseline="30000" dirty="0"/>
                        <a:t>38 </a:t>
                      </a:r>
                      <a:r>
                        <a:rPr lang="en-US" sz="1100" dirty="0"/>
                        <a:t>  “Because of all this we make a firm covenant in writing; on the sealed document are the names of our princes, our Levites, and our priests. </a:t>
                      </a:r>
                    </a:p>
                    <a:p>
                      <a:pPr marL="0" marR="0" algn="r">
                        <a:lnSpc>
                          <a:spcPct val="115000"/>
                        </a:lnSpc>
                        <a:spcBef>
                          <a:spcPts val="0"/>
                        </a:spcBef>
                        <a:spcAft>
                          <a:spcPts val="0"/>
                        </a:spcAft>
                      </a:pPr>
                      <a:r>
                        <a:rPr lang="en-US" sz="1100" dirty="0">
                          <a:effectLst/>
                        </a:rPr>
                        <a:t>Nehemiah 9:38</a:t>
                      </a:r>
                    </a:p>
                    <a:p>
                      <a:pPr marL="0" marR="0" algn="r">
                        <a:lnSpc>
                          <a:spcPct val="115000"/>
                        </a:lnSpc>
                        <a:spcBef>
                          <a:spcPts val="0"/>
                        </a:spcBef>
                        <a:spcAft>
                          <a:spcPts val="0"/>
                        </a:spcAft>
                      </a:pPr>
                      <a:endParaRPr lang="en-US" sz="1100" dirty="0">
                        <a:solidFill>
                          <a:srgbClr val="000000"/>
                        </a:solidFill>
                        <a:effectLst/>
                        <a:latin typeface="Arial"/>
                        <a:ea typeface="Arial"/>
                      </a:endParaRPr>
                    </a:p>
                    <a:p>
                      <a:pPr marL="0" marR="0" indent="0" algn="r" defTabSz="914400" rtl="0" eaLnBrk="1" fontAlgn="auto" latinLnBrk="0" hangingPunct="1">
                        <a:lnSpc>
                          <a:spcPct val="115000"/>
                        </a:lnSpc>
                        <a:spcBef>
                          <a:spcPts val="0"/>
                        </a:spcBef>
                        <a:spcAft>
                          <a:spcPts val="0"/>
                        </a:spcAft>
                        <a:buClrTx/>
                        <a:buSzTx/>
                        <a:buFontTx/>
                        <a:buNone/>
                        <a:tabLst/>
                        <a:defRPr/>
                      </a:pPr>
                      <a:r>
                        <a:rPr lang="en-US" sz="1100" dirty="0"/>
                        <a:t>Now the leaders of the people lived in Jerusalem. And the rest of the people cast lots to bring one out of ten to live in Jerusalem the holy city, while nine out of ten remained in the other towns. </a:t>
                      </a:r>
                      <a:br>
                        <a:rPr lang="en-US" sz="1100" dirty="0"/>
                      </a:br>
                      <a:r>
                        <a:rPr lang="en-US" sz="1100" dirty="0">
                          <a:effectLst/>
                        </a:rPr>
                        <a:t>Nehemiah 11:1</a:t>
                      </a:r>
                    </a:p>
                  </a:txBody>
                  <a:tcPr marL="63500" marR="63500" marT="63500" marB="63500"/>
                </a:tc>
                <a:tc>
                  <a:txBody>
                    <a:bodyPr/>
                    <a:lstStyle/>
                    <a:p>
                      <a:r>
                        <a:rPr lang="en-US" sz="1100" baseline="30000" dirty="0"/>
                        <a:t>14 </a:t>
                      </a:r>
                      <a:r>
                        <a:rPr lang="en-US" sz="1100" dirty="0"/>
                        <a:t> Remember me, O my God, concerning this, and do not wipe out my good deeds that I have done for the house of my God and for his service. </a:t>
                      </a:r>
                      <a:br>
                        <a:rPr lang="en-US" sz="1100" dirty="0"/>
                      </a:br>
                      <a:endParaRPr lang="en-US" sz="1100" dirty="0"/>
                    </a:p>
                    <a:p>
                      <a:pPr marL="0" marR="0" algn="r">
                        <a:lnSpc>
                          <a:spcPct val="115000"/>
                        </a:lnSpc>
                        <a:spcBef>
                          <a:spcPts val="0"/>
                        </a:spcBef>
                        <a:spcAft>
                          <a:spcPts val="0"/>
                        </a:spcAft>
                      </a:pPr>
                      <a:r>
                        <a:rPr lang="en-US" sz="1100" dirty="0">
                          <a:effectLst/>
                        </a:rPr>
                        <a:t>Nehemiah 13:14</a:t>
                      </a:r>
                      <a:endParaRPr lang="en-US" sz="1100" dirty="0">
                        <a:solidFill>
                          <a:srgbClr val="000000"/>
                        </a:solidFill>
                        <a:effectLst/>
                        <a:latin typeface="Arial"/>
                        <a:ea typeface="Arial"/>
                      </a:endParaRPr>
                    </a:p>
                  </a:txBody>
                  <a:tcPr marL="63500" marR="63500" marT="63500" marB="6350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14736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T Lessons-Danny\Prophets and Kings-2015\Working 2015\Jerusalems Wal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9123" y="1776799"/>
            <a:ext cx="6113721" cy="30492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OT Lessons-Danny\Prophets and Kings-2015\Working 2015\Nehemiah\214db64206df49b912f648e96a86f8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348" y="79596"/>
            <a:ext cx="5159709" cy="33494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06167" y="3559844"/>
            <a:ext cx="4614530" cy="2677656"/>
          </a:xfrm>
          <a:prstGeom prst="rect">
            <a:avLst/>
          </a:prstGeom>
          <a:noFill/>
        </p:spPr>
        <p:txBody>
          <a:bodyPr wrap="square" rtlCol="0">
            <a:spAutoFit/>
          </a:bodyPr>
          <a:lstStyle/>
          <a:p>
            <a:r>
              <a:rPr lang="en-US" sz="1400" b="1" kern="0" dirty="0">
                <a:solidFill>
                  <a:srgbClr val="000000"/>
                </a:solidFill>
                <a:latin typeface="Arial"/>
                <a:cs typeface="Arial"/>
                <a:sym typeface="Arial"/>
                <a:rtl val="0"/>
              </a:rPr>
              <a:t>Nehemiah 2</a:t>
            </a:r>
          </a:p>
          <a:p>
            <a:r>
              <a:rPr lang="en-US" sz="1400" kern="0" dirty="0">
                <a:solidFill>
                  <a:srgbClr val="000000"/>
                </a:solidFill>
                <a:latin typeface="Arial"/>
                <a:cs typeface="Arial"/>
                <a:sym typeface="Arial"/>
                <a:rtl val="0"/>
              </a:rPr>
              <a:t>3 </a:t>
            </a:r>
            <a:r>
              <a:rPr lang="en-US" sz="1400" b="1" kern="0" dirty="0">
                <a:solidFill>
                  <a:srgbClr val="000000"/>
                </a:solidFill>
                <a:latin typeface="Arial"/>
                <a:cs typeface="Arial"/>
                <a:sym typeface="Arial"/>
                <a:rtl val="0"/>
              </a:rPr>
              <a:t>Then </a:t>
            </a:r>
            <a:r>
              <a:rPr lang="en-US" sz="1400" b="1" kern="0" dirty="0" err="1">
                <a:solidFill>
                  <a:srgbClr val="000000"/>
                </a:solidFill>
                <a:latin typeface="Arial"/>
                <a:cs typeface="Arial"/>
                <a:sym typeface="Arial"/>
                <a:rtl val="0"/>
              </a:rPr>
              <a:t>Eliashib</a:t>
            </a:r>
            <a:r>
              <a:rPr lang="en-US" sz="1400" b="1" kern="0" dirty="0">
                <a:solidFill>
                  <a:srgbClr val="000000"/>
                </a:solidFill>
                <a:latin typeface="Arial"/>
                <a:cs typeface="Arial"/>
                <a:sym typeface="Arial"/>
                <a:rtl val="0"/>
              </a:rPr>
              <a:t> the high priest rose up with his brothers the priests, and they built the Sheep Gate. They consecrated it and set its doors. They consecrated it as far as the Tower of the Hundred,</a:t>
            </a:r>
            <a:r>
              <a:rPr lang="en-US" sz="1400" kern="0" dirty="0">
                <a:solidFill>
                  <a:srgbClr val="000000"/>
                </a:solidFill>
                <a:latin typeface="Arial"/>
                <a:cs typeface="Arial"/>
                <a:sym typeface="Arial"/>
                <a:rtl val="0"/>
              </a:rPr>
              <a:t> as far as the Tower of </a:t>
            </a:r>
            <a:r>
              <a:rPr lang="en-US" sz="1400" kern="0" dirty="0" err="1">
                <a:solidFill>
                  <a:srgbClr val="000000"/>
                </a:solidFill>
                <a:latin typeface="Arial"/>
                <a:cs typeface="Arial"/>
                <a:sym typeface="Arial"/>
                <a:rtl val="0"/>
              </a:rPr>
              <a:t>Hananel</a:t>
            </a:r>
            <a:r>
              <a:rPr lang="en-US" sz="1400" kern="0" dirty="0">
                <a:solidFill>
                  <a:srgbClr val="000000"/>
                </a:solidFill>
                <a:latin typeface="Arial"/>
                <a:cs typeface="Arial"/>
                <a:sym typeface="Arial"/>
                <a:rtl val="0"/>
              </a:rPr>
              <a:t>.</a:t>
            </a:r>
          </a:p>
          <a:p>
            <a:endParaRPr lang="en-US" sz="1400" kern="0" dirty="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baseline="30000" dirty="0">
                <a:solidFill>
                  <a:srgbClr val="000000"/>
                </a:solidFill>
                <a:latin typeface="Arial"/>
                <a:cs typeface="Arial"/>
                <a:sym typeface="Arial"/>
                <a:rtl val="0"/>
              </a:rPr>
              <a:t>2 </a:t>
            </a:r>
            <a:r>
              <a:rPr lang="en-US" sz="1400" kern="0" dirty="0">
                <a:solidFill>
                  <a:srgbClr val="000000"/>
                </a:solidFill>
                <a:latin typeface="Arial"/>
                <a:cs typeface="Arial"/>
                <a:sym typeface="Arial"/>
                <a:rtl val="0"/>
              </a:rPr>
              <a:t>And next to him the men of </a:t>
            </a:r>
            <a:r>
              <a:rPr lang="en-US" sz="1400" kern="0" dirty="0">
                <a:solidFill>
                  <a:srgbClr val="00B0F0"/>
                </a:solidFill>
                <a:latin typeface="Arial"/>
                <a:cs typeface="Arial"/>
                <a:sym typeface="Arial"/>
                <a:rtl val="0"/>
              </a:rPr>
              <a:t>Jericho built</a:t>
            </a:r>
            <a:r>
              <a:rPr lang="en-US" sz="1400" kern="0" dirty="0">
                <a:solidFill>
                  <a:srgbClr val="000000"/>
                </a:solidFill>
                <a:latin typeface="Arial"/>
                <a:cs typeface="Arial"/>
                <a:sym typeface="Arial"/>
                <a:rtl val="0"/>
              </a:rPr>
              <a:t>. </a:t>
            </a:r>
          </a:p>
          <a:p>
            <a:r>
              <a:rPr lang="en-US" sz="1400" kern="0" dirty="0">
                <a:solidFill>
                  <a:srgbClr val="000000"/>
                </a:solidFill>
                <a:latin typeface="Arial"/>
                <a:cs typeface="Arial"/>
                <a:sym typeface="Arial"/>
                <a:rtl val="0"/>
              </a:rPr>
              <a:t>And next to them </a:t>
            </a:r>
            <a:r>
              <a:rPr lang="en-US" sz="1400" kern="0" dirty="0" err="1">
                <a:solidFill>
                  <a:srgbClr val="F79646">
                    <a:lumMod val="75000"/>
                  </a:srgbClr>
                </a:solidFill>
                <a:latin typeface="Arial"/>
                <a:cs typeface="Arial"/>
                <a:sym typeface="Arial"/>
                <a:rtl val="0"/>
              </a:rPr>
              <a:t>Zaccur</a:t>
            </a:r>
            <a:r>
              <a:rPr lang="en-US" sz="1400" kern="0" dirty="0">
                <a:solidFill>
                  <a:srgbClr val="F79646">
                    <a:lumMod val="75000"/>
                  </a:srgbClr>
                </a:solidFill>
                <a:latin typeface="Arial"/>
                <a:cs typeface="Arial"/>
                <a:sym typeface="Arial"/>
                <a:rtl val="0"/>
              </a:rPr>
              <a:t> the son of </a:t>
            </a:r>
            <a:r>
              <a:rPr lang="en-US" sz="1400" kern="0" dirty="0" err="1">
                <a:solidFill>
                  <a:srgbClr val="F79646">
                    <a:lumMod val="75000"/>
                  </a:srgbClr>
                </a:solidFill>
                <a:latin typeface="Arial"/>
                <a:cs typeface="Arial"/>
                <a:sym typeface="Arial"/>
                <a:rtl val="0"/>
              </a:rPr>
              <a:t>Imri</a:t>
            </a:r>
            <a:r>
              <a:rPr lang="en-US" sz="1400" kern="0" dirty="0">
                <a:solidFill>
                  <a:srgbClr val="F79646">
                    <a:lumMod val="75000"/>
                  </a:srgbClr>
                </a:solidFill>
                <a:latin typeface="Arial"/>
                <a:cs typeface="Arial"/>
                <a:sym typeface="Arial"/>
                <a:rtl val="0"/>
              </a:rPr>
              <a:t> </a:t>
            </a:r>
            <a:r>
              <a:rPr lang="en-US" sz="1400" kern="0" dirty="0">
                <a:solidFill>
                  <a:srgbClr val="000000"/>
                </a:solidFill>
                <a:latin typeface="Arial"/>
                <a:cs typeface="Arial"/>
                <a:sym typeface="Arial"/>
                <a:rtl val="0"/>
              </a:rPr>
              <a:t>built.</a:t>
            </a:r>
          </a:p>
          <a:p>
            <a:endParaRPr lang="en-US" sz="1400" kern="0" dirty="0">
              <a:solidFill>
                <a:srgbClr val="000000"/>
              </a:solidFill>
              <a:latin typeface="Arial"/>
              <a:cs typeface="Arial"/>
              <a:sym typeface="Arial"/>
              <a:rtl val="0"/>
            </a:endParaRPr>
          </a:p>
          <a:p>
            <a:r>
              <a:rPr lang="en-IE" sz="1400" kern="0" baseline="30000" dirty="0">
                <a:solidFill>
                  <a:srgbClr val="000000"/>
                </a:solidFill>
                <a:latin typeface="Arial"/>
                <a:cs typeface="Arial"/>
                <a:sym typeface="Arial"/>
                <a:rtl val="0"/>
              </a:rPr>
              <a:t>3 </a:t>
            </a:r>
            <a:r>
              <a:rPr lang="en-IE" sz="1400" kern="0" dirty="0">
                <a:solidFill>
                  <a:srgbClr val="000000"/>
                </a:solidFill>
                <a:latin typeface="Arial"/>
                <a:cs typeface="Arial"/>
                <a:sym typeface="Arial"/>
                <a:rtl val="0"/>
              </a:rPr>
              <a:t>The sons of </a:t>
            </a:r>
            <a:r>
              <a:rPr lang="en-IE" sz="1400" b="1" kern="0" dirty="0" err="1">
                <a:solidFill>
                  <a:srgbClr val="000000"/>
                </a:solidFill>
                <a:latin typeface="Arial"/>
                <a:cs typeface="Arial"/>
                <a:sym typeface="Arial"/>
                <a:rtl val="0"/>
              </a:rPr>
              <a:t>Hassenaah</a:t>
            </a:r>
            <a:r>
              <a:rPr lang="en-IE" sz="1400" b="1" kern="0" dirty="0">
                <a:solidFill>
                  <a:srgbClr val="000000"/>
                </a:solidFill>
                <a:latin typeface="Arial"/>
                <a:cs typeface="Arial"/>
                <a:sym typeface="Arial"/>
                <a:rtl val="0"/>
              </a:rPr>
              <a:t> built the Fish Gate</a:t>
            </a:r>
            <a:r>
              <a:rPr lang="en-IE" sz="1400" kern="0" dirty="0">
                <a:solidFill>
                  <a:srgbClr val="000000"/>
                </a:solidFill>
                <a:latin typeface="Arial"/>
                <a:cs typeface="Arial"/>
                <a:sym typeface="Arial"/>
                <a:rtl val="0"/>
              </a:rPr>
              <a:t>. They laid its beams and set its doors, its bolts, and its bars</a:t>
            </a:r>
            <a:endParaRPr lang="en-US" sz="1400" kern="0" dirty="0">
              <a:solidFill>
                <a:srgbClr val="000000"/>
              </a:solidFill>
              <a:latin typeface="Arial"/>
              <a:cs typeface="Arial"/>
              <a:sym typeface="Arial"/>
              <a:rtl val="0"/>
            </a:endParaRPr>
          </a:p>
        </p:txBody>
      </p:sp>
      <p:sp>
        <p:nvSpPr>
          <p:cNvPr id="4" name="Oval 3"/>
          <p:cNvSpPr/>
          <p:nvPr/>
        </p:nvSpPr>
        <p:spPr>
          <a:xfrm>
            <a:off x="2050065" y="914401"/>
            <a:ext cx="464024" cy="7847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prstClr val="black"/>
              </a:solidFill>
              <a:sym typeface="Arial"/>
              <a:rtl val="0"/>
            </a:endParaRPr>
          </a:p>
        </p:txBody>
      </p:sp>
      <p:cxnSp>
        <p:nvCxnSpPr>
          <p:cNvPr id="6" name="Straight Connector 5"/>
          <p:cNvCxnSpPr/>
          <p:nvPr/>
        </p:nvCxnSpPr>
        <p:spPr>
          <a:xfrm flipH="1">
            <a:off x="2589152" y="247404"/>
            <a:ext cx="1" cy="5265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195642" y="292315"/>
            <a:ext cx="1" cy="526551"/>
          </a:xfrm>
          <a:prstGeom prst="line">
            <a:avLst/>
          </a:prstGeom>
          <a:ln w="38100">
            <a:solidFill>
              <a:srgbClr val="FF9966"/>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692136" y="822278"/>
            <a:ext cx="464024" cy="7847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prstClr val="black"/>
              </a:solidFill>
              <a:sym typeface="Arial"/>
              <a:rtl val="0"/>
            </a:endParaRPr>
          </a:p>
        </p:txBody>
      </p:sp>
    </p:spTree>
    <p:extLst>
      <p:ext uri="{BB962C8B-B14F-4D97-AF65-F5344CB8AC3E}">
        <p14:creationId xmlns:p14="http://schemas.microsoft.com/office/powerpoint/2010/main" val="2034825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547" y="391596"/>
            <a:ext cx="6477000" cy="1143000"/>
          </a:xfrm>
        </p:spPr>
        <p:txBody>
          <a:bodyPr/>
          <a:lstStyle/>
          <a:p>
            <a:r>
              <a:rPr lang="en-US" dirty="0"/>
              <a:t>Nehemiah 4 </a:t>
            </a:r>
            <a:br>
              <a:rPr lang="en-US" dirty="0"/>
            </a:br>
            <a:r>
              <a:rPr lang="en-US" b="1" dirty="0"/>
              <a:t>Opposition to the Work</a:t>
            </a:r>
            <a:br>
              <a:rPr lang="en-US" b="1" dirty="0"/>
            </a:br>
            <a:endParaRPr lang="en-US" dirty="0"/>
          </a:p>
        </p:txBody>
      </p:sp>
      <p:sp>
        <p:nvSpPr>
          <p:cNvPr id="3" name="TextBox 2"/>
          <p:cNvSpPr txBox="1"/>
          <p:nvPr/>
        </p:nvSpPr>
        <p:spPr>
          <a:xfrm>
            <a:off x="999460" y="1289953"/>
            <a:ext cx="4566684" cy="4524315"/>
          </a:xfrm>
          <a:prstGeom prst="rect">
            <a:avLst/>
          </a:prstGeom>
          <a:noFill/>
        </p:spPr>
        <p:txBody>
          <a:bodyPr wrap="square" rtlCol="0">
            <a:spAutoFit/>
          </a:bodyPr>
          <a:lstStyle/>
          <a:p>
            <a:r>
              <a:rPr lang="en-IE" sz="1600" kern="0" dirty="0">
                <a:solidFill>
                  <a:srgbClr val="000000"/>
                </a:solidFill>
                <a:latin typeface="Arial"/>
                <a:cs typeface="Arial"/>
                <a:sym typeface="Arial"/>
                <a:rtl val="0"/>
              </a:rPr>
              <a:t>Now when </a:t>
            </a:r>
            <a:r>
              <a:rPr lang="en-IE" sz="1600" kern="0" dirty="0" err="1">
                <a:solidFill>
                  <a:srgbClr val="000000"/>
                </a:solidFill>
                <a:latin typeface="Arial"/>
                <a:cs typeface="Arial"/>
                <a:sym typeface="Arial"/>
                <a:rtl val="0"/>
              </a:rPr>
              <a:t>Sanballat</a:t>
            </a:r>
            <a:r>
              <a:rPr lang="en-IE" sz="1600" kern="0" dirty="0">
                <a:solidFill>
                  <a:srgbClr val="000000"/>
                </a:solidFill>
                <a:latin typeface="Arial"/>
                <a:cs typeface="Arial"/>
                <a:sym typeface="Arial"/>
                <a:rtl val="0"/>
              </a:rPr>
              <a:t> heard that we were building the wall, he was angry and greatly enraged, and he jeered at the Jews. </a:t>
            </a:r>
            <a:r>
              <a:rPr lang="en-IE" sz="1600" kern="0" baseline="30000" dirty="0">
                <a:solidFill>
                  <a:srgbClr val="000000"/>
                </a:solidFill>
                <a:latin typeface="Arial"/>
                <a:cs typeface="Arial"/>
                <a:sym typeface="Arial"/>
                <a:rtl val="0"/>
              </a:rPr>
              <a:t>2 </a:t>
            </a:r>
            <a:r>
              <a:rPr lang="en-IE" sz="1600" kern="0" dirty="0">
                <a:solidFill>
                  <a:srgbClr val="000000"/>
                </a:solidFill>
                <a:latin typeface="Arial"/>
                <a:cs typeface="Arial"/>
                <a:sym typeface="Arial"/>
                <a:rtl val="0"/>
              </a:rPr>
              <a:t>And he said in the presence of his brothers and of the army of Samaria, </a:t>
            </a:r>
          </a:p>
          <a:p>
            <a:endParaRPr lang="en-IE" sz="1600" kern="0" dirty="0">
              <a:solidFill>
                <a:srgbClr val="000000"/>
              </a:solidFill>
              <a:latin typeface="Arial"/>
              <a:cs typeface="Arial"/>
              <a:sym typeface="Arial"/>
              <a:rtl val="0"/>
            </a:endParaRPr>
          </a:p>
          <a:p>
            <a:r>
              <a:rPr lang="en-IE" sz="1600" kern="0" dirty="0">
                <a:solidFill>
                  <a:srgbClr val="000000"/>
                </a:solidFill>
                <a:latin typeface="Arial"/>
                <a:cs typeface="Arial"/>
                <a:sym typeface="Arial"/>
                <a:rtl val="0"/>
              </a:rPr>
              <a:t>“What are these feeble Jews doing? </a:t>
            </a:r>
          </a:p>
          <a:p>
            <a:r>
              <a:rPr lang="en-IE" sz="1600" kern="0" dirty="0">
                <a:solidFill>
                  <a:srgbClr val="000000"/>
                </a:solidFill>
                <a:latin typeface="Arial"/>
                <a:cs typeface="Arial"/>
                <a:sym typeface="Arial"/>
                <a:rtl val="0"/>
              </a:rPr>
              <a:t>Will they restore it for themselves? </a:t>
            </a:r>
          </a:p>
          <a:p>
            <a:r>
              <a:rPr lang="en-IE" sz="1600" kern="0" dirty="0">
                <a:solidFill>
                  <a:srgbClr val="000000"/>
                </a:solidFill>
                <a:latin typeface="Arial"/>
                <a:cs typeface="Arial"/>
                <a:sym typeface="Arial"/>
                <a:rtl val="0"/>
              </a:rPr>
              <a:t>Will they sacrifice? </a:t>
            </a:r>
          </a:p>
          <a:p>
            <a:r>
              <a:rPr lang="en-IE" sz="1600" kern="0" dirty="0">
                <a:solidFill>
                  <a:srgbClr val="000000"/>
                </a:solidFill>
                <a:latin typeface="Arial"/>
                <a:cs typeface="Arial"/>
                <a:sym typeface="Arial"/>
                <a:rtl val="0"/>
              </a:rPr>
              <a:t>Will they finish up in a day? </a:t>
            </a:r>
          </a:p>
          <a:p>
            <a:r>
              <a:rPr lang="en-IE" sz="1600" kern="0" dirty="0">
                <a:solidFill>
                  <a:srgbClr val="000000"/>
                </a:solidFill>
                <a:latin typeface="Arial"/>
                <a:cs typeface="Arial"/>
                <a:sym typeface="Arial"/>
                <a:rtl val="0"/>
              </a:rPr>
              <a:t>Will they revive the stones out of the heaps of rubbish, and burned ones at that?”</a:t>
            </a:r>
          </a:p>
          <a:p>
            <a:endParaRPr lang="en-IE" sz="1600" kern="0" dirty="0">
              <a:solidFill>
                <a:srgbClr val="000000"/>
              </a:solidFill>
              <a:latin typeface="Arial"/>
              <a:cs typeface="Arial"/>
              <a:sym typeface="Arial"/>
              <a:rtl val="0"/>
            </a:endParaRPr>
          </a:p>
          <a:p>
            <a:r>
              <a:rPr lang="en-IE" sz="1600" kern="0" baseline="30000" dirty="0">
                <a:solidFill>
                  <a:srgbClr val="000000"/>
                </a:solidFill>
                <a:latin typeface="Arial"/>
                <a:cs typeface="Arial"/>
                <a:sym typeface="Arial"/>
                <a:rtl val="0"/>
              </a:rPr>
              <a:t>3 </a:t>
            </a:r>
            <a:r>
              <a:rPr lang="en-IE" sz="1600" kern="0" dirty="0" err="1">
                <a:solidFill>
                  <a:srgbClr val="000000"/>
                </a:solidFill>
                <a:latin typeface="Arial"/>
                <a:cs typeface="Arial"/>
                <a:sym typeface="Arial"/>
                <a:rtl val="0"/>
              </a:rPr>
              <a:t>Tobiah</a:t>
            </a:r>
            <a:r>
              <a:rPr lang="en-IE" sz="1600" kern="0" dirty="0">
                <a:solidFill>
                  <a:srgbClr val="000000"/>
                </a:solidFill>
                <a:latin typeface="Arial"/>
                <a:cs typeface="Arial"/>
                <a:sym typeface="Arial"/>
                <a:rtl val="0"/>
              </a:rPr>
              <a:t> the Ammonite was beside him, and he said, </a:t>
            </a:r>
          </a:p>
          <a:p>
            <a:endParaRPr lang="en-IE" sz="1600" kern="0" dirty="0">
              <a:solidFill>
                <a:srgbClr val="000000"/>
              </a:solidFill>
              <a:latin typeface="Arial"/>
              <a:cs typeface="Arial"/>
              <a:sym typeface="Arial"/>
              <a:rtl val="0"/>
            </a:endParaRPr>
          </a:p>
          <a:p>
            <a:r>
              <a:rPr lang="en-IE" sz="1600" kern="0" dirty="0">
                <a:solidFill>
                  <a:srgbClr val="000000"/>
                </a:solidFill>
                <a:latin typeface="Arial"/>
                <a:cs typeface="Arial"/>
                <a:sym typeface="Arial"/>
                <a:rtl val="0"/>
              </a:rPr>
              <a:t>“Yes, what they are building—if a fox goes up on it he will break down their stone wall!”</a:t>
            </a:r>
            <a:endParaRPr lang="en-US" sz="1600" kern="0" dirty="0">
              <a:solidFill>
                <a:srgbClr val="000000"/>
              </a:solidFill>
              <a:latin typeface="Arial"/>
              <a:cs typeface="Arial"/>
              <a:sym typeface="Arial"/>
              <a:rtl val="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144" y="1433323"/>
            <a:ext cx="3577856" cy="483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525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2586" y="274638"/>
            <a:ext cx="5735783" cy="1143000"/>
          </a:xfrm>
        </p:spPr>
        <p:txBody>
          <a:bodyPr>
            <a:normAutofit fontScale="90000"/>
          </a:bodyPr>
          <a:lstStyle/>
          <a:p>
            <a:r>
              <a:rPr lang="en-US" dirty="0"/>
              <a:t>Nehemiah-Rebuilding the Wall</a:t>
            </a:r>
          </a:p>
        </p:txBody>
      </p:sp>
      <p:pic>
        <p:nvPicPr>
          <p:cNvPr id="1026" name="Picture 2" descr="M:\Images\OT-Return from Exile\Unknown-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224" y="1658485"/>
            <a:ext cx="6055776" cy="38460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79940" cy="2900157"/>
          </a:xfrm>
          <a:prstGeom prst="rect">
            <a:avLst/>
          </a:prstGeom>
        </p:spPr>
      </p:pic>
      <p:sp>
        <p:nvSpPr>
          <p:cNvPr id="5" name="TextBox 4"/>
          <p:cNvSpPr txBox="1"/>
          <p:nvPr/>
        </p:nvSpPr>
        <p:spPr>
          <a:xfrm>
            <a:off x="190006" y="2731325"/>
            <a:ext cx="4132613" cy="3970318"/>
          </a:xfrm>
          <a:prstGeom prst="rect">
            <a:avLst/>
          </a:prstGeom>
          <a:solidFill>
            <a:srgbClr val="FFFFCC"/>
          </a:solidFill>
        </p:spPr>
        <p:txBody>
          <a:bodyPr wrap="square" rtlCol="0">
            <a:spAutoFit/>
          </a:bodyPr>
          <a:lstStyle/>
          <a:p>
            <a:r>
              <a:rPr lang="en-US" b="1" dirty="0">
                <a:solidFill>
                  <a:prstClr val="black"/>
                </a:solidFill>
                <a:cs typeface="Arial"/>
                <a:sym typeface="Arial"/>
                <a:rtl val="0"/>
              </a:rPr>
              <a:t>Nehemiah 4:6</a:t>
            </a:r>
            <a:r>
              <a:rPr lang="en-US" dirty="0">
                <a:solidFill>
                  <a:prstClr val="black"/>
                </a:solidFill>
                <a:cs typeface="Arial"/>
                <a:sym typeface="Arial"/>
                <a:rtl val="0"/>
              </a:rPr>
              <a:t> So we built the wall, and the entire wall was joined together up to half its </a:t>
            </a:r>
            <a:r>
              <a:rPr lang="en-US" i="1" dirty="0">
                <a:solidFill>
                  <a:prstClr val="black"/>
                </a:solidFill>
                <a:cs typeface="Arial"/>
                <a:sym typeface="Arial"/>
                <a:rtl val="0"/>
              </a:rPr>
              <a:t>height,</a:t>
            </a:r>
            <a:r>
              <a:rPr lang="en-US" dirty="0">
                <a:solidFill>
                  <a:prstClr val="black"/>
                </a:solidFill>
                <a:cs typeface="Arial"/>
                <a:sym typeface="Arial"/>
                <a:rtl val="0"/>
              </a:rPr>
              <a:t> for the people had a mind to work.</a:t>
            </a:r>
          </a:p>
          <a:p>
            <a:r>
              <a:rPr lang="en-US" dirty="0">
                <a:solidFill>
                  <a:prstClr val="black"/>
                </a:solidFill>
                <a:cs typeface="Arial"/>
                <a:sym typeface="Arial"/>
                <a:rtl val="0"/>
              </a:rPr>
              <a:t> </a:t>
            </a:r>
          </a:p>
          <a:p>
            <a:r>
              <a:rPr lang="en-US" b="1" dirty="0">
                <a:solidFill>
                  <a:prstClr val="black"/>
                </a:solidFill>
                <a:cs typeface="Arial"/>
                <a:sym typeface="Arial"/>
                <a:rtl val="0"/>
              </a:rPr>
              <a:t>Nehemiah 6:15-16</a:t>
            </a:r>
            <a:r>
              <a:rPr lang="en-US" dirty="0">
                <a:solidFill>
                  <a:prstClr val="black"/>
                </a:solidFill>
                <a:cs typeface="Arial"/>
                <a:sym typeface="Arial"/>
                <a:rtl val="0"/>
              </a:rPr>
              <a:t> </a:t>
            </a:r>
            <a:r>
              <a:rPr lang="en-US" baseline="30000" dirty="0">
                <a:solidFill>
                  <a:prstClr val="black"/>
                </a:solidFill>
                <a:cs typeface="Arial"/>
                <a:sym typeface="Arial"/>
                <a:rtl val="0"/>
              </a:rPr>
              <a:t>15</a:t>
            </a:r>
            <a:r>
              <a:rPr lang="en-US" dirty="0">
                <a:solidFill>
                  <a:prstClr val="black"/>
                </a:solidFill>
                <a:cs typeface="Arial"/>
                <a:sym typeface="Arial"/>
                <a:rtl val="0"/>
              </a:rPr>
              <a:t>So the wall was finished on the twenty-fifth </a:t>
            </a:r>
            <a:r>
              <a:rPr lang="en-US" i="1" dirty="0">
                <a:solidFill>
                  <a:prstClr val="black"/>
                </a:solidFill>
                <a:cs typeface="Arial"/>
                <a:sym typeface="Arial"/>
                <a:rtl val="0"/>
              </a:rPr>
              <a:t>day</a:t>
            </a:r>
            <a:r>
              <a:rPr lang="en-US" dirty="0">
                <a:solidFill>
                  <a:prstClr val="black"/>
                </a:solidFill>
                <a:cs typeface="Arial"/>
                <a:sym typeface="Arial"/>
                <a:rtl val="0"/>
              </a:rPr>
              <a:t> of Elul, in fifty-two days. </a:t>
            </a:r>
            <a:br>
              <a:rPr lang="en-US" dirty="0">
                <a:solidFill>
                  <a:prstClr val="black"/>
                </a:solidFill>
                <a:cs typeface="Arial"/>
                <a:sym typeface="Arial"/>
                <a:rtl val="0"/>
              </a:rPr>
            </a:br>
            <a:r>
              <a:rPr lang="en-US" baseline="30000" dirty="0">
                <a:solidFill>
                  <a:prstClr val="black"/>
                </a:solidFill>
                <a:cs typeface="Arial"/>
                <a:sym typeface="Arial"/>
                <a:rtl val="0"/>
              </a:rPr>
              <a:t>16</a:t>
            </a:r>
            <a:r>
              <a:rPr lang="en-US" dirty="0">
                <a:solidFill>
                  <a:prstClr val="black"/>
                </a:solidFill>
                <a:cs typeface="Arial"/>
                <a:sym typeface="Arial"/>
                <a:rtl val="0"/>
              </a:rPr>
              <a:t>And it happened, when all our enemies heard </a:t>
            </a:r>
            <a:r>
              <a:rPr lang="en-US" i="1" dirty="0">
                <a:solidFill>
                  <a:prstClr val="black"/>
                </a:solidFill>
                <a:cs typeface="Arial"/>
                <a:sym typeface="Arial"/>
                <a:rtl val="0"/>
              </a:rPr>
              <a:t>of it,</a:t>
            </a:r>
            <a:r>
              <a:rPr lang="en-US" dirty="0">
                <a:solidFill>
                  <a:prstClr val="black"/>
                </a:solidFill>
                <a:cs typeface="Arial"/>
                <a:sym typeface="Arial"/>
                <a:rtl val="0"/>
              </a:rPr>
              <a:t> and all the nations around us saw </a:t>
            </a:r>
            <a:r>
              <a:rPr lang="en-US" i="1" dirty="0">
                <a:solidFill>
                  <a:prstClr val="black"/>
                </a:solidFill>
                <a:cs typeface="Arial"/>
                <a:sym typeface="Arial"/>
                <a:rtl val="0"/>
              </a:rPr>
              <a:t>these things,</a:t>
            </a:r>
            <a:r>
              <a:rPr lang="en-US" dirty="0">
                <a:solidFill>
                  <a:prstClr val="black"/>
                </a:solidFill>
                <a:cs typeface="Arial"/>
                <a:sym typeface="Arial"/>
                <a:rtl val="0"/>
              </a:rPr>
              <a:t> that they were very disheartened in their own eyes; for they perceived that this work was done by our God.</a:t>
            </a:r>
          </a:p>
        </p:txBody>
      </p:sp>
    </p:spTree>
    <p:extLst>
      <p:ext uri="{BB962C8B-B14F-4D97-AF65-F5344CB8AC3E}">
        <p14:creationId xmlns:p14="http://schemas.microsoft.com/office/powerpoint/2010/main" val="2772240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2253"/>
            <a:ext cx="6477000" cy="1143000"/>
          </a:xfrm>
        </p:spPr>
        <p:txBody>
          <a:bodyPr/>
          <a:lstStyle/>
          <a:p>
            <a:pPr>
              <a:defRPr/>
            </a:pPr>
            <a:r>
              <a:rPr lang="en-US" dirty="0"/>
              <a:t>Covenant to Follow the Law</a:t>
            </a:r>
          </a:p>
        </p:txBody>
      </p:sp>
      <p:pic>
        <p:nvPicPr>
          <p:cNvPr id="10649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94288"/>
            <a:ext cx="1651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6871" y="4812506"/>
            <a:ext cx="3437129" cy="204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28800" y="838200"/>
            <a:ext cx="7333407" cy="1600438"/>
          </a:xfrm>
          <a:prstGeom prst="rect">
            <a:avLst/>
          </a:prstGeom>
          <a:noFill/>
        </p:spPr>
        <p:txBody>
          <a:bodyPr wrap="square" rtlCol="0">
            <a:spAutoFit/>
          </a:bodyPr>
          <a:lstStyle/>
          <a:p>
            <a:r>
              <a:rPr lang="en-US" sz="1400" b="1" kern="0" dirty="0">
                <a:solidFill>
                  <a:srgbClr val="000000"/>
                </a:solidFill>
                <a:latin typeface="Arial"/>
                <a:cs typeface="Arial"/>
                <a:sym typeface="Arial"/>
                <a:rtl val="0"/>
              </a:rPr>
              <a:t>2 Chronicles 15:12-14(ESV)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12</a:t>
            </a:r>
            <a:r>
              <a:rPr lang="en-US" sz="1400" kern="0" dirty="0">
                <a:solidFill>
                  <a:srgbClr val="000000"/>
                </a:solidFill>
                <a:latin typeface="Arial"/>
                <a:cs typeface="Arial"/>
                <a:sym typeface="Arial"/>
                <a:rtl val="0"/>
              </a:rPr>
              <a:t>And they entered into a covenant to seek the Lord, the God of their fathers, </a:t>
            </a:r>
          </a:p>
          <a:p>
            <a:r>
              <a:rPr lang="en-US" sz="1400" kern="0" dirty="0">
                <a:solidFill>
                  <a:srgbClr val="000000"/>
                </a:solidFill>
                <a:latin typeface="Arial"/>
                <a:cs typeface="Arial"/>
                <a:sym typeface="Arial"/>
                <a:rtl val="0"/>
              </a:rPr>
              <a:t>with all their heart and with all their soul,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13</a:t>
            </a:r>
            <a:r>
              <a:rPr lang="en-US" sz="1400" kern="0" dirty="0">
                <a:solidFill>
                  <a:srgbClr val="000000"/>
                </a:solidFill>
                <a:latin typeface="Arial"/>
                <a:cs typeface="Arial"/>
                <a:sym typeface="Arial"/>
                <a:rtl val="0"/>
              </a:rPr>
              <a:t>but that whoever would not seek the Lord, the God of Israel, should be put to death, whether young or old, man or woman.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14</a:t>
            </a:r>
            <a:r>
              <a:rPr lang="en-US" sz="1400" kern="0" dirty="0">
                <a:solidFill>
                  <a:srgbClr val="000000"/>
                </a:solidFill>
                <a:latin typeface="Arial"/>
                <a:cs typeface="Arial"/>
                <a:sym typeface="Arial"/>
                <a:rtl val="0"/>
              </a:rPr>
              <a:t>They swore an oath to the Lord with a loud voice and with shouting and with trumpets and with horns.  </a:t>
            </a:r>
          </a:p>
        </p:txBody>
      </p:sp>
      <p:sp>
        <p:nvSpPr>
          <p:cNvPr id="4" name="TextBox 3"/>
          <p:cNvSpPr txBox="1"/>
          <p:nvPr/>
        </p:nvSpPr>
        <p:spPr>
          <a:xfrm>
            <a:off x="937506" y="1155411"/>
            <a:ext cx="936475" cy="584775"/>
          </a:xfrm>
          <a:prstGeom prst="rect">
            <a:avLst/>
          </a:prstGeom>
          <a:noFill/>
        </p:spPr>
        <p:txBody>
          <a:bodyPr wrap="none" rtlCol="0">
            <a:spAutoFit/>
          </a:bodyPr>
          <a:lstStyle/>
          <a:p>
            <a:r>
              <a:rPr lang="en-US" sz="1600" b="1" kern="0" dirty="0" err="1">
                <a:solidFill>
                  <a:prstClr val="black"/>
                </a:solidFill>
                <a:latin typeface="Arial"/>
                <a:cs typeface="Arial"/>
                <a:sym typeface="Arial"/>
                <a:rtl val="0"/>
              </a:rPr>
              <a:t>Asa</a:t>
            </a:r>
            <a:endParaRPr lang="en-US" sz="1600" b="1" kern="0" dirty="0">
              <a:solidFill>
                <a:prstClr val="black"/>
              </a:solidFill>
              <a:latin typeface="Arial"/>
              <a:cs typeface="Arial"/>
              <a:sym typeface="Arial"/>
              <a:rtl val="0"/>
            </a:endParaRPr>
          </a:p>
          <a:p>
            <a:r>
              <a:rPr lang="en-US" sz="1600" b="1" kern="0" dirty="0">
                <a:solidFill>
                  <a:prstClr val="black"/>
                </a:solidFill>
                <a:latin typeface="Arial"/>
                <a:cs typeface="Arial"/>
                <a:sym typeface="Arial"/>
                <a:rtl val="0"/>
              </a:rPr>
              <a:t>911-870</a:t>
            </a:r>
          </a:p>
        </p:txBody>
      </p:sp>
      <p:sp>
        <p:nvSpPr>
          <p:cNvPr id="5" name="TextBox 4"/>
          <p:cNvSpPr txBox="1"/>
          <p:nvPr/>
        </p:nvSpPr>
        <p:spPr>
          <a:xfrm>
            <a:off x="1752600" y="2590800"/>
            <a:ext cx="7086600" cy="738664"/>
          </a:xfrm>
          <a:prstGeom prst="rect">
            <a:avLst/>
          </a:prstGeom>
          <a:noFill/>
        </p:spPr>
        <p:txBody>
          <a:bodyPr wrap="square" rtlCol="0">
            <a:spAutoFit/>
          </a:bodyPr>
          <a:lstStyle/>
          <a:p>
            <a:r>
              <a:rPr lang="en-US" sz="1400" b="1" kern="0" dirty="0">
                <a:solidFill>
                  <a:srgbClr val="000000"/>
                </a:solidFill>
                <a:latin typeface="Arial"/>
                <a:cs typeface="Arial"/>
                <a:sym typeface="Arial"/>
                <a:rtl val="0"/>
              </a:rPr>
              <a:t>2 Kings 11:17(ESV)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17</a:t>
            </a:r>
            <a:r>
              <a:rPr lang="en-US" sz="1400" kern="0" dirty="0">
                <a:solidFill>
                  <a:srgbClr val="000000"/>
                </a:solidFill>
                <a:latin typeface="Arial"/>
                <a:cs typeface="Arial"/>
                <a:sym typeface="Arial"/>
                <a:rtl val="0"/>
              </a:rPr>
              <a:t>And Jehoiada made a covenant between the Lord and the king and people, that they should be the Lord’s people, and also between the king and the people.  </a:t>
            </a:r>
          </a:p>
        </p:txBody>
      </p:sp>
      <p:sp>
        <p:nvSpPr>
          <p:cNvPr id="10" name="TextBox 9"/>
          <p:cNvSpPr txBox="1"/>
          <p:nvPr/>
        </p:nvSpPr>
        <p:spPr>
          <a:xfrm>
            <a:off x="892325" y="2590800"/>
            <a:ext cx="936475" cy="584775"/>
          </a:xfrm>
          <a:prstGeom prst="rect">
            <a:avLst/>
          </a:prstGeom>
          <a:noFill/>
        </p:spPr>
        <p:txBody>
          <a:bodyPr wrap="none" rtlCol="0">
            <a:spAutoFit/>
          </a:bodyPr>
          <a:lstStyle/>
          <a:p>
            <a:r>
              <a:rPr lang="en-US" sz="1600" b="1" kern="0" dirty="0">
                <a:solidFill>
                  <a:prstClr val="black"/>
                </a:solidFill>
                <a:latin typeface="Arial"/>
                <a:cs typeface="Arial"/>
                <a:sym typeface="Arial"/>
                <a:rtl val="0"/>
              </a:rPr>
              <a:t>Joash</a:t>
            </a:r>
          </a:p>
          <a:p>
            <a:r>
              <a:rPr lang="en-US" sz="1600" b="1" kern="0" dirty="0">
                <a:solidFill>
                  <a:prstClr val="black"/>
                </a:solidFill>
                <a:latin typeface="Arial"/>
                <a:cs typeface="Arial"/>
                <a:sym typeface="Arial"/>
                <a:rtl val="0"/>
              </a:rPr>
              <a:t>835-796</a:t>
            </a:r>
          </a:p>
        </p:txBody>
      </p:sp>
      <p:sp>
        <p:nvSpPr>
          <p:cNvPr id="6" name="TextBox 5"/>
          <p:cNvSpPr txBox="1"/>
          <p:nvPr/>
        </p:nvSpPr>
        <p:spPr>
          <a:xfrm>
            <a:off x="1828800" y="3420308"/>
            <a:ext cx="7185804" cy="1169551"/>
          </a:xfrm>
          <a:prstGeom prst="rect">
            <a:avLst/>
          </a:prstGeom>
          <a:noFill/>
        </p:spPr>
        <p:txBody>
          <a:bodyPr wrap="square" rtlCol="0">
            <a:spAutoFit/>
          </a:bodyPr>
          <a:lstStyle/>
          <a:p>
            <a:r>
              <a:rPr lang="en-US" sz="1400" b="1" kern="0" dirty="0">
                <a:solidFill>
                  <a:srgbClr val="000000"/>
                </a:solidFill>
                <a:latin typeface="Arial"/>
                <a:cs typeface="Arial"/>
                <a:sym typeface="Arial"/>
                <a:rtl val="0"/>
              </a:rPr>
              <a:t>2 Kings 23:3(ESV)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3</a:t>
            </a:r>
            <a:r>
              <a:rPr lang="en-US" sz="1400" kern="0" dirty="0">
                <a:solidFill>
                  <a:srgbClr val="000000"/>
                </a:solidFill>
                <a:latin typeface="Arial"/>
                <a:cs typeface="Arial"/>
                <a:sym typeface="Arial"/>
                <a:rtl val="0"/>
              </a:rPr>
              <a:t>And the king stood by the pillar and made a covenant before the Lord, to walk after the Lord and to keep his commandments and his testimonies and his statutes with all his heart and all his soul, to perform the words of this covenant that were written in this book. And all the people joined in the covenant. </a:t>
            </a:r>
          </a:p>
        </p:txBody>
      </p:sp>
      <p:sp>
        <p:nvSpPr>
          <p:cNvPr id="12" name="TextBox 11"/>
          <p:cNvSpPr txBox="1"/>
          <p:nvPr/>
        </p:nvSpPr>
        <p:spPr>
          <a:xfrm>
            <a:off x="892326" y="3429000"/>
            <a:ext cx="936475" cy="584775"/>
          </a:xfrm>
          <a:prstGeom prst="rect">
            <a:avLst/>
          </a:prstGeom>
          <a:noFill/>
        </p:spPr>
        <p:txBody>
          <a:bodyPr wrap="none" rtlCol="0">
            <a:spAutoFit/>
          </a:bodyPr>
          <a:lstStyle/>
          <a:p>
            <a:r>
              <a:rPr lang="en-US" sz="1600" b="1" kern="0" dirty="0">
                <a:solidFill>
                  <a:prstClr val="black"/>
                </a:solidFill>
                <a:latin typeface="Arial"/>
                <a:cs typeface="Arial"/>
                <a:sym typeface="Arial"/>
                <a:rtl val="0"/>
              </a:rPr>
              <a:t>Josiah</a:t>
            </a:r>
          </a:p>
          <a:p>
            <a:r>
              <a:rPr lang="en-US" sz="1600" b="1" kern="0" dirty="0">
                <a:solidFill>
                  <a:prstClr val="black"/>
                </a:solidFill>
                <a:latin typeface="Arial"/>
                <a:cs typeface="Arial"/>
                <a:sym typeface="Arial"/>
                <a:rtl val="0"/>
              </a:rPr>
              <a:t>640-609</a:t>
            </a:r>
          </a:p>
        </p:txBody>
      </p:sp>
      <p:sp>
        <p:nvSpPr>
          <p:cNvPr id="11" name="TextBox 10"/>
          <p:cNvSpPr txBox="1"/>
          <p:nvPr/>
        </p:nvSpPr>
        <p:spPr>
          <a:xfrm>
            <a:off x="892324" y="4666981"/>
            <a:ext cx="1164101" cy="584775"/>
          </a:xfrm>
          <a:prstGeom prst="rect">
            <a:avLst/>
          </a:prstGeom>
          <a:noFill/>
        </p:spPr>
        <p:txBody>
          <a:bodyPr wrap="none" rtlCol="0">
            <a:spAutoFit/>
          </a:bodyPr>
          <a:lstStyle/>
          <a:p>
            <a:r>
              <a:rPr lang="en-US" sz="1600" b="1" kern="0" dirty="0">
                <a:solidFill>
                  <a:prstClr val="black"/>
                </a:solidFill>
                <a:latin typeface="Arial"/>
                <a:cs typeface="Arial"/>
                <a:sym typeface="Arial"/>
                <a:rtl val="0"/>
              </a:rPr>
              <a:t>Nehemiah</a:t>
            </a:r>
          </a:p>
          <a:p>
            <a:r>
              <a:rPr lang="en-US" sz="1600" b="1" kern="0" dirty="0">
                <a:solidFill>
                  <a:prstClr val="black"/>
                </a:solidFill>
                <a:latin typeface="Arial"/>
                <a:cs typeface="Arial"/>
                <a:sym typeface="Arial"/>
                <a:rtl val="0"/>
              </a:rPr>
              <a:t>444-425</a:t>
            </a:r>
          </a:p>
        </p:txBody>
      </p:sp>
      <p:sp>
        <p:nvSpPr>
          <p:cNvPr id="7" name="TextBox 6"/>
          <p:cNvSpPr txBox="1"/>
          <p:nvPr/>
        </p:nvSpPr>
        <p:spPr>
          <a:xfrm>
            <a:off x="2268747" y="4666981"/>
            <a:ext cx="4433978" cy="1169551"/>
          </a:xfrm>
          <a:prstGeom prst="rect">
            <a:avLst/>
          </a:prstGeom>
          <a:noFill/>
        </p:spPr>
        <p:txBody>
          <a:bodyPr wrap="square" rtlCol="0">
            <a:spAutoFit/>
          </a:bodyPr>
          <a:lstStyle/>
          <a:p>
            <a:r>
              <a:rPr lang="en-US" sz="1400" b="1" kern="0" dirty="0">
                <a:solidFill>
                  <a:srgbClr val="000000"/>
                </a:solidFill>
                <a:latin typeface="Arial"/>
                <a:cs typeface="Arial"/>
                <a:sym typeface="Arial"/>
                <a:rtl val="0"/>
              </a:rPr>
              <a:t>Nehemiah 9:38 (ESV) </a:t>
            </a:r>
            <a:r>
              <a:rPr lang="en-US" sz="1400" kern="0" baseline="30000" dirty="0">
                <a:solidFill>
                  <a:srgbClr val="000000"/>
                </a:solidFill>
                <a:latin typeface="Arial"/>
                <a:cs typeface="Arial"/>
                <a:sym typeface="Arial"/>
                <a:rtl val="0"/>
              </a:rPr>
              <a:t>38 </a:t>
            </a:r>
            <a:r>
              <a:rPr lang="en-US" sz="1400" kern="0" dirty="0">
                <a:solidFill>
                  <a:srgbClr val="000000"/>
                </a:solidFill>
                <a:latin typeface="Arial"/>
                <a:cs typeface="Arial"/>
                <a:sym typeface="Arial"/>
                <a:rtl val="0"/>
              </a:rPr>
              <a:t>  “Because of all this we make a firm covenant in writing; on the sealed document are the names of our princes, our Levites, and our priests. </a:t>
            </a:r>
            <a:br>
              <a:rPr lang="en-US" sz="1400" kern="0" dirty="0">
                <a:solidFill>
                  <a:srgbClr val="000000"/>
                </a:solidFill>
                <a:latin typeface="Arial"/>
                <a:cs typeface="Arial"/>
                <a:sym typeface="Arial"/>
                <a:rtl val="0"/>
              </a:rPr>
            </a:br>
            <a:r>
              <a:rPr lang="en-US" sz="1400" b="1" kern="0" dirty="0">
                <a:solidFill>
                  <a:srgbClr val="000000"/>
                </a:solidFill>
                <a:latin typeface="Arial"/>
                <a:cs typeface="Arial"/>
                <a:sym typeface="Arial"/>
                <a:rtl val="0"/>
              </a:rPr>
              <a:t>Obligations of Covenant</a:t>
            </a:r>
            <a:r>
              <a:rPr lang="en-US" sz="1400" kern="0" dirty="0">
                <a:solidFill>
                  <a:srgbClr val="000000"/>
                </a:solidFill>
                <a:latin typeface="Arial"/>
                <a:cs typeface="Arial"/>
                <a:sym typeface="Arial"/>
                <a:rtl val="0"/>
              </a:rPr>
              <a:t> - </a:t>
            </a:r>
            <a:r>
              <a:rPr lang="en-US" sz="1400" b="1" kern="0" dirty="0">
                <a:solidFill>
                  <a:srgbClr val="000000"/>
                </a:solidFill>
                <a:latin typeface="Arial"/>
                <a:cs typeface="Arial"/>
                <a:sym typeface="Arial"/>
                <a:rtl val="0"/>
              </a:rPr>
              <a:t>Nehemiah 10:28-39 </a:t>
            </a:r>
            <a:endParaRPr lang="en-US" sz="1400"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2612850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820" y="274638"/>
            <a:ext cx="6097979" cy="1143000"/>
          </a:xfrm>
        </p:spPr>
        <p:txBody>
          <a:bodyPr>
            <a:normAutofit/>
          </a:bodyPr>
          <a:lstStyle/>
          <a:p>
            <a:r>
              <a:rPr lang="en-US" dirty="0"/>
              <a:t>Malachi</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01" y="971260"/>
            <a:ext cx="2219894" cy="4915480"/>
          </a:xfrm>
          <a:prstGeom prst="rect">
            <a:avLst/>
          </a:prstGeom>
        </p:spPr>
      </p:pic>
      <p:sp>
        <p:nvSpPr>
          <p:cNvPr id="4" name="TextBox 3"/>
          <p:cNvSpPr txBox="1"/>
          <p:nvPr/>
        </p:nvSpPr>
        <p:spPr>
          <a:xfrm>
            <a:off x="2956956" y="1377538"/>
            <a:ext cx="5850614" cy="4801314"/>
          </a:xfrm>
          <a:prstGeom prst="rect">
            <a:avLst/>
          </a:prstGeom>
          <a:noFill/>
        </p:spPr>
        <p:txBody>
          <a:bodyPr wrap="square" rtlCol="0">
            <a:spAutoFit/>
          </a:bodyPr>
          <a:lstStyle/>
          <a:p>
            <a:r>
              <a:rPr lang="en-US" dirty="0">
                <a:solidFill>
                  <a:prstClr val="black"/>
                </a:solidFill>
                <a:cs typeface="Arial"/>
                <a:sym typeface="Arial"/>
                <a:rtl val="0"/>
              </a:rPr>
              <a:t>Malachi is best known as the last book of the Old Testament.  Following this book over 400 years of silence prevailed until the angel appeared to Zacharias (Luke 1:11) during his temple duties.  </a:t>
            </a:r>
          </a:p>
          <a:p>
            <a:endParaRPr lang="en-US" dirty="0">
              <a:solidFill>
                <a:prstClr val="black"/>
              </a:solidFill>
              <a:cs typeface="Arial"/>
              <a:sym typeface="Arial"/>
              <a:rtl val="0"/>
            </a:endParaRPr>
          </a:p>
          <a:p>
            <a:r>
              <a:rPr lang="en-US" dirty="0">
                <a:solidFill>
                  <a:prstClr val="black"/>
                </a:solidFill>
                <a:cs typeface="Arial"/>
                <a:sym typeface="Arial"/>
                <a:rtl val="0"/>
              </a:rPr>
              <a:t>Despite the brevity of his account Malachi wrote much which prepares the hearts of the people for the coming Messiah.  He spoke of the forerunner of the Christ (4:5-6).  But primarily he rebuked the nation for its indifference to both the letter and the spirit of the law.  </a:t>
            </a:r>
          </a:p>
          <a:p>
            <a:endParaRPr lang="en-US" dirty="0">
              <a:solidFill>
                <a:prstClr val="black"/>
              </a:solidFill>
              <a:cs typeface="Arial"/>
              <a:sym typeface="Arial"/>
              <a:rtl val="0"/>
            </a:endParaRPr>
          </a:p>
          <a:p>
            <a:r>
              <a:rPr lang="en-US" dirty="0">
                <a:solidFill>
                  <a:prstClr val="black"/>
                </a:solidFill>
                <a:cs typeface="Arial"/>
                <a:sym typeface="Arial"/>
                <a:rtl val="0"/>
              </a:rPr>
              <a:t>The people were no longer worshipping God properly nor were their treatment of one another acceptable to God.  Malachi writes the imagined responses of the people to the chastisement of Jehovah and through this method shows the hypocrisy of the nation.</a:t>
            </a:r>
          </a:p>
          <a:p>
            <a:endParaRPr lang="en-US" dirty="0">
              <a:solidFill>
                <a:prstClr val="black"/>
              </a:solidFill>
              <a:cs typeface="Arial"/>
              <a:sym typeface="Arial"/>
              <a:rtl val="0"/>
            </a:endParaRPr>
          </a:p>
        </p:txBody>
      </p:sp>
    </p:spTree>
    <p:extLst>
      <p:ext uri="{BB962C8B-B14F-4D97-AF65-F5344CB8AC3E}">
        <p14:creationId xmlns:p14="http://schemas.microsoft.com/office/powerpoint/2010/main" val="2816329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648"/>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rtl val="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8"/>
            <a:ext cx="4820476" cy="6818735"/>
          </a:xfrm>
          <a:prstGeom prst="rect">
            <a:avLst/>
          </a:prstGeom>
        </p:spPr>
      </p:pic>
      <p:sp>
        <p:nvSpPr>
          <p:cNvPr id="4" name="TextBox 3"/>
          <p:cNvSpPr txBox="1"/>
          <p:nvPr/>
        </p:nvSpPr>
        <p:spPr>
          <a:xfrm>
            <a:off x="4825615" y="84648"/>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PEOPLE</a:t>
            </a:r>
          </a:p>
        </p:txBody>
      </p:sp>
      <p:sp>
        <p:nvSpPr>
          <p:cNvPr id="5" name="TextBox 4"/>
          <p:cNvSpPr txBox="1"/>
          <p:nvPr/>
        </p:nvSpPr>
        <p:spPr>
          <a:xfrm>
            <a:off x="756113" y="43582"/>
            <a:ext cx="3975768" cy="707886"/>
          </a:xfrm>
          <a:prstGeom prst="rect">
            <a:avLst/>
          </a:prstGeom>
          <a:noFill/>
        </p:spPr>
        <p:txBody>
          <a:bodyPr wrap="none" rtlCol="0">
            <a:spAutoFit/>
          </a:bodyPr>
          <a:lstStyle/>
          <a:p>
            <a:r>
              <a:rPr lang="en-US" sz="4000" dirty="0">
                <a:solidFill>
                  <a:prstClr val="black"/>
                </a:solidFill>
                <a:latin typeface="Tahoma" panose="020B0604030504040204" pitchFamily="34" charset="0"/>
                <a:ea typeface="Tahoma" panose="020B0604030504040204" pitchFamily="34" charset="0"/>
                <a:cs typeface="Tahoma" panose="020B0604030504040204" pitchFamily="34" charset="0"/>
                <a:sym typeface="Arial"/>
                <a:rtl val="0"/>
              </a:rPr>
              <a:t>RETURN OF THE</a:t>
            </a:r>
          </a:p>
        </p:txBody>
      </p:sp>
      <p:sp>
        <p:nvSpPr>
          <p:cNvPr id="6" name="TextBox 5"/>
          <p:cNvSpPr txBox="1"/>
          <p:nvPr/>
        </p:nvSpPr>
        <p:spPr>
          <a:xfrm>
            <a:off x="4825615" y="1425050"/>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TEMPLE ALTAR</a:t>
            </a:r>
          </a:p>
        </p:txBody>
      </p:sp>
      <p:sp>
        <p:nvSpPr>
          <p:cNvPr id="7" name="TextBox 6"/>
          <p:cNvSpPr txBox="1"/>
          <p:nvPr/>
        </p:nvSpPr>
        <p:spPr>
          <a:xfrm>
            <a:off x="4824197" y="2665424"/>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TEMPLE</a:t>
            </a:r>
          </a:p>
        </p:txBody>
      </p:sp>
      <p:sp>
        <p:nvSpPr>
          <p:cNvPr id="8" name="TextBox 7"/>
          <p:cNvSpPr txBox="1"/>
          <p:nvPr/>
        </p:nvSpPr>
        <p:spPr>
          <a:xfrm>
            <a:off x="4829219" y="3910045"/>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LAW</a:t>
            </a:r>
          </a:p>
        </p:txBody>
      </p:sp>
      <p:sp>
        <p:nvSpPr>
          <p:cNvPr id="9" name="TextBox 8"/>
          <p:cNvSpPr txBox="1"/>
          <p:nvPr/>
        </p:nvSpPr>
        <p:spPr>
          <a:xfrm>
            <a:off x="4842867" y="4836184"/>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WALLS</a:t>
            </a:r>
          </a:p>
        </p:txBody>
      </p:sp>
      <p:sp>
        <p:nvSpPr>
          <p:cNvPr id="10" name="TextBox 9"/>
          <p:cNvSpPr txBox="1"/>
          <p:nvPr/>
        </p:nvSpPr>
        <p:spPr>
          <a:xfrm>
            <a:off x="4814897" y="5709404"/>
            <a:ext cx="3862550" cy="646331"/>
          </a:xfrm>
          <a:prstGeom prst="rect">
            <a:avLst/>
          </a:prstGeom>
          <a:noFill/>
        </p:spPr>
        <p:txBody>
          <a:bodyPr wrap="square" rtlCol="0">
            <a:spAutoFit/>
          </a:bodyPr>
          <a:lstStyle/>
          <a:p>
            <a:r>
              <a:rPr lang="en-US" sz="3600" dirty="0">
                <a:solidFill>
                  <a:prstClr val="white"/>
                </a:solidFill>
                <a:latin typeface="Tahoma" panose="020B0604030504040204" pitchFamily="34" charset="0"/>
                <a:ea typeface="Tahoma" panose="020B0604030504040204" pitchFamily="34" charset="0"/>
                <a:cs typeface="Tahoma" panose="020B0604030504040204" pitchFamily="34" charset="0"/>
                <a:sym typeface="Arial"/>
                <a:rtl val="0"/>
              </a:rPr>
              <a:t>KING</a:t>
            </a:r>
          </a:p>
        </p:txBody>
      </p:sp>
      <p:sp>
        <p:nvSpPr>
          <p:cNvPr id="11" name="Rectangle 10"/>
          <p:cNvSpPr/>
          <p:nvPr/>
        </p:nvSpPr>
        <p:spPr>
          <a:xfrm>
            <a:off x="5470008" y="678467"/>
            <a:ext cx="3660746" cy="707886"/>
          </a:xfrm>
          <a:prstGeom prst="rect">
            <a:avLst/>
          </a:prstGeom>
        </p:spPr>
        <p:txBody>
          <a:bodyPr wrap="none">
            <a:spAutoFit/>
          </a:bodyPr>
          <a:lstStyle/>
          <a:p>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sym typeface="Arial"/>
                <a:rtl val="0"/>
              </a:rPr>
              <a:t>Proclamation of Cyrus – Ezra 1</a:t>
            </a:r>
          </a:p>
          <a:p>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sym typeface="Arial"/>
                <a:rtl val="0"/>
              </a:rPr>
              <a:t>Return to Land Ezra - 2:1</a:t>
            </a:r>
          </a:p>
        </p:txBody>
      </p:sp>
      <p:sp>
        <p:nvSpPr>
          <p:cNvPr id="12" name="TextBox 11"/>
          <p:cNvSpPr txBox="1"/>
          <p:nvPr/>
        </p:nvSpPr>
        <p:spPr>
          <a:xfrm>
            <a:off x="5470022" y="1975639"/>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sym typeface="Arial"/>
                <a:rtl val="0"/>
              </a:rPr>
              <a:t>Jeshua</a:t>
            </a:r>
            <a:r>
              <a:rPr lang="en-US" dirty="0">
                <a:sym typeface="Arial"/>
                <a:rtl val="0"/>
              </a:rPr>
              <a:t> the priest and Zerubbabel - Ezra  3:2</a:t>
            </a:r>
          </a:p>
        </p:txBody>
      </p:sp>
      <p:sp>
        <p:nvSpPr>
          <p:cNvPr id="13" name="TextBox 12"/>
          <p:cNvSpPr txBox="1"/>
          <p:nvPr/>
        </p:nvSpPr>
        <p:spPr>
          <a:xfrm>
            <a:off x="5470022" y="4500954"/>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a:sym typeface="Arial"/>
                <a:rtl val="0"/>
              </a:rPr>
              <a:t>Ezra Sent - Ezra  7</a:t>
            </a:r>
          </a:p>
        </p:txBody>
      </p:sp>
      <p:sp>
        <p:nvSpPr>
          <p:cNvPr id="14" name="TextBox 13"/>
          <p:cNvSpPr txBox="1"/>
          <p:nvPr/>
        </p:nvSpPr>
        <p:spPr>
          <a:xfrm>
            <a:off x="5364513" y="3224537"/>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a:sym typeface="Arial"/>
                <a:rtl val="0"/>
              </a:rPr>
              <a:t>Haggai , Zechariah Zerubbabel &amp; Darius the Persian- Ezra  5-6</a:t>
            </a:r>
          </a:p>
        </p:txBody>
      </p:sp>
      <p:sp>
        <p:nvSpPr>
          <p:cNvPr id="15" name="TextBox 14"/>
          <p:cNvSpPr txBox="1"/>
          <p:nvPr/>
        </p:nvSpPr>
        <p:spPr>
          <a:xfrm>
            <a:off x="5470022" y="5402233"/>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a:sym typeface="Arial"/>
                <a:rtl val="0"/>
              </a:rPr>
              <a:t>Nehemiah Sent - Nehemiah  </a:t>
            </a:r>
          </a:p>
        </p:txBody>
      </p:sp>
      <p:sp>
        <p:nvSpPr>
          <p:cNvPr id="16" name="TextBox 15"/>
          <p:cNvSpPr txBox="1"/>
          <p:nvPr/>
        </p:nvSpPr>
        <p:spPr>
          <a:xfrm>
            <a:off x="5470008" y="6368392"/>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r>
              <a:rPr lang="en-US" dirty="0">
                <a:sym typeface="Arial"/>
                <a:rtl val="0"/>
              </a:rPr>
              <a:t>Daniel 2, 7, 9-12</a:t>
            </a:r>
          </a:p>
        </p:txBody>
      </p:sp>
    </p:spTree>
    <p:extLst>
      <p:ext uri="{BB962C8B-B14F-4D97-AF65-F5344CB8AC3E}">
        <p14:creationId xmlns:p14="http://schemas.microsoft.com/office/powerpoint/2010/main" val="97816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8001000" cy="6172200"/>
          </a:xfrm>
          <a:prstGeom prst="rect">
            <a:avLst/>
          </a:prstGeom>
        </p:spPr>
      </p:pic>
    </p:spTree>
    <p:extLst>
      <p:ext uri="{BB962C8B-B14F-4D97-AF65-F5344CB8AC3E}">
        <p14:creationId xmlns:p14="http://schemas.microsoft.com/office/powerpoint/2010/main" val="1707005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820" y="274638"/>
            <a:ext cx="6097979" cy="1143000"/>
          </a:xfrm>
        </p:spPr>
        <p:txBody>
          <a:bodyPr>
            <a:normAutofit/>
          </a:bodyPr>
          <a:lstStyle/>
          <a:p>
            <a:r>
              <a:rPr lang="en-US" dirty="0"/>
              <a:t>Malachi</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01" y="971260"/>
            <a:ext cx="2219894" cy="4915480"/>
          </a:xfrm>
          <a:prstGeom prst="rect">
            <a:avLst/>
          </a:prstGeom>
        </p:spPr>
      </p:pic>
      <p:sp>
        <p:nvSpPr>
          <p:cNvPr id="4" name="TextBox 3"/>
          <p:cNvSpPr txBox="1"/>
          <p:nvPr/>
        </p:nvSpPr>
        <p:spPr>
          <a:xfrm>
            <a:off x="2956956" y="1377538"/>
            <a:ext cx="6014516" cy="3970318"/>
          </a:xfrm>
          <a:prstGeom prst="rect">
            <a:avLst/>
          </a:prstGeom>
          <a:noFill/>
        </p:spPr>
        <p:txBody>
          <a:bodyPr wrap="square" rtlCol="0">
            <a:spAutoFit/>
          </a:bodyPr>
          <a:lstStyle/>
          <a:p>
            <a:r>
              <a:rPr lang="x-none" b="1">
                <a:solidFill>
                  <a:prstClr val="black"/>
                </a:solidFill>
                <a:cs typeface="Arial"/>
                <a:sym typeface="Arial"/>
                <a:rtl val="0"/>
              </a:rPr>
              <a:t>Malachi 3:8</a:t>
            </a:r>
            <a:r>
              <a:rPr lang="en-US" b="1">
                <a:solidFill>
                  <a:prstClr val="black"/>
                </a:solidFill>
                <a:cs typeface="Arial"/>
                <a:sym typeface="Arial"/>
                <a:rtl val="0"/>
              </a:rPr>
              <a:t>-9</a:t>
            </a:r>
          </a:p>
          <a:p>
            <a:r>
              <a:rPr lang="x-none" b="1">
                <a:solidFill>
                  <a:prstClr val="black"/>
                </a:solidFill>
                <a:cs typeface="Arial"/>
                <a:sym typeface="Arial"/>
                <a:rtl val="0"/>
              </a:rPr>
              <a:t> </a:t>
            </a:r>
            <a:r>
              <a:rPr lang="x-none">
                <a:solidFill>
                  <a:prstClr val="black"/>
                </a:solidFill>
                <a:cs typeface="Arial"/>
                <a:sym typeface="Arial"/>
                <a:rtl val="0"/>
              </a:rPr>
              <a:t>“Will a man rob God? Yet you have robbed Me! </a:t>
            </a:r>
            <a:endParaRPr lang="en-US" dirty="0">
              <a:solidFill>
                <a:prstClr val="black"/>
              </a:solidFill>
              <a:cs typeface="Arial"/>
              <a:sym typeface="Arial"/>
              <a:rtl val="0"/>
            </a:endParaRPr>
          </a:p>
          <a:p>
            <a:endParaRPr lang="en-US" dirty="0">
              <a:solidFill>
                <a:prstClr val="black"/>
              </a:solidFill>
              <a:cs typeface="Arial"/>
              <a:sym typeface="Arial"/>
              <a:rtl val="0"/>
            </a:endParaRPr>
          </a:p>
          <a:p>
            <a:r>
              <a:rPr lang="x-none">
                <a:solidFill>
                  <a:srgbClr val="7030A0"/>
                </a:solidFill>
                <a:cs typeface="Arial"/>
                <a:sym typeface="Arial"/>
                <a:rtl val="0"/>
              </a:rPr>
              <a:t>But you say, ‘In what way have we robbed You?’ </a:t>
            </a:r>
            <a:endParaRPr lang="en-US" dirty="0">
              <a:solidFill>
                <a:srgbClr val="7030A0"/>
              </a:solidFill>
              <a:cs typeface="Arial"/>
              <a:sym typeface="Arial"/>
              <a:rtl val="0"/>
            </a:endParaRPr>
          </a:p>
          <a:p>
            <a:endParaRPr lang="en-US" dirty="0">
              <a:solidFill>
                <a:prstClr val="black"/>
              </a:solidFill>
              <a:cs typeface="Arial"/>
              <a:sym typeface="Arial"/>
              <a:rtl val="0"/>
            </a:endParaRPr>
          </a:p>
          <a:p>
            <a:r>
              <a:rPr lang="x-none" b="1" u="sng">
                <a:solidFill>
                  <a:prstClr val="black"/>
                </a:solidFill>
                <a:cs typeface="Arial"/>
                <a:sym typeface="Arial"/>
                <a:rtl val="0"/>
              </a:rPr>
              <a:t>In tithes and offerings.</a:t>
            </a:r>
            <a:endParaRPr lang="en-US" b="1" u="sng" dirty="0">
              <a:solidFill>
                <a:prstClr val="black"/>
              </a:solidFill>
              <a:cs typeface="Arial"/>
              <a:sym typeface="Arial"/>
              <a:rtl val="0"/>
            </a:endParaRPr>
          </a:p>
          <a:p>
            <a:endParaRPr lang="en-US" dirty="0">
              <a:solidFill>
                <a:prstClr val="black"/>
              </a:solidFill>
              <a:cs typeface="Arial"/>
              <a:sym typeface="Arial"/>
              <a:rtl val="0"/>
            </a:endParaRPr>
          </a:p>
          <a:p>
            <a:r>
              <a:rPr lang="en-US" dirty="0">
                <a:solidFill>
                  <a:prstClr val="black"/>
                </a:solidFill>
                <a:cs typeface="Arial"/>
                <a:sym typeface="Arial"/>
                <a:rtl val="0"/>
              </a:rPr>
              <a:t>You are cursed with a curse, For you have robbed Me,</a:t>
            </a:r>
          </a:p>
          <a:p>
            <a:r>
              <a:rPr lang="en-US" dirty="0">
                <a:solidFill>
                  <a:prstClr val="black"/>
                </a:solidFill>
                <a:cs typeface="Arial"/>
                <a:sym typeface="Arial"/>
                <a:rtl val="0"/>
              </a:rPr>
              <a:t>Even this whole nation</a:t>
            </a:r>
            <a:r>
              <a:rPr lang="en-US" kern="0" dirty="0">
                <a:solidFill>
                  <a:srgbClr val="000000"/>
                </a:solidFill>
                <a:latin typeface="Arial"/>
                <a:cs typeface="Arial"/>
                <a:sym typeface="Arial"/>
                <a:rtl val="0"/>
              </a:rPr>
              <a:t>.</a:t>
            </a:r>
          </a:p>
          <a:p>
            <a:endParaRPr lang="en-US" dirty="0">
              <a:solidFill>
                <a:prstClr val="black"/>
              </a:solidFill>
              <a:cs typeface="Arial"/>
              <a:sym typeface="Arial"/>
              <a:rtl val="0"/>
            </a:endParaRPr>
          </a:p>
          <a:p>
            <a:endParaRPr lang="en-US" dirty="0">
              <a:solidFill>
                <a:prstClr val="black"/>
              </a:solidFill>
              <a:cs typeface="Arial"/>
              <a:sym typeface="Arial"/>
              <a:rtl val="0"/>
            </a:endParaRPr>
          </a:p>
          <a:p>
            <a:r>
              <a:rPr lang="x-none" b="1">
                <a:solidFill>
                  <a:prstClr val="black"/>
                </a:solidFill>
                <a:cs typeface="Arial"/>
                <a:sym typeface="Arial"/>
                <a:rtl val="0"/>
              </a:rPr>
              <a:t>Malachi 4:5</a:t>
            </a:r>
            <a:r>
              <a:rPr lang="x-none">
                <a:solidFill>
                  <a:prstClr val="black"/>
                </a:solidFill>
                <a:cs typeface="Arial"/>
                <a:sym typeface="Arial"/>
                <a:rtl val="0"/>
              </a:rPr>
              <a:t> Behold, I will send you Elijah the prophet Before the coming of the great and dreadful day of the Lord.</a:t>
            </a:r>
            <a:endParaRPr lang="en-US" dirty="0">
              <a:solidFill>
                <a:prstClr val="black"/>
              </a:solidFill>
              <a:cs typeface="Arial"/>
              <a:sym typeface="Arial"/>
              <a:rtl val="0"/>
            </a:endParaRPr>
          </a:p>
          <a:p>
            <a:endParaRPr lang="en-US" dirty="0">
              <a:solidFill>
                <a:prstClr val="black"/>
              </a:solidFill>
              <a:cs typeface="Arial"/>
              <a:sym typeface="Arial"/>
              <a:rtl val="0"/>
            </a:endParaRPr>
          </a:p>
        </p:txBody>
      </p:sp>
    </p:spTree>
    <p:extLst>
      <p:ext uri="{BB962C8B-B14F-4D97-AF65-F5344CB8AC3E}">
        <p14:creationId xmlns:p14="http://schemas.microsoft.com/office/powerpoint/2010/main" val="2443996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24"/>
        <p:cNvGrpSpPr/>
        <p:nvPr/>
      </p:nvGrpSpPr>
      <p:grpSpPr>
        <a:xfrm>
          <a:off x="0" y="0"/>
          <a:ext cx="0" cy="0"/>
          <a:chOff x="0" y="0"/>
          <a:chExt cx="0" cy="0"/>
        </a:xfrm>
      </p:grpSpPr>
      <p:sp>
        <p:nvSpPr>
          <p:cNvPr id="225" name="Shape 225"/>
          <p:cNvSpPr/>
          <p:nvPr/>
        </p:nvSpPr>
        <p:spPr>
          <a:xfrm rot="5400000">
            <a:off x="4845849" y="-3614250"/>
            <a:ext cx="674999" cy="7903500"/>
          </a:xfrm>
          <a:prstGeom prst="rect">
            <a:avLst/>
          </a:prstGeom>
          <a:solidFill>
            <a:srgbClr val="FFFF00">
              <a:alpha val="32690"/>
            </a:srgbClr>
          </a:solidFill>
          <a:ln>
            <a:noFill/>
          </a:ln>
        </p:spPr>
        <p:txBody>
          <a:bodyPr lIns="91425" tIns="91425" rIns="91425" bIns="91425" anchor="ctr" anchorCtr="0">
            <a:noAutofit/>
          </a:bodyPr>
          <a:lstStyle/>
          <a:p>
            <a:endParaRPr sz="1400" kern="0">
              <a:solidFill>
                <a:srgbClr val="000000"/>
              </a:solidFill>
              <a:cs typeface="Arial"/>
              <a:sym typeface="Arial"/>
              <a:rtl val="0"/>
            </a:endParaRPr>
          </a:p>
        </p:txBody>
      </p:sp>
      <p:sp>
        <p:nvSpPr>
          <p:cNvPr id="226" name="Shape 226"/>
          <p:cNvSpPr/>
          <p:nvPr/>
        </p:nvSpPr>
        <p:spPr>
          <a:xfrm>
            <a:off x="0" y="675000"/>
            <a:ext cx="1228199" cy="6183000"/>
          </a:xfrm>
          <a:prstGeom prst="rect">
            <a:avLst/>
          </a:prstGeom>
          <a:solidFill>
            <a:srgbClr val="FFFF00">
              <a:alpha val="32690"/>
            </a:srgbClr>
          </a:solidFill>
          <a:ln>
            <a:noFill/>
          </a:ln>
        </p:spPr>
        <p:txBody>
          <a:bodyPr lIns="91425" tIns="91425" rIns="91425" bIns="91425" anchor="ctr" anchorCtr="0">
            <a:noAutofit/>
          </a:bodyPr>
          <a:lstStyle/>
          <a:p>
            <a:endParaRPr sz="1400" kern="0">
              <a:solidFill>
                <a:srgbClr val="000000"/>
              </a:solidFill>
              <a:cs typeface="Arial"/>
              <a:sym typeface="Arial"/>
              <a:rtl val="0"/>
            </a:endParaRPr>
          </a:p>
        </p:txBody>
      </p:sp>
      <p:sp>
        <p:nvSpPr>
          <p:cNvPr id="227" name="Shape 227"/>
          <p:cNvSpPr/>
          <p:nvPr/>
        </p:nvSpPr>
        <p:spPr>
          <a:xfrm>
            <a:off x="0" y="-10800"/>
            <a:ext cx="1228199" cy="674999"/>
          </a:xfrm>
          <a:prstGeom prst="rect">
            <a:avLst/>
          </a:prstGeom>
          <a:solidFill>
            <a:srgbClr val="CC4125">
              <a:alpha val="34230"/>
            </a:srgbClr>
          </a:solidFill>
          <a:ln>
            <a:noFill/>
          </a:ln>
        </p:spPr>
        <p:txBody>
          <a:bodyPr lIns="91425" tIns="91425" rIns="91425" bIns="91425" anchor="ctr" anchorCtr="0">
            <a:noAutofit/>
          </a:bodyPr>
          <a:lstStyle/>
          <a:p>
            <a:endParaRPr sz="1400" kern="0">
              <a:solidFill>
                <a:srgbClr val="000000"/>
              </a:solidFill>
              <a:cs typeface="Arial"/>
              <a:sym typeface="Arial"/>
              <a:rtl val="0"/>
            </a:endParaRPr>
          </a:p>
        </p:txBody>
      </p:sp>
      <p:sp>
        <p:nvSpPr>
          <p:cNvPr id="228" name="Shape 228"/>
          <p:cNvSpPr/>
          <p:nvPr/>
        </p:nvSpPr>
        <p:spPr>
          <a:xfrm>
            <a:off x="0" y="2146500"/>
            <a:ext cx="1228199" cy="457200"/>
          </a:xfrm>
          <a:prstGeom prst="rect">
            <a:avLst/>
          </a:prstGeom>
          <a:solidFill>
            <a:srgbClr val="FFFFFF">
              <a:alpha val="75000"/>
            </a:srgbClr>
          </a:solidFill>
          <a:ln>
            <a:noFill/>
          </a:ln>
        </p:spPr>
        <p:txBody>
          <a:bodyPr lIns="91425" tIns="91425" rIns="91425" bIns="91425" anchor="ctr" anchorCtr="0">
            <a:noAutofit/>
          </a:bodyPr>
          <a:lstStyle/>
          <a:p>
            <a:endParaRPr sz="1400" kern="0">
              <a:solidFill>
                <a:srgbClr val="000000"/>
              </a:solidFill>
              <a:cs typeface="Arial"/>
              <a:sym typeface="Arial"/>
              <a:rtl val="0"/>
            </a:endParaRPr>
          </a:p>
        </p:txBody>
      </p:sp>
      <p:sp>
        <p:nvSpPr>
          <p:cNvPr id="229" name="Shape 229"/>
          <p:cNvSpPr txBox="1"/>
          <p:nvPr/>
        </p:nvSpPr>
        <p:spPr>
          <a:xfrm>
            <a:off x="0" y="3213300"/>
            <a:ext cx="1228199" cy="431400"/>
          </a:xfrm>
          <a:prstGeom prst="rect">
            <a:avLst/>
          </a:prstGeom>
          <a:noFill/>
        </p:spPr>
        <p:txBody>
          <a:bodyPr lIns="91425" tIns="91425" rIns="91425" bIns="91425" anchor="ctr" anchorCtr="0">
            <a:noAutofit/>
          </a:bodyPr>
          <a:lstStyle/>
          <a:p>
            <a:pPr algn="ctr"/>
            <a:r>
              <a:rPr lang="en" b="1" kern="0">
                <a:solidFill>
                  <a:srgbClr val="073763"/>
                </a:solidFill>
                <a:latin typeface="Calibri"/>
                <a:ea typeface="Calibri"/>
                <a:cs typeface="Calibri"/>
                <a:sym typeface="Calibri"/>
                <a:rtl val="0"/>
              </a:rPr>
              <a:t>Who</a:t>
            </a:r>
          </a:p>
        </p:txBody>
      </p:sp>
      <p:sp>
        <p:nvSpPr>
          <p:cNvPr id="230" name="Shape 230"/>
          <p:cNvSpPr txBox="1"/>
          <p:nvPr/>
        </p:nvSpPr>
        <p:spPr>
          <a:xfrm>
            <a:off x="0" y="2679900"/>
            <a:ext cx="1228199" cy="431400"/>
          </a:xfrm>
          <a:prstGeom prst="rect">
            <a:avLst/>
          </a:prstGeom>
          <a:noFill/>
        </p:spPr>
        <p:txBody>
          <a:bodyPr lIns="91425" tIns="91425" rIns="91425" bIns="91425" anchor="ctr" anchorCtr="0">
            <a:noAutofit/>
          </a:bodyPr>
          <a:lstStyle/>
          <a:p>
            <a:pPr algn="ctr"/>
            <a:r>
              <a:rPr lang="en" b="1" kern="0">
                <a:solidFill>
                  <a:srgbClr val="073763"/>
                </a:solidFill>
                <a:latin typeface="Calibri"/>
                <a:ea typeface="Calibri"/>
                <a:cs typeface="Calibri"/>
                <a:sym typeface="Calibri"/>
                <a:rtl val="0"/>
              </a:rPr>
              <a:t>Where</a:t>
            </a:r>
          </a:p>
        </p:txBody>
      </p:sp>
      <p:sp>
        <p:nvSpPr>
          <p:cNvPr id="231" name="Shape 231"/>
          <p:cNvSpPr txBox="1"/>
          <p:nvPr/>
        </p:nvSpPr>
        <p:spPr>
          <a:xfrm>
            <a:off x="0" y="2140050"/>
            <a:ext cx="1228199" cy="431400"/>
          </a:xfrm>
          <a:prstGeom prst="rect">
            <a:avLst/>
          </a:prstGeom>
          <a:noFill/>
        </p:spPr>
        <p:txBody>
          <a:bodyPr lIns="91425" tIns="91425" rIns="91425" bIns="91425" anchor="ctr" anchorCtr="0">
            <a:noAutofit/>
          </a:bodyPr>
          <a:lstStyle/>
          <a:p>
            <a:pPr algn="ctr"/>
            <a:r>
              <a:rPr lang="en" b="1" kern="0">
                <a:solidFill>
                  <a:srgbClr val="073763"/>
                </a:solidFill>
                <a:latin typeface="Calibri"/>
                <a:ea typeface="Calibri"/>
                <a:cs typeface="Calibri"/>
                <a:sym typeface="Calibri"/>
                <a:rtl val="0"/>
              </a:rPr>
              <a:t>When</a:t>
            </a:r>
          </a:p>
        </p:txBody>
      </p:sp>
      <p:sp>
        <p:nvSpPr>
          <p:cNvPr id="232" name="Shape 232"/>
          <p:cNvSpPr txBox="1"/>
          <p:nvPr/>
        </p:nvSpPr>
        <p:spPr>
          <a:xfrm>
            <a:off x="0" y="3746700"/>
            <a:ext cx="1228199" cy="431400"/>
          </a:xfrm>
          <a:prstGeom prst="rect">
            <a:avLst/>
          </a:prstGeom>
          <a:noFill/>
        </p:spPr>
        <p:txBody>
          <a:bodyPr lIns="91425" tIns="91425" rIns="91425" bIns="91425" anchor="ctr" anchorCtr="0">
            <a:noAutofit/>
          </a:bodyPr>
          <a:lstStyle/>
          <a:p>
            <a:pPr algn="ctr"/>
            <a:r>
              <a:rPr lang="en" b="1" kern="0">
                <a:solidFill>
                  <a:srgbClr val="073763"/>
                </a:solidFill>
                <a:latin typeface="Calibri"/>
                <a:ea typeface="Calibri"/>
                <a:cs typeface="Calibri"/>
                <a:sym typeface="Calibri"/>
                <a:rtl val="0"/>
              </a:rPr>
              <a:t>What</a:t>
            </a:r>
          </a:p>
        </p:txBody>
      </p:sp>
      <p:sp>
        <p:nvSpPr>
          <p:cNvPr id="233" name="Shape 233"/>
          <p:cNvSpPr txBox="1"/>
          <p:nvPr/>
        </p:nvSpPr>
        <p:spPr>
          <a:xfrm>
            <a:off x="0" y="4280100"/>
            <a:ext cx="1228199" cy="431400"/>
          </a:xfrm>
          <a:prstGeom prst="rect">
            <a:avLst/>
          </a:prstGeom>
          <a:noFill/>
        </p:spPr>
        <p:txBody>
          <a:bodyPr lIns="91425" tIns="91425" rIns="91425" bIns="91425" anchor="ctr" anchorCtr="0">
            <a:noAutofit/>
          </a:bodyPr>
          <a:lstStyle/>
          <a:p>
            <a:pPr algn="ctr"/>
            <a:r>
              <a:rPr lang="en" b="1" kern="0">
                <a:solidFill>
                  <a:srgbClr val="073763"/>
                </a:solidFill>
                <a:latin typeface="Calibri"/>
                <a:ea typeface="Calibri"/>
                <a:cs typeface="Calibri"/>
                <a:sym typeface="Calibri"/>
                <a:rtl val="0"/>
              </a:rPr>
              <a:t>Why</a:t>
            </a:r>
          </a:p>
        </p:txBody>
      </p:sp>
      <p:sp>
        <p:nvSpPr>
          <p:cNvPr id="234" name="Shape 234"/>
          <p:cNvSpPr txBox="1"/>
          <p:nvPr/>
        </p:nvSpPr>
        <p:spPr>
          <a:xfrm>
            <a:off x="1288975" y="0"/>
            <a:ext cx="7790699" cy="674999"/>
          </a:xfrm>
          <a:prstGeom prst="rect">
            <a:avLst/>
          </a:prstGeom>
          <a:noFill/>
        </p:spPr>
        <p:txBody>
          <a:bodyPr lIns="91425" tIns="91425" rIns="91425" bIns="91425" anchor="ctr" anchorCtr="0">
            <a:noAutofit/>
          </a:bodyPr>
          <a:lstStyle/>
          <a:p>
            <a:pPr algn="ctr"/>
            <a:r>
              <a:rPr lang="en" sz="3300" b="1" kern="0">
                <a:solidFill>
                  <a:srgbClr val="EFEFEF"/>
                </a:solidFill>
                <a:latin typeface="Calibri"/>
                <a:ea typeface="Calibri"/>
                <a:cs typeface="Calibri"/>
                <a:sym typeface="Calibri"/>
                <a:rtl val="0"/>
              </a:rPr>
              <a:t>When Did This History Occur?</a:t>
            </a:r>
          </a:p>
        </p:txBody>
      </p:sp>
      <p:sp>
        <p:nvSpPr>
          <p:cNvPr id="235" name="Shape 235"/>
          <p:cNvSpPr txBox="1"/>
          <p:nvPr/>
        </p:nvSpPr>
        <p:spPr>
          <a:xfrm>
            <a:off x="0" y="306825"/>
            <a:ext cx="1228199" cy="370499"/>
          </a:xfrm>
          <a:prstGeom prst="rect">
            <a:avLst/>
          </a:prstGeom>
          <a:noFill/>
        </p:spPr>
        <p:txBody>
          <a:bodyPr lIns="91425" tIns="91425" rIns="91425" bIns="91425" anchor="ctr" anchorCtr="0">
            <a:noAutofit/>
          </a:bodyPr>
          <a:lstStyle/>
          <a:p>
            <a:pPr algn="ctr"/>
            <a:r>
              <a:rPr lang="en" sz="1000" b="1" kern="0">
                <a:solidFill>
                  <a:srgbClr val="073763"/>
                </a:solidFill>
                <a:latin typeface="Calibri"/>
                <a:ea typeface="Calibri"/>
                <a:cs typeface="Calibri"/>
                <a:sym typeface="Calibri"/>
                <a:rtl val="0"/>
              </a:rPr>
              <a:t>Nehemiah and Malachi</a:t>
            </a:r>
          </a:p>
        </p:txBody>
      </p:sp>
      <p:sp>
        <p:nvSpPr>
          <p:cNvPr id="236" name="Shape 236"/>
          <p:cNvSpPr txBox="1"/>
          <p:nvPr/>
        </p:nvSpPr>
        <p:spPr>
          <a:xfrm>
            <a:off x="0" y="0"/>
            <a:ext cx="1228199" cy="431400"/>
          </a:xfrm>
          <a:prstGeom prst="rect">
            <a:avLst/>
          </a:prstGeom>
          <a:noFill/>
        </p:spPr>
        <p:txBody>
          <a:bodyPr lIns="91425" tIns="91425" rIns="91425" bIns="91425" anchor="ctr" anchorCtr="0">
            <a:noAutofit/>
          </a:bodyPr>
          <a:lstStyle/>
          <a:p>
            <a:pPr algn="ctr"/>
            <a:r>
              <a:rPr lang="en" b="1" kern="0">
                <a:solidFill>
                  <a:srgbClr val="073763"/>
                </a:solidFill>
                <a:latin typeface="Calibri"/>
                <a:ea typeface="Calibri"/>
                <a:cs typeface="Calibri"/>
                <a:sym typeface="Calibri"/>
                <a:rtl val="0"/>
              </a:rPr>
              <a:t>Lesson 25</a:t>
            </a:r>
          </a:p>
        </p:txBody>
      </p:sp>
      <p:sp>
        <p:nvSpPr>
          <p:cNvPr id="237" name="Shape 237"/>
          <p:cNvSpPr/>
          <p:nvPr/>
        </p:nvSpPr>
        <p:spPr>
          <a:xfrm>
            <a:off x="1231600" y="675000"/>
            <a:ext cx="7903499" cy="6182999"/>
          </a:xfrm>
          <a:prstGeom prst="rect">
            <a:avLst/>
          </a:prstGeom>
          <a:blipFill>
            <a:blip r:embed="rId4"/>
            <a:stretch>
              <a:fillRect/>
            </a:stretch>
          </a:blipFill>
          <a:ln>
            <a:noFill/>
          </a:ln>
        </p:spPr>
      </p:sp>
    </p:spTree>
    <p:extLst>
      <p:ext uri="{BB962C8B-B14F-4D97-AF65-F5344CB8AC3E}">
        <p14:creationId xmlns:p14="http://schemas.microsoft.com/office/powerpoint/2010/main" val="2421436856"/>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605</a:t>
              </a:r>
            </a:p>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597</a:t>
              </a:r>
            </a:p>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538</a:t>
              </a:r>
            </a:p>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458</a:t>
              </a:r>
            </a:p>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latin typeface="Aegean" pitchFamily="34" charset="0"/>
                <a:sym typeface="Arial"/>
                <a:rtl val="0"/>
              </a:rPr>
              <a:t>Captivity </a:t>
            </a:r>
          </a:p>
          <a:p>
            <a:pPr eaLnBrk="1" fontAlgn="base" hangingPunct="1">
              <a:spcBef>
                <a:spcPct val="0"/>
              </a:spcBef>
              <a:spcAft>
                <a:spcPct val="0"/>
              </a:spcAft>
            </a:pPr>
            <a:r>
              <a:rPr lang="en-US" altLang="en-US" sz="1400" b="1">
                <a:solidFill>
                  <a:prstClr val="black"/>
                </a:solidFill>
                <a:latin typeface="Aegean"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C00000"/>
                </a:solidFill>
                <a:sym typeface="Arial"/>
                <a:rtl val="0"/>
              </a:rPr>
              <a:t>Moses</a:t>
            </a:r>
          </a:p>
          <a:p>
            <a:pPr algn="ctr" eaLnBrk="1" fontAlgn="base" hangingPunct="1">
              <a:spcBef>
                <a:spcPct val="0"/>
              </a:spcBef>
              <a:spcAft>
                <a:spcPct val="0"/>
              </a:spcAft>
            </a:pPr>
            <a:r>
              <a:rPr lang="en-US" altLang="en-US" sz="1400" b="1">
                <a:solidFill>
                  <a:srgbClr val="C00000"/>
                </a:solidFill>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Return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933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r>
              <a:rPr lang="en-US" sz="1400" kern="0" dirty="0">
                <a:solidFill>
                  <a:srgbClr val="000000"/>
                </a:solidFill>
                <a:latin typeface="Arial"/>
                <a:cs typeface="Arial"/>
                <a:sym typeface="Arial"/>
                <a:rtl val="0"/>
              </a:rPr>
              <a:t>Daniel</a:t>
            </a:r>
          </a:p>
          <a:p>
            <a:r>
              <a:rPr lang="en-US" sz="1400" kern="0" dirty="0">
                <a:solidFill>
                  <a:srgbClr val="000000"/>
                </a:solidFill>
                <a:latin typeface="Arial"/>
                <a:cs typeface="Arial"/>
                <a:sym typeface="Arial"/>
                <a:rtl val="0"/>
              </a:rPr>
              <a:t>roars</a:t>
            </a:r>
          </a:p>
        </p:txBody>
      </p:sp>
    </p:spTree>
    <p:extLst>
      <p:ext uri="{BB962C8B-B14F-4D97-AF65-F5344CB8AC3E}">
        <p14:creationId xmlns:p14="http://schemas.microsoft.com/office/powerpoint/2010/main" val="2968324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685800" y="2130505"/>
            <a:ext cx="7772400" cy="1470025"/>
          </a:xfrm>
        </p:spPr>
        <p:txBody>
          <a:bodyPr/>
          <a:lstStyle/>
          <a:p>
            <a:endParaRPr lang="en-US"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87044" name="Picture 4" descr="C:\ProgramData\WORDsearch\Library\StandardAtlas\Linked\images\StandardAtlas-10-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 y="72"/>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957541" y="1073246"/>
            <a:ext cx="8130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46" name="Group 8"/>
          <p:cNvGrpSpPr>
            <a:grpSpLocks/>
          </p:cNvGrpSpPr>
          <p:nvPr/>
        </p:nvGrpSpPr>
        <p:grpSpPr bwMode="auto">
          <a:xfrm flipH="1" flipV="1">
            <a:off x="2955925" y="942977"/>
            <a:ext cx="46038" cy="295276"/>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89"/>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Ahijah</a:t>
            </a:r>
            <a:endParaRPr lang="en-US" sz="1000" dirty="0">
              <a:solidFill>
                <a:prstClr val="white"/>
              </a:solidFill>
              <a:latin typeface="Times New Roman" pitchFamily="18" charset="0"/>
              <a:cs typeface="Times New Roman" pitchFamily="18" charset="0"/>
            </a:endParaRPr>
          </a:p>
        </p:txBody>
      </p:sp>
      <p:sp>
        <p:nvSpPr>
          <p:cNvPr id="87048" name="TextBox 14"/>
          <p:cNvSpPr txBox="1">
            <a:spLocks noChangeArrowheads="1"/>
          </p:cNvSpPr>
          <p:nvPr/>
        </p:nvSpPr>
        <p:spPr bwMode="auto">
          <a:xfrm>
            <a:off x="4005263" y="501746"/>
            <a:ext cx="420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Jehu</a:t>
            </a:r>
          </a:p>
        </p:txBody>
      </p:sp>
      <p:grpSp>
        <p:nvGrpSpPr>
          <p:cNvPr id="87049" name="Group 15"/>
          <p:cNvGrpSpPr>
            <a:grpSpLocks/>
          </p:cNvGrpSpPr>
          <p:nvPr/>
        </p:nvGrpSpPr>
        <p:grpSpPr bwMode="auto">
          <a:xfrm flipH="1">
            <a:off x="4168775" y="695327"/>
            <a:ext cx="46038" cy="295276"/>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0" name="TextBox 22"/>
          <p:cNvSpPr txBox="1">
            <a:spLocks noChangeArrowheads="1"/>
          </p:cNvSpPr>
          <p:nvPr/>
        </p:nvSpPr>
        <p:spPr bwMode="auto">
          <a:xfrm>
            <a:off x="5357819" y="493806"/>
            <a:ext cx="8130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51" name="Group 23"/>
          <p:cNvGrpSpPr>
            <a:grpSpLocks/>
          </p:cNvGrpSpPr>
          <p:nvPr/>
        </p:nvGrpSpPr>
        <p:grpSpPr bwMode="auto">
          <a:xfrm flipH="1">
            <a:off x="5927725" y="695327"/>
            <a:ext cx="46038" cy="295276"/>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052" name="Group 26"/>
          <p:cNvGrpSpPr>
            <a:grpSpLocks/>
          </p:cNvGrpSpPr>
          <p:nvPr/>
        </p:nvGrpSpPr>
        <p:grpSpPr bwMode="auto">
          <a:xfrm flipH="1">
            <a:off x="6719912" y="855667"/>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3" name="TextBox 29"/>
          <p:cNvSpPr txBox="1">
            <a:spLocks noChangeArrowheads="1"/>
          </p:cNvSpPr>
          <p:nvPr/>
        </p:nvSpPr>
        <p:spPr bwMode="auto">
          <a:xfrm>
            <a:off x="6430964" y="662086"/>
            <a:ext cx="6062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Micaiah</a:t>
            </a:r>
          </a:p>
        </p:txBody>
      </p:sp>
      <p:sp>
        <p:nvSpPr>
          <p:cNvPr id="31" name="Rectangle 30"/>
          <p:cNvSpPr/>
          <p:nvPr/>
        </p:nvSpPr>
        <p:spPr>
          <a:xfrm>
            <a:off x="2925772" y="1817699"/>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Shemaiah</a:t>
            </a:r>
            <a:endParaRPr lang="en-US" sz="1000" dirty="0">
              <a:solidFill>
                <a:prstClr val="white"/>
              </a:solidFill>
              <a:latin typeface="Times New Roman" pitchFamily="18" charset="0"/>
              <a:cs typeface="Times New Roman" pitchFamily="18" charset="0"/>
            </a:endParaRPr>
          </a:p>
        </p:txBody>
      </p:sp>
      <p:sp>
        <p:nvSpPr>
          <p:cNvPr id="87055" name="TextBox 33"/>
          <p:cNvSpPr txBox="1">
            <a:spLocks noChangeArrowheads="1"/>
          </p:cNvSpPr>
          <p:nvPr/>
        </p:nvSpPr>
        <p:spPr bwMode="auto">
          <a:xfrm>
            <a:off x="4070351" y="1736816"/>
            <a:ext cx="5934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Azariah</a:t>
            </a:r>
          </a:p>
        </p:txBody>
      </p:sp>
      <p:grpSp>
        <p:nvGrpSpPr>
          <p:cNvPr id="87056" name="Group 34"/>
          <p:cNvGrpSpPr>
            <a:grpSpLocks/>
          </p:cNvGrpSpPr>
          <p:nvPr/>
        </p:nvGrpSpPr>
        <p:grpSpPr bwMode="auto">
          <a:xfrm flipH="1" flipV="1">
            <a:off x="4579942"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7" name="TextBox 37"/>
          <p:cNvSpPr txBox="1">
            <a:spLocks noChangeArrowheads="1"/>
          </p:cNvSpPr>
          <p:nvPr/>
        </p:nvSpPr>
        <p:spPr bwMode="auto">
          <a:xfrm>
            <a:off x="5213356" y="1724116"/>
            <a:ext cx="5565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Hanani</a:t>
            </a:r>
          </a:p>
        </p:txBody>
      </p:sp>
      <p:grpSp>
        <p:nvGrpSpPr>
          <p:cNvPr id="87058" name="Group 38"/>
          <p:cNvGrpSpPr>
            <a:grpSpLocks/>
          </p:cNvGrpSpPr>
          <p:nvPr/>
        </p:nvGrpSpPr>
        <p:grpSpPr bwMode="auto">
          <a:xfrm flipH="1" flipV="1">
            <a:off x="5680075" y="1565279"/>
            <a:ext cx="46038" cy="295276"/>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9" name="TextBox 3"/>
          <p:cNvSpPr txBox="1">
            <a:spLocks noChangeArrowheads="1"/>
          </p:cNvSpPr>
          <p:nvPr/>
        </p:nvSpPr>
        <p:spPr bwMode="auto">
          <a:xfrm rot="-5400000">
            <a:off x="8441532" y="1575594"/>
            <a:ext cx="881062" cy="3683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800">
                <a:solidFill>
                  <a:srgbClr val="FFFFFF"/>
                </a:solidFill>
                <a:latin typeface="Calibri" pitchFamily="34" charset="0"/>
              </a:rPr>
              <a:t>Syria</a:t>
            </a:r>
          </a:p>
        </p:txBody>
      </p:sp>
      <p:sp>
        <p:nvSpPr>
          <p:cNvPr id="87060" name="TextBox 32"/>
          <p:cNvSpPr txBox="1">
            <a:spLocks noChangeArrowheads="1"/>
          </p:cNvSpPr>
          <p:nvPr/>
        </p:nvSpPr>
        <p:spPr bwMode="auto">
          <a:xfrm rot="-5400000">
            <a:off x="7962107" y="5219184"/>
            <a:ext cx="1835150" cy="369332"/>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Babylon/Persia</a:t>
            </a:r>
          </a:p>
        </p:txBody>
      </p:sp>
      <p:sp>
        <p:nvSpPr>
          <p:cNvPr id="87061" name="TextBox 41"/>
          <p:cNvSpPr txBox="1">
            <a:spLocks noChangeArrowheads="1"/>
          </p:cNvSpPr>
          <p:nvPr/>
        </p:nvSpPr>
        <p:spPr bwMode="auto">
          <a:xfrm rot="-5400000">
            <a:off x="7884385" y="3296514"/>
            <a:ext cx="2009776"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Assyria</a:t>
            </a:r>
          </a:p>
        </p:txBody>
      </p:sp>
    </p:spTree>
    <p:extLst>
      <p:ext uri="{BB962C8B-B14F-4D97-AF65-F5344CB8AC3E}">
        <p14:creationId xmlns:p14="http://schemas.microsoft.com/office/powerpoint/2010/main" val="384549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3369" y="863080"/>
            <a:ext cx="6878072" cy="5181600"/>
          </a:xfrm>
          <a:prstGeom prst="rect">
            <a:avLst/>
          </a:prstGeom>
          <a:solidFill>
            <a:srgbClr val="FFFFCC"/>
          </a:solidFill>
          <a:ln>
            <a:noFill/>
          </a:ln>
          <a:effectLst/>
          <a:extLst/>
        </p:spPr>
      </p:pic>
    </p:spTree>
    <p:extLst>
      <p:ext uri="{BB962C8B-B14F-4D97-AF65-F5344CB8AC3E}">
        <p14:creationId xmlns:p14="http://schemas.microsoft.com/office/powerpoint/2010/main" val="1365181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1" y="294736"/>
            <a:ext cx="3382508" cy="848264"/>
          </a:xfrm>
          <a:prstGeom prst="rect">
            <a:avLst/>
          </a:prstGeom>
        </p:spPr>
      </p:pic>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818098" y="179540"/>
            <a:ext cx="1171575" cy="646331"/>
          </a:xfrm>
          <a:prstGeom prst="rect">
            <a:avLst/>
          </a:prstGeom>
        </p:spPr>
        <p:txBody>
          <a:bodyPr wrap="square">
            <a:spAutoFit/>
          </a:bodyPr>
          <a:lstStyle/>
          <a:p>
            <a:pPr algn="ctr"/>
            <a:r>
              <a:rPr lang="en-US" dirty="0">
                <a:solidFill>
                  <a:prstClr val="white"/>
                </a:solidFill>
              </a:rPr>
              <a:t>The</a:t>
            </a:r>
          </a:p>
          <a:p>
            <a:pPr algn="ctr"/>
            <a:r>
              <a:rPr lang="en-US" dirty="0">
                <a:solidFill>
                  <a:prstClr val="white"/>
                </a:solidFill>
              </a:rPr>
              <a:t> Judges</a:t>
            </a:r>
          </a:p>
        </p:txBody>
      </p:sp>
      <p:sp>
        <p:nvSpPr>
          <p:cNvPr id="14" name="Rectangle 13"/>
          <p:cNvSpPr/>
          <p:nvPr/>
        </p:nvSpPr>
        <p:spPr>
          <a:xfrm>
            <a:off x="7867287" y="50033"/>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867287" y="1930071"/>
            <a:ext cx="1171575" cy="646331"/>
          </a:xfrm>
          <a:prstGeom prst="rect">
            <a:avLst/>
          </a:prstGeom>
        </p:spPr>
        <p:txBody>
          <a:bodyPr wrap="square">
            <a:spAutoFit/>
          </a:bodyPr>
          <a:lstStyle/>
          <a:p>
            <a:pPr algn="ctr"/>
            <a:r>
              <a:rPr lang="en-US" dirty="0">
                <a:solidFill>
                  <a:prstClr val="white"/>
                </a:solidFill>
              </a:rPr>
              <a:t>Kings &amp; Prophets</a:t>
            </a:r>
          </a:p>
        </p:txBody>
      </p:sp>
      <p:sp>
        <p:nvSpPr>
          <p:cNvPr id="18" name="Rectangle 17"/>
          <p:cNvSpPr/>
          <p:nvPr/>
        </p:nvSpPr>
        <p:spPr>
          <a:xfrm>
            <a:off x="7867287" y="3004724"/>
            <a:ext cx="1171575" cy="1477328"/>
          </a:xfrm>
          <a:prstGeom prst="rect">
            <a:avLst/>
          </a:prstGeom>
        </p:spPr>
        <p:txBody>
          <a:bodyPr wrap="square">
            <a:spAutoFit/>
          </a:bodyPr>
          <a:lstStyle/>
          <a:p>
            <a:pPr algn="ctr"/>
            <a:r>
              <a:rPr lang="en-US" dirty="0">
                <a:solidFill>
                  <a:prstClr val="white"/>
                </a:solidFill>
              </a:rPr>
              <a:t>Divided Kingdom</a:t>
            </a:r>
          </a:p>
          <a:p>
            <a:pPr algn="ctr"/>
            <a:endParaRPr lang="en-US" dirty="0">
              <a:solidFill>
                <a:prstClr val="white"/>
              </a:solidFill>
            </a:endParaRPr>
          </a:p>
          <a:p>
            <a:pPr algn="ctr"/>
            <a:r>
              <a:rPr lang="en-US" dirty="0">
                <a:solidFill>
                  <a:prstClr val="white"/>
                </a:solidFill>
              </a:rPr>
              <a:t>Israel &amp; Judah</a:t>
            </a:r>
          </a:p>
        </p:txBody>
      </p:sp>
      <p:sp>
        <p:nvSpPr>
          <p:cNvPr id="23" name="Rectangle 22"/>
          <p:cNvSpPr/>
          <p:nvPr/>
        </p:nvSpPr>
        <p:spPr>
          <a:xfrm>
            <a:off x="3368402" y="1143099"/>
            <a:ext cx="4330487" cy="646331"/>
          </a:xfrm>
          <a:prstGeom prst="rect">
            <a:avLst/>
          </a:prstGeom>
          <a:ln>
            <a:solidFill>
              <a:schemeClr val="accent1"/>
            </a:solidFill>
          </a:ln>
        </p:spPr>
        <p:txBody>
          <a:bodyPr wrap="square">
            <a:spAutoFit/>
          </a:bodyPr>
          <a:lstStyle/>
          <a:p>
            <a:r>
              <a:rPr lang="en-US" dirty="0">
                <a:solidFill>
                  <a:prstClr val="black"/>
                </a:solidFill>
              </a:rPr>
              <a:t>Judah see severe locust plague as a coming</a:t>
            </a:r>
          </a:p>
          <a:p>
            <a:r>
              <a:rPr lang="en-US" dirty="0">
                <a:solidFill>
                  <a:prstClr val="black"/>
                </a:solidFill>
              </a:rPr>
              <a:t>Day of the LORD</a:t>
            </a:r>
            <a:endParaRPr lang="en-US" b="1" dirty="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9" y="1143079"/>
            <a:ext cx="3409368" cy="807061"/>
          </a:xfrm>
          <a:prstGeom prst="rect">
            <a:avLst/>
          </a:prstGeom>
        </p:spPr>
      </p:pic>
      <p:sp>
        <p:nvSpPr>
          <p:cNvPr id="7" name="TextBox 6"/>
          <p:cNvSpPr txBox="1"/>
          <p:nvPr/>
        </p:nvSpPr>
        <p:spPr>
          <a:xfrm>
            <a:off x="746089" y="1182557"/>
            <a:ext cx="1061509"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JOEL</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3" y="1961616"/>
            <a:ext cx="3355646" cy="839038"/>
          </a:xfrm>
          <a:prstGeom prst="rect">
            <a:avLst/>
          </a:prstGeom>
        </p:spPr>
      </p:pic>
      <p:sp>
        <p:nvSpPr>
          <p:cNvPr id="20" name="TextBox 19"/>
          <p:cNvSpPr txBox="1"/>
          <p:nvPr/>
        </p:nvSpPr>
        <p:spPr>
          <a:xfrm>
            <a:off x="576510" y="2001173"/>
            <a:ext cx="1483098"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JONAH</a:t>
            </a:r>
          </a:p>
        </p:txBody>
      </p:sp>
      <p:sp>
        <p:nvSpPr>
          <p:cNvPr id="25" name="Rectangle 24"/>
          <p:cNvSpPr/>
          <p:nvPr/>
        </p:nvSpPr>
        <p:spPr>
          <a:xfrm>
            <a:off x="3368402" y="1859010"/>
            <a:ext cx="4330487" cy="646331"/>
          </a:xfrm>
          <a:prstGeom prst="rect">
            <a:avLst/>
          </a:prstGeom>
          <a:ln>
            <a:solidFill>
              <a:schemeClr val="accent1"/>
            </a:solidFill>
          </a:ln>
        </p:spPr>
        <p:txBody>
          <a:bodyPr wrap="square">
            <a:spAutoFit/>
          </a:bodyPr>
          <a:lstStyle/>
          <a:p>
            <a:r>
              <a:rPr lang="en-US" dirty="0">
                <a:solidFill>
                  <a:prstClr val="black"/>
                </a:solidFill>
              </a:rPr>
              <a:t>Told to preach in Nineveh resulted in his being swallowed by a fish &amp; city repenting</a:t>
            </a:r>
            <a:endParaRPr lang="en-US" b="1" dirty="0">
              <a:solidFill>
                <a:prstClr val="black"/>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2" y="2824252"/>
            <a:ext cx="3355646" cy="848264"/>
          </a:xfrm>
          <a:prstGeom prst="rect">
            <a:avLst/>
          </a:prstGeom>
        </p:spPr>
      </p:pic>
      <p:sp>
        <p:nvSpPr>
          <p:cNvPr id="27" name="TextBox 26"/>
          <p:cNvSpPr txBox="1"/>
          <p:nvPr/>
        </p:nvSpPr>
        <p:spPr>
          <a:xfrm>
            <a:off x="508475" y="2863811"/>
            <a:ext cx="1316386"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AMOS</a:t>
            </a:r>
          </a:p>
        </p:txBody>
      </p:sp>
      <p:sp>
        <p:nvSpPr>
          <p:cNvPr id="28" name="Rectangle 27"/>
          <p:cNvSpPr/>
          <p:nvPr/>
        </p:nvSpPr>
        <p:spPr>
          <a:xfrm>
            <a:off x="3368402" y="2721648"/>
            <a:ext cx="4330487" cy="646331"/>
          </a:xfrm>
          <a:prstGeom prst="rect">
            <a:avLst/>
          </a:prstGeom>
          <a:ln>
            <a:solidFill>
              <a:schemeClr val="accent1"/>
            </a:solidFill>
          </a:ln>
        </p:spPr>
        <p:txBody>
          <a:bodyPr wrap="square">
            <a:spAutoFit/>
          </a:bodyPr>
          <a:lstStyle/>
          <a:p>
            <a:r>
              <a:rPr lang="en-US" dirty="0">
                <a:solidFill>
                  <a:prstClr val="black"/>
                </a:solidFill>
              </a:rPr>
              <a:t>Israel, repent of injustice and idolatry or else go into exile </a:t>
            </a:r>
            <a:endParaRPr lang="en-US" b="1" dirty="0">
              <a:solidFill>
                <a:prstClr val="black"/>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1" y="3669063"/>
            <a:ext cx="3355646" cy="848264"/>
          </a:xfrm>
          <a:prstGeom prst="rect">
            <a:avLst/>
          </a:prstGeom>
        </p:spPr>
      </p:pic>
      <p:sp>
        <p:nvSpPr>
          <p:cNvPr id="30" name="TextBox 29"/>
          <p:cNvSpPr txBox="1"/>
          <p:nvPr/>
        </p:nvSpPr>
        <p:spPr>
          <a:xfrm>
            <a:off x="533286" y="3708617"/>
            <a:ext cx="1414170"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HOSEA</a:t>
            </a:r>
          </a:p>
        </p:txBody>
      </p:sp>
      <p:sp>
        <p:nvSpPr>
          <p:cNvPr id="31" name="Rectangle 30"/>
          <p:cNvSpPr/>
          <p:nvPr/>
        </p:nvSpPr>
        <p:spPr>
          <a:xfrm>
            <a:off x="3368402" y="3636335"/>
            <a:ext cx="4330487" cy="369332"/>
          </a:xfrm>
          <a:prstGeom prst="rect">
            <a:avLst/>
          </a:prstGeom>
          <a:ln>
            <a:solidFill>
              <a:schemeClr val="accent1"/>
            </a:solidFill>
          </a:ln>
        </p:spPr>
        <p:txBody>
          <a:bodyPr wrap="square">
            <a:spAutoFit/>
          </a:bodyPr>
          <a:lstStyle/>
          <a:p>
            <a:r>
              <a:rPr lang="en-US" dirty="0">
                <a:solidFill>
                  <a:prstClr val="black"/>
                </a:solidFill>
              </a:rPr>
              <a:t>His life with adulterous wife like God &amp; Israel</a:t>
            </a:r>
            <a:endParaRPr lang="en-US" b="1" dirty="0">
              <a:solidFill>
                <a:prstClr val="black"/>
              </a:solidFill>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4478120"/>
            <a:ext cx="3355646" cy="848264"/>
          </a:xfrm>
          <a:prstGeom prst="rect">
            <a:avLst/>
          </a:prstGeom>
        </p:spPr>
      </p:pic>
      <p:sp>
        <p:nvSpPr>
          <p:cNvPr id="33" name="TextBox 32"/>
          <p:cNvSpPr txBox="1"/>
          <p:nvPr/>
        </p:nvSpPr>
        <p:spPr>
          <a:xfrm>
            <a:off x="423414" y="4517675"/>
            <a:ext cx="1449436"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MICAH</a:t>
            </a:r>
          </a:p>
        </p:txBody>
      </p:sp>
      <p:sp>
        <p:nvSpPr>
          <p:cNvPr id="35" name="Rectangle 34"/>
          <p:cNvSpPr/>
          <p:nvPr/>
        </p:nvSpPr>
        <p:spPr>
          <a:xfrm>
            <a:off x="3368402" y="4456210"/>
            <a:ext cx="4330487" cy="646331"/>
          </a:xfrm>
          <a:prstGeom prst="rect">
            <a:avLst/>
          </a:prstGeom>
          <a:ln>
            <a:solidFill>
              <a:schemeClr val="accent1"/>
            </a:solidFill>
          </a:ln>
        </p:spPr>
        <p:txBody>
          <a:bodyPr wrap="square">
            <a:spAutoFit/>
          </a:bodyPr>
          <a:lstStyle/>
          <a:p>
            <a:r>
              <a:rPr lang="en-US" dirty="0">
                <a:solidFill>
                  <a:prstClr val="black"/>
                </a:solidFill>
              </a:rPr>
              <a:t>Judah, repent of injustice and idolatry or else go into exile </a:t>
            </a:r>
            <a:endParaRPr lang="en-US" b="1" dirty="0">
              <a:solidFill>
                <a:prstClr val="black"/>
              </a:solidFill>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5326385"/>
            <a:ext cx="3355646" cy="1391080"/>
          </a:xfrm>
          <a:prstGeom prst="rect">
            <a:avLst/>
          </a:prstGeom>
        </p:spPr>
      </p:pic>
      <p:sp>
        <p:nvSpPr>
          <p:cNvPr id="37" name="TextBox 36"/>
          <p:cNvSpPr txBox="1"/>
          <p:nvPr/>
        </p:nvSpPr>
        <p:spPr>
          <a:xfrm>
            <a:off x="423546" y="5365937"/>
            <a:ext cx="1334211"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ISAIAH</a:t>
            </a:r>
          </a:p>
        </p:txBody>
      </p:sp>
      <p:sp>
        <p:nvSpPr>
          <p:cNvPr id="38" name="Rectangle 37"/>
          <p:cNvSpPr/>
          <p:nvPr/>
        </p:nvSpPr>
        <p:spPr>
          <a:xfrm>
            <a:off x="3368407" y="5240132"/>
            <a:ext cx="4449573" cy="1477328"/>
          </a:xfrm>
          <a:prstGeom prst="rect">
            <a:avLst/>
          </a:prstGeom>
          <a:ln>
            <a:solidFill>
              <a:schemeClr val="accent1"/>
            </a:solidFill>
          </a:ln>
        </p:spPr>
        <p:txBody>
          <a:bodyPr wrap="square">
            <a:spAutoFit/>
          </a:bodyPr>
          <a:lstStyle/>
          <a:p>
            <a:pPr marL="1031875" indent="-1031875"/>
            <a:r>
              <a:rPr lang="en-US" dirty="0">
                <a:solidFill>
                  <a:prstClr val="black"/>
                </a:solidFill>
              </a:rPr>
              <a:t>Isaiah 1-6   Reason for God’s Actions &amp;   </a:t>
            </a:r>
          </a:p>
          <a:p>
            <a:pPr marL="1031875" indent="-1031875"/>
            <a:r>
              <a:rPr lang="en-US" dirty="0">
                <a:solidFill>
                  <a:prstClr val="black"/>
                </a:solidFill>
              </a:rPr>
              <a:t>	 Isaiah’s Call</a:t>
            </a:r>
          </a:p>
          <a:p>
            <a:pPr marL="1031875" indent="-1031875"/>
            <a:r>
              <a:rPr lang="en-US" dirty="0">
                <a:solidFill>
                  <a:prstClr val="black"/>
                </a:solidFill>
              </a:rPr>
              <a:t>Isaiah 7-35 Immediate threat &amp; Judgments</a:t>
            </a:r>
          </a:p>
          <a:p>
            <a:pPr marL="1031875" indent="-1031875"/>
            <a:r>
              <a:rPr lang="en-US" dirty="0">
                <a:solidFill>
                  <a:prstClr val="black"/>
                </a:solidFill>
              </a:rPr>
              <a:t>Isaiah 36-39 Historical account of siege</a:t>
            </a:r>
          </a:p>
          <a:p>
            <a:pPr marL="1031875" indent="-1031875"/>
            <a:r>
              <a:rPr lang="en-US" dirty="0">
                <a:solidFill>
                  <a:prstClr val="black"/>
                </a:solidFill>
              </a:rPr>
              <a:t>Isaiah 40-66 Cyrus, Future Threats &amp; Hopes</a:t>
            </a:r>
          </a:p>
        </p:txBody>
      </p:sp>
      <p:sp>
        <p:nvSpPr>
          <p:cNvPr id="2" name="TextBox 1"/>
          <p:cNvSpPr txBox="1"/>
          <p:nvPr/>
        </p:nvSpPr>
        <p:spPr>
          <a:xfrm>
            <a:off x="1143197" y="1642044"/>
            <a:ext cx="458780" cy="307777"/>
          </a:xfrm>
          <a:prstGeom prst="rect">
            <a:avLst/>
          </a:prstGeom>
          <a:noFill/>
        </p:spPr>
        <p:txBody>
          <a:bodyPr wrap="none" rtlCol="0">
            <a:spAutoFit/>
          </a:bodyPr>
          <a:lstStyle/>
          <a:p>
            <a:r>
              <a:rPr lang="en-US" sz="1400" dirty="0">
                <a:solidFill>
                  <a:prstClr val="black"/>
                </a:solidFill>
              </a:rPr>
              <a:t>830</a:t>
            </a:r>
          </a:p>
        </p:txBody>
      </p:sp>
      <p:sp>
        <p:nvSpPr>
          <p:cNvPr id="41" name="TextBox 40"/>
          <p:cNvSpPr txBox="1"/>
          <p:nvPr/>
        </p:nvSpPr>
        <p:spPr>
          <a:xfrm>
            <a:off x="220141" y="2502811"/>
            <a:ext cx="1103764" cy="307777"/>
          </a:xfrm>
          <a:prstGeom prst="rect">
            <a:avLst/>
          </a:prstGeom>
          <a:noFill/>
        </p:spPr>
        <p:txBody>
          <a:bodyPr wrap="none" rtlCol="0">
            <a:spAutoFit/>
          </a:bodyPr>
          <a:lstStyle/>
          <a:p>
            <a:r>
              <a:rPr lang="en-US" sz="1400" dirty="0">
                <a:solidFill>
                  <a:prstClr val="black"/>
                </a:solidFill>
              </a:rPr>
              <a:t>780 Nineveh</a:t>
            </a:r>
          </a:p>
        </p:txBody>
      </p:sp>
      <p:sp>
        <p:nvSpPr>
          <p:cNvPr id="42" name="TextBox 41"/>
          <p:cNvSpPr txBox="1"/>
          <p:nvPr/>
        </p:nvSpPr>
        <p:spPr>
          <a:xfrm>
            <a:off x="139588" y="3367959"/>
            <a:ext cx="458780" cy="307777"/>
          </a:xfrm>
          <a:prstGeom prst="rect">
            <a:avLst/>
          </a:prstGeom>
          <a:noFill/>
        </p:spPr>
        <p:txBody>
          <a:bodyPr wrap="none" rtlCol="0">
            <a:spAutoFit/>
          </a:bodyPr>
          <a:lstStyle/>
          <a:p>
            <a:r>
              <a:rPr lang="en-US" sz="1400" dirty="0">
                <a:solidFill>
                  <a:prstClr val="black"/>
                </a:solidFill>
              </a:rPr>
              <a:t>755</a:t>
            </a:r>
          </a:p>
        </p:txBody>
      </p:sp>
      <p:sp>
        <p:nvSpPr>
          <p:cNvPr id="43" name="TextBox 42"/>
          <p:cNvSpPr txBox="1"/>
          <p:nvPr/>
        </p:nvSpPr>
        <p:spPr>
          <a:xfrm>
            <a:off x="182816" y="4204525"/>
            <a:ext cx="787395" cy="307777"/>
          </a:xfrm>
          <a:prstGeom prst="rect">
            <a:avLst/>
          </a:prstGeom>
          <a:noFill/>
        </p:spPr>
        <p:txBody>
          <a:bodyPr wrap="none" rtlCol="0">
            <a:spAutoFit/>
          </a:bodyPr>
          <a:lstStyle/>
          <a:p>
            <a:r>
              <a:rPr lang="en-US" sz="1400" dirty="0">
                <a:solidFill>
                  <a:prstClr val="black"/>
                </a:solidFill>
              </a:rPr>
              <a:t>750-725</a:t>
            </a:r>
          </a:p>
        </p:txBody>
      </p:sp>
      <p:sp>
        <p:nvSpPr>
          <p:cNvPr id="44" name="TextBox 43"/>
          <p:cNvSpPr txBox="1"/>
          <p:nvPr/>
        </p:nvSpPr>
        <p:spPr>
          <a:xfrm>
            <a:off x="1433793" y="5036413"/>
            <a:ext cx="787395" cy="307777"/>
          </a:xfrm>
          <a:prstGeom prst="rect">
            <a:avLst/>
          </a:prstGeom>
          <a:noFill/>
        </p:spPr>
        <p:txBody>
          <a:bodyPr wrap="none" rtlCol="0">
            <a:spAutoFit/>
          </a:bodyPr>
          <a:lstStyle/>
          <a:p>
            <a:r>
              <a:rPr lang="en-US" sz="1400" dirty="0">
                <a:solidFill>
                  <a:prstClr val="black"/>
                </a:solidFill>
              </a:rPr>
              <a:t>735-700</a:t>
            </a:r>
          </a:p>
        </p:txBody>
      </p:sp>
      <p:sp>
        <p:nvSpPr>
          <p:cNvPr id="45" name="TextBox 44"/>
          <p:cNvSpPr txBox="1"/>
          <p:nvPr/>
        </p:nvSpPr>
        <p:spPr>
          <a:xfrm>
            <a:off x="767208" y="6302916"/>
            <a:ext cx="787395" cy="307777"/>
          </a:xfrm>
          <a:prstGeom prst="rect">
            <a:avLst/>
          </a:prstGeom>
          <a:noFill/>
        </p:spPr>
        <p:txBody>
          <a:bodyPr wrap="none" rtlCol="0">
            <a:spAutoFit/>
          </a:bodyPr>
          <a:lstStyle/>
          <a:p>
            <a:r>
              <a:rPr lang="en-US" sz="1400" dirty="0">
                <a:solidFill>
                  <a:prstClr val="black"/>
                </a:solidFill>
              </a:rPr>
              <a:t>740-690</a:t>
            </a:r>
          </a:p>
        </p:txBody>
      </p:sp>
      <p:sp>
        <p:nvSpPr>
          <p:cNvPr id="47" name="TextBox 46"/>
          <p:cNvSpPr txBox="1"/>
          <p:nvPr/>
        </p:nvSpPr>
        <p:spPr>
          <a:xfrm>
            <a:off x="623592" y="405827"/>
            <a:ext cx="1835759"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OBADIAH</a:t>
            </a:r>
          </a:p>
        </p:txBody>
      </p:sp>
      <p:sp>
        <p:nvSpPr>
          <p:cNvPr id="48" name="Rectangle 47"/>
          <p:cNvSpPr/>
          <p:nvPr/>
        </p:nvSpPr>
        <p:spPr>
          <a:xfrm>
            <a:off x="3277419" y="226622"/>
            <a:ext cx="4478974" cy="646331"/>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ransacked - prophesies Edom's downfall</a:t>
            </a:r>
            <a:endParaRPr lang="en-US" b="1" dirty="0">
              <a:solidFill>
                <a:prstClr val="black"/>
              </a:solidFill>
            </a:endParaRPr>
          </a:p>
        </p:txBody>
      </p:sp>
      <p:sp>
        <p:nvSpPr>
          <p:cNvPr id="50" name="TextBox 49"/>
          <p:cNvSpPr txBox="1"/>
          <p:nvPr/>
        </p:nvSpPr>
        <p:spPr>
          <a:xfrm>
            <a:off x="405810" y="836790"/>
            <a:ext cx="916213" cy="307777"/>
          </a:xfrm>
          <a:prstGeom prst="rect">
            <a:avLst/>
          </a:prstGeom>
          <a:noFill/>
        </p:spPr>
        <p:txBody>
          <a:bodyPr wrap="none" rtlCol="0">
            <a:spAutoFit/>
          </a:bodyPr>
          <a:lstStyle/>
          <a:p>
            <a:r>
              <a:rPr lang="en-US" sz="1400" dirty="0">
                <a:solidFill>
                  <a:prstClr val="black"/>
                </a:solidFill>
              </a:rPr>
              <a:t>845 Edom</a:t>
            </a:r>
          </a:p>
        </p:txBody>
      </p:sp>
    </p:spTree>
    <p:extLst>
      <p:ext uri="{BB962C8B-B14F-4D97-AF65-F5344CB8AC3E}">
        <p14:creationId xmlns:p14="http://schemas.microsoft.com/office/powerpoint/2010/main" val="351580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867287" y="50033"/>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3165218" y="1282110"/>
            <a:ext cx="4478974" cy="369332"/>
          </a:xfrm>
          <a:prstGeom prst="rect">
            <a:avLst/>
          </a:prstGeom>
          <a:ln>
            <a:solidFill>
              <a:schemeClr val="accent1"/>
            </a:solidFill>
          </a:ln>
        </p:spPr>
        <p:txBody>
          <a:bodyPr wrap="square">
            <a:spAutoFit/>
          </a:bodyPr>
          <a:lstStyle/>
          <a:p>
            <a:r>
              <a:rPr lang="en-US" dirty="0">
                <a:solidFill>
                  <a:prstClr val="black"/>
                </a:solidFill>
              </a:rPr>
              <a:t>The prophet predicts the </a:t>
            </a:r>
            <a:r>
              <a:rPr lang="en-US" u="sng" dirty="0">
                <a:solidFill>
                  <a:prstClr val="black"/>
                </a:solidFill>
              </a:rPr>
              <a:t>fall of Nineveh</a:t>
            </a:r>
            <a:endParaRPr lang="en-US" b="1" dirty="0">
              <a:solidFill>
                <a:prstClr val="black"/>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0" y="1041289"/>
            <a:ext cx="3409368" cy="807061"/>
          </a:xfrm>
          <a:prstGeom prst="rect">
            <a:avLst/>
          </a:prstGeom>
        </p:spPr>
      </p:pic>
      <p:sp>
        <p:nvSpPr>
          <p:cNvPr id="26" name="TextBox 25"/>
          <p:cNvSpPr txBox="1"/>
          <p:nvPr/>
        </p:nvSpPr>
        <p:spPr>
          <a:xfrm>
            <a:off x="656062" y="1080767"/>
            <a:ext cx="1571264"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NAHUM</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16" y="1910187"/>
            <a:ext cx="3355646" cy="839038"/>
          </a:xfrm>
          <a:prstGeom prst="rect">
            <a:avLst/>
          </a:prstGeom>
        </p:spPr>
      </p:pic>
      <p:sp>
        <p:nvSpPr>
          <p:cNvPr id="28" name="TextBox 27"/>
          <p:cNvSpPr txBox="1"/>
          <p:nvPr/>
        </p:nvSpPr>
        <p:spPr>
          <a:xfrm>
            <a:off x="351166" y="1949747"/>
            <a:ext cx="2207656"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ZEPHANIAH</a:t>
            </a:r>
          </a:p>
        </p:txBody>
      </p:sp>
      <p:sp>
        <p:nvSpPr>
          <p:cNvPr id="29" name="Rectangle 28"/>
          <p:cNvSpPr/>
          <p:nvPr/>
        </p:nvSpPr>
        <p:spPr>
          <a:xfrm>
            <a:off x="3122719" y="1853613"/>
            <a:ext cx="4534253" cy="646331"/>
          </a:xfrm>
          <a:prstGeom prst="rect">
            <a:avLst/>
          </a:prstGeom>
          <a:ln>
            <a:solidFill>
              <a:schemeClr val="accent1"/>
            </a:solidFill>
          </a:ln>
        </p:spPr>
        <p:txBody>
          <a:bodyPr wrap="square">
            <a:spAutoFit/>
          </a:bodyPr>
          <a:lstStyle/>
          <a:p>
            <a:r>
              <a:rPr lang="en-US" dirty="0">
                <a:solidFill>
                  <a:prstClr val="black"/>
                </a:solidFill>
              </a:rPr>
              <a:t>Prophet emphasizes the need for the </a:t>
            </a:r>
            <a:r>
              <a:rPr lang="en-US" u="sng" dirty="0">
                <a:solidFill>
                  <a:prstClr val="black"/>
                </a:solidFill>
              </a:rPr>
              <a:t>people of Judah</a:t>
            </a:r>
            <a:r>
              <a:rPr lang="en-US" dirty="0">
                <a:solidFill>
                  <a:prstClr val="black"/>
                </a:solidFill>
              </a:rPr>
              <a:t> to turn away from idolatry</a:t>
            </a:r>
            <a:endParaRPr lang="en-US" b="1" dirty="0">
              <a:solidFill>
                <a:prstClr val="black"/>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61" y="2806209"/>
            <a:ext cx="3382508" cy="848264"/>
          </a:xfrm>
          <a:prstGeom prst="rect">
            <a:avLst/>
          </a:prstGeom>
        </p:spPr>
      </p:pic>
      <p:sp>
        <p:nvSpPr>
          <p:cNvPr id="39" name="TextBox 38"/>
          <p:cNvSpPr txBox="1"/>
          <p:nvPr/>
        </p:nvSpPr>
        <p:spPr>
          <a:xfrm>
            <a:off x="325224" y="2845769"/>
            <a:ext cx="1994457"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HABAKKUK</a:t>
            </a:r>
          </a:p>
        </p:txBody>
      </p:sp>
      <p:sp>
        <p:nvSpPr>
          <p:cNvPr id="40" name="Rectangle 39"/>
          <p:cNvSpPr/>
          <p:nvPr/>
        </p:nvSpPr>
        <p:spPr>
          <a:xfrm>
            <a:off x="3122695" y="2779643"/>
            <a:ext cx="4478974" cy="923330"/>
          </a:xfrm>
          <a:prstGeom prst="rect">
            <a:avLst/>
          </a:prstGeom>
          <a:ln>
            <a:solidFill>
              <a:schemeClr val="accent1"/>
            </a:solidFill>
          </a:ln>
        </p:spPr>
        <p:txBody>
          <a:bodyPr wrap="square">
            <a:spAutoFit/>
          </a:bodyPr>
          <a:lstStyle/>
          <a:p>
            <a:r>
              <a:rPr lang="en-US" dirty="0">
                <a:solidFill>
                  <a:prstClr val="black"/>
                </a:solidFill>
              </a:rPr>
              <a:t>"Why do the wicked and cruel Babylonians go unpunished?" Prophet finds his answer in God's goodness and wisdom</a:t>
            </a:r>
            <a:endParaRPr lang="en-US" b="1" dirty="0">
              <a:solidFill>
                <a:prstClr val="black"/>
              </a:solidFill>
            </a:endParaRPr>
          </a:p>
        </p:txBody>
      </p:sp>
      <p:sp>
        <p:nvSpPr>
          <p:cNvPr id="31" name="Rectangle 30"/>
          <p:cNvSpPr/>
          <p:nvPr/>
        </p:nvSpPr>
        <p:spPr>
          <a:xfrm>
            <a:off x="7867287" y="50033"/>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920572" y="202804"/>
            <a:ext cx="1171575" cy="646331"/>
          </a:xfrm>
          <a:prstGeom prst="rect">
            <a:avLst/>
          </a:prstGeom>
        </p:spPr>
        <p:txBody>
          <a:bodyPr wrap="square">
            <a:spAutoFit/>
          </a:bodyPr>
          <a:lstStyle/>
          <a:p>
            <a:pPr algn="ctr"/>
            <a:r>
              <a:rPr lang="en-US" dirty="0">
                <a:solidFill>
                  <a:prstClr val="white"/>
                </a:solidFill>
              </a:rPr>
              <a:t>Kings &amp; Prophets</a:t>
            </a:r>
          </a:p>
        </p:txBody>
      </p:sp>
      <p:sp>
        <p:nvSpPr>
          <p:cNvPr id="18" name="Rectangle 17"/>
          <p:cNvSpPr/>
          <p:nvPr/>
        </p:nvSpPr>
        <p:spPr>
          <a:xfrm>
            <a:off x="7920571" y="971903"/>
            <a:ext cx="1171575" cy="2585323"/>
          </a:xfrm>
          <a:prstGeom prst="rect">
            <a:avLst/>
          </a:prstGeom>
        </p:spPr>
        <p:txBody>
          <a:bodyPr wrap="square">
            <a:spAutoFit/>
          </a:bodyPr>
          <a:lstStyle/>
          <a:p>
            <a:pPr algn="ctr"/>
            <a:r>
              <a:rPr lang="en-US" dirty="0">
                <a:solidFill>
                  <a:prstClr val="white"/>
                </a:solidFill>
              </a:rPr>
              <a:t>Divided Kingdom</a:t>
            </a: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Judah Alone</a:t>
            </a:r>
          </a:p>
          <a:p>
            <a:pPr algn="ctr"/>
            <a:endParaRPr lang="en-US" dirty="0">
              <a:solidFill>
                <a:prstClr val="white"/>
              </a:solidFill>
            </a:endParaRPr>
          </a:p>
          <a:p>
            <a:pPr algn="ctr"/>
            <a:r>
              <a:rPr lang="en-US" dirty="0">
                <a:solidFill>
                  <a:prstClr val="white"/>
                </a:solidFill>
              </a:rPr>
              <a:t>&amp; Fall of Judah</a:t>
            </a:r>
          </a:p>
        </p:txBody>
      </p:sp>
      <p:sp>
        <p:nvSpPr>
          <p:cNvPr id="35" name="TextBox 34"/>
          <p:cNvSpPr txBox="1"/>
          <p:nvPr/>
        </p:nvSpPr>
        <p:spPr>
          <a:xfrm>
            <a:off x="234931" y="1535762"/>
            <a:ext cx="1432380" cy="307777"/>
          </a:xfrm>
          <a:prstGeom prst="rect">
            <a:avLst/>
          </a:prstGeom>
          <a:noFill/>
        </p:spPr>
        <p:txBody>
          <a:bodyPr wrap="none" rtlCol="0">
            <a:spAutoFit/>
          </a:bodyPr>
          <a:lstStyle/>
          <a:p>
            <a:r>
              <a:rPr lang="en-US" sz="1400" dirty="0">
                <a:solidFill>
                  <a:prstClr val="black"/>
                </a:solidFill>
              </a:rPr>
              <a:t>630-612 Nineveh</a:t>
            </a:r>
          </a:p>
        </p:txBody>
      </p:sp>
      <p:sp>
        <p:nvSpPr>
          <p:cNvPr id="41" name="TextBox 40"/>
          <p:cNvSpPr txBox="1"/>
          <p:nvPr/>
        </p:nvSpPr>
        <p:spPr>
          <a:xfrm>
            <a:off x="1461163" y="2459019"/>
            <a:ext cx="787395" cy="307777"/>
          </a:xfrm>
          <a:prstGeom prst="rect">
            <a:avLst/>
          </a:prstGeom>
          <a:noFill/>
        </p:spPr>
        <p:txBody>
          <a:bodyPr wrap="none" rtlCol="0">
            <a:spAutoFit/>
          </a:bodyPr>
          <a:lstStyle/>
          <a:p>
            <a:r>
              <a:rPr lang="en-US" sz="1400" dirty="0">
                <a:solidFill>
                  <a:prstClr val="black"/>
                </a:solidFill>
              </a:rPr>
              <a:t>630-625</a:t>
            </a:r>
          </a:p>
        </p:txBody>
      </p:sp>
      <p:sp>
        <p:nvSpPr>
          <p:cNvPr id="42" name="TextBox 41"/>
          <p:cNvSpPr txBox="1"/>
          <p:nvPr/>
        </p:nvSpPr>
        <p:spPr>
          <a:xfrm>
            <a:off x="1358846" y="3313123"/>
            <a:ext cx="787395" cy="307777"/>
          </a:xfrm>
          <a:prstGeom prst="rect">
            <a:avLst/>
          </a:prstGeom>
          <a:noFill/>
        </p:spPr>
        <p:txBody>
          <a:bodyPr wrap="none" rtlCol="0">
            <a:spAutoFit/>
          </a:bodyPr>
          <a:lstStyle/>
          <a:p>
            <a:r>
              <a:rPr lang="en-US" sz="1400" dirty="0">
                <a:solidFill>
                  <a:prstClr val="black"/>
                </a:solidFill>
              </a:rPr>
              <a:t>612-606</a:t>
            </a: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47" y="4133936"/>
            <a:ext cx="3355646" cy="848264"/>
          </a:xfrm>
          <a:prstGeom prst="rect">
            <a:avLst/>
          </a:prstGeom>
        </p:spPr>
      </p:pic>
      <p:sp>
        <p:nvSpPr>
          <p:cNvPr id="47" name="TextBox 46"/>
          <p:cNvSpPr txBox="1"/>
          <p:nvPr/>
        </p:nvSpPr>
        <p:spPr>
          <a:xfrm>
            <a:off x="268544" y="4173491"/>
            <a:ext cx="1980029"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JEREMIAH</a:t>
            </a:r>
          </a:p>
        </p:txBody>
      </p:sp>
      <p:sp>
        <p:nvSpPr>
          <p:cNvPr id="48" name="Rectangle 47"/>
          <p:cNvSpPr/>
          <p:nvPr/>
        </p:nvSpPr>
        <p:spPr>
          <a:xfrm>
            <a:off x="3153910" y="3858956"/>
            <a:ext cx="4534253" cy="1477328"/>
          </a:xfrm>
          <a:prstGeom prst="rect">
            <a:avLst/>
          </a:prstGeom>
          <a:ln>
            <a:solidFill>
              <a:schemeClr val="accent1"/>
            </a:solidFill>
          </a:ln>
        </p:spPr>
        <p:txBody>
          <a:bodyPr wrap="square">
            <a:spAutoFit/>
          </a:bodyPr>
          <a:lstStyle/>
          <a:p>
            <a:r>
              <a:rPr lang="en-US" dirty="0" err="1">
                <a:solidFill>
                  <a:prstClr val="black"/>
                </a:solidFill>
              </a:rPr>
              <a:t>Jer</a:t>
            </a:r>
            <a:r>
              <a:rPr lang="en-US" dirty="0">
                <a:solidFill>
                  <a:prstClr val="black"/>
                </a:solidFill>
              </a:rPr>
              <a:t> 1-20 	Sermons &amp; prophecies during Josiah</a:t>
            </a:r>
          </a:p>
          <a:p>
            <a:r>
              <a:rPr lang="en-US" dirty="0" err="1">
                <a:solidFill>
                  <a:prstClr val="black"/>
                </a:solidFill>
              </a:rPr>
              <a:t>Jer</a:t>
            </a:r>
            <a:r>
              <a:rPr lang="en-US" dirty="0">
                <a:solidFill>
                  <a:prstClr val="black"/>
                </a:solidFill>
              </a:rPr>
              <a:t> 21-39 Prophecies of Specific Events</a:t>
            </a:r>
          </a:p>
          <a:p>
            <a:r>
              <a:rPr lang="en-US" dirty="0" err="1">
                <a:solidFill>
                  <a:prstClr val="black"/>
                </a:solidFill>
              </a:rPr>
              <a:t>Jer</a:t>
            </a:r>
            <a:r>
              <a:rPr lang="en-US" dirty="0">
                <a:solidFill>
                  <a:prstClr val="black"/>
                </a:solidFill>
              </a:rPr>
              <a:t> 40-45 Sermons after fall of Israel</a:t>
            </a:r>
          </a:p>
          <a:p>
            <a:r>
              <a:rPr lang="en-US" dirty="0" err="1">
                <a:solidFill>
                  <a:prstClr val="black"/>
                </a:solidFill>
              </a:rPr>
              <a:t>Jer</a:t>
            </a:r>
            <a:r>
              <a:rPr lang="en-US" dirty="0">
                <a:solidFill>
                  <a:prstClr val="black"/>
                </a:solidFill>
              </a:rPr>
              <a:t> 46-51 God’s Judgment on Foreign Nations</a:t>
            </a:r>
          </a:p>
          <a:p>
            <a:r>
              <a:rPr lang="en-US" dirty="0" err="1">
                <a:solidFill>
                  <a:prstClr val="black"/>
                </a:solidFill>
              </a:rPr>
              <a:t>Jer</a:t>
            </a:r>
            <a:r>
              <a:rPr lang="en-US" dirty="0">
                <a:solidFill>
                  <a:prstClr val="black"/>
                </a:solidFill>
              </a:rPr>
              <a:t> 52       Fall of Jerusalem</a:t>
            </a: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35" y="5267350"/>
            <a:ext cx="3382508" cy="848264"/>
          </a:xfrm>
          <a:prstGeom prst="rect">
            <a:avLst/>
          </a:prstGeom>
        </p:spPr>
      </p:pic>
      <p:sp>
        <p:nvSpPr>
          <p:cNvPr id="50" name="TextBox 49"/>
          <p:cNvSpPr txBox="1"/>
          <p:nvPr/>
        </p:nvSpPr>
        <p:spPr>
          <a:xfrm>
            <a:off x="243395" y="5306983"/>
            <a:ext cx="2232984" cy="461665"/>
          </a:xfrm>
          <a:prstGeom prst="rect">
            <a:avLst/>
          </a:prstGeom>
          <a:noFill/>
        </p:spPr>
        <p:txBody>
          <a:bodyPr wrap="none" rtlCol="0">
            <a:spAutoFit/>
          </a:bodyPr>
          <a:lstStyle/>
          <a:p>
            <a:r>
              <a:rPr lang="en-US" sz="2400" i="1" dirty="0">
                <a:solidFill>
                  <a:prstClr val="black"/>
                </a:solidFill>
                <a:latin typeface="AvantGarde Md BT" pitchFamily="34" charset="0"/>
                <a:cs typeface="Aharoni" pitchFamily="2" charset="-79"/>
              </a:rPr>
              <a:t>LAMENTATIONS</a:t>
            </a:r>
          </a:p>
        </p:txBody>
      </p:sp>
      <p:sp>
        <p:nvSpPr>
          <p:cNvPr id="51" name="Rectangle 50"/>
          <p:cNvSpPr/>
          <p:nvPr/>
        </p:nvSpPr>
        <p:spPr>
          <a:xfrm>
            <a:off x="3153908" y="5368416"/>
            <a:ext cx="4547009" cy="646331"/>
          </a:xfrm>
          <a:prstGeom prst="rect">
            <a:avLst/>
          </a:prstGeom>
          <a:ln>
            <a:solidFill>
              <a:schemeClr val="accent1"/>
            </a:solidFill>
          </a:ln>
        </p:spPr>
        <p:txBody>
          <a:bodyPr wrap="square">
            <a:spAutoFit/>
          </a:bodyPr>
          <a:lstStyle/>
          <a:p>
            <a:r>
              <a:rPr lang="en-US" dirty="0">
                <a:solidFill>
                  <a:prstClr val="black"/>
                </a:solidFill>
              </a:rPr>
              <a:t>Jeremiah cries from the depths of his heart over the destruction of Jerusalem</a:t>
            </a:r>
            <a:endParaRPr lang="en-US" b="1" dirty="0">
              <a:solidFill>
                <a:prstClr val="black"/>
              </a:solidFill>
            </a:endParaRPr>
          </a:p>
        </p:txBody>
      </p:sp>
      <p:sp>
        <p:nvSpPr>
          <p:cNvPr id="52" name="TextBox 51"/>
          <p:cNvSpPr txBox="1"/>
          <p:nvPr/>
        </p:nvSpPr>
        <p:spPr>
          <a:xfrm>
            <a:off x="1407443" y="4681507"/>
            <a:ext cx="787395" cy="307777"/>
          </a:xfrm>
          <a:prstGeom prst="rect">
            <a:avLst/>
          </a:prstGeom>
          <a:noFill/>
        </p:spPr>
        <p:txBody>
          <a:bodyPr wrap="none" rtlCol="0">
            <a:spAutoFit/>
          </a:bodyPr>
          <a:lstStyle/>
          <a:p>
            <a:r>
              <a:rPr lang="en-US" sz="1400" dirty="0">
                <a:solidFill>
                  <a:prstClr val="black"/>
                </a:solidFill>
              </a:rPr>
              <a:t>627-586</a:t>
            </a:r>
          </a:p>
        </p:txBody>
      </p:sp>
      <p:sp>
        <p:nvSpPr>
          <p:cNvPr id="53" name="TextBox 52"/>
          <p:cNvSpPr txBox="1"/>
          <p:nvPr/>
        </p:nvSpPr>
        <p:spPr>
          <a:xfrm>
            <a:off x="1650244" y="5807917"/>
            <a:ext cx="458780" cy="307777"/>
          </a:xfrm>
          <a:prstGeom prst="rect">
            <a:avLst/>
          </a:prstGeom>
          <a:noFill/>
        </p:spPr>
        <p:txBody>
          <a:bodyPr wrap="none" rtlCol="0">
            <a:spAutoFit/>
          </a:bodyPr>
          <a:lstStyle/>
          <a:p>
            <a:r>
              <a:rPr lang="en-US" sz="1400" dirty="0">
                <a:solidFill>
                  <a:prstClr val="black"/>
                </a:solidFill>
              </a:rPr>
              <a:t>586</a:t>
            </a:r>
          </a:p>
        </p:txBody>
      </p:sp>
    </p:spTree>
    <p:extLst>
      <p:ext uri="{BB962C8B-B14F-4D97-AF65-F5344CB8AC3E}">
        <p14:creationId xmlns:p14="http://schemas.microsoft.com/office/powerpoint/2010/main" val="8127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7747597" y="24"/>
            <a:ext cx="1396495" cy="685799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867247" y="50033"/>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2862214" y="2950819"/>
            <a:ext cx="4957249" cy="1477328"/>
          </a:xfrm>
          <a:prstGeom prst="rect">
            <a:avLst/>
          </a:prstGeom>
          <a:ln>
            <a:solidFill>
              <a:schemeClr val="accent1"/>
            </a:solidFill>
          </a:ln>
        </p:spPr>
        <p:txBody>
          <a:bodyPr wrap="square">
            <a:spAutoFit/>
          </a:bodyPr>
          <a:lstStyle/>
          <a:p>
            <a:r>
              <a:rPr lang="en-US" b="1" dirty="0">
                <a:solidFill>
                  <a:prstClr val="black"/>
                </a:solidFill>
              </a:rPr>
              <a:t>2 </a:t>
            </a:r>
            <a:r>
              <a:rPr lang="en-US" b="1" dirty="0" err="1">
                <a:solidFill>
                  <a:prstClr val="black"/>
                </a:solidFill>
              </a:rPr>
              <a:t>Chron</a:t>
            </a:r>
            <a:r>
              <a:rPr lang="en-US" b="1" dirty="0">
                <a:solidFill>
                  <a:prstClr val="black"/>
                </a:solidFill>
              </a:rPr>
              <a:t> 29-32  Hezekiah observes </a:t>
            </a:r>
            <a:r>
              <a:rPr lang="en-US" b="1" dirty="0" err="1">
                <a:solidFill>
                  <a:prstClr val="black"/>
                </a:solidFill>
              </a:rPr>
              <a:t>passover</a:t>
            </a:r>
            <a:endParaRPr lang="en-US" b="1" dirty="0">
              <a:solidFill>
                <a:prstClr val="black"/>
              </a:solidFill>
            </a:endParaRPr>
          </a:p>
          <a:p>
            <a:r>
              <a:rPr lang="en-US" b="1" dirty="0">
                <a:solidFill>
                  <a:prstClr val="black"/>
                </a:solidFill>
              </a:rPr>
              <a:t>2 </a:t>
            </a:r>
            <a:r>
              <a:rPr lang="en-US" b="1" dirty="0" err="1">
                <a:solidFill>
                  <a:prstClr val="black"/>
                </a:solidFill>
              </a:rPr>
              <a:t>Chron</a:t>
            </a:r>
            <a:r>
              <a:rPr lang="en-US" b="1" dirty="0">
                <a:solidFill>
                  <a:prstClr val="black"/>
                </a:solidFill>
              </a:rPr>
              <a:t> 33        Manasseh &amp; </a:t>
            </a:r>
            <a:r>
              <a:rPr lang="en-US" b="1" dirty="0" err="1">
                <a:solidFill>
                  <a:prstClr val="black"/>
                </a:solidFill>
              </a:rPr>
              <a:t>Amon</a:t>
            </a:r>
            <a:endParaRPr lang="en-US" b="1" dirty="0">
              <a:solidFill>
                <a:prstClr val="black"/>
              </a:solidFill>
            </a:endParaRPr>
          </a:p>
          <a:p>
            <a:r>
              <a:rPr lang="en-US" b="1" dirty="0">
                <a:solidFill>
                  <a:prstClr val="black"/>
                </a:solidFill>
              </a:rPr>
              <a:t>2 </a:t>
            </a:r>
            <a:r>
              <a:rPr lang="en-US" b="1" dirty="0" err="1">
                <a:solidFill>
                  <a:prstClr val="black"/>
                </a:solidFill>
              </a:rPr>
              <a:t>Chron</a:t>
            </a:r>
            <a:r>
              <a:rPr lang="en-US" b="1" dirty="0">
                <a:solidFill>
                  <a:prstClr val="black"/>
                </a:solidFill>
              </a:rPr>
              <a:t> 34-35  Josiah – cleanses the land</a:t>
            </a:r>
          </a:p>
          <a:p>
            <a:r>
              <a:rPr lang="en-US" b="1" dirty="0">
                <a:solidFill>
                  <a:prstClr val="black"/>
                </a:solidFill>
              </a:rPr>
              <a:t>2 </a:t>
            </a:r>
            <a:r>
              <a:rPr lang="en-US" b="1" dirty="0" err="1">
                <a:solidFill>
                  <a:prstClr val="black"/>
                </a:solidFill>
              </a:rPr>
              <a:t>Chron</a:t>
            </a:r>
            <a:r>
              <a:rPr lang="en-US" b="1" dirty="0">
                <a:solidFill>
                  <a:prstClr val="black"/>
                </a:solidFill>
              </a:rPr>
              <a:t> 36       </a:t>
            </a:r>
            <a:r>
              <a:rPr lang="en-US" b="1" dirty="0" err="1">
                <a:solidFill>
                  <a:prstClr val="black"/>
                </a:solidFill>
              </a:rPr>
              <a:t>Jehoahaz</a:t>
            </a:r>
            <a:r>
              <a:rPr lang="en-US" b="1" dirty="0">
                <a:solidFill>
                  <a:prstClr val="black"/>
                </a:solidFill>
              </a:rPr>
              <a:t>, </a:t>
            </a:r>
            <a:r>
              <a:rPr lang="en-US" b="1" dirty="0" err="1">
                <a:solidFill>
                  <a:prstClr val="black"/>
                </a:solidFill>
              </a:rPr>
              <a:t>Jehoiakim</a:t>
            </a:r>
            <a:r>
              <a:rPr lang="en-US" b="1" dirty="0">
                <a:solidFill>
                  <a:prstClr val="black"/>
                </a:solidFill>
              </a:rPr>
              <a:t>, </a:t>
            </a:r>
            <a:r>
              <a:rPr lang="en-US" b="1" dirty="0" err="1">
                <a:solidFill>
                  <a:prstClr val="black"/>
                </a:solidFill>
              </a:rPr>
              <a:t>Jehoiachin</a:t>
            </a:r>
            <a:r>
              <a:rPr lang="en-US" b="1" dirty="0">
                <a:solidFill>
                  <a:prstClr val="black"/>
                </a:solidFill>
              </a:rPr>
              <a:t> </a:t>
            </a:r>
          </a:p>
          <a:p>
            <a:r>
              <a:rPr lang="en-US" b="1" dirty="0">
                <a:solidFill>
                  <a:prstClr val="black"/>
                </a:solidFill>
              </a:rPr>
              <a:t>                           &amp; Zedekiah &amp; Fall of Jerusalem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37" y="179443"/>
            <a:ext cx="2764823" cy="2214550"/>
          </a:xfrm>
          <a:prstGeom prst="rect">
            <a:avLst/>
          </a:prstGeom>
        </p:spPr>
      </p:pic>
      <p:sp>
        <p:nvSpPr>
          <p:cNvPr id="20" name="Rectangle 19"/>
          <p:cNvSpPr/>
          <p:nvPr/>
        </p:nvSpPr>
        <p:spPr>
          <a:xfrm>
            <a:off x="3309629" y="1150788"/>
            <a:ext cx="4478974" cy="369332"/>
          </a:xfrm>
          <a:prstGeom prst="rect">
            <a:avLst/>
          </a:prstGeom>
          <a:ln>
            <a:solidFill>
              <a:schemeClr val="accent1"/>
            </a:solidFill>
          </a:ln>
        </p:spPr>
        <p:txBody>
          <a:bodyPr wrap="square">
            <a:spAutoFit/>
          </a:bodyPr>
          <a:lstStyle/>
          <a:p>
            <a:r>
              <a:rPr lang="en-US" dirty="0">
                <a:solidFill>
                  <a:prstClr val="black"/>
                </a:solidFill>
              </a:rPr>
              <a:t>The prophet predicts the </a:t>
            </a:r>
            <a:r>
              <a:rPr lang="en-US" u="sng" dirty="0">
                <a:solidFill>
                  <a:prstClr val="black"/>
                </a:solidFill>
              </a:rPr>
              <a:t>fall of Nineveh</a:t>
            </a:r>
            <a:endParaRPr lang="en-US" b="1" dirty="0">
              <a:solidFill>
                <a:prstClr val="black"/>
              </a:solidFill>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17" y="909944"/>
            <a:ext cx="3409368" cy="807061"/>
          </a:xfrm>
          <a:prstGeom prst="rect">
            <a:avLst/>
          </a:prstGeom>
        </p:spPr>
      </p:pic>
      <p:sp>
        <p:nvSpPr>
          <p:cNvPr id="26" name="TextBox 25"/>
          <p:cNvSpPr txBox="1"/>
          <p:nvPr/>
        </p:nvSpPr>
        <p:spPr>
          <a:xfrm>
            <a:off x="606785" y="949444"/>
            <a:ext cx="1571264"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NAHUM</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40" y="1778868"/>
            <a:ext cx="3355646" cy="839038"/>
          </a:xfrm>
          <a:prstGeom prst="rect">
            <a:avLst/>
          </a:prstGeom>
        </p:spPr>
      </p:pic>
      <p:sp>
        <p:nvSpPr>
          <p:cNvPr id="28" name="TextBox 27"/>
          <p:cNvSpPr txBox="1"/>
          <p:nvPr/>
        </p:nvSpPr>
        <p:spPr>
          <a:xfrm>
            <a:off x="379342" y="1818424"/>
            <a:ext cx="2207656"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ZEPHANIAH</a:t>
            </a:r>
          </a:p>
        </p:txBody>
      </p:sp>
      <p:sp>
        <p:nvSpPr>
          <p:cNvPr id="29" name="Rectangle 28"/>
          <p:cNvSpPr/>
          <p:nvPr/>
        </p:nvSpPr>
        <p:spPr>
          <a:xfrm>
            <a:off x="3267109" y="1722266"/>
            <a:ext cx="4534253" cy="646331"/>
          </a:xfrm>
          <a:prstGeom prst="rect">
            <a:avLst/>
          </a:prstGeom>
          <a:ln>
            <a:solidFill>
              <a:schemeClr val="accent1"/>
            </a:solidFill>
          </a:ln>
        </p:spPr>
        <p:txBody>
          <a:bodyPr wrap="square">
            <a:spAutoFit/>
          </a:bodyPr>
          <a:lstStyle/>
          <a:p>
            <a:r>
              <a:rPr lang="en-US" dirty="0">
                <a:solidFill>
                  <a:prstClr val="black"/>
                </a:solidFill>
              </a:rPr>
              <a:t>Prophet emphasizes the need for the </a:t>
            </a:r>
            <a:r>
              <a:rPr lang="en-US" u="sng" dirty="0">
                <a:solidFill>
                  <a:prstClr val="black"/>
                </a:solidFill>
              </a:rPr>
              <a:t>people of Judah</a:t>
            </a:r>
            <a:r>
              <a:rPr lang="en-US" dirty="0">
                <a:solidFill>
                  <a:prstClr val="black"/>
                </a:solidFill>
              </a:rPr>
              <a:t> to turn away from idolatry</a:t>
            </a:r>
            <a:endParaRPr lang="en-US" b="1" dirty="0">
              <a:solidFill>
                <a:prstClr val="black"/>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351" y="1828855"/>
            <a:ext cx="2463987" cy="1866289"/>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353" y="1910901"/>
            <a:ext cx="3382508" cy="848264"/>
          </a:xfrm>
          <a:prstGeom prst="rect">
            <a:avLst/>
          </a:prstGeom>
        </p:spPr>
      </p:pic>
      <p:sp>
        <p:nvSpPr>
          <p:cNvPr id="36" name="TextBox 35"/>
          <p:cNvSpPr txBox="1"/>
          <p:nvPr/>
        </p:nvSpPr>
        <p:spPr>
          <a:xfrm>
            <a:off x="594208" y="2644804"/>
            <a:ext cx="1835759"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OBADIAH</a:t>
            </a:r>
          </a:p>
        </p:txBody>
      </p:sp>
      <p:sp>
        <p:nvSpPr>
          <p:cNvPr id="37" name="Rectangle 36"/>
          <p:cNvSpPr/>
          <p:nvPr/>
        </p:nvSpPr>
        <p:spPr>
          <a:xfrm>
            <a:off x="3248056" y="2465575"/>
            <a:ext cx="4478974" cy="646331"/>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ransacked - prophesies Edom's downfall</a:t>
            </a:r>
            <a:endParaRPr lang="en-US" b="1" dirty="0">
              <a:solidFill>
                <a:prstClr val="black"/>
              </a:solidFill>
            </a:endParaRP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78" y="2641532"/>
            <a:ext cx="3382508" cy="848264"/>
          </a:xfrm>
          <a:prstGeom prst="rect">
            <a:avLst/>
          </a:prstGeom>
        </p:spPr>
      </p:pic>
      <p:sp>
        <p:nvSpPr>
          <p:cNvPr id="39" name="TextBox 38"/>
          <p:cNvSpPr txBox="1"/>
          <p:nvPr/>
        </p:nvSpPr>
        <p:spPr>
          <a:xfrm>
            <a:off x="411896" y="2681086"/>
            <a:ext cx="1994457"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HABAKKUK</a:t>
            </a:r>
          </a:p>
        </p:txBody>
      </p:sp>
      <p:sp>
        <p:nvSpPr>
          <p:cNvPr id="40" name="Rectangle 39"/>
          <p:cNvSpPr/>
          <p:nvPr/>
        </p:nvSpPr>
        <p:spPr>
          <a:xfrm>
            <a:off x="3209378" y="2614965"/>
            <a:ext cx="4478974" cy="923330"/>
          </a:xfrm>
          <a:prstGeom prst="rect">
            <a:avLst/>
          </a:prstGeom>
          <a:ln>
            <a:solidFill>
              <a:schemeClr val="accent1"/>
            </a:solidFill>
          </a:ln>
        </p:spPr>
        <p:txBody>
          <a:bodyPr wrap="square">
            <a:spAutoFit/>
          </a:bodyPr>
          <a:lstStyle/>
          <a:p>
            <a:r>
              <a:rPr lang="en-US" dirty="0">
                <a:solidFill>
                  <a:prstClr val="black"/>
                </a:solidFill>
              </a:rPr>
              <a:t>"Why do the wicked and cruel Babylonians go unpunished?" Prophet finds his answer in God's goodness and wisdom</a:t>
            </a:r>
            <a:endParaRPr lang="en-US" b="1" dirty="0">
              <a:solidFill>
                <a:prstClr val="black"/>
              </a:solidFill>
            </a:endParaRPr>
          </a:p>
        </p:txBody>
      </p:sp>
      <p:sp>
        <p:nvSpPr>
          <p:cNvPr id="31" name="Rectangle 30"/>
          <p:cNvSpPr/>
          <p:nvPr/>
        </p:nvSpPr>
        <p:spPr>
          <a:xfrm>
            <a:off x="7867247" y="50033"/>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920532" y="202774"/>
            <a:ext cx="1171575" cy="646331"/>
          </a:xfrm>
          <a:prstGeom prst="rect">
            <a:avLst/>
          </a:prstGeom>
        </p:spPr>
        <p:txBody>
          <a:bodyPr wrap="square">
            <a:spAutoFit/>
          </a:bodyPr>
          <a:lstStyle/>
          <a:p>
            <a:pPr algn="ctr"/>
            <a:r>
              <a:rPr lang="en-US" dirty="0">
                <a:solidFill>
                  <a:prstClr val="white"/>
                </a:solidFill>
              </a:rPr>
              <a:t>Kings &amp; Prophets</a:t>
            </a:r>
          </a:p>
        </p:txBody>
      </p:sp>
      <p:sp>
        <p:nvSpPr>
          <p:cNvPr id="18" name="Rectangle 17"/>
          <p:cNvSpPr/>
          <p:nvPr/>
        </p:nvSpPr>
        <p:spPr>
          <a:xfrm>
            <a:off x="7873341" y="971959"/>
            <a:ext cx="1218674" cy="646331"/>
          </a:xfrm>
          <a:prstGeom prst="rect">
            <a:avLst/>
          </a:prstGeom>
        </p:spPr>
        <p:txBody>
          <a:bodyPr wrap="square">
            <a:spAutoFit/>
          </a:bodyPr>
          <a:lstStyle/>
          <a:p>
            <a:pPr algn="ctr"/>
            <a:r>
              <a:rPr lang="en-US" dirty="0">
                <a:solidFill>
                  <a:prstClr val="white"/>
                </a:solidFill>
              </a:rPr>
              <a:t>Babylonian Captivity</a:t>
            </a:r>
          </a:p>
        </p:txBody>
      </p:sp>
      <p:sp>
        <p:nvSpPr>
          <p:cNvPr id="30" name="Rectangle 29"/>
          <p:cNvSpPr/>
          <p:nvPr/>
        </p:nvSpPr>
        <p:spPr>
          <a:xfrm>
            <a:off x="0" y="0"/>
            <a:ext cx="787334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3350960" y="364109"/>
            <a:ext cx="4478974" cy="923330"/>
          </a:xfrm>
          <a:prstGeom prst="rect">
            <a:avLst/>
          </a:prstGeom>
          <a:ln>
            <a:solidFill>
              <a:schemeClr val="accent1"/>
            </a:solidFill>
          </a:ln>
        </p:spPr>
        <p:txBody>
          <a:bodyPr wrap="square">
            <a:spAutoFit/>
          </a:bodyPr>
          <a:lstStyle/>
          <a:p>
            <a:r>
              <a:rPr lang="en-US" dirty="0">
                <a:solidFill>
                  <a:prstClr val="black"/>
                </a:solidFill>
              </a:rPr>
              <a:t>Daniel 1-6   Daniel &amp; Friends at Babylonian  </a:t>
            </a:r>
          </a:p>
          <a:p>
            <a:r>
              <a:rPr lang="en-US" dirty="0">
                <a:solidFill>
                  <a:prstClr val="black"/>
                </a:solidFill>
              </a:rPr>
              <a:t>                     Court</a:t>
            </a:r>
          </a:p>
          <a:p>
            <a:r>
              <a:rPr lang="en-US" dirty="0">
                <a:solidFill>
                  <a:prstClr val="black"/>
                </a:solidFill>
              </a:rPr>
              <a:t>Daniel 7-12 The Visions of Daniel  </a:t>
            </a: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 y="406679"/>
            <a:ext cx="3409368" cy="807061"/>
          </a:xfrm>
          <a:prstGeom prst="rect">
            <a:avLst/>
          </a:prstGeom>
        </p:spPr>
      </p:pic>
      <p:sp>
        <p:nvSpPr>
          <p:cNvPr id="43" name="TextBox 42"/>
          <p:cNvSpPr txBox="1"/>
          <p:nvPr/>
        </p:nvSpPr>
        <p:spPr>
          <a:xfrm>
            <a:off x="709714" y="446182"/>
            <a:ext cx="1445396"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DANIEL</a:t>
            </a:r>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07" y="1374938"/>
            <a:ext cx="3355646" cy="839038"/>
          </a:xfrm>
          <a:prstGeom prst="rect">
            <a:avLst/>
          </a:prstGeom>
        </p:spPr>
      </p:pic>
      <p:sp>
        <p:nvSpPr>
          <p:cNvPr id="45" name="TextBox 44"/>
          <p:cNvSpPr txBox="1"/>
          <p:nvPr/>
        </p:nvSpPr>
        <p:spPr>
          <a:xfrm>
            <a:off x="434875" y="1414498"/>
            <a:ext cx="1465466"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EZEKIEL</a:t>
            </a:r>
          </a:p>
        </p:txBody>
      </p:sp>
      <p:sp>
        <p:nvSpPr>
          <p:cNvPr id="46" name="Rectangle 45"/>
          <p:cNvSpPr/>
          <p:nvPr/>
        </p:nvSpPr>
        <p:spPr>
          <a:xfrm>
            <a:off x="3350960" y="1383714"/>
            <a:ext cx="4486832" cy="1477328"/>
          </a:xfrm>
          <a:prstGeom prst="rect">
            <a:avLst/>
          </a:prstGeom>
          <a:ln>
            <a:solidFill>
              <a:schemeClr val="accent1"/>
            </a:solidFill>
          </a:ln>
        </p:spPr>
        <p:txBody>
          <a:bodyPr wrap="square">
            <a:spAutoFit/>
          </a:bodyPr>
          <a:lstStyle/>
          <a:p>
            <a:r>
              <a:rPr lang="en-US" dirty="0">
                <a:solidFill>
                  <a:prstClr val="black"/>
                </a:solidFill>
              </a:rPr>
              <a:t>Ezekiel 1-3     Inaugural Vision</a:t>
            </a:r>
          </a:p>
          <a:p>
            <a:r>
              <a:rPr lang="en-US" dirty="0">
                <a:solidFill>
                  <a:prstClr val="black"/>
                </a:solidFill>
              </a:rPr>
              <a:t>Ezekiel 4-24   Judgment on Jerusalem &amp; Judah</a:t>
            </a:r>
          </a:p>
          <a:p>
            <a:r>
              <a:rPr lang="en-US" dirty="0">
                <a:solidFill>
                  <a:prstClr val="black"/>
                </a:solidFill>
              </a:rPr>
              <a:t>Ezekiel 25-32 Oracles against Foreign Nations </a:t>
            </a:r>
          </a:p>
          <a:p>
            <a:r>
              <a:rPr lang="en-US" dirty="0">
                <a:solidFill>
                  <a:prstClr val="black"/>
                </a:solidFill>
              </a:rPr>
              <a:t>Ezekiel 33-39 After the Fall of Jerusalem</a:t>
            </a:r>
          </a:p>
          <a:p>
            <a:r>
              <a:rPr lang="en-US" dirty="0">
                <a:solidFill>
                  <a:prstClr val="black"/>
                </a:solidFill>
              </a:rPr>
              <a:t>Ezekiel 40-48 Vision of Restoration </a:t>
            </a:r>
          </a:p>
        </p:txBody>
      </p:sp>
      <p:sp>
        <p:nvSpPr>
          <p:cNvPr id="3" name="TextBox 2"/>
          <p:cNvSpPr txBox="1"/>
          <p:nvPr/>
        </p:nvSpPr>
        <p:spPr>
          <a:xfrm>
            <a:off x="3350965" y="-5223"/>
            <a:ext cx="1132041" cy="369332"/>
          </a:xfrm>
          <a:prstGeom prst="rect">
            <a:avLst/>
          </a:prstGeom>
          <a:noFill/>
        </p:spPr>
        <p:txBody>
          <a:bodyPr wrap="none" rtlCol="0">
            <a:spAutoFit/>
          </a:bodyPr>
          <a:lstStyle/>
          <a:p>
            <a:r>
              <a:rPr lang="en-US" dirty="0"/>
              <a:t>God Rules</a:t>
            </a:r>
          </a:p>
        </p:txBody>
      </p:sp>
      <p:sp>
        <p:nvSpPr>
          <p:cNvPr id="54" name="TextBox 53"/>
          <p:cNvSpPr txBox="1"/>
          <p:nvPr/>
        </p:nvSpPr>
        <p:spPr>
          <a:xfrm>
            <a:off x="325032" y="1882291"/>
            <a:ext cx="2104935" cy="369332"/>
          </a:xfrm>
          <a:prstGeom prst="rect">
            <a:avLst/>
          </a:prstGeom>
          <a:noFill/>
        </p:spPr>
        <p:txBody>
          <a:bodyPr wrap="none" rtlCol="0">
            <a:spAutoFit/>
          </a:bodyPr>
          <a:lstStyle/>
          <a:p>
            <a:r>
              <a:rPr lang="en-US" dirty="0"/>
              <a:t>Settle in for 70 years</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2" y="3489796"/>
            <a:ext cx="3409368" cy="807061"/>
          </a:xfrm>
          <a:prstGeom prst="rect">
            <a:avLst/>
          </a:prstGeom>
        </p:spPr>
      </p:pic>
      <p:sp>
        <p:nvSpPr>
          <p:cNvPr id="33" name="TextBox 32"/>
          <p:cNvSpPr txBox="1"/>
          <p:nvPr/>
        </p:nvSpPr>
        <p:spPr>
          <a:xfrm>
            <a:off x="659820" y="3529351"/>
            <a:ext cx="1667444"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HAGGAI</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7" y="4601804"/>
            <a:ext cx="3355646" cy="839037"/>
          </a:xfrm>
          <a:prstGeom prst="rect">
            <a:avLst/>
          </a:prstGeom>
        </p:spPr>
      </p:pic>
      <p:sp>
        <p:nvSpPr>
          <p:cNvPr id="35" name="TextBox 34"/>
          <p:cNvSpPr txBox="1"/>
          <p:nvPr/>
        </p:nvSpPr>
        <p:spPr>
          <a:xfrm>
            <a:off x="381000" y="4641359"/>
            <a:ext cx="2247731"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ZECHARIAH</a:t>
            </a:r>
          </a:p>
        </p:txBody>
      </p:sp>
      <p:sp>
        <p:nvSpPr>
          <p:cNvPr id="47" name="Rectangle 46"/>
          <p:cNvSpPr/>
          <p:nvPr/>
        </p:nvSpPr>
        <p:spPr>
          <a:xfrm>
            <a:off x="3309629" y="3360675"/>
            <a:ext cx="4534253" cy="923330"/>
          </a:xfrm>
          <a:prstGeom prst="rect">
            <a:avLst/>
          </a:prstGeom>
          <a:ln>
            <a:solidFill>
              <a:schemeClr val="accent1"/>
            </a:solidFill>
          </a:ln>
        </p:spPr>
        <p:txBody>
          <a:bodyPr wrap="square">
            <a:spAutoFit/>
          </a:bodyPr>
          <a:lstStyle/>
          <a:p>
            <a:r>
              <a:rPr lang="en-US" dirty="0">
                <a:solidFill>
                  <a:prstClr val="black"/>
                </a:solidFill>
              </a:rPr>
              <a:t>Proclaimed God's command to rebuild the temple, the glory of the second temple would exceed that of the first temple</a:t>
            </a:r>
            <a:endParaRPr lang="en-US" b="1" dirty="0">
              <a:solidFill>
                <a:prstClr val="black"/>
              </a:solidFill>
            </a:endParaRP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39" y="5691524"/>
            <a:ext cx="3382508" cy="848264"/>
          </a:xfrm>
          <a:prstGeom prst="rect">
            <a:avLst/>
          </a:prstGeom>
        </p:spPr>
      </p:pic>
      <p:sp>
        <p:nvSpPr>
          <p:cNvPr id="49" name="TextBox 48"/>
          <p:cNvSpPr txBox="1"/>
          <p:nvPr/>
        </p:nvSpPr>
        <p:spPr>
          <a:xfrm>
            <a:off x="488995" y="5731079"/>
            <a:ext cx="1873205"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MALACHI</a:t>
            </a:r>
          </a:p>
        </p:txBody>
      </p:sp>
      <p:sp>
        <p:nvSpPr>
          <p:cNvPr id="50" name="Rectangle 49"/>
          <p:cNvSpPr/>
          <p:nvPr/>
        </p:nvSpPr>
        <p:spPr>
          <a:xfrm>
            <a:off x="3254692" y="5737526"/>
            <a:ext cx="4478974" cy="923330"/>
          </a:xfrm>
          <a:prstGeom prst="rect">
            <a:avLst/>
          </a:prstGeom>
          <a:ln>
            <a:solidFill>
              <a:schemeClr val="accent1"/>
            </a:solidFill>
          </a:ln>
        </p:spPr>
        <p:txBody>
          <a:bodyPr wrap="square">
            <a:spAutoFit/>
          </a:bodyPr>
          <a:lstStyle/>
          <a:p>
            <a:r>
              <a:rPr lang="en-US" dirty="0">
                <a:solidFill>
                  <a:prstClr val="black"/>
                </a:solidFill>
              </a:rPr>
              <a:t>Rebuked God's people for specific violations of covenant, but also prophesied the coming of the Messenger who will set all things right.</a:t>
            </a:r>
          </a:p>
        </p:txBody>
      </p:sp>
      <p:sp>
        <p:nvSpPr>
          <p:cNvPr id="51" name="Rectangle 50"/>
          <p:cNvSpPr/>
          <p:nvPr/>
        </p:nvSpPr>
        <p:spPr>
          <a:xfrm>
            <a:off x="3277418" y="4499083"/>
            <a:ext cx="4542791" cy="923330"/>
          </a:xfrm>
          <a:prstGeom prst="rect">
            <a:avLst/>
          </a:prstGeom>
          <a:noFill/>
          <a:ln>
            <a:solidFill>
              <a:schemeClr val="accent1"/>
            </a:solidFill>
          </a:ln>
        </p:spPr>
        <p:txBody>
          <a:bodyPr wrap="square">
            <a:spAutoFit/>
          </a:bodyPr>
          <a:lstStyle/>
          <a:p>
            <a:r>
              <a:rPr lang="en-US" dirty="0">
                <a:solidFill>
                  <a:prstClr val="black"/>
                </a:solidFill>
              </a:rPr>
              <a:t>Like Haggai, urges the people to complete temple. Stresses they must be a holy people. He is certain that the Messiah will come.</a:t>
            </a:r>
          </a:p>
        </p:txBody>
      </p:sp>
      <p:sp>
        <p:nvSpPr>
          <p:cNvPr id="52" name="Rectangle 51"/>
          <p:cNvSpPr/>
          <p:nvPr/>
        </p:nvSpPr>
        <p:spPr>
          <a:xfrm>
            <a:off x="7920532" y="3538707"/>
            <a:ext cx="1218674" cy="646331"/>
          </a:xfrm>
          <a:prstGeom prst="rect">
            <a:avLst/>
          </a:prstGeom>
        </p:spPr>
        <p:txBody>
          <a:bodyPr wrap="square">
            <a:spAutoFit/>
          </a:bodyPr>
          <a:lstStyle/>
          <a:p>
            <a:pPr algn="ctr"/>
            <a:r>
              <a:rPr lang="en-US" dirty="0">
                <a:solidFill>
                  <a:prstClr val="white"/>
                </a:solidFill>
              </a:rPr>
              <a:t>Return from Exile</a:t>
            </a:r>
          </a:p>
        </p:txBody>
      </p:sp>
      <p:sp>
        <p:nvSpPr>
          <p:cNvPr id="55" name="Rectangle 56"/>
          <p:cNvSpPr>
            <a:spLocks noChangeArrowheads="1"/>
          </p:cNvSpPr>
          <p:nvPr/>
        </p:nvSpPr>
        <p:spPr bwMode="auto">
          <a:xfrm>
            <a:off x="562847" y="3150071"/>
            <a:ext cx="1592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dirty="0">
                <a:solidFill>
                  <a:srgbClr val="000000"/>
                </a:solidFill>
                <a:sym typeface="Arial"/>
                <a:rtl val="0"/>
              </a:rPr>
              <a:t>Rebuild Temple</a:t>
            </a:r>
          </a:p>
        </p:txBody>
      </p:sp>
      <p:sp>
        <p:nvSpPr>
          <p:cNvPr id="56" name="Rectangle 56"/>
          <p:cNvSpPr>
            <a:spLocks noChangeArrowheads="1"/>
          </p:cNvSpPr>
          <p:nvPr/>
        </p:nvSpPr>
        <p:spPr bwMode="auto">
          <a:xfrm>
            <a:off x="576262" y="4262079"/>
            <a:ext cx="17859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dirty="0">
                <a:solidFill>
                  <a:srgbClr val="000000"/>
                </a:solidFill>
                <a:sym typeface="Arial"/>
                <a:rtl val="0"/>
              </a:rPr>
              <a:t>Turn back to Lord</a:t>
            </a:r>
          </a:p>
        </p:txBody>
      </p:sp>
      <p:sp>
        <p:nvSpPr>
          <p:cNvPr id="57" name="Rectangle 60"/>
          <p:cNvSpPr>
            <a:spLocks noChangeArrowheads="1"/>
          </p:cNvSpPr>
          <p:nvPr/>
        </p:nvSpPr>
        <p:spPr bwMode="auto">
          <a:xfrm>
            <a:off x="556598" y="5422413"/>
            <a:ext cx="1671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dirty="0">
                <a:solidFill>
                  <a:srgbClr val="000000"/>
                </a:solidFill>
                <a:sym typeface="Arial"/>
                <a:rtl val="0"/>
              </a:rPr>
              <a:t>You robbed God</a:t>
            </a:r>
          </a:p>
        </p:txBody>
      </p:sp>
    </p:spTree>
    <p:extLst>
      <p:ext uri="{BB962C8B-B14F-4D97-AF65-F5344CB8AC3E}">
        <p14:creationId xmlns:p14="http://schemas.microsoft.com/office/powerpoint/2010/main" val="292347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6646</TotalTime>
  <Words>2115</Words>
  <Application>Microsoft Office PowerPoint</Application>
  <PresentationFormat>On-screen Show (4:3)</PresentationFormat>
  <Paragraphs>582</Paragraphs>
  <Slides>43</Slides>
  <Notes>5</Notes>
  <HiddenSlides>4</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43</vt:i4>
      </vt:variant>
    </vt:vector>
  </HeadingPairs>
  <TitlesOfParts>
    <vt:vector size="72" baseType="lpstr">
      <vt:lpstr>Adobe Gothic Std B</vt:lpstr>
      <vt:lpstr>Aegean</vt:lpstr>
      <vt:lpstr>Aharoni</vt:lpstr>
      <vt:lpstr>Arial</vt:lpstr>
      <vt:lpstr>Arial Narrow</vt:lpstr>
      <vt:lpstr>AvantGarde Md BT</vt:lpstr>
      <vt:lpstr>Calibri</vt:lpstr>
      <vt:lpstr>Courier New</vt:lpstr>
      <vt:lpstr>David</vt:lpstr>
      <vt:lpstr>Impact</vt:lpstr>
      <vt:lpstr>Tahoma</vt:lpstr>
      <vt:lpstr>Times New Roman</vt:lpstr>
      <vt:lpstr>Wingdings</vt:lpstr>
      <vt:lpstr>Office Theme</vt:lpstr>
      <vt:lpstr>2_Office Theme</vt:lpstr>
      <vt:lpstr>5_Office Theme</vt:lpstr>
      <vt:lpstr>1_Expedition</vt:lpstr>
      <vt:lpstr>9_Office Theme</vt:lpstr>
      <vt:lpstr>11_Office Theme</vt:lpstr>
      <vt:lpstr>1_Office Theme</vt:lpstr>
      <vt:lpstr>13_Office Theme</vt:lpstr>
      <vt:lpstr>17_Office Theme</vt:lpstr>
      <vt:lpstr>20_Office Theme</vt:lpstr>
      <vt:lpstr>24_Office Theme</vt:lpstr>
      <vt:lpstr>3_Office Theme</vt:lpstr>
      <vt:lpstr>4_Office Theme</vt:lpstr>
      <vt:lpstr>6_Office Theme</vt:lpstr>
      <vt:lpstr>Custom Theme</vt:lpstr>
      <vt:lpstr>7_Office Theme</vt:lpstr>
      <vt:lpstr>PowerPoint Presentation</vt:lpstr>
      <vt:lpstr>Kings of United &amp; Divided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Returns</vt:lpstr>
      <vt:lpstr>PowerPoint Presentation</vt:lpstr>
      <vt:lpstr>PowerPoint Presentation</vt:lpstr>
      <vt:lpstr>Dates/Books of Return from Exile</vt:lpstr>
      <vt:lpstr>PowerPoint Presentation</vt:lpstr>
      <vt:lpstr>PowerPoint Presentation</vt:lpstr>
      <vt:lpstr>PowerPoint Presentation</vt:lpstr>
      <vt:lpstr>PowerPoint Presentation</vt:lpstr>
      <vt:lpstr>PowerPoint Presentation</vt:lpstr>
      <vt:lpstr>Zechariah’s Flow</vt:lpstr>
      <vt:lpstr>Men of Bethel have a question</vt:lpstr>
      <vt:lpstr>PowerPoint Presentation</vt:lpstr>
      <vt:lpstr>Feast Not Fasting</vt:lpstr>
      <vt:lpstr>PowerPoint Presentation</vt:lpstr>
      <vt:lpstr>Ezra’s – Concern on Marriages</vt:lpstr>
      <vt:lpstr>Ezra Prays</vt:lpstr>
      <vt:lpstr>People Listen</vt:lpstr>
      <vt:lpstr>Ezra Reads the Law</vt:lpstr>
      <vt:lpstr>Nehemiah  – A Leader of Action</vt:lpstr>
      <vt:lpstr>PowerPoint Presentation</vt:lpstr>
      <vt:lpstr>Nehemiah 4  Opposition to the Work </vt:lpstr>
      <vt:lpstr>Nehemiah-Rebuilding the Wall</vt:lpstr>
      <vt:lpstr>Covenant to Follow the Law</vt:lpstr>
      <vt:lpstr>Malachi</vt:lpstr>
      <vt:lpstr>PowerPoint Presentation</vt:lpstr>
      <vt:lpstr>Malachi</vt:lpstr>
      <vt:lpstr>PowerPoint Presentation</vt:lpstr>
      <vt:lpstr>Prophetic Waves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Robert Haynes</cp:lastModifiedBy>
  <cp:revision>98</cp:revision>
  <dcterms:created xsi:type="dcterms:W3CDTF">2018-09-05T14:20:18Z</dcterms:created>
  <dcterms:modified xsi:type="dcterms:W3CDTF">2018-10-17T23:27:26Z</dcterms:modified>
</cp:coreProperties>
</file>