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20" r:id="rId3"/>
    <p:sldMasterId id="2147483744" r:id="rId4"/>
    <p:sldMasterId id="2147483757" r:id="rId5"/>
    <p:sldMasterId id="2147483793" r:id="rId6"/>
    <p:sldMasterId id="2147483817" r:id="rId7"/>
    <p:sldMasterId id="2147484112" r:id="rId8"/>
    <p:sldMasterId id="2147484136" r:id="rId9"/>
    <p:sldMasterId id="2147484148" r:id="rId10"/>
    <p:sldMasterId id="2147484160" r:id="rId11"/>
    <p:sldMasterId id="2147484172" r:id="rId12"/>
    <p:sldMasterId id="2147484208" r:id="rId13"/>
    <p:sldMasterId id="2147484220" r:id="rId14"/>
    <p:sldMasterId id="2147484232" r:id="rId15"/>
    <p:sldMasterId id="2147484244" r:id="rId16"/>
    <p:sldMasterId id="2147484256" r:id="rId17"/>
    <p:sldMasterId id="2147484268" r:id="rId18"/>
    <p:sldMasterId id="2147484280" r:id="rId19"/>
    <p:sldMasterId id="2147484292" r:id="rId20"/>
    <p:sldMasterId id="2147484304" r:id="rId21"/>
  </p:sldMasterIdLst>
  <p:notesMasterIdLst>
    <p:notesMasterId r:id="rId72"/>
  </p:notesMasterIdLst>
  <p:sldIdLst>
    <p:sldId id="272" r:id="rId22"/>
    <p:sldId id="259" r:id="rId23"/>
    <p:sldId id="274" r:id="rId24"/>
    <p:sldId id="275" r:id="rId25"/>
    <p:sldId id="284" r:id="rId26"/>
    <p:sldId id="285" r:id="rId27"/>
    <p:sldId id="294" r:id="rId28"/>
    <p:sldId id="424" r:id="rId29"/>
    <p:sldId id="422" r:id="rId30"/>
    <p:sldId id="442" r:id="rId31"/>
    <p:sldId id="427" r:id="rId32"/>
    <p:sldId id="429" r:id="rId33"/>
    <p:sldId id="438" r:id="rId34"/>
    <p:sldId id="443" r:id="rId35"/>
    <p:sldId id="448" r:id="rId36"/>
    <p:sldId id="453" r:id="rId37"/>
    <p:sldId id="454" r:id="rId38"/>
    <p:sldId id="455" r:id="rId39"/>
    <p:sldId id="456" r:id="rId40"/>
    <p:sldId id="457" r:id="rId41"/>
    <p:sldId id="458" r:id="rId42"/>
    <p:sldId id="459" r:id="rId43"/>
    <p:sldId id="460" r:id="rId44"/>
    <p:sldId id="452" r:id="rId45"/>
    <p:sldId id="444" r:id="rId46"/>
    <p:sldId id="445" r:id="rId47"/>
    <p:sldId id="461" r:id="rId48"/>
    <p:sldId id="463" r:id="rId49"/>
    <p:sldId id="462" r:id="rId50"/>
    <p:sldId id="464" r:id="rId51"/>
    <p:sldId id="465" r:id="rId52"/>
    <p:sldId id="466" r:id="rId53"/>
    <p:sldId id="467" r:id="rId54"/>
    <p:sldId id="468" r:id="rId55"/>
    <p:sldId id="469" r:id="rId56"/>
    <p:sldId id="446" r:id="rId57"/>
    <p:sldId id="447" r:id="rId58"/>
    <p:sldId id="470" r:id="rId59"/>
    <p:sldId id="471" r:id="rId60"/>
    <p:sldId id="472" r:id="rId61"/>
    <p:sldId id="473" r:id="rId62"/>
    <p:sldId id="474" r:id="rId63"/>
    <p:sldId id="475" r:id="rId64"/>
    <p:sldId id="476" r:id="rId65"/>
    <p:sldId id="477" r:id="rId66"/>
    <p:sldId id="478" r:id="rId67"/>
    <p:sldId id="479" r:id="rId68"/>
    <p:sldId id="480" r:id="rId69"/>
    <p:sldId id="481" r:id="rId70"/>
    <p:sldId id="483"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howGuides="1">
      <p:cViewPr>
        <p:scale>
          <a:sx n="120" d="100"/>
          <a:sy n="120" d="100"/>
        </p:scale>
        <p:origin x="-1290" y="-156"/>
      </p:cViewPr>
      <p:guideLst>
        <p:guide orient="horz" pos="2784"/>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slide" Target="slides/slide47.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61" Type="http://schemas.openxmlformats.org/officeDocument/2006/relationships/slide" Target="slides/slide40.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2D2885-EB8A-4F19-9545-7738A08913C4}" type="datetimeFigureOut">
              <a:rPr lang="en-US" smtClean="0"/>
              <a:t>10/6/2018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54F601-2A0F-4CF7-BD2D-F092125AE580}" type="slidenum">
              <a:rPr lang="en-US" smtClean="0"/>
              <a:t>‹#›</a:t>
            </a:fld>
            <a:endParaRPr lang="en-US"/>
          </a:p>
        </p:txBody>
      </p:sp>
    </p:spTree>
    <p:extLst>
      <p:ext uri="{BB962C8B-B14F-4D97-AF65-F5344CB8AC3E}">
        <p14:creationId xmlns:p14="http://schemas.microsoft.com/office/powerpoint/2010/main" val="3206435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638CD8-03A6-4CCF-8BE7-DE85A4FB4BC3}"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475821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638CD8-03A6-4CCF-8BE7-DE85A4FB4BC3}"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75821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p>
            <a:pPr eaLnBrk="1" hangingPunct="1">
              <a:spcBef>
                <a:spcPct val="50000"/>
              </a:spcBef>
            </a:pPr>
            <a:r>
              <a:rPr lang="en-US" altLang="en-US" smtClean="0">
                <a:latin typeface="Tahoma" pitchFamily="34" charset="0"/>
                <a:cs typeface="Times New Roman" pitchFamily="18" charset="0"/>
              </a:rPr>
              <a:t>Tiglath-pileser III—744–727 B.C.</a:t>
            </a:r>
          </a:p>
          <a:p>
            <a:pPr eaLnBrk="1" hangingPunct="1">
              <a:spcBef>
                <a:spcPct val="50000"/>
              </a:spcBef>
            </a:pPr>
            <a:r>
              <a:rPr lang="en-US" altLang="en-US" smtClean="0">
                <a:latin typeface="Tahoma" pitchFamily="34" charset="0"/>
                <a:cs typeface="Times New Roman" pitchFamily="18" charset="0"/>
              </a:rPr>
              <a:t>Sargon II—721–705 B.C.</a:t>
            </a:r>
          </a:p>
          <a:p>
            <a:pPr eaLnBrk="1" hangingPunct="1">
              <a:spcBef>
                <a:spcPct val="50000"/>
              </a:spcBef>
            </a:pPr>
            <a:r>
              <a:rPr lang="en-US" altLang="en-US" smtClean="0">
                <a:latin typeface="Tahoma" pitchFamily="34" charset="0"/>
                <a:cs typeface="Times New Roman" pitchFamily="18" charset="0"/>
              </a:rPr>
              <a:t>Sennacherib—704–681 </a:t>
            </a:r>
          </a:p>
          <a:p>
            <a:pPr eaLnBrk="1" hangingPunct="1">
              <a:spcBef>
                <a:spcPct val="50000"/>
              </a:spcBef>
            </a:pPr>
            <a:r>
              <a:rPr lang="en-US" altLang="en-US" smtClean="0">
                <a:latin typeface="Tahoma" pitchFamily="34" charset="0"/>
                <a:cs typeface="Times New Roman" pitchFamily="18" charset="0"/>
              </a:rPr>
              <a:t>Esarhaddon—680–669 B.C.</a:t>
            </a:r>
          </a:p>
          <a:p>
            <a:pPr eaLnBrk="1" hangingPunct="1">
              <a:spcBef>
                <a:spcPct val="50000"/>
              </a:spcBef>
            </a:pPr>
            <a:r>
              <a:rPr lang="en-US" altLang="en-US" smtClean="0">
                <a:latin typeface="Tahoma" pitchFamily="34" charset="0"/>
                <a:cs typeface="Times New Roman" pitchFamily="18" charset="0"/>
              </a:rPr>
              <a:t>Ashurbanipal—668–627 B.C</a:t>
            </a:r>
            <a:endParaRPr lang="en-US" altLang="en-US" smtClean="0"/>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hangingPunct="1"/>
            <a:fld id="{3451BD69-0C5E-4F14-809F-05ADE51EAFDD}" type="slidenum">
              <a:rPr lang="en-US" altLang="en-US" sz="1200">
                <a:solidFill>
                  <a:srgbClr val="000000"/>
                </a:solidFill>
              </a:rPr>
              <a:pPr eaLnBrk="1" hangingPunct="1"/>
              <a:t>14</a:t>
            </a:fld>
            <a:endParaRPr lang="en-US" altLang="en-US"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 name="Shape 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p>
            <a:pPr marL="609600" indent="-609600" eaLnBrk="1" hangingPunct="1"/>
            <a:endParaRPr lang="en-US" altLang="en-US" smtClean="0"/>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hangingPunct="1"/>
            <a:fld id="{C5550CE7-0BA4-4B8F-9B84-E327516067E8}" type="slidenum">
              <a:rPr lang="en-US" altLang="en-US" sz="1200">
                <a:solidFill>
                  <a:srgbClr val="000000"/>
                </a:solidFill>
              </a:rPr>
              <a:pPr eaLnBrk="1" hangingPunct="1"/>
              <a:t>25</a:t>
            </a:fld>
            <a:endParaRPr lang="en-US" altLang="en-US"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p>
            <a:pPr marL="609600" indent="-609600" eaLnBrk="1" hangingPunct="1"/>
            <a:endParaRPr lang="en-US" altLang="en-US" smtClean="0"/>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hangingPunct="1"/>
            <a:fld id="{77B2A90C-F915-4738-BA20-523D5A43841D}" type="slidenum">
              <a:rPr lang="en-US" altLang="en-US" sz="1200">
                <a:solidFill>
                  <a:srgbClr val="000000"/>
                </a:solidFill>
              </a:rPr>
              <a:pPr eaLnBrk="1" hangingPunct="1"/>
              <a:t>26</a:t>
            </a:fld>
            <a:endParaRPr lang="en-US" altLang="en-US"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0.xml"/><Relationship Id="rId4" Type="http://schemas.openxmlformats.org/officeDocument/2006/relationships/image" Target="../media/image18.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1.xml"/><Relationship Id="rId4" Type="http://schemas.openxmlformats.org/officeDocument/2006/relationships/image" Target="../media/image18.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2.xml"/><Relationship Id="rId4" Type="http://schemas.openxmlformats.org/officeDocument/2006/relationships/image" Target="../media/image18.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4.xml"/><Relationship Id="rId4" Type="http://schemas.openxmlformats.org/officeDocument/2006/relationships/image" Target="../media/image18.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5.xml"/><Relationship Id="rId4" Type="http://schemas.openxmlformats.org/officeDocument/2006/relationships/image" Target="../media/image18.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6.xml"/><Relationship Id="rId4" Type="http://schemas.openxmlformats.org/officeDocument/2006/relationships/image" Target="../media/image18.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7.xml"/><Relationship Id="rId4" Type="http://schemas.openxmlformats.org/officeDocument/2006/relationships/image" Target="../media/image18.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8.xml"/><Relationship Id="rId4"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9.xml"/><Relationship Id="rId4" Type="http://schemas.openxmlformats.org/officeDocument/2006/relationships/image" Target="../media/image18.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20.xml"/><Relationship Id="rId4" Type="http://schemas.openxmlformats.org/officeDocument/2006/relationships/image" Target="../media/image18.pn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2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2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8FE70C3F-DDCC-4C08-9A6D-579228898D57}" type="slidenum">
              <a:rPr lang="en-US"/>
              <a:pPr>
                <a:defRPr/>
              </a:pPr>
              <a:t>‹#›</a:t>
            </a:fld>
            <a:endParaRPr lang="en-US"/>
          </a:p>
        </p:txBody>
      </p:sp>
    </p:spTree>
    <p:extLst>
      <p:ext uri="{BB962C8B-B14F-4D97-AF65-F5344CB8AC3E}">
        <p14:creationId xmlns:p14="http://schemas.microsoft.com/office/powerpoint/2010/main" val="3037125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30ECA52D-C44F-48B6-A7E7-2924B0EDF6D6}" type="slidenum">
              <a:rPr lang="en-US"/>
              <a:pPr>
                <a:defRPr/>
              </a:pPr>
              <a:t>‹#›</a:t>
            </a:fld>
            <a:endParaRPr lang="en-US"/>
          </a:p>
        </p:txBody>
      </p:sp>
    </p:spTree>
    <p:extLst>
      <p:ext uri="{BB962C8B-B14F-4D97-AF65-F5344CB8AC3E}">
        <p14:creationId xmlns:p14="http://schemas.microsoft.com/office/powerpoint/2010/main" val="26285486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45855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smtClean="0"/>
            </a:lvl1pPr>
          </a:lstStyle>
          <a:p>
            <a:pPr>
              <a:defRPr/>
            </a:pPr>
            <a:fld id="{09A64876-A1F3-42E5-A4FC-F58103C8FF0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8769930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DF55E4-26DD-4D0B-8D1A-41F5E539714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671598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2B93D-FC85-4B36-BE0B-6DE48688F46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0345071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2111DD-C675-4B5F-8D33-3926BD17269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563560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A202C7-0776-4945-AC14-E6D86FE724A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621265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FF45ACD-EAD4-4E46-AC5B-BE0F3A9F42B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509568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8BCC8D-71EF-4B7F-A879-BBFC70BFF07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357748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FCEE50-96DE-4A46-89BE-84ABC9DD432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0100406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FF3066-DA8F-4DEC-81B5-ABF55D54D21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26777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FC5880B2-5E0B-48A3-90EF-763E65144FA3}" type="slidenum">
              <a:rPr lang="en-US"/>
              <a:pPr>
                <a:defRPr/>
              </a:pPr>
              <a:t>‹#›</a:t>
            </a:fld>
            <a:endParaRPr lang="en-US"/>
          </a:p>
        </p:txBody>
      </p:sp>
    </p:spTree>
    <p:extLst>
      <p:ext uri="{BB962C8B-B14F-4D97-AF65-F5344CB8AC3E}">
        <p14:creationId xmlns:p14="http://schemas.microsoft.com/office/powerpoint/2010/main" val="14595227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29F477-5882-4866-A8B7-332F11520A2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1362600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355157-0DD4-4927-9183-A45B09E854E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9459356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smtClean="0"/>
            </a:lvl1pPr>
          </a:lstStyle>
          <a:p>
            <a:pPr>
              <a:defRPr/>
            </a:pPr>
            <a:fld id="{58F4E07C-4B27-4EFF-895E-311651D3809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504561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10556-171A-401B-876D-4EC594DABC9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7466074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96FB91-C810-4E4A-92F9-3D9D6CF0DF6A}"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5371113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DD3CCC-38BF-4AD7-9AAF-495EA94E0B4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88072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B93FA6-E25F-4CE2-A1CB-2EFA69E1365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469761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D14889-E1C0-4FCB-863F-F6BCC405B43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8803021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A6F9EA2-A04B-4FCD-BA14-AA39A9330D9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825069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8F13F4-F79C-461A-BBF0-8F46DF85C76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934399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9D4A5F-9BE2-4EBD-9565-2EFBE86F60A8}" type="slidenum">
              <a:rPr lang="en-US"/>
              <a:pPr>
                <a:defRPr/>
              </a:pPr>
              <a:t>‹#›</a:t>
            </a:fld>
            <a:endParaRPr lang="en-US"/>
          </a:p>
        </p:txBody>
      </p:sp>
    </p:spTree>
    <p:extLst>
      <p:ext uri="{BB962C8B-B14F-4D97-AF65-F5344CB8AC3E}">
        <p14:creationId xmlns:p14="http://schemas.microsoft.com/office/powerpoint/2010/main" val="19670358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ECEC66-C707-4DAE-A74E-1152848270C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247007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C4D427-DAF9-49C9-9250-69511483ABB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084965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86844F-F933-4A81-A609-E91FEA43302A}"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7139731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smtClean="0"/>
            </a:lvl1pPr>
          </a:lstStyle>
          <a:p>
            <a:pPr>
              <a:defRPr/>
            </a:pPr>
            <a:fld id="{58F4E07C-4B27-4EFF-895E-311651D3809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4330222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10556-171A-401B-876D-4EC594DABC9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9901959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96FB91-C810-4E4A-92F9-3D9D6CF0DF6A}"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04955162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DD3CCC-38BF-4AD7-9AAF-495EA94E0B4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8318709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B93FA6-E25F-4CE2-A1CB-2EFA69E1365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8612185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D14889-E1C0-4FCB-863F-F6BCC405B43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946222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A6F9EA2-A04B-4FCD-BA14-AA39A9330D9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000920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23858CC0-714E-4125-A20F-AD451F0DE112}"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617043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8F13F4-F79C-461A-BBF0-8F46DF85C76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6849921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ECEC66-C707-4DAE-A74E-1152848270C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343795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C4D427-DAF9-49C9-9250-69511483ABB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626420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86844F-F933-4A81-A609-E91FEA43302A}"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790191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8CF164-C65F-4A43-8D4E-7CCAA87642FB}" type="slidenum">
              <a:rPr lang="en-US"/>
              <a:pPr>
                <a:defRPr/>
              </a:pPr>
              <a:t>‹#›</a:t>
            </a:fld>
            <a:endParaRPr lang="en-US"/>
          </a:p>
        </p:txBody>
      </p:sp>
    </p:spTree>
    <p:extLst>
      <p:ext uri="{BB962C8B-B14F-4D97-AF65-F5344CB8AC3E}">
        <p14:creationId xmlns:p14="http://schemas.microsoft.com/office/powerpoint/2010/main" val="313423666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sp>
        <p:nvSpPr>
          <p:cNvPr id="6" name="Slide Number Placeholder 5"/>
          <p:cNvSpPr txBox="1">
            <a:spLocks/>
          </p:cNvSpPr>
          <p:nvPr userDrawn="1"/>
        </p:nvSpPr>
        <p:spPr>
          <a:xfrm>
            <a:off x="8553450" y="6383338"/>
            <a:ext cx="590550" cy="365125"/>
          </a:xfrm>
          <a:prstGeom prst="rect">
            <a:avLst/>
          </a:prstGeom>
        </p:spPr>
        <p:txBody>
          <a:bodyPr anchor="ctr"/>
          <a:lstStyle/>
          <a:p>
            <a:pPr algn="r" fontAlgn="base">
              <a:spcBef>
                <a:spcPct val="0"/>
              </a:spcBef>
              <a:spcAft>
                <a:spcPct val="0"/>
              </a:spcAft>
              <a:defRPr/>
            </a:pPr>
            <a:fld id="{F59C7A27-372D-4D0E-BE80-394E017128E7}" type="slidenum">
              <a:rPr lang="en-US" sz="1400">
                <a:solidFill>
                  <a:srgbClr val="898989"/>
                </a:solidFill>
                <a:cs typeface="Arial" pitchFamily="34" charset="0"/>
                <a:sym typeface="Arial"/>
                <a:rtl val="0"/>
              </a:rPr>
              <a:pPr algn="r" fontAlgn="base">
                <a:spcBef>
                  <a:spcPct val="0"/>
                </a:spcBef>
                <a:spcAft>
                  <a:spcPct val="0"/>
                </a:spcAft>
                <a:defRPr/>
              </a:pPr>
              <a:t>‹#›</a:t>
            </a:fld>
            <a:endParaRPr lang="en-US" sz="1400">
              <a:solidFill>
                <a:srgbClr val="898989"/>
              </a:solidFill>
              <a:cs typeface="Arial" pitchFamily="34" charset="0"/>
              <a:sym typeface="Arial"/>
              <a:rtl val="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8270875" y="219075"/>
            <a:ext cx="436563" cy="830263"/>
          </a:xfrm>
          <a:prstGeom prst="rect">
            <a:avLst/>
          </a:prstGeom>
          <a:noFill/>
        </p:spPr>
        <p:txBody>
          <a:bodyPr>
            <a:spAutoFit/>
          </a:bodyPr>
          <a:lstStyle/>
          <a:p>
            <a:pPr fontAlgn="base">
              <a:spcBef>
                <a:spcPct val="0"/>
              </a:spcBef>
              <a:spcAft>
                <a:spcPct val="0"/>
              </a:spcAft>
              <a:defRPr/>
            </a:pPr>
            <a:r>
              <a:rPr lang="en-US" sz="4800">
                <a:solidFill>
                  <a:prstClr val="white"/>
                </a:solidFill>
                <a:latin typeface="David" pitchFamily="34" charset="-79"/>
                <a:cs typeface="David" pitchFamily="34" charset="-79"/>
                <a:sym typeface="Arial"/>
                <a:rtl val="0"/>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132114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72AB61-BE94-45B8-97D0-D4229997AC0B}" type="slidenum">
              <a:rPr lang="en-US"/>
              <a:pPr>
                <a:defRPr/>
              </a:pPr>
              <a:t>‹#›</a:t>
            </a:fld>
            <a:endParaRPr lang="en-US"/>
          </a:p>
        </p:txBody>
      </p:sp>
    </p:spTree>
    <p:extLst>
      <p:ext uri="{BB962C8B-B14F-4D97-AF65-F5344CB8AC3E}">
        <p14:creationId xmlns:p14="http://schemas.microsoft.com/office/powerpoint/2010/main" val="59133908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108D4C4-7B5A-43CC-945E-FEE26A21D23A}" type="slidenum">
              <a:rPr lang="en-US"/>
              <a:pPr>
                <a:defRPr/>
              </a:pPr>
              <a:t>‹#›</a:t>
            </a:fld>
            <a:endParaRPr lang="en-US"/>
          </a:p>
        </p:txBody>
      </p:sp>
    </p:spTree>
    <p:extLst>
      <p:ext uri="{BB962C8B-B14F-4D97-AF65-F5344CB8AC3E}">
        <p14:creationId xmlns:p14="http://schemas.microsoft.com/office/powerpoint/2010/main" val="22311839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54B3F58-73B4-45D8-A38D-2F2E7EAE04A6}" type="slidenum">
              <a:rPr lang="en-US"/>
              <a:pPr>
                <a:defRPr/>
              </a:pPr>
              <a:t>‹#›</a:t>
            </a:fld>
            <a:endParaRPr lang="en-US"/>
          </a:p>
        </p:txBody>
      </p:sp>
    </p:spTree>
    <p:extLst>
      <p:ext uri="{BB962C8B-B14F-4D97-AF65-F5344CB8AC3E}">
        <p14:creationId xmlns:p14="http://schemas.microsoft.com/office/powerpoint/2010/main" val="33296805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a:xfrm>
            <a:off x="8553450" y="6383338"/>
            <a:ext cx="590550" cy="365125"/>
          </a:xfrm>
          <a:prstGeom prst="rect">
            <a:avLst/>
          </a:prstGeom>
        </p:spPr>
        <p:txBody>
          <a:bodyPr anchor="ctr"/>
          <a:lstStyle/>
          <a:p>
            <a:pPr algn="r" fontAlgn="base">
              <a:spcBef>
                <a:spcPct val="0"/>
              </a:spcBef>
              <a:spcAft>
                <a:spcPct val="0"/>
              </a:spcAft>
              <a:defRPr/>
            </a:pPr>
            <a:fld id="{F0B0BEA6-F721-45FE-987A-135A1A021F80}" type="slidenum">
              <a:rPr lang="en-US" sz="1400">
                <a:solidFill>
                  <a:srgbClr val="898989"/>
                </a:solidFill>
                <a:cs typeface="Arial" pitchFamily="34" charset="0"/>
                <a:sym typeface="Arial"/>
                <a:rtl val="0"/>
              </a:rPr>
              <a:pPr algn="r" fontAlgn="base">
                <a:spcBef>
                  <a:spcPct val="0"/>
                </a:spcBef>
                <a:spcAft>
                  <a:spcPct val="0"/>
                </a:spcAft>
                <a:defRPr/>
              </a:pPr>
              <a:t>‹#›</a:t>
            </a:fld>
            <a:endParaRPr lang="en-US" sz="1400">
              <a:solidFill>
                <a:srgbClr val="898989"/>
              </a:solidFill>
              <a:cs typeface="Arial" pitchFamily="34" charset="0"/>
              <a:sym typeface="Arial"/>
              <a:rtl val="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userDrawn="1"/>
        </p:nvSpPr>
        <p:spPr>
          <a:xfrm>
            <a:off x="8270875" y="219075"/>
            <a:ext cx="436563" cy="830263"/>
          </a:xfrm>
          <a:prstGeom prst="rect">
            <a:avLst/>
          </a:prstGeom>
          <a:noFill/>
        </p:spPr>
        <p:txBody>
          <a:bodyPr>
            <a:spAutoFit/>
          </a:bodyPr>
          <a:lstStyle/>
          <a:p>
            <a:pPr fontAlgn="base">
              <a:spcBef>
                <a:spcPct val="0"/>
              </a:spcBef>
              <a:spcAft>
                <a:spcPct val="0"/>
              </a:spcAft>
              <a:defRPr/>
            </a:pPr>
            <a:r>
              <a:rPr lang="en-US" sz="4800">
                <a:solidFill>
                  <a:prstClr val="white"/>
                </a:solidFill>
                <a:latin typeface="David" pitchFamily="34" charset="-79"/>
                <a:cs typeface="David" pitchFamily="34" charset="-79"/>
                <a:sym typeface="Arial"/>
                <a:rtl val="0"/>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21685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20C821-BEEB-44D7-A14A-EEB9A610135F}" type="slidenum">
              <a:rPr lang="en-US"/>
              <a:pPr>
                <a:defRPr/>
              </a:pPr>
              <a:t>‹#›</a:t>
            </a:fld>
            <a:endParaRPr lang="en-US"/>
          </a:p>
        </p:txBody>
      </p:sp>
    </p:spTree>
    <p:extLst>
      <p:ext uri="{BB962C8B-B14F-4D97-AF65-F5344CB8AC3E}">
        <p14:creationId xmlns:p14="http://schemas.microsoft.com/office/powerpoint/2010/main" val="281888483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userDrawn="1"/>
        </p:nvSpPr>
        <p:spPr>
          <a:xfrm>
            <a:off x="8270875" y="219075"/>
            <a:ext cx="436563" cy="830263"/>
          </a:xfrm>
          <a:prstGeom prst="rect">
            <a:avLst/>
          </a:prstGeom>
          <a:noFill/>
        </p:spPr>
        <p:txBody>
          <a:bodyPr>
            <a:spAutoFit/>
          </a:bodyPr>
          <a:lstStyle/>
          <a:p>
            <a:pPr fontAlgn="base">
              <a:spcBef>
                <a:spcPct val="0"/>
              </a:spcBef>
              <a:spcAft>
                <a:spcPct val="0"/>
              </a:spcAft>
              <a:defRPr/>
            </a:pPr>
            <a:r>
              <a:rPr lang="en-US" sz="4800">
                <a:solidFill>
                  <a:prstClr val="white"/>
                </a:solidFill>
                <a:latin typeface="David" pitchFamily="34" charset="-79"/>
                <a:cs typeface="David" pitchFamily="34" charset="-79"/>
                <a:sym typeface="Arial"/>
                <a:rtl val="0"/>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E60E1FD6-585C-42E2-A2D6-5A887A887216}" type="slidenum">
              <a:rPr lang="en-US"/>
              <a:pPr>
                <a:defRPr/>
              </a:pPr>
              <a:t>‹#›</a:t>
            </a:fld>
            <a:endParaRPr lang="en-US"/>
          </a:p>
        </p:txBody>
      </p:sp>
    </p:spTree>
    <p:extLst>
      <p:ext uri="{BB962C8B-B14F-4D97-AF65-F5344CB8AC3E}">
        <p14:creationId xmlns:p14="http://schemas.microsoft.com/office/powerpoint/2010/main" val="256231807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E08ECF6-F35D-4C9A-BBE3-8176ACA1615F}" type="slidenum">
              <a:rPr lang="en-US"/>
              <a:pPr>
                <a:defRPr/>
              </a:pPr>
              <a:t>‹#›</a:t>
            </a:fld>
            <a:endParaRPr lang="en-US"/>
          </a:p>
        </p:txBody>
      </p:sp>
    </p:spTree>
    <p:extLst>
      <p:ext uri="{BB962C8B-B14F-4D97-AF65-F5344CB8AC3E}">
        <p14:creationId xmlns:p14="http://schemas.microsoft.com/office/powerpoint/2010/main" val="211063841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507113A-A6C5-4E1B-9250-0A64DDC6FCC6}" type="slidenum">
              <a:rPr lang="en-US"/>
              <a:pPr>
                <a:defRPr/>
              </a:pPr>
              <a:t>‹#›</a:t>
            </a:fld>
            <a:endParaRPr lang="en-US"/>
          </a:p>
        </p:txBody>
      </p:sp>
    </p:spTree>
    <p:extLst>
      <p:ext uri="{BB962C8B-B14F-4D97-AF65-F5344CB8AC3E}">
        <p14:creationId xmlns:p14="http://schemas.microsoft.com/office/powerpoint/2010/main" val="21477573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1068C0-CA46-4B0E-94EE-ADB6AE1690E4}" type="slidenum">
              <a:rPr lang="en-US"/>
              <a:pPr>
                <a:defRPr/>
              </a:pPr>
              <a:t>‹#›</a:t>
            </a:fld>
            <a:endParaRPr lang="en-US"/>
          </a:p>
        </p:txBody>
      </p:sp>
    </p:spTree>
    <p:extLst>
      <p:ext uri="{BB962C8B-B14F-4D97-AF65-F5344CB8AC3E}">
        <p14:creationId xmlns:p14="http://schemas.microsoft.com/office/powerpoint/2010/main" val="19894021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F814B01-41C9-4621-82C4-6BE30B527E93}" type="slidenum">
              <a:rPr lang="en-US"/>
              <a:pPr>
                <a:defRPr/>
              </a:pPr>
              <a:t>‹#›</a:t>
            </a:fld>
            <a:endParaRPr lang="en-US"/>
          </a:p>
        </p:txBody>
      </p:sp>
    </p:spTree>
    <p:extLst>
      <p:ext uri="{BB962C8B-B14F-4D97-AF65-F5344CB8AC3E}">
        <p14:creationId xmlns:p14="http://schemas.microsoft.com/office/powerpoint/2010/main" val="346113110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smtClean="0"/>
            </a:lvl1pPr>
          </a:lstStyle>
          <a:p>
            <a:pPr>
              <a:defRPr/>
            </a:pPr>
            <a:fld id="{58F4E07C-4B27-4EFF-895E-311651D3809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641593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10556-171A-401B-876D-4EC594DABC9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2799920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96FB91-C810-4E4A-92F9-3D9D6CF0DF6A}"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57144546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DD3CCC-38BF-4AD7-9AAF-495EA94E0B4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16716875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B93FA6-E25F-4CE2-A1CB-2EFA69E1365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034565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FF2947-4F3A-4274-9A3E-49178AC23CE7}" type="slidenum">
              <a:rPr lang="en-US"/>
              <a:pPr>
                <a:defRPr/>
              </a:pPr>
              <a:t>‹#›</a:t>
            </a:fld>
            <a:endParaRPr lang="en-US"/>
          </a:p>
        </p:txBody>
      </p:sp>
    </p:spTree>
    <p:extLst>
      <p:ext uri="{BB962C8B-B14F-4D97-AF65-F5344CB8AC3E}">
        <p14:creationId xmlns:p14="http://schemas.microsoft.com/office/powerpoint/2010/main" val="16683773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D14889-E1C0-4FCB-863F-F6BCC405B43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21597878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A6F9EA2-A04B-4FCD-BA14-AA39A9330D9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5158147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8F13F4-F79C-461A-BBF0-8F46DF85C76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22844552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ECEC66-C707-4DAE-A74E-1152848270C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0871664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C4D427-DAF9-49C9-9250-69511483ABB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6514409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86844F-F933-4A81-A609-E91FEA43302A}"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0537476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smtClean="0"/>
            </a:lvl1pPr>
          </a:lstStyle>
          <a:p>
            <a:pPr>
              <a:defRPr/>
            </a:pPr>
            <a:fld id="{09A64876-A1F3-42E5-A4FC-F58103C8FF0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09015962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DF55E4-26DD-4D0B-8D1A-41F5E539714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4330853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2B93D-FC85-4B36-BE0B-6DE48688F46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9719950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2111DD-C675-4B5F-8D33-3926BD17269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72664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BF4A421-7447-4F5B-B6FE-FB72023433DD}" type="slidenum">
              <a:rPr lang="en-US"/>
              <a:pPr>
                <a:defRPr/>
              </a:pPr>
              <a:t>‹#›</a:t>
            </a:fld>
            <a:endParaRPr lang="en-US"/>
          </a:p>
        </p:txBody>
      </p:sp>
    </p:spTree>
    <p:extLst>
      <p:ext uri="{BB962C8B-B14F-4D97-AF65-F5344CB8AC3E}">
        <p14:creationId xmlns:p14="http://schemas.microsoft.com/office/powerpoint/2010/main" val="30649308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A202C7-0776-4945-AC14-E6D86FE724A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60292196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FF45ACD-EAD4-4E46-AC5B-BE0F3A9F42B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5802954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8BCC8D-71EF-4B7F-A879-BBFC70BFF07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2459720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FCEE50-96DE-4A46-89BE-84ABC9DD432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429280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FF3066-DA8F-4DEC-81B5-ABF55D54D21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90045351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29F477-5882-4866-A8B7-332F11520A2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2571677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355157-0DD4-4927-9183-A45B09E854E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21346562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smtClean="0"/>
            </a:lvl1pPr>
          </a:lstStyle>
          <a:p>
            <a:pPr>
              <a:defRPr/>
            </a:pPr>
            <a:fld id="{09A64876-A1F3-42E5-A4FC-F58103C8FF0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39492099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DF55E4-26DD-4D0B-8D1A-41F5E539714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50905615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2B93D-FC85-4B36-BE0B-6DE48688F46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6454436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44B1C45D-777C-4C64-9C4E-7B408E699692}"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1753744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2111DD-C675-4B5F-8D33-3926BD17269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3875069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A202C7-0776-4945-AC14-E6D86FE724A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7328734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FF45ACD-EAD4-4E46-AC5B-BE0F3A9F42B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7560963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8BCC8D-71EF-4B7F-A879-BBFC70BFF07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0163378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FCEE50-96DE-4A46-89BE-84ABC9DD432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1910359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FF3066-DA8F-4DEC-81B5-ABF55D54D21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2443606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29F477-5882-4866-A8B7-332F11520A2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7303140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355157-0DD4-4927-9183-A45B09E854E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5368485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smtClean="0"/>
            </a:lvl1pPr>
          </a:lstStyle>
          <a:p>
            <a:pPr>
              <a:defRPr/>
            </a:pPr>
            <a:fld id="{09A64876-A1F3-42E5-A4FC-F58103C8FF0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5852265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DF55E4-26DD-4D0B-8D1A-41F5E539714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542494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187B3832-A076-41F6-87AC-7893F7C8B0A2}" type="slidenum">
              <a:rPr lang="en-US"/>
              <a:pPr>
                <a:defRPr/>
              </a:pPr>
              <a:t>‹#›</a:t>
            </a:fld>
            <a:endParaRPr lang="en-US"/>
          </a:p>
        </p:txBody>
      </p:sp>
    </p:spTree>
    <p:extLst>
      <p:ext uri="{BB962C8B-B14F-4D97-AF65-F5344CB8AC3E}">
        <p14:creationId xmlns:p14="http://schemas.microsoft.com/office/powerpoint/2010/main" val="219416144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2B93D-FC85-4B36-BE0B-6DE48688F46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03222328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2111DD-C675-4B5F-8D33-3926BD17269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4845935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A202C7-0776-4945-AC14-E6D86FE724A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56770896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FF45ACD-EAD4-4E46-AC5B-BE0F3A9F42B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63133646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8BCC8D-71EF-4B7F-A879-BBFC70BFF07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5796832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FCEE50-96DE-4A46-89BE-84ABC9DD432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32391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FF3066-DA8F-4DEC-81B5-ABF55D54D21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6751027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29F477-5882-4866-A8B7-332F11520A2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5596711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355157-0DD4-4927-9183-A45B09E854E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2780903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smtClean="0"/>
            </a:lvl1pPr>
          </a:lstStyle>
          <a:p>
            <a:pPr>
              <a:defRPr/>
            </a:pPr>
            <a:fld id="{09A64876-A1F3-42E5-A4FC-F58103C8FF0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125327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28A306-3AE2-4F84-B9A4-757D31DCCB8B}" type="slidenum">
              <a:rPr lang="en-US"/>
              <a:pPr>
                <a:defRPr/>
              </a:pPr>
              <a:t>‹#›</a:t>
            </a:fld>
            <a:endParaRPr lang="en-US"/>
          </a:p>
        </p:txBody>
      </p:sp>
    </p:spTree>
    <p:extLst>
      <p:ext uri="{BB962C8B-B14F-4D97-AF65-F5344CB8AC3E}">
        <p14:creationId xmlns:p14="http://schemas.microsoft.com/office/powerpoint/2010/main" val="94083704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DF55E4-26DD-4D0B-8D1A-41F5E539714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98610571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2B93D-FC85-4B36-BE0B-6DE48688F46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0799619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2111DD-C675-4B5F-8D33-3926BD17269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89639933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A202C7-0776-4945-AC14-E6D86FE724A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92426318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FF45ACD-EAD4-4E46-AC5B-BE0F3A9F42B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5090798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8BCC8D-71EF-4B7F-A879-BBFC70BFF07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7207566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FCEE50-96DE-4A46-89BE-84ABC9DD432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31916973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FF3066-DA8F-4DEC-81B5-ABF55D54D21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83057036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29F477-5882-4866-A8B7-332F11520A2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7881080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355157-0DD4-4927-9183-A45B09E854E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92973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r" eaLnBrk="1" fontAlgn="base" hangingPunct="1">
              <a:spcBef>
                <a:spcPct val="0"/>
              </a:spcBef>
              <a:spcAft>
                <a:spcPct val="0"/>
              </a:spcAft>
              <a:defRPr/>
            </a:pPr>
            <a:fld id="{2F85C726-791A-45BD-8933-F581F4688AC3}" type="slidenum">
              <a:rPr lang="en-US" altLang="en-US" sz="1400" smtClean="0">
                <a:solidFill>
                  <a:srgbClr val="898989"/>
                </a:solidFill>
                <a:latin typeface="Calibri" pitchFamily="34" charset="0"/>
                <a:cs typeface="Arial" pitchFamily="34" charset="0"/>
              </a:rPr>
              <a:pPr algn="r" eaLnBrk="1" fontAlgn="base" hangingPunct="1">
                <a:spcBef>
                  <a:spcPct val="0"/>
                </a:spcBef>
                <a:spcAft>
                  <a:spcPct val="0"/>
                </a:spcAft>
                <a:defRPr/>
              </a:pPr>
              <a:t>‹#›</a:t>
            </a:fld>
            <a:endParaRPr lang="en-US" altLang="en-US" sz="1400">
              <a:solidFill>
                <a:srgbClr val="898989"/>
              </a:solidFill>
              <a:latin typeface="Calibri" pitchFamily="34" charset="0"/>
              <a:cs typeface="Arial"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altLang="en-US" sz="4800">
                <a:solidFill>
                  <a:srgbClr val="FFFFFF"/>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28863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1732334-466B-47AA-9B2F-8166EC3AA871}" type="slidenum">
              <a:rPr lang="en-US"/>
              <a:pPr>
                <a:defRPr/>
              </a:pPr>
              <a:t>‹#›</a:t>
            </a:fld>
            <a:endParaRPr lang="en-US"/>
          </a:p>
        </p:txBody>
      </p:sp>
    </p:spTree>
    <p:extLst>
      <p:ext uri="{BB962C8B-B14F-4D97-AF65-F5344CB8AC3E}">
        <p14:creationId xmlns:p14="http://schemas.microsoft.com/office/powerpoint/2010/main" val="14904224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smtClean="0"/>
            </a:lvl1pPr>
          </a:lstStyle>
          <a:p>
            <a:pPr>
              <a:defRPr/>
            </a:pPr>
            <a:fld id="{09A64876-A1F3-42E5-A4FC-F58103C8FF0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0311296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DF55E4-26DD-4D0B-8D1A-41F5E539714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9914927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2B93D-FC85-4B36-BE0B-6DE48688F46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91958311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2111DD-C675-4B5F-8D33-3926BD17269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99781055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A202C7-0776-4945-AC14-E6D86FE724A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57966509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FF45ACD-EAD4-4E46-AC5B-BE0F3A9F42B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14827175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8BCC8D-71EF-4B7F-A879-BBFC70BFF07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51677735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FCEE50-96DE-4A46-89BE-84ABC9DD432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8837656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FF3066-DA8F-4DEC-81B5-ABF55D54D21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62400648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29F477-5882-4866-A8B7-332F11520A2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182185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4DED81-94F5-416D-8C8B-75D62668E15C}" type="slidenum">
              <a:rPr lang="en-US"/>
              <a:pPr>
                <a:defRPr/>
              </a:pPr>
              <a:t>‹#›</a:t>
            </a:fld>
            <a:endParaRPr lang="en-US"/>
          </a:p>
        </p:txBody>
      </p:sp>
    </p:spTree>
    <p:extLst>
      <p:ext uri="{BB962C8B-B14F-4D97-AF65-F5344CB8AC3E}">
        <p14:creationId xmlns:p14="http://schemas.microsoft.com/office/powerpoint/2010/main" val="301996636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355157-0DD4-4927-9183-A45B09E854E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39098042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smtClean="0"/>
            </a:lvl1pPr>
          </a:lstStyle>
          <a:p>
            <a:pPr>
              <a:defRPr/>
            </a:pPr>
            <a:fld id="{09A64876-A1F3-42E5-A4FC-F58103C8FF0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73964794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DF55E4-26DD-4D0B-8D1A-41F5E539714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7768805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2B93D-FC85-4B36-BE0B-6DE48688F46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82653542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2111DD-C675-4B5F-8D33-3926BD17269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9726767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A202C7-0776-4945-AC14-E6D86FE724A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94525216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FF45ACD-EAD4-4E46-AC5B-BE0F3A9F42B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28868638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8BCC8D-71EF-4B7F-A879-BBFC70BFF07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63853468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FCEE50-96DE-4A46-89BE-84ABC9DD432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2614393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FF3066-DA8F-4DEC-81B5-ABF55D54D21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079559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5ED534-81BE-4027-89F8-A8E1E5E1FA59}" type="slidenum">
              <a:rPr lang="en-US"/>
              <a:pPr>
                <a:defRPr/>
              </a:pPr>
              <a:t>‹#›</a:t>
            </a:fld>
            <a:endParaRPr lang="en-US"/>
          </a:p>
        </p:txBody>
      </p:sp>
    </p:spTree>
    <p:extLst>
      <p:ext uri="{BB962C8B-B14F-4D97-AF65-F5344CB8AC3E}">
        <p14:creationId xmlns:p14="http://schemas.microsoft.com/office/powerpoint/2010/main" val="58250398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29F477-5882-4866-A8B7-332F11520A2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65050180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355157-0DD4-4927-9183-A45B09E854E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3136618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20F172-1258-48AD-8EC8-10B9C766090E}" type="datetimeFigureOut">
              <a:rPr lang="en-US" smtClean="0">
                <a:solidFill>
                  <a:prstClr val="black">
                    <a:tint val="75000"/>
                  </a:prstClr>
                </a:solidFill>
              </a:rPr>
              <a:pPr/>
              <a:t>10/6/2018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2A8345F-E820-4DFC-88DA-F5EC0B3D29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847826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20F172-1258-48AD-8EC8-10B9C766090E}" type="datetimeFigureOut">
              <a:rPr lang="en-US" smtClean="0">
                <a:solidFill>
                  <a:prstClr val="black">
                    <a:tint val="75000"/>
                  </a:prstClr>
                </a:solidFill>
              </a:rPr>
              <a:pPr/>
              <a:t>10/6/2018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2A8345F-E820-4DFC-88DA-F5EC0B3D29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225798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20F172-1258-48AD-8EC8-10B9C766090E}" type="datetimeFigureOut">
              <a:rPr lang="en-US" smtClean="0">
                <a:solidFill>
                  <a:prstClr val="black">
                    <a:tint val="75000"/>
                  </a:prstClr>
                </a:solidFill>
              </a:rPr>
              <a:pPr/>
              <a:t>10/6/2018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2A8345F-E820-4DFC-88DA-F5EC0B3D29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165803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20F172-1258-48AD-8EC8-10B9C766090E}" type="datetimeFigureOut">
              <a:rPr lang="en-US" smtClean="0">
                <a:solidFill>
                  <a:prstClr val="black">
                    <a:tint val="75000"/>
                  </a:prstClr>
                </a:solidFill>
              </a:rPr>
              <a:pPr/>
              <a:t>10/6/2018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2A8345F-E820-4DFC-88DA-F5EC0B3D29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627471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20F172-1258-48AD-8EC8-10B9C766090E}" type="datetimeFigureOut">
              <a:rPr lang="en-US" smtClean="0">
                <a:solidFill>
                  <a:prstClr val="black">
                    <a:tint val="75000"/>
                  </a:prstClr>
                </a:solidFill>
              </a:rPr>
              <a:pPr/>
              <a:t>10/6/2018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2A8345F-E820-4DFC-88DA-F5EC0B3D29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218558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20F172-1258-48AD-8EC8-10B9C766090E}" type="datetimeFigureOut">
              <a:rPr lang="en-US" smtClean="0">
                <a:solidFill>
                  <a:prstClr val="black">
                    <a:tint val="75000"/>
                  </a:prstClr>
                </a:solidFill>
              </a:rPr>
              <a:pPr/>
              <a:t>10/6/2018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2A8345F-E820-4DFC-88DA-F5EC0B3D29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216554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20F172-1258-48AD-8EC8-10B9C766090E}" type="datetimeFigureOut">
              <a:rPr lang="en-US" smtClean="0">
                <a:solidFill>
                  <a:prstClr val="black">
                    <a:tint val="75000"/>
                  </a:prstClr>
                </a:solidFill>
              </a:rPr>
              <a:pPr/>
              <a:t>10/6/2018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2A8345F-E820-4DFC-88DA-F5EC0B3D29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10284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20F172-1258-48AD-8EC8-10B9C766090E}" type="datetimeFigureOut">
              <a:rPr lang="en-US" smtClean="0">
                <a:solidFill>
                  <a:prstClr val="black">
                    <a:tint val="75000"/>
                  </a:prstClr>
                </a:solidFill>
              </a:rPr>
              <a:pPr/>
              <a:t>10/6/2018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2A8345F-E820-4DFC-88DA-F5EC0B3D29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171487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BCADEB61-CFEE-4F87-ACD6-F3F8A90A11C8}" type="slidenum">
              <a:rPr lang="en-US"/>
              <a:pPr>
                <a:defRPr/>
              </a:pPr>
              <a:t>‹#›</a:t>
            </a:fld>
            <a:endParaRPr lang="en-US"/>
          </a:p>
        </p:txBody>
      </p:sp>
    </p:spTree>
    <p:extLst>
      <p:ext uri="{BB962C8B-B14F-4D97-AF65-F5344CB8AC3E}">
        <p14:creationId xmlns:p14="http://schemas.microsoft.com/office/powerpoint/2010/main" val="265315242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20F172-1258-48AD-8EC8-10B9C766090E}" type="datetimeFigureOut">
              <a:rPr lang="en-US" smtClean="0">
                <a:solidFill>
                  <a:prstClr val="black">
                    <a:tint val="75000"/>
                  </a:prstClr>
                </a:solidFill>
              </a:rPr>
              <a:pPr/>
              <a:t>10/6/2018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2A8345F-E820-4DFC-88DA-F5EC0B3D29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247590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20F172-1258-48AD-8EC8-10B9C766090E}" type="datetimeFigureOut">
              <a:rPr lang="en-US" smtClean="0">
                <a:solidFill>
                  <a:prstClr val="black">
                    <a:tint val="75000"/>
                  </a:prstClr>
                </a:solidFill>
              </a:rPr>
              <a:pPr/>
              <a:t>10/6/2018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2A8345F-E820-4DFC-88DA-F5EC0B3D29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090138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20F172-1258-48AD-8EC8-10B9C766090E}" type="datetimeFigureOut">
              <a:rPr lang="en-US" smtClean="0">
                <a:solidFill>
                  <a:prstClr val="black">
                    <a:tint val="75000"/>
                  </a:prstClr>
                </a:solidFill>
              </a:rPr>
              <a:pPr/>
              <a:t>10/6/2018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2A8345F-E820-4DFC-88DA-F5EC0B3D29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9670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2208483-5CF2-4B61-911B-AA37C60F3DA1}" type="slidenum">
              <a:rPr lang="en-US" sz="1400" smtClean="0">
                <a:solidFill>
                  <a:srgbClr val="898989"/>
                </a:solidFill>
                <a:latin typeface="Calibri" pitchFamily="34" charset="0"/>
                <a:sym typeface="Arial"/>
                <a:rtl val="0"/>
              </a:rPr>
              <a:pPr algn="r" eaLnBrk="1" fontAlgn="base" hangingPunct="1">
                <a:spcBef>
                  <a:spcPct val="0"/>
                </a:spcBef>
                <a:spcAft>
                  <a:spcPct val="0"/>
                </a:spcAft>
                <a:defRPr/>
              </a:pPr>
              <a:t>‹#›</a:t>
            </a:fld>
            <a:endParaRPr lang="en-US" sz="1400">
              <a:solidFill>
                <a:srgbClr val="898989"/>
              </a:solidFill>
              <a:latin typeface="Calibri" pitchFamily="34" charset="0"/>
              <a:sym typeface="Arial"/>
              <a:rtl val="0"/>
            </a:endParaRPr>
          </a:p>
        </p:txBody>
      </p:sp>
      <p:pic>
        <p:nvPicPr>
          <p:cNvPr id="7"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sym typeface="Arial"/>
                <a:rtl val="0"/>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97211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7E8C83-3F8D-4F73-AB21-CAFC81D591D2}" type="slidenum">
              <a:rPr lang="en-US"/>
              <a:pPr>
                <a:defRPr/>
              </a:pPr>
              <a:t>‹#›</a:t>
            </a:fld>
            <a:endParaRPr lang="en-US"/>
          </a:p>
        </p:txBody>
      </p:sp>
    </p:spTree>
    <p:extLst>
      <p:ext uri="{BB962C8B-B14F-4D97-AF65-F5344CB8AC3E}">
        <p14:creationId xmlns:p14="http://schemas.microsoft.com/office/powerpoint/2010/main" val="1464454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179479-E415-4A2D-8D54-F42FF31DF49F}" type="slidenum">
              <a:rPr lang="en-US"/>
              <a:pPr>
                <a:defRPr/>
              </a:pPr>
              <a:t>‹#›</a:t>
            </a:fld>
            <a:endParaRPr lang="en-US"/>
          </a:p>
        </p:txBody>
      </p:sp>
    </p:spTree>
    <p:extLst>
      <p:ext uri="{BB962C8B-B14F-4D97-AF65-F5344CB8AC3E}">
        <p14:creationId xmlns:p14="http://schemas.microsoft.com/office/powerpoint/2010/main" val="38573304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92E68E-AA35-4562-845D-0434BF4FB56C}" type="slidenum">
              <a:rPr lang="en-US"/>
              <a:pPr>
                <a:defRPr/>
              </a:pPr>
              <a:t>‹#›</a:t>
            </a:fld>
            <a:endParaRPr lang="en-US"/>
          </a:p>
        </p:txBody>
      </p:sp>
    </p:spTree>
    <p:extLst>
      <p:ext uri="{BB962C8B-B14F-4D97-AF65-F5344CB8AC3E}">
        <p14:creationId xmlns:p14="http://schemas.microsoft.com/office/powerpoint/2010/main" val="7989253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B7F16454-7187-46BF-B71A-5D4970A30634}" type="slidenum">
              <a:rPr lang="en-US" sz="1400" smtClean="0">
                <a:solidFill>
                  <a:srgbClr val="898989"/>
                </a:solidFill>
                <a:latin typeface="Calibri" pitchFamily="34" charset="0"/>
                <a:sym typeface="Arial"/>
                <a:rtl val="0"/>
              </a:rPr>
              <a:pPr algn="r" eaLnBrk="1" fontAlgn="base" hangingPunct="1">
                <a:spcBef>
                  <a:spcPct val="0"/>
                </a:spcBef>
                <a:spcAft>
                  <a:spcPct val="0"/>
                </a:spcAft>
                <a:defRPr/>
              </a:pPr>
              <a:t>‹#›</a:t>
            </a:fld>
            <a:endParaRPr lang="en-US" sz="1400">
              <a:solidFill>
                <a:srgbClr val="898989"/>
              </a:solidFill>
              <a:latin typeface="Calibri" pitchFamily="34" charset="0"/>
              <a:sym typeface="Arial"/>
              <a:rtl val="0"/>
            </a:endParaRPr>
          </a:p>
        </p:txBody>
      </p:sp>
      <p:pic>
        <p:nvPicPr>
          <p:cNvPr id="6"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sym typeface="Arial"/>
                <a:rtl val="0"/>
              </a:rPr>
              <a:t>K&amp;P</a:t>
            </a:r>
          </a:p>
        </p:txBody>
      </p:sp>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760373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pic>
        <p:nvPicPr>
          <p:cNvPr id="4" name="Picture 8"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sym typeface="Arial"/>
                <a:rtl val="0"/>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F9A33782-5E77-4A45-9A3C-733E26E74894}" type="slidenum">
              <a:rPr lang="en-US"/>
              <a:pPr>
                <a:defRPr/>
              </a:pPr>
              <a:t>‹#›</a:t>
            </a:fld>
            <a:endParaRPr lang="en-US"/>
          </a:p>
        </p:txBody>
      </p:sp>
    </p:spTree>
    <p:extLst>
      <p:ext uri="{BB962C8B-B14F-4D97-AF65-F5344CB8AC3E}">
        <p14:creationId xmlns:p14="http://schemas.microsoft.com/office/powerpoint/2010/main" val="3477011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84DC3443-C47A-4FC8-AA9C-F04D9B9823FB}" type="slidenum">
              <a:rPr lang="en-US"/>
              <a:pPr>
                <a:defRPr/>
              </a:pPr>
              <a:t>‹#›</a:t>
            </a:fld>
            <a:endParaRPr lang="en-US"/>
          </a:p>
        </p:txBody>
      </p:sp>
    </p:spTree>
    <p:extLst>
      <p:ext uri="{BB962C8B-B14F-4D97-AF65-F5344CB8AC3E}">
        <p14:creationId xmlns:p14="http://schemas.microsoft.com/office/powerpoint/2010/main" val="9175522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200925-BC52-4849-BCE1-3F8F7839F9F1}" type="slidenum">
              <a:rPr lang="en-US"/>
              <a:pPr>
                <a:defRPr/>
              </a:pPr>
              <a:t>‹#›</a:t>
            </a:fld>
            <a:endParaRPr lang="en-US"/>
          </a:p>
        </p:txBody>
      </p:sp>
    </p:spTree>
    <p:extLst>
      <p:ext uri="{BB962C8B-B14F-4D97-AF65-F5344CB8AC3E}">
        <p14:creationId xmlns:p14="http://schemas.microsoft.com/office/powerpoint/2010/main" val="4489429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AE1516-DB7A-4253-BD8D-22BC98E3965B}" type="slidenum">
              <a:rPr lang="en-US"/>
              <a:pPr>
                <a:defRPr/>
              </a:pPr>
              <a:t>‹#›</a:t>
            </a:fld>
            <a:endParaRPr lang="en-US"/>
          </a:p>
        </p:txBody>
      </p:sp>
    </p:spTree>
    <p:extLst>
      <p:ext uri="{BB962C8B-B14F-4D97-AF65-F5344CB8AC3E}">
        <p14:creationId xmlns:p14="http://schemas.microsoft.com/office/powerpoint/2010/main" val="9779525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D6E603-990A-4899-B6C2-EF9E0BD4C506}" type="slidenum">
              <a:rPr lang="en-US"/>
              <a:pPr>
                <a:defRPr/>
              </a:pPr>
              <a:t>‹#›</a:t>
            </a:fld>
            <a:endParaRPr lang="en-US"/>
          </a:p>
        </p:txBody>
      </p:sp>
    </p:spTree>
    <p:extLst>
      <p:ext uri="{BB962C8B-B14F-4D97-AF65-F5344CB8AC3E}">
        <p14:creationId xmlns:p14="http://schemas.microsoft.com/office/powerpoint/2010/main" val="19860834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732331-0F2C-4757-AE68-9D2F0A9F03CC}" type="slidenum">
              <a:rPr lang="en-US"/>
              <a:pPr>
                <a:defRPr/>
              </a:pPr>
              <a:t>‹#›</a:t>
            </a:fld>
            <a:endParaRPr lang="en-US"/>
          </a:p>
        </p:txBody>
      </p:sp>
    </p:spTree>
    <p:extLst>
      <p:ext uri="{BB962C8B-B14F-4D97-AF65-F5344CB8AC3E}">
        <p14:creationId xmlns:p14="http://schemas.microsoft.com/office/powerpoint/2010/main" val="39734623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4A3542D9-BD72-4EF8-AD40-BA8B141915F0}" type="slidenum">
              <a:rPr lang="en-US"/>
              <a:pPr>
                <a:defRPr/>
              </a:pPr>
              <a:t>‹#›</a:t>
            </a:fld>
            <a:endParaRPr lang="en-US"/>
          </a:p>
        </p:txBody>
      </p:sp>
    </p:spTree>
    <p:extLst>
      <p:ext uri="{BB962C8B-B14F-4D97-AF65-F5344CB8AC3E}">
        <p14:creationId xmlns:p14="http://schemas.microsoft.com/office/powerpoint/2010/main" val="4135096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05A1E5E4-65C5-45DE-9BF1-71438A9475B1}"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87745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7E98CD-9277-45CC-87AA-C144B5F8ED3C}" type="slidenum">
              <a:rPr lang="en-US"/>
              <a:pPr>
                <a:defRPr/>
              </a:pPr>
              <a:t>‹#›</a:t>
            </a:fld>
            <a:endParaRPr lang="en-US"/>
          </a:p>
        </p:txBody>
      </p:sp>
    </p:spTree>
    <p:extLst>
      <p:ext uri="{BB962C8B-B14F-4D97-AF65-F5344CB8AC3E}">
        <p14:creationId xmlns:p14="http://schemas.microsoft.com/office/powerpoint/2010/main" val="34106139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CED7B21-3C59-4997-902E-19D465371C3D}" type="slidenum">
              <a:rPr lang="en-US"/>
              <a:pPr>
                <a:defRPr/>
              </a:pPr>
              <a:t>‹#›</a:t>
            </a:fld>
            <a:endParaRPr lang="en-US"/>
          </a:p>
        </p:txBody>
      </p:sp>
    </p:spTree>
    <p:extLst>
      <p:ext uri="{BB962C8B-B14F-4D97-AF65-F5344CB8AC3E}">
        <p14:creationId xmlns:p14="http://schemas.microsoft.com/office/powerpoint/2010/main" val="4670976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EB6CA9C-DC8A-4E11-BF43-367F1D3AFA9C}" type="slidenum">
              <a:rPr lang="en-US"/>
              <a:pPr>
                <a:defRPr/>
              </a:pPr>
              <a:t>‹#›</a:t>
            </a:fld>
            <a:endParaRPr lang="en-US"/>
          </a:p>
        </p:txBody>
      </p:sp>
    </p:spTree>
    <p:extLst>
      <p:ext uri="{BB962C8B-B14F-4D97-AF65-F5344CB8AC3E}">
        <p14:creationId xmlns:p14="http://schemas.microsoft.com/office/powerpoint/2010/main" val="18644226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53DA84AA-73C7-4275-8A6C-CE8C1D72FDDF}"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229067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6"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spcBef>
                <a:spcPct val="20000"/>
              </a:spcBef>
              <a:defRPr>
                <a:cs typeface="+mn-cs"/>
              </a:defRPr>
            </a:lvl1pPr>
          </a:lstStyle>
          <a:p>
            <a:pPr>
              <a:defRPr/>
            </a:pPr>
            <a:fld id="{C1DBF7EF-453E-4412-B533-135435139131}" type="slidenum">
              <a:rPr lang="en-US"/>
              <a:pPr>
                <a:defRPr/>
              </a:pPr>
              <a:t>‹#›</a:t>
            </a:fld>
            <a:endParaRPr lang="en-US"/>
          </a:p>
        </p:txBody>
      </p:sp>
    </p:spTree>
    <p:extLst>
      <p:ext uri="{BB962C8B-B14F-4D97-AF65-F5344CB8AC3E}">
        <p14:creationId xmlns:p14="http://schemas.microsoft.com/office/powerpoint/2010/main" val="4196501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5753A036-C81E-4606-B1AD-366D8E19658C}"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11" name="Date Placeholder 2"/>
          <p:cNvSpPr>
            <a:spLocks noGrp="1"/>
          </p:cNvSpPr>
          <p:nvPr>
            <p:ph type="dt" sz="half" idx="10"/>
          </p:nvPr>
        </p:nvSpPr>
        <p:spPr/>
        <p:txBody>
          <a:bodyPr/>
          <a:lstStyle>
            <a:lvl1pPr>
              <a:defRPr smtClean="0"/>
            </a:lvl1pPr>
          </a:lstStyle>
          <a:p>
            <a:pPr>
              <a:defRPr/>
            </a:pPr>
            <a:endParaRPr lang="en-US"/>
          </a:p>
        </p:txBody>
      </p:sp>
      <p:sp>
        <p:nvSpPr>
          <p:cNvPr id="12" name="Footer Placeholder 3"/>
          <p:cNvSpPr>
            <a:spLocks noGrp="1"/>
          </p:cNvSpPr>
          <p:nvPr>
            <p:ph type="ftr" sz="quarter" idx="11"/>
          </p:nvPr>
        </p:nvSpPr>
        <p:spPr/>
        <p:txBody>
          <a:bodyPr/>
          <a:lstStyle>
            <a:lvl1pPr>
              <a:defRPr smtClean="0"/>
            </a:lvl1pPr>
          </a:lstStyle>
          <a:p>
            <a:pPr>
              <a:defRPr/>
            </a:pPr>
            <a:endParaRPr lang="en-US"/>
          </a:p>
        </p:txBody>
      </p:sp>
      <p:sp>
        <p:nvSpPr>
          <p:cNvPr id="13" name="Slide Number Placeholder 4"/>
          <p:cNvSpPr>
            <a:spLocks noGrp="1"/>
          </p:cNvSpPr>
          <p:nvPr>
            <p:ph type="sldNum" sz="quarter" idx="12"/>
          </p:nvPr>
        </p:nvSpPr>
        <p:spPr/>
        <p:txBody>
          <a:bodyPr/>
          <a:lstStyle>
            <a:lvl1pPr>
              <a:defRPr smtClean="0"/>
            </a:lvl1pPr>
          </a:lstStyle>
          <a:p>
            <a:pPr>
              <a:defRPr/>
            </a:pPr>
            <a:fld id="{72EE4ED5-B586-4BA3-B53A-03AFBF996F74}" type="slidenum">
              <a:rPr lang="en-US"/>
              <a:pPr>
                <a:defRPr/>
              </a:pPr>
              <a:t>‹#›</a:t>
            </a:fld>
            <a:endParaRPr lang="en-US"/>
          </a:p>
        </p:txBody>
      </p:sp>
    </p:spTree>
    <p:extLst>
      <p:ext uri="{BB962C8B-B14F-4D97-AF65-F5344CB8AC3E}">
        <p14:creationId xmlns:p14="http://schemas.microsoft.com/office/powerpoint/2010/main" val="42591549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F393292F-5426-4FE5-BEC0-A565650946A8}" type="slidenum">
              <a:rPr lang="en-US"/>
              <a:pPr>
                <a:defRPr/>
              </a:pPr>
              <a:t>‹#›</a:t>
            </a:fld>
            <a:endParaRPr lang="en-US"/>
          </a:p>
        </p:txBody>
      </p:sp>
    </p:spTree>
    <p:extLst>
      <p:ext uri="{BB962C8B-B14F-4D97-AF65-F5344CB8AC3E}">
        <p14:creationId xmlns:p14="http://schemas.microsoft.com/office/powerpoint/2010/main" val="895069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77A113F-B194-422A-A937-D5D192574E48}" type="slidenum">
              <a:rPr lang="en-US"/>
              <a:pPr>
                <a:defRPr/>
              </a:pPr>
              <a:t>‹#›</a:t>
            </a:fld>
            <a:endParaRPr lang="en-US"/>
          </a:p>
        </p:txBody>
      </p:sp>
    </p:spTree>
    <p:extLst>
      <p:ext uri="{BB962C8B-B14F-4D97-AF65-F5344CB8AC3E}">
        <p14:creationId xmlns:p14="http://schemas.microsoft.com/office/powerpoint/2010/main" val="27250758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EFEC6C9-AEC1-4AFC-8FBE-31590B0E90A4}" type="slidenum">
              <a:rPr lang="en-US"/>
              <a:pPr>
                <a:defRPr/>
              </a:pPr>
              <a:t>‹#›</a:t>
            </a:fld>
            <a:endParaRPr lang="en-US"/>
          </a:p>
        </p:txBody>
      </p:sp>
    </p:spTree>
    <p:extLst>
      <p:ext uri="{BB962C8B-B14F-4D97-AF65-F5344CB8AC3E}">
        <p14:creationId xmlns:p14="http://schemas.microsoft.com/office/powerpoint/2010/main" val="26705167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DD3619-8F24-418B-9913-03873550C457}" type="slidenum">
              <a:rPr lang="en-US"/>
              <a:pPr>
                <a:defRPr/>
              </a:pPr>
              <a:t>‹#›</a:t>
            </a:fld>
            <a:endParaRPr lang="en-US"/>
          </a:p>
        </p:txBody>
      </p:sp>
    </p:spTree>
    <p:extLst>
      <p:ext uri="{BB962C8B-B14F-4D97-AF65-F5344CB8AC3E}">
        <p14:creationId xmlns:p14="http://schemas.microsoft.com/office/powerpoint/2010/main" val="3171521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7C4630-352C-418C-8FA2-8B6070C71E71}" type="slidenum">
              <a:rPr lang="en-US"/>
              <a:pPr>
                <a:defRPr/>
              </a:pPr>
              <a:t>‹#›</a:t>
            </a:fld>
            <a:endParaRPr lang="en-US"/>
          </a:p>
        </p:txBody>
      </p:sp>
    </p:spTree>
    <p:extLst>
      <p:ext uri="{BB962C8B-B14F-4D97-AF65-F5344CB8AC3E}">
        <p14:creationId xmlns:p14="http://schemas.microsoft.com/office/powerpoint/2010/main" val="1313650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8F1A9A22-844B-434E-969D-6317EBD617C8}" type="slidenum">
              <a:rPr lang="en-US"/>
              <a:pPr>
                <a:defRPr/>
              </a:pPr>
              <a:t>‹#›</a:t>
            </a:fld>
            <a:endParaRPr lang="en-US"/>
          </a:p>
        </p:txBody>
      </p:sp>
    </p:spTree>
    <p:extLst>
      <p:ext uri="{BB962C8B-B14F-4D97-AF65-F5344CB8AC3E}">
        <p14:creationId xmlns:p14="http://schemas.microsoft.com/office/powerpoint/2010/main" val="31219123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980D4D-C164-40C3-8FF0-905BE44662DD}" type="slidenum">
              <a:rPr lang="en-US"/>
              <a:pPr>
                <a:defRPr/>
              </a:pPr>
              <a:t>‹#›</a:t>
            </a:fld>
            <a:endParaRPr lang="en-US"/>
          </a:p>
        </p:txBody>
      </p:sp>
    </p:spTree>
    <p:extLst>
      <p:ext uri="{BB962C8B-B14F-4D97-AF65-F5344CB8AC3E}">
        <p14:creationId xmlns:p14="http://schemas.microsoft.com/office/powerpoint/2010/main" val="33138392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7B809A-98BB-4277-8E77-FD7FF362E07D}" type="slidenum">
              <a:rPr lang="en-US"/>
              <a:pPr>
                <a:defRPr/>
              </a:pPr>
              <a:t>‹#›</a:t>
            </a:fld>
            <a:endParaRPr lang="en-US"/>
          </a:p>
        </p:txBody>
      </p:sp>
    </p:spTree>
    <p:extLst>
      <p:ext uri="{BB962C8B-B14F-4D97-AF65-F5344CB8AC3E}">
        <p14:creationId xmlns:p14="http://schemas.microsoft.com/office/powerpoint/2010/main" val="18892136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0D9DE5-32A9-49CF-8E0C-636003870BA6}" type="slidenum">
              <a:rPr lang="en-US"/>
              <a:pPr>
                <a:defRPr/>
              </a:pPr>
              <a:t>‹#›</a:t>
            </a:fld>
            <a:endParaRPr lang="en-US"/>
          </a:p>
        </p:txBody>
      </p:sp>
    </p:spTree>
    <p:extLst>
      <p:ext uri="{BB962C8B-B14F-4D97-AF65-F5344CB8AC3E}">
        <p14:creationId xmlns:p14="http://schemas.microsoft.com/office/powerpoint/2010/main" val="2373218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8"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9" name="Slide Number Placeholder 5"/>
          <p:cNvSpPr>
            <a:spLocks noGrp="1"/>
          </p:cNvSpPr>
          <p:nvPr>
            <p:ph type="sldNum" sz="quarter" idx="12"/>
          </p:nvPr>
        </p:nvSpPr>
        <p:spPr/>
        <p:txBody>
          <a:bodyPr/>
          <a:lstStyle>
            <a:lvl1pPr>
              <a:spcBef>
                <a:spcPct val="20000"/>
              </a:spcBef>
              <a:defRPr>
                <a:cs typeface="+mn-cs"/>
              </a:defRPr>
            </a:lvl1pPr>
          </a:lstStyle>
          <a:p>
            <a:pPr>
              <a:defRPr/>
            </a:pPr>
            <a:fld id="{85FCDF83-B19A-4E3A-8AD3-0DFCDD83EF20}" type="slidenum">
              <a:rPr lang="en-US"/>
              <a:pPr>
                <a:defRPr/>
              </a:pPr>
              <a:t>‹#›</a:t>
            </a:fld>
            <a:endParaRPr lang="en-US"/>
          </a:p>
        </p:txBody>
      </p:sp>
    </p:spTree>
    <p:extLst>
      <p:ext uri="{BB962C8B-B14F-4D97-AF65-F5344CB8AC3E}">
        <p14:creationId xmlns:p14="http://schemas.microsoft.com/office/powerpoint/2010/main" val="21772780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01789E-D758-4892-8A19-B31C45D1FFA6}" type="slidenum">
              <a:rPr lang="en-US"/>
              <a:pPr>
                <a:defRPr/>
              </a:pPr>
              <a:t>‹#›</a:t>
            </a:fld>
            <a:endParaRPr lang="en-US"/>
          </a:p>
        </p:txBody>
      </p:sp>
    </p:spTree>
    <p:extLst>
      <p:ext uri="{BB962C8B-B14F-4D97-AF65-F5344CB8AC3E}">
        <p14:creationId xmlns:p14="http://schemas.microsoft.com/office/powerpoint/2010/main" val="31838341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5867F0-3BB3-42AE-812A-631422F75A30}" type="slidenum">
              <a:rPr lang="en-US"/>
              <a:pPr>
                <a:defRPr/>
              </a:pPr>
              <a:t>‹#›</a:t>
            </a:fld>
            <a:endParaRPr lang="en-US"/>
          </a:p>
        </p:txBody>
      </p:sp>
    </p:spTree>
    <p:extLst>
      <p:ext uri="{BB962C8B-B14F-4D97-AF65-F5344CB8AC3E}">
        <p14:creationId xmlns:p14="http://schemas.microsoft.com/office/powerpoint/2010/main" val="3392481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058DE90-0B89-4054-847E-717B74EF58FF}" type="slidenum">
              <a:rPr lang="en-US"/>
              <a:pPr>
                <a:defRPr/>
              </a:pPr>
              <a:t>‹#›</a:t>
            </a:fld>
            <a:endParaRPr lang="en-US"/>
          </a:p>
        </p:txBody>
      </p:sp>
    </p:spTree>
    <p:extLst>
      <p:ext uri="{BB962C8B-B14F-4D97-AF65-F5344CB8AC3E}">
        <p14:creationId xmlns:p14="http://schemas.microsoft.com/office/powerpoint/2010/main" val="36669507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CBA0AD-A2E7-43DF-AFEF-D451A5A2EC7C}" type="slidenum">
              <a:rPr lang="en-US"/>
              <a:pPr>
                <a:defRPr/>
              </a:pPr>
              <a:t>‹#›</a:t>
            </a:fld>
            <a:endParaRPr lang="en-US"/>
          </a:p>
        </p:txBody>
      </p:sp>
    </p:spTree>
    <p:extLst>
      <p:ext uri="{BB962C8B-B14F-4D97-AF65-F5344CB8AC3E}">
        <p14:creationId xmlns:p14="http://schemas.microsoft.com/office/powerpoint/2010/main" val="7078968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0B08BE-0686-4B1F-AF61-1543B122EACD}" type="slidenum">
              <a:rPr lang="en-US"/>
              <a:pPr>
                <a:defRPr/>
              </a:pPr>
              <a:t>‹#›</a:t>
            </a:fld>
            <a:endParaRPr lang="en-US"/>
          </a:p>
        </p:txBody>
      </p:sp>
    </p:spTree>
    <p:extLst>
      <p:ext uri="{BB962C8B-B14F-4D97-AF65-F5344CB8AC3E}">
        <p14:creationId xmlns:p14="http://schemas.microsoft.com/office/powerpoint/2010/main" val="4674223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396646-AE9F-4DC0-95B7-5F3A378D48CA}" type="slidenum">
              <a:rPr lang="en-US"/>
              <a:pPr>
                <a:defRPr/>
              </a:pPr>
              <a:t>‹#›</a:t>
            </a:fld>
            <a:endParaRPr lang="en-US"/>
          </a:p>
        </p:txBody>
      </p:sp>
    </p:spTree>
    <p:extLst>
      <p:ext uri="{BB962C8B-B14F-4D97-AF65-F5344CB8AC3E}">
        <p14:creationId xmlns:p14="http://schemas.microsoft.com/office/powerpoint/2010/main" val="21123711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8DD35-D369-44B4-A4C6-BABC5FEB846D}" type="slidenum">
              <a:rPr lang="en-US"/>
              <a:pPr>
                <a:defRPr/>
              </a:pPr>
              <a:t>‹#›</a:t>
            </a:fld>
            <a:endParaRPr lang="en-US"/>
          </a:p>
        </p:txBody>
      </p:sp>
    </p:spTree>
    <p:extLst>
      <p:ext uri="{BB962C8B-B14F-4D97-AF65-F5344CB8AC3E}">
        <p14:creationId xmlns:p14="http://schemas.microsoft.com/office/powerpoint/2010/main" val="38717965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5F914843-2555-48BD-B8E1-CA83B5DE782F}" type="slidenum">
              <a:rPr lang="en-US"/>
              <a:pPr>
                <a:defRPr/>
              </a:pPr>
              <a:t>‹#›</a:t>
            </a:fld>
            <a:endParaRPr lang="en-US"/>
          </a:p>
        </p:txBody>
      </p:sp>
    </p:spTree>
    <p:extLst>
      <p:ext uri="{BB962C8B-B14F-4D97-AF65-F5344CB8AC3E}">
        <p14:creationId xmlns:p14="http://schemas.microsoft.com/office/powerpoint/2010/main" val="28262014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D0BB29C1-4730-431B-BCD7-A740CA1324B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70285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5EED67-EE32-436A-AB13-9CD8D4CD164C}" type="slidenum">
              <a:rPr lang="en-US"/>
              <a:pPr>
                <a:defRPr/>
              </a:pPr>
              <a:t>‹#›</a:t>
            </a:fld>
            <a:endParaRPr lang="en-US"/>
          </a:p>
        </p:txBody>
      </p:sp>
    </p:spTree>
    <p:extLst>
      <p:ext uri="{BB962C8B-B14F-4D97-AF65-F5344CB8AC3E}">
        <p14:creationId xmlns:p14="http://schemas.microsoft.com/office/powerpoint/2010/main" val="1074998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r" eaLnBrk="1" fontAlgn="base" hangingPunct="1">
              <a:spcBef>
                <a:spcPct val="0"/>
              </a:spcBef>
              <a:spcAft>
                <a:spcPct val="0"/>
              </a:spcAft>
              <a:defRPr/>
            </a:pPr>
            <a:fld id="{DB97A5C6-442E-49B0-ADE2-21768BB9F022}" type="slidenum">
              <a:rPr lang="en-US" altLang="en-US" sz="1400" smtClean="0">
                <a:solidFill>
                  <a:srgbClr val="898989"/>
                </a:solidFill>
                <a:latin typeface="Calibri" pitchFamily="34" charset="0"/>
                <a:cs typeface="Arial" pitchFamily="34" charset="0"/>
              </a:rPr>
              <a:pPr algn="r" eaLnBrk="1" fontAlgn="base" hangingPunct="1">
                <a:spcBef>
                  <a:spcPct val="0"/>
                </a:spcBef>
                <a:spcAft>
                  <a:spcPct val="0"/>
                </a:spcAft>
                <a:defRPr/>
              </a:pPr>
              <a:t>‹#›</a:t>
            </a:fld>
            <a:endParaRPr lang="en-US" altLang="en-US" sz="1400">
              <a:solidFill>
                <a:srgbClr val="898989"/>
              </a:solidFill>
              <a:latin typeface="Calibri" pitchFamily="34" charset="0"/>
              <a:cs typeface="Arial"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altLang="en-US" sz="4800">
                <a:solidFill>
                  <a:srgbClr val="FFFFFF"/>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7113899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B08652-6870-429B-AC98-BD9316E4D24F}" type="slidenum">
              <a:rPr lang="en-US"/>
              <a:pPr>
                <a:defRPr/>
              </a:pPr>
              <a:t>‹#›</a:t>
            </a:fld>
            <a:endParaRPr lang="en-US"/>
          </a:p>
        </p:txBody>
      </p:sp>
    </p:spTree>
    <p:extLst>
      <p:ext uri="{BB962C8B-B14F-4D97-AF65-F5344CB8AC3E}">
        <p14:creationId xmlns:p14="http://schemas.microsoft.com/office/powerpoint/2010/main" val="17335612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A0C1DD-42DC-4776-A5D7-18AF98E51B85}" type="slidenum">
              <a:rPr lang="en-US"/>
              <a:pPr>
                <a:defRPr/>
              </a:pPr>
              <a:t>‹#›</a:t>
            </a:fld>
            <a:endParaRPr lang="en-US"/>
          </a:p>
        </p:txBody>
      </p:sp>
    </p:spTree>
    <p:extLst>
      <p:ext uri="{BB962C8B-B14F-4D97-AF65-F5344CB8AC3E}">
        <p14:creationId xmlns:p14="http://schemas.microsoft.com/office/powerpoint/2010/main" val="25016325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6835AE97-58F7-4E56-9BEB-E97C298F5C1A}"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23899966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786B1925-FA51-4846-B845-4D6C7492CF10}" type="slidenum">
              <a:rPr lang="en-US"/>
              <a:pPr>
                <a:defRPr/>
              </a:pPr>
              <a:t>‹#›</a:t>
            </a:fld>
            <a:endParaRPr lang="en-US"/>
          </a:p>
        </p:txBody>
      </p:sp>
    </p:spTree>
    <p:extLst>
      <p:ext uri="{BB962C8B-B14F-4D97-AF65-F5344CB8AC3E}">
        <p14:creationId xmlns:p14="http://schemas.microsoft.com/office/powerpoint/2010/main" val="24212706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C1D645-B36E-4425-AE39-80E91923344B}" type="slidenum">
              <a:rPr lang="en-US"/>
              <a:pPr>
                <a:defRPr/>
              </a:pPr>
              <a:t>‹#›</a:t>
            </a:fld>
            <a:endParaRPr lang="en-US"/>
          </a:p>
        </p:txBody>
      </p:sp>
    </p:spTree>
    <p:extLst>
      <p:ext uri="{BB962C8B-B14F-4D97-AF65-F5344CB8AC3E}">
        <p14:creationId xmlns:p14="http://schemas.microsoft.com/office/powerpoint/2010/main" val="29163862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F40C40-8842-4666-B847-982F2FCC0E1B}" type="slidenum">
              <a:rPr lang="en-US"/>
              <a:pPr>
                <a:defRPr/>
              </a:pPr>
              <a:t>‹#›</a:t>
            </a:fld>
            <a:endParaRPr lang="en-US"/>
          </a:p>
        </p:txBody>
      </p:sp>
    </p:spTree>
    <p:extLst>
      <p:ext uri="{BB962C8B-B14F-4D97-AF65-F5344CB8AC3E}">
        <p14:creationId xmlns:p14="http://schemas.microsoft.com/office/powerpoint/2010/main" val="9104148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558A45-2804-4D54-BC68-27A506C07ABB}" type="slidenum">
              <a:rPr lang="en-US"/>
              <a:pPr>
                <a:defRPr/>
              </a:pPr>
              <a:t>‹#›</a:t>
            </a:fld>
            <a:endParaRPr lang="en-US"/>
          </a:p>
        </p:txBody>
      </p:sp>
    </p:spTree>
    <p:extLst>
      <p:ext uri="{BB962C8B-B14F-4D97-AF65-F5344CB8AC3E}">
        <p14:creationId xmlns:p14="http://schemas.microsoft.com/office/powerpoint/2010/main" val="27550064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E5E1C2-6BC7-46AA-BE8F-E6E4E06E8305}" type="slidenum">
              <a:rPr lang="en-US"/>
              <a:pPr>
                <a:defRPr/>
              </a:pPr>
              <a:t>‹#›</a:t>
            </a:fld>
            <a:endParaRPr lang="en-US"/>
          </a:p>
        </p:txBody>
      </p:sp>
    </p:spTree>
    <p:extLst>
      <p:ext uri="{BB962C8B-B14F-4D97-AF65-F5344CB8AC3E}">
        <p14:creationId xmlns:p14="http://schemas.microsoft.com/office/powerpoint/2010/main" val="26462597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C87FEF58-AA44-4C91-8B32-F34C325993D4}" type="datetimeFigureOut">
              <a:rPr lang="en-US"/>
              <a:pPr>
                <a:defRPr/>
              </a:pPr>
              <a:t>10/6/2018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D9ED1016-4978-4495-8100-D949D63AD41E}" type="slidenum">
              <a:rPr lang="en-US"/>
              <a:pPr>
                <a:defRPr/>
              </a:pPr>
              <a:t>‹#›</a:t>
            </a:fld>
            <a:endParaRPr lang="en-US"/>
          </a:p>
        </p:txBody>
      </p:sp>
    </p:spTree>
    <p:extLst>
      <p:ext uri="{BB962C8B-B14F-4D97-AF65-F5344CB8AC3E}">
        <p14:creationId xmlns:p14="http://schemas.microsoft.com/office/powerpoint/2010/main" val="16908577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FF78D735-7F87-428C-93D3-1EF443C1FFAD}" type="datetimeFigureOut">
              <a:rPr lang="en-US"/>
              <a:pPr>
                <a:defRPr/>
              </a:pPr>
              <a:t>10/6/2018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BEDB96DA-48DD-4E96-AA98-75A3A58DF703}" type="slidenum">
              <a:rPr lang="en-US"/>
              <a:pPr>
                <a:defRPr/>
              </a:pPr>
              <a:t>‹#›</a:t>
            </a:fld>
            <a:endParaRPr lang="en-US"/>
          </a:p>
        </p:txBody>
      </p:sp>
    </p:spTree>
    <p:extLst>
      <p:ext uri="{BB962C8B-B14F-4D97-AF65-F5344CB8AC3E}">
        <p14:creationId xmlns:p14="http://schemas.microsoft.com/office/powerpoint/2010/main" val="2261722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altLang="en-US" sz="4800">
                <a:solidFill>
                  <a:srgbClr val="FFFFFF"/>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338"/>
            <a:ext cx="590550" cy="365125"/>
          </a:xfrm>
        </p:spPr>
        <p:txBody>
          <a:bodyPr/>
          <a:lstStyle>
            <a:lvl1pPr>
              <a:spcBef>
                <a:spcPct val="20000"/>
              </a:spcBef>
              <a:defRPr sz="1400">
                <a:cs typeface="+mn-cs"/>
              </a:defRPr>
            </a:lvl1pPr>
          </a:lstStyle>
          <a:p>
            <a:pPr>
              <a:defRPr/>
            </a:pPr>
            <a:fld id="{6603C51B-F1CE-46F9-B586-21CD1BA411AF}" type="slidenum">
              <a:rPr lang="en-US"/>
              <a:pPr>
                <a:defRPr/>
              </a:pPr>
              <a:t>‹#›</a:t>
            </a:fld>
            <a:endParaRPr lang="en-US"/>
          </a:p>
        </p:txBody>
      </p:sp>
    </p:spTree>
    <p:extLst>
      <p:ext uri="{BB962C8B-B14F-4D97-AF65-F5344CB8AC3E}">
        <p14:creationId xmlns:p14="http://schemas.microsoft.com/office/powerpoint/2010/main" val="1068075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A9E41142-9E09-49FB-A430-D95317700EBB}" type="datetimeFigureOut">
              <a:rPr lang="en-US"/>
              <a:pPr>
                <a:defRPr/>
              </a:pPr>
              <a:t>10/6/2018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23C6B99A-9C0E-486C-B051-4D22E75DCF9C}" type="slidenum">
              <a:rPr lang="en-US"/>
              <a:pPr>
                <a:defRPr/>
              </a:pPr>
              <a:t>‹#›</a:t>
            </a:fld>
            <a:endParaRPr lang="en-US"/>
          </a:p>
        </p:txBody>
      </p:sp>
    </p:spTree>
    <p:extLst>
      <p:ext uri="{BB962C8B-B14F-4D97-AF65-F5344CB8AC3E}">
        <p14:creationId xmlns:p14="http://schemas.microsoft.com/office/powerpoint/2010/main" val="19409046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0FCF3CDC-CF9C-4039-90A2-7FB075D63F08}" type="datetimeFigureOut">
              <a:rPr lang="en-US"/>
              <a:pPr>
                <a:defRPr/>
              </a:pPr>
              <a:t>10/6/2018</a:t>
            </a:fld>
            <a:endParaRPr lang="en-US"/>
          </a:p>
        </p:txBody>
      </p:sp>
      <p:sp>
        <p:nvSpPr>
          <p:cNvPr id="6" name="Footer Placeholder 5"/>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95C2E78A-04A1-4D04-90DA-C92FA0D77AA2}" type="slidenum">
              <a:rPr lang="en-US"/>
              <a:pPr>
                <a:defRPr/>
              </a:pPr>
              <a:t>‹#›</a:t>
            </a:fld>
            <a:endParaRPr lang="en-US"/>
          </a:p>
        </p:txBody>
      </p:sp>
    </p:spTree>
    <p:extLst>
      <p:ext uri="{BB962C8B-B14F-4D97-AF65-F5344CB8AC3E}">
        <p14:creationId xmlns:p14="http://schemas.microsoft.com/office/powerpoint/2010/main" val="23115629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EC57CC97-C52A-4781-B5FD-95C116CCA766}" type="datetimeFigureOut">
              <a:rPr lang="en-US"/>
              <a:pPr>
                <a:defRPr/>
              </a:pPr>
              <a:t>10/6/2018</a:t>
            </a:fld>
            <a:endParaRPr lang="en-US"/>
          </a:p>
        </p:txBody>
      </p:sp>
      <p:sp>
        <p:nvSpPr>
          <p:cNvPr id="8" name="Footer Placeholder 7"/>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D97B7087-B594-4306-8A6F-B3DF749F9D38}" type="slidenum">
              <a:rPr lang="en-US"/>
              <a:pPr>
                <a:defRPr/>
              </a:pPr>
              <a:t>‹#›</a:t>
            </a:fld>
            <a:endParaRPr lang="en-US"/>
          </a:p>
        </p:txBody>
      </p:sp>
    </p:spTree>
    <p:extLst>
      <p:ext uri="{BB962C8B-B14F-4D97-AF65-F5344CB8AC3E}">
        <p14:creationId xmlns:p14="http://schemas.microsoft.com/office/powerpoint/2010/main" val="14541418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31B5490E-3506-4A26-B6A0-EB86EA2C346F}" type="datetimeFigureOut">
              <a:rPr lang="en-US"/>
              <a:pPr>
                <a:defRPr/>
              </a:pPr>
              <a:t>10/6/2018</a:t>
            </a:fld>
            <a:endParaRPr lang="en-US"/>
          </a:p>
        </p:txBody>
      </p:sp>
      <p:sp>
        <p:nvSpPr>
          <p:cNvPr id="4" name="Footer Placeholder 3"/>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434C5E3C-A78E-4745-A907-B9B17537A5D4}" type="slidenum">
              <a:rPr lang="en-US"/>
              <a:pPr>
                <a:defRPr/>
              </a:pPr>
              <a:t>‹#›</a:t>
            </a:fld>
            <a:endParaRPr lang="en-US"/>
          </a:p>
        </p:txBody>
      </p:sp>
    </p:spTree>
    <p:extLst>
      <p:ext uri="{BB962C8B-B14F-4D97-AF65-F5344CB8AC3E}">
        <p14:creationId xmlns:p14="http://schemas.microsoft.com/office/powerpoint/2010/main" val="32334082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779DC4D5-525E-4B5F-9B46-D4F572FA5F86}" type="datetimeFigureOut">
              <a:rPr lang="en-US"/>
              <a:pPr>
                <a:defRPr/>
              </a:pPr>
              <a:t>10/6/2018</a:t>
            </a:fld>
            <a:endParaRPr lang="en-US"/>
          </a:p>
        </p:txBody>
      </p:sp>
      <p:sp>
        <p:nvSpPr>
          <p:cNvPr id="3" name="Footer Placeholder 2"/>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4C9A5EE6-0250-411C-A7D9-5F8D45B46574}" type="slidenum">
              <a:rPr lang="en-US"/>
              <a:pPr>
                <a:defRPr/>
              </a:pPr>
              <a:t>‹#›</a:t>
            </a:fld>
            <a:endParaRPr lang="en-US"/>
          </a:p>
        </p:txBody>
      </p:sp>
    </p:spTree>
    <p:extLst>
      <p:ext uri="{BB962C8B-B14F-4D97-AF65-F5344CB8AC3E}">
        <p14:creationId xmlns:p14="http://schemas.microsoft.com/office/powerpoint/2010/main" val="2486050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8E0982AC-A29E-430A-B50F-D359BA26B44E}" type="datetimeFigureOut">
              <a:rPr lang="en-US"/>
              <a:pPr>
                <a:defRPr/>
              </a:pPr>
              <a:t>10/6/2018</a:t>
            </a:fld>
            <a:endParaRPr lang="en-US"/>
          </a:p>
        </p:txBody>
      </p:sp>
      <p:sp>
        <p:nvSpPr>
          <p:cNvPr id="6" name="Footer Placeholder 5"/>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3B536A85-09E0-4458-ABB6-A95B8F1B8D8E}" type="slidenum">
              <a:rPr lang="en-US"/>
              <a:pPr>
                <a:defRPr/>
              </a:pPr>
              <a:t>‹#›</a:t>
            </a:fld>
            <a:endParaRPr lang="en-US"/>
          </a:p>
        </p:txBody>
      </p:sp>
    </p:spTree>
    <p:extLst>
      <p:ext uri="{BB962C8B-B14F-4D97-AF65-F5344CB8AC3E}">
        <p14:creationId xmlns:p14="http://schemas.microsoft.com/office/powerpoint/2010/main" val="33996063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C8DD5200-BC09-465B-A9EF-0E2E27604F97}" type="datetimeFigureOut">
              <a:rPr lang="en-US"/>
              <a:pPr>
                <a:defRPr/>
              </a:pPr>
              <a:t>10/6/2018</a:t>
            </a:fld>
            <a:endParaRPr lang="en-US"/>
          </a:p>
        </p:txBody>
      </p:sp>
      <p:sp>
        <p:nvSpPr>
          <p:cNvPr id="6" name="Footer Placeholder 5"/>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727CF423-A065-4A34-B95C-2E25A16CDEFA}" type="slidenum">
              <a:rPr lang="en-US"/>
              <a:pPr>
                <a:defRPr/>
              </a:pPr>
              <a:t>‹#›</a:t>
            </a:fld>
            <a:endParaRPr lang="en-US"/>
          </a:p>
        </p:txBody>
      </p:sp>
    </p:spTree>
    <p:extLst>
      <p:ext uri="{BB962C8B-B14F-4D97-AF65-F5344CB8AC3E}">
        <p14:creationId xmlns:p14="http://schemas.microsoft.com/office/powerpoint/2010/main" val="19961390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F60299FD-FC7D-421F-B867-C103FCAF635C}" type="datetimeFigureOut">
              <a:rPr lang="en-US"/>
              <a:pPr>
                <a:defRPr/>
              </a:pPr>
              <a:t>10/6/2018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029B1C8D-1594-44E0-B2E4-F60230F7EAF0}" type="slidenum">
              <a:rPr lang="en-US"/>
              <a:pPr>
                <a:defRPr/>
              </a:pPr>
              <a:t>‹#›</a:t>
            </a:fld>
            <a:endParaRPr lang="en-US"/>
          </a:p>
        </p:txBody>
      </p:sp>
    </p:spTree>
    <p:extLst>
      <p:ext uri="{BB962C8B-B14F-4D97-AF65-F5344CB8AC3E}">
        <p14:creationId xmlns:p14="http://schemas.microsoft.com/office/powerpoint/2010/main" val="13389149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1098CE01-E72E-46C9-9196-021A161D2171}" type="datetimeFigureOut">
              <a:rPr lang="en-US"/>
              <a:pPr>
                <a:defRPr/>
              </a:pPr>
              <a:t>10/6/2018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F050BA44-D15D-4881-B23D-79115832C604}" type="slidenum">
              <a:rPr lang="en-US"/>
              <a:pPr>
                <a:defRPr/>
              </a:pPr>
              <a:t>‹#›</a:t>
            </a:fld>
            <a:endParaRPr lang="en-US"/>
          </a:p>
        </p:txBody>
      </p:sp>
    </p:spTree>
    <p:extLst>
      <p:ext uri="{BB962C8B-B14F-4D97-AF65-F5344CB8AC3E}">
        <p14:creationId xmlns:p14="http://schemas.microsoft.com/office/powerpoint/2010/main" val="29551474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0886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6"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spcBef>
                <a:spcPct val="20000"/>
              </a:spcBef>
              <a:defRPr>
                <a:cs typeface="+mn-cs"/>
              </a:defRPr>
            </a:lvl1pPr>
          </a:lstStyle>
          <a:p>
            <a:pPr>
              <a:defRPr/>
            </a:pPr>
            <a:fld id="{DB42120B-950B-464D-96B3-BEB623734907}" type="slidenum">
              <a:rPr lang="en-US"/>
              <a:pPr>
                <a:defRPr/>
              </a:pPr>
              <a:t>‹#›</a:t>
            </a:fld>
            <a:endParaRPr lang="en-US"/>
          </a:p>
        </p:txBody>
      </p:sp>
    </p:spTree>
    <p:extLst>
      <p:ext uri="{BB962C8B-B14F-4D97-AF65-F5344CB8AC3E}">
        <p14:creationId xmlns:p14="http://schemas.microsoft.com/office/powerpoint/2010/main" val="22948271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2960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5717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4511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7D33B1-D434-46F4-9DA7-97619A562FC9}" type="datetimeFigureOut">
              <a:rPr lang="en-US" smtClean="0">
                <a:solidFill>
                  <a:prstClr val="black">
                    <a:tint val="75000"/>
                  </a:prstClr>
                </a:solidFill>
              </a:rPr>
              <a:pPr/>
              <a:t>10/6/2018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63757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sp>
        <p:nvSpPr>
          <p:cNvPr id="8" name="Rectangle 7"/>
          <p:cNvSpPr/>
          <p:nvPr userDrawn="1"/>
        </p:nvSpPr>
        <p:spPr>
          <a:xfrm>
            <a:off x="4060" y="0"/>
            <a:ext cx="9135879" cy="6019800"/>
          </a:xfrm>
          <a:prstGeom prst="rect">
            <a:avLst/>
          </a:prstGeom>
          <a:solidFill>
            <a:srgbClr val="FFFFCC">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6858000" y="6324600"/>
            <a:ext cx="2133600" cy="365125"/>
          </a:xfrm>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3939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D33B1-D434-46F4-9DA7-97619A562FC9}" type="datetimeFigureOut">
              <a:rPr lang="en-US" smtClean="0">
                <a:solidFill>
                  <a:prstClr val="black">
                    <a:tint val="75000"/>
                  </a:prstClr>
                </a:solidFill>
              </a:rPr>
              <a:pPr/>
              <a:t>10/6/2018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43356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84963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9634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11345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790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6"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spcBef>
                <a:spcPct val="20000"/>
              </a:spcBef>
              <a:defRPr>
                <a:cs typeface="+mn-cs"/>
              </a:defRPr>
            </a:lvl1pPr>
          </a:lstStyle>
          <a:p>
            <a:pPr>
              <a:defRPr/>
            </a:pPr>
            <a:fld id="{20DAD77F-6D8B-4FC0-86D6-53D4774A6219}" type="slidenum">
              <a:rPr lang="en-US"/>
              <a:pPr>
                <a:defRPr/>
              </a:pPr>
              <a:t>‹#›</a:t>
            </a:fld>
            <a:endParaRPr lang="en-US"/>
          </a:p>
        </p:txBody>
      </p:sp>
    </p:spTree>
    <p:extLst>
      <p:ext uri="{BB962C8B-B14F-4D97-AF65-F5344CB8AC3E}">
        <p14:creationId xmlns:p14="http://schemas.microsoft.com/office/powerpoint/2010/main" val="35113187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21180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1120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7750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92556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7D33B1-D434-46F4-9DA7-97619A562FC9}" type="datetimeFigureOut">
              <a:rPr lang="en-US" smtClean="0">
                <a:solidFill>
                  <a:prstClr val="black">
                    <a:tint val="75000"/>
                  </a:prstClr>
                </a:solidFill>
              </a:rPr>
              <a:pPr/>
              <a:t>10/6/2018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933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sp>
        <p:nvSpPr>
          <p:cNvPr id="8" name="Rectangle 7"/>
          <p:cNvSpPr/>
          <p:nvPr userDrawn="1"/>
        </p:nvSpPr>
        <p:spPr>
          <a:xfrm>
            <a:off x="4060" y="0"/>
            <a:ext cx="9135879" cy="6019800"/>
          </a:xfrm>
          <a:prstGeom prst="rect">
            <a:avLst/>
          </a:prstGeom>
          <a:solidFill>
            <a:srgbClr val="FFFFCC">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6858000" y="6324600"/>
            <a:ext cx="2133600" cy="365125"/>
          </a:xfrm>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0419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D33B1-D434-46F4-9DA7-97619A562FC9}" type="datetimeFigureOut">
              <a:rPr lang="en-US" smtClean="0">
                <a:solidFill>
                  <a:prstClr val="black">
                    <a:tint val="75000"/>
                  </a:prstClr>
                </a:solidFill>
              </a:rPr>
              <a:pPr/>
              <a:t>10/6/2018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4756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41120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0997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5721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7.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6" Type="http://schemas.openxmlformats.org/officeDocument/2006/relationships/image" Target="../media/image20.png"/><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19.png"/><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18.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7.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6" Type="http://schemas.openxmlformats.org/officeDocument/2006/relationships/image" Target="../media/image20.png"/><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image" Target="../media/image19.png"/><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18.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17.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6" Type="http://schemas.openxmlformats.org/officeDocument/2006/relationships/image" Target="../media/image20.png"/><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image" Target="../media/image19.png"/><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18.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7.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6" Type="http://schemas.openxmlformats.org/officeDocument/2006/relationships/image" Target="../media/image20.png"/><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image" Target="../media/image19.png"/><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image" Target="../media/image18.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7.pn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6" Type="http://schemas.openxmlformats.org/officeDocument/2006/relationships/image" Target="../media/image20.png"/><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image" Target="../media/image19.png"/><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image" Target="../media/image18.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17.pn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6" Type="http://schemas.openxmlformats.org/officeDocument/2006/relationships/image" Target="../media/image20.png"/><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image" Target="../media/image19.png"/><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image" Target="../media/image18.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17.pn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6" Type="http://schemas.openxmlformats.org/officeDocument/2006/relationships/image" Target="../media/image20.png"/><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image" Target="../media/image19.png"/><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image" Target="../media/image18.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17.pn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6" Type="http://schemas.openxmlformats.org/officeDocument/2006/relationships/image" Target="../media/image20.png"/><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image" Target="../media/image19.png"/><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image" Target="../media/image18.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image" Target="../media/image17.png"/><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6" Type="http://schemas.openxmlformats.org/officeDocument/2006/relationships/image" Target="../media/image20.png"/><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image" Target="../media/image19.png"/><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image" Target="../media/image18.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image" Target="../media/image17.png"/><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6" Type="http://schemas.openxmlformats.org/officeDocument/2006/relationships/image" Target="../media/image20.png"/><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5" Type="http://schemas.openxmlformats.org/officeDocument/2006/relationships/image" Target="../media/image19.png"/><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image" Target="../media/image18.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1.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7.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6" Type="http://schemas.openxmlformats.org/officeDocument/2006/relationships/image" Target="../media/image20.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19.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spcBef>
                <a:spcPct val="0"/>
              </a:spcBef>
              <a:defRPr sz="1200">
                <a:solidFill>
                  <a:srgbClr val="898989"/>
                </a:solidFill>
                <a:latin typeface="Calibri" pitchFamily="34" charset="0"/>
                <a:cs typeface="Arial" pitchFamily="34" charset="0"/>
              </a:defRPr>
            </a:lvl1pPr>
          </a:lstStyle>
          <a:p>
            <a:pPr fontAlgn="base">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spcBef>
                <a:spcPct val="0"/>
              </a:spcBef>
              <a:defRPr sz="1200">
                <a:solidFill>
                  <a:srgbClr val="898989"/>
                </a:solidFill>
                <a:latin typeface="Calibri" pitchFamily="34" charset="0"/>
                <a:cs typeface="Arial" pitchFamily="34" charset="0"/>
              </a:defRPr>
            </a:lvl1pPr>
          </a:lstStyle>
          <a:p>
            <a:pPr fontAlgn="base">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spcBef>
                <a:spcPct val="0"/>
              </a:spcBef>
              <a:defRPr sz="1200">
                <a:solidFill>
                  <a:srgbClr val="898989"/>
                </a:solidFill>
                <a:latin typeface="Calibri" pitchFamily="34" charset="0"/>
                <a:cs typeface="Arial" pitchFamily="34" charset="0"/>
              </a:defRPr>
            </a:lvl1pPr>
          </a:lstStyle>
          <a:p>
            <a:pPr fontAlgn="base">
              <a:spcAft>
                <a:spcPct val="0"/>
              </a:spcAft>
              <a:defRPr/>
            </a:pPr>
            <a:fld id="{DF34CB82-1761-4C2E-A328-F108DF6667F3}" type="slidenum">
              <a:rPr lang="en-US"/>
              <a:pPr fontAlgn="base">
                <a:spcAft>
                  <a:spcPct val="0"/>
                </a:spcAft>
                <a:defRPr/>
              </a:pPr>
              <a:t>‹#›</a:t>
            </a:fld>
            <a:endParaRPr lang="en-US"/>
          </a:p>
        </p:txBody>
      </p:sp>
    </p:spTree>
    <p:extLst>
      <p:ext uri="{BB962C8B-B14F-4D97-AF65-F5344CB8AC3E}">
        <p14:creationId xmlns:p14="http://schemas.microsoft.com/office/powerpoint/2010/main" val="8451818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3074"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smtClean="0">
                <a:solidFill>
                  <a:schemeClr val="tx2"/>
                </a:solidFill>
                <a:latin typeface="Arial" pitchFamily="34" charset="0"/>
              </a:defRPr>
            </a:lvl1pPr>
          </a:lstStyle>
          <a:p>
            <a:pPr fontAlgn="base">
              <a:spcAft>
                <a:spcPct val="0"/>
              </a:spcAft>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smtClean="0">
                <a:solidFill>
                  <a:schemeClr val="tx2"/>
                </a:solidFill>
                <a:latin typeface="Arial" pitchFamily="34" charset="0"/>
              </a:defRPr>
            </a:lvl1pPr>
          </a:lstStyle>
          <a:p>
            <a:pPr algn="ctr" fontAlgn="base">
              <a:spcAft>
                <a:spcPct val="0"/>
              </a:spcAft>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smtClean="0">
                <a:solidFill>
                  <a:schemeClr val="tx2"/>
                </a:solidFill>
                <a:latin typeface="Arial" pitchFamily="34" charset="0"/>
              </a:defRPr>
            </a:lvl1pPr>
          </a:lstStyle>
          <a:p>
            <a:pPr fontAlgn="base">
              <a:spcAft>
                <a:spcPct val="0"/>
              </a:spcAft>
              <a:defRPr/>
            </a:pPr>
            <a:fld id="{85C33061-A165-491C-80DF-AB3CFBD16C7F}" type="slidenum">
              <a:rPr lang="en-US">
                <a:solidFill>
                  <a:srgbClr val="482400"/>
                </a:solidFill>
              </a:rPr>
              <a:pPr fontAlgn="base">
                <a:spcAft>
                  <a:spcPct val="0"/>
                </a:spcAft>
                <a:defRPr/>
              </a:pPr>
              <a:t>‹#›</a:t>
            </a:fld>
            <a:endParaRPr lang="en-US">
              <a:solidFill>
                <a:srgbClr val="482400"/>
              </a:solidFill>
            </a:endParaRPr>
          </a:p>
        </p:txBody>
      </p:sp>
      <p:pic>
        <p:nvPicPr>
          <p:cNvPr id="3079"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695526855"/>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2050" name="Picture 2" descr="Expbann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smtClean="0">
                <a:solidFill>
                  <a:schemeClr val="tx2"/>
                </a:solidFill>
                <a:latin typeface="Arial" pitchFamily="34" charset="0"/>
              </a:defRPr>
            </a:lvl1pPr>
          </a:lstStyle>
          <a:p>
            <a:pPr fontAlgn="base">
              <a:spcAft>
                <a:spcPct val="0"/>
              </a:spcAft>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smtClean="0">
                <a:solidFill>
                  <a:schemeClr val="tx2"/>
                </a:solidFill>
                <a:latin typeface="Arial" pitchFamily="34" charset="0"/>
              </a:defRPr>
            </a:lvl1pPr>
          </a:lstStyle>
          <a:p>
            <a:pPr algn="ctr" fontAlgn="base">
              <a:spcAft>
                <a:spcPct val="0"/>
              </a:spcAft>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smtClean="0">
                <a:solidFill>
                  <a:schemeClr val="tx2"/>
                </a:solidFill>
                <a:latin typeface="Arial" pitchFamily="34" charset="0"/>
              </a:defRPr>
            </a:lvl1pPr>
          </a:lstStyle>
          <a:p>
            <a:pPr fontAlgn="base">
              <a:spcAft>
                <a:spcPct val="0"/>
              </a:spcAft>
              <a:defRPr/>
            </a:pPr>
            <a:fld id="{8A8846A3-8F3B-4BFC-A755-2A2BACAA079C}" type="slidenum">
              <a:rPr lang="en-US">
                <a:solidFill>
                  <a:srgbClr val="482400"/>
                </a:solidFill>
              </a:rPr>
              <a:pPr fontAlgn="base">
                <a:spcAft>
                  <a:spcPct val="0"/>
                </a:spcAft>
                <a:defRPr/>
              </a:pPr>
              <a:t>‹#›</a:t>
            </a:fld>
            <a:endParaRPr lang="en-US">
              <a:solidFill>
                <a:srgbClr val="482400"/>
              </a:solidFill>
            </a:endParaRPr>
          </a:p>
        </p:txBody>
      </p:sp>
      <p:pic>
        <p:nvPicPr>
          <p:cNvPr id="2055" name="Picture 7" descr="EXPHORS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522625207"/>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2050" name="Picture 2" descr="Expbann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smtClean="0">
                <a:solidFill>
                  <a:schemeClr val="tx2"/>
                </a:solidFill>
                <a:latin typeface="Arial" pitchFamily="34" charset="0"/>
              </a:defRPr>
            </a:lvl1pPr>
          </a:lstStyle>
          <a:p>
            <a:pPr fontAlgn="base">
              <a:spcAft>
                <a:spcPct val="0"/>
              </a:spcAft>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smtClean="0">
                <a:solidFill>
                  <a:schemeClr val="tx2"/>
                </a:solidFill>
                <a:latin typeface="Arial" pitchFamily="34" charset="0"/>
              </a:defRPr>
            </a:lvl1pPr>
          </a:lstStyle>
          <a:p>
            <a:pPr algn="ctr" fontAlgn="base">
              <a:spcAft>
                <a:spcPct val="0"/>
              </a:spcAft>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smtClean="0">
                <a:solidFill>
                  <a:schemeClr val="tx2"/>
                </a:solidFill>
                <a:latin typeface="Arial" pitchFamily="34" charset="0"/>
              </a:defRPr>
            </a:lvl1pPr>
          </a:lstStyle>
          <a:p>
            <a:pPr fontAlgn="base">
              <a:spcAft>
                <a:spcPct val="0"/>
              </a:spcAft>
              <a:defRPr/>
            </a:pPr>
            <a:fld id="{8A8846A3-8F3B-4BFC-A755-2A2BACAA079C}" type="slidenum">
              <a:rPr lang="en-US">
                <a:solidFill>
                  <a:srgbClr val="482400"/>
                </a:solidFill>
              </a:rPr>
              <a:pPr fontAlgn="base">
                <a:spcAft>
                  <a:spcPct val="0"/>
                </a:spcAft>
                <a:defRPr/>
              </a:pPr>
              <a:t>‹#›</a:t>
            </a:fld>
            <a:endParaRPr lang="en-US">
              <a:solidFill>
                <a:srgbClr val="482400"/>
              </a:solidFill>
            </a:endParaRPr>
          </a:p>
        </p:txBody>
      </p:sp>
      <p:pic>
        <p:nvPicPr>
          <p:cNvPr id="2055" name="Picture 7" descr="EXPHORS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410476989"/>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fontAlgn="base">
              <a:spcBef>
                <a:spcPct val="0"/>
              </a:spcBef>
              <a:spcAft>
                <a:spcPct val="0"/>
              </a:spcAft>
              <a:defRPr/>
            </a:pPr>
            <a:endParaRPr lang="en-US">
              <a:cs typeface="Arial" pitchFamily="34" charset="0"/>
              <a:sym typeface="Arial"/>
              <a:rtl val="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defRPr/>
            </a:pPr>
            <a:endParaRPr lang="en-US">
              <a:cs typeface="Arial" pitchFamily="34" charset="0"/>
              <a:sym typeface="Arial"/>
              <a:rtl val="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fontAlgn="base">
              <a:spcBef>
                <a:spcPct val="0"/>
              </a:spcBef>
              <a:spcAft>
                <a:spcPct val="0"/>
              </a:spcAft>
              <a:defRPr/>
            </a:pPr>
            <a:fld id="{93F132D0-B9FB-4D2F-954A-A85B317AF16D}" type="slidenum">
              <a:rPr lang="en-US">
                <a:cs typeface="Arial" pitchFamily="34" charset="0"/>
                <a:sym typeface="Arial"/>
                <a:rtl val="0"/>
              </a:rPr>
              <a:pPr fontAlgn="base">
                <a:spcBef>
                  <a:spcPct val="0"/>
                </a:spcBef>
                <a:spcAft>
                  <a:spcPct val="0"/>
                </a:spcAft>
                <a:defRPr/>
              </a:pPr>
              <a:t>‹#›</a:t>
            </a:fld>
            <a:endParaRPr lang="en-US">
              <a:cs typeface="Arial" pitchFamily="34" charset="0"/>
              <a:sym typeface="Arial"/>
              <a:rtl val="0"/>
            </a:endParaRPr>
          </a:p>
        </p:txBody>
      </p:sp>
    </p:spTree>
    <p:extLst>
      <p:ext uri="{BB962C8B-B14F-4D97-AF65-F5344CB8AC3E}">
        <p14:creationId xmlns:p14="http://schemas.microsoft.com/office/powerpoint/2010/main" val="2370048141"/>
      </p:ext>
    </p:extLst>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2050" name="Picture 2" descr="Expbann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smtClean="0">
                <a:solidFill>
                  <a:schemeClr val="tx2"/>
                </a:solidFill>
                <a:latin typeface="Arial" pitchFamily="34" charset="0"/>
              </a:defRPr>
            </a:lvl1pPr>
          </a:lstStyle>
          <a:p>
            <a:pPr fontAlgn="base">
              <a:spcAft>
                <a:spcPct val="0"/>
              </a:spcAft>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smtClean="0">
                <a:solidFill>
                  <a:schemeClr val="tx2"/>
                </a:solidFill>
                <a:latin typeface="Arial" pitchFamily="34" charset="0"/>
              </a:defRPr>
            </a:lvl1pPr>
          </a:lstStyle>
          <a:p>
            <a:pPr algn="ctr" fontAlgn="base">
              <a:spcAft>
                <a:spcPct val="0"/>
              </a:spcAft>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smtClean="0">
                <a:solidFill>
                  <a:schemeClr val="tx2"/>
                </a:solidFill>
                <a:latin typeface="Arial" pitchFamily="34" charset="0"/>
              </a:defRPr>
            </a:lvl1pPr>
          </a:lstStyle>
          <a:p>
            <a:pPr fontAlgn="base">
              <a:spcAft>
                <a:spcPct val="0"/>
              </a:spcAft>
              <a:defRPr/>
            </a:pPr>
            <a:fld id="{8A8846A3-8F3B-4BFC-A755-2A2BACAA079C}" type="slidenum">
              <a:rPr lang="en-US">
                <a:solidFill>
                  <a:srgbClr val="482400"/>
                </a:solidFill>
              </a:rPr>
              <a:pPr fontAlgn="base">
                <a:spcAft>
                  <a:spcPct val="0"/>
                </a:spcAft>
                <a:defRPr/>
              </a:pPr>
              <a:t>‹#›</a:t>
            </a:fld>
            <a:endParaRPr lang="en-US">
              <a:solidFill>
                <a:srgbClr val="482400"/>
              </a:solidFill>
            </a:endParaRPr>
          </a:p>
        </p:txBody>
      </p:sp>
      <p:pic>
        <p:nvPicPr>
          <p:cNvPr id="2055" name="Picture 7" descr="EXPHORS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199039152"/>
      </p:ext>
    </p:extLst>
  </p:cSld>
  <p:clrMap bg1="lt1" tx1="dk1" bg2="lt2" tx2="dk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 id="2147484231"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3074"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smtClean="0">
                <a:solidFill>
                  <a:schemeClr val="tx2"/>
                </a:solidFill>
                <a:latin typeface="Arial" pitchFamily="34" charset="0"/>
              </a:defRPr>
            </a:lvl1pPr>
          </a:lstStyle>
          <a:p>
            <a:pPr fontAlgn="base">
              <a:spcAft>
                <a:spcPct val="0"/>
              </a:spcAft>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smtClean="0">
                <a:solidFill>
                  <a:schemeClr val="tx2"/>
                </a:solidFill>
                <a:latin typeface="Arial" pitchFamily="34" charset="0"/>
              </a:defRPr>
            </a:lvl1pPr>
          </a:lstStyle>
          <a:p>
            <a:pPr algn="ctr" fontAlgn="base">
              <a:spcAft>
                <a:spcPct val="0"/>
              </a:spcAft>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smtClean="0">
                <a:solidFill>
                  <a:schemeClr val="tx2"/>
                </a:solidFill>
                <a:latin typeface="Arial" pitchFamily="34" charset="0"/>
              </a:defRPr>
            </a:lvl1pPr>
          </a:lstStyle>
          <a:p>
            <a:pPr fontAlgn="base">
              <a:spcAft>
                <a:spcPct val="0"/>
              </a:spcAft>
              <a:defRPr/>
            </a:pPr>
            <a:fld id="{85C33061-A165-491C-80DF-AB3CFBD16C7F}" type="slidenum">
              <a:rPr lang="en-US">
                <a:solidFill>
                  <a:srgbClr val="482400"/>
                </a:solidFill>
              </a:rPr>
              <a:pPr fontAlgn="base">
                <a:spcAft>
                  <a:spcPct val="0"/>
                </a:spcAft>
                <a:defRPr/>
              </a:pPr>
              <a:t>‹#›</a:t>
            </a:fld>
            <a:endParaRPr lang="en-US">
              <a:solidFill>
                <a:srgbClr val="482400"/>
              </a:solidFill>
            </a:endParaRPr>
          </a:p>
        </p:txBody>
      </p:sp>
      <p:pic>
        <p:nvPicPr>
          <p:cNvPr id="3079"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4225073476"/>
      </p:ext>
    </p:extLst>
  </p:cSld>
  <p:clrMap bg1="lt1" tx1="dk1" bg2="lt2" tx2="dk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3074"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smtClean="0">
                <a:solidFill>
                  <a:schemeClr val="tx2"/>
                </a:solidFill>
                <a:latin typeface="Arial" pitchFamily="34" charset="0"/>
              </a:defRPr>
            </a:lvl1pPr>
          </a:lstStyle>
          <a:p>
            <a:pPr fontAlgn="base">
              <a:spcAft>
                <a:spcPct val="0"/>
              </a:spcAft>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smtClean="0">
                <a:solidFill>
                  <a:schemeClr val="tx2"/>
                </a:solidFill>
                <a:latin typeface="Arial" pitchFamily="34" charset="0"/>
              </a:defRPr>
            </a:lvl1pPr>
          </a:lstStyle>
          <a:p>
            <a:pPr algn="ctr" fontAlgn="base">
              <a:spcAft>
                <a:spcPct val="0"/>
              </a:spcAft>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smtClean="0">
                <a:solidFill>
                  <a:schemeClr val="tx2"/>
                </a:solidFill>
                <a:latin typeface="Arial" pitchFamily="34" charset="0"/>
              </a:defRPr>
            </a:lvl1pPr>
          </a:lstStyle>
          <a:p>
            <a:pPr fontAlgn="base">
              <a:spcAft>
                <a:spcPct val="0"/>
              </a:spcAft>
              <a:defRPr/>
            </a:pPr>
            <a:fld id="{85C33061-A165-491C-80DF-AB3CFBD16C7F}" type="slidenum">
              <a:rPr lang="en-US">
                <a:solidFill>
                  <a:srgbClr val="482400"/>
                </a:solidFill>
              </a:rPr>
              <a:pPr fontAlgn="base">
                <a:spcAft>
                  <a:spcPct val="0"/>
                </a:spcAft>
                <a:defRPr/>
              </a:pPr>
              <a:t>‹#›</a:t>
            </a:fld>
            <a:endParaRPr lang="en-US">
              <a:solidFill>
                <a:srgbClr val="482400"/>
              </a:solidFill>
            </a:endParaRPr>
          </a:p>
        </p:txBody>
      </p:sp>
      <p:pic>
        <p:nvPicPr>
          <p:cNvPr id="3079"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664052502"/>
      </p:ext>
    </p:extLst>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3074"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smtClean="0">
                <a:solidFill>
                  <a:schemeClr val="tx2"/>
                </a:solidFill>
                <a:latin typeface="Arial" pitchFamily="34" charset="0"/>
              </a:defRPr>
            </a:lvl1pPr>
          </a:lstStyle>
          <a:p>
            <a:pPr fontAlgn="base">
              <a:spcAft>
                <a:spcPct val="0"/>
              </a:spcAft>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smtClean="0">
                <a:solidFill>
                  <a:schemeClr val="tx2"/>
                </a:solidFill>
                <a:latin typeface="Arial" pitchFamily="34" charset="0"/>
              </a:defRPr>
            </a:lvl1pPr>
          </a:lstStyle>
          <a:p>
            <a:pPr algn="ctr" fontAlgn="base">
              <a:spcAft>
                <a:spcPct val="0"/>
              </a:spcAft>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smtClean="0">
                <a:solidFill>
                  <a:schemeClr val="tx2"/>
                </a:solidFill>
                <a:latin typeface="Arial" pitchFamily="34" charset="0"/>
              </a:defRPr>
            </a:lvl1pPr>
          </a:lstStyle>
          <a:p>
            <a:pPr fontAlgn="base">
              <a:spcAft>
                <a:spcPct val="0"/>
              </a:spcAft>
              <a:defRPr/>
            </a:pPr>
            <a:fld id="{85C33061-A165-491C-80DF-AB3CFBD16C7F}" type="slidenum">
              <a:rPr lang="en-US">
                <a:solidFill>
                  <a:srgbClr val="482400"/>
                </a:solidFill>
              </a:rPr>
              <a:pPr fontAlgn="base">
                <a:spcAft>
                  <a:spcPct val="0"/>
                </a:spcAft>
                <a:defRPr/>
              </a:pPr>
              <a:t>‹#›</a:t>
            </a:fld>
            <a:endParaRPr lang="en-US">
              <a:solidFill>
                <a:srgbClr val="482400"/>
              </a:solidFill>
            </a:endParaRPr>
          </a:p>
        </p:txBody>
      </p:sp>
      <p:pic>
        <p:nvPicPr>
          <p:cNvPr id="3079"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760381516"/>
      </p:ext>
    </p:extLst>
  </p:cSld>
  <p:clrMap bg1="lt1" tx1="dk1" bg2="lt2" tx2="dk2" accent1="accent1" accent2="accent2" accent3="accent3" accent4="accent4" accent5="accent5" accent6="accent6" hlink="hlink" folHlink="folHlink"/>
  <p:sldLayoutIdLst>
    <p:sldLayoutId id="2147484257" r:id="rId1"/>
    <p:sldLayoutId id="2147484258" r:id="rId2"/>
    <p:sldLayoutId id="2147484259" r:id="rId3"/>
    <p:sldLayoutId id="2147484260" r:id="rId4"/>
    <p:sldLayoutId id="2147484261" r:id="rId5"/>
    <p:sldLayoutId id="2147484262" r:id="rId6"/>
    <p:sldLayoutId id="2147484263" r:id="rId7"/>
    <p:sldLayoutId id="2147484264" r:id="rId8"/>
    <p:sldLayoutId id="2147484265" r:id="rId9"/>
    <p:sldLayoutId id="2147484266" r:id="rId10"/>
    <p:sldLayoutId id="2147484267"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3074"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smtClean="0">
                <a:solidFill>
                  <a:schemeClr val="tx2"/>
                </a:solidFill>
                <a:latin typeface="Arial" pitchFamily="34" charset="0"/>
              </a:defRPr>
            </a:lvl1pPr>
          </a:lstStyle>
          <a:p>
            <a:pPr fontAlgn="base">
              <a:spcAft>
                <a:spcPct val="0"/>
              </a:spcAft>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smtClean="0">
                <a:solidFill>
                  <a:schemeClr val="tx2"/>
                </a:solidFill>
                <a:latin typeface="Arial" pitchFamily="34" charset="0"/>
              </a:defRPr>
            </a:lvl1pPr>
          </a:lstStyle>
          <a:p>
            <a:pPr algn="ctr" fontAlgn="base">
              <a:spcAft>
                <a:spcPct val="0"/>
              </a:spcAft>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smtClean="0">
                <a:solidFill>
                  <a:schemeClr val="tx2"/>
                </a:solidFill>
                <a:latin typeface="Arial" pitchFamily="34" charset="0"/>
              </a:defRPr>
            </a:lvl1pPr>
          </a:lstStyle>
          <a:p>
            <a:pPr fontAlgn="base">
              <a:spcAft>
                <a:spcPct val="0"/>
              </a:spcAft>
              <a:defRPr/>
            </a:pPr>
            <a:fld id="{85C33061-A165-491C-80DF-AB3CFBD16C7F}" type="slidenum">
              <a:rPr lang="en-US">
                <a:solidFill>
                  <a:srgbClr val="482400"/>
                </a:solidFill>
              </a:rPr>
              <a:pPr fontAlgn="base">
                <a:spcAft>
                  <a:spcPct val="0"/>
                </a:spcAft>
                <a:defRPr/>
              </a:pPr>
              <a:t>‹#›</a:t>
            </a:fld>
            <a:endParaRPr lang="en-US">
              <a:solidFill>
                <a:srgbClr val="482400"/>
              </a:solidFill>
            </a:endParaRPr>
          </a:p>
        </p:txBody>
      </p:sp>
      <p:pic>
        <p:nvPicPr>
          <p:cNvPr id="3079"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4060589735"/>
      </p:ext>
    </p:extLst>
  </p:cSld>
  <p:clrMap bg1="lt1" tx1="dk1" bg2="lt2" tx2="dk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3074"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smtClean="0">
                <a:solidFill>
                  <a:schemeClr val="tx2"/>
                </a:solidFill>
                <a:latin typeface="Arial" pitchFamily="34" charset="0"/>
              </a:defRPr>
            </a:lvl1pPr>
          </a:lstStyle>
          <a:p>
            <a:pPr fontAlgn="base">
              <a:spcAft>
                <a:spcPct val="0"/>
              </a:spcAft>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smtClean="0">
                <a:solidFill>
                  <a:schemeClr val="tx2"/>
                </a:solidFill>
                <a:latin typeface="Arial" pitchFamily="34" charset="0"/>
              </a:defRPr>
            </a:lvl1pPr>
          </a:lstStyle>
          <a:p>
            <a:pPr algn="ctr" fontAlgn="base">
              <a:spcAft>
                <a:spcPct val="0"/>
              </a:spcAft>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smtClean="0">
                <a:solidFill>
                  <a:schemeClr val="tx2"/>
                </a:solidFill>
                <a:latin typeface="Arial" pitchFamily="34" charset="0"/>
              </a:defRPr>
            </a:lvl1pPr>
          </a:lstStyle>
          <a:p>
            <a:pPr fontAlgn="base">
              <a:spcAft>
                <a:spcPct val="0"/>
              </a:spcAft>
              <a:defRPr/>
            </a:pPr>
            <a:fld id="{85C33061-A165-491C-80DF-AB3CFBD16C7F}" type="slidenum">
              <a:rPr lang="en-US">
                <a:solidFill>
                  <a:srgbClr val="482400"/>
                </a:solidFill>
              </a:rPr>
              <a:pPr fontAlgn="base">
                <a:spcAft>
                  <a:spcPct val="0"/>
                </a:spcAft>
                <a:defRPr/>
              </a:pPr>
              <a:t>‹#›</a:t>
            </a:fld>
            <a:endParaRPr lang="en-US">
              <a:solidFill>
                <a:srgbClr val="482400"/>
              </a:solidFill>
            </a:endParaRPr>
          </a:p>
        </p:txBody>
      </p:sp>
      <p:pic>
        <p:nvPicPr>
          <p:cNvPr id="3079"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557032328"/>
      </p:ext>
    </p:extLst>
  </p:cSld>
  <p:clrMap bg1="lt1" tx1="dk1" bg2="lt2" tx2="dk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 id="2147484286" r:id="rId6"/>
    <p:sldLayoutId id="2147484287" r:id="rId7"/>
    <p:sldLayoutId id="2147484288" r:id="rId8"/>
    <p:sldLayoutId id="2147484289" r:id="rId9"/>
    <p:sldLayoutId id="2147484290" r:id="rId10"/>
    <p:sldLayoutId id="2147484291"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3DE61F54-4594-4BF8-97C0-7D10E931E16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8960913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3074"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smtClean="0">
                <a:solidFill>
                  <a:schemeClr val="tx2"/>
                </a:solidFill>
                <a:latin typeface="Arial" pitchFamily="34" charset="0"/>
              </a:defRPr>
            </a:lvl1pPr>
          </a:lstStyle>
          <a:p>
            <a:pPr fontAlgn="base">
              <a:spcAft>
                <a:spcPct val="0"/>
              </a:spcAft>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smtClean="0">
                <a:solidFill>
                  <a:schemeClr val="tx2"/>
                </a:solidFill>
                <a:latin typeface="Arial" pitchFamily="34" charset="0"/>
              </a:defRPr>
            </a:lvl1pPr>
          </a:lstStyle>
          <a:p>
            <a:pPr algn="ctr" fontAlgn="base">
              <a:spcAft>
                <a:spcPct val="0"/>
              </a:spcAft>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smtClean="0">
                <a:solidFill>
                  <a:schemeClr val="tx2"/>
                </a:solidFill>
                <a:latin typeface="Arial" pitchFamily="34" charset="0"/>
              </a:defRPr>
            </a:lvl1pPr>
          </a:lstStyle>
          <a:p>
            <a:pPr fontAlgn="base">
              <a:spcAft>
                <a:spcPct val="0"/>
              </a:spcAft>
              <a:defRPr/>
            </a:pPr>
            <a:fld id="{85C33061-A165-491C-80DF-AB3CFBD16C7F}" type="slidenum">
              <a:rPr lang="en-US">
                <a:solidFill>
                  <a:srgbClr val="482400"/>
                </a:solidFill>
              </a:rPr>
              <a:pPr fontAlgn="base">
                <a:spcAft>
                  <a:spcPct val="0"/>
                </a:spcAft>
                <a:defRPr/>
              </a:pPr>
              <a:t>‹#›</a:t>
            </a:fld>
            <a:endParaRPr lang="en-US">
              <a:solidFill>
                <a:srgbClr val="482400"/>
              </a:solidFill>
            </a:endParaRPr>
          </a:p>
        </p:txBody>
      </p:sp>
      <p:pic>
        <p:nvPicPr>
          <p:cNvPr id="3079"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4233823257"/>
      </p:ext>
    </p:extLst>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20F172-1258-48AD-8EC8-10B9C766090E}" type="datetimeFigureOut">
              <a:rPr lang="en-US" smtClean="0">
                <a:solidFill>
                  <a:prstClr val="black">
                    <a:tint val="75000"/>
                  </a:prstClr>
                </a:solidFill>
                <a:cs typeface="Arial"/>
                <a:sym typeface="Arial"/>
                <a:rtl val="0"/>
              </a:rPr>
              <a:pPr/>
              <a:t>10/6/2018</a:t>
            </a:fld>
            <a:endParaRPr lang="en-US" dirty="0">
              <a:solidFill>
                <a:prstClr val="black">
                  <a:tint val="75000"/>
                </a:prstClr>
              </a:solidFill>
              <a:cs typeface="Arial"/>
              <a:sym typeface="Arial"/>
              <a:rtl val="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cs typeface="Arial"/>
              <a:sym typeface="Arial"/>
              <a:rtl val="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A8345F-E820-4DFC-88DA-F5EC0B3D2922}" type="slidenum">
              <a:rPr lang="en-US" smtClean="0">
                <a:solidFill>
                  <a:prstClr val="black">
                    <a:tint val="75000"/>
                  </a:prstClr>
                </a:solidFill>
                <a:cs typeface="Arial"/>
                <a:sym typeface="Arial"/>
                <a:rtl val="0"/>
              </a:rPr>
              <a:pPr/>
              <a:t>‹#›</a:t>
            </a:fld>
            <a:endParaRPr lang="en-US" dirty="0">
              <a:solidFill>
                <a:prstClr val="black">
                  <a:tint val="75000"/>
                </a:prstClr>
              </a:solidFill>
              <a:cs typeface="Arial"/>
              <a:sym typeface="Arial"/>
              <a:rtl val="0"/>
            </a:endParaRPr>
          </a:p>
        </p:txBody>
      </p:sp>
    </p:spTree>
    <p:extLst>
      <p:ext uri="{BB962C8B-B14F-4D97-AF65-F5344CB8AC3E}">
        <p14:creationId xmlns:p14="http://schemas.microsoft.com/office/powerpoint/2010/main" val="1650980109"/>
      </p:ext>
    </p:extLst>
  </p:cSld>
  <p:clrMap bg1="lt1" tx1="dk1" bg2="lt2" tx2="dk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sym typeface="Arial"/>
              <a:rtl val="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sym typeface="Arial"/>
              <a:rtl val="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9F0E8F9A-AEBF-436B-990B-526F6E5BD9E3}" type="slidenum">
              <a:rPr lang="en-US">
                <a:cs typeface="Arial" pitchFamily="34" charset="0"/>
                <a:sym typeface="Arial"/>
                <a:rtl val="0"/>
              </a:rPr>
              <a:pPr fontAlgn="base">
                <a:spcBef>
                  <a:spcPct val="0"/>
                </a:spcBef>
                <a:spcAft>
                  <a:spcPct val="0"/>
                </a:spcAft>
                <a:defRPr/>
              </a:pPr>
              <a:t>‹#›</a:t>
            </a:fld>
            <a:endParaRPr lang="en-US">
              <a:cs typeface="Arial" pitchFamily="34" charset="0"/>
              <a:sym typeface="Arial"/>
              <a:rtl val="0"/>
            </a:endParaRPr>
          </a:p>
        </p:txBody>
      </p:sp>
    </p:spTree>
    <p:extLst>
      <p:ext uri="{BB962C8B-B14F-4D97-AF65-F5344CB8AC3E}">
        <p14:creationId xmlns:p14="http://schemas.microsoft.com/office/powerpoint/2010/main" val="328051445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cs typeface="Arial" charset="0"/>
              </a:defRPr>
            </a:lvl1pPr>
          </a:lstStyle>
          <a:p>
            <a:pPr fontAlgn="base">
              <a:spcBef>
                <a:spcPct val="0"/>
              </a:spcBef>
              <a:spcAft>
                <a:spcPct val="0"/>
              </a:spcAft>
              <a:defRPr/>
            </a:pPr>
            <a:fld id="{149C7F68-413D-42E6-A80E-C164A6A179D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10717624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3074"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pitchFamily="34" charset="0"/>
              </a:defRPr>
            </a:lvl1pPr>
          </a:lstStyle>
          <a:p>
            <a:pPr fontAlgn="base">
              <a:spcAft>
                <a:spcPct val="0"/>
              </a:spcAft>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pitchFamily="34" charset="0"/>
              </a:defRPr>
            </a:lvl1pPr>
          </a:lstStyle>
          <a:p>
            <a:pPr algn="ctr" fontAlgn="base">
              <a:spcAft>
                <a:spcPct val="0"/>
              </a:spcAft>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pitchFamily="34" charset="0"/>
              </a:defRPr>
            </a:lvl1pPr>
          </a:lstStyle>
          <a:p>
            <a:pPr fontAlgn="base">
              <a:spcAft>
                <a:spcPct val="0"/>
              </a:spcAft>
              <a:defRPr/>
            </a:pPr>
            <a:fld id="{E1B01BE6-F315-4389-9619-6ED1B25DA01D}" type="slidenum">
              <a:rPr lang="en-US"/>
              <a:pPr fontAlgn="base">
                <a:spcAft>
                  <a:spcPct val="0"/>
                </a:spcAft>
                <a:defRPr/>
              </a:pPr>
              <a:t>‹#›</a:t>
            </a:fld>
            <a:endParaRPr lang="en-US"/>
          </a:p>
        </p:txBody>
      </p:sp>
      <p:pic>
        <p:nvPicPr>
          <p:cNvPr id="3079"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87591878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fontAlgn="base">
              <a:spcBef>
                <a:spcPct val="0"/>
              </a:spcBef>
              <a:spcAft>
                <a:spcPct val="0"/>
              </a:spcAft>
              <a:defRPr/>
            </a:pPr>
            <a:fld id="{23554D67-AB65-4EF5-9579-01791DF4443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78422837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E37D93CC-B959-405A-9B9F-1F287C1F30AC}" type="datetimeFigureOut">
              <a:rPr lang="en-US"/>
              <a:pPr>
                <a:defRPr/>
              </a:pPr>
              <a:t>10/6/2018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A8F052AE-8A27-49B2-866F-07E782A60494}" type="slidenum">
              <a:rPr lang="en-US"/>
              <a:pPr>
                <a:defRPr/>
              </a:pPr>
              <a:t>‹#›</a:t>
            </a:fld>
            <a:endParaRPr lang="en-US"/>
          </a:p>
        </p:txBody>
      </p:sp>
    </p:spTree>
    <p:extLst>
      <p:ext uri="{BB962C8B-B14F-4D97-AF65-F5344CB8AC3E}">
        <p14:creationId xmlns:p14="http://schemas.microsoft.com/office/powerpoint/2010/main" val="380798601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D33B1-D434-46F4-9DA7-97619A562FC9}" type="datetimeFigureOut">
              <a:rPr lang="en-US" smtClean="0">
                <a:solidFill>
                  <a:prstClr val="black">
                    <a:tint val="75000"/>
                  </a:prstClr>
                </a:solidFill>
              </a:rPr>
              <a:pPr/>
              <a:t>10/6/2018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1739546"/>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D33B1-D434-46F4-9DA7-97619A562FC9}" type="datetimeFigureOut">
              <a:rPr lang="en-US" smtClean="0">
                <a:solidFill>
                  <a:prstClr val="black">
                    <a:tint val="75000"/>
                  </a:prstClr>
                </a:solidFill>
              </a:rPr>
              <a:pPr/>
              <a:t>10/6/2018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2830969"/>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jpg"/><Relationship Id="rId18" Type="http://schemas.openxmlformats.org/officeDocument/2006/relationships/image" Target="../media/image46.jpeg"/><Relationship Id="rId3" Type="http://schemas.openxmlformats.org/officeDocument/2006/relationships/image" Target="../media/image31.jpeg"/><Relationship Id="rId7" Type="http://schemas.openxmlformats.org/officeDocument/2006/relationships/image" Target="../media/image35.png"/><Relationship Id="rId12" Type="http://schemas.openxmlformats.org/officeDocument/2006/relationships/image" Target="../media/image40.jpg"/><Relationship Id="rId17" Type="http://schemas.openxmlformats.org/officeDocument/2006/relationships/image" Target="../media/image45.png"/><Relationship Id="rId2" Type="http://schemas.openxmlformats.org/officeDocument/2006/relationships/image" Target="../media/image30.jpeg"/><Relationship Id="rId16" Type="http://schemas.openxmlformats.org/officeDocument/2006/relationships/image" Target="../media/image44.jpeg"/><Relationship Id="rId20" Type="http://schemas.openxmlformats.org/officeDocument/2006/relationships/image" Target="../media/image48.png"/><Relationship Id="rId1" Type="http://schemas.openxmlformats.org/officeDocument/2006/relationships/slideLayout" Target="../slideLayouts/slideLayout17.xml"/><Relationship Id="rId6" Type="http://schemas.openxmlformats.org/officeDocument/2006/relationships/image" Target="../media/image34.png"/><Relationship Id="rId11" Type="http://schemas.openxmlformats.org/officeDocument/2006/relationships/image" Target="../media/image39.jpe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47.jpeg"/><Relationship Id="rId4" Type="http://schemas.openxmlformats.org/officeDocument/2006/relationships/image" Target="../media/image32.jpeg"/><Relationship Id="rId9" Type="http://schemas.openxmlformats.org/officeDocument/2006/relationships/image" Target="../media/image37.png"/><Relationship Id="rId14" Type="http://schemas.openxmlformats.org/officeDocument/2006/relationships/image" Target="../media/image42.jpeg"/></Relationships>
</file>

<file path=ppt/slides/_rels/slide12.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2.jpeg"/><Relationship Id="rId21" Type="http://schemas.openxmlformats.org/officeDocument/2006/relationships/image" Target="../media/image65.png"/><Relationship Id="rId7" Type="http://schemas.openxmlformats.org/officeDocument/2006/relationships/image" Target="../media/image51.jpeg"/><Relationship Id="rId12" Type="http://schemas.openxmlformats.org/officeDocument/2006/relationships/image" Target="../media/image56.jpeg"/><Relationship Id="rId17"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17.xml"/><Relationship Id="rId6" Type="http://schemas.openxmlformats.org/officeDocument/2006/relationships/image" Target="../media/image50.jpeg"/><Relationship Id="rId11" Type="http://schemas.openxmlformats.org/officeDocument/2006/relationships/image" Target="../media/image55.png"/><Relationship Id="rId5" Type="http://schemas.openxmlformats.org/officeDocument/2006/relationships/image" Target="../media/image49.jpeg"/><Relationship Id="rId15" Type="http://schemas.openxmlformats.org/officeDocument/2006/relationships/image" Target="../media/image59.png"/><Relationship Id="rId23" Type="http://schemas.openxmlformats.org/officeDocument/2006/relationships/image" Target="../media/image67.png"/><Relationship Id="rId10" Type="http://schemas.openxmlformats.org/officeDocument/2006/relationships/image" Target="../media/image54.jpeg"/><Relationship Id="rId19" Type="http://schemas.openxmlformats.org/officeDocument/2006/relationships/image" Target="../media/image63.png"/><Relationship Id="rId4" Type="http://schemas.openxmlformats.org/officeDocument/2006/relationships/image" Target="../media/image43.pn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6.png"/></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png"/><Relationship Id="rId3" Type="http://schemas.openxmlformats.org/officeDocument/2006/relationships/image" Target="../media/image59.png"/><Relationship Id="rId7" Type="http://schemas.openxmlformats.org/officeDocument/2006/relationships/image" Target="../media/image66.png"/><Relationship Id="rId12" Type="http://schemas.openxmlformats.org/officeDocument/2006/relationships/image" Target="../media/image70.png"/><Relationship Id="rId17" Type="http://schemas.openxmlformats.org/officeDocument/2006/relationships/hyperlink" Target="https://biblehub.com/2_chronicles/24-21.htm" TargetMode="External"/><Relationship Id="rId2" Type="http://schemas.openxmlformats.org/officeDocument/2006/relationships/image" Target="../media/image55.png"/><Relationship Id="rId16" Type="http://schemas.openxmlformats.org/officeDocument/2006/relationships/image" Target="../media/image74.png"/><Relationship Id="rId1" Type="http://schemas.openxmlformats.org/officeDocument/2006/relationships/slideLayout" Target="../slideLayouts/slideLayout17.xml"/><Relationship Id="rId6" Type="http://schemas.openxmlformats.org/officeDocument/2006/relationships/image" Target="../media/image64.png"/><Relationship Id="rId11" Type="http://schemas.openxmlformats.org/officeDocument/2006/relationships/image" Target="../media/image69.jpeg"/><Relationship Id="rId5" Type="http://schemas.openxmlformats.org/officeDocument/2006/relationships/image" Target="../media/image61.pn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60.png"/><Relationship Id="rId9" Type="http://schemas.openxmlformats.org/officeDocument/2006/relationships/image" Target="../media/image56.jpeg"/><Relationship Id="rId14"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xml"/><Relationship Id="rId1" Type="http://schemas.openxmlformats.org/officeDocument/2006/relationships/slideLayout" Target="../slideLayouts/slideLayout10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eg"/></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28.xml"/><Relationship Id="rId5" Type="http://schemas.openxmlformats.org/officeDocument/2006/relationships/image" Target="../media/image82.png"/><Relationship Id="rId4" Type="http://schemas.openxmlformats.org/officeDocument/2006/relationships/image" Target="../media/image81.png"/></Relationships>
</file>

<file path=ppt/slides/_rels/slide16.xml.rels><?xml version="1.0" encoding="UTF-8" standalone="yes"?>
<Relationships xmlns="http://schemas.openxmlformats.org/package/2006/relationships"><Relationship Id="rId2" Type="http://schemas.openxmlformats.org/officeDocument/2006/relationships/hyperlink" Target="qvb://0/anchor/7" TargetMode="External"/><Relationship Id="rId1" Type="http://schemas.openxmlformats.org/officeDocument/2006/relationships/slideLayout" Target="../slideLayouts/slideLayout139.xml"/></Relationships>
</file>

<file path=ppt/slides/_rels/slide1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39.xml"/></Relationships>
</file>

<file path=ppt/slides/_rels/slide18.xml.rels><?xml version="1.0" encoding="UTF-8" standalone="yes"?>
<Relationships xmlns="http://schemas.openxmlformats.org/package/2006/relationships"><Relationship Id="rId2" Type="http://schemas.openxmlformats.org/officeDocument/2006/relationships/hyperlink" Target="qvb://0/anchor/14" TargetMode="External"/><Relationship Id="rId1" Type="http://schemas.openxmlformats.org/officeDocument/2006/relationships/slideLayout" Target="../slideLayouts/slideLayout150.xml"/></Relationships>
</file>

<file path=ppt/slides/_rels/slide1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50.xml"/><Relationship Id="rId4" Type="http://schemas.openxmlformats.org/officeDocument/2006/relationships/image" Target="../media/image8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50.xml"/></Relationships>
</file>

<file path=ppt/slides/_rels/slide22.xml.rels><?xml version="1.0" encoding="UTF-8" standalone="yes"?>
<Relationships xmlns="http://schemas.openxmlformats.org/package/2006/relationships"><Relationship Id="rId2" Type="http://schemas.openxmlformats.org/officeDocument/2006/relationships/hyperlink" Target="qvb://0/anchor/15" TargetMode="External"/><Relationship Id="rId1" Type="http://schemas.openxmlformats.org/officeDocument/2006/relationships/slideLayout" Target="../slideLayouts/slideLayout150.xml"/></Relationships>
</file>

<file path=ppt/slides/_rels/slide23.xml.rels><?xml version="1.0" encoding="UTF-8" standalone="yes"?>
<Relationships xmlns="http://schemas.openxmlformats.org/package/2006/relationships"><Relationship Id="rId3" Type="http://schemas.openxmlformats.org/officeDocument/2006/relationships/hyperlink" Target="qvb://0/anchor/19" TargetMode="External"/><Relationship Id="rId2" Type="http://schemas.openxmlformats.org/officeDocument/2006/relationships/hyperlink" Target="qvb://0/anchor/18" TargetMode="External"/><Relationship Id="rId1" Type="http://schemas.openxmlformats.org/officeDocument/2006/relationships/slideLayout" Target="../slideLayouts/slideLayout150.xml"/></Relationships>
</file>

<file path=ppt/slides/_rels/slide2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xml"/><Relationship Id="rId1" Type="http://schemas.openxmlformats.org/officeDocument/2006/relationships/slideLayout" Target="../slideLayouts/slideLayout106.xml"/><Relationship Id="rId6" Type="http://schemas.openxmlformats.org/officeDocument/2006/relationships/image" Target="../media/image91.png"/><Relationship Id="rId5" Type="http://schemas.openxmlformats.org/officeDocument/2006/relationships/image" Target="../media/image77.png"/><Relationship Id="rId4" Type="http://schemas.openxmlformats.org/officeDocument/2006/relationships/image" Target="../media/image76.jpeg"/></Relationships>
</file>

<file path=ppt/slides/_rels/slide2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xml"/><Relationship Id="rId1" Type="http://schemas.openxmlformats.org/officeDocument/2006/relationships/slideLayout" Target="../slideLayouts/slideLayout106.xml"/><Relationship Id="rId5" Type="http://schemas.openxmlformats.org/officeDocument/2006/relationships/image" Target="../media/image94.png"/><Relationship Id="rId4" Type="http://schemas.openxmlformats.org/officeDocument/2006/relationships/image" Target="../media/image93.jpeg"/></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17.xml"/><Relationship Id="rId5" Type="http://schemas.openxmlformats.org/officeDocument/2006/relationships/image" Target="../media/image98.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g"/><Relationship Id="rId1" Type="http://schemas.openxmlformats.org/officeDocument/2006/relationships/slideLayout" Target="../slideLayouts/slideLayout161.xml"/></Relationships>
</file>

<file path=ppt/slides/_rels/slide29.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image" Target="../media/image101.jpeg"/><Relationship Id="rId1" Type="http://schemas.openxmlformats.org/officeDocument/2006/relationships/slideLayout" Target="../slideLayouts/slideLayout161.xml"/><Relationship Id="rId6" Type="http://schemas.openxmlformats.org/officeDocument/2006/relationships/image" Target="../media/image100.png"/><Relationship Id="rId5" Type="http://schemas.openxmlformats.org/officeDocument/2006/relationships/image" Target="../media/image104.png"/><Relationship Id="rId4" Type="http://schemas.openxmlformats.org/officeDocument/2006/relationships/image" Target="../media/image103.png"/></Relationships>
</file>

<file path=ppt/slides/_rels/slide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3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7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33.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183.xml"/></Relationships>
</file>

<file path=ppt/slides/_rels/slide3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94.xml"/></Relationships>
</file>

<file path=ppt/slides/_rels/slide3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9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3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16.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eg"/><Relationship Id="rId1" Type="http://schemas.openxmlformats.org/officeDocument/2006/relationships/slideLayout" Target="../slideLayouts/slideLayout52.xml"/><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4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27.xml"/></Relationships>
</file>

<file path=ppt/slides/_rels/slide4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ubtitle 3"/>
          <p:cNvSpPr>
            <a:spLocks noGrp="1"/>
          </p:cNvSpPr>
          <p:nvPr>
            <p:ph type="subTitle" idx="1"/>
          </p:nvPr>
        </p:nvSpPr>
        <p:spPr>
          <a:xfrm>
            <a:off x="5335325" y="709331"/>
            <a:ext cx="3808675" cy="1400175"/>
          </a:xfrm>
        </p:spPr>
        <p:txBody>
          <a:bodyPr/>
          <a:lstStyle/>
          <a:p>
            <a:pPr algn="l"/>
            <a:r>
              <a:rPr lang="en-US" altLang="en-US" dirty="0"/>
              <a:t>Lesson </a:t>
            </a:r>
            <a:r>
              <a:rPr lang="en-US" altLang="en-US" dirty="0" smtClean="0"/>
              <a:t>9</a:t>
            </a:r>
            <a:endParaRPr lang="en-US" altLang="en-US" dirty="0"/>
          </a:p>
          <a:p>
            <a:pPr lvl="0" algn="l"/>
            <a:r>
              <a:rPr lang="en-US" dirty="0">
                <a:ea typeface="Calibri"/>
                <a:cs typeface="Calibri"/>
                <a:sym typeface="Calibri"/>
              </a:rPr>
              <a:t>Manasseh, Josiah, Jeremiah, </a:t>
            </a:r>
            <a:r>
              <a:rPr lang="en-US" dirty="0" smtClean="0">
                <a:ea typeface="Calibri"/>
                <a:cs typeface="Calibri"/>
                <a:sym typeface="Calibri"/>
              </a:rPr>
              <a:t>Habakkuk and </a:t>
            </a:r>
            <a:r>
              <a:rPr lang="en-US" dirty="0">
                <a:ea typeface="Calibri"/>
                <a:cs typeface="Calibri"/>
                <a:sym typeface="Calibri"/>
              </a:rPr>
              <a:t>Zephaniah</a:t>
            </a:r>
            <a:endParaRPr lang="en" dirty="0">
              <a:ea typeface="Calibri"/>
              <a:cs typeface="Calibri"/>
              <a:sym typeface="Calibri"/>
            </a:endParaRPr>
          </a:p>
        </p:txBody>
      </p:sp>
    </p:spTree>
    <p:extLst>
      <p:ext uri="{BB962C8B-B14F-4D97-AF65-F5344CB8AC3E}">
        <p14:creationId xmlns:p14="http://schemas.microsoft.com/office/powerpoint/2010/main" val="3867673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688355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7867155" y="50014"/>
            <a:ext cx="1278147" cy="6807985"/>
          </a:xfrm>
          <a:prstGeom prst="rect">
            <a:avLst/>
          </a:prstGeom>
          <a:solidFill>
            <a:srgbClr val="FFFFFF"/>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endParaRPr>
          </a:p>
        </p:txBody>
      </p:sp>
      <p:sp>
        <p:nvSpPr>
          <p:cNvPr id="20" name="Rectangle 19"/>
          <p:cNvSpPr/>
          <p:nvPr/>
        </p:nvSpPr>
        <p:spPr>
          <a:xfrm>
            <a:off x="3165218" y="1282110"/>
            <a:ext cx="4478974" cy="369332"/>
          </a:xfrm>
          <a:prstGeom prst="rect">
            <a:avLst/>
          </a:prstGeom>
          <a:ln>
            <a:solidFill>
              <a:schemeClr val="accent1"/>
            </a:solidFill>
          </a:ln>
        </p:spPr>
        <p:txBody>
          <a:bodyPr wrap="square">
            <a:spAutoFit/>
          </a:bodyPr>
          <a:lstStyle/>
          <a:p>
            <a:r>
              <a:rPr lang="en-US" dirty="0" smtClean="0">
                <a:solidFill>
                  <a:prstClr val="black"/>
                </a:solidFill>
              </a:rPr>
              <a:t>The </a:t>
            </a:r>
            <a:r>
              <a:rPr lang="en-US" dirty="0">
                <a:solidFill>
                  <a:prstClr val="black"/>
                </a:solidFill>
              </a:rPr>
              <a:t>prophet predicts the </a:t>
            </a:r>
            <a:r>
              <a:rPr lang="en-US" u="sng" dirty="0">
                <a:solidFill>
                  <a:prstClr val="black"/>
                </a:solidFill>
              </a:rPr>
              <a:t>fall of Nineveh</a:t>
            </a:r>
            <a:endParaRPr lang="en-US" b="1" dirty="0" smtClean="0">
              <a:solidFill>
                <a:prstClr val="black"/>
              </a:solidFill>
            </a:endParaRP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40" y="1041210"/>
            <a:ext cx="3409368" cy="807061"/>
          </a:xfrm>
          <a:prstGeom prst="rect">
            <a:avLst/>
          </a:prstGeom>
        </p:spPr>
      </p:pic>
      <p:sp>
        <p:nvSpPr>
          <p:cNvPr id="26" name="TextBox 25"/>
          <p:cNvSpPr txBox="1"/>
          <p:nvPr/>
        </p:nvSpPr>
        <p:spPr>
          <a:xfrm>
            <a:off x="656062" y="1080765"/>
            <a:ext cx="1571264"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NAHUM</a:t>
            </a:r>
            <a:endParaRPr lang="en-US" sz="3200" i="1" dirty="0">
              <a:solidFill>
                <a:prstClr val="black"/>
              </a:solidFill>
              <a:latin typeface="AvantGarde Md BT" pitchFamily="34" charset="0"/>
              <a:cs typeface="Aharoni" pitchFamily="2" charset="-79"/>
            </a:endParaRPr>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716" y="1910188"/>
            <a:ext cx="3355646" cy="839037"/>
          </a:xfrm>
          <a:prstGeom prst="rect">
            <a:avLst/>
          </a:prstGeom>
        </p:spPr>
      </p:pic>
      <p:sp>
        <p:nvSpPr>
          <p:cNvPr id="28" name="TextBox 27"/>
          <p:cNvSpPr txBox="1"/>
          <p:nvPr/>
        </p:nvSpPr>
        <p:spPr>
          <a:xfrm>
            <a:off x="351166" y="1949743"/>
            <a:ext cx="2207656"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ZEPHANIAH</a:t>
            </a:r>
            <a:endParaRPr lang="en-US" sz="3200" i="1" dirty="0">
              <a:solidFill>
                <a:prstClr val="black"/>
              </a:solidFill>
              <a:latin typeface="AvantGarde Md BT" pitchFamily="34" charset="0"/>
              <a:cs typeface="Aharoni" pitchFamily="2" charset="-79"/>
            </a:endParaRPr>
          </a:p>
        </p:txBody>
      </p:sp>
      <p:sp>
        <p:nvSpPr>
          <p:cNvPr id="29" name="Rectangle 28"/>
          <p:cNvSpPr/>
          <p:nvPr/>
        </p:nvSpPr>
        <p:spPr>
          <a:xfrm>
            <a:off x="3122695" y="1853518"/>
            <a:ext cx="4534253" cy="646331"/>
          </a:xfrm>
          <a:prstGeom prst="rect">
            <a:avLst/>
          </a:prstGeom>
          <a:ln>
            <a:solidFill>
              <a:schemeClr val="accent1"/>
            </a:solidFill>
          </a:ln>
        </p:spPr>
        <p:txBody>
          <a:bodyPr wrap="square">
            <a:spAutoFit/>
          </a:bodyPr>
          <a:lstStyle/>
          <a:p>
            <a:r>
              <a:rPr lang="en-US" dirty="0" smtClean="0">
                <a:solidFill>
                  <a:prstClr val="black"/>
                </a:solidFill>
              </a:rPr>
              <a:t>Prophet </a:t>
            </a:r>
            <a:r>
              <a:rPr lang="en-US" dirty="0">
                <a:solidFill>
                  <a:prstClr val="black"/>
                </a:solidFill>
              </a:rPr>
              <a:t>emphasizes the need for the </a:t>
            </a:r>
            <a:r>
              <a:rPr lang="en-US" u="sng" dirty="0">
                <a:solidFill>
                  <a:prstClr val="black"/>
                </a:solidFill>
              </a:rPr>
              <a:t>people of Judah</a:t>
            </a:r>
            <a:r>
              <a:rPr lang="en-US" dirty="0">
                <a:solidFill>
                  <a:prstClr val="black"/>
                </a:solidFill>
              </a:rPr>
              <a:t> to turn away from idolatry</a:t>
            </a:r>
            <a:endParaRPr lang="en-US" b="1" dirty="0" smtClean="0">
              <a:solidFill>
                <a:prstClr val="black"/>
              </a:solidFill>
            </a:endParaRPr>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561" y="2806209"/>
            <a:ext cx="3382508" cy="848264"/>
          </a:xfrm>
          <a:prstGeom prst="rect">
            <a:avLst/>
          </a:prstGeom>
        </p:spPr>
      </p:pic>
      <p:sp>
        <p:nvSpPr>
          <p:cNvPr id="39" name="TextBox 38"/>
          <p:cNvSpPr txBox="1"/>
          <p:nvPr/>
        </p:nvSpPr>
        <p:spPr>
          <a:xfrm>
            <a:off x="325203" y="2845764"/>
            <a:ext cx="1994457"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HABAKKUK</a:t>
            </a:r>
            <a:endParaRPr lang="en-US" sz="3200" i="1" dirty="0">
              <a:solidFill>
                <a:prstClr val="black"/>
              </a:solidFill>
              <a:latin typeface="AvantGarde Md BT" pitchFamily="34" charset="0"/>
              <a:cs typeface="Aharoni" pitchFamily="2" charset="-79"/>
            </a:endParaRPr>
          </a:p>
        </p:txBody>
      </p:sp>
      <p:sp>
        <p:nvSpPr>
          <p:cNvPr id="40" name="Rectangle 39"/>
          <p:cNvSpPr/>
          <p:nvPr/>
        </p:nvSpPr>
        <p:spPr>
          <a:xfrm>
            <a:off x="3122695" y="2779643"/>
            <a:ext cx="4478974" cy="923330"/>
          </a:xfrm>
          <a:prstGeom prst="rect">
            <a:avLst/>
          </a:prstGeom>
          <a:ln>
            <a:solidFill>
              <a:schemeClr val="accent1"/>
            </a:solidFill>
          </a:ln>
        </p:spPr>
        <p:txBody>
          <a:bodyPr wrap="square">
            <a:spAutoFit/>
          </a:bodyPr>
          <a:lstStyle/>
          <a:p>
            <a:r>
              <a:rPr lang="en-US" dirty="0">
                <a:solidFill>
                  <a:prstClr val="black"/>
                </a:solidFill>
              </a:rPr>
              <a:t>"Why do the wicked and cruel Babylonians go unpunished?" </a:t>
            </a:r>
            <a:r>
              <a:rPr lang="en-US" dirty="0" smtClean="0">
                <a:solidFill>
                  <a:prstClr val="black"/>
                </a:solidFill>
              </a:rPr>
              <a:t>Prophet </a:t>
            </a:r>
            <a:r>
              <a:rPr lang="en-US" dirty="0">
                <a:solidFill>
                  <a:prstClr val="black"/>
                </a:solidFill>
              </a:rPr>
              <a:t>finds his answer in God's goodness and wisdom</a:t>
            </a:r>
            <a:endParaRPr lang="en-US" b="1" dirty="0" smtClean="0">
              <a:solidFill>
                <a:prstClr val="black"/>
              </a:solidFill>
            </a:endParaRPr>
          </a:p>
        </p:txBody>
      </p:sp>
      <p:sp>
        <p:nvSpPr>
          <p:cNvPr id="31" name="Rectangle 30"/>
          <p:cNvSpPr/>
          <p:nvPr/>
        </p:nvSpPr>
        <p:spPr>
          <a:xfrm>
            <a:off x="7867155" y="50014"/>
            <a:ext cx="1278147" cy="680798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endParaRPr>
          </a:p>
        </p:txBody>
      </p:sp>
      <p:sp>
        <p:nvSpPr>
          <p:cNvPr id="15" name="Rectangle 14"/>
          <p:cNvSpPr/>
          <p:nvPr/>
        </p:nvSpPr>
        <p:spPr>
          <a:xfrm>
            <a:off x="7920440" y="202708"/>
            <a:ext cx="1171575" cy="646331"/>
          </a:xfrm>
          <a:prstGeom prst="rect">
            <a:avLst/>
          </a:prstGeom>
        </p:spPr>
        <p:txBody>
          <a:bodyPr wrap="square">
            <a:spAutoFit/>
          </a:bodyPr>
          <a:lstStyle/>
          <a:p>
            <a:pPr algn="ctr"/>
            <a:r>
              <a:rPr lang="en-US" dirty="0" smtClean="0">
                <a:solidFill>
                  <a:prstClr val="white"/>
                </a:solidFill>
              </a:rPr>
              <a:t>Kings &amp; Prophets</a:t>
            </a:r>
            <a:endParaRPr lang="en-US" dirty="0">
              <a:solidFill>
                <a:prstClr val="white"/>
              </a:solidFill>
            </a:endParaRPr>
          </a:p>
        </p:txBody>
      </p:sp>
      <p:sp>
        <p:nvSpPr>
          <p:cNvPr id="18" name="Rectangle 17"/>
          <p:cNvSpPr/>
          <p:nvPr/>
        </p:nvSpPr>
        <p:spPr>
          <a:xfrm>
            <a:off x="7920439" y="971903"/>
            <a:ext cx="1171575" cy="2585323"/>
          </a:xfrm>
          <a:prstGeom prst="rect">
            <a:avLst/>
          </a:prstGeom>
        </p:spPr>
        <p:txBody>
          <a:bodyPr wrap="square">
            <a:spAutoFit/>
          </a:bodyPr>
          <a:lstStyle/>
          <a:p>
            <a:pPr algn="ctr"/>
            <a:r>
              <a:rPr lang="en-US" dirty="0" smtClean="0">
                <a:solidFill>
                  <a:prstClr val="white"/>
                </a:solidFill>
              </a:rPr>
              <a:t>Divided Kingdom</a:t>
            </a:r>
          </a:p>
          <a:p>
            <a:pPr algn="ctr"/>
            <a:endParaRPr lang="en-US" dirty="0" smtClean="0">
              <a:solidFill>
                <a:prstClr val="white"/>
              </a:solidFill>
            </a:endParaRPr>
          </a:p>
          <a:p>
            <a:pPr algn="ctr"/>
            <a:endParaRPr lang="en-US" dirty="0">
              <a:solidFill>
                <a:prstClr val="white"/>
              </a:solidFill>
            </a:endParaRPr>
          </a:p>
          <a:p>
            <a:pPr algn="ctr"/>
            <a:r>
              <a:rPr lang="en-US" dirty="0" smtClean="0">
                <a:solidFill>
                  <a:prstClr val="white"/>
                </a:solidFill>
              </a:rPr>
              <a:t>Judah Alone</a:t>
            </a:r>
          </a:p>
          <a:p>
            <a:pPr algn="ctr"/>
            <a:endParaRPr lang="en-US" dirty="0">
              <a:solidFill>
                <a:prstClr val="white"/>
              </a:solidFill>
            </a:endParaRPr>
          </a:p>
          <a:p>
            <a:pPr algn="ctr"/>
            <a:r>
              <a:rPr lang="en-US" dirty="0" smtClean="0">
                <a:solidFill>
                  <a:prstClr val="white"/>
                </a:solidFill>
              </a:rPr>
              <a:t>&amp; Fall of Judah</a:t>
            </a:r>
            <a:endParaRPr lang="en-US" dirty="0">
              <a:solidFill>
                <a:prstClr val="white"/>
              </a:solidFill>
            </a:endParaRPr>
          </a:p>
        </p:txBody>
      </p:sp>
      <p:sp>
        <p:nvSpPr>
          <p:cNvPr id="35" name="TextBox 34"/>
          <p:cNvSpPr txBox="1"/>
          <p:nvPr/>
        </p:nvSpPr>
        <p:spPr>
          <a:xfrm>
            <a:off x="234931" y="1535683"/>
            <a:ext cx="1432380" cy="307777"/>
          </a:xfrm>
          <a:prstGeom prst="rect">
            <a:avLst/>
          </a:prstGeom>
          <a:noFill/>
        </p:spPr>
        <p:txBody>
          <a:bodyPr wrap="none" rtlCol="0">
            <a:spAutoFit/>
          </a:bodyPr>
          <a:lstStyle/>
          <a:p>
            <a:r>
              <a:rPr lang="en-US" sz="1400" dirty="0" smtClean="0">
                <a:solidFill>
                  <a:prstClr val="black"/>
                </a:solidFill>
              </a:rPr>
              <a:t>630-612 Nineveh</a:t>
            </a:r>
            <a:endParaRPr lang="en-US" sz="1400" dirty="0">
              <a:solidFill>
                <a:prstClr val="black"/>
              </a:solidFill>
            </a:endParaRPr>
          </a:p>
        </p:txBody>
      </p:sp>
      <p:sp>
        <p:nvSpPr>
          <p:cNvPr id="41" name="TextBox 40"/>
          <p:cNvSpPr txBox="1"/>
          <p:nvPr/>
        </p:nvSpPr>
        <p:spPr>
          <a:xfrm>
            <a:off x="1461144" y="2458940"/>
            <a:ext cx="787395" cy="307777"/>
          </a:xfrm>
          <a:prstGeom prst="rect">
            <a:avLst/>
          </a:prstGeom>
          <a:noFill/>
        </p:spPr>
        <p:txBody>
          <a:bodyPr wrap="none" rtlCol="0">
            <a:spAutoFit/>
          </a:bodyPr>
          <a:lstStyle/>
          <a:p>
            <a:r>
              <a:rPr lang="en-US" sz="1400" dirty="0" smtClean="0">
                <a:solidFill>
                  <a:prstClr val="black"/>
                </a:solidFill>
              </a:rPr>
              <a:t>630-625</a:t>
            </a:r>
            <a:endParaRPr lang="en-US" sz="1400" dirty="0">
              <a:solidFill>
                <a:prstClr val="black"/>
              </a:solidFill>
            </a:endParaRPr>
          </a:p>
        </p:txBody>
      </p:sp>
      <p:sp>
        <p:nvSpPr>
          <p:cNvPr id="42" name="TextBox 41"/>
          <p:cNvSpPr txBox="1"/>
          <p:nvPr/>
        </p:nvSpPr>
        <p:spPr>
          <a:xfrm>
            <a:off x="1358845" y="3313043"/>
            <a:ext cx="787395" cy="307777"/>
          </a:xfrm>
          <a:prstGeom prst="rect">
            <a:avLst/>
          </a:prstGeom>
          <a:noFill/>
        </p:spPr>
        <p:txBody>
          <a:bodyPr wrap="none" rtlCol="0">
            <a:spAutoFit/>
          </a:bodyPr>
          <a:lstStyle/>
          <a:p>
            <a:r>
              <a:rPr lang="en-US" sz="1400" dirty="0" smtClean="0">
                <a:solidFill>
                  <a:prstClr val="black"/>
                </a:solidFill>
              </a:rPr>
              <a:t>612-606</a:t>
            </a:r>
            <a:endParaRPr lang="en-US" sz="1400" dirty="0">
              <a:solidFill>
                <a:prstClr val="black"/>
              </a:solidFill>
            </a:endParaRPr>
          </a:p>
        </p:txBody>
      </p:sp>
      <p:pic>
        <p:nvPicPr>
          <p:cNvPr id="46" name="Picture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747" y="4133935"/>
            <a:ext cx="3355646" cy="848264"/>
          </a:xfrm>
          <a:prstGeom prst="rect">
            <a:avLst/>
          </a:prstGeom>
        </p:spPr>
      </p:pic>
      <p:sp>
        <p:nvSpPr>
          <p:cNvPr id="47" name="TextBox 46"/>
          <p:cNvSpPr txBox="1"/>
          <p:nvPr/>
        </p:nvSpPr>
        <p:spPr>
          <a:xfrm>
            <a:off x="268510" y="4173489"/>
            <a:ext cx="1980029"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JEREMIAH</a:t>
            </a:r>
            <a:endParaRPr lang="en-US" sz="3200" i="1" dirty="0">
              <a:solidFill>
                <a:prstClr val="black"/>
              </a:solidFill>
              <a:latin typeface="AvantGarde Md BT" pitchFamily="34" charset="0"/>
              <a:cs typeface="Aharoni" pitchFamily="2" charset="-79"/>
            </a:endParaRPr>
          </a:p>
        </p:txBody>
      </p:sp>
      <p:sp>
        <p:nvSpPr>
          <p:cNvPr id="48" name="Rectangle 47"/>
          <p:cNvSpPr/>
          <p:nvPr/>
        </p:nvSpPr>
        <p:spPr>
          <a:xfrm>
            <a:off x="3153886" y="3858957"/>
            <a:ext cx="4534253" cy="1477328"/>
          </a:xfrm>
          <a:prstGeom prst="rect">
            <a:avLst/>
          </a:prstGeom>
          <a:ln>
            <a:solidFill>
              <a:schemeClr val="accent1"/>
            </a:solidFill>
          </a:ln>
        </p:spPr>
        <p:txBody>
          <a:bodyPr wrap="square">
            <a:spAutoFit/>
          </a:bodyPr>
          <a:lstStyle/>
          <a:p>
            <a:r>
              <a:rPr lang="en-US" dirty="0" err="1" smtClean="0">
                <a:solidFill>
                  <a:prstClr val="black"/>
                </a:solidFill>
              </a:rPr>
              <a:t>Jer</a:t>
            </a:r>
            <a:r>
              <a:rPr lang="en-US" dirty="0" smtClean="0">
                <a:solidFill>
                  <a:prstClr val="black"/>
                </a:solidFill>
              </a:rPr>
              <a:t> 1-20 	Sermons &amp; prophecies during Josiah</a:t>
            </a:r>
          </a:p>
          <a:p>
            <a:r>
              <a:rPr lang="en-US" dirty="0" err="1" smtClean="0">
                <a:solidFill>
                  <a:prstClr val="black"/>
                </a:solidFill>
              </a:rPr>
              <a:t>Jer</a:t>
            </a:r>
            <a:r>
              <a:rPr lang="en-US" dirty="0" smtClean="0">
                <a:solidFill>
                  <a:prstClr val="black"/>
                </a:solidFill>
              </a:rPr>
              <a:t> 21-39 Prophecies of Specific Events</a:t>
            </a:r>
          </a:p>
          <a:p>
            <a:r>
              <a:rPr lang="en-US" dirty="0" err="1" smtClean="0">
                <a:solidFill>
                  <a:prstClr val="black"/>
                </a:solidFill>
              </a:rPr>
              <a:t>Jer</a:t>
            </a:r>
            <a:r>
              <a:rPr lang="en-US" dirty="0" smtClean="0">
                <a:solidFill>
                  <a:prstClr val="black"/>
                </a:solidFill>
              </a:rPr>
              <a:t> 40-45 Sermons after fall of Israel</a:t>
            </a:r>
          </a:p>
          <a:p>
            <a:r>
              <a:rPr lang="en-US" dirty="0" err="1" smtClean="0">
                <a:solidFill>
                  <a:prstClr val="black"/>
                </a:solidFill>
              </a:rPr>
              <a:t>Jer</a:t>
            </a:r>
            <a:r>
              <a:rPr lang="en-US" dirty="0" smtClean="0">
                <a:solidFill>
                  <a:prstClr val="black"/>
                </a:solidFill>
              </a:rPr>
              <a:t> 46-51 God’s Judgment on Foreign Nations</a:t>
            </a:r>
          </a:p>
          <a:p>
            <a:r>
              <a:rPr lang="en-US" dirty="0" err="1" smtClean="0">
                <a:solidFill>
                  <a:prstClr val="black"/>
                </a:solidFill>
              </a:rPr>
              <a:t>Jer</a:t>
            </a:r>
            <a:r>
              <a:rPr lang="en-US" dirty="0" smtClean="0">
                <a:solidFill>
                  <a:prstClr val="black"/>
                </a:solidFill>
              </a:rPr>
              <a:t> 52       Fall of Jerusalem</a:t>
            </a:r>
          </a:p>
        </p:txBody>
      </p:sp>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435" y="5267350"/>
            <a:ext cx="3382508" cy="848264"/>
          </a:xfrm>
          <a:prstGeom prst="rect">
            <a:avLst/>
          </a:prstGeom>
        </p:spPr>
      </p:pic>
      <p:sp>
        <p:nvSpPr>
          <p:cNvPr id="50" name="TextBox 49"/>
          <p:cNvSpPr txBox="1"/>
          <p:nvPr/>
        </p:nvSpPr>
        <p:spPr>
          <a:xfrm>
            <a:off x="243395" y="5306904"/>
            <a:ext cx="2232984" cy="461665"/>
          </a:xfrm>
          <a:prstGeom prst="rect">
            <a:avLst/>
          </a:prstGeom>
          <a:noFill/>
        </p:spPr>
        <p:txBody>
          <a:bodyPr wrap="none" rtlCol="0">
            <a:spAutoFit/>
          </a:bodyPr>
          <a:lstStyle/>
          <a:p>
            <a:r>
              <a:rPr lang="en-US" sz="2400" i="1" dirty="0" smtClean="0">
                <a:solidFill>
                  <a:prstClr val="black"/>
                </a:solidFill>
                <a:latin typeface="AvantGarde Md BT" pitchFamily="34" charset="0"/>
                <a:cs typeface="Aharoni" pitchFamily="2" charset="-79"/>
              </a:rPr>
              <a:t>LAMENTATIONS</a:t>
            </a:r>
            <a:endParaRPr lang="en-US" sz="2400" i="1" dirty="0">
              <a:solidFill>
                <a:prstClr val="black"/>
              </a:solidFill>
              <a:latin typeface="AvantGarde Md BT" pitchFamily="34" charset="0"/>
              <a:cs typeface="Aharoni" pitchFamily="2" charset="-79"/>
            </a:endParaRPr>
          </a:p>
        </p:txBody>
      </p:sp>
      <p:sp>
        <p:nvSpPr>
          <p:cNvPr id="51" name="Rectangle 50"/>
          <p:cNvSpPr/>
          <p:nvPr/>
        </p:nvSpPr>
        <p:spPr>
          <a:xfrm>
            <a:off x="3153885" y="5368317"/>
            <a:ext cx="4547009" cy="646331"/>
          </a:xfrm>
          <a:prstGeom prst="rect">
            <a:avLst/>
          </a:prstGeom>
          <a:ln>
            <a:solidFill>
              <a:schemeClr val="accent1"/>
            </a:solidFill>
          </a:ln>
        </p:spPr>
        <p:txBody>
          <a:bodyPr wrap="square">
            <a:spAutoFit/>
          </a:bodyPr>
          <a:lstStyle/>
          <a:p>
            <a:r>
              <a:rPr lang="en-US" dirty="0">
                <a:solidFill>
                  <a:prstClr val="black"/>
                </a:solidFill>
              </a:rPr>
              <a:t>Jeremiah cries from the depths of his heart over the destruction of Jerusalem</a:t>
            </a:r>
            <a:endParaRPr lang="en-US" b="1" dirty="0" smtClean="0">
              <a:solidFill>
                <a:prstClr val="black"/>
              </a:solidFill>
            </a:endParaRPr>
          </a:p>
        </p:txBody>
      </p:sp>
      <p:sp>
        <p:nvSpPr>
          <p:cNvPr id="52" name="TextBox 51"/>
          <p:cNvSpPr txBox="1"/>
          <p:nvPr/>
        </p:nvSpPr>
        <p:spPr>
          <a:xfrm>
            <a:off x="1407426" y="4681428"/>
            <a:ext cx="787395" cy="307777"/>
          </a:xfrm>
          <a:prstGeom prst="rect">
            <a:avLst/>
          </a:prstGeom>
          <a:noFill/>
        </p:spPr>
        <p:txBody>
          <a:bodyPr wrap="none" rtlCol="0">
            <a:spAutoFit/>
          </a:bodyPr>
          <a:lstStyle/>
          <a:p>
            <a:r>
              <a:rPr lang="en-US" sz="1400" dirty="0" smtClean="0">
                <a:solidFill>
                  <a:prstClr val="black"/>
                </a:solidFill>
              </a:rPr>
              <a:t>627-586</a:t>
            </a:r>
            <a:endParaRPr lang="en-US" sz="1400" dirty="0">
              <a:solidFill>
                <a:prstClr val="black"/>
              </a:solidFill>
            </a:endParaRPr>
          </a:p>
        </p:txBody>
      </p:sp>
      <p:sp>
        <p:nvSpPr>
          <p:cNvPr id="53" name="TextBox 52"/>
          <p:cNvSpPr txBox="1"/>
          <p:nvPr/>
        </p:nvSpPr>
        <p:spPr>
          <a:xfrm>
            <a:off x="1650244" y="5807837"/>
            <a:ext cx="458780" cy="307777"/>
          </a:xfrm>
          <a:prstGeom prst="rect">
            <a:avLst/>
          </a:prstGeom>
          <a:noFill/>
        </p:spPr>
        <p:txBody>
          <a:bodyPr wrap="none" rtlCol="0">
            <a:spAutoFit/>
          </a:bodyPr>
          <a:lstStyle/>
          <a:p>
            <a:r>
              <a:rPr lang="en-US" sz="1400" dirty="0" smtClean="0">
                <a:solidFill>
                  <a:prstClr val="black"/>
                </a:solidFill>
              </a:rPr>
              <a:t>586</a:t>
            </a:r>
            <a:endParaRPr lang="en-US" sz="1400" dirty="0">
              <a:solidFill>
                <a:prstClr val="black"/>
              </a:solidFill>
            </a:endParaRPr>
          </a:p>
        </p:txBody>
      </p:sp>
    </p:spTree>
    <p:extLst>
      <p:ext uri="{BB962C8B-B14F-4D97-AF65-F5344CB8AC3E}">
        <p14:creationId xmlns:p14="http://schemas.microsoft.com/office/powerpoint/2010/main" val="812761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9868" y="1064752"/>
            <a:ext cx="730300" cy="1096371"/>
          </a:xfrm>
          <a:prstGeom prst="rect">
            <a:avLst/>
          </a:prstGeom>
        </p:spPr>
      </p:pic>
      <p:pic>
        <p:nvPicPr>
          <p:cNvPr id="46" name="Picture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4861" y="373721"/>
            <a:ext cx="631604" cy="948202"/>
          </a:xfrm>
          <a:prstGeom prst="rect">
            <a:avLst/>
          </a:prstGeom>
        </p:spPr>
      </p:pic>
      <p:pic>
        <p:nvPicPr>
          <p:cNvPr id="3" name="Picture 2" descr="Jeroboam-1st.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381000"/>
            <a:ext cx="11679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9740" y="4648200"/>
            <a:ext cx="1103302" cy="179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34713" y="4648200"/>
            <a:ext cx="1052187" cy="179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2557" y="4648200"/>
            <a:ext cx="1091843" cy="1682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flipV="1">
            <a:off x="3429000" y="30480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16200000">
            <a:off x="627632" y="3244333"/>
            <a:ext cx="1187505" cy="369332"/>
          </a:xfrm>
          <a:prstGeom prst="rect">
            <a:avLst/>
          </a:prstGeom>
          <a:noFill/>
        </p:spPr>
        <p:txBody>
          <a:bodyPr wrap="none" rtlCol="0">
            <a:spAutoFit/>
          </a:bodyPr>
          <a:lstStyle/>
          <a:p>
            <a:r>
              <a:rPr lang="en-US" dirty="0" smtClean="0"/>
              <a:t>Early Kings</a:t>
            </a:r>
            <a:endParaRPr lang="en-US" dirty="0"/>
          </a:p>
        </p:txBody>
      </p:sp>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6799" y="4627521"/>
            <a:ext cx="1108375" cy="1703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76091" y="4627521"/>
            <a:ext cx="1086709"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15200" y="4627521"/>
            <a:ext cx="1091817" cy="169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66800" y="2133600"/>
            <a:ext cx="1051891" cy="523220"/>
          </a:xfrm>
          <a:prstGeom prst="rect">
            <a:avLst/>
          </a:prstGeom>
          <a:noFill/>
        </p:spPr>
        <p:txBody>
          <a:bodyPr wrap="none" rtlCol="0">
            <a:spAutoFit/>
          </a:bodyPr>
          <a:lstStyle/>
          <a:p>
            <a:r>
              <a:rPr lang="en-US" sz="1400" dirty="0" smtClean="0"/>
              <a:t>Ahijah</a:t>
            </a:r>
          </a:p>
          <a:p>
            <a:r>
              <a:rPr lang="en-US" sz="1400" dirty="0" smtClean="0"/>
              <a:t>Man of God</a:t>
            </a:r>
            <a:endParaRPr lang="en-US" sz="1400" dirty="0"/>
          </a:p>
        </p:txBody>
      </p:sp>
      <p:pic>
        <p:nvPicPr>
          <p:cNvPr id="14" name="Picture 7" descr="Ahab-1.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33800" y="381000"/>
            <a:ext cx="109556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p:nvCxnSpPr>
        <p:spPr>
          <a:xfrm flipV="1">
            <a:off x="7169323" y="310995"/>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6200000">
            <a:off x="3051281" y="3282433"/>
            <a:ext cx="1200970" cy="369332"/>
          </a:xfrm>
          <a:prstGeom prst="rect">
            <a:avLst/>
          </a:prstGeom>
          <a:noFill/>
        </p:spPr>
        <p:txBody>
          <a:bodyPr wrap="none" rtlCol="0">
            <a:spAutoFit/>
          </a:bodyPr>
          <a:lstStyle/>
          <a:p>
            <a:r>
              <a:rPr lang="en-US" dirty="0" err="1" smtClean="0"/>
              <a:t>Omri</a:t>
            </a:r>
            <a:r>
              <a:rPr lang="en-US" dirty="0" smtClean="0"/>
              <a:t> Kings</a:t>
            </a:r>
            <a:endParaRPr lang="en-US" dirty="0"/>
          </a:p>
        </p:txBody>
      </p:sp>
      <p:cxnSp>
        <p:nvCxnSpPr>
          <p:cNvPr id="17" name="Straight Connector 16"/>
          <p:cNvCxnSpPr/>
          <p:nvPr/>
        </p:nvCxnSpPr>
        <p:spPr>
          <a:xfrm flipV="1">
            <a:off x="967245" y="39889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6862729" y="3297855"/>
            <a:ext cx="1164101" cy="369332"/>
          </a:xfrm>
          <a:prstGeom prst="rect">
            <a:avLst/>
          </a:prstGeom>
          <a:noFill/>
        </p:spPr>
        <p:txBody>
          <a:bodyPr wrap="none" rtlCol="0">
            <a:spAutoFit/>
          </a:bodyPr>
          <a:lstStyle/>
          <a:p>
            <a:r>
              <a:rPr lang="en-US" dirty="0" smtClean="0"/>
              <a:t>Jehu Kings</a:t>
            </a:r>
            <a:endParaRPr lang="en-US" dirty="0"/>
          </a:p>
        </p:txBody>
      </p:sp>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97531" y="2207994"/>
            <a:ext cx="611113" cy="992406"/>
          </a:xfrm>
          <a:prstGeom prst="rect">
            <a:avLst/>
          </a:prstGeom>
        </p:spPr>
      </p:pic>
      <p:pic>
        <p:nvPicPr>
          <p:cNvPr id="9" name="Picture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49146" y="2195915"/>
            <a:ext cx="747359" cy="921809"/>
          </a:xfrm>
          <a:prstGeom prst="rect">
            <a:avLst/>
          </a:prstGeom>
        </p:spPr>
      </p:pic>
      <p:pic>
        <p:nvPicPr>
          <p:cNvPr id="10" name="Picture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98379" y="345575"/>
            <a:ext cx="1155501" cy="1734710"/>
          </a:xfrm>
          <a:prstGeom prst="rect">
            <a:avLst/>
          </a:prstGeom>
        </p:spPr>
      </p:pic>
      <p:pic>
        <p:nvPicPr>
          <p:cNvPr id="23" name="Picture 3" descr="Judean Chariot-clear.png"/>
          <p:cNvPicPr>
            <a:picLocks noChangeAspect="1"/>
          </p:cNvPicPr>
          <p:nvPr/>
        </p:nvPicPr>
        <p:blipFill rotWithShape="1">
          <a:blip r:embed="rId15" cstate="print">
            <a:extLst>
              <a:ext uri="{28A0092B-C50C-407E-A947-70E740481C1C}">
                <a14:useLocalDpi xmlns:a14="http://schemas.microsoft.com/office/drawing/2010/main" val="0"/>
              </a:ext>
            </a:extLst>
          </a:blip>
          <a:srcRect l="1" r="42469"/>
          <a:stretch/>
        </p:blipFill>
        <p:spPr bwMode="auto">
          <a:xfrm flipH="1">
            <a:off x="7373925" y="116975"/>
            <a:ext cx="1737360" cy="214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708785" y="1869575"/>
            <a:ext cx="425116" cy="246221"/>
          </a:xfrm>
          <a:prstGeom prst="rect">
            <a:avLst/>
          </a:prstGeom>
          <a:noFill/>
        </p:spPr>
        <p:txBody>
          <a:bodyPr wrap="none" rtlCol="0">
            <a:spAutoFit/>
          </a:bodyPr>
          <a:lstStyle/>
          <a:p>
            <a:r>
              <a:rPr lang="en-US" sz="1000" dirty="0" smtClean="0"/>
              <a:t>Jehu</a:t>
            </a:r>
            <a:endParaRPr lang="en-US" sz="1000" dirty="0"/>
          </a:p>
        </p:txBody>
      </p:sp>
      <p:pic>
        <p:nvPicPr>
          <p:cNvPr id="13" name="Picture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61583" y="383651"/>
            <a:ext cx="1167417" cy="1752600"/>
          </a:xfrm>
          <a:prstGeom prst="rect">
            <a:avLst/>
          </a:prstGeom>
        </p:spPr>
      </p:pic>
      <p:sp>
        <p:nvSpPr>
          <p:cNvPr id="27" name="TextBox 26"/>
          <p:cNvSpPr txBox="1"/>
          <p:nvPr/>
        </p:nvSpPr>
        <p:spPr>
          <a:xfrm>
            <a:off x="2548248" y="1932032"/>
            <a:ext cx="554960" cy="246221"/>
          </a:xfrm>
          <a:prstGeom prst="rect">
            <a:avLst/>
          </a:prstGeom>
          <a:noFill/>
        </p:spPr>
        <p:txBody>
          <a:bodyPr wrap="none" rtlCol="0">
            <a:spAutoFit/>
          </a:bodyPr>
          <a:lstStyle/>
          <a:p>
            <a:r>
              <a:rPr lang="en-US" sz="1000" dirty="0" smtClean="0"/>
              <a:t>Baasha</a:t>
            </a:r>
            <a:endParaRPr lang="en-US" sz="1000" dirty="0"/>
          </a:p>
        </p:txBody>
      </p:sp>
      <p:pic>
        <p:nvPicPr>
          <p:cNvPr id="20" name="Pictur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457183" y="639726"/>
            <a:ext cx="737087" cy="1364395"/>
          </a:xfrm>
          <a:prstGeom prst="rect">
            <a:avLst/>
          </a:prstGeom>
        </p:spPr>
      </p:pic>
      <p:sp>
        <p:nvSpPr>
          <p:cNvPr id="29" name="TextBox 28"/>
          <p:cNvSpPr txBox="1"/>
          <p:nvPr/>
        </p:nvSpPr>
        <p:spPr>
          <a:xfrm>
            <a:off x="1066800" y="6407762"/>
            <a:ext cx="902811" cy="307777"/>
          </a:xfrm>
          <a:prstGeom prst="rect">
            <a:avLst/>
          </a:prstGeom>
          <a:noFill/>
        </p:spPr>
        <p:txBody>
          <a:bodyPr wrap="none" rtlCol="0">
            <a:spAutoFit/>
          </a:bodyPr>
          <a:lstStyle/>
          <a:p>
            <a:r>
              <a:rPr lang="en-US" sz="1400" dirty="0" smtClean="0"/>
              <a:t>Shemaiah</a:t>
            </a:r>
            <a:endParaRPr lang="en-US" sz="1400" dirty="0"/>
          </a:p>
        </p:txBody>
      </p:sp>
      <p:sp>
        <p:nvSpPr>
          <p:cNvPr id="30" name="TextBox 29"/>
          <p:cNvSpPr txBox="1"/>
          <p:nvPr/>
        </p:nvSpPr>
        <p:spPr>
          <a:xfrm>
            <a:off x="2150701" y="6367790"/>
            <a:ext cx="1350050" cy="523220"/>
          </a:xfrm>
          <a:prstGeom prst="rect">
            <a:avLst/>
          </a:prstGeom>
          <a:noFill/>
        </p:spPr>
        <p:txBody>
          <a:bodyPr wrap="none" rtlCol="0">
            <a:spAutoFit/>
          </a:bodyPr>
          <a:lstStyle/>
          <a:p>
            <a:r>
              <a:rPr lang="en-US" sz="1400" dirty="0" err="1" smtClean="0"/>
              <a:t>Azariah</a:t>
            </a:r>
            <a:endParaRPr lang="en-US" sz="1400" dirty="0" smtClean="0"/>
          </a:p>
          <a:p>
            <a:r>
              <a:rPr lang="en-US" sz="1400" dirty="0" err="1" smtClean="0"/>
              <a:t>Hanani</a:t>
            </a:r>
            <a:r>
              <a:rPr lang="en-US" sz="1400" dirty="0" smtClean="0"/>
              <a:t> the Seer</a:t>
            </a:r>
            <a:endParaRPr lang="en-US" sz="1400" dirty="0"/>
          </a:p>
        </p:txBody>
      </p:sp>
      <p:sp>
        <p:nvSpPr>
          <p:cNvPr id="21" name="TextBox 20"/>
          <p:cNvSpPr txBox="1"/>
          <p:nvPr/>
        </p:nvSpPr>
        <p:spPr>
          <a:xfrm>
            <a:off x="2261583" y="4371201"/>
            <a:ext cx="1084977" cy="276999"/>
          </a:xfrm>
          <a:prstGeom prst="rect">
            <a:avLst/>
          </a:prstGeom>
          <a:solidFill>
            <a:srgbClr val="FF0000"/>
          </a:solidFill>
        </p:spPr>
        <p:txBody>
          <a:bodyPr wrap="none" rtlCol="0">
            <a:spAutoFit/>
          </a:bodyPr>
          <a:lstStyle/>
          <a:p>
            <a:r>
              <a:rPr lang="en-US" sz="1200" b="1" dirty="0" smtClean="0"/>
              <a:t>Brings in Syria</a:t>
            </a:r>
            <a:endParaRPr lang="en-US" sz="1200" b="1" dirty="0"/>
          </a:p>
        </p:txBody>
      </p:sp>
      <p:sp>
        <p:nvSpPr>
          <p:cNvPr id="22" name="TextBox 21"/>
          <p:cNvSpPr txBox="1"/>
          <p:nvPr/>
        </p:nvSpPr>
        <p:spPr>
          <a:xfrm>
            <a:off x="2331842" y="2256710"/>
            <a:ext cx="987771" cy="400110"/>
          </a:xfrm>
          <a:prstGeom prst="rect">
            <a:avLst/>
          </a:prstGeom>
          <a:noFill/>
        </p:spPr>
        <p:txBody>
          <a:bodyPr wrap="none" rtlCol="0">
            <a:spAutoFit/>
          </a:bodyPr>
          <a:lstStyle/>
          <a:p>
            <a:r>
              <a:rPr lang="en-US" sz="1000" dirty="0" smtClean="0"/>
              <a:t>Rocks for</a:t>
            </a:r>
          </a:p>
          <a:p>
            <a:r>
              <a:rPr lang="en-US" sz="1000" dirty="0" err="1" smtClean="0"/>
              <a:t>Mizpah</a:t>
            </a:r>
            <a:r>
              <a:rPr lang="en-US" sz="1000" dirty="0" smtClean="0"/>
              <a:t> &amp; </a:t>
            </a:r>
            <a:r>
              <a:rPr lang="en-US" sz="1000" dirty="0" err="1" smtClean="0"/>
              <a:t>Geba</a:t>
            </a:r>
            <a:endParaRPr lang="en-US" sz="1000" dirty="0"/>
          </a:p>
        </p:txBody>
      </p:sp>
      <p:sp>
        <p:nvSpPr>
          <p:cNvPr id="24" name="TextBox 23"/>
          <p:cNvSpPr txBox="1"/>
          <p:nvPr/>
        </p:nvSpPr>
        <p:spPr>
          <a:xfrm>
            <a:off x="5447391" y="843598"/>
            <a:ext cx="1022627" cy="738664"/>
          </a:xfrm>
          <a:prstGeom prst="rect">
            <a:avLst/>
          </a:prstGeom>
          <a:noFill/>
        </p:spPr>
        <p:txBody>
          <a:bodyPr wrap="square" rtlCol="0">
            <a:spAutoFit/>
          </a:bodyPr>
          <a:lstStyle/>
          <a:p>
            <a:r>
              <a:rPr lang="en-US" sz="1400" dirty="0" err="1" smtClean="0"/>
              <a:t>Ahaziah</a:t>
            </a:r>
            <a:endParaRPr lang="en-US" sz="1400" dirty="0" smtClean="0"/>
          </a:p>
          <a:p>
            <a:endParaRPr lang="en-US" sz="1400" dirty="0" smtClean="0"/>
          </a:p>
          <a:p>
            <a:r>
              <a:rPr lang="en-US" sz="1400" dirty="0" smtClean="0"/>
              <a:t>    </a:t>
            </a:r>
            <a:r>
              <a:rPr lang="en-US" sz="1400" dirty="0" err="1" smtClean="0"/>
              <a:t>Jehoram</a:t>
            </a:r>
            <a:endParaRPr lang="en-US" sz="1400" dirty="0"/>
          </a:p>
        </p:txBody>
      </p:sp>
      <p:pic>
        <p:nvPicPr>
          <p:cNvPr id="1024" name="Picture 102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479840" y="1139213"/>
            <a:ext cx="454360" cy="890897"/>
          </a:xfrm>
          <a:prstGeom prst="rect">
            <a:avLst/>
          </a:prstGeom>
        </p:spPr>
      </p:pic>
      <p:pic>
        <p:nvPicPr>
          <p:cNvPr id="1025" name="Picture 102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814861" y="373721"/>
            <a:ext cx="454361" cy="843813"/>
          </a:xfrm>
          <a:prstGeom prst="rect">
            <a:avLst/>
          </a:prstGeom>
        </p:spPr>
      </p:pic>
      <p:pic>
        <p:nvPicPr>
          <p:cNvPr id="40" name="Picture 3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52309" y="4213035"/>
            <a:ext cx="1236051" cy="403531"/>
          </a:xfrm>
          <a:prstGeom prst="rect">
            <a:avLst/>
          </a:prstGeom>
        </p:spPr>
      </p:pic>
      <p:sp>
        <p:nvSpPr>
          <p:cNvPr id="41" name="TextBox 40"/>
          <p:cNvSpPr txBox="1"/>
          <p:nvPr/>
        </p:nvSpPr>
        <p:spPr>
          <a:xfrm>
            <a:off x="4975943" y="4263479"/>
            <a:ext cx="880369" cy="215444"/>
          </a:xfrm>
          <a:prstGeom prst="rect">
            <a:avLst/>
          </a:prstGeom>
          <a:noFill/>
        </p:spPr>
        <p:txBody>
          <a:bodyPr wrap="none" rtlCol="0">
            <a:spAutoFit/>
          </a:bodyPr>
          <a:lstStyle/>
          <a:p>
            <a:r>
              <a:rPr lang="en-US" sz="800" i="1" dirty="0" smtClean="0">
                <a:solidFill>
                  <a:prstClr val="black"/>
                </a:solidFill>
                <a:latin typeface="AvantGarde Md BT" pitchFamily="34" charset="0"/>
                <a:cs typeface="Aharoni" pitchFamily="2" charset="-79"/>
              </a:rPr>
              <a:t>Obadiah - 830</a:t>
            </a:r>
            <a:endParaRPr lang="en-US" sz="800" i="1" dirty="0">
              <a:solidFill>
                <a:prstClr val="black"/>
              </a:solidFill>
              <a:latin typeface="AvantGarde Md BT" pitchFamily="34" charset="0"/>
              <a:cs typeface="Aharoni" pitchFamily="2" charset="-79"/>
            </a:endParaRPr>
          </a:p>
        </p:txBody>
      </p:sp>
      <p:sp>
        <p:nvSpPr>
          <p:cNvPr id="1032" name="TextBox 1031"/>
          <p:cNvSpPr txBox="1"/>
          <p:nvPr/>
        </p:nvSpPr>
        <p:spPr>
          <a:xfrm>
            <a:off x="6106603" y="4371201"/>
            <a:ext cx="893193" cy="246221"/>
          </a:xfrm>
          <a:prstGeom prst="rect">
            <a:avLst/>
          </a:prstGeom>
          <a:noFill/>
        </p:spPr>
        <p:txBody>
          <a:bodyPr wrap="none" rtlCol="0">
            <a:spAutoFit/>
          </a:bodyPr>
          <a:lstStyle/>
          <a:p>
            <a:r>
              <a:rPr lang="en-US" sz="1000" dirty="0" smtClean="0"/>
              <a:t>Killed by Jehu</a:t>
            </a:r>
            <a:endParaRPr lang="en-US" sz="1000" dirty="0"/>
          </a:p>
        </p:txBody>
      </p:sp>
      <p:sp>
        <p:nvSpPr>
          <p:cNvPr id="44" name="TextBox 43"/>
          <p:cNvSpPr txBox="1"/>
          <p:nvPr/>
        </p:nvSpPr>
        <p:spPr>
          <a:xfrm>
            <a:off x="5603329" y="1547149"/>
            <a:ext cx="893193" cy="246221"/>
          </a:xfrm>
          <a:prstGeom prst="rect">
            <a:avLst/>
          </a:prstGeom>
          <a:noFill/>
        </p:spPr>
        <p:txBody>
          <a:bodyPr wrap="none" rtlCol="0">
            <a:spAutoFit/>
          </a:bodyPr>
          <a:lstStyle/>
          <a:p>
            <a:r>
              <a:rPr lang="en-US" sz="1000" dirty="0" smtClean="0"/>
              <a:t>Killed by Jehu</a:t>
            </a:r>
            <a:endParaRPr lang="en-US" sz="1000" dirty="0"/>
          </a:p>
        </p:txBody>
      </p:sp>
    </p:spTree>
    <p:extLst>
      <p:ext uri="{BB962C8B-B14F-4D97-AF65-F5344CB8AC3E}">
        <p14:creationId xmlns:p14="http://schemas.microsoft.com/office/powerpoint/2010/main" val="1398789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1277" y="4624871"/>
            <a:ext cx="1091817" cy="169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Connector 14"/>
          <p:cNvCxnSpPr/>
          <p:nvPr/>
        </p:nvCxnSpPr>
        <p:spPr>
          <a:xfrm flipV="1">
            <a:off x="1295400" y="308345"/>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974217" y="3277475"/>
            <a:ext cx="1164101" cy="369332"/>
          </a:xfrm>
          <a:prstGeom prst="rect">
            <a:avLst/>
          </a:prstGeom>
          <a:noFill/>
        </p:spPr>
        <p:txBody>
          <a:bodyPr wrap="none" rtlCol="0">
            <a:spAutoFit/>
          </a:bodyPr>
          <a:lstStyle/>
          <a:p>
            <a:r>
              <a:rPr lang="en-US" dirty="0" smtClean="0">
                <a:solidFill>
                  <a:prstClr val="black"/>
                </a:solidFill>
              </a:rPr>
              <a:t>Jehu Kings</a:t>
            </a:r>
            <a:endParaRPr lang="en-US" dirty="0">
              <a:solidFill>
                <a:prstClr val="black"/>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456" y="342925"/>
            <a:ext cx="1155501" cy="1734710"/>
          </a:xfrm>
          <a:prstGeom prst="rect">
            <a:avLst/>
          </a:prstGeom>
        </p:spPr>
      </p:pic>
      <p:pic>
        <p:nvPicPr>
          <p:cNvPr id="23" name="Picture 3" descr="Judean Chariot-clear.png"/>
          <p:cNvPicPr>
            <a:picLocks noChangeAspect="1"/>
          </p:cNvPicPr>
          <p:nvPr/>
        </p:nvPicPr>
        <p:blipFill rotWithShape="1">
          <a:blip r:embed="rId4" cstate="print">
            <a:extLst>
              <a:ext uri="{28A0092B-C50C-407E-A947-70E740481C1C}">
                <a14:useLocalDpi xmlns:a14="http://schemas.microsoft.com/office/drawing/2010/main" val="0"/>
              </a:ext>
            </a:extLst>
          </a:blip>
          <a:srcRect l="1" r="42469"/>
          <a:stretch/>
        </p:blipFill>
        <p:spPr bwMode="auto">
          <a:xfrm flipH="1">
            <a:off x="1570856" y="116312"/>
            <a:ext cx="1737360" cy="214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834862" y="1866925"/>
            <a:ext cx="425116" cy="246221"/>
          </a:xfrm>
          <a:prstGeom prst="rect">
            <a:avLst/>
          </a:prstGeom>
          <a:noFill/>
        </p:spPr>
        <p:txBody>
          <a:bodyPr wrap="none" rtlCol="0">
            <a:spAutoFit/>
          </a:bodyPr>
          <a:lstStyle/>
          <a:p>
            <a:r>
              <a:rPr lang="en-US" sz="1000" dirty="0" smtClean="0">
                <a:solidFill>
                  <a:prstClr val="black"/>
                </a:solidFill>
              </a:rPr>
              <a:t>Jehu</a:t>
            </a:r>
            <a:endParaRPr lang="en-US" sz="1000" dirty="0">
              <a:solidFill>
                <a:prstClr val="black"/>
              </a:solidFill>
            </a:endParaRPr>
          </a:p>
        </p:txBody>
      </p:sp>
      <p:cxnSp>
        <p:nvCxnSpPr>
          <p:cNvPr id="36" name="Straight Connector 35"/>
          <p:cNvCxnSpPr/>
          <p:nvPr/>
        </p:nvCxnSpPr>
        <p:spPr>
          <a:xfrm flipV="1">
            <a:off x="6931276" y="26670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6557808" y="3277475"/>
            <a:ext cx="1116268" cy="369332"/>
          </a:xfrm>
          <a:prstGeom prst="rect">
            <a:avLst/>
          </a:prstGeom>
          <a:noFill/>
        </p:spPr>
        <p:txBody>
          <a:bodyPr wrap="none" rtlCol="0">
            <a:spAutoFit/>
          </a:bodyPr>
          <a:lstStyle/>
          <a:p>
            <a:r>
              <a:rPr lang="en-US" dirty="0" smtClean="0">
                <a:solidFill>
                  <a:prstClr val="black"/>
                </a:solidFill>
              </a:rPr>
              <a:t>Confusing</a:t>
            </a:r>
            <a:endParaRPr lang="en-US" dirty="0">
              <a:solidFill>
                <a:prstClr val="black"/>
              </a:solidFill>
            </a:endParaRPr>
          </a:p>
        </p:txBody>
      </p:sp>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5072" y="1066799"/>
            <a:ext cx="795557" cy="119433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5176" y="1066799"/>
            <a:ext cx="609495" cy="1010836"/>
          </a:xfrm>
          <a:prstGeom prst="rect">
            <a:avLst/>
          </a:prstGeom>
        </p:spPr>
      </p:pic>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9014" y="1066800"/>
            <a:ext cx="795557" cy="1194339"/>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8385" y="1068766"/>
            <a:ext cx="528787" cy="982033"/>
          </a:xfrm>
          <a:prstGeom prst="rect">
            <a:avLst/>
          </a:prstGeom>
        </p:spPr>
      </p:pic>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73803" y="462135"/>
            <a:ext cx="1050527" cy="1803937"/>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8102" y="555297"/>
            <a:ext cx="821927" cy="1526435"/>
          </a:xfrm>
          <a:prstGeom prst="rect">
            <a:avLst/>
          </a:prstGeom>
        </p:spPr>
      </p:pic>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4681" y="1071733"/>
            <a:ext cx="795557" cy="1194339"/>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03461" y="1078635"/>
            <a:ext cx="606669" cy="1039445"/>
          </a:xfrm>
          <a:prstGeom prst="rect">
            <a:avLst/>
          </a:prstGeom>
        </p:spPr>
      </p:pic>
      <p:sp>
        <p:nvSpPr>
          <p:cNvPr id="26" name="Rectangle 25"/>
          <p:cNvSpPr/>
          <p:nvPr/>
        </p:nvSpPr>
        <p:spPr>
          <a:xfrm>
            <a:off x="3020066" y="2261137"/>
            <a:ext cx="665567" cy="246221"/>
          </a:xfrm>
          <a:prstGeom prst="rect">
            <a:avLst/>
          </a:prstGeom>
        </p:spPr>
        <p:txBody>
          <a:bodyPr wrap="none">
            <a:spAutoFit/>
          </a:bodyPr>
          <a:lstStyle/>
          <a:p>
            <a:r>
              <a:rPr lang="en-US" sz="1000" dirty="0" smtClean="0"/>
              <a:t>Jehoahaz</a:t>
            </a:r>
            <a:endParaRPr lang="en-US" sz="1000" dirty="0"/>
          </a:p>
        </p:txBody>
      </p:sp>
      <p:sp>
        <p:nvSpPr>
          <p:cNvPr id="49" name="Rectangle 48"/>
          <p:cNvSpPr/>
          <p:nvPr/>
        </p:nvSpPr>
        <p:spPr>
          <a:xfrm>
            <a:off x="3906433" y="2266072"/>
            <a:ext cx="760144" cy="553998"/>
          </a:xfrm>
          <a:prstGeom prst="rect">
            <a:avLst/>
          </a:prstGeom>
        </p:spPr>
        <p:txBody>
          <a:bodyPr wrap="none">
            <a:spAutoFit/>
          </a:bodyPr>
          <a:lstStyle/>
          <a:p>
            <a:r>
              <a:rPr lang="en-US" sz="1000" dirty="0" smtClean="0"/>
              <a:t>Jehoash</a:t>
            </a:r>
          </a:p>
          <a:p>
            <a:r>
              <a:rPr lang="en-US" sz="1000" dirty="0" smtClean="0"/>
              <a:t>Elisha &amp; </a:t>
            </a:r>
          </a:p>
          <a:p>
            <a:r>
              <a:rPr lang="en-US" sz="1000" dirty="0" smtClean="0"/>
              <a:t>the Arrows</a:t>
            </a:r>
            <a:endParaRPr lang="en-US" sz="1000" dirty="0"/>
          </a:p>
        </p:txBody>
      </p:sp>
      <p:sp>
        <p:nvSpPr>
          <p:cNvPr id="50" name="Rectangle 49"/>
          <p:cNvSpPr/>
          <p:nvPr/>
        </p:nvSpPr>
        <p:spPr>
          <a:xfrm>
            <a:off x="4860935" y="2261136"/>
            <a:ext cx="793807" cy="246221"/>
          </a:xfrm>
          <a:prstGeom prst="rect">
            <a:avLst/>
          </a:prstGeom>
        </p:spPr>
        <p:txBody>
          <a:bodyPr wrap="none">
            <a:spAutoFit/>
          </a:bodyPr>
          <a:lstStyle/>
          <a:p>
            <a:r>
              <a:rPr lang="en-US" sz="1000" dirty="0" smtClean="0"/>
              <a:t>Jeroboam II</a:t>
            </a:r>
            <a:endParaRPr lang="en-US" sz="1000" dirty="0"/>
          </a:p>
        </p:txBody>
      </p:sp>
      <p:sp>
        <p:nvSpPr>
          <p:cNvPr id="51" name="Rectangle 50"/>
          <p:cNvSpPr/>
          <p:nvPr/>
        </p:nvSpPr>
        <p:spPr>
          <a:xfrm>
            <a:off x="5997093" y="2261135"/>
            <a:ext cx="692818" cy="246221"/>
          </a:xfrm>
          <a:prstGeom prst="rect">
            <a:avLst/>
          </a:prstGeom>
        </p:spPr>
        <p:txBody>
          <a:bodyPr wrap="none">
            <a:spAutoFit/>
          </a:bodyPr>
          <a:lstStyle/>
          <a:p>
            <a:r>
              <a:rPr lang="en-US" sz="1000" dirty="0" smtClean="0"/>
              <a:t>Zechariah</a:t>
            </a:r>
            <a:endParaRPr lang="en-US" sz="1000" dirty="0"/>
          </a:p>
        </p:txBody>
      </p:sp>
      <p:sp>
        <p:nvSpPr>
          <p:cNvPr id="52" name="TextBox 51"/>
          <p:cNvSpPr txBox="1"/>
          <p:nvPr/>
        </p:nvSpPr>
        <p:spPr>
          <a:xfrm>
            <a:off x="1774704" y="2081732"/>
            <a:ext cx="617477" cy="246221"/>
          </a:xfrm>
          <a:prstGeom prst="rect">
            <a:avLst/>
          </a:prstGeom>
          <a:noFill/>
        </p:spPr>
        <p:txBody>
          <a:bodyPr wrap="none" rtlCol="0">
            <a:spAutoFit/>
          </a:bodyPr>
          <a:lstStyle/>
          <a:p>
            <a:r>
              <a:rPr lang="en-US" sz="1000" dirty="0" smtClean="0">
                <a:solidFill>
                  <a:prstClr val="black"/>
                </a:solidFill>
              </a:rPr>
              <a:t>841-814</a:t>
            </a:r>
            <a:endParaRPr lang="en-US" sz="1000" dirty="0">
              <a:solidFill>
                <a:prstClr val="black"/>
              </a:solidFill>
            </a:endParaRPr>
          </a:p>
        </p:txBody>
      </p:sp>
      <p:sp>
        <p:nvSpPr>
          <p:cNvPr id="53" name="TextBox 52"/>
          <p:cNvSpPr txBox="1"/>
          <p:nvPr/>
        </p:nvSpPr>
        <p:spPr>
          <a:xfrm>
            <a:off x="4949099" y="2480353"/>
            <a:ext cx="617477" cy="246221"/>
          </a:xfrm>
          <a:prstGeom prst="rect">
            <a:avLst/>
          </a:prstGeom>
          <a:noFill/>
        </p:spPr>
        <p:txBody>
          <a:bodyPr wrap="none" rtlCol="0">
            <a:spAutoFit/>
          </a:bodyPr>
          <a:lstStyle/>
          <a:p>
            <a:r>
              <a:rPr lang="en-US" sz="1000" dirty="0" smtClean="0">
                <a:solidFill>
                  <a:prstClr val="black"/>
                </a:solidFill>
              </a:rPr>
              <a:t>793-753</a:t>
            </a:r>
            <a:endParaRPr lang="en-US" sz="1000" dirty="0">
              <a:solidFill>
                <a:prstClr val="black"/>
              </a:solidFill>
            </a:endParaRPr>
          </a:p>
        </p:txBody>
      </p:sp>
      <p:pic>
        <p:nvPicPr>
          <p:cNvPr id="54" name="Picture 5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34592" y="1598357"/>
            <a:ext cx="1241287" cy="769986"/>
          </a:xfrm>
          <a:prstGeom prst="rect">
            <a:avLst/>
          </a:prstGeom>
        </p:spPr>
      </p:pic>
      <p:sp>
        <p:nvSpPr>
          <p:cNvPr id="55" name="Rectangle 54"/>
          <p:cNvSpPr/>
          <p:nvPr/>
        </p:nvSpPr>
        <p:spPr>
          <a:xfrm>
            <a:off x="7821264" y="2327953"/>
            <a:ext cx="1257267" cy="461665"/>
          </a:xfrm>
          <a:prstGeom prst="rect">
            <a:avLst/>
          </a:prstGeom>
        </p:spPr>
        <p:txBody>
          <a:bodyPr wrap="none">
            <a:spAutoFit/>
          </a:bodyPr>
          <a:lstStyle/>
          <a:p>
            <a:r>
              <a:rPr lang="en-US" sz="1200" dirty="0" err="1"/>
              <a:t>Tiglath-pileser</a:t>
            </a:r>
            <a:r>
              <a:rPr lang="en-US" sz="1200" dirty="0"/>
              <a:t> III </a:t>
            </a:r>
          </a:p>
          <a:p>
            <a:r>
              <a:rPr lang="en-US" sz="1200" dirty="0"/>
              <a:t>(745–727 </a:t>
            </a:r>
            <a:r>
              <a:rPr lang="en-US" sz="1200" cap="small" dirty="0" err="1"/>
              <a:t>b.c.</a:t>
            </a:r>
            <a:r>
              <a:rPr lang="en-US" sz="1200" dirty="0"/>
              <a:t>) </a:t>
            </a:r>
          </a:p>
        </p:txBody>
      </p:sp>
      <p:pic>
        <p:nvPicPr>
          <p:cNvPr id="56" name="Picture 2" descr="C:\Users\Danny\Documents\Danny's Bible Classes\Kings\Kings\Images\Cards\Hezekiah.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34468" y="3270480"/>
            <a:ext cx="838200" cy="132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15"/>
          <p:cNvSpPr txBox="1">
            <a:spLocks noChangeArrowheads="1"/>
          </p:cNvSpPr>
          <p:nvPr/>
        </p:nvSpPr>
        <p:spPr bwMode="auto">
          <a:xfrm>
            <a:off x="2692876" y="6315600"/>
            <a:ext cx="11124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hangingPunct="1"/>
            <a:r>
              <a:rPr lang="en-US" altLang="en-US" sz="1000" dirty="0">
                <a:solidFill>
                  <a:srgbClr val="000000"/>
                </a:solidFill>
                <a:latin typeface="Aharoni" pitchFamily="2" charset="-79"/>
                <a:cs typeface="Aharoni" pitchFamily="2" charset="-79"/>
              </a:rPr>
              <a:t>Jehoiada Made covenant</a:t>
            </a:r>
          </a:p>
        </p:txBody>
      </p:sp>
      <p:pic>
        <p:nvPicPr>
          <p:cNvPr id="3074"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76972" y="4624871"/>
            <a:ext cx="1128315" cy="169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Rectangle 61"/>
          <p:cNvSpPr/>
          <p:nvPr/>
        </p:nvSpPr>
        <p:spPr>
          <a:xfrm>
            <a:off x="2888766" y="6109505"/>
            <a:ext cx="471604" cy="246221"/>
          </a:xfrm>
          <a:prstGeom prst="rect">
            <a:avLst/>
          </a:prstGeom>
        </p:spPr>
        <p:txBody>
          <a:bodyPr wrap="none">
            <a:spAutoFit/>
          </a:bodyPr>
          <a:lstStyle/>
          <a:p>
            <a:r>
              <a:rPr lang="en-US" sz="1000" dirty="0"/>
              <a:t>J</a:t>
            </a:r>
            <a:r>
              <a:rPr lang="en-US" sz="1000" dirty="0" smtClean="0"/>
              <a:t>oash</a:t>
            </a:r>
            <a:endParaRPr lang="en-US" sz="1000" dirty="0"/>
          </a:p>
        </p:txBody>
      </p:sp>
      <p:pic>
        <p:nvPicPr>
          <p:cNvPr id="3075"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50882" y="4640634"/>
            <a:ext cx="1015694" cy="152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Rectangle 63"/>
          <p:cNvSpPr/>
          <p:nvPr/>
        </p:nvSpPr>
        <p:spPr>
          <a:xfrm>
            <a:off x="4756085" y="5986394"/>
            <a:ext cx="630301" cy="246221"/>
          </a:xfrm>
          <a:prstGeom prst="rect">
            <a:avLst/>
          </a:prstGeom>
        </p:spPr>
        <p:txBody>
          <a:bodyPr wrap="none">
            <a:spAutoFit/>
          </a:bodyPr>
          <a:lstStyle/>
          <a:p>
            <a:r>
              <a:rPr lang="en-US" sz="1000" dirty="0" err="1" smtClean="0"/>
              <a:t>Amaziah</a:t>
            </a:r>
            <a:endParaRPr lang="en-US" sz="1000" dirty="0"/>
          </a:p>
        </p:txBody>
      </p:sp>
      <p:pic>
        <p:nvPicPr>
          <p:cNvPr id="3076"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19800" y="4598731"/>
            <a:ext cx="1029486" cy="154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ectangle 65"/>
          <p:cNvSpPr/>
          <p:nvPr/>
        </p:nvSpPr>
        <p:spPr>
          <a:xfrm>
            <a:off x="6203746" y="5986393"/>
            <a:ext cx="526106" cy="246221"/>
          </a:xfrm>
          <a:prstGeom prst="rect">
            <a:avLst/>
          </a:prstGeom>
        </p:spPr>
        <p:txBody>
          <a:bodyPr wrap="none">
            <a:spAutoFit/>
          </a:bodyPr>
          <a:lstStyle/>
          <a:p>
            <a:r>
              <a:rPr lang="en-US" sz="1000" dirty="0" err="1" smtClean="0"/>
              <a:t>Uzziah</a:t>
            </a:r>
            <a:endParaRPr lang="en-US" sz="1000" dirty="0"/>
          </a:p>
        </p:txBody>
      </p:sp>
      <p:pic>
        <p:nvPicPr>
          <p:cNvPr id="3077" name="Picture 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078705" y="4584817"/>
            <a:ext cx="1061702" cy="15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p:cNvSpPr/>
          <p:nvPr/>
        </p:nvSpPr>
        <p:spPr>
          <a:xfrm>
            <a:off x="7325664" y="6004676"/>
            <a:ext cx="567784" cy="246221"/>
          </a:xfrm>
          <a:prstGeom prst="rect">
            <a:avLst/>
          </a:prstGeom>
        </p:spPr>
        <p:txBody>
          <a:bodyPr wrap="none">
            <a:spAutoFit/>
          </a:bodyPr>
          <a:lstStyle/>
          <a:p>
            <a:r>
              <a:rPr lang="en-US" sz="1000" dirty="0" err="1" smtClean="0"/>
              <a:t>Jotham</a:t>
            </a:r>
            <a:endParaRPr lang="en-US" sz="1000" dirty="0"/>
          </a:p>
        </p:txBody>
      </p:sp>
      <p:pic>
        <p:nvPicPr>
          <p:cNvPr id="3078" name="Picture 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140407" y="4568861"/>
            <a:ext cx="1032261" cy="160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tangle 69"/>
          <p:cNvSpPr/>
          <p:nvPr/>
        </p:nvSpPr>
        <p:spPr>
          <a:xfrm>
            <a:off x="8437567" y="5986392"/>
            <a:ext cx="437940" cy="246221"/>
          </a:xfrm>
          <a:prstGeom prst="rect">
            <a:avLst/>
          </a:prstGeom>
        </p:spPr>
        <p:txBody>
          <a:bodyPr wrap="none">
            <a:spAutoFit/>
          </a:bodyPr>
          <a:lstStyle/>
          <a:p>
            <a:r>
              <a:rPr lang="en-US" sz="1000" dirty="0" smtClean="0"/>
              <a:t>Ahaz</a:t>
            </a:r>
            <a:endParaRPr lang="en-US" sz="1000" dirty="0"/>
          </a:p>
        </p:txBody>
      </p:sp>
      <p:pic>
        <p:nvPicPr>
          <p:cNvPr id="71" name="Picture 8"/>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74869" y="2726574"/>
            <a:ext cx="1322224" cy="371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080915" y="3104712"/>
            <a:ext cx="1355627" cy="38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325664" y="2868467"/>
            <a:ext cx="1488657" cy="41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566280" y="4288898"/>
            <a:ext cx="1387286" cy="36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694363" y="6218788"/>
            <a:ext cx="1504530" cy="63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198893" y="6232615"/>
            <a:ext cx="1679575" cy="48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p:cNvSpPr txBox="1"/>
          <p:nvPr/>
        </p:nvSpPr>
        <p:spPr>
          <a:xfrm>
            <a:off x="8038680" y="4378913"/>
            <a:ext cx="1133987" cy="261610"/>
          </a:xfrm>
          <a:prstGeom prst="rect">
            <a:avLst/>
          </a:prstGeom>
          <a:solidFill>
            <a:srgbClr val="FF0000"/>
          </a:solidFill>
        </p:spPr>
        <p:txBody>
          <a:bodyPr wrap="square" rtlCol="0">
            <a:spAutoFit/>
          </a:bodyPr>
          <a:lstStyle/>
          <a:p>
            <a:r>
              <a:rPr lang="en-US" sz="1100" b="1" dirty="0" smtClean="0"/>
              <a:t>Brings in Assyria</a:t>
            </a:r>
            <a:endParaRPr lang="en-US" sz="1100" b="1" dirty="0"/>
          </a:p>
        </p:txBody>
      </p:sp>
    </p:spTree>
    <p:extLst>
      <p:ext uri="{BB962C8B-B14F-4D97-AF65-F5344CB8AC3E}">
        <p14:creationId xmlns:p14="http://schemas.microsoft.com/office/powerpoint/2010/main" val="2157750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p:cNvCxnSpPr/>
          <p:nvPr/>
        </p:nvCxnSpPr>
        <p:spPr>
          <a:xfrm flipV="1">
            <a:off x="2165066"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429351" y="675805"/>
            <a:ext cx="1116268" cy="369332"/>
          </a:xfrm>
          <a:prstGeom prst="rect">
            <a:avLst/>
          </a:prstGeom>
          <a:noFill/>
        </p:spPr>
        <p:txBody>
          <a:bodyPr wrap="none" rtlCol="0">
            <a:spAutoFit/>
          </a:bodyPr>
          <a:lstStyle/>
          <a:p>
            <a:r>
              <a:rPr lang="en-US" dirty="0" smtClean="0">
                <a:solidFill>
                  <a:prstClr val="black"/>
                </a:solidFill>
              </a:rPr>
              <a:t>Confusing</a:t>
            </a:r>
            <a:endParaRPr lang="en-US" dirty="0">
              <a:solidFill>
                <a:prstClr val="black"/>
              </a:solidFill>
            </a:endParaRPr>
          </a:p>
        </p:txBody>
      </p:sp>
      <p:pic>
        <p:nvPicPr>
          <p:cNvPr id="54" name="Picture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0090" y="90485"/>
            <a:ext cx="1241287" cy="769986"/>
          </a:xfrm>
          <a:prstGeom prst="rect">
            <a:avLst/>
          </a:prstGeom>
        </p:spPr>
      </p:pic>
      <p:sp>
        <p:nvSpPr>
          <p:cNvPr id="55" name="Rectangle 54"/>
          <p:cNvSpPr/>
          <p:nvPr/>
        </p:nvSpPr>
        <p:spPr>
          <a:xfrm>
            <a:off x="3076762" y="820081"/>
            <a:ext cx="1257267" cy="461665"/>
          </a:xfrm>
          <a:prstGeom prst="rect">
            <a:avLst/>
          </a:prstGeom>
        </p:spPr>
        <p:txBody>
          <a:bodyPr wrap="none">
            <a:spAutoFit/>
          </a:bodyPr>
          <a:lstStyle/>
          <a:p>
            <a:r>
              <a:rPr lang="en-US" sz="1200" dirty="0" err="1">
                <a:solidFill>
                  <a:prstClr val="black"/>
                </a:solidFill>
              </a:rPr>
              <a:t>Tiglath-pileser</a:t>
            </a:r>
            <a:r>
              <a:rPr lang="en-US" sz="1200" dirty="0">
                <a:solidFill>
                  <a:prstClr val="black"/>
                </a:solidFill>
              </a:rPr>
              <a:t> III </a:t>
            </a:r>
          </a:p>
          <a:p>
            <a:r>
              <a:rPr lang="en-US" sz="1200" dirty="0">
                <a:solidFill>
                  <a:prstClr val="black"/>
                </a:solidFill>
              </a:rPr>
              <a:t>(745–727 </a:t>
            </a:r>
            <a:r>
              <a:rPr lang="en-US" sz="1200" cap="small" dirty="0" err="1">
                <a:solidFill>
                  <a:prstClr val="black"/>
                </a:solidFill>
              </a:rPr>
              <a:t>b.c.</a:t>
            </a:r>
            <a:r>
              <a:rPr lang="en-US" sz="1200" dirty="0">
                <a:solidFill>
                  <a:prstClr val="black"/>
                </a:solidFill>
              </a:rPr>
              <a:t>) </a:t>
            </a:r>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3590" y="4568861"/>
            <a:ext cx="1029486" cy="154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ectangle 65"/>
          <p:cNvSpPr/>
          <p:nvPr/>
        </p:nvSpPr>
        <p:spPr>
          <a:xfrm>
            <a:off x="1437536" y="5956523"/>
            <a:ext cx="526106" cy="246221"/>
          </a:xfrm>
          <a:prstGeom prst="rect">
            <a:avLst/>
          </a:prstGeom>
        </p:spPr>
        <p:txBody>
          <a:bodyPr wrap="none">
            <a:spAutoFit/>
          </a:bodyPr>
          <a:lstStyle/>
          <a:p>
            <a:r>
              <a:rPr lang="en-US" sz="1000" dirty="0" err="1" smtClean="0">
                <a:solidFill>
                  <a:prstClr val="black"/>
                </a:solidFill>
              </a:rPr>
              <a:t>Uzziah</a:t>
            </a:r>
            <a:endParaRPr lang="en-US" sz="1000" dirty="0">
              <a:solidFill>
                <a:prstClr val="black"/>
              </a:solidFill>
            </a:endParaRPr>
          </a:p>
        </p:txBody>
      </p:sp>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2495" y="4554947"/>
            <a:ext cx="1061702" cy="15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p:cNvSpPr/>
          <p:nvPr/>
        </p:nvSpPr>
        <p:spPr>
          <a:xfrm>
            <a:off x="2559454" y="5974806"/>
            <a:ext cx="567784" cy="246221"/>
          </a:xfrm>
          <a:prstGeom prst="rect">
            <a:avLst/>
          </a:prstGeom>
        </p:spPr>
        <p:txBody>
          <a:bodyPr wrap="none">
            <a:spAutoFit/>
          </a:bodyPr>
          <a:lstStyle/>
          <a:p>
            <a:r>
              <a:rPr lang="en-US" sz="1000" dirty="0" err="1" smtClean="0">
                <a:solidFill>
                  <a:prstClr val="black"/>
                </a:solidFill>
              </a:rPr>
              <a:t>Jotham</a:t>
            </a:r>
            <a:endParaRPr lang="en-US" sz="1000" dirty="0">
              <a:solidFill>
                <a:prstClr val="black"/>
              </a:solidFill>
            </a:endParaRPr>
          </a:p>
        </p:txBody>
      </p:sp>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4197" y="4538991"/>
            <a:ext cx="1032261" cy="160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tangle 69"/>
          <p:cNvSpPr/>
          <p:nvPr/>
        </p:nvSpPr>
        <p:spPr>
          <a:xfrm>
            <a:off x="3671357" y="5956522"/>
            <a:ext cx="437940" cy="246221"/>
          </a:xfrm>
          <a:prstGeom prst="rect">
            <a:avLst/>
          </a:prstGeom>
        </p:spPr>
        <p:txBody>
          <a:bodyPr wrap="none">
            <a:spAutoFit/>
          </a:bodyPr>
          <a:lstStyle/>
          <a:p>
            <a:r>
              <a:rPr lang="en-US" sz="1000" dirty="0" smtClean="0">
                <a:solidFill>
                  <a:prstClr val="black"/>
                </a:solidFill>
              </a:rPr>
              <a:t>Ahaz</a:t>
            </a:r>
            <a:endParaRPr lang="en-US" sz="1000" dirty="0">
              <a:solidFill>
                <a:prstClr val="black"/>
              </a:solidFill>
            </a:endParaRPr>
          </a:p>
        </p:txBody>
      </p:sp>
      <p:pic>
        <p:nvPicPr>
          <p:cNvPr id="308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81162" y="1360595"/>
            <a:ext cx="1488657" cy="41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8153" y="6188918"/>
            <a:ext cx="1504530" cy="63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32683" y="6202745"/>
            <a:ext cx="1679575" cy="48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4" name="Straight Connector 43"/>
          <p:cNvCxnSpPr/>
          <p:nvPr/>
        </p:nvCxnSpPr>
        <p:spPr>
          <a:xfrm flipV="1">
            <a:off x="4559079"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pic>
        <p:nvPicPr>
          <p:cNvPr id="56" name="Picture 2" descr="C:\Users\Danny\Documents\Danny's Bible Classes\Kings\Kings\Images\Cards\Hezekiah.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78079" y="3198812"/>
            <a:ext cx="838200" cy="132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46"/>
          <p:cNvSpPr txBox="1"/>
          <p:nvPr/>
        </p:nvSpPr>
        <p:spPr>
          <a:xfrm rot="16200000">
            <a:off x="4165407" y="656609"/>
            <a:ext cx="1332416" cy="369332"/>
          </a:xfrm>
          <a:prstGeom prst="rect">
            <a:avLst/>
          </a:prstGeom>
          <a:noFill/>
        </p:spPr>
        <p:txBody>
          <a:bodyPr wrap="none" rtlCol="0">
            <a:spAutoFit/>
          </a:bodyPr>
          <a:lstStyle/>
          <a:p>
            <a:r>
              <a:rPr lang="en-US" dirty="0" smtClean="0">
                <a:solidFill>
                  <a:prstClr val="black"/>
                </a:solidFill>
              </a:rPr>
              <a:t>Judah Alone</a:t>
            </a:r>
            <a:endParaRPr lang="en-US" dirty="0">
              <a:solidFill>
                <a:prstClr val="black"/>
              </a:solidFill>
            </a:endParaRPr>
          </a:p>
        </p:txBody>
      </p:sp>
      <p:sp>
        <p:nvSpPr>
          <p:cNvPr id="3" name="TextBox 2"/>
          <p:cNvSpPr txBox="1"/>
          <p:nvPr/>
        </p:nvSpPr>
        <p:spPr>
          <a:xfrm>
            <a:off x="2432683" y="1721484"/>
            <a:ext cx="2170209" cy="1477328"/>
          </a:xfrm>
          <a:prstGeom prst="rect">
            <a:avLst/>
          </a:prstGeom>
          <a:noFill/>
        </p:spPr>
        <p:txBody>
          <a:bodyPr wrap="none" rtlCol="0">
            <a:spAutoFit/>
          </a:bodyPr>
          <a:lstStyle/>
          <a:p>
            <a:r>
              <a:rPr lang="en-US" dirty="0" smtClean="0"/>
              <a:t>Shallum        752</a:t>
            </a:r>
          </a:p>
          <a:p>
            <a:r>
              <a:rPr lang="en-US" dirty="0" err="1" smtClean="0"/>
              <a:t>Menahem</a:t>
            </a:r>
            <a:r>
              <a:rPr lang="en-US" dirty="0" smtClean="0"/>
              <a:t>    752-742</a:t>
            </a:r>
          </a:p>
          <a:p>
            <a:r>
              <a:rPr lang="en-US" dirty="0" err="1" smtClean="0"/>
              <a:t>Pekahiah</a:t>
            </a:r>
            <a:r>
              <a:rPr lang="en-US" dirty="0" smtClean="0"/>
              <a:t>      742-740</a:t>
            </a:r>
          </a:p>
          <a:p>
            <a:r>
              <a:rPr lang="en-US" dirty="0" err="1" smtClean="0"/>
              <a:t>Pekah</a:t>
            </a:r>
            <a:r>
              <a:rPr lang="en-US" dirty="0" smtClean="0"/>
              <a:t>(752)  740-732</a:t>
            </a:r>
          </a:p>
          <a:p>
            <a:r>
              <a:rPr lang="en-US" dirty="0" err="1" smtClean="0"/>
              <a:t>Hoshea</a:t>
            </a:r>
            <a:r>
              <a:rPr lang="en-US" dirty="0" smtClean="0"/>
              <a:t>         732-722</a:t>
            </a:r>
            <a:endParaRPr lang="en-US" dirty="0"/>
          </a:p>
        </p:txBody>
      </p:sp>
      <p:cxnSp>
        <p:nvCxnSpPr>
          <p:cNvPr id="6" name="Straight Connector 5"/>
          <p:cNvCxnSpPr/>
          <p:nvPr/>
        </p:nvCxnSpPr>
        <p:spPr>
          <a:xfrm>
            <a:off x="2432683" y="2576223"/>
            <a:ext cx="2031325" cy="23854"/>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04737" y="2770826"/>
            <a:ext cx="1097280" cy="169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2" descr="Josiah.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25281" y="2734582"/>
            <a:ext cx="1046638" cy="168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5"/>
          <p:cNvSpPr txBox="1">
            <a:spLocks noChangeArrowheads="1"/>
          </p:cNvSpPr>
          <p:nvPr/>
        </p:nvSpPr>
        <p:spPr bwMode="auto">
          <a:xfrm>
            <a:off x="7759507" y="4432686"/>
            <a:ext cx="11124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hangingPunct="1"/>
            <a:r>
              <a:rPr lang="en-US" altLang="en-US" sz="1000" dirty="0" smtClean="0">
                <a:solidFill>
                  <a:srgbClr val="000000"/>
                </a:solidFill>
                <a:latin typeface="Aharoni" pitchFamily="2" charset="-79"/>
                <a:cs typeface="Aharoni" pitchFamily="2" charset="-79"/>
              </a:rPr>
              <a:t>Made </a:t>
            </a:r>
            <a:r>
              <a:rPr lang="en-US" altLang="en-US" sz="1000" dirty="0">
                <a:solidFill>
                  <a:srgbClr val="000000"/>
                </a:solidFill>
                <a:latin typeface="Aharoni" pitchFamily="2" charset="-79"/>
                <a:cs typeface="Aharoni" pitchFamily="2" charset="-79"/>
              </a:rPr>
              <a:t>covenant</a:t>
            </a:r>
          </a:p>
        </p:txBody>
      </p:sp>
      <p:pic>
        <p:nvPicPr>
          <p:cNvPr id="102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23789" y="2749588"/>
            <a:ext cx="1103158" cy="169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34469" y="4775996"/>
            <a:ext cx="1916919" cy="542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70694" y="5318639"/>
            <a:ext cx="1773305" cy="46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98053" y="5774264"/>
            <a:ext cx="1654455" cy="46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759507" y="2365250"/>
            <a:ext cx="957313" cy="369332"/>
          </a:xfrm>
          <a:prstGeom prst="rect">
            <a:avLst/>
          </a:prstGeom>
        </p:spPr>
        <p:txBody>
          <a:bodyPr wrap="none">
            <a:spAutoFit/>
          </a:bodyPr>
          <a:lstStyle/>
          <a:p>
            <a:r>
              <a:rPr lang="en-US" dirty="0" smtClean="0"/>
              <a:t>640-609</a:t>
            </a:r>
            <a:endParaRPr lang="en-US" dirty="0"/>
          </a:p>
        </p:txBody>
      </p:sp>
      <p:sp>
        <p:nvSpPr>
          <p:cNvPr id="4" name="Right Arrow 3"/>
          <p:cNvSpPr/>
          <p:nvPr/>
        </p:nvSpPr>
        <p:spPr>
          <a:xfrm>
            <a:off x="2283076" y="6684552"/>
            <a:ext cx="2925028" cy="143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186908" y="2401494"/>
            <a:ext cx="957313" cy="369332"/>
          </a:xfrm>
          <a:prstGeom prst="rect">
            <a:avLst/>
          </a:prstGeom>
        </p:spPr>
        <p:txBody>
          <a:bodyPr wrap="none">
            <a:spAutoFit/>
          </a:bodyPr>
          <a:lstStyle/>
          <a:p>
            <a:r>
              <a:rPr lang="en-US" dirty="0" smtClean="0"/>
              <a:t>697-642</a:t>
            </a:r>
            <a:endParaRPr lang="en-US" dirty="0"/>
          </a:p>
        </p:txBody>
      </p:sp>
      <p:pic>
        <p:nvPicPr>
          <p:cNvPr id="1032" name="Picture 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64309" y="6292816"/>
            <a:ext cx="1726874" cy="4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715123" y="4632741"/>
            <a:ext cx="2043486" cy="1815882"/>
          </a:xfrm>
          <a:prstGeom prst="rect">
            <a:avLst/>
          </a:prstGeom>
          <a:noFill/>
        </p:spPr>
        <p:txBody>
          <a:bodyPr wrap="square" rtlCol="0">
            <a:spAutoFit/>
          </a:bodyPr>
          <a:lstStyle/>
          <a:p>
            <a:r>
              <a:rPr lang="en-US" sz="1400" dirty="0"/>
              <a:t>They were stoned — As Zechariah, the son of Jehoiada, </a:t>
            </a:r>
            <a:r>
              <a:rPr lang="en-US" sz="1400" dirty="0">
                <a:hlinkClick r:id="rId17" tooltip="And they conspired against him, and stoned him with stones at the commandment of the king in the court of the house of the LORD."/>
              </a:rPr>
              <a:t>2 Chronicles 24:21</a:t>
            </a:r>
            <a:r>
              <a:rPr lang="en-US" sz="1400" u="sng" dirty="0"/>
              <a:t>. </a:t>
            </a:r>
            <a:r>
              <a:rPr lang="en-US" sz="1400" u="sng" dirty="0" smtClean="0"/>
              <a:t>they </a:t>
            </a:r>
            <a:r>
              <a:rPr lang="en-US" sz="1400" u="sng" dirty="0"/>
              <a:t>were sawn asunder </a:t>
            </a:r>
            <a:r>
              <a:rPr lang="en-US" sz="1400" dirty="0"/>
              <a:t>— As, according to the tradition of the Jews, Isaiah was by Manasseh</a:t>
            </a:r>
          </a:p>
        </p:txBody>
      </p:sp>
    </p:spTree>
    <p:extLst>
      <p:ext uri="{BB962C8B-B14F-4D97-AF65-F5344CB8AC3E}">
        <p14:creationId xmlns:p14="http://schemas.microsoft.com/office/powerpoint/2010/main" val="1386535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3"/>
          <p:cNvSpPr>
            <a:spLocks noChangeArrowheads="1"/>
          </p:cNvSpPr>
          <p:nvPr/>
        </p:nvSpPr>
        <p:spPr bwMode="auto">
          <a:xfrm>
            <a:off x="655638" y="0"/>
            <a:ext cx="8488362" cy="6858000"/>
          </a:xfrm>
          <a:prstGeom prst="rect">
            <a:avLst/>
          </a:prstGeom>
          <a:solidFill>
            <a:schemeClr val="accent1"/>
          </a:solidFill>
          <a:ln w="9525" algn="ctr">
            <a:solidFill>
              <a:schemeClr val="tx1"/>
            </a:solidFill>
            <a:round/>
            <a:headEnd/>
            <a:tailEnd/>
          </a:ln>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pic>
        <p:nvPicPr>
          <p:cNvPr id="48131" name="Picture 10" descr="Facts Card-Blan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4975" y="1497013"/>
            <a:ext cx="2451100"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itle 1"/>
          <p:cNvSpPr>
            <a:spLocks noGrp="1"/>
          </p:cNvSpPr>
          <p:nvPr>
            <p:ph type="title"/>
          </p:nvPr>
        </p:nvSpPr>
        <p:spPr/>
        <p:txBody>
          <a:bodyPr/>
          <a:lstStyle/>
          <a:p>
            <a:pPr eaLnBrk="1" hangingPunct="1">
              <a:defRPr/>
            </a:pPr>
            <a:r>
              <a:rPr lang="en-US" dirty="0" smtClean="0">
                <a:solidFill>
                  <a:schemeClr val="tx1"/>
                </a:solidFill>
              </a:rPr>
              <a:t>#14 Manasseh Card</a:t>
            </a:r>
          </a:p>
        </p:txBody>
      </p:sp>
      <p:sp>
        <p:nvSpPr>
          <p:cNvPr id="48133" name="TextBox 9"/>
          <p:cNvSpPr txBox="1">
            <a:spLocks noChangeArrowheads="1"/>
          </p:cNvSpPr>
          <p:nvPr/>
        </p:nvSpPr>
        <p:spPr bwMode="auto">
          <a:xfrm>
            <a:off x="5989638" y="3027363"/>
            <a:ext cx="395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900">
                <a:solidFill>
                  <a:srgbClr val="FFFFFF"/>
                </a:solidFill>
              </a:rPr>
              <a:t>697-642</a:t>
            </a:r>
          </a:p>
        </p:txBody>
      </p:sp>
      <p:sp>
        <p:nvSpPr>
          <p:cNvPr id="9" name="Rectangle 8"/>
          <p:cNvSpPr/>
          <p:nvPr/>
        </p:nvSpPr>
        <p:spPr>
          <a:xfrm>
            <a:off x="4468813" y="2449513"/>
            <a:ext cx="1579562" cy="12080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8135" name="Picture 11" descr="Kings Card-Blan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1520825"/>
            <a:ext cx="256222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TextBox 15"/>
          <p:cNvSpPr txBox="1">
            <a:spLocks noChangeArrowheads="1"/>
          </p:cNvSpPr>
          <p:nvPr/>
        </p:nvSpPr>
        <p:spPr bwMode="auto">
          <a:xfrm>
            <a:off x="4451350" y="2463800"/>
            <a:ext cx="16224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sz="1000">
                <a:solidFill>
                  <a:srgbClr val="000000"/>
                </a:solidFill>
                <a:latin typeface="Arial" pitchFamily="34" charset="0"/>
                <a:cs typeface="Arial" pitchFamily="34" charset="0"/>
              </a:rPr>
              <a:t>did what was evil in the sight of the Lord, according to the abominations of the nations whom the Lord drove out before the people of Israel. </a:t>
            </a:r>
            <a:br>
              <a:rPr lang="en-US" altLang="en-US" sz="1000">
                <a:solidFill>
                  <a:srgbClr val="000000"/>
                </a:solidFill>
                <a:latin typeface="Arial" pitchFamily="34" charset="0"/>
                <a:cs typeface="Arial" pitchFamily="34" charset="0"/>
              </a:rPr>
            </a:br>
            <a:endParaRPr lang="en-US" altLang="en-US" sz="1000">
              <a:solidFill>
                <a:srgbClr val="000000"/>
              </a:solidFill>
              <a:latin typeface="Arial" pitchFamily="34" charset="0"/>
              <a:cs typeface="Arial" pitchFamily="34" charset="0"/>
            </a:endParaRPr>
          </a:p>
        </p:txBody>
      </p:sp>
      <p:sp>
        <p:nvSpPr>
          <p:cNvPr id="48137" name="TextBox 15"/>
          <p:cNvSpPr txBox="1">
            <a:spLocks noChangeArrowheads="1"/>
          </p:cNvSpPr>
          <p:nvPr/>
        </p:nvSpPr>
        <p:spPr bwMode="auto">
          <a:xfrm>
            <a:off x="1098550" y="5611813"/>
            <a:ext cx="641508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4400" dirty="0" smtClean="0">
                <a:solidFill>
                  <a:srgbClr val="000000"/>
                </a:solidFill>
              </a:rPr>
              <a:t>Judah Alone</a:t>
            </a:r>
            <a:endParaRPr lang="en-US" altLang="en-US" sz="4400" dirty="0">
              <a:solidFill>
                <a:srgbClr val="000000"/>
              </a:solidFill>
            </a:endParaRPr>
          </a:p>
        </p:txBody>
      </p:sp>
      <p:pic>
        <p:nvPicPr>
          <p:cNvPr id="48138" name="Picture 14" descr="thumbs_up.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36938" y="2098675"/>
            <a:ext cx="5143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6878638" y="4498975"/>
            <a:ext cx="2265362" cy="5857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48140" name="TextBox 5"/>
          <p:cNvSpPr txBox="1">
            <a:spLocks noChangeArrowheads="1"/>
          </p:cNvSpPr>
          <p:nvPr/>
        </p:nvSpPr>
        <p:spPr bwMode="auto">
          <a:xfrm>
            <a:off x="6837363" y="4576763"/>
            <a:ext cx="2306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b="1">
                <a:solidFill>
                  <a:srgbClr val="000000"/>
                </a:solidFill>
                <a:cs typeface="Times New Roman" pitchFamily="18" charset="0"/>
              </a:rPr>
              <a:t>Prophets</a:t>
            </a:r>
          </a:p>
        </p:txBody>
      </p:sp>
      <p:sp>
        <p:nvSpPr>
          <p:cNvPr id="48141" name="TextBox 6"/>
          <p:cNvSpPr txBox="1">
            <a:spLocks noChangeArrowheads="1"/>
          </p:cNvSpPr>
          <p:nvPr/>
        </p:nvSpPr>
        <p:spPr bwMode="auto">
          <a:xfrm>
            <a:off x="6913563" y="5156200"/>
            <a:ext cx="132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a:solidFill>
                  <a:srgbClr val="000000"/>
                </a:solidFill>
                <a:cs typeface="Times New Roman" pitchFamily="18" charset="0"/>
              </a:rPr>
              <a:t>Isaiah (J)</a:t>
            </a:r>
          </a:p>
        </p:txBody>
      </p:sp>
      <p:sp>
        <p:nvSpPr>
          <p:cNvPr id="19" name="Rectangle 18"/>
          <p:cNvSpPr/>
          <p:nvPr/>
        </p:nvSpPr>
        <p:spPr>
          <a:xfrm>
            <a:off x="6667500" y="1501775"/>
            <a:ext cx="2476500" cy="5857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48143" name="TextBox 5"/>
          <p:cNvSpPr txBox="1">
            <a:spLocks noChangeArrowheads="1"/>
          </p:cNvSpPr>
          <p:nvPr/>
        </p:nvSpPr>
        <p:spPr bwMode="auto">
          <a:xfrm>
            <a:off x="6648450" y="1541463"/>
            <a:ext cx="2495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b="1">
                <a:solidFill>
                  <a:srgbClr val="000000"/>
                </a:solidFill>
                <a:cs typeface="Times New Roman" pitchFamily="18" charset="0"/>
              </a:rPr>
              <a:t>Kings of Assyria</a:t>
            </a:r>
          </a:p>
        </p:txBody>
      </p:sp>
      <p:sp>
        <p:nvSpPr>
          <p:cNvPr id="48144" name="TextBox 6"/>
          <p:cNvSpPr txBox="1">
            <a:spLocks noChangeArrowheads="1"/>
          </p:cNvSpPr>
          <p:nvPr/>
        </p:nvSpPr>
        <p:spPr bwMode="auto">
          <a:xfrm>
            <a:off x="6956425" y="2114550"/>
            <a:ext cx="19034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r" eaLnBrk="1" fontAlgn="base" hangingPunct="1">
              <a:spcBef>
                <a:spcPct val="0"/>
              </a:spcBef>
              <a:spcAft>
                <a:spcPct val="0"/>
              </a:spcAft>
            </a:pPr>
            <a:r>
              <a:rPr lang="en-US" altLang="en-US">
                <a:solidFill>
                  <a:srgbClr val="000000"/>
                </a:solidFill>
                <a:cs typeface="Times New Roman" pitchFamily="18" charset="0"/>
              </a:rPr>
              <a:t>Sennacherib</a:t>
            </a:r>
          </a:p>
          <a:p>
            <a:pPr algn="r" eaLnBrk="1" fontAlgn="base" hangingPunct="1">
              <a:spcBef>
                <a:spcPct val="0"/>
              </a:spcBef>
              <a:spcAft>
                <a:spcPct val="0"/>
              </a:spcAft>
            </a:pPr>
            <a:r>
              <a:rPr lang="en-US" altLang="en-US">
                <a:solidFill>
                  <a:srgbClr val="000000"/>
                </a:solidFill>
                <a:cs typeface="Times New Roman" pitchFamily="18" charset="0"/>
              </a:rPr>
              <a:t>704–681 </a:t>
            </a:r>
          </a:p>
          <a:p>
            <a:pPr algn="r" eaLnBrk="1" fontAlgn="base" hangingPunct="1">
              <a:spcBef>
                <a:spcPct val="0"/>
              </a:spcBef>
              <a:spcAft>
                <a:spcPct val="0"/>
              </a:spcAft>
            </a:pPr>
            <a:r>
              <a:rPr lang="en-US" altLang="en-US">
                <a:solidFill>
                  <a:srgbClr val="000000"/>
                </a:solidFill>
                <a:cs typeface="Times New Roman" pitchFamily="18" charset="0"/>
              </a:rPr>
              <a:t>Esarhaddon</a:t>
            </a:r>
          </a:p>
          <a:p>
            <a:pPr algn="r" eaLnBrk="1" fontAlgn="base" hangingPunct="1">
              <a:spcBef>
                <a:spcPct val="0"/>
              </a:spcBef>
              <a:spcAft>
                <a:spcPct val="0"/>
              </a:spcAft>
            </a:pPr>
            <a:r>
              <a:rPr lang="en-US" altLang="en-US">
                <a:solidFill>
                  <a:srgbClr val="000000"/>
                </a:solidFill>
                <a:cs typeface="Times New Roman" pitchFamily="18" charset="0"/>
              </a:rPr>
              <a:t>680–669</a:t>
            </a:r>
          </a:p>
          <a:p>
            <a:pPr algn="r" eaLnBrk="1" fontAlgn="base" hangingPunct="1">
              <a:spcBef>
                <a:spcPct val="0"/>
              </a:spcBef>
              <a:spcAft>
                <a:spcPct val="0"/>
              </a:spcAft>
            </a:pPr>
            <a:r>
              <a:rPr lang="en-US" altLang="en-US">
                <a:solidFill>
                  <a:srgbClr val="000000"/>
                </a:solidFill>
                <a:cs typeface="Times New Roman" pitchFamily="18" charset="0"/>
              </a:rPr>
              <a:t>Ashurbanipal</a:t>
            </a:r>
          </a:p>
          <a:p>
            <a:pPr algn="r" eaLnBrk="1" fontAlgn="base" hangingPunct="1">
              <a:spcBef>
                <a:spcPct val="0"/>
              </a:spcBef>
              <a:spcAft>
                <a:spcPct val="0"/>
              </a:spcAft>
            </a:pPr>
            <a:r>
              <a:rPr lang="en-US" altLang="en-US">
                <a:solidFill>
                  <a:srgbClr val="000000"/>
                </a:solidFill>
                <a:cs typeface="Times New Roman" pitchFamily="18" charset="0"/>
              </a:rPr>
              <a:t>668–627</a:t>
            </a:r>
          </a:p>
        </p:txBody>
      </p:sp>
      <p:pic>
        <p:nvPicPr>
          <p:cNvPr id="48145" name="Picture 21" descr="Manasseh-clearin chain.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50988" y="1624013"/>
            <a:ext cx="1839912" cy="341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6" name="Rectangle 22"/>
          <p:cNvSpPr>
            <a:spLocks noChangeArrowheads="1"/>
          </p:cNvSpPr>
          <p:nvPr/>
        </p:nvSpPr>
        <p:spPr bwMode="auto">
          <a:xfrm>
            <a:off x="4468813" y="3681413"/>
            <a:ext cx="1606550" cy="1535112"/>
          </a:xfrm>
          <a:prstGeom prst="rect">
            <a:avLst/>
          </a:prstGeom>
          <a:solidFill>
            <a:srgbClr val="FF5050"/>
          </a:solidFill>
          <a:ln w="9525" algn="ctr">
            <a:solidFill>
              <a:schemeClr val="tx1"/>
            </a:solidFill>
            <a:round/>
            <a:headEnd/>
            <a:tailEnd/>
          </a:ln>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48147" name="TextBox 10"/>
          <p:cNvSpPr txBox="1">
            <a:spLocks noChangeArrowheads="1"/>
          </p:cNvSpPr>
          <p:nvPr/>
        </p:nvSpPr>
        <p:spPr bwMode="auto">
          <a:xfrm>
            <a:off x="4476750" y="3706813"/>
            <a:ext cx="170973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325" indent="-6032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buFont typeface="Arial" pitchFamily="34" charset="0"/>
              <a:buChar char="•"/>
            </a:pPr>
            <a:r>
              <a:rPr lang="en-US" altLang="en-US" sz="1000">
                <a:solidFill>
                  <a:srgbClr val="000000"/>
                </a:solidFill>
                <a:latin typeface="Arial" pitchFamily="34" charset="0"/>
                <a:cs typeface="Arial" pitchFamily="34" charset="0"/>
              </a:rPr>
              <a:t> Longest ruler 55 yrs</a:t>
            </a:r>
          </a:p>
          <a:p>
            <a:pPr eaLnBrk="1" fontAlgn="base" hangingPunct="1">
              <a:spcBef>
                <a:spcPct val="0"/>
              </a:spcBef>
              <a:spcAft>
                <a:spcPct val="0"/>
              </a:spcAft>
              <a:buFont typeface="Arial" pitchFamily="34" charset="0"/>
              <a:buChar char="•"/>
            </a:pPr>
            <a:r>
              <a:rPr lang="en-US" altLang="en-US" sz="1000">
                <a:solidFill>
                  <a:srgbClr val="000000"/>
                </a:solidFill>
                <a:latin typeface="Arial" pitchFamily="34" charset="0"/>
                <a:cs typeface="Arial" pitchFamily="34" charset="0"/>
              </a:rPr>
              <a:t>built altars in the house of the Lord</a:t>
            </a:r>
          </a:p>
          <a:p>
            <a:pPr eaLnBrk="1" fontAlgn="base" hangingPunct="1">
              <a:spcBef>
                <a:spcPct val="0"/>
              </a:spcBef>
              <a:spcAft>
                <a:spcPct val="0"/>
              </a:spcAft>
              <a:buFont typeface="Arial" pitchFamily="34" charset="0"/>
              <a:buChar char="•"/>
            </a:pPr>
            <a:r>
              <a:rPr lang="en-US" altLang="en-US" sz="1000">
                <a:solidFill>
                  <a:srgbClr val="000000"/>
                </a:solidFill>
                <a:latin typeface="Arial" pitchFamily="34" charset="0"/>
                <a:cs typeface="Arial" pitchFamily="34" charset="0"/>
              </a:rPr>
              <a:t>shed very much innocent blood</a:t>
            </a:r>
          </a:p>
          <a:p>
            <a:pPr eaLnBrk="1" fontAlgn="base" hangingPunct="1">
              <a:spcBef>
                <a:spcPct val="0"/>
              </a:spcBef>
              <a:spcAft>
                <a:spcPct val="0"/>
              </a:spcAft>
              <a:buFont typeface="Arial" pitchFamily="34" charset="0"/>
              <a:buChar char="•"/>
            </a:pPr>
            <a:r>
              <a:rPr lang="en-US" altLang="en-US" sz="1000">
                <a:solidFill>
                  <a:srgbClr val="000000"/>
                </a:solidFill>
                <a:latin typeface="Arial" pitchFamily="34" charset="0"/>
                <a:cs typeface="Arial" pitchFamily="34" charset="0"/>
              </a:rPr>
              <a:t>king of Assyria captured Manasseh</a:t>
            </a:r>
          </a:p>
          <a:p>
            <a:pPr eaLnBrk="1" fontAlgn="base" hangingPunct="1">
              <a:spcBef>
                <a:spcPct val="0"/>
              </a:spcBef>
              <a:spcAft>
                <a:spcPct val="0"/>
              </a:spcAft>
              <a:buFont typeface="Arial" pitchFamily="34" charset="0"/>
              <a:buChar char="•"/>
            </a:pPr>
            <a:r>
              <a:rPr lang="en-US" altLang="en-US" sz="1000">
                <a:solidFill>
                  <a:srgbClr val="000000"/>
                </a:solidFill>
                <a:latin typeface="Arial" pitchFamily="34" charset="0"/>
                <a:cs typeface="Arial" pitchFamily="34" charset="0"/>
              </a:rPr>
              <a:t>entreated favor of Lord &amp; humbled himself greatly</a:t>
            </a:r>
          </a:p>
        </p:txBody>
      </p:sp>
      <p:sp>
        <p:nvSpPr>
          <p:cNvPr id="2" name="Rectangle 1"/>
          <p:cNvSpPr/>
          <p:nvPr/>
        </p:nvSpPr>
        <p:spPr>
          <a:xfrm>
            <a:off x="2069932" y="5017849"/>
            <a:ext cx="1249060"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Manasseh</a:t>
            </a:r>
          </a:p>
        </p:txBody>
      </p:sp>
    </p:spTree>
    <p:extLst>
      <p:ext uri="{BB962C8B-B14F-4D97-AF65-F5344CB8AC3E}">
        <p14:creationId xmlns:p14="http://schemas.microsoft.com/office/powerpoint/2010/main" val="15280213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Rectangle 4"/>
          <p:cNvSpPr/>
          <p:nvPr/>
        </p:nvSpPr>
        <p:spPr bwMode="auto">
          <a:xfrm>
            <a:off x="0" y="0"/>
            <a:ext cx="9144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20000"/>
              </a:spcBef>
              <a:spcAft>
                <a:spcPct val="0"/>
              </a:spcAft>
            </a:pPr>
            <a:endParaRPr lang="en-US" sz="2400" smtClean="0">
              <a:solidFill>
                <a:srgbClr val="000000"/>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109" y="174852"/>
            <a:ext cx="6626225" cy="390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2026" y="646435"/>
            <a:ext cx="3752603" cy="6211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234" y="3757124"/>
            <a:ext cx="3425825"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4059" y="3899628"/>
            <a:ext cx="2561790" cy="2645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Multiply 7"/>
          <p:cNvSpPr/>
          <p:nvPr/>
        </p:nvSpPr>
        <p:spPr bwMode="auto">
          <a:xfrm>
            <a:off x="3574473" y="1436914"/>
            <a:ext cx="344384" cy="320634"/>
          </a:xfrm>
          <a:prstGeom prst="mathMultiply">
            <a:avLst/>
          </a:prstGeom>
          <a:solidFill>
            <a:srgbClr val="C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20000"/>
              </a:spcBef>
              <a:spcAft>
                <a:spcPct val="0"/>
              </a:spcAft>
            </a:pPr>
            <a:endParaRPr lang="en-US" sz="2400" smtClean="0">
              <a:solidFill>
                <a:srgbClr val="000000"/>
              </a:solidFill>
            </a:endParaRPr>
          </a:p>
        </p:txBody>
      </p:sp>
      <p:sp>
        <p:nvSpPr>
          <p:cNvPr id="9" name="TextBox 8"/>
          <p:cNvSpPr txBox="1"/>
          <p:nvPr/>
        </p:nvSpPr>
        <p:spPr>
          <a:xfrm>
            <a:off x="7422078" y="5759532"/>
            <a:ext cx="1543792" cy="861774"/>
          </a:xfrm>
          <a:prstGeom prst="rect">
            <a:avLst/>
          </a:prstGeom>
          <a:solidFill>
            <a:srgbClr val="FFFF00"/>
          </a:solidFill>
        </p:spPr>
        <p:txBody>
          <a:bodyPr wrap="square" rtlCol="0">
            <a:spAutoFit/>
          </a:bodyPr>
          <a:lstStyle/>
          <a:p>
            <a:pPr algn="ctr" fontAlgn="base">
              <a:spcBef>
                <a:spcPct val="20000"/>
              </a:spcBef>
              <a:spcAft>
                <a:spcPct val="0"/>
              </a:spcAft>
            </a:pPr>
            <a:r>
              <a:rPr lang="en-US" sz="1000" dirty="0" smtClean="0">
                <a:solidFill>
                  <a:srgbClr val="000000"/>
                </a:solidFill>
                <a:latin typeface="Tahoma" pitchFamily="34" charset="0"/>
                <a:ea typeface="Tahoma" pitchFamily="34" charset="0"/>
                <a:cs typeface="Tahoma" pitchFamily="34" charset="0"/>
              </a:rPr>
              <a:t>Evil in the sight of the Lord, according to abominations of the nations driven out by Israel</a:t>
            </a:r>
            <a:endParaRPr lang="en-US" sz="1000" dirty="0">
              <a:solidFill>
                <a:srgbClr val="000000"/>
              </a:solidFill>
              <a:latin typeface="Tahoma" pitchFamily="34" charset="0"/>
              <a:ea typeface="Tahoma" pitchFamily="34" charset="0"/>
              <a:cs typeface="Tahoma" pitchFamily="34" charset="0"/>
            </a:endParaRPr>
          </a:p>
        </p:txBody>
      </p:sp>
      <p:sp>
        <p:nvSpPr>
          <p:cNvPr id="10" name="TextBox 9"/>
          <p:cNvSpPr txBox="1"/>
          <p:nvPr/>
        </p:nvSpPr>
        <p:spPr>
          <a:xfrm>
            <a:off x="1698171" y="1163782"/>
            <a:ext cx="522515" cy="461665"/>
          </a:xfrm>
          <a:prstGeom prst="rect">
            <a:avLst/>
          </a:prstGeom>
          <a:solidFill>
            <a:srgbClr val="FFFF00"/>
          </a:solidFill>
        </p:spPr>
        <p:txBody>
          <a:bodyPr wrap="square" rtlCol="0">
            <a:spAutoFit/>
          </a:bodyPr>
          <a:lstStyle/>
          <a:p>
            <a:pPr algn="ctr" fontAlgn="base">
              <a:spcBef>
                <a:spcPct val="20000"/>
              </a:spcBef>
              <a:spcAft>
                <a:spcPct val="0"/>
              </a:spcAft>
            </a:pPr>
            <a:r>
              <a:rPr lang="en-US" sz="2400" dirty="0" smtClean="0">
                <a:solidFill>
                  <a:srgbClr val="000000"/>
                </a:solidFill>
              </a:rPr>
              <a:t>12</a:t>
            </a:r>
            <a:endParaRPr lang="en-US" sz="2400" dirty="0">
              <a:solidFill>
                <a:srgbClr val="000000"/>
              </a:solidFill>
            </a:endParaRPr>
          </a:p>
        </p:txBody>
      </p:sp>
      <p:sp>
        <p:nvSpPr>
          <p:cNvPr id="11" name="TextBox 10"/>
          <p:cNvSpPr txBox="1"/>
          <p:nvPr/>
        </p:nvSpPr>
        <p:spPr>
          <a:xfrm>
            <a:off x="2006930" y="2113808"/>
            <a:ext cx="510639" cy="461665"/>
          </a:xfrm>
          <a:prstGeom prst="rect">
            <a:avLst/>
          </a:prstGeom>
          <a:solidFill>
            <a:srgbClr val="FFFF00"/>
          </a:solidFill>
        </p:spPr>
        <p:txBody>
          <a:bodyPr wrap="square" rtlCol="0">
            <a:spAutoFit/>
          </a:bodyPr>
          <a:lstStyle/>
          <a:p>
            <a:pPr algn="ctr" fontAlgn="base">
              <a:spcBef>
                <a:spcPct val="20000"/>
              </a:spcBef>
              <a:spcAft>
                <a:spcPct val="0"/>
              </a:spcAft>
            </a:pPr>
            <a:r>
              <a:rPr lang="en-US" sz="2400" dirty="0" smtClean="0">
                <a:solidFill>
                  <a:srgbClr val="000000"/>
                </a:solidFill>
              </a:rPr>
              <a:t>55</a:t>
            </a:r>
            <a:endParaRPr lang="en-US" sz="2400" dirty="0">
              <a:solidFill>
                <a:srgbClr val="000000"/>
              </a:solidFill>
            </a:endParaRPr>
          </a:p>
        </p:txBody>
      </p:sp>
      <p:sp>
        <p:nvSpPr>
          <p:cNvPr id="12" name="TextBox 11"/>
          <p:cNvSpPr txBox="1"/>
          <p:nvPr/>
        </p:nvSpPr>
        <p:spPr>
          <a:xfrm>
            <a:off x="3538846" y="2339440"/>
            <a:ext cx="498764" cy="368135"/>
          </a:xfrm>
          <a:prstGeom prst="rect">
            <a:avLst/>
          </a:prstGeom>
          <a:solidFill>
            <a:srgbClr val="FFFF00"/>
          </a:solidFill>
        </p:spPr>
        <p:txBody>
          <a:bodyPr wrap="square" rtlCol="0">
            <a:spAutoFit/>
          </a:bodyPr>
          <a:lstStyle/>
          <a:p>
            <a:pPr algn="ctr" fontAlgn="base">
              <a:spcBef>
                <a:spcPct val="20000"/>
              </a:spcBef>
              <a:spcAft>
                <a:spcPct val="0"/>
              </a:spcAft>
            </a:pPr>
            <a:r>
              <a:rPr lang="en-US" dirty="0" smtClean="0">
                <a:solidFill>
                  <a:srgbClr val="000000"/>
                </a:solidFill>
              </a:rPr>
              <a:t>67</a:t>
            </a:r>
            <a:endParaRPr lang="en-US" dirty="0">
              <a:solidFill>
                <a:srgbClr val="000000"/>
              </a:solidFill>
            </a:endParaRPr>
          </a:p>
        </p:txBody>
      </p:sp>
      <p:sp>
        <p:nvSpPr>
          <p:cNvPr id="13" name="Multiply 12"/>
          <p:cNvSpPr/>
          <p:nvPr/>
        </p:nvSpPr>
        <p:spPr bwMode="auto">
          <a:xfrm>
            <a:off x="1531917" y="3016332"/>
            <a:ext cx="285008" cy="261258"/>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20000"/>
              </a:spcBef>
              <a:spcAft>
                <a:spcPct val="0"/>
              </a:spcAft>
            </a:pPr>
            <a:endParaRPr lang="en-US" sz="2400" smtClean="0">
              <a:solidFill>
                <a:srgbClr val="000000"/>
              </a:solidFill>
            </a:endParaRPr>
          </a:p>
        </p:txBody>
      </p:sp>
      <p:sp>
        <p:nvSpPr>
          <p:cNvPr id="14" name="TextBox 13"/>
          <p:cNvSpPr txBox="1"/>
          <p:nvPr/>
        </p:nvSpPr>
        <p:spPr>
          <a:xfrm>
            <a:off x="3811979" y="3040083"/>
            <a:ext cx="1520042" cy="246221"/>
          </a:xfrm>
          <a:prstGeom prst="rect">
            <a:avLst/>
          </a:prstGeom>
          <a:solidFill>
            <a:srgbClr val="FFFF00"/>
          </a:solidFill>
        </p:spPr>
        <p:txBody>
          <a:bodyPr wrap="square" rtlCol="0">
            <a:spAutoFit/>
          </a:bodyPr>
          <a:lstStyle/>
          <a:p>
            <a:pPr algn="ctr" fontAlgn="base">
              <a:spcBef>
                <a:spcPct val="20000"/>
              </a:spcBef>
              <a:spcAft>
                <a:spcPct val="0"/>
              </a:spcAft>
            </a:pPr>
            <a:r>
              <a:rPr lang="en-US" sz="1000" dirty="0" smtClean="0">
                <a:solidFill>
                  <a:srgbClr val="000000"/>
                </a:solidFill>
              </a:rPr>
              <a:t>Slept with his fathers</a:t>
            </a:r>
            <a:endParaRPr lang="en-US" sz="1000" dirty="0">
              <a:solidFill>
                <a:srgbClr val="000000"/>
              </a:solidFill>
            </a:endParaRPr>
          </a:p>
        </p:txBody>
      </p:sp>
      <p:sp>
        <p:nvSpPr>
          <p:cNvPr id="15" name="TextBox 14"/>
          <p:cNvSpPr txBox="1"/>
          <p:nvPr/>
        </p:nvSpPr>
        <p:spPr>
          <a:xfrm>
            <a:off x="2113808" y="4916384"/>
            <a:ext cx="1674421" cy="861774"/>
          </a:xfrm>
          <a:prstGeom prst="rect">
            <a:avLst/>
          </a:prstGeom>
          <a:solidFill>
            <a:srgbClr val="FFFF00"/>
          </a:solidFill>
        </p:spPr>
        <p:txBody>
          <a:bodyPr wrap="square" rtlCol="0">
            <a:spAutoFit/>
          </a:bodyPr>
          <a:lstStyle/>
          <a:p>
            <a:pPr algn="ctr" fontAlgn="base">
              <a:spcBef>
                <a:spcPct val="20000"/>
              </a:spcBef>
              <a:spcAft>
                <a:spcPct val="0"/>
              </a:spcAft>
            </a:pPr>
            <a:r>
              <a:rPr lang="en-US" sz="1000" dirty="0" smtClean="0">
                <a:solidFill>
                  <a:srgbClr val="000000"/>
                </a:solidFill>
                <a:latin typeface="Tahoma" pitchFamily="34" charset="0"/>
                <a:ea typeface="Tahoma" pitchFamily="34" charset="0"/>
                <a:cs typeface="Tahoma" pitchFamily="34" charset="0"/>
              </a:rPr>
              <a:t>Altars to </a:t>
            </a:r>
            <a:r>
              <a:rPr lang="en-US" sz="1000" dirty="0" err="1" smtClean="0">
                <a:solidFill>
                  <a:srgbClr val="000000"/>
                </a:solidFill>
                <a:latin typeface="Tahoma" pitchFamily="34" charset="0"/>
                <a:ea typeface="Tahoma" pitchFamily="34" charset="0"/>
                <a:cs typeface="Tahoma" pitchFamily="34" charset="0"/>
              </a:rPr>
              <a:t>Baals</a:t>
            </a:r>
            <a:r>
              <a:rPr lang="en-US" sz="1000" dirty="0" smtClean="0">
                <a:solidFill>
                  <a:srgbClr val="000000"/>
                </a:solidFill>
                <a:latin typeface="Tahoma" pitchFamily="34" charset="0"/>
                <a:ea typeface="Tahoma" pitchFamily="34" charset="0"/>
                <a:cs typeface="Tahoma" pitchFamily="34" charset="0"/>
              </a:rPr>
              <a:t> and made </a:t>
            </a:r>
            <a:r>
              <a:rPr lang="en-US" sz="1000" dirty="0" err="1" smtClean="0">
                <a:solidFill>
                  <a:srgbClr val="000000"/>
                </a:solidFill>
                <a:latin typeface="Tahoma" pitchFamily="34" charset="0"/>
                <a:ea typeface="Tahoma" pitchFamily="34" charset="0"/>
                <a:cs typeface="Tahoma" pitchFamily="34" charset="0"/>
              </a:rPr>
              <a:t>Asherahs</a:t>
            </a:r>
            <a:r>
              <a:rPr lang="en-US" sz="1000" dirty="0" smtClean="0">
                <a:solidFill>
                  <a:srgbClr val="000000"/>
                </a:solidFill>
                <a:latin typeface="Tahoma" pitchFamily="34" charset="0"/>
                <a:ea typeface="Tahoma" pitchFamily="34" charset="0"/>
                <a:cs typeface="Tahoma" pitchFamily="34" charset="0"/>
              </a:rPr>
              <a:t>; Worshipped all the host of heaven; Burned his sons as an offering. </a:t>
            </a:r>
            <a:endParaRPr lang="en-US" sz="1000" dirty="0">
              <a:solidFill>
                <a:srgbClr val="000000"/>
              </a:solidFill>
              <a:latin typeface="Tahoma" pitchFamily="34" charset="0"/>
              <a:ea typeface="Tahoma" pitchFamily="34" charset="0"/>
              <a:cs typeface="Tahoma" pitchFamily="34" charset="0"/>
            </a:endParaRPr>
          </a:p>
        </p:txBody>
      </p:sp>
      <p:sp>
        <p:nvSpPr>
          <p:cNvPr id="16" name="TextBox 15"/>
          <p:cNvSpPr txBox="1"/>
          <p:nvPr/>
        </p:nvSpPr>
        <p:spPr>
          <a:xfrm>
            <a:off x="320634" y="5581403"/>
            <a:ext cx="1615044" cy="707886"/>
          </a:xfrm>
          <a:prstGeom prst="rect">
            <a:avLst/>
          </a:prstGeom>
          <a:solidFill>
            <a:srgbClr val="FFFF00"/>
          </a:solidFill>
        </p:spPr>
        <p:txBody>
          <a:bodyPr wrap="square" rtlCol="0">
            <a:spAutoFit/>
          </a:bodyPr>
          <a:lstStyle/>
          <a:p>
            <a:pPr algn="ctr" fontAlgn="base">
              <a:spcBef>
                <a:spcPct val="20000"/>
              </a:spcBef>
              <a:spcAft>
                <a:spcPct val="0"/>
              </a:spcAft>
            </a:pPr>
            <a:r>
              <a:rPr lang="en-US" sz="1000" dirty="0" smtClean="0">
                <a:solidFill>
                  <a:srgbClr val="000000"/>
                </a:solidFill>
                <a:latin typeface="Tahoma" pitchFamily="34" charset="0"/>
                <a:ea typeface="Tahoma" pitchFamily="34" charset="0"/>
                <a:cs typeface="Tahoma" pitchFamily="34" charset="0"/>
              </a:rPr>
              <a:t>Altars for all the host of heaven; Carved image of </a:t>
            </a:r>
            <a:r>
              <a:rPr lang="en-US" sz="1000" dirty="0" err="1" smtClean="0">
                <a:solidFill>
                  <a:srgbClr val="000000"/>
                </a:solidFill>
                <a:latin typeface="Tahoma" pitchFamily="34" charset="0"/>
                <a:ea typeface="Tahoma" pitchFamily="34" charset="0"/>
                <a:cs typeface="Tahoma" pitchFamily="34" charset="0"/>
              </a:rPr>
              <a:t>Asherah</a:t>
            </a:r>
            <a:r>
              <a:rPr lang="en-US" sz="1000" dirty="0" smtClean="0">
                <a:solidFill>
                  <a:srgbClr val="000000"/>
                </a:solidFill>
                <a:latin typeface="Tahoma" pitchFamily="34" charset="0"/>
                <a:ea typeface="Tahoma" pitchFamily="34" charset="0"/>
                <a:cs typeface="Tahoma" pitchFamily="34" charset="0"/>
              </a:rPr>
              <a:t> in the House of Lord; </a:t>
            </a:r>
            <a:endParaRPr lang="en-US" sz="1000" dirty="0">
              <a:solidFill>
                <a:srgbClr val="000000"/>
              </a:solidFill>
              <a:latin typeface="Tahoma" pitchFamily="34" charset="0"/>
              <a:ea typeface="Tahoma" pitchFamily="34" charset="0"/>
              <a:cs typeface="Tahoma" pitchFamily="34" charset="0"/>
            </a:endParaRPr>
          </a:p>
        </p:txBody>
      </p:sp>
      <p:sp>
        <p:nvSpPr>
          <p:cNvPr id="17" name="TextBox 16"/>
          <p:cNvSpPr txBox="1"/>
          <p:nvPr/>
        </p:nvSpPr>
        <p:spPr>
          <a:xfrm>
            <a:off x="4393870" y="1246909"/>
            <a:ext cx="1650670" cy="1015663"/>
          </a:xfrm>
          <a:prstGeom prst="rect">
            <a:avLst/>
          </a:prstGeom>
          <a:solidFill>
            <a:srgbClr val="FFFF00"/>
          </a:solidFill>
        </p:spPr>
        <p:txBody>
          <a:bodyPr wrap="square" rtlCol="0">
            <a:spAutoFit/>
          </a:bodyPr>
          <a:lstStyle/>
          <a:p>
            <a:pPr algn="ctr" fontAlgn="base">
              <a:spcBef>
                <a:spcPct val="20000"/>
              </a:spcBef>
              <a:spcAft>
                <a:spcPct val="0"/>
              </a:spcAft>
            </a:pPr>
            <a:r>
              <a:rPr lang="en-US" sz="1200" dirty="0" smtClean="0">
                <a:solidFill>
                  <a:srgbClr val="000000"/>
                </a:solidFill>
                <a:latin typeface="Tahoma" pitchFamily="34" charset="0"/>
                <a:ea typeface="Tahoma" pitchFamily="34" charset="0"/>
                <a:cs typeface="Tahoma" pitchFamily="34" charset="0"/>
              </a:rPr>
              <a:t>Commanders of Assyria took him captive with hooks and chains into Babylon</a:t>
            </a:r>
            <a:endParaRPr lang="en-US" sz="1200" dirty="0">
              <a:solidFill>
                <a:srgbClr val="000000"/>
              </a:solidFill>
              <a:latin typeface="Tahoma" pitchFamily="34" charset="0"/>
              <a:ea typeface="Tahoma" pitchFamily="34" charset="0"/>
              <a:cs typeface="Tahoma" pitchFamily="34" charset="0"/>
            </a:endParaRPr>
          </a:p>
        </p:txBody>
      </p:sp>
      <p:sp>
        <p:nvSpPr>
          <p:cNvPr id="18" name="TextBox 17"/>
          <p:cNvSpPr txBox="1"/>
          <p:nvPr/>
        </p:nvSpPr>
        <p:spPr>
          <a:xfrm>
            <a:off x="4156364" y="4500748"/>
            <a:ext cx="1626919" cy="461665"/>
          </a:xfrm>
          <a:prstGeom prst="rect">
            <a:avLst/>
          </a:prstGeom>
          <a:solidFill>
            <a:srgbClr val="FFFF00"/>
          </a:solidFill>
        </p:spPr>
        <p:txBody>
          <a:bodyPr wrap="square" rtlCol="0">
            <a:spAutoFit/>
          </a:bodyPr>
          <a:lstStyle/>
          <a:p>
            <a:pPr algn="ctr" fontAlgn="base">
              <a:spcBef>
                <a:spcPct val="20000"/>
              </a:spcBef>
              <a:spcAft>
                <a:spcPct val="0"/>
              </a:spcAft>
            </a:pPr>
            <a:r>
              <a:rPr lang="en-US" sz="1200" dirty="0" smtClean="0">
                <a:solidFill>
                  <a:srgbClr val="000000"/>
                </a:solidFill>
              </a:rPr>
              <a:t>Buried in garden of his house (garden of </a:t>
            </a:r>
            <a:r>
              <a:rPr lang="en-US" sz="1200" dirty="0" err="1" smtClean="0">
                <a:solidFill>
                  <a:srgbClr val="000000"/>
                </a:solidFill>
              </a:rPr>
              <a:t>Uzza</a:t>
            </a:r>
            <a:r>
              <a:rPr lang="en-US" sz="1200" dirty="0" smtClean="0">
                <a:solidFill>
                  <a:srgbClr val="000000"/>
                </a:solidFill>
              </a:rPr>
              <a:t>)</a:t>
            </a:r>
            <a:endParaRPr lang="en-US" sz="1200" dirty="0">
              <a:solidFill>
                <a:srgbClr val="000000"/>
              </a:solidFill>
            </a:endParaRPr>
          </a:p>
        </p:txBody>
      </p:sp>
      <p:sp>
        <p:nvSpPr>
          <p:cNvPr id="19" name="TextBox 18"/>
          <p:cNvSpPr txBox="1"/>
          <p:nvPr/>
        </p:nvSpPr>
        <p:spPr>
          <a:xfrm>
            <a:off x="7184571" y="2434442"/>
            <a:ext cx="1484416" cy="276999"/>
          </a:xfrm>
          <a:prstGeom prst="rect">
            <a:avLst/>
          </a:prstGeom>
          <a:solidFill>
            <a:srgbClr val="FFFF00"/>
          </a:solidFill>
        </p:spPr>
        <p:txBody>
          <a:bodyPr wrap="square" rtlCol="0">
            <a:spAutoFit/>
          </a:bodyPr>
          <a:lstStyle/>
          <a:p>
            <a:pPr algn="ctr" fontAlgn="base">
              <a:spcBef>
                <a:spcPct val="20000"/>
              </a:spcBef>
              <a:spcAft>
                <a:spcPct val="0"/>
              </a:spcAft>
            </a:pPr>
            <a:r>
              <a:rPr lang="en-US" sz="1200" dirty="0" smtClean="0">
                <a:solidFill>
                  <a:srgbClr val="000000"/>
                </a:solidFill>
                <a:latin typeface="Tahoma" pitchFamily="34" charset="0"/>
                <a:ea typeface="Tahoma" pitchFamily="34" charset="0"/>
                <a:cs typeface="Tahoma" pitchFamily="34" charset="0"/>
              </a:rPr>
              <a:t>Hephzibah</a:t>
            </a:r>
            <a:endParaRPr lang="en-US" sz="1200" dirty="0">
              <a:solidFill>
                <a:srgbClr val="000000"/>
              </a:solidFill>
              <a:latin typeface="Tahoma" pitchFamily="34" charset="0"/>
              <a:ea typeface="Tahoma" pitchFamily="34" charset="0"/>
              <a:cs typeface="Tahoma" pitchFamily="34" charset="0"/>
            </a:endParaRPr>
          </a:p>
        </p:txBody>
      </p:sp>
      <p:sp>
        <p:nvSpPr>
          <p:cNvPr id="20" name="TextBox 19"/>
          <p:cNvSpPr txBox="1"/>
          <p:nvPr/>
        </p:nvSpPr>
        <p:spPr>
          <a:xfrm>
            <a:off x="7006442" y="3372592"/>
            <a:ext cx="1721922" cy="461665"/>
          </a:xfrm>
          <a:prstGeom prst="rect">
            <a:avLst/>
          </a:prstGeom>
          <a:solidFill>
            <a:srgbClr val="FFFF00"/>
          </a:solidFill>
        </p:spPr>
        <p:txBody>
          <a:bodyPr wrap="square" rtlCol="0">
            <a:spAutoFit/>
          </a:bodyPr>
          <a:lstStyle/>
          <a:p>
            <a:pPr algn="ctr" fontAlgn="base">
              <a:spcBef>
                <a:spcPct val="20000"/>
              </a:spcBef>
              <a:spcAft>
                <a:spcPct val="0"/>
              </a:spcAft>
            </a:pPr>
            <a:r>
              <a:rPr lang="en-US" sz="1200" dirty="0" smtClean="0">
                <a:solidFill>
                  <a:srgbClr val="000000"/>
                </a:solidFill>
                <a:latin typeface="Tahoma" pitchFamily="34" charset="0"/>
                <a:ea typeface="Tahoma" pitchFamily="34" charset="0"/>
                <a:cs typeface="Tahoma" pitchFamily="34" charset="0"/>
              </a:rPr>
              <a:t>Manasseh taken captive by Assyria</a:t>
            </a:r>
            <a:endParaRPr lang="en-US" sz="1200" dirty="0">
              <a:solidFill>
                <a:srgbClr val="000000"/>
              </a:solidFill>
              <a:latin typeface="Tahoma" pitchFamily="34" charset="0"/>
              <a:ea typeface="Tahoma" pitchFamily="34" charset="0"/>
              <a:cs typeface="Tahoma" pitchFamily="34" charset="0"/>
            </a:endParaRPr>
          </a:p>
        </p:txBody>
      </p:sp>
      <p:sp>
        <p:nvSpPr>
          <p:cNvPr id="21" name="TextBox 20"/>
          <p:cNvSpPr txBox="1"/>
          <p:nvPr/>
        </p:nvSpPr>
        <p:spPr>
          <a:xfrm>
            <a:off x="7148945" y="4429496"/>
            <a:ext cx="1591294" cy="861774"/>
          </a:xfrm>
          <a:prstGeom prst="rect">
            <a:avLst/>
          </a:prstGeom>
          <a:solidFill>
            <a:srgbClr val="FFFF00"/>
          </a:solidFill>
        </p:spPr>
        <p:txBody>
          <a:bodyPr wrap="square" rtlCol="0">
            <a:spAutoFit/>
          </a:bodyPr>
          <a:lstStyle/>
          <a:p>
            <a:pPr algn="ctr" fontAlgn="base">
              <a:spcBef>
                <a:spcPct val="20000"/>
              </a:spcBef>
              <a:spcAft>
                <a:spcPct val="0"/>
              </a:spcAft>
            </a:pPr>
            <a:r>
              <a:rPr lang="en-US" sz="1000" dirty="0" smtClean="0">
                <a:solidFill>
                  <a:srgbClr val="000000"/>
                </a:solidFill>
                <a:latin typeface="Tahoma" pitchFamily="34" charset="0"/>
                <a:ea typeface="Tahoma" pitchFamily="34" charset="0"/>
                <a:cs typeface="Tahoma" pitchFamily="34" charset="0"/>
              </a:rPr>
              <a:t>Rebuilt the high places; after his </a:t>
            </a:r>
            <a:r>
              <a:rPr lang="en-US" sz="1000" dirty="0" err="1" smtClean="0">
                <a:solidFill>
                  <a:srgbClr val="000000"/>
                </a:solidFill>
                <a:latin typeface="Tahoma" pitchFamily="34" charset="0"/>
                <a:ea typeface="Tahoma" pitchFamily="34" charset="0"/>
                <a:cs typeface="Tahoma" pitchFamily="34" charset="0"/>
              </a:rPr>
              <a:t>repentence</a:t>
            </a:r>
            <a:r>
              <a:rPr lang="en-US" sz="1000" dirty="0" smtClean="0">
                <a:solidFill>
                  <a:srgbClr val="000000"/>
                </a:solidFill>
                <a:latin typeface="Tahoma" pitchFamily="34" charset="0"/>
                <a:ea typeface="Tahoma" pitchFamily="34" charset="0"/>
                <a:cs typeface="Tahoma" pitchFamily="34" charset="0"/>
              </a:rPr>
              <a:t> high places remained but people worshipped only to God</a:t>
            </a:r>
            <a:endParaRPr lang="en-US" sz="1000" dirty="0">
              <a:solidFill>
                <a:srgbClr val="00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72422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0" y="1219200"/>
            <a:ext cx="9144000" cy="56388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smtClean="0">
              <a:solidFill>
                <a:prstClr val="black"/>
              </a:solidFill>
              <a:sym typeface="Arial"/>
              <a:rtl val="0"/>
            </a:endParaRPr>
          </a:p>
        </p:txBody>
      </p:sp>
      <p:sp>
        <p:nvSpPr>
          <p:cNvPr id="56323" name="Rectangle 2"/>
          <p:cNvSpPr>
            <a:spLocks noGrp="1" noChangeArrowheads="1"/>
          </p:cNvSpPr>
          <p:nvPr>
            <p:ph type="title"/>
          </p:nvPr>
        </p:nvSpPr>
        <p:spPr>
          <a:xfrm>
            <a:off x="1020763" y="0"/>
            <a:ext cx="7102475" cy="1143000"/>
          </a:xfrm>
        </p:spPr>
        <p:txBody>
          <a:bodyPr/>
          <a:lstStyle/>
          <a:p>
            <a:r>
              <a:rPr lang="en-US" altLang="en-US" sz="2800" smtClean="0"/>
              <a:t>Manasseh’s Reign according to the despicable practices II Kgs 21</a:t>
            </a:r>
          </a:p>
        </p:txBody>
      </p:sp>
      <p:sp>
        <p:nvSpPr>
          <p:cNvPr id="56324" name="Text Box 3"/>
          <p:cNvSpPr txBox="1">
            <a:spLocks noChangeArrowheads="1"/>
          </p:cNvSpPr>
          <p:nvPr/>
        </p:nvSpPr>
        <p:spPr bwMode="auto">
          <a:xfrm>
            <a:off x="428625" y="1409700"/>
            <a:ext cx="8715375" cy="54483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2200" baseline="30000" smtClean="0">
                <a:solidFill>
                  <a:srgbClr val="FFFF00"/>
                </a:solidFill>
                <a:latin typeface="Default"/>
                <a:sym typeface="Arial"/>
                <a:rtl val="0"/>
              </a:rPr>
              <a:t>3</a:t>
            </a:r>
            <a:r>
              <a:rPr lang="en-US" altLang="en-US" sz="2200" smtClean="0">
                <a:solidFill>
                  <a:srgbClr val="FFFF00"/>
                </a:solidFill>
                <a:latin typeface="Default"/>
                <a:sym typeface="Arial"/>
                <a:rtl val="0"/>
              </a:rPr>
              <a:t>For he rebuilt the high places…</a:t>
            </a:r>
          </a:p>
          <a:p>
            <a:pPr eaLnBrk="1" fontAlgn="base" hangingPunct="1">
              <a:spcBef>
                <a:spcPct val="0"/>
              </a:spcBef>
              <a:spcAft>
                <a:spcPct val="0"/>
              </a:spcAft>
            </a:pPr>
            <a:r>
              <a:rPr lang="en-US" altLang="en-US" sz="2200" smtClean="0">
                <a:solidFill>
                  <a:srgbClr val="FFFF00"/>
                </a:solidFill>
                <a:latin typeface="Default"/>
                <a:sym typeface="Arial"/>
                <a:rtl val="0"/>
              </a:rPr>
              <a:t>…he erected altars for Baal and made an Asherah, as Ahab king of Israel had done </a:t>
            </a:r>
          </a:p>
          <a:p>
            <a:pPr eaLnBrk="1" fontAlgn="base" hangingPunct="1">
              <a:spcBef>
                <a:spcPct val="0"/>
              </a:spcBef>
              <a:spcAft>
                <a:spcPct val="0"/>
              </a:spcAft>
            </a:pPr>
            <a:r>
              <a:rPr lang="en-US" altLang="en-US" sz="2200" smtClean="0">
                <a:solidFill>
                  <a:srgbClr val="FFFF00"/>
                </a:solidFill>
                <a:latin typeface="Default"/>
                <a:sym typeface="Arial"/>
                <a:rtl val="0"/>
              </a:rPr>
              <a:t> …worshiped all the host of heaven and served them. </a:t>
            </a:r>
          </a:p>
          <a:p>
            <a:pPr eaLnBrk="1" fontAlgn="base" hangingPunct="1">
              <a:spcBef>
                <a:spcPct val="0"/>
              </a:spcBef>
              <a:spcAft>
                <a:spcPct val="0"/>
              </a:spcAft>
            </a:pPr>
            <a:r>
              <a:rPr lang="en-US" altLang="en-US" sz="2200" baseline="30000" smtClean="0">
                <a:solidFill>
                  <a:srgbClr val="FFFF00"/>
                </a:solidFill>
                <a:latin typeface="Default"/>
                <a:sym typeface="Arial"/>
                <a:rtl val="0"/>
              </a:rPr>
              <a:t>4</a:t>
            </a:r>
            <a:r>
              <a:rPr lang="en-US" altLang="en-US" sz="2200" smtClean="0">
                <a:solidFill>
                  <a:srgbClr val="FFFF00"/>
                </a:solidFill>
                <a:latin typeface="Default"/>
                <a:sym typeface="Arial"/>
                <a:rtl val="0"/>
              </a:rPr>
              <a:t>And he built altars in the house of the Lord</a:t>
            </a:r>
          </a:p>
          <a:p>
            <a:pPr eaLnBrk="1" fontAlgn="base" hangingPunct="1">
              <a:spcBef>
                <a:spcPct val="0"/>
              </a:spcBef>
              <a:spcAft>
                <a:spcPct val="0"/>
              </a:spcAft>
            </a:pPr>
            <a:r>
              <a:rPr lang="en-US" altLang="en-US" sz="2200" baseline="30000" smtClean="0">
                <a:solidFill>
                  <a:srgbClr val="FFFF00"/>
                </a:solidFill>
                <a:latin typeface="Default"/>
                <a:sym typeface="Arial"/>
                <a:rtl val="0"/>
              </a:rPr>
              <a:t>5</a:t>
            </a:r>
            <a:r>
              <a:rPr lang="en-US" altLang="en-US" sz="2200" smtClean="0">
                <a:solidFill>
                  <a:srgbClr val="FFFF00"/>
                </a:solidFill>
                <a:latin typeface="Default"/>
                <a:sym typeface="Arial"/>
                <a:rtl val="0"/>
              </a:rPr>
              <a:t>And he built altars for all the host of heaven in the two courts of the house of the Lord. </a:t>
            </a:r>
          </a:p>
          <a:p>
            <a:pPr eaLnBrk="1" fontAlgn="base" hangingPunct="1">
              <a:spcBef>
                <a:spcPct val="0"/>
              </a:spcBef>
              <a:spcAft>
                <a:spcPct val="0"/>
              </a:spcAft>
            </a:pPr>
            <a:r>
              <a:rPr lang="en-US" altLang="en-US" sz="2200" smtClean="0">
                <a:solidFill>
                  <a:srgbClr val="FFFF00"/>
                </a:solidFill>
                <a:latin typeface="Default"/>
                <a:sym typeface="Arial"/>
                <a:hlinkClick r:id="rId2"/>
                <a:rtl val="0"/>
              </a:rPr>
              <a:t> </a:t>
            </a:r>
            <a:r>
              <a:rPr lang="en-US" altLang="en-US" sz="2200" baseline="30000" smtClean="0">
                <a:solidFill>
                  <a:srgbClr val="FFFF00"/>
                </a:solidFill>
                <a:latin typeface="Default"/>
                <a:sym typeface="Arial"/>
                <a:rtl val="0"/>
              </a:rPr>
              <a:t>6</a:t>
            </a:r>
            <a:r>
              <a:rPr lang="en-US" altLang="en-US" sz="2200" smtClean="0">
                <a:solidFill>
                  <a:srgbClr val="FFFF00"/>
                </a:solidFill>
                <a:latin typeface="Default"/>
                <a:sym typeface="Arial"/>
                <a:rtl val="0"/>
              </a:rPr>
              <a:t>And he burned his son as an offering</a:t>
            </a:r>
          </a:p>
          <a:p>
            <a:pPr eaLnBrk="1" fontAlgn="base" hangingPunct="1">
              <a:spcBef>
                <a:spcPct val="0"/>
              </a:spcBef>
              <a:spcAft>
                <a:spcPct val="0"/>
              </a:spcAft>
            </a:pPr>
            <a:r>
              <a:rPr lang="en-US" altLang="en-US" sz="2200" smtClean="0">
                <a:solidFill>
                  <a:srgbClr val="FFFF00"/>
                </a:solidFill>
                <a:latin typeface="Default"/>
                <a:sym typeface="Arial"/>
                <a:rtl val="0"/>
              </a:rPr>
              <a:t> and used fortune-telling and omens </a:t>
            </a:r>
          </a:p>
          <a:p>
            <a:pPr eaLnBrk="1" fontAlgn="base" hangingPunct="1">
              <a:spcBef>
                <a:spcPct val="0"/>
              </a:spcBef>
              <a:spcAft>
                <a:spcPct val="0"/>
              </a:spcAft>
            </a:pPr>
            <a:r>
              <a:rPr lang="en-US" altLang="en-US" sz="2200" smtClean="0">
                <a:solidFill>
                  <a:srgbClr val="FFFF00"/>
                </a:solidFill>
                <a:latin typeface="Default"/>
                <a:sym typeface="Arial"/>
                <a:rtl val="0"/>
              </a:rPr>
              <a:t>and dealt with mediums and with wizards. </a:t>
            </a:r>
          </a:p>
          <a:p>
            <a:pPr eaLnBrk="1" fontAlgn="base" hangingPunct="1">
              <a:spcBef>
                <a:spcPct val="0"/>
              </a:spcBef>
              <a:spcAft>
                <a:spcPct val="0"/>
              </a:spcAft>
            </a:pPr>
            <a:r>
              <a:rPr lang="en-US" altLang="en-US" sz="2200" smtClean="0">
                <a:solidFill>
                  <a:srgbClr val="FFFF00"/>
                </a:solidFill>
                <a:latin typeface="Default"/>
                <a:sym typeface="Arial"/>
                <a:rtl val="0"/>
              </a:rPr>
              <a:t>He did much evil in the sight of the Lord, provoking him to anger</a:t>
            </a:r>
          </a:p>
          <a:p>
            <a:pPr eaLnBrk="1" fontAlgn="base" hangingPunct="1">
              <a:spcBef>
                <a:spcPct val="0"/>
              </a:spcBef>
              <a:spcAft>
                <a:spcPct val="0"/>
              </a:spcAft>
            </a:pPr>
            <a:r>
              <a:rPr lang="en-US" altLang="en-US" sz="2200" baseline="30000" smtClean="0">
                <a:solidFill>
                  <a:srgbClr val="FFFF00"/>
                </a:solidFill>
                <a:latin typeface="Default"/>
                <a:sym typeface="Arial"/>
                <a:rtl val="0"/>
              </a:rPr>
              <a:t>16</a:t>
            </a:r>
            <a:r>
              <a:rPr lang="en-US" altLang="en-US" sz="2200" smtClean="0">
                <a:solidFill>
                  <a:srgbClr val="FFFF00"/>
                </a:solidFill>
                <a:latin typeface="Default"/>
                <a:sym typeface="Arial"/>
                <a:rtl val="0"/>
              </a:rPr>
              <a:t>Moreover, Manasseh shed very much innocent blood, till he had filled Jerusalem from one end to another,</a:t>
            </a:r>
          </a:p>
          <a:p>
            <a:pPr eaLnBrk="1" fontAlgn="base" hangingPunct="1">
              <a:spcBef>
                <a:spcPct val="0"/>
              </a:spcBef>
              <a:spcAft>
                <a:spcPct val="0"/>
              </a:spcAft>
            </a:pPr>
            <a:endParaRPr lang="en-US" altLang="en-US" sz="2200" smtClean="0">
              <a:solidFill>
                <a:srgbClr val="FFFF00"/>
              </a:solidFill>
              <a:sym typeface="Arial"/>
              <a:rtl val="0"/>
            </a:endParaRPr>
          </a:p>
        </p:txBody>
      </p:sp>
    </p:spTree>
    <p:extLst>
      <p:ext uri="{BB962C8B-B14F-4D97-AF65-F5344CB8AC3E}">
        <p14:creationId xmlns:p14="http://schemas.microsoft.com/office/powerpoint/2010/main" val="37255053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smtClean="0">
              <a:solidFill>
                <a:prstClr val="black"/>
              </a:solidFill>
              <a:sym typeface="Arial"/>
              <a:rtl val="0"/>
            </a:endParaRPr>
          </a:p>
        </p:txBody>
      </p:sp>
      <p:pic>
        <p:nvPicPr>
          <p:cNvPr id="58371" name="Picture 4" descr="D:\Projectr\GIFFiles\Templ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8125" y="2566988"/>
            <a:ext cx="6226175" cy="404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9"/>
          <p:cNvSpPr txBox="1">
            <a:spLocks noChangeArrowheads="1"/>
          </p:cNvSpPr>
          <p:nvPr/>
        </p:nvSpPr>
        <p:spPr bwMode="auto">
          <a:xfrm>
            <a:off x="947738" y="890588"/>
            <a:ext cx="3592512" cy="13636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baseline="30000" smtClean="0">
                <a:solidFill>
                  <a:srgbClr val="000000"/>
                </a:solidFill>
                <a:latin typeface="Default"/>
                <a:sym typeface="Arial"/>
                <a:rtl val="0"/>
              </a:rPr>
              <a:t>4 </a:t>
            </a:r>
            <a:r>
              <a:rPr lang="en-US" altLang="en-US" sz="1600" smtClean="0">
                <a:solidFill>
                  <a:srgbClr val="000000"/>
                </a:solidFill>
                <a:latin typeface="Default"/>
                <a:sym typeface="Arial"/>
                <a:rtl val="0"/>
              </a:rPr>
              <a:t>He also built altars in the house of the Lord…</a:t>
            </a:r>
          </a:p>
          <a:p>
            <a:pPr eaLnBrk="1" fontAlgn="base" hangingPunct="1">
              <a:spcBef>
                <a:spcPct val="0"/>
              </a:spcBef>
              <a:spcAft>
                <a:spcPct val="0"/>
              </a:spcAft>
            </a:pPr>
            <a:r>
              <a:rPr lang="en-US" altLang="en-US" sz="1600" baseline="30000" smtClean="0">
                <a:solidFill>
                  <a:srgbClr val="000000"/>
                </a:solidFill>
                <a:latin typeface="Default"/>
                <a:sym typeface="Arial"/>
                <a:rtl val="0"/>
              </a:rPr>
              <a:t>5</a:t>
            </a:r>
            <a:r>
              <a:rPr lang="en-US" altLang="en-US" sz="1600" smtClean="0">
                <a:solidFill>
                  <a:srgbClr val="000000"/>
                </a:solidFill>
                <a:latin typeface="Default"/>
                <a:sym typeface="Arial"/>
                <a:rtl val="0"/>
              </a:rPr>
              <a:t>And he built altars for all the host of heaven in the two courts of the house of the Lord.</a:t>
            </a:r>
          </a:p>
        </p:txBody>
      </p:sp>
      <p:sp>
        <p:nvSpPr>
          <p:cNvPr id="58373" name="Rectangle 10"/>
          <p:cNvSpPr>
            <a:spLocks noChangeArrowheads="1"/>
          </p:cNvSpPr>
          <p:nvPr/>
        </p:nvSpPr>
        <p:spPr bwMode="auto">
          <a:xfrm>
            <a:off x="6781800" y="2981325"/>
            <a:ext cx="523875" cy="381000"/>
          </a:xfrm>
          <a:prstGeom prst="rect">
            <a:avLst/>
          </a:prstGeom>
          <a:solidFill>
            <a:srgbClr val="FF3300"/>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000" smtClean="0">
                <a:solidFill>
                  <a:prstClr val="black"/>
                </a:solidFill>
                <a:sym typeface="Arial"/>
                <a:rtl val="0"/>
              </a:rPr>
              <a:t>X</a:t>
            </a:r>
          </a:p>
        </p:txBody>
      </p:sp>
      <p:sp>
        <p:nvSpPr>
          <p:cNvPr id="58374" name="Rectangle 12"/>
          <p:cNvSpPr>
            <a:spLocks noChangeArrowheads="1"/>
          </p:cNvSpPr>
          <p:nvPr/>
        </p:nvSpPr>
        <p:spPr bwMode="auto">
          <a:xfrm>
            <a:off x="5638800" y="5353050"/>
            <a:ext cx="523875" cy="381000"/>
          </a:xfrm>
          <a:prstGeom prst="rect">
            <a:avLst/>
          </a:prstGeom>
          <a:solidFill>
            <a:srgbClr val="FF3300"/>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000" smtClean="0">
                <a:solidFill>
                  <a:prstClr val="black"/>
                </a:solidFill>
                <a:sym typeface="Arial"/>
                <a:rtl val="0"/>
              </a:rPr>
              <a:t>X</a:t>
            </a:r>
          </a:p>
        </p:txBody>
      </p:sp>
      <p:pic>
        <p:nvPicPr>
          <p:cNvPr id="5837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3249613"/>
            <a:ext cx="942975"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Text Box 15"/>
          <p:cNvSpPr txBox="1">
            <a:spLocks noChangeArrowheads="1"/>
          </p:cNvSpPr>
          <p:nvPr/>
        </p:nvSpPr>
        <p:spPr bwMode="auto">
          <a:xfrm>
            <a:off x="5229225" y="685800"/>
            <a:ext cx="37719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1600" baseline="30000" smtClean="0">
                <a:solidFill>
                  <a:srgbClr val="000000"/>
                </a:solidFill>
                <a:latin typeface="Default"/>
                <a:sym typeface="Arial"/>
                <a:rtl val="0"/>
              </a:rPr>
              <a:t>7 </a:t>
            </a:r>
            <a:r>
              <a:rPr lang="en-US" altLang="en-US" sz="1600" smtClean="0">
                <a:solidFill>
                  <a:srgbClr val="000000"/>
                </a:solidFill>
                <a:latin typeface="Default"/>
                <a:sym typeface="Arial"/>
                <a:rtl val="0"/>
              </a:rPr>
              <a:t>He even set a carved image of Asherah that he had made, in the house of which the Lord had said to David and to Solomon his son, “In this house and in Jerusalem, which I have chosen out of all the tribes of Israel, I will put My name forever; </a:t>
            </a:r>
            <a:endParaRPr lang="en-US" altLang="en-US" sz="1600" smtClean="0">
              <a:solidFill>
                <a:prstClr val="black"/>
              </a:solidFill>
              <a:sym typeface="Arial"/>
              <a:rtl val="0"/>
            </a:endParaRPr>
          </a:p>
        </p:txBody>
      </p:sp>
      <p:sp>
        <p:nvSpPr>
          <p:cNvPr id="58377" name="Text Box 16"/>
          <p:cNvSpPr txBox="1">
            <a:spLocks noChangeArrowheads="1"/>
          </p:cNvSpPr>
          <p:nvPr/>
        </p:nvSpPr>
        <p:spPr bwMode="auto">
          <a:xfrm>
            <a:off x="120650" y="260350"/>
            <a:ext cx="157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mtClean="0">
                <a:solidFill>
                  <a:prstClr val="black"/>
                </a:solidFill>
                <a:sym typeface="Arial"/>
                <a:rtl val="0"/>
              </a:rPr>
              <a:t>II Kings 21</a:t>
            </a:r>
          </a:p>
        </p:txBody>
      </p:sp>
    </p:spTree>
    <p:extLst>
      <p:ext uri="{BB962C8B-B14F-4D97-AF65-F5344CB8AC3E}">
        <p14:creationId xmlns:p14="http://schemas.microsoft.com/office/powerpoint/2010/main" val="3825588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0" y="1219200"/>
            <a:ext cx="9144000" cy="563880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488450" name="Rectangle 2"/>
          <p:cNvSpPr>
            <a:spLocks noGrp="1" noChangeArrowheads="1"/>
          </p:cNvSpPr>
          <p:nvPr>
            <p:ph type="title"/>
          </p:nvPr>
        </p:nvSpPr>
        <p:spPr>
          <a:xfrm>
            <a:off x="819150" y="76200"/>
            <a:ext cx="8001000" cy="1143000"/>
          </a:xfrm>
        </p:spPr>
        <p:txBody>
          <a:bodyPr/>
          <a:lstStyle/>
          <a:p>
            <a:pPr eaLnBrk="1" hangingPunct="1">
              <a:defRPr/>
            </a:pPr>
            <a:r>
              <a:rPr lang="en-US" smtClean="0"/>
              <a:t>Jehovah Takes Action</a:t>
            </a:r>
          </a:p>
        </p:txBody>
      </p:sp>
      <p:sp>
        <p:nvSpPr>
          <p:cNvPr id="66564" name="Text Box 3"/>
          <p:cNvSpPr txBox="1">
            <a:spLocks noChangeArrowheads="1"/>
          </p:cNvSpPr>
          <p:nvPr/>
        </p:nvSpPr>
        <p:spPr bwMode="auto">
          <a:xfrm>
            <a:off x="1470025" y="20415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488452" name="Text Box 4"/>
          <p:cNvSpPr txBox="1">
            <a:spLocks noChangeArrowheads="1"/>
          </p:cNvSpPr>
          <p:nvPr/>
        </p:nvSpPr>
        <p:spPr bwMode="auto">
          <a:xfrm>
            <a:off x="755650" y="2711450"/>
            <a:ext cx="7829550" cy="2987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sz="2000" b="1">
                <a:solidFill>
                  <a:srgbClr val="FFFFFF"/>
                </a:solidFill>
              </a:rPr>
              <a:t>2. Message</a:t>
            </a:r>
            <a:r>
              <a:rPr lang="en-US" altLang="en-US" sz="2000" b="1">
                <a:solidFill>
                  <a:srgbClr val="FFFFFF"/>
                </a:solidFill>
                <a:latin typeface="Default"/>
              </a:rPr>
              <a:t> – II Kgs 21:11-12</a:t>
            </a:r>
          </a:p>
          <a:p>
            <a:pPr eaLnBrk="1" fontAlgn="base" hangingPunct="1">
              <a:spcBef>
                <a:spcPct val="50000"/>
              </a:spcBef>
              <a:spcAft>
                <a:spcPct val="0"/>
              </a:spcAft>
            </a:pPr>
            <a:r>
              <a:rPr lang="en-US" altLang="en-US" sz="2000" baseline="30000">
                <a:solidFill>
                  <a:srgbClr val="FFFFFF"/>
                </a:solidFill>
                <a:latin typeface="Default"/>
              </a:rPr>
              <a:t>11</a:t>
            </a:r>
            <a:r>
              <a:rPr lang="en-US" altLang="en-US" sz="2000">
                <a:solidFill>
                  <a:srgbClr val="FFFFFF"/>
                </a:solidFill>
                <a:latin typeface="Default"/>
              </a:rPr>
              <a:t>“Because Manasseh king of Judah has committed these abominations and has done things more evil than all that the Amorites did, who were before him, and has made Judah also to sin with his idols, </a:t>
            </a:r>
            <a:r>
              <a:rPr lang="en-US" altLang="en-US" sz="2000">
                <a:solidFill>
                  <a:srgbClr val="FFFFFF"/>
                </a:solidFill>
                <a:latin typeface="Default"/>
                <a:hlinkClick r:id="rId2"/>
              </a:rPr>
              <a:t> </a:t>
            </a:r>
            <a:endParaRPr lang="en-US" altLang="en-US" sz="2000">
              <a:solidFill>
                <a:srgbClr val="FFFFFF"/>
              </a:solidFill>
              <a:latin typeface="Default"/>
            </a:endParaRPr>
          </a:p>
          <a:p>
            <a:pPr eaLnBrk="1" fontAlgn="base" hangingPunct="1">
              <a:spcBef>
                <a:spcPct val="50000"/>
              </a:spcBef>
              <a:spcAft>
                <a:spcPct val="0"/>
              </a:spcAft>
            </a:pPr>
            <a:r>
              <a:rPr lang="en-US" altLang="en-US" sz="2000" baseline="30000">
                <a:solidFill>
                  <a:srgbClr val="FFFFFF"/>
                </a:solidFill>
                <a:latin typeface="Default"/>
              </a:rPr>
              <a:t>12</a:t>
            </a:r>
            <a:r>
              <a:rPr lang="en-US" altLang="en-US" sz="2000">
                <a:solidFill>
                  <a:srgbClr val="FFFFFF"/>
                </a:solidFill>
                <a:latin typeface="Default"/>
              </a:rPr>
              <a:t>therefore thus says the Lord, the God of Israel: Behold, I am bringing upon Jerusalem and Judah such disaster</a:t>
            </a:r>
            <a:r>
              <a:rPr lang="en-US" altLang="en-US" sz="2000" baseline="30000">
                <a:solidFill>
                  <a:srgbClr val="FFFFFF"/>
                </a:solidFill>
                <a:latin typeface="Wingdings" pitchFamily="2" charset="2"/>
              </a:rPr>
              <a:t> </a:t>
            </a:r>
            <a:r>
              <a:rPr lang="en-US" altLang="en-US" sz="2000">
                <a:solidFill>
                  <a:srgbClr val="FFFFFF"/>
                </a:solidFill>
                <a:latin typeface="Default"/>
              </a:rPr>
              <a:t>that the ears of everyone who hears of it will tingle.</a:t>
            </a:r>
          </a:p>
          <a:p>
            <a:pPr eaLnBrk="1" fontAlgn="base" hangingPunct="1">
              <a:spcBef>
                <a:spcPct val="50000"/>
              </a:spcBef>
              <a:spcAft>
                <a:spcPct val="0"/>
              </a:spcAft>
            </a:pPr>
            <a:endParaRPr lang="en-US" altLang="en-US" sz="2000">
              <a:solidFill>
                <a:srgbClr val="FFFFFF"/>
              </a:solidFill>
              <a:latin typeface="Default"/>
            </a:endParaRPr>
          </a:p>
        </p:txBody>
      </p:sp>
      <p:sp>
        <p:nvSpPr>
          <p:cNvPr id="488453" name="Text Box 5"/>
          <p:cNvSpPr txBox="1">
            <a:spLocks noChangeArrowheads="1"/>
          </p:cNvSpPr>
          <p:nvPr/>
        </p:nvSpPr>
        <p:spPr bwMode="auto">
          <a:xfrm>
            <a:off x="857250" y="1398588"/>
            <a:ext cx="8001000" cy="1311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sz="2000" b="1">
                <a:solidFill>
                  <a:srgbClr val="FFFFFF"/>
                </a:solidFill>
              </a:rPr>
              <a:t>1. Sends Messengers – II Kgs 21:10</a:t>
            </a:r>
          </a:p>
          <a:p>
            <a:pPr eaLnBrk="1" fontAlgn="base" hangingPunct="1">
              <a:spcBef>
                <a:spcPct val="50000"/>
              </a:spcBef>
              <a:spcAft>
                <a:spcPct val="0"/>
              </a:spcAft>
            </a:pPr>
            <a:r>
              <a:rPr lang="en-US" altLang="en-US" sz="2000" baseline="30000">
                <a:solidFill>
                  <a:srgbClr val="FFFFFF"/>
                </a:solidFill>
                <a:latin typeface="Default"/>
              </a:rPr>
              <a:t>10</a:t>
            </a:r>
            <a:r>
              <a:rPr lang="en-US" altLang="en-US" sz="2000">
                <a:solidFill>
                  <a:srgbClr val="FFFFFF"/>
                </a:solidFill>
                <a:latin typeface="Default"/>
              </a:rPr>
              <a:t>And the Lord said by his servants the prophets,</a:t>
            </a:r>
            <a:endParaRPr lang="en-US" altLang="en-US" sz="2000">
              <a:solidFill>
                <a:srgbClr val="FFFFFF"/>
              </a:solidFill>
            </a:endParaRPr>
          </a:p>
          <a:p>
            <a:pPr eaLnBrk="1" fontAlgn="base" hangingPunct="1">
              <a:spcBef>
                <a:spcPct val="50000"/>
              </a:spcBef>
              <a:spcAft>
                <a:spcPct val="0"/>
              </a:spcAft>
            </a:pPr>
            <a:endParaRPr lang="en-US" altLang="en-US" sz="2000">
              <a:solidFill>
                <a:srgbClr val="FFFFFF"/>
              </a:solidFill>
            </a:endParaRPr>
          </a:p>
        </p:txBody>
      </p:sp>
    </p:spTree>
    <p:extLst>
      <p:ext uri="{BB962C8B-B14F-4D97-AF65-F5344CB8AC3E}">
        <p14:creationId xmlns:p14="http://schemas.microsoft.com/office/powerpoint/2010/main" val="1344282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88453"/>
                                        </p:tgtEl>
                                        <p:attrNameLst>
                                          <p:attrName>style.visibility</p:attrName>
                                        </p:attrNameLst>
                                      </p:cBhvr>
                                      <p:to>
                                        <p:strVal val="visible"/>
                                      </p:to>
                                    </p:set>
                                    <p:anim calcmode="lin" valueType="num">
                                      <p:cBhvr additive="base">
                                        <p:cTn id="7" dur="500" fill="hold"/>
                                        <p:tgtEl>
                                          <p:spTgt spid="488453"/>
                                        </p:tgtEl>
                                        <p:attrNameLst>
                                          <p:attrName>ppt_x</p:attrName>
                                        </p:attrNameLst>
                                      </p:cBhvr>
                                      <p:tavLst>
                                        <p:tav tm="0">
                                          <p:val>
                                            <p:strVal val="0-#ppt_w/2"/>
                                          </p:val>
                                        </p:tav>
                                        <p:tav tm="100000">
                                          <p:val>
                                            <p:strVal val="#ppt_x"/>
                                          </p:val>
                                        </p:tav>
                                      </p:tavLst>
                                    </p:anim>
                                    <p:anim calcmode="lin" valueType="num">
                                      <p:cBhvr additive="base">
                                        <p:cTn id="8" dur="500" fill="hold"/>
                                        <p:tgtEl>
                                          <p:spTgt spid="48845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88452"/>
                                        </p:tgtEl>
                                        <p:attrNameLst>
                                          <p:attrName>style.visibility</p:attrName>
                                        </p:attrNameLst>
                                      </p:cBhvr>
                                      <p:to>
                                        <p:strVal val="visible"/>
                                      </p:to>
                                    </p:set>
                                    <p:anim calcmode="lin" valueType="num">
                                      <p:cBhvr additive="base">
                                        <p:cTn id="13" dur="500" fill="hold"/>
                                        <p:tgtEl>
                                          <p:spTgt spid="488452"/>
                                        </p:tgtEl>
                                        <p:attrNameLst>
                                          <p:attrName>ppt_x</p:attrName>
                                        </p:attrNameLst>
                                      </p:cBhvr>
                                      <p:tavLst>
                                        <p:tav tm="0">
                                          <p:val>
                                            <p:strVal val="0-#ppt_w/2"/>
                                          </p:val>
                                        </p:tav>
                                        <p:tav tm="100000">
                                          <p:val>
                                            <p:strVal val="#ppt_x"/>
                                          </p:val>
                                        </p:tav>
                                      </p:tavLst>
                                    </p:anim>
                                    <p:anim calcmode="lin" valueType="num">
                                      <p:cBhvr additive="base">
                                        <p:cTn id="14" dur="500" fill="hold"/>
                                        <p:tgtEl>
                                          <p:spTgt spid="4884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2" grpId="0" animBg="1" autoUpdateAnimBg="0"/>
      <p:bldP spid="488453"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0" y="1219200"/>
            <a:ext cx="9144000" cy="563880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658435" name="Rectangle 3"/>
          <p:cNvSpPr>
            <a:spLocks noGrp="1" noChangeArrowheads="1"/>
          </p:cNvSpPr>
          <p:nvPr>
            <p:ph type="title"/>
          </p:nvPr>
        </p:nvSpPr>
        <p:spPr>
          <a:xfrm>
            <a:off x="819150" y="76200"/>
            <a:ext cx="8001000" cy="1143000"/>
          </a:xfrm>
        </p:spPr>
        <p:txBody>
          <a:bodyPr/>
          <a:lstStyle/>
          <a:p>
            <a:pPr eaLnBrk="1" hangingPunct="1">
              <a:defRPr/>
            </a:pPr>
            <a:r>
              <a:rPr lang="en-US" smtClean="0"/>
              <a:t>Jehovah Takes Action</a:t>
            </a:r>
          </a:p>
        </p:txBody>
      </p:sp>
      <p:sp>
        <p:nvSpPr>
          <p:cNvPr id="658436" name="Text Box 4"/>
          <p:cNvSpPr txBox="1">
            <a:spLocks noChangeArrowheads="1"/>
          </p:cNvSpPr>
          <p:nvPr/>
        </p:nvSpPr>
        <p:spPr bwMode="auto">
          <a:xfrm>
            <a:off x="1470025" y="20415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658438" name="Text Box 6"/>
          <p:cNvSpPr txBox="1">
            <a:spLocks noChangeArrowheads="1"/>
          </p:cNvSpPr>
          <p:nvPr/>
        </p:nvSpPr>
        <p:spPr bwMode="auto">
          <a:xfrm>
            <a:off x="857250" y="1398588"/>
            <a:ext cx="8001000" cy="1920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sz="2000" b="1">
                <a:solidFill>
                  <a:srgbClr val="FFFFFF"/>
                </a:solidFill>
              </a:rPr>
              <a:t>3. Measuring Scale &amp; Judgment on Jerusalem  – II Kgs 21:13</a:t>
            </a:r>
          </a:p>
          <a:p>
            <a:pPr eaLnBrk="1" fontAlgn="base" hangingPunct="1">
              <a:spcBef>
                <a:spcPct val="50000"/>
              </a:spcBef>
              <a:spcAft>
                <a:spcPct val="0"/>
              </a:spcAft>
            </a:pPr>
            <a:r>
              <a:rPr lang="en-US" altLang="en-US" sz="2000" baseline="30000">
                <a:solidFill>
                  <a:srgbClr val="FFFFFF"/>
                </a:solidFill>
                <a:latin typeface="Default"/>
              </a:rPr>
              <a:t>13</a:t>
            </a:r>
            <a:r>
              <a:rPr lang="en-US" altLang="en-US" sz="2000">
                <a:solidFill>
                  <a:srgbClr val="FFFFFF"/>
                </a:solidFill>
                <a:latin typeface="Default"/>
              </a:rPr>
              <a:t>And I will stretch over Jerusalem the measuring line of Samaria, and the plumb line of the house of Ahab, and I will wipe Jerusalem as one wipes a dish, wiping it and turning it upside down.</a:t>
            </a:r>
            <a:endParaRPr lang="en-US" altLang="en-US" sz="2000">
              <a:solidFill>
                <a:srgbClr val="FFFFFF"/>
              </a:solidFill>
            </a:endParaRPr>
          </a:p>
          <a:p>
            <a:pPr eaLnBrk="1" fontAlgn="base" hangingPunct="1">
              <a:spcBef>
                <a:spcPct val="50000"/>
              </a:spcBef>
              <a:spcAft>
                <a:spcPct val="0"/>
              </a:spcAft>
            </a:pPr>
            <a:endParaRPr lang="en-US" altLang="en-US" sz="2000">
              <a:solidFill>
                <a:srgbClr val="FFFFFF"/>
              </a:solidFill>
            </a:endParaRPr>
          </a:p>
        </p:txBody>
      </p:sp>
      <p:pic>
        <p:nvPicPr>
          <p:cNvPr id="658441" name="Picture 9" descr="C:\BibleMaps &amp; Clipart\Biblemap-pict+clipart\OT-Clip Quickverse\Prophets\Plumb Line-P0389.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9975" y="3214688"/>
            <a:ext cx="2581275"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8442" name="Picture 10" descr="C:\BibleMaps &amp; Clipart\Biblemap-pict+clipart\OT-Clip Quickverse\Prophets\Plumbline-P542.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5063" y="3132138"/>
            <a:ext cx="2843212" cy="358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843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4225" y="4410075"/>
            <a:ext cx="1576388"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8440" name="Text Box 8"/>
          <p:cNvSpPr txBox="1">
            <a:spLocks noChangeArrowheads="1"/>
          </p:cNvSpPr>
          <p:nvPr/>
        </p:nvSpPr>
        <p:spPr bwMode="auto">
          <a:xfrm>
            <a:off x="3838575" y="3381375"/>
            <a:ext cx="24479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30000"/>
              </a:spcBef>
              <a:spcAft>
                <a:spcPct val="0"/>
              </a:spcAft>
            </a:pPr>
            <a:r>
              <a:rPr lang="en-US" altLang="en-US" sz="2800">
                <a:solidFill>
                  <a:srgbClr val="FFFFFF"/>
                </a:solidFill>
              </a:rPr>
              <a:t>Seal of Jezebel</a:t>
            </a:r>
          </a:p>
        </p:txBody>
      </p:sp>
    </p:spTree>
    <p:extLst>
      <p:ext uri="{BB962C8B-B14F-4D97-AF65-F5344CB8AC3E}">
        <p14:creationId xmlns:p14="http://schemas.microsoft.com/office/powerpoint/2010/main" val="1500709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658436"/>
                                        </p:tgtEl>
                                        <p:attrNameLst>
                                          <p:attrName>style.visibility</p:attrName>
                                        </p:attrNameLst>
                                      </p:cBhvr>
                                      <p:to>
                                        <p:strVal val="visible"/>
                                      </p:to>
                                    </p:set>
                                    <p:anim calcmode="lin" valueType="num">
                                      <p:cBhvr additive="base">
                                        <p:cTn id="7" dur="500" fill="hold"/>
                                        <p:tgtEl>
                                          <p:spTgt spid="658436"/>
                                        </p:tgtEl>
                                        <p:attrNameLst>
                                          <p:attrName>ppt_x</p:attrName>
                                        </p:attrNameLst>
                                      </p:cBhvr>
                                      <p:tavLst>
                                        <p:tav tm="0">
                                          <p:val>
                                            <p:strVal val="0-#ppt_w/2"/>
                                          </p:val>
                                        </p:tav>
                                        <p:tav tm="100000">
                                          <p:val>
                                            <p:strVal val="#ppt_x"/>
                                          </p:val>
                                        </p:tav>
                                      </p:tavLst>
                                    </p:anim>
                                    <p:anim calcmode="lin" valueType="num">
                                      <p:cBhvr additive="base">
                                        <p:cTn id="8" dur="500" fill="hold"/>
                                        <p:tgtEl>
                                          <p:spTgt spid="65843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58438"/>
                                        </p:tgtEl>
                                        <p:attrNameLst>
                                          <p:attrName>style.visibility</p:attrName>
                                        </p:attrNameLst>
                                      </p:cBhvr>
                                      <p:to>
                                        <p:strVal val="visible"/>
                                      </p:to>
                                    </p:set>
                                    <p:anim calcmode="lin" valueType="num">
                                      <p:cBhvr additive="base">
                                        <p:cTn id="13" dur="500" fill="hold"/>
                                        <p:tgtEl>
                                          <p:spTgt spid="658438"/>
                                        </p:tgtEl>
                                        <p:attrNameLst>
                                          <p:attrName>ppt_x</p:attrName>
                                        </p:attrNameLst>
                                      </p:cBhvr>
                                      <p:tavLst>
                                        <p:tav tm="0">
                                          <p:val>
                                            <p:strVal val="0-#ppt_w/2"/>
                                          </p:val>
                                        </p:tav>
                                        <p:tav tm="100000">
                                          <p:val>
                                            <p:strVal val="#ppt_x"/>
                                          </p:val>
                                        </p:tav>
                                      </p:tavLst>
                                    </p:anim>
                                    <p:anim calcmode="lin" valueType="num">
                                      <p:cBhvr additive="base">
                                        <p:cTn id="14" dur="500" fill="hold"/>
                                        <p:tgtEl>
                                          <p:spTgt spid="65843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658441"/>
                                        </p:tgtEl>
                                        <p:attrNameLst>
                                          <p:attrName>style.visibility</p:attrName>
                                        </p:attrNameLst>
                                      </p:cBhvr>
                                      <p:to>
                                        <p:strVal val="visible"/>
                                      </p:to>
                                    </p:set>
                                    <p:anim calcmode="lin" valueType="num">
                                      <p:cBhvr additive="base">
                                        <p:cTn id="19" dur="500" fill="hold"/>
                                        <p:tgtEl>
                                          <p:spTgt spid="658441"/>
                                        </p:tgtEl>
                                        <p:attrNameLst>
                                          <p:attrName>ppt_x</p:attrName>
                                        </p:attrNameLst>
                                      </p:cBhvr>
                                      <p:tavLst>
                                        <p:tav tm="0">
                                          <p:val>
                                            <p:strVal val="0-#ppt_w/2"/>
                                          </p:val>
                                        </p:tav>
                                        <p:tav tm="100000">
                                          <p:val>
                                            <p:strVal val="#ppt_x"/>
                                          </p:val>
                                        </p:tav>
                                      </p:tavLst>
                                    </p:anim>
                                    <p:anim calcmode="lin" valueType="num">
                                      <p:cBhvr additive="base">
                                        <p:cTn id="20" dur="500" fill="hold"/>
                                        <p:tgtEl>
                                          <p:spTgt spid="65844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658442"/>
                                        </p:tgtEl>
                                        <p:attrNameLst>
                                          <p:attrName>style.visibility</p:attrName>
                                        </p:attrNameLst>
                                      </p:cBhvr>
                                      <p:to>
                                        <p:strVal val="visible"/>
                                      </p:to>
                                    </p:set>
                                    <p:anim calcmode="lin" valueType="num">
                                      <p:cBhvr additive="base">
                                        <p:cTn id="25" dur="500" fill="hold"/>
                                        <p:tgtEl>
                                          <p:spTgt spid="658442"/>
                                        </p:tgtEl>
                                        <p:attrNameLst>
                                          <p:attrName>ppt_x</p:attrName>
                                        </p:attrNameLst>
                                      </p:cBhvr>
                                      <p:tavLst>
                                        <p:tav tm="0">
                                          <p:val>
                                            <p:strVal val="0-#ppt_w/2"/>
                                          </p:val>
                                        </p:tav>
                                        <p:tav tm="100000">
                                          <p:val>
                                            <p:strVal val="#ppt_x"/>
                                          </p:val>
                                        </p:tav>
                                      </p:tavLst>
                                    </p:anim>
                                    <p:anim calcmode="lin" valueType="num">
                                      <p:cBhvr additive="base">
                                        <p:cTn id="26" dur="500" fill="hold"/>
                                        <p:tgtEl>
                                          <p:spTgt spid="65844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658439"/>
                                        </p:tgtEl>
                                        <p:attrNameLst>
                                          <p:attrName>style.visibility</p:attrName>
                                        </p:attrNameLst>
                                      </p:cBhvr>
                                      <p:to>
                                        <p:strVal val="visible"/>
                                      </p:to>
                                    </p:set>
                                    <p:anim calcmode="lin" valueType="num">
                                      <p:cBhvr additive="base">
                                        <p:cTn id="31" dur="500" fill="hold"/>
                                        <p:tgtEl>
                                          <p:spTgt spid="658439"/>
                                        </p:tgtEl>
                                        <p:attrNameLst>
                                          <p:attrName>ppt_x</p:attrName>
                                        </p:attrNameLst>
                                      </p:cBhvr>
                                      <p:tavLst>
                                        <p:tav tm="0">
                                          <p:val>
                                            <p:strVal val="0-#ppt_w/2"/>
                                          </p:val>
                                        </p:tav>
                                        <p:tav tm="100000">
                                          <p:val>
                                            <p:strVal val="#ppt_x"/>
                                          </p:val>
                                        </p:tav>
                                      </p:tavLst>
                                    </p:anim>
                                    <p:anim calcmode="lin" valueType="num">
                                      <p:cBhvr additive="base">
                                        <p:cTn id="32" dur="500" fill="hold"/>
                                        <p:tgtEl>
                                          <p:spTgt spid="658439"/>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58440"/>
                                        </p:tgtEl>
                                        <p:attrNameLst>
                                          <p:attrName>style.visibility</p:attrName>
                                        </p:attrNameLst>
                                      </p:cBhvr>
                                      <p:to>
                                        <p:strVal val="visible"/>
                                      </p:to>
                                    </p:set>
                                    <p:animEffect transition="in" filter="dissolve">
                                      <p:cBhvr>
                                        <p:cTn id="37" dur="500"/>
                                        <p:tgtEl>
                                          <p:spTgt spid="65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6" grpId="0" autoUpdateAnimBg="0"/>
      <p:bldP spid="658438" grpId="0" animBg="1" autoUpdateAnimBg="0"/>
      <p:bldP spid="658440"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72707" name="Title 1"/>
          <p:cNvSpPr>
            <a:spLocks noGrp="1"/>
          </p:cNvSpPr>
          <p:nvPr>
            <p:ph type="ctrTitle"/>
          </p:nvPr>
        </p:nvSpPr>
        <p:spPr>
          <a:xfrm>
            <a:off x="-100013" y="94392"/>
            <a:ext cx="9144001" cy="838200"/>
          </a:xfrm>
        </p:spPr>
        <p:txBody>
          <a:bodyPr/>
          <a:lstStyle/>
          <a:p>
            <a:pPr eaLnBrk="1" hangingPunct="1"/>
            <a:r>
              <a:rPr lang="en-US" altLang="en-US" sz="2400"/>
              <a:t>Kings of United &amp; Divided Kingdom</a:t>
            </a:r>
          </a:p>
        </p:txBody>
      </p:sp>
      <p:sp>
        <p:nvSpPr>
          <p:cNvPr id="72708" name="TextBox 3"/>
          <p:cNvSpPr txBox="1">
            <a:spLocks noChangeArrowheads="1"/>
          </p:cNvSpPr>
          <p:nvPr/>
        </p:nvSpPr>
        <p:spPr bwMode="auto">
          <a:xfrm>
            <a:off x="52388" y="715105"/>
            <a:ext cx="1031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17375E"/>
                </a:solidFill>
                <a:cs typeface="Arial" pitchFamily="34" charset="0"/>
              </a:rPr>
              <a:t>United </a:t>
            </a:r>
          </a:p>
          <a:p>
            <a:pPr eaLnBrk="1" fontAlgn="base" hangingPunct="1">
              <a:spcBef>
                <a:spcPct val="0"/>
              </a:spcBef>
              <a:spcAft>
                <a:spcPct val="0"/>
              </a:spcAft>
              <a:buFontTx/>
              <a:buNone/>
            </a:pPr>
            <a:r>
              <a:rPr lang="en-US" altLang="en-US" sz="1800" b="1">
                <a:solidFill>
                  <a:srgbClr val="17375E"/>
                </a:solidFill>
                <a:cs typeface="Arial" pitchFamily="34" charset="0"/>
              </a:rPr>
              <a:t>Kingdom</a:t>
            </a:r>
          </a:p>
        </p:txBody>
      </p:sp>
      <p:sp>
        <p:nvSpPr>
          <p:cNvPr id="72709" name="TextBox 4"/>
          <p:cNvSpPr txBox="1">
            <a:spLocks noChangeArrowheads="1"/>
          </p:cNvSpPr>
          <p:nvPr/>
        </p:nvSpPr>
        <p:spPr bwMode="auto">
          <a:xfrm>
            <a:off x="77788" y="2227992"/>
            <a:ext cx="1408112"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Saul</a:t>
            </a:r>
          </a:p>
          <a:p>
            <a:pPr eaLnBrk="1" fontAlgn="base" hangingPunct="1">
              <a:spcBef>
                <a:spcPct val="0"/>
              </a:spcBef>
              <a:spcAft>
                <a:spcPct val="0"/>
              </a:spcAft>
              <a:buFontTx/>
              <a:buNone/>
            </a:pPr>
            <a:r>
              <a:rPr lang="en-US" altLang="en-US" sz="1800">
                <a:solidFill>
                  <a:srgbClr val="000000"/>
                </a:solidFill>
                <a:cs typeface="Arial" pitchFamily="34" charset="0"/>
              </a:rPr>
              <a:t>(1050-1010)</a:t>
            </a: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r>
              <a:rPr lang="en-US" altLang="en-US" sz="1800" b="1">
                <a:solidFill>
                  <a:srgbClr val="000000"/>
                </a:solidFill>
                <a:cs typeface="Arial" pitchFamily="34" charset="0"/>
              </a:rPr>
              <a:t>   David</a:t>
            </a:r>
          </a:p>
          <a:p>
            <a:pPr eaLnBrk="1" fontAlgn="base" hangingPunct="1">
              <a:spcBef>
                <a:spcPct val="0"/>
              </a:spcBef>
              <a:spcAft>
                <a:spcPct val="0"/>
              </a:spcAft>
              <a:buFontTx/>
              <a:buNone/>
            </a:pPr>
            <a:r>
              <a:rPr lang="en-US" altLang="en-US" sz="1800">
                <a:solidFill>
                  <a:srgbClr val="000000"/>
                </a:solidFill>
                <a:cs typeface="Arial" pitchFamily="34" charset="0"/>
              </a:rPr>
              <a:t>   (1010-970)</a:t>
            </a:r>
          </a:p>
          <a:p>
            <a:pPr eaLnBrk="1" fontAlgn="base" hangingPunct="1">
              <a:spcBef>
                <a:spcPct val="0"/>
              </a:spcBef>
              <a:spcAft>
                <a:spcPct val="0"/>
              </a:spcAft>
              <a:buFontTx/>
              <a:buNone/>
            </a:pPr>
            <a:r>
              <a:rPr lang="en-US" altLang="en-US" sz="1800" b="1">
                <a:solidFill>
                  <a:srgbClr val="000000"/>
                </a:solidFill>
                <a:cs typeface="Arial" pitchFamily="34" charset="0"/>
              </a:rPr>
              <a:t>   Solomon</a:t>
            </a:r>
          </a:p>
          <a:p>
            <a:pPr eaLnBrk="1" fontAlgn="base" hangingPunct="1">
              <a:spcBef>
                <a:spcPct val="0"/>
              </a:spcBef>
              <a:spcAft>
                <a:spcPct val="0"/>
              </a:spcAft>
              <a:buFontTx/>
              <a:buNone/>
            </a:pPr>
            <a:r>
              <a:rPr lang="en-US" altLang="en-US" sz="1800">
                <a:solidFill>
                  <a:srgbClr val="000000"/>
                </a:solidFill>
                <a:cs typeface="Arial" pitchFamily="34" charset="0"/>
              </a:rPr>
              <a:t>   (970-930)</a:t>
            </a:r>
          </a:p>
        </p:txBody>
      </p:sp>
      <p:sp>
        <p:nvSpPr>
          <p:cNvPr id="72710" name="TextBox 6"/>
          <p:cNvSpPr txBox="1">
            <a:spLocks noChangeArrowheads="1"/>
          </p:cNvSpPr>
          <p:nvPr/>
        </p:nvSpPr>
        <p:spPr bwMode="auto">
          <a:xfrm>
            <a:off x="1652588" y="715105"/>
            <a:ext cx="1814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17375E"/>
                </a:solidFill>
                <a:cs typeface="Arial" pitchFamily="34" charset="0"/>
              </a:rPr>
              <a:t>Divided Kingdom</a:t>
            </a:r>
          </a:p>
        </p:txBody>
      </p:sp>
      <p:cxnSp>
        <p:nvCxnSpPr>
          <p:cNvPr id="9" name="Straight Connector 8"/>
          <p:cNvCxnSpPr/>
          <p:nvPr/>
        </p:nvCxnSpPr>
        <p:spPr>
          <a:xfrm rot="5400000">
            <a:off x="-1357312" y="35614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12" name="TextBox 9"/>
          <p:cNvSpPr txBox="1">
            <a:spLocks noChangeArrowheads="1"/>
          </p:cNvSpPr>
          <p:nvPr/>
        </p:nvSpPr>
        <p:spPr bwMode="auto">
          <a:xfrm>
            <a:off x="7837488" y="715105"/>
            <a:ext cx="1355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a:solidFill>
                  <a:srgbClr val="17375E"/>
                </a:solidFill>
                <a:cs typeface="Arial" pitchFamily="34" charset="0"/>
              </a:rPr>
              <a:t>Judah Alone</a:t>
            </a:r>
          </a:p>
        </p:txBody>
      </p:sp>
      <p:sp>
        <p:nvSpPr>
          <p:cNvPr id="72713" name="TextBox 10"/>
          <p:cNvSpPr txBox="1">
            <a:spLocks noChangeArrowheads="1"/>
          </p:cNvSpPr>
          <p:nvPr/>
        </p:nvSpPr>
        <p:spPr bwMode="auto">
          <a:xfrm>
            <a:off x="1500188" y="1084992"/>
            <a:ext cx="1909762"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Early Kings – Israel</a:t>
            </a:r>
          </a:p>
          <a:p>
            <a:pPr eaLnBrk="1" fontAlgn="base" hangingPunct="1">
              <a:spcBef>
                <a:spcPct val="0"/>
              </a:spcBef>
              <a:spcAft>
                <a:spcPct val="0"/>
              </a:spcAft>
              <a:buFontTx/>
              <a:buNone/>
            </a:pPr>
            <a:r>
              <a:rPr lang="en-US" altLang="en-US" sz="1800">
                <a:solidFill>
                  <a:srgbClr val="000000"/>
                </a:solidFill>
                <a:cs typeface="Arial" pitchFamily="34" charset="0"/>
              </a:rPr>
              <a:t>Dynasty 1&amp;2</a:t>
            </a:r>
          </a:p>
        </p:txBody>
      </p:sp>
      <p:sp>
        <p:nvSpPr>
          <p:cNvPr id="72714" name="TextBox 12"/>
          <p:cNvSpPr txBox="1">
            <a:spLocks noChangeArrowheads="1"/>
          </p:cNvSpPr>
          <p:nvPr/>
        </p:nvSpPr>
        <p:spPr bwMode="auto">
          <a:xfrm>
            <a:off x="1804988" y="1734280"/>
            <a:ext cx="14081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Jereboam</a:t>
            </a:r>
          </a:p>
          <a:p>
            <a:pPr eaLnBrk="1" fontAlgn="base" hangingPunct="1">
              <a:spcBef>
                <a:spcPct val="0"/>
              </a:spcBef>
              <a:spcAft>
                <a:spcPct val="0"/>
              </a:spcAft>
              <a:buFontTx/>
              <a:buNone/>
            </a:pPr>
            <a:r>
              <a:rPr lang="en-US" altLang="en-US" sz="1800" b="1">
                <a:solidFill>
                  <a:srgbClr val="000000"/>
                </a:solidFill>
                <a:cs typeface="Arial" pitchFamily="34" charset="0"/>
              </a:rPr>
              <a:t>Nadab</a:t>
            </a:r>
          </a:p>
        </p:txBody>
      </p:sp>
      <p:sp>
        <p:nvSpPr>
          <p:cNvPr id="72715" name="TextBox 13"/>
          <p:cNvSpPr txBox="1">
            <a:spLocks noChangeArrowheads="1"/>
          </p:cNvSpPr>
          <p:nvPr/>
        </p:nvSpPr>
        <p:spPr bwMode="auto">
          <a:xfrm>
            <a:off x="1500188" y="1734280"/>
            <a:ext cx="30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1</a:t>
            </a:r>
          </a:p>
        </p:txBody>
      </p:sp>
      <p:sp>
        <p:nvSpPr>
          <p:cNvPr id="72716" name="TextBox 14"/>
          <p:cNvSpPr txBox="1">
            <a:spLocks noChangeArrowheads="1"/>
          </p:cNvSpPr>
          <p:nvPr/>
        </p:nvSpPr>
        <p:spPr bwMode="auto">
          <a:xfrm>
            <a:off x="2185988" y="2383567"/>
            <a:ext cx="1408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Baasha</a:t>
            </a:r>
          </a:p>
          <a:p>
            <a:pPr eaLnBrk="1" fontAlgn="base" hangingPunct="1">
              <a:spcBef>
                <a:spcPct val="0"/>
              </a:spcBef>
              <a:spcAft>
                <a:spcPct val="0"/>
              </a:spcAft>
              <a:buFontTx/>
              <a:buNone/>
            </a:pPr>
            <a:r>
              <a:rPr lang="en-US" altLang="en-US" sz="1800" b="1">
                <a:solidFill>
                  <a:srgbClr val="000000"/>
                </a:solidFill>
                <a:cs typeface="Arial" pitchFamily="34" charset="0"/>
              </a:rPr>
              <a:t>Elah</a:t>
            </a:r>
          </a:p>
        </p:txBody>
      </p:sp>
      <p:sp>
        <p:nvSpPr>
          <p:cNvPr id="72717" name="TextBox 15"/>
          <p:cNvSpPr txBox="1">
            <a:spLocks noChangeArrowheads="1"/>
          </p:cNvSpPr>
          <p:nvPr/>
        </p:nvSpPr>
        <p:spPr bwMode="auto">
          <a:xfrm>
            <a:off x="1881188" y="2383567"/>
            <a:ext cx="301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2</a:t>
            </a:r>
          </a:p>
        </p:txBody>
      </p:sp>
      <p:sp>
        <p:nvSpPr>
          <p:cNvPr id="72718" name="TextBox 16"/>
          <p:cNvSpPr txBox="1">
            <a:spLocks noChangeArrowheads="1"/>
          </p:cNvSpPr>
          <p:nvPr/>
        </p:nvSpPr>
        <p:spPr bwMode="auto">
          <a:xfrm>
            <a:off x="2454275" y="2953480"/>
            <a:ext cx="1408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Zimri ~ 885</a:t>
            </a:r>
          </a:p>
          <a:p>
            <a:pPr eaLnBrk="1" fontAlgn="base" hangingPunct="1">
              <a:spcBef>
                <a:spcPct val="0"/>
              </a:spcBef>
              <a:spcAft>
                <a:spcPct val="0"/>
              </a:spcAft>
              <a:buFontTx/>
              <a:buNone/>
            </a:pPr>
            <a:r>
              <a:rPr lang="en-US" altLang="en-US" sz="1800" b="1">
                <a:solidFill>
                  <a:srgbClr val="000000"/>
                </a:solidFill>
                <a:cs typeface="Arial" pitchFamily="34" charset="0"/>
              </a:rPr>
              <a:t>Tibni</a:t>
            </a:r>
          </a:p>
        </p:txBody>
      </p:sp>
      <p:sp>
        <p:nvSpPr>
          <p:cNvPr id="72719" name="TextBox 18"/>
          <p:cNvSpPr txBox="1">
            <a:spLocks noChangeArrowheads="1"/>
          </p:cNvSpPr>
          <p:nvPr/>
        </p:nvSpPr>
        <p:spPr bwMode="auto">
          <a:xfrm>
            <a:off x="1500188" y="3658330"/>
            <a:ext cx="1958975"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Early Kings – Judah</a:t>
            </a:r>
          </a:p>
          <a:p>
            <a:pPr eaLnBrk="1" fontAlgn="base" hangingPunct="1">
              <a:spcBef>
                <a:spcPct val="0"/>
              </a:spcBef>
              <a:spcAft>
                <a:spcPct val="0"/>
              </a:spcAft>
              <a:buFontTx/>
              <a:buNone/>
            </a:pPr>
            <a:r>
              <a:rPr lang="en-US" altLang="en-US" sz="1800">
                <a:solidFill>
                  <a:srgbClr val="000000"/>
                </a:solidFill>
                <a:cs typeface="Arial" pitchFamily="34" charset="0"/>
              </a:rPr>
              <a:t>Dynasty 1&amp;2</a:t>
            </a:r>
          </a:p>
        </p:txBody>
      </p:sp>
      <p:sp>
        <p:nvSpPr>
          <p:cNvPr id="72720" name="TextBox 19"/>
          <p:cNvSpPr txBox="1">
            <a:spLocks noChangeArrowheads="1"/>
          </p:cNvSpPr>
          <p:nvPr/>
        </p:nvSpPr>
        <p:spPr bwMode="auto">
          <a:xfrm>
            <a:off x="1804988" y="4304442"/>
            <a:ext cx="14081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Rehoboam</a:t>
            </a:r>
          </a:p>
          <a:p>
            <a:pPr eaLnBrk="1" fontAlgn="base" hangingPunct="1">
              <a:spcBef>
                <a:spcPct val="0"/>
              </a:spcBef>
              <a:spcAft>
                <a:spcPct val="0"/>
              </a:spcAft>
              <a:buFontTx/>
              <a:buNone/>
            </a:pPr>
            <a:r>
              <a:rPr lang="en-US" altLang="en-US" sz="1800" b="1">
                <a:solidFill>
                  <a:srgbClr val="000000"/>
                </a:solidFill>
                <a:cs typeface="Arial" pitchFamily="34" charset="0"/>
              </a:rPr>
              <a:t>Abijam</a:t>
            </a:r>
          </a:p>
          <a:p>
            <a:pPr eaLnBrk="1" fontAlgn="base" hangingPunct="1">
              <a:spcBef>
                <a:spcPct val="0"/>
              </a:spcBef>
              <a:spcAft>
                <a:spcPct val="0"/>
              </a:spcAft>
              <a:buFontTx/>
              <a:buNone/>
            </a:pPr>
            <a:r>
              <a:rPr lang="en-US" altLang="en-US" sz="1800" b="1">
                <a:solidFill>
                  <a:srgbClr val="000000"/>
                </a:solidFill>
                <a:cs typeface="Arial" pitchFamily="34" charset="0"/>
              </a:rPr>
              <a:t>Asa</a:t>
            </a:r>
          </a:p>
          <a:p>
            <a:pPr eaLnBrk="1" fontAlgn="base" hangingPunct="1">
              <a:spcBef>
                <a:spcPct val="0"/>
              </a:spcBef>
              <a:spcAft>
                <a:spcPct val="0"/>
              </a:spcAft>
              <a:buFontTx/>
              <a:buNone/>
            </a:pPr>
            <a:r>
              <a:rPr lang="en-US" altLang="en-US" sz="1800">
                <a:solidFill>
                  <a:srgbClr val="000000"/>
                </a:solidFill>
                <a:cs typeface="Arial" pitchFamily="34" charset="0"/>
              </a:rPr>
              <a:t>(930-870)</a:t>
            </a:r>
          </a:p>
        </p:txBody>
      </p:sp>
      <p:cxnSp>
        <p:nvCxnSpPr>
          <p:cNvPr id="21" name="Straight Connector 20"/>
          <p:cNvCxnSpPr/>
          <p:nvPr/>
        </p:nvCxnSpPr>
        <p:spPr>
          <a:xfrm rot="5400000">
            <a:off x="852488" y="35614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22" name="TextBox 21"/>
          <p:cNvSpPr txBox="1">
            <a:spLocks noChangeArrowheads="1"/>
          </p:cNvSpPr>
          <p:nvPr/>
        </p:nvSpPr>
        <p:spPr bwMode="auto">
          <a:xfrm>
            <a:off x="3757613" y="1084992"/>
            <a:ext cx="1146175"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Omri</a:t>
            </a:r>
          </a:p>
          <a:p>
            <a:pPr eaLnBrk="1" fontAlgn="base" hangingPunct="1">
              <a:spcBef>
                <a:spcPct val="0"/>
              </a:spcBef>
              <a:spcAft>
                <a:spcPct val="0"/>
              </a:spcAft>
              <a:buFontTx/>
              <a:buNone/>
            </a:pPr>
            <a:r>
              <a:rPr lang="en-US" altLang="en-US" sz="1800">
                <a:solidFill>
                  <a:srgbClr val="000000"/>
                </a:solidFill>
                <a:cs typeface="Arial" pitchFamily="34" charset="0"/>
              </a:rPr>
              <a:t>Dynasty 3</a:t>
            </a:r>
          </a:p>
        </p:txBody>
      </p:sp>
      <p:sp>
        <p:nvSpPr>
          <p:cNvPr id="72723" name="TextBox 22"/>
          <p:cNvSpPr txBox="1">
            <a:spLocks noChangeArrowheads="1"/>
          </p:cNvSpPr>
          <p:nvPr/>
        </p:nvSpPr>
        <p:spPr bwMode="auto">
          <a:xfrm>
            <a:off x="4014788" y="1770792"/>
            <a:ext cx="1066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Omri</a:t>
            </a:r>
          </a:p>
          <a:p>
            <a:pPr eaLnBrk="1" fontAlgn="base" hangingPunct="1">
              <a:spcBef>
                <a:spcPct val="0"/>
              </a:spcBef>
              <a:spcAft>
                <a:spcPct val="0"/>
              </a:spcAft>
              <a:buFontTx/>
              <a:buNone/>
            </a:pPr>
            <a:r>
              <a:rPr lang="en-US" altLang="en-US" sz="1800" b="1">
                <a:solidFill>
                  <a:srgbClr val="000000"/>
                </a:solidFill>
                <a:cs typeface="Arial" pitchFamily="34" charset="0"/>
              </a:rPr>
              <a:t>Ahab</a:t>
            </a:r>
          </a:p>
          <a:p>
            <a:pPr eaLnBrk="1" fontAlgn="base" hangingPunct="1">
              <a:spcBef>
                <a:spcPct val="0"/>
              </a:spcBef>
              <a:spcAft>
                <a:spcPct val="0"/>
              </a:spcAft>
              <a:buFontTx/>
              <a:buNone/>
            </a:pPr>
            <a:r>
              <a:rPr lang="en-US" altLang="en-US" sz="1800">
                <a:solidFill>
                  <a:srgbClr val="000000"/>
                </a:solidFill>
                <a:cs typeface="Arial" pitchFamily="34" charset="0"/>
              </a:rPr>
              <a:t>(874-853)</a:t>
            </a:r>
          </a:p>
          <a:p>
            <a:pPr eaLnBrk="1" fontAlgn="base" hangingPunct="1">
              <a:spcBef>
                <a:spcPct val="0"/>
              </a:spcBef>
              <a:spcAft>
                <a:spcPct val="0"/>
              </a:spcAft>
              <a:buFontTx/>
              <a:buNone/>
            </a:pPr>
            <a:r>
              <a:rPr lang="en-US" altLang="en-US" sz="1800" b="1">
                <a:solidFill>
                  <a:srgbClr val="000000"/>
                </a:solidFill>
                <a:cs typeface="Arial" pitchFamily="34" charset="0"/>
              </a:rPr>
              <a:t>Ahaziah</a:t>
            </a:r>
          </a:p>
          <a:p>
            <a:pPr eaLnBrk="1" fontAlgn="base" hangingPunct="1">
              <a:spcBef>
                <a:spcPct val="0"/>
              </a:spcBef>
              <a:spcAft>
                <a:spcPct val="0"/>
              </a:spcAft>
              <a:buFontTx/>
              <a:buNone/>
            </a:pPr>
            <a:r>
              <a:rPr lang="en-US" altLang="en-US" sz="1800" b="1">
                <a:solidFill>
                  <a:srgbClr val="000000"/>
                </a:solidFill>
                <a:cs typeface="Arial" pitchFamily="34" charset="0"/>
              </a:rPr>
              <a:t>Jehoram</a:t>
            </a:r>
          </a:p>
        </p:txBody>
      </p:sp>
      <p:sp>
        <p:nvSpPr>
          <p:cNvPr id="72724" name="TextBox 23"/>
          <p:cNvSpPr txBox="1">
            <a:spLocks noChangeArrowheads="1"/>
          </p:cNvSpPr>
          <p:nvPr/>
        </p:nvSpPr>
        <p:spPr bwMode="auto">
          <a:xfrm>
            <a:off x="3709988" y="1770792"/>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3</a:t>
            </a:r>
          </a:p>
        </p:txBody>
      </p:sp>
      <p:sp>
        <p:nvSpPr>
          <p:cNvPr id="72725" name="TextBox 24"/>
          <p:cNvSpPr txBox="1">
            <a:spLocks noChangeArrowheads="1"/>
          </p:cNvSpPr>
          <p:nvPr/>
        </p:nvSpPr>
        <p:spPr bwMode="auto">
          <a:xfrm>
            <a:off x="3800475" y="4304442"/>
            <a:ext cx="14081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Jehosphat</a:t>
            </a:r>
          </a:p>
          <a:p>
            <a:pPr eaLnBrk="1" fontAlgn="base" hangingPunct="1">
              <a:spcBef>
                <a:spcPct val="0"/>
              </a:spcBef>
              <a:spcAft>
                <a:spcPct val="0"/>
              </a:spcAft>
              <a:buFontTx/>
              <a:buNone/>
            </a:pPr>
            <a:r>
              <a:rPr lang="en-US" altLang="en-US" sz="1800">
                <a:solidFill>
                  <a:srgbClr val="000000"/>
                </a:solidFill>
                <a:cs typeface="Arial" pitchFamily="34" charset="0"/>
              </a:rPr>
              <a:t>(873-848)</a:t>
            </a:r>
          </a:p>
          <a:p>
            <a:pPr eaLnBrk="1" fontAlgn="base" hangingPunct="1">
              <a:spcBef>
                <a:spcPct val="0"/>
              </a:spcBef>
              <a:spcAft>
                <a:spcPct val="0"/>
              </a:spcAft>
              <a:buFontTx/>
              <a:buNone/>
            </a:pPr>
            <a:r>
              <a:rPr lang="en-US" altLang="en-US" sz="1800" b="1">
                <a:solidFill>
                  <a:srgbClr val="000000"/>
                </a:solidFill>
                <a:cs typeface="Arial" pitchFamily="34" charset="0"/>
              </a:rPr>
              <a:t>Jehoram</a:t>
            </a:r>
          </a:p>
          <a:p>
            <a:pPr eaLnBrk="1" fontAlgn="base" hangingPunct="1">
              <a:spcBef>
                <a:spcPct val="0"/>
              </a:spcBef>
              <a:spcAft>
                <a:spcPct val="0"/>
              </a:spcAft>
              <a:buFontTx/>
              <a:buNone/>
            </a:pPr>
            <a:r>
              <a:rPr lang="en-US" altLang="en-US" sz="1800" b="1">
                <a:solidFill>
                  <a:srgbClr val="000000"/>
                </a:solidFill>
                <a:cs typeface="Arial" pitchFamily="34" charset="0"/>
              </a:rPr>
              <a:t>Ahaziah</a:t>
            </a:r>
          </a:p>
          <a:p>
            <a:pPr eaLnBrk="1" fontAlgn="base" hangingPunct="1">
              <a:spcBef>
                <a:spcPct val="0"/>
              </a:spcBef>
              <a:spcAft>
                <a:spcPct val="0"/>
              </a:spcAft>
              <a:buFontTx/>
              <a:buNone/>
            </a:pPr>
            <a:r>
              <a:rPr lang="en-US" altLang="en-US" sz="1800" b="1">
                <a:solidFill>
                  <a:srgbClr val="000000"/>
                </a:solidFill>
                <a:cs typeface="Arial" pitchFamily="34" charset="0"/>
              </a:rPr>
              <a:t>Athaliah</a:t>
            </a:r>
          </a:p>
        </p:txBody>
      </p:sp>
      <p:cxnSp>
        <p:nvCxnSpPr>
          <p:cNvPr id="26" name="Straight Connector 25"/>
          <p:cNvCxnSpPr/>
          <p:nvPr/>
        </p:nvCxnSpPr>
        <p:spPr>
          <a:xfrm rot="5400000">
            <a:off x="2198688" y="36376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27" name="TextBox 26"/>
          <p:cNvSpPr txBox="1">
            <a:spLocks noChangeArrowheads="1"/>
          </p:cNvSpPr>
          <p:nvPr/>
        </p:nvSpPr>
        <p:spPr bwMode="auto">
          <a:xfrm>
            <a:off x="5129213" y="1084992"/>
            <a:ext cx="1103312"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Jehu</a:t>
            </a:r>
          </a:p>
          <a:p>
            <a:pPr eaLnBrk="1" fontAlgn="base" hangingPunct="1">
              <a:spcBef>
                <a:spcPct val="0"/>
              </a:spcBef>
              <a:spcAft>
                <a:spcPct val="0"/>
              </a:spcAft>
              <a:buFontTx/>
              <a:buNone/>
            </a:pPr>
            <a:r>
              <a:rPr lang="en-US" altLang="en-US" sz="1800">
                <a:solidFill>
                  <a:srgbClr val="000000"/>
                </a:solidFill>
                <a:cs typeface="Arial" pitchFamily="34" charset="0"/>
              </a:rPr>
              <a:t>Dynasty 4</a:t>
            </a:r>
          </a:p>
        </p:txBody>
      </p:sp>
      <p:sp>
        <p:nvSpPr>
          <p:cNvPr id="72728" name="TextBox 27"/>
          <p:cNvSpPr txBox="1">
            <a:spLocks noChangeArrowheads="1"/>
          </p:cNvSpPr>
          <p:nvPr/>
        </p:nvSpPr>
        <p:spPr bwMode="auto">
          <a:xfrm>
            <a:off x="4979988" y="1672367"/>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4</a:t>
            </a:r>
          </a:p>
        </p:txBody>
      </p:sp>
      <p:sp>
        <p:nvSpPr>
          <p:cNvPr id="72729" name="TextBox 28"/>
          <p:cNvSpPr txBox="1">
            <a:spLocks noChangeArrowheads="1"/>
          </p:cNvSpPr>
          <p:nvPr/>
        </p:nvSpPr>
        <p:spPr bwMode="auto">
          <a:xfrm>
            <a:off x="5157788" y="1672367"/>
            <a:ext cx="1295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Jehu</a:t>
            </a:r>
          </a:p>
          <a:p>
            <a:pPr eaLnBrk="1" fontAlgn="base" hangingPunct="1">
              <a:spcBef>
                <a:spcPct val="0"/>
              </a:spcBef>
              <a:spcAft>
                <a:spcPct val="0"/>
              </a:spcAft>
              <a:buFontTx/>
              <a:buNone/>
            </a:pPr>
            <a:r>
              <a:rPr lang="en-US" altLang="en-US" sz="1800">
                <a:solidFill>
                  <a:srgbClr val="000000"/>
                </a:solidFill>
                <a:cs typeface="Arial" pitchFamily="34" charset="0"/>
              </a:rPr>
              <a:t>(841-814)</a:t>
            </a:r>
          </a:p>
          <a:p>
            <a:pPr eaLnBrk="1" fontAlgn="base" hangingPunct="1">
              <a:spcBef>
                <a:spcPct val="0"/>
              </a:spcBef>
              <a:spcAft>
                <a:spcPct val="0"/>
              </a:spcAft>
              <a:buFontTx/>
              <a:buNone/>
            </a:pPr>
            <a:r>
              <a:rPr lang="en-US" altLang="en-US" sz="1800" b="1">
                <a:solidFill>
                  <a:srgbClr val="000000"/>
                </a:solidFill>
                <a:cs typeface="Arial" pitchFamily="34" charset="0"/>
              </a:rPr>
              <a:t>Jehoahaz</a:t>
            </a:r>
          </a:p>
          <a:p>
            <a:pPr eaLnBrk="1" fontAlgn="base" hangingPunct="1">
              <a:spcBef>
                <a:spcPct val="0"/>
              </a:spcBef>
              <a:spcAft>
                <a:spcPct val="0"/>
              </a:spcAft>
              <a:buFontTx/>
              <a:buNone/>
            </a:pPr>
            <a:r>
              <a:rPr lang="en-US" altLang="en-US" sz="1800" b="1">
                <a:solidFill>
                  <a:srgbClr val="000000"/>
                </a:solidFill>
                <a:cs typeface="Arial" pitchFamily="34" charset="0"/>
              </a:rPr>
              <a:t>Jehoash</a:t>
            </a:r>
          </a:p>
          <a:p>
            <a:pPr eaLnBrk="1" fontAlgn="base" hangingPunct="1">
              <a:spcBef>
                <a:spcPct val="0"/>
              </a:spcBef>
              <a:spcAft>
                <a:spcPct val="0"/>
              </a:spcAft>
              <a:buFontTx/>
              <a:buNone/>
            </a:pPr>
            <a:r>
              <a:rPr lang="en-US" altLang="en-US" sz="1800" b="1">
                <a:solidFill>
                  <a:srgbClr val="000000"/>
                </a:solidFill>
                <a:cs typeface="Arial" pitchFamily="34" charset="0"/>
              </a:rPr>
              <a:t>Jereboam II</a:t>
            </a:r>
          </a:p>
          <a:p>
            <a:pPr eaLnBrk="1" fontAlgn="base" hangingPunct="1">
              <a:spcBef>
                <a:spcPct val="0"/>
              </a:spcBef>
              <a:spcAft>
                <a:spcPct val="0"/>
              </a:spcAft>
              <a:buFontTx/>
              <a:buNone/>
            </a:pPr>
            <a:r>
              <a:rPr lang="en-US" altLang="en-US" sz="1800">
                <a:solidFill>
                  <a:srgbClr val="000000"/>
                </a:solidFill>
                <a:cs typeface="Arial" pitchFamily="34" charset="0"/>
              </a:rPr>
              <a:t>(793-753)</a:t>
            </a:r>
          </a:p>
          <a:p>
            <a:pPr eaLnBrk="1" fontAlgn="base" hangingPunct="1">
              <a:spcBef>
                <a:spcPct val="0"/>
              </a:spcBef>
              <a:spcAft>
                <a:spcPct val="0"/>
              </a:spcAft>
              <a:buFontTx/>
              <a:buNone/>
            </a:pPr>
            <a:r>
              <a:rPr lang="en-US" altLang="en-US" sz="1800" b="1">
                <a:solidFill>
                  <a:srgbClr val="000000"/>
                </a:solidFill>
                <a:cs typeface="Arial" pitchFamily="34" charset="0"/>
              </a:rPr>
              <a:t>Zechariah</a:t>
            </a:r>
          </a:p>
          <a:p>
            <a:pPr eaLnBrk="1" fontAlgn="base" hangingPunct="1">
              <a:spcBef>
                <a:spcPct val="0"/>
              </a:spcBef>
              <a:spcAft>
                <a:spcPct val="0"/>
              </a:spcAft>
              <a:buFontTx/>
              <a:buNone/>
            </a:pPr>
            <a:endParaRPr lang="en-US" altLang="en-US" sz="1800" b="1">
              <a:solidFill>
                <a:srgbClr val="000000"/>
              </a:solidFill>
              <a:cs typeface="Arial" pitchFamily="34" charset="0"/>
            </a:endParaRPr>
          </a:p>
        </p:txBody>
      </p:sp>
      <p:sp>
        <p:nvSpPr>
          <p:cNvPr id="72730" name="TextBox 30"/>
          <p:cNvSpPr txBox="1">
            <a:spLocks noChangeArrowheads="1"/>
          </p:cNvSpPr>
          <p:nvPr/>
        </p:nvSpPr>
        <p:spPr bwMode="auto">
          <a:xfrm>
            <a:off x="3760788" y="3658330"/>
            <a:ext cx="1146175"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Omri</a:t>
            </a:r>
          </a:p>
          <a:p>
            <a:pPr eaLnBrk="1" fontAlgn="base" hangingPunct="1">
              <a:spcBef>
                <a:spcPct val="0"/>
              </a:spcBef>
              <a:spcAft>
                <a:spcPct val="0"/>
              </a:spcAft>
              <a:buFontTx/>
              <a:buNone/>
            </a:pPr>
            <a:r>
              <a:rPr lang="en-US" altLang="en-US" sz="1800">
                <a:solidFill>
                  <a:srgbClr val="000000"/>
                </a:solidFill>
                <a:cs typeface="Arial" pitchFamily="34" charset="0"/>
              </a:rPr>
              <a:t>Dynasty 3</a:t>
            </a:r>
          </a:p>
        </p:txBody>
      </p:sp>
      <p:sp>
        <p:nvSpPr>
          <p:cNvPr id="72731" name="TextBox 31"/>
          <p:cNvSpPr txBox="1">
            <a:spLocks noChangeArrowheads="1"/>
          </p:cNvSpPr>
          <p:nvPr/>
        </p:nvSpPr>
        <p:spPr bwMode="auto">
          <a:xfrm>
            <a:off x="5056188" y="3675792"/>
            <a:ext cx="1101725"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Jehu</a:t>
            </a:r>
          </a:p>
          <a:p>
            <a:pPr eaLnBrk="1" fontAlgn="base" hangingPunct="1">
              <a:spcBef>
                <a:spcPct val="0"/>
              </a:spcBef>
              <a:spcAft>
                <a:spcPct val="0"/>
              </a:spcAft>
              <a:buFontTx/>
              <a:buNone/>
            </a:pPr>
            <a:r>
              <a:rPr lang="en-US" altLang="en-US" sz="1800">
                <a:solidFill>
                  <a:srgbClr val="000000"/>
                </a:solidFill>
                <a:cs typeface="Arial" pitchFamily="34" charset="0"/>
              </a:rPr>
              <a:t>Dynasty 4</a:t>
            </a:r>
          </a:p>
        </p:txBody>
      </p:sp>
      <p:sp>
        <p:nvSpPr>
          <p:cNvPr id="72732" name="TextBox 33"/>
          <p:cNvSpPr txBox="1">
            <a:spLocks noChangeArrowheads="1"/>
          </p:cNvSpPr>
          <p:nvPr/>
        </p:nvSpPr>
        <p:spPr bwMode="auto">
          <a:xfrm>
            <a:off x="4979988" y="4304442"/>
            <a:ext cx="1673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Joash</a:t>
            </a:r>
          </a:p>
          <a:p>
            <a:pPr eaLnBrk="1" fontAlgn="base" hangingPunct="1">
              <a:spcBef>
                <a:spcPct val="0"/>
              </a:spcBef>
              <a:spcAft>
                <a:spcPct val="0"/>
              </a:spcAft>
              <a:buFontTx/>
              <a:buNone/>
            </a:pPr>
            <a:r>
              <a:rPr lang="en-US" altLang="en-US" sz="1800" b="1">
                <a:solidFill>
                  <a:srgbClr val="000000"/>
                </a:solidFill>
                <a:cs typeface="Arial" pitchFamily="34" charset="0"/>
              </a:rPr>
              <a:t>Amaziah</a:t>
            </a:r>
          </a:p>
          <a:p>
            <a:pPr eaLnBrk="1" fontAlgn="base" hangingPunct="1">
              <a:spcBef>
                <a:spcPct val="0"/>
              </a:spcBef>
              <a:spcAft>
                <a:spcPct val="0"/>
              </a:spcAft>
              <a:buFontTx/>
              <a:buNone/>
            </a:pPr>
            <a:r>
              <a:rPr lang="en-US" altLang="en-US" sz="1800" b="1">
                <a:solidFill>
                  <a:srgbClr val="000000"/>
                </a:solidFill>
                <a:cs typeface="Arial" pitchFamily="34" charset="0"/>
              </a:rPr>
              <a:t>Azariah/Uzziah</a:t>
            </a:r>
          </a:p>
          <a:p>
            <a:pPr eaLnBrk="1" fontAlgn="base" hangingPunct="1">
              <a:spcBef>
                <a:spcPct val="0"/>
              </a:spcBef>
              <a:spcAft>
                <a:spcPct val="0"/>
              </a:spcAft>
              <a:buFontTx/>
              <a:buNone/>
            </a:pPr>
            <a:r>
              <a:rPr lang="en-US" altLang="en-US" sz="1800">
                <a:solidFill>
                  <a:srgbClr val="000000"/>
                </a:solidFill>
                <a:cs typeface="Arial" pitchFamily="34" charset="0"/>
              </a:rPr>
              <a:t>(790-739)</a:t>
            </a:r>
          </a:p>
        </p:txBody>
      </p:sp>
      <p:cxnSp>
        <p:nvCxnSpPr>
          <p:cNvPr id="35" name="Straight Connector 34"/>
          <p:cNvCxnSpPr/>
          <p:nvPr/>
        </p:nvCxnSpPr>
        <p:spPr>
          <a:xfrm rot="5400000">
            <a:off x="3797300" y="36376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34" name="TextBox 35"/>
          <p:cNvSpPr txBox="1">
            <a:spLocks noChangeArrowheads="1"/>
          </p:cNvSpPr>
          <p:nvPr/>
        </p:nvSpPr>
        <p:spPr bwMode="auto">
          <a:xfrm>
            <a:off x="6605588" y="1084992"/>
            <a:ext cx="1116012"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Confusing</a:t>
            </a:r>
          </a:p>
          <a:p>
            <a:pPr eaLnBrk="1" fontAlgn="base" hangingPunct="1">
              <a:spcBef>
                <a:spcPct val="0"/>
              </a:spcBef>
              <a:spcAft>
                <a:spcPct val="0"/>
              </a:spcAft>
              <a:buFontTx/>
              <a:buNone/>
            </a:pPr>
            <a:r>
              <a:rPr lang="en-US" altLang="en-US" sz="1800">
                <a:solidFill>
                  <a:srgbClr val="000000"/>
                </a:solidFill>
                <a:cs typeface="Arial" pitchFamily="34" charset="0"/>
              </a:rPr>
              <a:t>Dynasties</a:t>
            </a:r>
          </a:p>
        </p:txBody>
      </p:sp>
      <p:cxnSp>
        <p:nvCxnSpPr>
          <p:cNvPr id="37" name="Straight Connector 36"/>
          <p:cNvCxnSpPr/>
          <p:nvPr/>
        </p:nvCxnSpPr>
        <p:spPr>
          <a:xfrm rot="5400000">
            <a:off x="4989204" y="36376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36" name="TextBox 37"/>
          <p:cNvSpPr txBox="1">
            <a:spLocks noChangeArrowheads="1"/>
          </p:cNvSpPr>
          <p:nvPr/>
        </p:nvSpPr>
        <p:spPr bwMode="auto">
          <a:xfrm>
            <a:off x="6618288" y="1770792"/>
            <a:ext cx="140811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a:solidFill>
                  <a:srgbClr val="000000"/>
                </a:solidFill>
                <a:cs typeface="Arial" pitchFamily="34" charset="0"/>
              </a:rPr>
              <a:t>Shallum</a:t>
            </a:r>
          </a:p>
          <a:p>
            <a:pPr eaLnBrk="1" fontAlgn="base" hangingPunct="1">
              <a:spcBef>
                <a:spcPct val="0"/>
              </a:spcBef>
              <a:spcAft>
                <a:spcPct val="0"/>
              </a:spcAft>
              <a:buFontTx/>
              <a:buNone/>
            </a:pPr>
            <a:r>
              <a:rPr lang="en-US" altLang="en-US" sz="1800" b="1" dirty="0">
                <a:solidFill>
                  <a:srgbClr val="000000"/>
                </a:solidFill>
                <a:cs typeface="Arial" pitchFamily="34" charset="0"/>
              </a:rPr>
              <a:t> </a:t>
            </a:r>
            <a:r>
              <a:rPr lang="en-US" altLang="en-US" sz="1800" b="1" dirty="0" err="1">
                <a:solidFill>
                  <a:srgbClr val="000000"/>
                </a:solidFill>
                <a:cs typeface="Arial" pitchFamily="34" charset="0"/>
              </a:rPr>
              <a:t>Menahem</a:t>
            </a:r>
            <a:endParaRPr lang="en-US" altLang="en-US" sz="1800" b="1" dirty="0">
              <a:solidFill>
                <a:srgbClr val="000000"/>
              </a:solidFill>
              <a:cs typeface="Arial" pitchFamily="34" charset="0"/>
            </a:endParaRPr>
          </a:p>
          <a:p>
            <a:pPr eaLnBrk="1" fontAlgn="base" hangingPunct="1">
              <a:spcBef>
                <a:spcPct val="0"/>
              </a:spcBef>
              <a:spcAft>
                <a:spcPct val="0"/>
              </a:spcAft>
              <a:buFontTx/>
              <a:buNone/>
            </a:pPr>
            <a:r>
              <a:rPr lang="en-US" altLang="en-US" sz="1800" b="1" dirty="0">
                <a:solidFill>
                  <a:srgbClr val="000000"/>
                </a:solidFill>
                <a:cs typeface="Arial" pitchFamily="34" charset="0"/>
              </a:rPr>
              <a:t> </a:t>
            </a:r>
            <a:r>
              <a:rPr lang="en-US" altLang="en-US" sz="1800" b="1" dirty="0" err="1">
                <a:solidFill>
                  <a:srgbClr val="000000"/>
                </a:solidFill>
                <a:cs typeface="Arial" pitchFamily="34" charset="0"/>
              </a:rPr>
              <a:t>Pekaiah</a:t>
            </a:r>
            <a:endParaRPr lang="en-US" altLang="en-US" sz="1800" b="1" dirty="0">
              <a:solidFill>
                <a:srgbClr val="000000"/>
              </a:solidFill>
              <a:cs typeface="Arial" pitchFamily="34" charset="0"/>
            </a:endParaRPr>
          </a:p>
          <a:p>
            <a:pPr eaLnBrk="1" fontAlgn="base" hangingPunct="1">
              <a:spcBef>
                <a:spcPct val="0"/>
              </a:spcBef>
              <a:spcAft>
                <a:spcPct val="0"/>
              </a:spcAft>
              <a:buFontTx/>
              <a:buNone/>
            </a:pPr>
            <a:r>
              <a:rPr lang="en-US" altLang="en-US" sz="1800" b="1" dirty="0">
                <a:solidFill>
                  <a:srgbClr val="000000"/>
                </a:solidFill>
                <a:cs typeface="Arial" pitchFamily="34" charset="0"/>
              </a:rPr>
              <a:t>    </a:t>
            </a:r>
            <a:r>
              <a:rPr lang="en-US" altLang="en-US" sz="1800" b="1" dirty="0" err="1">
                <a:solidFill>
                  <a:srgbClr val="000000"/>
                </a:solidFill>
                <a:cs typeface="Arial" pitchFamily="34" charset="0"/>
              </a:rPr>
              <a:t>Pekah</a:t>
            </a:r>
            <a:endParaRPr lang="en-US" altLang="en-US" sz="1800" b="1" dirty="0">
              <a:solidFill>
                <a:srgbClr val="000000"/>
              </a:solidFill>
              <a:cs typeface="Arial" pitchFamily="34" charset="0"/>
            </a:endParaRPr>
          </a:p>
          <a:p>
            <a:pPr eaLnBrk="1" fontAlgn="base" hangingPunct="1">
              <a:spcBef>
                <a:spcPct val="0"/>
              </a:spcBef>
              <a:spcAft>
                <a:spcPct val="0"/>
              </a:spcAft>
              <a:buFontTx/>
              <a:buNone/>
            </a:pPr>
            <a:r>
              <a:rPr lang="en-US" altLang="en-US" sz="1800" b="1" dirty="0">
                <a:solidFill>
                  <a:srgbClr val="000000"/>
                </a:solidFill>
                <a:cs typeface="Arial" pitchFamily="34" charset="0"/>
              </a:rPr>
              <a:t>        Hosea</a:t>
            </a:r>
          </a:p>
          <a:p>
            <a:pPr eaLnBrk="1" fontAlgn="base" hangingPunct="1">
              <a:spcBef>
                <a:spcPct val="0"/>
              </a:spcBef>
              <a:spcAft>
                <a:spcPct val="0"/>
              </a:spcAft>
              <a:buFontTx/>
              <a:buNone/>
            </a:pPr>
            <a:r>
              <a:rPr lang="en-US" altLang="en-US" sz="1800" dirty="0">
                <a:solidFill>
                  <a:srgbClr val="000000"/>
                </a:solidFill>
                <a:cs typeface="Arial" pitchFamily="34" charset="0"/>
              </a:rPr>
              <a:t>(732-722)</a:t>
            </a:r>
          </a:p>
        </p:txBody>
      </p:sp>
      <p:sp>
        <p:nvSpPr>
          <p:cNvPr id="72737" name="TextBox 38"/>
          <p:cNvSpPr txBox="1">
            <a:spLocks noChangeArrowheads="1"/>
          </p:cNvSpPr>
          <p:nvPr/>
        </p:nvSpPr>
        <p:spPr bwMode="auto">
          <a:xfrm>
            <a:off x="6588125" y="4482242"/>
            <a:ext cx="11795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err="1">
                <a:solidFill>
                  <a:srgbClr val="000000"/>
                </a:solidFill>
                <a:cs typeface="Arial" pitchFamily="34" charset="0"/>
              </a:rPr>
              <a:t>Jotham</a:t>
            </a:r>
            <a:endParaRPr lang="en-US" altLang="en-US" sz="1800" b="1" dirty="0">
              <a:solidFill>
                <a:srgbClr val="000000"/>
              </a:solidFill>
              <a:cs typeface="Arial" pitchFamily="34" charset="0"/>
            </a:endParaRPr>
          </a:p>
          <a:p>
            <a:pPr eaLnBrk="1" fontAlgn="base" hangingPunct="1">
              <a:spcBef>
                <a:spcPct val="0"/>
              </a:spcBef>
              <a:spcAft>
                <a:spcPct val="0"/>
              </a:spcAft>
              <a:buFontTx/>
              <a:buNone/>
            </a:pPr>
            <a:r>
              <a:rPr lang="en-US" altLang="en-US" sz="1800" b="1" dirty="0">
                <a:solidFill>
                  <a:srgbClr val="000000"/>
                </a:solidFill>
                <a:cs typeface="Arial" pitchFamily="34" charset="0"/>
              </a:rPr>
              <a:t>Ahaz</a:t>
            </a:r>
          </a:p>
          <a:p>
            <a:pPr eaLnBrk="1" fontAlgn="base" hangingPunct="1">
              <a:spcBef>
                <a:spcPct val="0"/>
              </a:spcBef>
              <a:spcAft>
                <a:spcPct val="0"/>
              </a:spcAft>
              <a:buFontTx/>
              <a:buNone/>
            </a:pPr>
            <a:r>
              <a:rPr lang="en-US" altLang="en-US" sz="1800" b="1" dirty="0">
                <a:solidFill>
                  <a:srgbClr val="000000"/>
                </a:solidFill>
                <a:cs typeface="Arial" pitchFamily="34" charset="0"/>
              </a:rPr>
              <a:t>Hezekiah</a:t>
            </a:r>
            <a:endParaRPr lang="en-US" altLang="en-US" sz="1800" dirty="0">
              <a:solidFill>
                <a:srgbClr val="000000"/>
              </a:solidFill>
              <a:cs typeface="Arial" pitchFamily="34" charset="0"/>
            </a:endParaRPr>
          </a:p>
        </p:txBody>
      </p:sp>
      <p:sp>
        <p:nvSpPr>
          <p:cNvPr id="72738" name="TextBox 39"/>
          <p:cNvSpPr txBox="1">
            <a:spLocks noChangeArrowheads="1"/>
          </p:cNvSpPr>
          <p:nvPr/>
        </p:nvSpPr>
        <p:spPr bwMode="auto">
          <a:xfrm>
            <a:off x="7837488" y="1487423"/>
            <a:ext cx="11795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Hezekiah</a:t>
            </a:r>
          </a:p>
          <a:p>
            <a:pPr eaLnBrk="1" fontAlgn="base" hangingPunct="1">
              <a:spcBef>
                <a:spcPct val="0"/>
              </a:spcBef>
              <a:spcAft>
                <a:spcPct val="0"/>
              </a:spcAft>
              <a:buFontTx/>
              <a:buNone/>
            </a:pPr>
            <a:r>
              <a:rPr lang="en-US" altLang="en-US" sz="1800">
                <a:solidFill>
                  <a:srgbClr val="000000"/>
                </a:solidFill>
                <a:cs typeface="Arial" pitchFamily="34" charset="0"/>
              </a:rPr>
              <a:t>(728-686)</a:t>
            </a:r>
          </a:p>
          <a:p>
            <a:pPr eaLnBrk="1" fontAlgn="base" hangingPunct="1">
              <a:spcBef>
                <a:spcPct val="0"/>
              </a:spcBef>
              <a:spcAft>
                <a:spcPct val="0"/>
              </a:spcAft>
              <a:buFontTx/>
              <a:buNone/>
            </a:pPr>
            <a:r>
              <a:rPr lang="en-US" altLang="en-US" sz="1800" b="1">
                <a:solidFill>
                  <a:srgbClr val="000000"/>
                </a:solidFill>
                <a:cs typeface="Arial" pitchFamily="34" charset="0"/>
              </a:rPr>
              <a:t>Manasseh</a:t>
            </a:r>
          </a:p>
          <a:p>
            <a:pPr eaLnBrk="1" fontAlgn="base" hangingPunct="1">
              <a:spcBef>
                <a:spcPct val="0"/>
              </a:spcBef>
              <a:spcAft>
                <a:spcPct val="0"/>
              </a:spcAft>
              <a:buFontTx/>
              <a:buNone/>
            </a:pPr>
            <a:r>
              <a:rPr lang="en-US" altLang="en-US" sz="1800" b="1">
                <a:solidFill>
                  <a:srgbClr val="000000"/>
                </a:solidFill>
                <a:cs typeface="Arial" pitchFamily="34" charset="0"/>
              </a:rPr>
              <a:t>Amon</a:t>
            </a:r>
            <a:endParaRPr lang="en-US" altLang="en-US" sz="1800">
              <a:solidFill>
                <a:srgbClr val="000000"/>
              </a:solidFill>
              <a:cs typeface="Arial" pitchFamily="34" charset="0"/>
            </a:endParaRPr>
          </a:p>
        </p:txBody>
      </p:sp>
      <p:sp>
        <p:nvSpPr>
          <p:cNvPr id="72739" name="TextBox 40"/>
          <p:cNvSpPr txBox="1">
            <a:spLocks noChangeArrowheads="1"/>
          </p:cNvSpPr>
          <p:nvPr/>
        </p:nvSpPr>
        <p:spPr bwMode="auto">
          <a:xfrm>
            <a:off x="7874000" y="1119123"/>
            <a:ext cx="1033463"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Hezekiah</a:t>
            </a:r>
          </a:p>
        </p:txBody>
      </p:sp>
      <p:sp>
        <p:nvSpPr>
          <p:cNvPr id="72740" name="TextBox 41"/>
          <p:cNvSpPr txBox="1">
            <a:spLocks noChangeArrowheads="1"/>
          </p:cNvSpPr>
          <p:nvPr/>
        </p:nvSpPr>
        <p:spPr bwMode="auto">
          <a:xfrm>
            <a:off x="7950200" y="2687573"/>
            <a:ext cx="1017588"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Josiah &amp; </a:t>
            </a:r>
          </a:p>
          <a:p>
            <a:pPr eaLnBrk="1" fontAlgn="base" hangingPunct="1">
              <a:spcBef>
                <a:spcPct val="0"/>
              </a:spcBef>
              <a:spcAft>
                <a:spcPct val="0"/>
              </a:spcAft>
              <a:buFontTx/>
              <a:buNone/>
            </a:pPr>
            <a:r>
              <a:rPr lang="en-US" altLang="en-US" sz="1800">
                <a:solidFill>
                  <a:srgbClr val="000000"/>
                </a:solidFill>
                <a:cs typeface="Arial" pitchFamily="34" charset="0"/>
              </a:rPr>
              <a:t>Sons</a:t>
            </a:r>
          </a:p>
        </p:txBody>
      </p:sp>
      <p:sp>
        <p:nvSpPr>
          <p:cNvPr id="72741" name="TextBox 42"/>
          <p:cNvSpPr txBox="1">
            <a:spLocks noChangeArrowheads="1"/>
          </p:cNvSpPr>
          <p:nvPr/>
        </p:nvSpPr>
        <p:spPr bwMode="auto">
          <a:xfrm>
            <a:off x="7874000" y="3373373"/>
            <a:ext cx="1295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a:solidFill>
                  <a:srgbClr val="000000"/>
                </a:solidFill>
                <a:cs typeface="Arial" pitchFamily="34" charset="0"/>
              </a:rPr>
              <a:t>Josiah</a:t>
            </a:r>
          </a:p>
          <a:p>
            <a:pPr eaLnBrk="1" fontAlgn="base" hangingPunct="1">
              <a:spcBef>
                <a:spcPct val="0"/>
              </a:spcBef>
              <a:spcAft>
                <a:spcPct val="0"/>
              </a:spcAft>
              <a:buFontTx/>
              <a:buNone/>
            </a:pPr>
            <a:r>
              <a:rPr lang="en-US" altLang="en-US" sz="1800" dirty="0">
                <a:solidFill>
                  <a:srgbClr val="000000"/>
                </a:solidFill>
                <a:cs typeface="Arial" pitchFamily="34" charset="0"/>
              </a:rPr>
              <a:t>(640-609)</a:t>
            </a:r>
          </a:p>
          <a:p>
            <a:pPr eaLnBrk="1" fontAlgn="base" hangingPunct="1">
              <a:spcBef>
                <a:spcPct val="0"/>
              </a:spcBef>
              <a:spcAft>
                <a:spcPct val="0"/>
              </a:spcAft>
              <a:buFontTx/>
              <a:buNone/>
            </a:pPr>
            <a:r>
              <a:rPr lang="en-US" altLang="en-US" sz="1800" b="1" dirty="0">
                <a:solidFill>
                  <a:srgbClr val="000000"/>
                </a:solidFill>
                <a:cs typeface="Arial" pitchFamily="34" charset="0"/>
              </a:rPr>
              <a:t>Jehoahaz</a:t>
            </a:r>
          </a:p>
          <a:p>
            <a:pPr eaLnBrk="1" fontAlgn="base" hangingPunct="1">
              <a:spcBef>
                <a:spcPct val="0"/>
              </a:spcBef>
              <a:spcAft>
                <a:spcPct val="0"/>
              </a:spcAft>
              <a:buFontTx/>
              <a:buNone/>
            </a:pPr>
            <a:r>
              <a:rPr lang="en-US" altLang="en-US" sz="1800" b="1" dirty="0">
                <a:solidFill>
                  <a:srgbClr val="000000"/>
                </a:solidFill>
                <a:cs typeface="Arial" pitchFamily="34" charset="0"/>
              </a:rPr>
              <a:t>Jehoiakim</a:t>
            </a:r>
          </a:p>
          <a:p>
            <a:pPr eaLnBrk="1" fontAlgn="base" hangingPunct="1">
              <a:spcBef>
                <a:spcPct val="0"/>
              </a:spcBef>
              <a:spcAft>
                <a:spcPct val="0"/>
              </a:spcAft>
              <a:buFontTx/>
              <a:buNone/>
            </a:pPr>
            <a:r>
              <a:rPr lang="en-US" altLang="en-US" sz="1800" b="1" dirty="0">
                <a:solidFill>
                  <a:srgbClr val="000000"/>
                </a:solidFill>
                <a:cs typeface="Arial" pitchFamily="34" charset="0"/>
              </a:rPr>
              <a:t>Jehoiachin</a:t>
            </a:r>
          </a:p>
          <a:p>
            <a:pPr eaLnBrk="1" fontAlgn="base" hangingPunct="1">
              <a:spcBef>
                <a:spcPct val="0"/>
              </a:spcBef>
              <a:spcAft>
                <a:spcPct val="0"/>
              </a:spcAft>
              <a:buFontTx/>
              <a:buNone/>
            </a:pPr>
            <a:r>
              <a:rPr lang="en-US" altLang="en-US" sz="1800" b="1" dirty="0">
                <a:solidFill>
                  <a:srgbClr val="000000"/>
                </a:solidFill>
                <a:cs typeface="Arial" pitchFamily="34" charset="0"/>
              </a:rPr>
              <a:t>Zedekiah</a:t>
            </a:r>
          </a:p>
          <a:p>
            <a:pPr eaLnBrk="1" fontAlgn="base" hangingPunct="1">
              <a:spcBef>
                <a:spcPct val="0"/>
              </a:spcBef>
              <a:spcAft>
                <a:spcPct val="0"/>
              </a:spcAft>
              <a:buFontTx/>
              <a:buNone/>
            </a:pPr>
            <a:r>
              <a:rPr lang="en-US" altLang="en-US" sz="1800" dirty="0">
                <a:solidFill>
                  <a:srgbClr val="000000"/>
                </a:solidFill>
                <a:cs typeface="Arial" pitchFamily="34" charset="0"/>
              </a:rPr>
              <a:t>(597-586)</a:t>
            </a:r>
          </a:p>
        </p:txBody>
      </p:sp>
      <p:cxnSp>
        <p:nvCxnSpPr>
          <p:cNvPr id="44" name="Straight Connector 43"/>
          <p:cNvCxnSpPr/>
          <p:nvPr/>
        </p:nvCxnSpPr>
        <p:spPr>
          <a:xfrm rot="10800000" flipV="1">
            <a:off x="1371600" y="1694592"/>
            <a:ext cx="6324600" cy="762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43" name="TextBox 44"/>
          <p:cNvSpPr txBox="1">
            <a:spLocks noChangeArrowheads="1"/>
          </p:cNvSpPr>
          <p:nvPr/>
        </p:nvSpPr>
        <p:spPr bwMode="auto">
          <a:xfrm>
            <a:off x="6535738" y="2045430"/>
            <a:ext cx="30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5</a:t>
            </a:r>
          </a:p>
        </p:txBody>
      </p:sp>
      <p:sp>
        <p:nvSpPr>
          <p:cNvPr id="72744" name="TextBox 45"/>
          <p:cNvSpPr txBox="1">
            <a:spLocks noChangeArrowheads="1"/>
          </p:cNvSpPr>
          <p:nvPr/>
        </p:nvSpPr>
        <p:spPr bwMode="auto">
          <a:xfrm>
            <a:off x="6616700" y="3680555"/>
            <a:ext cx="1116013"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Confusing</a:t>
            </a:r>
          </a:p>
          <a:p>
            <a:pPr eaLnBrk="1" fontAlgn="base" hangingPunct="1">
              <a:spcBef>
                <a:spcPct val="0"/>
              </a:spcBef>
              <a:spcAft>
                <a:spcPct val="0"/>
              </a:spcAft>
              <a:buFontTx/>
              <a:buNone/>
            </a:pPr>
            <a:r>
              <a:rPr lang="en-US" altLang="en-US" sz="1800">
                <a:solidFill>
                  <a:srgbClr val="000000"/>
                </a:solidFill>
                <a:cs typeface="Arial" pitchFamily="34" charset="0"/>
              </a:rPr>
              <a:t>Dynasties</a:t>
            </a:r>
          </a:p>
        </p:txBody>
      </p:sp>
      <p:sp>
        <p:nvSpPr>
          <p:cNvPr id="42" name="TextBox 9"/>
          <p:cNvSpPr txBox="1">
            <a:spLocks noChangeArrowheads="1"/>
          </p:cNvSpPr>
          <p:nvPr/>
        </p:nvSpPr>
        <p:spPr bwMode="auto">
          <a:xfrm>
            <a:off x="7704491" y="5354419"/>
            <a:ext cx="14476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a:solidFill>
                  <a:srgbClr val="17375E"/>
                </a:solidFill>
                <a:cs typeface="Arial" pitchFamily="34" charset="0"/>
              </a:rPr>
              <a:t>Judah Return</a:t>
            </a:r>
          </a:p>
        </p:txBody>
      </p:sp>
      <p:sp>
        <p:nvSpPr>
          <p:cNvPr id="46" name="TextBox 38"/>
          <p:cNvSpPr txBox="1">
            <a:spLocks noChangeArrowheads="1"/>
          </p:cNvSpPr>
          <p:nvPr/>
        </p:nvSpPr>
        <p:spPr bwMode="auto">
          <a:xfrm>
            <a:off x="6535739" y="5723751"/>
            <a:ext cx="2513012" cy="923330"/>
          </a:xfrm>
          <a:prstGeom prst="rect">
            <a:avLst/>
          </a:prstGeom>
          <a:solidFill>
            <a:schemeClr val="bg1"/>
          </a:solidFill>
          <a:ln w="9525">
            <a:solidFill>
              <a:srgbClr val="000000"/>
            </a:solidFill>
            <a:miter lim="800000"/>
            <a:headEnd/>
            <a:tailEnd/>
          </a:ln>
          <a:extLst/>
        </p:spPr>
        <p:txBody>
          <a:bodyPr wrap="squar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 typeface="Arial" pitchFamily="34" charset="0"/>
              <a:buNone/>
            </a:pPr>
            <a:r>
              <a:rPr lang="en-US" altLang="en-US" sz="1800" b="1" dirty="0">
                <a:solidFill>
                  <a:srgbClr val="000000"/>
                </a:solidFill>
                <a:cs typeface="Arial" pitchFamily="34" charset="0"/>
              </a:rPr>
              <a:t>Zerubbabel </a:t>
            </a:r>
            <a:r>
              <a:rPr lang="en-US" altLang="en-US" sz="1800" dirty="0">
                <a:solidFill>
                  <a:srgbClr val="000000"/>
                </a:solidFill>
                <a:cs typeface="Arial" pitchFamily="34" charset="0"/>
              </a:rPr>
              <a:t>(538-515)</a:t>
            </a:r>
          </a:p>
          <a:p>
            <a:pPr eaLnBrk="1" fontAlgn="base" hangingPunct="1">
              <a:spcBef>
                <a:spcPct val="0"/>
              </a:spcBef>
              <a:spcAft>
                <a:spcPct val="0"/>
              </a:spcAft>
              <a:buFont typeface="Arial" pitchFamily="34" charset="0"/>
              <a:buNone/>
            </a:pPr>
            <a:r>
              <a:rPr lang="en-US" altLang="en-US" sz="1800" b="1" dirty="0">
                <a:solidFill>
                  <a:srgbClr val="000000"/>
                </a:solidFill>
                <a:cs typeface="Arial" pitchFamily="34" charset="0"/>
              </a:rPr>
              <a:t>Ezra </a:t>
            </a:r>
            <a:r>
              <a:rPr lang="en-US" altLang="en-US" sz="1800" dirty="0">
                <a:solidFill>
                  <a:srgbClr val="000000"/>
                </a:solidFill>
                <a:cs typeface="Arial" pitchFamily="34" charset="0"/>
              </a:rPr>
              <a:t>(458-456)</a:t>
            </a:r>
            <a:endParaRPr lang="en-US" altLang="en-US" sz="1800" b="1" dirty="0">
              <a:solidFill>
                <a:srgbClr val="000000"/>
              </a:solidFill>
              <a:cs typeface="Arial" pitchFamily="34" charset="0"/>
            </a:endParaRPr>
          </a:p>
          <a:p>
            <a:pPr eaLnBrk="1" fontAlgn="base" hangingPunct="1">
              <a:spcBef>
                <a:spcPct val="0"/>
              </a:spcBef>
              <a:spcAft>
                <a:spcPct val="0"/>
              </a:spcAft>
              <a:buFont typeface="Arial" pitchFamily="34" charset="0"/>
              <a:buNone/>
            </a:pPr>
            <a:r>
              <a:rPr lang="en-US" altLang="en-US" sz="1800" b="1" dirty="0">
                <a:solidFill>
                  <a:srgbClr val="000000"/>
                </a:solidFill>
                <a:cs typeface="Arial" pitchFamily="34" charset="0"/>
              </a:rPr>
              <a:t>Nehemiah </a:t>
            </a:r>
            <a:r>
              <a:rPr lang="en-US" altLang="en-US" sz="1800" dirty="0">
                <a:solidFill>
                  <a:srgbClr val="000000"/>
                </a:solidFill>
                <a:cs typeface="Arial" pitchFamily="34" charset="0"/>
              </a:rPr>
              <a:t>(444-432)</a:t>
            </a:r>
          </a:p>
        </p:txBody>
      </p:sp>
      <p:sp>
        <p:nvSpPr>
          <p:cNvPr id="2" name="Down Arrow 1"/>
          <p:cNvSpPr/>
          <p:nvPr/>
        </p:nvSpPr>
        <p:spPr>
          <a:xfrm rot="11930600" flipV="1">
            <a:off x="8286750" y="104536"/>
            <a:ext cx="457200" cy="6272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2091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0" y="1219200"/>
            <a:ext cx="9144000" cy="563880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659459" name="Rectangle 3"/>
          <p:cNvSpPr>
            <a:spLocks noGrp="1" noChangeArrowheads="1"/>
          </p:cNvSpPr>
          <p:nvPr>
            <p:ph type="title"/>
          </p:nvPr>
        </p:nvSpPr>
        <p:spPr>
          <a:xfrm>
            <a:off x="819150" y="76200"/>
            <a:ext cx="8001000" cy="1143000"/>
          </a:xfrm>
        </p:spPr>
        <p:txBody>
          <a:bodyPr/>
          <a:lstStyle/>
          <a:p>
            <a:pPr eaLnBrk="1" hangingPunct="1">
              <a:defRPr/>
            </a:pPr>
            <a:r>
              <a:rPr lang="en-US" smtClean="0"/>
              <a:t>Jehovah Takes Action</a:t>
            </a:r>
          </a:p>
        </p:txBody>
      </p:sp>
      <p:sp>
        <p:nvSpPr>
          <p:cNvPr id="68612" name="Text Box 4"/>
          <p:cNvSpPr txBox="1">
            <a:spLocks noChangeArrowheads="1"/>
          </p:cNvSpPr>
          <p:nvPr/>
        </p:nvSpPr>
        <p:spPr bwMode="auto">
          <a:xfrm>
            <a:off x="1470025" y="20415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659461" name="Text Box 5"/>
          <p:cNvSpPr txBox="1">
            <a:spLocks noChangeArrowheads="1"/>
          </p:cNvSpPr>
          <p:nvPr/>
        </p:nvSpPr>
        <p:spPr bwMode="auto">
          <a:xfrm>
            <a:off x="698500" y="3298825"/>
            <a:ext cx="7829550" cy="1158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sz="2000" b="1">
                <a:solidFill>
                  <a:srgbClr val="FFFFFF"/>
                </a:solidFill>
              </a:rPr>
              <a:t>5. Resposne of Manasseh &amp; People</a:t>
            </a:r>
            <a:r>
              <a:rPr lang="en-US" altLang="en-US" sz="2000" b="1">
                <a:solidFill>
                  <a:srgbClr val="FFFFFF"/>
                </a:solidFill>
                <a:latin typeface="Default"/>
              </a:rPr>
              <a:t> – II Chr 33:10</a:t>
            </a:r>
          </a:p>
          <a:p>
            <a:pPr eaLnBrk="1" fontAlgn="base" hangingPunct="1">
              <a:spcBef>
                <a:spcPct val="50000"/>
              </a:spcBef>
              <a:spcAft>
                <a:spcPct val="0"/>
              </a:spcAft>
            </a:pPr>
            <a:r>
              <a:rPr lang="en-US" altLang="en-US" sz="2000" baseline="30000">
                <a:solidFill>
                  <a:srgbClr val="FFFFFF"/>
                </a:solidFill>
                <a:latin typeface="Default"/>
              </a:rPr>
              <a:t>10</a:t>
            </a:r>
            <a:r>
              <a:rPr lang="en-US" altLang="en-US" sz="2000">
                <a:solidFill>
                  <a:srgbClr val="FFFFFF"/>
                </a:solidFill>
                <a:latin typeface="Default"/>
              </a:rPr>
              <a:t>The Lord spoke to Manasseh and to his people, but they paid no attention. </a:t>
            </a:r>
          </a:p>
        </p:txBody>
      </p:sp>
      <p:sp>
        <p:nvSpPr>
          <p:cNvPr id="659462" name="Text Box 6"/>
          <p:cNvSpPr txBox="1">
            <a:spLocks noChangeArrowheads="1"/>
          </p:cNvSpPr>
          <p:nvPr/>
        </p:nvSpPr>
        <p:spPr bwMode="auto">
          <a:xfrm>
            <a:off x="857250" y="1398588"/>
            <a:ext cx="8001000" cy="1920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sz="2000" b="1">
                <a:solidFill>
                  <a:srgbClr val="FFFFFF"/>
                </a:solidFill>
              </a:rPr>
              <a:t>4. Change in Relationship with Judah – II Kgs 21:14</a:t>
            </a:r>
          </a:p>
          <a:p>
            <a:pPr eaLnBrk="1" fontAlgn="base" hangingPunct="1">
              <a:spcBef>
                <a:spcPct val="50000"/>
              </a:spcBef>
              <a:spcAft>
                <a:spcPct val="0"/>
              </a:spcAft>
            </a:pPr>
            <a:r>
              <a:rPr lang="en-US" altLang="en-US" sz="2000" baseline="30000">
                <a:solidFill>
                  <a:srgbClr val="FFFFFF"/>
                </a:solidFill>
                <a:latin typeface="Default"/>
              </a:rPr>
              <a:t>14</a:t>
            </a:r>
            <a:r>
              <a:rPr lang="en-US" altLang="en-US" sz="2000">
                <a:solidFill>
                  <a:srgbClr val="FFFFFF"/>
                </a:solidFill>
                <a:latin typeface="Default"/>
              </a:rPr>
              <a:t>And I will forsake the remnant of my heritage and give them into the hand of their enemies, and they shall become a prey and a spoil to all their enemies,</a:t>
            </a:r>
            <a:endParaRPr lang="en-US" altLang="en-US" sz="2000">
              <a:solidFill>
                <a:srgbClr val="FFFFFF"/>
              </a:solidFill>
            </a:endParaRPr>
          </a:p>
          <a:p>
            <a:pPr eaLnBrk="1" fontAlgn="base" hangingPunct="1">
              <a:spcBef>
                <a:spcPct val="50000"/>
              </a:spcBef>
              <a:spcAft>
                <a:spcPct val="0"/>
              </a:spcAft>
            </a:pPr>
            <a:endParaRPr lang="en-US" altLang="en-US" sz="2000">
              <a:solidFill>
                <a:srgbClr val="FFFFFF"/>
              </a:solidFill>
            </a:endParaRPr>
          </a:p>
        </p:txBody>
      </p:sp>
    </p:spTree>
    <p:extLst>
      <p:ext uri="{BB962C8B-B14F-4D97-AF65-F5344CB8AC3E}">
        <p14:creationId xmlns:p14="http://schemas.microsoft.com/office/powerpoint/2010/main" val="653456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9462"/>
                                        </p:tgtEl>
                                        <p:attrNameLst>
                                          <p:attrName>style.visibility</p:attrName>
                                        </p:attrNameLst>
                                      </p:cBhvr>
                                      <p:to>
                                        <p:strVal val="visible"/>
                                      </p:to>
                                    </p:set>
                                    <p:anim calcmode="lin" valueType="num">
                                      <p:cBhvr additive="base">
                                        <p:cTn id="7" dur="500" fill="hold"/>
                                        <p:tgtEl>
                                          <p:spTgt spid="659462"/>
                                        </p:tgtEl>
                                        <p:attrNameLst>
                                          <p:attrName>ppt_x</p:attrName>
                                        </p:attrNameLst>
                                      </p:cBhvr>
                                      <p:tavLst>
                                        <p:tav tm="0">
                                          <p:val>
                                            <p:strVal val="0-#ppt_w/2"/>
                                          </p:val>
                                        </p:tav>
                                        <p:tav tm="100000">
                                          <p:val>
                                            <p:strVal val="#ppt_x"/>
                                          </p:val>
                                        </p:tav>
                                      </p:tavLst>
                                    </p:anim>
                                    <p:anim calcmode="lin" valueType="num">
                                      <p:cBhvr additive="base">
                                        <p:cTn id="8" dur="500" fill="hold"/>
                                        <p:tgtEl>
                                          <p:spTgt spid="6594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59461"/>
                                        </p:tgtEl>
                                        <p:attrNameLst>
                                          <p:attrName>style.visibility</p:attrName>
                                        </p:attrNameLst>
                                      </p:cBhvr>
                                      <p:to>
                                        <p:strVal val="visible"/>
                                      </p:to>
                                    </p:set>
                                    <p:anim calcmode="lin" valueType="num">
                                      <p:cBhvr additive="base">
                                        <p:cTn id="13" dur="500" fill="hold"/>
                                        <p:tgtEl>
                                          <p:spTgt spid="659461"/>
                                        </p:tgtEl>
                                        <p:attrNameLst>
                                          <p:attrName>ppt_x</p:attrName>
                                        </p:attrNameLst>
                                      </p:cBhvr>
                                      <p:tavLst>
                                        <p:tav tm="0">
                                          <p:val>
                                            <p:strVal val="0-#ppt_w/2"/>
                                          </p:val>
                                        </p:tav>
                                        <p:tav tm="100000">
                                          <p:val>
                                            <p:strVal val="#ppt_x"/>
                                          </p:val>
                                        </p:tav>
                                      </p:tavLst>
                                    </p:anim>
                                    <p:anim calcmode="lin" valueType="num">
                                      <p:cBhvr additive="base">
                                        <p:cTn id="14" dur="500" fill="hold"/>
                                        <p:tgtEl>
                                          <p:spTgt spid="6594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9461" grpId="0" animBg="1" autoUpdateAnimBg="0"/>
      <p:bldP spid="659462"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6"/>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654338" name="Rectangle 2"/>
          <p:cNvSpPr>
            <a:spLocks noGrp="1" noChangeArrowheads="1"/>
          </p:cNvSpPr>
          <p:nvPr>
            <p:ph type="title"/>
          </p:nvPr>
        </p:nvSpPr>
        <p:spPr>
          <a:xfrm>
            <a:off x="666750" y="76200"/>
            <a:ext cx="8477250" cy="1143000"/>
          </a:xfrm>
        </p:spPr>
        <p:txBody>
          <a:bodyPr/>
          <a:lstStyle/>
          <a:p>
            <a:pPr eaLnBrk="1" hangingPunct="1">
              <a:defRPr/>
            </a:pPr>
            <a:r>
              <a:rPr lang="en-US" smtClean="0">
                <a:solidFill>
                  <a:srgbClr val="003399"/>
                </a:solidFill>
              </a:rPr>
              <a:t>Assyrian King Blinding &amp; Hooking</a:t>
            </a:r>
          </a:p>
        </p:txBody>
      </p:sp>
      <p:pic>
        <p:nvPicPr>
          <p:cNvPr id="69636" name="Picture 3" descr="G:\Misc\Divided Kingdom\Reference\Assyria\Assryia Images\Clipart\Assyrian captives with rings throught their lips - close-up.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3650" y="1276350"/>
            <a:ext cx="3870325" cy="21828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9637" name="Picture 5" descr="G:\Misc\Divided Kingdom\Reference\Assyria\Assryia Images\Clipart\Assyrian King putting out the eyes of a captive holding others by a hook through their lips - cf 2Kings 25_7- Jer39+6f- 52.10f 2Chron33_11 Ezek9_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219200"/>
            <a:ext cx="4800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Line 7"/>
          <p:cNvSpPr>
            <a:spLocks noChangeShapeType="1"/>
          </p:cNvSpPr>
          <p:nvPr/>
        </p:nvSpPr>
        <p:spPr bwMode="auto">
          <a:xfrm>
            <a:off x="4714875" y="3114675"/>
            <a:ext cx="371475" cy="371475"/>
          </a:xfrm>
          <a:prstGeom prst="line">
            <a:avLst/>
          </a:prstGeom>
          <a:noFill/>
          <a:ln w="9525">
            <a:solidFill>
              <a:srgbClr val="FF00FF"/>
            </a:solidFill>
            <a:round/>
            <a:headEnd/>
            <a:tailEnd/>
          </a:ln>
          <a:extLst>
            <a:ext uri="{909E8E84-426E-40DD-AFC4-6F175D3DCCD1}">
              <a14:hiddenFill xmlns:a14="http://schemas.microsoft.com/office/drawing/2010/main">
                <a:noFill/>
              </a14:hiddenFill>
            </a:ext>
          </a:extLst>
        </p:spPr>
        <p:txBody>
          <a:bodyPr wrap="none"/>
          <a:lstStyle/>
          <a:p>
            <a:pPr algn="ctr" fontAlgn="base">
              <a:spcBef>
                <a:spcPct val="20000"/>
              </a:spcBef>
              <a:spcAft>
                <a:spcPct val="0"/>
              </a:spcAft>
            </a:pPr>
            <a:endParaRPr lang="en-US" sz="2400">
              <a:solidFill>
                <a:srgbClr val="000000"/>
              </a:solidFill>
            </a:endParaRPr>
          </a:p>
        </p:txBody>
      </p:sp>
      <p:sp>
        <p:nvSpPr>
          <p:cNvPr id="69639" name="Line 8"/>
          <p:cNvSpPr>
            <a:spLocks noChangeShapeType="1"/>
          </p:cNvSpPr>
          <p:nvPr/>
        </p:nvSpPr>
        <p:spPr bwMode="auto">
          <a:xfrm flipV="1">
            <a:off x="4057650" y="1219200"/>
            <a:ext cx="1028700" cy="1038225"/>
          </a:xfrm>
          <a:prstGeom prst="line">
            <a:avLst/>
          </a:prstGeom>
          <a:noFill/>
          <a:ln w="9525">
            <a:solidFill>
              <a:srgbClr val="FF00FF"/>
            </a:solidFill>
            <a:round/>
            <a:headEnd/>
            <a:tailEnd/>
          </a:ln>
          <a:extLst>
            <a:ext uri="{909E8E84-426E-40DD-AFC4-6F175D3DCCD1}">
              <a14:hiddenFill xmlns:a14="http://schemas.microsoft.com/office/drawing/2010/main">
                <a:noFill/>
              </a14:hiddenFill>
            </a:ext>
          </a:extLst>
        </p:spPr>
        <p:txBody>
          <a:bodyPr wrap="none"/>
          <a:lstStyle/>
          <a:p>
            <a:pPr algn="ctr" fontAlgn="base">
              <a:spcBef>
                <a:spcPct val="20000"/>
              </a:spcBef>
              <a:spcAft>
                <a:spcPct val="0"/>
              </a:spcAft>
            </a:pPr>
            <a:endParaRPr lang="en-US" sz="2400">
              <a:solidFill>
                <a:srgbClr val="000000"/>
              </a:solidFill>
            </a:endParaRPr>
          </a:p>
        </p:txBody>
      </p:sp>
      <p:sp>
        <p:nvSpPr>
          <p:cNvPr id="69640" name="Text Box 9"/>
          <p:cNvSpPr txBox="1">
            <a:spLocks noChangeArrowheads="1"/>
          </p:cNvSpPr>
          <p:nvPr/>
        </p:nvSpPr>
        <p:spPr bwMode="auto">
          <a:xfrm>
            <a:off x="5086350" y="3514725"/>
            <a:ext cx="405765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sz="2000" b="1">
                <a:solidFill>
                  <a:srgbClr val="000000"/>
                </a:solidFill>
              </a:rPr>
              <a:t>2 Chr 33:10 - 11 </a:t>
            </a:r>
            <a:r>
              <a:rPr lang="en-US" altLang="en-US" sz="2000" baseline="30000">
                <a:solidFill>
                  <a:srgbClr val="000000"/>
                </a:solidFill>
                <a:latin typeface="Default"/>
              </a:rPr>
              <a:t>10</a:t>
            </a:r>
            <a:r>
              <a:rPr lang="en-US" altLang="en-US" sz="2000">
                <a:solidFill>
                  <a:srgbClr val="000000"/>
                </a:solidFill>
                <a:latin typeface="Default"/>
              </a:rPr>
              <a:t>The Lord spoke to Manasseh and to his people, but they paid no attention. </a:t>
            </a:r>
            <a:r>
              <a:rPr lang="en-US" altLang="en-US" sz="2000">
                <a:solidFill>
                  <a:srgbClr val="000000"/>
                </a:solidFill>
              </a:rPr>
              <a:t> </a:t>
            </a:r>
            <a:r>
              <a:rPr lang="en-US" altLang="en-US" sz="2000" baseline="30000">
                <a:solidFill>
                  <a:srgbClr val="000000"/>
                </a:solidFill>
                <a:latin typeface="Default"/>
              </a:rPr>
              <a:t>11</a:t>
            </a:r>
            <a:r>
              <a:rPr lang="en-US" altLang="en-US" sz="2000">
                <a:solidFill>
                  <a:srgbClr val="000000"/>
                </a:solidFill>
                <a:latin typeface="Default"/>
              </a:rPr>
              <a:t>Therefore the Lord brought upon them the commanders of the army of the king of Assyria, who captured Manasseh with hooks and bound him with chains of bronze and brought him to Babylon. </a:t>
            </a:r>
            <a:r>
              <a:rPr lang="en-US" altLang="en-US" sz="2000">
                <a:solidFill>
                  <a:srgbClr val="000000"/>
                </a:solidFill>
              </a:rPr>
              <a:t> </a:t>
            </a:r>
            <a:br>
              <a:rPr lang="en-US" altLang="en-US" sz="2000">
                <a:solidFill>
                  <a:srgbClr val="000000"/>
                </a:solidFill>
              </a:rPr>
            </a:br>
            <a:r>
              <a:rPr lang="en-US" altLang="en-US" sz="2000">
                <a:solidFill>
                  <a:srgbClr val="000000"/>
                </a:solidFill>
              </a:rPr>
              <a:t/>
            </a:r>
            <a:br>
              <a:rPr lang="en-US" altLang="en-US" sz="2000">
                <a:solidFill>
                  <a:srgbClr val="000000"/>
                </a:solidFill>
              </a:rPr>
            </a:br>
            <a:endParaRPr lang="en-US" altLang="en-US" sz="2000">
              <a:solidFill>
                <a:srgbClr val="000000"/>
              </a:solidFill>
            </a:endParaRPr>
          </a:p>
        </p:txBody>
      </p:sp>
    </p:spTree>
    <p:extLst>
      <p:ext uri="{BB962C8B-B14F-4D97-AF65-F5344CB8AC3E}">
        <p14:creationId xmlns:p14="http://schemas.microsoft.com/office/powerpoint/2010/main" val="9477033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2"/>
          <p:cNvSpPr>
            <a:spLocks noGrp="1" noChangeArrowheads="1"/>
          </p:cNvSpPr>
          <p:nvPr>
            <p:ph type="title"/>
          </p:nvPr>
        </p:nvSpPr>
        <p:spPr/>
        <p:txBody>
          <a:bodyPr/>
          <a:lstStyle/>
          <a:p>
            <a:pPr eaLnBrk="1" hangingPunct="1">
              <a:defRPr/>
            </a:pPr>
            <a:r>
              <a:rPr lang="en-US" smtClean="0"/>
              <a:t>Manasseh Learns His Lesson</a:t>
            </a:r>
            <a:br>
              <a:rPr lang="en-US" smtClean="0"/>
            </a:br>
            <a:r>
              <a:rPr lang="en-US" smtClean="0"/>
              <a:t>II Chr 33</a:t>
            </a:r>
          </a:p>
        </p:txBody>
      </p:sp>
      <p:sp>
        <p:nvSpPr>
          <p:cNvPr id="70659" name="Text Box 3"/>
          <p:cNvSpPr txBox="1">
            <a:spLocks noChangeArrowheads="1"/>
          </p:cNvSpPr>
          <p:nvPr/>
        </p:nvSpPr>
        <p:spPr bwMode="auto">
          <a:xfrm>
            <a:off x="1171575" y="1857375"/>
            <a:ext cx="7574860" cy="230832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baseline="30000" dirty="0">
                <a:solidFill>
                  <a:srgbClr val="FFFFFF"/>
                </a:solidFill>
                <a:latin typeface="Default"/>
              </a:rPr>
              <a:t>12</a:t>
            </a:r>
            <a:r>
              <a:rPr lang="en-US" altLang="en-US" dirty="0">
                <a:solidFill>
                  <a:srgbClr val="FFFFFF"/>
                </a:solidFill>
                <a:latin typeface="Default"/>
              </a:rPr>
              <a:t>And when he was in distress, he entreated the favor of the Lord his God and humbled himself greatly before the God of his fathers. </a:t>
            </a:r>
            <a:r>
              <a:rPr lang="en-US" altLang="en-US" dirty="0">
                <a:solidFill>
                  <a:srgbClr val="FFFFFF"/>
                </a:solidFill>
                <a:hlinkClick r:id="rId2"/>
              </a:rPr>
              <a:t> </a:t>
            </a:r>
            <a:r>
              <a:rPr lang="en-US" altLang="en-US" baseline="30000" dirty="0">
                <a:solidFill>
                  <a:srgbClr val="FFFFFF"/>
                </a:solidFill>
                <a:latin typeface="Default"/>
              </a:rPr>
              <a:t>13</a:t>
            </a:r>
            <a:r>
              <a:rPr lang="en-US" altLang="en-US" dirty="0">
                <a:solidFill>
                  <a:srgbClr val="FFFFFF"/>
                </a:solidFill>
                <a:latin typeface="Default"/>
              </a:rPr>
              <a:t>He prayed to him, and God was moved by his entreaty and heard his plea and brought him again to Jerusalem into his kingdom. Then Manasseh knew that the Lord was God</a:t>
            </a:r>
          </a:p>
        </p:txBody>
      </p:sp>
    </p:spTree>
    <p:extLst>
      <p:ext uri="{BB962C8B-B14F-4D97-AF65-F5344CB8AC3E}">
        <p14:creationId xmlns:p14="http://schemas.microsoft.com/office/powerpoint/2010/main" val="26345523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p:cNvSpPr>
            <a:spLocks noGrp="1" noChangeArrowheads="1"/>
          </p:cNvSpPr>
          <p:nvPr>
            <p:ph type="title"/>
          </p:nvPr>
        </p:nvSpPr>
        <p:spPr/>
        <p:txBody>
          <a:bodyPr/>
          <a:lstStyle/>
          <a:p>
            <a:pPr eaLnBrk="1" hangingPunct="1">
              <a:defRPr/>
            </a:pPr>
            <a:r>
              <a:rPr lang="en-US" smtClean="0"/>
              <a:t>Manasseh Changes</a:t>
            </a:r>
            <a:br>
              <a:rPr lang="en-US" smtClean="0"/>
            </a:br>
            <a:r>
              <a:rPr lang="en-US" smtClean="0"/>
              <a:t>II Chr 33</a:t>
            </a:r>
          </a:p>
        </p:txBody>
      </p:sp>
      <p:sp>
        <p:nvSpPr>
          <p:cNvPr id="71683" name="Text Box 3"/>
          <p:cNvSpPr txBox="1">
            <a:spLocks noChangeArrowheads="1"/>
          </p:cNvSpPr>
          <p:nvPr/>
        </p:nvSpPr>
        <p:spPr bwMode="auto">
          <a:xfrm>
            <a:off x="1171574" y="1857375"/>
            <a:ext cx="7717983" cy="470898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baseline="30000" dirty="0">
                <a:solidFill>
                  <a:srgbClr val="FFFFFF"/>
                </a:solidFill>
                <a:latin typeface="Default"/>
              </a:rPr>
              <a:t>15</a:t>
            </a:r>
            <a:r>
              <a:rPr lang="en-US" altLang="en-US" dirty="0">
                <a:solidFill>
                  <a:srgbClr val="FFFFFF"/>
                </a:solidFill>
                <a:latin typeface="Default"/>
              </a:rPr>
              <a:t>And he took away the foreign gods and the idol from the house of the Lord, and all the altars that he had built on the mountain of the house of the Lord and in Jerusalem, and he threw them outside of the city. </a:t>
            </a:r>
            <a:r>
              <a:rPr lang="en-US" altLang="en-US" dirty="0">
                <a:solidFill>
                  <a:srgbClr val="FFFFFF"/>
                </a:solidFill>
                <a:hlinkClick r:id="rId2"/>
              </a:rPr>
              <a:t> </a:t>
            </a:r>
            <a:endParaRPr lang="en-US" altLang="en-US" dirty="0">
              <a:solidFill>
                <a:srgbClr val="FFFFFF"/>
              </a:solidFill>
            </a:endParaRPr>
          </a:p>
          <a:p>
            <a:pPr eaLnBrk="1" fontAlgn="base" hangingPunct="1">
              <a:spcBef>
                <a:spcPct val="50000"/>
              </a:spcBef>
              <a:spcAft>
                <a:spcPct val="0"/>
              </a:spcAft>
            </a:pPr>
            <a:r>
              <a:rPr lang="en-US" altLang="en-US" baseline="30000" dirty="0">
                <a:solidFill>
                  <a:srgbClr val="FFFFFF"/>
                </a:solidFill>
                <a:latin typeface="Default"/>
              </a:rPr>
              <a:t>16</a:t>
            </a:r>
            <a:r>
              <a:rPr lang="en-US" altLang="en-US" dirty="0">
                <a:solidFill>
                  <a:srgbClr val="FFFFFF"/>
                </a:solidFill>
                <a:latin typeface="Default"/>
              </a:rPr>
              <a:t>He also restored the altar of the Lord and offered on it sacrifices of peace offerings and of thanksgiving, and he commanded Judah to serve the Lord, the God of Israel. </a:t>
            </a:r>
            <a:r>
              <a:rPr lang="en-US" altLang="en-US" dirty="0">
                <a:solidFill>
                  <a:srgbClr val="FFFFFF"/>
                </a:solidFill>
                <a:hlinkClick r:id="rId3"/>
              </a:rPr>
              <a:t> </a:t>
            </a:r>
            <a:endParaRPr lang="en-US" altLang="en-US" dirty="0">
              <a:solidFill>
                <a:srgbClr val="FFFFFF"/>
              </a:solidFill>
            </a:endParaRPr>
          </a:p>
          <a:p>
            <a:pPr eaLnBrk="1" fontAlgn="base" hangingPunct="1">
              <a:spcBef>
                <a:spcPct val="50000"/>
              </a:spcBef>
              <a:spcAft>
                <a:spcPct val="0"/>
              </a:spcAft>
            </a:pPr>
            <a:r>
              <a:rPr lang="en-US" altLang="en-US" baseline="30000" dirty="0">
                <a:solidFill>
                  <a:srgbClr val="FFFFFF"/>
                </a:solidFill>
                <a:latin typeface="Default"/>
              </a:rPr>
              <a:t>17</a:t>
            </a:r>
            <a:r>
              <a:rPr lang="en-US" altLang="en-US" dirty="0">
                <a:solidFill>
                  <a:srgbClr val="FFFFFF"/>
                </a:solidFill>
                <a:latin typeface="Default"/>
              </a:rPr>
              <a:t>Nevertheless, the people still sacrificed at the high places, but only to the Lord their God.</a:t>
            </a:r>
            <a:endParaRPr lang="en-US" altLang="en-US" dirty="0">
              <a:solidFill>
                <a:srgbClr val="FFFFFF"/>
              </a:solidFill>
            </a:endParaRPr>
          </a:p>
          <a:p>
            <a:pPr algn="ctr" eaLnBrk="1" fontAlgn="base" hangingPunct="1">
              <a:spcBef>
                <a:spcPct val="50000"/>
              </a:spcBef>
              <a:spcAft>
                <a:spcPct val="0"/>
              </a:spcAft>
            </a:pPr>
            <a:endParaRPr lang="en-US" altLang="en-US" dirty="0">
              <a:solidFill>
                <a:srgbClr val="FFFFFF"/>
              </a:solidFill>
            </a:endParaRPr>
          </a:p>
        </p:txBody>
      </p:sp>
    </p:spTree>
    <p:extLst>
      <p:ext uri="{BB962C8B-B14F-4D97-AF65-F5344CB8AC3E}">
        <p14:creationId xmlns:p14="http://schemas.microsoft.com/office/powerpoint/2010/main" val="28023091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50"/>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Line – Judah Alone</a:t>
            </a:r>
            <a:endParaRPr lang="en-US" dirty="0"/>
          </a:p>
        </p:txBody>
      </p:sp>
      <p:grpSp>
        <p:nvGrpSpPr>
          <p:cNvPr id="4" name="Group 3"/>
          <p:cNvGrpSpPr/>
          <p:nvPr/>
        </p:nvGrpSpPr>
        <p:grpSpPr>
          <a:xfrm>
            <a:off x="1155225" y="2446141"/>
            <a:ext cx="6416040" cy="2743200"/>
            <a:chOff x="643738" y="2472538"/>
            <a:chExt cx="6416040" cy="2743200"/>
          </a:xfrm>
        </p:grpSpPr>
        <p:sp>
          <p:nvSpPr>
            <p:cNvPr id="5" name="Rectangle 4"/>
            <p:cNvSpPr/>
            <p:nvPr/>
          </p:nvSpPr>
          <p:spPr>
            <a:xfrm>
              <a:off x="643738" y="2472538"/>
              <a:ext cx="457200" cy="2743200"/>
            </a:xfrm>
            <a:prstGeom prst="rect">
              <a:avLst/>
            </a:prstGeom>
            <a:solidFill>
              <a:schemeClr val="bg1">
                <a:lumMod val="6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6" name="Rectangle 5"/>
            <p:cNvSpPr/>
            <p:nvPr/>
          </p:nvSpPr>
          <p:spPr>
            <a:xfrm>
              <a:off x="1100938" y="2472538"/>
              <a:ext cx="457200" cy="2743200"/>
            </a:xfrm>
            <a:prstGeom prst="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7" name="Rectangle 6"/>
            <p:cNvSpPr/>
            <p:nvPr/>
          </p:nvSpPr>
          <p:spPr>
            <a:xfrm>
              <a:off x="1573378" y="2472538"/>
              <a:ext cx="457200" cy="2743200"/>
            </a:xfrm>
            <a:prstGeom prst="rect">
              <a:avLst/>
            </a:prstGeom>
            <a:solidFill>
              <a:schemeClr val="bg1">
                <a:lumMod val="6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8" name="Rectangle 7"/>
            <p:cNvSpPr/>
            <p:nvPr/>
          </p:nvSpPr>
          <p:spPr>
            <a:xfrm>
              <a:off x="2030578" y="2472538"/>
              <a:ext cx="457200" cy="2743200"/>
            </a:xfrm>
            <a:prstGeom prst="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grpSp>
          <p:nvGrpSpPr>
            <p:cNvPr id="9" name="Group 8"/>
            <p:cNvGrpSpPr/>
            <p:nvPr/>
          </p:nvGrpSpPr>
          <p:grpSpPr>
            <a:xfrm>
              <a:off x="2487778" y="2472538"/>
              <a:ext cx="914400" cy="2743200"/>
              <a:chOff x="3027274" y="2472538"/>
              <a:chExt cx="914400" cy="2743200"/>
            </a:xfrm>
          </p:grpSpPr>
          <p:sp>
            <p:nvSpPr>
              <p:cNvPr id="22" name="Rectangle 21"/>
              <p:cNvSpPr/>
              <p:nvPr/>
            </p:nvSpPr>
            <p:spPr>
              <a:xfrm>
                <a:off x="3027274" y="2472538"/>
                <a:ext cx="457200" cy="2743200"/>
              </a:xfrm>
              <a:prstGeom prst="rect">
                <a:avLst/>
              </a:prstGeom>
              <a:solidFill>
                <a:schemeClr val="bg1">
                  <a:lumMod val="6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23" name="Rectangle 22"/>
              <p:cNvSpPr/>
              <p:nvPr/>
            </p:nvSpPr>
            <p:spPr>
              <a:xfrm>
                <a:off x="3484474" y="2472538"/>
                <a:ext cx="457200" cy="2743200"/>
              </a:xfrm>
              <a:prstGeom prst="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grpSp>
        <p:grpSp>
          <p:nvGrpSpPr>
            <p:cNvPr id="10" name="Group 9"/>
            <p:cNvGrpSpPr/>
            <p:nvPr/>
          </p:nvGrpSpPr>
          <p:grpSpPr>
            <a:xfrm>
              <a:off x="3402178" y="2472538"/>
              <a:ext cx="914400" cy="2743200"/>
              <a:chOff x="3027274" y="2472538"/>
              <a:chExt cx="914400" cy="2743200"/>
            </a:xfrm>
          </p:grpSpPr>
          <p:sp>
            <p:nvSpPr>
              <p:cNvPr id="20" name="Rectangle 19"/>
              <p:cNvSpPr/>
              <p:nvPr/>
            </p:nvSpPr>
            <p:spPr>
              <a:xfrm>
                <a:off x="3027274" y="2472538"/>
                <a:ext cx="457200" cy="2743200"/>
              </a:xfrm>
              <a:prstGeom prst="rect">
                <a:avLst/>
              </a:prstGeom>
              <a:solidFill>
                <a:schemeClr val="bg1">
                  <a:lumMod val="6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21" name="Rectangle 20"/>
              <p:cNvSpPr/>
              <p:nvPr/>
            </p:nvSpPr>
            <p:spPr>
              <a:xfrm>
                <a:off x="3484474" y="2472538"/>
                <a:ext cx="457200" cy="2743200"/>
              </a:xfrm>
              <a:prstGeom prst="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grpSp>
        <p:grpSp>
          <p:nvGrpSpPr>
            <p:cNvPr id="11" name="Group 10"/>
            <p:cNvGrpSpPr/>
            <p:nvPr/>
          </p:nvGrpSpPr>
          <p:grpSpPr>
            <a:xfrm>
              <a:off x="4316578" y="2472538"/>
              <a:ext cx="914400" cy="2743200"/>
              <a:chOff x="3027274" y="2472538"/>
              <a:chExt cx="914400" cy="2743200"/>
            </a:xfrm>
          </p:grpSpPr>
          <p:sp>
            <p:nvSpPr>
              <p:cNvPr id="18" name="Rectangle 17"/>
              <p:cNvSpPr/>
              <p:nvPr/>
            </p:nvSpPr>
            <p:spPr>
              <a:xfrm>
                <a:off x="3027274" y="2472538"/>
                <a:ext cx="457200" cy="2743200"/>
              </a:xfrm>
              <a:prstGeom prst="rect">
                <a:avLst/>
              </a:prstGeom>
              <a:solidFill>
                <a:schemeClr val="bg1">
                  <a:lumMod val="6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19" name="Rectangle 18"/>
              <p:cNvSpPr/>
              <p:nvPr/>
            </p:nvSpPr>
            <p:spPr>
              <a:xfrm>
                <a:off x="3484474" y="2472538"/>
                <a:ext cx="457200" cy="2743200"/>
              </a:xfrm>
              <a:prstGeom prst="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grpSp>
        <p:grpSp>
          <p:nvGrpSpPr>
            <p:cNvPr id="12" name="Group 11"/>
            <p:cNvGrpSpPr/>
            <p:nvPr/>
          </p:nvGrpSpPr>
          <p:grpSpPr>
            <a:xfrm>
              <a:off x="5230978" y="2472538"/>
              <a:ext cx="914400" cy="2743200"/>
              <a:chOff x="3027274" y="2472538"/>
              <a:chExt cx="914400" cy="2743200"/>
            </a:xfrm>
          </p:grpSpPr>
          <p:sp>
            <p:nvSpPr>
              <p:cNvPr id="16" name="Rectangle 15"/>
              <p:cNvSpPr/>
              <p:nvPr/>
            </p:nvSpPr>
            <p:spPr>
              <a:xfrm>
                <a:off x="3027274" y="2472538"/>
                <a:ext cx="457200" cy="2743200"/>
              </a:xfrm>
              <a:prstGeom prst="rect">
                <a:avLst/>
              </a:prstGeom>
              <a:solidFill>
                <a:schemeClr val="bg1">
                  <a:lumMod val="6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17" name="Rectangle 16"/>
              <p:cNvSpPr/>
              <p:nvPr/>
            </p:nvSpPr>
            <p:spPr>
              <a:xfrm>
                <a:off x="3484474" y="2472538"/>
                <a:ext cx="457200" cy="2743200"/>
              </a:xfrm>
              <a:prstGeom prst="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grpSp>
        <p:grpSp>
          <p:nvGrpSpPr>
            <p:cNvPr id="13" name="Group 12"/>
            <p:cNvGrpSpPr/>
            <p:nvPr/>
          </p:nvGrpSpPr>
          <p:grpSpPr>
            <a:xfrm>
              <a:off x="6145378" y="2472538"/>
              <a:ext cx="914400" cy="2743200"/>
              <a:chOff x="3027274" y="2472538"/>
              <a:chExt cx="914400" cy="2743200"/>
            </a:xfrm>
          </p:grpSpPr>
          <p:sp>
            <p:nvSpPr>
              <p:cNvPr id="14" name="Rectangle 13"/>
              <p:cNvSpPr/>
              <p:nvPr/>
            </p:nvSpPr>
            <p:spPr>
              <a:xfrm>
                <a:off x="3027274" y="2472538"/>
                <a:ext cx="457200" cy="2743200"/>
              </a:xfrm>
              <a:prstGeom prst="rect">
                <a:avLst/>
              </a:prstGeom>
              <a:solidFill>
                <a:schemeClr val="bg1">
                  <a:lumMod val="6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15" name="Rectangle 14"/>
              <p:cNvSpPr/>
              <p:nvPr/>
            </p:nvSpPr>
            <p:spPr>
              <a:xfrm>
                <a:off x="3484474" y="2472538"/>
                <a:ext cx="457200" cy="2743200"/>
              </a:xfrm>
              <a:prstGeom prst="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grpSp>
      </p:grpSp>
      <p:grpSp>
        <p:nvGrpSpPr>
          <p:cNvPr id="24" name="Group 23"/>
          <p:cNvGrpSpPr/>
          <p:nvPr/>
        </p:nvGrpSpPr>
        <p:grpSpPr>
          <a:xfrm>
            <a:off x="989026" y="2199920"/>
            <a:ext cx="7225119" cy="279819"/>
            <a:chOff x="361530" y="2275843"/>
            <a:chExt cx="7225119" cy="279819"/>
          </a:xfrm>
        </p:grpSpPr>
        <p:sp>
          <p:nvSpPr>
            <p:cNvPr id="25" name="TextBox 24"/>
            <p:cNvSpPr txBox="1"/>
            <p:nvPr/>
          </p:nvSpPr>
          <p:spPr>
            <a:xfrm>
              <a:off x="361530" y="2285351"/>
              <a:ext cx="622286" cy="261610"/>
            </a:xfrm>
            <a:prstGeom prst="rect">
              <a:avLst/>
            </a:prstGeom>
            <a:noFill/>
          </p:spPr>
          <p:txBody>
            <a:bodyPr wrap="none" rtlCol="0">
              <a:spAutoFit/>
            </a:bodyPr>
            <a:lstStyle/>
            <a:p>
              <a:r>
                <a:rPr lang="en-US" sz="1100" kern="0" dirty="0" smtClean="0">
                  <a:solidFill>
                    <a:prstClr val="black"/>
                  </a:solidFill>
                  <a:latin typeface="Adobe Fan Heiti Std B" pitchFamily="34" charset="-128"/>
                  <a:ea typeface="Adobe Fan Heiti Std B" pitchFamily="34" charset="-128"/>
                  <a:cs typeface="Arial"/>
                  <a:sym typeface="Arial"/>
                  <a:rtl val="0"/>
                </a:rPr>
                <a:t>730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sp>
          <p:nvSpPr>
            <p:cNvPr id="26" name="TextBox 25"/>
            <p:cNvSpPr txBox="1"/>
            <p:nvPr/>
          </p:nvSpPr>
          <p:spPr>
            <a:xfrm>
              <a:off x="1216561" y="2285351"/>
              <a:ext cx="622286" cy="261610"/>
            </a:xfrm>
            <a:prstGeom prst="rect">
              <a:avLst/>
            </a:prstGeom>
            <a:noFill/>
          </p:spPr>
          <p:txBody>
            <a:bodyPr wrap="none" rtlCol="0">
              <a:spAutoFit/>
            </a:bodyPr>
            <a:lstStyle/>
            <a:p>
              <a:r>
                <a:rPr lang="en-US" sz="1100" kern="0" dirty="0" smtClean="0">
                  <a:solidFill>
                    <a:prstClr val="black"/>
                  </a:solidFill>
                  <a:latin typeface="Adobe Fan Heiti Std B" pitchFamily="34" charset="-128"/>
                  <a:ea typeface="Adobe Fan Heiti Std B" pitchFamily="34" charset="-128"/>
                  <a:cs typeface="Arial"/>
                  <a:sym typeface="Arial"/>
                  <a:rtl val="0"/>
                </a:rPr>
                <a:t>710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sp>
          <p:nvSpPr>
            <p:cNvPr id="27" name="TextBox 26"/>
            <p:cNvSpPr txBox="1"/>
            <p:nvPr/>
          </p:nvSpPr>
          <p:spPr>
            <a:xfrm>
              <a:off x="1994699" y="2294052"/>
              <a:ext cx="622286" cy="261610"/>
            </a:xfrm>
            <a:prstGeom prst="rect">
              <a:avLst/>
            </a:prstGeom>
            <a:noFill/>
          </p:spPr>
          <p:txBody>
            <a:bodyPr wrap="none" rtlCol="0">
              <a:spAutoFit/>
            </a:bodyPr>
            <a:lstStyle/>
            <a:p>
              <a:r>
                <a:rPr lang="en-US" sz="1100" kern="0" dirty="0" smtClean="0">
                  <a:solidFill>
                    <a:prstClr val="black"/>
                  </a:solidFill>
                  <a:latin typeface="Adobe Fan Heiti Std B" pitchFamily="34" charset="-128"/>
                  <a:ea typeface="Adobe Fan Heiti Std B" pitchFamily="34" charset="-128"/>
                  <a:cs typeface="Arial"/>
                  <a:sym typeface="Arial"/>
                  <a:rtl val="0"/>
                </a:rPr>
                <a:t>690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sp>
          <p:nvSpPr>
            <p:cNvPr id="28" name="TextBox 27"/>
            <p:cNvSpPr txBox="1"/>
            <p:nvPr/>
          </p:nvSpPr>
          <p:spPr>
            <a:xfrm>
              <a:off x="2880869" y="2291533"/>
              <a:ext cx="622286" cy="261610"/>
            </a:xfrm>
            <a:prstGeom prst="rect">
              <a:avLst/>
            </a:prstGeom>
            <a:noFill/>
          </p:spPr>
          <p:txBody>
            <a:bodyPr wrap="none" rtlCol="0">
              <a:spAutoFit/>
            </a:bodyPr>
            <a:lstStyle/>
            <a:p>
              <a:r>
                <a:rPr lang="en-US" sz="1100" kern="0" dirty="0" smtClean="0">
                  <a:solidFill>
                    <a:prstClr val="black"/>
                  </a:solidFill>
                  <a:latin typeface="Adobe Fan Heiti Std B" pitchFamily="34" charset="-128"/>
                  <a:ea typeface="Adobe Fan Heiti Std B" pitchFamily="34" charset="-128"/>
                  <a:cs typeface="Arial"/>
                  <a:sym typeface="Arial"/>
                  <a:rtl val="0"/>
                </a:rPr>
                <a:t>670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sp>
          <p:nvSpPr>
            <p:cNvPr id="29" name="TextBox 28"/>
            <p:cNvSpPr txBox="1"/>
            <p:nvPr/>
          </p:nvSpPr>
          <p:spPr>
            <a:xfrm>
              <a:off x="3711351" y="2285350"/>
              <a:ext cx="622286" cy="261610"/>
            </a:xfrm>
            <a:prstGeom prst="rect">
              <a:avLst/>
            </a:prstGeom>
            <a:noFill/>
          </p:spPr>
          <p:txBody>
            <a:bodyPr wrap="none" rtlCol="0">
              <a:spAutoFit/>
            </a:bodyPr>
            <a:lstStyle/>
            <a:p>
              <a:r>
                <a:rPr lang="en-US" sz="1100" kern="0" dirty="0" smtClean="0">
                  <a:solidFill>
                    <a:prstClr val="black"/>
                  </a:solidFill>
                  <a:latin typeface="Adobe Fan Heiti Std B" pitchFamily="34" charset="-128"/>
                  <a:ea typeface="Adobe Fan Heiti Std B" pitchFamily="34" charset="-128"/>
                  <a:cs typeface="Arial"/>
                  <a:sym typeface="Arial"/>
                  <a:rtl val="0"/>
                </a:rPr>
                <a:t>650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sp>
          <p:nvSpPr>
            <p:cNvPr id="30" name="TextBox 29"/>
            <p:cNvSpPr txBox="1"/>
            <p:nvPr/>
          </p:nvSpPr>
          <p:spPr>
            <a:xfrm>
              <a:off x="5341003" y="2285348"/>
              <a:ext cx="622286" cy="261610"/>
            </a:xfrm>
            <a:prstGeom prst="rect">
              <a:avLst/>
            </a:prstGeom>
            <a:noFill/>
          </p:spPr>
          <p:txBody>
            <a:bodyPr wrap="none" rtlCol="0">
              <a:spAutoFit/>
            </a:bodyPr>
            <a:lstStyle/>
            <a:p>
              <a:r>
                <a:rPr lang="en-US" sz="1100" kern="0" dirty="0" smtClean="0">
                  <a:solidFill>
                    <a:prstClr val="black"/>
                  </a:solidFill>
                  <a:latin typeface="Adobe Fan Heiti Std B" pitchFamily="34" charset="-128"/>
                  <a:ea typeface="Adobe Fan Heiti Std B" pitchFamily="34" charset="-128"/>
                  <a:cs typeface="Arial"/>
                  <a:sym typeface="Arial"/>
                  <a:rtl val="0"/>
                </a:rPr>
                <a:t>610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sp>
          <p:nvSpPr>
            <p:cNvPr id="31" name="TextBox 30"/>
            <p:cNvSpPr txBox="1"/>
            <p:nvPr/>
          </p:nvSpPr>
          <p:spPr>
            <a:xfrm>
              <a:off x="4565041" y="2283401"/>
              <a:ext cx="622286" cy="261610"/>
            </a:xfrm>
            <a:prstGeom prst="rect">
              <a:avLst/>
            </a:prstGeom>
            <a:noFill/>
          </p:spPr>
          <p:txBody>
            <a:bodyPr wrap="none" rtlCol="0">
              <a:spAutoFit/>
            </a:bodyPr>
            <a:lstStyle/>
            <a:p>
              <a:r>
                <a:rPr lang="en-US" sz="1100" kern="0" dirty="0" smtClean="0">
                  <a:solidFill>
                    <a:prstClr val="black"/>
                  </a:solidFill>
                  <a:latin typeface="Adobe Fan Heiti Std B" pitchFamily="34" charset="-128"/>
                  <a:ea typeface="Adobe Fan Heiti Std B" pitchFamily="34" charset="-128"/>
                  <a:cs typeface="Arial"/>
                  <a:sym typeface="Arial"/>
                  <a:rtl val="0"/>
                </a:rPr>
                <a:t>630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sp>
          <p:nvSpPr>
            <p:cNvPr id="32" name="TextBox 31"/>
            <p:cNvSpPr txBox="1"/>
            <p:nvPr/>
          </p:nvSpPr>
          <p:spPr>
            <a:xfrm>
              <a:off x="6145378" y="2283400"/>
              <a:ext cx="622286" cy="261610"/>
            </a:xfrm>
            <a:prstGeom prst="rect">
              <a:avLst/>
            </a:prstGeom>
            <a:noFill/>
          </p:spPr>
          <p:txBody>
            <a:bodyPr wrap="none" rtlCol="0">
              <a:spAutoFit/>
            </a:bodyPr>
            <a:lstStyle/>
            <a:p>
              <a:r>
                <a:rPr lang="en-US" sz="1100" kern="0" dirty="0" smtClean="0">
                  <a:solidFill>
                    <a:prstClr val="black"/>
                  </a:solidFill>
                  <a:latin typeface="Adobe Fan Heiti Std B" pitchFamily="34" charset="-128"/>
                  <a:ea typeface="Adobe Fan Heiti Std B" pitchFamily="34" charset="-128"/>
                  <a:cs typeface="Arial"/>
                  <a:sym typeface="Arial"/>
                  <a:rtl val="0"/>
                </a:rPr>
                <a:t>590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sp>
          <p:nvSpPr>
            <p:cNvPr id="33" name="TextBox 32"/>
            <p:cNvSpPr txBox="1"/>
            <p:nvPr/>
          </p:nvSpPr>
          <p:spPr>
            <a:xfrm>
              <a:off x="6964363" y="2275843"/>
              <a:ext cx="622286" cy="261610"/>
            </a:xfrm>
            <a:prstGeom prst="rect">
              <a:avLst/>
            </a:prstGeom>
            <a:noFill/>
          </p:spPr>
          <p:txBody>
            <a:bodyPr wrap="none" rtlCol="0">
              <a:spAutoFit/>
            </a:bodyPr>
            <a:lstStyle/>
            <a:p>
              <a:r>
                <a:rPr lang="en-US" sz="1100" kern="0" dirty="0">
                  <a:solidFill>
                    <a:prstClr val="black"/>
                  </a:solidFill>
                  <a:latin typeface="Adobe Fan Heiti Std B" pitchFamily="34" charset="-128"/>
                  <a:ea typeface="Adobe Fan Heiti Std B" pitchFamily="34" charset="-128"/>
                  <a:cs typeface="Arial"/>
                  <a:sym typeface="Arial"/>
                  <a:rtl val="0"/>
                </a:rPr>
                <a:t>5</a:t>
              </a:r>
              <a:r>
                <a:rPr lang="en-US" sz="1100" kern="0" dirty="0" smtClean="0">
                  <a:solidFill>
                    <a:prstClr val="black"/>
                  </a:solidFill>
                  <a:latin typeface="Adobe Fan Heiti Std B" pitchFamily="34" charset="-128"/>
                  <a:ea typeface="Adobe Fan Heiti Std B" pitchFamily="34" charset="-128"/>
                  <a:cs typeface="Arial"/>
                  <a:sym typeface="Arial"/>
                  <a:rtl val="0"/>
                </a:rPr>
                <a:t>70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grpSp>
      <p:grpSp>
        <p:nvGrpSpPr>
          <p:cNvPr id="34" name="Group 33"/>
          <p:cNvGrpSpPr/>
          <p:nvPr/>
        </p:nvGrpSpPr>
        <p:grpSpPr>
          <a:xfrm>
            <a:off x="989026" y="5262498"/>
            <a:ext cx="7245806" cy="279819"/>
            <a:chOff x="361530" y="2275843"/>
            <a:chExt cx="7245806" cy="279819"/>
          </a:xfrm>
        </p:grpSpPr>
        <p:sp>
          <p:nvSpPr>
            <p:cNvPr id="35" name="TextBox 34"/>
            <p:cNvSpPr txBox="1"/>
            <p:nvPr/>
          </p:nvSpPr>
          <p:spPr>
            <a:xfrm>
              <a:off x="361530" y="2285351"/>
              <a:ext cx="622286" cy="261610"/>
            </a:xfrm>
            <a:prstGeom prst="rect">
              <a:avLst/>
            </a:prstGeom>
            <a:noFill/>
          </p:spPr>
          <p:txBody>
            <a:bodyPr wrap="none" rtlCol="0">
              <a:spAutoFit/>
            </a:bodyPr>
            <a:lstStyle/>
            <a:p>
              <a:r>
                <a:rPr lang="en-US" sz="1100" kern="0" dirty="0" smtClean="0">
                  <a:solidFill>
                    <a:prstClr val="black"/>
                  </a:solidFill>
                  <a:latin typeface="Adobe Fan Heiti Std B" pitchFamily="34" charset="-128"/>
                  <a:ea typeface="Adobe Fan Heiti Std B" pitchFamily="34" charset="-128"/>
                  <a:cs typeface="Arial"/>
                  <a:sym typeface="Arial"/>
                  <a:rtl val="0"/>
                </a:rPr>
                <a:t>730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sp>
          <p:nvSpPr>
            <p:cNvPr id="36" name="TextBox 35"/>
            <p:cNvSpPr txBox="1"/>
            <p:nvPr/>
          </p:nvSpPr>
          <p:spPr>
            <a:xfrm>
              <a:off x="1216561" y="2285351"/>
              <a:ext cx="622286" cy="261610"/>
            </a:xfrm>
            <a:prstGeom prst="rect">
              <a:avLst/>
            </a:prstGeom>
            <a:noFill/>
          </p:spPr>
          <p:txBody>
            <a:bodyPr wrap="none" rtlCol="0">
              <a:spAutoFit/>
            </a:bodyPr>
            <a:lstStyle/>
            <a:p>
              <a:r>
                <a:rPr lang="en-US" sz="1100" kern="0" dirty="0" smtClean="0">
                  <a:solidFill>
                    <a:prstClr val="black"/>
                  </a:solidFill>
                  <a:latin typeface="Adobe Fan Heiti Std B" pitchFamily="34" charset="-128"/>
                  <a:ea typeface="Adobe Fan Heiti Std B" pitchFamily="34" charset="-128"/>
                  <a:cs typeface="Arial"/>
                  <a:sym typeface="Arial"/>
                  <a:rtl val="0"/>
                </a:rPr>
                <a:t>710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sp>
          <p:nvSpPr>
            <p:cNvPr id="37" name="TextBox 36"/>
            <p:cNvSpPr txBox="1"/>
            <p:nvPr/>
          </p:nvSpPr>
          <p:spPr>
            <a:xfrm>
              <a:off x="1994699" y="2294052"/>
              <a:ext cx="622286" cy="261610"/>
            </a:xfrm>
            <a:prstGeom prst="rect">
              <a:avLst/>
            </a:prstGeom>
            <a:noFill/>
          </p:spPr>
          <p:txBody>
            <a:bodyPr wrap="none" rtlCol="0">
              <a:spAutoFit/>
            </a:bodyPr>
            <a:lstStyle/>
            <a:p>
              <a:r>
                <a:rPr lang="en-US" sz="1100" kern="0" dirty="0" smtClean="0">
                  <a:solidFill>
                    <a:prstClr val="black"/>
                  </a:solidFill>
                  <a:latin typeface="Adobe Fan Heiti Std B" pitchFamily="34" charset="-128"/>
                  <a:ea typeface="Adobe Fan Heiti Std B" pitchFamily="34" charset="-128"/>
                  <a:cs typeface="Arial"/>
                  <a:sym typeface="Arial"/>
                  <a:rtl val="0"/>
                </a:rPr>
                <a:t>690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sp>
          <p:nvSpPr>
            <p:cNvPr id="38" name="TextBox 37"/>
            <p:cNvSpPr txBox="1"/>
            <p:nvPr/>
          </p:nvSpPr>
          <p:spPr>
            <a:xfrm>
              <a:off x="2880869" y="2291533"/>
              <a:ext cx="622286" cy="261610"/>
            </a:xfrm>
            <a:prstGeom prst="rect">
              <a:avLst/>
            </a:prstGeom>
            <a:noFill/>
          </p:spPr>
          <p:txBody>
            <a:bodyPr wrap="none" rtlCol="0">
              <a:spAutoFit/>
            </a:bodyPr>
            <a:lstStyle/>
            <a:p>
              <a:r>
                <a:rPr lang="en-US" sz="1100" kern="0" dirty="0" smtClean="0">
                  <a:solidFill>
                    <a:prstClr val="black"/>
                  </a:solidFill>
                  <a:latin typeface="Adobe Fan Heiti Std B" pitchFamily="34" charset="-128"/>
                  <a:ea typeface="Adobe Fan Heiti Std B" pitchFamily="34" charset="-128"/>
                  <a:cs typeface="Arial"/>
                  <a:sym typeface="Arial"/>
                  <a:rtl val="0"/>
                </a:rPr>
                <a:t>670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sp>
          <p:nvSpPr>
            <p:cNvPr id="39" name="TextBox 38"/>
            <p:cNvSpPr txBox="1"/>
            <p:nvPr/>
          </p:nvSpPr>
          <p:spPr>
            <a:xfrm>
              <a:off x="3711351" y="2285350"/>
              <a:ext cx="622286" cy="261610"/>
            </a:xfrm>
            <a:prstGeom prst="rect">
              <a:avLst/>
            </a:prstGeom>
            <a:noFill/>
          </p:spPr>
          <p:txBody>
            <a:bodyPr wrap="none" rtlCol="0">
              <a:spAutoFit/>
            </a:bodyPr>
            <a:lstStyle/>
            <a:p>
              <a:r>
                <a:rPr lang="en-US" sz="1100" kern="0" dirty="0" smtClean="0">
                  <a:solidFill>
                    <a:prstClr val="black"/>
                  </a:solidFill>
                  <a:latin typeface="Adobe Fan Heiti Std B" pitchFamily="34" charset="-128"/>
                  <a:ea typeface="Adobe Fan Heiti Std B" pitchFamily="34" charset="-128"/>
                  <a:cs typeface="Arial"/>
                  <a:sym typeface="Arial"/>
                  <a:rtl val="0"/>
                </a:rPr>
                <a:t>650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sp>
          <p:nvSpPr>
            <p:cNvPr id="40" name="TextBox 39"/>
            <p:cNvSpPr txBox="1"/>
            <p:nvPr/>
          </p:nvSpPr>
          <p:spPr>
            <a:xfrm>
              <a:off x="5341003" y="2285348"/>
              <a:ext cx="622286" cy="261610"/>
            </a:xfrm>
            <a:prstGeom prst="rect">
              <a:avLst/>
            </a:prstGeom>
            <a:noFill/>
          </p:spPr>
          <p:txBody>
            <a:bodyPr wrap="none" rtlCol="0">
              <a:spAutoFit/>
            </a:bodyPr>
            <a:lstStyle/>
            <a:p>
              <a:r>
                <a:rPr lang="en-US" sz="1100" kern="0" dirty="0" smtClean="0">
                  <a:solidFill>
                    <a:prstClr val="black"/>
                  </a:solidFill>
                  <a:latin typeface="Adobe Fan Heiti Std B" pitchFamily="34" charset="-128"/>
                  <a:ea typeface="Adobe Fan Heiti Std B" pitchFamily="34" charset="-128"/>
                  <a:cs typeface="Arial"/>
                  <a:sym typeface="Arial"/>
                  <a:rtl val="0"/>
                </a:rPr>
                <a:t>610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sp>
          <p:nvSpPr>
            <p:cNvPr id="41" name="TextBox 40"/>
            <p:cNvSpPr txBox="1"/>
            <p:nvPr/>
          </p:nvSpPr>
          <p:spPr>
            <a:xfrm>
              <a:off x="4565041" y="2283401"/>
              <a:ext cx="622286" cy="261610"/>
            </a:xfrm>
            <a:prstGeom prst="rect">
              <a:avLst/>
            </a:prstGeom>
            <a:noFill/>
          </p:spPr>
          <p:txBody>
            <a:bodyPr wrap="none" rtlCol="0">
              <a:spAutoFit/>
            </a:bodyPr>
            <a:lstStyle/>
            <a:p>
              <a:r>
                <a:rPr lang="en-US" sz="1100" kern="0" dirty="0" smtClean="0">
                  <a:solidFill>
                    <a:prstClr val="black"/>
                  </a:solidFill>
                  <a:latin typeface="Adobe Fan Heiti Std B" pitchFamily="34" charset="-128"/>
                  <a:ea typeface="Adobe Fan Heiti Std B" pitchFamily="34" charset="-128"/>
                  <a:cs typeface="Arial"/>
                  <a:sym typeface="Arial"/>
                  <a:rtl val="0"/>
                </a:rPr>
                <a:t>630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sp>
          <p:nvSpPr>
            <p:cNvPr id="42" name="TextBox 41"/>
            <p:cNvSpPr txBox="1"/>
            <p:nvPr/>
          </p:nvSpPr>
          <p:spPr>
            <a:xfrm>
              <a:off x="6145378" y="2283400"/>
              <a:ext cx="622286" cy="261610"/>
            </a:xfrm>
            <a:prstGeom prst="rect">
              <a:avLst/>
            </a:prstGeom>
            <a:noFill/>
          </p:spPr>
          <p:txBody>
            <a:bodyPr wrap="none" rtlCol="0">
              <a:spAutoFit/>
            </a:bodyPr>
            <a:lstStyle/>
            <a:p>
              <a:r>
                <a:rPr lang="en-US" sz="1100" kern="0" dirty="0" smtClean="0">
                  <a:solidFill>
                    <a:prstClr val="black"/>
                  </a:solidFill>
                  <a:latin typeface="Adobe Fan Heiti Std B" pitchFamily="34" charset="-128"/>
                  <a:ea typeface="Adobe Fan Heiti Std B" pitchFamily="34" charset="-128"/>
                  <a:cs typeface="Arial"/>
                  <a:sym typeface="Arial"/>
                  <a:rtl val="0"/>
                </a:rPr>
                <a:t>590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sp>
          <p:nvSpPr>
            <p:cNvPr id="43" name="TextBox 42"/>
            <p:cNvSpPr txBox="1"/>
            <p:nvPr/>
          </p:nvSpPr>
          <p:spPr>
            <a:xfrm>
              <a:off x="6985050" y="2275843"/>
              <a:ext cx="622286" cy="261610"/>
            </a:xfrm>
            <a:prstGeom prst="rect">
              <a:avLst/>
            </a:prstGeom>
            <a:noFill/>
          </p:spPr>
          <p:txBody>
            <a:bodyPr wrap="none" rtlCol="0">
              <a:spAutoFit/>
            </a:bodyPr>
            <a:lstStyle/>
            <a:p>
              <a:r>
                <a:rPr lang="en-US" sz="1100" kern="0" dirty="0">
                  <a:solidFill>
                    <a:prstClr val="black"/>
                  </a:solidFill>
                  <a:latin typeface="Adobe Fan Heiti Std B" pitchFamily="34" charset="-128"/>
                  <a:ea typeface="Adobe Fan Heiti Std B" pitchFamily="34" charset="-128"/>
                  <a:cs typeface="Arial"/>
                  <a:sym typeface="Arial"/>
                  <a:rtl val="0"/>
                </a:rPr>
                <a:t>5</a:t>
              </a:r>
              <a:r>
                <a:rPr lang="en-US" sz="1100" kern="0" dirty="0" smtClean="0">
                  <a:solidFill>
                    <a:prstClr val="black"/>
                  </a:solidFill>
                  <a:latin typeface="Adobe Fan Heiti Std B" pitchFamily="34" charset="-128"/>
                  <a:ea typeface="Adobe Fan Heiti Std B" pitchFamily="34" charset="-128"/>
                  <a:cs typeface="Arial"/>
                  <a:sym typeface="Arial"/>
                  <a:rtl val="0"/>
                </a:rPr>
                <a:t>70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grpSp>
      <p:sp>
        <p:nvSpPr>
          <p:cNvPr id="44" name="Rectangle 43"/>
          <p:cNvSpPr/>
          <p:nvPr/>
        </p:nvSpPr>
        <p:spPr>
          <a:xfrm>
            <a:off x="1130827" y="2412517"/>
            <a:ext cx="6416040" cy="27768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grpSp>
        <p:nvGrpSpPr>
          <p:cNvPr id="45" name="Group 44"/>
          <p:cNvGrpSpPr/>
          <p:nvPr/>
        </p:nvGrpSpPr>
        <p:grpSpPr>
          <a:xfrm>
            <a:off x="1103342" y="3607077"/>
            <a:ext cx="6861479" cy="69850"/>
            <a:chOff x="547405" y="3683000"/>
            <a:chExt cx="6861479" cy="69850"/>
          </a:xfrm>
        </p:grpSpPr>
        <p:sp>
          <p:nvSpPr>
            <p:cNvPr id="46" name="Rectangle 45"/>
            <p:cNvSpPr/>
            <p:nvPr/>
          </p:nvSpPr>
          <p:spPr>
            <a:xfrm>
              <a:off x="599288" y="3686175"/>
              <a:ext cx="6765146" cy="63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47" name="Oval 46"/>
            <p:cNvSpPr/>
            <p:nvPr/>
          </p:nvSpPr>
          <p:spPr>
            <a:xfrm>
              <a:off x="939800" y="3683000"/>
              <a:ext cx="88900" cy="6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48" name="Oval 47"/>
            <p:cNvSpPr/>
            <p:nvPr/>
          </p:nvSpPr>
          <p:spPr>
            <a:xfrm>
              <a:off x="1231900" y="3683000"/>
              <a:ext cx="88900" cy="6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49" name="Oval 48"/>
            <p:cNvSpPr/>
            <p:nvPr/>
          </p:nvSpPr>
          <p:spPr>
            <a:xfrm>
              <a:off x="1801978" y="3683000"/>
              <a:ext cx="88900" cy="6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50" name="Oval 49"/>
            <p:cNvSpPr/>
            <p:nvPr/>
          </p:nvSpPr>
          <p:spPr>
            <a:xfrm>
              <a:off x="2025883" y="3683000"/>
              <a:ext cx="88900" cy="6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52" name="Oval 51"/>
            <p:cNvSpPr/>
            <p:nvPr/>
          </p:nvSpPr>
          <p:spPr>
            <a:xfrm>
              <a:off x="4227678" y="3683000"/>
              <a:ext cx="88900" cy="6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53" name="Oval 52"/>
            <p:cNvSpPr/>
            <p:nvPr/>
          </p:nvSpPr>
          <p:spPr>
            <a:xfrm>
              <a:off x="4367378" y="3683000"/>
              <a:ext cx="88900" cy="6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54" name="Oval 53"/>
            <p:cNvSpPr/>
            <p:nvPr/>
          </p:nvSpPr>
          <p:spPr>
            <a:xfrm>
              <a:off x="4857750" y="3683000"/>
              <a:ext cx="88900" cy="6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55" name="Oval 54"/>
            <p:cNvSpPr/>
            <p:nvPr/>
          </p:nvSpPr>
          <p:spPr>
            <a:xfrm>
              <a:off x="5086350" y="3683000"/>
              <a:ext cx="88900" cy="6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56" name="Oval 55"/>
            <p:cNvSpPr/>
            <p:nvPr/>
          </p:nvSpPr>
          <p:spPr>
            <a:xfrm>
              <a:off x="5605628" y="3683000"/>
              <a:ext cx="88900" cy="6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57" name="Oval 56"/>
            <p:cNvSpPr/>
            <p:nvPr/>
          </p:nvSpPr>
          <p:spPr>
            <a:xfrm>
              <a:off x="5765800" y="3683000"/>
              <a:ext cx="88900" cy="6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58" name="Oval 57"/>
            <p:cNvSpPr/>
            <p:nvPr/>
          </p:nvSpPr>
          <p:spPr>
            <a:xfrm>
              <a:off x="6100928" y="3683000"/>
              <a:ext cx="88900" cy="6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59" name="Oval 58"/>
            <p:cNvSpPr/>
            <p:nvPr/>
          </p:nvSpPr>
          <p:spPr>
            <a:xfrm>
              <a:off x="6507328" y="3683000"/>
              <a:ext cx="88900" cy="6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60" name="Oval 59"/>
            <p:cNvSpPr/>
            <p:nvPr/>
          </p:nvSpPr>
          <p:spPr>
            <a:xfrm>
              <a:off x="6648450" y="3683000"/>
              <a:ext cx="88900" cy="6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61" name="Oval 60"/>
            <p:cNvSpPr/>
            <p:nvPr/>
          </p:nvSpPr>
          <p:spPr>
            <a:xfrm>
              <a:off x="547405" y="3687146"/>
              <a:ext cx="88900" cy="6155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62" name="Oval 61"/>
            <p:cNvSpPr/>
            <p:nvPr/>
          </p:nvSpPr>
          <p:spPr>
            <a:xfrm>
              <a:off x="7319984" y="3686175"/>
              <a:ext cx="88900" cy="635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grpSp>
      <p:sp>
        <p:nvSpPr>
          <p:cNvPr id="63" name="TextBox 62"/>
          <p:cNvSpPr txBox="1"/>
          <p:nvPr/>
        </p:nvSpPr>
        <p:spPr>
          <a:xfrm>
            <a:off x="1666794" y="2651374"/>
            <a:ext cx="1560042" cy="246221"/>
          </a:xfrm>
          <a:prstGeom prst="rect">
            <a:avLst/>
          </a:prstGeom>
          <a:noFill/>
        </p:spPr>
        <p:txBody>
          <a:bodyPr wrap="none" rtlCol="0">
            <a:spAutoFit/>
          </a:bodyPr>
          <a:lstStyle/>
          <a:p>
            <a:r>
              <a:rPr lang="en-US" sz="1000" kern="0" dirty="0" smtClean="0">
                <a:solidFill>
                  <a:prstClr val="black"/>
                </a:solidFill>
                <a:latin typeface="Comic Sans MS" panose="030F0702030302020204" pitchFamily="66" charset="0"/>
                <a:cs typeface="Arial"/>
                <a:sym typeface="Arial"/>
                <a:rtl val="0"/>
              </a:rPr>
              <a:t>722 BC Fall of Samaria</a:t>
            </a:r>
            <a:endParaRPr lang="en-US" sz="1000" kern="0" dirty="0">
              <a:solidFill>
                <a:prstClr val="black"/>
              </a:solidFill>
              <a:latin typeface="Comic Sans MS" panose="030F0702030302020204" pitchFamily="66" charset="0"/>
              <a:cs typeface="Arial"/>
              <a:sym typeface="Arial"/>
              <a:rtl val="0"/>
            </a:endParaRPr>
          </a:p>
        </p:txBody>
      </p:sp>
      <p:sp>
        <p:nvSpPr>
          <p:cNvPr id="64" name="TextBox 63"/>
          <p:cNvSpPr txBox="1"/>
          <p:nvPr/>
        </p:nvSpPr>
        <p:spPr>
          <a:xfrm>
            <a:off x="1909284" y="3018458"/>
            <a:ext cx="2473754" cy="246221"/>
          </a:xfrm>
          <a:prstGeom prst="rect">
            <a:avLst/>
          </a:prstGeom>
          <a:noFill/>
        </p:spPr>
        <p:txBody>
          <a:bodyPr wrap="none" rtlCol="0">
            <a:spAutoFit/>
          </a:bodyPr>
          <a:lstStyle/>
          <a:p>
            <a:r>
              <a:rPr lang="en-US" sz="1000" kern="0" dirty="0" smtClean="0">
                <a:solidFill>
                  <a:prstClr val="black"/>
                </a:solidFill>
                <a:latin typeface="Comic Sans MS" panose="030F0702030302020204" pitchFamily="66" charset="0"/>
                <a:cs typeface="Arial"/>
                <a:sym typeface="Arial"/>
                <a:rtl val="0"/>
              </a:rPr>
              <a:t>715 BC Hezekiah Life extended 15 </a:t>
            </a:r>
            <a:r>
              <a:rPr lang="en-US" sz="1000" kern="0" dirty="0" err="1" smtClean="0">
                <a:solidFill>
                  <a:prstClr val="black"/>
                </a:solidFill>
                <a:latin typeface="Comic Sans MS" panose="030F0702030302020204" pitchFamily="66" charset="0"/>
                <a:cs typeface="Arial"/>
                <a:sym typeface="Arial"/>
                <a:rtl val="0"/>
              </a:rPr>
              <a:t>yrs</a:t>
            </a:r>
            <a:endParaRPr lang="en-US" sz="1000" kern="0" dirty="0">
              <a:solidFill>
                <a:prstClr val="black"/>
              </a:solidFill>
              <a:latin typeface="Comic Sans MS" panose="030F0702030302020204" pitchFamily="66" charset="0"/>
              <a:cs typeface="Arial"/>
              <a:sym typeface="Arial"/>
              <a:rtl val="0"/>
            </a:endParaRPr>
          </a:p>
        </p:txBody>
      </p:sp>
      <p:sp>
        <p:nvSpPr>
          <p:cNvPr id="65" name="TextBox 64"/>
          <p:cNvSpPr txBox="1"/>
          <p:nvPr/>
        </p:nvSpPr>
        <p:spPr>
          <a:xfrm>
            <a:off x="7248837" y="2774484"/>
            <a:ext cx="1762592" cy="400110"/>
          </a:xfrm>
          <a:prstGeom prst="rect">
            <a:avLst/>
          </a:prstGeom>
          <a:noFill/>
        </p:spPr>
        <p:txBody>
          <a:bodyPr wrap="square" rtlCol="0">
            <a:spAutoFit/>
          </a:bodyPr>
          <a:lstStyle/>
          <a:p>
            <a:r>
              <a:rPr lang="en-US" sz="1000" kern="0" dirty="0" smtClean="0">
                <a:solidFill>
                  <a:prstClr val="black"/>
                </a:solidFill>
                <a:latin typeface="Comic Sans MS" panose="030F0702030302020204" pitchFamily="66" charset="0"/>
                <a:cs typeface="Arial"/>
                <a:sym typeface="Arial"/>
                <a:rtl val="0"/>
              </a:rPr>
              <a:t>588 BC Nebuchadnezzar begins final siege</a:t>
            </a:r>
            <a:endParaRPr lang="en-US" sz="1000" kern="0" dirty="0">
              <a:solidFill>
                <a:prstClr val="black"/>
              </a:solidFill>
              <a:latin typeface="Comic Sans MS" panose="030F0702030302020204" pitchFamily="66" charset="0"/>
              <a:cs typeface="Arial"/>
              <a:sym typeface="Arial"/>
              <a:rtl val="0"/>
            </a:endParaRPr>
          </a:p>
        </p:txBody>
      </p:sp>
      <p:sp>
        <p:nvSpPr>
          <p:cNvPr id="66" name="TextBox 65"/>
          <p:cNvSpPr txBox="1"/>
          <p:nvPr/>
        </p:nvSpPr>
        <p:spPr>
          <a:xfrm>
            <a:off x="7275896" y="3138561"/>
            <a:ext cx="1342666" cy="400110"/>
          </a:xfrm>
          <a:prstGeom prst="rect">
            <a:avLst/>
          </a:prstGeom>
          <a:noFill/>
        </p:spPr>
        <p:txBody>
          <a:bodyPr wrap="square" rtlCol="0">
            <a:spAutoFit/>
          </a:bodyPr>
          <a:lstStyle/>
          <a:p>
            <a:r>
              <a:rPr lang="en-US" sz="1000" kern="0" dirty="0" smtClean="0">
                <a:solidFill>
                  <a:prstClr val="black"/>
                </a:solidFill>
                <a:latin typeface="Comic Sans MS" panose="030F0702030302020204" pitchFamily="66" charset="0"/>
                <a:cs typeface="Arial"/>
                <a:sym typeface="Arial"/>
                <a:rtl val="0"/>
              </a:rPr>
              <a:t>586 BC Jerusalem Falls-Exile</a:t>
            </a:r>
            <a:endParaRPr lang="en-US" sz="1000" kern="0" dirty="0">
              <a:solidFill>
                <a:prstClr val="black"/>
              </a:solidFill>
              <a:latin typeface="Comic Sans MS" panose="030F0702030302020204" pitchFamily="66" charset="0"/>
              <a:cs typeface="Arial"/>
              <a:sym typeface="Arial"/>
              <a:rtl val="0"/>
            </a:endParaRPr>
          </a:p>
        </p:txBody>
      </p:sp>
      <p:sp>
        <p:nvSpPr>
          <p:cNvPr id="67" name="TextBox 66"/>
          <p:cNvSpPr txBox="1"/>
          <p:nvPr/>
        </p:nvSpPr>
        <p:spPr>
          <a:xfrm>
            <a:off x="2642165" y="3871388"/>
            <a:ext cx="2063385" cy="246221"/>
          </a:xfrm>
          <a:prstGeom prst="rect">
            <a:avLst/>
          </a:prstGeom>
          <a:noFill/>
        </p:spPr>
        <p:txBody>
          <a:bodyPr wrap="none" rtlCol="0">
            <a:spAutoFit/>
          </a:bodyPr>
          <a:lstStyle/>
          <a:p>
            <a:r>
              <a:rPr lang="en-US" sz="1000" kern="0" dirty="0" smtClean="0">
                <a:solidFill>
                  <a:prstClr val="black"/>
                </a:solidFill>
                <a:latin typeface="Comic Sans MS" panose="030F0702030302020204" pitchFamily="66" charset="0"/>
                <a:cs typeface="Arial"/>
                <a:sym typeface="Arial"/>
                <a:rtl val="0"/>
              </a:rPr>
              <a:t>697 BC Manasseh becomes king</a:t>
            </a:r>
            <a:endParaRPr lang="en-US" sz="1000" kern="0" dirty="0">
              <a:solidFill>
                <a:prstClr val="black"/>
              </a:solidFill>
              <a:latin typeface="Comic Sans MS" panose="030F0702030302020204" pitchFamily="66" charset="0"/>
              <a:cs typeface="Arial"/>
              <a:sym typeface="Arial"/>
              <a:rtl val="0"/>
            </a:endParaRPr>
          </a:p>
        </p:txBody>
      </p:sp>
      <p:sp>
        <p:nvSpPr>
          <p:cNvPr id="68" name="TextBox 67"/>
          <p:cNvSpPr txBox="1"/>
          <p:nvPr/>
        </p:nvSpPr>
        <p:spPr>
          <a:xfrm>
            <a:off x="2481258" y="4104849"/>
            <a:ext cx="2257349" cy="553998"/>
          </a:xfrm>
          <a:prstGeom prst="rect">
            <a:avLst/>
          </a:prstGeom>
          <a:noFill/>
        </p:spPr>
        <p:txBody>
          <a:bodyPr wrap="none" rtlCol="0">
            <a:spAutoFit/>
          </a:bodyPr>
          <a:lstStyle/>
          <a:p>
            <a:r>
              <a:rPr lang="en-US" sz="1000" kern="0" dirty="0" smtClean="0">
                <a:solidFill>
                  <a:prstClr val="black"/>
                </a:solidFill>
                <a:latin typeface="Comic Sans MS" panose="030F0702030302020204" pitchFamily="66" charset="0"/>
                <a:cs typeface="Arial"/>
                <a:sym typeface="Arial"/>
                <a:rtl val="0"/>
              </a:rPr>
              <a:t>701 BC Sennacherib invades Judah</a:t>
            </a:r>
          </a:p>
          <a:p>
            <a:r>
              <a:rPr lang="en-US" sz="1000" kern="0" dirty="0" smtClean="0">
                <a:solidFill>
                  <a:prstClr val="black"/>
                </a:solidFill>
                <a:latin typeface="Comic Sans MS" panose="030F0702030302020204" pitchFamily="66" charset="0"/>
                <a:cs typeface="Arial"/>
                <a:sym typeface="Arial"/>
                <a:rtl val="0"/>
              </a:rPr>
              <a:t>(14</a:t>
            </a:r>
            <a:r>
              <a:rPr lang="en-US" sz="1000" kern="0" baseline="30000" dirty="0" smtClean="0">
                <a:solidFill>
                  <a:prstClr val="black"/>
                </a:solidFill>
                <a:latin typeface="Comic Sans MS" panose="030F0702030302020204" pitchFamily="66" charset="0"/>
                <a:cs typeface="Arial"/>
                <a:sym typeface="Arial"/>
                <a:rtl val="0"/>
              </a:rPr>
              <a:t>th</a:t>
            </a:r>
            <a:r>
              <a:rPr lang="en-US" sz="1000" kern="0" dirty="0" smtClean="0">
                <a:solidFill>
                  <a:prstClr val="black"/>
                </a:solidFill>
                <a:latin typeface="Comic Sans MS" panose="030F0702030302020204" pitchFamily="66" charset="0"/>
                <a:cs typeface="Arial"/>
                <a:sym typeface="Arial"/>
                <a:rtl val="0"/>
              </a:rPr>
              <a:t> </a:t>
            </a:r>
            <a:r>
              <a:rPr lang="en-US" sz="1000" kern="0" dirty="0" err="1" smtClean="0">
                <a:solidFill>
                  <a:prstClr val="black"/>
                </a:solidFill>
                <a:latin typeface="Comic Sans MS" panose="030F0702030302020204" pitchFamily="66" charset="0"/>
                <a:cs typeface="Arial"/>
                <a:sym typeface="Arial"/>
                <a:rtl val="0"/>
              </a:rPr>
              <a:t>yrs</a:t>
            </a:r>
            <a:r>
              <a:rPr lang="en-US" sz="1000" kern="0" dirty="0" smtClean="0">
                <a:solidFill>
                  <a:prstClr val="black"/>
                </a:solidFill>
                <a:latin typeface="Comic Sans MS" panose="030F0702030302020204" pitchFamily="66" charset="0"/>
                <a:cs typeface="Arial"/>
                <a:sym typeface="Arial"/>
                <a:rtl val="0"/>
              </a:rPr>
              <a:t> after Hezekiah’s </a:t>
            </a:r>
          </a:p>
          <a:p>
            <a:r>
              <a:rPr lang="en-US" sz="1000" kern="0" dirty="0" smtClean="0">
                <a:solidFill>
                  <a:prstClr val="black"/>
                </a:solidFill>
                <a:latin typeface="Comic Sans MS" panose="030F0702030302020204" pitchFamily="66" charset="0"/>
                <a:cs typeface="Arial"/>
                <a:sym typeface="Arial"/>
                <a:rtl val="0"/>
              </a:rPr>
              <a:t>life extended?)</a:t>
            </a:r>
            <a:endParaRPr lang="en-US" sz="1000" kern="0" dirty="0">
              <a:solidFill>
                <a:prstClr val="black"/>
              </a:solidFill>
              <a:latin typeface="Comic Sans MS" panose="030F0702030302020204" pitchFamily="66" charset="0"/>
              <a:cs typeface="Arial"/>
              <a:sym typeface="Arial"/>
              <a:rtl val="0"/>
            </a:endParaRPr>
          </a:p>
        </p:txBody>
      </p:sp>
      <p:sp>
        <p:nvSpPr>
          <p:cNvPr id="69" name="TextBox 68"/>
          <p:cNvSpPr txBox="1"/>
          <p:nvPr/>
        </p:nvSpPr>
        <p:spPr>
          <a:xfrm>
            <a:off x="5045458" y="3908502"/>
            <a:ext cx="1082348" cy="400110"/>
          </a:xfrm>
          <a:prstGeom prst="rect">
            <a:avLst/>
          </a:prstGeom>
          <a:noFill/>
        </p:spPr>
        <p:txBody>
          <a:bodyPr wrap="none" rtlCol="0">
            <a:spAutoFit/>
          </a:bodyPr>
          <a:lstStyle/>
          <a:p>
            <a:r>
              <a:rPr lang="en-US" sz="1000" kern="0" dirty="0" smtClean="0">
                <a:solidFill>
                  <a:prstClr val="black"/>
                </a:solidFill>
                <a:latin typeface="Comic Sans MS" panose="030F0702030302020204" pitchFamily="66" charset="0"/>
                <a:cs typeface="Arial"/>
                <a:sym typeface="Arial"/>
                <a:rtl val="0"/>
              </a:rPr>
              <a:t>640 BC Josiah </a:t>
            </a:r>
          </a:p>
          <a:p>
            <a:r>
              <a:rPr lang="en-US" sz="1000" kern="0" dirty="0" smtClean="0">
                <a:solidFill>
                  <a:prstClr val="black"/>
                </a:solidFill>
                <a:latin typeface="Comic Sans MS" panose="030F0702030302020204" pitchFamily="66" charset="0"/>
                <a:cs typeface="Arial"/>
                <a:sym typeface="Arial"/>
                <a:rtl val="0"/>
              </a:rPr>
              <a:t>becomes king</a:t>
            </a:r>
            <a:endParaRPr lang="en-US" sz="1000" kern="0" dirty="0">
              <a:solidFill>
                <a:prstClr val="black"/>
              </a:solidFill>
              <a:latin typeface="Comic Sans MS" panose="030F0702030302020204" pitchFamily="66" charset="0"/>
              <a:cs typeface="Arial"/>
              <a:sym typeface="Arial"/>
              <a:rtl val="0"/>
            </a:endParaRPr>
          </a:p>
        </p:txBody>
      </p:sp>
      <p:sp>
        <p:nvSpPr>
          <p:cNvPr id="70" name="TextBox 69"/>
          <p:cNvSpPr txBox="1"/>
          <p:nvPr/>
        </p:nvSpPr>
        <p:spPr>
          <a:xfrm>
            <a:off x="4935961" y="4268903"/>
            <a:ext cx="1021433" cy="400110"/>
          </a:xfrm>
          <a:prstGeom prst="rect">
            <a:avLst/>
          </a:prstGeom>
          <a:noFill/>
        </p:spPr>
        <p:txBody>
          <a:bodyPr wrap="none" rtlCol="0">
            <a:spAutoFit/>
          </a:bodyPr>
          <a:lstStyle/>
          <a:p>
            <a:r>
              <a:rPr lang="en-US" sz="1000" kern="0" dirty="0" smtClean="0">
                <a:solidFill>
                  <a:prstClr val="black"/>
                </a:solidFill>
                <a:latin typeface="Comic Sans MS" panose="030F0702030302020204" pitchFamily="66" charset="0"/>
                <a:cs typeface="Arial"/>
                <a:sym typeface="Arial"/>
                <a:rtl val="0"/>
              </a:rPr>
              <a:t>642 BC </a:t>
            </a:r>
            <a:r>
              <a:rPr lang="en-US" sz="1000" kern="0" dirty="0">
                <a:solidFill>
                  <a:prstClr val="black"/>
                </a:solidFill>
                <a:latin typeface="Comic Sans MS" panose="030F0702030302020204" pitchFamily="66" charset="0"/>
                <a:cs typeface="Arial"/>
                <a:sym typeface="Arial"/>
                <a:rtl val="0"/>
              </a:rPr>
              <a:t>A</a:t>
            </a:r>
            <a:r>
              <a:rPr lang="en-US" sz="1000" kern="0" dirty="0" smtClean="0">
                <a:solidFill>
                  <a:prstClr val="black"/>
                </a:solidFill>
                <a:latin typeface="Comic Sans MS" panose="030F0702030302020204" pitchFamily="66" charset="0"/>
                <a:cs typeface="Arial"/>
                <a:sym typeface="Arial"/>
                <a:rtl val="0"/>
              </a:rPr>
              <a:t>mon </a:t>
            </a:r>
          </a:p>
          <a:p>
            <a:r>
              <a:rPr lang="en-US" sz="1000" kern="0" dirty="0" smtClean="0">
                <a:solidFill>
                  <a:prstClr val="black"/>
                </a:solidFill>
                <a:latin typeface="Comic Sans MS" panose="030F0702030302020204" pitchFamily="66" charset="0"/>
                <a:cs typeface="Arial"/>
                <a:sym typeface="Arial"/>
                <a:rtl val="0"/>
              </a:rPr>
              <a:t>becomes king</a:t>
            </a:r>
            <a:endParaRPr lang="en-US" sz="1000" kern="0" dirty="0">
              <a:solidFill>
                <a:prstClr val="black"/>
              </a:solidFill>
              <a:latin typeface="Comic Sans MS" panose="030F0702030302020204" pitchFamily="66" charset="0"/>
              <a:cs typeface="Arial"/>
              <a:sym typeface="Arial"/>
              <a:rtl val="0"/>
            </a:endParaRPr>
          </a:p>
        </p:txBody>
      </p:sp>
      <p:sp>
        <p:nvSpPr>
          <p:cNvPr id="71" name="TextBox 70"/>
          <p:cNvSpPr txBox="1"/>
          <p:nvPr/>
        </p:nvSpPr>
        <p:spPr>
          <a:xfrm>
            <a:off x="6775473" y="3937746"/>
            <a:ext cx="1938504" cy="553998"/>
          </a:xfrm>
          <a:prstGeom prst="rect">
            <a:avLst/>
          </a:prstGeom>
          <a:noFill/>
        </p:spPr>
        <p:txBody>
          <a:bodyPr wrap="square" rtlCol="0">
            <a:spAutoFit/>
          </a:bodyPr>
          <a:lstStyle/>
          <a:p>
            <a:r>
              <a:rPr lang="en-US" sz="1000" kern="0" dirty="0">
                <a:solidFill>
                  <a:prstClr val="black"/>
                </a:solidFill>
                <a:latin typeface="Comic Sans MS" panose="030F0702030302020204" pitchFamily="66" charset="0"/>
                <a:cs typeface="Arial"/>
                <a:sym typeface="Arial"/>
                <a:rtl val="0"/>
              </a:rPr>
              <a:t>5</a:t>
            </a:r>
            <a:r>
              <a:rPr lang="en-US" sz="1000" kern="0" dirty="0" smtClean="0">
                <a:solidFill>
                  <a:prstClr val="black"/>
                </a:solidFill>
                <a:latin typeface="Comic Sans MS" panose="030F0702030302020204" pitchFamily="66" charset="0"/>
                <a:cs typeface="Arial"/>
                <a:sym typeface="Arial"/>
                <a:rtl val="0"/>
              </a:rPr>
              <a:t>97 BC Nebuchadnezzar besieges Jerusalem &amp; takes Jehoiachin captive </a:t>
            </a:r>
            <a:endParaRPr lang="en-US" sz="1000" kern="0" dirty="0">
              <a:solidFill>
                <a:prstClr val="black"/>
              </a:solidFill>
              <a:latin typeface="Comic Sans MS" panose="030F0702030302020204" pitchFamily="66" charset="0"/>
              <a:cs typeface="Arial"/>
              <a:sym typeface="Arial"/>
              <a:rtl val="0"/>
            </a:endParaRPr>
          </a:p>
        </p:txBody>
      </p:sp>
      <p:sp>
        <p:nvSpPr>
          <p:cNvPr id="72" name="Freeform 71"/>
          <p:cNvSpPr/>
          <p:nvPr/>
        </p:nvSpPr>
        <p:spPr>
          <a:xfrm>
            <a:off x="5476778" y="2673671"/>
            <a:ext cx="120716" cy="925659"/>
          </a:xfrm>
          <a:custGeom>
            <a:avLst/>
            <a:gdLst>
              <a:gd name="connsiteX0" fmla="*/ 679 w 120716"/>
              <a:gd name="connsiteY0" fmla="*/ 925659 h 925659"/>
              <a:gd name="connsiteX1" fmla="*/ 679 w 120716"/>
              <a:gd name="connsiteY1" fmla="*/ 156009 h 925659"/>
              <a:gd name="connsiteX2" fmla="*/ 7740 w 120716"/>
              <a:gd name="connsiteY2" fmla="*/ 32442 h 925659"/>
              <a:gd name="connsiteX3" fmla="*/ 32453 w 120716"/>
              <a:gd name="connsiteY3" fmla="*/ 4198 h 925659"/>
              <a:gd name="connsiteX4" fmla="*/ 120716 w 120716"/>
              <a:gd name="connsiteY4" fmla="*/ 667 h 92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6" h="925659">
                <a:moveTo>
                  <a:pt x="679" y="925659"/>
                </a:moveTo>
                <a:cubicBezTo>
                  <a:pt x="90" y="615268"/>
                  <a:pt x="-498" y="304878"/>
                  <a:pt x="679" y="156009"/>
                </a:cubicBezTo>
                <a:cubicBezTo>
                  <a:pt x="1856" y="7140"/>
                  <a:pt x="2444" y="57744"/>
                  <a:pt x="7740" y="32442"/>
                </a:cubicBezTo>
                <a:cubicBezTo>
                  <a:pt x="13036" y="7140"/>
                  <a:pt x="13624" y="9494"/>
                  <a:pt x="32453" y="4198"/>
                </a:cubicBezTo>
                <a:cubicBezTo>
                  <a:pt x="51282" y="-1098"/>
                  <a:pt x="85999" y="-216"/>
                  <a:pt x="120716" y="66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73" name="Freeform 72"/>
          <p:cNvSpPr/>
          <p:nvPr/>
        </p:nvSpPr>
        <p:spPr>
          <a:xfrm>
            <a:off x="5686737" y="2897595"/>
            <a:ext cx="120716" cy="701734"/>
          </a:xfrm>
          <a:custGeom>
            <a:avLst/>
            <a:gdLst>
              <a:gd name="connsiteX0" fmla="*/ 679 w 120716"/>
              <a:gd name="connsiteY0" fmla="*/ 925659 h 925659"/>
              <a:gd name="connsiteX1" fmla="*/ 679 w 120716"/>
              <a:gd name="connsiteY1" fmla="*/ 156009 h 925659"/>
              <a:gd name="connsiteX2" fmla="*/ 7740 w 120716"/>
              <a:gd name="connsiteY2" fmla="*/ 32442 h 925659"/>
              <a:gd name="connsiteX3" fmla="*/ 32453 w 120716"/>
              <a:gd name="connsiteY3" fmla="*/ 4198 h 925659"/>
              <a:gd name="connsiteX4" fmla="*/ 120716 w 120716"/>
              <a:gd name="connsiteY4" fmla="*/ 667 h 92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6" h="925659">
                <a:moveTo>
                  <a:pt x="679" y="925659"/>
                </a:moveTo>
                <a:cubicBezTo>
                  <a:pt x="90" y="615268"/>
                  <a:pt x="-498" y="304878"/>
                  <a:pt x="679" y="156009"/>
                </a:cubicBezTo>
                <a:cubicBezTo>
                  <a:pt x="1856" y="7140"/>
                  <a:pt x="2444" y="57744"/>
                  <a:pt x="7740" y="32442"/>
                </a:cubicBezTo>
                <a:cubicBezTo>
                  <a:pt x="13036" y="7140"/>
                  <a:pt x="13624" y="9494"/>
                  <a:pt x="32453" y="4198"/>
                </a:cubicBezTo>
                <a:cubicBezTo>
                  <a:pt x="51282" y="-1098"/>
                  <a:pt x="85999" y="-216"/>
                  <a:pt x="120716" y="66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74" name="Freeform 73"/>
          <p:cNvSpPr/>
          <p:nvPr/>
        </p:nvSpPr>
        <p:spPr>
          <a:xfrm>
            <a:off x="7107715" y="3057802"/>
            <a:ext cx="120716" cy="541528"/>
          </a:xfrm>
          <a:custGeom>
            <a:avLst/>
            <a:gdLst>
              <a:gd name="connsiteX0" fmla="*/ 679 w 120716"/>
              <a:gd name="connsiteY0" fmla="*/ 925659 h 925659"/>
              <a:gd name="connsiteX1" fmla="*/ 679 w 120716"/>
              <a:gd name="connsiteY1" fmla="*/ 156009 h 925659"/>
              <a:gd name="connsiteX2" fmla="*/ 7740 w 120716"/>
              <a:gd name="connsiteY2" fmla="*/ 32442 h 925659"/>
              <a:gd name="connsiteX3" fmla="*/ 32453 w 120716"/>
              <a:gd name="connsiteY3" fmla="*/ 4198 h 925659"/>
              <a:gd name="connsiteX4" fmla="*/ 120716 w 120716"/>
              <a:gd name="connsiteY4" fmla="*/ 667 h 92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6" h="925659">
                <a:moveTo>
                  <a:pt x="679" y="925659"/>
                </a:moveTo>
                <a:cubicBezTo>
                  <a:pt x="90" y="615268"/>
                  <a:pt x="-498" y="304878"/>
                  <a:pt x="679" y="156009"/>
                </a:cubicBezTo>
                <a:cubicBezTo>
                  <a:pt x="1856" y="7140"/>
                  <a:pt x="2444" y="57744"/>
                  <a:pt x="7740" y="32442"/>
                </a:cubicBezTo>
                <a:cubicBezTo>
                  <a:pt x="13036" y="7140"/>
                  <a:pt x="13624" y="9494"/>
                  <a:pt x="32453" y="4198"/>
                </a:cubicBezTo>
                <a:cubicBezTo>
                  <a:pt x="51282" y="-1098"/>
                  <a:pt x="85999" y="-216"/>
                  <a:pt x="120716" y="66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75" name="Freeform 74"/>
          <p:cNvSpPr/>
          <p:nvPr/>
        </p:nvSpPr>
        <p:spPr>
          <a:xfrm>
            <a:off x="7228431" y="3248462"/>
            <a:ext cx="120716" cy="361790"/>
          </a:xfrm>
          <a:custGeom>
            <a:avLst/>
            <a:gdLst>
              <a:gd name="connsiteX0" fmla="*/ 679 w 120716"/>
              <a:gd name="connsiteY0" fmla="*/ 925659 h 925659"/>
              <a:gd name="connsiteX1" fmla="*/ 679 w 120716"/>
              <a:gd name="connsiteY1" fmla="*/ 156009 h 925659"/>
              <a:gd name="connsiteX2" fmla="*/ 7740 w 120716"/>
              <a:gd name="connsiteY2" fmla="*/ 32442 h 925659"/>
              <a:gd name="connsiteX3" fmla="*/ 32453 w 120716"/>
              <a:gd name="connsiteY3" fmla="*/ 4198 h 925659"/>
              <a:gd name="connsiteX4" fmla="*/ 120716 w 120716"/>
              <a:gd name="connsiteY4" fmla="*/ 667 h 92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6" h="925659">
                <a:moveTo>
                  <a:pt x="679" y="925659"/>
                </a:moveTo>
                <a:cubicBezTo>
                  <a:pt x="90" y="615268"/>
                  <a:pt x="-498" y="304878"/>
                  <a:pt x="679" y="156009"/>
                </a:cubicBezTo>
                <a:cubicBezTo>
                  <a:pt x="1856" y="7140"/>
                  <a:pt x="2444" y="57744"/>
                  <a:pt x="7740" y="32442"/>
                </a:cubicBezTo>
                <a:cubicBezTo>
                  <a:pt x="13036" y="7140"/>
                  <a:pt x="13624" y="9494"/>
                  <a:pt x="32453" y="4198"/>
                </a:cubicBezTo>
                <a:cubicBezTo>
                  <a:pt x="51282" y="-1098"/>
                  <a:pt x="85999" y="-216"/>
                  <a:pt x="120716" y="66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76" name="Freeform 75"/>
          <p:cNvSpPr/>
          <p:nvPr/>
        </p:nvSpPr>
        <p:spPr>
          <a:xfrm>
            <a:off x="1540187" y="2810152"/>
            <a:ext cx="120716" cy="789177"/>
          </a:xfrm>
          <a:custGeom>
            <a:avLst/>
            <a:gdLst>
              <a:gd name="connsiteX0" fmla="*/ 679 w 120716"/>
              <a:gd name="connsiteY0" fmla="*/ 925659 h 925659"/>
              <a:gd name="connsiteX1" fmla="*/ 679 w 120716"/>
              <a:gd name="connsiteY1" fmla="*/ 156009 h 925659"/>
              <a:gd name="connsiteX2" fmla="*/ 7740 w 120716"/>
              <a:gd name="connsiteY2" fmla="*/ 32442 h 925659"/>
              <a:gd name="connsiteX3" fmla="*/ 32453 w 120716"/>
              <a:gd name="connsiteY3" fmla="*/ 4198 h 925659"/>
              <a:gd name="connsiteX4" fmla="*/ 120716 w 120716"/>
              <a:gd name="connsiteY4" fmla="*/ 667 h 92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6" h="925659">
                <a:moveTo>
                  <a:pt x="679" y="925659"/>
                </a:moveTo>
                <a:cubicBezTo>
                  <a:pt x="90" y="615268"/>
                  <a:pt x="-498" y="304878"/>
                  <a:pt x="679" y="156009"/>
                </a:cubicBezTo>
                <a:cubicBezTo>
                  <a:pt x="1856" y="7140"/>
                  <a:pt x="2444" y="57744"/>
                  <a:pt x="7740" y="32442"/>
                </a:cubicBezTo>
                <a:cubicBezTo>
                  <a:pt x="13036" y="7140"/>
                  <a:pt x="13624" y="9494"/>
                  <a:pt x="32453" y="4198"/>
                </a:cubicBezTo>
                <a:cubicBezTo>
                  <a:pt x="51282" y="-1098"/>
                  <a:pt x="85999" y="-216"/>
                  <a:pt x="120716" y="66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77" name="Freeform 76"/>
          <p:cNvSpPr/>
          <p:nvPr/>
        </p:nvSpPr>
        <p:spPr>
          <a:xfrm>
            <a:off x="1832287" y="3136500"/>
            <a:ext cx="120716" cy="462829"/>
          </a:xfrm>
          <a:custGeom>
            <a:avLst/>
            <a:gdLst>
              <a:gd name="connsiteX0" fmla="*/ 679 w 120716"/>
              <a:gd name="connsiteY0" fmla="*/ 925659 h 925659"/>
              <a:gd name="connsiteX1" fmla="*/ 679 w 120716"/>
              <a:gd name="connsiteY1" fmla="*/ 156009 h 925659"/>
              <a:gd name="connsiteX2" fmla="*/ 7740 w 120716"/>
              <a:gd name="connsiteY2" fmla="*/ 32442 h 925659"/>
              <a:gd name="connsiteX3" fmla="*/ 32453 w 120716"/>
              <a:gd name="connsiteY3" fmla="*/ 4198 h 925659"/>
              <a:gd name="connsiteX4" fmla="*/ 120716 w 120716"/>
              <a:gd name="connsiteY4" fmla="*/ 667 h 92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6" h="925659">
                <a:moveTo>
                  <a:pt x="679" y="925659"/>
                </a:moveTo>
                <a:cubicBezTo>
                  <a:pt x="90" y="615268"/>
                  <a:pt x="-498" y="304878"/>
                  <a:pt x="679" y="156009"/>
                </a:cubicBezTo>
                <a:cubicBezTo>
                  <a:pt x="1856" y="7140"/>
                  <a:pt x="2444" y="57744"/>
                  <a:pt x="7740" y="32442"/>
                </a:cubicBezTo>
                <a:cubicBezTo>
                  <a:pt x="13036" y="7140"/>
                  <a:pt x="13624" y="9494"/>
                  <a:pt x="32453" y="4198"/>
                </a:cubicBezTo>
                <a:cubicBezTo>
                  <a:pt x="51282" y="-1098"/>
                  <a:pt x="85999" y="-216"/>
                  <a:pt x="120716" y="66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78" name="Freeform 77"/>
          <p:cNvSpPr/>
          <p:nvPr/>
        </p:nvSpPr>
        <p:spPr>
          <a:xfrm flipV="1">
            <a:off x="2408238" y="3694335"/>
            <a:ext cx="120716" cy="530279"/>
          </a:xfrm>
          <a:custGeom>
            <a:avLst/>
            <a:gdLst>
              <a:gd name="connsiteX0" fmla="*/ 679 w 120716"/>
              <a:gd name="connsiteY0" fmla="*/ 925659 h 925659"/>
              <a:gd name="connsiteX1" fmla="*/ 679 w 120716"/>
              <a:gd name="connsiteY1" fmla="*/ 156009 h 925659"/>
              <a:gd name="connsiteX2" fmla="*/ 7740 w 120716"/>
              <a:gd name="connsiteY2" fmla="*/ 32442 h 925659"/>
              <a:gd name="connsiteX3" fmla="*/ 32453 w 120716"/>
              <a:gd name="connsiteY3" fmla="*/ 4198 h 925659"/>
              <a:gd name="connsiteX4" fmla="*/ 120716 w 120716"/>
              <a:gd name="connsiteY4" fmla="*/ 667 h 92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6" h="925659">
                <a:moveTo>
                  <a:pt x="679" y="925659"/>
                </a:moveTo>
                <a:cubicBezTo>
                  <a:pt x="90" y="615268"/>
                  <a:pt x="-498" y="304878"/>
                  <a:pt x="679" y="156009"/>
                </a:cubicBezTo>
                <a:cubicBezTo>
                  <a:pt x="1856" y="7140"/>
                  <a:pt x="2444" y="57744"/>
                  <a:pt x="7740" y="32442"/>
                </a:cubicBezTo>
                <a:cubicBezTo>
                  <a:pt x="13036" y="7140"/>
                  <a:pt x="13624" y="9494"/>
                  <a:pt x="32453" y="4198"/>
                </a:cubicBezTo>
                <a:cubicBezTo>
                  <a:pt x="51282" y="-1098"/>
                  <a:pt x="85999" y="-216"/>
                  <a:pt x="120716" y="66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79" name="Freeform 78"/>
          <p:cNvSpPr/>
          <p:nvPr/>
        </p:nvSpPr>
        <p:spPr>
          <a:xfrm flipV="1">
            <a:off x="4852705" y="3694333"/>
            <a:ext cx="120716" cy="673948"/>
          </a:xfrm>
          <a:custGeom>
            <a:avLst/>
            <a:gdLst>
              <a:gd name="connsiteX0" fmla="*/ 679 w 120716"/>
              <a:gd name="connsiteY0" fmla="*/ 925659 h 925659"/>
              <a:gd name="connsiteX1" fmla="*/ 679 w 120716"/>
              <a:gd name="connsiteY1" fmla="*/ 156009 h 925659"/>
              <a:gd name="connsiteX2" fmla="*/ 7740 w 120716"/>
              <a:gd name="connsiteY2" fmla="*/ 32442 h 925659"/>
              <a:gd name="connsiteX3" fmla="*/ 32453 w 120716"/>
              <a:gd name="connsiteY3" fmla="*/ 4198 h 925659"/>
              <a:gd name="connsiteX4" fmla="*/ 120716 w 120716"/>
              <a:gd name="connsiteY4" fmla="*/ 667 h 92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6" h="925659">
                <a:moveTo>
                  <a:pt x="679" y="925659"/>
                </a:moveTo>
                <a:cubicBezTo>
                  <a:pt x="90" y="615268"/>
                  <a:pt x="-498" y="304878"/>
                  <a:pt x="679" y="156009"/>
                </a:cubicBezTo>
                <a:cubicBezTo>
                  <a:pt x="1856" y="7140"/>
                  <a:pt x="2444" y="57744"/>
                  <a:pt x="7740" y="32442"/>
                </a:cubicBezTo>
                <a:cubicBezTo>
                  <a:pt x="13036" y="7140"/>
                  <a:pt x="13624" y="9494"/>
                  <a:pt x="32453" y="4198"/>
                </a:cubicBezTo>
                <a:cubicBezTo>
                  <a:pt x="51282" y="-1098"/>
                  <a:pt x="85999" y="-216"/>
                  <a:pt x="120716" y="66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80" name="Freeform 79"/>
          <p:cNvSpPr/>
          <p:nvPr/>
        </p:nvSpPr>
        <p:spPr>
          <a:xfrm flipV="1">
            <a:off x="4951857" y="3694334"/>
            <a:ext cx="120716" cy="335017"/>
          </a:xfrm>
          <a:custGeom>
            <a:avLst/>
            <a:gdLst>
              <a:gd name="connsiteX0" fmla="*/ 679 w 120716"/>
              <a:gd name="connsiteY0" fmla="*/ 925659 h 925659"/>
              <a:gd name="connsiteX1" fmla="*/ 679 w 120716"/>
              <a:gd name="connsiteY1" fmla="*/ 156009 h 925659"/>
              <a:gd name="connsiteX2" fmla="*/ 7740 w 120716"/>
              <a:gd name="connsiteY2" fmla="*/ 32442 h 925659"/>
              <a:gd name="connsiteX3" fmla="*/ 32453 w 120716"/>
              <a:gd name="connsiteY3" fmla="*/ 4198 h 925659"/>
              <a:gd name="connsiteX4" fmla="*/ 120716 w 120716"/>
              <a:gd name="connsiteY4" fmla="*/ 667 h 92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6" h="925659">
                <a:moveTo>
                  <a:pt x="679" y="925659"/>
                </a:moveTo>
                <a:cubicBezTo>
                  <a:pt x="90" y="615268"/>
                  <a:pt x="-498" y="304878"/>
                  <a:pt x="679" y="156009"/>
                </a:cubicBezTo>
                <a:cubicBezTo>
                  <a:pt x="1856" y="7140"/>
                  <a:pt x="2444" y="57744"/>
                  <a:pt x="7740" y="32442"/>
                </a:cubicBezTo>
                <a:cubicBezTo>
                  <a:pt x="13036" y="7140"/>
                  <a:pt x="13624" y="9494"/>
                  <a:pt x="32453" y="4198"/>
                </a:cubicBezTo>
                <a:cubicBezTo>
                  <a:pt x="51282" y="-1098"/>
                  <a:pt x="85999" y="-216"/>
                  <a:pt x="120716" y="66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81" name="Freeform 80"/>
          <p:cNvSpPr/>
          <p:nvPr/>
        </p:nvSpPr>
        <p:spPr>
          <a:xfrm flipV="1">
            <a:off x="6219950" y="3673750"/>
            <a:ext cx="86002" cy="1389063"/>
          </a:xfrm>
          <a:custGeom>
            <a:avLst/>
            <a:gdLst>
              <a:gd name="connsiteX0" fmla="*/ 679 w 120716"/>
              <a:gd name="connsiteY0" fmla="*/ 925659 h 925659"/>
              <a:gd name="connsiteX1" fmla="*/ 679 w 120716"/>
              <a:gd name="connsiteY1" fmla="*/ 156009 h 925659"/>
              <a:gd name="connsiteX2" fmla="*/ 7740 w 120716"/>
              <a:gd name="connsiteY2" fmla="*/ 32442 h 925659"/>
              <a:gd name="connsiteX3" fmla="*/ 32453 w 120716"/>
              <a:gd name="connsiteY3" fmla="*/ 4198 h 925659"/>
              <a:gd name="connsiteX4" fmla="*/ 120716 w 120716"/>
              <a:gd name="connsiteY4" fmla="*/ 667 h 92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6" h="925659">
                <a:moveTo>
                  <a:pt x="679" y="925659"/>
                </a:moveTo>
                <a:cubicBezTo>
                  <a:pt x="90" y="615268"/>
                  <a:pt x="-498" y="304878"/>
                  <a:pt x="679" y="156009"/>
                </a:cubicBezTo>
                <a:cubicBezTo>
                  <a:pt x="1856" y="7140"/>
                  <a:pt x="2444" y="57744"/>
                  <a:pt x="7740" y="32442"/>
                </a:cubicBezTo>
                <a:cubicBezTo>
                  <a:pt x="13036" y="7140"/>
                  <a:pt x="13624" y="9494"/>
                  <a:pt x="32453" y="4198"/>
                </a:cubicBezTo>
                <a:cubicBezTo>
                  <a:pt x="51282" y="-1098"/>
                  <a:pt x="85999" y="-216"/>
                  <a:pt x="120716" y="66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82" name="Freeform 81"/>
          <p:cNvSpPr/>
          <p:nvPr/>
        </p:nvSpPr>
        <p:spPr>
          <a:xfrm flipV="1">
            <a:off x="6370637" y="3673751"/>
            <a:ext cx="102077" cy="1009650"/>
          </a:xfrm>
          <a:custGeom>
            <a:avLst/>
            <a:gdLst>
              <a:gd name="connsiteX0" fmla="*/ 679 w 120716"/>
              <a:gd name="connsiteY0" fmla="*/ 925659 h 925659"/>
              <a:gd name="connsiteX1" fmla="*/ 679 w 120716"/>
              <a:gd name="connsiteY1" fmla="*/ 156009 h 925659"/>
              <a:gd name="connsiteX2" fmla="*/ 7740 w 120716"/>
              <a:gd name="connsiteY2" fmla="*/ 32442 h 925659"/>
              <a:gd name="connsiteX3" fmla="*/ 32453 w 120716"/>
              <a:gd name="connsiteY3" fmla="*/ 4198 h 925659"/>
              <a:gd name="connsiteX4" fmla="*/ 120716 w 120716"/>
              <a:gd name="connsiteY4" fmla="*/ 667 h 92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6" h="925659">
                <a:moveTo>
                  <a:pt x="679" y="925659"/>
                </a:moveTo>
                <a:cubicBezTo>
                  <a:pt x="90" y="615268"/>
                  <a:pt x="-498" y="304878"/>
                  <a:pt x="679" y="156009"/>
                </a:cubicBezTo>
                <a:cubicBezTo>
                  <a:pt x="1856" y="7140"/>
                  <a:pt x="2444" y="57744"/>
                  <a:pt x="7740" y="32442"/>
                </a:cubicBezTo>
                <a:cubicBezTo>
                  <a:pt x="13036" y="7140"/>
                  <a:pt x="13624" y="9494"/>
                  <a:pt x="32453" y="4198"/>
                </a:cubicBezTo>
                <a:cubicBezTo>
                  <a:pt x="51282" y="-1098"/>
                  <a:pt x="85999" y="-216"/>
                  <a:pt x="120716" y="66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83" name="Freeform 82"/>
          <p:cNvSpPr/>
          <p:nvPr/>
        </p:nvSpPr>
        <p:spPr>
          <a:xfrm flipV="1">
            <a:off x="6717518" y="3694334"/>
            <a:ext cx="120716" cy="673946"/>
          </a:xfrm>
          <a:custGeom>
            <a:avLst/>
            <a:gdLst>
              <a:gd name="connsiteX0" fmla="*/ 679 w 120716"/>
              <a:gd name="connsiteY0" fmla="*/ 925659 h 925659"/>
              <a:gd name="connsiteX1" fmla="*/ 679 w 120716"/>
              <a:gd name="connsiteY1" fmla="*/ 156009 h 925659"/>
              <a:gd name="connsiteX2" fmla="*/ 7740 w 120716"/>
              <a:gd name="connsiteY2" fmla="*/ 32442 h 925659"/>
              <a:gd name="connsiteX3" fmla="*/ 32453 w 120716"/>
              <a:gd name="connsiteY3" fmla="*/ 4198 h 925659"/>
              <a:gd name="connsiteX4" fmla="*/ 120716 w 120716"/>
              <a:gd name="connsiteY4" fmla="*/ 667 h 92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6" h="925659">
                <a:moveTo>
                  <a:pt x="679" y="925659"/>
                </a:moveTo>
                <a:cubicBezTo>
                  <a:pt x="90" y="615268"/>
                  <a:pt x="-498" y="304878"/>
                  <a:pt x="679" y="156009"/>
                </a:cubicBezTo>
                <a:cubicBezTo>
                  <a:pt x="1856" y="7140"/>
                  <a:pt x="2444" y="57744"/>
                  <a:pt x="7740" y="32442"/>
                </a:cubicBezTo>
                <a:cubicBezTo>
                  <a:pt x="13036" y="7140"/>
                  <a:pt x="13624" y="9494"/>
                  <a:pt x="32453" y="4198"/>
                </a:cubicBezTo>
                <a:cubicBezTo>
                  <a:pt x="51282" y="-1098"/>
                  <a:pt x="85999" y="-216"/>
                  <a:pt x="120716" y="66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84" name="Freeform 83"/>
          <p:cNvSpPr/>
          <p:nvPr/>
        </p:nvSpPr>
        <p:spPr>
          <a:xfrm flipV="1">
            <a:off x="2626270" y="3679320"/>
            <a:ext cx="60358" cy="304852"/>
          </a:xfrm>
          <a:custGeom>
            <a:avLst/>
            <a:gdLst>
              <a:gd name="connsiteX0" fmla="*/ 679 w 120716"/>
              <a:gd name="connsiteY0" fmla="*/ 925659 h 925659"/>
              <a:gd name="connsiteX1" fmla="*/ 679 w 120716"/>
              <a:gd name="connsiteY1" fmla="*/ 156009 h 925659"/>
              <a:gd name="connsiteX2" fmla="*/ 7740 w 120716"/>
              <a:gd name="connsiteY2" fmla="*/ 32442 h 925659"/>
              <a:gd name="connsiteX3" fmla="*/ 32453 w 120716"/>
              <a:gd name="connsiteY3" fmla="*/ 4198 h 925659"/>
              <a:gd name="connsiteX4" fmla="*/ 120716 w 120716"/>
              <a:gd name="connsiteY4" fmla="*/ 667 h 92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6" h="925659">
                <a:moveTo>
                  <a:pt x="679" y="925659"/>
                </a:moveTo>
                <a:cubicBezTo>
                  <a:pt x="90" y="615268"/>
                  <a:pt x="-498" y="304878"/>
                  <a:pt x="679" y="156009"/>
                </a:cubicBezTo>
                <a:cubicBezTo>
                  <a:pt x="1856" y="7140"/>
                  <a:pt x="2444" y="57744"/>
                  <a:pt x="7740" y="32442"/>
                </a:cubicBezTo>
                <a:cubicBezTo>
                  <a:pt x="13036" y="7140"/>
                  <a:pt x="13624" y="9494"/>
                  <a:pt x="32453" y="4198"/>
                </a:cubicBezTo>
                <a:cubicBezTo>
                  <a:pt x="51282" y="-1098"/>
                  <a:pt x="85999" y="-216"/>
                  <a:pt x="120716" y="66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85" name="TextBox 84"/>
          <p:cNvSpPr txBox="1"/>
          <p:nvPr/>
        </p:nvSpPr>
        <p:spPr>
          <a:xfrm>
            <a:off x="5538924" y="2456704"/>
            <a:ext cx="1904580" cy="400110"/>
          </a:xfrm>
          <a:prstGeom prst="rect">
            <a:avLst/>
          </a:prstGeom>
          <a:noFill/>
        </p:spPr>
        <p:txBody>
          <a:bodyPr wrap="square" rtlCol="0">
            <a:spAutoFit/>
          </a:bodyPr>
          <a:lstStyle/>
          <a:p>
            <a:r>
              <a:rPr lang="en-US" sz="1000" kern="0" dirty="0" smtClean="0">
                <a:solidFill>
                  <a:prstClr val="black"/>
                </a:solidFill>
                <a:latin typeface="Comic Sans MS" panose="030F0702030302020204" pitchFamily="66" charset="0"/>
                <a:cs typeface="Arial"/>
                <a:sym typeface="Arial"/>
                <a:rtl val="0"/>
              </a:rPr>
              <a:t>627 BC Jeremiah begins his prophecies</a:t>
            </a:r>
            <a:endParaRPr lang="en-US" sz="1000" kern="0" dirty="0">
              <a:solidFill>
                <a:prstClr val="black"/>
              </a:solidFill>
              <a:latin typeface="Comic Sans MS" panose="030F0702030302020204" pitchFamily="66" charset="0"/>
              <a:cs typeface="Arial"/>
              <a:sym typeface="Arial"/>
              <a:rtl val="0"/>
            </a:endParaRPr>
          </a:p>
        </p:txBody>
      </p:sp>
      <p:sp>
        <p:nvSpPr>
          <p:cNvPr id="86" name="TextBox 85"/>
          <p:cNvSpPr txBox="1"/>
          <p:nvPr/>
        </p:nvSpPr>
        <p:spPr>
          <a:xfrm>
            <a:off x="5819120" y="2737714"/>
            <a:ext cx="1244145" cy="707886"/>
          </a:xfrm>
          <a:prstGeom prst="rect">
            <a:avLst/>
          </a:prstGeom>
          <a:noFill/>
        </p:spPr>
        <p:txBody>
          <a:bodyPr wrap="square" rtlCol="0">
            <a:spAutoFit/>
          </a:bodyPr>
          <a:lstStyle/>
          <a:p>
            <a:r>
              <a:rPr lang="en-US" sz="1000" kern="0" dirty="0" smtClean="0">
                <a:solidFill>
                  <a:prstClr val="black"/>
                </a:solidFill>
                <a:latin typeface="Comic Sans MS" panose="030F0702030302020204" pitchFamily="66" charset="0"/>
                <a:cs typeface="Arial"/>
                <a:sym typeface="Arial"/>
                <a:rtl val="0"/>
              </a:rPr>
              <a:t>622 BC Book of the Law found</a:t>
            </a:r>
          </a:p>
          <a:p>
            <a:r>
              <a:rPr lang="en-US" sz="1000" kern="0" dirty="0" smtClean="0">
                <a:solidFill>
                  <a:prstClr val="black"/>
                </a:solidFill>
                <a:latin typeface="Comic Sans MS" panose="030F0702030302020204" pitchFamily="66" charset="0"/>
                <a:cs typeface="Arial"/>
                <a:sym typeface="Arial"/>
                <a:rtl val="0"/>
              </a:rPr>
              <a:t>Josiah begins reforms</a:t>
            </a:r>
            <a:endParaRPr lang="en-US" sz="1000" kern="0" dirty="0">
              <a:solidFill>
                <a:prstClr val="black"/>
              </a:solidFill>
              <a:latin typeface="Comic Sans MS" panose="030F0702030302020204" pitchFamily="66" charset="0"/>
              <a:cs typeface="Arial"/>
              <a:sym typeface="Arial"/>
              <a:rtl val="0"/>
            </a:endParaRPr>
          </a:p>
        </p:txBody>
      </p:sp>
      <p:sp>
        <p:nvSpPr>
          <p:cNvPr id="87" name="TextBox 86"/>
          <p:cNvSpPr txBox="1"/>
          <p:nvPr/>
        </p:nvSpPr>
        <p:spPr>
          <a:xfrm>
            <a:off x="6194521" y="4862758"/>
            <a:ext cx="2725426" cy="400110"/>
          </a:xfrm>
          <a:prstGeom prst="rect">
            <a:avLst/>
          </a:prstGeom>
          <a:noFill/>
        </p:spPr>
        <p:txBody>
          <a:bodyPr wrap="none" rtlCol="0">
            <a:spAutoFit/>
          </a:bodyPr>
          <a:lstStyle/>
          <a:p>
            <a:r>
              <a:rPr lang="en-US" sz="1000" kern="0" dirty="0" smtClean="0">
                <a:solidFill>
                  <a:prstClr val="black"/>
                </a:solidFill>
                <a:latin typeface="Comic Sans MS" panose="030F0702030302020204" pitchFamily="66" charset="0"/>
                <a:cs typeface="Arial"/>
                <a:sym typeface="Arial"/>
                <a:rtl val="0"/>
              </a:rPr>
              <a:t>609 BC Pharaoh Neco kills Josiah in battle</a:t>
            </a:r>
          </a:p>
          <a:p>
            <a:r>
              <a:rPr lang="en-US" sz="1000" kern="0" dirty="0">
                <a:solidFill>
                  <a:prstClr val="black"/>
                </a:solidFill>
                <a:latin typeface="Comic Sans MS" panose="030F0702030302020204" pitchFamily="66" charset="0"/>
                <a:cs typeface="Arial"/>
                <a:sym typeface="Arial"/>
                <a:rtl val="0"/>
              </a:rPr>
              <a:t> </a:t>
            </a:r>
            <a:r>
              <a:rPr lang="en-US" sz="1000" kern="0" dirty="0" smtClean="0">
                <a:solidFill>
                  <a:prstClr val="black"/>
                </a:solidFill>
                <a:latin typeface="Comic Sans MS" panose="030F0702030302020204" pitchFamily="66" charset="0"/>
                <a:cs typeface="Arial"/>
                <a:sym typeface="Arial"/>
                <a:rtl val="0"/>
              </a:rPr>
              <a:t>            &amp; puts Jehoakim on throne</a:t>
            </a:r>
            <a:endParaRPr lang="en-US" sz="1000" kern="0" dirty="0">
              <a:solidFill>
                <a:prstClr val="black"/>
              </a:solidFill>
              <a:latin typeface="Comic Sans MS" panose="030F0702030302020204" pitchFamily="66" charset="0"/>
              <a:cs typeface="Arial"/>
              <a:sym typeface="Arial"/>
              <a:rtl val="0"/>
            </a:endParaRPr>
          </a:p>
        </p:txBody>
      </p:sp>
      <p:sp>
        <p:nvSpPr>
          <p:cNvPr id="88" name="TextBox 87"/>
          <p:cNvSpPr txBox="1"/>
          <p:nvPr/>
        </p:nvSpPr>
        <p:spPr>
          <a:xfrm>
            <a:off x="6482283" y="4518272"/>
            <a:ext cx="2536272" cy="400110"/>
          </a:xfrm>
          <a:prstGeom prst="rect">
            <a:avLst/>
          </a:prstGeom>
          <a:noFill/>
        </p:spPr>
        <p:txBody>
          <a:bodyPr wrap="none" rtlCol="0">
            <a:spAutoFit/>
          </a:bodyPr>
          <a:lstStyle/>
          <a:p>
            <a:r>
              <a:rPr lang="en-US" sz="1000" kern="0" dirty="0" smtClean="0">
                <a:solidFill>
                  <a:prstClr val="black"/>
                </a:solidFill>
                <a:latin typeface="Comic Sans MS" panose="030F0702030302020204" pitchFamily="66" charset="0"/>
                <a:cs typeface="Arial"/>
                <a:sym typeface="Arial"/>
                <a:rtl val="0"/>
              </a:rPr>
              <a:t>605 BC Nebuchadnezzar invades Judah</a:t>
            </a:r>
          </a:p>
          <a:p>
            <a:r>
              <a:rPr lang="en-US" sz="1000" kern="0" dirty="0">
                <a:solidFill>
                  <a:prstClr val="black"/>
                </a:solidFill>
                <a:latin typeface="Comic Sans MS" panose="030F0702030302020204" pitchFamily="66" charset="0"/>
                <a:cs typeface="Arial"/>
                <a:sym typeface="Arial"/>
                <a:rtl val="0"/>
              </a:rPr>
              <a:t> </a:t>
            </a:r>
            <a:r>
              <a:rPr lang="en-US" sz="1000" kern="0" dirty="0" smtClean="0">
                <a:solidFill>
                  <a:prstClr val="black"/>
                </a:solidFill>
                <a:latin typeface="Comic Sans MS" panose="030F0702030302020204" pitchFamily="66" charset="0"/>
                <a:cs typeface="Arial"/>
                <a:sym typeface="Arial"/>
                <a:rtl val="0"/>
              </a:rPr>
              <a:t>            &amp; takes captives (Daniel)</a:t>
            </a:r>
            <a:endParaRPr lang="en-US" sz="1000" kern="0" dirty="0">
              <a:solidFill>
                <a:prstClr val="black"/>
              </a:solidFill>
              <a:latin typeface="Comic Sans MS" panose="030F0702030302020204" pitchFamily="66" charset="0"/>
              <a:cs typeface="Arial"/>
              <a:sym typeface="Arial"/>
              <a:rtl val="0"/>
            </a:endParaRPr>
          </a:p>
        </p:txBody>
      </p:sp>
      <p:sp>
        <p:nvSpPr>
          <p:cNvPr id="89" name="Oval 88"/>
          <p:cNvSpPr/>
          <p:nvPr/>
        </p:nvSpPr>
        <p:spPr>
          <a:xfrm>
            <a:off x="1232859" y="3596105"/>
            <a:ext cx="88900" cy="6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90" name="TextBox 89"/>
          <p:cNvSpPr txBox="1"/>
          <p:nvPr/>
        </p:nvSpPr>
        <p:spPr>
          <a:xfrm>
            <a:off x="1419572" y="4912047"/>
            <a:ext cx="2427268" cy="246221"/>
          </a:xfrm>
          <a:prstGeom prst="rect">
            <a:avLst/>
          </a:prstGeom>
          <a:noFill/>
        </p:spPr>
        <p:txBody>
          <a:bodyPr wrap="none" rtlCol="0">
            <a:spAutoFit/>
          </a:bodyPr>
          <a:lstStyle/>
          <a:p>
            <a:r>
              <a:rPr lang="en-US" sz="1000" kern="0" dirty="0" smtClean="0">
                <a:solidFill>
                  <a:prstClr val="black"/>
                </a:solidFill>
                <a:latin typeface="Comic Sans MS" panose="030F0702030302020204" pitchFamily="66" charset="0"/>
                <a:cs typeface="Arial"/>
                <a:sym typeface="Arial"/>
                <a:rtl val="0"/>
              </a:rPr>
              <a:t>728 BC Hezekiah king (3</a:t>
            </a:r>
            <a:r>
              <a:rPr lang="en-US" sz="1000" kern="0" baseline="30000" dirty="0" smtClean="0">
                <a:solidFill>
                  <a:prstClr val="black"/>
                </a:solidFill>
                <a:latin typeface="Comic Sans MS" panose="030F0702030302020204" pitchFamily="66" charset="0"/>
                <a:cs typeface="Arial"/>
                <a:sym typeface="Arial"/>
                <a:rtl val="0"/>
              </a:rPr>
              <a:t>rd</a:t>
            </a:r>
            <a:r>
              <a:rPr lang="en-US" sz="1000" kern="0" dirty="0" smtClean="0">
                <a:solidFill>
                  <a:prstClr val="black"/>
                </a:solidFill>
                <a:latin typeface="Comic Sans MS" panose="030F0702030302020204" pitchFamily="66" charset="0"/>
                <a:cs typeface="Arial"/>
                <a:sym typeface="Arial"/>
                <a:rtl val="0"/>
              </a:rPr>
              <a:t> </a:t>
            </a:r>
            <a:r>
              <a:rPr lang="en-US" sz="1000" kern="0" dirty="0" err="1" smtClean="0">
                <a:solidFill>
                  <a:prstClr val="black"/>
                </a:solidFill>
                <a:latin typeface="Comic Sans MS" panose="030F0702030302020204" pitchFamily="66" charset="0"/>
                <a:cs typeface="Arial"/>
                <a:sym typeface="Arial"/>
                <a:rtl val="0"/>
              </a:rPr>
              <a:t>yr</a:t>
            </a:r>
            <a:r>
              <a:rPr lang="en-US" sz="1000" kern="0" dirty="0" smtClean="0">
                <a:solidFill>
                  <a:prstClr val="black"/>
                </a:solidFill>
                <a:latin typeface="Comic Sans MS" panose="030F0702030302020204" pitchFamily="66" charset="0"/>
                <a:cs typeface="Arial"/>
                <a:sym typeface="Arial"/>
                <a:rtl val="0"/>
              </a:rPr>
              <a:t> </a:t>
            </a:r>
            <a:r>
              <a:rPr lang="en-US" sz="1000" kern="0" dirty="0" err="1" smtClean="0">
                <a:solidFill>
                  <a:prstClr val="black"/>
                </a:solidFill>
                <a:latin typeface="Comic Sans MS" panose="030F0702030302020204" pitchFamily="66" charset="0"/>
                <a:cs typeface="Arial"/>
                <a:sym typeface="Arial"/>
                <a:rtl val="0"/>
              </a:rPr>
              <a:t>Hoshea</a:t>
            </a:r>
            <a:r>
              <a:rPr lang="en-US" sz="1000" kern="0" dirty="0" smtClean="0">
                <a:solidFill>
                  <a:prstClr val="black"/>
                </a:solidFill>
                <a:latin typeface="Comic Sans MS" panose="030F0702030302020204" pitchFamily="66" charset="0"/>
                <a:cs typeface="Arial"/>
                <a:sym typeface="Arial"/>
                <a:rtl val="0"/>
              </a:rPr>
              <a:t>)</a:t>
            </a:r>
            <a:endParaRPr lang="en-US" sz="1000" kern="0" dirty="0">
              <a:solidFill>
                <a:prstClr val="black"/>
              </a:solidFill>
              <a:latin typeface="Comic Sans MS" panose="030F0702030302020204" pitchFamily="66" charset="0"/>
              <a:cs typeface="Arial"/>
              <a:sym typeface="Arial"/>
              <a:rtl val="0"/>
            </a:endParaRPr>
          </a:p>
        </p:txBody>
      </p:sp>
      <p:sp>
        <p:nvSpPr>
          <p:cNvPr id="91" name="Freeform 90"/>
          <p:cNvSpPr/>
          <p:nvPr/>
        </p:nvSpPr>
        <p:spPr>
          <a:xfrm flipV="1">
            <a:off x="1276379" y="3646095"/>
            <a:ext cx="86002" cy="1389063"/>
          </a:xfrm>
          <a:custGeom>
            <a:avLst/>
            <a:gdLst>
              <a:gd name="connsiteX0" fmla="*/ 679 w 120716"/>
              <a:gd name="connsiteY0" fmla="*/ 925659 h 925659"/>
              <a:gd name="connsiteX1" fmla="*/ 679 w 120716"/>
              <a:gd name="connsiteY1" fmla="*/ 156009 h 925659"/>
              <a:gd name="connsiteX2" fmla="*/ 7740 w 120716"/>
              <a:gd name="connsiteY2" fmla="*/ 32442 h 925659"/>
              <a:gd name="connsiteX3" fmla="*/ 32453 w 120716"/>
              <a:gd name="connsiteY3" fmla="*/ 4198 h 925659"/>
              <a:gd name="connsiteX4" fmla="*/ 120716 w 120716"/>
              <a:gd name="connsiteY4" fmla="*/ 667 h 92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6" h="925659">
                <a:moveTo>
                  <a:pt x="679" y="925659"/>
                </a:moveTo>
                <a:cubicBezTo>
                  <a:pt x="90" y="615268"/>
                  <a:pt x="-498" y="304878"/>
                  <a:pt x="679" y="156009"/>
                </a:cubicBezTo>
                <a:cubicBezTo>
                  <a:pt x="1856" y="7140"/>
                  <a:pt x="2444" y="57744"/>
                  <a:pt x="7740" y="32442"/>
                </a:cubicBezTo>
                <a:cubicBezTo>
                  <a:pt x="13036" y="7140"/>
                  <a:pt x="13624" y="9494"/>
                  <a:pt x="32453" y="4198"/>
                </a:cubicBezTo>
                <a:cubicBezTo>
                  <a:pt x="51282" y="-1098"/>
                  <a:pt x="85999" y="-216"/>
                  <a:pt x="120716" y="66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92" name="Oval 91"/>
          <p:cNvSpPr/>
          <p:nvPr/>
        </p:nvSpPr>
        <p:spPr>
          <a:xfrm>
            <a:off x="4461585" y="3604209"/>
            <a:ext cx="88900" cy="6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93" name="Freeform 92"/>
          <p:cNvSpPr/>
          <p:nvPr/>
        </p:nvSpPr>
        <p:spPr>
          <a:xfrm>
            <a:off x="4506035" y="2920661"/>
            <a:ext cx="120716" cy="701734"/>
          </a:xfrm>
          <a:custGeom>
            <a:avLst/>
            <a:gdLst>
              <a:gd name="connsiteX0" fmla="*/ 679 w 120716"/>
              <a:gd name="connsiteY0" fmla="*/ 925659 h 925659"/>
              <a:gd name="connsiteX1" fmla="*/ 679 w 120716"/>
              <a:gd name="connsiteY1" fmla="*/ 156009 h 925659"/>
              <a:gd name="connsiteX2" fmla="*/ 7740 w 120716"/>
              <a:gd name="connsiteY2" fmla="*/ 32442 h 925659"/>
              <a:gd name="connsiteX3" fmla="*/ 32453 w 120716"/>
              <a:gd name="connsiteY3" fmla="*/ 4198 h 925659"/>
              <a:gd name="connsiteX4" fmla="*/ 120716 w 120716"/>
              <a:gd name="connsiteY4" fmla="*/ 667 h 92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6" h="925659">
                <a:moveTo>
                  <a:pt x="679" y="925659"/>
                </a:moveTo>
                <a:cubicBezTo>
                  <a:pt x="90" y="615268"/>
                  <a:pt x="-498" y="304878"/>
                  <a:pt x="679" y="156009"/>
                </a:cubicBezTo>
                <a:cubicBezTo>
                  <a:pt x="1856" y="7140"/>
                  <a:pt x="2444" y="57744"/>
                  <a:pt x="7740" y="32442"/>
                </a:cubicBezTo>
                <a:cubicBezTo>
                  <a:pt x="13036" y="7140"/>
                  <a:pt x="13624" y="9494"/>
                  <a:pt x="32453" y="4198"/>
                </a:cubicBezTo>
                <a:cubicBezTo>
                  <a:pt x="51282" y="-1098"/>
                  <a:pt x="85999" y="-216"/>
                  <a:pt x="120716" y="66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94" name="TextBox 93"/>
          <p:cNvSpPr txBox="1"/>
          <p:nvPr/>
        </p:nvSpPr>
        <p:spPr>
          <a:xfrm>
            <a:off x="4045061" y="2479242"/>
            <a:ext cx="1350370" cy="707886"/>
          </a:xfrm>
          <a:prstGeom prst="rect">
            <a:avLst/>
          </a:prstGeom>
          <a:noFill/>
        </p:spPr>
        <p:txBody>
          <a:bodyPr wrap="none" rtlCol="0">
            <a:spAutoFit/>
          </a:bodyPr>
          <a:lstStyle/>
          <a:p>
            <a:r>
              <a:rPr lang="en-US" sz="1000" kern="0" dirty="0" smtClean="0">
                <a:solidFill>
                  <a:prstClr val="black"/>
                </a:solidFill>
                <a:latin typeface="Comic Sans MS" panose="030F0702030302020204" pitchFamily="66" charset="0"/>
                <a:cs typeface="Arial"/>
                <a:sym typeface="Arial"/>
                <a:rtl val="0"/>
              </a:rPr>
              <a:t>648 BC Manasseh </a:t>
            </a:r>
          </a:p>
          <a:p>
            <a:pPr algn="r"/>
            <a:r>
              <a:rPr lang="en-US" sz="1000" kern="0" dirty="0">
                <a:solidFill>
                  <a:prstClr val="black"/>
                </a:solidFill>
                <a:latin typeface="Comic Sans MS" panose="030F0702030302020204" pitchFamily="66" charset="0"/>
                <a:cs typeface="Arial"/>
                <a:sym typeface="Arial"/>
                <a:rtl val="0"/>
              </a:rPr>
              <a:t> </a:t>
            </a:r>
            <a:r>
              <a:rPr lang="en-US" sz="1000" kern="0" dirty="0" smtClean="0">
                <a:solidFill>
                  <a:prstClr val="black"/>
                </a:solidFill>
                <a:latin typeface="Comic Sans MS" panose="030F0702030302020204" pitchFamily="66" charset="0"/>
                <a:cs typeface="Arial"/>
                <a:sym typeface="Arial"/>
                <a:rtl val="0"/>
              </a:rPr>
              <a:t>    taken </a:t>
            </a:r>
          </a:p>
          <a:p>
            <a:pPr algn="r"/>
            <a:r>
              <a:rPr lang="en-US" sz="1000" kern="0" dirty="0" smtClean="0">
                <a:solidFill>
                  <a:prstClr val="black"/>
                </a:solidFill>
                <a:latin typeface="Comic Sans MS" panose="030F0702030302020204" pitchFamily="66" charset="0"/>
                <a:cs typeface="Arial"/>
                <a:sym typeface="Arial"/>
                <a:rtl val="0"/>
              </a:rPr>
              <a:t>prisoner?</a:t>
            </a:r>
          </a:p>
          <a:p>
            <a:pPr algn="r"/>
            <a:r>
              <a:rPr lang="en-US" sz="1000" kern="0" dirty="0" smtClean="0">
                <a:solidFill>
                  <a:prstClr val="black"/>
                </a:solidFill>
                <a:latin typeface="Comic Sans MS" panose="030F0702030302020204" pitchFamily="66" charset="0"/>
                <a:cs typeface="Arial"/>
                <a:sym typeface="Arial"/>
                <a:rtl val="0"/>
              </a:rPr>
              <a:t>~Josiah born</a:t>
            </a:r>
          </a:p>
        </p:txBody>
      </p:sp>
      <p:sp>
        <p:nvSpPr>
          <p:cNvPr id="3" name="TextBox 2"/>
          <p:cNvSpPr txBox="1"/>
          <p:nvPr/>
        </p:nvSpPr>
        <p:spPr>
          <a:xfrm>
            <a:off x="4175666" y="1981199"/>
            <a:ext cx="1109599" cy="307777"/>
          </a:xfrm>
          <a:prstGeom prst="rect">
            <a:avLst/>
          </a:prstGeom>
          <a:noFill/>
        </p:spPr>
        <p:txBody>
          <a:bodyPr wrap="none" rtlCol="0">
            <a:spAutoFit/>
          </a:bodyPr>
          <a:lstStyle/>
          <a:p>
            <a:r>
              <a:rPr lang="en-US" sz="1400" kern="0" dirty="0" smtClean="0">
                <a:solidFill>
                  <a:srgbClr val="000000"/>
                </a:solidFill>
                <a:latin typeface="Arial"/>
                <a:cs typeface="Arial"/>
                <a:sym typeface="Arial"/>
                <a:rtl val="0"/>
              </a:rPr>
              <a:t>Josiah born</a:t>
            </a:r>
            <a:endParaRPr lang="en-US" sz="1400" kern="0" dirty="0">
              <a:solidFill>
                <a:srgbClr val="000000"/>
              </a:solidFill>
              <a:latin typeface="Arial"/>
              <a:cs typeface="Arial"/>
              <a:sym typeface="Arial"/>
              <a:rtl val="0"/>
            </a:endParaRPr>
          </a:p>
        </p:txBody>
      </p:sp>
    </p:spTree>
    <p:extLst>
      <p:ext uri="{BB962C8B-B14F-4D97-AF65-F5344CB8AC3E}">
        <p14:creationId xmlns:p14="http://schemas.microsoft.com/office/powerpoint/2010/main" val="1706845758"/>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3"/>
          <p:cNvSpPr>
            <a:spLocks noChangeArrowheads="1"/>
          </p:cNvSpPr>
          <p:nvPr/>
        </p:nvSpPr>
        <p:spPr bwMode="auto">
          <a:xfrm>
            <a:off x="655638" y="0"/>
            <a:ext cx="8488362" cy="6858000"/>
          </a:xfrm>
          <a:prstGeom prst="rect">
            <a:avLst/>
          </a:prstGeom>
          <a:solidFill>
            <a:schemeClr val="accent1"/>
          </a:solidFill>
          <a:ln w="9525" algn="ctr">
            <a:solidFill>
              <a:schemeClr val="tx1"/>
            </a:solidFill>
            <a:round/>
            <a:headEnd/>
            <a:tailEnd/>
          </a:ln>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pic>
        <p:nvPicPr>
          <p:cNvPr id="49155" name="Picture 10" descr="Facts Card-Blan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4975" y="1497013"/>
            <a:ext cx="2451100"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itle 1"/>
          <p:cNvSpPr>
            <a:spLocks noGrp="1"/>
          </p:cNvSpPr>
          <p:nvPr>
            <p:ph type="title"/>
          </p:nvPr>
        </p:nvSpPr>
        <p:spPr/>
        <p:txBody>
          <a:bodyPr/>
          <a:lstStyle/>
          <a:p>
            <a:pPr eaLnBrk="1" hangingPunct="1">
              <a:defRPr/>
            </a:pPr>
            <a:r>
              <a:rPr lang="en-US" dirty="0" smtClean="0">
                <a:solidFill>
                  <a:schemeClr val="tx1"/>
                </a:solidFill>
              </a:rPr>
              <a:t>#15 </a:t>
            </a:r>
            <a:r>
              <a:rPr lang="en-US" dirty="0" err="1" smtClean="0">
                <a:solidFill>
                  <a:schemeClr val="tx1"/>
                </a:solidFill>
              </a:rPr>
              <a:t>Amon</a:t>
            </a:r>
            <a:r>
              <a:rPr lang="en-US" dirty="0" smtClean="0">
                <a:solidFill>
                  <a:schemeClr val="tx1"/>
                </a:solidFill>
              </a:rPr>
              <a:t> Card</a:t>
            </a:r>
          </a:p>
        </p:txBody>
      </p:sp>
      <p:sp>
        <p:nvSpPr>
          <p:cNvPr id="49157" name="TextBox 9"/>
          <p:cNvSpPr txBox="1">
            <a:spLocks noChangeArrowheads="1"/>
          </p:cNvSpPr>
          <p:nvPr/>
        </p:nvSpPr>
        <p:spPr bwMode="auto">
          <a:xfrm>
            <a:off x="5989638" y="3027363"/>
            <a:ext cx="395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900">
                <a:solidFill>
                  <a:srgbClr val="FFFFFF"/>
                </a:solidFill>
              </a:rPr>
              <a:t>642-640</a:t>
            </a:r>
          </a:p>
        </p:txBody>
      </p:sp>
      <p:sp>
        <p:nvSpPr>
          <p:cNvPr id="9" name="Rectangle 8"/>
          <p:cNvSpPr/>
          <p:nvPr/>
        </p:nvSpPr>
        <p:spPr>
          <a:xfrm>
            <a:off x="4468813" y="2449513"/>
            <a:ext cx="1579562" cy="12080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9159" name="Picture 11" descr="Kings Card-Blan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1520825"/>
            <a:ext cx="256222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Box 10"/>
          <p:cNvSpPr txBox="1">
            <a:spLocks noChangeArrowheads="1"/>
          </p:cNvSpPr>
          <p:nvPr/>
        </p:nvSpPr>
        <p:spPr bwMode="auto">
          <a:xfrm>
            <a:off x="4476750" y="3706813"/>
            <a:ext cx="163671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325" indent="-6032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buFont typeface="Arial" pitchFamily="34" charset="0"/>
              <a:buChar char="•"/>
            </a:pPr>
            <a:r>
              <a:rPr lang="en-US" altLang="en-US" sz="1000" b="1">
                <a:solidFill>
                  <a:srgbClr val="000000"/>
                </a:solidFill>
                <a:latin typeface="Arial" pitchFamily="34" charset="0"/>
                <a:cs typeface="Arial" pitchFamily="34" charset="0"/>
              </a:rPr>
              <a:t> </a:t>
            </a:r>
            <a:r>
              <a:rPr lang="en-US" altLang="en-US" sz="1000">
                <a:solidFill>
                  <a:srgbClr val="000000"/>
                </a:solidFill>
                <a:latin typeface="Arial" pitchFamily="34" charset="0"/>
                <a:cs typeface="Arial" pitchFamily="34" charset="0"/>
              </a:rPr>
              <a:t>servants conspired against him and put him to death in his house. </a:t>
            </a:r>
            <a:endParaRPr lang="en-US" altLang="en-US" sz="1000" b="1">
              <a:solidFill>
                <a:srgbClr val="000000"/>
              </a:solidFill>
              <a:latin typeface="Arial" pitchFamily="34" charset="0"/>
              <a:cs typeface="Arial" pitchFamily="34" charset="0"/>
            </a:endParaRPr>
          </a:p>
        </p:txBody>
      </p:sp>
      <p:sp>
        <p:nvSpPr>
          <p:cNvPr id="49161" name="TextBox 15"/>
          <p:cNvSpPr txBox="1">
            <a:spLocks noChangeArrowheads="1"/>
          </p:cNvSpPr>
          <p:nvPr/>
        </p:nvSpPr>
        <p:spPr bwMode="auto">
          <a:xfrm>
            <a:off x="4451350" y="2463800"/>
            <a:ext cx="16224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sz="1000">
                <a:solidFill>
                  <a:srgbClr val="000000"/>
                </a:solidFill>
                <a:latin typeface="Arial" pitchFamily="34" charset="0"/>
                <a:cs typeface="Arial" pitchFamily="34" charset="0"/>
              </a:rPr>
              <a:t> did what was evil in the sight of the Lord, like Manasseh. He sacrificed to all the images that Manasseh had made,   he did not humble himself before the Lord</a:t>
            </a:r>
          </a:p>
        </p:txBody>
      </p:sp>
      <p:sp>
        <p:nvSpPr>
          <p:cNvPr id="49162" name="TextBox 15"/>
          <p:cNvSpPr txBox="1">
            <a:spLocks noChangeArrowheads="1"/>
          </p:cNvSpPr>
          <p:nvPr/>
        </p:nvSpPr>
        <p:spPr bwMode="auto">
          <a:xfrm>
            <a:off x="1098550" y="5611813"/>
            <a:ext cx="641508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4400" dirty="0" smtClean="0">
                <a:solidFill>
                  <a:srgbClr val="000000"/>
                </a:solidFill>
              </a:rPr>
              <a:t>Judah Alone</a:t>
            </a:r>
            <a:endParaRPr lang="en-US" altLang="en-US" sz="4400" dirty="0">
              <a:solidFill>
                <a:srgbClr val="000000"/>
              </a:solidFill>
            </a:endParaRPr>
          </a:p>
        </p:txBody>
      </p:sp>
      <p:pic>
        <p:nvPicPr>
          <p:cNvPr id="49163" name="Picture 14" descr="thumbs_up.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36938" y="2098675"/>
            <a:ext cx="5143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6878638" y="3311525"/>
            <a:ext cx="2265362" cy="5857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49165" name="TextBox 5"/>
          <p:cNvSpPr txBox="1">
            <a:spLocks noChangeArrowheads="1"/>
          </p:cNvSpPr>
          <p:nvPr/>
        </p:nvSpPr>
        <p:spPr bwMode="auto">
          <a:xfrm>
            <a:off x="6837363" y="3389313"/>
            <a:ext cx="2306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b="1">
                <a:solidFill>
                  <a:srgbClr val="000000"/>
                </a:solidFill>
                <a:cs typeface="Times New Roman" pitchFamily="18" charset="0"/>
              </a:rPr>
              <a:t>Prophets</a:t>
            </a:r>
          </a:p>
        </p:txBody>
      </p:sp>
      <p:sp>
        <p:nvSpPr>
          <p:cNvPr id="19" name="Rectangle 18"/>
          <p:cNvSpPr/>
          <p:nvPr/>
        </p:nvSpPr>
        <p:spPr>
          <a:xfrm>
            <a:off x="6667500" y="1501775"/>
            <a:ext cx="2476500" cy="5857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49167" name="TextBox 5"/>
          <p:cNvSpPr txBox="1">
            <a:spLocks noChangeArrowheads="1"/>
          </p:cNvSpPr>
          <p:nvPr/>
        </p:nvSpPr>
        <p:spPr bwMode="auto">
          <a:xfrm>
            <a:off x="6648450" y="1541463"/>
            <a:ext cx="2495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b="1">
                <a:solidFill>
                  <a:srgbClr val="000000"/>
                </a:solidFill>
                <a:cs typeface="Times New Roman" pitchFamily="18" charset="0"/>
              </a:rPr>
              <a:t>Kings of Assyria</a:t>
            </a:r>
          </a:p>
        </p:txBody>
      </p:sp>
      <p:sp>
        <p:nvSpPr>
          <p:cNvPr id="49168" name="TextBox 6"/>
          <p:cNvSpPr txBox="1">
            <a:spLocks noChangeArrowheads="1"/>
          </p:cNvSpPr>
          <p:nvPr/>
        </p:nvSpPr>
        <p:spPr bwMode="auto">
          <a:xfrm>
            <a:off x="6932613" y="2197100"/>
            <a:ext cx="19859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r" eaLnBrk="1" fontAlgn="base" hangingPunct="1">
              <a:spcBef>
                <a:spcPct val="0"/>
              </a:spcBef>
              <a:spcAft>
                <a:spcPct val="0"/>
              </a:spcAft>
            </a:pPr>
            <a:r>
              <a:rPr lang="en-US" altLang="en-US">
                <a:solidFill>
                  <a:srgbClr val="000000"/>
                </a:solidFill>
                <a:cs typeface="Times New Roman" pitchFamily="18" charset="0"/>
              </a:rPr>
              <a:t>Ashurbanipal</a:t>
            </a:r>
          </a:p>
          <a:p>
            <a:pPr algn="r" eaLnBrk="1" fontAlgn="base" hangingPunct="1">
              <a:spcBef>
                <a:spcPct val="0"/>
              </a:spcBef>
              <a:spcAft>
                <a:spcPct val="0"/>
              </a:spcAft>
            </a:pPr>
            <a:r>
              <a:rPr lang="en-US" altLang="en-US">
                <a:solidFill>
                  <a:srgbClr val="000000"/>
                </a:solidFill>
                <a:cs typeface="Times New Roman" pitchFamily="18" charset="0"/>
              </a:rPr>
              <a:t>668–627</a:t>
            </a:r>
          </a:p>
        </p:txBody>
      </p:sp>
      <p:pic>
        <p:nvPicPr>
          <p:cNvPr id="49169" name="Picture 21" descr="Amon-clear.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73213" y="1814513"/>
            <a:ext cx="1739900"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03588" y="4999795"/>
            <a:ext cx="787395"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Amon</a:t>
            </a:r>
          </a:p>
        </p:txBody>
      </p:sp>
    </p:spTree>
    <p:extLst>
      <p:ext uri="{BB962C8B-B14F-4D97-AF65-F5344CB8AC3E}">
        <p14:creationId xmlns:p14="http://schemas.microsoft.com/office/powerpoint/2010/main" val="17706727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3"/>
          <p:cNvSpPr>
            <a:spLocks noChangeArrowheads="1"/>
          </p:cNvSpPr>
          <p:nvPr/>
        </p:nvSpPr>
        <p:spPr bwMode="auto">
          <a:xfrm>
            <a:off x="655638" y="0"/>
            <a:ext cx="8488362" cy="6858000"/>
          </a:xfrm>
          <a:prstGeom prst="rect">
            <a:avLst/>
          </a:prstGeom>
          <a:solidFill>
            <a:schemeClr val="accent1"/>
          </a:solidFill>
          <a:ln w="9525" algn="ctr">
            <a:solidFill>
              <a:schemeClr val="tx1"/>
            </a:solidFill>
            <a:round/>
            <a:headEnd/>
            <a:tailEnd/>
          </a:ln>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pic>
        <p:nvPicPr>
          <p:cNvPr id="50179" name="Picture 23" descr="Josiah-bac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30675" y="1477963"/>
            <a:ext cx="2471738"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itle 1"/>
          <p:cNvSpPr>
            <a:spLocks noGrp="1"/>
          </p:cNvSpPr>
          <p:nvPr>
            <p:ph type="title"/>
          </p:nvPr>
        </p:nvSpPr>
        <p:spPr/>
        <p:txBody>
          <a:bodyPr/>
          <a:lstStyle/>
          <a:p>
            <a:pPr eaLnBrk="1" hangingPunct="1">
              <a:defRPr/>
            </a:pPr>
            <a:r>
              <a:rPr lang="en-US" dirty="0" smtClean="0">
                <a:solidFill>
                  <a:schemeClr val="tx1"/>
                </a:solidFill>
              </a:rPr>
              <a:t>#16 Josiah Card</a:t>
            </a:r>
          </a:p>
        </p:txBody>
      </p:sp>
      <p:sp>
        <p:nvSpPr>
          <p:cNvPr id="50181" name="TextBox 9"/>
          <p:cNvSpPr txBox="1">
            <a:spLocks noChangeArrowheads="1"/>
          </p:cNvSpPr>
          <p:nvPr/>
        </p:nvSpPr>
        <p:spPr bwMode="auto">
          <a:xfrm>
            <a:off x="5859463" y="3027363"/>
            <a:ext cx="395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900">
                <a:solidFill>
                  <a:srgbClr val="FFFFFF"/>
                </a:solidFill>
              </a:rPr>
              <a:t>640-609</a:t>
            </a:r>
          </a:p>
        </p:txBody>
      </p:sp>
      <p:sp>
        <p:nvSpPr>
          <p:cNvPr id="50182" name="TextBox 15"/>
          <p:cNvSpPr txBox="1">
            <a:spLocks noChangeArrowheads="1"/>
          </p:cNvSpPr>
          <p:nvPr/>
        </p:nvSpPr>
        <p:spPr bwMode="auto">
          <a:xfrm>
            <a:off x="1098550" y="5611813"/>
            <a:ext cx="641508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4400">
                <a:solidFill>
                  <a:srgbClr val="000000"/>
                </a:solidFill>
              </a:rPr>
              <a:t>JOSIAH &amp; SONS</a:t>
            </a:r>
          </a:p>
        </p:txBody>
      </p:sp>
      <p:sp>
        <p:nvSpPr>
          <p:cNvPr id="18" name="Rectangle 17"/>
          <p:cNvSpPr/>
          <p:nvPr/>
        </p:nvSpPr>
        <p:spPr>
          <a:xfrm>
            <a:off x="6878638" y="3786188"/>
            <a:ext cx="2265362" cy="585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0184" name="TextBox 5"/>
          <p:cNvSpPr txBox="1">
            <a:spLocks noChangeArrowheads="1"/>
          </p:cNvSpPr>
          <p:nvPr/>
        </p:nvSpPr>
        <p:spPr bwMode="auto">
          <a:xfrm>
            <a:off x="6837363" y="3863975"/>
            <a:ext cx="23066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b="1">
                <a:solidFill>
                  <a:srgbClr val="000000"/>
                </a:solidFill>
                <a:cs typeface="Times New Roman" pitchFamily="18" charset="0"/>
              </a:rPr>
              <a:t>Prophets</a:t>
            </a:r>
          </a:p>
        </p:txBody>
      </p:sp>
      <p:sp>
        <p:nvSpPr>
          <p:cNvPr id="19" name="Rectangle 18"/>
          <p:cNvSpPr/>
          <p:nvPr/>
        </p:nvSpPr>
        <p:spPr>
          <a:xfrm>
            <a:off x="6667500" y="1501775"/>
            <a:ext cx="2476500" cy="5857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0186" name="TextBox 5"/>
          <p:cNvSpPr txBox="1">
            <a:spLocks noChangeArrowheads="1"/>
          </p:cNvSpPr>
          <p:nvPr/>
        </p:nvSpPr>
        <p:spPr bwMode="auto">
          <a:xfrm>
            <a:off x="6648450" y="1541463"/>
            <a:ext cx="2495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b="1">
                <a:solidFill>
                  <a:srgbClr val="000000"/>
                </a:solidFill>
                <a:cs typeface="Times New Roman" pitchFamily="18" charset="0"/>
              </a:rPr>
              <a:t>Kings of Assyria</a:t>
            </a:r>
          </a:p>
        </p:txBody>
      </p:sp>
      <p:sp>
        <p:nvSpPr>
          <p:cNvPr id="50187" name="TextBox 6"/>
          <p:cNvSpPr txBox="1">
            <a:spLocks noChangeArrowheads="1"/>
          </p:cNvSpPr>
          <p:nvPr/>
        </p:nvSpPr>
        <p:spPr bwMode="auto">
          <a:xfrm>
            <a:off x="6932613" y="2197100"/>
            <a:ext cx="21161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r" eaLnBrk="1" fontAlgn="base" hangingPunct="1">
              <a:spcBef>
                <a:spcPct val="0"/>
              </a:spcBef>
              <a:spcAft>
                <a:spcPct val="0"/>
              </a:spcAft>
            </a:pPr>
            <a:r>
              <a:rPr lang="en-US" altLang="en-US">
                <a:solidFill>
                  <a:srgbClr val="000000"/>
                </a:solidFill>
                <a:cs typeface="Times New Roman" pitchFamily="18" charset="0"/>
              </a:rPr>
              <a:t>Ashurbanipal</a:t>
            </a:r>
          </a:p>
          <a:p>
            <a:pPr algn="r" eaLnBrk="1" fontAlgn="base" hangingPunct="1">
              <a:spcBef>
                <a:spcPct val="0"/>
              </a:spcBef>
              <a:spcAft>
                <a:spcPct val="0"/>
              </a:spcAft>
            </a:pPr>
            <a:r>
              <a:rPr lang="en-US" altLang="en-US">
                <a:solidFill>
                  <a:srgbClr val="000000"/>
                </a:solidFill>
                <a:cs typeface="Times New Roman" pitchFamily="18" charset="0"/>
              </a:rPr>
              <a:t>668–627</a:t>
            </a:r>
          </a:p>
          <a:p>
            <a:pPr algn="r" eaLnBrk="1" fontAlgn="base" hangingPunct="1">
              <a:spcBef>
                <a:spcPct val="0"/>
              </a:spcBef>
              <a:spcAft>
                <a:spcPct val="0"/>
              </a:spcAft>
            </a:pPr>
            <a:r>
              <a:rPr lang="en-US" altLang="en-US">
                <a:solidFill>
                  <a:srgbClr val="000000"/>
                </a:solidFill>
              </a:rPr>
              <a:t>Assur-etil-ilani </a:t>
            </a:r>
          </a:p>
          <a:p>
            <a:pPr algn="r" eaLnBrk="1" fontAlgn="base" hangingPunct="1">
              <a:spcBef>
                <a:spcPct val="0"/>
              </a:spcBef>
              <a:spcAft>
                <a:spcPct val="0"/>
              </a:spcAft>
            </a:pPr>
            <a:r>
              <a:rPr lang="en-US" altLang="en-US">
                <a:solidFill>
                  <a:srgbClr val="000000"/>
                </a:solidFill>
              </a:rPr>
              <a:t>626-607 </a:t>
            </a:r>
            <a:endParaRPr lang="en-US" altLang="en-US">
              <a:solidFill>
                <a:srgbClr val="000000"/>
              </a:solidFill>
              <a:cs typeface="Times New Roman" pitchFamily="18" charset="0"/>
            </a:endParaRPr>
          </a:p>
        </p:txBody>
      </p:sp>
      <p:pic>
        <p:nvPicPr>
          <p:cNvPr id="50188" name="Picture 22" descr="Josiah.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479550"/>
            <a:ext cx="2397125" cy="385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9" name="Picture 14" descr="thumbs_up.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60738" y="2289175"/>
            <a:ext cx="5143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0" name="TextBox 6"/>
          <p:cNvSpPr txBox="1">
            <a:spLocks noChangeArrowheads="1"/>
          </p:cNvSpPr>
          <p:nvPr/>
        </p:nvSpPr>
        <p:spPr bwMode="auto">
          <a:xfrm>
            <a:off x="6902450" y="4443413"/>
            <a:ext cx="18827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a:solidFill>
                  <a:srgbClr val="000000"/>
                </a:solidFill>
                <a:cs typeface="Times New Roman" pitchFamily="18" charset="0"/>
              </a:rPr>
              <a:t>Jeremiah (J)</a:t>
            </a:r>
          </a:p>
          <a:p>
            <a:pPr eaLnBrk="1" fontAlgn="base" hangingPunct="1">
              <a:spcBef>
                <a:spcPct val="0"/>
              </a:spcBef>
              <a:spcAft>
                <a:spcPct val="0"/>
              </a:spcAft>
            </a:pPr>
            <a:r>
              <a:rPr lang="en-US" altLang="en-US">
                <a:solidFill>
                  <a:srgbClr val="000000"/>
                </a:solidFill>
                <a:cs typeface="Times New Roman" pitchFamily="18" charset="0"/>
              </a:rPr>
              <a:t>Zephaniah (J)</a:t>
            </a:r>
          </a:p>
        </p:txBody>
      </p:sp>
      <p:sp>
        <p:nvSpPr>
          <p:cNvPr id="50191" name="TextBox 15"/>
          <p:cNvSpPr txBox="1">
            <a:spLocks noChangeArrowheads="1"/>
          </p:cNvSpPr>
          <p:nvPr/>
        </p:nvSpPr>
        <p:spPr bwMode="auto">
          <a:xfrm>
            <a:off x="1579563" y="5299075"/>
            <a:ext cx="2063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0000"/>
                </a:solidFill>
                <a:latin typeface="Aharoni" pitchFamily="2" charset="-79"/>
                <a:cs typeface="Aharoni" pitchFamily="2" charset="-79"/>
              </a:rPr>
              <a:t>Made covenant</a:t>
            </a:r>
          </a:p>
        </p:txBody>
      </p:sp>
    </p:spTree>
    <p:extLst>
      <p:ext uri="{BB962C8B-B14F-4D97-AF65-F5344CB8AC3E}">
        <p14:creationId xmlns:p14="http://schemas.microsoft.com/office/powerpoint/2010/main" val="12484543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bwMode="auto">
          <a:xfrm>
            <a:off x="693683" y="0"/>
            <a:ext cx="8450317"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20000"/>
              </a:spcBef>
              <a:spcAft>
                <a:spcPct val="0"/>
              </a:spcAft>
            </a:pPr>
            <a:endParaRPr lang="en-US" sz="2400" smtClean="0">
              <a:solidFill>
                <a:srgbClr val="000000"/>
              </a:solidFill>
            </a:endParaRPr>
          </a:p>
        </p:txBody>
      </p:sp>
      <p:pic>
        <p:nvPicPr>
          <p:cNvPr id="1280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454" y="0"/>
            <a:ext cx="6626225"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683" y="3608332"/>
            <a:ext cx="3590925"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6786" y="3845166"/>
            <a:ext cx="2905563" cy="2995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8552" y="1612672"/>
            <a:ext cx="3168869" cy="5245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Multiply 9"/>
          <p:cNvSpPr/>
          <p:nvPr/>
        </p:nvSpPr>
        <p:spPr bwMode="auto">
          <a:xfrm>
            <a:off x="3418265" y="1301614"/>
            <a:ext cx="354842" cy="286603"/>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20000"/>
              </a:spcBef>
              <a:spcAft>
                <a:spcPct val="0"/>
              </a:spcAft>
            </a:pPr>
            <a:endParaRPr lang="en-US" sz="2000">
              <a:solidFill>
                <a:srgbClr val="000000"/>
              </a:solidFill>
            </a:endParaRPr>
          </a:p>
        </p:txBody>
      </p:sp>
      <p:sp>
        <p:nvSpPr>
          <p:cNvPr id="11" name="TextBox 10"/>
          <p:cNvSpPr txBox="1"/>
          <p:nvPr/>
        </p:nvSpPr>
        <p:spPr>
          <a:xfrm>
            <a:off x="6644891" y="5953927"/>
            <a:ext cx="2406558" cy="707886"/>
          </a:xfrm>
          <a:prstGeom prst="rect">
            <a:avLst/>
          </a:prstGeom>
          <a:solidFill>
            <a:srgbClr val="FFFF00"/>
          </a:solidFill>
        </p:spPr>
        <p:txBody>
          <a:bodyPr wrap="square" rtlCol="0">
            <a:spAutoFit/>
          </a:bodyPr>
          <a:lstStyle/>
          <a:p>
            <a:pPr fontAlgn="base">
              <a:spcBef>
                <a:spcPct val="20000"/>
              </a:spcBef>
              <a:spcAft>
                <a:spcPct val="0"/>
              </a:spcAft>
            </a:pPr>
            <a:r>
              <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he did what was right in the eyes of the Lord and walked in all the way of David his father, and he did not turn aside to the right or to the left</a:t>
            </a:r>
            <a:endPar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2199559" y="1033629"/>
            <a:ext cx="450376" cy="400110"/>
          </a:xfrm>
          <a:prstGeom prst="rect">
            <a:avLst/>
          </a:prstGeom>
          <a:solidFill>
            <a:srgbClr val="FFFF00"/>
          </a:solidFill>
        </p:spPr>
        <p:txBody>
          <a:bodyPr wrap="square" rtlCol="0">
            <a:spAutoFit/>
          </a:bodyPr>
          <a:lstStyle/>
          <a:p>
            <a:pPr algn="ctr" fontAlgn="base">
              <a:spcBef>
                <a:spcPct val="20000"/>
              </a:spcBef>
              <a:spcAft>
                <a:spcPct val="0"/>
              </a:spcAft>
            </a:pPr>
            <a:r>
              <a:rPr lang="en-US" sz="2000" dirty="0" smtClean="0">
                <a:solidFill>
                  <a:srgbClr val="000000"/>
                </a:solidFill>
              </a:rPr>
              <a:t>8</a:t>
            </a:r>
            <a:endParaRPr lang="en-US" sz="2000" dirty="0">
              <a:solidFill>
                <a:srgbClr val="000000"/>
              </a:solidFill>
            </a:endParaRPr>
          </a:p>
        </p:txBody>
      </p:sp>
      <p:sp>
        <p:nvSpPr>
          <p:cNvPr id="13" name="Multiply 12"/>
          <p:cNvSpPr/>
          <p:nvPr/>
        </p:nvSpPr>
        <p:spPr bwMode="auto">
          <a:xfrm>
            <a:off x="2124496" y="3234284"/>
            <a:ext cx="300251" cy="218364"/>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20000"/>
              </a:spcBef>
              <a:spcAft>
                <a:spcPct val="0"/>
              </a:spcAft>
            </a:pPr>
            <a:endParaRPr lang="en-US" sz="2000">
              <a:solidFill>
                <a:srgbClr val="000000"/>
              </a:solidFill>
            </a:endParaRPr>
          </a:p>
        </p:txBody>
      </p:sp>
      <p:sp>
        <p:nvSpPr>
          <p:cNvPr id="14" name="TextBox 13"/>
          <p:cNvSpPr txBox="1"/>
          <p:nvPr/>
        </p:nvSpPr>
        <p:spPr>
          <a:xfrm>
            <a:off x="4509796" y="3052538"/>
            <a:ext cx="1337480" cy="400110"/>
          </a:xfrm>
          <a:prstGeom prst="rect">
            <a:avLst/>
          </a:prstGeom>
          <a:solidFill>
            <a:srgbClr val="FFFF00"/>
          </a:solidFill>
        </p:spPr>
        <p:txBody>
          <a:bodyPr wrap="square" rtlCol="0">
            <a:spAutoFit/>
          </a:bodyPr>
          <a:lstStyle/>
          <a:p>
            <a:pPr algn="ctr" fontAlgn="base">
              <a:spcBef>
                <a:spcPct val="20000"/>
              </a:spcBef>
              <a:spcAft>
                <a:spcPct val="0"/>
              </a:spcAft>
            </a:pPr>
            <a:r>
              <a:rPr lang="en-US" sz="1000" dirty="0" smtClean="0">
                <a:solidFill>
                  <a:srgbClr val="000000"/>
                </a:solidFill>
                <a:latin typeface="Tahoma" pitchFamily="34" charset="0"/>
                <a:ea typeface="Tahoma" pitchFamily="34" charset="0"/>
                <a:cs typeface="Tahoma" pitchFamily="34" charset="0"/>
              </a:rPr>
              <a:t>Killed by archers of </a:t>
            </a:r>
            <a:r>
              <a:rPr lang="en-US" sz="1000" dirty="0" err="1" smtClean="0">
                <a:solidFill>
                  <a:srgbClr val="000000"/>
                </a:solidFill>
                <a:latin typeface="Tahoma" pitchFamily="34" charset="0"/>
                <a:ea typeface="Tahoma" pitchFamily="34" charset="0"/>
                <a:cs typeface="Tahoma" pitchFamily="34" charset="0"/>
              </a:rPr>
              <a:t>Neco</a:t>
            </a:r>
            <a:endParaRPr lang="en-US" sz="1000" dirty="0">
              <a:solidFill>
                <a:srgbClr val="000000"/>
              </a:solidFill>
              <a:latin typeface="Tahoma" pitchFamily="34" charset="0"/>
              <a:ea typeface="Tahoma" pitchFamily="34" charset="0"/>
              <a:cs typeface="Tahoma" pitchFamily="34" charset="0"/>
            </a:endParaRPr>
          </a:p>
        </p:txBody>
      </p:sp>
      <p:sp>
        <p:nvSpPr>
          <p:cNvPr id="15" name="TextBox 14"/>
          <p:cNvSpPr txBox="1"/>
          <p:nvPr/>
        </p:nvSpPr>
        <p:spPr>
          <a:xfrm>
            <a:off x="7673026" y="3208416"/>
            <a:ext cx="1378423" cy="400110"/>
          </a:xfrm>
          <a:prstGeom prst="rect">
            <a:avLst/>
          </a:prstGeom>
          <a:solidFill>
            <a:srgbClr val="FFFF00"/>
          </a:solidFill>
        </p:spPr>
        <p:txBody>
          <a:bodyPr wrap="square" rtlCol="0">
            <a:spAutoFit/>
          </a:bodyPr>
          <a:lstStyle/>
          <a:p>
            <a:pPr algn="ctr" fontAlgn="base">
              <a:spcBef>
                <a:spcPct val="20000"/>
              </a:spcBef>
              <a:spcAft>
                <a:spcPct val="0"/>
              </a:spcAft>
            </a:pPr>
            <a:r>
              <a:rPr lang="en-US" sz="10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Jedidah</a:t>
            </a:r>
            <a:r>
              <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 the daughter of </a:t>
            </a:r>
            <a:r>
              <a:rPr lang="en-US" sz="10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Adaiah</a:t>
            </a:r>
            <a:r>
              <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 of </a:t>
            </a:r>
            <a:r>
              <a:rPr lang="en-US" sz="10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Bozkath</a:t>
            </a:r>
            <a:endPar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6895924" y="4933547"/>
            <a:ext cx="2024417" cy="584775"/>
          </a:xfrm>
          <a:prstGeom prst="rect">
            <a:avLst/>
          </a:prstGeom>
          <a:solidFill>
            <a:srgbClr val="FFFF00"/>
          </a:solidFill>
        </p:spPr>
        <p:txBody>
          <a:bodyPr wrap="square" rtlCol="0">
            <a:spAutoFit/>
          </a:bodyPr>
          <a:lstStyle/>
          <a:p>
            <a:pPr algn="ctr" fontAlgn="base">
              <a:spcBef>
                <a:spcPct val="20000"/>
              </a:spcBef>
              <a:spcAft>
                <a:spcPct val="0"/>
              </a:spcAft>
            </a:pPr>
            <a:r>
              <a:rPr lang="en-US" sz="1000" dirty="0">
                <a:solidFill>
                  <a:srgbClr val="000000"/>
                </a:solidFill>
                <a:latin typeface="Tahoma" pitchFamily="34" charset="0"/>
                <a:ea typeface="Tahoma" pitchFamily="34" charset="0"/>
                <a:cs typeface="Tahoma" pitchFamily="34" charset="0"/>
              </a:rPr>
              <a:t>Removed High </a:t>
            </a:r>
            <a:r>
              <a:rPr lang="en-US" sz="1000" dirty="0" smtClean="0">
                <a:solidFill>
                  <a:srgbClr val="000000"/>
                </a:solidFill>
                <a:latin typeface="Tahoma" pitchFamily="34" charset="0"/>
                <a:ea typeface="Tahoma" pitchFamily="34" charset="0"/>
                <a:cs typeface="Tahoma" pitchFamily="34" charset="0"/>
              </a:rPr>
              <a:t>places, destroyed altar at Bethel</a:t>
            </a:r>
          </a:p>
          <a:p>
            <a:pPr algn="ctr" fontAlgn="base">
              <a:spcBef>
                <a:spcPct val="20000"/>
              </a:spcBef>
              <a:spcAft>
                <a:spcPct val="0"/>
              </a:spcAft>
            </a:pPr>
            <a:r>
              <a:rPr lang="en-US" sz="1000" dirty="0" smtClean="0">
                <a:solidFill>
                  <a:srgbClr val="000000"/>
                </a:solidFill>
                <a:latin typeface="Tahoma" pitchFamily="34" charset="0"/>
                <a:ea typeface="Tahoma" pitchFamily="34" charset="0"/>
                <a:cs typeface="Tahoma" pitchFamily="34" charset="0"/>
              </a:rPr>
              <a:t>Made all serve the Lord</a:t>
            </a:r>
            <a:endParaRPr lang="en-US" sz="1000" dirty="0">
              <a:solidFill>
                <a:srgbClr val="000000"/>
              </a:solidFill>
              <a:latin typeface="Tahoma" pitchFamily="34" charset="0"/>
              <a:ea typeface="Tahoma" pitchFamily="34" charset="0"/>
              <a:cs typeface="Tahoma" pitchFamily="34" charset="0"/>
            </a:endParaRPr>
          </a:p>
        </p:txBody>
      </p:sp>
      <p:sp>
        <p:nvSpPr>
          <p:cNvPr id="17" name="TextBox 16"/>
          <p:cNvSpPr txBox="1"/>
          <p:nvPr/>
        </p:nvSpPr>
        <p:spPr>
          <a:xfrm>
            <a:off x="3418265" y="1728378"/>
            <a:ext cx="450376" cy="400110"/>
          </a:xfrm>
          <a:prstGeom prst="rect">
            <a:avLst/>
          </a:prstGeom>
          <a:solidFill>
            <a:srgbClr val="FFFF00"/>
          </a:solidFill>
        </p:spPr>
        <p:txBody>
          <a:bodyPr wrap="square" rtlCol="0">
            <a:spAutoFit/>
          </a:bodyPr>
          <a:lstStyle/>
          <a:p>
            <a:pPr algn="ctr" fontAlgn="base">
              <a:spcBef>
                <a:spcPct val="20000"/>
              </a:spcBef>
              <a:spcAft>
                <a:spcPct val="0"/>
              </a:spcAft>
            </a:pPr>
            <a:r>
              <a:rPr lang="en-US" sz="2000" dirty="0" smtClean="0">
                <a:solidFill>
                  <a:srgbClr val="000000"/>
                </a:solidFill>
              </a:rPr>
              <a:t>31</a:t>
            </a:r>
            <a:endParaRPr lang="en-US" sz="2000" dirty="0">
              <a:solidFill>
                <a:srgbClr val="000000"/>
              </a:solidFill>
            </a:endParaRPr>
          </a:p>
        </p:txBody>
      </p:sp>
      <p:sp>
        <p:nvSpPr>
          <p:cNvPr id="18" name="TextBox 17"/>
          <p:cNvSpPr txBox="1"/>
          <p:nvPr/>
        </p:nvSpPr>
        <p:spPr>
          <a:xfrm>
            <a:off x="4284608" y="2174534"/>
            <a:ext cx="450376" cy="400110"/>
          </a:xfrm>
          <a:prstGeom prst="rect">
            <a:avLst/>
          </a:prstGeom>
          <a:solidFill>
            <a:srgbClr val="FFFF00"/>
          </a:solidFill>
        </p:spPr>
        <p:txBody>
          <a:bodyPr wrap="square" rtlCol="0">
            <a:spAutoFit/>
          </a:bodyPr>
          <a:lstStyle/>
          <a:p>
            <a:pPr algn="ctr" fontAlgn="base">
              <a:spcBef>
                <a:spcPct val="20000"/>
              </a:spcBef>
              <a:spcAft>
                <a:spcPct val="0"/>
              </a:spcAft>
            </a:pPr>
            <a:r>
              <a:rPr lang="en-US" sz="2000" dirty="0" smtClean="0">
                <a:solidFill>
                  <a:srgbClr val="000000"/>
                </a:solidFill>
              </a:rPr>
              <a:t>39</a:t>
            </a:r>
            <a:endParaRPr lang="en-US" sz="2000" dirty="0">
              <a:solidFill>
                <a:srgbClr val="000000"/>
              </a:solidFill>
            </a:endParaRPr>
          </a:p>
        </p:txBody>
      </p:sp>
      <p:sp>
        <p:nvSpPr>
          <p:cNvPr id="19" name="TextBox 18"/>
          <p:cNvSpPr txBox="1"/>
          <p:nvPr/>
        </p:nvSpPr>
        <p:spPr>
          <a:xfrm>
            <a:off x="7443679" y="633519"/>
            <a:ext cx="1228299" cy="707886"/>
          </a:xfrm>
          <a:prstGeom prst="rect">
            <a:avLst/>
          </a:prstGeom>
          <a:solidFill>
            <a:srgbClr val="FFFF00"/>
          </a:solidFill>
        </p:spPr>
        <p:txBody>
          <a:bodyPr wrap="square" rtlCol="0">
            <a:spAutoFit/>
          </a:bodyPr>
          <a:lstStyle/>
          <a:p>
            <a:pPr algn="ctr" fontAlgn="base">
              <a:spcBef>
                <a:spcPct val="20000"/>
              </a:spcBef>
              <a:spcAft>
                <a:spcPct val="0"/>
              </a:spcAft>
            </a:pPr>
            <a:r>
              <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Tried to help Babylon against Assyria by trying to stop Egypt</a:t>
            </a:r>
            <a:endPar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a:off x="5055235" y="3608332"/>
            <a:ext cx="996286" cy="707886"/>
          </a:xfrm>
          <a:prstGeom prst="rect">
            <a:avLst/>
          </a:prstGeom>
          <a:solidFill>
            <a:srgbClr val="FFFF00"/>
          </a:solidFill>
        </p:spPr>
        <p:txBody>
          <a:bodyPr wrap="square" rtlCol="0">
            <a:spAutoFit/>
          </a:bodyPr>
          <a:lstStyle/>
          <a:p>
            <a:pPr algn="ctr" fontAlgn="base">
              <a:spcBef>
                <a:spcPct val="20000"/>
              </a:spcBef>
              <a:spcAft>
                <a:spcPct val="0"/>
              </a:spcAft>
            </a:pPr>
            <a:r>
              <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Buried in his own tomb/tomb of his fathers</a:t>
            </a:r>
            <a:endPar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701468" y="4871659"/>
            <a:ext cx="1583140" cy="584775"/>
          </a:xfrm>
          <a:prstGeom prst="rect">
            <a:avLst/>
          </a:prstGeom>
          <a:solidFill>
            <a:srgbClr val="FFFF00"/>
          </a:solidFill>
        </p:spPr>
        <p:txBody>
          <a:bodyPr wrap="square" rtlCol="0">
            <a:spAutoFit/>
          </a:bodyPr>
          <a:lstStyle/>
          <a:p>
            <a:pPr algn="ctr" fontAlgn="base">
              <a:spcBef>
                <a:spcPct val="20000"/>
              </a:spcBef>
              <a:spcAft>
                <a:spcPct val="0"/>
              </a:spcAft>
            </a:pPr>
            <a:r>
              <a:rPr lang="en-US" sz="1000" dirty="0">
                <a:solidFill>
                  <a:srgbClr val="000000"/>
                </a:solidFill>
                <a:latin typeface="Tahoma" pitchFamily="34" charset="0"/>
                <a:ea typeface="Tahoma" pitchFamily="34" charset="0"/>
                <a:cs typeface="Tahoma" pitchFamily="34" charset="0"/>
              </a:rPr>
              <a:t>Many </a:t>
            </a:r>
            <a:r>
              <a:rPr lang="en-US" sz="1000" dirty="0" smtClean="0">
                <a:solidFill>
                  <a:srgbClr val="000000"/>
                </a:solidFill>
                <a:latin typeface="Tahoma" pitchFamily="34" charset="0"/>
                <a:ea typeface="Tahoma" pitchFamily="34" charset="0"/>
                <a:cs typeface="Tahoma" pitchFamily="34" charset="0"/>
              </a:rPr>
              <a:t>animals/Passover</a:t>
            </a:r>
          </a:p>
          <a:p>
            <a:pPr fontAlgn="base">
              <a:spcBef>
                <a:spcPct val="20000"/>
              </a:spcBef>
              <a:spcAft>
                <a:spcPct val="0"/>
              </a:spcAft>
            </a:pPr>
            <a:r>
              <a:rPr lang="en-US" sz="1000" dirty="0" smtClean="0">
                <a:solidFill>
                  <a:srgbClr val="000000"/>
                </a:solidFill>
                <a:latin typeface="Tahoma" pitchFamily="34" charset="0"/>
                <a:ea typeface="Tahoma" pitchFamily="34" charset="0"/>
                <a:cs typeface="Tahoma" pitchFamily="34" charset="0"/>
              </a:rPr>
              <a:t>No Passover like it since days of Samuel</a:t>
            </a:r>
            <a:endParaRPr lang="en-US" sz="1000" dirty="0">
              <a:solidFill>
                <a:srgbClr val="000000"/>
              </a:solidFill>
              <a:latin typeface="Tahoma" pitchFamily="34" charset="0"/>
              <a:ea typeface="Tahoma" pitchFamily="34" charset="0"/>
              <a:cs typeface="Tahoma" pitchFamily="34" charset="0"/>
            </a:endParaRPr>
          </a:p>
        </p:txBody>
      </p:sp>
      <p:sp>
        <p:nvSpPr>
          <p:cNvPr id="22" name="TextBox 21"/>
          <p:cNvSpPr txBox="1"/>
          <p:nvPr/>
        </p:nvSpPr>
        <p:spPr>
          <a:xfrm>
            <a:off x="863926" y="5626045"/>
            <a:ext cx="3004715" cy="984885"/>
          </a:xfrm>
          <a:prstGeom prst="rect">
            <a:avLst/>
          </a:prstGeom>
          <a:solidFill>
            <a:srgbClr val="FFFF00"/>
          </a:solidFill>
        </p:spPr>
        <p:txBody>
          <a:bodyPr wrap="square" rtlCol="0">
            <a:spAutoFit/>
          </a:bodyPr>
          <a:lstStyle/>
          <a:p>
            <a:pPr fontAlgn="base">
              <a:spcBef>
                <a:spcPct val="20000"/>
              </a:spcBef>
              <a:spcAft>
                <a:spcPct val="0"/>
              </a:spcAft>
            </a:pPr>
            <a:r>
              <a:rPr lang="en-US" sz="1000" dirty="0" smtClean="0">
                <a:solidFill>
                  <a:srgbClr val="000000"/>
                </a:solidFill>
                <a:latin typeface="Tahoma" pitchFamily="34" charset="0"/>
                <a:ea typeface="Tahoma" pitchFamily="34" charset="0"/>
                <a:cs typeface="Tahoma" pitchFamily="34" charset="0"/>
              </a:rPr>
              <a:t>Removed Baal, </a:t>
            </a:r>
            <a:r>
              <a:rPr lang="en-US" sz="1000" dirty="0" err="1" smtClean="0">
                <a:solidFill>
                  <a:srgbClr val="000000"/>
                </a:solidFill>
                <a:latin typeface="Tahoma" pitchFamily="34" charset="0"/>
                <a:ea typeface="Tahoma" pitchFamily="34" charset="0"/>
                <a:cs typeface="Tahoma" pitchFamily="34" charset="0"/>
              </a:rPr>
              <a:t>etc</a:t>
            </a:r>
            <a:r>
              <a:rPr lang="en-US" sz="1000" dirty="0" smtClean="0">
                <a:solidFill>
                  <a:srgbClr val="000000"/>
                </a:solidFill>
                <a:latin typeface="Tahoma" pitchFamily="34" charset="0"/>
                <a:ea typeface="Tahoma" pitchFamily="34" charset="0"/>
                <a:cs typeface="Tahoma" pitchFamily="34" charset="0"/>
              </a:rPr>
              <a:t> from Temple</a:t>
            </a:r>
          </a:p>
          <a:p>
            <a:pPr fontAlgn="base">
              <a:spcBef>
                <a:spcPct val="20000"/>
              </a:spcBef>
              <a:spcAft>
                <a:spcPct val="0"/>
              </a:spcAft>
            </a:pPr>
            <a:r>
              <a:rPr lang="en-US" sz="1000" dirty="0" smtClean="0">
                <a:solidFill>
                  <a:srgbClr val="000000"/>
                </a:solidFill>
                <a:latin typeface="Tahoma" pitchFamily="34" charset="0"/>
                <a:ea typeface="Tahoma" pitchFamily="34" charset="0"/>
                <a:cs typeface="Tahoma" pitchFamily="34" charset="0"/>
              </a:rPr>
              <a:t>Made </a:t>
            </a:r>
            <a:r>
              <a:rPr lang="en-US" sz="1000" dirty="0" err="1" smtClean="0">
                <a:solidFill>
                  <a:srgbClr val="000000"/>
                </a:solidFill>
                <a:latin typeface="Tahoma" pitchFamily="34" charset="0"/>
                <a:ea typeface="Tahoma" pitchFamily="34" charset="0"/>
                <a:cs typeface="Tahoma" pitchFamily="34" charset="0"/>
              </a:rPr>
              <a:t>Covanant</a:t>
            </a:r>
            <a:endParaRPr lang="en-US" sz="1000" dirty="0" smtClean="0">
              <a:solidFill>
                <a:srgbClr val="000000"/>
              </a:solidFill>
              <a:latin typeface="Tahoma" pitchFamily="34" charset="0"/>
              <a:ea typeface="Tahoma" pitchFamily="34" charset="0"/>
              <a:cs typeface="Tahoma" pitchFamily="34" charset="0"/>
            </a:endParaRPr>
          </a:p>
          <a:p>
            <a:pPr fontAlgn="base">
              <a:spcBef>
                <a:spcPct val="20000"/>
              </a:spcBef>
              <a:spcAft>
                <a:spcPct val="0"/>
              </a:spcAft>
            </a:pPr>
            <a:r>
              <a:rPr lang="en-US" sz="1000" dirty="0" smtClean="0">
                <a:solidFill>
                  <a:srgbClr val="000000"/>
                </a:solidFill>
                <a:latin typeface="Tahoma" pitchFamily="34" charset="0"/>
                <a:ea typeface="Tahoma" pitchFamily="34" charset="0"/>
                <a:cs typeface="Tahoma" pitchFamily="34" charset="0"/>
              </a:rPr>
              <a:t>Found Book of the Law</a:t>
            </a:r>
          </a:p>
          <a:p>
            <a:pPr fontAlgn="base">
              <a:spcBef>
                <a:spcPct val="20000"/>
              </a:spcBef>
              <a:spcAft>
                <a:spcPct val="0"/>
              </a:spcAft>
            </a:pPr>
            <a:r>
              <a:rPr lang="en-US" sz="1000" dirty="0" smtClean="0">
                <a:solidFill>
                  <a:srgbClr val="000000"/>
                </a:solidFill>
                <a:latin typeface="Tahoma" pitchFamily="34" charset="0"/>
                <a:ea typeface="Tahoma" pitchFamily="34" charset="0"/>
                <a:cs typeface="Tahoma" pitchFamily="34" charset="0"/>
              </a:rPr>
              <a:t>Tore clothes when heard what Law </a:t>
            </a:r>
            <a:r>
              <a:rPr lang="en-US" sz="1000" dirty="0" err="1" smtClean="0">
                <a:solidFill>
                  <a:srgbClr val="000000"/>
                </a:solidFill>
                <a:latin typeface="Tahoma" pitchFamily="34" charset="0"/>
                <a:ea typeface="Tahoma" pitchFamily="34" charset="0"/>
                <a:cs typeface="Tahoma" pitchFamily="34" charset="0"/>
              </a:rPr>
              <a:t>siad</a:t>
            </a:r>
            <a:endParaRPr lang="en-US" sz="1000" dirty="0" smtClean="0">
              <a:solidFill>
                <a:srgbClr val="000000"/>
              </a:solidFill>
              <a:latin typeface="Tahoma" pitchFamily="34" charset="0"/>
              <a:ea typeface="Tahoma" pitchFamily="34" charset="0"/>
              <a:cs typeface="Tahoma" pitchFamily="34" charset="0"/>
            </a:endParaRPr>
          </a:p>
          <a:p>
            <a:pPr fontAlgn="base">
              <a:spcBef>
                <a:spcPct val="20000"/>
              </a:spcBef>
              <a:spcAft>
                <a:spcPct val="0"/>
              </a:spcAft>
            </a:pPr>
            <a:r>
              <a:rPr lang="en-US" sz="1000" dirty="0" smtClean="0">
                <a:solidFill>
                  <a:srgbClr val="000000"/>
                </a:solidFill>
                <a:latin typeface="Tahoma" pitchFamily="34" charset="0"/>
                <a:ea typeface="Tahoma" pitchFamily="34" charset="0"/>
                <a:cs typeface="Tahoma" pitchFamily="34" charset="0"/>
              </a:rPr>
              <a:t>Inquired of the Lord</a:t>
            </a:r>
            <a:endParaRPr lang="en-US" sz="1000" dirty="0">
              <a:solidFill>
                <a:srgbClr val="000000"/>
              </a:solidFill>
              <a:latin typeface="Tahoma" pitchFamily="34" charset="0"/>
              <a:ea typeface="Tahoma" pitchFamily="34" charset="0"/>
              <a:cs typeface="Tahoma" pitchFamily="34" charset="0"/>
            </a:endParaRPr>
          </a:p>
        </p:txBody>
      </p:sp>
      <p:sp>
        <p:nvSpPr>
          <p:cNvPr id="23" name="TextBox 22"/>
          <p:cNvSpPr txBox="1"/>
          <p:nvPr/>
        </p:nvSpPr>
        <p:spPr>
          <a:xfrm>
            <a:off x="7732986" y="3991738"/>
            <a:ext cx="1187355" cy="246221"/>
          </a:xfrm>
          <a:prstGeom prst="rect">
            <a:avLst/>
          </a:prstGeom>
          <a:solidFill>
            <a:srgbClr val="FFFF00"/>
          </a:solidFill>
        </p:spPr>
        <p:txBody>
          <a:bodyPr wrap="square" rtlCol="0">
            <a:spAutoFit/>
          </a:bodyPr>
          <a:lstStyle/>
          <a:p>
            <a:pPr algn="ctr" fontAlgn="base">
              <a:spcBef>
                <a:spcPct val="20000"/>
              </a:spcBef>
              <a:spcAft>
                <a:spcPct val="0"/>
              </a:spcAft>
            </a:pPr>
            <a:r>
              <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Egypt</a:t>
            </a:r>
            <a:endPar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1668613" y="3960372"/>
            <a:ext cx="2200028" cy="400110"/>
          </a:xfrm>
          <a:prstGeom prst="rect">
            <a:avLst/>
          </a:prstGeom>
          <a:solidFill>
            <a:srgbClr val="FFFF00"/>
          </a:solidFill>
        </p:spPr>
        <p:txBody>
          <a:bodyPr wrap="square" rtlCol="0">
            <a:spAutoFit/>
          </a:bodyPr>
          <a:lstStyle/>
          <a:p>
            <a:pPr algn="ctr" fontAlgn="base">
              <a:spcBef>
                <a:spcPct val="20000"/>
              </a:spcBef>
              <a:spcAft>
                <a:spcPct val="0"/>
              </a:spcAft>
            </a:pPr>
            <a:r>
              <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Money collected from people used to repair Temple</a:t>
            </a:r>
            <a:endPar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24"/>
          <p:cNvSpPr txBox="1"/>
          <p:nvPr/>
        </p:nvSpPr>
        <p:spPr>
          <a:xfrm>
            <a:off x="10325942" y="3645111"/>
            <a:ext cx="880281" cy="215444"/>
          </a:xfrm>
          <a:prstGeom prst="rect">
            <a:avLst/>
          </a:prstGeom>
          <a:solidFill>
            <a:schemeClr val="bg1"/>
          </a:solidFill>
        </p:spPr>
        <p:txBody>
          <a:bodyPr wrap="square" rtlCol="0">
            <a:spAutoFit/>
          </a:bodyPr>
          <a:lstStyle/>
          <a:p>
            <a:pPr fontAlgn="base">
              <a:spcBef>
                <a:spcPct val="20000"/>
              </a:spcBef>
              <a:spcAft>
                <a:spcPct val="0"/>
              </a:spcAft>
            </a:pPr>
            <a:r>
              <a:rPr lang="en-US" sz="800" dirty="0">
                <a:solidFill>
                  <a:srgbClr val="0070C0"/>
                </a:solidFill>
                <a:latin typeface="Arial" panose="020B0604020202020204" pitchFamily="34" charset="0"/>
                <a:cs typeface="Arial" panose="020B0604020202020204" pitchFamily="34" charset="0"/>
              </a:rPr>
              <a:t>30:26</a:t>
            </a:r>
          </a:p>
        </p:txBody>
      </p:sp>
    </p:spTree>
    <p:extLst>
      <p:ext uri="{BB962C8B-B14F-4D97-AF65-F5344CB8AC3E}">
        <p14:creationId xmlns:p14="http://schemas.microsoft.com/office/powerpoint/2010/main" val="78136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156" y="651859"/>
            <a:ext cx="1124212" cy="74390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0662" y="3579357"/>
            <a:ext cx="1124212" cy="74390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519" y="1973840"/>
            <a:ext cx="1124212" cy="74390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6222" y="2345791"/>
            <a:ext cx="1124212" cy="743903"/>
          </a:xfrm>
          <a:prstGeom prst="rect">
            <a:avLst/>
          </a:prstGeom>
        </p:spPr>
      </p:pic>
    </p:spTree>
    <p:extLst>
      <p:ext uri="{BB962C8B-B14F-4D97-AF65-F5344CB8AC3E}">
        <p14:creationId xmlns:p14="http://schemas.microsoft.com/office/powerpoint/2010/main" val="30236789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20000"/>
              </a:spcBef>
              <a:spcAft>
                <a:spcPct val="0"/>
              </a:spcAft>
            </a:pPr>
            <a:endParaRPr lang="en-US" sz="2400" dirty="0" smtClean="0">
              <a:solidFill>
                <a:srgbClr val="000000"/>
              </a:solidFill>
            </a:endParaRPr>
          </a:p>
        </p:txBody>
      </p:sp>
      <p:sp>
        <p:nvSpPr>
          <p:cNvPr id="2" name="Title 1"/>
          <p:cNvSpPr>
            <a:spLocks noGrp="1"/>
          </p:cNvSpPr>
          <p:nvPr>
            <p:ph type="title"/>
          </p:nvPr>
        </p:nvSpPr>
        <p:spPr>
          <a:xfrm>
            <a:off x="4158388" y="90707"/>
            <a:ext cx="4985612" cy="719959"/>
          </a:xfrm>
        </p:spPr>
        <p:txBody>
          <a:bodyPr/>
          <a:lstStyle/>
          <a:p>
            <a:r>
              <a:rPr lang="en-US" dirty="0" smtClean="0">
                <a:solidFill>
                  <a:schemeClr val="tx1"/>
                </a:solidFill>
              </a:rPr>
              <a:t>Comparing Offerings</a:t>
            </a:r>
            <a:endParaRPr lang="en-US" dirty="0">
              <a:solidFill>
                <a:schemeClr val="tx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6750" y="4988359"/>
            <a:ext cx="1059698" cy="1769469"/>
          </a:xfrm>
          <a:prstGeom prst="rect">
            <a:avLst/>
          </a:prstGeom>
        </p:spPr>
      </p:pic>
      <p:pic>
        <p:nvPicPr>
          <p:cNvPr id="129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5098" y="4953034"/>
            <a:ext cx="1251372" cy="1986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81777" y="4988359"/>
            <a:ext cx="1158081" cy="1835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6230" y="4923393"/>
            <a:ext cx="1168451" cy="1882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538" y="1305014"/>
            <a:ext cx="1124212" cy="74390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011" y="3026907"/>
            <a:ext cx="2254476" cy="149181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39198"/>
            <a:ext cx="2254476" cy="149181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538" y="581205"/>
            <a:ext cx="1124212" cy="743903"/>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68492" y="3309623"/>
            <a:ext cx="590818" cy="408202"/>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6802" y="2008504"/>
            <a:ext cx="1173333" cy="810667"/>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3004" y="1251074"/>
            <a:ext cx="1173333" cy="810667"/>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6803" y="1238250"/>
            <a:ext cx="1173333" cy="810667"/>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3053" y="2767121"/>
            <a:ext cx="1173333" cy="810667"/>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83196" y="2767122"/>
            <a:ext cx="1173333" cy="810667"/>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1737" y="1973271"/>
            <a:ext cx="1173333" cy="810667"/>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2304" y="547824"/>
            <a:ext cx="1173333" cy="810667"/>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83195" y="3577788"/>
            <a:ext cx="1173333" cy="810667"/>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4040" y="3577789"/>
            <a:ext cx="1173333" cy="810667"/>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7764" y="-1"/>
            <a:ext cx="1173333" cy="810667"/>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76497" y="586239"/>
            <a:ext cx="1173333" cy="810667"/>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6803" y="0"/>
            <a:ext cx="1173333" cy="810667"/>
          </a:xfrm>
          <a:prstGeom prst="rect">
            <a:avLst/>
          </a:prstGeom>
        </p:spPr>
      </p:pic>
      <p:sp>
        <p:nvSpPr>
          <p:cNvPr id="7" name="TextBox 6"/>
          <p:cNvSpPr txBox="1"/>
          <p:nvPr/>
        </p:nvSpPr>
        <p:spPr>
          <a:xfrm>
            <a:off x="248867" y="4388455"/>
            <a:ext cx="1119217" cy="461665"/>
          </a:xfrm>
          <a:prstGeom prst="rect">
            <a:avLst/>
          </a:prstGeom>
          <a:noFill/>
        </p:spPr>
        <p:txBody>
          <a:bodyPr wrap="none" rtlCol="0">
            <a:spAutoFit/>
          </a:bodyPr>
          <a:lstStyle/>
          <a:p>
            <a:pPr algn="ctr" fontAlgn="base">
              <a:spcBef>
                <a:spcPct val="20000"/>
              </a:spcBef>
              <a:spcAft>
                <a:spcPct val="0"/>
              </a:spcAft>
            </a:pPr>
            <a:r>
              <a:rPr lang="en-US"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22,000</a:t>
            </a:r>
            <a:endPar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Box 26"/>
          <p:cNvSpPr txBox="1"/>
          <p:nvPr/>
        </p:nvSpPr>
        <p:spPr>
          <a:xfrm>
            <a:off x="2094465" y="4388456"/>
            <a:ext cx="1194559" cy="461665"/>
          </a:xfrm>
          <a:prstGeom prst="rect">
            <a:avLst/>
          </a:prstGeom>
          <a:noFill/>
        </p:spPr>
        <p:txBody>
          <a:bodyPr wrap="none" rtlCol="0">
            <a:spAutoFit/>
          </a:bodyPr>
          <a:lstStyle/>
          <a:p>
            <a:pPr algn="ctr" fontAlgn="base">
              <a:spcBef>
                <a:spcPct val="20000"/>
              </a:spcBef>
              <a:spcAft>
                <a:spcPct val="0"/>
              </a:spcAft>
            </a:pPr>
            <a:r>
              <a:rPr lang="en-US"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120000</a:t>
            </a:r>
            <a:endPar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5098" y="3717825"/>
            <a:ext cx="1124212" cy="743903"/>
          </a:xfrm>
          <a:prstGeom prst="rect">
            <a:avLst/>
          </a:prstGeom>
        </p:spPr>
      </p:pic>
      <p:sp>
        <p:nvSpPr>
          <p:cNvPr id="8" name="Rectangle 7"/>
          <p:cNvSpPr/>
          <p:nvPr/>
        </p:nvSpPr>
        <p:spPr bwMode="auto">
          <a:xfrm>
            <a:off x="4083740" y="3751326"/>
            <a:ext cx="357036" cy="710402"/>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20000"/>
              </a:spcBef>
              <a:spcAft>
                <a:spcPct val="0"/>
              </a:spcAft>
            </a:pPr>
            <a:endParaRPr lang="en-US" sz="2400" smtClean="0">
              <a:solidFill>
                <a:srgbClr val="000000"/>
              </a:solidFill>
            </a:endParaRPr>
          </a:p>
        </p:txBody>
      </p:sp>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09391" y="2901421"/>
            <a:ext cx="590818" cy="408202"/>
          </a:xfrm>
          <a:prstGeom prst="rect">
            <a:avLst/>
          </a:prstGeom>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7761" y="3309623"/>
            <a:ext cx="590818" cy="408202"/>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2689" y="2901421"/>
            <a:ext cx="590818" cy="408202"/>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38886" y="2615070"/>
            <a:ext cx="590818" cy="408202"/>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16081" y="2563020"/>
            <a:ext cx="590818" cy="408202"/>
          </a:xfrm>
          <a:prstGeom prst="rect">
            <a:avLst/>
          </a:prstGeom>
        </p:spPr>
      </p:pic>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56687" y="2228275"/>
            <a:ext cx="590818" cy="408202"/>
          </a:xfrm>
          <a:prstGeom prst="rect">
            <a:avLst/>
          </a:prstGeom>
        </p:spPr>
      </p:pic>
      <p:sp>
        <p:nvSpPr>
          <p:cNvPr id="36" name="TextBox 35"/>
          <p:cNvSpPr txBox="1"/>
          <p:nvPr/>
        </p:nvSpPr>
        <p:spPr>
          <a:xfrm>
            <a:off x="4020838" y="4461728"/>
            <a:ext cx="1479893" cy="461665"/>
          </a:xfrm>
          <a:prstGeom prst="rect">
            <a:avLst/>
          </a:prstGeom>
          <a:noFill/>
        </p:spPr>
        <p:txBody>
          <a:bodyPr wrap="none" rtlCol="0">
            <a:spAutoFit/>
          </a:bodyPr>
          <a:lstStyle/>
          <a:p>
            <a:pPr algn="ctr" fontAlgn="base">
              <a:spcBef>
                <a:spcPct val="20000"/>
              </a:spcBef>
              <a:spcAft>
                <a:spcPct val="0"/>
              </a:spcAft>
            </a:pPr>
            <a:r>
              <a:rPr lang="en-US"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700/7000</a:t>
            </a:r>
            <a:endPar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3357" y="3161343"/>
            <a:ext cx="1124212" cy="743903"/>
          </a:xfrm>
          <a:prstGeom prst="rect">
            <a:avLst/>
          </a:prstGeom>
        </p:spPr>
      </p:pic>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6470" y="3690855"/>
            <a:ext cx="1124212" cy="743903"/>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3357" y="2582591"/>
            <a:ext cx="1124212" cy="743903"/>
          </a:xfrm>
          <a:prstGeom prst="rect">
            <a:avLst/>
          </a:prstGeom>
        </p:spPr>
      </p:pic>
      <p:sp>
        <p:nvSpPr>
          <p:cNvPr id="40" name="Rectangle 39"/>
          <p:cNvSpPr/>
          <p:nvPr/>
        </p:nvSpPr>
        <p:spPr bwMode="auto">
          <a:xfrm>
            <a:off x="5393356" y="2565791"/>
            <a:ext cx="555219" cy="710402"/>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20000"/>
              </a:spcBef>
              <a:spcAft>
                <a:spcPct val="0"/>
              </a:spcAft>
            </a:pPr>
            <a:endParaRPr lang="en-US" sz="2400" smtClean="0">
              <a:solidFill>
                <a:srgbClr val="000000"/>
              </a:solidFill>
            </a:endParaRPr>
          </a:p>
        </p:txBody>
      </p:sp>
      <p:sp>
        <p:nvSpPr>
          <p:cNvPr id="41" name="TextBox 40"/>
          <p:cNvSpPr txBox="1"/>
          <p:nvPr/>
        </p:nvSpPr>
        <p:spPr>
          <a:xfrm>
            <a:off x="5614422" y="4540856"/>
            <a:ext cx="1816524" cy="461665"/>
          </a:xfrm>
          <a:prstGeom prst="rect">
            <a:avLst/>
          </a:prstGeom>
          <a:noFill/>
        </p:spPr>
        <p:txBody>
          <a:bodyPr wrap="none" rtlCol="0">
            <a:spAutoFit/>
          </a:bodyPr>
          <a:lstStyle/>
          <a:p>
            <a:pPr algn="ctr" fontAlgn="base">
              <a:spcBef>
                <a:spcPct val="20000"/>
              </a:spcBef>
              <a:spcAft>
                <a:spcPct val="0"/>
              </a:spcAft>
            </a:pPr>
            <a:r>
              <a:rPr lang="en-US"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2670/20200</a:t>
            </a:r>
            <a:endPar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5215" y="2565791"/>
            <a:ext cx="590818" cy="408202"/>
          </a:xfrm>
          <a:prstGeom prst="rect">
            <a:avLst/>
          </a:prstGeom>
        </p:spPr>
      </p:pic>
      <p:pic>
        <p:nvPicPr>
          <p:cNvPr id="43" name="Picture 4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53443" y="3657472"/>
            <a:ext cx="1173333" cy="810667"/>
          </a:xfrm>
          <a:prstGeom prst="rect">
            <a:avLst/>
          </a:prstGeom>
        </p:spPr>
      </p:pic>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3958" y="2920992"/>
            <a:ext cx="1173333" cy="810667"/>
          </a:xfrm>
          <a:prstGeom prst="rect">
            <a:avLst/>
          </a:prstGeom>
        </p:spPr>
      </p:pic>
      <p:sp>
        <p:nvSpPr>
          <p:cNvPr id="45" name="Rectangle 44"/>
          <p:cNvSpPr/>
          <p:nvPr/>
        </p:nvSpPr>
        <p:spPr bwMode="auto">
          <a:xfrm>
            <a:off x="6526589" y="2335153"/>
            <a:ext cx="324036" cy="710402"/>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20000"/>
              </a:spcBef>
              <a:spcAft>
                <a:spcPct val="0"/>
              </a:spcAft>
            </a:pPr>
            <a:endParaRPr lang="en-US" sz="2400" smtClean="0">
              <a:solidFill>
                <a:srgbClr val="000000"/>
              </a:solidFill>
            </a:endParaRPr>
          </a:p>
        </p:txBody>
      </p:sp>
      <p:sp>
        <p:nvSpPr>
          <p:cNvPr id="46" name="TextBox 45"/>
          <p:cNvSpPr txBox="1"/>
          <p:nvPr/>
        </p:nvSpPr>
        <p:spPr>
          <a:xfrm>
            <a:off x="7327476" y="4491369"/>
            <a:ext cx="1816524" cy="461665"/>
          </a:xfrm>
          <a:prstGeom prst="rect">
            <a:avLst/>
          </a:prstGeom>
          <a:noFill/>
        </p:spPr>
        <p:txBody>
          <a:bodyPr wrap="none" rtlCol="0">
            <a:spAutoFit/>
          </a:bodyPr>
          <a:lstStyle/>
          <a:p>
            <a:pPr algn="ctr" fontAlgn="base">
              <a:spcBef>
                <a:spcPct val="20000"/>
              </a:spcBef>
              <a:spcAft>
                <a:spcPct val="0"/>
              </a:spcAft>
            </a:pPr>
            <a:r>
              <a:rPr lang="en-US"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3800/37600</a:t>
            </a:r>
            <a:endPar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4124" y="3796953"/>
            <a:ext cx="1124212" cy="743903"/>
          </a:xfrm>
          <a:prstGeom prst="rect">
            <a:avLst/>
          </a:prstGeom>
        </p:spPr>
      </p:pic>
      <p:pic>
        <p:nvPicPr>
          <p:cNvPr id="48" name="Picture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7476" y="2673603"/>
            <a:ext cx="1124212" cy="743903"/>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6243" y="3235656"/>
            <a:ext cx="1124212" cy="743903"/>
          </a:xfrm>
          <a:prstGeom prst="rect">
            <a:avLst/>
          </a:prstGeom>
        </p:spPr>
      </p:pic>
      <p:pic>
        <p:nvPicPr>
          <p:cNvPr id="52" name="Picture 5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83296" y="3772812"/>
            <a:ext cx="1173333" cy="81066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82224" y="3147573"/>
            <a:ext cx="1173333" cy="810667"/>
          </a:xfrm>
          <a:prstGeom prst="rect">
            <a:avLst/>
          </a:prstGeom>
        </p:spPr>
      </p:pic>
      <p:pic>
        <p:nvPicPr>
          <p:cNvPr id="54" name="Picture 5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50586" y="2563020"/>
            <a:ext cx="1173333" cy="810667"/>
          </a:xfrm>
          <a:prstGeom prst="rect">
            <a:avLst/>
          </a:prstGeom>
        </p:spPr>
      </p:pic>
      <p:pic>
        <p:nvPicPr>
          <p:cNvPr id="55" name="Picture 5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50586" y="1956454"/>
            <a:ext cx="1173333" cy="810667"/>
          </a:xfrm>
          <a:prstGeom prst="rect">
            <a:avLst/>
          </a:prstGeom>
        </p:spPr>
      </p:pic>
      <p:sp>
        <p:nvSpPr>
          <p:cNvPr id="56" name="Rectangle 55"/>
          <p:cNvSpPr/>
          <p:nvPr/>
        </p:nvSpPr>
        <p:spPr bwMode="auto">
          <a:xfrm>
            <a:off x="8235738" y="1973271"/>
            <a:ext cx="328767" cy="710402"/>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20000"/>
              </a:spcBef>
              <a:spcAft>
                <a:spcPct val="0"/>
              </a:spcAft>
            </a:pPr>
            <a:endParaRPr lang="en-US" sz="2400" smtClean="0">
              <a:solidFill>
                <a:srgbClr val="000000"/>
              </a:solidFill>
            </a:endParaRPr>
          </a:p>
        </p:txBody>
      </p:sp>
      <p:pic>
        <p:nvPicPr>
          <p:cNvPr id="50" name="Picture 4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3287" y="2073118"/>
            <a:ext cx="1124212" cy="743903"/>
          </a:xfrm>
          <a:prstGeom prst="rect">
            <a:avLst/>
          </a:prstGeom>
        </p:spPr>
      </p:pic>
      <p:sp>
        <p:nvSpPr>
          <p:cNvPr id="51" name="Rectangle 50"/>
          <p:cNvSpPr/>
          <p:nvPr/>
        </p:nvSpPr>
        <p:spPr bwMode="auto">
          <a:xfrm>
            <a:off x="7426776" y="2073118"/>
            <a:ext cx="277609" cy="710402"/>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20000"/>
              </a:spcBef>
              <a:spcAft>
                <a:spcPct val="0"/>
              </a:spcAft>
            </a:pPr>
            <a:endParaRPr lang="en-US" sz="2400" smtClean="0">
              <a:solidFill>
                <a:srgbClr val="000000"/>
              </a:solidFill>
            </a:endParaRPr>
          </a:p>
        </p:txBody>
      </p:sp>
    </p:spTree>
    <p:extLst>
      <p:ext uri="{BB962C8B-B14F-4D97-AF65-F5344CB8AC3E}">
        <p14:creationId xmlns:p14="http://schemas.microsoft.com/office/powerpoint/2010/main" val="20768870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endParaRPr lang="en-US" altLang="en-US"/>
          </a:p>
        </p:txBody>
      </p:sp>
      <p:pic>
        <p:nvPicPr>
          <p:cNvPr id="1331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wn Arrow 3"/>
          <p:cNvSpPr/>
          <p:nvPr/>
        </p:nvSpPr>
        <p:spPr>
          <a:xfrm>
            <a:off x="7188628" y="2679190"/>
            <a:ext cx="254000" cy="485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Tree>
    <p:extLst>
      <p:ext uri="{BB962C8B-B14F-4D97-AF65-F5344CB8AC3E}">
        <p14:creationId xmlns:p14="http://schemas.microsoft.com/office/powerpoint/2010/main" val="2132981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700419" name="Rectangle 3"/>
          <p:cNvSpPr>
            <a:spLocks noGrp="1" noChangeArrowheads="1"/>
          </p:cNvSpPr>
          <p:nvPr>
            <p:ph type="title"/>
          </p:nvPr>
        </p:nvSpPr>
        <p:spPr>
          <a:xfrm>
            <a:off x="685800" y="76200"/>
            <a:ext cx="8001000" cy="723900"/>
          </a:xfrm>
        </p:spPr>
        <p:txBody>
          <a:bodyPr/>
          <a:lstStyle/>
          <a:p>
            <a:pPr eaLnBrk="1" hangingPunct="1">
              <a:defRPr/>
            </a:pPr>
            <a:r>
              <a:rPr lang="en-US" sz="4000" smtClean="0"/>
              <a:t>Josiah’s Early Reform – II Chr 34:3,8</a:t>
            </a:r>
          </a:p>
        </p:txBody>
      </p:sp>
      <p:sp>
        <p:nvSpPr>
          <p:cNvPr id="57348" name="Text Box 4"/>
          <p:cNvSpPr txBox="1">
            <a:spLocks noChangeArrowheads="1"/>
          </p:cNvSpPr>
          <p:nvPr/>
        </p:nvSpPr>
        <p:spPr bwMode="auto">
          <a:xfrm>
            <a:off x="1470025" y="13366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57349" name="Text Box 5"/>
          <p:cNvSpPr txBox="1">
            <a:spLocks noChangeArrowheads="1"/>
          </p:cNvSpPr>
          <p:nvPr/>
        </p:nvSpPr>
        <p:spPr bwMode="auto">
          <a:xfrm>
            <a:off x="628650" y="941388"/>
            <a:ext cx="8001000" cy="466725"/>
          </a:xfrm>
          <a:prstGeom prst="rect">
            <a:avLst/>
          </a:prstGeom>
          <a:solidFill>
            <a:schemeClr val="tx1"/>
          </a:solidFill>
          <a:ln w="9525">
            <a:solidFill>
              <a:srgbClr val="FFFF00"/>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b="1">
                <a:solidFill>
                  <a:srgbClr val="FFFFFF"/>
                </a:solidFill>
              </a:rPr>
              <a:t>What did he begin at age 16?</a:t>
            </a:r>
            <a:endParaRPr lang="en-US" altLang="en-US">
              <a:solidFill>
                <a:srgbClr val="FFFFFF"/>
              </a:solidFill>
            </a:endParaRPr>
          </a:p>
        </p:txBody>
      </p:sp>
      <p:sp>
        <p:nvSpPr>
          <p:cNvPr id="700422" name="Text Box 6"/>
          <p:cNvSpPr txBox="1">
            <a:spLocks noChangeArrowheads="1"/>
          </p:cNvSpPr>
          <p:nvPr/>
        </p:nvSpPr>
        <p:spPr bwMode="auto">
          <a:xfrm>
            <a:off x="609600" y="1449346"/>
            <a:ext cx="8134350" cy="8223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b="1" dirty="0">
                <a:solidFill>
                  <a:srgbClr val="FFFFFF"/>
                </a:solidFill>
              </a:rPr>
              <a:t>2 Chronicles 34 </a:t>
            </a:r>
            <a:r>
              <a:rPr lang="en-US" altLang="en-US" b="1" baseline="30000" dirty="0">
                <a:solidFill>
                  <a:srgbClr val="FFFFFF"/>
                </a:solidFill>
                <a:latin typeface="Default"/>
              </a:rPr>
              <a:t>3</a:t>
            </a:r>
            <a:r>
              <a:rPr lang="en-US" altLang="en-US" b="1" dirty="0">
                <a:solidFill>
                  <a:srgbClr val="FFFFFF"/>
                </a:solidFill>
                <a:latin typeface="Default"/>
              </a:rPr>
              <a:t>For in the eighth year of his reign, while he was yet a boy, he began to seek the God of David his father, </a:t>
            </a:r>
            <a:endParaRPr lang="en-US" altLang="en-US" dirty="0">
              <a:solidFill>
                <a:srgbClr val="FFFFFF"/>
              </a:solidFill>
            </a:endParaRPr>
          </a:p>
        </p:txBody>
      </p:sp>
      <p:sp>
        <p:nvSpPr>
          <p:cNvPr id="700423" name="Text Box 7"/>
          <p:cNvSpPr txBox="1">
            <a:spLocks noChangeArrowheads="1"/>
          </p:cNvSpPr>
          <p:nvPr/>
        </p:nvSpPr>
        <p:spPr bwMode="auto">
          <a:xfrm>
            <a:off x="552450" y="3130550"/>
            <a:ext cx="7867650" cy="11874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b="1">
                <a:solidFill>
                  <a:srgbClr val="FFFFFF"/>
                </a:solidFill>
              </a:rPr>
              <a:t>2 Chronicles 34 </a:t>
            </a:r>
            <a:r>
              <a:rPr lang="en-US" altLang="en-US" b="1" baseline="30000">
                <a:solidFill>
                  <a:srgbClr val="FFFFFF"/>
                </a:solidFill>
                <a:latin typeface="Default"/>
              </a:rPr>
              <a:t>3 </a:t>
            </a:r>
            <a:r>
              <a:rPr lang="en-US" altLang="en-US" b="1">
                <a:solidFill>
                  <a:srgbClr val="FFFFFF"/>
                </a:solidFill>
                <a:latin typeface="Default"/>
              </a:rPr>
              <a:t>…and in the twelfth year he began to purge Judah and Jerusalem of the high places, the Asherim, and the carved and the metal images. </a:t>
            </a:r>
            <a:r>
              <a:rPr lang="en-US" altLang="en-US" b="1">
                <a:solidFill>
                  <a:srgbClr val="FFFFFF"/>
                </a:solidFill>
              </a:rPr>
              <a:t> </a:t>
            </a:r>
            <a:endParaRPr lang="en-US" altLang="en-US">
              <a:solidFill>
                <a:srgbClr val="FFFFFF"/>
              </a:solidFill>
            </a:endParaRPr>
          </a:p>
        </p:txBody>
      </p:sp>
      <p:sp>
        <p:nvSpPr>
          <p:cNvPr id="57352" name="Text Box 8"/>
          <p:cNvSpPr txBox="1">
            <a:spLocks noChangeArrowheads="1"/>
          </p:cNvSpPr>
          <p:nvPr/>
        </p:nvSpPr>
        <p:spPr bwMode="auto">
          <a:xfrm>
            <a:off x="571500" y="2647397"/>
            <a:ext cx="8001000" cy="466725"/>
          </a:xfrm>
          <a:prstGeom prst="rect">
            <a:avLst/>
          </a:prstGeom>
          <a:solidFill>
            <a:schemeClr val="tx1"/>
          </a:solidFill>
          <a:ln w="9525">
            <a:solidFill>
              <a:srgbClr val="FFFF00"/>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b="1">
                <a:solidFill>
                  <a:srgbClr val="FFFFFF"/>
                </a:solidFill>
              </a:rPr>
              <a:t>What did he begin at age 20?</a:t>
            </a:r>
            <a:endParaRPr lang="en-US" altLang="en-US">
              <a:solidFill>
                <a:srgbClr val="FFFFFF"/>
              </a:solidFill>
            </a:endParaRPr>
          </a:p>
        </p:txBody>
      </p:sp>
      <p:sp>
        <p:nvSpPr>
          <p:cNvPr id="57353" name="Text Box 9"/>
          <p:cNvSpPr txBox="1">
            <a:spLocks noChangeArrowheads="1"/>
          </p:cNvSpPr>
          <p:nvPr/>
        </p:nvSpPr>
        <p:spPr bwMode="auto">
          <a:xfrm>
            <a:off x="609600" y="4370388"/>
            <a:ext cx="8001000" cy="466725"/>
          </a:xfrm>
          <a:prstGeom prst="rect">
            <a:avLst/>
          </a:prstGeom>
          <a:solidFill>
            <a:schemeClr val="tx1"/>
          </a:solidFill>
          <a:ln w="9525">
            <a:solidFill>
              <a:srgbClr val="FFFF00"/>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b="1">
                <a:solidFill>
                  <a:srgbClr val="FFFFFF"/>
                </a:solidFill>
              </a:rPr>
              <a:t>What did he begin at age 26?</a:t>
            </a:r>
            <a:endParaRPr lang="en-US" altLang="en-US">
              <a:solidFill>
                <a:srgbClr val="FFFFFF"/>
              </a:solidFill>
            </a:endParaRPr>
          </a:p>
        </p:txBody>
      </p:sp>
      <p:sp>
        <p:nvSpPr>
          <p:cNvPr id="700426" name="Text Box 10"/>
          <p:cNvSpPr txBox="1">
            <a:spLocks noChangeArrowheads="1"/>
          </p:cNvSpPr>
          <p:nvPr/>
        </p:nvSpPr>
        <p:spPr bwMode="auto">
          <a:xfrm>
            <a:off x="590550" y="4965700"/>
            <a:ext cx="7867650" cy="15525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b="1">
                <a:solidFill>
                  <a:srgbClr val="FFFFFF"/>
                </a:solidFill>
              </a:rPr>
              <a:t>2 Chronicles 34 </a:t>
            </a:r>
            <a:r>
              <a:rPr lang="en-US" altLang="en-US" baseline="30000">
                <a:solidFill>
                  <a:srgbClr val="FFFFFF"/>
                </a:solidFill>
                <a:latin typeface="Default"/>
              </a:rPr>
              <a:t>8</a:t>
            </a:r>
            <a:r>
              <a:rPr lang="en-US" altLang="en-US">
                <a:solidFill>
                  <a:srgbClr val="FFFFFF"/>
                </a:solidFill>
                <a:latin typeface="Default"/>
              </a:rPr>
              <a:t>Now in the eighteenth year of his reign, when he had cleansed the land and the house, he sent Shaphan (etc) …to repair the house of the Lord his God. </a:t>
            </a:r>
            <a:r>
              <a:rPr lang="en-US" altLang="en-US">
                <a:solidFill>
                  <a:srgbClr val="FFFFFF"/>
                </a:solidFill>
              </a:rPr>
              <a:t> </a:t>
            </a:r>
            <a:br>
              <a:rPr lang="en-US" altLang="en-US">
                <a:solidFill>
                  <a:srgbClr val="FFFFFF"/>
                </a:solidFill>
              </a:rPr>
            </a:br>
            <a:endParaRPr lang="en-US" altLang="en-US">
              <a:solidFill>
                <a:srgbClr val="FFFFFF"/>
              </a:solidFill>
            </a:endParaRPr>
          </a:p>
        </p:txBody>
      </p:sp>
    </p:spTree>
    <p:extLst>
      <p:ext uri="{BB962C8B-B14F-4D97-AF65-F5344CB8AC3E}">
        <p14:creationId xmlns:p14="http://schemas.microsoft.com/office/powerpoint/2010/main" val="32256670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0422"/>
                                        </p:tgtEl>
                                        <p:attrNameLst>
                                          <p:attrName>style.visibility</p:attrName>
                                        </p:attrNameLst>
                                      </p:cBhvr>
                                      <p:to>
                                        <p:strVal val="visible"/>
                                      </p:to>
                                    </p:set>
                                    <p:animEffect transition="in" filter="dissolve">
                                      <p:cBhvr>
                                        <p:cTn id="7" dur="500"/>
                                        <p:tgtEl>
                                          <p:spTgt spid="7004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00423"/>
                                        </p:tgtEl>
                                        <p:attrNameLst>
                                          <p:attrName>style.visibility</p:attrName>
                                        </p:attrNameLst>
                                      </p:cBhvr>
                                      <p:to>
                                        <p:strVal val="visible"/>
                                      </p:to>
                                    </p:set>
                                    <p:animEffect transition="in" filter="dissolve">
                                      <p:cBhvr>
                                        <p:cTn id="12" dur="500"/>
                                        <p:tgtEl>
                                          <p:spTgt spid="7004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00426"/>
                                        </p:tgtEl>
                                        <p:attrNameLst>
                                          <p:attrName>style.visibility</p:attrName>
                                        </p:attrNameLst>
                                      </p:cBhvr>
                                      <p:to>
                                        <p:strVal val="visible"/>
                                      </p:to>
                                    </p:set>
                                    <p:animEffect transition="in" filter="dissolve">
                                      <p:cBhvr>
                                        <p:cTn id="17" dur="500"/>
                                        <p:tgtEl>
                                          <p:spTgt spid="700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0422" grpId="0" animBg="1" autoUpdateAnimBg="0"/>
      <p:bldP spid="700423" grpId="0" animBg="1" autoUpdateAnimBg="0"/>
      <p:bldP spid="700426"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7"/>
          <p:cNvSpPr>
            <a:spLocks noChangeArrowheads="1"/>
          </p:cNvSpPr>
          <p:nvPr/>
        </p:nvSpPr>
        <p:spPr bwMode="auto">
          <a:xfrm>
            <a:off x="5162550" y="0"/>
            <a:ext cx="3981450" cy="685800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702468" name="AutoShape 4"/>
          <p:cNvSpPr>
            <a:spLocks noChangeArrowheads="1"/>
          </p:cNvSpPr>
          <p:nvPr/>
        </p:nvSpPr>
        <p:spPr bwMode="auto">
          <a:xfrm>
            <a:off x="7670800" y="1371600"/>
            <a:ext cx="127000" cy="152400"/>
          </a:xfrm>
          <a:prstGeom prst="star5">
            <a:avLst/>
          </a:prstGeom>
          <a:solidFill>
            <a:srgbClr val="FF00FF"/>
          </a:solidFill>
          <a:ln w="9525">
            <a:solidFill>
              <a:schemeClr val="tx1"/>
            </a:solidFill>
            <a:miter lim="800000"/>
            <a:headEnd/>
            <a:tailEnd/>
          </a:ln>
          <a:effectLst/>
        </p:spPr>
        <p:txBody>
          <a:bodyPr wrap="none" anchor="ctr"/>
          <a:lstStyle/>
          <a:p>
            <a:pPr algn="ctr" fontAlgn="base">
              <a:spcBef>
                <a:spcPct val="20000"/>
              </a:spcBef>
              <a:spcAft>
                <a:spcPct val="0"/>
              </a:spcAft>
              <a:defRPr/>
            </a:pPr>
            <a:endParaRPr lang="en-US" sz="2400">
              <a:solidFill>
                <a:srgbClr val="000000"/>
              </a:solidFill>
            </a:endParaRPr>
          </a:p>
        </p:txBody>
      </p:sp>
      <p:sp>
        <p:nvSpPr>
          <p:cNvPr id="702469" name="Rectangle 5"/>
          <p:cNvSpPr>
            <a:spLocks noGrp="1" noChangeArrowheads="1"/>
          </p:cNvSpPr>
          <p:nvPr>
            <p:ph type="title"/>
          </p:nvPr>
        </p:nvSpPr>
        <p:spPr>
          <a:xfrm>
            <a:off x="5438775" y="219075"/>
            <a:ext cx="3705225" cy="1657350"/>
          </a:xfrm>
          <a:solidFill>
            <a:schemeClr val="tx1"/>
          </a:solidFill>
        </p:spPr>
        <p:txBody>
          <a:bodyPr/>
          <a:lstStyle/>
          <a:p>
            <a:pPr algn="ctr" eaLnBrk="1" hangingPunct="1">
              <a:defRPr/>
            </a:pPr>
            <a:r>
              <a:rPr lang="en-US" sz="3600" smtClean="0">
                <a:effectLst>
                  <a:outerShdw blurRad="38100" dist="38100" dir="2700000" algn="tl">
                    <a:srgbClr val="FFFFFF"/>
                  </a:outerShdw>
                </a:effectLst>
              </a:rPr>
              <a:t>Josiah’s breaks altars in Israel </a:t>
            </a:r>
          </a:p>
        </p:txBody>
      </p:sp>
      <p:sp>
        <p:nvSpPr>
          <p:cNvPr id="58373" name="Text Box 26"/>
          <p:cNvSpPr txBox="1">
            <a:spLocks noChangeArrowheads="1"/>
          </p:cNvSpPr>
          <p:nvPr/>
        </p:nvSpPr>
        <p:spPr bwMode="auto">
          <a:xfrm>
            <a:off x="5695950" y="2038350"/>
            <a:ext cx="3448050" cy="46640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sz="2000" b="1">
                <a:solidFill>
                  <a:srgbClr val="FFFFFF"/>
                </a:solidFill>
              </a:rPr>
              <a:t>2 Chronicles 34</a:t>
            </a:r>
          </a:p>
          <a:p>
            <a:pPr eaLnBrk="1" fontAlgn="base" hangingPunct="1">
              <a:spcBef>
                <a:spcPct val="50000"/>
              </a:spcBef>
              <a:spcAft>
                <a:spcPct val="0"/>
              </a:spcAft>
            </a:pPr>
            <a:r>
              <a:rPr lang="en-US" altLang="en-US" sz="2000" baseline="30000">
                <a:solidFill>
                  <a:srgbClr val="FFFFFF"/>
                </a:solidFill>
                <a:latin typeface="Default"/>
              </a:rPr>
              <a:t>6</a:t>
            </a:r>
            <a:r>
              <a:rPr lang="en-US" altLang="en-US" sz="2000">
                <a:solidFill>
                  <a:srgbClr val="FFFFFF"/>
                </a:solidFill>
                <a:latin typeface="Default"/>
              </a:rPr>
              <a:t>And in the cities of </a:t>
            </a:r>
            <a:r>
              <a:rPr lang="en-US" altLang="en-US" sz="2000" u="sng">
                <a:solidFill>
                  <a:srgbClr val="FFFF00"/>
                </a:solidFill>
                <a:latin typeface="Default"/>
              </a:rPr>
              <a:t>Manasseh</a:t>
            </a:r>
            <a:r>
              <a:rPr lang="en-US" altLang="en-US" sz="2000">
                <a:solidFill>
                  <a:srgbClr val="FFFFFF"/>
                </a:solidFill>
                <a:latin typeface="Default"/>
              </a:rPr>
              <a:t>, </a:t>
            </a:r>
            <a:r>
              <a:rPr lang="en-US" altLang="en-US" sz="2000" u="sng">
                <a:solidFill>
                  <a:srgbClr val="FFFF00"/>
                </a:solidFill>
                <a:latin typeface="Default"/>
              </a:rPr>
              <a:t>Ephraim</a:t>
            </a:r>
            <a:r>
              <a:rPr lang="en-US" altLang="en-US" sz="2000">
                <a:solidFill>
                  <a:srgbClr val="FFFFFF"/>
                </a:solidFill>
                <a:latin typeface="Default"/>
              </a:rPr>
              <a:t>, and </a:t>
            </a:r>
            <a:r>
              <a:rPr lang="en-US" altLang="en-US" sz="2000" u="sng">
                <a:solidFill>
                  <a:srgbClr val="FFFF00"/>
                </a:solidFill>
                <a:latin typeface="Default"/>
              </a:rPr>
              <a:t>Simeon</a:t>
            </a:r>
            <a:r>
              <a:rPr lang="en-US" altLang="en-US" sz="2000">
                <a:solidFill>
                  <a:srgbClr val="FFFFFF"/>
                </a:solidFill>
                <a:latin typeface="Default"/>
              </a:rPr>
              <a:t>, and as far as </a:t>
            </a:r>
            <a:r>
              <a:rPr lang="en-US" altLang="en-US" sz="2000" u="sng">
                <a:solidFill>
                  <a:srgbClr val="FFFF00"/>
                </a:solidFill>
                <a:latin typeface="Default"/>
              </a:rPr>
              <a:t>Naphtali</a:t>
            </a:r>
            <a:r>
              <a:rPr lang="en-US" altLang="en-US" sz="2000">
                <a:solidFill>
                  <a:srgbClr val="FFFFFF"/>
                </a:solidFill>
                <a:latin typeface="Default"/>
              </a:rPr>
              <a:t>, in their ruins all around, </a:t>
            </a:r>
            <a:r>
              <a:rPr lang="en-US" altLang="en-US" sz="2000">
                <a:solidFill>
                  <a:srgbClr val="FFFFFF"/>
                </a:solidFill>
              </a:rPr>
              <a:t> </a:t>
            </a:r>
          </a:p>
          <a:p>
            <a:pPr eaLnBrk="1" fontAlgn="base" hangingPunct="1">
              <a:spcBef>
                <a:spcPct val="50000"/>
              </a:spcBef>
              <a:spcAft>
                <a:spcPct val="0"/>
              </a:spcAft>
            </a:pPr>
            <a:r>
              <a:rPr lang="en-US" altLang="en-US" sz="2000" baseline="30000">
                <a:solidFill>
                  <a:srgbClr val="FFFFFF"/>
                </a:solidFill>
                <a:latin typeface="Default"/>
              </a:rPr>
              <a:t>7</a:t>
            </a:r>
            <a:r>
              <a:rPr lang="en-US" altLang="en-US" sz="2000">
                <a:solidFill>
                  <a:srgbClr val="FFFFFF"/>
                </a:solidFill>
                <a:latin typeface="Default"/>
              </a:rPr>
              <a:t>he broke down the altars and beat the Asherim and the images into powder and cut down all the incense altars throughout all the land of Israel. Then he returned to Jerusalem.</a:t>
            </a:r>
            <a:r>
              <a:rPr lang="en-US" altLang="en-US" sz="2000">
                <a:solidFill>
                  <a:srgbClr val="FFFFFF"/>
                </a:solidFill>
              </a:rPr>
              <a:t> </a:t>
            </a:r>
            <a:br>
              <a:rPr lang="en-US" altLang="en-US" sz="2000">
                <a:solidFill>
                  <a:srgbClr val="FFFFFF"/>
                </a:solidFill>
              </a:rPr>
            </a:br>
            <a:r>
              <a:rPr lang="en-US" altLang="en-US" sz="2000">
                <a:solidFill>
                  <a:srgbClr val="FFFFFF"/>
                </a:solidFill>
              </a:rPr>
              <a:t/>
            </a:r>
            <a:br>
              <a:rPr lang="en-US" altLang="en-US" sz="2000">
                <a:solidFill>
                  <a:srgbClr val="FFFFFF"/>
                </a:solidFill>
              </a:rPr>
            </a:br>
            <a:endParaRPr lang="en-US" altLang="en-US" sz="2000">
              <a:solidFill>
                <a:srgbClr val="FFFFFF"/>
              </a:solidFill>
            </a:endParaRPr>
          </a:p>
        </p:txBody>
      </p:sp>
      <p:pic>
        <p:nvPicPr>
          <p:cNvPr id="58374" name="Picture 3" descr="Palestine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0"/>
            <a:ext cx="4957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Rectangle 6"/>
          <p:cNvSpPr>
            <a:spLocks noChangeArrowheads="1"/>
          </p:cNvSpPr>
          <p:nvPr/>
        </p:nvSpPr>
        <p:spPr bwMode="auto">
          <a:xfrm>
            <a:off x="1585913" y="-628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58376" name="Text Box 7"/>
          <p:cNvSpPr txBox="1">
            <a:spLocks noChangeArrowheads="1"/>
          </p:cNvSpPr>
          <p:nvPr/>
        </p:nvSpPr>
        <p:spPr bwMode="auto">
          <a:xfrm>
            <a:off x="1663700" y="4687888"/>
            <a:ext cx="1047750" cy="2206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400" b="1">
                <a:solidFill>
                  <a:srgbClr val="FFFF00"/>
                </a:solidFill>
                <a:latin typeface="Arial" pitchFamily="34" charset="0"/>
              </a:rPr>
              <a:t>Jerusalem</a:t>
            </a:r>
          </a:p>
        </p:txBody>
      </p:sp>
      <p:sp>
        <p:nvSpPr>
          <p:cNvPr id="58377" name="Text Box 8"/>
          <p:cNvSpPr txBox="1">
            <a:spLocks noChangeArrowheads="1"/>
          </p:cNvSpPr>
          <p:nvPr/>
        </p:nvSpPr>
        <p:spPr bwMode="auto">
          <a:xfrm>
            <a:off x="1139825" y="1616075"/>
            <a:ext cx="457200"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600" b="1">
                <a:solidFill>
                  <a:srgbClr val="000000"/>
                </a:solidFill>
                <a:latin typeface="Arial" pitchFamily="34" charset="0"/>
              </a:rPr>
              <a:t>Jericho</a:t>
            </a:r>
          </a:p>
        </p:txBody>
      </p:sp>
      <p:sp>
        <p:nvSpPr>
          <p:cNvPr id="58378" name="Oval 9"/>
          <p:cNvSpPr>
            <a:spLocks noChangeArrowheads="1"/>
          </p:cNvSpPr>
          <p:nvPr/>
        </p:nvSpPr>
        <p:spPr bwMode="auto">
          <a:xfrm>
            <a:off x="1344613" y="1709738"/>
            <a:ext cx="17462" cy="19050"/>
          </a:xfrm>
          <a:prstGeom prst="ellipse">
            <a:avLst/>
          </a:prstGeom>
          <a:solidFill>
            <a:srgbClr val="000000"/>
          </a:solidFill>
          <a:ln w="9525">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702474" name="AutoShape 10"/>
          <p:cNvSpPr>
            <a:spLocks noChangeArrowheads="1"/>
          </p:cNvSpPr>
          <p:nvPr/>
        </p:nvSpPr>
        <p:spPr bwMode="auto">
          <a:xfrm>
            <a:off x="2752725" y="4654550"/>
            <a:ext cx="127000" cy="152400"/>
          </a:xfrm>
          <a:prstGeom prst="star5">
            <a:avLst/>
          </a:prstGeom>
          <a:solidFill>
            <a:schemeClr val="hlink"/>
          </a:solidFill>
          <a:ln w="9525">
            <a:solidFill>
              <a:schemeClr val="tx1"/>
            </a:solidFill>
            <a:miter lim="800000"/>
            <a:headEnd/>
            <a:tailEnd/>
          </a:ln>
          <a:effectLst/>
        </p:spPr>
        <p:txBody>
          <a:bodyPr wrap="none" anchor="ctr"/>
          <a:lstStyle/>
          <a:p>
            <a:pPr algn="ctr" fontAlgn="base">
              <a:spcBef>
                <a:spcPct val="20000"/>
              </a:spcBef>
              <a:spcAft>
                <a:spcPct val="0"/>
              </a:spcAft>
              <a:defRPr/>
            </a:pPr>
            <a:endParaRPr lang="en-US" sz="2400">
              <a:solidFill>
                <a:srgbClr val="000000"/>
              </a:solidFill>
            </a:endParaRPr>
          </a:p>
        </p:txBody>
      </p:sp>
      <p:sp>
        <p:nvSpPr>
          <p:cNvPr id="58380" name="Text Box 11"/>
          <p:cNvSpPr txBox="1">
            <a:spLocks noChangeArrowheads="1"/>
          </p:cNvSpPr>
          <p:nvPr/>
        </p:nvSpPr>
        <p:spPr bwMode="auto">
          <a:xfrm>
            <a:off x="1479550" y="5022850"/>
            <a:ext cx="13652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50000"/>
              </a:spcBef>
              <a:spcAft>
                <a:spcPct val="0"/>
              </a:spcAft>
            </a:pPr>
            <a:r>
              <a:rPr lang="en-US" altLang="en-US" sz="2800" b="1">
                <a:solidFill>
                  <a:srgbClr val="000000"/>
                </a:solidFill>
                <a:latin typeface="Tempus Sans ITC" pitchFamily="82" charset="0"/>
              </a:rPr>
              <a:t>Judah</a:t>
            </a:r>
          </a:p>
        </p:txBody>
      </p:sp>
      <p:sp>
        <p:nvSpPr>
          <p:cNvPr id="58381" name="Freeform 12"/>
          <p:cNvSpPr>
            <a:spLocks/>
          </p:cNvSpPr>
          <p:nvPr/>
        </p:nvSpPr>
        <p:spPr bwMode="auto">
          <a:xfrm>
            <a:off x="1408113" y="4238625"/>
            <a:ext cx="1901825" cy="1958975"/>
          </a:xfrm>
          <a:custGeom>
            <a:avLst/>
            <a:gdLst>
              <a:gd name="T0" fmla="*/ 91 w 1198"/>
              <a:gd name="T1" fmla="*/ 429 h 1234"/>
              <a:gd name="T2" fmla="*/ 0 w 1198"/>
              <a:gd name="T3" fmla="*/ 676 h 1234"/>
              <a:gd name="T4" fmla="*/ 174 w 1198"/>
              <a:gd name="T5" fmla="*/ 1060 h 1234"/>
              <a:gd name="T6" fmla="*/ 704 w 1198"/>
              <a:gd name="T7" fmla="*/ 1234 h 1234"/>
              <a:gd name="T8" fmla="*/ 960 w 1198"/>
              <a:gd name="T9" fmla="*/ 1197 h 1234"/>
              <a:gd name="T10" fmla="*/ 987 w 1198"/>
              <a:gd name="T11" fmla="*/ 1005 h 1234"/>
              <a:gd name="T12" fmla="*/ 996 w 1198"/>
              <a:gd name="T13" fmla="*/ 905 h 1234"/>
              <a:gd name="T14" fmla="*/ 996 w 1198"/>
              <a:gd name="T15" fmla="*/ 695 h 1234"/>
              <a:gd name="T16" fmla="*/ 1015 w 1198"/>
              <a:gd name="T17" fmla="*/ 493 h 1234"/>
              <a:gd name="T18" fmla="*/ 1097 w 1198"/>
              <a:gd name="T19" fmla="*/ 375 h 1234"/>
              <a:gd name="T20" fmla="*/ 1143 w 1198"/>
              <a:gd name="T21" fmla="*/ 292 h 1234"/>
              <a:gd name="T22" fmla="*/ 1198 w 1198"/>
              <a:gd name="T23" fmla="*/ 301 h 1234"/>
              <a:gd name="T24" fmla="*/ 1170 w 1198"/>
              <a:gd name="T25" fmla="*/ 164 h 1234"/>
              <a:gd name="T26" fmla="*/ 1179 w 1198"/>
              <a:gd name="T27" fmla="*/ 109 h 1234"/>
              <a:gd name="T28" fmla="*/ 1097 w 1198"/>
              <a:gd name="T29" fmla="*/ 45 h 1234"/>
              <a:gd name="T30" fmla="*/ 978 w 1198"/>
              <a:gd name="T31" fmla="*/ 36 h 1234"/>
              <a:gd name="T32" fmla="*/ 795 w 1198"/>
              <a:gd name="T33" fmla="*/ 0 h 1234"/>
              <a:gd name="T34" fmla="*/ 539 w 1198"/>
              <a:gd name="T35" fmla="*/ 0 h 1234"/>
              <a:gd name="T36" fmla="*/ 329 w 1198"/>
              <a:gd name="T37" fmla="*/ 64 h 1234"/>
              <a:gd name="T38" fmla="*/ 183 w 1198"/>
              <a:gd name="T39" fmla="*/ 173 h 1234"/>
              <a:gd name="T40" fmla="*/ 119 w 1198"/>
              <a:gd name="T41" fmla="*/ 292 h 1234"/>
              <a:gd name="T42" fmla="*/ 91 w 1198"/>
              <a:gd name="T43" fmla="*/ 429 h 12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98"/>
              <a:gd name="T67" fmla="*/ 0 h 1234"/>
              <a:gd name="T68" fmla="*/ 1198 w 1198"/>
              <a:gd name="T69" fmla="*/ 1234 h 12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98" h="1234">
                <a:moveTo>
                  <a:pt x="91" y="429"/>
                </a:moveTo>
                <a:lnTo>
                  <a:pt x="0" y="676"/>
                </a:lnTo>
                <a:lnTo>
                  <a:pt x="174" y="1060"/>
                </a:lnTo>
                <a:lnTo>
                  <a:pt x="704" y="1234"/>
                </a:lnTo>
                <a:lnTo>
                  <a:pt x="960" y="1197"/>
                </a:lnTo>
                <a:lnTo>
                  <a:pt x="987" y="1005"/>
                </a:lnTo>
                <a:lnTo>
                  <a:pt x="996" y="905"/>
                </a:lnTo>
                <a:lnTo>
                  <a:pt x="996" y="695"/>
                </a:lnTo>
                <a:lnTo>
                  <a:pt x="1015" y="493"/>
                </a:lnTo>
                <a:lnTo>
                  <a:pt x="1097" y="375"/>
                </a:lnTo>
                <a:lnTo>
                  <a:pt x="1143" y="292"/>
                </a:lnTo>
                <a:lnTo>
                  <a:pt x="1198" y="301"/>
                </a:lnTo>
                <a:lnTo>
                  <a:pt x="1170" y="164"/>
                </a:lnTo>
                <a:lnTo>
                  <a:pt x="1179" y="109"/>
                </a:lnTo>
                <a:lnTo>
                  <a:pt x="1097" y="45"/>
                </a:lnTo>
                <a:lnTo>
                  <a:pt x="978" y="36"/>
                </a:lnTo>
                <a:lnTo>
                  <a:pt x="795" y="0"/>
                </a:lnTo>
                <a:lnTo>
                  <a:pt x="539" y="0"/>
                </a:lnTo>
                <a:lnTo>
                  <a:pt x="329" y="64"/>
                </a:lnTo>
                <a:lnTo>
                  <a:pt x="183" y="173"/>
                </a:lnTo>
                <a:lnTo>
                  <a:pt x="119" y="292"/>
                </a:lnTo>
                <a:lnTo>
                  <a:pt x="91" y="429"/>
                </a:lnTo>
                <a:close/>
              </a:path>
            </a:pathLst>
          </a:custGeom>
          <a:noFill/>
          <a:ln w="50800"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wrap="none"/>
          <a:lstStyle/>
          <a:p>
            <a:pPr algn="ctr" fontAlgn="base">
              <a:spcBef>
                <a:spcPct val="20000"/>
              </a:spcBef>
              <a:spcAft>
                <a:spcPct val="0"/>
              </a:spcAft>
            </a:pPr>
            <a:endParaRPr lang="en-US" sz="2400">
              <a:solidFill>
                <a:srgbClr val="000000"/>
              </a:solidFill>
            </a:endParaRPr>
          </a:p>
        </p:txBody>
      </p:sp>
      <p:sp>
        <p:nvSpPr>
          <p:cNvPr id="58382" name="Text Box 13"/>
          <p:cNvSpPr txBox="1">
            <a:spLocks noChangeArrowheads="1"/>
          </p:cNvSpPr>
          <p:nvPr/>
        </p:nvSpPr>
        <p:spPr bwMode="auto">
          <a:xfrm>
            <a:off x="1868488" y="3690938"/>
            <a:ext cx="1365250" cy="466725"/>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50000"/>
              </a:spcBef>
              <a:spcAft>
                <a:spcPct val="0"/>
              </a:spcAft>
            </a:pPr>
            <a:r>
              <a:rPr lang="en-US" altLang="en-US" b="1" i="1">
                <a:solidFill>
                  <a:srgbClr val="000000"/>
                </a:solidFill>
                <a:latin typeface="Tempus Sans ITC" pitchFamily="82" charset="0"/>
              </a:rPr>
              <a:t>Ephraim</a:t>
            </a:r>
          </a:p>
        </p:txBody>
      </p:sp>
      <p:sp>
        <p:nvSpPr>
          <p:cNvPr id="58383" name="Text Box 14"/>
          <p:cNvSpPr txBox="1">
            <a:spLocks noChangeArrowheads="1"/>
          </p:cNvSpPr>
          <p:nvPr/>
        </p:nvSpPr>
        <p:spPr bwMode="auto">
          <a:xfrm rot="-846345">
            <a:off x="1879600" y="3179763"/>
            <a:ext cx="1555750" cy="466725"/>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50000"/>
              </a:spcBef>
              <a:spcAft>
                <a:spcPct val="0"/>
              </a:spcAft>
            </a:pPr>
            <a:r>
              <a:rPr lang="en-US" altLang="en-US" b="1" i="1">
                <a:solidFill>
                  <a:srgbClr val="000000"/>
                </a:solidFill>
                <a:latin typeface="Tempus Sans ITC" pitchFamily="82" charset="0"/>
              </a:rPr>
              <a:t>Manasseh</a:t>
            </a:r>
          </a:p>
        </p:txBody>
      </p:sp>
      <p:sp>
        <p:nvSpPr>
          <p:cNvPr id="702479" name="Text Box 15"/>
          <p:cNvSpPr txBox="1">
            <a:spLocks noChangeArrowheads="1"/>
          </p:cNvSpPr>
          <p:nvPr/>
        </p:nvSpPr>
        <p:spPr bwMode="auto">
          <a:xfrm rot="-4683410">
            <a:off x="2403476" y="1004887"/>
            <a:ext cx="1555750" cy="466725"/>
          </a:xfrm>
          <a:prstGeom prst="rect">
            <a:avLst/>
          </a:prstGeom>
          <a:solidFill>
            <a:schemeClr val="bg1"/>
          </a:solidFill>
          <a:ln w="9525">
            <a:solidFill>
              <a:srgbClr val="003399"/>
            </a:solidFill>
            <a:miter lim="800000"/>
            <a:headEnd/>
            <a:tailEnd/>
          </a:ln>
          <a:effectLst/>
        </p:spPr>
        <p:txBody>
          <a:bodyPr>
            <a:spAutoFit/>
          </a:bodyPr>
          <a:lstStyle/>
          <a:p>
            <a:pPr algn="ctr" fontAlgn="base">
              <a:spcBef>
                <a:spcPct val="50000"/>
              </a:spcBef>
              <a:spcAft>
                <a:spcPct val="0"/>
              </a:spcAft>
              <a:defRPr/>
            </a:pPr>
            <a:r>
              <a:rPr lang="en-US" sz="2400" i="1">
                <a:solidFill>
                  <a:srgbClr val="000000"/>
                </a:solidFill>
                <a:effectLst>
                  <a:outerShdw blurRad="38100" dist="38100" dir="2700000" algn="tl">
                    <a:srgbClr val="C0C0C0"/>
                  </a:outerShdw>
                </a:effectLst>
                <a:latin typeface="Tempus Sans ITC" pitchFamily="82" charset="0"/>
              </a:rPr>
              <a:t>Naphtali</a:t>
            </a:r>
          </a:p>
        </p:txBody>
      </p:sp>
      <p:sp>
        <p:nvSpPr>
          <p:cNvPr id="58385" name="AutoShape 21"/>
          <p:cNvSpPr>
            <a:spLocks noChangeArrowheads="1"/>
          </p:cNvSpPr>
          <p:nvPr/>
        </p:nvSpPr>
        <p:spPr bwMode="auto">
          <a:xfrm flipH="1" flipV="1">
            <a:off x="2019300" y="5792788"/>
            <a:ext cx="101600" cy="215900"/>
          </a:xfrm>
          <a:prstGeom prst="diamond">
            <a:avLst/>
          </a:prstGeom>
          <a:solidFill>
            <a:srgbClr val="003399"/>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58386" name="AutoShape 22"/>
          <p:cNvSpPr>
            <a:spLocks noChangeArrowheads="1"/>
          </p:cNvSpPr>
          <p:nvPr/>
        </p:nvSpPr>
        <p:spPr bwMode="auto">
          <a:xfrm flipH="1" flipV="1">
            <a:off x="3506788" y="1111250"/>
            <a:ext cx="101600" cy="215900"/>
          </a:xfrm>
          <a:prstGeom prst="diamond">
            <a:avLst/>
          </a:prstGeom>
          <a:solidFill>
            <a:srgbClr val="003399"/>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58387" name="Text Box 23"/>
          <p:cNvSpPr txBox="1">
            <a:spLocks noChangeArrowheads="1"/>
          </p:cNvSpPr>
          <p:nvPr/>
        </p:nvSpPr>
        <p:spPr bwMode="auto">
          <a:xfrm>
            <a:off x="3662363" y="998538"/>
            <a:ext cx="1047750" cy="220662"/>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fontAlgn="base">
              <a:spcBef>
                <a:spcPct val="0"/>
              </a:spcBef>
              <a:spcAft>
                <a:spcPct val="0"/>
              </a:spcAft>
            </a:pPr>
            <a:r>
              <a:rPr lang="en-US" altLang="en-US" sz="1400" b="1">
                <a:solidFill>
                  <a:srgbClr val="FFFF00"/>
                </a:solidFill>
                <a:latin typeface="Arial" pitchFamily="34" charset="0"/>
              </a:rPr>
              <a:t>Dan</a:t>
            </a:r>
          </a:p>
        </p:txBody>
      </p:sp>
      <p:sp>
        <p:nvSpPr>
          <p:cNvPr id="58388" name="Text Box 24"/>
          <p:cNvSpPr txBox="1">
            <a:spLocks noChangeArrowheads="1"/>
          </p:cNvSpPr>
          <p:nvPr/>
        </p:nvSpPr>
        <p:spPr bwMode="auto">
          <a:xfrm>
            <a:off x="1574800" y="6100763"/>
            <a:ext cx="1047750" cy="220662"/>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fontAlgn="base">
              <a:spcBef>
                <a:spcPct val="0"/>
              </a:spcBef>
              <a:spcAft>
                <a:spcPct val="0"/>
              </a:spcAft>
            </a:pPr>
            <a:r>
              <a:rPr lang="en-US" altLang="en-US" sz="1400" b="1">
                <a:solidFill>
                  <a:srgbClr val="FFFF00"/>
                </a:solidFill>
                <a:latin typeface="Arial" pitchFamily="34" charset="0"/>
              </a:rPr>
              <a:t>Beersheba</a:t>
            </a:r>
          </a:p>
        </p:txBody>
      </p:sp>
      <p:sp>
        <p:nvSpPr>
          <p:cNvPr id="58389" name="Text Box 25"/>
          <p:cNvSpPr txBox="1">
            <a:spLocks noChangeArrowheads="1"/>
          </p:cNvSpPr>
          <p:nvPr/>
        </p:nvSpPr>
        <p:spPr bwMode="auto">
          <a:xfrm>
            <a:off x="2230438" y="5538788"/>
            <a:ext cx="1365250" cy="466725"/>
          </a:xfrm>
          <a:prstGeom prst="rect">
            <a:avLst/>
          </a:prstGeom>
          <a:solidFill>
            <a:schemeClr val="bg1"/>
          </a:solidFill>
          <a:ln w="9525">
            <a:solidFill>
              <a:srgbClr val="003399"/>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50000"/>
              </a:spcBef>
              <a:spcAft>
                <a:spcPct val="0"/>
              </a:spcAft>
            </a:pPr>
            <a:r>
              <a:rPr lang="en-US" altLang="en-US" b="1" i="1">
                <a:solidFill>
                  <a:srgbClr val="000000"/>
                </a:solidFill>
                <a:latin typeface="Tempus Sans ITC" pitchFamily="82" charset="0"/>
              </a:rPr>
              <a:t>Simeon</a:t>
            </a:r>
          </a:p>
        </p:txBody>
      </p:sp>
      <p:sp>
        <p:nvSpPr>
          <p:cNvPr id="58390" name="Text Box 28"/>
          <p:cNvSpPr txBox="1">
            <a:spLocks noChangeArrowheads="1"/>
          </p:cNvSpPr>
          <p:nvPr/>
        </p:nvSpPr>
        <p:spPr bwMode="auto">
          <a:xfrm>
            <a:off x="2976563" y="4294188"/>
            <a:ext cx="1047750" cy="220662"/>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fontAlgn="base">
              <a:spcBef>
                <a:spcPct val="0"/>
              </a:spcBef>
              <a:spcAft>
                <a:spcPct val="0"/>
              </a:spcAft>
            </a:pPr>
            <a:r>
              <a:rPr lang="en-US" altLang="en-US" sz="1400" b="1">
                <a:solidFill>
                  <a:srgbClr val="FFFF00"/>
                </a:solidFill>
                <a:latin typeface="Arial" pitchFamily="34" charset="0"/>
              </a:rPr>
              <a:t>Geba</a:t>
            </a:r>
          </a:p>
        </p:txBody>
      </p:sp>
      <p:sp>
        <p:nvSpPr>
          <p:cNvPr id="58391" name="AutoShape 29"/>
          <p:cNvSpPr>
            <a:spLocks noChangeArrowheads="1"/>
          </p:cNvSpPr>
          <p:nvPr/>
        </p:nvSpPr>
        <p:spPr bwMode="auto">
          <a:xfrm flipH="1" flipV="1">
            <a:off x="2744788" y="4197350"/>
            <a:ext cx="101600" cy="215900"/>
          </a:xfrm>
          <a:prstGeom prst="diamond">
            <a:avLst/>
          </a:prstGeom>
          <a:solidFill>
            <a:srgbClr val="003399"/>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Tree>
    <p:extLst>
      <p:ext uri="{BB962C8B-B14F-4D97-AF65-F5344CB8AC3E}">
        <p14:creationId xmlns:p14="http://schemas.microsoft.com/office/powerpoint/2010/main" val="11880877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703491" name="Rectangle 3"/>
          <p:cNvSpPr>
            <a:spLocks noGrp="1" noChangeArrowheads="1"/>
          </p:cNvSpPr>
          <p:nvPr>
            <p:ph type="title"/>
          </p:nvPr>
        </p:nvSpPr>
        <p:spPr>
          <a:xfrm>
            <a:off x="381000" y="76200"/>
            <a:ext cx="8305800" cy="1143000"/>
          </a:xfrm>
        </p:spPr>
        <p:txBody>
          <a:bodyPr/>
          <a:lstStyle/>
          <a:p>
            <a:pPr eaLnBrk="1" hangingPunct="1">
              <a:defRPr/>
            </a:pPr>
            <a:r>
              <a:rPr lang="en-US" sz="3600" smtClean="0"/>
              <a:t>Josiah Hears the Law – II Chr 34:19 &amp; 21</a:t>
            </a:r>
          </a:p>
        </p:txBody>
      </p:sp>
      <p:sp>
        <p:nvSpPr>
          <p:cNvPr id="59396" name="Text Box 4"/>
          <p:cNvSpPr txBox="1">
            <a:spLocks noChangeArrowheads="1"/>
          </p:cNvSpPr>
          <p:nvPr/>
        </p:nvSpPr>
        <p:spPr bwMode="auto">
          <a:xfrm>
            <a:off x="1470025" y="20415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59397" name="Text Box 5"/>
          <p:cNvSpPr txBox="1">
            <a:spLocks noChangeArrowheads="1"/>
          </p:cNvSpPr>
          <p:nvPr/>
        </p:nvSpPr>
        <p:spPr bwMode="auto">
          <a:xfrm>
            <a:off x="609600" y="1453597"/>
            <a:ext cx="8001000" cy="466725"/>
          </a:xfrm>
          <a:prstGeom prst="rect">
            <a:avLst/>
          </a:prstGeom>
          <a:solidFill>
            <a:schemeClr val="tx1"/>
          </a:solidFill>
          <a:ln w="9525">
            <a:solidFill>
              <a:srgbClr val="FFFF00"/>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dirty="0">
                <a:solidFill>
                  <a:srgbClr val="FFFFFF"/>
                </a:solidFill>
                <a:latin typeface="Palatino Linotype" pitchFamily="18" charset="0"/>
                <a:ea typeface="New Century Schlbk" charset="-128"/>
              </a:rPr>
              <a:t>How did Josiah react when the Law was read to him </a:t>
            </a:r>
          </a:p>
        </p:txBody>
      </p:sp>
      <p:sp>
        <p:nvSpPr>
          <p:cNvPr id="703494" name="Text Box 6"/>
          <p:cNvSpPr txBox="1">
            <a:spLocks noChangeArrowheads="1"/>
          </p:cNvSpPr>
          <p:nvPr/>
        </p:nvSpPr>
        <p:spPr bwMode="auto">
          <a:xfrm>
            <a:off x="609600" y="2041525"/>
            <a:ext cx="8001000" cy="470898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b="1" dirty="0">
                <a:solidFill>
                  <a:srgbClr val="FFFFFF"/>
                </a:solidFill>
              </a:rPr>
              <a:t>2 Chronicles 34</a:t>
            </a:r>
          </a:p>
          <a:p>
            <a:pPr eaLnBrk="1" fontAlgn="base" hangingPunct="1">
              <a:spcBef>
                <a:spcPct val="50000"/>
              </a:spcBef>
              <a:spcAft>
                <a:spcPct val="0"/>
              </a:spcAft>
            </a:pPr>
            <a:r>
              <a:rPr lang="en-US" altLang="en-US" b="1" dirty="0">
                <a:solidFill>
                  <a:srgbClr val="FFFFFF"/>
                </a:solidFill>
              </a:rPr>
              <a:t> </a:t>
            </a:r>
            <a:r>
              <a:rPr lang="en-US" altLang="en-US" b="1" baseline="30000" dirty="0">
                <a:solidFill>
                  <a:srgbClr val="FFFFFF"/>
                </a:solidFill>
                <a:latin typeface="Default"/>
              </a:rPr>
              <a:t>19</a:t>
            </a:r>
            <a:r>
              <a:rPr lang="en-US" altLang="en-US" b="1" dirty="0">
                <a:solidFill>
                  <a:srgbClr val="FFFFFF"/>
                </a:solidFill>
                <a:latin typeface="Default"/>
              </a:rPr>
              <a:t>And when the king heard the words of the Law, </a:t>
            </a:r>
            <a:r>
              <a:rPr lang="en-US" altLang="en-US" b="1" u="sng" dirty="0">
                <a:solidFill>
                  <a:srgbClr val="FFFF00"/>
                </a:solidFill>
                <a:latin typeface="Default"/>
              </a:rPr>
              <a:t>he tore his clothes. </a:t>
            </a:r>
            <a:r>
              <a:rPr lang="en-US" altLang="en-US" b="1" u="sng" dirty="0">
                <a:solidFill>
                  <a:srgbClr val="FFFF00"/>
                </a:solidFill>
              </a:rPr>
              <a:t> </a:t>
            </a:r>
          </a:p>
          <a:p>
            <a:pPr eaLnBrk="1" fontAlgn="base" hangingPunct="1">
              <a:spcBef>
                <a:spcPct val="50000"/>
              </a:spcBef>
              <a:spcAft>
                <a:spcPct val="0"/>
              </a:spcAft>
            </a:pPr>
            <a:r>
              <a:rPr lang="en-US" altLang="en-US" b="1" dirty="0">
                <a:solidFill>
                  <a:srgbClr val="FFFFFF"/>
                </a:solidFill>
                <a:latin typeface="Default"/>
              </a:rPr>
              <a:t> </a:t>
            </a:r>
            <a:r>
              <a:rPr lang="en-US" altLang="en-US" b="1" dirty="0">
                <a:solidFill>
                  <a:srgbClr val="FFFFFF"/>
                </a:solidFill>
              </a:rPr>
              <a:t> </a:t>
            </a:r>
            <a:r>
              <a:rPr lang="en-US" altLang="en-US" b="1" baseline="30000" dirty="0">
                <a:solidFill>
                  <a:srgbClr val="FFFFFF"/>
                </a:solidFill>
                <a:latin typeface="Default"/>
              </a:rPr>
              <a:t>21</a:t>
            </a:r>
            <a:r>
              <a:rPr lang="en-US" altLang="en-US" b="1" dirty="0">
                <a:solidFill>
                  <a:srgbClr val="FFFFFF"/>
                </a:solidFill>
                <a:latin typeface="Default"/>
              </a:rPr>
              <a:t>“Go, inquire of the Lord for me and for those who are left in Israel and in Judah, concerning the words of the book that has been found. </a:t>
            </a:r>
          </a:p>
          <a:p>
            <a:pPr eaLnBrk="1" fontAlgn="base" hangingPunct="1">
              <a:spcBef>
                <a:spcPct val="50000"/>
              </a:spcBef>
              <a:spcAft>
                <a:spcPct val="0"/>
              </a:spcAft>
            </a:pPr>
            <a:r>
              <a:rPr lang="en-US" altLang="en-US" b="1" u="sng" dirty="0">
                <a:solidFill>
                  <a:srgbClr val="FFFF00"/>
                </a:solidFill>
                <a:latin typeface="Default"/>
              </a:rPr>
              <a:t>For great is the wrath of the Lord that is poured out on us, because our fathers have not kept the word of the Lord, to do according to all that is written in this book.”</a:t>
            </a:r>
            <a:r>
              <a:rPr lang="en-US" altLang="en-US" b="1" dirty="0">
                <a:solidFill>
                  <a:srgbClr val="FFFFFF"/>
                </a:solidFill>
              </a:rPr>
              <a:t> </a:t>
            </a:r>
            <a:br>
              <a:rPr lang="en-US" altLang="en-US" b="1" dirty="0">
                <a:solidFill>
                  <a:srgbClr val="FFFFFF"/>
                </a:solidFill>
              </a:rPr>
            </a:br>
            <a:endParaRPr lang="en-US" altLang="en-US" dirty="0">
              <a:solidFill>
                <a:srgbClr val="FFFFFF"/>
              </a:solidFill>
            </a:endParaRPr>
          </a:p>
        </p:txBody>
      </p:sp>
    </p:spTree>
    <p:extLst>
      <p:ext uri="{BB962C8B-B14F-4D97-AF65-F5344CB8AC3E}">
        <p14:creationId xmlns:p14="http://schemas.microsoft.com/office/powerpoint/2010/main" val="22389388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3494"/>
                                        </p:tgtEl>
                                        <p:attrNameLst>
                                          <p:attrName>style.visibility</p:attrName>
                                        </p:attrNameLst>
                                      </p:cBhvr>
                                      <p:to>
                                        <p:strVal val="visible"/>
                                      </p:to>
                                    </p:set>
                                    <p:animEffect transition="in" filter="dissolve">
                                      <p:cBhvr>
                                        <p:cTn id="7" dur="500"/>
                                        <p:tgtEl>
                                          <p:spTgt spid="703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494"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95250"/>
            <a:ext cx="7772400" cy="834916"/>
          </a:xfrm>
        </p:spPr>
        <p:txBody>
          <a:bodyPr/>
          <a:lstStyle/>
          <a:p>
            <a:r>
              <a:rPr lang="en-US" dirty="0" smtClean="0"/>
              <a:t>Josiah’s Reaction</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5300"/>
            <a:ext cx="9144000" cy="5812700"/>
          </a:xfrm>
          <a:prstGeom prst="rect">
            <a:avLst/>
          </a:prstGeom>
        </p:spPr>
      </p:pic>
    </p:spTree>
    <p:extLst>
      <p:ext uri="{BB962C8B-B14F-4D97-AF65-F5344CB8AC3E}">
        <p14:creationId xmlns:p14="http://schemas.microsoft.com/office/powerpoint/2010/main" val="39695364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6"/>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686082" name="Rectangle 2"/>
          <p:cNvSpPr>
            <a:spLocks noGrp="1" noChangeArrowheads="1"/>
          </p:cNvSpPr>
          <p:nvPr>
            <p:ph type="title"/>
          </p:nvPr>
        </p:nvSpPr>
        <p:spPr/>
        <p:txBody>
          <a:bodyPr/>
          <a:lstStyle/>
          <a:p>
            <a:pPr eaLnBrk="1" hangingPunct="1">
              <a:defRPr/>
            </a:pPr>
            <a:r>
              <a:rPr lang="en-US" smtClean="0"/>
              <a:t>Death of Josiah</a:t>
            </a:r>
          </a:p>
        </p:txBody>
      </p:sp>
      <p:sp>
        <p:nvSpPr>
          <p:cNvPr id="65540" name="Text Box 3"/>
          <p:cNvSpPr txBox="1">
            <a:spLocks noChangeArrowheads="1"/>
          </p:cNvSpPr>
          <p:nvPr/>
        </p:nvSpPr>
        <p:spPr bwMode="auto">
          <a:xfrm>
            <a:off x="790575" y="1866900"/>
            <a:ext cx="6477000" cy="44735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b="1">
                <a:solidFill>
                  <a:srgbClr val="FFFFFF"/>
                </a:solidFill>
              </a:rPr>
              <a:t>2 Kings 23:29 - 30 (NKJV) </a:t>
            </a:r>
            <a:r>
              <a:rPr lang="en-US" altLang="en-US" baseline="30000">
                <a:solidFill>
                  <a:srgbClr val="FFFFFF"/>
                </a:solidFill>
                <a:latin typeface="Default"/>
              </a:rPr>
              <a:t>29</a:t>
            </a:r>
            <a:r>
              <a:rPr lang="en-US" altLang="en-US">
                <a:solidFill>
                  <a:srgbClr val="FFFFFF"/>
                </a:solidFill>
                <a:latin typeface="Default"/>
              </a:rPr>
              <a:t>In his days Pharaoh Necho king of Egypt went to the aid of the king of Assyria, to the River Euphrates; and King Josiah went against him. And </a:t>
            </a:r>
            <a:r>
              <a:rPr lang="en-US" altLang="en-US" i="1">
                <a:solidFill>
                  <a:srgbClr val="FFFFFF"/>
                </a:solidFill>
                <a:latin typeface="Default"/>
              </a:rPr>
              <a:t>Pharaoh Necho</a:t>
            </a:r>
            <a:r>
              <a:rPr lang="en-US" altLang="en-US">
                <a:solidFill>
                  <a:srgbClr val="FFFFFF"/>
                </a:solidFill>
                <a:latin typeface="Default"/>
              </a:rPr>
              <a:t> killed him at Megiddo when he confronted him. </a:t>
            </a:r>
            <a:r>
              <a:rPr lang="en-US" altLang="en-US">
                <a:solidFill>
                  <a:srgbClr val="FFFFFF"/>
                </a:solidFill>
              </a:rPr>
              <a:t> </a:t>
            </a:r>
            <a:r>
              <a:rPr lang="en-US" altLang="en-US" baseline="30000">
                <a:solidFill>
                  <a:srgbClr val="FFFFFF"/>
                </a:solidFill>
                <a:latin typeface="Default"/>
              </a:rPr>
              <a:t>30</a:t>
            </a:r>
            <a:r>
              <a:rPr lang="en-US" altLang="en-US">
                <a:solidFill>
                  <a:srgbClr val="FFFFFF"/>
                </a:solidFill>
                <a:latin typeface="Default"/>
              </a:rPr>
              <a:t>Then his servants moved his body in a chariot from Megiddo, brought him to Jerusalem, and buried him in his own tomb. And the people of the land took Jehoahaz the son of Josiah, anointed him, and made him king in his father’s place.</a:t>
            </a:r>
            <a:r>
              <a:rPr lang="en-US" altLang="en-US">
                <a:solidFill>
                  <a:srgbClr val="FFFFFF"/>
                </a:solidFill>
              </a:rPr>
              <a:t> </a:t>
            </a:r>
            <a:br>
              <a:rPr lang="en-US" altLang="en-US">
                <a:solidFill>
                  <a:srgbClr val="FFFFFF"/>
                </a:solidFill>
              </a:rPr>
            </a:br>
            <a:r>
              <a:rPr lang="en-US" altLang="en-US">
                <a:solidFill>
                  <a:srgbClr val="FFFFFF"/>
                </a:solidFill>
              </a:rPr>
              <a:t/>
            </a:r>
            <a:br>
              <a:rPr lang="en-US" altLang="en-US">
                <a:solidFill>
                  <a:srgbClr val="FFFFFF"/>
                </a:solidFill>
              </a:rPr>
            </a:br>
            <a:endParaRPr lang="en-US" altLang="en-US">
              <a:solidFill>
                <a:srgbClr val="FFFFFF"/>
              </a:solidFill>
            </a:endParaRPr>
          </a:p>
        </p:txBody>
      </p:sp>
      <p:pic>
        <p:nvPicPr>
          <p:cNvPr id="65541" name="Picture 5" descr="Pharao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7888" y="1857375"/>
            <a:ext cx="1668462"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23299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6"/>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680962" name="Rectangle 2"/>
          <p:cNvSpPr>
            <a:spLocks noGrp="1" noChangeArrowheads="1"/>
          </p:cNvSpPr>
          <p:nvPr>
            <p:ph type="title"/>
          </p:nvPr>
        </p:nvSpPr>
        <p:spPr/>
        <p:txBody>
          <a:bodyPr/>
          <a:lstStyle/>
          <a:p>
            <a:pPr eaLnBrk="1" hangingPunct="1">
              <a:defRPr/>
            </a:pPr>
            <a:endParaRPr lang="en-US" smtClean="0"/>
          </a:p>
        </p:txBody>
      </p:sp>
      <p:pic>
        <p:nvPicPr>
          <p:cNvPr id="6656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4525" y="0"/>
            <a:ext cx="5508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6963" y="3043238"/>
            <a:ext cx="4237037"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 Box 5"/>
          <p:cNvSpPr txBox="1">
            <a:spLocks noChangeArrowheads="1"/>
          </p:cNvSpPr>
          <p:nvPr/>
        </p:nvSpPr>
        <p:spPr bwMode="auto">
          <a:xfrm>
            <a:off x="476250" y="361950"/>
            <a:ext cx="3543300" cy="2225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sz="2000" b="1" dirty="0">
                <a:solidFill>
                  <a:srgbClr val="FFFFFF"/>
                </a:solidFill>
              </a:rPr>
              <a:t>2 Chronicles 35:20 - 23 </a:t>
            </a:r>
            <a:r>
              <a:rPr lang="en-US" altLang="en-US" sz="2000" baseline="30000" dirty="0">
                <a:solidFill>
                  <a:srgbClr val="FFFFFF"/>
                </a:solidFill>
                <a:latin typeface="Default"/>
              </a:rPr>
              <a:t>20</a:t>
            </a:r>
            <a:r>
              <a:rPr lang="en-US" altLang="en-US" sz="2000" dirty="0">
                <a:solidFill>
                  <a:srgbClr val="FFFFFF"/>
                </a:solidFill>
                <a:latin typeface="Default"/>
              </a:rPr>
              <a:t>After all this, when Josiah had prepared the temple, </a:t>
            </a:r>
            <a:r>
              <a:rPr lang="en-US" altLang="en-US" sz="2000" dirty="0" err="1">
                <a:solidFill>
                  <a:srgbClr val="FFFFFF"/>
                </a:solidFill>
                <a:latin typeface="Default"/>
              </a:rPr>
              <a:t>Necho</a:t>
            </a:r>
            <a:r>
              <a:rPr lang="en-US" altLang="en-US" sz="2000" dirty="0">
                <a:solidFill>
                  <a:srgbClr val="FFFFFF"/>
                </a:solidFill>
                <a:latin typeface="Default"/>
              </a:rPr>
              <a:t> king of Egypt came up to fight </a:t>
            </a:r>
            <a:r>
              <a:rPr lang="en-US" altLang="en-US" sz="2000" dirty="0" smtClean="0">
                <a:solidFill>
                  <a:srgbClr val="FFFFFF"/>
                </a:solidFill>
                <a:latin typeface="Default"/>
              </a:rPr>
              <a:t>at </a:t>
            </a:r>
            <a:r>
              <a:rPr lang="en-US" altLang="en-US" sz="2000" dirty="0">
                <a:solidFill>
                  <a:srgbClr val="FFFFFF"/>
                </a:solidFill>
                <a:latin typeface="Default"/>
              </a:rPr>
              <a:t>Carchemish by the Euphrates; and Josiah went out against him. </a:t>
            </a:r>
            <a:r>
              <a:rPr lang="en-US" altLang="en-US" sz="2000" dirty="0">
                <a:solidFill>
                  <a:srgbClr val="FFFFFF"/>
                </a:solidFill>
              </a:rPr>
              <a:t> </a:t>
            </a:r>
          </a:p>
        </p:txBody>
      </p:sp>
    </p:spTree>
    <p:extLst>
      <p:ext uri="{BB962C8B-B14F-4D97-AF65-F5344CB8AC3E}">
        <p14:creationId xmlns:p14="http://schemas.microsoft.com/office/powerpoint/2010/main" val="8421680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47700" y="1428750"/>
            <a:ext cx="8496300" cy="518160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1747" name="Rectangle 3"/>
          <p:cNvSpPr>
            <a:spLocks noGrp="1" noChangeArrowheads="1"/>
          </p:cNvSpPr>
          <p:nvPr>
            <p:ph type="title"/>
          </p:nvPr>
        </p:nvSpPr>
        <p:spPr>
          <a:xfrm>
            <a:off x="1009650" y="323850"/>
            <a:ext cx="8134350" cy="1143000"/>
          </a:xfrm>
        </p:spPr>
        <p:txBody>
          <a:bodyPr/>
          <a:lstStyle/>
          <a:p>
            <a:pPr eaLnBrk="1" hangingPunct="1"/>
            <a:r>
              <a:rPr lang="en-US" altLang="en-US" sz="3600" b="1" smtClean="0">
                <a:solidFill>
                  <a:srgbClr val="66FFFF"/>
                </a:solidFill>
                <a:effectLst/>
                <a:latin typeface="Arial" pitchFamily="34" charset="0"/>
              </a:rPr>
              <a:t>Kings of Judah Before Fall of Israel</a:t>
            </a:r>
            <a:br>
              <a:rPr lang="en-US" altLang="en-US" sz="3600" b="1" smtClean="0">
                <a:solidFill>
                  <a:srgbClr val="66FFFF"/>
                </a:solidFill>
                <a:effectLst/>
                <a:latin typeface="Arial" pitchFamily="34" charset="0"/>
              </a:rPr>
            </a:br>
            <a:r>
              <a:rPr lang="en-US" altLang="en-US" sz="3600" b="1" smtClean="0">
                <a:solidFill>
                  <a:srgbClr val="66FFFF"/>
                </a:solidFill>
                <a:effectLst/>
                <a:latin typeface="Arial" pitchFamily="34" charset="0"/>
              </a:rPr>
              <a:t>Basic Info</a:t>
            </a:r>
            <a:endParaRPr lang="en-US" altLang="en-US" sz="3600" b="1" smtClean="0">
              <a:solidFill>
                <a:srgbClr val="66FFFF"/>
              </a:solidFill>
              <a:effectLst/>
              <a:latin typeface="Arial" pitchFamily="34" charset="0"/>
              <a:cs typeface="Arial" pitchFamily="34" charset="0"/>
            </a:endParaRPr>
          </a:p>
        </p:txBody>
      </p:sp>
      <p:grpSp>
        <p:nvGrpSpPr>
          <p:cNvPr id="31748" name="Group 4"/>
          <p:cNvGrpSpPr>
            <a:grpSpLocks/>
          </p:cNvGrpSpPr>
          <p:nvPr/>
        </p:nvGrpSpPr>
        <p:grpSpPr bwMode="auto">
          <a:xfrm>
            <a:off x="696913" y="1555750"/>
            <a:ext cx="7215187" cy="4902200"/>
            <a:chOff x="-3" y="-3"/>
            <a:chExt cx="4545" cy="3088"/>
          </a:xfrm>
        </p:grpSpPr>
        <p:grpSp>
          <p:nvGrpSpPr>
            <p:cNvPr id="31794" name="Group 5"/>
            <p:cNvGrpSpPr>
              <a:grpSpLocks/>
            </p:cNvGrpSpPr>
            <p:nvPr/>
          </p:nvGrpSpPr>
          <p:grpSpPr bwMode="auto">
            <a:xfrm>
              <a:off x="0" y="0"/>
              <a:ext cx="4539" cy="3082"/>
              <a:chOff x="0" y="0"/>
              <a:chExt cx="4539" cy="3082"/>
            </a:xfrm>
          </p:grpSpPr>
          <p:grpSp>
            <p:nvGrpSpPr>
              <p:cNvPr id="31796" name="Group 6"/>
              <p:cNvGrpSpPr>
                <a:grpSpLocks/>
              </p:cNvGrpSpPr>
              <p:nvPr/>
            </p:nvGrpSpPr>
            <p:grpSpPr bwMode="auto">
              <a:xfrm>
                <a:off x="0" y="0"/>
                <a:ext cx="917" cy="394"/>
                <a:chOff x="0" y="0"/>
                <a:chExt cx="917" cy="394"/>
              </a:xfrm>
            </p:grpSpPr>
            <p:sp>
              <p:nvSpPr>
                <p:cNvPr id="31914" name="Rectangle 7"/>
                <p:cNvSpPr>
                  <a:spLocks noChangeArrowheads="1"/>
                </p:cNvSpPr>
                <p:nvPr/>
              </p:nvSpPr>
              <p:spPr bwMode="auto">
                <a:xfrm>
                  <a:off x="43" y="0"/>
                  <a:ext cx="831"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400">
                      <a:solidFill>
                        <a:srgbClr val="000000"/>
                      </a:solidFill>
                      <a:latin typeface="Palatino Linotype" pitchFamily="18" charset="0"/>
                    </a:rPr>
                    <a:t>King</a:t>
                  </a:r>
                  <a:endParaRPr lang="en-US" altLang="en-US" sz="1400">
                    <a:solidFill>
                      <a:srgbClr val="000000"/>
                    </a:solidFill>
                    <a:latin typeface="Courier" charset="0"/>
                    <a:cs typeface="Times New Roman" pitchFamily="18" charset="0"/>
                  </a:endParaRPr>
                </a:p>
                <a:p>
                  <a:pPr algn="ctr" fontAlgn="base">
                    <a:spcBef>
                      <a:spcPct val="0"/>
                    </a:spcBef>
                    <a:spcAft>
                      <a:spcPct val="0"/>
                    </a:spcAft>
                  </a:pPr>
                  <a:endParaRPr lang="en-US" altLang="en-US" sz="1400">
                    <a:solidFill>
                      <a:srgbClr val="000000"/>
                    </a:solidFill>
                  </a:endParaRPr>
                </a:p>
              </p:txBody>
            </p:sp>
            <p:sp>
              <p:nvSpPr>
                <p:cNvPr id="31915" name="Rectangle 8"/>
                <p:cNvSpPr>
                  <a:spLocks noChangeArrowheads="1"/>
                </p:cNvSpPr>
                <p:nvPr/>
              </p:nvSpPr>
              <p:spPr bwMode="auto">
                <a:xfrm>
                  <a:off x="0" y="0"/>
                  <a:ext cx="917" cy="39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797" name="Group 9"/>
              <p:cNvGrpSpPr>
                <a:grpSpLocks/>
              </p:cNvGrpSpPr>
              <p:nvPr/>
            </p:nvGrpSpPr>
            <p:grpSpPr bwMode="auto">
              <a:xfrm>
                <a:off x="917" y="0"/>
                <a:ext cx="981" cy="394"/>
                <a:chOff x="917" y="0"/>
                <a:chExt cx="981" cy="394"/>
              </a:xfrm>
            </p:grpSpPr>
            <p:sp>
              <p:nvSpPr>
                <p:cNvPr id="31912" name="Rectangle 10"/>
                <p:cNvSpPr>
                  <a:spLocks noChangeArrowheads="1"/>
                </p:cNvSpPr>
                <p:nvPr/>
              </p:nvSpPr>
              <p:spPr bwMode="auto">
                <a:xfrm>
                  <a:off x="960" y="0"/>
                  <a:ext cx="895"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400">
                      <a:solidFill>
                        <a:srgbClr val="000000"/>
                      </a:solidFill>
                      <a:latin typeface="Palatino Linotype" pitchFamily="18" charset="0"/>
                    </a:rPr>
                    <a:t>Good /Bad King</a:t>
                  </a:r>
                  <a:endParaRPr lang="en-US" altLang="en-US" sz="1400">
                    <a:solidFill>
                      <a:srgbClr val="000000"/>
                    </a:solidFill>
                    <a:latin typeface="Courier" charset="0"/>
                    <a:cs typeface="Times New Roman" pitchFamily="18" charset="0"/>
                  </a:endParaRPr>
                </a:p>
                <a:p>
                  <a:pPr algn="ctr" fontAlgn="base">
                    <a:spcBef>
                      <a:spcPct val="0"/>
                    </a:spcBef>
                    <a:spcAft>
                      <a:spcPct val="0"/>
                    </a:spcAft>
                  </a:pPr>
                  <a:endParaRPr lang="en-US" altLang="en-US" sz="1400">
                    <a:solidFill>
                      <a:srgbClr val="000000"/>
                    </a:solidFill>
                  </a:endParaRPr>
                </a:p>
              </p:txBody>
            </p:sp>
            <p:sp>
              <p:nvSpPr>
                <p:cNvPr id="31913" name="Rectangle 11"/>
                <p:cNvSpPr>
                  <a:spLocks noChangeArrowheads="1"/>
                </p:cNvSpPr>
                <p:nvPr/>
              </p:nvSpPr>
              <p:spPr bwMode="auto">
                <a:xfrm>
                  <a:off x="917" y="0"/>
                  <a:ext cx="981" cy="39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798" name="Group 12"/>
              <p:cNvGrpSpPr>
                <a:grpSpLocks/>
              </p:cNvGrpSpPr>
              <p:nvPr/>
            </p:nvGrpSpPr>
            <p:grpSpPr bwMode="auto">
              <a:xfrm>
                <a:off x="1898" y="0"/>
                <a:ext cx="917" cy="394"/>
                <a:chOff x="1898" y="0"/>
                <a:chExt cx="917" cy="394"/>
              </a:xfrm>
            </p:grpSpPr>
            <p:sp>
              <p:nvSpPr>
                <p:cNvPr id="31910" name="Rectangle 13"/>
                <p:cNvSpPr>
                  <a:spLocks noChangeArrowheads="1"/>
                </p:cNvSpPr>
                <p:nvPr/>
              </p:nvSpPr>
              <p:spPr bwMode="auto">
                <a:xfrm>
                  <a:off x="1941" y="0"/>
                  <a:ext cx="831"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400">
                      <a:solidFill>
                        <a:srgbClr val="000000"/>
                      </a:solidFill>
                      <a:latin typeface="Palatino Linotype" pitchFamily="18" charset="0"/>
                    </a:rPr>
                    <a:t>Age</a:t>
                  </a:r>
                  <a:endParaRPr lang="en-US" altLang="en-US" sz="1400">
                    <a:solidFill>
                      <a:srgbClr val="000000"/>
                    </a:solidFill>
                    <a:latin typeface="Courier" charset="0"/>
                    <a:cs typeface="Times New Roman" pitchFamily="18" charset="0"/>
                  </a:endParaRPr>
                </a:p>
                <a:p>
                  <a:pPr algn="ctr" fontAlgn="base">
                    <a:spcBef>
                      <a:spcPct val="0"/>
                    </a:spcBef>
                    <a:spcAft>
                      <a:spcPct val="0"/>
                    </a:spcAft>
                  </a:pPr>
                  <a:endParaRPr lang="en-US" altLang="en-US" sz="1400">
                    <a:solidFill>
                      <a:srgbClr val="000000"/>
                    </a:solidFill>
                  </a:endParaRPr>
                </a:p>
              </p:txBody>
            </p:sp>
            <p:sp>
              <p:nvSpPr>
                <p:cNvPr id="31911" name="Rectangle 14"/>
                <p:cNvSpPr>
                  <a:spLocks noChangeArrowheads="1"/>
                </p:cNvSpPr>
                <p:nvPr/>
              </p:nvSpPr>
              <p:spPr bwMode="auto">
                <a:xfrm>
                  <a:off x="1898" y="0"/>
                  <a:ext cx="917" cy="39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799" name="Group 15"/>
              <p:cNvGrpSpPr>
                <a:grpSpLocks/>
              </p:cNvGrpSpPr>
              <p:nvPr/>
            </p:nvGrpSpPr>
            <p:grpSpPr bwMode="auto">
              <a:xfrm>
                <a:off x="2815" y="0"/>
                <a:ext cx="917" cy="394"/>
                <a:chOff x="2815" y="0"/>
                <a:chExt cx="917" cy="394"/>
              </a:xfrm>
            </p:grpSpPr>
            <p:sp>
              <p:nvSpPr>
                <p:cNvPr id="31908" name="Rectangle 16"/>
                <p:cNvSpPr>
                  <a:spLocks noChangeArrowheads="1"/>
                </p:cNvSpPr>
                <p:nvPr/>
              </p:nvSpPr>
              <p:spPr bwMode="auto">
                <a:xfrm>
                  <a:off x="2858" y="0"/>
                  <a:ext cx="831"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400">
                      <a:solidFill>
                        <a:srgbClr val="000000"/>
                      </a:solidFill>
                      <a:latin typeface="Palatino Linotype" pitchFamily="18" charset="0"/>
                    </a:rPr>
                    <a:t>Years of Rule</a:t>
                  </a:r>
                  <a:endParaRPr lang="en-US" altLang="en-US" sz="1400">
                    <a:solidFill>
                      <a:srgbClr val="000000"/>
                    </a:solidFill>
                    <a:latin typeface="Courier" charset="0"/>
                    <a:cs typeface="Times New Roman" pitchFamily="18" charset="0"/>
                  </a:endParaRPr>
                </a:p>
                <a:p>
                  <a:pPr algn="ctr" fontAlgn="base">
                    <a:spcBef>
                      <a:spcPct val="0"/>
                    </a:spcBef>
                    <a:spcAft>
                      <a:spcPct val="0"/>
                    </a:spcAft>
                  </a:pPr>
                  <a:endParaRPr lang="en-US" altLang="en-US" sz="1400">
                    <a:solidFill>
                      <a:srgbClr val="000000"/>
                    </a:solidFill>
                  </a:endParaRPr>
                </a:p>
              </p:txBody>
            </p:sp>
            <p:sp>
              <p:nvSpPr>
                <p:cNvPr id="31909" name="Rectangle 17"/>
                <p:cNvSpPr>
                  <a:spLocks noChangeArrowheads="1"/>
                </p:cNvSpPr>
                <p:nvPr/>
              </p:nvSpPr>
              <p:spPr bwMode="auto">
                <a:xfrm>
                  <a:off x="2815" y="0"/>
                  <a:ext cx="917" cy="39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00" name="Group 18"/>
              <p:cNvGrpSpPr>
                <a:grpSpLocks/>
              </p:cNvGrpSpPr>
              <p:nvPr/>
            </p:nvGrpSpPr>
            <p:grpSpPr bwMode="auto">
              <a:xfrm>
                <a:off x="3732" y="0"/>
                <a:ext cx="807" cy="394"/>
                <a:chOff x="3732" y="0"/>
                <a:chExt cx="807" cy="394"/>
              </a:xfrm>
            </p:grpSpPr>
            <p:sp>
              <p:nvSpPr>
                <p:cNvPr id="31906" name="Rectangle 19"/>
                <p:cNvSpPr>
                  <a:spLocks noChangeArrowheads="1"/>
                </p:cNvSpPr>
                <p:nvPr/>
              </p:nvSpPr>
              <p:spPr bwMode="auto">
                <a:xfrm>
                  <a:off x="3775" y="0"/>
                  <a:ext cx="721"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400">
                      <a:solidFill>
                        <a:srgbClr val="000000"/>
                      </a:solidFill>
                      <a:latin typeface="Palatino Linotype" pitchFamily="18" charset="0"/>
                    </a:rPr>
                    <a:t>Buried Where</a:t>
                  </a:r>
                  <a:endParaRPr lang="en-US" altLang="en-US" sz="1400">
                    <a:solidFill>
                      <a:srgbClr val="000000"/>
                    </a:solidFill>
                    <a:latin typeface="Courier" charset="0"/>
                    <a:cs typeface="Times New Roman" pitchFamily="18" charset="0"/>
                  </a:endParaRPr>
                </a:p>
                <a:p>
                  <a:pPr algn="ctr" fontAlgn="base">
                    <a:spcBef>
                      <a:spcPct val="0"/>
                    </a:spcBef>
                    <a:spcAft>
                      <a:spcPct val="0"/>
                    </a:spcAft>
                  </a:pPr>
                  <a:endParaRPr lang="en-US" altLang="en-US" sz="1400">
                    <a:solidFill>
                      <a:srgbClr val="000000"/>
                    </a:solidFill>
                  </a:endParaRPr>
                </a:p>
              </p:txBody>
            </p:sp>
            <p:sp>
              <p:nvSpPr>
                <p:cNvPr id="31907" name="Rectangle 20"/>
                <p:cNvSpPr>
                  <a:spLocks noChangeArrowheads="1"/>
                </p:cNvSpPr>
                <p:nvPr/>
              </p:nvSpPr>
              <p:spPr bwMode="auto">
                <a:xfrm>
                  <a:off x="3732" y="0"/>
                  <a:ext cx="807" cy="39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01" name="Group 21"/>
              <p:cNvGrpSpPr>
                <a:grpSpLocks/>
              </p:cNvGrpSpPr>
              <p:nvPr/>
            </p:nvGrpSpPr>
            <p:grpSpPr bwMode="auto">
              <a:xfrm>
                <a:off x="0" y="394"/>
                <a:ext cx="917" cy="384"/>
                <a:chOff x="0" y="394"/>
                <a:chExt cx="917" cy="384"/>
              </a:xfrm>
            </p:grpSpPr>
            <p:sp>
              <p:nvSpPr>
                <p:cNvPr id="31904" name="Rectangle 22"/>
                <p:cNvSpPr>
                  <a:spLocks noChangeArrowheads="1"/>
                </p:cNvSpPr>
                <p:nvPr/>
              </p:nvSpPr>
              <p:spPr bwMode="auto">
                <a:xfrm>
                  <a:off x="43" y="39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Palatino Linotype" pitchFamily="18" charset="0"/>
                    </a:rPr>
                    <a:t>Rehoboam</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31905" name="Rectangle 23"/>
                <p:cNvSpPr>
                  <a:spLocks noChangeArrowheads="1"/>
                </p:cNvSpPr>
                <p:nvPr/>
              </p:nvSpPr>
              <p:spPr bwMode="auto">
                <a:xfrm>
                  <a:off x="0" y="39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02" name="Group 24"/>
              <p:cNvGrpSpPr>
                <a:grpSpLocks/>
              </p:cNvGrpSpPr>
              <p:nvPr/>
            </p:nvGrpSpPr>
            <p:grpSpPr bwMode="auto">
              <a:xfrm>
                <a:off x="917" y="394"/>
                <a:ext cx="981" cy="384"/>
                <a:chOff x="917" y="394"/>
                <a:chExt cx="981" cy="384"/>
              </a:xfrm>
            </p:grpSpPr>
            <p:sp>
              <p:nvSpPr>
                <p:cNvPr id="31902" name="Rectangle 25"/>
                <p:cNvSpPr>
                  <a:spLocks noChangeArrowheads="1"/>
                </p:cNvSpPr>
                <p:nvPr/>
              </p:nvSpPr>
              <p:spPr bwMode="auto">
                <a:xfrm>
                  <a:off x="960" y="394"/>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903" name="Rectangle 26"/>
                <p:cNvSpPr>
                  <a:spLocks noChangeArrowheads="1"/>
                </p:cNvSpPr>
                <p:nvPr/>
              </p:nvSpPr>
              <p:spPr bwMode="auto">
                <a:xfrm>
                  <a:off x="917" y="394"/>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03" name="Group 27"/>
              <p:cNvGrpSpPr>
                <a:grpSpLocks/>
              </p:cNvGrpSpPr>
              <p:nvPr/>
            </p:nvGrpSpPr>
            <p:grpSpPr bwMode="auto">
              <a:xfrm>
                <a:off x="1898" y="394"/>
                <a:ext cx="917" cy="384"/>
                <a:chOff x="1898" y="394"/>
                <a:chExt cx="917" cy="384"/>
              </a:xfrm>
            </p:grpSpPr>
            <p:sp>
              <p:nvSpPr>
                <p:cNvPr id="31900" name="Rectangle 28"/>
                <p:cNvSpPr>
                  <a:spLocks noChangeArrowheads="1"/>
                </p:cNvSpPr>
                <p:nvPr/>
              </p:nvSpPr>
              <p:spPr bwMode="auto">
                <a:xfrm>
                  <a:off x="1941" y="39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901" name="Rectangle 29"/>
                <p:cNvSpPr>
                  <a:spLocks noChangeArrowheads="1"/>
                </p:cNvSpPr>
                <p:nvPr/>
              </p:nvSpPr>
              <p:spPr bwMode="auto">
                <a:xfrm>
                  <a:off x="1898" y="39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04" name="Group 30"/>
              <p:cNvGrpSpPr>
                <a:grpSpLocks/>
              </p:cNvGrpSpPr>
              <p:nvPr/>
            </p:nvGrpSpPr>
            <p:grpSpPr bwMode="auto">
              <a:xfrm>
                <a:off x="2815" y="394"/>
                <a:ext cx="917" cy="384"/>
                <a:chOff x="2815" y="394"/>
                <a:chExt cx="917" cy="384"/>
              </a:xfrm>
            </p:grpSpPr>
            <p:sp>
              <p:nvSpPr>
                <p:cNvPr id="31898" name="Rectangle 31"/>
                <p:cNvSpPr>
                  <a:spLocks noChangeArrowheads="1"/>
                </p:cNvSpPr>
                <p:nvPr/>
              </p:nvSpPr>
              <p:spPr bwMode="auto">
                <a:xfrm>
                  <a:off x="2858" y="39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99" name="Rectangle 32"/>
                <p:cNvSpPr>
                  <a:spLocks noChangeArrowheads="1"/>
                </p:cNvSpPr>
                <p:nvPr/>
              </p:nvSpPr>
              <p:spPr bwMode="auto">
                <a:xfrm>
                  <a:off x="2815" y="39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05" name="Group 33"/>
              <p:cNvGrpSpPr>
                <a:grpSpLocks/>
              </p:cNvGrpSpPr>
              <p:nvPr/>
            </p:nvGrpSpPr>
            <p:grpSpPr bwMode="auto">
              <a:xfrm>
                <a:off x="3732" y="394"/>
                <a:ext cx="807" cy="384"/>
                <a:chOff x="3732" y="394"/>
                <a:chExt cx="807" cy="384"/>
              </a:xfrm>
            </p:grpSpPr>
            <p:sp>
              <p:nvSpPr>
                <p:cNvPr id="31896" name="Rectangle 34"/>
                <p:cNvSpPr>
                  <a:spLocks noChangeArrowheads="1"/>
                </p:cNvSpPr>
                <p:nvPr/>
              </p:nvSpPr>
              <p:spPr bwMode="auto">
                <a:xfrm>
                  <a:off x="3775" y="394"/>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97" name="Rectangle 35"/>
                <p:cNvSpPr>
                  <a:spLocks noChangeArrowheads="1"/>
                </p:cNvSpPr>
                <p:nvPr/>
              </p:nvSpPr>
              <p:spPr bwMode="auto">
                <a:xfrm>
                  <a:off x="3732" y="394"/>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06" name="Group 36"/>
              <p:cNvGrpSpPr>
                <a:grpSpLocks/>
              </p:cNvGrpSpPr>
              <p:nvPr/>
            </p:nvGrpSpPr>
            <p:grpSpPr bwMode="auto">
              <a:xfrm>
                <a:off x="0" y="778"/>
                <a:ext cx="917" cy="384"/>
                <a:chOff x="0" y="778"/>
                <a:chExt cx="917" cy="384"/>
              </a:xfrm>
            </p:grpSpPr>
            <p:sp>
              <p:nvSpPr>
                <p:cNvPr id="31894" name="Rectangle 37"/>
                <p:cNvSpPr>
                  <a:spLocks noChangeArrowheads="1"/>
                </p:cNvSpPr>
                <p:nvPr/>
              </p:nvSpPr>
              <p:spPr bwMode="auto">
                <a:xfrm>
                  <a:off x="43" y="77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Palatino Linotype" pitchFamily="18" charset="0"/>
                    </a:rPr>
                    <a:t>Abijah</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31895" name="Rectangle 38"/>
                <p:cNvSpPr>
                  <a:spLocks noChangeArrowheads="1"/>
                </p:cNvSpPr>
                <p:nvPr/>
              </p:nvSpPr>
              <p:spPr bwMode="auto">
                <a:xfrm>
                  <a:off x="0" y="77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07" name="Group 39"/>
              <p:cNvGrpSpPr>
                <a:grpSpLocks/>
              </p:cNvGrpSpPr>
              <p:nvPr/>
            </p:nvGrpSpPr>
            <p:grpSpPr bwMode="auto">
              <a:xfrm>
                <a:off x="917" y="778"/>
                <a:ext cx="981" cy="384"/>
                <a:chOff x="917" y="778"/>
                <a:chExt cx="981" cy="384"/>
              </a:xfrm>
            </p:grpSpPr>
            <p:sp>
              <p:nvSpPr>
                <p:cNvPr id="31892" name="Rectangle 40"/>
                <p:cNvSpPr>
                  <a:spLocks noChangeArrowheads="1"/>
                </p:cNvSpPr>
                <p:nvPr/>
              </p:nvSpPr>
              <p:spPr bwMode="auto">
                <a:xfrm>
                  <a:off x="960" y="778"/>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93" name="Rectangle 41"/>
                <p:cNvSpPr>
                  <a:spLocks noChangeArrowheads="1"/>
                </p:cNvSpPr>
                <p:nvPr/>
              </p:nvSpPr>
              <p:spPr bwMode="auto">
                <a:xfrm>
                  <a:off x="917" y="778"/>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08" name="Group 42"/>
              <p:cNvGrpSpPr>
                <a:grpSpLocks/>
              </p:cNvGrpSpPr>
              <p:nvPr/>
            </p:nvGrpSpPr>
            <p:grpSpPr bwMode="auto">
              <a:xfrm>
                <a:off x="1898" y="778"/>
                <a:ext cx="917" cy="384"/>
                <a:chOff x="1898" y="778"/>
                <a:chExt cx="917" cy="384"/>
              </a:xfrm>
            </p:grpSpPr>
            <p:sp>
              <p:nvSpPr>
                <p:cNvPr id="31890" name="Rectangle 43"/>
                <p:cNvSpPr>
                  <a:spLocks noChangeArrowheads="1"/>
                </p:cNvSpPr>
                <p:nvPr/>
              </p:nvSpPr>
              <p:spPr bwMode="auto">
                <a:xfrm>
                  <a:off x="1941" y="77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91" name="Rectangle 44"/>
                <p:cNvSpPr>
                  <a:spLocks noChangeArrowheads="1"/>
                </p:cNvSpPr>
                <p:nvPr/>
              </p:nvSpPr>
              <p:spPr bwMode="auto">
                <a:xfrm>
                  <a:off x="1898" y="77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09" name="Group 45"/>
              <p:cNvGrpSpPr>
                <a:grpSpLocks/>
              </p:cNvGrpSpPr>
              <p:nvPr/>
            </p:nvGrpSpPr>
            <p:grpSpPr bwMode="auto">
              <a:xfrm>
                <a:off x="2815" y="778"/>
                <a:ext cx="917" cy="384"/>
                <a:chOff x="2815" y="778"/>
                <a:chExt cx="917" cy="384"/>
              </a:xfrm>
            </p:grpSpPr>
            <p:sp>
              <p:nvSpPr>
                <p:cNvPr id="31888" name="Rectangle 46"/>
                <p:cNvSpPr>
                  <a:spLocks noChangeArrowheads="1"/>
                </p:cNvSpPr>
                <p:nvPr/>
              </p:nvSpPr>
              <p:spPr bwMode="auto">
                <a:xfrm>
                  <a:off x="2858" y="77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89" name="Rectangle 47"/>
                <p:cNvSpPr>
                  <a:spLocks noChangeArrowheads="1"/>
                </p:cNvSpPr>
                <p:nvPr/>
              </p:nvSpPr>
              <p:spPr bwMode="auto">
                <a:xfrm>
                  <a:off x="2815" y="77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10" name="Group 48"/>
              <p:cNvGrpSpPr>
                <a:grpSpLocks/>
              </p:cNvGrpSpPr>
              <p:nvPr/>
            </p:nvGrpSpPr>
            <p:grpSpPr bwMode="auto">
              <a:xfrm>
                <a:off x="3732" y="778"/>
                <a:ext cx="807" cy="384"/>
                <a:chOff x="3732" y="778"/>
                <a:chExt cx="807" cy="384"/>
              </a:xfrm>
            </p:grpSpPr>
            <p:sp>
              <p:nvSpPr>
                <p:cNvPr id="31886" name="Rectangle 49"/>
                <p:cNvSpPr>
                  <a:spLocks noChangeArrowheads="1"/>
                </p:cNvSpPr>
                <p:nvPr/>
              </p:nvSpPr>
              <p:spPr bwMode="auto">
                <a:xfrm>
                  <a:off x="3775" y="778"/>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87" name="Rectangle 50"/>
                <p:cNvSpPr>
                  <a:spLocks noChangeArrowheads="1"/>
                </p:cNvSpPr>
                <p:nvPr/>
              </p:nvSpPr>
              <p:spPr bwMode="auto">
                <a:xfrm>
                  <a:off x="3732" y="778"/>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11" name="Group 51"/>
              <p:cNvGrpSpPr>
                <a:grpSpLocks/>
              </p:cNvGrpSpPr>
              <p:nvPr/>
            </p:nvGrpSpPr>
            <p:grpSpPr bwMode="auto">
              <a:xfrm>
                <a:off x="0" y="1162"/>
                <a:ext cx="917" cy="384"/>
                <a:chOff x="0" y="1162"/>
                <a:chExt cx="917" cy="384"/>
              </a:xfrm>
            </p:grpSpPr>
            <p:sp>
              <p:nvSpPr>
                <p:cNvPr id="31884" name="Rectangle 52"/>
                <p:cNvSpPr>
                  <a:spLocks noChangeArrowheads="1"/>
                </p:cNvSpPr>
                <p:nvPr/>
              </p:nvSpPr>
              <p:spPr bwMode="auto">
                <a:xfrm>
                  <a:off x="43" y="1162"/>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Palatino Linotype" pitchFamily="18" charset="0"/>
                    </a:rPr>
                    <a:t>Asa</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31885" name="Rectangle 53"/>
                <p:cNvSpPr>
                  <a:spLocks noChangeArrowheads="1"/>
                </p:cNvSpPr>
                <p:nvPr/>
              </p:nvSpPr>
              <p:spPr bwMode="auto">
                <a:xfrm>
                  <a:off x="0" y="1162"/>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12" name="Group 54"/>
              <p:cNvGrpSpPr>
                <a:grpSpLocks/>
              </p:cNvGrpSpPr>
              <p:nvPr/>
            </p:nvGrpSpPr>
            <p:grpSpPr bwMode="auto">
              <a:xfrm>
                <a:off x="917" y="1162"/>
                <a:ext cx="981" cy="384"/>
                <a:chOff x="917" y="1162"/>
                <a:chExt cx="981" cy="384"/>
              </a:xfrm>
            </p:grpSpPr>
            <p:sp>
              <p:nvSpPr>
                <p:cNvPr id="31882" name="Rectangle 55"/>
                <p:cNvSpPr>
                  <a:spLocks noChangeArrowheads="1"/>
                </p:cNvSpPr>
                <p:nvPr/>
              </p:nvSpPr>
              <p:spPr bwMode="auto">
                <a:xfrm>
                  <a:off x="960" y="1162"/>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83" name="Rectangle 56"/>
                <p:cNvSpPr>
                  <a:spLocks noChangeArrowheads="1"/>
                </p:cNvSpPr>
                <p:nvPr/>
              </p:nvSpPr>
              <p:spPr bwMode="auto">
                <a:xfrm>
                  <a:off x="917" y="1162"/>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13" name="Group 57"/>
              <p:cNvGrpSpPr>
                <a:grpSpLocks/>
              </p:cNvGrpSpPr>
              <p:nvPr/>
            </p:nvGrpSpPr>
            <p:grpSpPr bwMode="auto">
              <a:xfrm>
                <a:off x="1898" y="1162"/>
                <a:ext cx="917" cy="384"/>
                <a:chOff x="1898" y="1162"/>
                <a:chExt cx="917" cy="384"/>
              </a:xfrm>
            </p:grpSpPr>
            <p:sp>
              <p:nvSpPr>
                <p:cNvPr id="31880" name="Rectangle 58"/>
                <p:cNvSpPr>
                  <a:spLocks noChangeArrowheads="1"/>
                </p:cNvSpPr>
                <p:nvPr/>
              </p:nvSpPr>
              <p:spPr bwMode="auto">
                <a:xfrm>
                  <a:off x="1941" y="1162"/>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81" name="Rectangle 59"/>
                <p:cNvSpPr>
                  <a:spLocks noChangeArrowheads="1"/>
                </p:cNvSpPr>
                <p:nvPr/>
              </p:nvSpPr>
              <p:spPr bwMode="auto">
                <a:xfrm>
                  <a:off x="1898" y="1162"/>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14" name="Group 60"/>
              <p:cNvGrpSpPr>
                <a:grpSpLocks/>
              </p:cNvGrpSpPr>
              <p:nvPr/>
            </p:nvGrpSpPr>
            <p:grpSpPr bwMode="auto">
              <a:xfrm>
                <a:off x="2815" y="1162"/>
                <a:ext cx="917" cy="384"/>
                <a:chOff x="2815" y="1162"/>
                <a:chExt cx="917" cy="384"/>
              </a:xfrm>
            </p:grpSpPr>
            <p:sp>
              <p:nvSpPr>
                <p:cNvPr id="31878" name="Rectangle 61"/>
                <p:cNvSpPr>
                  <a:spLocks noChangeArrowheads="1"/>
                </p:cNvSpPr>
                <p:nvPr/>
              </p:nvSpPr>
              <p:spPr bwMode="auto">
                <a:xfrm>
                  <a:off x="2858" y="1162"/>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79" name="Rectangle 62"/>
                <p:cNvSpPr>
                  <a:spLocks noChangeArrowheads="1"/>
                </p:cNvSpPr>
                <p:nvPr/>
              </p:nvSpPr>
              <p:spPr bwMode="auto">
                <a:xfrm>
                  <a:off x="2815" y="1162"/>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15" name="Group 63"/>
              <p:cNvGrpSpPr>
                <a:grpSpLocks/>
              </p:cNvGrpSpPr>
              <p:nvPr/>
            </p:nvGrpSpPr>
            <p:grpSpPr bwMode="auto">
              <a:xfrm>
                <a:off x="3732" y="1162"/>
                <a:ext cx="807" cy="384"/>
                <a:chOff x="3732" y="1162"/>
                <a:chExt cx="807" cy="384"/>
              </a:xfrm>
            </p:grpSpPr>
            <p:sp>
              <p:nvSpPr>
                <p:cNvPr id="31876" name="Rectangle 64"/>
                <p:cNvSpPr>
                  <a:spLocks noChangeArrowheads="1"/>
                </p:cNvSpPr>
                <p:nvPr/>
              </p:nvSpPr>
              <p:spPr bwMode="auto">
                <a:xfrm>
                  <a:off x="3775" y="1162"/>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77" name="Rectangle 65"/>
                <p:cNvSpPr>
                  <a:spLocks noChangeArrowheads="1"/>
                </p:cNvSpPr>
                <p:nvPr/>
              </p:nvSpPr>
              <p:spPr bwMode="auto">
                <a:xfrm>
                  <a:off x="3732" y="1162"/>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16" name="Group 66"/>
              <p:cNvGrpSpPr>
                <a:grpSpLocks/>
              </p:cNvGrpSpPr>
              <p:nvPr/>
            </p:nvGrpSpPr>
            <p:grpSpPr bwMode="auto">
              <a:xfrm>
                <a:off x="0" y="1546"/>
                <a:ext cx="917" cy="384"/>
                <a:chOff x="0" y="1546"/>
                <a:chExt cx="917" cy="384"/>
              </a:xfrm>
            </p:grpSpPr>
            <p:sp>
              <p:nvSpPr>
                <p:cNvPr id="31874" name="Rectangle 67"/>
                <p:cNvSpPr>
                  <a:spLocks noChangeArrowheads="1"/>
                </p:cNvSpPr>
                <p:nvPr/>
              </p:nvSpPr>
              <p:spPr bwMode="auto">
                <a:xfrm>
                  <a:off x="43" y="1546"/>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Palatino Linotype" pitchFamily="18" charset="0"/>
                    </a:rPr>
                    <a:t>Jehoshaphat</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31875" name="Rectangle 68"/>
                <p:cNvSpPr>
                  <a:spLocks noChangeArrowheads="1"/>
                </p:cNvSpPr>
                <p:nvPr/>
              </p:nvSpPr>
              <p:spPr bwMode="auto">
                <a:xfrm>
                  <a:off x="0" y="1546"/>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17" name="Group 69"/>
              <p:cNvGrpSpPr>
                <a:grpSpLocks/>
              </p:cNvGrpSpPr>
              <p:nvPr/>
            </p:nvGrpSpPr>
            <p:grpSpPr bwMode="auto">
              <a:xfrm>
                <a:off x="917" y="1546"/>
                <a:ext cx="981" cy="384"/>
                <a:chOff x="917" y="1546"/>
                <a:chExt cx="981" cy="384"/>
              </a:xfrm>
            </p:grpSpPr>
            <p:sp>
              <p:nvSpPr>
                <p:cNvPr id="31872" name="Rectangle 70"/>
                <p:cNvSpPr>
                  <a:spLocks noChangeArrowheads="1"/>
                </p:cNvSpPr>
                <p:nvPr/>
              </p:nvSpPr>
              <p:spPr bwMode="auto">
                <a:xfrm>
                  <a:off x="960" y="1546"/>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73" name="Rectangle 71"/>
                <p:cNvSpPr>
                  <a:spLocks noChangeArrowheads="1"/>
                </p:cNvSpPr>
                <p:nvPr/>
              </p:nvSpPr>
              <p:spPr bwMode="auto">
                <a:xfrm>
                  <a:off x="917" y="1546"/>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18" name="Group 72"/>
              <p:cNvGrpSpPr>
                <a:grpSpLocks/>
              </p:cNvGrpSpPr>
              <p:nvPr/>
            </p:nvGrpSpPr>
            <p:grpSpPr bwMode="auto">
              <a:xfrm>
                <a:off x="1898" y="1546"/>
                <a:ext cx="917" cy="384"/>
                <a:chOff x="1898" y="1546"/>
                <a:chExt cx="917" cy="384"/>
              </a:xfrm>
            </p:grpSpPr>
            <p:sp>
              <p:nvSpPr>
                <p:cNvPr id="31870" name="Rectangle 73"/>
                <p:cNvSpPr>
                  <a:spLocks noChangeArrowheads="1"/>
                </p:cNvSpPr>
                <p:nvPr/>
              </p:nvSpPr>
              <p:spPr bwMode="auto">
                <a:xfrm>
                  <a:off x="1941" y="1546"/>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71" name="Rectangle 74"/>
                <p:cNvSpPr>
                  <a:spLocks noChangeArrowheads="1"/>
                </p:cNvSpPr>
                <p:nvPr/>
              </p:nvSpPr>
              <p:spPr bwMode="auto">
                <a:xfrm>
                  <a:off x="1898" y="1546"/>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19" name="Group 75"/>
              <p:cNvGrpSpPr>
                <a:grpSpLocks/>
              </p:cNvGrpSpPr>
              <p:nvPr/>
            </p:nvGrpSpPr>
            <p:grpSpPr bwMode="auto">
              <a:xfrm>
                <a:off x="2815" y="1546"/>
                <a:ext cx="917" cy="384"/>
                <a:chOff x="2815" y="1546"/>
                <a:chExt cx="917" cy="384"/>
              </a:xfrm>
            </p:grpSpPr>
            <p:sp>
              <p:nvSpPr>
                <p:cNvPr id="31868" name="Rectangle 76"/>
                <p:cNvSpPr>
                  <a:spLocks noChangeArrowheads="1"/>
                </p:cNvSpPr>
                <p:nvPr/>
              </p:nvSpPr>
              <p:spPr bwMode="auto">
                <a:xfrm>
                  <a:off x="2858" y="1546"/>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69" name="Rectangle 77"/>
                <p:cNvSpPr>
                  <a:spLocks noChangeArrowheads="1"/>
                </p:cNvSpPr>
                <p:nvPr/>
              </p:nvSpPr>
              <p:spPr bwMode="auto">
                <a:xfrm>
                  <a:off x="2815" y="1546"/>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20" name="Group 78"/>
              <p:cNvGrpSpPr>
                <a:grpSpLocks/>
              </p:cNvGrpSpPr>
              <p:nvPr/>
            </p:nvGrpSpPr>
            <p:grpSpPr bwMode="auto">
              <a:xfrm>
                <a:off x="3732" y="1546"/>
                <a:ext cx="807" cy="384"/>
                <a:chOff x="3732" y="1546"/>
                <a:chExt cx="807" cy="384"/>
              </a:xfrm>
            </p:grpSpPr>
            <p:sp>
              <p:nvSpPr>
                <p:cNvPr id="31866" name="Rectangle 79"/>
                <p:cNvSpPr>
                  <a:spLocks noChangeArrowheads="1"/>
                </p:cNvSpPr>
                <p:nvPr/>
              </p:nvSpPr>
              <p:spPr bwMode="auto">
                <a:xfrm>
                  <a:off x="3775" y="1546"/>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67" name="Rectangle 80"/>
                <p:cNvSpPr>
                  <a:spLocks noChangeArrowheads="1"/>
                </p:cNvSpPr>
                <p:nvPr/>
              </p:nvSpPr>
              <p:spPr bwMode="auto">
                <a:xfrm>
                  <a:off x="3732" y="1546"/>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21" name="Group 81"/>
              <p:cNvGrpSpPr>
                <a:grpSpLocks/>
              </p:cNvGrpSpPr>
              <p:nvPr/>
            </p:nvGrpSpPr>
            <p:grpSpPr bwMode="auto">
              <a:xfrm>
                <a:off x="0" y="1930"/>
                <a:ext cx="917" cy="384"/>
                <a:chOff x="0" y="1930"/>
                <a:chExt cx="917" cy="384"/>
              </a:xfrm>
            </p:grpSpPr>
            <p:sp>
              <p:nvSpPr>
                <p:cNvPr id="31864" name="Rectangle 82"/>
                <p:cNvSpPr>
                  <a:spLocks noChangeArrowheads="1"/>
                </p:cNvSpPr>
                <p:nvPr/>
              </p:nvSpPr>
              <p:spPr bwMode="auto">
                <a:xfrm>
                  <a:off x="43" y="1930"/>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Palatino Linotype" pitchFamily="18" charset="0"/>
                    </a:rPr>
                    <a:t>Jehoram</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31865" name="Rectangle 83"/>
                <p:cNvSpPr>
                  <a:spLocks noChangeArrowheads="1"/>
                </p:cNvSpPr>
                <p:nvPr/>
              </p:nvSpPr>
              <p:spPr bwMode="auto">
                <a:xfrm>
                  <a:off x="0" y="1930"/>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22" name="Group 84"/>
              <p:cNvGrpSpPr>
                <a:grpSpLocks/>
              </p:cNvGrpSpPr>
              <p:nvPr/>
            </p:nvGrpSpPr>
            <p:grpSpPr bwMode="auto">
              <a:xfrm>
                <a:off x="917" y="1930"/>
                <a:ext cx="981" cy="384"/>
                <a:chOff x="917" y="1930"/>
                <a:chExt cx="981" cy="384"/>
              </a:xfrm>
            </p:grpSpPr>
            <p:sp>
              <p:nvSpPr>
                <p:cNvPr id="31862" name="Rectangle 85"/>
                <p:cNvSpPr>
                  <a:spLocks noChangeArrowheads="1"/>
                </p:cNvSpPr>
                <p:nvPr/>
              </p:nvSpPr>
              <p:spPr bwMode="auto">
                <a:xfrm>
                  <a:off x="960" y="1930"/>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63" name="Rectangle 86"/>
                <p:cNvSpPr>
                  <a:spLocks noChangeArrowheads="1"/>
                </p:cNvSpPr>
                <p:nvPr/>
              </p:nvSpPr>
              <p:spPr bwMode="auto">
                <a:xfrm>
                  <a:off x="917" y="1930"/>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23" name="Group 87"/>
              <p:cNvGrpSpPr>
                <a:grpSpLocks/>
              </p:cNvGrpSpPr>
              <p:nvPr/>
            </p:nvGrpSpPr>
            <p:grpSpPr bwMode="auto">
              <a:xfrm>
                <a:off x="1898" y="1930"/>
                <a:ext cx="917" cy="384"/>
                <a:chOff x="1898" y="1930"/>
                <a:chExt cx="917" cy="384"/>
              </a:xfrm>
            </p:grpSpPr>
            <p:sp>
              <p:nvSpPr>
                <p:cNvPr id="31860" name="Rectangle 88"/>
                <p:cNvSpPr>
                  <a:spLocks noChangeArrowheads="1"/>
                </p:cNvSpPr>
                <p:nvPr/>
              </p:nvSpPr>
              <p:spPr bwMode="auto">
                <a:xfrm>
                  <a:off x="1941" y="1930"/>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61" name="Rectangle 89"/>
                <p:cNvSpPr>
                  <a:spLocks noChangeArrowheads="1"/>
                </p:cNvSpPr>
                <p:nvPr/>
              </p:nvSpPr>
              <p:spPr bwMode="auto">
                <a:xfrm>
                  <a:off x="1898" y="1930"/>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24" name="Group 90"/>
              <p:cNvGrpSpPr>
                <a:grpSpLocks/>
              </p:cNvGrpSpPr>
              <p:nvPr/>
            </p:nvGrpSpPr>
            <p:grpSpPr bwMode="auto">
              <a:xfrm>
                <a:off x="2815" y="1930"/>
                <a:ext cx="917" cy="384"/>
                <a:chOff x="2815" y="1930"/>
                <a:chExt cx="917" cy="384"/>
              </a:xfrm>
            </p:grpSpPr>
            <p:sp>
              <p:nvSpPr>
                <p:cNvPr id="31858" name="Rectangle 91"/>
                <p:cNvSpPr>
                  <a:spLocks noChangeArrowheads="1"/>
                </p:cNvSpPr>
                <p:nvPr/>
              </p:nvSpPr>
              <p:spPr bwMode="auto">
                <a:xfrm>
                  <a:off x="2858" y="1930"/>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59" name="Rectangle 92"/>
                <p:cNvSpPr>
                  <a:spLocks noChangeArrowheads="1"/>
                </p:cNvSpPr>
                <p:nvPr/>
              </p:nvSpPr>
              <p:spPr bwMode="auto">
                <a:xfrm>
                  <a:off x="2815" y="1930"/>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25" name="Group 93"/>
              <p:cNvGrpSpPr>
                <a:grpSpLocks/>
              </p:cNvGrpSpPr>
              <p:nvPr/>
            </p:nvGrpSpPr>
            <p:grpSpPr bwMode="auto">
              <a:xfrm>
                <a:off x="3732" y="1930"/>
                <a:ext cx="807" cy="384"/>
                <a:chOff x="3732" y="1930"/>
                <a:chExt cx="807" cy="384"/>
              </a:xfrm>
            </p:grpSpPr>
            <p:sp>
              <p:nvSpPr>
                <p:cNvPr id="31856" name="Rectangle 94"/>
                <p:cNvSpPr>
                  <a:spLocks noChangeArrowheads="1"/>
                </p:cNvSpPr>
                <p:nvPr/>
              </p:nvSpPr>
              <p:spPr bwMode="auto">
                <a:xfrm>
                  <a:off x="3775" y="1930"/>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57" name="Rectangle 95"/>
                <p:cNvSpPr>
                  <a:spLocks noChangeArrowheads="1"/>
                </p:cNvSpPr>
                <p:nvPr/>
              </p:nvSpPr>
              <p:spPr bwMode="auto">
                <a:xfrm>
                  <a:off x="3732" y="1930"/>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26" name="Group 96"/>
              <p:cNvGrpSpPr>
                <a:grpSpLocks/>
              </p:cNvGrpSpPr>
              <p:nvPr/>
            </p:nvGrpSpPr>
            <p:grpSpPr bwMode="auto">
              <a:xfrm>
                <a:off x="0" y="2314"/>
                <a:ext cx="917" cy="384"/>
                <a:chOff x="0" y="2314"/>
                <a:chExt cx="917" cy="384"/>
              </a:xfrm>
            </p:grpSpPr>
            <p:sp>
              <p:nvSpPr>
                <p:cNvPr id="31854" name="Rectangle 97"/>
                <p:cNvSpPr>
                  <a:spLocks noChangeArrowheads="1"/>
                </p:cNvSpPr>
                <p:nvPr/>
              </p:nvSpPr>
              <p:spPr bwMode="auto">
                <a:xfrm>
                  <a:off x="43" y="231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Palatino Linotype" pitchFamily="18" charset="0"/>
                    </a:rPr>
                    <a:t>Ahaziah</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31855" name="Rectangle 98"/>
                <p:cNvSpPr>
                  <a:spLocks noChangeArrowheads="1"/>
                </p:cNvSpPr>
                <p:nvPr/>
              </p:nvSpPr>
              <p:spPr bwMode="auto">
                <a:xfrm>
                  <a:off x="0" y="231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27" name="Group 99"/>
              <p:cNvGrpSpPr>
                <a:grpSpLocks/>
              </p:cNvGrpSpPr>
              <p:nvPr/>
            </p:nvGrpSpPr>
            <p:grpSpPr bwMode="auto">
              <a:xfrm>
                <a:off x="917" y="2314"/>
                <a:ext cx="981" cy="384"/>
                <a:chOff x="917" y="2314"/>
                <a:chExt cx="981" cy="384"/>
              </a:xfrm>
            </p:grpSpPr>
            <p:sp>
              <p:nvSpPr>
                <p:cNvPr id="31852" name="Rectangle 100"/>
                <p:cNvSpPr>
                  <a:spLocks noChangeArrowheads="1"/>
                </p:cNvSpPr>
                <p:nvPr/>
              </p:nvSpPr>
              <p:spPr bwMode="auto">
                <a:xfrm>
                  <a:off x="960" y="2314"/>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53" name="Rectangle 101"/>
                <p:cNvSpPr>
                  <a:spLocks noChangeArrowheads="1"/>
                </p:cNvSpPr>
                <p:nvPr/>
              </p:nvSpPr>
              <p:spPr bwMode="auto">
                <a:xfrm>
                  <a:off x="917" y="2314"/>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28" name="Group 102"/>
              <p:cNvGrpSpPr>
                <a:grpSpLocks/>
              </p:cNvGrpSpPr>
              <p:nvPr/>
            </p:nvGrpSpPr>
            <p:grpSpPr bwMode="auto">
              <a:xfrm>
                <a:off x="1898" y="2314"/>
                <a:ext cx="917" cy="384"/>
                <a:chOff x="1898" y="2314"/>
                <a:chExt cx="917" cy="384"/>
              </a:xfrm>
            </p:grpSpPr>
            <p:sp>
              <p:nvSpPr>
                <p:cNvPr id="31850" name="Rectangle 103"/>
                <p:cNvSpPr>
                  <a:spLocks noChangeArrowheads="1"/>
                </p:cNvSpPr>
                <p:nvPr/>
              </p:nvSpPr>
              <p:spPr bwMode="auto">
                <a:xfrm>
                  <a:off x="1941" y="231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51" name="Rectangle 104"/>
                <p:cNvSpPr>
                  <a:spLocks noChangeArrowheads="1"/>
                </p:cNvSpPr>
                <p:nvPr/>
              </p:nvSpPr>
              <p:spPr bwMode="auto">
                <a:xfrm>
                  <a:off x="1898" y="231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29" name="Group 105"/>
              <p:cNvGrpSpPr>
                <a:grpSpLocks/>
              </p:cNvGrpSpPr>
              <p:nvPr/>
            </p:nvGrpSpPr>
            <p:grpSpPr bwMode="auto">
              <a:xfrm>
                <a:off x="2815" y="2314"/>
                <a:ext cx="917" cy="384"/>
                <a:chOff x="2815" y="2314"/>
                <a:chExt cx="917" cy="384"/>
              </a:xfrm>
            </p:grpSpPr>
            <p:sp>
              <p:nvSpPr>
                <p:cNvPr id="31848" name="Rectangle 106"/>
                <p:cNvSpPr>
                  <a:spLocks noChangeArrowheads="1"/>
                </p:cNvSpPr>
                <p:nvPr/>
              </p:nvSpPr>
              <p:spPr bwMode="auto">
                <a:xfrm>
                  <a:off x="2858" y="231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49" name="Rectangle 107"/>
                <p:cNvSpPr>
                  <a:spLocks noChangeArrowheads="1"/>
                </p:cNvSpPr>
                <p:nvPr/>
              </p:nvSpPr>
              <p:spPr bwMode="auto">
                <a:xfrm>
                  <a:off x="2815" y="231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30" name="Group 108"/>
              <p:cNvGrpSpPr>
                <a:grpSpLocks/>
              </p:cNvGrpSpPr>
              <p:nvPr/>
            </p:nvGrpSpPr>
            <p:grpSpPr bwMode="auto">
              <a:xfrm>
                <a:off x="3732" y="2314"/>
                <a:ext cx="807" cy="384"/>
                <a:chOff x="3732" y="2314"/>
                <a:chExt cx="807" cy="384"/>
              </a:xfrm>
            </p:grpSpPr>
            <p:sp>
              <p:nvSpPr>
                <p:cNvPr id="31846" name="Rectangle 109"/>
                <p:cNvSpPr>
                  <a:spLocks noChangeArrowheads="1"/>
                </p:cNvSpPr>
                <p:nvPr/>
              </p:nvSpPr>
              <p:spPr bwMode="auto">
                <a:xfrm>
                  <a:off x="3775" y="2314"/>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47" name="Rectangle 110"/>
                <p:cNvSpPr>
                  <a:spLocks noChangeArrowheads="1"/>
                </p:cNvSpPr>
                <p:nvPr/>
              </p:nvSpPr>
              <p:spPr bwMode="auto">
                <a:xfrm>
                  <a:off x="3732" y="2314"/>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31" name="Group 111"/>
              <p:cNvGrpSpPr>
                <a:grpSpLocks/>
              </p:cNvGrpSpPr>
              <p:nvPr/>
            </p:nvGrpSpPr>
            <p:grpSpPr bwMode="auto">
              <a:xfrm>
                <a:off x="0" y="2698"/>
                <a:ext cx="917" cy="384"/>
                <a:chOff x="0" y="2698"/>
                <a:chExt cx="917" cy="384"/>
              </a:xfrm>
            </p:grpSpPr>
            <p:sp>
              <p:nvSpPr>
                <p:cNvPr id="31844" name="Rectangle 112"/>
                <p:cNvSpPr>
                  <a:spLocks noChangeArrowheads="1"/>
                </p:cNvSpPr>
                <p:nvPr/>
              </p:nvSpPr>
              <p:spPr bwMode="auto">
                <a:xfrm>
                  <a:off x="43" y="269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Palatino Linotype" pitchFamily="18" charset="0"/>
                    </a:rPr>
                    <a:t>Athaliah (usurper)</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31845" name="Rectangle 113"/>
                <p:cNvSpPr>
                  <a:spLocks noChangeArrowheads="1"/>
                </p:cNvSpPr>
                <p:nvPr/>
              </p:nvSpPr>
              <p:spPr bwMode="auto">
                <a:xfrm>
                  <a:off x="0" y="269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32" name="Group 114"/>
              <p:cNvGrpSpPr>
                <a:grpSpLocks/>
              </p:cNvGrpSpPr>
              <p:nvPr/>
            </p:nvGrpSpPr>
            <p:grpSpPr bwMode="auto">
              <a:xfrm>
                <a:off x="917" y="2698"/>
                <a:ext cx="981" cy="384"/>
                <a:chOff x="917" y="2698"/>
                <a:chExt cx="981" cy="384"/>
              </a:xfrm>
            </p:grpSpPr>
            <p:sp>
              <p:nvSpPr>
                <p:cNvPr id="31842" name="Rectangle 115"/>
                <p:cNvSpPr>
                  <a:spLocks noChangeArrowheads="1"/>
                </p:cNvSpPr>
                <p:nvPr/>
              </p:nvSpPr>
              <p:spPr bwMode="auto">
                <a:xfrm>
                  <a:off x="960" y="2698"/>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43" name="Rectangle 116"/>
                <p:cNvSpPr>
                  <a:spLocks noChangeArrowheads="1"/>
                </p:cNvSpPr>
                <p:nvPr/>
              </p:nvSpPr>
              <p:spPr bwMode="auto">
                <a:xfrm>
                  <a:off x="917" y="2698"/>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33" name="Group 117"/>
              <p:cNvGrpSpPr>
                <a:grpSpLocks/>
              </p:cNvGrpSpPr>
              <p:nvPr/>
            </p:nvGrpSpPr>
            <p:grpSpPr bwMode="auto">
              <a:xfrm>
                <a:off x="1898" y="2698"/>
                <a:ext cx="917" cy="384"/>
                <a:chOff x="1898" y="2698"/>
                <a:chExt cx="917" cy="384"/>
              </a:xfrm>
            </p:grpSpPr>
            <p:sp>
              <p:nvSpPr>
                <p:cNvPr id="31840" name="Rectangle 118"/>
                <p:cNvSpPr>
                  <a:spLocks noChangeArrowheads="1"/>
                </p:cNvSpPr>
                <p:nvPr/>
              </p:nvSpPr>
              <p:spPr bwMode="auto">
                <a:xfrm>
                  <a:off x="1941" y="269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41" name="Rectangle 119"/>
                <p:cNvSpPr>
                  <a:spLocks noChangeArrowheads="1"/>
                </p:cNvSpPr>
                <p:nvPr/>
              </p:nvSpPr>
              <p:spPr bwMode="auto">
                <a:xfrm>
                  <a:off x="1898" y="269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34" name="Group 120"/>
              <p:cNvGrpSpPr>
                <a:grpSpLocks/>
              </p:cNvGrpSpPr>
              <p:nvPr/>
            </p:nvGrpSpPr>
            <p:grpSpPr bwMode="auto">
              <a:xfrm>
                <a:off x="2815" y="2698"/>
                <a:ext cx="917" cy="384"/>
                <a:chOff x="2815" y="2698"/>
                <a:chExt cx="917" cy="384"/>
              </a:xfrm>
            </p:grpSpPr>
            <p:sp>
              <p:nvSpPr>
                <p:cNvPr id="31838" name="Rectangle 121"/>
                <p:cNvSpPr>
                  <a:spLocks noChangeArrowheads="1"/>
                </p:cNvSpPr>
                <p:nvPr/>
              </p:nvSpPr>
              <p:spPr bwMode="auto">
                <a:xfrm>
                  <a:off x="2858" y="269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39" name="Rectangle 122"/>
                <p:cNvSpPr>
                  <a:spLocks noChangeArrowheads="1"/>
                </p:cNvSpPr>
                <p:nvPr/>
              </p:nvSpPr>
              <p:spPr bwMode="auto">
                <a:xfrm>
                  <a:off x="2815" y="269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35" name="Group 123"/>
              <p:cNvGrpSpPr>
                <a:grpSpLocks/>
              </p:cNvGrpSpPr>
              <p:nvPr/>
            </p:nvGrpSpPr>
            <p:grpSpPr bwMode="auto">
              <a:xfrm>
                <a:off x="3732" y="2698"/>
                <a:ext cx="807" cy="384"/>
                <a:chOff x="3732" y="2698"/>
                <a:chExt cx="807" cy="384"/>
              </a:xfrm>
            </p:grpSpPr>
            <p:sp>
              <p:nvSpPr>
                <p:cNvPr id="31836" name="Rectangle 124"/>
                <p:cNvSpPr>
                  <a:spLocks noChangeArrowheads="1"/>
                </p:cNvSpPr>
                <p:nvPr/>
              </p:nvSpPr>
              <p:spPr bwMode="auto">
                <a:xfrm>
                  <a:off x="3775" y="2698"/>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37" name="Rectangle 125"/>
                <p:cNvSpPr>
                  <a:spLocks noChangeArrowheads="1"/>
                </p:cNvSpPr>
                <p:nvPr/>
              </p:nvSpPr>
              <p:spPr bwMode="auto">
                <a:xfrm>
                  <a:off x="3732" y="2698"/>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sp>
          <p:nvSpPr>
            <p:cNvPr id="31795" name="Rectangle 126"/>
            <p:cNvSpPr>
              <a:spLocks noChangeArrowheads="1"/>
            </p:cNvSpPr>
            <p:nvPr/>
          </p:nvSpPr>
          <p:spPr bwMode="auto">
            <a:xfrm>
              <a:off x="-3" y="-3"/>
              <a:ext cx="4545" cy="3088"/>
            </a:xfrm>
            <a:prstGeom prst="rect">
              <a:avLst/>
            </a:prstGeom>
            <a:noFill/>
            <a:ln w="11112">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sp>
        <p:nvSpPr>
          <p:cNvPr id="31749" name="Text Box 127"/>
          <p:cNvSpPr txBox="1">
            <a:spLocks noChangeArrowheads="1"/>
          </p:cNvSpPr>
          <p:nvPr/>
        </p:nvSpPr>
        <p:spPr bwMode="auto">
          <a:xfrm>
            <a:off x="2444750" y="2292350"/>
            <a:ext cx="1022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Did Evil</a:t>
            </a:r>
          </a:p>
        </p:txBody>
      </p:sp>
      <p:sp>
        <p:nvSpPr>
          <p:cNvPr id="31750" name="Text Box 128"/>
          <p:cNvSpPr txBox="1">
            <a:spLocks noChangeArrowheads="1"/>
          </p:cNvSpPr>
          <p:nvPr/>
        </p:nvSpPr>
        <p:spPr bwMode="auto">
          <a:xfrm>
            <a:off x="4113213" y="2330450"/>
            <a:ext cx="460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41</a:t>
            </a:r>
          </a:p>
        </p:txBody>
      </p:sp>
      <p:sp>
        <p:nvSpPr>
          <p:cNvPr id="31751" name="Text Box 129"/>
          <p:cNvSpPr txBox="1">
            <a:spLocks noChangeArrowheads="1"/>
          </p:cNvSpPr>
          <p:nvPr/>
        </p:nvSpPr>
        <p:spPr bwMode="auto">
          <a:xfrm>
            <a:off x="5640388" y="2292350"/>
            <a:ext cx="460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17</a:t>
            </a:r>
          </a:p>
        </p:txBody>
      </p:sp>
      <p:sp>
        <p:nvSpPr>
          <p:cNvPr id="31752" name="Text Box 130"/>
          <p:cNvSpPr txBox="1">
            <a:spLocks noChangeArrowheads="1"/>
          </p:cNvSpPr>
          <p:nvPr/>
        </p:nvSpPr>
        <p:spPr bwMode="auto">
          <a:xfrm>
            <a:off x="6907213" y="2330450"/>
            <a:ext cx="8112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City of David</a:t>
            </a:r>
          </a:p>
        </p:txBody>
      </p:sp>
      <p:grpSp>
        <p:nvGrpSpPr>
          <p:cNvPr id="31753" name="Group 131"/>
          <p:cNvGrpSpPr>
            <a:grpSpLocks/>
          </p:cNvGrpSpPr>
          <p:nvPr/>
        </p:nvGrpSpPr>
        <p:grpSpPr bwMode="auto">
          <a:xfrm>
            <a:off x="2298700" y="2830513"/>
            <a:ext cx="5394325" cy="546100"/>
            <a:chOff x="1616" y="2035"/>
            <a:chExt cx="3398" cy="344"/>
          </a:xfrm>
        </p:grpSpPr>
        <p:sp>
          <p:nvSpPr>
            <p:cNvPr id="31791" name="Text Box 132"/>
            <p:cNvSpPr txBox="1">
              <a:spLocks noChangeArrowheads="1"/>
            </p:cNvSpPr>
            <p:nvPr/>
          </p:nvSpPr>
          <p:spPr bwMode="auto">
            <a:xfrm>
              <a:off x="1616" y="2083"/>
              <a:ext cx="78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Not Loyal</a:t>
              </a:r>
            </a:p>
          </p:txBody>
        </p:sp>
        <p:sp>
          <p:nvSpPr>
            <p:cNvPr id="31792" name="Text Box 133"/>
            <p:cNvSpPr txBox="1">
              <a:spLocks noChangeArrowheads="1"/>
            </p:cNvSpPr>
            <p:nvPr/>
          </p:nvSpPr>
          <p:spPr bwMode="auto">
            <a:xfrm>
              <a:off x="3740" y="2035"/>
              <a:ext cx="20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3</a:t>
              </a:r>
            </a:p>
          </p:txBody>
        </p:sp>
        <p:sp>
          <p:nvSpPr>
            <p:cNvPr id="31793" name="Text Box 134"/>
            <p:cNvSpPr txBox="1">
              <a:spLocks noChangeArrowheads="1"/>
            </p:cNvSpPr>
            <p:nvPr/>
          </p:nvSpPr>
          <p:spPr bwMode="auto">
            <a:xfrm>
              <a:off x="4503" y="2053"/>
              <a:ext cx="511"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City of David</a:t>
              </a:r>
            </a:p>
          </p:txBody>
        </p:sp>
      </p:grpSp>
      <p:sp>
        <p:nvSpPr>
          <p:cNvPr id="31754" name="Text Box 135"/>
          <p:cNvSpPr txBox="1">
            <a:spLocks noChangeArrowheads="1"/>
          </p:cNvSpPr>
          <p:nvPr/>
        </p:nvSpPr>
        <p:spPr bwMode="auto">
          <a:xfrm>
            <a:off x="2333625" y="3552825"/>
            <a:ext cx="1217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Did Right</a:t>
            </a:r>
          </a:p>
        </p:txBody>
      </p:sp>
      <p:sp>
        <p:nvSpPr>
          <p:cNvPr id="31755" name="Text Box 136"/>
          <p:cNvSpPr txBox="1">
            <a:spLocks noChangeArrowheads="1"/>
          </p:cNvSpPr>
          <p:nvPr/>
        </p:nvSpPr>
        <p:spPr bwMode="auto">
          <a:xfrm>
            <a:off x="5624513" y="3476625"/>
            <a:ext cx="460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41</a:t>
            </a:r>
          </a:p>
        </p:txBody>
      </p:sp>
      <p:sp>
        <p:nvSpPr>
          <p:cNvPr id="31756" name="Text Box 137"/>
          <p:cNvSpPr txBox="1">
            <a:spLocks noChangeArrowheads="1"/>
          </p:cNvSpPr>
          <p:nvPr/>
        </p:nvSpPr>
        <p:spPr bwMode="auto">
          <a:xfrm>
            <a:off x="6694488" y="3352800"/>
            <a:ext cx="1135062"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Own tomb City of David</a:t>
            </a:r>
          </a:p>
        </p:txBody>
      </p:sp>
      <p:sp>
        <p:nvSpPr>
          <p:cNvPr id="31757" name="Text Box 138"/>
          <p:cNvSpPr txBox="1">
            <a:spLocks noChangeArrowheads="1"/>
          </p:cNvSpPr>
          <p:nvPr/>
        </p:nvSpPr>
        <p:spPr bwMode="auto">
          <a:xfrm>
            <a:off x="4075113" y="4178300"/>
            <a:ext cx="460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35</a:t>
            </a:r>
          </a:p>
        </p:txBody>
      </p:sp>
      <p:sp>
        <p:nvSpPr>
          <p:cNvPr id="31758" name="Text Box 139"/>
          <p:cNvSpPr txBox="1">
            <a:spLocks noChangeArrowheads="1"/>
          </p:cNvSpPr>
          <p:nvPr/>
        </p:nvSpPr>
        <p:spPr bwMode="auto">
          <a:xfrm>
            <a:off x="5618163" y="4159250"/>
            <a:ext cx="460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25</a:t>
            </a:r>
          </a:p>
        </p:txBody>
      </p:sp>
      <p:sp>
        <p:nvSpPr>
          <p:cNvPr id="31759" name="Rectangle 140"/>
          <p:cNvSpPr>
            <a:spLocks noChangeArrowheads="1"/>
          </p:cNvSpPr>
          <p:nvPr/>
        </p:nvSpPr>
        <p:spPr bwMode="auto">
          <a:xfrm>
            <a:off x="6824663" y="4095750"/>
            <a:ext cx="9064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City of David</a:t>
            </a:r>
          </a:p>
        </p:txBody>
      </p:sp>
      <p:sp>
        <p:nvSpPr>
          <p:cNvPr id="31760" name="Text Box 141"/>
          <p:cNvSpPr txBox="1">
            <a:spLocks noChangeArrowheads="1"/>
          </p:cNvSpPr>
          <p:nvPr/>
        </p:nvSpPr>
        <p:spPr bwMode="auto">
          <a:xfrm>
            <a:off x="1885950" y="419735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800">
                <a:solidFill>
                  <a:srgbClr val="003399"/>
                </a:solidFill>
                <a:latin typeface="Tahoma" pitchFamily="34" charset="0"/>
              </a:rPr>
              <a:t>Doing right </a:t>
            </a:r>
          </a:p>
        </p:txBody>
      </p:sp>
      <p:grpSp>
        <p:nvGrpSpPr>
          <p:cNvPr id="31761" name="Group 142"/>
          <p:cNvGrpSpPr>
            <a:grpSpLocks/>
          </p:cNvGrpSpPr>
          <p:nvPr/>
        </p:nvGrpSpPr>
        <p:grpSpPr bwMode="auto">
          <a:xfrm>
            <a:off x="1847850" y="4584700"/>
            <a:ext cx="6270625" cy="709613"/>
            <a:chOff x="1332" y="3140"/>
            <a:chExt cx="3950" cy="447"/>
          </a:xfrm>
        </p:grpSpPr>
        <p:sp>
          <p:nvSpPr>
            <p:cNvPr id="31787" name="Text Box 143"/>
            <p:cNvSpPr txBox="1">
              <a:spLocks noChangeArrowheads="1"/>
            </p:cNvSpPr>
            <p:nvPr/>
          </p:nvSpPr>
          <p:spPr bwMode="auto">
            <a:xfrm>
              <a:off x="1332" y="3148"/>
              <a:ext cx="1344"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800">
                  <a:solidFill>
                    <a:srgbClr val="003399"/>
                  </a:solidFill>
                  <a:latin typeface="Tahoma" pitchFamily="34" charset="0"/>
                </a:rPr>
                <a:t>Ways of </a:t>
              </a:r>
            </a:p>
            <a:p>
              <a:pPr algn="ctr" eaLnBrk="1" fontAlgn="base" hangingPunct="1">
                <a:spcBef>
                  <a:spcPct val="20000"/>
                </a:spcBef>
                <a:spcAft>
                  <a:spcPct val="0"/>
                </a:spcAft>
              </a:pPr>
              <a:r>
                <a:rPr lang="en-US" altLang="en-US" sz="1800">
                  <a:solidFill>
                    <a:srgbClr val="003399"/>
                  </a:solidFill>
                  <a:latin typeface="Tahoma" pitchFamily="34" charset="0"/>
                </a:rPr>
                <a:t>Israel </a:t>
              </a:r>
            </a:p>
          </p:txBody>
        </p:sp>
        <p:sp>
          <p:nvSpPr>
            <p:cNvPr id="31788" name="Text Box 144"/>
            <p:cNvSpPr txBox="1">
              <a:spLocks noChangeArrowheads="1"/>
            </p:cNvSpPr>
            <p:nvPr/>
          </p:nvSpPr>
          <p:spPr bwMode="auto">
            <a:xfrm>
              <a:off x="2735" y="3256"/>
              <a:ext cx="29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32</a:t>
              </a:r>
            </a:p>
          </p:txBody>
        </p:sp>
        <p:sp>
          <p:nvSpPr>
            <p:cNvPr id="31789" name="Text Box 145"/>
            <p:cNvSpPr txBox="1">
              <a:spLocks noChangeArrowheads="1"/>
            </p:cNvSpPr>
            <p:nvPr/>
          </p:nvSpPr>
          <p:spPr bwMode="auto">
            <a:xfrm>
              <a:off x="3750" y="3232"/>
              <a:ext cx="20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8</a:t>
              </a:r>
            </a:p>
          </p:txBody>
        </p:sp>
        <p:sp>
          <p:nvSpPr>
            <p:cNvPr id="31790" name="Rectangle 146"/>
            <p:cNvSpPr>
              <a:spLocks noChangeArrowheads="1"/>
            </p:cNvSpPr>
            <p:nvPr/>
          </p:nvSpPr>
          <p:spPr bwMode="auto">
            <a:xfrm>
              <a:off x="4271" y="3140"/>
              <a:ext cx="1011"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No Fire</a:t>
              </a:r>
            </a:p>
            <a:p>
              <a:pPr algn="ctr" eaLnBrk="1" fontAlgn="base" hangingPunct="1">
                <a:spcBef>
                  <a:spcPct val="20000"/>
                </a:spcBef>
                <a:spcAft>
                  <a:spcPct val="0"/>
                </a:spcAft>
              </a:pPr>
              <a:r>
                <a:rPr lang="en-US" altLang="en-US" sz="1400">
                  <a:solidFill>
                    <a:srgbClr val="003399"/>
                  </a:solidFill>
                  <a:latin typeface="Tahoma" pitchFamily="34" charset="0"/>
                </a:rPr>
                <a:t>No Kings Tomb</a:t>
              </a:r>
            </a:p>
          </p:txBody>
        </p:sp>
      </p:grpSp>
      <p:grpSp>
        <p:nvGrpSpPr>
          <p:cNvPr id="31762" name="Group 147"/>
          <p:cNvGrpSpPr>
            <a:grpSpLocks/>
          </p:cNvGrpSpPr>
          <p:nvPr/>
        </p:nvGrpSpPr>
        <p:grpSpPr bwMode="auto">
          <a:xfrm>
            <a:off x="1838325" y="5173663"/>
            <a:ext cx="5957888" cy="720725"/>
            <a:chOff x="1326" y="3523"/>
            <a:chExt cx="3753" cy="454"/>
          </a:xfrm>
        </p:grpSpPr>
        <p:sp>
          <p:nvSpPr>
            <p:cNvPr id="31783" name="Text Box 148"/>
            <p:cNvSpPr txBox="1">
              <a:spLocks noChangeArrowheads="1"/>
            </p:cNvSpPr>
            <p:nvPr/>
          </p:nvSpPr>
          <p:spPr bwMode="auto">
            <a:xfrm>
              <a:off x="1326" y="3523"/>
              <a:ext cx="1344"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800">
                  <a:solidFill>
                    <a:srgbClr val="003399"/>
                  </a:solidFill>
                  <a:latin typeface="Tahoma" pitchFamily="34" charset="0"/>
                </a:rPr>
                <a:t>Ways of</a:t>
              </a:r>
            </a:p>
            <a:p>
              <a:pPr algn="ctr" eaLnBrk="1" fontAlgn="base" hangingPunct="1">
                <a:spcBef>
                  <a:spcPct val="20000"/>
                </a:spcBef>
                <a:spcAft>
                  <a:spcPct val="0"/>
                </a:spcAft>
              </a:pPr>
              <a:r>
                <a:rPr lang="en-US" altLang="en-US" sz="1800">
                  <a:solidFill>
                    <a:srgbClr val="003399"/>
                  </a:solidFill>
                  <a:latin typeface="Tahoma" pitchFamily="34" charset="0"/>
                </a:rPr>
                <a:t>Ahab</a:t>
              </a:r>
            </a:p>
          </p:txBody>
        </p:sp>
        <p:sp>
          <p:nvSpPr>
            <p:cNvPr id="31784" name="Text Box 149"/>
            <p:cNvSpPr txBox="1">
              <a:spLocks noChangeArrowheads="1"/>
            </p:cNvSpPr>
            <p:nvPr/>
          </p:nvSpPr>
          <p:spPr bwMode="auto">
            <a:xfrm>
              <a:off x="2735" y="3647"/>
              <a:ext cx="29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22</a:t>
              </a:r>
            </a:p>
          </p:txBody>
        </p:sp>
        <p:sp>
          <p:nvSpPr>
            <p:cNvPr id="31785" name="Text Box 150"/>
            <p:cNvSpPr txBox="1">
              <a:spLocks noChangeArrowheads="1"/>
            </p:cNvSpPr>
            <p:nvPr/>
          </p:nvSpPr>
          <p:spPr bwMode="auto">
            <a:xfrm>
              <a:off x="3761" y="3629"/>
              <a:ext cx="20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1</a:t>
              </a:r>
            </a:p>
          </p:txBody>
        </p:sp>
        <p:sp>
          <p:nvSpPr>
            <p:cNvPr id="31786" name="Rectangle 151"/>
            <p:cNvSpPr>
              <a:spLocks noChangeArrowheads="1"/>
            </p:cNvSpPr>
            <p:nvPr/>
          </p:nvSpPr>
          <p:spPr bwMode="auto">
            <a:xfrm>
              <a:off x="4398" y="3651"/>
              <a:ext cx="681"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City of David</a:t>
              </a:r>
            </a:p>
          </p:txBody>
        </p:sp>
      </p:grpSp>
      <p:grpSp>
        <p:nvGrpSpPr>
          <p:cNvPr id="31763" name="Group 152"/>
          <p:cNvGrpSpPr>
            <a:grpSpLocks/>
          </p:cNvGrpSpPr>
          <p:nvPr/>
        </p:nvGrpSpPr>
        <p:grpSpPr bwMode="auto">
          <a:xfrm>
            <a:off x="1803400" y="5780088"/>
            <a:ext cx="4187825" cy="696912"/>
            <a:chOff x="1304" y="3701"/>
            <a:chExt cx="2638" cy="439"/>
          </a:xfrm>
        </p:grpSpPr>
        <p:sp>
          <p:nvSpPr>
            <p:cNvPr id="31781" name="Text Box 153"/>
            <p:cNvSpPr txBox="1">
              <a:spLocks noChangeArrowheads="1"/>
            </p:cNvSpPr>
            <p:nvPr/>
          </p:nvSpPr>
          <p:spPr bwMode="auto">
            <a:xfrm>
              <a:off x="1304" y="3701"/>
              <a:ext cx="1344"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800">
                  <a:solidFill>
                    <a:srgbClr val="003399"/>
                  </a:solidFill>
                  <a:latin typeface="Tahoma" pitchFamily="34" charset="0"/>
                </a:rPr>
                <a:t>Doing </a:t>
              </a:r>
            </a:p>
            <a:p>
              <a:pPr algn="ctr" eaLnBrk="1" fontAlgn="base" hangingPunct="1">
                <a:spcBef>
                  <a:spcPct val="20000"/>
                </a:spcBef>
                <a:spcAft>
                  <a:spcPct val="0"/>
                </a:spcAft>
              </a:pPr>
              <a:r>
                <a:rPr lang="en-US" altLang="en-US" sz="1800">
                  <a:solidFill>
                    <a:srgbClr val="003399"/>
                  </a:solidFill>
                  <a:latin typeface="Tahoma" pitchFamily="34" charset="0"/>
                </a:rPr>
                <a:t>Wickedly</a:t>
              </a:r>
            </a:p>
          </p:txBody>
        </p:sp>
        <p:sp>
          <p:nvSpPr>
            <p:cNvPr id="31782" name="Text Box 154"/>
            <p:cNvSpPr txBox="1">
              <a:spLocks noChangeArrowheads="1"/>
            </p:cNvSpPr>
            <p:nvPr/>
          </p:nvSpPr>
          <p:spPr bwMode="auto">
            <a:xfrm>
              <a:off x="3739" y="3807"/>
              <a:ext cx="20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7</a:t>
              </a:r>
            </a:p>
          </p:txBody>
        </p:sp>
      </p:grpSp>
      <p:sp>
        <p:nvSpPr>
          <p:cNvPr id="31764" name="Text Box 155"/>
          <p:cNvSpPr txBox="1">
            <a:spLocks noChangeArrowheads="1"/>
          </p:cNvSpPr>
          <p:nvPr/>
        </p:nvSpPr>
        <p:spPr bwMode="auto">
          <a:xfrm>
            <a:off x="7823200" y="1592263"/>
            <a:ext cx="11112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0000"/>
                </a:solidFill>
              </a:rPr>
              <a:t>Cause of Death</a:t>
            </a:r>
          </a:p>
        </p:txBody>
      </p:sp>
      <p:sp>
        <p:nvSpPr>
          <p:cNvPr id="31765" name="Text Box 156"/>
          <p:cNvSpPr txBox="1">
            <a:spLocks noChangeArrowheads="1"/>
          </p:cNvSpPr>
          <p:nvPr/>
        </p:nvSpPr>
        <p:spPr bwMode="auto">
          <a:xfrm>
            <a:off x="8035925" y="2292350"/>
            <a:ext cx="752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Natural</a:t>
            </a:r>
          </a:p>
        </p:txBody>
      </p:sp>
      <p:sp>
        <p:nvSpPr>
          <p:cNvPr id="31766" name="Rectangle 157"/>
          <p:cNvSpPr>
            <a:spLocks noChangeArrowheads="1"/>
          </p:cNvSpPr>
          <p:nvPr/>
        </p:nvSpPr>
        <p:spPr bwMode="auto">
          <a:xfrm>
            <a:off x="7924800" y="1562100"/>
            <a:ext cx="971550" cy="62865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1767" name="Rectangle 158"/>
          <p:cNvSpPr>
            <a:spLocks noChangeArrowheads="1"/>
          </p:cNvSpPr>
          <p:nvPr/>
        </p:nvSpPr>
        <p:spPr bwMode="auto">
          <a:xfrm>
            <a:off x="7924800" y="2190750"/>
            <a:ext cx="971550" cy="60960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1768" name="Rectangle 159"/>
          <p:cNvSpPr>
            <a:spLocks noChangeArrowheads="1"/>
          </p:cNvSpPr>
          <p:nvPr/>
        </p:nvSpPr>
        <p:spPr bwMode="auto">
          <a:xfrm>
            <a:off x="7924800" y="3409950"/>
            <a:ext cx="971550" cy="6000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1769" name="Rectangle 160"/>
          <p:cNvSpPr>
            <a:spLocks noChangeArrowheads="1"/>
          </p:cNvSpPr>
          <p:nvPr/>
        </p:nvSpPr>
        <p:spPr bwMode="auto">
          <a:xfrm>
            <a:off x="7924800" y="4019550"/>
            <a:ext cx="971550" cy="6000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1770" name="Rectangle 161"/>
          <p:cNvSpPr>
            <a:spLocks noChangeArrowheads="1"/>
          </p:cNvSpPr>
          <p:nvPr/>
        </p:nvSpPr>
        <p:spPr bwMode="auto">
          <a:xfrm>
            <a:off x="7924800" y="4629150"/>
            <a:ext cx="971550" cy="6000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1771" name="Rectangle 162"/>
          <p:cNvSpPr>
            <a:spLocks noChangeArrowheads="1"/>
          </p:cNvSpPr>
          <p:nvPr/>
        </p:nvSpPr>
        <p:spPr bwMode="auto">
          <a:xfrm>
            <a:off x="7924800" y="5238750"/>
            <a:ext cx="971550" cy="6000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1772" name="Rectangle 163"/>
          <p:cNvSpPr>
            <a:spLocks noChangeArrowheads="1"/>
          </p:cNvSpPr>
          <p:nvPr/>
        </p:nvSpPr>
        <p:spPr bwMode="auto">
          <a:xfrm>
            <a:off x="7924800" y="2809875"/>
            <a:ext cx="971550" cy="6000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1773" name="Text Box 164"/>
          <p:cNvSpPr txBox="1">
            <a:spLocks noChangeArrowheads="1"/>
          </p:cNvSpPr>
          <p:nvPr/>
        </p:nvSpPr>
        <p:spPr bwMode="auto">
          <a:xfrm>
            <a:off x="7927975" y="2879725"/>
            <a:ext cx="968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Natural</a:t>
            </a:r>
          </a:p>
        </p:txBody>
      </p:sp>
      <p:sp>
        <p:nvSpPr>
          <p:cNvPr id="31774" name="Text Box 165"/>
          <p:cNvSpPr txBox="1">
            <a:spLocks noChangeArrowheads="1"/>
          </p:cNvSpPr>
          <p:nvPr/>
        </p:nvSpPr>
        <p:spPr bwMode="auto">
          <a:xfrm>
            <a:off x="7851775" y="3473450"/>
            <a:ext cx="10445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Diseased Feet</a:t>
            </a:r>
          </a:p>
        </p:txBody>
      </p:sp>
      <p:sp>
        <p:nvSpPr>
          <p:cNvPr id="31775" name="Text Box 166"/>
          <p:cNvSpPr txBox="1">
            <a:spLocks noChangeArrowheads="1"/>
          </p:cNvSpPr>
          <p:nvPr/>
        </p:nvSpPr>
        <p:spPr bwMode="auto">
          <a:xfrm>
            <a:off x="7908925" y="4565650"/>
            <a:ext cx="10064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Lord – intestines came out</a:t>
            </a:r>
          </a:p>
        </p:txBody>
      </p:sp>
      <p:sp>
        <p:nvSpPr>
          <p:cNvPr id="31776" name="Rectangle 167"/>
          <p:cNvSpPr>
            <a:spLocks noChangeArrowheads="1"/>
          </p:cNvSpPr>
          <p:nvPr/>
        </p:nvSpPr>
        <p:spPr bwMode="auto">
          <a:xfrm>
            <a:off x="7924800" y="5238750"/>
            <a:ext cx="971550" cy="6000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1777" name="Text Box 168"/>
          <p:cNvSpPr txBox="1">
            <a:spLocks noChangeArrowheads="1"/>
          </p:cNvSpPr>
          <p:nvPr/>
        </p:nvSpPr>
        <p:spPr bwMode="auto">
          <a:xfrm>
            <a:off x="7851775" y="5280025"/>
            <a:ext cx="10445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Killed by Jehu</a:t>
            </a:r>
          </a:p>
        </p:txBody>
      </p:sp>
      <p:sp>
        <p:nvSpPr>
          <p:cNvPr id="31778" name="Rectangle 169"/>
          <p:cNvSpPr>
            <a:spLocks noChangeArrowheads="1"/>
          </p:cNvSpPr>
          <p:nvPr/>
        </p:nvSpPr>
        <p:spPr bwMode="auto">
          <a:xfrm>
            <a:off x="7924800" y="5838825"/>
            <a:ext cx="971550" cy="6000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1779" name="Text Box 170"/>
          <p:cNvSpPr txBox="1">
            <a:spLocks noChangeArrowheads="1"/>
          </p:cNvSpPr>
          <p:nvPr/>
        </p:nvSpPr>
        <p:spPr bwMode="auto">
          <a:xfrm>
            <a:off x="7920038" y="5795963"/>
            <a:ext cx="9874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Killed by Captains of 100</a:t>
            </a:r>
          </a:p>
        </p:txBody>
      </p:sp>
      <p:sp>
        <p:nvSpPr>
          <p:cNvPr id="31780" name="Text Box 171"/>
          <p:cNvSpPr txBox="1">
            <a:spLocks noChangeArrowheads="1"/>
          </p:cNvSpPr>
          <p:nvPr/>
        </p:nvSpPr>
        <p:spPr bwMode="auto">
          <a:xfrm>
            <a:off x="7947025" y="4137025"/>
            <a:ext cx="968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Natural</a:t>
            </a:r>
          </a:p>
        </p:txBody>
      </p:sp>
    </p:spTree>
    <p:extLst>
      <p:ext uri="{BB962C8B-B14F-4D97-AF65-F5344CB8AC3E}">
        <p14:creationId xmlns:p14="http://schemas.microsoft.com/office/powerpoint/2010/main" val="367451005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666750" y="1428750"/>
            <a:ext cx="8477250" cy="512445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2771" name="Rectangle 3"/>
          <p:cNvSpPr>
            <a:spLocks noGrp="1" noChangeArrowheads="1"/>
          </p:cNvSpPr>
          <p:nvPr>
            <p:ph type="title"/>
          </p:nvPr>
        </p:nvSpPr>
        <p:spPr>
          <a:xfrm>
            <a:off x="1009650" y="323850"/>
            <a:ext cx="8134350" cy="1143000"/>
          </a:xfrm>
        </p:spPr>
        <p:txBody>
          <a:bodyPr/>
          <a:lstStyle/>
          <a:p>
            <a:pPr eaLnBrk="1" hangingPunct="1"/>
            <a:r>
              <a:rPr lang="en-US" altLang="en-US" sz="3600" b="1" smtClean="0">
                <a:solidFill>
                  <a:srgbClr val="66FFFF"/>
                </a:solidFill>
                <a:effectLst/>
                <a:latin typeface="Arial" pitchFamily="34" charset="0"/>
              </a:rPr>
              <a:t>Kings of Judah Before Fall of Israel</a:t>
            </a:r>
            <a:br>
              <a:rPr lang="en-US" altLang="en-US" sz="3600" b="1" smtClean="0">
                <a:solidFill>
                  <a:srgbClr val="66FFFF"/>
                </a:solidFill>
                <a:effectLst/>
                <a:latin typeface="Arial" pitchFamily="34" charset="0"/>
              </a:rPr>
            </a:br>
            <a:r>
              <a:rPr lang="en-US" altLang="en-US" sz="3600" b="1" smtClean="0">
                <a:solidFill>
                  <a:srgbClr val="66FFFF"/>
                </a:solidFill>
                <a:effectLst/>
                <a:latin typeface="Arial" pitchFamily="34" charset="0"/>
              </a:rPr>
              <a:t>Basic Info</a:t>
            </a:r>
            <a:endParaRPr lang="en-US" altLang="en-US" sz="3600" b="1" smtClean="0">
              <a:solidFill>
                <a:srgbClr val="66FFFF"/>
              </a:solidFill>
              <a:effectLst/>
              <a:latin typeface="Arial" pitchFamily="34" charset="0"/>
              <a:cs typeface="Arial" pitchFamily="34" charset="0"/>
            </a:endParaRPr>
          </a:p>
        </p:txBody>
      </p:sp>
      <p:grpSp>
        <p:nvGrpSpPr>
          <p:cNvPr id="32772" name="Group 4"/>
          <p:cNvGrpSpPr>
            <a:grpSpLocks/>
          </p:cNvGrpSpPr>
          <p:nvPr/>
        </p:nvGrpSpPr>
        <p:grpSpPr bwMode="auto">
          <a:xfrm>
            <a:off x="735013" y="1517650"/>
            <a:ext cx="7215187" cy="4902200"/>
            <a:chOff x="-3" y="-3"/>
            <a:chExt cx="4545" cy="3088"/>
          </a:xfrm>
        </p:grpSpPr>
        <p:grpSp>
          <p:nvGrpSpPr>
            <p:cNvPr id="32824" name="Group 5"/>
            <p:cNvGrpSpPr>
              <a:grpSpLocks/>
            </p:cNvGrpSpPr>
            <p:nvPr/>
          </p:nvGrpSpPr>
          <p:grpSpPr bwMode="auto">
            <a:xfrm>
              <a:off x="0" y="0"/>
              <a:ext cx="4539" cy="3082"/>
              <a:chOff x="0" y="0"/>
              <a:chExt cx="4539" cy="3082"/>
            </a:xfrm>
          </p:grpSpPr>
          <p:grpSp>
            <p:nvGrpSpPr>
              <p:cNvPr id="32826" name="Group 6"/>
              <p:cNvGrpSpPr>
                <a:grpSpLocks/>
              </p:cNvGrpSpPr>
              <p:nvPr/>
            </p:nvGrpSpPr>
            <p:grpSpPr bwMode="auto">
              <a:xfrm>
                <a:off x="0" y="0"/>
                <a:ext cx="917" cy="394"/>
                <a:chOff x="0" y="0"/>
                <a:chExt cx="917" cy="394"/>
              </a:xfrm>
            </p:grpSpPr>
            <p:sp>
              <p:nvSpPr>
                <p:cNvPr id="32944" name="Rectangle 7"/>
                <p:cNvSpPr>
                  <a:spLocks noChangeArrowheads="1"/>
                </p:cNvSpPr>
                <p:nvPr/>
              </p:nvSpPr>
              <p:spPr bwMode="auto">
                <a:xfrm>
                  <a:off x="43" y="0"/>
                  <a:ext cx="831"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400">
                      <a:solidFill>
                        <a:srgbClr val="000000"/>
                      </a:solidFill>
                      <a:latin typeface="Palatino Linotype" pitchFamily="18" charset="0"/>
                    </a:rPr>
                    <a:t>King</a:t>
                  </a:r>
                  <a:endParaRPr lang="en-US" altLang="en-US" sz="1400">
                    <a:solidFill>
                      <a:srgbClr val="000000"/>
                    </a:solidFill>
                    <a:latin typeface="Courier" charset="0"/>
                    <a:cs typeface="Times New Roman" pitchFamily="18" charset="0"/>
                  </a:endParaRPr>
                </a:p>
                <a:p>
                  <a:pPr algn="ctr" fontAlgn="base">
                    <a:spcBef>
                      <a:spcPct val="0"/>
                    </a:spcBef>
                    <a:spcAft>
                      <a:spcPct val="0"/>
                    </a:spcAft>
                  </a:pPr>
                  <a:endParaRPr lang="en-US" altLang="en-US" sz="1400">
                    <a:solidFill>
                      <a:srgbClr val="000000"/>
                    </a:solidFill>
                  </a:endParaRPr>
                </a:p>
              </p:txBody>
            </p:sp>
            <p:sp>
              <p:nvSpPr>
                <p:cNvPr id="32945" name="Rectangle 8"/>
                <p:cNvSpPr>
                  <a:spLocks noChangeArrowheads="1"/>
                </p:cNvSpPr>
                <p:nvPr/>
              </p:nvSpPr>
              <p:spPr bwMode="auto">
                <a:xfrm>
                  <a:off x="0" y="0"/>
                  <a:ext cx="917" cy="39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27" name="Group 9"/>
              <p:cNvGrpSpPr>
                <a:grpSpLocks/>
              </p:cNvGrpSpPr>
              <p:nvPr/>
            </p:nvGrpSpPr>
            <p:grpSpPr bwMode="auto">
              <a:xfrm>
                <a:off x="917" y="0"/>
                <a:ext cx="981" cy="394"/>
                <a:chOff x="917" y="0"/>
                <a:chExt cx="981" cy="394"/>
              </a:xfrm>
            </p:grpSpPr>
            <p:sp>
              <p:nvSpPr>
                <p:cNvPr id="32942" name="Rectangle 10"/>
                <p:cNvSpPr>
                  <a:spLocks noChangeArrowheads="1"/>
                </p:cNvSpPr>
                <p:nvPr/>
              </p:nvSpPr>
              <p:spPr bwMode="auto">
                <a:xfrm>
                  <a:off x="960" y="0"/>
                  <a:ext cx="895"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400">
                      <a:solidFill>
                        <a:srgbClr val="000000"/>
                      </a:solidFill>
                      <a:latin typeface="Palatino Linotype" pitchFamily="18" charset="0"/>
                    </a:rPr>
                    <a:t>Good /Bad King</a:t>
                  </a:r>
                  <a:endParaRPr lang="en-US" altLang="en-US" sz="1400">
                    <a:solidFill>
                      <a:srgbClr val="000000"/>
                    </a:solidFill>
                    <a:latin typeface="Courier" charset="0"/>
                    <a:cs typeface="Times New Roman" pitchFamily="18" charset="0"/>
                  </a:endParaRPr>
                </a:p>
                <a:p>
                  <a:pPr algn="ctr" fontAlgn="base">
                    <a:spcBef>
                      <a:spcPct val="0"/>
                    </a:spcBef>
                    <a:spcAft>
                      <a:spcPct val="0"/>
                    </a:spcAft>
                  </a:pPr>
                  <a:endParaRPr lang="en-US" altLang="en-US" sz="1400">
                    <a:solidFill>
                      <a:srgbClr val="000000"/>
                    </a:solidFill>
                  </a:endParaRPr>
                </a:p>
              </p:txBody>
            </p:sp>
            <p:sp>
              <p:nvSpPr>
                <p:cNvPr id="32943" name="Rectangle 11"/>
                <p:cNvSpPr>
                  <a:spLocks noChangeArrowheads="1"/>
                </p:cNvSpPr>
                <p:nvPr/>
              </p:nvSpPr>
              <p:spPr bwMode="auto">
                <a:xfrm>
                  <a:off x="917" y="0"/>
                  <a:ext cx="981" cy="39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28" name="Group 12"/>
              <p:cNvGrpSpPr>
                <a:grpSpLocks/>
              </p:cNvGrpSpPr>
              <p:nvPr/>
            </p:nvGrpSpPr>
            <p:grpSpPr bwMode="auto">
              <a:xfrm>
                <a:off x="1898" y="0"/>
                <a:ext cx="917" cy="394"/>
                <a:chOff x="1898" y="0"/>
                <a:chExt cx="917" cy="394"/>
              </a:xfrm>
            </p:grpSpPr>
            <p:sp>
              <p:nvSpPr>
                <p:cNvPr id="32940" name="Rectangle 13"/>
                <p:cNvSpPr>
                  <a:spLocks noChangeArrowheads="1"/>
                </p:cNvSpPr>
                <p:nvPr/>
              </p:nvSpPr>
              <p:spPr bwMode="auto">
                <a:xfrm>
                  <a:off x="1941" y="0"/>
                  <a:ext cx="831"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400">
                      <a:solidFill>
                        <a:srgbClr val="000000"/>
                      </a:solidFill>
                      <a:latin typeface="Palatino Linotype" pitchFamily="18" charset="0"/>
                    </a:rPr>
                    <a:t>Age</a:t>
                  </a:r>
                  <a:endParaRPr lang="en-US" altLang="en-US" sz="1400">
                    <a:solidFill>
                      <a:srgbClr val="000000"/>
                    </a:solidFill>
                    <a:latin typeface="Courier" charset="0"/>
                    <a:cs typeface="Times New Roman" pitchFamily="18" charset="0"/>
                  </a:endParaRPr>
                </a:p>
                <a:p>
                  <a:pPr algn="ctr" fontAlgn="base">
                    <a:spcBef>
                      <a:spcPct val="0"/>
                    </a:spcBef>
                    <a:spcAft>
                      <a:spcPct val="0"/>
                    </a:spcAft>
                  </a:pPr>
                  <a:endParaRPr lang="en-US" altLang="en-US" sz="1400">
                    <a:solidFill>
                      <a:srgbClr val="000000"/>
                    </a:solidFill>
                  </a:endParaRPr>
                </a:p>
              </p:txBody>
            </p:sp>
            <p:sp>
              <p:nvSpPr>
                <p:cNvPr id="32941" name="Rectangle 14"/>
                <p:cNvSpPr>
                  <a:spLocks noChangeArrowheads="1"/>
                </p:cNvSpPr>
                <p:nvPr/>
              </p:nvSpPr>
              <p:spPr bwMode="auto">
                <a:xfrm>
                  <a:off x="1898" y="0"/>
                  <a:ext cx="917" cy="39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29" name="Group 15"/>
              <p:cNvGrpSpPr>
                <a:grpSpLocks/>
              </p:cNvGrpSpPr>
              <p:nvPr/>
            </p:nvGrpSpPr>
            <p:grpSpPr bwMode="auto">
              <a:xfrm>
                <a:off x="2815" y="0"/>
                <a:ext cx="917" cy="394"/>
                <a:chOff x="2815" y="0"/>
                <a:chExt cx="917" cy="394"/>
              </a:xfrm>
            </p:grpSpPr>
            <p:sp>
              <p:nvSpPr>
                <p:cNvPr id="32938" name="Rectangle 16"/>
                <p:cNvSpPr>
                  <a:spLocks noChangeArrowheads="1"/>
                </p:cNvSpPr>
                <p:nvPr/>
              </p:nvSpPr>
              <p:spPr bwMode="auto">
                <a:xfrm>
                  <a:off x="2858" y="0"/>
                  <a:ext cx="831"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400">
                      <a:solidFill>
                        <a:srgbClr val="000000"/>
                      </a:solidFill>
                      <a:latin typeface="Palatino Linotype" pitchFamily="18" charset="0"/>
                    </a:rPr>
                    <a:t>Years of Rule</a:t>
                  </a:r>
                  <a:endParaRPr lang="en-US" altLang="en-US" sz="1400">
                    <a:solidFill>
                      <a:srgbClr val="000000"/>
                    </a:solidFill>
                    <a:latin typeface="Courier" charset="0"/>
                    <a:cs typeface="Times New Roman" pitchFamily="18" charset="0"/>
                  </a:endParaRPr>
                </a:p>
                <a:p>
                  <a:pPr algn="ctr" fontAlgn="base">
                    <a:spcBef>
                      <a:spcPct val="0"/>
                    </a:spcBef>
                    <a:spcAft>
                      <a:spcPct val="0"/>
                    </a:spcAft>
                  </a:pPr>
                  <a:endParaRPr lang="en-US" altLang="en-US" sz="1400">
                    <a:solidFill>
                      <a:srgbClr val="000000"/>
                    </a:solidFill>
                  </a:endParaRPr>
                </a:p>
              </p:txBody>
            </p:sp>
            <p:sp>
              <p:nvSpPr>
                <p:cNvPr id="32939" name="Rectangle 17"/>
                <p:cNvSpPr>
                  <a:spLocks noChangeArrowheads="1"/>
                </p:cNvSpPr>
                <p:nvPr/>
              </p:nvSpPr>
              <p:spPr bwMode="auto">
                <a:xfrm>
                  <a:off x="2815" y="0"/>
                  <a:ext cx="917" cy="39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30" name="Group 18"/>
              <p:cNvGrpSpPr>
                <a:grpSpLocks/>
              </p:cNvGrpSpPr>
              <p:nvPr/>
            </p:nvGrpSpPr>
            <p:grpSpPr bwMode="auto">
              <a:xfrm>
                <a:off x="3732" y="0"/>
                <a:ext cx="807" cy="394"/>
                <a:chOff x="3732" y="0"/>
                <a:chExt cx="807" cy="394"/>
              </a:xfrm>
            </p:grpSpPr>
            <p:sp>
              <p:nvSpPr>
                <p:cNvPr id="32936" name="Rectangle 19"/>
                <p:cNvSpPr>
                  <a:spLocks noChangeArrowheads="1"/>
                </p:cNvSpPr>
                <p:nvPr/>
              </p:nvSpPr>
              <p:spPr bwMode="auto">
                <a:xfrm>
                  <a:off x="3775" y="0"/>
                  <a:ext cx="721"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400">
                      <a:solidFill>
                        <a:srgbClr val="000000"/>
                      </a:solidFill>
                      <a:latin typeface="Palatino Linotype" pitchFamily="18" charset="0"/>
                    </a:rPr>
                    <a:t>Buried Where</a:t>
                  </a:r>
                  <a:endParaRPr lang="en-US" altLang="en-US" sz="1400">
                    <a:solidFill>
                      <a:srgbClr val="000000"/>
                    </a:solidFill>
                    <a:latin typeface="Courier" charset="0"/>
                    <a:cs typeface="Times New Roman" pitchFamily="18" charset="0"/>
                  </a:endParaRPr>
                </a:p>
                <a:p>
                  <a:pPr algn="ctr" fontAlgn="base">
                    <a:spcBef>
                      <a:spcPct val="0"/>
                    </a:spcBef>
                    <a:spcAft>
                      <a:spcPct val="0"/>
                    </a:spcAft>
                  </a:pPr>
                  <a:endParaRPr lang="en-US" altLang="en-US" sz="1400">
                    <a:solidFill>
                      <a:srgbClr val="000000"/>
                    </a:solidFill>
                  </a:endParaRPr>
                </a:p>
              </p:txBody>
            </p:sp>
            <p:sp>
              <p:nvSpPr>
                <p:cNvPr id="32937" name="Rectangle 20"/>
                <p:cNvSpPr>
                  <a:spLocks noChangeArrowheads="1"/>
                </p:cNvSpPr>
                <p:nvPr/>
              </p:nvSpPr>
              <p:spPr bwMode="auto">
                <a:xfrm>
                  <a:off x="3732" y="0"/>
                  <a:ext cx="807" cy="39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31" name="Group 21"/>
              <p:cNvGrpSpPr>
                <a:grpSpLocks/>
              </p:cNvGrpSpPr>
              <p:nvPr/>
            </p:nvGrpSpPr>
            <p:grpSpPr bwMode="auto">
              <a:xfrm>
                <a:off x="0" y="394"/>
                <a:ext cx="917" cy="384"/>
                <a:chOff x="0" y="394"/>
                <a:chExt cx="917" cy="384"/>
              </a:xfrm>
            </p:grpSpPr>
            <p:sp>
              <p:nvSpPr>
                <p:cNvPr id="32934" name="Rectangle 22"/>
                <p:cNvSpPr>
                  <a:spLocks noChangeArrowheads="1"/>
                </p:cNvSpPr>
                <p:nvPr/>
              </p:nvSpPr>
              <p:spPr bwMode="auto">
                <a:xfrm>
                  <a:off x="43" y="39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Palatino Linotype" pitchFamily="18" charset="0"/>
                    </a:rPr>
                    <a:t>Joash</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32935" name="Rectangle 23"/>
                <p:cNvSpPr>
                  <a:spLocks noChangeArrowheads="1"/>
                </p:cNvSpPr>
                <p:nvPr/>
              </p:nvSpPr>
              <p:spPr bwMode="auto">
                <a:xfrm>
                  <a:off x="0" y="39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32" name="Group 24"/>
              <p:cNvGrpSpPr>
                <a:grpSpLocks/>
              </p:cNvGrpSpPr>
              <p:nvPr/>
            </p:nvGrpSpPr>
            <p:grpSpPr bwMode="auto">
              <a:xfrm>
                <a:off x="917" y="394"/>
                <a:ext cx="981" cy="384"/>
                <a:chOff x="917" y="394"/>
                <a:chExt cx="981" cy="384"/>
              </a:xfrm>
            </p:grpSpPr>
            <p:sp>
              <p:nvSpPr>
                <p:cNvPr id="32932" name="Rectangle 25"/>
                <p:cNvSpPr>
                  <a:spLocks noChangeArrowheads="1"/>
                </p:cNvSpPr>
                <p:nvPr/>
              </p:nvSpPr>
              <p:spPr bwMode="auto">
                <a:xfrm>
                  <a:off x="960" y="394"/>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933" name="Rectangle 26"/>
                <p:cNvSpPr>
                  <a:spLocks noChangeArrowheads="1"/>
                </p:cNvSpPr>
                <p:nvPr/>
              </p:nvSpPr>
              <p:spPr bwMode="auto">
                <a:xfrm>
                  <a:off x="917" y="394"/>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33" name="Group 27"/>
              <p:cNvGrpSpPr>
                <a:grpSpLocks/>
              </p:cNvGrpSpPr>
              <p:nvPr/>
            </p:nvGrpSpPr>
            <p:grpSpPr bwMode="auto">
              <a:xfrm>
                <a:off x="1898" y="394"/>
                <a:ext cx="917" cy="384"/>
                <a:chOff x="1898" y="394"/>
                <a:chExt cx="917" cy="384"/>
              </a:xfrm>
            </p:grpSpPr>
            <p:sp>
              <p:nvSpPr>
                <p:cNvPr id="32930" name="Rectangle 28"/>
                <p:cNvSpPr>
                  <a:spLocks noChangeArrowheads="1"/>
                </p:cNvSpPr>
                <p:nvPr/>
              </p:nvSpPr>
              <p:spPr bwMode="auto">
                <a:xfrm>
                  <a:off x="1941" y="39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931" name="Rectangle 29"/>
                <p:cNvSpPr>
                  <a:spLocks noChangeArrowheads="1"/>
                </p:cNvSpPr>
                <p:nvPr/>
              </p:nvSpPr>
              <p:spPr bwMode="auto">
                <a:xfrm>
                  <a:off x="1898" y="39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34" name="Group 30"/>
              <p:cNvGrpSpPr>
                <a:grpSpLocks/>
              </p:cNvGrpSpPr>
              <p:nvPr/>
            </p:nvGrpSpPr>
            <p:grpSpPr bwMode="auto">
              <a:xfrm>
                <a:off x="2815" y="394"/>
                <a:ext cx="917" cy="384"/>
                <a:chOff x="2815" y="394"/>
                <a:chExt cx="917" cy="384"/>
              </a:xfrm>
            </p:grpSpPr>
            <p:sp>
              <p:nvSpPr>
                <p:cNvPr id="32928" name="Rectangle 31"/>
                <p:cNvSpPr>
                  <a:spLocks noChangeArrowheads="1"/>
                </p:cNvSpPr>
                <p:nvPr/>
              </p:nvSpPr>
              <p:spPr bwMode="auto">
                <a:xfrm>
                  <a:off x="2858" y="39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929" name="Rectangle 32"/>
                <p:cNvSpPr>
                  <a:spLocks noChangeArrowheads="1"/>
                </p:cNvSpPr>
                <p:nvPr/>
              </p:nvSpPr>
              <p:spPr bwMode="auto">
                <a:xfrm>
                  <a:off x="2815" y="39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35" name="Group 33"/>
              <p:cNvGrpSpPr>
                <a:grpSpLocks/>
              </p:cNvGrpSpPr>
              <p:nvPr/>
            </p:nvGrpSpPr>
            <p:grpSpPr bwMode="auto">
              <a:xfrm>
                <a:off x="3732" y="394"/>
                <a:ext cx="807" cy="384"/>
                <a:chOff x="3732" y="394"/>
                <a:chExt cx="807" cy="384"/>
              </a:xfrm>
            </p:grpSpPr>
            <p:sp>
              <p:nvSpPr>
                <p:cNvPr id="32926" name="Rectangle 34"/>
                <p:cNvSpPr>
                  <a:spLocks noChangeArrowheads="1"/>
                </p:cNvSpPr>
                <p:nvPr/>
              </p:nvSpPr>
              <p:spPr bwMode="auto">
                <a:xfrm>
                  <a:off x="3775" y="394"/>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927" name="Rectangle 35"/>
                <p:cNvSpPr>
                  <a:spLocks noChangeArrowheads="1"/>
                </p:cNvSpPr>
                <p:nvPr/>
              </p:nvSpPr>
              <p:spPr bwMode="auto">
                <a:xfrm>
                  <a:off x="3732" y="394"/>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36" name="Group 36"/>
              <p:cNvGrpSpPr>
                <a:grpSpLocks/>
              </p:cNvGrpSpPr>
              <p:nvPr/>
            </p:nvGrpSpPr>
            <p:grpSpPr bwMode="auto">
              <a:xfrm>
                <a:off x="0" y="778"/>
                <a:ext cx="917" cy="384"/>
                <a:chOff x="0" y="778"/>
                <a:chExt cx="917" cy="384"/>
              </a:xfrm>
            </p:grpSpPr>
            <p:sp>
              <p:nvSpPr>
                <p:cNvPr id="32924" name="Rectangle 37"/>
                <p:cNvSpPr>
                  <a:spLocks noChangeArrowheads="1"/>
                </p:cNvSpPr>
                <p:nvPr/>
              </p:nvSpPr>
              <p:spPr bwMode="auto">
                <a:xfrm>
                  <a:off x="43" y="77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Palatino Linotype" pitchFamily="18" charset="0"/>
                    </a:rPr>
                    <a:t>Amaziah</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32925" name="Rectangle 38"/>
                <p:cNvSpPr>
                  <a:spLocks noChangeArrowheads="1"/>
                </p:cNvSpPr>
                <p:nvPr/>
              </p:nvSpPr>
              <p:spPr bwMode="auto">
                <a:xfrm>
                  <a:off x="0" y="77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37" name="Group 39"/>
              <p:cNvGrpSpPr>
                <a:grpSpLocks/>
              </p:cNvGrpSpPr>
              <p:nvPr/>
            </p:nvGrpSpPr>
            <p:grpSpPr bwMode="auto">
              <a:xfrm>
                <a:off x="917" y="778"/>
                <a:ext cx="981" cy="384"/>
                <a:chOff x="917" y="778"/>
                <a:chExt cx="981" cy="384"/>
              </a:xfrm>
            </p:grpSpPr>
            <p:sp>
              <p:nvSpPr>
                <p:cNvPr id="32922" name="Rectangle 40"/>
                <p:cNvSpPr>
                  <a:spLocks noChangeArrowheads="1"/>
                </p:cNvSpPr>
                <p:nvPr/>
              </p:nvSpPr>
              <p:spPr bwMode="auto">
                <a:xfrm>
                  <a:off x="960" y="778"/>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923" name="Rectangle 41"/>
                <p:cNvSpPr>
                  <a:spLocks noChangeArrowheads="1"/>
                </p:cNvSpPr>
                <p:nvPr/>
              </p:nvSpPr>
              <p:spPr bwMode="auto">
                <a:xfrm>
                  <a:off x="917" y="778"/>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38" name="Group 42"/>
              <p:cNvGrpSpPr>
                <a:grpSpLocks/>
              </p:cNvGrpSpPr>
              <p:nvPr/>
            </p:nvGrpSpPr>
            <p:grpSpPr bwMode="auto">
              <a:xfrm>
                <a:off x="1898" y="778"/>
                <a:ext cx="917" cy="384"/>
                <a:chOff x="1898" y="778"/>
                <a:chExt cx="917" cy="384"/>
              </a:xfrm>
            </p:grpSpPr>
            <p:sp>
              <p:nvSpPr>
                <p:cNvPr id="32920" name="Rectangle 43"/>
                <p:cNvSpPr>
                  <a:spLocks noChangeArrowheads="1"/>
                </p:cNvSpPr>
                <p:nvPr/>
              </p:nvSpPr>
              <p:spPr bwMode="auto">
                <a:xfrm>
                  <a:off x="1941" y="77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921" name="Rectangle 44"/>
                <p:cNvSpPr>
                  <a:spLocks noChangeArrowheads="1"/>
                </p:cNvSpPr>
                <p:nvPr/>
              </p:nvSpPr>
              <p:spPr bwMode="auto">
                <a:xfrm>
                  <a:off x="1898" y="77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39" name="Group 45"/>
              <p:cNvGrpSpPr>
                <a:grpSpLocks/>
              </p:cNvGrpSpPr>
              <p:nvPr/>
            </p:nvGrpSpPr>
            <p:grpSpPr bwMode="auto">
              <a:xfrm>
                <a:off x="2815" y="778"/>
                <a:ext cx="917" cy="384"/>
                <a:chOff x="2815" y="778"/>
                <a:chExt cx="917" cy="384"/>
              </a:xfrm>
            </p:grpSpPr>
            <p:sp>
              <p:nvSpPr>
                <p:cNvPr id="32918" name="Rectangle 46"/>
                <p:cNvSpPr>
                  <a:spLocks noChangeArrowheads="1"/>
                </p:cNvSpPr>
                <p:nvPr/>
              </p:nvSpPr>
              <p:spPr bwMode="auto">
                <a:xfrm>
                  <a:off x="2858" y="77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919" name="Rectangle 47"/>
                <p:cNvSpPr>
                  <a:spLocks noChangeArrowheads="1"/>
                </p:cNvSpPr>
                <p:nvPr/>
              </p:nvSpPr>
              <p:spPr bwMode="auto">
                <a:xfrm>
                  <a:off x="2815" y="77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40" name="Group 48"/>
              <p:cNvGrpSpPr>
                <a:grpSpLocks/>
              </p:cNvGrpSpPr>
              <p:nvPr/>
            </p:nvGrpSpPr>
            <p:grpSpPr bwMode="auto">
              <a:xfrm>
                <a:off x="3732" y="778"/>
                <a:ext cx="807" cy="384"/>
                <a:chOff x="3732" y="778"/>
                <a:chExt cx="807" cy="384"/>
              </a:xfrm>
            </p:grpSpPr>
            <p:sp>
              <p:nvSpPr>
                <p:cNvPr id="32916" name="Rectangle 49"/>
                <p:cNvSpPr>
                  <a:spLocks noChangeArrowheads="1"/>
                </p:cNvSpPr>
                <p:nvPr/>
              </p:nvSpPr>
              <p:spPr bwMode="auto">
                <a:xfrm>
                  <a:off x="3775" y="778"/>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917" name="Rectangle 50"/>
                <p:cNvSpPr>
                  <a:spLocks noChangeArrowheads="1"/>
                </p:cNvSpPr>
                <p:nvPr/>
              </p:nvSpPr>
              <p:spPr bwMode="auto">
                <a:xfrm>
                  <a:off x="3732" y="778"/>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41" name="Group 51"/>
              <p:cNvGrpSpPr>
                <a:grpSpLocks/>
              </p:cNvGrpSpPr>
              <p:nvPr/>
            </p:nvGrpSpPr>
            <p:grpSpPr bwMode="auto">
              <a:xfrm>
                <a:off x="0" y="1162"/>
                <a:ext cx="917" cy="384"/>
                <a:chOff x="0" y="1162"/>
                <a:chExt cx="917" cy="384"/>
              </a:xfrm>
            </p:grpSpPr>
            <p:sp>
              <p:nvSpPr>
                <p:cNvPr id="32914" name="Rectangle 52"/>
                <p:cNvSpPr>
                  <a:spLocks noChangeArrowheads="1"/>
                </p:cNvSpPr>
                <p:nvPr/>
              </p:nvSpPr>
              <p:spPr bwMode="auto">
                <a:xfrm>
                  <a:off x="43" y="1162"/>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fontAlgn="base">
                    <a:spcBef>
                      <a:spcPct val="0"/>
                    </a:spcBef>
                    <a:spcAft>
                      <a:spcPct val="0"/>
                    </a:spcAft>
                  </a:pPr>
                  <a:r>
                    <a:rPr lang="en-US" altLang="en-US" sz="1400">
                      <a:solidFill>
                        <a:srgbClr val="000000"/>
                      </a:solidFill>
                    </a:rPr>
                    <a:t>Uzziah</a:t>
                  </a:r>
                </a:p>
              </p:txBody>
            </p:sp>
            <p:sp>
              <p:nvSpPr>
                <p:cNvPr id="32915" name="Rectangle 53"/>
                <p:cNvSpPr>
                  <a:spLocks noChangeArrowheads="1"/>
                </p:cNvSpPr>
                <p:nvPr/>
              </p:nvSpPr>
              <p:spPr bwMode="auto">
                <a:xfrm>
                  <a:off x="0" y="1162"/>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42" name="Group 54"/>
              <p:cNvGrpSpPr>
                <a:grpSpLocks/>
              </p:cNvGrpSpPr>
              <p:nvPr/>
            </p:nvGrpSpPr>
            <p:grpSpPr bwMode="auto">
              <a:xfrm>
                <a:off x="917" y="1162"/>
                <a:ext cx="981" cy="384"/>
                <a:chOff x="917" y="1162"/>
                <a:chExt cx="981" cy="384"/>
              </a:xfrm>
            </p:grpSpPr>
            <p:sp>
              <p:nvSpPr>
                <p:cNvPr id="32912" name="Rectangle 55"/>
                <p:cNvSpPr>
                  <a:spLocks noChangeArrowheads="1"/>
                </p:cNvSpPr>
                <p:nvPr/>
              </p:nvSpPr>
              <p:spPr bwMode="auto">
                <a:xfrm>
                  <a:off x="960" y="1162"/>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913" name="Rectangle 56"/>
                <p:cNvSpPr>
                  <a:spLocks noChangeArrowheads="1"/>
                </p:cNvSpPr>
                <p:nvPr/>
              </p:nvSpPr>
              <p:spPr bwMode="auto">
                <a:xfrm>
                  <a:off x="917" y="1162"/>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43" name="Group 57"/>
              <p:cNvGrpSpPr>
                <a:grpSpLocks/>
              </p:cNvGrpSpPr>
              <p:nvPr/>
            </p:nvGrpSpPr>
            <p:grpSpPr bwMode="auto">
              <a:xfrm>
                <a:off x="1898" y="1162"/>
                <a:ext cx="917" cy="384"/>
                <a:chOff x="1898" y="1162"/>
                <a:chExt cx="917" cy="384"/>
              </a:xfrm>
            </p:grpSpPr>
            <p:sp>
              <p:nvSpPr>
                <p:cNvPr id="32910" name="Rectangle 58"/>
                <p:cNvSpPr>
                  <a:spLocks noChangeArrowheads="1"/>
                </p:cNvSpPr>
                <p:nvPr/>
              </p:nvSpPr>
              <p:spPr bwMode="auto">
                <a:xfrm>
                  <a:off x="1941" y="1162"/>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911" name="Rectangle 59"/>
                <p:cNvSpPr>
                  <a:spLocks noChangeArrowheads="1"/>
                </p:cNvSpPr>
                <p:nvPr/>
              </p:nvSpPr>
              <p:spPr bwMode="auto">
                <a:xfrm>
                  <a:off x="1898" y="1162"/>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44" name="Group 60"/>
              <p:cNvGrpSpPr>
                <a:grpSpLocks/>
              </p:cNvGrpSpPr>
              <p:nvPr/>
            </p:nvGrpSpPr>
            <p:grpSpPr bwMode="auto">
              <a:xfrm>
                <a:off x="2815" y="1162"/>
                <a:ext cx="917" cy="384"/>
                <a:chOff x="2815" y="1162"/>
                <a:chExt cx="917" cy="384"/>
              </a:xfrm>
            </p:grpSpPr>
            <p:sp>
              <p:nvSpPr>
                <p:cNvPr id="32908" name="Rectangle 61"/>
                <p:cNvSpPr>
                  <a:spLocks noChangeArrowheads="1"/>
                </p:cNvSpPr>
                <p:nvPr/>
              </p:nvSpPr>
              <p:spPr bwMode="auto">
                <a:xfrm>
                  <a:off x="2858" y="1162"/>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909" name="Rectangle 62"/>
                <p:cNvSpPr>
                  <a:spLocks noChangeArrowheads="1"/>
                </p:cNvSpPr>
                <p:nvPr/>
              </p:nvSpPr>
              <p:spPr bwMode="auto">
                <a:xfrm>
                  <a:off x="2815" y="1162"/>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45" name="Group 63"/>
              <p:cNvGrpSpPr>
                <a:grpSpLocks/>
              </p:cNvGrpSpPr>
              <p:nvPr/>
            </p:nvGrpSpPr>
            <p:grpSpPr bwMode="auto">
              <a:xfrm>
                <a:off x="3732" y="1162"/>
                <a:ext cx="807" cy="384"/>
                <a:chOff x="3732" y="1162"/>
                <a:chExt cx="807" cy="384"/>
              </a:xfrm>
            </p:grpSpPr>
            <p:sp>
              <p:nvSpPr>
                <p:cNvPr id="32906" name="Rectangle 64"/>
                <p:cNvSpPr>
                  <a:spLocks noChangeArrowheads="1"/>
                </p:cNvSpPr>
                <p:nvPr/>
              </p:nvSpPr>
              <p:spPr bwMode="auto">
                <a:xfrm>
                  <a:off x="3775" y="1162"/>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907" name="Rectangle 65"/>
                <p:cNvSpPr>
                  <a:spLocks noChangeArrowheads="1"/>
                </p:cNvSpPr>
                <p:nvPr/>
              </p:nvSpPr>
              <p:spPr bwMode="auto">
                <a:xfrm>
                  <a:off x="3732" y="1162"/>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46" name="Group 66"/>
              <p:cNvGrpSpPr>
                <a:grpSpLocks/>
              </p:cNvGrpSpPr>
              <p:nvPr/>
            </p:nvGrpSpPr>
            <p:grpSpPr bwMode="auto">
              <a:xfrm>
                <a:off x="0" y="1546"/>
                <a:ext cx="917" cy="384"/>
                <a:chOff x="0" y="1546"/>
                <a:chExt cx="917" cy="384"/>
              </a:xfrm>
            </p:grpSpPr>
            <p:sp>
              <p:nvSpPr>
                <p:cNvPr id="32904" name="Rectangle 67"/>
                <p:cNvSpPr>
                  <a:spLocks noChangeArrowheads="1"/>
                </p:cNvSpPr>
                <p:nvPr/>
              </p:nvSpPr>
              <p:spPr bwMode="auto">
                <a:xfrm>
                  <a:off x="43" y="1546"/>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Palatino Linotype" pitchFamily="18" charset="0"/>
                    </a:rPr>
                    <a:t>Jotham</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32905" name="Rectangle 68"/>
                <p:cNvSpPr>
                  <a:spLocks noChangeArrowheads="1"/>
                </p:cNvSpPr>
                <p:nvPr/>
              </p:nvSpPr>
              <p:spPr bwMode="auto">
                <a:xfrm>
                  <a:off x="0" y="1546"/>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47" name="Group 69"/>
              <p:cNvGrpSpPr>
                <a:grpSpLocks/>
              </p:cNvGrpSpPr>
              <p:nvPr/>
            </p:nvGrpSpPr>
            <p:grpSpPr bwMode="auto">
              <a:xfrm>
                <a:off x="917" y="1546"/>
                <a:ext cx="981" cy="384"/>
                <a:chOff x="917" y="1546"/>
                <a:chExt cx="981" cy="384"/>
              </a:xfrm>
            </p:grpSpPr>
            <p:sp>
              <p:nvSpPr>
                <p:cNvPr id="32902" name="Rectangle 70"/>
                <p:cNvSpPr>
                  <a:spLocks noChangeArrowheads="1"/>
                </p:cNvSpPr>
                <p:nvPr/>
              </p:nvSpPr>
              <p:spPr bwMode="auto">
                <a:xfrm>
                  <a:off x="960" y="1546"/>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903" name="Rectangle 71"/>
                <p:cNvSpPr>
                  <a:spLocks noChangeArrowheads="1"/>
                </p:cNvSpPr>
                <p:nvPr/>
              </p:nvSpPr>
              <p:spPr bwMode="auto">
                <a:xfrm>
                  <a:off x="917" y="1546"/>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48" name="Group 72"/>
              <p:cNvGrpSpPr>
                <a:grpSpLocks/>
              </p:cNvGrpSpPr>
              <p:nvPr/>
            </p:nvGrpSpPr>
            <p:grpSpPr bwMode="auto">
              <a:xfrm>
                <a:off x="1898" y="1546"/>
                <a:ext cx="917" cy="384"/>
                <a:chOff x="1898" y="1546"/>
                <a:chExt cx="917" cy="384"/>
              </a:xfrm>
            </p:grpSpPr>
            <p:sp>
              <p:nvSpPr>
                <p:cNvPr id="32900" name="Rectangle 73"/>
                <p:cNvSpPr>
                  <a:spLocks noChangeArrowheads="1"/>
                </p:cNvSpPr>
                <p:nvPr/>
              </p:nvSpPr>
              <p:spPr bwMode="auto">
                <a:xfrm>
                  <a:off x="1941" y="1546"/>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901" name="Rectangle 74"/>
                <p:cNvSpPr>
                  <a:spLocks noChangeArrowheads="1"/>
                </p:cNvSpPr>
                <p:nvPr/>
              </p:nvSpPr>
              <p:spPr bwMode="auto">
                <a:xfrm>
                  <a:off x="1898" y="1546"/>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49" name="Group 75"/>
              <p:cNvGrpSpPr>
                <a:grpSpLocks/>
              </p:cNvGrpSpPr>
              <p:nvPr/>
            </p:nvGrpSpPr>
            <p:grpSpPr bwMode="auto">
              <a:xfrm>
                <a:off x="2815" y="1546"/>
                <a:ext cx="917" cy="384"/>
                <a:chOff x="2815" y="1546"/>
                <a:chExt cx="917" cy="384"/>
              </a:xfrm>
            </p:grpSpPr>
            <p:sp>
              <p:nvSpPr>
                <p:cNvPr id="32898" name="Rectangle 76"/>
                <p:cNvSpPr>
                  <a:spLocks noChangeArrowheads="1"/>
                </p:cNvSpPr>
                <p:nvPr/>
              </p:nvSpPr>
              <p:spPr bwMode="auto">
                <a:xfrm>
                  <a:off x="2858" y="1546"/>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899" name="Rectangle 77"/>
                <p:cNvSpPr>
                  <a:spLocks noChangeArrowheads="1"/>
                </p:cNvSpPr>
                <p:nvPr/>
              </p:nvSpPr>
              <p:spPr bwMode="auto">
                <a:xfrm>
                  <a:off x="2815" y="1546"/>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50" name="Group 78"/>
              <p:cNvGrpSpPr>
                <a:grpSpLocks/>
              </p:cNvGrpSpPr>
              <p:nvPr/>
            </p:nvGrpSpPr>
            <p:grpSpPr bwMode="auto">
              <a:xfrm>
                <a:off x="3732" y="1546"/>
                <a:ext cx="807" cy="384"/>
                <a:chOff x="3732" y="1546"/>
                <a:chExt cx="807" cy="384"/>
              </a:xfrm>
            </p:grpSpPr>
            <p:sp>
              <p:nvSpPr>
                <p:cNvPr id="32896" name="Rectangle 79"/>
                <p:cNvSpPr>
                  <a:spLocks noChangeArrowheads="1"/>
                </p:cNvSpPr>
                <p:nvPr/>
              </p:nvSpPr>
              <p:spPr bwMode="auto">
                <a:xfrm>
                  <a:off x="3775" y="1546"/>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897" name="Rectangle 80"/>
                <p:cNvSpPr>
                  <a:spLocks noChangeArrowheads="1"/>
                </p:cNvSpPr>
                <p:nvPr/>
              </p:nvSpPr>
              <p:spPr bwMode="auto">
                <a:xfrm>
                  <a:off x="3732" y="1546"/>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51" name="Group 81"/>
              <p:cNvGrpSpPr>
                <a:grpSpLocks/>
              </p:cNvGrpSpPr>
              <p:nvPr/>
            </p:nvGrpSpPr>
            <p:grpSpPr bwMode="auto">
              <a:xfrm>
                <a:off x="0" y="1930"/>
                <a:ext cx="917" cy="384"/>
                <a:chOff x="0" y="1930"/>
                <a:chExt cx="917" cy="384"/>
              </a:xfrm>
            </p:grpSpPr>
            <p:sp>
              <p:nvSpPr>
                <p:cNvPr id="32894" name="Rectangle 82"/>
                <p:cNvSpPr>
                  <a:spLocks noChangeArrowheads="1"/>
                </p:cNvSpPr>
                <p:nvPr/>
              </p:nvSpPr>
              <p:spPr bwMode="auto">
                <a:xfrm>
                  <a:off x="43" y="1930"/>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Palatino Linotype" pitchFamily="18" charset="0"/>
                    </a:rPr>
                    <a:t>Ahaz</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32895" name="Rectangle 83"/>
                <p:cNvSpPr>
                  <a:spLocks noChangeArrowheads="1"/>
                </p:cNvSpPr>
                <p:nvPr/>
              </p:nvSpPr>
              <p:spPr bwMode="auto">
                <a:xfrm>
                  <a:off x="0" y="1930"/>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52" name="Group 84"/>
              <p:cNvGrpSpPr>
                <a:grpSpLocks/>
              </p:cNvGrpSpPr>
              <p:nvPr/>
            </p:nvGrpSpPr>
            <p:grpSpPr bwMode="auto">
              <a:xfrm>
                <a:off x="917" y="1930"/>
                <a:ext cx="981" cy="384"/>
                <a:chOff x="917" y="1930"/>
                <a:chExt cx="981" cy="384"/>
              </a:xfrm>
            </p:grpSpPr>
            <p:sp>
              <p:nvSpPr>
                <p:cNvPr id="32892" name="Rectangle 85"/>
                <p:cNvSpPr>
                  <a:spLocks noChangeArrowheads="1"/>
                </p:cNvSpPr>
                <p:nvPr/>
              </p:nvSpPr>
              <p:spPr bwMode="auto">
                <a:xfrm>
                  <a:off x="960" y="1930"/>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893" name="Rectangle 86"/>
                <p:cNvSpPr>
                  <a:spLocks noChangeArrowheads="1"/>
                </p:cNvSpPr>
                <p:nvPr/>
              </p:nvSpPr>
              <p:spPr bwMode="auto">
                <a:xfrm>
                  <a:off x="917" y="1930"/>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53" name="Group 87"/>
              <p:cNvGrpSpPr>
                <a:grpSpLocks/>
              </p:cNvGrpSpPr>
              <p:nvPr/>
            </p:nvGrpSpPr>
            <p:grpSpPr bwMode="auto">
              <a:xfrm>
                <a:off x="1898" y="1930"/>
                <a:ext cx="917" cy="384"/>
                <a:chOff x="1898" y="1930"/>
                <a:chExt cx="917" cy="384"/>
              </a:xfrm>
            </p:grpSpPr>
            <p:sp>
              <p:nvSpPr>
                <p:cNvPr id="32890" name="Rectangle 88"/>
                <p:cNvSpPr>
                  <a:spLocks noChangeArrowheads="1"/>
                </p:cNvSpPr>
                <p:nvPr/>
              </p:nvSpPr>
              <p:spPr bwMode="auto">
                <a:xfrm>
                  <a:off x="1941" y="1930"/>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891" name="Rectangle 89"/>
                <p:cNvSpPr>
                  <a:spLocks noChangeArrowheads="1"/>
                </p:cNvSpPr>
                <p:nvPr/>
              </p:nvSpPr>
              <p:spPr bwMode="auto">
                <a:xfrm>
                  <a:off x="1898" y="1930"/>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54" name="Group 90"/>
              <p:cNvGrpSpPr>
                <a:grpSpLocks/>
              </p:cNvGrpSpPr>
              <p:nvPr/>
            </p:nvGrpSpPr>
            <p:grpSpPr bwMode="auto">
              <a:xfrm>
                <a:off x="2815" y="1930"/>
                <a:ext cx="917" cy="384"/>
                <a:chOff x="2815" y="1930"/>
                <a:chExt cx="917" cy="384"/>
              </a:xfrm>
            </p:grpSpPr>
            <p:sp>
              <p:nvSpPr>
                <p:cNvPr id="32888" name="Rectangle 91"/>
                <p:cNvSpPr>
                  <a:spLocks noChangeArrowheads="1"/>
                </p:cNvSpPr>
                <p:nvPr/>
              </p:nvSpPr>
              <p:spPr bwMode="auto">
                <a:xfrm>
                  <a:off x="2858" y="1930"/>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889" name="Rectangle 92"/>
                <p:cNvSpPr>
                  <a:spLocks noChangeArrowheads="1"/>
                </p:cNvSpPr>
                <p:nvPr/>
              </p:nvSpPr>
              <p:spPr bwMode="auto">
                <a:xfrm>
                  <a:off x="2815" y="1930"/>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55" name="Group 93"/>
              <p:cNvGrpSpPr>
                <a:grpSpLocks/>
              </p:cNvGrpSpPr>
              <p:nvPr/>
            </p:nvGrpSpPr>
            <p:grpSpPr bwMode="auto">
              <a:xfrm>
                <a:off x="3732" y="1930"/>
                <a:ext cx="807" cy="384"/>
                <a:chOff x="3732" y="1930"/>
                <a:chExt cx="807" cy="384"/>
              </a:xfrm>
            </p:grpSpPr>
            <p:sp>
              <p:nvSpPr>
                <p:cNvPr id="32886" name="Rectangle 94"/>
                <p:cNvSpPr>
                  <a:spLocks noChangeArrowheads="1"/>
                </p:cNvSpPr>
                <p:nvPr/>
              </p:nvSpPr>
              <p:spPr bwMode="auto">
                <a:xfrm>
                  <a:off x="3775" y="1930"/>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887" name="Rectangle 95"/>
                <p:cNvSpPr>
                  <a:spLocks noChangeArrowheads="1"/>
                </p:cNvSpPr>
                <p:nvPr/>
              </p:nvSpPr>
              <p:spPr bwMode="auto">
                <a:xfrm>
                  <a:off x="3732" y="1930"/>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56" name="Group 96"/>
              <p:cNvGrpSpPr>
                <a:grpSpLocks/>
              </p:cNvGrpSpPr>
              <p:nvPr/>
            </p:nvGrpSpPr>
            <p:grpSpPr bwMode="auto">
              <a:xfrm>
                <a:off x="0" y="2314"/>
                <a:ext cx="917" cy="384"/>
                <a:chOff x="0" y="2314"/>
                <a:chExt cx="917" cy="384"/>
              </a:xfrm>
            </p:grpSpPr>
            <p:sp>
              <p:nvSpPr>
                <p:cNvPr id="32884" name="Rectangle 97"/>
                <p:cNvSpPr>
                  <a:spLocks noChangeArrowheads="1"/>
                </p:cNvSpPr>
                <p:nvPr/>
              </p:nvSpPr>
              <p:spPr bwMode="auto">
                <a:xfrm>
                  <a:off x="43" y="231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Palatino Linotype" pitchFamily="18" charset="0"/>
                    </a:rPr>
                    <a:t>Hezekiah</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32885" name="Rectangle 98"/>
                <p:cNvSpPr>
                  <a:spLocks noChangeArrowheads="1"/>
                </p:cNvSpPr>
                <p:nvPr/>
              </p:nvSpPr>
              <p:spPr bwMode="auto">
                <a:xfrm>
                  <a:off x="0" y="231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57" name="Group 99"/>
              <p:cNvGrpSpPr>
                <a:grpSpLocks/>
              </p:cNvGrpSpPr>
              <p:nvPr/>
            </p:nvGrpSpPr>
            <p:grpSpPr bwMode="auto">
              <a:xfrm>
                <a:off x="917" y="2314"/>
                <a:ext cx="981" cy="384"/>
                <a:chOff x="917" y="2314"/>
                <a:chExt cx="981" cy="384"/>
              </a:xfrm>
            </p:grpSpPr>
            <p:sp>
              <p:nvSpPr>
                <p:cNvPr id="32882" name="Rectangle 100"/>
                <p:cNvSpPr>
                  <a:spLocks noChangeArrowheads="1"/>
                </p:cNvSpPr>
                <p:nvPr/>
              </p:nvSpPr>
              <p:spPr bwMode="auto">
                <a:xfrm>
                  <a:off x="960" y="2314"/>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883" name="Rectangle 101"/>
                <p:cNvSpPr>
                  <a:spLocks noChangeArrowheads="1"/>
                </p:cNvSpPr>
                <p:nvPr/>
              </p:nvSpPr>
              <p:spPr bwMode="auto">
                <a:xfrm>
                  <a:off x="917" y="2314"/>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58" name="Group 102"/>
              <p:cNvGrpSpPr>
                <a:grpSpLocks/>
              </p:cNvGrpSpPr>
              <p:nvPr/>
            </p:nvGrpSpPr>
            <p:grpSpPr bwMode="auto">
              <a:xfrm>
                <a:off x="1898" y="2314"/>
                <a:ext cx="917" cy="384"/>
                <a:chOff x="1898" y="2314"/>
                <a:chExt cx="917" cy="384"/>
              </a:xfrm>
            </p:grpSpPr>
            <p:sp>
              <p:nvSpPr>
                <p:cNvPr id="32880" name="Rectangle 103"/>
                <p:cNvSpPr>
                  <a:spLocks noChangeArrowheads="1"/>
                </p:cNvSpPr>
                <p:nvPr/>
              </p:nvSpPr>
              <p:spPr bwMode="auto">
                <a:xfrm>
                  <a:off x="1941" y="231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881" name="Rectangle 104"/>
                <p:cNvSpPr>
                  <a:spLocks noChangeArrowheads="1"/>
                </p:cNvSpPr>
                <p:nvPr/>
              </p:nvSpPr>
              <p:spPr bwMode="auto">
                <a:xfrm>
                  <a:off x="1898" y="231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59" name="Group 105"/>
              <p:cNvGrpSpPr>
                <a:grpSpLocks/>
              </p:cNvGrpSpPr>
              <p:nvPr/>
            </p:nvGrpSpPr>
            <p:grpSpPr bwMode="auto">
              <a:xfrm>
                <a:off x="2815" y="2314"/>
                <a:ext cx="917" cy="384"/>
                <a:chOff x="2815" y="2314"/>
                <a:chExt cx="917" cy="384"/>
              </a:xfrm>
            </p:grpSpPr>
            <p:sp>
              <p:nvSpPr>
                <p:cNvPr id="32878" name="Rectangle 106"/>
                <p:cNvSpPr>
                  <a:spLocks noChangeArrowheads="1"/>
                </p:cNvSpPr>
                <p:nvPr/>
              </p:nvSpPr>
              <p:spPr bwMode="auto">
                <a:xfrm>
                  <a:off x="2858" y="231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879" name="Rectangle 107"/>
                <p:cNvSpPr>
                  <a:spLocks noChangeArrowheads="1"/>
                </p:cNvSpPr>
                <p:nvPr/>
              </p:nvSpPr>
              <p:spPr bwMode="auto">
                <a:xfrm>
                  <a:off x="2815" y="231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60" name="Group 108"/>
              <p:cNvGrpSpPr>
                <a:grpSpLocks/>
              </p:cNvGrpSpPr>
              <p:nvPr/>
            </p:nvGrpSpPr>
            <p:grpSpPr bwMode="auto">
              <a:xfrm>
                <a:off x="3732" y="2314"/>
                <a:ext cx="807" cy="384"/>
                <a:chOff x="3732" y="2314"/>
                <a:chExt cx="807" cy="384"/>
              </a:xfrm>
            </p:grpSpPr>
            <p:sp>
              <p:nvSpPr>
                <p:cNvPr id="32876" name="Rectangle 109"/>
                <p:cNvSpPr>
                  <a:spLocks noChangeArrowheads="1"/>
                </p:cNvSpPr>
                <p:nvPr/>
              </p:nvSpPr>
              <p:spPr bwMode="auto">
                <a:xfrm>
                  <a:off x="3775" y="2314"/>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877" name="Rectangle 110"/>
                <p:cNvSpPr>
                  <a:spLocks noChangeArrowheads="1"/>
                </p:cNvSpPr>
                <p:nvPr/>
              </p:nvSpPr>
              <p:spPr bwMode="auto">
                <a:xfrm>
                  <a:off x="3732" y="2314"/>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61" name="Group 111"/>
              <p:cNvGrpSpPr>
                <a:grpSpLocks/>
              </p:cNvGrpSpPr>
              <p:nvPr/>
            </p:nvGrpSpPr>
            <p:grpSpPr bwMode="auto">
              <a:xfrm>
                <a:off x="0" y="2698"/>
                <a:ext cx="917" cy="384"/>
                <a:chOff x="0" y="2698"/>
                <a:chExt cx="917" cy="384"/>
              </a:xfrm>
            </p:grpSpPr>
            <p:sp>
              <p:nvSpPr>
                <p:cNvPr id="32874" name="Rectangle 112"/>
                <p:cNvSpPr>
                  <a:spLocks noChangeArrowheads="1"/>
                </p:cNvSpPr>
                <p:nvPr/>
              </p:nvSpPr>
              <p:spPr bwMode="auto">
                <a:xfrm>
                  <a:off x="43" y="269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Palatino Linotype" pitchFamily="18" charset="0"/>
                    </a:rPr>
                    <a:t>Manasseh</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32875" name="Rectangle 113"/>
                <p:cNvSpPr>
                  <a:spLocks noChangeArrowheads="1"/>
                </p:cNvSpPr>
                <p:nvPr/>
              </p:nvSpPr>
              <p:spPr bwMode="auto">
                <a:xfrm>
                  <a:off x="0" y="269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62" name="Group 114"/>
              <p:cNvGrpSpPr>
                <a:grpSpLocks/>
              </p:cNvGrpSpPr>
              <p:nvPr/>
            </p:nvGrpSpPr>
            <p:grpSpPr bwMode="auto">
              <a:xfrm>
                <a:off x="917" y="2698"/>
                <a:ext cx="981" cy="384"/>
                <a:chOff x="917" y="2698"/>
                <a:chExt cx="981" cy="384"/>
              </a:xfrm>
            </p:grpSpPr>
            <p:sp>
              <p:nvSpPr>
                <p:cNvPr id="32872" name="Rectangle 115"/>
                <p:cNvSpPr>
                  <a:spLocks noChangeArrowheads="1"/>
                </p:cNvSpPr>
                <p:nvPr/>
              </p:nvSpPr>
              <p:spPr bwMode="auto">
                <a:xfrm>
                  <a:off x="960" y="2698"/>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873" name="Rectangle 116"/>
                <p:cNvSpPr>
                  <a:spLocks noChangeArrowheads="1"/>
                </p:cNvSpPr>
                <p:nvPr/>
              </p:nvSpPr>
              <p:spPr bwMode="auto">
                <a:xfrm>
                  <a:off x="917" y="2698"/>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63" name="Group 117"/>
              <p:cNvGrpSpPr>
                <a:grpSpLocks/>
              </p:cNvGrpSpPr>
              <p:nvPr/>
            </p:nvGrpSpPr>
            <p:grpSpPr bwMode="auto">
              <a:xfrm>
                <a:off x="1898" y="2698"/>
                <a:ext cx="917" cy="384"/>
                <a:chOff x="1898" y="2698"/>
                <a:chExt cx="917" cy="384"/>
              </a:xfrm>
            </p:grpSpPr>
            <p:sp>
              <p:nvSpPr>
                <p:cNvPr id="32870" name="Rectangle 118"/>
                <p:cNvSpPr>
                  <a:spLocks noChangeArrowheads="1"/>
                </p:cNvSpPr>
                <p:nvPr/>
              </p:nvSpPr>
              <p:spPr bwMode="auto">
                <a:xfrm>
                  <a:off x="1941" y="269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871" name="Rectangle 119"/>
                <p:cNvSpPr>
                  <a:spLocks noChangeArrowheads="1"/>
                </p:cNvSpPr>
                <p:nvPr/>
              </p:nvSpPr>
              <p:spPr bwMode="auto">
                <a:xfrm>
                  <a:off x="1898" y="269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64" name="Group 120"/>
              <p:cNvGrpSpPr>
                <a:grpSpLocks/>
              </p:cNvGrpSpPr>
              <p:nvPr/>
            </p:nvGrpSpPr>
            <p:grpSpPr bwMode="auto">
              <a:xfrm>
                <a:off x="2815" y="2698"/>
                <a:ext cx="917" cy="384"/>
                <a:chOff x="2815" y="2698"/>
                <a:chExt cx="917" cy="384"/>
              </a:xfrm>
            </p:grpSpPr>
            <p:sp>
              <p:nvSpPr>
                <p:cNvPr id="32868" name="Rectangle 121"/>
                <p:cNvSpPr>
                  <a:spLocks noChangeArrowheads="1"/>
                </p:cNvSpPr>
                <p:nvPr/>
              </p:nvSpPr>
              <p:spPr bwMode="auto">
                <a:xfrm>
                  <a:off x="2858" y="269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869" name="Rectangle 122"/>
                <p:cNvSpPr>
                  <a:spLocks noChangeArrowheads="1"/>
                </p:cNvSpPr>
                <p:nvPr/>
              </p:nvSpPr>
              <p:spPr bwMode="auto">
                <a:xfrm>
                  <a:off x="2815" y="269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65" name="Group 123"/>
              <p:cNvGrpSpPr>
                <a:grpSpLocks/>
              </p:cNvGrpSpPr>
              <p:nvPr/>
            </p:nvGrpSpPr>
            <p:grpSpPr bwMode="auto">
              <a:xfrm>
                <a:off x="3732" y="2698"/>
                <a:ext cx="807" cy="384"/>
                <a:chOff x="3732" y="2698"/>
                <a:chExt cx="807" cy="384"/>
              </a:xfrm>
            </p:grpSpPr>
            <p:sp>
              <p:nvSpPr>
                <p:cNvPr id="32866" name="Rectangle 124"/>
                <p:cNvSpPr>
                  <a:spLocks noChangeArrowheads="1"/>
                </p:cNvSpPr>
                <p:nvPr/>
              </p:nvSpPr>
              <p:spPr bwMode="auto">
                <a:xfrm>
                  <a:off x="3775" y="2698"/>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867" name="Rectangle 125"/>
                <p:cNvSpPr>
                  <a:spLocks noChangeArrowheads="1"/>
                </p:cNvSpPr>
                <p:nvPr/>
              </p:nvSpPr>
              <p:spPr bwMode="auto">
                <a:xfrm>
                  <a:off x="3732" y="2698"/>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sp>
          <p:nvSpPr>
            <p:cNvPr id="32825" name="Rectangle 126"/>
            <p:cNvSpPr>
              <a:spLocks noChangeArrowheads="1"/>
            </p:cNvSpPr>
            <p:nvPr/>
          </p:nvSpPr>
          <p:spPr bwMode="auto">
            <a:xfrm>
              <a:off x="-3" y="-3"/>
              <a:ext cx="4545" cy="3088"/>
            </a:xfrm>
            <a:prstGeom prst="rect">
              <a:avLst/>
            </a:prstGeom>
            <a:noFill/>
            <a:ln w="11112">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sp>
        <p:nvSpPr>
          <p:cNvPr id="32773" name="Text Box 127"/>
          <p:cNvSpPr txBox="1">
            <a:spLocks noChangeArrowheads="1"/>
          </p:cNvSpPr>
          <p:nvPr/>
        </p:nvSpPr>
        <p:spPr bwMode="auto">
          <a:xfrm>
            <a:off x="2446338" y="2189163"/>
            <a:ext cx="106838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600">
                <a:solidFill>
                  <a:srgbClr val="003399"/>
                </a:solidFill>
                <a:latin typeface="Tahoma" pitchFamily="34" charset="0"/>
              </a:rPr>
              <a:t>Did right</a:t>
            </a:r>
          </a:p>
          <a:p>
            <a:pPr algn="ctr" eaLnBrk="1" fontAlgn="base" hangingPunct="1">
              <a:spcBef>
                <a:spcPct val="20000"/>
              </a:spcBef>
              <a:spcAft>
                <a:spcPct val="0"/>
              </a:spcAft>
            </a:pPr>
            <a:r>
              <a:rPr lang="en-US" altLang="en-US" sz="1600">
                <a:solidFill>
                  <a:srgbClr val="003399"/>
                </a:solidFill>
                <a:latin typeface="Tahoma" pitchFamily="34" charset="0"/>
              </a:rPr>
              <a:t>instructed</a:t>
            </a:r>
          </a:p>
        </p:txBody>
      </p:sp>
      <p:sp>
        <p:nvSpPr>
          <p:cNvPr id="32774" name="Text Box 128"/>
          <p:cNvSpPr txBox="1">
            <a:spLocks noChangeArrowheads="1"/>
          </p:cNvSpPr>
          <p:nvPr/>
        </p:nvSpPr>
        <p:spPr bwMode="auto">
          <a:xfrm>
            <a:off x="4205288" y="2243138"/>
            <a:ext cx="350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a:solidFill>
                  <a:srgbClr val="003399"/>
                </a:solidFill>
                <a:latin typeface="Tahoma" pitchFamily="34" charset="0"/>
              </a:rPr>
              <a:t>7</a:t>
            </a:r>
          </a:p>
        </p:txBody>
      </p:sp>
      <p:sp>
        <p:nvSpPr>
          <p:cNvPr id="32775" name="Text Box 129"/>
          <p:cNvSpPr txBox="1">
            <a:spLocks noChangeArrowheads="1"/>
          </p:cNvSpPr>
          <p:nvPr/>
        </p:nvSpPr>
        <p:spPr bwMode="auto">
          <a:xfrm>
            <a:off x="5678488" y="2254250"/>
            <a:ext cx="460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40</a:t>
            </a:r>
          </a:p>
        </p:txBody>
      </p:sp>
      <p:sp>
        <p:nvSpPr>
          <p:cNvPr id="32776" name="Text Box 130"/>
          <p:cNvSpPr txBox="1">
            <a:spLocks noChangeArrowheads="1"/>
          </p:cNvSpPr>
          <p:nvPr/>
        </p:nvSpPr>
        <p:spPr bwMode="auto">
          <a:xfrm>
            <a:off x="6626225" y="2193925"/>
            <a:ext cx="13636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City of David</a:t>
            </a:r>
          </a:p>
          <a:p>
            <a:pPr algn="ctr" eaLnBrk="1" fontAlgn="base" hangingPunct="1">
              <a:spcBef>
                <a:spcPct val="20000"/>
              </a:spcBef>
              <a:spcAft>
                <a:spcPct val="0"/>
              </a:spcAft>
            </a:pPr>
            <a:r>
              <a:rPr lang="en-US" altLang="en-US" sz="1400">
                <a:solidFill>
                  <a:srgbClr val="003399"/>
                </a:solidFill>
                <a:latin typeface="Tahoma" pitchFamily="34" charset="0"/>
              </a:rPr>
              <a:t>No King’s Tomb</a:t>
            </a:r>
          </a:p>
        </p:txBody>
      </p:sp>
      <p:grpSp>
        <p:nvGrpSpPr>
          <p:cNvPr id="32777" name="Group 131"/>
          <p:cNvGrpSpPr>
            <a:grpSpLocks/>
          </p:cNvGrpSpPr>
          <p:nvPr/>
        </p:nvGrpSpPr>
        <p:grpSpPr bwMode="auto">
          <a:xfrm>
            <a:off x="2471738" y="2749550"/>
            <a:ext cx="5494337" cy="630238"/>
            <a:chOff x="1701" y="1816"/>
            <a:chExt cx="3461" cy="397"/>
          </a:xfrm>
        </p:grpSpPr>
        <p:sp>
          <p:nvSpPr>
            <p:cNvPr id="32820" name="Text Box 132"/>
            <p:cNvSpPr txBox="1">
              <a:spLocks noChangeArrowheads="1"/>
            </p:cNvSpPr>
            <p:nvPr/>
          </p:nvSpPr>
          <p:spPr bwMode="auto">
            <a:xfrm>
              <a:off x="1701" y="1816"/>
              <a:ext cx="648"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600">
                  <a:solidFill>
                    <a:srgbClr val="003399"/>
                  </a:solidFill>
                  <a:latin typeface="Tahoma" pitchFamily="34" charset="0"/>
                </a:rPr>
                <a:t>Did right</a:t>
              </a:r>
            </a:p>
            <a:p>
              <a:pPr algn="ctr" eaLnBrk="1" fontAlgn="base" hangingPunct="1">
                <a:spcBef>
                  <a:spcPct val="20000"/>
                </a:spcBef>
                <a:spcAft>
                  <a:spcPct val="0"/>
                </a:spcAft>
              </a:pPr>
              <a:r>
                <a:rPr lang="en-US" altLang="en-US" sz="1600">
                  <a:solidFill>
                    <a:srgbClr val="003399"/>
                  </a:solidFill>
                  <a:latin typeface="Tahoma" pitchFamily="34" charset="0"/>
                </a:rPr>
                <a:t>Not Loyal</a:t>
              </a:r>
            </a:p>
          </p:txBody>
        </p:sp>
        <p:sp>
          <p:nvSpPr>
            <p:cNvPr id="32821" name="Text Box 133"/>
            <p:cNvSpPr txBox="1">
              <a:spLocks noChangeArrowheads="1"/>
            </p:cNvSpPr>
            <p:nvPr/>
          </p:nvSpPr>
          <p:spPr bwMode="auto">
            <a:xfrm>
              <a:off x="2681" y="1913"/>
              <a:ext cx="3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a:solidFill>
                    <a:srgbClr val="003399"/>
                  </a:solidFill>
                  <a:latin typeface="Tahoma" pitchFamily="34" charset="0"/>
                </a:rPr>
                <a:t>25</a:t>
              </a:r>
            </a:p>
          </p:txBody>
        </p:sp>
        <p:sp>
          <p:nvSpPr>
            <p:cNvPr id="32822" name="Text Box 134"/>
            <p:cNvSpPr txBox="1">
              <a:spLocks noChangeArrowheads="1"/>
            </p:cNvSpPr>
            <p:nvPr/>
          </p:nvSpPr>
          <p:spPr bwMode="auto">
            <a:xfrm>
              <a:off x="3661" y="1920"/>
              <a:ext cx="29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29</a:t>
              </a:r>
            </a:p>
          </p:txBody>
        </p:sp>
        <p:sp>
          <p:nvSpPr>
            <p:cNvPr id="32823" name="Text Box 135"/>
            <p:cNvSpPr txBox="1">
              <a:spLocks noChangeArrowheads="1"/>
            </p:cNvSpPr>
            <p:nvPr/>
          </p:nvSpPr>
          <p:spPr bwMode="auto">
            <a:xfrm>
              <a:off x="4303" y="1916"/>
              <a:ext cx="859"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City of David</a:t>
              </a:r>
            </a:p>
            <a:p>
              <a:pPr algn="ctr" eaLnBrk="1" fontAlgn="base" hangingPunct="1">
                <a:spcBef>
                  <a:spcPct val="20000"/>
                </a:spcBef>
                <a:spcAft>
                  <a:spcPct val="0"/>
                </a:spcAft>
              </a:pPr>
              <a:r>
                <a:rPr lang="en-US" altLang="en-US" sz="1400">
                  <a:solidFill>
                    <a:srgbClr val="003399"/>
                  </a:solidFill>
                  <a:latin typeface="Tahoma" pitchFamily="34" charset="0"/>
                </a:rPr>
                <a:t>With Fathers</a:t>
              </a:r>
            </a:p>
          </p:txBody>
        </p:sp>
      </p:grpSp>
      <p:grpSp>
        <p:nvGrpSpPr>
          <p:cNvPr id="32778" name="Group 136"/>
          <p:cNvGrpSpPr>
            <a:grpSpLocks/>
          </p:cNvGrpSpPr>
          <p:nvPr/>
        </p:nvGrpSpPr>
        <p:grpSpPr bwMode="auto">
          <a:xfrm>
            <a:off x="2343150" y="3352800"/>
            <a:ext cx="5718175" cy="630238"/>
            <a:chOff x="1620" y="2196"/>
            <a:chExt cx="3602" cy="397"/>
          </a:xfrm>
        </p:grpSpPr>
        <p:sp>
          <p:nvSpPr>
            <p:cNvPr id="32816" name="Text Box 137"/>
            <p:cNvSpPr txBox="1">
              <a:spLocks noChangeArrowheads="1"/>
            </p:cNvSpPr>
            <p:nvPr/>
          </p:nvSpPr>
          <p:spPr bwMode="auto">
            <a:xfrm>
              <a:off x="1620" y="2196"/>
              <a:ext cx="818"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600">
                  <a:solidFill>
                    <a:srgbClr val="003399"/>
                  </a:solidFill>
                  <a:latin typeface="Tahoma" pitchFamily="34" charset="0"/>
                </a:rPr>
                <a:t>Did right</a:t>
              </a:r>
            </a:p>
            <a:p>
              <a:pPr algn="ctr" eaLnBrk="1" fontAlgn="base" hangingPunct="1">
                <a:spcBef>
                  <a:spcPct val="20000"/>
                </a:spcBef>
                <a:spcAft>
                  <a:spcPct val="0"/>
                </a:spcAft>
              </a:pPr>
              <a:r>
                <a:rPr lang="en-US" altLang="en-US" sz="1600">
                  <a:solidFill>
                    <a:srgbClr val="003399"/>
                  </a:solidFill>
                  <a:latin typeface="Tahoma" pitchFamily="34" charset="0"/>
                </a:rPr>
                <a:t>Eyes of Lord</a:t>
              </a:r>
            </a:p>
          </p:txBody>
        </p:sp>
        <p:sp>
          <p:nvSpPr>
            <p:cNvPr id="32817" name="Text Box 138"/>
            <p:cNvSpPr txBox="1">
              <a:spLocks noChangeArrowheads="1"/>
            </p:cNvSpPr>
            <p:nvPr/>
          </p:nvSpPr>
          <p:spPr bwMode="auto">
            <a:xfrm>
              <a:off x="2685" y="2293"/>
              <a:ext cx="3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a:solidFill>
                    <a:srgbClr val="003399"/>
                  </a:solidFill>
                  <a:latin typeface="Tahoma" pitchFamily="34" charset="0"/>
                </a:rPr>
                <a:t>16</a:t>
              </a:r>
            </a:p>
          </p:txBody>
        </p:sp>
        <p:sp>
          <p:nvSpPr>
            <p:cNvPr id="32818" name="Text Box 139"/>
            <p:cNvSpPr txBox="1">
              <a:spLocks noChangeArrowheads="1"/>
            </p:cNvSpPr>
            <p:nvPr/>
          </p:nvSpPr>
          <p:spPr bwMode="auto">
            <a:xfrm>
              <a:off x="3665" y="2300"/>
              <a:ext cx="29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52</a:t>
              </a:r>
            </a:p>
          </p:txBody>
        </p:sp>
        <p:sp>
          <p:nvSpPr>
            <p:cNvPr id="32819" name="Text Box 140"/>
            <p:cNvSpPr txBox="1">
              <a:spLocks noChangeArrowheads="1"/>
            </p:cNvSpPr>
            <p:nvPr/>
          </p:nvSpPr>
          <p:spPr bwMode="auto">
            <a:xfrm>
              <a:off x="4280" y="2296"/>
              <a:ext cx="94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Burial Field</a:t>
              </a:r>
            </a:p>
          </p:txBody>
        </p:sp>
      </p:grpSp>
      <p:grpSp>
        <p:nvGrpSpPr>
          <p:cNvPr id="32779" name="Group 141"/>
          <p:cNvGrpSpPr>
            <a:grpSpLocks/>
          </p:cNvGrpSpPr>
          <p:nvPr/>
        </p:nvGrpSpPr>
        <p:grpSpPr bwMode="auto">
          <a:xfrm>
            <a:off x="2328863" y="3960813"/>
            <a:ext cx="5629275" cy="630237"/>
            <a:chOff x="1616" y="1816"/>
            <a:chExt cx="3546" cy="397"/>
          </a:xfrm>
        </p:grpSpPr>
        <p:sp>
          <p:nvSpPr>
            <p:cNvPr id="32812" name="Text Box 142"/>
            <p:cNvSpPr txBox="1">
              <a:spLocks noChangeArrowheads="1"/>
            </p:cNvSpPr>
            <p:nvPr/>
          </p:nvSpPr>
          <p:spPr bwMode="auto">
            <a:xfrm>
              <a:off x="1616" y="1816"/>
              <a:ext cx="818"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600">
                  <a:solidFill>
                    <a:srgbClr val="003399"/>
                  </a:solidFill>
                  <a:latin typeface="Tahoma" pitchFamily="34" charset="0"/>
                </a:rPr>
                <a:t>Did right</a:t>
              </a:r>
            </a:p>
            <a:p>
              <a:pPr algn="ctr" eaLnBrk="1" fontAlgn="base" hangingPunct="1">
                <a:spcBef>
                  <a:spcPct val="20000"/>
                </a:spcBef>
                <a:spcAft>
                  <a:spcPct val="0"/>
                </a:spcAft>
              </a:pPr>
              <a:r>
                <a:rPr lang="en-US" altLang="en-US" sz="1600">
                  <a:solidFill>
                    <a:srgbClr val="003399"/>
                  </a:solidFill>
                  <a:latin typeface="Tahoma" pitchFamily="34" charset="0"/>
                </a:rPr>
                <a:t>Eyes of Lord</a:t>
              </a:r>
            </a:p>
          </p:txBody>
        </p:sp>
        <p:sp>
          <p:nvSpPr>
            <p:cNvPr id="32813" name="Text Box 143"/>
            <p:cNvSpPr txBox="1">
              <a:spLocks noChangeArrowheads="1"/>
            </p:cNvSpPr>
            <p:nvPr/>
          </p:nvSpPr>
          <p:spPr bwMode="auto">
            <a:xfrm>
              <a:off x="2681" y="1913"/>
              <a:ext cx="3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a:solidFill>
                    <a:srgbClr val="003399"/>
                  </a:solidFill>
                  <a:latin typeface="Tahoma" pitchFamily="34" charset="0"/>
                </a:rPr>
                <a:t>25</a:t>
              </a:r>
            </a:p>
          </p:txBody>
        </p:sp>
        <p:sp>
          <p:nvSpPr>
            <p:cNvPr id="32814" name="Text Box 144"/>
            <p:cNvSpPr txBox="1">
              <a:spLocks noChangeArrowheads="1"/>
            </p:cNvSpPr>
            <p:nvPr/>
          </p:nvSpPr>
          <p:spPr bwMode="auto">
            <a:xfrm>
              <a:off x="3661" y="1920"/>
              <a:ext cx="29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16</a:t>
              </a:r>
            </a:p>
          </p:txBody>
        </p:sp>
        <p:sp>
          <p:nvSpPr>
            <p:cNvPr id="32815" name="Text Box 145"/>
            <p:cNvSpPr txBox="1">
              <a:spLocks noChangeArrowheads="1"/>
            </p:cNvSpPr>
            <p:nvPr/>
          </p:nvSpPr>
          <p:spPr bwMode="auto">
            <a:xfrm>
              <a:off x="4303" y="1916"/>
              <a:ext cx="859"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City of David</a:t>
              </a:r>
            </a:p>
            <a:p>
              <a:pPr algn="ctr" eaLnBrk="1" fontAlgn="base" hangingPunct="1">
                <a:spcBef>
                  <a:spcPct val="20000"/>
                </a:spcBef>
                <a:spcAft>
                  <a:spcPct val="0"/>
                </a:spcAft>
              </a:pPr>
              <a:r>
                <a:rPr lang="en-US" altLang="en-US" sz="1400">
                  <a:solidFill>
                    <a:srgbClr val="003399"/>
                  </a:solidFill>
                  <a:latin typeface="Tahoma" pitchFamily="34" charset="0"/>
                </a:rPr>
                <a:t>With Fathers</a:t>
              </a:r>
            </a:p>
          </p:txBody>
        </p:sp>
      </p:grpSp>
      <p:grpSp>
        <p:nvGrpSpPr>
          <p:cNvPr id="32780" name="Group 146"/>
          <p:cNvGrpSpPr>
            <a:grpSpLocks/>
          </p:cNvGrpSpPr>
          <p:nvPr/>
        </p:nvGrpSpPr>
        <p:grpSpPr bwMode="auto">
          <a:xfrm>
            <a:off x="2193925" y="4570413"/>
            <a:ext cx="5778500" cy="630237"/>
            <a:chOff x="1522" y="1816"/>
            <a:chExt cx="3640" cy="397"/>
          </a:xfrm>
        </p:grpSpPr>
        <p:sp>
          <p:nvSpPr>
            <p:cNvPr id="32808" name="Text Box 147"/>
            <p:cNvSpPr txBox="1">
              <a:spLocks noChangeArrowheads="1"/>
            </p:cNvSpPr>
            <p:nvPr/>
          </p:nvSpPr>
          <p:spPr bwMode="auto">
            <a:xfrm>
              <a:off x="1522" y="1816"/>
              <a:ext cx="1008"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600">
                  <a:solidFill>
                    <a:srgbClr val="003399"/>
                  </a:solidFill>
                  <a:latin typeface="Tahoma" pitchFamily="34" charset="0"/>
                </a:rPr>
                <a:t>Did </a:t>
              </a:r>
              <a:r>
                <a:rPr lang="en-US" altLang="en-US" sz="1600" u="sng">
                  <a:solidFill>
                    <a:srgbClr val="003399"/>
                  </a:solidFill>
                  <a:latin typeface="Tahoma" pitchFamily="34" charset="0"/>
                </a:rPr>
                <a:t>not do right</a:t>
              </a:r>
            </a:p>
            <a:p>
              <a:pPr algn="ctr" eaLnBrk="1" fontAlgn="base" hangingPunct="1">
                <a:spcBef>
                  <a:spcPct val="20000"/>
                </a:spcBef>
                <a:spcAft>
                  <a:spcPct val="0"/>
                </a:spcAft>
              </a:pPr>
              <a:r>
                <a:rPr lang="en-US" altLang="en-US" sz="1600">
                  <a:solidFill>
                    <a:srgbClr val="003399"/>
                  </a:solidFill>
                  <a:latin typeface="Tahoma" pitchFamily="34" charset="0"/>
                </a:rPr>
                <a:t>Eyes of Lord</a:t>
              </a:r>
            </a:p>
          </p:txBody>
        </p:sp>
        <p:sp>
          <p:nvSpPr>
            <p:cNvPr id="32809" name="Text Box 148"/>
            <p:cNvSpPr txBox="1">
              <a:spLocks noChangeArrowheads="1"/>
            </p:cNvSpPr>
            <p:nvPr/>
          </p:nvSpPr>
          <p:spPr bwMode="auto">
            <a:xfrm>
              <a:off x="2681" y="1913"/>
              <a:ext cx="3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a:solidFill>
                    <a:srgbClr val="003399"/>
                  </a:solidFill>
                  <a:latin typeface="Tahoma" pitchFamily="34" charset="0"/>
                </a:rPr>
                <a:t>20</a:t>
              </a:r>
            </a:p>
          </p:txBody>
        </p:sp>
        <p:sp>
          <p:nvSpPr>
            <p:cNvPr id="32810" name="Text Box 149"/>
            <p:cNvSpPr txBox="1">
              <a:spLocks noChangeArrowheads="1"/>
            </p:cNvSpPr>
            <p:nvPr/>
          </p:nvSpPr>
          <p:spPr bwMode="auto">
            <a:xfrm>
              <a:off x="3661" y="1920"/>
              <a:ext cx="29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16</a:t>
              </a:r>
            </a:p>
          </p:txBody>
        </p:sp>
        <p:sp>
          <p:nvSpPr>
            <p:cNvPr id="32811" name="Text Box 150"/>
            <p:cNvSpPr txBox="1">
              <a:spLocks noChangeArrowheads="1"/>
            </p:cNvSpPr>
            <p:nvPr/>
          </p:nvSpPr>
          <p:spPr bwMode="auto">
            <a:xfrm>
              <a:off x="4303" y="1916"/>
              <a:ext cx="859"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Not in tombs of the kings</a:t>
              </a:r>
            </a:p>
          </p:txBody>
        </p:sp>
      </p:grpSp>
      <p:grpSp>
        <p:nvGrpSpPr>
          <p:cNvPr id="32781" name="Group 151"/>
          <p:cNvGrpSpPr>
            <a:grpSpLocks/>
          </p:cNvGrpSpPr>
          <p:nvPr/>
        </p:nvGrpSpPr>
        <p:grpSpPr bwMode="auto">
          <a:xfrm>
            <a:off x="2265363" y="5199063"/>
            <a:ext cx="5745162" cy="630237"/>
            <a:chOff x="1543" y="1816"/>
            <a:chExt cx="3619" cy="397"/>
          </a:xfrm>
        </p:grpSpPr>
        <p:sp>
          <p:nvSpPr>
            <p:cNvPr id="32804" name="Text Box 152"/>
            <p:cNvSpPr txBox="1">
              <a:spLocks noChangeArrowheads="1"/>
            </p:cNvSpPr>
            <p:nvPr/>
          </p:nvSpPr>
          <p:spPr bwMode="auto">
            <a:xfrm>
              <a:off x="1543" y="1816"/>
              <a:ext cx="968"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600">
                  <a:solidFill>
                    <a:srgbClr val="003399"/>
                  </a:solidFill>
                  <a:latin typeface="Tahoma" pitchFamily="34" charset="0"/>
                </a:rPr>
                <a:t>Did right-David</a:t>
              </a:r>
            </a:p>
            <a:p>
              <a:pPr algn="ctr" eaLnBrk="1" fontAlgn="base" hangingPunct="1">
                <a:spcBef>
                  <a:spcPct val="20000"/>
                </a:spcBef>
                <a:spcAft>
                  <a:spcPct val="0"/>
                </a:spcAft>
              </a:pPr>
              <a:r>
                <a:rPr lang="en-US" altLang="en-US" sz="1600">
                  <a:solidFill>
                    <a:srgbClr val="003399"/>
                  </a:solidFill>
                  <a:latin typeface="Tahoma" pitchFamily="34" charset="0"/>
                </a:rPr>
                <a:t>None like him</a:t>
              </a:r>
            </a:p>
          </p:txBody>
        </p:sp>
        <p:sp>
          <p:nvSpPr>
            <p:cNvPr id="32805" name="Text Box 153"/>
            <p:cNvSpPr txBox="1">
              <a:spLocks noChangeArrowheads="1"/>
            </p:cNvSpPr>
            <p:nvPr/>
          </p:nvSpPr>
          <p:spPr bwMode="auto">
            <a:xfrm>
              <a:off x="2681" y="1913"/>
              <a:ext cx="3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a:solidFill>
                    <a:srgbClr val="003399"/>
                  </a:solidFill>
                  <a:latin typeface="Tahoma" pitchFamily="34" charset="0"/>
                </a:rPr>
                <a:t>25</a:t>
              </a:r>
            </a:p>
          </p:txBody>
        </p:sp>
        <p:sp>
          <p:nvSpPr>
            <p:cNvPr id="32806" name="Text Box 154"/>
            <p:cNvSpPr txBox="1">
              <a:spLocks noChangeArrowheads="1"/>
            </p:cNvSpPr>
            <p:nvPr/>
          </p:nvSpPr>
          <p:spPr bwMode="auto">
            <a:xfrm>
              <a:off x="3661" y="1920"/>
              <a:ext cx="29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29</a:t>
              </a:r>
            </a:p>
          </p:txBody>
        </p:sp>
        <p:sp>
          <p:nvSpPr>
            <p:cNvPr id="32807" name="Text Box 155"/>
            <p:cNvSpPr txBox="1">
              <a:spLocks noChangeArrowheads="1"/>
            </p:cNvSpPr>
            <p:nvPr/>
          </p:nvSpPr>
          <p:spPr bwMode="auto">
            <a:xfrm>
              <a:off x="4303" y="1916"/>
              <a:ext cx="859"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Upper Part</a:t>
              </a:r>
            </a:p>
            <a:p>
              <a:pPr algn="ctr" eaLnBrk="1" fontAlgn="base" hangingPunct="1">
                <a:spcBef>
                  <a:spcPct val="20000"/>
                </a:spcBef>
                <a:spcAft>
                  <a:spcPct val="0"/>
                </a:spcAft>
              </a:pPr>
              <a:r>
                <a:rPr lang="en-US" altLang="en-US" sz="1400">
                  <a:solidFill>
                    <a:srgbClr val="003399"/>
                  </a:solidFill>
                  <a:latin typeface="Tahoma" pitchFamily="34" charset="0"/>
                </a:rPr>
                <a:t>Of Tomb</a:t>
              </a:r>
            </a:p>
          </p:txBody>
        </p:sp>
      </p:grpSp>
      <p:grpSp>
        <p:nvGrpSpPr>
          <p:cNvPr id="663557" name="Group 156"/>
          <p:cNvGrpSpPr>
            <a:grpSpLocks/>
          </p:cNvGrpSpPr>
          <p:nvPr/>
        </p:nvGrpSpPr>
        <p:grpSpPr bwMode="auto">
          <a:xfrm>
            <a:off x="2112963" y="5842000"/>
            <a:ext cx="5840412" cy="577850"/>
            <a:chOff x="1475" y="3764"/>
            <a:chExt cx="3679" cy="364"/>
          </a:xfrm>
        </p:grpSpPr>
        <p:sp>
          <p:nvSpPr>
            <p:cNvPr id="32800" name="Text Box 157"/>
            <p:cNvSpPr txBox="1">
              <a:spLocks noChangeArrowheads="1"/>
            </p:cNvSpPr>
            <p:nvPr/>
          </p:nvSpPr>
          <p:spPr bwMode="auto">
            <a:xfrm>
              <a:off x="1475" y="3764"/>
              <a:ext cx="1087"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Did </a:t>
              </a:r>
              <a:r>
                <a:rPr lang="en-US" altLang="en-US" sz="1400" u="sng">
                  <a:solidFill>
                    <a:srgbClr val="003399"/>
                  </a:solidFill>
                  <a:latin typeface="Tahoma" pitchFamily="34" charset="0"/>
                </a:rPr>
                <a:t>not do right</a:t>
              </a:r>
            </a:p>
            <a:p>
              <a:pPr algn="ctr" eaLnBrk="1" fontAlgn="base" hangingPunct="1">
                <a:spcBef>
                  <a:spcPct val="20000"/>
                </a:spcBef>
                <a:spcAft>
                  <a:spcPct val="0"/>
                </a:spcAft>
              </a:pPr>
              <a:r>
                <a:rPr lang="en-US" altLang="en-US" sz="1400">
                  <a:solidFill>
                    <a:srgbClr val="003399"/>
                  </a:solidFill>
                  <a:latin typeface="Tahoma" pitchFamily="34" charset="0"/>
                </a:rPr>
                <a:t>Worse than Nations</a:t>
              </a:r>
            </a:p>
          </p:txBody>
        </p:sp>
        <p:sp>
          <p:nvSpPr>
            <p:cNvPr id="32801" name="Text Box 158"/>
            <p:cNvSpPr txBox="1">
              <a:spLocks noChangeArrowheads="1"/>
            </p:cNvSpPr>
            <p:nvPr/>
          </p:nvSpPr>
          <p:spPr bwMode="auto">
            <a:xfrm>
              <a:off x="2733" y="3840"/>
              <a:ext cx="3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a:solidFill>
                    <a:srgbClr val="003399"/>
                  </a:solidFill>
                  <a:latin typeface="Tahoma" pitchFamily="34" charset="0"/>
                </a:rPr>
                <a:t>12</a:t>
              </a:r>
            </a:p>
          </p:txBody>
        </p:sp>
        <p:sp>
          <p:nvSpPr>
            <p:cNvPr id="32802" name="Text Box 159"/>
            <p:cNvSpPr txBox="1">
              <a:spLocks noChangeArrowheads="1"/>
            </p:cNvSpPr>
            <p:nvPr/>
          </p:nvSpPr>
          <p:spPr bwMode="auto">
            <a:xfrm>
              <a:off x="3713" y="3847"/>
              <a:ext cx="29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55</a:t>
              </a:r>
            </a:p>
          </p:txBody>
        </p:sp>
        <p:sp>
          <p:nvSpPr>
            <p:cNvPr id="32803" name="Text Box 160"/>
            <p:cNvSpPr txBox="1">
              <a:spLocks noChangeArrowheads="1"/>
            </p:cNvSpPr>
            <p:nvPr/>
          </p:nvSpPr>
          <p:spPr bwMode="auto">
            <a:xfrm>
              <a:off x="4295" y="3843"/>
              <a:ext cx="859"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Garden of his House</a:t>
              </a:r>
            </a:p>
          </p:txBody>
        </p:sp>
      </p:grpSp>
      <p:sp>
        <p:nvSpPr>
          <p:cNvPr id="32783" name="Text Box 161"/>
          <p:cNvSpPr txBox="1">
            <a:spLocks noChangeArrowheads="1"/>
          </p:cNvSpPr>
          <p:nvPr/>
        </p:nvSpPr>
        <p:spPr bwMode="auto">
          <a:xfrm>
            <a:off x="7842250" y="1554163"/>
            <a:ext cx="11112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0000"/>
                </a:solidFill>
              </a:rPr>
              <a:t>Cause of Death</a:t>
            </a:r>
          </a:p>
        </p:txBody>
      </p:sp>
      <p:sp>
        <p:nvSpPr>
          <p:cNvPr id="32784" name="Rectangle 162"/>
          <p:cNvSpPr>
            <a:spLocks noChangeArrowheads="1"/>
          </p:cNvSpPr>
          <p:nvPr/>
        </p:nvSpPr>
        <p:spPr bwMode="auto">
          <a:xfrm>
            <a:off x="7943850" y="1524000"/>
            <a:ext cx="971550" cy="62865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2785" name="Rectangle 163"/>
          <p:cNvSpPr>
            <a:spLocks noChangeArrowheads="1"/>
          </p:cNvSpPr>
          <p:nvPr/>
        </p:nvSpPr>
        <p:spPr bwMode="auto">
          <a:xfrm>
            <a:off x="7943850" y="2152650"/>
            <a:ext cx="971550" cy="60960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2786" name="Rectangle 164"/>
          <p:cNvSpPr>
            <a:spLocks noChangeArrowheads="1"/>
          </p:cNvSpPr>
          <p:nvPr/>
        </p:nvSpPr>
        <p:spPr bwMode="auto">
          <a:xfrm>
            <a:off x="7943850" y="3371850"/>
            <a:ext cx="971550" cy="6000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2787" name="Rectangle 165"/>
          <p:cNvSpPr>
            <a:spLocks noChangeArrowheads="1"/>
          </p:cNvSpPr>
          <p:nvPr/>
        </p:nvSpPr>
        <p:spPr bwMode="auto">
          <a:xfrm>
            <a:off x="7943850" y="3981450"/>
            <a:ext cx="971550" cy="6000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2788" name="Rectangle 166"/>
          <p:cNvSpPr>
            <a:spLocks noChangeArrowheads="1"/>
          </p:cNvSpPr>
          <p:nvPr/>
        </p:nvSpPr>
        <p:spPr bwMode="auto">
          <a:xfrm>
            <a:off x="7943850" y="4591050"/>
            <a:ext cx="971550" cy="6000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2789" name="Rectangle 167"/>
          <p:cNvSpPr>
            <a:spLocks noChangeArrowheads="1"/>
          </p:cNvSpPr>
          <p:nvPr/>
        </p:nvSpPr>
        <p:spPr bwMode="auto">
          <a:xfrm>
            <a:off x="7943850" y="5200650"/>
            <a:ext cx="971550" cy="6000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2790" name="Rectangle 168"/>
          <p:cNvSpPr>
            <a:spLocks noChangeArrowheads="1"/>
          </p:cNvSpPr>
          <p:nvPr/>
        </p:nvSpPr>
        <p:spPr bwMode="auto">
          <a:xfrm>
            <a:off x="7943850" y="2771775"/>
            <a:ext cx="971550" cy="6000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2791" name="Text Box 169"/>
          <p:cNvSpPr txBox="1">
            <a:spLocks noChangeArrowheads="1"/>
          </p:cNvSpPr>
          <p:nvPr/>
        </p:nvSpPr>
        <p:spPr bwMode="auto">
          <a:xfrm>
            <a:off x="7927975" y="2193925"/>
            <a:ext cx="9683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Killed by Servants</a:t>
            </a:r>
          </a:p>
        </p:txBody>
      </p:sp>
      <p:sp>
        <p:nvSpPr>
          <p:cNvPr id="32792" name="Text Box 170"/>
          <p:cNvSpPr txBox="1">
            <a:spLocks noChangeArrowheads="1"/>
          </p:cNvSpPr>
          <p:nvPr/>
        </p:nvSpPr>
        <p:spPr bwMode="auto">
          <a:xfrm>
            <a:off x="7870825" y="3435350"/>
            <a:ext cx="10445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Died a Leper</a:t>
            </a:r>
          </a:p>
        </p:txBody>
      </p:sp>
      <p:sp>
        <p:nvSpPr>
          <p:cNvPr id="32793" name="Text Box 171"/>
          <p:cNvSpPr txBox="1">
            <a:spLocks noChangeArrowheads="1"/>
          </p:cNvSpPr>
          <p:nvPr/>
        </p:nvSpPr>
        <p:spPr bwMode="auto">
          <a:xfrm>
            <a:off x="7851775" y="4070350"/>
            <a:ext cx="1044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Natural</a:t>
            </a:r>
          </a:p>
        </p:txBody>
      </p:sp>
      <p:sp>
        <p:nvSpPr>
          <p:cNvPr id="32794" name="Rectangle 172"/>
          <p:cNvSpPr>
            <a:spLocks noChangeArrowheads="1"/>
          </p:cNvSpPr>
          <p:nvPr/>
        </p:nvSpPr>
        <p:spPr bwMode="auto">
          <a:xfrm>
            <a:off x="7943850" y="5200650"/>
            <a:ext cx="971550" cy="6000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2795" name="Text Box 173"/>
          <p:cNvSpPr txBox="1">
            <a:spLocks noChangeArrowheads="1"/>
          </p:cNvSpPr>
          <p:nvPr/>
        </p:nvSpPr>
        <p:spPr bwMode="auto">
          <a:xfrm>
            <a:off x="7870825" y="5241925"/>
            <a:ext cx="1044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Natural</a:t>
            </a:r>
          </a:p>
        </p:txBody>
      </p:sp>
      <p:sp>
        <p:nvSpPr>
          <p:cNvPr id="32796" name="Rectangle 174"/>
          <p:cNvSpPr>
            <a:spLocks noChangeArrowheads="1"/>
          </p:cNvSpPr>
          <p:nvPr/>
        </p:nvSpPr>
        <p:spPr bwMode="auto">
          <a:xfrm>
            <a:off x="7943850" y="5800725"/>
            <a:ext cx="971550" cy="6000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2797" name="Text Box 175"/>
          <p:cNvSpPr txBox="1">
            <a:spLocks noChangeArrowheads="1"/>
          </p:cNvSpPr>
          <p:nvPr/>
        </p:nvSpPr>
        <p:spPr bwMode="auto">
          <a:xfrm>
            <a:off x="7939088" y="5853113"/>
            <a:ext cx="968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Natural</a:t>
            </a:r>
          </a:p>
        </p:txBody>
      </p:sp>
      <p:sp>
        <p:nvSpPr>
          <p:cNvPr id="32798" name="Text Box 176"/>
          <p:cNvSpPr txBox="1">
            <a:spLocks noChangeArrowheads="1"/>
          </p:cNvSpPr>
          <p:nvPr/>
        </p:nvSpPr>
        <p:spPr bwMode="auto">
          <a:xfrm>
            <a:off x="7947025" y="2803525"/>
            <a:ext cx="9683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Killed by Servants</a:t>
            </a:r>
          </a:p>
        </p:txBody>
      </p:sp>
      <p:sp>
        <p:nvSpPr>
          <p:cNvPr id="32799" name="Text Box 177"/>
          <p:cNvSpPr txBox="1">
            <a:spLocks noChangeArrowheads="1"/>
          </p:cNvSpPr>
          <p:nvPr/>
        </p:nvSpPr>
        <p:spPr bwMode="auto">
          <a:xfrm>
            <a:off x="7851775" y="4775200"/>
            <a:ext cx="1044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Natural</a:t>
            </a:r>
          </a:p>
        </p:txBody>
      </p:sp>
    </p:spTree>
    <p:extLst>
      <p:ext uri="{BB962C8B-B14F-4D97-AF65-F5344CB8AC3E}">
        <p14:creationId xmlns:p14="http://schemas.microsoft.com/office/powerpoint/2010/main" val="815840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63557"/>
                                        </p:tgtEl>
                                        <p:attrNameLst>
                                          <p:attrName>style.visibility</p:attrName>
                                        </p:attrNameLst>
                                      </p:cBhvr>
                                      <p:to>
                                        <p:strVal val="visible"/>
                                      </p:to>
                                    </p:set>
                                    <p:anim calcmode="lin" valueType="num">
                                      <p:cBhvr additive="base">
                                        <p:cTn id="7" dur="500" fill="hold"/>
                                        <p:tgtEl>
                                          <p:spTgt spid="663557"/>
                                        </p:tgtEl>
                                        <p:attrNameLst>
                                          <p:attrName>ppt_x</p:attrName>
                                        </p:attrNameLst>
                                      </p:cBhvr>
                                      <p:tavLst>
                                        <p:tav tm="0">
                                          <p:val>
                                            <p:strVal val="0-#ppt_w/2"/>
                                          </p:val>
                                        </p:tav>
                                        <p:tav tm="100000">
                                          <p:val>
                                            <p:strVal val="#ppt_x"/>
                                          </p:val>
                                        </p:tav>
                                      </p:tavLst>
                                    </p:anim>
                                    <p:anim calcmode="lin" valueType="num">
                                      <p:cBhvr additive="base">
                                        <p:cTn id="8" dur="500" fill="hold"/>
                                        <p:tgtEl>
                                          <p:spTgt spid="6635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p:cNvSpPr>
            <a:spLocks noChangeArrowheads="1"/>
          </p:cNvSpPr>
          <p:nvPr/>
        </p:nvSpPr>
        <p:spPr bwMode="auto">
          <a:xfrm>
            <a:off x="666750" y="1362075"/>
            <a:ext cx="8477250" cy="5400675"/>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25603" name="Rectangle 1027"/>
          <p:cNvSpPr>
            <a:spLocks noGrp="1" noChangeArrowheads="1"/>
          </p:cNvSpPr>
          <p:nvPr>
            <p:ph type="title"/>
          </p:nvPr>
        </p:nvSpPr>
        <p:spPr>
          <a:xfrm>
            <a:off x="1009650" y="209550"/>
            <a:ext cx="8134350" cy="1143000"/>
          </a:xfrm>
        </p:spPr>
        <p:txBody>
          <a:bodyPr/>
          <a:lstStyle/>
          <a:p>
            <a:pPr eaLnBrk="1" hangingPunct="1"/>
            <a:r>
              <a:rPr lang="en-US" altLang="en-US" sz="3600" b="1" smtClean="0">
                <a:solidFill>
                  <a:srgbClr val="66FFFF"/>
                </a:solidFill>
                <a:effectLst/>
                <a:latin typeface="Arial" pitchFamily="34" charset="0"/>
              </a:rPr>
              <a:t>Kings of Judah Before Fall of Israel</a:t>
            </a:r>
            <a:br>
              <a:rPr lang="en-US" altLang="en-US" sz="3600" b="1" smtClean="0">
                <a:solidFill>
                  <a:srgbClr val="66FFFF"/>
                </a:solidFill>
                <a:effectLst/>
                <a:latin typeface="Arial" pitchFamily="34" charset="0"/>
              </a:rPr>
            </a:br>
            <a:r>
              <a:rPr lang="en-US" altLang="en-US" sz="3600" b="1" smtClean="0">
                <a:solidFill>
                  <a:srgbClr val="66FFFF"/>
                </a:solidFill>
                <a:effectLst/>
                <a:latin typeface="Arial" pitchFamily="34" charset="0"/>
              </a:rPr>
              <a:t>Basic Info</a:t>
            </a:r>
            <a:endParaRPr lang="en-US" altLang="en-US" sz="3600" b="1" smtClean="0">
              <a:solidFill>
                <a:srgbClr val="66FFFF"/>
              </a:solidFill>
              <a:effectLst/>
              <a:latin typeface="Arial" pitchFamily="34" charset="0"/>
              <a:cs typeface="Arial" pitchFamily="34" charset="0"/>
            </a:endParaRPr>
          </a:p>
        </p:txBody>
      </p:sp>
      <p:grpSp>
        <p:nvGrpSpPr>
          <p:cNvPr id="25604" name="Group 1028"/>
          <p:cNvGrpSpPr>
            <a:grpSpLocks/>
          </p:cNvGrpSpPr>
          <p:nvPr/>
        </p:nvGrpSpPr>
        <p:grpSpPr bwMode="auto">
          <a:xfrm>
            <a:off x="963613" y="1774825"/>
            <a:ext cx="7215187" cy="4902200"/>
            <a:chOff x="-3" y="-3"/>
            <a:chExt cx="4545" cy="3088"/>
          </a:xfrm>
        </p:grpSpPr>
        <p:grpSp>
          <p:nvGrpSpPr>
            <p:cNvPr id="25631" name="Group 1029"/>
            <p:cNvGrpSpPr>
              <a:grpSpLocks/>
            </p:cNvGrpSpPr>
            <p:nvPr/>
          </p:nvGrpSpPr>
          <p:grpSpPr bwMode="auto">
            <a:xfrm>
              <a:off x="0" y="0"/>
              <a:ext cx="4539" cy="3082"/>
              <a:chOff x="0" y="0"/>
              <a:chExt cx="4539" cy="3082"/>
            </a:xfrm>
          </p:grpSpPr>
          <p:grpSp>
            <p:nvGrpSpPr>
              <p:cNvPr id="25633" name="Group 1030"/>
              <p:cNvGrpSpPr>
                <a:grpSpLocks/>
              </p:cNvGrpSpPr>
              <p:nvPr/>
            </p:nvGrpSpPr>
            <p:grpSpPr bwMode="auto">
              <a:xfrm>
                <a:off x="0" y="0"/>
                <a:ext cx="917" cy="394"/>
                <a:chOff x="0" y="0"/>
                <a:chExt cx="917" cy="394"/>
              </a:xfrm>
            </p:grpSpPr>
            <p:sp>
              <p:nvSpPr>
                <p:cNvPr id="25751" name="Rectangle 1031"/>
                <p:cNvSpPr>
                  <a:spLocks noChangeArrowheads="1"/>
                </p:cNvSpPr>
                <p:nvPr/>
              </p:nvSpPr>
              <p:spPr bwMode="auto">
                <a:xfrm>
                  <a:off x="43" y="0"/>
                  <a:ext cx="831"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400" b="1">
                      <a:solidFill>
                        <a:srgbClr val="000000"/>
                      </a:solidFill>
                      <a:latin typeface="Palatino Linotype" pitchFamily="18" charset="0"/>
                    </a:rPr>
                    <a:t>King</a:t>
                  </a:r>
                  <a:endParaRPr lang="en-US" altLang="en-US" sz="1400">
                    <a:solidFill>
                      <a:srgbClr val="000000"/>
                    </a:solidFill>
                    <a:latin typeface="Courier" charset="0"/>
                    <a:cs typeface="Times New Roman" pitchFamily="18" charset="0"/>
                  </a:endParaRPr>
                </a:p>
                <a:p>
                  <a:pPr algn="ctr" fontAlgn="base">
                    <a:spcBef>
                      <a:spcPct val="0"/>
                    </a:spcBef>
                    <a:spcAft>
                      <a:spcPct val="0"/>
                    </a:spcAft>
                  </a:pPr>
                  <a:endParaRPr lang="en-US" altLang="en-US" sz="1400">
                    <a:solidFill>
                      <a:srgbClr val="000000"/>
                    </a:solidFill>
                  </a:endParaRPr>
                </a:p>
              </p:txBody>
            </p:sp>
            <p:sp>
              <p:nvSpPr>
                <p:cNvPr id="25752" name="Rectangle 1032"/>
                <p:cNvSpPr>
                  <a:spLocks noChangeArrowheads="1"/>
                </p:cNvSpPr>
                <p:nvPr/>
              </p:nvSpPr>
              <p:spPr bwMode="auto">
                <a:xfrm>
                  <a:off x="0" y="0"/>
                  <a:ext cx="917" cy="39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34" name="Group 1033"/>
              <p:cNvGrpSpPr>
                <a:grpSpLocks/>
              </p:cNvGrpSpPr>
              <p:nvPr/>
            </p:nvGrpSpPr>
            <p:grpSpPr bwMode="auto">
              <a:xfrm>
                <a:off x="917" y="0"/>
                <a:ext cx="981" cy="394"/>
                <a:chOff x="917" y="0"/>
                <a:chExt cx="981" cy="394"/>
              </a:xfrm>
            </p:grpSpPr>
            <p:sp>
              <p:nvSpPr>
                <p:cNvPr id="25749" name="Rectangle 1034"/>
                <p:cNvSpPr>
                  <a:spLocks noChangeArrowheads="1"/>
                </p:cNvSpPr>
                <p:nvPr/>
              </p:nvSpPr>
              <p:spPr bwMode="auto">
                <a:xfrm>
                  <a:off x="960" y="0"/>
                  <a:ext cx="895"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400" b="1">
                      <a:solidFill>
                        <a:srgbClr val="000000"/>
                      </a:solidFill>
                      <a:latin typeface="Palatino Linotype" pitchFamily="18" charset="0"/>
                    </a:rPr>
                    <a:t>Good /Bad King</a:t>
                  </a:r>
                  <a:endParaRPr lang="en-US" altLang="en-US" sz="1400">
                    <a:solidFill>
                      <a:srgbClr val="000000"/>
                    </a:solidFill>
                    <a:latin typeface="Courier" charset="0"/>
                    <a:cs typeface="Times New Roman" pitchFamily="18" charset="0"/>
                  </a:endParaRPr>
                </a:p>
                <a:p>
                  <a:pPr algn="ctr" fontAlgn="base">
                    <a:spcBef>
                      <a:spcPct val="0"/>
                    </a:spcBef>
                    <a:spcAft>
                      <a:spcPct val="0"/>
                    </a:spcAft>
                  </a:pPr>
                  <a:endParaRPr lang="en-US" altLang="en-US" sz="1400">
                    <a:solidFill>
                      <a:srgbClr val="000000"/>
                    </a:solidFill>
                  </a:endParaRPr>
                </a:p>
              </p:txBody>
            </p:sp>
            <p:sp>
              <p:nvSpPr>
                <p:cNvPr id="25750" name="Rectangle 1035"/>
                <p:cNvSpPr>
                  <a:spLocks noChangeArrowheads="1"/>
                </p:cNvSpPr>
                <p:nvPr/>
              </p:nvSpPr>
              <p:spPr bwMode="auto">
                <a:xfrm>
                  <a:off x="917" y="0"/>
                  <a:ext cx="981" cy="39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35" name="Group 1036"/>
              <p:cNvGrpSpPr>
                <a:grpSpLocks/>
              </p:cNvGrpSpPr>
              <p:nvPr/>
            </p:nvGrpSpPr>
            <p:grpSpPr bwMode="auto">
              <a:xfrm>
                <a:off x="1898" y="0"/>
                <a:ext cx="917" cy="394"/>
                <a:chOff x="1898" y="0"/>
                <a:chExt cx="917" cy="394"/>
              </a:xfrm>
            </p:grpSpPr>
            <p:sp>
              <p:nvSpPr>
                <p:cNvPr id="25747" name="Rectangle 1037"/>
                <p:cNvSpPr>
                  <a:spLocks noChangeArrowheads="1"/>
                </p:cNvSpPr>
                <p:nvPr/>
              </p:nvSpPr>
              <p:spPr bwMode="auto">
                <a:xfrm>
                  <a:off x="1941" y="0"/>
                  <a:ext cx="831"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400" b="1">
                      <a:solidFill>
                        <a:srgbClr val="000000"/>
                      </a:solidFill>
                      <a:latin typeface="Palatino Linotype" pitchFamily="18" charset="0"/>
                    </a:rPr>
                    <a:t>Age</a:t>
                  </a:r>
                  <a:endParaRPr lang="en-US" altLang="en-US" sz="1400">
                    <a:solidFill>
                      <a:srgbClr val="000000"/>
                    </a:solidFill>
                    <a:latin typeface="Courier" charset="0"/>
                    <a:cs typeface="Times New Roman" pitchFamily="18" charset="0"/>
                  </a:endParaRPr>
                </a:p>
                <a:p>
                  <a:pPr algn="ctr" fontAlgn="base">
                    <a:spcBef>
                      <a:spcPct val="0"/>
                    </a:spcBef>
                    <a:spcAft>
                      <a:spcPct val="0"/>
                    </a:spcAft>
                  </a:pPr>
                  <a:endParaRPr lang="en-US" altLang="en-US" sz="1400">
                    <a:solidFill>
                      <a:srgbClr val="000000"/>
                    </a:solidFill>
                  </a:endParaRPr>
                </a:p>
              </p:txBody>
            </p:sp>
            <p:sp>
              <p:nvSpPr>
                <p:cNvPr id="25748" name="Rectangle 1038"/>
                <p:cNvSpPr>
                  <a:spLocks noChangeArrowheads="1"/>
                </p:cNvSpPr>
                <p:nvPr/>
              </p:nvSpPr>
              <p:spPr bwMode="auto">
                <a:xfrm>
                  <a:off x="1898" y="0"/>
                  <a:ext cx="917" cy="39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36" name="Group 1039"/>
              <p:cNvGrpSpPr>
                <a:grpSpLocks/>
              </p:cNvGrpSpPr>
              <p:nvPr/>
            </p:nvGrpSpPr>
            <p:grpSpPr bwMode="auto">
              <a:xfrm>
                <a:off x="2815" y="0"/>
                <a:ext cx="917" cy="394"/>
                <a:chOff x="2815" y="0"/>
                <a:chExt cx="917" cy="394"/>
              </a:xfrm>
            </p:grpSpPr>
            <p:sp>
              <p:nvSpPr>
                <p:cNvPr id="25745" name="Rectangle 1040"/>
                <p:cNvSpPr>
                  <a:spLocks noChangeArrowheads="1"/>
                </p:cNvSpPr>
                <p:nvPr/>
              </p:nvSpPr>
              <p:spPr bwMode="auto">
                <a:xfrm>
                  <a:off x="2858" y="0"/>
                  <a:ext cx="831"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400" b="1">
                      <a:solidFill>
                        <a:srgbClr val="000000"/>
                      </a:solidFill>
                      <a:latin typeface="Palatino Linotype" pitchFamily="18" charset="0"/>
                    </a:rPr>
                    <a:t>Years of Rule</a:t>
                  </a:r>
                  <a:endParaRPr lang="en-US" altLang="en-US" sz="1400">
                    <a:solidFill>
                      <a:srgbClr val="000000"/>
                    </a:solidFill>
                    <a:latin typeface="Courier" charset="0"/>
                    <a:cs typeface="Times New Roman" pitchFamily="18" charset="0"/>
                  </a:endParaRPr>
                </a:p>
                <a:p>
                  <a:pPr algn="ctr" fontAlgn="base">
                    <a:spcBef>
                      <a:spcPct val="0"/>
                    </a:spcBef>
                    <a:spcAft>
                      <a:spcPct val="0"/>
                    </a:spcAft>
                  </a:pPr>
                  <a:endParaRPr lang="en-US" altLang="en-US" sz="1400">
                    <a:solidFill>
                      <a:srgbClr val="000000"/>
                    </a:solidFill>
                  </a:endParaRPr>
                </a:p>
              </p:txBody>
            </p:sp>
            <p:sp>
              <p:nvSpPr>
                <p:cNvPr id="25746" name="Rectangle 1041"/>
                <p:cNvSpPr>
                  <a:spLocks noChangeArrowheads="1"/>
                </p:cNvSpPr>
                <p:nvPr/>
              </p:nvSpPr>
              <p:spPr bwMode="auto">
                <a:xfrm>
                  <a:off x="2815" y="0"/>
                  <a:ext cx="917" cy="39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37" name="Group 1042"/>
              <p:cNvGrpSpPr>
                <a:grpSpLocks/>
              </p:cNvGrpSpPr>
              <p:nvPr/>
            </p:nvGrpSpPr>
            <p:grpSpPr bwMode="auto">
              <a:xfrm>
                <a:off x="3732" y="0"/>
                <a:ext cx="807" cy="394"/>
                <a:chOff x="3732" y="0"/>
                <a:chExt cx="807" cy="394"/>
              </a:xfrm>
            </p:grpSpPr>
            <p:sp>
              <p:nvSpPr>
                <p:cNvPr id="25743" name="Rectangle 1043"/>
                <p:cNvSpPr>
                  <a:spLocks noChangeArrowheads="1"/>
                </p:cNvSpPr>
                <p:nvPr/>
              </p:nvSpPr>
              <p:spPr bwMode="auto">
                <a:xfrm>
                  <a:off x="3775" y="0"/>
                  <a:ext cx="721"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400" b="1">
                      <a:solidFill>
                        <a:srgbClr val="000000"/>
                      </a:solidFill>
                      <a:latin typeface="Palatino Linotype" pitchFamily="18" charset="0"/>
                    </a:rPr>
                    <a:t>Buried Where</a:t>
                  </a:r>
                  <a:endParaRPr lang="en-US" altLang="en-US" sz="1400">
                    <a:solidFill>
                      <a:srgbClr val="000000"/>
                    </a:solidFill>
                    <a:latin typeface="Courier" charset="0"/>
                    <a:cs typeface="Times New Roman" pitchFamily="18" charset="0"/>
                  </a:endParaRPr>
                </a:p>
                <a:p>
                  <a:pPr algn="ctr" fontAlgn="base">
                    <a:spcBef>
                      <a:spcPct val="0"/>
                    </a:spcBef>
                    <a:spcAft>
                      <a:spcPct val="0"/>
                    </a:spcAft>
                  </a:pPr>
                  <a:endParaRPr lang="en-US" altLang="en-US" sz="1400">
                    <a:solidFill>
                      <a:srgbClr val="000000"/>
                    </a:solidFill>
                  </a:endParaRPr>
                </a:p>
              </p:txBody>
            </p:sp>
            <p:sp>
              <p:nvSpPr>
                <p:cNvPr id="25744" name="Rectangle 1044"/>
                <p:cNvSpPr>
                  <a:spLocks noChangeArrowheads="1"/>
                </p:cNvSpPr>
                <p:nvPr/>
              </p:nvSpPr>
              <p:spPr bwMode="auto">
                <a:xfrm>
                  <a:off x="3732" y="0"/>
                  <a:ext cx="807" cy="39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38" name="Group 1045"/>
              <p:cNvGrpSpPr>
                <a:grpSpLocks/>
              </p:cNvGrpSpPr>
              <p:nvPr/>
            </p:nvGrpSpPr>
            <p:grpSpPr bwMode="auto">
              <a:xfrm>
                <a:off x="0" y="394"/>
                <a:ext cx="917" cy="384"/>
                <a:chOff x="0" y="394"/>
                <a:chExt cx="917" cy="384"/>
              </a:xfrm>
            </p:grpSpPr>
            <p:sp>
              <p:nvSpPr>
                <p:cNvPr id="25741" name="Rectangle 1046"/>
                <p:cNvSpPr>
                  <a:spLocks noChangeArrowheads="1"/>
                </p:cNvSpPr>
                <p:nvPr/>
              </p:nvSpPr>
              <p:spPr bwMode="auto">
                <a:xfrm>
                  <a:off x="43" y="39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b="1">
                      <a:solidFill>
                        <a:srgbClr val="000000"/>
                      </a:solidFill>
                      <a:latin typeface="Palatino Linotype" pitchFamily="18" charset="0"/>
                    </a:rPr>
                    <a:t>Manasseh</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25742" name="Rectangle 1047"/>
                <p:cNvSpPr>
                  <a:spLocks noChangeArrowheads="1"/>
                </p:cNvSpPr>
                <p:nvPr/>
              </p:nvSpPr>
              <p:spPr bwMode="auto">
                <a:xfrm>
                  <a:off x="0" y="39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39" name="Group 1048"/>
              <p:cNvGrpSpPr>
                <a:grpSpLocks/>
              </p:cNvGrpSpPr>
              <p:nvPr/>
            </p:nvGrpSpPr>
            <p:grpSpPr bwMode="auto">
              <a:xfrm>
                <a:off x="917" y="394"/>
                <a:ext cx="981" cy="384"/>
                <a:chOff x="917" y="394"/>
                <a:chExt cx="981" cy="384"/>
              </a:xfrm>
            </p:grpSpPr>
            <p:sp>
              <p:nvSpPr>
                <p:cNvPr id="25739" name="Rectangle 1049"/>
                <p:cNvSpPr>
                  <a:spLocks noChangeArrowheads="1"/>
                </p:cNvSpPr>
                <p:nvPr/>
              </p:nvSpPr>
              <p:spPr bwMode="auto">
                <a:xfrm>
                  <a:off x="960" y="394"/>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25740" name="Rectangle 1050"/>
                <p:cNvSpPr>
                  <a:spLocks noChangeArrowheads="1"/>
                </p:cNvSpPr>
                <p:nvPr/>
              </p:nvSpPr>
              <p:spPr bwMode="auto">
                <a:xfrm>
                  <a:off x="917" y="394"/>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40" name="Group 1051"/>
              <p:cNvGrpSpPr>
                <a:grpSpLocks/>
              </p:cNvGrpSpPr>
              <p:nvPr/>
            </p:nvGrpSpPr>
            <p:grpSpPr bwMode="auto">
              <a:xfrm>
                <a:off x="1898" y="394"/>
                <a:ext cx="917" cy="384"/>
                <a:chOff x="1898" y="394"/>
                <a:chExt cx="917" cy="384"/>
              </a:xfrm>
            </p:grpSpPr>
            <p:sp>
              <p:nvSpPr>
                <p:cNvPr id="25737" name="Rectangle 1052"/>
                <p:cNvSpPr>
                  <a:spLocks noChangeArrowheads="1"/>
                </p:cNvSpPr>
                <p:nvPr/>
              </p:nvSpPr>
              <p:spPr bwMode="auto">
                <a:xfrm>
                  <a:off x="1941" y="39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25738" name="Rectangle 1053"/>
                <p:cNvSpPr>
                  <a:spLocks noChangeArrowheads="1"/>
                </p:cNvSpPr>
                <p:nvPr/>
              </p:nvSpPr>
              <p:spPr bwMode="auto">
                <a:xfrm>
                  <a:off x="1898" y="39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41" name="Group 1054"/>
              <p:cNvGrpSpPr>
                <a:grpSpLocks/>
              </p:cNvGrpSpPr>
              <p:nvPr/>
            </p:nvGrpSpPr>
            <p:grpSpPr bwMode="auto">
              <a:xfrm>
                <a:off x="2815" y="394"/>
                <a:ext cx="917" cy="384"/>
                <a:chOff x="2815" y="394"/>
                <a:chExt cx="917" cy="384"/>
              </a:xfrm>
            </p:grpSpPr>
            <p:sp>
              <p:nvSpPr>
                <p:cNvPr id="25735" name="Rectangle 1055"/>
                <p:cNvSpPr>
                  <a:spLocks noChangeArrowheads="1"/>
                </p:cNvSpPr>
                <p:nvPr/>
              </p:nvSpPr>
              <p:spPr bwMode="auto">
                <a:xfrm>
                  <a:off x="2858" y="39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25736" name="Rectangle 1056"/>
                <p:cNvSpPr>
                  <a:spLocks noChangeArrowheads="1"/>
                </p:cNvSpPr>
                <p:nvPr/>
              </p:nvSpPr>
              <p:spPr bwMode="auto">
                <a:xfrm>
                  <a:off x="2815" y="39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42" name="Group 1057"/>
              <p:cNvGrpSpPr>
                <a:grpSpLocks/>
              </p:cNvGrpSpPr>
              <p:nvPr/>
            </p:nvGrpSpPr>
            <p:grpSpPr bwMode="auto">
              <a:xfrm>
                <a:off x="3732" y="394"/>
                <a:ext cx="807" cy="384"/>
                <a:chOff x="3732" y="394"/>
                <a:chExt cx="807" cy="384"/>
              </a:xfrm>
            </p:grpSpPr>
            <p:sp>
              <p:nvSpPr>
                <p:cNvPr id="25733" name="Rectangle 1058"/>
                <p:cNvSpPr>
                  <a:spLocks noChangeArrowheads="1"/>
                </p:cNvSpPr>
                <p:nvPr/>
              </p:nvSpPr>
              <p:spPr bwMode="auto">
                <a:xfrm>
                  <a:off x="3775" y="394"/>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25734" name="Rectangle 1059"/>
                <p:cNvSpPr>
                  <a:spLocks noChangeArrowheads="1"/>
                </p:cNvSpPr>
                <p:nvPr/>
              </p:nvSpPr>
              <p:spPr bwMode="auto">
                <a:xfrm>
                  <a:off x="3732" y="394"/>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43" name="Group 1060"/>
              <p:cNvGrpSpPr>
                <a:grpSpLocks/>
              </p:cNvGrpSpPr>
              <p:nvPr/>
            </p:nvGrpSpPr>
            <p:grpSpPr bwMode="auto">
              <a:xfrm>
                <a:off x="0" y="778"/>
                <a:ext cx="917" cy="384"/>
                <a:chOff x="0" y="778"/>
                <a:chExt cx="917" cy="384"/>
              </a:xfrm>
            </p:grpSpPr>
            <p:sp>
              <p:nvSpPr>
                <p:cNvPr id="25731" name="Rectangle 1061"/>
                <p:cNvSpPr>
                  <a:spLocks noChangeArrowheads="1"/>
                </p:cNvSpPr>
                <p:nvPr/>
              </p:nvSpPr>
              <p:spPr bwMode="auto">
                <a:xfrm>
                  <a:off x="43" y="77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b="1">
                      <a:solidFill>
                        <a:srgbClr val="000000"/>
                      </a:solidFill>
                      <a:latin typeface="Palatino Linotype" pitchFamily="18" charset="0"/>
                    </a:rPr>
                    <a:t>Amon</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25732" name="Rectangle 1062"/>
                <p:cNvSpPr>
                  <a:spLocks noChangeArrowheads="1"/>
                </p:cNvSpPr>
                <p:nvPr/>
              </p:nvSpPr>
              <p:spPr bwMode="auto">
                <a:xfrm>
                  <a:off x="0" y="77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44" name="Group 1063"/>
              <p:cNvGrpSpPr>
                <a:grpSpLocks/>
              </p:cNvGrpSpPr>
              <p:nvPr/>
            </p:nvGrpSpPr>
            <p:grpSpPr bwMode="auto">
              <a:xfrm>
                <a:off x="917" y="778"/>
                <a:ext cx="981" cy="384"/>
                <a:chOff x="917" y="778"/>
                <a:chExt cx="981" cy="384"/>
              </a:xfrm>
            </p:grpSpPr>
            <p:sp>
              <p:nvSpPr>
                <p:cNvPr id="25729" name="Rectangle 1064"/>
                <p:cNvSpPr>
                  <a:spLocks noChangeArrowheads="1"/>
                </p:cNvSpPr>
                <p:nvPr/>
              </p:nvSpPr>
              <p:spPr bwMode="auto">
                <a:xfrm>
                  <a:off x="960" y="778"/>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25730" name="Rectangle 1065"/>
                <p:cNvSpPr>
                  <a:spLocks noChangeArrowheads="1"/>
                </p:cNvSpPr>
                <p:nvPr/>
              </p:nvSpPr>
              <p:spPr bwMode="auto">
                <a:xfrm>
                  <a:off x="917" y="778"/>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45" name="Group 1066"/>
              <p:cNvGrpSpPr>
                <a:grpSpLocks/>
              </p:cNvGrpSpPr>
              <p:nvPr/>
            </p:nvGrpSpPr>
            <p:grpSpPr bwMode="auto">
              <a:xfrm>
                <a:off x="1898" y="778"/>
                <a:ext cx="917" cy="384"/>
                <a:chOff x="1898" y="778"/>
                <a:chExt cx="917" cy="384"/>
              </a:xfrm>
            </p:grpSpPr>
            <p:sp>
              <p:nvSpPr>
                <p:cNvPr id="25727" name="Rectangle 1067"/>
                <p:cNvSpPr>
                  <a:spLocks noChangeArrowheads="1"/>
                </p:cNvSpPr>
                <p:nvPr/>
              </p:nvSpPr>
              <p:spPr bwMode="auto">
                <a:xfrm>
                  <a:off x="1941" y="77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25728" name="Rectangle 1068"/>
                <p:cNvSpPr>
                  <a:spLocks noChangeArrowheads="1"/>
                </p:cNvSpPr>
                <p:nvPr/>
              </p:nvSpPr>
              <p:spPr bwMode="auto">
                <a:xfrm>
                  <a:off x="1898" y="77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46" name="Group 1069"/>
              <p:cNvGrpSpPr>
                <a:grpSpLocks/>
              </p:cNvGrpSpPr>
              <p:nvPr/>
            </p:nvGrpSpPr>
            <p:grpSpPr bwMode="auto">
              <a:xfrm>
                <a:off x="2815" y="778"/>
                <a:ext cx="917" cy="384"/>
                <a:chOff x="2815" y="778"/>
                <a:chExt cx="917" cy="384"/>
              </a:xfrm>
            </p:grpSpPr>
            <p:sp>
              <p:nvSpPr>
                <p:cNvPr id="25725" name="Rectangle 1070"/>
                <p:cNvSpPr>
                  <a:spLocks noChangeArrowheads="1"/>
                </p:cNvSpPr>
                <p:nvPr/>
              </p:nvSpPr>
              <p:spPr bwMode="auto">
                <a:xfrm>
                  <a:off x="2858" y="77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25726" name="Rectangle 1071"/>
                <p:cNvSpPr>
                  <a:spLocks noChangeArrowheads="1"/>
                </p:cNvSpPr>
                <p:nvPr/>
              </p:nvSpPr>
              <p:spPr bwMode="auto">
                <a:xfrm>
                  <a:off x="2815" y="77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47" name="Group 1072"/>
              <p:cNvGrpSpPr>
                <a:grpSpLocks/>
              </p:cNvGrpSpPr>
              <p:nvPr/>
            </p:nvGrpSpPr>
            <p:grpSpPr bwMode="auto">
              <a:xfrm>
                <a:off x="3732" y="778"/>
                <a:ext cx="807" cy="384"/>
                <a:chOff x="3732" y="778"/>
                <a:chExt cx="807" cy="384"/>
              </a:xfrm>
            </p:grpSpPr>
            <p:sp>
              <p:nvSpPr>
                <p:cNvPr id="25723" name="Rectangle 1073"/>
                <p:cNvSpPr>
                  <a:spLocks noChangeArrowheads="1"/>
                </p:cNvSpPr>
                <p:nvPr/>
              </p:nvSpPr>
              <p:spPr bwMode="auto">
                <a:xfrm>
                  <a:off x="3775" y="778"/>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25724" name="Rectangle 1074"/>
                <p:cNvSpPr>
                  <a:spLocks noChangeArrowheads="1"/>
                </p:cNvSpPr>
                <p:nvPr/>
              </p:nvSpPr>
              <p:spPr bwMode="auto">
                <a:xfrm>
                  <a:off x="3732" y="778"/>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48" name="Group 1075"/>
              <p:cNvGrpSpPr>
                <a:grpSpLocks/>
              </p:cNvGrpSpPr>
              <p:nvPr/>
            </p:nvGrpSpPr>
            <p:grpSpPr bwMode="auto">
              <a:xfrm>
                <a:off x="0" y="1162"/>
                <a:ext cx="917" cy="384"/>
                <a:chOff x="0" y="1162"/>
                <a:chExt cx="917" cy="384"/>
              </a:xfrm>
            </p:grpSpPr>
            <p:sp>
              <p:nvSpPr>
                <p:cNvPr id="25721" name="Rectangle 1076"/>
                <p:cNvSpPr>
                  <a:spLocks noChangeArrowheads="1"/>
                </p:cNvSpPr>
                <p:nvPr/>
              </p:nvSpPr>
              <p:spPr bwMode="auto">
                <a:xfrm>
                  <a:off x="43" y="1162"/>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fontAlgn="base">
                    <a:spcBef>
                      <a:spcPct val="0"/>
                    </a:spcBef>
                    <a:spcAft>
                      <a:spcPct val="0"/>
                    </a:spcAft>
                  </a:pPr>
                  <a:r>
                    <a:rPr lang="en-US" altLang="en-US" sz="1400" b="1">
                      <a:solidFill>
                        <a:srgbClr val="000000"/>
                      </a:solidFill>
                    </a:rPr>
                    <a:t>Josiah</a:t>
                  </a:r>
                </a:p>
              </p:txBody>
            </p:sp>
            <p:sp>
              <p:nvSpPr>
                <p:cNvPr id="25722" name="Rectangle 1077"/>
                <p:cNvSpPr>
                  <a:spLocks noChangeArrowheads="1"/>
                </p:cNvSpPr>
                <p:nvPr/>
              </p:nvSpPr>
              <p:spPr bwMode="auto">
                <a:xfrm>
                  <a:off x="0" y="1162"/>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49" name="Group 1078"/>
              <p:cNvGrpSpPr>
                <a:grpSpLocks/>
              </p:cNvGrpSpPr>
              <p:nvPr/>
            </p:nvGrpSpPr>
            <p:grpSpPr bwMode="auto">
              <a:xfrm>
                <a:off x="917" y="1162"/>
                <a:ext cx="981" cy="384"/>
                <a:chOff x="917" y="1162"/>
                <a:chExt cx="981" cy="384"/>
              </a:xfrm>
            </p:grpSpPr>
            <p:sp>
              <p:nvSpPr>
                <p:cNvPr id="25719" name="Rectangle 1079"/>
                <p:cNvSpPr>
                  <a:spLocks noChangeArrowheads="1"/>
                </p:cNvSpPr>
                <p:nvPr/>
              </p:nvSpPr>
              <p:spPr bwMode="auto">
                <a:xfrm>
                  <a:off x="960" y="1162"/>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25720" name="Rectangle 1080"/>
                <p:cNvSpPr>
                  <a:spLocks noChangeArrowheads="1"/>
                </p:cNvSpPr>
                <p:nvPr/>
              </p:nvSpPr>
              <p:spPr bwMode="auto">
                <a:xfrm>
                  <a:off x="917" y="1162"/>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50" name="Group 1081"/>
              <p:cNvGrpSpPr>
                <a:grpSpLocks/>
              </p:cNvGrpSpPr>
              <p:nvPr/>
            </p:nvGrpSpPr>
            <p:grpSpPr bwMode="auto">
              <a:xfrm>
                <a:off x="1898" y="1162"/>
                <a:ext cx="917" cy="384"/>
                <a:chOff x="1898" y="1162"/>
                <a:chExt cx="917" cy="384"/>
              </a:xfrm>
            </p:grpSpPr>
            <p:sp>
              <p:nvSpPr>
                <p:cNvPr id="25717" name="Rectangle 1082"/>
                <p:cNvSpPr>
                  <a:spLocks noChangeArrowheads="1"/>
                </p:cNvSpPr>
                <p:nvPr/>
              </p:nvSpPr>
              <p:spPr bwMode="auto">
                <a:xfrm>
                  <a:off x="1941" y="1162"/>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25718" name="Rectangle 1083"/>
                <p:cNvSpPr>
                  <a:spLocks noChangeArrowheads="1"/>
                </p:cNvSpPr>
                <p:nvPr/>
              </p:nvSpPr>
              <p:spPr bwMode="auto">
                <a:xfrm>
                  <a:off x="1898" y="1162"/>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51" name="Group 1084"/>
              <p:cNvGrpSpPr>
                <a:grpSpLocks/>
              </p:cNvGrpSpPr>
              <p:nvPr/>
            </p:nvGrpSpPr>
            <p:grpSpPr bwMode="auto">
              <a:xfrm>
                <a:off x="2815" y="1162"/>
                <a:ext cx="917" cy="384"/>
                <a:chOff x="2815" y="1162"/>
                <a:chExt cx="917" cy="384"/>
              </a:xfrm>
            </p:grpSpPr>
            <p:sp>
              <p:nvSpPr>
                <p:cNvPr id="25715" name="Rectangle 1085"/>
                <p:cNvSpPr>
                  <a:spLocks noChangeArrowheads="1"/>
                </p:cNvSpPr>
                <p:nvPr/>
              </p:nvSpPr>
              <p:spPr bwMode="auto">
                <a:xfrm>
                  <a:off x="2858" y="1162"/>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25716" name="Rectangle 1086"/>
                <p:cNvSpPr>
                  <a:spLocks noChangeArrowheads="1"/>
                </p:cNvSpPr>
                <p:nvPr/>
              </p:nvSpPr>
              <p:spPr bwMode="auto">
                <a:xfrm>
                  <a:off x="2815" y="1162"/>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52" name="Group 1087"/>
              <p:cNvGrpSpPr>
                <a:grpSpLocks/>
              </p:cNvGrpSpPr>
              <p:nvPr/>
            </p:nvGrpSpPr>
            <p:grpSpPr bwMode="auto">
              <a:xfrm>
                <a:off x="3732" y="1162"/>
                <a:ext cx="807" cy="384"/>
                <a:chOff x="3732" y="1162"/>
                <a:chExt cx="807" cy="384"/>
              </a:xfrm>
            </p:grpSpPr>
            <p:sp>
              <p:nvSpPr>
                <p:cNvPr id="25713" name="Rectangle 1088"/>
                <p:cNvSpPr>
                  <a:spLocks noChangeArrowheads="1"/>
                </p:cNvSpPr>
                <p:nvPr/>
              </p:nvSpPr>
              <p:spPr bwMode="auto">
                <a:xfrm>
                  <a:off x="3775" y="1162"/>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25714" name="Rectangle 1089"/>
                <p:cNvSpPr>
                  <a:spLocks noChangeArrowheads="1"/>
                </p:cNvSpPr>
                <p:nvPr/>
              </p:nvSpPr>
              <p:spPr bwMode="auto">
                <a:xfrm>
                  <a:off x="3732" y="1162"/>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53" name="Group 1090"/>
              <p:cNvGrpSpPr>
                <a:grpSpLocks/>
              </p:cNvGrpSpPr>
              <p:nvPr/>
            </p:nvGrpSpPr>
            <p:grpSpPr bwMode="auto">
              <a:xfrm>
                <a:off x="0" y="1546"/>
                <a:ext cx="917" cy="384"/>
                <a:chOff x="0" y="1546"/>
                <a:chExt cx="917" cy="384"/>
              </a:xfrm>
            </p:grpSpPr>
            <p:sp>
              <p:nvSpPr>
                <p:cNvPr id="25711" name="Rectangle 1091"/>
                <p:cNvSpPr>
                  <a:spLocks noChangeArrowheads="1"/>
                </p:cNvSpPr>
                <p:nvPr/>
              </p:nvSpPr>
              <p:spPr bwMode="auto">
                <a:xfrm>
                  <a:off x="43" y="1546"/>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b="1">
                      <a:solidFill>
                        <a:srgbClr val="000000"/>
                      </a:solidFill>
                      <a:latin typeface="Palatino Linotype" pitchFamily="18" charset="0"/>
                    </a:rPr>
                    <a:t>Jehoahaz</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25712" name="Rectangle 1092"/>
                <p:cNvSpPr>
                  <a:spLocks noChangeArrowheads="1"/>
                </p:cNvSpPr>
                <p:nvPr/>
              </p:nvSpPr>
              <p:spPr bwMode="auto">
                <a:xfrm>
                  <a:off x="0" y="1546"/>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54" name="Group 1093"/>
              <p:cNvGrpSpPr>
                <a:grpSpLocks/>
              </p:cNvGrpSpPr>
              <p:nvPr/>
            </p:nvGrpSpPr>
            <p:grpSpPr bwMode="auto">
              <a:xfrm>
                <a:off x="917" y="1546"/>
                <a:ext cx="981" cy="384"/>
                <a:chOff x="917" y="1546"/>
                <a:chExt cx="981" cy="384"/>
              </a:xfrm>
            </p:grpSpPr>
            <p:sp>
              <p:nvSpPr>
                <p:cNvPr id="25709" name="Rectangle 1094"/>
                <p:cNvSpPr>
                  <a:spLocks noChangeArrowheads="1"/>
                </p:cNvSpPr>
                <p:nvPr/>
              </p:nvSpPr>
              <p:spPr bwMode="auto">
                <a:xfrm>
                  <a:off x="960" y="1546"/>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25710" name="Rectangle 1095"/>
                <p:cNvSpPr>
                  <a:spLocks noChangeArrowheads="1"/>
                </p:cNvSpPr>
                <p:nvPr/>
              </p:nvSpPr>
              <p:spPr bwMode="auto">
                <a:xfrm>
                  <a:off x="917" y="1546"/>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55" name="Group 1096"/>
              <p:cNvGrpSpPr>
                <a:grpSpLocks/>
              </p:cNvGrpSpPr>
              <p:nvPr/>
            </p:nvGrpSpPr>
            <p:grpSpPr bwMode="auto">
              <a:xfrm>
                <a:off x="1898" y="1546"/>
                <a:ext cx="917" cy="384"/>
                <a:chOff x="1898" y="1546"/>
                <a:chExt cx="917" cy="384"/>
              </a:xfrm>
            </p:grpSpPr>
            <p:sp>
              <p:nvSpPr>
                <p:cNvPr id="25707" name="Rectangle 1097"/>
                <p:cNvSpPr>
                  <a:spLocks noChangeArrowheads="1"/>
                </p:cNvSpPr>
                <p:nvPr/>
              </p:nvSpPr>
              <p:spPr bwMode="auto">
                <a:xfrm>
                  <a:off x="1941" y="1546"/>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25708" name="Rectangle 1098"/>
                <p:cNvSpPr>
                  <a:spLocks noChangeArrowheads="1"/>
                </p:cNvSpPr>
                <p:nvPr/>
              </p:nvSpPr>
              <p:spPr bwMode="auto">
                <a:xfrm>
                  <a:off x="1898" y="1546"/>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56" name="Group 1099"/>
              <p:cNvGrpSpPr>
                <a:grpSpLocks/>
              </p:cNvGrpSpPr>
              <p:nvPr/>
            </p:nvGrpSpPr>
            <p:grpSpPr bwMode="auto">
              <a:xfrm>
                <a:off x="2815" y="1546"/>
                <a:ext cx="917" cy="384"/>
                <a:chOff x="2815" y="1546"/>
                <a:chExt cx="917" cy="384"/>
              </a:xfrm>
            </p:grpSpPr>
            <p:sp>
              <p:nvSpPr>
                <p:cNvPr id="25705" name="Rectangle 1100"/>
                <p:cNvSpPr>
                  <a:spLocks noChangeArrowheads="1"/>
                </p:cNvSpPr>
                <p:nvPr/>
              </p:nvSpPr>
              <p:spPr bwMode="auto">
                <a:xfrm>
                  <a:off x="2858" y="1546"/>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25706" name="Rectangle 1101"/>
                <p:cNvSpPr>
                  <a:spLocks noChangeArrowheads="1"/>
                </p:cNvSpPr>
                <p:nvPr/>
              </p:nvSpPr>
              <p:spPr bwMode="auto">
                <a:xfrm>
                  <a:off x="2815" y="1546"/>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57" name="Group 1102"/>
              <p:cNvGrpSpPr>
                <a:grpSpLocks/>
              </p:cNvGrpSpPr>
              <p:nvPr/>
            </p:nvGrpSpPr>
            <p:grpSpPr bwMode="auto">
              <a:xfrm>
                <a:off x="3732" y="1546"/>
                <a:ext cx="807" cy="384"/>
                <a:chOff x="3732" y="1546"/>
                <a:chExt cx="807" cy="384"/>
              </a:xfrm>
            </p:grpSpPr>
            <p:sp>
              <p:nvSpPr>
                <p:cNvPr id="25703" name="Rectangle 1103"/>
                <p:cNvSpPr>
                  <a:spLocks noChangeArrowheads="1"/>
                </p:cNvSpPr>
                <p:nvPr/>
              </p:nvSpPr>
              <p:spPr bwMode="auto">
                <a:xfrm>
                  <a:off x="3775" y="1546"/>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25704" name="Rectangle 1104"/>
                <p:cNvSpPr>
                  <a:spLocks noChangeArrowheads="1"/>
                </p:cNvSpPr>
                <p:nvPr/>
              </p:nvSpPr>
              <p:spPr bwMode="auto">
                <a:xfrm>
                  <a:off x="3732" y="1546"/>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58" name="Group 1105"/>
              <p:cNvGrpSpPr>
                <a:grpSpLocks/>
              </p:cNvGrpSpPr>
              <p:nvPr/>
            </p:nvGrpSpPr>
            <p:grpSpPr bwMode="auto">
              <a:xfrm>
                <a:off x="0" y="1930"/>
                <a:ext cx="917" cy="384"/>
                <a:chOff x="0" y="1930"/>
                <a:chExt cx="917" cy="384"/>
              </a:xfrm>
            </p:grpSpPr>
            <p:sp>
              <p:nvSpPr>
                <p:cNvPr id="25701" name="Rectangle 1106"/>
                <p:cNvSpPr>
                  <a:spLocks noChangeArrowheads="1"/>
                </p:cNvSpPr>
                <p:nvPr/>
              </p:nvSpPr>
              <p:spPr bwMode="auto">
                <a:xfrm>
                  <a:off x="43" y="1930"/>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b="1">
                      <a:solidFill>
                        <a:srgbClr val="000000"/>
                      </a:solidFill>
                      <a:latin typeface="Palatino Linotype" pitchFamily="18" charset="0"/>
                    </a:rPr>
                    <a:t>Jehoiakim</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25702" name="Rectangle 1107"/>
                <p:cNvSpPr>
                  <a:spLocks noChangeArrowheads="1"/>
                </p:cNvSpPr>
                <p:nvPr/>
              </p:nvSpPr>
              <p:spPr bwMode="auto">
                <a:xfrm>
                  <a:off x="0" y="1930"/>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59" name="Group 1108"/>
              <p:cNvGrpSpPr>
                <a:grpSpLocks/>
              </p:cNvGrpSpPr>
              <p:nvPr/>
            </p:nvGrpSpPr>
            <p:grpSpPr bwMode="auto">
              <a:xfrm>
                <a:off x="917" y="1930"/>
                <a:ext cx="981" cy="384"/>
                <a:chOff x="917" y="1930"/>
                <a:chExt cx="981" cy="384"/>
              </a:xfrm>
            </p:grpSpPr>
            <p:sp>
              <p:nvSpPr>
                <p:cNvPr id="25699" name="Rectangle 1109"/>
                <p:cNvSpPr>
                  <a:spLocks noChangeArrowheads="1"/>
                </p:cNvSpPr>
                <p:nvPr/>
              </p:nvSpPr>
              <p:spPr bwMode="auto">
                <a:xfrm>
                  <a:off x="960" y="1930"/>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25700" name="Rectangle 1110"/>
                <p:cNvSpPr>
                  <a:spLocks noChangeArrowheads="1"/>
                </p:cNvSpPr>
                <p:nvPr/>
              </p:nvSpPr>
              <p:spPr bwMode="auto">
                <a:xfrm>
                  <a:off x="917" y="1930"/>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60" name="Group 1111"/>
              <p:cNvGrpSpPr>
                <a:grpSpLocks/>
              </p:cNvGrpSpPr>
              <p:nvPr/>
            </p:nvGrpSpPr>
            <p:grpSpPr bwMode="auto">
              <a:xfrm>
                <a:off x="1898" y="1930"/>
                <a:ext cx="917" cy="384"/>
                <a:chOff x="1898" y="1930"/>
                <a:chExt cx="917" cy="384"/>
              </a:xfrm>
            </p:grpSpPr>
            <p:sp>
              <p:nvSpPr>
                <p:cNvPr id="25697" name="Rectangle 1112"/>
                <p:cNvSpPr>
                  <a:spLocks noChangeArrowheads="1"/>
                </p:cNvSpPr>
                <p:nvPr/>
              </p:nvSpPr>
              <p:spPr bwMode="auto">
                <a:xfrm>
                  <a:off x="1941" y="1930"/>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25698" name="Rectangle 1113"/>
                <p:cNvSpPr>
                  <a:spLocks noChangeArrowheads="1"/>
                </p:cNvSpPr>
                <p:nvPr/>
              </p:nvSpPr>
              <p:spPr bwMode="auto">
                <a:xfrm>
                  <a:off x="1898" y="1930"/>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61" name="Group 1114"/>
              <p:cNvGrpSpPr>
                <a:grpSpLocks/>
              </p:cNvGrpSpPr>
              <p:nvPr/>
            </p:nvGrpSpPr>
            <p:grpSpPr bwMode="auto">
              <a:xfrm>
                <a:off x="2815" y="1930"/>
                <a:ext cx="917" cy="384"/>
                <a:chOff x="2815" y="1930"/>
                <a:chExt cx="917" cy="384"/>
              </a:xfrm>
            </p:grpSpPr>
            <p:sp>
              <p:nvSpPr>
                <p:cNvPr id="25695" name="Rectangle 1115"/>
                <p:cNvSpPr>
                  <a:spLocks noChangeArrowheads="1"/>
                </p:cNvSpPr>
                <p:nvPr/>
              </p:nvSpPr>
              <p:spPr bwMode="auto">
                <a:xfrm>
                  <a:off x="2858" y="1930"/>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25696" name="Rectangle 1116"/>
                <p:cNvSpPr>
                  <a:spLocks noChangeArrowheads="1"/>
                </p:cNvSpPr>
                <p:nvPr/>
              </p:nvSpPr>
              <p:spPr bwMode="auto">
                <a:xfrm>
                  <a:off x="2815" y="1930"/>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62" name="Group 1117"/>
              <p:cNvGrpSpPr>
                <a:grpSpLocks/>
              </p:cNvGrpSpPr>
              <p:nvPr/>
            </p:nvGrpSpPr>
            <p:grpSpPr bwMode="auto">
              <a:xfrm>
                <a:off x="3732" y="1930"/>
                <a:ext cx="807" cy="384"/>
                <a:chOff x="3732" y="1930"/>
                <a:chExt cx="807" cy="384"/>
              </a:xfrm>
            </p:grpSpPr>
            <p:sp>
              <p:nvSpPr>
                <p:cNvPr id="25693" name="Rectangle 1118"/>
                <p:cNvSpPr>
                  <a:spLocks noChangeArrowheads="1"/>
                </p:cNvSpPr>
                <p:nvPr/>
              </p:nvSpPr>
              <p:spPr bwMode="auto">
                <a:xfrm>
                  <a:off x="3775" y="1930"/>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25694" name="Rectangle 1119"/>
                <p:cNvSpPr>
                  <a:spLocks noChangeArrowheads="1"/>
                </p:cNvSpPr>
                <p:nvPr/>
              </p:nvSpPr>
              <p:spPr bwMode="auto">
                <a:xfrm>
                  <a:off x="3732" y="1930"/>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63" name="Group 1120"/>
              <p:cNvGrpSpPr>
                <a:grpSpLocks/>
              </p:cNvGrpSpPr>
              <p:nvPr/>
            </p:nvGrpSpPr>
            <p:grpSpPr bwMode="auto">
              <a:xfrm>
                <a:off x="0" y="2314"/>
                <a:ext cx="917" cy="384"/>
                <a:chOff x="0" y="2314"/>
                <a:chExt cx="917" cy="384"/>
              </a:xfrm>
            </p:grpSpPr>
            <p:sp>
              <p:nvSpPr>
                <p:cNvPr id="25691" name="Rectangle 1121"/>
                <p:cNvSpPr>
                  <a:spLocks noChangeArrowheads="1"/>
                </p:cNvSpPr>
                <p:nvPr/>
              </p:nvSpPr>
              <p:spPr bwMode="auto">
                <a:xfrm>
                  <a:off x="43" y="231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fontAlgn="base">
                    <a:spcBef>
                      <a:spcPct val="0"/>
                    </a:spcBef>
                    <a:spcAft>
                      <a:spcPct val="0"/>
                    </a:spcAft>
                  </a:pPr>
                  <a:r>
                    <a:rPr lang="en-US" altLang="en-US" sz="1400" b="1">
                      <a:solidFill>
                        <a:srgbClr val="000000"/>
                      </a:solidFill>
                      <a:latin typeface="Palatino Linotype" pitchFamily="18" charset="0"/>
                    </a:rPr>
                    <a:t>Jehoiachim</a:t>
                  </a:r>
                </a:p>
              </p:txBody>
            </p:sp>
            <p:sp>
              <p:nvSpPr>
                <p:cNvPr id="25692" name="Rectangle 1122"/>
                <p:cNvSpPr>
                  <a:spLocks noChangeArrowheads="1"/>
                </p:cNvSpPr>
                <p:nvPr/>
              </p:nvSpPr>
              <p:spPr bwMode="auto">
                <a:xfrm>
                  <a:off x="0" y="231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64" name="Group 1123"/>
              <p:cNvGrpSpPr>
                <a:grpSpLocks/>
              </p:cNvGrpSpPr>
              <p:nvPr/>
            </p:nvGrpSpPr>
            <p:grpSpPr bwMode="auto">
              <a:xfrm>
                <a:off x="917" y="2314"/>
                <a:ext cx="981" cy="384"/>
                <a:chOff x="917" y="2314"/>
                <a:chExt cx="981" cy="384"/>
              </a:xfrm>
            </p:grpSpPr>
            <p:sp>
              <p:nvSpPr>
                <p:cNvPr id="25689" name="Rectangle 1124"/>
                <p:cNvSpPr>
                  <a:spLocks noChangeArrowheads="1"/>
                </p:cNvSpPr>
                <p:nvPr/>
              </p:nvSpPr>
              <p:spPr bwMode="auto">
                <a:xfrm>
                  <a:off x="960" y="2314"/>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25690" name="Rectangle 1125"/>
                <p:cNvSpPr>
                  <a:spLocks noChangeArrowheads="1"/>
                </p:cNvSpPr>
                <p:nvPr/>
              </p:nvSpPr>
              <p:spPr bwMode="auto">
                <a:xfrm>
                  <a:off x="917" y="2314"/>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65" name="Group 1126"/>
              <p:cNvGrpSpPr>
                <a:grpSpLocks/>
              </p:cNvGrpSpPr>
              <p:nvPr/>
            </p:nvGrpSpPr>
            <p:grpSpPr bwMode="auto">
              <a:xfrm>
                <a:off x="1898" y="2314"/>
                <a:ext cx="917" cy="384"/>
                <a:chOff x="1898" y="2314"/>
                <a:chExt cx="917" cy="384"/>
              </a:xfrm>
            </p:grpSpPr>
            <p:sp>
              <p:nvSpPr>
                <p:cNvPr id="25687" name="Rectangle 1127"/>
                <p:cNvSpPr>
                  <a:spLocks noChangeArrowheads="1"/>
                </p:cNvSpPr>
                <p:nvPr/>
              </p:nvSpPr>
              <p:spPr bwMode="auto">
                <a:xfrm>
                  <a:off x="1941" y="231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25688" name="Rectangle 1128"/>
                <p:cNvSpPr>
                  <a:spLocks noChangeArrowheads="1"/>
                </p:cNvSpPr>
                <p:nvPr/>
              </p:nvSpPr>
              <p:spPr bwMode="auto">
                <a:xfrm>
                  <a:off x="1898" y="231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66" name="Group 1129"/>
              <p:cNvGrpSpPr>
                <a:grpSpLocks/>
              </p:cNvGrpSpPr>
              <p:nvPr/>
            </p:nvGrpSpPr>
            <p:grpSpPr bwMode="auto">
              <a:xfrm>
                <a:off x="2815" y="2314"/>
                <a:ext cx="917" cy="384"/>
                <a:chOff x="2815" y="2314"/>
                <a:chExt cx="917" cy="384"/>
              </a:xfrm>
            </p:grpSpPr>
            <p:sp>
              <p:nvSpPr>
                <p:cNvPr id="25685" name="Rectangle 1130"/>
                <p:cNvSpPr>
                  <a:spLocks noChangeArrowheads="1"/>
                </p:cNvSpPr>
                <p:nvPr/>
              </p:nvSpPr>
              <p:spPr bwMode="auto">
                <a:xfrm>
                  <a:off x="2858" y="231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25686" name="Rectangle 1131"/>
                <p:cNvSpPr>
                  <a:spLocks noChangeArrowheads="1"/>
                </p:cNvSpPr>
                <p:nvPr/>
              </p:nvSpPr>
              <p:spPr bwMode="auto">
                <a:xfrm>
                  <a:off x="2815" y="231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67" name="Group 1132"/>
              <p:cNvGrpSpPr>
                <a:grpSpLocks/>
              </p:cNvGrpSpPr>
              <p:nvPr/>
            </p:nvGrpSpPr>
            <p:grpSpPr bwMode="auto">
              <a:xfrm>
                <a:off x="3732" y="2314"/>
                <a:ext cx="807" cy="384"/>
                <a:chOff x="3732" y="2314"/>
                <a:chExt cx="807" cy="384"/>
              </a:xfrm>
            </p:grpSpPr>
            <p:sp>
              <p:nvSpPr>
                <p:cNvPr id="25683" name="Rectangle 1133"/>
                <p:cNvSpPr>
                  <a:spLocks noChangeArrowheads="1"/>
                </p:cNvSpPr>
                <p:nvPr/>
              </p:nvSpPr>
              <p:spPr bwMode="auto">
                <a:xfrm>
                  <a:off x="3775" y="2314"/>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25684" name="Rectangle 1134"/>
                <p:cNvSpPr>
                  <a:spLocks noChangeArrowheads="1"/>
                </p:cNvSpPr>
                <p:nvPr/>
              </p:nvSpPr>
              <p:spPr bwMode="auto">
                <a:xfrm>
                  <a:off x="3732" y="2314"/>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68" name="Group 1135"/>
              <p:cNvGrpSpPr>
                <a:grpSpLocks/>
              </p:cNvGrpSpPr>
              <p:nvPr/>
            </p:nvGrpSpPr>
            <p:grpSpPr bwMode="auto">
              <a:xfrm>
                <a:off x="0" y="2698"/>
                <a:ext cx="917" cy="384"/>
                <a:chOff x="0" y="2698"/>
                <a:chExt cx="917" cy="384"/>
              </a:xfrm>
            </p:grpSpPr>
            <p:sp>
              <p:nvSpPr>
                <p:cNvPr id="25681" name="Rectangle 1136"/>
                <p:cNvSpPr>
                  <a:spLocks noChangeArrowheads="1"/>
                </p:cNvSpPr>
                <p:nvPr/>
              </p:nvSpPr>
              <p:spPr bwMode="auto">
                <a:xfrm>
                  <a:off x="43" y="269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b="1">
                      <a:solidFill>
                        <a:srgbClr val="000000"/>
                      </a:solidFill>
                      <a:latin typeface="Palatino Linotype" pitchFamily="18" charset="0"/>
                    </a:rPr>
                    <a:t>Zedekiah</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25682" name="Rectangle 1137"/>
                <p:cNvSpPr>
                  <a:spLocks noChangeArrowheads="1"/>
                </p:cNvSpPr>
                <p:nvPr/>
              </p:nvSpPr>
              <p:spPr bwMode="auto">
                <a:xfrm>
                  <a:off x="0" y="269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69" name="Group 1138"/>
              <p:cNvGrpSpPr>
                <a:grpSpLocks/>
              </p:cNvGrpSpPr>
              <p:nvPr/>
            </p:nvGrpSpPr>
            <p:grpSpPr bwMode="auto">
              <a:xfrm>
                <a:off x="917" y="2698"/>
                <a:ext cx="981" cy="384"/>
                <a:chOff x="917" y="2698"/>
                <a:chExt cx="981" cy="384"/>
              </a:xfrm>
            </p:grpSpPr>
            <p:sp>
              <p:nvSpPr>
                <p:cNvPr id="25679" name="Rectangle 1139"/>
                <p:cNvSpPr>
                  <a:spLocks noChangeArrowheads="1"/>
                </p:cNvSpPr>
                <p:nvPr/>
              </p:nvSpPr>
              <p:spPr bwMode="auto">
                <a:xfrm>
                  <a:off x="960" y="2698"/>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25680" name="Rectangle 1140"/>
                <p:cNvSpPr>
                  <a:spLocks noChangeArrowheads="1"/>
                </p:cNvSpPr>
                <p:nvPr/>
              </p:nvSpPr>
              <p:spPr bwMode="auto">
                <a:xfrm>
                  <a:off x="917" y="2698"/>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70" name="Group 1141"/>
              <p:cNvGrpSpPr>
                <a:grpSpLocks/>
              </p:cNvGrpSpPr>
              <p:nvPr/>
            </p:nvGrpSpPr>
            <p:grpSpPr bwMode="auto">
              <a:xfrm>
                <a:off x="1898" y="2698"/>
                <a:ext cx="917" cy="384"/>
                <a:chOff x="1898" y="2698"/>
                <a:chExt cx="917" cy="384"/>
              </a:xfrm>
            </p:grpSpPr>
            <p:sp>
              <p:nvSpPr>
                <p:cNvPr id="25677" name="Rectangle 1142"/>
                <p:cNvSpPr>
                  <a:spLocks noChangeArrowheads="1"/>
                </p:cNvSpPr>
                <p:nvPr/>
              </p:nvSpPr>
              <p:spPr bwMode="auto">
                <a:xfrm>
                  <a:off x="1941" y="269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25678" name="Rectangle 1143"/>
                <p:cNvSpPr>
                  <a:spLocks noChangeArrowheads="1"/>
                </p:cNvSpPr>
                <p:nvPr/>
              </p:nvSpPr>
              <p:spPr bwMode="auto">
                <a:xfrm>
                  <a:off x="1898" y="269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71" name="Group 1144"/>
              <p:cNvGrpSpPr>
                <a:grpSpLocks/>
              </p:cNvGrpSpPr>
              <p:nvPr/>
            </p:nvGrpSpPr>
            <p:grpSpPr bwMode="auto">
              <a:xfrm>
                <a:off x="2815" y="2698"/>
                <a:ext cx="917" cy="384"/>
                <a:chOff x="2815" y="2698"/>
                <a:chExt cx="917" cy="384"/>
              </a:xfrm>
            </p:grpSpPr>
            <p:sp>
              <p:nvSpPr>
                <p:cNvPr id="25675" name="Rectangle 1145"/>
                <p:cNvSpPr>
                  <a:spLocks noChangeArrowheads="1"/>
                </p:cNvSpPr>
                <p:nvPr/>
              </p:nvSpPr>
              <p:spPr bwMode="auto">
                <a:xfrm>
                  <a:off x="2858" y="269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25676" name="Rectangle 1146"/>
                <p:cNvSpPr>
                  <a:spLocks noChangeArrowheads="1"/>
                </p:cNvSpPr>
                <p:nvPr/>
              </p:nvSpPr>
              <p:spPr bwMode="auto">
                <a:xfrm>
                  <a:off x="2815" y="269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25672" name="Group 1147"/>
              <p:cNvGrpSpPr>
                <a:grpSpLocks/>
              </p:cNvGrpSpPr>
              <p:nvPr/>
            </p:nvGrpSpPr>
            <p:grpSpPr bwMode="auto">
              <a:xfrm>
                <a:off x="3732" y="2698"/>
                <a:ext cx="807" cy="384"/>
                <a:chOff x="3732" y="2698"/>
                <a:chExt cx="807" cy="384"/>
              </a:xfrm>
            </p:grpSpPr>
            <p:sp>
              <p:nvSpPr>
                <p:cNvPr id="25673" name="Rectangle 1148"/>
                <p:cNvSpPr>
                  <a:spLocks noChangeArrowheads="1"/>
                </p:cNvSpPr>
                <p:nvPr/>
              </p:nvSpPr>
              <p:spPr bwMode="auto">
                <a:xfrm>
                  <a:off x="3775" y="2698"/>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25674" name="Rectangle 1149"/>
                <p:cNvSpPr>
                  <a:spLocks noChangeArrowheads="1"/>
                </p:cNvSpPr>
                <p:nvPr/>
              </p:nvSpPr>
              <p:spPr bwMode="auto">
                <a:xfrm>
                  <a:off x="3732" y="2698"/>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sp>
          <p:nvSpPr>
            <p:cNvPr id="25632" name="Rectangle 1150"/>
            <p:cNvSpPr>
              <a:spLocks noChangeArrowheads="1"/>
            </p:cNvSpPr>
            <p:nvPr/>
          </p:nvSpPr>
          <p:spPr bwMode="auto">
            <a:xfrm>
              <a:off x="-3" y="-3"/>
              <a:ext cx="4545" cy="3088"/>
            </a:xfrm>
            <a:prstGeom prst="rect">
              <a:avLst/>
            </a:prstGeom>
            <a:noFill/>
            <a:ln w="11112">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sp>
        <p:nvSpPr>
          <p:cNvPr id="25605" name="Text Box 1182"/>
          <p:cNvSpPr txBox="1">
            <a:spLocks noChangeArrowheads="1"/>
          </p:cNvSpPr>
          <p:nvPr/>
        </p:nvSpPr>
        <p:spPr bwMode="auto">
          <a:xfrm>
            <a:off x="2379663" y="2422525"/>
            <a:ext cx="1725612"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Did </a:t>
            </a:r>
            <a:r>
              <a:rPr lang="en-US" altLang="en-US" sz="1400" u="sng">
                <a:solidFill>
                  <a:srgbClr val="003399"/>
                </a:solidFill>
                <a:latin typeface="Tahoma" pitchFamily="34" charset="0"/>
              </a:rPr>
              <a:t>not do right</a:t>
            </a:r>
          </a:p>
          <a:p>
            <a:pPr algn="ctr" eaLnBrk="1" fontAlgn="base" hangingPunct="1">
              <a:spcBef>
                <a:spcPct val="20000"/>
              </a:spcBef>
              <a:spcAft>
                <a:spcPct val="0"/>
              </a:spcAft>
            </a:pPr>
            <a:r>
              <a:rPr lang="en-US" altLang="en-US" sz="1400">
                <a:solidFill>
                  <a:srgbClr val="003399"/>
                </a:solidFill>
                <a:latin typeface="Tahoma" pitchFamily="34" charset="0"/>
              </a:rPr>
              <a:t>Worse than Nations</a:t>
            </a:r>
          </a:p>
        </p:txBody>
      </p:sp>
      <p:sp>
        <p:nvSpPr>
          <p:cNvPr id="25606" name="Text Box 1183"/>
          <p:cNvSpPr txBox="1">
            <a:spLocks noChangeArrowheads="1"/>
          </p:cNvSpPr>
          <p:nvPr/>
        </p:nvSpPr>
        <p:spPr bwMode="auto">
          <a:xfrm>
            <a:off x="4376738" y="2543175"/>
            <a:ext cx="517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a:solidFill>
                  <a:srgbClr val="003399"/>
                </a:solidFill>
                <a:latin typeface="Tahoma" pitchFamily="34" charset="0"/>
              </a:rPr>
              <a:t>12</a:t>
            </a:r>
          </a:p>
        </p:txBody>
      </p:sp>
      <p:sp>
        <p:nvSpPr>
          <p:cNvPr id="25607" name="Text Box 1184"/>
          <p:cNvSpPr txBox="1">
            <a:spLocks noChangeArrowheads="1"/>
          </p:cNvSpPr>
          <p:nvPr/>
        </p:nvSpPr>
        <p:spPr bwMode="auto">
          <a:xfrm>
            <a:off x="5932488" y="2554288"/>
            <a:ext cx="460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55</a:t>
            </a:r>
          </a:p>
        </p:txBody>
      </p:sp>
      <p:sp>
        <p:nvSpPr>
          <p:cNvPr id="25608" name="Text Box 1185"/>
          <p:cNvSpPr txBox="1">
            <a:spLocks noChangeArrowheads="1"/>
          </p:cNvSpPr>
          <p:nvPr/>
        </p:nvSpPr>
        <p:spPr bwMode="auto">
          <a:xfrm>
            <a:off x="6856413" y="2547938"/>
            <a:ext cx="1363662"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Garden of his House</a:t>
            </a:r>
          </a:p>
        </p:txBody>
      </p:sp>
      <p:sp>
        <p:nvSpPr>
          <p:cNvPr id="25609" name="Text Box 1191"/>
          <p:cNvSpPr txBox="1">
            <a:spLocks noChangeArrowheads="1"/>
          </p:cNvSpPr>
          <p:nvPr/>
        </p:nvSpPr>
        <p:spPr bwMode="auto">
          <a:xfrm>
            <a:off x="8070850" y="1811338"/>
            <a:ext cx="11112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b="1">
                <a:solidFill>
                  <a:srgbClr val="000000"/>
                </a:solidFill>
              </a:rPr>
              <a:t>Cause of Death</a:t>
            </a:r>
          </a:p>
        </p:txBody>
      </p:sp>
      <p:sp>
        <p:nvSpPr>
          <p:cNvPr id="25610" name="Text Box 1192"/>
          <p:cNvSpPr txBox="1">
            <a:spLocks noChangeArrowheads="1"/>
          </p:cNvSpPr>
          <p:nvPr/>
        </p:nvSpPr>
        <p:spPr bwMode="auto">
          <a:xfrm>
            <a:off x="8283575" y="2511425"/>
            <a:ext cx="752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Natural</a:t>
            </a:r>
          </a:p>
        </p:txBody>
      </p:sp>
      <p:sp>
        <p:nvSpPr>
          <p:cNvPr id="25611" name="Rectangle 1193"/>
          <p:cNvSpPr>
            <a:spLocks noChangeArrowheads="1"/>
          </p:cNvSpPr>
          <p:nvPr/>
        </p:nvSpPr>
        <p:spPr bwMode="auto">
          <a:xfrm>
            <a:off x="8172450" y="1781175"/>
            <a:ext cx="971550" cy="62865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25612" name="Rectangle 1194"/>
          <p:cNvSpPr>
            <a:spLocks noChangeArrowheads="1"/>
          </p:cNvSpPr>
          <p:nvPr/>
        </p:nvSpPr>
        <p:spPr bwMode="auto">
          <a:xfrm>
            <a:off x="8172450" y="2409825"/>
            <a:ext cx="971550" cy="60960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25613" name="Rectangle 1196"/>
          <p:cNvSpPr>
            <a:spLocks noChangeArrowheads="1"/>
          </p:cNvSpPr>
          <p:nvPr/>
        </p:nvSpPr>
        <p:spPr bwMode="auto">
          <a:xfrm>
            <a:off x="8172450" y="3629025"/>
            <a:ext cx="971550" cy="6000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25614" name="Rectangle 1197"/>
          <p:cNvSpPr>
            <a:spLocks noChangeArrowheads="1"/>
          </p:cNvSpPr>
          <p:nvPr/>
        </p:nvSpPr>
        <p:spPr bwMode="auto">
          <a:xfrm>
            <a:off x="8172450" y="4238625"/>
            <a:ext cx="971550" cy="6000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25615" name="Rectangle 1198"/>
          <p:cNvSpPr>
            <a:spLocks noChangeArrowheads="1"/>
          </p:cNvSpPr>
          <p:nvPr/>
        </p:nvSpPr>
        <p:spPr bwMode="auto">
          <a:xfrm>
            <a:off x="8172450" y="4848225"/>
            <a:ext cx="971550" cy="6000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25616" name="Rectangle 1199"/>
          <p:cNvSpPr>
            <a:spLocks noChangeArrowheads="1"/>
          </p:cNvSpPr>
          <p:nvPr/>
        </p:nvSpPr>
        <p:spPr bwMode="auto">
          <a:xfrm>
            <a:off x="8172450" y="5457825"/>
            <a:ext cx="971550" cy="6000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25617" name="Rectangle 1200"/>
          <p:cNvSpPr>
            <a:spLocks noChangeArrowheads="1"/>
          </p:cNvSpPr>
          <p:nvPr/>
        </p:nvSpPr>
        <p:spPr bwMode="auto">
          <a:xfrm>
            <a:off x="8172450" y="6067425"/>
            <a:ext cx="971550" cy="6000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nvGrpSpPr>
          <p:cNvPr id="25618" name="Group 1202"/>
          <p:cNvGrpSpPr>
            <a:grpSpLocks/>
          </p:cNvGrpSpPr>
          <p:nvPr/>
        </p:nvGrpSpPr>
        <p:grpSpPr bwMode="auto">
          <a:xfrm>
            <a:off x="2455863" y="3028950"/>
            <a:ext cx="6688137" cy="600075"/>
            <a:chOff x="1547" y="1818"/>
            <a:chExt cx="4213" cy="378"/>
          </a:xfrm>
        </p:grpSpPr>
        <p:sp>
          <p:nvSpPr>
            <p:cNvPr id="25625" name="Text Box 1187"/>
            <p:cNvSpPr txBox="1">
              <a:spLocks noChangeArrowheads="1"/>
            </p:cNvSpPr>
            <p:nvPr/>
          </p:nvSpPr>
          <p:spPr bwMode="auto">
            <a:xfrm>
              <a:off x="1547" y="1832"/>
              <a:ext cx="899"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Did evil as his father did </a:t>
              </a:r>
            </a:p>
          </p:txBody>
        </p:sp>
        <p:sp>
          <p:nvSpPr>
            <p:cNvPr id="25626" name="Text Box 1188"/>
            <p:cNvSpPr txBox="1">
              <a:spLocks noChangeArrowheads="1"/>
            </p:cNvSpPr>
            <p:nvPr/>
          </p:nvSpPr>
          <p:spPr bwMode="auto">
            <a:xfrm>
              <a:off x="2756" y="1908"/>
              <a:ext cx="3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a:solidFill>
                    <a:srgbClr val="003399"/>
                  </a:solidFill>
                  <a:latin typeface="Tahoma" pitchFamily="34" charset="0"/>
                </a:rPr>
                <a:t>22</a:t>
              </a:r>
            </a:p>
          </p:txBody>
        </p:sp>
        <p:sp>
          <p:nvSpPr>
            <p:cNvPr id="25627" name="Text Box 1189"/>
            <p:cNvSpPr txBox="1">
              <a:spLocks noChangeArrowheads="1"/>
            </p:cNvSpPr>
            <p:nvPr/>
          </p:nvSpPr>
          <p:spPr bwMode="auto">
            <a:xfrm>
              <a:off x="3779" y="1915"/>
              <a:ext cx="20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2</a:t>
              </a:r>
            </a:p>
          </p:txBody>
        </p:sp>
        <p:sp>
          <p:nvSpPr>
            <p:cNvPr id="25628" name="Text Box 1190"/>
            <p:cNvSpPr txBox="1">
              <a:spLocks noChangeArrowheads="1"/>
            </p:cNvSpPr>
            <p:nvPr/>
          </p:nvSpPr>
          <p:spPr bwMode="auto">
            <a:xfrm>
              <a:off x="4318" y="1911"/>
              <a:ext cx="859"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Garden of his House</a:t>
              </a:r>
            </a:p>
          </p:txBody>
        </p:sp>
        <p:sp>
          <p:nvSpPr>
            <p:cNvPr id="25629" name="Rectangle 1195"/>
            <p:cNvSpPr>
              <a:spLocks noChangeArrowheads="1"/>
            </p:cNvSpPr>
            <p:nvPr/>
          </p:nvSpPr>
          <p:spPr bwMode="auto">
            <a:xfrm>
              <a:off x="5148" y="1818"/>
              <a:ext cx="612" cy="378"/>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25630" name="Text Box 1201"/>
            <p:cNvSpPr txBox="1">
              <a:spLocks noChangeArrowheads="1"/>
            </p:cNvSpPr>
            <p:nvPr/>
          </p:nvSpPr>
          <p:spPr bwMode="auto">
            <a:xfrm>
              <a:off x="5150" y="1862"/>
              <a:ext cx="610"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Killed by Servants</a:t>
              </a:r>
            </a:p>
          </p:txBody>
        </p:sp>
      </p:grpSp>
      <p:grpSp>
        <p:nvGrpSpPr>
          <p:cNvPr id="651405" name="Group 1209"/>
          <p:cNvGrpSpPr>
            <a:grpSpLocks/>
          </p:cNvGrpSpPr>
          <p:nvPr/>
        </p:nvGrpSpPr>
        <p:grpSpPr bwMode="auto">
          <a:xfrm>
            <a:off x="2335213" y="3633788"/>
            <a:ext cx="6808787" cy="923925"/>
            <a:chOff x="1471" y="2199"/>
            <a:chExt cx="4289" cy="582"/>
          </a:xfrm>
        </p:grpSpPr>
        <p:sp>
          <p:nvSpPr>
            <p:cNvPr id="25620" name="Text Box 1204"/>
            <p:cNvSpPr txBox="1">
              <a:spLocks noChangeArrowheads="1"/>
            </p:cNvSpPr>
            <p:nvPr/>
          </p:nvSpPr>
          <p:spPr bwMode="auto">
            <a:xfrm>
              <a:off x="1471" y="2199"/>
              <a:ext cx="1096"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600">
                  <a:solidFill>
                    <a:srgbClr val="003399"/>
                  </a:solidFill>
                  <a:latin typeface="Tahoma" pitchFamily="34" charset="0"/>
                </a:rPr>
                <a:t>Did right-</a:t>
              </a:r>
            </a:p>
            <a:p>
              <a:pPr algn="ctr" eaLnBrk="1" fontAlgn="base" hangingPunct="1">
                <a:spcBef>
                  <a:spcPct val="20000"/>
                </a:spcBef>
                <a:spcAft>
                  <a:spcPct val="0"/>
                </a:spcAft>
              </a:pPr>
              <a:r>
                <a:rPr lang="en-US" altLang="en-US" sz="1600">
                  <a:solidFill>
                    <a:srgbClr val="003399"/>
                  </a:solidFill>
                  <a:latin typeface="Tahoma" pitchFamily="34" charset="0"/>
                </a:rPr>
                <a:t>walked like David</a:t>
              </a:r>
            </a:p>
            <a:p>
              <a:pPr algn="ctr" eaLnBrk="1" fontAlgn="base" hangingPunct="1">
                <a:spcBef>
                  <a:spcPct val="20000"/>
                </a:spcBef>
                <a:spcAft>
                  <a:spcPct val="0"/>
                </a:spcAft>
              </a:pPr>
              <a:endParaRPr lang="en-US" altLang="en-US" sz="1600">
                <a:solidFill>
                  <a:srgbClr val="003399"/>
                </a:solidFill>
                <a:latin typeface="Tahoma" pitchFamily="34" charset="0"/>
              </a:endParaRPr>
            </a:p>
          </p:txBody>
        </p:sp>
        <p:sp>
          <p:nvSpPr>
            <p:cNvPr id="25621" name="Text Box 1205"/>
            <p:cNvSpPr txBox="1">
              <a:spLocks noChangeArrowheads="1"/>
            </p:cNvSpPr>
            <p:nvPr/>
          </p:nvSpPr>
          <p:spPr bwMode="auto">
            <a:xfrm>
              <a:off x="2721" y="2296"/>
              <a:ext cx="22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a:solidFill>
                    <a:srgbClr val="003399"/>
                  </a:solidFill>
                  <a:latin typeface="Tahoma" pitchFamily="34" charset="0"/>
                </a:rPr>
                <a:t>8</a:t>
              </a:r>
            </a:p>
          </p:txBody>
        </p:sp>
        <p:sp>
          <p:nvSpPr>
            <p:cNvPr id="25622" name="Text Box 1206"/>
            <p:cNvSpPr txBox="1">
              <a:spLocks noChangeArrowheads="1"/>
            </p:cNvSpPr>
            <p:nvPr/>
          </p:nvSpPr>
          <p:spPr bwMode="auto">
            <a:xfrm>
              <a:off x="3649" y="2303"/>
              <a:ext cx="29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31</a:t>
              </a:r>
            </a:p>
          </p:txBody>
        </p:sp>
        <p:sp>
          <p:nvSpPr>
            <p:cNvPr id="25623" name="Text Box 1207"/>
            <p:cNvSpPr txBox="1">
              <a:spLocks noChangeArrowheads="1"/>
            </p:cNvSpPr>
            <p:nvPr/>
          </p:nvSpPr>
          <p:spPr bwMode="auto">
            <a:xfrm>
              <a:off x="4291" y="2299"/>
              <a:ext cx="85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Own Tomb</a:t>
              </a:r>
            </a:p>
          </p:txBody>
        </p:sp>
        <p:sp>
          <p:nvSpPr>
            <p:cNvPr id="25624" name="Text Box 1208"/>
            <p:cNvSpPr txBox="1">
              <a:spLocks noChangeArrowheads="1"/>
            </p:cNvSpPr>
            <p:nvPr/>
          </p:nvSpPr>
          <p:spPr bwMode="auto">
            <a:xfrm>
              <a:off x="5102" y="2236"/>
              <a:ext cx="658"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Killed in Battle</a:t>
              </a:r>
            </a:p>
          </p:txBody>
        </p:sp>
      </p:grpSp>
    </p:spTree>
    <p:extLst>
      <p:ext uri="{BB962C8B-B14F-4D97-AF65-F5344CB8AC3E}">
        <p14:creationId xmlns:p14="http://schemas.microsoft.com/office/powerpoint/2010/main" val="3892246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51405"/>
                                        </p:tgtEl>
                                        <p:attrNameLst>
                                          <p:attrName>style.visibility</p:attrName>
                                        </p:attrNameLst>
                                      </p:cBhvr>
                                      <p:to>
                                        <p:strVal val="visible"/>
                                      </p:to>
                                    </p:set>
                                    <p:anim calcmode="lin" valueType="num">
                                      <p:cBhvr additive="base">
                                        <p:cTn id="7" dur="500" fill="hold"/>
                                        <p:tgtEl>
                                          <p:spTgt spid="651405"/>
                                        </p:tgtEl>
                                        <p:attrNameLst>
                                          <p:attrName>ppt_x</p:attrName>
                                        </p:attrNameLst>
                                      </p:cBhvr>
                                      <p:tavLst>
                                        <p:tav tm="0">
                                          <p:val>
                                            <p:strVal val="0-#ppt_w/2"/>
                                          </p:val>
                                        </p:tav>
                                        <p:tav tm="100000">
                                          <p:val>
                                            <p:strVal val="#ppt_x"/>
                                          </p:val>
                                        </p:tav>
                                      </p:tavLst>
                                    </p:anim>
                                    <p:anim calcmode="lin" valueType="num">
                                      <p:cBhvr additive="base">
                                        <p:cTn id="8" dur="500" fill="hold"/>
                                        <p:tgtEl>
                                          <p:spTgt spid="6514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Outline for Zephaniah</a:t>
            </a:r>
          </a:p>
        </p:txBody>
      </p:sp>
      <p:pic>
        <p:nvPicPr>
          <p:cNvPr id="51203" name="Picture 2" descr="Zephaniah.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338" y="1978025"/>
            <a:ext cx="3616325" cy="463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144963" y="1814513"/>
            <a:ext cx="4476750" cy="3784600"/>
          </a:xfrm>
          <a:prstGeom prst="rect">
            <a:avLst/>
          </a:prstGeom>
          <a:noFill/>
        </p:spPr>
        <p:txBody>
          <a:bodyPr>
            <a:spAutoFit/>
          </a:bodyPr>
          <a:lstStyle/>
          <a:p>
            <a:pPr fontAlgn="base">
              <a:spcBef>
                <a:spcPct val="20000"/>
              </a:spcBef>
              <a:spcAft>
                <a:spcPct val="0"/>
              </a:spcAft>
              <a:defRPr/>
            </a:pPr>
            <a:r>
              <a:rPr lang="en-US" sz="2400" b="1" dirty="0">
                <a:solidFill>
                  <a:srgbClr val="FFFFFF"/>
                </a:solidFill>
              </a:rPr>
              <a:t>Outline</a:t>
            </a:r>
            <a:r>
              <a:rPr lang="en-US" sz="2400" dirty="0">
                <a:solidFill>
                  <a:srgbClr val="FFFFFF"/>
                </a:solidFill>
              </a:rPr>
              <a:t> </a:t>
            </a:r>
          </a:p>
          <a:p>
            <a:pPr marL="514350" indent="-514350" fontAlgn="base">
              <a:spcBef>
                <a:spcPct val="20000"/>
              </a:spcBef>
              <a:spcAft>
                <a:spcPct val="0"/>
              </a:spcAft>
              <a:buFontTx/>
              <a:buAutoNum type="romanUcPeriod"/>
              <a:defRPr/>
            </a:pPr>
            <a:r>
              <a:rPr lang="en-US" sz="2400" dirty="0">
                <a:solidFill>
                  <a:srgbClr val="FFFFFF"/>
                </a:solidFill>
              </a:rPr>
              <a:t>A Sad Day Coming (1:1–3:8)</a:t>
            </a:r>
          </a:p>
          <a:p>
            <a:pPr marL="971550" lvl="1" indent="-514350" fontAlgn="base">
              <a:spcBef>
                <a:spcPct val="20000"/>
              </a:spcBef>
              <a:spcAft>
                <a:spcPct val="0"/>
              </a:spcAft>
              <a:buFont typeface="+mj-lt"/>
              <a:buAutoNum type="alphaLcPeriod"/>
              <a:defRPr/>
            </a:pPr>
            <a:r>
              <a:rPr lang="en-US" sz="2400" dirty="0">
                <a:solidFill>
                  <a:srgbClr val="FFFFFF"/>
                </a:solidFill>
              </a:rPr>
              <a:t>Judah and Jerusalem judged (1:1–2:3)</a:t>
            </a:r>
          </a:p>
          <a:p>
            <a:pPr marL="971550" lvl="1" indent="-514350" fontAlgn="base">
              <a:spcBef>
                <a:spcPct val="20000"/>
              </a:spcBef>
              <a:spcAft>
                <a:spcPct val="0"/>
              </a:spcAft>
              <a:buFont typeface="+mj-lt"/>
              <a:buAutoNum type="alphaLcPeriod"/>
              <a:defRPr/>
            </a:pPr>
            <a:r>
              <a:rPr lang="en-US" sz="2400" dirty="0">
                <a:solidFill>
                  <a:srgbClr val="FFFFFF"/>
                </a:solidFill>
              </a:rPr>
              <a:t>Enemy nations judged (2:4-15) </a:t>
            </a:r>
          </a:p>
          <a:p>
            <a:pPr marL="971550" lvl="1" indent="-514350" fontAlgn="base">
              <a:spcBef>
                <a:spcPct val="20000"/>
              </a:spcBef>
              <a:spcAft>
                <a:spcPct val="0"/>
              </a:spcAft>
              <a:buFont typeface="+mj-lt"/>
              <a:buAutoNum type="alphaLcPeriod"/>
              <a:defRPr/>
            </a:pPr>
            <a:r>
              <a:rPr lang="en-US" sz="2400" dirty="0">
                <a:solidFill>
                  <a:srgbClr val="FFFFFF"/>
                </a:solidFill>
              </a:rPr>
              <a:t>Judah and Jerusalem judged (3:1-8) </a:t>
            </a:r>
          </a:p>
          <a:p>
            <a:pPr marL="514350" indent="-514350" fontAlgn="base">
              <a:spcBef>
                <a:spcPct val="20000"/>
              </a:spcBef>
              <a:spcAft>
                <a:spcPct val="0"/>
              </a:spcAft>
              <a:buFont typeface="+mj-lt"/>
              <a:buAutoNum type="romanUcPeriod"/>
              <a:defRPr/>
            </a:pPr>
            <a:r>
              <a:rPr lang="en-US" sz="2400" dirty="0">
                <a:solidFill>
                  <a:srgbClr val="FFFFFF"/>
                </a:solidFill>
              </a:rPr>
              <a:t>A Glad Day Coming (3:9-20)</a:t>
            </a:r>
          </a:p>
        </p:txBody>
      </p:sp>
      <p:sp>
        <p:nvSpPr>
          <p:cNvPr id="51205" name="TextBox 4"/>
          <p:cNvSpPr txBox="1">
            <a:spLocks noChangeArrowheads="1"/>
          </p:cNvSpPr>
          <p:nvPr/>
        </p:nvSpPr>
        <p:spPr bwMode="auto">
          <a:xfrm>
            <a:off x="4210050" y="5713413"/>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20000"/>
              </a:spcBef>
              <a:spcAft>
                <a:spcPct val="0"/>
              </a:spcAft>
            </a:pPr>
            <a:r>
              <a:rPr lang="en-US" altLang="en-US" sz="1800">
                <a:solidFill>
                  <a:srgbClr val="FFFF00"/>
                </a:solidFill>
                <a:latin typeface="Arial" pitchFamily="34" charset="0"/>
                <a:cs typeface="Arial" pitchFamily="34" charset="0"/>
              </a:rPr>
              <a:t>The expression “the day of the Lord” is found more times in Zephaniah than in any other Bible book.</a:t>
            </a:r>
          </a:p>
        </p:txBody>
      </p:sp>
    </p:spTree>
    <p:extLst>
      <p:ext uri="{BB962C8B-B14F-4D97-AF65-F5344CB8AC3E}">
        <p14:creationId xmlns:p14="http://schemas.microsoft.com/office/powerpoint/2010/main" val="31363859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375" y="0"/>
            <a:ext cx="4821238" cy="681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Box 3"/>
          <p:cNvSpPr txBox="1">
            <a:spLocks noChangeArrowheads="1"/>
          </p:cNvSpPr>
          <p:nvPr/>
        </p:nvSpPr>
        <p:spPr bwMode="auto">
          <a:xfrm>
            <a:off x="5281613" y="1616075"/>
            <a:ext cx="3862387"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Can this be rebuilt?</a:t>
            </a:r>
          </a:p>
          <a:p>
            <a:pPr eaLnBrk="1" fontAlgn="base" hangingPunct="1">
              <a:spcBef>
                <a:spcPct val="20000"/>
              </a:spcBef>
              <a:spcAft>
                <a:spcPct val="0"/>
              </a:spcAft>
              <a:buFontTx/>
              <a:buNone/>
            </a:pPr>
            <a:endParaRPr lang="en-US" altLang="en-US" sz="2400" dirty="0">
              <a:solidFill>
                <a:srgbClr val="FFFFFF"/>
              </a:solidFill>
              <a:latin typeface="Tahoma" pitchFamily="34" charset="0"/>
              <a:cs typeface="Tahoma" pitchFamily="34" charset="0"/>
            </a:endParaRPr>
          </a:p>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Why did Jehovah let this happen?</a:t>
            </a:r>
          </a:p>
          <a:p>
            <a:pPr eaLnBrk="1" fontAlgn="base" hangingPunct="1">
              <a:spcBef>
                <a:spcPct val="20000"/>
              </a:spcBef>
              <a:spcAft>
                <a:spcPct val="0"/>
              </a:spcAft>
              <a:buFontTx/>
              <a:buNone/>
            </a:pPr>
            <a:endParaRPr lang="en-US" altLang="en-US" sz="2400" dirty="0">
              <a:solidFill>
                <a:srgbClr val="FFFFFF"/>
              </a:solidFill>
              <a:latin typeface="Tahoma" pitchFamily="34" charset="0"/>
              <a:cs typeface="Tahoma" pitchFamily="34" charset="0"/>
            </a:endParaRPr>
          </a:p>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What about a king?</a:t>
            </a:r>
          </a:p>
          <a:p>
            <a:pPr eaLnBrk="1" fontAlgn="base" hangingPunct="1">
              <a:spcBef>
                <a:spcPct val="20000"/>
              </a:spcBef>
              <a:spcAft>
                <a:spcPct val="0"/>
              </a:spcAft>
              <a:buFontTx/>
              <a:buNone/>
            </a:pPr>
            <a:endParaRPr lang="en-US" altLang="en-US" sz="2400" dirty="0">
              <a:solidFill>
                <a:srgbClr val="FFFFFF"/>
              </a:solidFill>
              <a:latin typeface="Tahoma" pitchFamily="34" charset="0"/>
              <a:cs typeface="Tahoma" pitchFamily="34" charset="0"/>
            </a:endParaRPr>
          </a:p>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What about the temple?</a:t>
            </a:r>
          </a:p>
          <a:p>
            <a:pPr eaLnBrk="1" fontAlgn="base" hangingPunct="1">
              <a:spcBef>
                <a:spcPct val="20000"/>
              </a:spcBef>
              <a:spcAft>
                <a:spcPct val="0"/>
              </a:spcAft>
              <a:buFontTx/>
              <a:buNone/>
            </a:pPr>
            <a:endParaRPr lang="en-US" altLang="en-US" sz="2400" dirty="0">
              <a:solidFill>
                <a:srgbClr val="FFFFFF"/>
              </a:solidFill>
              <a:latin typeface="Tahoma" pitchFamily="34" charset="0"/>
              <a:cs typeface="Tahoma" pitchFamily="34" charset="0"/>
            </a:endParaRPr>
          </a:p>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What do I do to keep this from happening again?</a:t>
            </a:r>
          </a:p>
        </p:txBody>
      </p:sp>
      <p:sp>
        <p:nvSpPr>
          <p:cNvPr id="5" name="Rectangle 3"/>
          <p:cNvSpPr txBox="1">
            <a:spLocks noChangeArrowheads="1"/>
          </p:cNvSpPr>
          <p:nvPr/>
        </p:nvSpPr>
        <p:spPr>
          <a:xfrm>
            <a:off x="5618163" y="180975"/>
            <a:ext cx="3525837" cy="1214438"/>
          </a:xfrm>
          <a:prstGeom prst="rect">
            <a:avLst/>
          </a:prstGeom>
          <a:ln w="9525"/>
        </p:spPr>
        <p:txBody>
          <a:bodyPr/>
          <a:lstStyle>
            <a:lvl1pPr marL="342900" indent="-342900" algn="l" rtl="0" eaLnBrk="0" fontAlgn="base" hangingPunct="0">
              <a:spcBef>
                <a:spcPct val="20000"/>
              </a:spcBef>
              <a:spcAft>
                <a:spcPct val="0"/>
              </a:spcAft>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4"/>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a:lstStyle>
          <a:p>
            <a:pPr algn="ctr" eaLnBrk="1" hangingPunct="1">
              <a:defRPr/>
            </a:pPr>
            <a:r>
              <a:rPr lang="en-US" altLang="en-US" kern="0" dirty="0">
                <a:solidFill>
                  <a:srgbClr val="FFFFFF"/>
                </a:solidFill>
              </a:rPr>
              <a:t>Return from Captivity</a:t>
            </a:r>
          </a:p>
        </p:txBody>
      </p:sp>
    </p:spTree>
    <p:extLst>
      <p:ext uri="{BB962C8B-B14F-4D97-AF65-F5344CB8AC3E}">
        <p14:creationId xmlns:p14="http://schemas.microsoft.com/office/powerpoint/2010/main" val="1069818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1219200"/>
            <a:ext cx="9144000" cy="563880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695299" name="Rectangle 3"/>
          <p:cNvSpPr>
            <a:spLocks noGrp="1" noChangeArrowheads="1"/>
          </p:cNvSpPr>
          <p:nvPr>
            <p:ph type="title"/>
          </p:nvPr>
        </p:nvSpPr>
        <p:spPr>
          <a:xfrm>
            <a:off x="685800" y="76200"/>
            <a:ext cx="8001000" cy="1143000"/>
          </a:xfrm>
        </p:spPr>
        <p:txBody>
          <a:bodyPr/>
          <a:lstStyle/>
          <a:p>
            <a:pPr eaLnBrk="1" hangingPunct="1">
              <a:defRPr/>
            </a:pPr>
            <a:r>
              <a:rPr lang="en-US" smtClean="0"/>
              <a:t>Zephaniah Message – Zeph 1:2-3</a:t>
            </a:r>
          </a:p>
        </p:txBody>
      </p:sp>
      <p:sp>
        <p:nvSpPr>
          <p:cNvPr id="52228" name="Text Box 4"/>
          <p:cNvSpPr txBox="1">
            <a:spLocks noChangeArrowheads="1"/>
          </p:cNvSpPr>
          <p:nvPr/>
        </p:nvSpPr>
        <p:spPr bwMode="auto">
          <a:xfrm>
            <a:off x="1470025" y="20415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52229" name="Text Box 5"/>
          <p:cNvSpPr txBox="1">
            <a:spLocks noChangeArrowheads="1"/>
          </p:cNvSpPr>
          <p:nvPr/>
        </p:nvSpPr>
        <p:spPr bwMode="auto">
          <a:xfrm>
            <a:off x="628650" y="1646238"/>
            <a:ext cx="8001000" cy="466725"/>
          </a:xfrm>
          <a:prstGeom prst="rect">
            <a:avLst/>
          </a:prstGeom>
          <a:solidFill>
            <a:schemeClr val="tx1"/>
          </a:solidFill>
          <a:ln w="9525">
            <a:solidFill>
              <a:srgbClr val="FFFF00"/>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b="1">
                <a:solidFill>
                  <a:srgbClr val="FFFFFF"/>
                </a:solidFill>
              </a:rPr>
              <a:t>What news did Zephaniah bring the people?</a:t>
            </a:r>
            <a:endParaRPr lang="en-US" altLang="en-US">
              <a:solidFill>
                <a:srgbClr val="FFFFFF"/>
              </a:solidFill>
            </a:endParaRPr>
          </a:p>
        </p:txBody>
      </p:sp>
      <p:sp>
        <p:nvSpPr>
          <p:cNvPr id="695302" name="Text Box 6"/>
          <p:cNvSpPr txBox="1">
            <a:spLocks noChangeArrowheads="1"/>
          </p:cNvSpPr>
          <p:nvPr/>
        </p:nvSpPr>
        <p:spPr bwMode="auto">
          <a:xfrm>
            <a:off x="609600" y="2387600"/>
            <a:ext cx="7867650" cy="415498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b="1" dirty="0">
                <a:solidFill>
                  <a:srgbClr val="FFFFFF"/>
                </a:solidFill>
              </a:rPr>
              <a:t>Zephaniah 1</a:t>
            </a:r>
          </a:p>
          <a:p>
            <a:pPr marL="574675" indent="-574675" eaLnBrk="1" fontAlgn="base" hangingPunct="1">
              <a:spcBef>
                <a:spcPct val="50000"/>
              </a:spcBef>
              <a:spcAft>
                <a:spcPct val="0"/>
              </a:spcAft>
            </a:pPr>
            <a:r>
              <a:rPr lang="en-US" altLang="en-US" b="1" dirty="0">
                <a:solidFill>
                  <a:srgbClr val="FFFFFF"/>
                </a:solidFill>
              </a:rPr>
              <a:t> </a:t>
            </a:r>
            <a:r>
              <a:rPr lang="en-US" altLang="en-US" baseline="30000" dirty="0">
                <a:solidFill>
                  <a:srgbClr val="FFFFFF"/>
                </a:solidFill>
                <a:latin typeface="Default"/>
              </a:rPr>
              <a:t>2</a:t>
            </a:r>
            <a:r>
              <a:rPr lang="en-US" altLang="en-US" dirty="0">
                <a:solidFill>
                  <a:srgbClr val="FFFFFF"/>
                </a:solidFill>
                <a:latin typeface="Default"/>
              </a:rPr>
              <a:t>    “I </a:t>
            </a:r>
            <a:r>
              <a:rPr lang="en-US" altLang="en-US" u="sng" dirty="0">
                <a:solidFill>
                  <a:srgbClr val="FFFF00"/>
                </a:solidFill>
                <a:latin typeface="Default"/>
              </a:rPr>
              <a:t>will</a:t>
            </a:r>
            <a:r>
              <a:rPr lang="en-US" altLang="en-US" dirty="0">
                <a:solidFill>
                  <a:srgbClr val="FFFFFF"/>
                </a:solidFill>
                <a:latin typeface="Default"/>
              </a:rPr>
              <a:t> utterly sweep away everything</a:t>
            </a:r>
            <a:r>
              <a:rPr lang="en-US" altLang="en-US" dirty="0">
                <a:solidFill>
                  <a:srgbClr val="FFFFFF"/>
                </a:solidFill>
              </a:rPr>
              <a:t> </a:t>
            </a:r>
            <a:r>
              <a:rPr lang="en-US" altLang="en-US" dirty="0">
                <a:solidFill>
                  <a:srgbClr val="FFFFFF"/>
                </a:solidFill>
                <a:latin typeface="Default"/>
              </a:rPr>
              <a:t>from the face of </a:t>
            </a:r>
            <a:r>
              <a:rPr lang="en-US" altLang="en-US" dirty="0" smtClean="0">
                <a:solidFill>
                  <a:srgbClr val="FFFFFF"/>
                </a:solidFill>
                <a:latin typeface="Default"/>
              </a:rPr>
              <a:t> the earth</a:t>
            </a:r>
            <a:r>
              <a:rPr lang="en-US" altLang="en-US" dirty="0">
                <a:solidFill>
                  <a:srgbClr val="FFFFFF"/>
                </a:solidFill>
                <a:latin typeface="Default"/>
              </a:rPr>
              <a:t>,” declares the Lord.</a:t>
            </a:r>
            <a:r>
              <a:rPr lang="en-US" altLang="en-US" dirty="0">
                <a:solidFill>
                  <a:srgbClr val="FFFFFF"/>
                </a:solidFill>
              </a:rPr>
              <a:t> </a:t>
            </a:r>
          </a:p>
          <a:p>
            <a:pPr eaLnBrk="1" fontAlgn="base" hangingPunct="1">
              <a:spcBef>
                <a:spcPct val="50000"/>
              </a:spcBef>
              <a:spcAft>
                <a:spcPct val="0"/>
              </a:spcAft>
            </a:pPr>
            <a:r>
              <a:rPr lang="en-US" altLang="en-US" baseline="30000" dirty="0">
                <a:solidFill>
                  <a:srgbClr val="FFFFFF"/>
                </a:solidFill>
                <a:latin typeface="Default"/>
              </a:rPr>
              <a:t>3</a:t>
            </a:r>
            <a:r>
              <a:rPr lang="en-US" altLang="en-US" dirty="0">
                <a:solidFill>
                  <a:srgbClr val="FFFFFF"/>
                </a:solidFill>
                <a:latin typeface="Default"/>
              </a:rPr>
              <a:t>    “I </a:t>
            </a:r>
            <a:r>
              <a:rPr lang="en-US" altLang="en-US" u="sng" dirty="0">
                <a:solidFill>
                  <a:srgbClr val="FFFF00"/>
                </a:solidFill>
                <a:latin typeface="Default"/>
              </a:rPr>
              <a:t>will</a:t>
            </a:r>
            <a:r>
              <a:rPr lang="en-US" altLang="en-US" dirty="0">
                <a:solidFill>
                  <a:srgbClr val="FFFFFF"/>
                </a:solidFill>
                <a:latin typeface="Default"/>
              </a:rPr>
              <a:t> sweep away man and beast;</a:t>
            </a:r>
            <a:r>
              <a:rPr lang="en-US" altLang="en-US" dirty="0">
                <a:solidFill>
                  <a:srgbClr val="FFFFFF"/>
                </a:solidFill>
              </a:rPr>
              <a:t> </a:t>
            </a:r>
            <a:r>
              <a:rPr lang="en-US" altLang="en-US" dirty="0">
                <a:solidFill>
                  <a:srgbClr val="FFFFFF"/>
                </a:solidFill>
                <a:latin typeface="Default"/>
              </a:rPr>
              <a:t>    </a:t>
            </a:r>
          </a:p>
          <a:p>
            <a:pPr marL="690563" indent="-690563" eaLnBrk="1" fontAlgn="base" hangingPunct="1">
              <a:spcBef>
                <a:spcPct val="50000"/>
              </a:spcBef>
              <a:spcAft>
                <a:spcPct val="0"/>
              </a:spcAft>
            </a:pPr>
            <a:r>
              <a:rPr lang="en-US" altLang="en-US" dirty="0">
                <a:solidFill>
                  <a:srgbClr val="FFFFFF"/>
                </a:solidFill>
                <a:latin typeface="Default"/>
              </a:rPr>
              <a:t>       I </a:t>
            </a:r>
            <a:r>
              <a:rPr lang="en-US" altLang="en-US" u="sng" dirty="0">
                <a:solidFill>
                  <a:srgbClr val="FFFF00"/>
                </a:solidFill>
                <a:latin typeface="Default"/>
              </a:rPr>
              <a:t>will</a:t>
            </a:r>
            <a:r>
              <a:rPr lang="en-US" altLang="en-US" dirty="0">
                <a:solidFill>
                  <a:srgbClr val="FFFFFF"/>
                </a:solidFill>
                <a:latin typeface="Default"/>
              </a:rPr>
              <a:t> sweep away the birds of the heavens</a:t>
            </a:r>
            <a:r>
              <a:rPr lang="en-US" altLang="en-US" dirty="0">
                <a:solidFill>
                  <a:srgbClr val="FFFFFF"/>
                </a:solidFill>
              </a:rPr>
              <a:t> </a:t>
            </a:r>
            <a:r>
              <a:rPr lang="en-US" altLang="en-US" dirty="0">
                <a:solidFill>
                  <a:srgbClr val="FFFFFF"/>
                </a:solidFill>
                <a:latin typeface="Default"/>
              </a:rPr>
              <a:t>and the fish of </a:t>
            </a:r>
            <a:r>
              <a:rPr lang="en-US" altLang="en-US" dirty="0" smtClean="0">
                <a:solidFill>
                  <a:srgbClr val="FFFFFF"/>
                </a:solidFill>
                <a:latin typeface="Default"/>
              </a:rPr>
              <a:t>the </a:t>
            </a:r>
            <a:r>
              <a:rPr lang="en-US" altLang="en-US" dirty="0">
                <a:solidFill>
                  <a:srgbClr val="FFFFFF"/>
                </a:solidFill>
                <a:latin typeface="Default"/>
              </a:rPr>
              <a:t>sea,</a:t>
            </a:r>
            <a:r>
              <a:rPr lang="en-US" altLang="en-US" dirty="0">
                <a:solidFill>
                  <a:srgbClr val="FFFFFF"/>
                </a:solidFill>
              </a:rPr>
              <a:t> </a:t>
            </a:r>
            <a:r>
              <a:rPr lang="en-US" altLang="en-US" dirty="0">
                <a:solidFill>
                  <a:srgbClr val="FFFFFF"/>
                </a:solidFill>
                <a:latin typeface="Default"/>
              </a:rPr>
              <a:t>and the rubble with the wicked.</a:t>
            </a:r>
            <a:r>
              <a:rPr lang="en-US" altLang="en-US" dirty="0">
                <a:solidFill>
                  <a:srgbClr val="FFFFFF"/>
                </a:solidFill>
              </a:rPr>
              <a:t> </a:t>
            </a:r>
            <a:r>
              <a:rPr lang="en-US" altLang="en-US" dirty="0">
                <a:solidFill>
                  <a:srgbClr val="FFFFFF"/>
                </a:solidFill>
                <a:latin typeface="Default"/>
              </a:rPr>
              <a:t>    </a:t>
            </a:r>
          </a:p>
          <a:p>
            <a:pPr marL="690563" indent="-690563" eaLnBrk="1" fontAlgn="base" hangingPunct="1">
              <a:spcBef>
                <a:spcPct val="50000"/>
              </a:spcBef>
              <a:spcAft>
                <a:spcPct val="0"/>
              </a:spcAft>
            </a:pPr>
            <a:r>
              <a:rPr lang="en-US" altLang="en-US" dirty="0">
                <a:solidFill>
                  <a:srgbClr val="FFFFFF"/>
                </a:solidFill>
                <a:latin typeface="Default"/>
              </a:rPr>
              <a:t>       I </a:t>
            </a:r>
            <a:r>
              <a:rPr lang="en-US" altLang="en-US" u="sng" dirty="0">
                <a:solidFill>
                  <a:srgbClr val="FFFF00"/>
                </a:solidFill>
                <a:latin typeface="Default"/>
              </a:rPr>
              <a:t>will</a:t>
            </a:r>
            <a:r>
              <a:rPr lang="en-US" altLang="en-US" dirty="0">
                <a:solidFill>
                  <a:srgbClr val="FFFFFF"/>
                </a:solidFill>
                <a:latin typeface="Default"/>
              </a:rPr>
              <a:t> cut off mankind from the face of the earth,” declares </a:t>
            </a:r>
            <a:r>
              <a:rPr lang="en-US" altLang="en-US" dirty="0" smtClean="0">
                <a:solidFill>
                  <a:srgbClr val="FFFFFF"/>
                </a:solidFill>
                <a:latin typeface="Default"/>
              </a:rPr>
              <a:t>the</a:t>
            </a:r>
            <a:r>
              <a:rPr lang="en-US" altLang="en-US" dirty="0">
                <a:solidFill>
                  <a:srgbClr val="FFFFFF"/>
                </a:solidFill>
                <a:latin typeface="Default"/>
              </a:rPr>
              <a:t> Lord.</a:t>
            </a:r>
            <a:r>
              <a:rPr lang="en-US" altLang="en-US" dirty="0">
                <a:solidFill>
                  <a:srgbClr val="FFFFFF"/>
                </a:solidFill>
              </a:rPr>
              <a:t> </a:t>
            </a:r>
            <a:br>
              <a:rPr lang="en-US" altLang="en-US" dirty="0">
                <a:solidFill>
                  <a:srgbClr val="FFFFFF"/>
                </a:solidFill>
              </a:rPr>
            </a:br>
            <a:endParaRPr lang="en-US" altLang="en-US" dirty="0">
              <a:solidFill>
                <a:srgbClr val="FFFFFF"/>
              </a:solidFill>
            </a:endParaRPr>
          </a:p>
        </p:txBody>
      </p:sp>
    </p:spTree>
    <p:extLst>
      <p:ext uri="{BB962C8B-B14F-4D97-AF65-F5344CB8AC3E}">
        <p14:creationId xmlns:p14="http://schemas.microsoft.com/office/powerpoint/2010/main" val="2761217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95302"/>
                                        </p:tgtEl>
                                        <p:attrNameLst>
                                          <p:attrName>style.visibility</p:attrName>
                                        </p:attrNameLst>
                                      </p:cBhvr>
                                      <p:to>
                                        <p:strVal val="visible"/>
                                      </p:to>
                                    </p:set>
                                    <p:animEffect transition="in" filter="dissolve">
                                      <p:cBhvr>
                                        <p:cTn id="7" dur="500"/>
                                        <p:tgtEl>
                                          <p:spTgt spid="695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302"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1219200"/>
            <a:ext cx="9144000" cy="563880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696323" name="Rectangle 3"/>
          <p:cNvSpPr>
            <a:spLocks noGrp="1" noChangeArrowheads="1"/>
          </p:cNvSpPr>
          <p:nvPr>
            <p:ph type="title"/>
          </p:nvPr>
        </p:nvSpPr>
        <p:spPr>
          <a:xfrm>
            <a:off x="685800" y="76200"/>
            <a:ext cx="8001000" cy="1143000"/>
          </a:xfrm>
        </p:spPr>
        <p:txBody>
          <a:bodyPr/>
          <a:lstStyle/>
          <a:p>
            <a:pPr eaLnBrk="1" hangingPunct="1">
              <a:defRPr/>
            </a:pPr>
            <a:r>
              <a:rPr lang="en-US" smtClean="0"/>
              <a:t>Zephaniah Message – Zeph 1:2-3</a:t>
            </a:r>
          </a:p>
        </p:txBody>
      </p:sp>
      <p:sp>
        <p:nvSpPr>
          <p:cNvPr id="53252" name="Text Box 4"/>
          <p:cNvSpPr txBox="1">
            <a:spLocks noChangeArrowheads="1"/>
          </p:cNvSpPr>
          <p:nvPr/>
        </p:nvSpPr>
        <p:spPr bwMode="auto">
          <a:xfrm>
            <a:off x="1470025" y="20415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53253" name="Text Box 5"/>
          <p:cNvSpPr txBox="1">
            <a:spLocks noChangeArrowheads="1"/>
          </p:cNvSpPr>
          <p:nvPr/>
        </p:nvSpPr>
        <p:spPr bwMode="auto">
          <a:xfrm>
            <a:off x="514350" y="1247775"/>
            <a:ext cx="8001000" cy="466725"/>
          </a:xfrm>
          <a:prstGeom prst="rect">
            <a:avLst/>
          </a:prstGeom>
          <a:solidFill>
            <a:schemeClr val="tx1"/>
          </a:solidFill>
          <a:ln w="9525">
            <a:solidFill>
              <a:srgbClr val="FFFF00"/>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b="1">
                <a:solidFill>
                  <a:srgbClr val="FFFFFF"/>
                </a:solidFill>
              </a:rPr>
              <a:t>Who was the judgment directed against?</a:t>
            </a:r>
            <a:endParaRPr lang="en-US" altLang="en-US">
              <a:solidFill>
                <a:srgbClr val="FFFFFF"/>
              </a:solidFill>
            </a:endParaRPr>
          </a:p>
        </p:txBody>
      </p:sp>
      <p:sp>
        <p:nvSpPr>
          <p:cNvPr id="696326" name="Text Box 6"/>
          <p:cNvSpPr txBox="1">
            <a:spLocks noChangeArrowheads="1"/>
          </p:cNvSpPr>
          <p:nvPr/>
        </p:nvSpPr>
        <p:spPr bwMode="auto">
          <a:xfrm>
            <a:off x="503238" y="1722438"/>
            <a:ext cx="8172450" cy="50165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sz="2000" b="1">
                <a:solidFill>
                  <a:srgbClr val="FFFFFF"/>
                </a:solidFill>
              </a:rPr>
              <a:t>Zephaniah 1</a:t>
            </a:r>
          </a:p>
          <a:p>
            <a:pPr eaLnBrk="1" fontAlgn="base" hangingPunct="1">
              <a:spcBef>
                <a:spcPct val="50000"/>
              </a:spcBef>
              <a:spcAft>
                <a:spcPct val="0"/>
              </a:spcAft>
            </a:pPr>
            <a:r>
              <a:rPr lang="en-US" altLang="en-US" sz="2000" b="1">
                <a:solidFill>
                  <a:srgbClr val="FFFFFF"/>
                </a:solidFill>
              </a:rPr>
              <a:t> </a:t>
            </a:r>
            <a:r>
              <a:rPr lang="en-US" altLang="en-US" sz="2000" b="1" baseline="30000">
                <a:solidFill>
                  <a:srgbClr val="FFFFFF"/>
                </a:solidFill>
                <a:latin typeface="Default"/>
              </a:rPr>
              <a:t>4</a:t>
            </a:r>
            <a:r>
              <a:rPr lang="en-US" altLang="en-US" sz="2000" b="1">
                <a:solidFill>
                  <a:srgbClr val="FFFFFF"/>
                </a:solidFill>
                <a:latin typeface="Default"/>
              </a:rPr>
              <a:t>    “I will stretch out my hand </a:t>
            </a:r>
            <a:r>
              <a:rPr lang="en-US" altLang="en-US" sz="2000" b="1" u="sng">
                <a:solidFill>
                  <a:srgbClr val="FFFF00"/>
                </a:solidFill>
                <a:latin typeface="Default"/>
              </a:rPr>
              <a:t>against Judah</a:t>
            </a:r>
            <a:r>
              <a:rPr lang="en-US" altLang="en-US" sz="2000" b="1">
                <a:solidFill>
                  <a:srgbClr val="FFFFFF"/>
                </a:solidFill>
                <a:latin typeface="Default"/>
              </a:rPr>
              <a:t> and </a:t>
            </a:r>
            <a:r>
              <a:rPr lang="en-US" altLang="en-US" sz="2000" b="1" u="sng">
                <a:solidFill>
                  <a:srgbClr val="FFFF00"/>
                </a:solidFill>
                <a:latin typeface="Default"/>
              </a:rPr>
              <a:t>against</a:t>
            </a:r>
            <a:r>
              <a:rPr lang="en-US" altLang="en-US" sz="2000" b="1">
                <a:solidFill>
                  <a:srgbClr val="FFFFFF"/>
                </a:solidFill>
                <a:latin typeface="Default"/>
              </a:rPr>
              <a:t> </a:t>
            </a:r>
            <a:r>
              <a:rPr lang="en-US" altLang="en-US" sz="2000" b="1" u="sng">
                <a:solidFill>
                  <a:srgbClr val="FFFF00"/>
                </a:solidFill>
                <a:latin typeface="Default"/>
              </a:rPr>
              <a:t>all the inhabitants of Jerusalem</a:t>
            </a:r>
            <a:r>
              <a:rPr lang="en-US" altLang="en-US" sz="2000" b="1">
                <a:solidFill>
                  <a:srgbClr val="FFFFFF"/>
                </a:solidFill>
                <a:latin typeface="Default"/>
              </a:rPr>
              <a:t>;</a:t>
            </a:r>
            <a:r>
              <a:rPr lang="en-US" altLang="en-US" sz="2000" b="1">
                <a:solidFill>
                  <a:srgbClr val="FFFFFF"/>
                </a:solidFill>
              </a:rPr>
              <a:t> </a:t>
            </a:r>
            <a:r>
              <a:rPr lang="en-US" altLang="en-US" sz="2000" b="1">
                <a:solidFill>
                  <a:srgbClr val="FFFFFF"/>
                </a:solidFill>
                <a:latin typeface="Default"/>
              </a:rPr>
              <a:t>    </a:t>
            </a:r>
          </a:p>
          <a:p>
            <a:pPr eaLnBrk="1" fontAlgn="base" hangingPunct="1">
              <a:spcBef>
                <a:spcPct val="50000"/>
              </a:spcBef>
              <a:spcAft>
                <a:spcPct val="0"/>
              </a:spcAft>
            </a:pPr>
            <a:r>
              <a:rPr lang="en-US" altLang="en-US" sz="2000" b="1">
                <a:solidFill>
                  <a:srgbClr val="FFFFFF"/>
                </a:solidFill>
                <a:latin typeface="Default"/>
              </a:rPr>
              <a:t>and I will cut off from this place the </a:t>
            </a:r>
            <a:r>
              <a:rPr lang="en-US" altLang="en-US" sz="2000" b="1" u="sng">
                <a:solidFill>
                  <a:srgbClr val="FFFF00"/>
                </a:solidFill>
                <a:latin typeface="Default"/>
              </a:rPr>
              <a:t>remnant of Baal</a:t>
            </a:r>
            <a:r>
              <a:rPr lang="en-US" altLang="en-US" sz="2000" b="1">
                <a:solidFill>
                  <a:srgbClr val="FFFFFF"/>
                </a:solidFill>
              </a:rPr>
              <a:t> </a:t>
            </a:r>
            <a:r>
              <a:rPr lang="en-US" altLang="en-US" sz="2000" b="1">
                <a:solidFill>
                  <a:srgbClr val="FFFFFF"/>
                </a:solidFill>
                <a:latin typeface="Default"/>
              </a:rPr>
              <a:t>    </a:t>
            </a:r>
          </a:p>
          <a:p>
            <a:pPr eaLnBrk="1" fontAlgn="base" hangingPunct="1">
              <a:spcBef>
                <a:spcPct val="50000"/>
              </a:spcBef>
              <a:spcAft>
                <a:spcPct val="0"/>
              </a:spcAft>
            </a:pPr>
            <a:r>
              <a:rPr lang="en-US" altLang="en-US" sz="2000" b="1">
                <a:solidFill>
                  <a:srgbClr val="FFFFFF"/>
                </a:solidFill>
                <a:latin typeface="Default"/>
              </a:rPr>
              <a:t>and the name of the </a:t>
            </a:r>
            <a:r>
              <a:rPr lang="en-US" altLang="en-US" sz="2000" b="1" u="sng">
                <a:solidFill>
                  <a:srgbClr val="FFFF00"/>
                </a:solidFill>
                <a:latin typeface="Default"/>
              </a:rPr>
              <a:t>idolatrous priests</a:t>
            </a:r>
            <a:r>
              <a:rPr lang="en-US" altLang="en-US" sz="2000" b="1">
                <a:solidFill>
                  <a:srgbClr val="FFFFFF"/>
                </a:solidFill>
                <a:latin typeface="Default"/>
              </a:rPr>
              <a:t> along with the priests,</a:t>
            </a:r>
          </a:p>
          <a:p>
            <a:pPr eaLnBrk="1" fontAlgn="base" hangingPunct="1">
              <a:spcBef>
                <a:spcPct val="50000"/>
              </a:spcBef>
              <a:spcAft>
                <a:spcPct val="0"/>
              </a:spcAft>
            </a:pPr>
            <a:r>
              <a:rPr lang="en-US" altLang="en-US" sz="2000" b="1">
                <a:solidFill>
                  <a:srgbClr val="FFFFFF"/>
                </a:solidFill>
              </a:rPr>
              <a:t> </a:t>
            </a:r>
            <a:r>
              <a:rPr lang="en-US" altLang="en-US" sz="2000" b="1" baseline="30000">
                <a:solidFill>
                  <a:srgbClr val="FFFFFF"/>
                </a:solidFill>
                <a:latin typeface="Default"/>
              </a:rPr>
              <a:t>5</a:t>
            </a:r>
            <a:r>
              <a:rPr lang="en-US" altLang="en-US" sz="2000" b="1">
                <a:solidFill>
                  <a:srgbClr val="FFFFFF"/>
                </a:solidFill>
                <a:latin typeface="Default"/>
              </a:rPr>
              <a:t>    </a:t>
            </a:r>
            <a:r>
              <a:rPr lang="en-US" altLang="en-US" sz="2000" b="1" u="sng">
                <a:solidFill>
                  <a:srgbClr val="FFFF00"/>
                </a:solidFill>
                <a:latin typeface="Default"/>
              </a:rPr>
              <a:t>those</a:t>
            </a:r>
            <a:r>
              <a:rPr lang="en-US" altLang="en-US" sz="2000" b="1">
                <a:solidFill>
                  <a:srgbClr val="FFFFFF"/>
                </a:solidFill>
                <a:latin typeface="Default"/>
              </a:rPr>
              <a:t> </a:t>
            </a:r>
            <a:r>
              <a:rPr lang="en-US" altLang="en-US" sz="2000" b="1" u="sng">
                <a:solidFill>
                  <a:srgbClr val="FFFF00"/>
                </a:solidFill>
                <a:latin typeface="Default"/>
              </a:rPr>
              <a:t>who bow down</a:t>
            </a:r>
            <a:r>
              <a:rPr lang="en-US" altLang="en-US" sz="2000" b="1">
                <a:solidFill>
                  <a:srgbClr val="FFFFFF"/>
                </a:solidFill>
                <a:latin typeface="Default"/>
              </a:rPr>
              <a:t> on the roofs</a:t>
            </a:r>
            <a:r>
              <a:rPr lang="en-US" altLang="en-US" sz="2000" b="1">
                <a:solidFill>
                  <a:srgbClr val="FFFFFF"/>
                </a:solidFill>
              </a:rPr>
              <a:t> </a:t>
            </a:r>
            <a:r>
              <a:rPr lang="en-US" altLang="en-US" sz="2000" b="1">
                <a:solidFill>
                  <a:srgbClr val="FFFFFF"/>
                </a:solidFill>
                <a:latin typeface="Default"/>
              </a:rPr>
              <a:t>to </a:t>
            </a:r>
            <a:r>
              <a:rPr lang="en-US" altLang="en-US" sz="2000" b="1" u="sng">
                <a:solidFill>
                  <a:srgbClr val="FFFF00"/>
                </a:solidFill>
                <a:latin typeface="Default"/>
              </a:rPr>
              <a:t>the host of the heavens</a:t>
            </a:r>
            <a:r>
              <a:rPr lang="en-US" altLang="en-US" sz="2000" b="1">
                <a:solidFill>
                  <a:srgbClr val="FFFFFF"/>
                </a:solidFill>
                <a:latin typeface="Default"/>
              </a:rPr>
              <a:t>,</a:t>
            </a:r>
            <a:r>
              <a:rPr lang="en-US" altLang="en-US" sz="2000" b="1">
                <a:solidFill>
                  <a:srgbClr val="FFFFFF"/>
                </a:solidFill>
              </a:rPr>
              <a:t> </a:t>
            </a:r>
            <a:r>
              <a:rPr lang="en-US" altLang="en-US" sz="2000" b="1">
                <a:solidFill>
                  <a:srgbClr val="FFFFFF"/>
                </a:solidFill>
                <a:latin typeface="Default"/>
              </a:rPr>
              <a:t>    </a:t>
            </a:r>
          </a:p>
          <a:p>
            <a:pPr eaLnBrk="1" fontAlgn="base" hangingPunct="1">
              <a:spcBef>
                <a:spcPct val="50000"/>
              </a:spcBef>
              <a:spcAft>
                <a:spcPct val="0"/>
              </a:spcAft>
            </a:pPr>
            <a:r>
              <a:rPr lang="en-US" altLang="en-US" sz="2000" b="1" u="sng">
                <a:solidFill>
                  <a:srgbClr val="FFFF00"/>
                </a:solidFill>
                <a:latin typeface="Default"/>
              </a:rPr>
              <a:t>those who bow down</a:t>
            </a:r>
            <a:r>
              <a:rPr lang="en-US" altLang="en-US" sz="2000" b="1">
                <a:solidFill>
                  <a:srgbClr val="FFFFFF"/>
                </a:solidFill>
                <a:latin typeface="Default"/>
              </a:rPr>
              <a:t> and swear to the Lord</a:t>
            </a:r>
            <a:r>
              <a:rPr lang="en-US" altLang="en-US" sz="2000" b="1">
                <a:solidFill>
                  <a:srgbClr val="FFFFFF"/>
                </a:solidFill>
              </a:rPr>
              <a:t> </a:t>
            </a:r>
            <a:r>
              <a:rPr lang="en-US" altLang="en-US" sz="2000" b="1">
                <a:solidFill>
                  <a:srgbClr val="FFFFFF"/>
                </a:solidFill>
                <a:latin typeface="Default"/>
              </a:rPr>
              <a:t>and </a:t>
            </a:r>
            <a:r>
              <a:rPr lang="en-US" altLang="en-US" sz="2000" b="1" u="sng">
                <a:solidFill>
                  <a:srgbClr val="FFFF00"/>
                </a:solidFill>
                <a:latin typeface="Default"/>
              </a:rPr>
              <a:t>yet swear by Milcom</a:t>
            </a:r>
            <a:r>
              <a:rPr lang="en-US" altLang="en-US" sz="2000" b="1">
                <a:solidFill>
                  <a:srgbClr val="FFFFFF"/>
                </a:solidFill>
                <a:latin typeface="Default"/>
              </a:rPr>
              <a:t>,</a:t>
            </a:r>
            <a:r>
              <a:rPr lang="en-US" altLang="en-US" sz="2000" b="1">
                <a:solidFill>
                  <a:srgbClr val="FFFFFF"/>
                </a:solidFill>
              </a:rPr>
              <a:t> </a:t>
            </a:r>
          </a:p>
          <a:p>
            <a:pPr eaLnBrk="1" fontAlgn="base" hangingPunct="1">
              <a:spcBef>
                <a:spcPct val="50000"/>
              </a:spcBef>
              <a:spcAft>
                <a:spcPct val="0"/>
              </a:spcAft>
            </a:pPr>
            <a:r>
              <a:rPr lang="en-US" altLang="en-US" sz="2000" b="1" baseline="30000">
                <a:solidFill>
                  <a:srgbClr val="FFFFFF"/>
                </a:solidFill>
                <a:latin typeface="Default"/>
              </a:rPr>
              <a:t>6</a:t>
            </a:r>
            <a:r>
              <a:rPr lang="en-US" altLang="en-US" sz="2000" b="1">
                <a:solidFill>
                  <a:srgbClr val="FFFFFF"/>
                </a:solidFill>
                <a:latin typeface="Default"/>
              </a:rPr>
              <a:t>    </a:t>
            </a:r>
            <a:r>
              <a:rPr lang="en-US" altLang="en-US" sz="2000" b="1" u="sng">
                <a:solidFill>
                  <a:srgbClr val="FFFF00"/>
                </a:solidFill>
                <a:latin typeface="Default"/>
              </a:rPr>
              <a:t>those who have turned back from following the Lord</a:t>
            </a:r>
            <a:r>
              <a:rPr lang="en-US" altLang="en-US" sz="2000" b="1">
                <a:solidFill>
                  <a:srgbClr val="FFFFFF"/>
                </a:solidFill>
                <a:latin typeface="Default"/>
              </a:rPr>
              <a:t>, who do not seek the Lord or inquire of him.”</a:t>
            </a:r>
            <a:r>
              <a:rPr lang="en-US" altLang="en-US" sz="2000" b="1">
                <a:solidFill>
                  <a:srgbClr val="FFFFFF"/>
                </a:solidFill>
              </a:rPr>
              <a:t> </a:t>
            </a:r>
            <a:br>
              <a:rPr lang="en-US" altLang="en-US" sz="2000" b="1">
                <a:solidFill>
                  <a:srgbClr val="FFFFFF"/>
                </a:solidFill>
              </a:rPr>
            </a:br>
            <a:r>
              <a:rPr lang="en-US" altLang="en-US" sz="2000" b="1">
                <a:solidFill>
                  <a:srgbClr val="FFFFFF"/>
                </a:solidFill>
              </a:rPr>
              <a:t/>
            </a:r>
            <a:br>
              <a:rPr lang="en-US" altLang="en-US" sz="2000" b="1">
                <a:solidFill>
                  <a:srgbClr val="FFFFFF"/>
                </a:solidFill>
              </a:rPr>
            </a:br>
            <a:endParaRPr lang="en-US" altLang="en-US" sz="2000">
              <a:solidFill>
                <a:srgbClr val="FFFFFF"/>
              </a:solidFill>
            </a:endParaRPr>
          </a:p>
        </p:txBody>
      </p:sp>
      <p:sp>
        <p:nvSpPr>
          <p:cNvPr id="696327" name="Text Box 7"/>
          <p:cNvSpPr txBox="1">
            <a:spLocks noChangeArrowheads="1"/>
          </p:cNvSpPr>
          <p:nvPr/>
        </p:nvSpPr>
        <p:spPr bwMode="auto">
          <a:xfrm>
            <a:off x="742950" y="6086475"/>
            <a:ext cx="61531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sz="1600">
                <a:solidFill>
                  <a:srgbClr val="66FFFF"/>
                </a:solidFill>
                <a:latin typeface="Tempus Sans ITC" pitchFamily="82" charset="0"/>
              </a:rPr>
              <a:t>Milcom</a:t>
            </a:r>
            <a:r>
              <a:rPr lang="en-US" altLang="en-US" sz="1600">
                <a:solidFill>
                  <a:srgbClr val="FFFFFF"/>
                </a:solidFill>
                <a:latin typeface="Tempus Sans ITC" pitchFamily="82" charset="0"/>
              </a:rPr>
              <a:t> a god of the Ammonites (compare NIV “Molech”)  that is mentioned in Jeremiah 49:1-6</a:t>
            </a:r>
          </a:p>
        </p:txBody>
      </p:sp>
    </p:spTree>
    <p:extLst>
      <p:ext uri="{BB962C8B-B14F-4D97-AF65-F5344CB8AC3E}">
        <p14:creationId xmlns:p14="http://schemas.microsoft.com/office/powerpoint/2010/main" val="7936210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96326"/>
                                        </p:tgtEl>
                                        <p:attrNameLst>
                                          <p:attrName>style.visibility</p:attrName>
                                        </p:attrNameLst>
                                      </p:cBhvr>
                                      <p:to>
                                        <p:strVal val="visible"/>
                                      </p:to>
                                    </p:set>
                                    <p:animEffect transition="in" filter="checkerboard(across)">
                                      <p:cBhvr>
                                        <p:cTn id="7" dur="500"/>
                                        <p:tgtEl>
                                          <p:spTgt spid="696326"/>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696327"/>
                                        </p:tgtEl>
                                        <p:attrNameLst>
                                          <p:attrName>style.visibility</p:attrName>
                                        </p:attrNameLst>
                                      </p:cBhvr>
                                      <p:to>
                                        <p:strVal val="visible"/>
                                      </p:to>
                                    </p:set>
                                    <p:animEffect transition="in" filter="checkerboard(across)">
                                      <p:cBhvr>
                                        <p:cTn id="11" dur="500"/>
                                        <p:tgtEl>
                                          <p:spTgt spid="696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26" grpId="0" animBg="1" autoUpdateAnimBg="0"/>
      <p:bldP spid="696327"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0" y="647700"/>
            <a:ext cx="9144000" cy="621030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699395" name="Rectangle 3"/>
          <p:cNvSpPr>
            <a:spLocks noGrp="1" noChangeArrowheads="1"/>
          </p:cNvSpPr>
          <p:nvPr>
            <p:ph type="title"/>
          </p:nvPr>
        </p:nvSpPr>
        <p:spPr>
          <a:xfrm>
            <a:off x="0" y="0"/>
            <a:ext cx="9144000" cy="666750"/>
          </a:xfrm>
          <a:solidFill>
            <a:schemeClr val="tx1"/>
          </a:solidFill>
        </p:spPr>
        <p:txBody>
          <a:bodyPr/>
          <a:lstStyle/>
          <a:p>
            <a:pPr eaLnBrk="1" hangingPunct="1">
              <a:defRPr/>
            </a:pPr>
            <a:r>
              <a:rPr lang="en-US" sz="3600" smtClean="0">
                <a:effectLst>
                  <a:outerShdw blurRad="38100" dist="38100" dir="2700000" algn="tl">
                    <a:srgbClr val="FFFFFF"/>
                  </a:outerShdw>
                </a:effectLst>
              </a:rPr>
              <a:t>Zephaniah Message – Zeph 3:6-7</a:t>
            </a:r>
          </a:p>
        </p:txBody>
      </p:sp>
      <p:sp>
        <p:nvSpPr>
          <p:cNvPr id="54276" name="Text Box 4"/>
          <p:cNvSpPr txBox="1">
            <a:spLocks noChangeArrowheads="1"/>
          </p:cNvSpPr>
          <p:nvPr/>
        </p:nvSpPr>
        <p:spPr bwMode="auto">
          <a:xfrm>
            <a:off x="1470025" y="14700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54277" name="Text Box 5"/>
          <p:cNvSpPr txBox="1">
            <a:spLocks noChangeArrowheads="1"/>
          </p:cNvSpPr>
          <p:nvPr/>
        </p:nvSpPr>
        <p:spPr bwMode="auto">
          <a:xfrm>
            <a:off x="285750" y="742950"/>
            <a:ext cx="8001000" cy="466725"/>
          </a:xfrm>
          <a:prstGeom prst="rect">
            <a:avLst/>
          </a:prstGeom>
          <a:solidFill>
            <a:schemeClr val="tx1"/>
          </a:solidFill>
          <a:ln w="9525">
            <a:solidFill>
              <a:srgbClr val="FFFF00"/>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b="1">
                <a:solidFill>
                  <a:srgbClr val="FFFFFF"/>
                </a:solidFill>
              </a:rPr>
              <a:t>Example of God’s Judgment on Nations</a:t>
            </a:r>
            <a:endParaRPr lang="en-US" altLang="en-US">
              <a:solidFill>
                <a:srgbClr val="FFFFFF"/>
              </a:solidFill>
            </a:endParaRPr>
          </a:p>
        </p:txBody>
      </p:sp>
      <p:sp>
        <p:nvSpPr>
          <p:cNvPr id="699398" name="Text Box 6"/>
          <p:cNvSpPr txBox="1">
            <a:spLocks noChangeArrowheads="1"/>
          </p:cNvSpPr>
          <p:nvPr/>
        </p:nvSpPr>
        <p:spPr bwMode="auto">
          <a:xfrm>
            <a:off x="228600" y="1282700"/>
            <a:ext cx="8915400" cy="240065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sz="2000" b="1" dirty="0">
                <a:solidFill>
                  <a:srgbClr val="FFFFFF"/>
                </a:solidFill>
              </a:rPr>
              <a:t>Zephaniah 3  </a:t>
            </a:r>
            <a:r>
              <a:rPr lang="en-US" altLang="en-US" sz="2000" b="1" baseline="30000" dirty="0">
                <a:solidFill>
                  <a:srgbClr val="FFFFFF"/>
                </a:solidFill>
                <a:latin typeface="Default"/>
              </a:rPr>
              <a:t>6</a:t>
            </a:r>
            <a:r>
              <a:rPr lang="en-US" altLang="en-US" sz="2000" b="1" dirty="0">
                <a:solidFill>
                  <a:srgbClr val="FFFFFF"/>
                </a:solidFill>
                <a:latin typeface="Default"/>
              </a:rPr>
              <a:t>    “I have cut off nations;</a:t>
            </a:r>
            <a:r>
              <a:rPr lang="en-US" altLang="en-US" sz="2000" b="1" dirty="0">
                <a:solidFill>
                  <a:srgbClr val="FFFFFF"/>
                </a:solidFill>
              </a:rPr>
              <a:t> </a:t>
            </a:r>
            <a:r>
              <a:rPr lang="en-US" altLang="en-US" sz="2000" b="1" dirty="0">
                <a:solidFill>
                  <a:srgbClr val="FFFFFF"/>
                </a:solidFill>
                <a:latin typeface="Default"/>
              </a:rPr>
              <a:t>their battlements are in ruins;</a:t>
            </a:r>
            <a:r>
              <a:rPr lang="en-US" altLang="en-US" sz="2000" b="1" dirty="0">
                <a:solidFill>
                  <a:srgbClr val="FFFFFF"/>
                </a:solidFill>
              </a:rPr>
              <a:t> </a:t>
            </a:r>
            <a:r>
              <a:rPr lang="en-US" altLang="en-US" sz="2000" b="1" dirty="0">
                <a:solidFill>
                  <a:srgbClr val="FFFFFF"/>
                </a:solidFill>
                <a:latin typeface="Default"/>
              </a:rPr>
              <a:t>   </a:t>
            </a:r>
          </a:p>
          <a:p>
            <a:pPr marL="1776413" indent="-1776413" eaLnBrk="1" fontAlgn="base" hangingPunct="1">
              <a:spcBef>
                <a:spcPct val="50000"/>
              </a:spcBef>
              <a:spcAft>
                <a:spcPct val="0"/>
              </a:spcAft>
            </a:pPr>
            <a:r>
              <a:rPr lang="en-US" altLang="en-US" sz="2000" b="1" dirty="0">
                <a:solidFill>
                  <a:srgbClr val="FFFFFF"/>
                </a:solidFill>
                <a:latin typeface="Default"/>
              </a:rPr>
              <a:t> 		I have laid waste their streets</a:t>
            </a:r>
            <a:r>
              <a:rPr lang="en-US" altLang="en-US" sz="2000" b="1" dirty="0">
                <a:solidFill>
                  <a:srgbClr val="FFFFFF"/>
                </a:solidFill>
              </a:rPr>
              <a:t> </a:t>
            </a:r>
            <a:r>
              <a:rPr lang="en-US" altLang="en-US" sz="2000" b="1" dirty="0">
                <a:solidFill>
                  <a:srgbClr val="FFFFFF"/>
                </a:solidFill>
                <a:latin typeface="Default"/>
              </a:rPr>
              <a:t> so that no one walks in them;</a:t>
            </a:r>
            <a:r>
              <a:rPr lang="en-US" altLang="en-US" sz="2000" b="1" dirty="0">
                <a:solidFill>
                  <a:srgbClr val="FFFFFF"/>
                </a:solidFill>
              </a:rPr>
              <a:t> </a:t>
            </a:r>
            <a:r>
              <a:rPr lang="en-US" altLang="en-US" sz="2000" b="1" dirty="0" smtClean="0">
                <a:solidFill>
                  <a:srgbClr val="FFFFFF"/>
                </a:solidFill>
                <a:latin typeface="Default"/>
              </a:rPr>
              <a:t>their </a:t>
            </a:r>
            <a:r>
              <a:rPr lang="en-US" altLang="en-US" sz="2000" b="1" dirty="0">
                <a:solidFill>
                  <a:srgbClr val="FFFFFF"/>
                </a:solidFill>
                <a:latin typeface="Default"/>
              </a:rPr>
              <a:t>cities have been made desolate,</a:t>
            </a:r>
            <a:r>
              <a:rPr lang="en-US" altLang="en-US" sz="2000" b="1" dirty="0">
                <a:solidFill>
                  <a:srgbClr val="FFFFFF"/>
                </a:solidFill>
              </a:rPr>
              <a:t> </a:t>
            </a:r>
            <a:r>
              <a:rPr lang="en-US" altLang="en-US" sz="2000" b="1" dirty="0">
                <a:solidFill>
                  <a:srgbClr val="FFFFFF"/>
                </a:solidFill>
                <a:latin typeface="Default"/>
              </a:rPr>
              <a:t>    		</a:t>
            </a:r>
            <a:r>
              <a:rPr lang="en-US" altLang="en-US" sz="2000" b="1" dirty="0" smtClean="0">
                <a:solidFill>
                  <a:srgbClr val="FFFFFF"/>
                </a:solidFill>
                <a:latin typeface="Default"/>
              </a:rPr>
              <a:t>without </a:t>
            </a:r>
            <a:r>
              <a:rPr lang="en-US" altLang="en-US" sz="2000" b="1" dirty="0">
                <a:solidFill>
                  <a:srgbClr val="FFFFFF"/>
                </a:solidFill>
                <a:latin typeface="Default"/>
              </a:rPr>
              <a:t>a man, without an inhabitant.</a:t>
            </a:r>
            <a:r>
              <a:rPr lang="en-US" altLang="en-US" sz="2000" b="1" dirty="0">
                <a:solidFill>
                  <a:srgbClr val="FFFFFF"/>
                </a:solidFill>
              </a:rPr>
              <a:t> </a:t>
            </a:r>
            <a:br>
              <a:rPr lang="en-US" altLang="en-US" sz="2000" b="1" dirty="0">
                <a:solidFill>
                  <a:srgbClr val="FFFFFF"/>
                </a:solidFill>
              </a:rPr>
            </a:br>
            <a:r>
              <a:rPr lang="en-US" altLang="en-US" sz="2000" b="1" dirty="0">
                <a:solidFill>
                  <a:srgbClr val="FFFFFF"/>
                </a:solidFill>
              </a:rPr>
              <a:t/>
            </a:r>
            <a:br>
              <a:rPr lang="en-US" altLang="en-US" sz="2000" b="1" dirty="0">
                <a:solidFill>
                  <a:srgbClr val="FFFFFF"/>
                </a:solidFill>
              </a:rPr>
            </a:br>
            <a:r>
              <a:rPr lang="en-US" altLang="en-US" sz="2000" b="1" dirty="0">
                <a:solidFill>
                  <a:srgbClr val="FFFFFF"/>
                </a:solidFill>
              </a:rPr>
              <a:t/>
            </a:r>
            <a:br>
              <a:rPr lang="en-US" altLang="en-US" sz="2000" b="1" dirty="0">
                <a:solidFill>
                  <a:srgbClr val="FFFFFF"/>
                </a:solidFill>
              </a:rPr>
            </a:br>
            <a:endParaRPr lang="en-US" altLang="en-US" sz="2000" b="1" dirty="0">
              <a:solidFill>
                <a:srgbClr val="FFFFFF"/>
              </a:solidFill>
            </a:endParaRPr>
          </a:p>
        </p:txBody>
      </p:sp>
      <p:sp>
        <p:nvSpPr>
          <p:cNvPr id="699401" name="Text Box 9"/>
          <p:cNvSpPr txBox="1">
            <a:spLocks noChangeArrowheads="1"/>
          </p:cNvSpPr>
          <p:nvPr/>
        </p:nvSpPr>
        <p:spPr bwMode="auto">
          <a:xfrm>
            <a:off x="266700" y="3321050"/>
            <a:ext cx="8915400" cy="1463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sz="2000" b="1" dirty="0">
                <a:solidFill>
                  <a:srgbClr val="FFFFFF"/>
                </a:solidFill>
                <a:latin typeface="Default"/>
              </a:rPr>
              <a:t>Zephaniah 3</a:t>
            </a:r>
          </a:p>
          <a:p>
            <a:pPr marL="862013" indent="-862013" eaLnBrk="1" fontAlgn="base" hangingPunct="1">
              <a:spcBef>
                <a:spcPct val="50000"/>
              </a:spcBef>
              <a:spcAft>
                <a:spcPct val="0"/>
              </a:spcAft>
            </a:pPr>
            <a:r>
              <a:rPr lang="en-US" altLang="en-US" sz="2000" b="1" dirty="0">
                <a:solidFill>
                  <a:srgbClr val="FFFFFF"/>
                </a:solidFill>
                <a:latin typeface="Default"/>
              </a:rPr>
              <a:t> </a:t>
            </a:r>
            <a:r>
              <a:rPr lang="en-US" altLang="en-US" sz="2000" b="1" baseline="30000" dirty="0">
                <a:solidFill>
                  <a:srgbClr val="FFFFFF"/>
                </a:solidFill>
                <a:latin typeface="Default"/>
              </a:rPr>
              <a:t>7</a:t>
            </a:r>
            <a:r>
              <a:rPr lang="en-US" altLang="en-US" sz="2000" b="1" dirty="0">
                <a:solidFill>
                  <a:srgbClr val="FFFFFF"/>
                </a:solidFill>
                <a:latin typeface="Default"/>
              </a:rPr>
              <a:t>    I said, ‘Surely you will fear me; you will accept correction.    	</a:t>
            </a:r>
            <a:r>
              <a:rPr lang="en-US" altLang="en-US" sz="2000" b="1" dirty="0" smtClean="0">
                <a:solidFill>
                  <a:srgbClr val="FFFFFF"/>
                </a:solidFill>
                <a:latin typeface="Default"/>
              </a:rPr>
              <a:t>Then </a:t>
            </a:r>
            <a:r>
              <a:rPr lang="en-US" altLang="en-US" sz="2000" b="1" dirty="0">
                <a:solidFill>
                  <a:srgbClr val="FFFFFF"/>
                </a:solidFill>
                <a:latin typeface="Default"/>
              </a:rPr>
              <a:t>your dwelling would not be cut off according to all that I </a:t>
            </a:r>
            <a:r>
              <a:rPr lang="en-US" altLang="en-US" sz="2000" b="1" dirty="0" smtClean="0">
                <a:solidFill>
                  <a:srgbClr val="FFFFFF"/>
                </a:solidFill>
                <a:latin typeface="Default"/>
              </a:rPr>
              <a:t>   have appointed </a:t>
            </a:r>
            <a:r>
              <a:rPr lang="en-US" altLang="en-US" sz="2000" b="1" dirty="0">
                <a:solidFill>
                  <a:srgbClr val="FFFFFF"/>
                </a:solidFill>
                <a:latin typeface="Default"/>
              </a:rPr>
              <a:t>against you.”     </a:t>
            </a:r>
            <a:endParaRPr lang="en-US" altLang="en-US" sz="2000" b="1" dirty="0">
              <a:solidFill>
                <a:srgbClr val="FFFFFF"/>
              </a:solidFill>
            </a:endParaRPr>
          </a:p>
        </p:txBody>
      </p:sp>
      <p:sp>
        <p:nvSpPr>
          <p:cNvPr id="699403" name="Text Box 11"/>
          <p:cNvSpPr txBox="1">
            <a:spLocks noChangeArrowheads="1"/>
          </p:cNvSpPr>
          <p:nvPr/>
        </p:nvSpPr>
        <p:spPr bwMode="auto">
          <a:xfrm>
            <a:off x="342900" y="4781550"/>
            <a:ext cx="8001000" cy="466725"/>
          </a:xfrm>
          <a:prstGeom prst="rect">
            <a:avLst/>
          </a:prstGeom>
          <a:solidFill>
            <a:schemeClr val="tx1"/>
          </a:solidFill>
          <a:ln w="9525">
            <a:solidFill>
              <a:srgbClr val="FFFF00"/>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b="1">
                <a:solidFill>
                  <a:srgbClr val="FFFFFF"/>
                </a:solidFill>
              </a:rPr>
              <a:t>How did Judah react?</a:t>
            </a:r>
            <a:endParaRPr lang="en-US" altLang="en-US">
              <a:solidFill>
                <a:srgbClr val="FFFFFF"/>
              </a:solidFill>
            </a:endParaRPr>
          </a:p>
        </p:txBody>
      </p:sp>
      <p:sp>
        <p:nvSpPr>
          <p:cNvPr id="699402" name="Text Box 10"/>
          <p:cNvSpPr txBox="1">
            <a:spLocks noChangeArrowheads="1"/>
          </p:cNvSpPr>
          <p:nvPr/>
        </p:nvSpPr>
        <p:spPr bwMode="auto">
          <a:xfrm>
            <a:off x="228600" y="5318125"/>
            <a:ext cx="8915400" cy="1158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sz="2000" b="1">
                <a:solidFill>
                  <a:srgbClr val="FFFFFF"/>
                </a:solidFill>
                <a:latin typeface="Default"/>
              </a:rPr>
              <a:t>Zephaniah 3</a:t>
            </a:r>
          </a:p>
          <a:p>
            <a:pPr eaLnBrk="1" fontAlgn="base" hangingPunct="1">
              <a:spcBef>
                <a:spcPct val="50000"/>
              </a:spcBef>
              <a:spcAft>
                <a:spcPct val="0"/>
              </a:spcAft>
            </a:pPr>
            <a:r>
              <a:rPr lang="en-US" altLang="en-US" sz="2000" b="1">
                <a:solidFill>
                  <a:srgbClr val="FFFFFF"/>
                </a:solidFill>
                <a:latin typeface="Default"/>
              </a:rPr>
              <a:t> </a:t>
            </a:r>
            <a:r>
              <a:rPr lang="en-US" altLang="en-US" sz="2000" b="1" baseline="30000">
                <a:solidFill>
                  <a:srgbClr val="FFFFFF"/>
                </a:solidFill>
                <a:latin typeface="Default"/>
              </a:rPr>
              <a:t>7</a:t>
            </a:r>
            <a:r>
              <a:rPr lang="en-US" altLang="en-US" sz="2000" b="1">
                <a:solidFill>
                  <a:srgbClr val="FFFFFF"/>
                </a:solidFill>
                <a:latin typeface="Default"/>
              </a:rPr>
              <a:t>    …   But all the more they were eager to make all their deeds corrupt. </a:t>
            </a:r>
            <a:br>
              <a:rPr lang="en-US" altLang="en-US" sz="2000" b="1">
                <a:solidFill>
                  <a:srgbClr val="FFFFFF"/>
                </a:solidFill>
                <a:latin typeface="Default"/>
              </a:rPr>
            </a:br>
            <a:endParaRPr lang="en-US" altLang="en-US" sz="2000" b="1">
              <a:solidFill>
                <a:srgbClr val="FFFFFF"/>
              </a:solidFill>
            </a:endParaRPr>
          </a:p>
        </p:txBody>
      </p:sp>
      <p:sp>
        <p:nvSpPr>
          <p:cNvPr id="699400" name="Text Box 8"/>
          <p:cNvSpPr txBox="1">
            <a:spLocks noChangeArrowheads="1"/>
          </p:cNvSpPr>
          <p:nvPr/>
        </p:nvSpPr>
        <p:spPr bwMode="auto">
          <a:xfrm>
            <a:off x="381000" y="2781300"/>
            <a:ext cx="8001000" cy="466725"/>
          </a:xfrm>
          <a:prstGeom prst="rect">
            <a:avLst/>
          </a:prstGeom>
          <a:solidFill>
            <a:schemeClr val="tx1"/>
          </a:solidFill>
          <a:ln w="9525">
            <a:solidFill>
              <a:srgbClr val="FFFF00"/>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b="1">
                <a:solidFill>
                  <a:srgbClr val="FFFFFF"/>
                </a:solidFill>
              </a:rPr>
              <a:t>How did God hope Judah would respond to this example?</a:t>
            </a:r>
            <a:endParaRPr lang="en-US" altLang="en-US">
              <a:solidFill>
                <a:srgbClr val="FFFFFF"/>
              </a:solidFill>
            </a:endParaRPr>
          </a:p>
        </p:txBody>
      </p:sp>
    </p:spTree>
    <p:extLst>
      <p:ext uri="{BB962C8B-B14F-4D97-AF65-F5344CB8AC3E}">
        <p14:creationId xmlns:p14="http://schemas.microsoft.com/office/powerpoint/2010/main" val="3608463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99398"/>
                                        </p:tgtEl>
                                        <p:attrNameLst>
                                          <p:attrName>style.visibility</p:attrName>
                                        </p:attrNameLst>
                                      </p:cBhvr>
                                      <p:to>
                                        <p:strVal val="visible"/>
                                      </p:to>
                                    </p:set>
                                    <p:animEffect transition="in" filter="checkerboard(across)">
                                      <p:cBhvr>
                                        <p:cTn id="7" dur="500"/>
                                        <p:tgtEl>
                                          <p:spTgt spid="6993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99400"/>
                                        </p:tgtEl>
                                        <p:attrNameLst>
                                          <p:attrName>style.visibility</p:attrName>
                                        </p:attrNameLst>
                                      </p:cBhvr>
                                      <p:to>
                                        <p:strVal val="visible"/>
                                      </p:to>
                                    </p:set>
                                    <p:anim calcmode="lin" valueType="num">
                                      <p:cBhvr additive="base">
                                        <p:cTn id="12" dur="500" fill="hold"/>
                                        <p:tgtEl>
                                          <p:spTgt spid="699400"/>
                                        </p:tgtEl>
                                        <p:attrNameLst>
                                          <p:attrName>ppt_x</p:attrName>
                                        </p:attrNameLst>
                                      </p:cBhvr>
                                      <p:tavLst>
                                        <p:tav tm="0">
                                          <p:val>
                                            <p:strVal val="0-#ppt_w/2"/>
                                          </p:val>
                                        </p:tav>
                                        <p:tav tm="100000">
                                          <p:val>
                                            <p:strVal val="#ppt_x"/>
                                          </p:val>
                                        </p:tav>
                                      </p:tavLst>
                                    </p:anim>
                                    <p:anim calcmode="lin" valueType="num">
                                      <p:cBhvr additive="base">
                                        <p:cTn id="13" dur="500" fill="hold"/>
                                        <p:tgtEl>
                                          <p:spTgt spid="699400"/>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699401"/>
                                        </p:tgtEl>
                                        <p:attrNameLst>
                                          <p:attrName>style.visibility</p:attrName>
                                        </p:attrNameLst>
                                      </p:cBhvr>
                                      <p:to>
                                        <p:strVal val="visible"/>
                                      </p:to>
                                    </p:set>
                                    <p:animEffect transition="in" filter="checkerboard(across)">
                                      <p:cBhvr>
                                        <p:cTn id="18" dur="500"/>
                                        <p:tgtEl>
                                          <p:spTgt spid="69940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699403"/>
                                        </p:tgtEl>
                                        <p:attrNameLst>
                                          <p:attrName>style.visibility</p:attrName>
                                        </p:attrNameLst>
                                      </p:cBhvr>
                                      <p:to>
                                        <p:strVal val="visible"/>
                                      </p:to>
                                    </p:set>
                                    <p:anim calcmode="lin" valueType="num">
                                      <p:cBhvr additive="base">
                                        <p:cTn id="23" dur="500" fill="hold"/>
                                        <p:tgtEl>
                                          <p:spTgt spid="699403"/>
                                        </p:tgtEl>
                                        <p:attrNameLst>
                                          <p:attrName>ppt_x</p:attrName>
                                        </p:attrNameLst>
                                      </p:cBhvr>
                                      <p:tavLst>
                                        <p:tav tm="0">
                                          <p:val>
                                            <p:strVal val="0-#ppt_w/2"/>
                                          </p:val>
                                        </p:tav>
                                        <p:tav tm="100000">
                                          <p:val>
                                            <p:strVal val="#ppt_x"/>
                                          </p:val>
                                        </p:tav>
                                      </p:tavLst>
                                    </p:anim>
                                    <p:anim calcmode="lin" valueType="num">
                                      <p:cBhvr additive="base">
                                        <p:cTn id="24" dur="500" fill="hold"/>
                                        <p:tgtEl>
                                          <p:spTgt spid="699403"/>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699402"/>
                                        </p:tgtEl>
                                        <p:attrNameLst>
                                          <p:attrName>style.visibility</p:attrName>
                                        </p:attrNameLst>
                                      </p:cBhvr>
                                      <p:to>
                                        <p:strVal val="visible"/>
                                      </p:to>
                                    </p:set>
                                    <p:animEffect transition="in" filter="checkerboard(across)">
                                      <p:cBhvr>
                                        <p:cTn id="29" dur="500"/>
                                        <p:tgtEl>
                                          <p:spTgt spid="699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9398" grpId="0" animBg="1" autoUpdateAnimBg="0"/>
      <p:bldP spid="699401" grpId="0" animBg="1" autoUpdateAnimBg="0"/>
      <p:bldP spid="699403" grpId="0" animBg="1" autoUpdateAnimBg="0"/>
      <p:bldP spid="699402" grpId="0" animBg="1" autoUpdateAnimBg="0"/>
      <p:bldP spid="699400"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0" y="1219200"/>
            <a:ext cx="9144000" cy="563880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701443" name="Rectangle 3"/>
          <p:cNvSpPr>
            <a:spLocks noGrp="1" noChangeArrowheads="1"/>
          </p:cNvSpPr>
          <p:nvPr>
            <p:ph type="title"/>
          </p:nvPr>
        </p:nvSpPr>
        <p:spPr>
          <a:xfrm>
            <a:off x="685800" y="76200"/>
            <a:ext cx="8001000" cy="1143000"/>
          </a:xfrm>
        </p:spPr>
        <p:txBody>
          <a:bodyPr/>
          <a:lstStyle/>
          <a:p>
            <a:pPr eaLnBrk="1" hangingPunct="1">
              <a:defRPr/>
            </a:pPr>
            <a:r>
              <a:rPr lang="en-US" smtClean="0"/>
              <a:t>Zephaniah Message – Zeph 2:1-3</a:t>
            </a:r>
          </a:p>
        </p:txBody>
      </p:sp>
      <p:sp>
        <p:nvSpPr>
          <p:cNvPr id="55300" name="Text Box 4"/>
          <p:cNvSpPr txBox="1">
            <a:spLocks noChangeArrowheads="1"/>
          </p:cNvSpPr>
          <p:nvPr/>
        </p:nvSpPr>
        <p:spPr bwMode="auto">
          <a:xfrm>
            <a:off x="1470025" y="20415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55301" name="Text Box 5"/>
          <p:cNvSpPr txBox="1">
            <a:spLocks noChangeArrowheads="1"/>
          </p:cNvSpPr>
          <p:nvPr/>
        </p:nvSpPr>
        <p:spPr bwMode="auto">
          <a:xfrm>
            <a:off x="628650" y="1646238"/>
            <a:ext cx="8001000" cy="466725"/>
          </a:xfrm>
          <a:prstGeom prst="rect">
            <a:avLst/>
          </a:prstGeom>
          <a:solidFill>
            <a:schemeClr val="tx1"/>
          </a:solidFill>
          <a:ln w="9525">
            <a:solidFill>
              <a:srgbClr val="FFFF00"/>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b="1">
                <a:solidFill>
                  <a:srgbClr val="FFFFFF"/>
                </a:solidFill>
              </a:rPr>
              <a:t>What glimmer of hope is offered?</a:t>
            </a:r>
            <a:endParaRPr lang="en-US" altLang="en-US">
              <a:solidFill>
                <a:srgbClr val="FFFFFF"/>
              </a:solidFill>
            </a:endParaRPr>
          </a:p>
        </p:txBody>
      </p:sp>
      <p:sp>
        <p:nvSpPr>
          <p:cNvPr id="701446" name="Text Box 6"/>
          <p:cNvSpPr txBox="1">
            <a:spLocks noChangeArrowheads="1"/>
          </p:cNvSpPr>
          <p:nvPr/>
        </p:nvSpPr>
        <p:spPr bwMode="auto">
          <a:xfrm>
            <a:off x="609600" y="2387600"/>
            <a:ext cx="7867650" cy="378565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b="1" dirty="0">
                <a:solidFill>
                  <a:srgbClr val="FFFFFF"/>
                </a:solidFill>
              </a:rPr>
              <a:t>Zephaniah 2</a:t>
            </a:r>
          </a:p>
          <a:p>
            <a:pPr eaLnBrk="1" fontAlgn="base" hangingPunct="1">
              <a:spcBef>
                <a:spcPct val="50000"/>
              </a:spcBef>
              <a:spcAft>
                <a:spcPct val="0"/>
              </a:spcAft>
            </a:pPr>
            <a:r>
              <a:rPr lang="en-US" altLang="en-US" b="1" baseline="30000" dirty="0">
                <a:solidFill>
                  <a:srgbClr val="FFFFFF"/>
                </a:solidFill>
                <a:latin typeface="Default"/>
              </a:rPr>
              <a:t>3</a:t>
            </a:r>
            <a:r>
              <a:rPr lang="en-US" altLang="en-US" b="1" dirty="0">
                <a:solidFill>
                  <a:srgbClr val="FFFFFF"/>
                </a:solidFill>
                <a:latin typeface="Default"/>
              </a:rPr>
              <a:t>    Seek the Lord, all you humble of the land,</a:t>
            </a:r>
            <a:r>
              <a:rPr lang="en-US" altLang="en-US" b="1" dirty="0">
                <a:solidFill>
                  <a:srgbClr val="FFFFFF"/>
                </a:solidFill>
              </a:rPr>
              <a:t> </a:t>
            </a:r>
            <a:r>
              <a:rPr lang="en-US" altLang="en-US" b="1" dirty="0">
                <a:solidFill>
                  <a:srgbClr val="FFFFFF"/>
                </a:solidFill>
                <a:latin typeface="Default"/>
              </a:rPr>
              <a:t>    		who do his just commands;</a:t>
            </a:r>
            <a:r>
              <a:rPr lang="en-US" altLang="en-US" b="1" dirty="0">
                <a:solidFill>
                  <a:srgbClr val="FFFFFF"/>
                </a:solidFill>
              </a:rPr>
              <a:t> </a:t>
            </a:r>
            <a:r>
              <a:rPr lang="en-US" altLang="en-US" b="1" dirty="0">
                <a:solidFill>
                  <a:srgbClr val="FFFFFF"/>
                </a:solidFill>
                <a:latin typeface="Default"/>
              </a:rPr>
              <a:t>    </a:t>
            </a:r>
          </a:p>
          <a:p>
            <a:pPr eaLnBrk="1" fontAlgn="base" hangingPunct="1">
              <a:spcBef>
                <a:spcPct val="50000"/>
              </a:spcBef>
              <a:spcAft>
                <a:spcPct val="0"/>
              </a:spcAft>
            </a:pPr>
            <a:r>
              <a:rPr lang="en-US" altLang="en-US" b="1" dirty="0">
                <a:solidFill>
                  <a:srgbClr val="FFFFFF"/>
                </a:solidFill>
                <a:latin typeface="Default"/>
              </a:rPr>
              <a:t>      seek righteousness; seek humility;</a:t>
            </a:r>
            <a:r>
              <a:rPr lang="en-US" altLang="en-US" b="1" dirty="0">
                <a:solidFill>
                  <a:srgbClr val="FFFFFF"/>
                </a:solidFill>
              </a:rPr>
              <a:t> </a:t>
            </a:r>
            <a:r>
              <a:rPr lang="en-US" altLang="en-US" b="1" dirty="0">
                <a:solidFill>
                  <a:srgbClr val="FFFFFF"/>
                </a:solidFill>
                <a:latin typeface="Default"/>
              </a:rPr>
              <a:t>    			perhaps you may be hidden</a:t>
            </a:r>
            <a:r>
              <a:rPr lang="en-US" altLang="en-US" b="1" dirty="0">
                <a:solidFill>
                  <a:srgbClr val="FFFFFF"/>
                </a:solidFill>
              </a:rPr>
              <a:t> </a:t>
            </a:r>
            <a:r>
              <a:rPr lang="en-US" altLang="en-US" b="1" dirty="0">
                <a:solidFill>
                  <a:srgbClr val="FFFFFF"/>
                </a:solidFill>
                <a:latin typeface="Default"/>
              </a:rPr>
              <a:t>on the day of the </a:t>
            </a:r>
            <a:r>
              <a:rPr lang="en-US" altLang="en-US" b="1" dirty="0" smtClean="0">
                <a:solidFill>
                  <a:srgbClr val="FFFFFF"/>
                </a:solidFill>
                <a:latin typeface="Default"/>
              </a:rPr>
              <a:t>	anger of </a:t>
            </a:r>
            <a:r>
              <a:rPr lang="en-US" altLang="en-US" b="1" dirty="0">
                <a:solidFill>
                  <a:srgbClr val="FFFFFF"/>
                </a:solidFill>
                <a:latin typeface="Default"/>
              </a:rPr>
              <a:t>the Lord.</a:t>
            </a:r>
            <a:r>
              <a:rPr lang="en-US" altLang="en-US" b="1" dirty="0">
                <a:solidFill>
                  <a:srgbClr val="FFFFFF"/>
                </a:solidFill>
              </a:rPr>
              <a:t> </a:t>
            </a:r>
            <a:br>
              <a:rPr lang="en-US" altLang="en-US" b="1" dirty="0">
                <a:solidFill>
                  <a:srgbClr val="FFFFFF"/>
                </a:solidFill>
              </a:rPr>
            </a:br>
            <a:r>
              <a:rPr lang="en-US" altLang="en-US" b="1" dirty="0">
                <a:solidFill>
                  <a:srgbClr val="FFFFFF"/>
                </a:solidFill>
              </a:rPr>
              <a:t/>
            </a:r>
            <a:br>
              <a:rPr lang="en-US" altLang="en-US" b="1" dirty="0">
                <a:solidFill>
                  <a:srgbClr val="FFFFFF"/>
                </a:solidFill>
              </a:rPr>
            </a:br>
            <a:r>
              <a:rPr lang="en-US" altLang="en-US" dirty="0">
                <a:solidFill>
                  <a:srgbClr val="FFFFFF"/>
                </a:solidFill>
              </a:rPr>
              <a:t> </a:t>
            </a:r>
            <a:br>
              <a:rPr lang="en-US" altLang="en-US" dirty="0">
                <a:solidFill>
                  <a:srgbClr val="FFFFFF"/>
                </a:solidFill>
              </a:rPr>
            </a:br>
            <a:endParaRPr lang="en-US" altLang="en-US" dirty="0">
              <a:solidFill>
                <a:srgbClr val="FFFFFF"/>
              </a:solidFill>
            </a:endParaRPr>
          </a:p>
        </p:txBody>
      </p:sp>
    </p:spTree>
    <p:extLst>
      <p:ext uri="{BB962C8B-B14F-4D97-AF65-F5344CB8AC3E}">
        <p14:creationId xmlns:p14="http://schemas.microsoft.com/office/powerpoint/2010/main" val="2066096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1446"/>
                                        </p:tgtEl>
                                        <p:attrNameLst>
                                          <p:attrName>style.visibility</p:attrName>
                                        </p:attrNameLst>
                                      </p:cBhvr>
                                      <p:to>
                                        <p:strVal val="visible"/>
                                      </p:to>
                                    </p:set>
                                    <p:animEffect transition="in" filter="dissolve">
                                      <p:cBhvr>
                                        <p:cTn id="7" dur="500"/>
                                        <p:tgtEl>
                                          <p:spTgt spid="701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1446"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447" y="297614"/>
            <a:ext cx="8484781" cy="6597120"/>
          </a:xfrm>
          <a:prstGeom prst="rect">
            <a:avLst/>
          </a:prstGeom>
        </p:spPr>
      </p:pic>
    </p:spTree>
    <p:extLst>
      <p:ext uri="{BB962C8B-B14F-4D97-AF65-F5344CB8AC3E}">
        <p14:creationId xmlns:p14="http://schemas.microsoft.com/office/powerpoint/2010/main" val="24372191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Habakkuk’s Complaint</a:t>
            </a:r>
            <a:endParaRPr lang="en-US" dirty="0"/>
          </a:p>
        </p:txBody>
      </p:sp>
      <p:sp>
        <p:nvSpPr>
          <p:cNvPr id="3" name="TextBox 2"/>
          <p:cNvSpPr txBox="1"/>
          <p:nvPr/>
        </p:nvSpPr>
        <p:spPr>
          <a:xfrm>
            <a:off x="1066800" y="1524000"/>
            <a:ext cx="4572000" cy="3754874"/>
          </a:xfrm>
          <a:prstGeom prst="rect">
            <a:avLst/>
          </a:prstGeom>
          <a:noFill/>
        </p:spPr>
        <p:txBody>
          <a:bodyPr wrap="square" rtlCol="0">
            <a:spAutoFit/>
          </a:bodyPr>
          <a:lstStyle/>
          <a:p>
            <a:r>
              <a:rPr lang="en-US" sz="1400" kern="0" dirty="0">
                <a:solidFill>
                  <a:srgbClr val="000000"/>
                </a:solidFill>
                <a:latin typeface="Arial"/>
                <a:cs typeface="Arial"/>
                <a:sym typeface="Arial"/>
                <a:rtl val="0"/>
              </a:rPr>
              <a:t/>
            </a:r>
            <a:br>
              <a:rPr lang="en-US" sz="1400" kern="0" dirty="0">
                <a:solidFill>
                  <a:srgbClr val="000000"/>
                </a:solidFill>
                <a:latin typeface="Arial"/>
                <a:cs typeface="Arial"/>
                <a:sym typeface="Arial"/>
                <a:rtl val="0"/>
              </a:rPr>
            </a:br>
            <a:r>
              <a:rPr lang="en-US" sz="1400" b="1" kern="0" dirty="0">
                <a:solidFill>
                  <a:srgbClr val="000000"/>
                </a:solidFill>
                <a:latin typeface="Arial"/>
                <a:cs typeface="Arial"/>
                <a:sym typeface="Arial"/>
                <a:rtl val="0"/>
              </a:rPr>
              <a:t>Habakkuk 1:1-4(ESV) </a:t>
            </a:r>
            <a:r>
              <a:rPr lang="en-US" sz="1400" kern="0" dirty="0">
                <a:solidFill>
                  <a:srgbClr val="000000"/>
                </a:solidFill>
                <a:latin typeface="Arial"/>
                <a:cs typeface="Arial"/>
                <a:sym typeface="Arial"/>
                <a:rtl val="0"/>
              </a:rPr>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1</a:t>
            </a:r>
            <a:r>
              <a:rPr lang="en-US" sz="1400" kern="0" dirty="0">
                <a:solidFill>
                  <a:srgbClr val="000000"/>
                </a:solidFill>
                <a:latin typeface="Arial"/>
                <a:cs typeface="Arial"/>
                <a:sym typeface="Arial"/>
                <a:rtl val="0"/>
              </a:rPr>
              <a:t>The oracle that Habakkuk the prophet saw. </a:t>
            </a:r>
            <a:endParaRPr lang="en-US" sz="1400" kern="0" dirty="0" smtClean="0">
              <a:solidFill>
                <a:srgbClr val="000000"/>
              </a:solidFill>
              <a:latin typeface="Arial"/>
              <a:cs typeface="Arial"/>
              <a:sym typeface="Arial"/>
              <a:rtl val="0"/>
            </a:endParaRPr>
          </a:p>
          <a:p>
            <a:r>
              <a:rPr lang="en-US" sz="1400" kern="0" dirty="0">
                <a:solidFill>
                  <a:srgbClr val="000000"/>
                </a:solidFill>
                <a:latin typeface="Arial"/>
                <a:cs typeface="Arial"/>
                <a:sym typeface="Arial"/>
                <a:rtl val="0"/>
              </a:rPr>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2</a:t>
            </a:r>
            <a:r>
              <a:rPr lang="en-US" sz="1400" kern="0" dirty="0">
                <a:solidFill>
                  <a:srgbClr val="000000"/>
                </a:solidFill>
                <a:latin typeface="Arial"/>
                <a:cs typeface="Arial"/>
                <a:sym typeface="Arial"/>
                <a:rtl val="0"/>
              </a:rPr>
              <a:t>    O Lord, how long shall I cry for help,      </a:t>
            </a:r>
            <a:endParaRPr lang="en-US" sz="1400" kern="0" dirty="0" smtClean="0">
              <a:solidFill>
                <a:srgbClr val="000000"/>
              </a:solidFill>
              <a:latin typeface="Arial"/>
              <a:cs typeface="Arial"/>
              <a:sym typeface="Arial"/>
              <a:rtl val="0"/>
            </a:endParaRPr>
          </a:p>
          <a:p>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and </a:t>
            </a:r>
            <a:r>
              <a:rPr lang="en-US" sz="1400" kern="0" dirty="0">
                <a:solidFill>
                  <a:srgbClr val="000000"/>
                </a:solidFill>
                <a:latin typeface="Arial"/>
                <a:cs typeface="Arial"/>
                <a:sym typeface="Arial"/>
                <a:rtl val="0"/>
              </a:rPr>
              <a:t>you will not hear?      </a:t>
            </a:r>
            <a:endParaRPr lang="en-US" sz="1400" kern="0" dirty="0" smtClean="0">
              <a:solidFill>
                <a:srgbClr val="000000"/>
              </a:solidFill>
              <a:latin typeface="Arial"/>
              <a:cs typeface="Arial"/>
              <a:sym typeface="Arial"/>
              <a:rtl val="0"/>
            </a:endParaRPr>
          </a:p>
          <a:p>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Or </a:t>
            </a:r>
            <a:r>
              <a:rPr lang="en-US" sz="1400" kern="0" dirty="0">
                <a:solidFill>
                  <a:srgbClr val="000000"/>
                </a:solidFill>
                <a:latin typeface="Arial"/>
                <a:cs typeface="Arial"/>
                <a:sym typeface="Arial"/>
                <a:rtl val="0"/>
              </a:rPr>
              <a:t>cry to you “Violence!”      </a:t>
            </a:r>
            <a:endParaRPr lang="en-US" sz="1400" kern="0" dirty="0" smtClean="0">
              <a:solidFill>
                <a:srgbClr val="000000"/>
              </a:solidFill>
              <a:latin typeface="Arial"/>
              <a:cs typeface="Arial"/>
              <a:sym typeface="Arial"/>
              <a:rtl val="0"/>
            </a:endParaRPr>
          </a:p>
          <a:p>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and </a:t>
            </a:r>
            <a:r>
              <a:rPr lang="en-US" sz="1400" kern="0" dirty="0">
                <a:solidFill>
                  <a:srgbClr val="000000"/>
                </a:solidFill>
                <a:latin typeface="Arial"/>
                <a:cs typeface="Arial"/>
                <a:sym typeface="Arial"/>
                <a:rtl val="0"/>
              </a:rPr>
              <a:t>you will not save?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3</a:t>
            </a:r>
            <a:r>
              <a:rPr lang="en-US" sz="1400" kern="0" dirty="0">
                <a:solidFill>
                  <a:srgbClr val="000000"/>
                </a:solidFill>
                <a:latin typeface="Arial"/>
                <a:cs typeface="Arial"/>
                <a:sym typeface="Arial"/>
                <a:rtl val="0"/>
              </a:rPr>
              <a:t>    Why do you make me see iniquity,      </a:t>
            </a:r>
            <a:endParaRPr lang="en-US" sz="1400" kern="0" dirty="0" smtClean="0">
              <a:solidFill>
                <a:srgbClr val="000000"/>
              </a:solidFill>
              <a:latin typeface="Arial"/>
              <a:cs typeface="Arial"/>
              <a:sym typeface="Arial"/>
              <a:rtl val="0"/>
            </a:endParaRPr>
          </a:p>
          <a:p>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and </a:t>
            </a:r>
            <a:r>
              <a:rPr lang="en-US" sz="1400" kern="0" dirty="0">
                <a:solidFill>
                  <a:srgbClr val="000000"/>
                </a:solidFill>
                <a:latin typeface="Arial"/>
                <a:cs typeface="Arial"/>
                <a:sym typeface="Arial"/>
                <a:rtl val="0"/>
              </a:rPr>
              <a:t>why do you idly look at wrong?      </a:t>
            </a:r>
            <a:endParaRPr lang="en-US" sz="1400" kern="0" dirty="0" smtClean="0">
              <a:solidFill>
                <a:srgbClr val="000000"/>
              </a:solidFill>
              <a:latin typeface="Arial"/>
              <a:cs typeface="Arial"/>
              <a:sym typeface="Arial"/>
              <a:rtl val="0"/>
            </a:endParaRPr>
          </a:p>
          <a:p>
            <a:endParaRPr lang="en-US" sz="1400" kern="0" dirty="0">
              <a:solidFill>
                <a:srgbClr val="000000"/>
              </a:solidFill>
              <a:latin typeface="Arial"/>
              <a:cs typeface="Arial"/>
              <a:sym typeface="Arial"/>
              <a:rtl val="0"/>
            </a:endParaRPr>
          </a:p>
          <a:p>
            <a:r>
              <a:rPr lang="en-US" sz="1400" kern="0" dirty="0" smtClean="0">
                <a:solidFill>
                  <a:srgbClr val="000000"/>
                </a:solidFill>
                <a:latin typeface="Arial"/>
                <a:cs typeface="Arial"/>
                <a:sym typeface="Arial"/>
                <a:rtl val="0"/>
              </a:rPr>
              <a:t>Destruction </a:t>
            </a:r>
            <a:r>
              <a:rPr lang="en-US" sz="1400" kern="0" dirty="0">
                <a:solidFill>
                  <a:srgbClr val="000000"/>
                </a:solidFill>
                <a:latin typeface="Arial"/>
                <a:cs typeface="Arial"/>
                <a:sym typeface="Arial"/>
                <a:rtl val="0"/>
              </a:rPr>
              <a:t>and violence are before me;      </a:t>
            </a:r>
            <a:endParaRPr lang="en-US" sz="1400" kern="0" dirty="0" smtClean="0">
              <a:solidFill>
                <a:srgbClr val="000000"/>
              </a:solidFill>
              <a:latin typeface="Arial"/>
              <a:cs typeface="Arial"/>
              <a:sym typeface="Arial"/>
              <a:rtl val="0"/>
            </a:endParaRPr>
          </a:p>
          <a:p>
            <a:r>
              <a:rPr lang="en-US" sz="1400" kern="0" dirty="0" smtClean="0">
                <a:solidFill>
                  <a:srgbClr val="000000"/>
                </a:solidFill>
                <a:latin typeface="Arial"/>
                <a:cs typeface="Arial"/>
                <a:sym typeface="Arial"/>
                <a:rtl val="0"/>
              </a:rPr>
              <a:t>strife </a:t>
            </a:r>
            <a:r>
              <a:rPr lang="en-US" sz="1400" kern="0" dirty="0">
                <a:solidFill>
                  <a:srgbClr val="000000"/>
                </a:solidFill>
                <a:latin typeface="Arial"/>
                <a:cs typeface="Arial"/>
                <a:sym typeface="Arial"/>
                <a:rtl val="0"/>
              </a:rPr>
              <a:t>and contention arise.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4</a:t>
            </a:r>
            <a:r>
              <a:rPr lang="en-US" sz="1400" kern="0" dirty="0">
                <a:solidFill>
                  <a:srgbClr val="000000"/>
                </a:solidFill>
                <a:latin typeface="Arial"/>
                <a:cs typeface="Arial"/>
                <a:sym typeface="Arial"/>
                <a:rtl val="0"/>
              </a:rPr>
              <a:t>    So the law is paralyzed,      </a:t>
            </a:r>
            <a:endParaRPr lang="en-US" sz="1400" kern="0" dirty="0" smtClean="0">
              <a:solidFill>
                <a:srgbClr val="000000"/>
              </a:solidFill>
              <a:latin typeface="Arial"/>
              <a:cs typeface="Arial"/>
              <a:sym typeface="Arial"/>
              <a:rtl val="0"/>
            </a:endParaRPr>
          </a:p>
          <a:p>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and </a:t>
            </a:r>
            <a:r>
              <a:rPr lang="en-US" sz="1400" kern="0" dirty="0">
                <a:solidFill>
                  <a:srgbClr val="000000"/>
                </a:solidFill>
                <a:latin typeface="Arial"/>
                <a:cs typeface="Arial"/>
                <a:sym typeface="Arial"/>
                <a:rtl val="0"/>
              </a:rPr>
              <a:t>justice never goes forth.      </a:t>
            </a:r>
            <a:endParaRPr lang="en-US" sz="1400" kern="0" dirty="0" smtClean="0">
              <a:solidFill>
                <a:srgbClr val="000000"/>
              </a:solidFill>
              <a:latin typeface="Arial"/>
              <a:cs typeface="Arial"/>
              <a:sym typeface="Arial"/>
              <a:rtl val="0"/>
            </a:endParaRPr>
          </a:p>
          <a:p>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For </a:t>
            </a:r>
            <a:r>
              <a:rPr lang="en-US" sz="1400" kern="0" dirty="0">
                <a:solidFill>
                  <a:srgbClr val="000000"/>
                </a:solidFill>
                <a:latin typeface="Arial"/>
                <a:cs typeface="Arial"/>
                <a:sym typeface="Arial"/>
                <a:rtl val="0"/>
              </a:rPr>
              <a:t>the wicked surround the righteous;      </a:t>
            </a:r>
            <a:endParaRPr lang="en-US" sz="1400" kern="0" dirty="0" smtClean="0">
              <a:solidFill>
                <a:srgbClr val="000000"/>
              </a:solidFill>
              <a:latin typeface="Arial"/>
              <a:cs typeface="Arial"/>
              <a:sym typeface="Arial"/>
              <a:rtl val="0"/>
            </a:endParaRPr>
          </a:p>
          <a:p>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so </a:t>
            </a:r>
            <a:r>
              <a:rPr lang="en-US" sz="1400" kern="0" dirty="0">
                <a:solidFill>
                  <a:srgbClr val="000000"/>
                </a:solidFill>
                <a:latin typeface="Arial"/>
                <a:cs typeface="Arial"/>
                <a:sym typeface="Arial"/>
                <a:rtl val="0"/>
              </a:rPr>
              <a:t>justice goes forth perverted.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4509" y="4800600"/>
            <a:ext cx="2535469" cy="1606299"/>
          </a:xfrm>
          <a:prstGeom prst="rect">
            <a:avLst/>
          </a:prstGeom>
        </p:spPr>
      </p:pic>
    </p:spTree>
    <p:extLst>
      <p:ext uri="{BB962C8B-B14F-4D97-AF65-F5344CB8AC3E}">
        <p14:creationId xmlns:p14="http://schemas.microsoft.com/office/powerpoint/2010/main" val="37432590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Lord’s Answer</a:t>
            </a:r>
            <a:endParaRPr lang="en-US" dirty="0"/>
          </a:p>
        </p:txBody>
      </p:sp>
      <p:sp>
        <p:nvSpPr>
          <p:cNvPr id="3" name="TextBox 2"/>
          <p:cNvSpPr txBox="1"/>
          <p:nvPr/>
        </p:nvSpPr>
        <p:spPr>
          <a:xfrm>
            <a:off x="990600" y="1547004"/>
            <a:ext cx="4572000" cy="3754874"/>
          </a:xfrm>
          <a:prstGeom prst="rect">
            <a:avLst/>
          </a:prstGeom>
          <a:noFill/>
        </p:spPr>
        <p:txBody>
          <a:bodyPr wrap="square" rtlCol="0">
            <a:spAutoFit/>
          </a:bodyPr>
          <a:lstStyle/>
          <a:p>
            <a:r>
              <a:rPr lang="en-US" sz="1400" kern="0" dirty="0">
                <a:solidFill>
                  <a:prstClr val="black">
                    <a:lumMod val="65000"/>
                    <a:lumOff val="35000"/>
                  </a:prstClr>
                </a:solidFill>
                <a:latin typeface="Arial"/>
                <a:cs typeface="Arial"/>
                <a:sym typeface="Arial"/>
                <a:rtl val="0"/>
              </a:rPr>
              <a:t/>
            </a:r>
            <a:br>
              <a:rPr lang="en-US" sz="1400" kern="0" dirty="0">
                <a:solidFill>
                  <a:prstClr val="black">
                    <a:lumMod val="65000"/>
                    <a:lumOff val="35000"/>
                  </a:prstClr>
                </a:solidFill>
                <a:latin typeface="Arial"/>
                <a:cs typeface="Arial"/>
                <a:sym typeface="Arial"/>
                <a:rtl val="0"/>
              </a:rPr>
            </a:br>
            <a:r>
              <a:rPr lang="en-US" sz="1400" b="1" kern="0" dirty="0">
                <a:solidFill>
                  <a:prstClr val="black">
                    <a:lumMod val="65000"/>
                    <a:lumOff val="35000"/>
                  </a:prstClr>
                </a:solidFill>
                <a:latin typeface="Arial"/>
                <a:cs typeface="Arial"/>
                <a:sym typeface="Arial"/>
                <a:rtl val="0"/>
              </a:rPr>
              <a:t>Habakkuk 1:1-4(ESV) </a:t>
            </a:r>
            <a:r>
              <a:rPr lang="en-US" sz="1400" kern="0" dirty="0">
                <a:solidFill>
                  <a:prstClr val="black">
                    <a:lumMod val="65000"/>
                    <a:lumOff val="35000"/>
                  </a:prstClr>
                </a:solidFill>
                <a:latin typeface="Arial"/>
                <a:cs typeface="Arial"/>
                <a:sym typeface="Arial"/>
                <a:rtl val="0"/>
              </a:rPr>
              <a:t/>
            </a:r>
            <a:br>
              <a:rPr lang="en-US" sz="1400" kern="0" dirty="0">
                <a:solidFill>
                  <a:prstClr val="black">
                    <a:lumMod val="65000"/>
                    <a:lumOff val="35000"/>
                  </a:prstClr>
                </a:solidFill>
                <a:latin typeface="Arial"/>
                <a:cs typeface="Arial"/>
                <a:sym typeface="Arial"/>
                <a:rtl val="0"/>
              </a:rPr>
            </a:br>
            <a:r>
              <a:rPr lang="en-US" sz="1400" kern="0" baseline="30000" dirty="0">
                <a:solidFill>
                  <a:prstClr val="black">
                    <a:lumMod val="65000"/>
                    <a:lumOff val="35000"/>
                  </a:prstClr>
                </a:solidFill>
                <a:latin typeface="Arial"/>
                <a:cs typeface="Arial"/>
                <a:sym typeface="Arial"/>
                <a:rtl val="0"/>
              </a:rPr>
              <a:t>1</a:t>
            </a:r>
            <a:r>
              <a:rPr lang="en-US" sz="1400" kern="0" dirty="0">
                <a:solidFill>
                  <a:prstClr val="black">
                    <a:lumMod val="65000"/>
                    <a:lumOff val="35000"/>
                  </a:prstClr>
                </a:solidFill>
                <a:latin typeface="Arial"/>
                <a:cs typeface="Arial"/>
                <a:sym typeface="Arial"/>
                <a:rtl val="0"/>
              </a:rPr>
              <a:t>The oracle that Habakkuk the prophet saw. </a:t>
            </a:r>
            <a:endParaRPr lang="en-US" sz="1400" kern="0" dirty="0" smtClean="0">
              <a:solidFill>
                <a:prstClr val="black">
                  <a:lumMod val="65000"/>
                  <a:lumOff val="35000"/>
                </a:prstClr>
              </a:solidFill>
              <a:latin typeface="Arial"/>
              <a:cs typeface="Arial"/>
              <a:sym typeface="Arial"/>
              <a:rtl val="0"/>
            </a:endParaRPr>
          </a:p>
          <a:p>
            <a:r>
              <a:rPr lang="en-US" sz="1400" kern="0" dirty="0">
                <a:solidFill>
                  <a:prstClr val="black">
                    <a:lumMod val="65000"/>
                    <a:lumOff val="35000"/>
                  </a:prstClr>
                </a:solidFill>
                <a:latin typeface="Arial"/>
                <a:cs typeface="Arial"/>
                <a:sym typeface="Arial"/>
                <a:rtl val="0"/>
              </a:rPr>
              <a:t/>
            </a:r>
            <a:br>
              <a:rPr lang="en-US" sz="1400" kern="0" dirty="0">
                <a:solidFill>
                  <a:prstClr val="black">
                    <a:lumMod val="65000"/>
                    <a:lumOff val="35000"/>
                  </a:prstClr>
                </a:solidFill>
                <a:latin typeface="Arial"/>
                <a:cs typeface="Arial"/>
                <a:sym typeface="Arial"/>
                <a:rtl val="0"/>
              </a:rPr>
            </a:br>
            <a:r>
              <a:rPr lang="en-US" sz="1400" kern="0" baseline="30000" dirty="0">
                <a:solidFill>
                  <a:prstClr val="black">
                    <a:lumMod val="65000"/>
                    <a:lumOff val="35000"/>
                  </a:prstClr>
                </a:solidFill>
                <a:latin typeface="Arial"/>
                <a:cs typeface="Arial"/>
                <a:sym typeface="Arial"/>
                <a:rtl val="0"/>
              </a:rPr>
              <a:t>2</a:t>
            </a:r>
            <a:r>
              <a:rPr lang="en-US" sz="1400" kern="0" dirty="0">
                <a:solidFill>
                  <a:prstClr val="black">
                    <a:lumMod val="65000"/>
                    <a:lumOff val="35000"/>
                  </a:prstClr>
                </a:solidFill>
                <a:latin typeface="Arial"/>
                <a:cs typeface="Arial"/>
                <a:sym typeface="Arial"/>
                <a:rtl val="0"/>
              </a:rPr>
              <a:t>    O Lord, how long shall I cry for help,      </a:t>
            </a:r>
            <a:endParaRPr lang="en-US" sz="1400" kern="0" dirty="0" smtClean="0">
              <a:solidFill>
                <a:prstClr val="black">
                  <a:lumMod val="65000"/>
                  <a:lumOff val="35000"/>
                </a:prstClr>
              </a:solidFill>
              <a:latin typeface="Arial"/>
              <a:cs typeface="Arial"/>
              <a:sym typeface="Arial"/>
              <a:rtl val="0"/>
            </a:endParaRPr>
          </a:p>
          <a:p>
            <a:r>
              <a:rPr lang="en-US" sz="1400" kern="0" dirty="0">
                <a:solidFill>
                  <a:prstClr val="black">
                    <a:lumMod val="65000"/>
                    <a:lumOff val="35000"/>
                  </a:prstClr>
                </a:solidFill>
                <a:latin typeface="Arial"/>
                <a:cs typeface="Arial"/>
                <a:sym typeface="Arial"/>
                <a:rtl val="0"/>
              </a:rPr>
              <a:t> </a:t>
            </a:r>
            <a:r>
              <a:rPr lang="en-US" sz="1400" kern="0" dirty="0" smtClean="0">
                <a:solidFill>
                  <a:prstClr val="black">
                    <a:lumMod val="65000"/>
                    <a:lumOff val="35000"/>
                  </a:prstClr>
                </a:solidFill>
                <a:latin typeface="Arial"/>
                <a:cs typeface="Arial"/>
                <a:sym typeface="Arial"/>
                <a:rtl val="0"/>
              </a:rPr>
              <a:t>                          and </a:t>
            </a:r>
            <a:r>
              <a:rPr lang="en-US" sz="1400" kern="0" dirty="0">
                <a:solidFill>
                  <a:prstClr val="black">
                    <a:lumMod val="65000"/>
                    <a:lumOff val="35000"/>
                  </a:prstClr>
                </a:solidFill>
                <a:latin typeface="Arial"/>
                <a:cs typeface="Arial"/>
                <a:sym typeface="Arial"/>
                <a:rtl val="0"/>
              </a:rPr>
              <a:t>you will not hear?      </a:t>
            </a:r>
            <a:endParaRPr lang="en-US" sz="1400" kern="0" dirty="0" smtClean="0">
              <a:solidFill>
                <a:prstClr val="black">
                  <a:lumMod val="65000"/>
                  <a:lumOff val="35000"/>
                </a:prstClr>
              </a:solidFill>
              <a:latin typeface="Arial"/>
              <a:cs typeface="Arial"/>
              <a:sym typeface="Arial"/>
              <a:rtl val="0"/>
            </a:endParaRPr>
          </a:p>
          <a:p>
            <a:r>
              <a:rPr lang="en-US" sz="1400" kern="0" dirty="0">
                <a:solidFill>
                  <a:prstClr val="black">
                    <a:lumMod val="65000"/>
                    <a:lumOff val="35000"/>
                  </a:prstClr>
                </a:solidFill>
                <a:latin typeface="Arial"/>
                <a:cs typeface="Arial"/>
                <a:sym typeface="Arial"/>
                <a:rtl val="0"/>
              </a:rPr>
              <a:t> </a:t>
            </a:r>
            <a:r>
              <a:rPr lang="en-US" sz="1400" kern="0" dirty="0" smtClean="0">
                <a:solidFill>
                  <a:prstClr val="black">
                    <a:lumMod val="65000"/>
                    <a:lumOff val="35000"/>
                  </a:prstClr>
                </a:solidFill>
                <a:latin typeface="Arial"/>
                <a:cs typeface="Arial"/>
                <a:sym typeface="Arial"/>
                <a:rtl val="0"/>
              </a:rPr>
              <a:t>     Or </a:t>
            </a:r>
            <a:r>
              <a:rPr lang="en-US" sz="1400" kern="0" dirty="0">
                <a:solidFill>
                  <a:prstClr val="black">
                    <a:lumMod val="65000"/>
                    <a:lumOff val="35000"/>
                  </a:prstClr>
                </a:solidFill>
                <a:latin typeface="Arial"/>
                <a:cs typeface="Arial"/>
                <a:sym typeface="Arial"/>
                <a:rtl val="0"/>
              </a:rPr>
              <a:t>cry to you “Violence!”      </a:t>
            </a:r>
            <a:endParaRPr lang="en-US" sz="1400" kern="0" dirty="0" smtClean="0">
              <a:solidFill>
                <a:prstClr val="black">
                  <a:lumMod val="65000"/>
                  <a:lumOff val="35000"/>
                </a:prstClr>
              </a:solidFill>
              <a:latin typeface="Arial"/>
              <a:cs typeface="Arial"/>
              <a:sym typeface="Arial"/>
              <a:rtl val="0"/>
            </a:endParaRPr>
          </a:p>
          <a:p>
            <a:r>
              <a:rPr lang="en-US" sz="1400" kern="0" dirty="0">
                <a:solidFill>
                  <a:prstClr val="black">
                    <a:lumMod val="65000"/>
                    <a:lumOff val="35000"/>
                  </a:prstClr>
                </a:solidFill>
                <a:latin typeface="Arial"/>
                <a:cs typeface="Arial"/>
                <a:sym typeface="Arial"/>
                <a:rtl val="0"/>
              </a:rPr>
              <a:t> </a:t>
            </a:r>
            <a:r>
              <a:rPr lang="en-US" sz="1400" kern="0" dirty="0" smtClean="0">
                <a:solidFill>
                  <a:prstClr val="black">
                    <a:lumMod val="65000"/>
                    <a:lumOff val="35000"/>
                  </a:prstClr>
                </a:solidFill>
                <a:latin typeface="Arial"/>
                <a:cs typeface="Arial"/>
                <a:sym typeface="Arial"/>
                <a:rtl val="0"/>
              </a:rPr>
              <a:t>                           and </a:t>
            </a:r>
            <a:r>
              <a:rPr lang="en-US" sz="1400" kern="0" dirty="0">
                <a:solidFill>
                  <a:prstClr val="black">
                    <a:lumMod val="65000"/>
                    <a:lumOff val="35000"/>
                  </a:prstClr>
                </a:solidFill>
                <a:latin typeface="Arial"/>
                <a:cs typeface="Arial"/>
                <a:sym typeface="Arial"/>
                <a:rtl val="0"/>
              </a:rPr>
              <a:t>you will not save? </a:t>
            </a:r>
            <a:br>
              <a:rPr lang="en-US" sz="1400" kern="0" dirty="0">
                <a:solidFill>
                  <a:prstClr val="black">
                    <a:lumMod val="65000"/>
                    <a:lumOff val="35000"/>
                  </a:prstClr>
                </a:solidFill>
                <a:latin typeface="Arial"/>
                <a:cs typeface="Arial"/>
                <a:sym typeface="Arial"/>
                <a:rtl val="0"/>
              </a:rPr>
            </a:br>
            <a:r>
              <a:rPr lang="en-US" sz="1400" kern="0" baseline="30000" dirty="0">
                <a:solidFill>
                  <a:prstClr val="black">
                    <a:lumMod val="65000"/>
                    <a:lumOff val="35000"/>
                  </a:prstClr>
                </a:solidFill>
                <a:latin typeface="Arial"/>
                <a:cs typeface="Arial"/>
                <a:sym typeface="Arial"/>
                <a:rtl val="0"/>
              </a:rPr>
              <a:t>3</a:t>
            </a:r>
            <a:r>
              <a:rPr lang="en-US" sz="1400" kern="0" dirty="0">
                <a:solidFill>
                  <a:prstClr val="black">
                    <a:lumMod val="65000"/>
                    <a:lumOff val="35000"/>
                  </a:prstClr>
                </a:solidFill>
                <a:latin typeface="Arial"/>
                <a:cs typeface="Arial"/>
                <a:sym typeface="Arial"/>
                <a:rtl val="0"/>
              </a:rPr>
              <a:t>    Why do you make me see iniquity,      </a:t>
            </a:r>
            <a:endParaRPr lang="en-US" sz="1400" kern="0" dirty="0" smtClean="0">
              <a:solidFill>
                <a:prstClr val="black">
                  <a:lumMod val="65000"/>
                  <a:lumOff val="35000"/>
                </a:prstClr>
              </a:solidFill>
              <a:latin typeface="Arial"/>
              <a:cs typeface="Arial"/>
              <a:sym typeface="Arial"/>
              <a:rtl val="0"/>
            </a:endParaRPr>
          </a:p>
          <a:p>
            <a:r>
              <a:rPr lang="en-US" sz="1400" kern="0" dirty="0">
                <a:solidFill>
                  <a:prstClr val="black">
                    <a:lumMod val="65000"/>
                    <a:lumOff val="35000"/>
                  </a:prstClr>
                </a:solidFill>
                <a:latin typeface="Arial"/>
                <a:cs typeface="Arial"/>
                <a:sym typeface="Arial"/>
                <a:rtl val="0"/>
              </a:rPr>
              <a:t> </a:t>
            </a:r>
            <a:r>
              <a:rPr lang="en-US" sz="1400" kern="0" dirty="0" smtClean="0">
                <a:solidFill>
                  <a:prstClr val="black">
                    <a:lumMod val="65000"/>
                    <a:lumOff val="35000"/>
                  </a:prstClr>
                </a:solidFill>
                <a:latin typeface="Arial"/>
                <a:cs typeface="Arial"/>
                <a:sym typeface="Arial"/>
                <a:rtl val="0"/>
              </a:rPr>
              <a:t>     and </a:t>
            </a:r>
            <a:r>
              <a:rPr lang="en-US" sz="1400" kern="0" dirty="0">
                <a:solidFill>
                  <a:prstClr val="black">
                    <a:lumMod val="65000"/>
                    <a:lumOff val="35000"/>
                  </a:prstClr>
                </a:solidFill>
                <a:latin typeface="Arial"/>
                <a:cs typeface="Arial"/>
                <a:sym typeface="Arial"/>
                <a:rtl val="0"/>
              </a:rPr>
              <a:t>why do you idly look at wrong?      </a:t>
            </a:r>
            <a:endParaRPr lang="en-US" sz="1400" kern="0" dirty="0" smtClean="0">
              <a:solidFill>
                <a:prstClr val="black">
                  <a:lumMod val="65000"/>
                  <a:lumOff val="35000"/>
                </a:prstClr>
              </a:solidFill>
              <a:latin typeface="Arial"/>
              <a:cs typeface="Arial"/>
              <a:sym typeface="Arial"/>
              <a:rtl val="0"/>
            </a:endParaRPr>
          </a:p>
          <a:p>
            <a:endParaRPr lang="en-US" sz="1400" kern="0" dirty="0">
              <a:solidFill>
                <a:prstClr val="black">
                  <a:lumMod val="65000"/>
                  <a:lumOff val="35000"/>
                </a:prstClr>
              </a:solidFill>
              <a:latin typeface="Arial"/>
              <a:cs typeface="Arial"/>
              <a:sym typeface="Arial"/>
              <a:rtl val="0"/>
            </a:endParaRPr>
          </a:p>
          <a:p>
            <a:r>
              <a:rPr lang="en-US" sz="1400" kern="0" dirty="0" smtClean="0">
                <a:solidFill>
                  <a:prstClr val="black">
                    <a:lumMod val="65000"/>
                    <a:lumOff val="35000"/>
                  </a:prstClr>
                </a:solidFill>
                <a:latin typeface="Arial"/>
                <a:cs typeface="Arial"/>
                <a:sym typeface="Arial"/>
                <a:rtl val="0"/>
              </a:rPr>
              <a:t>Destruction </a:t>
            </a:r>
            <a:r>
              <a:rPr lang="en-US" sz="1400" kern="0" dirty="0">
                <a:solidFill>
                  <a:prstClr val="black">
                    <a:lumMod val="65000"/>
                    <a:lumOff val="35000"/>
                  </a:prstClr>
                </a:solidFill>
                <a:latin typeface="Arial"/>
                <a:cs typeface="Arial"/>
                <a:sym typeface="Arial"/>
                <a:rtl val="0"/>
              </a:rPr>
              <a:t>and violence are before me;      </a:t>
            </a:r>
            <a:endParaRPr lang="en-US" sz="1400" kern="0" dirty="0" smtClean="0">
              <a:solidFill>
                <a:prstClr val="black">
                  <a:lumMod val="65000"/>
                  <a:lumOff val="35000"/>
                </a:prstClr>
              </a:solidFill>
              <a:latin typeface="Arial"/>
              <a:cs typeface="Arial"/>
              <a:sym typeface="Arial"/>
              <a:rtl val="0"/>
            </a:endParaRPr>
          </a:p>
          <a:p>
            <a:r>
              <a:rPr lang="en-US" sz="1400" kern="0" dirty="0" smtClean="0">
                <a:solidFill>
                  <a:prstClr val="black">
                    <a:lumMod val="65000"/>
                    <a:lumOff val="35000"/>
                  </a:prstClr>
                </a:solidFill>
                <a:latin typeface="Arial"/>
                <a:cs typeface="Arial"/>
                <a:sym typeface="Arial"/>
                <a:rtl val="0"/>
              </a:rPr>
              <a:t>strife </a:t>
            </a:r>
            <a:r>
              <a:rPr lang="en-US" sz="1400" kern="0" dirty="0">
                <a:solidFill>
                  <a:prstClr val="black">
                    <a:lumMod val="65000"/>
                    <a:lumOff val="35000"/>
                  </a:prstClr>
                </a:solidFill>
                <a:latin typeface="Arial"/>
                <a:cs typeface="Arial"/>
                <a:sym typeface="Arial"/>
                <a:rtl val="0"/>
              </a:rPr>
              <a:t>and contention arise. </a:t>
            </a:r>
            <a:br>
              <a:rPr lang="en-US" sz="1400" kern="0" dirty="0">
                <a:solidFill>
                  <a:prstClr val="black">
                    <a:lumMod val="65000"/>
                    <a:lumOff val="35000"/>
                  </a:prstClr>
                </a:solidFill>
                <a:latin typeface="Arial"/>
                <a:cs typeface="Arial"/>
                <a:sym typeface="Arial"/>
                <a:rtl val="0"/>
              </a:rPr>
            </a:br>
            <a:r>
              <a:rPr lang="en-US" sz="1400" kern="0" baseline="30000" dirty="0">
                <a:solidFill>
                  <a:prstClr val="black">
                    <a:lumMod val="65000"/>
                    <a:lumOff val="35000"/>
                  </a:prstClr>
                </a:solidFill>
                <a:latin typeface="Arial"/>
                <a:cs typeface="Arial"/>
                <a:sym typeface="Arial"/>
                <a:rtl val="0"/>
              </a:rPr>
              <a:t>4</a:t>
            </a:r>
            <a:r>
              <a:rPr lang="en-US" sz="1400" kern="0" dirty="0">
                <a:solidFill>
                  <a:prstClr val="black">
                    <a:lumMod val="65000"/>
                    <a:lumOff val="35000"/>
                  </a:prstClr>
                </a:solidFill>
                <a:latin typeface="Arial"/>
                <a:cs typeface="Arial"/>
                <a:sym typeface="Arial"/>
                <a:rtl val="0"/>
              </a:rPr>
              <a:t>    So the law is paralyzed,      </a:t>
            </a:r>
            <a:endParaRPr lang="en-US" sz="1400" kern="0" dirty="0" smtClean="0">
              <a:solidFill>
                <a:prstClr val="black">
                  <a:lumMod val="65000"/>
                  <a:lumOff val="35000"/>
                </a:prstClr>
              </a:solidFill>
              <a:latin typeface="Arial"/>
              <a:cs typeface="Arial"/>
              <a:sym typeface="Arial"/>
              <a:rtl val="0"/>
            </a:endParaRPr>
          </a:p>
          <a:p>
            <a:r>
              <a:rPr lang="en-US" sz="1400" kern="0" dirty="0">
                <a:solidFill>
                  <a:prstClr val="black">
                    <a:lumMod val="65000"/>
                    <a:lumOff val="35000"/>
                  </a:prstClr>
                </a:solidFill>
                <a:latin typeface="Arial"/>
                <a:cs typeface="Arial"/>
                <a:sym typeface="Arial"/>
                <a:rtl val="0"/>
              </a:rPr>
              <a:t> </a:t>
            </a:r>
            <a:r>
              <a:rPr lang="en-US" sz="1400" kern="0" dirty="0" smtClean="0">
                <a:solidFill>
                  <a:prstClr val="black">
                    <a:lumMod val="65000"/>
                    <a:lumOff val="35000"/>
                  </a:prstClr>
                </a:solidFill>
                <a:latin typeface="Arial"/>
                <a:cs typeface="Arial"/>
                <a:sym typeface="Arial"/>
                <a:rtl val="0"/>
              </a:rPr>
              <a:t>       and </a:t>
            </a:r>
            <a:r>
              <a:rPr lang="en-US" sz="1400" kern="0" dirty="0">
                <a:solidFill>
                  <a:prstClr val="black">
                    <a:lumMod val="65000"/>
                    <a:lumOff val="35000"/>
                  </a:prstClr>
                </a:solidFill>
                <a:latin typeface="Arial"/>
                <a:cs typeface="Arial"/>
                <a:sym typeface="Arial"/>
                <a:rtl val="0"/>
              </a:rPr>
              <a:t>justice never goes forth.      </a:t>
            </a:r>
            <a:endParaRPr lang="en-US" sz="1400" kern="0" dirty="0" smtClean="0">
              <a:solidFill>
                <a:prstClr val="black">
                  <a:lumMod val="65000"/>
                  <a:lumOff val="35000"/>
                </a:prstClr>
              </a:solidFill>
              <a:latin typeface="Arial"/>
              <a:cs typeface="Arial"/>
              <a:sym typeface="Arial"/>
              <a:rtl val="0"/>
            </a:endParaRPr>
          </a:p>
          <a:p>
            <a:r>
              <a:rPr lang="en-US" sz="1400" kern="0" dirty="0">
                <a:solidFill>
                  <a:prstClr val="black">
                    <a:lumMod val="65000"/>
                    <a:lumOff val="35000"/>
                  </a:prstClr>
                </a:solidFill>
                <a:latin typeface="Arial"/>
                <a:cs typeface="Arial"/>
                <a:sym typeface="Arial"/>
                <a:rtl val="0"/>
              </a:rPr>
              <a:t> </a:t>
            </a:r>
            <a:r>
              <a:rPr lang="en-US" sz="1400" kern="0" dirty="0" smtClean="0">
                <a:solidFill>
                  <a:prstClr val="black">
                    <a:lumMod val="65000"/>
                    <a:lumOff val="35000"/>
                  </a:prstClr>
                </a:solidFill>
                <a:latin typeface="Arial"/>
                <a:cs typeface="Arial"/>
                <a:sym typeface="Arial"/>
                <a:rtl val="0"/>
              </a:rPr>
              <a:t>    For </a:t>
            </a:r>
            <a:r>
              <a:rPr lang="en-US" sz="1400" kern="0" dirty="0">
                <a:solidFill>
                  <a:prstClr val="black">
                    <a:lumMod val="65000"/>
                    <a:lumOff val="35000"/>
                  </a:prstClr>
                </a:solidFill>
                <a:latin typeface="Arial"/>
                <a:cs typeface="Arial"/>
                <a:sym typeface="Arial"/>
                <a:rtl val="0"/>
              </a:rPr>
              <a:t>the wicked surround the righteous;      </a:t>
            </a:r>
            <a:endParaRPr lang="en-US" sz="1400" kern="0" dirty="0" smtClean="0">
              <a:solidFill>
                <a:prstClr val="black">
                  <a:lumMod val="65000"/>
                  <a:lumOff val="35000"/>
                </a:prstClr>
              </a:solidFill>
              <a:latin typeface="Arial"/>
              <a:cs typeface="Arial"/>
              <a:sym typeface="Arial"/>
              <a:rtl val="0"/>
            </a:endParaRPr>
          </a:p>
          <a:p>
            <a:r>
              <a:rPr lang="en-US" sz="1400" kern="0" dirty="0">
                <a:solidFill>
                  <a:prstClr val="black">
                    <a:lumMod val="65000"/>
                    <a:lumOff val="35000"/>
                  </a:prstClr>
                </a:solidFill>
                <a:latin typeface="Arial"/>
                <a:cs typeface="Arial"/>
                <a:sym typeface="Arial"/>
                <a:rtl val="0"/>
              </a:rPr>
              <a:t> </a:t>
            </a:r>
            <a:r>
              <a:rPr lang="en-US" sz="1400" kern="0" dirty="0" smtClean="0">
                <a:solidFill>
                  <a:prstClr val="black">
                    <a:lumMod val="65000"/>
                    <a:lumOff val="35000"/>
                  </a:prstClr>
                </a:solidFill>
                <a:latin typeface="Arial"/>
                <a:cs typeface="Arial"/>
                <a:sym typeface="Arial"/>
                <a:rtl val="0"/>
              </a:rPr>
              <a:t>       so </a:t>
            </a:r>
            <a:r>
              <a:rPr lang="en-US" sz="1400" kern="0" dirty="0">
                <a:solidFill>
                  <a:prstClr val="black">
                    <a:lumMod val="65000"/>
                    <a:lumOff val="35000"/>
                  </a:prstClr>
                </a:solidFill>
                <a:latin typeface="Arial"/>
                <a:cs typeface="Arial"/>
                <a:sym typeface="Arial"/>
                <a:rtl val="0"/>
              </a:rPr>
              <a:t>justice goes forth perverted.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4509" y="4800600"/>
            <a:ext cx="2535469" cy="1606299"/>
          </a:xfrm>
          <a:prstGeom prst="rect">
            <a:avLst/>
          </a:prstGeom>
        </p:spPr>
      </p:pic>
      <p:sp>
        <p:nvSpPr>
          <p:cNvPr id="4" name="TextBox 3"/>
          <p:cNvSpPr txBox="1"/>
          <p:nvPr/>
        </p:nvSpPr>
        <p:spPr>
          <a:xfrm>
            <a:off x="4572000" y="1524000"/>
            <a:ext cx="4572000" cy="4616648"/>
          </a:xfrm>
          <a:prstGeom prst="rect">
            <a:avLst/>
          </a:prstGeom>
          <a:noFill/>
        </p:spPr>
        <p:txBody>
          <a:bodyPr wrap="square" rtlCol="0">
            <a:spAutoFit/>
          </a:bodyPr>
          <a:lstStyle/>
          <a:p>
            <a:r>
              <a:rPr lang="en-US" sz="1400" kern="0" dirty="0">
                <a:solidFill>
                  <a:srgbClr val="000000"/>
                </a:solidFill>
                <a:latin typeface="Arial"/>
                <a:cs typeface="Arial"/>
                <a:sym typeface="Arial"/>
                <a:rtl val="0"/>
              </a:rPr>
              <a:t/>
            </a:r>
            <a:br>
              <a:rPr lang="en-US" sz="1400" kern="0" dirty="0">
                <a:solidFill>
                  <a:srgbClr val="000000"/>
                </a:solidFill>
                <a:latin typeface="Arial"/>
                <a:cs typeface="Arial"/>
                <a:sym typeface="Arial"/>
                <a:rtl val="0"/>
              </a:rPr>
            </a:br>
            <a:r>
              <a:rPr lang="en-US" sz="1400" b="1" kern="0" dirty="0">
                <a:solidFill>
                  <a:srgbClr val="000000"/>
                </a:solidFill>
                <a:latin typeface="Arial"/>
                <a:cs typeface="Arial"/>
                <a:sym typeface="Arial"/>
                <a:rtl val="0"/>
              </a:rPr>
              <a:t>Habakkuk 1:5-9(ESV) </a:t>
            </a:r>
            <a:r>
              <a:rPr lang="en-US" sz="1400" kern="0" dirty="0">
                <a:solidFill>
                  <a:srgbClr val="000000"/>
                </a:solidFill>
                <a:latin typeface="Arial"/>
                <a:cs typeface="Arial"/>
                <a:sym typeface="Arial"/>
                <a:rtl val="0"/>
              </a:rPr>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5</a:t>
            </a:r>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a:t>
            </a:r>
            <a:r>
              <a:rPr lang="en-US" sz="1400" kern="0" dirty="0">
                <a:solidFill>
                  <a:srgbClr val="000000"/>
                </a:solidFill>
                <a:latin typeface="Arial"/>
                <a:cs typeface="Arial"/>
                <a:sym typeface="Arial"/>
                <a:rtl val="0"/>
              </a:rPr>
              <a:t>Look among the nations, and see</a:t>
            </a:r>
            <a:r>
              <a:rPr lang="en-US" sz="1400" kern="0" dirty="0" smtClean="0">
                <a:solidFill>
                  <a:srgbClr val="000000"/>
                </a:solidFill>
                <a:latin typeface="Arial"/>
                <a:cs typeface="Arial"/>
                <a:sym typeface="Arial"/>
                <a:rtl val="0"/>
              </a:rPr>
              <a:t>;</a:t>
            </a:r>
          </a:p>
          <a:p>
            <a:r>
              <a:rPr lang="en-US" sz="1400" kern="0" dirty="0" smtClean="0">
                <a:solidFill>
                  <a:srgbClr val="000000"/>
                </a:solidFill>
                <a:latin typeface="Arial"/>
                <a:cs typeface="Arial"/>
                <a:sym typeface="Arial"/>
                <a:rtl val="0"/>
              </a:rPr>
              <a:t> </a:t>
            </a:r>
            <a:r>
              <a:rPr lang="en-US" sz="1400" kern="0" dirty="0">
                <a:solidFill>
                  <a:srgbClr val="000000"/>
                </a:solidFill>
                <a:latin typeface="Arial"/>
                <a:cs typeface="Arial"/>
                <a:sym typeface="Arial"/>
                <a:rtl val="0"/>
              </a:rPr>
              <a:t>     wonder and be astounded.      </a:t>
            </a:r>
            <a:endParaRPr lang="en-US" sz="1400" kern="0" dirty="0" smtClean="0">
              <a:solidFill>
                <a:srgbClr val="000000"/>
              </a:solidFill>
              <a:latin typeface="Arial"/>
              <a:cs typeface="Arial"/>
              <a:sym typeface="Arial"/>
              <a:rtl val="0"/>
            </a:endParaRPr>
          </a:p>
          <a:p>
            <a:r>
              <a:rPr lang="en-US" sz="1400" kern="0" dirty="0" smtClean="0">
                <a:solidFill>
                  <a:srgbClr val="000000"/>
                </a:solidFill>
                <a:latin typeface="Arial"/>
                <a:cs typeface="Arial"/>
                <a:sym typeface="Arial"/>
                <a:rtl val="0"/>
              </a:rPr>
              <a:t>   For </a:t>
            </a:r>
            <a:r>
              <a:rPr lang="en-US" sz="1400" kern="0" dirty="0">
                <a:solidFill>
                  <a:srgbClr val="000000"/>
                </a:solidFill>
                <a:latin typeface="Arial"/>
                <a:cs typeface="Arial"/>
                <a:sym typeface="Arial"/>
                <a:rtl val="0"/>
              </a:rPr>
              <a:t>I am doing a work in your days      </a:t>
            </a:r>
            <a:endParaRPr lang="en-US" sz="1400" kern="0" dirty="0" smtClean="0">
              <a:solidFill>
                <a:srgbClr val="000000"/>
              </a:solidFill>
              <a:latin typeface="Arial"/>
              <a:cs typeface="Arial"/>
              <a:sym typeface="Arial"/>
              <a:rtl val="0"/>
            </a:endParaRPr>
          </a:p>
          <a:p>
            <a:r>
              <a:rPr lang="en-US" sz="1400" kern="0" dirty="0" smtClean="0">
                <a:solidFill>
                  <a:srgbClr val="000000"/>
                </a:solidFill>
                <a:latin typeface="Arial"/>
                <a:cs typeface="Arial"/>
                <a:sym typeface="Arial"/>
                <a:rtl val="0"/>
              </a:rPr>
              <a:t>          that </a:t>
            </a:r>
            <a:r>
              <a:rPr lang="en-US" sz="1400" kern="0" dirty="0">
                <a:solidFill>
                  <a:srgbClr val="000000"/>
                </a:solidFill>
                <a:latin typeface="Arial"/>
                <a:cs typeface="Arial"/>
                <a:sym typeface="Arial"/>
                <a:rtl val="0"/>
              </a:rPr>
              <a:t>you would not believe if told. </a:t>
            </a:r>
            <a:br>
              <a:rPr lang="en-US" sz="1400" kern="0" dirty="0">
                <a:solidFill>
                  <a:srgbClr val="000000"/>
                </a:solidFill>
                <a:latin typeface="Arial"/>
                <a:cs typeface="Arial"/>
                <a:sym typeface="Arial"/>
                <a:rtl val="0"/>
              </a:rPr>
            </a:br>
            <a:r>
              <a:rPr lang="en-US" sz="1400" b="1" u="sng" kern="0" baseline="30000" dirty="0">
                <a:solidFill>
                  <a:srgbClr val="000000"/>
                </a:solidFill>
                <a:latin typeface="Arial"/>
                <a:cs typeface="Arial"/>
                <a:sym typeface="Arial"/>
                <a:rtl val="0"/>
              </a:rPr>
              <a:t>6</a:t>
            </a:r>
            <a:r>
              <a:rPr lang="en-US" sz="1400" b="1" u="sng" kern="0" dirty="0">
                <a:solidFill>
                  <a:srgbClr val="000000"/>
                </a:solidFill>
                <a:latin typeface="Arial"/>
                <a:cs typeface="Arial"/>
                <a:sym typeface="Arial"/>
                <a:rtl val="0"/>
              </a:rPr>
              <a:t>    For behold, I am raising up the Chaldeans,      </a:t>
            </a:r>
            <a:endParaRPr lang="en-US" sz="1400" b="1" u="sng" kern="0" dirty="0" smtClean="0">
              <a:solidFill>
                <a:srgbClr val="000000"/>
              </a:solidFill>
              <a:latin typeface="Arial"/>
              <a:cs typeface="Arial"/>
              <a:sym typeface="Arial"/>
              <a:rtl val="0"/>
            </a:endParaRPr>
          </a:p>
          <a:p>
            <a:r>
              <a:rPr lang="en-US" sz="1400" b="1" u="sng" kern="0" dirty="0">
                <a:solidFill>
                  <a:srgbClr val="000000"/>
                </a:solidFill>
                <a:latin typeface="Arial"/>
                <a:cs typeface="Arial"/>
                <a:sym typeface="Arial"/>
                <a:rtl val="0"/>
              </a:rPr>
              <a:t> </a:t>
            </a:r>
            <a:r>
              <a:rPr lang="en-US" sz="1400" b="1" u="sng" kern="0" dirty="0" smtClean="0">
                <a:solidFill>
                  <a:srgbClr val="000000"/>
                </a:solidFill>
                <a:latin typeface="Arial"/>
                <a:cs typeface="Arial"/>
                <a:sym typeface="Arial"/>
                <a:rtl val="0"/>
              </a:rPr>
              <a:t>       that </a:t>
            </a:r>
            <a:r>
              <a:rPr lang="en-US" sz="1400" b="1" u="sng" kern="0" dirty="0">
                <a:solidFill>
                  <a:srgbClr val="000000"/>
                </a:solidFill>
                <a:latin typeface="Arial"/>
                <a:cs typeface="Arial"/>
                <a:sym typeface="Arial"/>
                <a:rtl val="0"/>
              </a:rPr>
              <a:t>bitter and hasty nation,      </a:t>
            </a:r>
            <a:endParaRPr lang="en-US" sz="1400" b="1" u="sng" kern="0" dirty="0" smtClean="0">
              <a:solidFill>
                <a:srgbClr val="000000"/>
              </a:solidFill>
              <a:latin typeface="Arial"/>
              <a:cs typeface="Arial"/>
              <a:sym typeface="Arial"/>
              <a:rtl val="0"/>
            </a:endParaRPr>
          </a:p>
          <a:p>
            <a:r>
              <a:rPr lang="en-US" sz="1400" b="1" u="sng" kern="0" dirty="0" smtClean="0">
                <a:solidFill>
                  <a:srgbClr val="000000"/>
                </a:solidFill>
                <a:latin typeface="Arial"/>
                <a:cs typeface="Arial"/>
                <a:sym typeface="Arial"/>
                <a:rtl val="0"/>
              </a:rPr>
              <a:t>        who </a:t>
            </a:r>
            <a:r>
              <a:rPr lang="en-US" sz="1400" b="1" u="sng" kern="0" dirty="0">
                <a:solidFill>
                  <a:srgbClr val="000000"/>
                </a:solidFill>
                <a:latin typeface="Arial"/>
                <a:cs typeface="Arial"/>
                <a:sym typeface="Arial"/>
                <a:rtl val="0"/>
              </a:rPr>
              <a:t>march through the breadth of the earth,      </a:t>
            </a:r>
            <a:endParaRPr lang="en-US" sz="1400" b="1" u="sng" kern="0" dirty="0" smtClean="0">
              <a:solidFill>
                <a:srgbClr val="000000"/>
              </a:solidFill>
              <a:latin typeface="Arial"/>
              <a:cs typeface="Arial"/>
              <a:sym typeface="Arial"/>
              <a:rtl val="0"/>
            </a:endParaRPr>
          </a:p>
          <a:p>
            <a:r>
              <a:rPr lang="en-US" sz="1400" b="1" u="sng" kern="0" dirty="0" smtClean="0">
                <a:solidFill>
                  <a:srgbClr val="000000"/>
                </a:solidFill>
                <a:latin typeface="Arial"/>
                <a:cs typeface="Arial"/>
                <a:sym typeface="Arial"/>
                <a:rtl val="0"/>
              </a:rPr>
              <a:t>         to </a:t>
            </a:r>
            <a:r>
              <a:rPr lang="en-US" sz="1400" b="1" u="sng" kern="0" dirty="0">
                <a:solidFill>
                  <a:srgbClr val="000000"/>
                </a:solidFill>
                <a:latin typeface="Arial"/>
                <a:cs typeface="Arial"/>
                <a:sym typeface="Arial"/>
                <a:rtl val="0"/>
              </a:rPr>
              <a:t>seize dwellings not their own. </a:t>
            </a:r>
            <a:br>
              <a:rPr lang="en-US" sz="1400" b="1" u="sng"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7</a:t>
            </a:r>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They </a:t>
            </a:r>
            <a:r>
              <a:rPr lang="en-US" sz="1400" kern="0" dirty="0">
                <a:solidFill>
                  <a:srgbClr val="000000"/>
                </a:solidFill>
                <a:latin typeface="Arial"/>
                <a:cs typeface="Arial"/>
                <a:sym typeface="Arial"/>
                <a:rtl val="0"/>
              </a:rPr>
              <a:t>are dreaded and fearsome;      </a:t>
            </a:r>
            <a:endParaRPr lang="en-US" sz="1400" kern="0" dirty="0" smtClean="0">
              <a:solidFill>
                <a:srgbClr val="000000"/>
              </a:solidFill>
              <a:latin typeface="Arial"/>
              <a:cs typeface="Arial"/>
              <a:sym typeface="Arial"/>
              <a:rtl val="0"/>
            </a:endParaRPr>
          </a:p>
          <a:p>
            <a:r>
              <a:rPr lang="en-US" sz="1400" kern="0" dirty="0" smtClean="0">
                <a:solidFill>
                  <a:srgbClr val="000000"/>
                </a:solidFill>
                <a:latin typeface="Arial"/>
                <a:cs typeface="Arial"/>
                <a:sym typeface="Arial"/>
                <a:rtl val="0"/>
              </a:rPr>
              <a:t>    their </a:t>
            </a:r>
            <a:r>
              <a:rPr lang="en-US" sz="1400" kern="0" dirty="0">
                <a:solidFill>
                  <a:srgbClr val="000000"/>
                </a:solidFill>
                <a:latin typeface="Arial"/>
                <a:cs typeface="Arial"/>
                <a:sym typeface="Arial"/>
                <a:rtl val="0"/>
              </a:rPr>
              <a:t>justice and dignity go forth from themselves. </a:t>
            </a:r>
            <a:br>
              <a:rPr lang="en-US" sz="1400" kern="0" dirty="0">
                <a:solidFill>
                  <a:srgbClr val="000000"/>
                </a:solidFill>
                <a:latin typeface="Arial"/>
                <a:cs typeface="Arial"/>
                <a:sym typeface="Arial"/>
                <a:rtl val="0"/>
              </a:rPr>
            </a:br>
            <a:endParaRPr lang="en-US" sz="1400" kern="0" dirty="0" smtClean="0">
              <a:solidFill>
                <a:srgbClr val="000000"/>
              </a:solidFill>
              <a:latin typeface="Arial"/>
              <a:cs typeface="Arial"/>
              <a:sym typeface="Arial"/>
              <a:rtl val="0"/>
            </a:endParaRPr>
          </a:p>
          <a:p>
            <a:r>
              <a:rPr lang="en-US" sz="1400" kern="0" baseline="30000" dirty="0" smtClean="0">
                <a:solidFill>
                  <a:srgbClr val="000000"/>
                </a:solidFill>
                <a:latin typeface="Arial"/>
                <a:cs typeface="Arial"/>
                <a:sym typeface="Arial"/>
                <a:rtl val="0"/>
              </a:rPr>
              <a:t>8</a:t>
            </a:r>
            <a:r>
              <a:rPr lang="en-US" sz="1400" kern="0" dirty="0">
                <a:solidFill>
                  <a:srgbClr val="000000"/>
                </a:solidFill>
                <a:latin typeface="Arial"/>
                <a:cs typeface="Arial"/>
                <a:sym typeface="Arial"/>
                <a:rtl val="0"/>
              </a:rPr>
              <a:t>    Their horses are swifter than leopards,      </a:t>
            </a:r>
            <a:endParaRPr lang="en-US" sz="1400" kern="0" dirty="0" smtClean="0">
              <a:solidFill>
                <a:srgbClr val="000000"/>
              </a:solidFill>
              <a:latin typeface="Arial"/>
              <a:cs typeface="Arial"/>
              <a:sym typeface="Arial"/>
              <a:rtl val="0"/>
            </a:endParaRPr>
          </a:p>
          <a:p>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more </a:t>
            </a:r>
            <a:r>
              <a:rPr lang="en-US" sz="1400" kern="0" dirty="0">
                <a:solidFill>
                  <a:srgbClr val="000000"/>
                </a:solidFill>
                <a:latin typeface="Arial"/>
                <a:cs typeface="Arial"/>
                <a:sym typeface="Arial"/>
                <a:rtl val="0"/>
              </a:rPr>
              <a:t>fierce than the evening wolves;     </a:t>
            </a:r>
            <a:endParaRPr lang="en-US" sz="1400" kern="0" dirty="0" smtClean="0">
              <a:solidFill>
                <a:srgbClr val="000000"/>
              </a:solidFill>
              <a:latin typeface="Arial"/>
              <a:cs typeface="Arial"/>
              <a:sym typeface="Arial"/>
              <a:rtl val="0"/>
            </a:endParaRPr>
          </a:p>
          <a:p>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their </a:t>
            </a:r>
            <a:r>
              <a:rPr lang="en-US" sz="1400" kern="0" dirty="0">
                <a:solidFill>
                  <a:srgbClr val="000000"/>
                </a:solidFill>
                <a:latin typeface="Arial"/>
                <a:cs typeface="Arial"/>
                <a:sym typeface="Arial"/>
                <a:rtl val="0"/>
              </a:rPr>
              <a:t>horsemen press proudly on.      </a:t>
            </a:r>
            <a:endParaRPr lang="en-US" sz="1400" kern="0" dirty="0" smtClean="0">
              <a:solidFill>
                <a:srgbClr val="000000"/>
              </a:solidFill>
              <a:latin typeface="Arial"/>
              <a:cs typeface="Arial"/>
              <a:sym typeface="Arial"/>
              <a:rtl val="0"/>
            </a:endParaRPr>
          </a:p>
          <a:p>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Their </a:t>
            </a:r>
            <a:r>
              <a:rPr lang="en-US" sz="1400" kern="0" dirty="0">
                <a:solidFill>
                  <a:srgbClr val="000000"/>
                </a:solidFill>
                <a:latin typeface="Arial"/>
                <a:cs typeface="Arial"/>
                <a:sym typeface="Arial"/>
                <a:rtl val="0"/>
              </a:rPr>
              <a:t>horsemen come from afar;      </a:t>
            </a:r>
            <a:endParaRPr lang="en-US" sz="1400" kern="0" dirty="0" smtClean="0">
              <a:solidFill>
                <a:srgbClr val="000000"/>
              </a:solidFill>
              <a:latin typeface="Arial"/>
              <a:cs typeface="Arial"/>
              <a:sym typeface="Arial"/>
              <a:rtl val="0"/>
            </a:endParaRPr>
          </a:p>
          <a:p>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they </a:t>
            </a:r>
            <a:r>
              <a:rPr lang="en-US" sz="1400" kern="0" dirty="0">
                <a:solidFill>
                  <a:srgbClr val="000000"/>
                </a:solidFill>
                <a:latin typeface="Arial"/>
                <a:cs typeface="Arial"/>
                <a:sym typeface="Arial"/>
                <a:rtl val="0"/>
              </a:rPr>
              <a:t>fly like an </a:t>
            </a:r>
            <a:r>
              <a:rPr lang="en-US" sz="1400" u="sng" kern="0" dirty="0">
                <a:solidFill>
                  <a:srgbClr val="000000"/>
                </a:solidFill>
                <a:latin typeface="Arial"/>
                <a:cs typeface="Arial"/>
                <a:sym typeface="Arial"/>
                <a:rtl val="0"/>
              </a:rPr>
              <a:t>eagle swift to devour. </a:t>
            </a:r>
            <a:r>
              <a:rPr lang="en-US" sz="1400" kern="0" dirty="0">
                <a:solidFill>
                  <a:srgbClr val="000000"/>
                </a:solidFill>
                <a:latin typeface="Arial"/>
                <a:cs typeface="Arial"/>
                <a:sym typeface="Arial"/>
                <a:rtl val="0"/>
              </a:rPr>
              <a:t/>
            </a:r>
            <a:br>
              <a:rPr lang="en-US" sz="1400" kern="0" dirty="0">
                <a:solidFill>
                  <a:srgbClr val="000000"/>
                </a:solidFill>
                <a:latin typeface="Arial"/>
                <a:cs typeface="Arial"/>
                <a:sym typeface="Arial"/>
                <a:rtl val="0"/>
              </a:rPr>
            </a:br>
            <a:r>
              <a:rPr lang="en-US" sz="1400" u="sng" kern="0" baseline="30000" dirty="0">
                <a:solidFill>
                  <a:srgbClr val="000000"/>
                </a:solidFill>
                <a:latin typeface="Arial"/>
                <a:cs typeface="Arial"/>
                <a:sym typeface="Arial"/>
                <a:rtl val="0"/>
              </a:rPr>
              <a:t>9</a:t>
            </a:r>
            <a:r>
              <a:rPr lang="en-US" sz="1400" u="sng" kern="0" dirty="0">
                <a:solidFill>
                  <a:srgbClr val="000000"/>
                </a:solidFill>
                <a:latin typeface="Arial"/>
                <a:cs typeface="Arial"/>
                <a:sym typeface="Arial"/>
                <a:rtl val="0"/>
              </a:rPr>
              <a:t>    They all come for violence,      </a:t>
            </a:r>
            <a:endParaRPr lang="en-US" sz="1400" u="sng" kern="0" dirty="0" smtClean="0">
              <a:solidFill>
                <a:srgbClr val="000000"/>
              </a:solidFill>
              <a:latin typeface="Arial"/>
              <a:cs typeface="Arial"/>
              <a:sym typeface="Arial"/>
              <a:rtl val="0"/>
            </a:endParaRPr>
          </a:p>
          <a:p>
            <a:r>
              <a:rPr lang="en-US" sz="1400" u="sng" kern="0" dirty="0">
                <a:solidFill>
                  <a:srgbClr val="000000"/>
                </a:solidFill>
                <a:latin typeface="Arial"/>
                <a:cs typeface="Arial"/>
                <a:sym typeface="Arial"/>
                <a:rtl val="0"/>
              </a:rPr>
              <a:t> </a:t>
            </a:r>
            <a:r>
              <a:rPr lang="en-US" sz="1400" u="sng" kern="0" dirty="0" smtClean="0">
                <a:solidFill>
                  <a:srgbClr val="000000"/>
                </a:solidFill>
                <a:latin typeface="Arial"/>
                <a:cs typeface="Arial"/>
                <a:sym typeface="Arial"/>
                <a:rtl val="0"/>
              </a:rPr>
              <a:t>        all </a:t>
            </a:r>
            <a:r>
              <a:rPr lang="en-US" sz="1400" u="sng" kern="0" dirty="0">
                <a:solidFill>
                  <a:srgbClr val="000000"/>
                </a:solidFill>
                <a:latin typeface="Arial"/>
                <a:cs typeface="Arial"/>
                <a:sym typeface="Arial"/>
                <a:rtl val="0"/>
              </a:rPr>
              <a:t>their faces forward.     </a:t>
            </a:r>
            <a:endParaRPr lang="en-US" sz="1400" u="sng" kern="0" dirty="0" smtClean="0">
              <a:solidFill>
                <a:srgbClr val="000000"/>
              </a:solidFill>
              <a:latin typeface="Arial"/>
              <a:cs typeface="Arial"/>
              <a:sym typeface="Arial"/>
              <a:rtl val="0"/>
            </a:endParaRPr>
          </a:p>
          <a:p>
            <a:r>
              <a:rPr lang="en-US" sz="1400" u="sng" kern="0" dirty="0">
                <a:solidFill>
                  <a:srgbClr val="000000"/>
                </a:solidFill>
                <a:latin typeface="Arial"/>
                <a:cs typeface="Arial"/>
                <a:sym typeface="Arial"/>
                <a:rtl val="0"/>
              </a:rPr>
              <a:t> </a:t>
            </a:r>
            <a:r>
              <a:rPr lang="en-US" sz="1400" u="sng" kern="0" dirty="0" smtClean="0">
                <a:solidFill>
                  <a:srgbClr val="000000"/>
                </a:solidFill>
                <a:latin typeface="Arial"/>
                <a:cs typeface="Arial"/>
                <a:sym typeface="Arial"/>
                <a:rtl val="0"/>
              </a:rPr>
              <a:t>    They </a:t>
            </a:r>
            <a:r>
              <a:rPr lang="en-US" sz="1400" u="sng" kern="0" dirty="0">
                <a:solidFill>
                  <a:srgbClr val="000000"/>
                </a:solidFill>
                <a:latin typeface="Arial"/>
                <a:cs typeface="Arial"/>
                <a:sym typeface="Arial"/>
                <a:rtl val="0"/>
              </a:rPr>
              <a:t>gather captives like sand. </a:t>
            </a:r>
          </a:p>
        </p:txBody>
      </p:sp>
    </p:spTree>
    <p:extLst>
      <p:ext uri="{BB962C8B-B14F-4D97-AF65-F5344CB8AC3E}">
        <p14:creationId xmlns:p14="http://schemas.microsoft.com/office/powerpoint/2010/main" val="2315050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1445" y="274638"/>
            <a:ext cx="6336205" cy="1143000"/>
          </a:xfrm>
        </p:spPr>
        <p:txBody>
          <a:bodyPr/>
          <a:lstStyle/>
          <a:p>
            <a:r>
              <a:rPr lang="en-US" b="1" dirty="0"/>
              <a:t>Habakkuk’s </a:t>
            </a:r>
            <a:r>
              <a:rPr lang="en-US" b="1" dirty="0" smtClean="0"/>
              <a:t>2</a:t>
            </a:r>
            <a:r>
              <a:rPr lang="en-US" b="1" baseline="30000" dirty="0" smtClean="0"/>
              <a:t>nd</a:t>
            </a:r>
            <a:r>
              <a:rPr lang="en-US" b="1" dirty="0" smtClean="0"/>
              <a:t> Complaint</a:t>
            </a:r>
            <a:endParaRPr lang="en-US" dirty="0"/>
          </a:p>
        </p:txBody>
      </p:sp>
      <p:sp>
        <p:nvSpPr>
          <p:cNvPr id="3" name="TextBox 2"/>
          <p:cNvSpPr txBox="1"/>
          <p:nvPr/>
        </p:nvSpPr>
        <p:spPr>
          <a:xfrm>
            <a:off x="1019354" y="1137821"/>
            <a:ext cx="4467046" cy="5262979"/>
          </a:xfrm>
          <a:prstGeom prst="rect">
            <a:avLst/>
          </a:prstGeom>
          <a:noFill/>
        </p:spPr>
        <p:txBody>
          <a:bodyPr wrap="square" rtlCol="0">
            <a:spAutoFit/>
          </a:bodyPr>
          <a:lstStyle/>
          <a:p>
            <a:r>
              <a:rPr lang="en-US" sz="1400" b="1" kern="0" dirty="0" smtClean="0">
                <a:solidFill>
                  <a:srgbClr val="000000"/>
                </a:solidFill>
                <a:latin typeface="Arial"/>
                <a:cs typeface="Arial"/>
                <a:sym typeface="Arial"/>
                <a:rtl val="0"/>
              </a:rPr>
              <a:t>Habakkuk </a:t>
            </a:r>
            <a:r>
              <a:rPr lang="en-US" sz="1400" b="1" kern="0" dirty="0">
                <a:solidFill>
                  <a:srgbClr val="000000"/>
                </a:solidFill>
                <a:latin typeface="Arial"/>
                <a:cs typeface="Arial"/>
                <a:sym typeface="Arial"/>
                <a:rtl val="0"/>
              </a:rPr>
              <a:t>1:12-17(ESV) </a:t>
            </a:r>
            <a:r>
              <a:rPr lang="en-US" sz="1400" kern="0" dirty="0">
                <a:solidFill>
                  <a:srgbClr val="000000"/>
                </a:solidFill>
                <a:latin typeface="Arial"/>
                <a:cs typeface="Arial"/>
                <a:sym typeface="Arial"/>
                <a:rtl val="0"/>
              </a:rPr>
              <a:t/>
            </a:r>
            <a:br>
              <a:rPr lang="en-US" sz="1400" kern="0" dirty="0">
                <a:solidFill>
                  <a:srgbClr val="000000"/>
                </a:solidFill>
                <a:latin typeface="Arial"/>
                <a:cs typeface="Arial"/>
                <a:sym typeface="Arial"/>
                <a:rtl val="0"/>
              </a:rPr>
            </a:br>
            <a:r>
              <a:rPr lang="en-US" sz="1400" kern="0" baseline="30000" dirty="0">
                <a:solidFill>
                  <a:srgbClr val="002060"/>
                </a:solidFill>
                <a:latin typeface="Aharoni" panose="02010803020104030203" pitchFamily="2" charset="-79"/>
                <a:cs typeface="Aharoni" panose="02010803020104030203" pitchFamily="2" charset="-79"/>
                <a:sym typeface="Arial"/>
                <a:rtl val="0"/>
              </a:rPr>
              <a:t>12</a:t>
            </a:r>
            <a:r>
              <a:rPr lang="en-US" sz="1400" kern="0" dirty="0">
                <a:solidFill>
                  <a:srgbClr val="002060"/>
                </a:solidFill>
                <a:latin typeface="Aharoni" panose="02010803020104030203" pitchFamily="2" charset="-79"/>
                <a:cs typeface="Aharoni" panose="02010803020104030203" pitchFamily="2" charset="-79"/>
                <a:sym typeface="Arial"/>
                <a:rtl val="0"/>
              </a:rPr>
              <a:t>    Are you not from everlasting,      </a:t>
            </a:r>
            <a:endParaRPr lang="en-US" sz="1400" kern="0" dirty="0" smtClean="0">
              <a:solidFill>
                <a:srgbClr val="002060"/>
              </a:solidFill>
              <a:latin typeface="Aharoni" panose="02010803020104030203" pitchFamily="2" charset="-79"/>
              <a:cs typeface="Aharoni" panose="02010803020104030203" pitchFamily="2" charset="-79"/>
              <a:sym typeface="Arial"/>
              <a:rtl val="0"/>
            </a:endParaRPr>
          </a:p>
          <a:p>
            <a:r>
              <a:rPr lang="en-US" sz="1400" kern="0" dirty="0">
                <a:solidFill>
                  <a:srgbClr val="002060"/>
                </a:solidFill>
                <a:latin typeface="Aharoni" panose="02010803020104030203" pitchFamily="2" charset="-79"/>
                <a:cs typeface="Aharoni" panose="02010803020104030203" pitchFamily="2" charset="-79"/>
                <a:sym typeface="Arial"/>
                <a:rtl val="0"/>
              </a:rPr>
              <a:t> </a:t>
            </a:r>
            <a:r>
              <a:rPr lang="en-US" sz="1400" kern="0" dirty="0" smtClean="0">
                <a:solidFill>
                  <a:srgbClr val="002060"/>
                </a:solidFill>
                <a:latin typeface="Aharoni" panose="02010803020104030203" pitchFamily="2" charset="-79"/>
                <a:cs typeface="Aharoni" panose="02010803020104030203" pitchFamily="2" charset="-79"/>
                <a:sym typeface="Arial"/>
                <a:rtl val="0"/>
              </a:rPr>
              <a:t>     O</a:t>
            </a:r>
            <a:r>
              <a:rPr lang="en-US" sz="1400" kern="0" dirty="0">
                <a:solidFill>
                  <a:srgbClr val="002060"/>
                </a:solidFill>
                <a:latin typeface="Aharoni" panose="02010803020104030203" pitchFamily="2" charset="-79"/>
                <a:cs typeface="Aharoni" panose="02010803020104030203" pitchFamily="2" charset="-79"/>
                <a:sym typeface="Arial"/>
                <a:rtl val="0"/>
              </a:rPr>
              <a:t> Lord my God, my Holy One?     </a:t>
            </a:r>
            <a:endParaRPr lang="en-US" sz="1400" kern="0" dirty="0" smtClean="0">
              <a:solidFill>
                <a:srgbClr val="002060"/>
              </a:solidFill>
              <a:latin typeface="Aharoni" panose="02010803020104030203" pitchFamily="2" charset="-79"/>
              <a:cs typeface="Aharoni" panose="02010803020104030203" pitchFamily="2" charset="-79"/>
              <a:sym typeface="Arial"/>
              <a:rtl val="0"/>
            </a:endParaRPr>
          </a:p>
          <a:p>
            <a:r>
              <a:rPr lang="en-US" sz="1400" kern="0" dirty="0">
                <a:solidFill>
                  <a:srgbClr val="002060"/>
                </a:solidFill>
                <a:latin typeface="Aharoni" panose="02010803020104030203" pitchFamily="2" charset="-79"/>
                <a:cs typeface="Aharoni" panose="02010803020104030203" pitchFamily="2" charset="-79"/>
                <a:sym typeface="Arial"/>
                <a:rtl val="0"/>
              </a:rPr>
              <a:t> </a:t>
            </a:r>
            <a:r>
              <a:rPr lang="en-US" sz="1400" kern="0" dirty="0" smtClean="0">
                <a:solidFill>
                  <a:srgbClr val="002060"/>
                </a:solidFill>
                <a:latin typeface="Aharoni" panose="02010803020104030203" pitchFamily="2" charset="-79"/>
                <a:cs typeface="Aharoni" panose="02010803020104030203" pitchFamily="2" charset="-79"/>
                <a:sym typeface="Arial"/>
                <a:rtl val="0"/>
              </a:rPr>
              <a:t>         We </a:t>
            </a:r>
            <a:r>
              <a:rPr lang="en-US" sz="1400" kern="0" dirty="0">
                <a:solidFill>
                  <a:srgbClr val="002060"/>
                </a:solidFill>
                <a:latin typeface="Aharoni" panose="02010803020104030203" pitchFamily="2" charset="-79"/>
                <a:cs typeface="Aharoni" panose="02010803020104030203" pitchFamily="2" charset="-79"/>
                <a:sym typeface="Arial"/>
                <a:rtl val="0"/>
              </a:rPr>
              <a:t>shall not die.      </a:t>
            </a:r>
            <a:endParaRPr lang="en-US" sz="1400" kern="0" dirty="0" smtClean="0">
              <a:solidFill>
                <a:srgbClr val="002060"/>
              </a:solidFill>
              <a:latin typeface="Aharoni" panose="02010803020104030203" pitchFamily="2" charset="-79"/>
              <a:cs typeface="Aharoni" panose="02010803020104030203" pitchFamily="2" charset="-79"/>
              <a:sym typeface="Arial"/>
              <a:rtl val="0"/>
            </a:endParaRPr>
          </a:p>
          <a:p>
            <a:r>
              <a:rPr lang="en-US" sz="1400" kern="0" dirty="0">
                <a:solidFill>
                  <a:srgbClr val="002060"/>
                </a:solidFill>
                <a:latin typeface="Aharoni" panose="02010803020104030203" pitchFamily="2" charset="-79"/>
                <a:cs typeface="Aharoni" panose="02010803020104030203" pitchFamily="2" charset="-79"/>
                <a:sym typeface="Arial"/>
                <a:rtl val="0"/>
              </a:rPr>
              <a:t> </a:t>
            </a:r>
            <a:r>
              <a:rPr lang="en-US" sz="1400" kern="0" dirty="0" smtClean="0">
                <a:solidFill>
                  <a:srgbClr val="002060"/>
                </a:solidFill>
                <a:latin typeface="Aharoni" panose="02010803020104030203" pitchFamily="2" charset="-79"/>
                <a:cs typeface="Aharoni" panose="02010803020104030203" pitchFamily="2" charset="-79"/>
                <a:sym typeface="Arial"/>
                <a:rtl val="0"/>
              </a:rPr>
              <a:t>     O</a:t>
            </a:r>
            <a:r>
              <a:rPr lang="en-US" sz="1400" kern="0" dirty="0">
                <a:solidFill>
                  <a:srgbClr val="002060"/>
                </a:solidFill>
                <a:latin typeface="Aharoni" panose="02010803020104030203" pitchFamily="2" charset="-79"/>
                <a:cs typeface="Aharoni" panose="02010803020104030203" pitchFamily="2" charset="-79"/>
                <a:sym typeface="Arial"/>
                <a:rtl val="0"/>
              </a:rPr>
              <a:t> Lord, you have ordained them as a </a:t>
            </a:r>
            <a:endParaRPr lang="en-US" sz="1400" kern="0" dirty="0" smtClean="0">
              <a:solidFill>
                <a:srgbClr val="002060"/>
              </a:solidFill>
              <a:latin typeface="Aharoni" panose="02010803020104030203" pitchFamily="2" charset="-79"/>
              <a:cs typeface="Aharoni" panose="02010803020104030203" pitchFamily="2" charset="-79"/>
              <a:sym typeface="Arial"/>
              <a:rtl val="0"/>
            </a:endParaRPr>
          </a:p>
          <a:p>
            <a:r>
              <a:rPr lang="en-US" sz="1400" kern="0" dirty="0">
                <a:solidFill>
                  <a:srgbClr val="002060"/>
                </a:solidFill>
                <a:latin typeface="Aharoni" panose="02010803020104030203" pitchFamily="2" charset="-79"/>
                <a:cs typeface="Aharoni" panose="02010803020104030203" pitchFamily="2" charset="-79"/>
                <a:sym typeface="Arial"/>
                <a:rtl val="0"/>
              </a:rPr>
              <a:t> </a:t>
            </a:r>
            <a:r>
              <a:rPr lang="en-US" sz="1400" kern="0" dirty="0" smtClean="0">
                <a:solidFill>
                  <a:srgbClr val="002060"/>
                </a:solidFill>
                <a:latin typeface="Aharoni" panose="02010803020104030203" pitchFamily="2" charset="-79"/>
                <a:cs typeface="Aharoni" panose="02010803020104030203" pitchFamily="2" charset="-79"/>
                <a:sym typeface="Arial"/>
                <a:rtl val="0"/>
              </a:rPr>
              <a:t>         judgment, and </a:t>
            </a:r>
            <a:r>
              <a:rPr lang="en-US" sz="1400" kern="0" dirty="0">
                <a:solidFill>
                  <a:srgbClr val="002060"/>
                </a:solidFill>
                <a:latin typeface="Aharoni" panose="02010803020104030203" pitchFamily="2" charset="-79"/>
                <a:cs typeface="Aharoni" panose="02010803020104030203" pitchFamily="2" charset="-79"/>
                <a:sym typeface="Arial"/>
                <a:rtl val="0"/>
              </a:rPr>
              <a:t>you, </a:t>
            </a:r>
            <a:endParaRPr lang="en-US" sz="1400" kern="0" dirty="0" smtClean="0">
              <a:solidFill>
                <a:srgbClr val="002060"/>
              </a:solidFill>
              <a:latin typeface="Aharoni" panose="02010803020104030203" pitchFamily="2" charset="-79"/>
              <a:cs typeface="Aharoni" panose="02010803020104030203" pitchFamily="2" charset="-79"/>
              <a:sym typeface="Arial"/>
              <a:rtl val="0"/>
            </a:endParaRPr>
          </a:p>
          <a:p>
            <a:r>
              <a:rPr lang="en-US" sz="1400" kern="0" dirty="0">
                <a:solidFill>
                  <a:srgbClr val="002060"/>
                </a:solidFill>
                <a:latin typeface="Aharoni" panose="02010803020104030203" pitchFamily="2" charset="-79"/>
                <a:cs typeface="Aharoni" panose="02010803020104030203" pitchFamily="2" charset="-79"/>
                <a:sym typeface="Arial"/>
                <a:rtl val="0"/>
              </a:rPr>
              <a:t> </a:t>
            </a:r>
            <a:r>
              <a:rPr lang="en-US" sz="1400" kern="0" dirty="0" smtClean="0">
                <a:solidFill>
                  <a:srgbClr val="002060"/>
                </a:solidFill>
                <a:latin typeface="Aharoni" panose="02010803020104030203" pitchFamily="2" charset="-79"/>
                <a:cs typeface="Aharoni" panose="02010803020104030203" pitchFamily="2" charset="-79"/>
                <a:sym typeface="Arial"/>
                <a:rtl val="0"/>
              </a:rPr>
              <a:t>     O </a:t>
            </a:r>
            <a:r>
              <a:rPr lang="en-US" sz="1400" kern="0" dirty="0">
                <a:solidFill>
                  <a:srgbClr val="002060"/>
                </a:solidFill>
                <a:latin typeface="Aharoni" panose="02010803020104030203" pitchFamily="2" charset="-79"/>
                <a:cs typeface="Aharoni" panose="02010803020104030203" pitchFamily="2" charset="-79"/>
                <a:sym typeface="Arial"/>
                <a:rtl val="0"/>
              </a:rPr>
              <a:t>Rock, have established them for reproof. </a:t>
            </a:r>
            <a:r>
              <a:rPr lang="en-US" sz="1400" kern="0" dirty="0">
                <a:solidFill>
                  <a:srgbClr val="000000"/>
                </a:solidFill>
                <a:latin typeface="Arial"/>
                <a:cs typeface="Arial"/>
                <a:sym typeface="Arial"/>
                <a:rtl val="0"/>
              </a:rPr>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13</a:t>
            </a:r>
            <a:r>
              <a:rPr lang="en-US" sz="1400" kern="0" dirty="0">
                <a:solidFill>
                  <a:srgbClr val="000000"/>
                </a:solidFill>
                <a:latin typeface="Arial"/>
                <a:cs typeface="Arial"/>
                <a:sym typeface="Arial"/>
                <a:rtl val="0"/>
              </a:rPr>
              <a:t>    You who are of purer eyes than to see evil      </a:t>
            </a:r>
            <a:endParaRPr lang="en-US" sz="1400" kern="0" dirty="0" smtClean="0">
              <a:solidFill>
                <a:srgbClr val="000000"/>
              </a:solidFill>
              <a:latin typeface="Arial"/>
              <a:cs typeface="Arial"/>
              <a:sym typeface="Arial"/>
              <a:rtl val="0"/>
            </a:endParaRPr>
          </a:p>
          <a:p>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and </a:t>
            </a:r>
            <a:r>
              <a:rPr lang="en-US" sz="1400" kern="0" dirty="0">
                <a:solidFill>
                  <a:srgbClr val="000000"/>
                </a:solidFill>
                <a:latin typeface="Arial"/>
                <a:cs typeface="Arial"/>
                <a:sym typeface="Arial"/>
                <a:rtl val="0"/>
              </a:rPr>
              <a:t>cannot look at wrong</a:t>
            </a:r>
            <a:r>
              <a:rPr lang="en-US" sz="1400" kern="0" dirty="0" smtClean="0">
                <a:solidFill>
                  <a:srgbClr val="000000"/>
                </a:solidFill>
                <a:latin typeface="Arial"/>
                <a:cs typeface="Arial"/>
                <a:sym typeface="Arial"/>
                <a:rtl val="0"/>
              </a:rPr>
              <a:t>,</a:t>
            </a:r>
          </a:p>
          <a:p>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a:t>
            </a:r>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a:t>
            </a:r>
            <a:r>
              <a:rPr lang="en-US" sz="1400" u="sng" kern="0" dirty="0" smtClean="0">
                <a:solidFill>
                  <a:srgbClr val="000000"/>
                </a:solidFill>
                <a:latin typeface="Arial"/>
                <a:cs typeface="Arial"/>
                <a:sym typeface="Arial"/>
                <a:rtl val="0"/>
              </a:rPr>
              <a:t>why </a:t>
            </a:r>
            <a:r>
              <a:rPr lang="en-US" sz="1400" u="sng" kern="0" dirty="0">
                <a:solidFill>
                  <a:srgbClr val="000000"/>
                </a:solidFill>
                <a:latin typeface="Arial"/>
                <a:cs typeface="Arial"/>
                <a:sym typeface="Arial"/>
                <a:rtl val="0"/>
              </a:rPr>
              <a:t>do you idly look at traitors      </a:t>
            </a:r>
            <a:endParaRPr lang="en-US" sz="1400" u="sng" kern="0" dirty="0" smtClean="0">
              <a:solidFill>
                <a:srgbClr val="000000"/>
              </a:solidFill>
              <a:latin typeface="Arial"/>
              <a:cs typeface="Arial"/>
              <a:sym typeface="Arial"/>
              <a:rtl val="0"/>
            </a:endParaRPr>
          </a:p>
          <a:p>
            <a:r>
              <a:rPr lang="en-US" sz="1400" u="sng" kern="0" dirty="0">
                <a:solidFill>
                  <a:srgbClr val="000000"/>
                </a:solidFill>
                <a:latin typeface="Arial"/>
                <a:cs typeface="Arial"/>
                <a:sym typeface="Arial"/>
                <a:rtl val="0"/>
              </a:rPr>
              <a:t> </a:t>
            </a:r>
            <a:r>
              <a:rPr lang="en-US" sz="1400" u="sng" kern="0" dirty="0" smtClean="0">
                <a:solidFill>
                  <a:srgbClr val="000000"/>
                </a:solidFill>
                <a:latin typeface="Arial"/>
                <a:cs typeface="Arial"/>
                <a:sym typeface="Arial"/>
                <a:rtl val="0"/>
              </a:rPr>
              <a:t>         and </a:t>
            </a:r>
            <a:r>
              <a:rPr lang="en-US" sz="1400" u="sng" kern="0" dirty="0">
                <a:solidFill>
                  <a:srgbClr val="000000"/>
                </a:solidFill>
                <a:latin typeface="Arial"/>
                <a:cs typeface="Arial"/>
                <a:sym typeface="Arial"/>
                <a:rtl val="0"/>
              </a:rPr>
              <a:t>are silent when the wicked </a:t>
            </a:r>
            <a:r>
              <a:rPr lang="en-US" sz="1400" u="sng" kern="0" dirty="0" smtClean="0">
                <a:solidFill>
                  <a:srgbClr val="000000"/>
                </a:solidFill>
                <a:latin typeface="Arial"/>
                <a:cs typeface="Arial"/>
                <a:sym typeface="Arial"/>
                <a:rtl val="0"/>
              </a:rPr>
              <a:t>swallows up</a:t>
            </a:r>
          </a:p>
          <a:p>
            <a:r>
              <a:rPr lang="en-US" sz="1400" u="sng" kern="0" dirty="0">
                <a:solidFill>
                  <a:srgbClr val="000000"/>
                </a:solidFill>
                <a:latin typeface="Arial"/>
                <a:cs typeface="Arial"/>
                <a:sym typeface="Arial"/>
                <a:rtl val="0"/>
              </a:rPr>
              <a:t> </a:t>
            </a:r>
            <a:r>
              <a:rPr lang="en-US" sz="1400" u="sng" kern="0" dirty="0" smtClean="0">
                <a:solidFill>
                  <a:srgbClr val="000000"/>
                </a:solidFill>
                <a:latin typeface="Arial"/>
                <a:cs typeface="Arial"/>
                <a:sym typeface="Arial"/>
                <a:rtl val="0"/>
              </a:rPr>
              <a:t>         the </a:t>
            </a:r>
            <a:r>
              <a:rPr lang="en-US" sz="1400" u="sng" kern="0" dirty="0">
                <a:solidFill>
                  <a:srgbClr val="000000"/>
                </a:solidFill>
                <a:latin typeface="Arial"/>
                <a:cs typeface="Arial"/>
                <a:sym typeface="Arial"/>
                <a:rtl val="0"/>
              </a:rPr>
              <a:t>man more righteous than he? </a:t>
            </a:r>
            <a:r>
              <a:rPr lang="en-US" sz="1400" kern="0" dirty="0">
                <a:solidFill>
                  <a:srgbClr val="000000"/>
                </a:solidFill>
                <a:latin typeface="Arial"/>
                <a:cs typeface="Arial"/>
                <a:sym typeface="Arial"/>
                <a:rtl val="0"/>
              </a:rPr>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14</a:t>
            </a:r>
            <a:r>
              <a:rPr lang="en-US" sz="1400" kern="0" dirty="0">
                <a:solidFill>
                  <a:srgbClr val="000000"/>
                </a:solidFill>
                <a:latin typeface="Arial"/>
                <a:cs typeface="Arial"/>
                <a:sym typeface="Arial"/>
                <a:rtl val="0"/>
              </a:rPr>
              <a:t>    </a:t>
            </a:r>
            <a:r>
              <a:rPr lang="en-US" sz="1400" kern="0" dirty="0">
                <a:solidFill>
                  <a:srgbClr val="002060"/>
                </a:solidFill>
                <a:latin typeface="Aharoni" panose="02010803020104030203" pitchFamily="2" charset="-79"/>
                <a:cs typeface="Aharoni" panose="02010803020104030203" pitchFamily="2" charset="-79"/>
                <a:sym typeface="Arial"/>
                <a:rtl val="0"/>
              </a:rPr>
              <a:t>You make mankind like the fish of the sea,  </a:t>
            </a:r>
            <a:r>
              <a:rPr lang="en-US" sz="1400" kern="0" dirty="0">
                <a:solidFill>
                  <a:srgbClr val="000000"/>
                </a:solidFill>
                <a:latin typeface="Arial"/>
                <a:cs typeface="Arial"/>
                <a:sym typeface="Arial"/>
                <a:rtl val="0"/>
              </a:rPr>
              <a:t>    </a:t>
            </a:r>
            <a:endParaRPr lang="en-US" sz="1400" kern="0" dirty="0" smtClean="0">
              <a:solidFill>
                <a:srgbClr val="000000"/>
              </a:solidFill>
              <a:latin typeface="Arial"/>
              <a:cs typeface="Arial"/>
              <a:sym typeface="Arial"/>
              <a:rtl val="0"/>
            </a:endParaRPr>
          </a:p>
          <a:p>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like </a:t>
            </a:r>
            <a:r>
              <a:rPr lang="en-US" sz="1400" kern="0" dirty="0">
                <a:solidFill>
                  <a:srgbClr val="000000"/>
                </a:solidFill>
                <a:latin typeface="Arial"/>
                <a:cs typeface="Arial"/>
                <a:sym typeface="Arial"/>
                <a:rtl val="0"/>
              </a:rPr>
              <a:t>crawling things that have no ruler.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15</a:t>
            </a:r>
            <a:r>
              <a:rPr lang="en-US" sz="1400" kern="0" dirty="0">
                <a:solidFill>
                  <a:srgbClr val="000000"/>
                </a:solidFill>
                <a:latin typeface="Arial"/>
                <a:cs typeface="Arial"/>
                <a:sym typeface="Arial"/>
                <a:rtl val="0"/>
              </a:rPr>
              <a:t>    He brings all of them up with a hook;      </a:t>
            </a:r>
            <a:endParaRPr lang="en-US" sz="1400" kern="0" dirty="0" smtClean="0">
              <a:solidFill>
                <a:srgbClr val="000000"/>
              </a:solidFill>
              <a:latin typeface="Arial"/>
              <a:cs typeface="Arial"/>
              <a:sym typeface="Arial"/>
              <a:rtl val="0"/>
            </a:endParaRPr>
          </a:p>
          <a:p>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he </a:t>
            </a:r>
            <a:r>
              <a:rPr lang="en-US" sz="1400" kern="0" dirty="0">
                <a:solidFill>
                  <a:srgbClr val="000000"/>
                </a:solidFill>
                <a:latin typeface="Arial"/>
                <a:cs typeface="Arial"/>
                <a:sym typeface="Arial"/>
                <a:rtl val="0"/>
              </a:rPr>
              <a:t>drags them out with his net</a:t>
            </a:r>
            <a:r>
              <a:rPr lang="en-US" sz="1400" kern="0" dirty="0" smtClean="0">
                <a:solidFill>
                  <a:srgbClr val="000000"/>
                </a:solidFill>
                <a:latin typeface="Arial"/>
                <a:cs typeface="Arial"/>
                <a:sym typeface="Arial"/>
                <a:rtl val="0"/>
              </a:rPr>
              <a:t>;</a:t>
            </a:r>
          </a:p>
          <a:p>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a:t>
            </a:r>
            <a:r>
              <a:rPr lang="en-US" sz="1400" kern="0" dirty="0">
                <a:solidFill>
                  <a:srgbClr val="000000"/>
                </a:solidFill>
                <a:latin typeface="Arial"/>
                <a:cs typeface="Arial"/>
                <a:sym typeface="Arial"/>
                <a:rtl val="0"/>
              </a:rPr>
              <a:t>     he gathers them in his dragnet;      </a:t>
            </a:r>
            <a:endParaRPr lang="en-US" sz="1400" kern="0" dirty="0" smtClean="0">
              <a:solidFill>
                <a:srgbClr val="000000"/>
              </a:solidFill>
              <a:latin typeface="Arial"/>
              <a:cs typeface="Arial"/>
              <a:sym typeface="Arial"/>
              <a:rtl val="0"/>
            </a:endParaRPr>
          </a:p>
          <a:p>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so </a:t>
            </a:r>
            <a:r>
              <a:rPr lang="en-US" sz="1400" kern="0" dirty="0">
                <a:solidFill>
                  <a:srgbClr val="000000"/>
                </a:solidFill>
                <a:latin typeface="Arial"/>
                <a:cs typeface="Arial"/>
                <a:sym typeface="Arial"/>
                <a:rtl val="0"/>
              </a:rPr>
              <a:t>he rejoices and is glad.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16</a:t>
            </a:r>
            <a:r>
              <a:rPr lang="en-US" sz="1400" kern="0" dirty="0">
                <a:solidFill>
                  <a:srgbClr val="000000"/>
                </a:solidFill>
                <a:latin typeface="Arial"/>
                <a:cs typeface="Arial"/>
                <a:sym typeface="Arial"/>
                <a:rtl val="0"/>
              </a:rPr>
              <a:t>    Therefore he sacrifices to his net      </a:t>
            </a:r>
            <a:endParaRPr lang="en-US" sz="1400" kern="0" dirty="0" smtClean="0">
              <a:solidFill>
                <a:srgbClr val="000000"/>
              </a:solidFill>
              <a:latin typeface="Arial"/>
              <a:cs typeface="Arial"/>
              <a:sym typeface="Arial"/>
              <a:rtl val="0"/>
            </a:endParaRPr>
          </a:p>
          <a:p>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and </a:t>
            </a:r>
            <a:r>
              <a:rPr lang="en-US" sz="1400" kern="0" dirty="0">
                <a:solidFill>
                  <a:srgbClr val="000000"/>
                </a:solidFill>
                <a:latin typeface="Arial"/>
                <a:cs typeface="Arial"/>
                <a:sym typeface="Arial"/>
                <a:rtl val="0"/>
              </a:rPr>
              <a:t>makes offerings to his dragnet;      </a:t>
            </a:r>
            <a:endParaRPr lang="en-US" sz="1400" kern="0" dirty="0" smtClean="0">
              <a:solidFill>
                <a:srgbClr val="000000"/>
              </a:solidFill>
              <a:latin typeface="Arial"/>
              <a:cs typeface="Arial"/>
              <a:sym typeface="Arial"/>
              <a:rtl val="0"/>
            </a:endParaRPr>
          </a:p>
          <a:p>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for </a:t>
            </a:r>
            <a:r>
              <a:rPr lang="en-US" sz="1400" kern="0" dirty="0">
                <a:solidFill>
                  <a:srgbClr val="000000"/>
                </a:solidFill>
                <a:latin typeface="Arial"/>
                <a:cs typeface="Arial"/>
                <a:sym typeface="Arial"/>
                <a:rtl val="0"/>
              </a:rPr>
              <a:t>by them he lives in luxury</a:t>
            </a:r>
            <a:r>
              <a:rPr lang="en-US" sz="1400" kern="0" dirty="0" smtClean="0">
                <a:solidFill>
                  <a:srgbClr val="000000"/>
                </a:solidFill>
                <a:latin typeface="Arial"/>
                <a:cs typeface="Arial"/>
                <a:sym typeface="Arial"/>
                <a:rtl val="0"/>
              </a:rPr>
              <a:t>,</a:t>
            </a:r>
          </a:p>
          <a:p>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a:t>
            </a:r>
            <a:r>
              <a:rPr lang="en-US" sz="1400" kern="0" dirty="0">
                <a:solidFill>
                  <a:srgbClr val="000000"/>
                </a:solidFill>
                <a:latin typeface="Arial"/>
                <a:cs typeface="Arial"/>
                <a:sym typeface="Arial"/>
                <a:rtl val="0"/>
              </a:rPr>
              <a:t>     and his food is rich.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17</a:t>
            </a:r>
            <a:r>
              <a:rPr lang="en-US" sz="1400" kern="0" dirty="0">
                <a:solidFill>
                  <a:srgbClr val="000000"/>
                </a:solidFill>
                <a:latin typeface="Arial"/>
                <a:cs typeface="Arial"/>
                <a:sym typeface="Arial"/>
                <a:rtl val="0"/>
              </a:rPr>
              <a:t>    </a:t>
            </a:r>
            <a:r>
              <a:rPr lang="en-US" sz="1400" u="sng" kern="0" dirty="0">
                <a:solidFill>
                  <a:srgbClr val="000000"/>
                </a:solidFill>
                <a:latin typeface="Arial"/>
                <a:cs typeface="Arial"/>
                <a:sym typeface="Arial"/>
                <a:rtl val="0"/>
              </a:rPr>
              <a:t>Is he then to keep on emptying his </a:t>
            </a:r>
            <a:r>
              <a:rPr lang="en-US" sz="1400" u="sng" kern="0" dirty="0" smtClean="0">
                <a:solidFill>
                  <a:srgbClr val="000000"/>
                </a:solidFill>
                <a:latin typeface="Arial"/>
                <a:cs typeface="Arial"/>
                <a:sym typeface="Arial"/>
                <a:rtl val="0"/>
              </a:rPr>
              <a:t>net</a:t>
            </a:r>
          </a:p>
          <a:p>
            <a:r>
              <a:rPr lang="en-US" sz="1400" u="sng" kern="0" dirty="0">
                <a:solidFill>
                  <a:srgbClr val="000000"/>
                </a:solidFill>
                <a:latin typeface="Arial"/>
                <a:cs typeface="Arial"/>
                <a:sym typeface="Arial"/>
                <a:rtl val="0"/>
              </a:rPr>
              <a:t> </a:t>
            </a:r>
            <a:r>
              <a:rPr lang="en-US" sz="1400" u="sng" kern="0" dirty="0" smtClean="0">
                <a:solidFill>
                  <a:srgbClr val="000000"/>
                </a:solidFill>
                <a:latin typeface="Arial"/>
                <a:cs typeface="Arial"/>
                <a:sym typeface="Arial"/>
                <a:rtl val="0"/>
              </a:rPr>
              <a:t>   </a:t>
            </a:r>
            <a:r>
              <a:rPr lang="en-US" sz="1400" u="sng" kern="0" dirty="0">
                <a:solidFill>
                  <a:srgbClr val="000000"/>
                </a:solidFill>
                <a:latin typeface="Arial"/>
                <a:cs typeface="Arial"/>
                <a:sym typeface="Arial"/>
                <a:rtl val="0"/>
              </a:rPr>
              <a:t>     and mercilessly killing nations forever?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257800"/>
            <a:ext cx="1760045" cy="1275589"/>
          </a:xfrm>
          <a:prstGeom prst="rect">
            <a:avLst/>
          </a:prstGeom>
        </p:spPr>
      </p:pic>
      <p:sp>
        <p:nvSpPr>
          <p:cNvPr id="5" name="TextBox 4"/>
          <p:cNvSpPr txBox="1"/>
          <p:nvPr/>
        </p:nvSpPr>
        <p:spPr>
          <a:xfrm>
            <a:off x="5181600" y="1168469"/>
            <a:ext cx="3962400" cy="1384995"/>
          </a:xfrm>
          <a:prstGeom prst="rect">
            <a:avLst/>
          </a:prstGeom>
          <a:noFill/>
        </p:spPr>
        <p:txBody>
          <a:bodyPr wrap="square" rtlCol="0">
            <a:spAutoFit/>
          </a:bodyPr>
          <a:lstStyle/>
          <a:p>
            <a:r>
              <a:rPr lang="en-US" sz="1400" b="1" kern="0" dirty="0" smtClean="0">
                <a:solidFill>
                  <a:srgbClr val="000000"/>
                </a:solidFill>
                <a:latin typeface="Arial"/>
                <a:cs typeface="Arial"/>
                <a:sym typeface="Arial"/>
                <a:rtl val="0"/>
              </a:rPr>
              <a:t>Habakkuk </a:t>
            </a:r>
            <a:r>
              <a:rPr lang="en-US" sz="1400" b="1" kern="0" dirty="0">
                <a:solidFill>
                  <a:srgbClr val="000000"/>
                </a:solidFill>
                <a:latin typeface="Arial"/>
                <a:cs typeface="Arial"/>
                <a:sym typeface="Arial"/>
                <a:rtl val="0"/>
              </a:rPr>
              <a:t>2:1(ESV) </a:t>
            </a:r>
            <a:r>
              <a:rPr lang="en-US" sz="1400" kern="0" dirty="0">
                <a:solidFill>
                  <a:srgbClr val="000000"/>
                </a:solidFill>
                <a:latin typeface="Arial"/>
                <a:cs typeface="Arial"/>
                <a:sym typeface="Arial"/>
                <a:rtl val="0"/>
              </a:rPr>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1</a:t>
            </a:r>
            <a:r>
              <a:rPr lang="en-US" sz="1400" kern="0" dirty="0">
                <a:solidFill>
                  <a:srgbClr val="000000"/>
                </a:solidFill>
                <a:latin typeface="Arial"/>
                <a:cs typeface="Arial"/>
                <a:sym typeface="Arial"/>
                <a:rtl val="0"/>
              </a:rPr>
              <a:t>    I will take my stand at </a:t>
            </a:r>
            <a:r>
              <a:rPr lang="en-US" sz="1400" kern="0" dirty="0" smtClean="0">
                <a:solidFill>
                  <a:srgbClr val="000000"/>
                </a:solidFill>
                <a:latin typeface="Arial"/>
                <a:cs typeface="Arial"/>
                <a:sym typeface="Arial"/>
                <a:rtl val="0"/>
              </a:rPr>
              <a:t>my </a:t>
            </a:r>
            <a:r>
              <a:rPr lang="en-US" sz="1400" kern="0" dirty="0" err="1" smtClean="0">
                <a:solidFill>
                  <a:srgbClr val="000000"/>
                </a:solidFill>
                <a:latin typeface="Arial"/>
                <a:cs typeface="Arial"/>
                <a:sym typeface="Arial"/>
                <a:rtl val="0"/>
              </a:rPr>
              <a:t>watchpost</a:t>
            </a:r>
            <a:endParaRPr lang="en-US" sz="1400" kern="0" dirty="0" smtClean="0">
              <a:solidFill>
                <a:srgbClr val="000000"/>
              </a:solidFill>
              <a:latin typeface="Arial"/>
              <a:cs typeface="Arial"/>
              <a:sym typeface="Arial"/>
              <a:rtl val="0"/>
            </a:endParaRPr>
          </a:p>
          <a:p>
            <a:r>
              <a:rPr lang="en-US" sz="1400" kern="0" dirty="0" smtClean="0">
                <a:solidFill>
                  <a:srgbClr val="000000"/>
                </a:solidFill>
                <a:latin typeface="Arial"/>
                <a:cs typeface="Arial"/>
                <a:sym typeface="Arial"/>
                <a:rtl val="0"/>
              </a:rPr>
              <a:t> </a:t>
            </a:r>
            <a:r>
              <a:rPr lang="en-US" sz="1400" kern="0" dirty="0">
                <a:solidFill>
                  <a:srgbClr val="000000"/>
                </a:solidFill>
                <a:latin typeface="Arial"/>
                <a:cs typeface="Arial"/>
                <a:sym typeface="Arial"/>
                <a:rtl val="0"/>
              </a:rPr>
              <a:t>     and station myself on the tower</a:t>
            </a:r>
            <a:r>
              <a:rPr lang="en-US" sz="1400" kern="0" dirty="0" smtClean="0">
                <a:solidFill>
                  <a:srgbClr val="000000"/>
                </a:solidFill>
                <a:latin typeface="Arial"/>
                <a:cs typeface="Arial"/>
                <a:sym typeface="Arial"/>
                <a:rtl val="0"/>
              </a:rPr>
              <a:t>,</a:t>
            </a:r>
          </a:p>
          <a:p>
            <a:r>
              <a:rPr lang="en-US" sz="1400" kern="0" dirty="0" smtClean="0">
                <a:solidFill>
                  <a:srgbClr val="000000"/>
                </a:solidFill>
                <a:latin typeface="Arial"/>
                <a:cs typeface="Arial"/>
                <a:sym typeface="Arial"/>
                <a:rtl val="0"/>
              </a:rPr>
              <a:t> </a:t>
            </a:r>
            <a:r>
              <a:rPr lang="en-US" sz="1400" kern="0" dirty="0">
                <a:solidFill>
                  <a:srgbClr val="000000"/>
                </a:solidFill>
                <a:latin typeface="Arial"/>
                <a:cs typeface="Arial"/>
                <a:sym typeface="Arial"/>
                <a:rtl val="0"/>
              </a:rPr>
              <a:t>     and look out to see what he will say to me</a:t>
            </a:r>
            <a:r>
              <a:rPr lang="en-US" sz="1400" kern="0" dirty="0" smtClean="0">
                <a:solidFill>
                  <a:srgbClr val="000000"/>
                </a:solidFill>
                <a:latin typeface="Arial"/>
                <a:cs typeface="Arial"/>
                <a:sym typeface="Arial"/>
                <a:rtl val="0"/>
              </a:rPr>
              <a:t>,</a:t>
            </a:r>
          </a:p>
          <a:p>
            <a:r>
              <a:rPr lang="en-US" sz="1400" kern="0" dirty="0" smtClean="0">
                <a:solidFill>
                  <a:srgbClr val="000000"/>
                </a:solidFill>
                <a:latin typeface="Arial"/>
                <a:cs typeface="Arial"/>
                <a:sym typeface="Arial"/>
                <a:rtl val="0"/>
              </a:rPr>
              <a:t> </a:t>
            </a:r>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and </a:t>
            </a:r>
            <a:r>
              <a:rPr lang="en-US" sz="1400" kern="0" dirty="0">
                <a:solidFill>
                  <a:srgbClr val="000000"/>
                </a:solidFill>
                <a:latin typeface="Arial"/>
                <a:cs typeface="Arial"/>
                <a:sym typeface="Arial"/>
                <a:rtl val="0"/>
              </a:rPr>
              <a:t>what I will answer concerning my </a:t>
            </a:r>
            <a:r>
              <a:rPr lang="en-US" sz="1400" kern="0" dirty="0" smtClean="0">
                <a:solidFill>
                  <a:srgbClr val="000000"/>
                </a:solidFill>
                <a:latin typeface="Arial"/>
                <a:cs typeface="Arial"/>
                <a:sym typeface="Arial"/>
                <a:rtl val="0"/>
              </a:rPr>
              <a:t> </a:t>
            </a:r>
          </a:p>
          <a:p>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complaint</a:t>
            </a:r>
            <a:r>
              <a:rPr lang="en-US" sz="1400" kern="0" dirty="0">
                <a:solidFill>
                  <a:srgbClr val="000000"/>
                </a:solidFill>
                <a:latin typeface="Arial"/>
                <a:cs typeface="Arial"/>
                <a:sym typeface="Arial"/>
                <a:rtl val="0"/>
              </a:rPr>
              <a:t>. </a:t>
            </a:r>
          </a:p>
        </p:txBody>
      </p:sp>
    </p:spTree>
    <p:extLst>
      <p:ext uri="{BB962C8B-B14F-4D97-AF65-F5344CB8AC3E}">
        <p14:creationId xmlns:p14="http://schemas.microsoft.com/office/powerpoint/2010/main" val="30121484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5400" y="2553464"/>
            <a:ext cx="4038600" cy="377113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a:solidFill>
                <a:prstClr val="white"/>
              </a:solidFill>
              <a:sym typeface="Arial"/>
              <a:rtl val="0"/>
            </a:endParaRPr>
          </a:p>
        </p:txBody>
      </p:sp>
      <p:sp>
        <p:nvSpPr>
          <p:cNvPr id="2" name="Title 1"/>
          <p:cNvSpPr>
            <a:spLocks noGrp="1"/>
          </p:cNvSpPr>
          <p:nvPr>
            <p:ph type="title"/>
          </p:nvPr>
        </p:nvSpPr>
        <p:spPr>
          <a:xfrm>
            <a:off x="1531445" y="274638"/>
            <a:ext cx="6336205" cy="1143000"/>
          </a:xfrm>
        </p:spPr>
        <p:txBody>
          <a:bodyPr/>
          <a:lstStyle/>
          <a:p>
            <a:r>
              <a:rPr lang="en-US" b="1" dirty="0" smtClean="0"/>
              <a:t>Lord’s Answer</a:t>
            </a:r>
            <a:endParaRPr lang="en-US" dirty="0"/>
          </a:p>
        </p:txBody>
      </p:sp>
      <p:sp>
        <p:nvSpPr>
          <p:cNvPr id="3" name="TextBox 2"/>
          <p:cNvSpPr txBox="1"/>
          <p:nvPr/>
        </p:nvSpPr>
        <p:spPr>
          <a:xfrm>
            <a:off x="1019354" y="1137821"/>
            <a:ext cx="4467046" cy="5262979"/>
          </a:xfrm>
          <a:prstGeom prst="rect">
            <a:avLst/>
          </a:prstGeom>
          <a:noFill/>
        </p:spPr>
        <p:txBody>
          <a:bodyPr wrap="square" rtlCol="0">
            <a:spAutoFit/>
          </a:bodyPr>
          <a:lstStyle/>
          <a:p>
            <a:r>
              <a:rPr lang="en-US" sz="1400" b="1" kern="0" dirty="0" smtClean="0">
                <a:solidFill>
                  <a:srgbClr val="000000"/>
                </a:solidFill>
                <a:latin typeface="Arial"/>
                <a:cs typeface="Arial"/>
                <a:sym typeface="Arial"/>
                <a:rtl val="0"/>
              </a:rPr>
              <a:t>Habakkuk </a:t>
            </a:r>
            <a:r>
              <a:rPr lang="en-US" sz="1400" b="1" kern="0" dirty="0">
                <a:solidFill>
                  <a:srgbClr val="000000"/>
                </a:solidFill>
                <a:latin typeface="Arial"/>
                <a:cs typeface="Arial"/>
                <a:sym typeface="Arial"/>
                <a:rtl val="0"/>
              </a:rPr>
              <a:t>1:12-17(ESV) </a:t>
            </a:r>
            <a:r>
              <a:rPr lang="en-US" sz="1400" kern="0" dirty="0">
                <a:solidFill>
                  <a:srgbClr val="000000"/>
                </a:solidFill>
                <a:latin typeface="Arial"/>
                <a:cs typeface="Arial"/>
                <a:sym typeface="Arial"/>
                <a:rtl val="0"/>
              </a:rPr>
              <a:t/>
            </a:r>
            <a:br>
              <a:rPr lang="en-US" sz="1400" kern="0" dirty="0">
                <a:solidFill>
                  <a:srgbClr val="000000"/>
                </a:solidFill>
                <a:latin typeface="Arial"/>
                <a:cs typeface="Arial"/>
                <a:sym typeface="Arial"/>
                <a:rtl val="0"/>
              </a:rPr>
            </a:br>
            <a:r>
              <a:rPr lang="en-US" sz="1400" kern="0" baseline="30000" dirty="0">
                <a:solidFill>
                  <a:srgbClr val="002060"/>
                </a:solidFill>
                <a:latin typeface="Aharoni" panose="02010803020104030203" pitchFamily="2" charset="-79"/>
                <a:cs typeface="Aharoni" panose="02010803020104030203" pitchFamily="2" charset="-79"/>
                <a:sym typeface="Arial"/>
                <a:rtl val="0"/>
              </a:rPr>
              <a:t>12</a:t>
            </a:r>
            <a:r>
              <a:rPr lang="en-US" sz="1400" kern="0" dirty="0">
                <a:solidFill>
                  <a:srgbClr val="002060"/>
                </a:solidFill>
                <a:latin typeface="Aharoni" panose="02010803020104030203" pitchFamily="2" charset="-79"/>
                <a:cs typeface="Aharoni" panose="02010803020104030203" pitchFamily="2" charset="-79"/>
                <a:sym typeface="Arial"/>
                <a:rtl val="0"/>
              </a:rPr>
              <a:t>    Are you not from everlasting,      </a:t>
            </a:r>
            <a:endParaRPr lang="en-US" sz="1400" kern="0" dirty="0" smtClean="0">
              <a:solidFill>
                <a:srgbClr val="002060"/>
              </a:solidFill>
              <a:latin typeface="Aharoni" panose="02010803020104030203" pitchFamily="2" charset="-79"/>
              <a:cs typeface="Aharoni" panose="02010803020104030203" pitchFamily="2" charset="-79"/>
              <a:sym typeface="Arial"/>
              <a:rtl val="0"/>
            </a:endParaRPr>
          </a:p>
          <a:p>
            <a:r>
              <a:rPr lang="en-US" sz="1400" kern="0" dirty="0">
                <a:solidFill>
                  <a:srgbClr val="002060"/>
                </a:solidFill>
                <a:latin typeface="Aharoni" panose="02010803020104030203" pitchFamily="2" charset="-79"/>
                <a:cs typeface="Aharoni" panose="02010803020104030203" pitchFamily="2" charset="-79"/>
                <a:sym typeface="Arial"/>
                <a:rtl val="0"/>
              </a:rPr>
              <a:t> </a:t>
            </a:r>
            <a:r>
              <a:rPr lang="en-US" sz="1400" kern="0" dirty="0" smtClean="0">
                <a:solidFill>
                  <a:srgbClr val="002060"/>
                </a:solidFill>
                <a:latin typeface="Aharoni" panose="02010803020104030203" pitchFamily="2" charset="-79"/>
                <a:cs typeface="Aharoni" panose="02010803020104030203" pitchFamily="2" charset="-79"/>
                <a:sym typeface="Arial"/>
                <a:rtl val="0"/>
              </a:rPr>
              <a:t>     O</a:t>
            </a:r>
            <a:r>
              <a:rPr lang="en-US" sz="1400" kern="0" dirty="0">
                <a:solidFill>
                  <a:srgbClr val="002060"/>
                </a:solidFill>
                <a:latin typeface="Aharoni" panose="02010803020104030203" pitchFamily="2" charset="-79"/>
                <a:cs typeface="Aharoni" panose="02010803020104030203" pitchFamily="2" charset="-79"/>
                <a:sym typeface="Arial"/>
                <a:rtl val="0"/>
              </a:rPr>
              <a:t> Lord my God, my Holy One?     </a:t>
            </a:r>
            <a:endParaRPr lang="en-US" sz="1400" kern="0" dirty="0" smtClean="0">
              <a:solidFill>
                <a:srgbClr val="002060"/>
              </a:solidFill>
              <a:latin typeface="Aharoni" panose="02010803020104030203" pitchFamily="2" charset="-79"/>
              <a:cs typeface="Aharoni" panose="02010803020104030203" pitchFamily="2" charset="-79"/>
              <a:sym typeface="Arial"/>
              <a:rtl val="0"/>
            </a:endParaRPr>
          </a:p>
          <a:p>
            <a:r>
              <a:rPr lang="en-US" sz="1400" kern="0" dirty="0">
                <a:solidFill>
                  <a:srgbClr val="002060"/>
                </a:solidFill>
                <a:latin typeface="Aharoni" panose="02010803020104030203" pitchFamily="2" charset="-79"/>
                <a:cs typeface="Aharoni" panose="02010803020104030203" pitchFamily="2" charset="-79"/>
                <a:sym typeface="Arial"/>
                <a:rtl val="0"/>
              </a:rPr>
              <a:t> </a:t>
            </a:r>
            <a:r>
              <a:rPr lang="en-US" sz="1400" kern="0" dirty="0" smtClean="0">
                <a:solidFill>
                  <a:srgbClr val="002060"/>
                </a:solidFill>
                <a:latin typeface="Aharoni" panose="02010803020104030203" pitchFamily="2" charset="-79"/>
                <a:cs typeface="Aharoni" panose="02010803020104030203" pitchFamily="2" charset="-79"/>
                <a:sym typeface="Arial"/>
                <a:rtl val="0"/>
              </a:rPr>
              <a:t>         We </a:t>
            </a:r>
            <a:r>
              <a:rPr lang="en-US" sz="1400" kern="0" dirty="0">
                <a:solidFill>
                  <a:srgbClr val="002060"/>
                </a:solidFill>
                <a:latin typeface="Aharoni" panose="02010803020104030203" pitchFamily="2" charset="-79"/>
                <a:cs typeface="Aharoni" panose="02010803020104030203" pitchFamily="2" charset="-79"/>
                <a:sym typeface="Arial"/>
                <a:rtl val="0"/>
              </a:rPr>
              <a:t>shall not die.      </a:t>
            </a:r>
            <a:endParaRPr lang="en-US" sz="1400" kern="0" dirty="0" smtClean="0">
              <a:solidFill>
                <a:srgbClr val="002060"/>
              </a:solidFill>
              <a:latin typeface="Aharoni" panose="02010803020104030203" pitchFamily="2" charset="-79"/>
              <a:cs typeface="Aharoni" panose="02010803020104030203" pitchFamily="2" charset="-79"/>
              <a:sym typeface="Arial"/>
              <a:rtl val="0"/>
            </a:endParaRPr>
          </a:p>
          <a:p>
            <a:r>
              <a:rPr lang="en-US" sz="1400" kern="0" dirty="0">
                <a:solidFill>
                  <a:srgbClr val="002060"/>
                </a:solidFill>
                <a:latin typeface="Aharoni" panose="02010803020104030203" pitchFamily="2" charset="-79"/>
                <a:cs typeface="Aharoni" panose="02010803020104030203" pitchFamily="2" charset="-79"/>
                <a:sym typeface="Arial"/>
                <a:rtl val="0"/>
              </a:rPr>
              <a:t> </a:t>
            </a:r>
            <a:r>
              <a:rPr lang="en-US" sz="1400" kern="0" dirty="0" smtClean="0">
                <a:solidFill>
                  <a:srgbClr val="002060"/>
                </a:solidFill>
                <a:latin typeface="Aharoni" panose="02010803020104030203" pitchFamily="2" charset="-79"/>
                <a:cs typeface="Aharoni" panose="02010803020104030203" pitchFamily="2" charset="-79"/>
                <a:sym typeface="Arial"/>
                <a:rtl val="0"/>
              </a:rPr>
              <a:t>     O</a:t>
            </a:r>
            <a:r>
              <a:rPr lang="en-US" sz="1400" kern="0" dirty="0">
                <a:solidFill>
                  <a:srgbClr val="002060"/>
                </a:solidFill>
                <a:latin typeface="Aharoni" panose="02010803020104030203" pitchFamily="2" charset="-79"/>
                <a:cs typeface="Aharoni" panose="02010803020104030203" pitchFamily="2" charset="-79"/>
                <a:sym typeface="Arial"/>
                <a:rtl val="0"/>
              </a:rPr>
              <a:t> Lord, you have ordained them as a </a:t>
            </a:r>
            <a:endParaRPr lang="en-US" sz="1400" kern="0" dirty="0" smtClean="0">
              <a:solidFill>
                <a:srgbClr val="002060"/>
              </a:solidFill>
              <a:latin typeface="Aharoni" panose="02010803020104030203" pitchFamily="2" charset="-79"/>
              <a:cs typeface="Aharoni" panose="02010803020104030203" pitchFamily="2" charset="-79"/>
              <a:sym typeface="Arial"/>
              <a:rtl val="0"/>
            </a:endParaRPr>
          </a:p>
          <a:p>
            <a:r>
              <a:rPr lang="en-US" sz="1400" kern="0" dirty="0">
                <a:solidFill>
                  <a:srgbClr val="002060"/>
                </a:solidFill>
                <a:latin typeface="Aharoni" panose="02010803020104030203" pitchFamily="2" charset="-79"/>
                <a:cs typeface="Aharoni" panose="02010803020104030203" pitchFamily="2" charset="-79"/>
                <a:sym typeface="Arial"/>
                <a:rtl val="0"/>
              </a:rPr>
              <a:t> </a:t>
            </a:r>
            <a:r>
              <a:rPr lang="en-US" sz="1400" kern="0" dirty="0" smtClean="0">
                <a:solidFill>
                  <a:srgbClr val="002060"/>
                </a:solidFill>
                <a:latin typeface="Aharoni" panose="02010803020104030203" pitchFamily="2" charset="-79"/>
                <a:cs typeface="Aharoni" panose="02010803020104030203" pitchFamily="2" charset="-79"/>
                <a:sym typeface="Arial"/>
                <a:rtl val="0"/>
              </a:rPr>
              <a:t>         judgment, and </a:t>
            </a:r>
            <a:r>
              <a:rPr lang="en-US" sz="1400" kern="0" dirty="0">
                <a:solidFill>
                  <a:srgbClr val="002060"/>
                </a:solidFill>
                <a:latin typeface="Aharoni" panose="02010803020104030203" pitchFamily="2" charset="-79"/>
                <a:cs typeface="Aharoni" panose="02010803020104030203" pitchFamily="2" charset="-79"/>
                <a:sym typeface="Arial"/>
                <a:rtl val="0"/>
              </a:rPr>
              <a:t>you, </a:t>
            </a:r>
            <a:endParaRPr lang="en-US" sz="1400" kern="0" dirty="0" smtClean="0">
              <a:solidFill>
                <a:srgbClr val="002060"/>
              </a:solidFill>
              <a:latin typeface="Aharoni" panose="02010803020104030203" pitchFamily="2" charset="-79"/>
              <a:cs typeface="Aharoni" panose="02010803020104030203" pitchFamily="2" charset="-79"/>
              <a:sym typeface="Arial"/>
              <a:rtl val="0"/>
            </a:endParaRPr>
          </a:p>
          <a:p>
            <a:r>
              <a:rPr lang="en-US" sz="1400" kern="0" dirty="0">
                <a:solidFill>
                  <a:srgbClr val="002060"/>
                </a:solidFill>
                <a:latin typeface="Aharoni" panose="02010803020104030203" pitchFamily="2" charset="-79"/>
                <a:cs typeface="Aharoni" panose="02010803020104030203" pitchFamily="2" charset="-79"/>
                <a:sym typeface="Arial"/>
                <a:rtl val="0"/>
              </a:rPr>
              <a:t> </a:t>
            </a:r>
            <a:r>
              <a:rPr lang="en-US" sz="1400" kern="0" dirty="0" smtClean="0">
                <a:solidFill>
                  <a:srgbClr val="002060"/>
                </a:solidFill>
                <a:latin typeface="Aharoni" panose="02010803020104030203" pitchFamily="2" charset="-79"/>
                <a:cs typeface="Aharoni" panose="02010803020104030203" pitchFamily="2" charset="-79"/>
                <a:sym typeface="Arial"/>
                <a:rtl val="0"/>
              </a:rPr>
              <a:t>     O </a:t>
            </a:r>
            <a:r>
              <a:rPr lang="en-US" sz="1400" kern="0" dirty="0">
                <a:solidFill>
                  <a:srgbClr val="002060"/>
                </a:solidFill>
                <a:latin typeface="Aharoni" panose="02010803020104030203" pitchFamily="2" charset="-79"/>
                <a:cs typeface="Aharoni" panose="02010803020104030203" pitchFamily="2" charset="-79"/>
                <a:sym typeface="Arial"/>
                <a:rtl val="0"/>
              </a:rPr>
              <a:t>Rock, have established them for reproof. </a:t>
            </a:r>
            <a:r>
              <a:rPr lang="en-US" sz="1400" kern="0" dirty="0">
                <a:solidFill>
                  <a:srgbClr val="000000"/>
                </a:solidFill>
                <a:latin typeface="Arial"/>
                <a:cs typeface="Arial"/>
                <a:sym typeface="Arial"/>
                <a:rtl val="0"/>
              </a:rPr>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13</a:t>
            </a:r>
            <a:r>
              <a:rPr lang="en-US" sz="1400" kern="0" dirty="0">
                <a:solidFill>
                  <a:srgbClr val="000000"/>
                </a:solidFill>
                <a:latin typeface="Arial"/>
                <a:cs typeface="Arial"/>
                <a:sym typeface="Arial"/>
                <a:rtl val="0"/>
              </a:rPr>
              <a:t>    You who are of purer eyes than to see evil      </a:t>
            </a:r>
            <a:endParaRPr lang="en-US" sz="1400" kern="0" dirty="0" smtClean="0">
              <a:solidFill>
                <a:srgbClr val="000000"/>
              </a:solidFill>
              <a:latin typeface="Arial"/>
              <a:cs typeface="Arial"/>
              <a:sym typeface="Arial"/>
              <a:rtl val="0"/>
            </a:endParaRPr>
          </a:p>
          <a:p>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and </a:t>
            </a:r>
            <a:r>
              <a:rPr lang="en-US" sz="1400" kern="0" dirty="0">
                <a:solidFill>
                  <a:srgbClr val="000000"/>
                </a:solidFill>
                <a:latin typeface="Arial"/>
                <a:cs typeface="Arial"/>
                <a:sym typeface="Arial"/>
                <a:rtl val="0"/>
              </a:rPr>
              <a:t>cannot look at wrong</a:t>
            </a:r>
            <a:r>
              <a:rPr lang="en-US" sz="1400" kern="0" dirty="0" smtClean="0">
                <a:solidFill>
                  <a:srgbClr val="000000"/>
                </a:solidFill>
                <a:latin typeface="Arial"/>
                <a:cs typeface="Arial"/>
                <a:sym typeface="Arial"/>
                <a:rtl val="0"/>
              </a:rPr>
              <a:t>,</a:t>
            </a:r>
          </a:p>
          <a:p>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a:t>
            </a:r>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a:t>
            </a:r>
            <a:r>
              <a:rPr lang="en-US" sz="1400" u="sng" kern="0" dirty="0" smtClean="0">
                <a:solidFill>
                  <a:srgbClr val="000000"/>
                </a:solidFill>
                <a:latin typeface="Arial"/>
                <a:cs typeface="Arial"/>
                <a:sym typeface="Arial"/>
                <a:rtl val="0"/>
              </a:rPr>
              <a:t>why </a:t>
            </a:r>
            <a:r>
              <a:rPr lang="en-US" sz="1400" u="sng" kern="0" dirty="0">
                <a:solidFill>
                  <a:srgbClr val="000000"/>
                </a:solidFill>
                <a:latin typeface="Arial"/>
                <a:cs typeface="Arial"/>
                <a:sym typeface="Arial"/>
                <a:rtl val="0"/>
              </a:rPr>
              <a:t>do you idly look at traitors      </a:t>
            </a:r>
            <a:endParaRPr lang="en-US" sz="1400" u="sng" kern="0" dirty="0" smtClean="0">
              <a:solidFill>
                <a:srgbClr val="000000"/>
              </a:solidFill>
              <a:latin typeface="Arial"/>
              <a:cs typeface="Arial"/>
              <a:sym typeface="Arial"/>
              <a:rtl val="0"/>
            </a:endParaRPr>
          </a:p>
          <a:p>
            <a:r>
              <a:rPr lang="en-US" sz="1400" u="sng" kern="0" dirty="0">
                <a:solidFill>
                  <a:srgbClr val="000000"/>
                </a:solidFill>
                <a:latin typeface="Arial"/>
                <a:cs typeface="Arial"/>
                <a:sym typeface="Arial"/>
                <a:rtl val="0"/>
              </a:rPr>
              <a:t> </a:t>
            </a:r>
            <a:r>
              <a:rPr lang="en-US" sz="1400" u="sng" kern="0" dirty="0" smtClean="0">
                <a:solidFill>
                  <a:srgbClr val="000000"/>
                </a:solidFill>
                <a:latin typeface="Arial"/>
                <a:cs typeface="Arial"/>
                <a:sym typeface="Arial"/>
                <a:rtl val="0"/>
              </a:rPr>
              <a:t>         and </a:t>
            </a:r>
            <a:r>
              <a:rPr lang="en-US" sz="1400" u="sng" kern="0" dirty="0">
                <a:solidFill>
                  <a:srgbClr val="000000"/>
                </a:solidFill>
                <a:latin typeface="Arial"/>
                <a:cs typeface="Arial"/>
                <a:sym typeface="Arial"/>
                <a:rtl val="0"/>
              </a:rPr>
              <a:t>are silent when the wicked </a:t>
            </a:r>
            <a:r>
              <a:rPr lang="en-US" sz="1400" u="sng" kern="0" dirty="0" smtClean="0">
                <a:solidFill>
                  <a:srgbClr val="000000"/>
                </a:solidFill>
                <a:latin typeface="Arial"/>
                <a:cs typeface="Arial"/>
                <a:sym typeface="Arial"/>
                <a:rtl val="0"/>
              </a:rPr>
              <a:t>swallows up</a:t>
            </a:r>
          </a:p>
          <a:p>
            <a:r>
              <a:rPr lang="en-US" sz="1400" u="sng" kern="0" dirty="0">
                <a:solidFill>
                  <a:srgbClr val="000000"/>
                </a:solidFill>
                <a:latin typeface="Arial"/>
                <a:cs typeface="Arial"/>
                <a:sym typeface="Arial"/>
                <a:rtl val="0"/>
              </a:rPr>
              <a:t> </a:t>
            </a:r>
            <a:r>
              <a:rPr lang="en-US" sz="1400" u="sng" kern="0" dirty="0" smtClean="0">
                <a:solidFill>
                  <a:srgbClr val="000000"/>
                </a:solidFill>
                <a:latin typeface="Arial"/>
                <a:cs typeface="Arial"/>
                <a:sym typeface="Arial"/>
                <a:rtl val="0"/>
              </a:rPr>
              <a:t>         the </a:t>
            </a:r>
            <a:r>
              <a:rPr lang="en-US" sz="1400" u="sng" kern="0" dirty="0">
                <a:solidFill>
                  <a:srgbClr val="000000"/>
                </a:solidFill>
                <a:latin typeface="Arial"/>
                <a:cs typeface="Arial"/>
                <a:sym typeface="Arial"/>
                <a:rtl val="0"/>
              </a:rPr>
              <a:t>man more righteous than he? </a:t>
            </a:r>
            <a:r>
              <a:rPr lang="en-US" sz="1400" kern="0" dirty="0">
                <a:solidFill>
                  <a:srgbClr val="000000"/>
                </a:solidFill>
                <a:latin typeface="Arial"/>
                <a:cs typeface="Arial"/>
                <a:sym typeface="Arial"/>
                <a:rtl val="0"/>
              </a:rPr>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14</a:t>
            </a:r>
            <a:r>
              <a:rPr lang="en-US" sz="1400" kern="0" dirty="0">
                <a:solidFill>
                  <a:srgbClr val="000000"/>
                </a:solidFill>
                <a:latin typeface="Arial"/>
                <a:cs typeface="Arial"/>
                <a:sym typeface="Arial"/>
                <a:rtl val="0"/>
              </a:rPr>
              <a:t>    </a:t>
            </a:r>
            <a:r>
              <a:rPr lang="en-US" sz="1400" kern="0" dirty="0">
                <a:solidFill>
                  <a:srgbClr val="002060"/>
                </a:solidFill>
                <a:latin typeface="Aharoni" panose="02010803020104030203" pitchFamily="2" charset="-79"/>
                <a:cs typeface="Aharoni" panose="02010803020104030203" pitchFamily="2" charset="-79"/>
                <a:sym typeface="Arial"/>
                <a:rtl val="0"/>
              </a:rPr>
              <a:t>You make mankind like the fish of the sea,  </a:t>
            </a:r>
            <a:r>
              <a:rPr lang="en-US" sz="1400" kern="0" dirty="0">
                <a:solidFill>
                  <a:srgbClr val="000000"/>
                </a:solidFill>
                <a:latin typeface="Arial"/>
                <a:cs typeface="Arial"/>
                <a:sym typeface="Arial"/>
                <a:rtl val="0"/>
              </a:rPr>
              <a:t>    </a:t>
            </a:r>
            <a:endParaRPr lang="en-US" sz="1400" kern="0" dirty="0" smtClean="0">
              <a:solidFill>
                <a:srgbClr val="000000"/>
              </a:solidFill>
              <a:latin typeface="Arial"/>
              <a:cs typeface="Arial"/>
              <a:sym typeface="Arial"/>
              <a:rtl val="0"/>
            </a:endParaRPr>
          </a:p>
          <a:p>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like </a:t>
            </a:r>
            <a:r>
              <a:rPr lang="en-US" sz="1400" kern="0" dirty="0">
                <a:solidFill>
                  <a:srgbClr val="000000"/>
                </a:solidFill>
                <a:latin typeface="Arial"/>
                <a:cs typeface="Arial"/>
                <a:sym typeface="Arial"/>
                <a:rtl val="0"/>
              </a:rPr>
              <a:t>crawling things that have no ruler.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15</a:t>
            </a:r>
            <a:r>
              <a:rPr lang="en-US" sz="1400" kern="0" dirty="0">
                <a:solidFill>
                  <a:srgbClr val="000000"/>
                </a:solidFill>
                <a:latin typeface="Arial"/>
                <a:cs typeface="Arial"/>
                <a:sym typeface="Arial"/>
                <a:rtl val="0"/>
              </a:rPr>
              <a:t>    He brings all of them up with a hook;      </a:t>
            </a:r>
            <a:endParaRPr lang="en-US" sz="1400" kern="0" dirty="0" smtClean="0">
              <a:solidFill>
                <a:srgbClr val="000000"/>
              </a:solidFill>
              <a:latin typeface="Arial"/>
              <a:cs typeface="Arial"/>
              <a:sym typeface="Arial"/>
              <a:rtl val="0"/>
            </a:endParaRPr>
          </a:p>
          <a:p>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he </a:t>
            </a:r>
            <a:r>
              <a:rPr lang="en-US" sz="1400" kern="0" dirty="0">
                <a:solidFill>
                  <a:srgbClr val="000000"/>
                </a:solidFill>
                <a:latin typeface="Arial"/>
                <a:cs typeface="Arial"/>
                <a:sym typeface="Arial"/>
                <a:rtl val="0"/>
              </a:rPr>
              <a:t>drags them out with his net</a:t>
            </a:r>
            <a:r>
              <a:rPr lang="en-US" sz="1400" kern="0" dirty="0" smtClean="0">
                <a:solidFill>
                  <a:srgbClr val="000000"/>
                </a:solidFill>
                <a:latin typeface="Arial"/>
                <a:cs typeface="Arial"/>
                <a:sym typeface="Arial"/>
                <a:rtl val="0"/>
              </a:rPr>
              <a:t>;</a:t>
            </a:r>
          </a:p>
          <a:p>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a:t>
            </a:r>
            <a:r>
              <a:rPr lang="en-US" sz="1400" kern="0" dirty="0">
                <a:solidFill>
                  <a:srgbClr val="000000"/>
                </a:solidFill>
                <a:latin typeface="Arial"/>
                <a:cs typeface="Arial"/>
                <a:sym typeface="Arial"/>
                <a:rtl val="0"/>
              </a:rPr>
              <a:t>     he gathers them in his dragnet;      </a:t>
            </a:r>
            <a:endParaRPr lang="en-US" sz="1400" kern="0" dirty="0" smtClean="0">
              <a:solidFill>
                <a:srgbClr val="000000"/>
              </a:solidFill>
              <a:latin typeface="Arial"/>
              <a:cs typeface="Arial"/>
              <a:sym typeface="Arial"/>
              <a:rtl val="0"/>
            </a:endParaRPr>
          </a:p>
          <a:p>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so </a:t>
            </a:r>
            <a:r>
              <a:rPr lang="en-US" sz="1400" kern="0" dirty="0">
                <a:solidFill>
                  <a:srgbClr val="000000"/>
                </a:solidFill>
                <a:latin typeface="Arial"/>
                <a:cs typeface="Arial"/>
                <a:sym typeface="Arial"/>
                <a:rtl val="0"/>
              </a:rPr>
              <a:t>he rejoices and is glad.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16</a:t>
            </a:r>
            <a:r>
              <a:rPr lang="en-US" sz="1400" kern="0" dirty="0">
                <a:solidFill>
                  <a:srgbClr val="000000"/>
                </a:solidFill>
                <a:latin typeface="Arial"/>
                <a:cs typeface="Arial"/>
                <a:sym typeface="Arial"/>
                <a:rtl val="0"/>
              </a:rPr>
              <a:t>    Therefore he sacrifices to his net      </a:t>
            </a:r>
            <a:endParaRPr lang="en-US" sz="1400" kern="0" dirty="0" smtClean="0">
              <a:solidFill>
                <a:srgbClr val="000000"/>
              </a:solidFill>
              <a:latin typeface="Arial"/>
              <a:cs typeface="Arial"/>
              <a:sym typeface="Arial"/>
              <a:rtl val="0"/>
            </a:endParaRPr>
          </a:p>
          <a:p>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and </a:t>
            </a:r>
            <a:r>
              <a:rPr lang="en-US" sz="1400" kern="0" dirty="0">
                <a:solidFill>
                  <a:srgbClr val="000000"/>
                </a:solidFill>
                <a:latin typeface="Arial"/>
                <a:cs typeface="Arial"/>
                <a:sym typeface="Arial"/>
                <a:rtl val="0"/>
              </a:rPr>
              <a:t>makes offerings to his dragnet;      </a:t>
            </a:r>
            <a:endParaRPr lang="en-US" sz="1400" kern="0" dirty="0" smtClean="0">
              <a:solidFill>
                <a:srgbClr val="000000"/>
              </a:solidFill>
              <a:latin typeface="Arial"/>
              <a:cs typeface="Arial"/>
              <a:sym typeface="Arial"/>
              <a:rtl val="0"/>
            </a:endParaRPr>
          </a:p>
          <a:p>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for </a:t>
            </a:r>
            <a:r>
              <a:rPr lang="en-US" sz="1400" kern="0" dirty="0">
                <a:solidFill>
                  <a:srgbClr val="000000"/>
                </a:solidFill>
                <a:latin typeface="Arial"/>
                <a:cs typeface="Arial"/>
                <a:sym typeface="Arial"/>
                <a:rtl val="0"/>
              </a:rPr>
              <a:t>by them he lives in luxury</a:t>
            </a:r>
            <a:r>
              <a:rPr lang="en-US" sz="1400" kern="0" dirty="0" smtClean="0">
                <a:solidFill>
                  <a:srgbClr val="000000"/>
                </a:solidFill>
                <a:latin typeface="Arial"/>
                <a:cs typeface="Arial"/>
                <a:sym typeface="Arial"/>
                <a:rtl val="0"/>
              </a:rPr>
              <a:t>,</a:t>
            </a:r>
          </a:p>
          <a:p>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a:t>
            </a:r>
            <a:r>
              <a:rPr lang="en-US" sz="1400" kern="0" dirty="0">
                <a:solidFill>
                  <a:srgbClr val="000000"/>
                </a:solidFill>
                <a:latin typeface="Arial"/>
                <a:cs typeface="Arial"/>
                <a:sym typeface="Arial"/>
                <a:rtl val="0"/>
              </a:rPr>
              <a:t>     and his food is rich.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17</a:t>
            </a:r>
            <a:r>
              <a:rPr lang="en-US" sz="1400" kern="0" dirty="0">
                <a:solidFill>
                  <a:srgbClr val="000000"/>
                </a:solidFill>
                <a:latin typeface="Arial"/>
                <a:cs typeface="Arial"/>
                <a:sym typeface="Arial"/>
                <a:rtl val="0"/>
              </a:rPr>
              <a:t>    </a:t>
            </a:r>
            <a:r>
              <a:rPr lang="en-US" sz="1400" u="sng" kern="0" dirty="0">
                <a:solidFill>
                  <a:srgbClr val="000000"/>
                </a:solidFill>
                <a:latin typeface="Arial"/>
                <a:cs typeface="Arial"/>
                <a:sym typeface="Arial"/>
                <a:rtl val="0"/>
              </a:rPr>
              <a:t>Is he then to keep on emptying his </a:t>
            </a:r>
            <a:r>
              <a:rPr lang="en-US" sz="1400" u="sng" kern="0" dirty="0" smtClean="0">
                <a:solidFill>
                  <a:srgbClr val="000000"/>
                </a:solidFill>
                <a:latin typeface="Arial"/>
                <a:cs typeface="Arial"/>
                <a:sym typeface="Arial"/>
                <a:rtl val="0"/>
              </a:rPr>
              <a:t>net</a:t>
            </a:r>
          </a:p>
          <a:p>
            <a:r>
              <a:rPr lang="en-US" sz="1400" u="sng" kern="0" dirty="0">
                <a:solidFill>
                  <a:srgbClr val="000000"/>
                </a:solidFill>
                <a:latin typeface="Arial"/>
                <a:cs typeface="Arial"/>
                <a:sym typeface="Arial"/>
                <a:rtl val="0"/>
              </a:rPr>
              <a:t> </a:t>
            </a:r>
            <a:r>
              <a:rPr lang="en-US" sz="1400" u="sng" kern="0" dirty="0" smtClean="0">
                <a:solidFill>
                  <a:srgbClr val="000000"/>
                </a:solidFill>
                <a:latin typeface="Arial"/>
                <a:cs typeface="Arial"/>
                <a:sym typeface="Arial"/>
                <a:rtl val="0"/>
              </a:rPr>
              <a:t>   </a:t>
            </a:r>
            <a:r>
              <a:rPr lang="en-US" sz="1400" u="sng" kern="0" dirty="0">
                <a:solidFill>
                  <a:srgbClr val="000000"/>
                </a:solidFill>
                <a:latin typeface="Arial"/>
                <a:cs typeface="Arial"/>
                <a:sym typeface="Arial"/>
                <a:rtl val="0"/>
              </a:rPr>
              <a:t>     and mercilessly killing nations forever?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257800"/>
            <a:ext cx="1760045" cy="1275589"/>
          </a:xfrm>
          <a:prstGeom prst="rect">
            <a:avLst/>
          </a:prstGeom>
        </p:spPr>
      </p:pic>
      <p:sp>
        <p:nvSpPr>
          <p:cNvPr id="5" name="TextBox 4"/>
          <p:cNvSpPr txBox="1"/>
          <p:nvPr/>
        </p:nvSpPr>
        <p:spPr>
          <a:xfrm>
            <a:off x="5181600" y="1168469"/>
            <a:ext cx="3962400" cy="1384995"/>
          </a:xfrm>
          <a:prstGeom prst="rect">
            <a:avLst/>
          </a:prstGeom>
          <a:noFill/>
        </p:spPr>
        <p:txBody>
          <a:bodyPr wrap="square" rtlCol="0">
            <a:spAutoFit/>
          </a:bodyPr>
          <a:lstStyle/>
          <a:p>
            <a:r>
              <a:rPr lang="en-US" sz="1400" b="1" kern="0" dirty="0" smtClean="0">
                <a:solidFill>
                  <a:srgbClr val="000000"/>
                </a:solidFill>
                <a:latin typeface="Arial"/>
                <a:cs typeface="Arial"/>
                <a:sym typeface="Arial"/>
                <a:rtl val="0"/>
              </a:rPr>
              <a:t>Habakkuk </a:t>
            </a:r>
            <a:r>
              <a:rPr lang="en-US" sz="1400" b="1" kern="0" dirty="0">
                <a:solidFill>
                  <a:srgbClr val="000000"/>
                </a:solidFill>
                <a:latin typeface="Arial"/>
                <a:cs typeface="Arial"/>
                <a:sym typeface="Arial"/>
                <a:rtl val="0"/>
              </a:rPr>
              <a:t>2:1(ESV) </a:t>
            </a:r>
            <a:r>
              <a:rPr lang="en-US" sz="1400" kern="0" dirty="0">
                <a:solidFill>
                  <a:srgbClr val="000000"/>
                </a:solidFill>
                <a:latin typeface="Arial"/>
                <a:cs typeface="Arial"/>
                <a:sym typeface="Arial"/>
                <a:rtl val="0"/>
              </a:rPr>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1</a:t>
            </a:r>
            <a:r>
              <a:rPr lang="en-US" sz="1400" kern="0" dirty="0">
                <a:solidFill>
                  <a:srgbClr val="000000"/>
                </a:solidFill>
                <a:latin typeface="Arial"/>
                <a:cs typeface="Arial"/>
                <a:sym typeface="Arial"/>
                <a:rtl val="0"/>
              </a:rPr>
              <a:t>    I will take my stand at </a:t>
            </a:r>
            <a:r>
              <a:rPr lang="en-US" sz="1400" kern="0" dirty="0" smtClean="0">
                <a:solidFill>
                  <a:srgbClr val="000000"/>
                </a:solidFill>
                <a:latin typeface="Arial"/>
                <a:cs typeface="Arial"/>
                <a:sym typeface="Arial"/>
                <a:rtl val="0"/>
              </a:rPr>
              <a:t>my </a:t>
            </a:r>
            <a:r>
              <a:rPr lang="en-US" sz="1400" kern="0" dirty="0" err="1" smtClean="0">
                <a:solidFill>
                  <a:srgbClr val="000000"/>
                </a:solidFill>
                <a:latin typeface="Arial"/>
                <a:cs typeface="Arial"/>
                <a:sym typeface="Arial"/>
                <a:rtl val="0"/>
              </a:rPr>
              <a:t>watchpost</a:t>
            </a:r>
            <a:endParaRPr lang="en-US" sz="1400" kern="0" dirty="0" smtClean="0">
              <a:solidFill>
                <a:srgbClr val="000000"/>
              </a:solidFill>
              <a:latin typeface="Arial"/>
              <a:cs typeface="Arial"/>
              <a:sym typeface="Arial"/>
              <a:rtl val="0"/>
            </a:endParaRPr>
          </a:p>
          <a:p>
            <a:r>
              <a:rPr lang="en-US" sz="1400" kern="0" dirty="0" smtClean="0">
                <a:solidFill>
                  <a:srgbClr val="000000"/>
                </a:solidFill>
                <a:latin typeface="Arial"/>
                <a:cs typeface="Arial"/>
                <a:sym typeface="Arial"/>
                <a:rtl val="0"/>
              </a:rPr>
              <a:t> </a:t>
            </a:r>
            <a:r>
              <a:rPr lang="en-US" sz="1400" kern="0" dirty="0">
                <a:solidFill>
                  <a:srgbClr val="000000"/>
                </a:solidFill>
                <a:latin typeface="Arial"/>
                <a:cs typeface="Arial"/>
                <a:sym typeface="Arial"/>
                <a:rtl val="0"/>
              </a:rPr>
              <a:t>     and station myself on the tower</a:t>
            </a:r>
            <a:r>
              <a:rPr lang="en-US" sz="1400" kern="0" dirty="0" smtClean="0">
                <a:solidFill>
                  <a:srgbClr val="000000"/>
                </a:solidFill>
                <a:latin typeface="Arial"/>
                <a:cs typeface="Arial"/>
                <a:sym typeface="Arial"/>
                <a:rtl val="0"/>
              </a:rPr>
              <a:t>,</a:t>
            </a:r>
          </a:p>
          <a:p>
            <a:r>
              <a:rPr lang="en-US" sz="1400" kern="0" dirty="0" smtClean="0">
                <a:solidFill>
                  <a:srgbClr val="000000"/>
                </a:solidFill>
                <a:latin typeface="Arial"/>
                <a:cs typeface="Arial"/>
                <a:sym typeface="Arial"/>
                <a:rtl val="0"/>
              </a:rPr>
              <a:t> </a:t>
            </a:r>
            <a:r>
              <a:rPr lang="en-US" sz="1400" kern="0" dirty="0">
                <a:solidFill>
                  <a:srgbClr val="000000"/>
                </a:solidFill>
                <a:latin typeface="Arial"/>
                <a:cs typeface="Arial"/>
                <a:sym typeface="Arial"/>
                <a:rtl val="0"/>
              </a:rPr>
              <a:t>     and look out to see what he will say to me</a:t>
            </a:r>
            <a:r>
              <a:rPr lang="en-US" sz="1400" kern="0" dirty="0" smtClean="0">
                <a:solidFill>
                  <a:srgbClr val="000000"/>
                </a:solidFill>
                <a:latin typeface="Arial"/>
                <a:cs typeface="Arial"/>
                <a:sym typeface="Arial"/>
                <a:rtl val="0"/>
              </a:rPr>
              <a:t>,</a:t>
            </a:r>
          </a:p>
          <a:p>
            <a:r>
              <a:rPr lang="en-US" sz="1400" kern="0" dirty="0" smtClean="0">
                <a:solidFill>
                  <a:srgbClr val="000000"/>
                </a:solidFill>
                <a:latin typeface="Arial"/>
                <a:cs typeface="Arial"/>
                <a:sym typeface="Arial"/>
                <a:rtl val="0"/>
              </a:rPr>
              <a:t> </a:t>
            </a:r>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and </a:t>
            </a:r>
            <a:r>
              <a:rPr lang="en-US" sz="1400" kern="0" dirty="0">
                <a:solidFill>
                  <a:srgbClr val="000000"/>
                </a:solidFill>
                <a:latin typeface="Arial"/>
                <a:cs typeface="Arial"/>
                <a:sym typeface="Arial"/>
                <a:rtl val="0"/>
              </a:rPr>
              <a:t>what I will answer concerning my </a:t>
            </a:r>
            <a:r>
              <a:rPr lang="en-US" sz="1400" kern="0" dirty="0" smtClean="0">
                <a:solidFill>
                  <a:srgbClr val="000000"/>
                </a:solidFill>
                <a:latin typeface="Arial"/>
                <a:cs typeface="Arial"/>
                <a:sym typeface="Arial"/>
                <a:rtl val="0"/>
              </a:rPr>
              <a:t> </a:t>
            </a:r>
          </a:p>
          <a:p>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complaint</a:t>
            </a:r>
            <a:r>
              <a:rPr lang="en-US" sz="1400" kern="0" dirty="0">
                <a:solidFill>
                  <a:srgbClr val="000000"/>
                </a:solidFill>
                <a:latin typeface="Arial"/>
                <a:cs typeface="Arial"/>
                <a:sym typeface="Arial"/>
                <a:rtl val="0"/>
              </a:rPr>
              <a:t>. </a:t>
            </a:r>
          </a:p>
        </p:txBody>
      </p:sp>
      <p:sp>
        <p:nvSpPr>
          <p:cNvPr id="6" name="TextBox 5"/>
          <p:cNvSpPr txBox="1"/>
          <p:nvPr/>
        </p:nvSpPr>
        <p:spPr>
          <a:xfrm>
            <a:off x="5181600" y="2553464"/>
            <a:ext cx="3962400" cy="2677656"/>
          </a:xfrm>
          <a:prstGeom prst="rect">
            <a:avLst/>
          </a:prstGeom>
          <a:noFill/>
        </p:spPr>
        <p:txBody>
          <a:bodyPr wrap="square" rtlCol="0">
            <a:spAutoFit/>
          </a:bodyPr>
          <a:lstStyle/>
          <a:p>
            <a:r>
              <a:rPr lang="en-US" sz="1400" b="1" kern="0" dirty="0" smtClean="0">
                <a:solidFill>
                  <a:srgbClr val="000000"/>
                </a:solidFill>
                <a:latin typeface="Arial"/>
                <a:cs typeface="Arial"/>
                <a:sym typeface="Arial"/>
                <a:rtl val="0"/>
              </a:rPr>
              <a:t>Habakkuk </a:t>
            </a:r>
            <a:r>
              <a:rPr lang="en-US" sz="1400" b="1" kern="0" dirty="0">
                <a:solidFill>
                  <a:srgbClr val="000000"/>
                </a:solidFill>
                <a:latin typeface="Arial"/>
                <a:cs typeface="Arial"/>
                <a:sym typeface="Arial"/>
                <a:rtl val="0"/>
              </a:rPr>
              <a:t>2:2-4(ESV) </a:t>
            </a:r>
            <a:r>
              <a:rPr lang="en-US" sz="1400" kern="0" dirty="0">
                <a:solidFill>
                  <a:srgbClr val="000000"/>
                </a:solidFill>
                <a:latin typeface="Arial"/>
                <a:cs typeface="Arial"/>
                <a:sym typeface="Arial"/>
                <a:rtl val="0"/>
              </a:rPr>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2</a:t>
            </a:r>
            <a:r>
              <a:rPr lang="en-US" sz="1400" kern="0" dirty="0">
                <a:solidFill>
                  <a:srgbClr val="000000"/>
                </a:solidFill>
                <a:latin typeface="Arial"/>
                <a:cs typeface="Arial"/>
                <a:sym typeface="Arial"/>
                <a:rtl val="0"/>
              </a:rPr>
              <a:t>    And the Lord answered me</a:t>
            </a:r>
            <a:r>
              <a:rPr lang="en-US" sz="1400" kern="0" dirty="0" smtClean="0">
                <a:solidFill>
                  <a:srgbClr val="000000"/>
                </a:solidFill>
                <a:latin typeface="Arial"/>
                <a:cs typeface="Arial"/>
                <a:sym typeface="Arial"/>
                <a:rtl val="0"/>
              </a:rPr>
              <a:t>:</a:t>
            </a:r>
          </a:p>
          <a:p>
            <a:r>
              <a:rPr lang="en-US" sz="1400" kern="0" dirty="0" smtClean="0">
                <a:solidFill>
                  <a:srgbClr val="000000"/>
                </a:solidFill>
                <a:latin typeface="Arial"/>
                <a:cs typeface="Arial"/>
                <a:sym typeface="Arial"/>
                <a:rtl val="0"/>
              </a:rPr>
              <a:t> </a:t>
            </a:r>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a:t>
            </a:r>
            <a:r>
              <a:rPr lang="en-US" sz="1400" kern="0" dirty="0">
                <a:solidFill>
                  <a:srgbClr val="000000"/>
                </a:solidFill>
                <a:latin typeface="Arial"/>
                <a:cs typeface="Arial"/>
                <a:sym typeface="Arial"/>
                <a:rtl val="0"/>
              </a:rPr>
              <a:t>Write the vision</a:t>
            </a:r>
            <a:r>
              <a:rPr lang="en-US" sz="1400" kern="0" dirty="0" smtClean="0">
                <a:solidFill>
                  <a:srgbClr val="000000"/>
                </a:solidFill>
                <a:latin typeface="Arial"/>
                <a:cs typeface="Arial"/>
                <a:sym typeface="Arial"/>
                <a:rtl val="0"/>
              </a:rPr>
              <a:t>;</a:t>
            </a:r>
          </a:p>
          <a:p>
            <a:r>
              <a:rPr lang="en-US" sz="1400" kern="0" dirty="0" smtClean="0">
                <a:solidFill>
                  <a:srgbClr val="000000"/>
                </a:solidFill>
                <a:latin typeface="Arial"/>
                <a:cs typeface="Arial"/>
                <a:sym typeface="Arial"/>
                <a:rtl val="0"/>
              </a:rPr>
              <a:t> </a:t>
            </a:r>
            <a:r>
              <a:rPr lang="en-US" sz="1400" kern="0" dirty="0">
                <a:solidFill>
                  <a:srgbClr val="000000"/>
                </a:solidFill>
                <a:latin typeface="Arial"/>
                <a:cs typeface="Arial"/>
                <a:sym typeface="Arial"/>
                <a:rtl val="0"/>
              </a:rPr>
              <a:t>     make it plain on tablets</a:t>
            </a:r>
            <a:r>
              <a:rPr lang="en-US" sz="1400" kern="0" dirty="0" smtClean="0">
                <a:solidFill>
                  <a:srgbClr val="000000"/>
                </a:solidFill>
                <a:latin typeface="Arial"/>
                <a:cs typeface="Arial"/>
                <a:sym typeface="Arial"/>
                <a:rtl val="0"/>
              </a:rPr>
              <a:t>,</a:t>
            </a:r>
          </a:p>
          <a:p>
            <a:r>
              <a:rPr lang="en-US" sz="1400" kern="0" dirty="0" smtClean="0">
                <a:solidFill>
                  <a:srgbClr val="000000"/>
                </a:solidFill>
                <a:latin typeface="Arial"/>
                <a:cs typeface="Arial"/>
                <a:sym typeface="Arial"/>
                <a:rtl val="0"/>
              </a:rPr>
              <a:t> </a:t>
            </a:r>
            <a:r>
              <a:rPr lang="en-US" sz="1400" kern="0" dirty="0">
                <a:solidFill>
                  <a:srgbClr val="000000"/>
                </a:solidFill>
                <a:latin typeface="Arial"/>
                <a:cs typeface="Arial"/>
                <a:sym typeface="Arial"/>
                <a:rtl val="0"/>
              </a:rPr>
              <a:t>    so he may run who reads it.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3</a:t>
            </a:r>
            <a:r>
              <a:rPr lang="en-US" sz="1400" kern="0" dirty="0">
                <a:solidFill>
                  <a:srgbClr val="000000"/>
                </a:solidFill>
                <a:latin typeface="Arial"/>
                <a:cs typeface="Arial"/>
                <a:sym typeface="Arial"/>
                <a:rtl val="0"/>
              </a:rPr>
              <a:t>    For still the vision awaits its appointed time</a:t>
            </a:r>
            <a:r>
              <a:rPr lang="en-US" sz="1400" kern="0" dirty="0" smtClean="0">
                <a:solidFill>
                  <a:srgbClr val="000000"/>
                </a:solidFill>
                <a:latin typeface="Arial"/>
                <a:cs typeface="Arial"/>
                <a:sym typeface="Arial"/>
                <a:rtl val="0"/>
              </a:rPr>
              <a:t>;</a:t>
            </a:r>
          </a:p>
          <a:p>
            <a:r>
              <a:rPr lang="en-US" sz="1400" kern="0" dirty="0" smtClean="0">
                <a:solidFill>
                  <a:srgbClr val="000000"/>
                </a:solidFill>
                <a:latin typeface="Arial"/>
                <a:cs typeface="Arial"/>
                <a:sym typeface="Arial"/>
                <a:rtl val="0"/>
              </a:rPr>
              <a:t> </a:t>
            </a:r>
            <a:r>
              <a:rPr lang="en-US" sz="1400" kern="0" dirty="0">
                <a:solidFill>
                  <a:srgbClr val="000000"/>
                </a:solidFill>
                <a:latin typeface="Arial"/>
                <a:cs typeface="Arial"/>
                <a:sym typeface="Arial"/>
                <a:rtl val="0"/>
              </a:rPr>
              <a:t>     it hastens to the end—it will not lie</a:t>
            </a:r>
            <a:r>
              <a:rPr lang="en-US" sz="1400" kern="0" dirty="0" smtClean="0">
                <a:solidFill>
                  <a:srgbClr val="000000"/>
                </a:solidFill>
                <a:latin typeface="Arial"/>
                <a:cs typeface="Arial"/>
                <a:sym typeface="Arial"/>
                <a:rtl val="0"/>
              </a:rPr>
              <a:t>.</a:t>
            </a:r>
          </a:p>
          <a:p>
            <a:r>
              <a:rPr lang="en-US" sz="1400" kern="0" dirty="0" smtClean="0">
                <a:solidFill>
                  <a:srgbClr val="000000"/>
                </a:solidFill>
                <a:latin typeface="Arial"/>
                <a:cs typeface="Arial"/>
                <a:sym typeface="Arial"/>
                <a:rtl val="0"/>
              </a:rPr>
              <a:t> </a:t>
            </a:r>
            <a:r>
              <a:rPr lang="en-US" sz="1400" kern="0" dirty="0">
                <a:solidFill>
                  <a:srgbClr val="000000"/>
                </a:solidFill>
                <a:latin typeface="Arial"/>
                <a:cs typeface="Arial"/>
                <a:sym typeface="Arial"/>
                <a:rtl val="0"/>
              </a:rPr>
              <a:t>     If it seems slow, wait for it</a:t>
            </a:r>
            <a:r>
              <a:rPr lang="en-US" sz="1400" kern="0" dirty="0" smtClean="0">
                <a:solidFill>
                  <a:srgbClr val="000000"/>
                </a:solidFill>
                <a:latin typeface="Arial"/>
                <a:cs typeface="Arial"/>
                <a:sym typeface="Arial"/>
                <a:rtl val="0"/>
              </a:rPr>
              <a:t>;</a:t>
            </a:r>
          </a:p>
          <a:p>
            <a:r>
              <a:rPr lang="en-US" sz="1400" kern="0" dirty="0" smtClean="0">
                <a:solidFill>
                  <a:srgbClr val="000000"/>
                </a:solidFill>
                <a:latin typeface="Arial"/>
                <a:cs typeface="Arial"/>
                <a:sym typeface="Arial"/>
                <a:rtl val="0"/>
              </a:rPr>
              <a:t> </a:t>
            </a:r>
            <a:r>
              <a:rPr lang="en-US" sz="1400" kern="0" dirty="0">
                <a:solidFill>
                  <a:srgbClr val="000000"/>
                </a:solidFill>
                <a:latin typeface="Arial"/>
                <a:cs typeface="Arial"/>
                <a:sym typeface="Arial"/>
                <a:rtl val="0"/>
              </a:rPr>
              <a:t>     it will surely come; it will not delay.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4</a:t>
            </a:r>
            <a:r>
              <a:rPr lang="en-US" sz="1400" kern="0" dirty="0">
                <a:solidFill>
                  <a:srgbClr val="000000"/>
                </a:solidFill>
                <a:latin typeface="Arial"/>
                <a:cs typeface="Arial"/>
                <a:sym typeface="Arial"/>
                <a:rtl val="0"/>
              </a:rPr>
              <a:t>    “Behold, his soul is puffed up</a:t>
            </a:r>
            <a:r>
              <a:rPr lang="en-US" sz="1400" kern="0" dirty="0" smtClean="0">
                <a:solidFill>
                  <a:srgbClr val="000000"/>
                </a:solidFill>
                <a:latin typeface="Arial"/>
                <a:cs typeface="Arial"/>
                <a:sym typeface="Arial"/>
                <a:rtl val="0"/>
              </a:rPr>
              <a:t>;</a:t>
            </a:r>
          </a:p>
          <a:p>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a:t>
            </a:r>
            <a:r>
              <a:rPr lang="en-US" sz="1400" kern="0" dirty="0">
                <a:solidFill>
                  <a:srgbClr val="000000"/>
                </a:solidFill>
                <a:latin typeface="Arial"/>
                <a:cs typeface="Arial"/>
                <a:sym typeface="Arial"/>
                <a:rtl val="0"/>
              </a:rPr>
              <a:t>it is </a:t>
            </a:r>
            <a:r>
              <a:rPr lang="en-US" sz="1400" kern="0" dirty="0" smtClean="0">
                <a:solidFill>
                  <a:srgbClr val="000000"/>
                </a:solidFill>
                <a:latin typeface="Arial"/>
                <a:cs typeface="Arial"/>
                <a:sym typeface="Arial"/>
                <a:rtl val="0"/>
              </a:rPr>
              <a:t>not  </a:t>
            </a:r>
            <a:r>
              <a:rPr lang="en-US" sz="1400" kern="0" dirty="0">
                <a:solidFill>
                  <a:srgbClr val="000000"/>
                </a:solidFill>
                <a:latin typeface="Arial"/>
                <a:cs typeface="Arial"/>
                <a:sym typeface="Arial"/>
                <a:rtl val="0"/>
              </a:rPr>
              <a:t>upright within him</a:t>
            </a:r>
            <a:r>
              <a:rPr lang="en-US" sz="1400" kern="0" dirty="0" smtClean="0">
                <a:solidFill>
                  <a:srgbClr val="000000"/>
                </a:solidFill>
                <a:latin typeface="Arial"/>
                <a:cs typeface="Arial"/>
                <a:sym typeface="Arial"/>
                <a:rtl val="0"/>
              </a:rPr>
              <a:t>,</a:t>
            </a:r>
          </a:p>
          <a:p>
            <a:r>
              <a:rPr lang="en-US" sz="1400" kern="0" dirty="0" smtClean="0">
                <a:solidFill>
                  <a:srgbClr val="000000"/>
                </a:solidFill>
                <a:latin typeface="Arial"/>
                <a:cs typeface="Arial"/>
                <a:sym typeface="Arial"/>
                <a:rtl val="0"/>
              </a:rPr>
              <a:t> </a:t>
            </a:r>
            <a:r>
              <a:rPr lang="en-US" sz="1400" kern="0" dirty="0">
                <a:solidFill>
                  <a:srgbClr val="000000"/>
                </a:solidFill>
                <a:latin typeface="Arial"/>
                <a:cs typeface="Arial"/>
                <a:sym typeface="Arial"/>
                <a:rtl val="0"/>
              </a:rPr>
              <a:t>     but the righteous shall live by his faith</a:t>
            </a:r>
            <a:r>
              <a:rPr lang="en-US" sz="1400" kern="0" dirty="0" smtClean="0">
                <a:solidFill>
                  <a:srgbClr val="000000"/>
                </a:solidFill>
                <a:latin typeface="Arial"/>
                <a:cs typeface="Arial"/>
                <a:sym typeface="Arial"/>
                <a:rtl val="0"/>
              </a:rPr>
              <a:t>.</a:t>
            </a:r>
            <a:endParaRPr lang="en-US" sz="1400" kern="0" dirty="0">
              <a:solidFill>
                <a:srgbClr val="000000"/>
              </a:solidFill>
              <a:latin typeface="Arial"/>
              <a:cs typeface="Arial"/>
              <a:sym typeface="Arial"/>
              <a:rtl val="0"/>
            </a:endParaRPr>
          </a:p>
        </p:txBody>
      </p:sp>
    </p:spTree>
    <p:extLst>
      <p:ext uri="{BB962C8B-B14F-4D97-AF65-F5344CB8AC3E}">
        <p14:creationId xmlns:p14="http://schemas.microsoft.com/office/powerpoint/2010/main" val="12690033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Woes</a:t>
            </a:r>
            <a:endParaRPr lang="en-US" dirty="0"/>
          </a:p>
        </p:txBody>
      </p:sp>
      <p:sp>
        <p:nvSpPr>
          <p:cNvPr id="4" name="TextBox 3"/>
          <p:cNvSpPr txBox="1"/>
          <p:nvPr/>
        </p:nvSpPr>
        <p:spPr>
          <a:xfrm>
            <a:off x="5072281" y="2133600"/>
            <a:ext cx="3791482" cy="738664"/>
          </a:xfrm>
          <a:prstGeom prst="rect">
            <a:avLst/>
          </a:prstGeom>
          <a:noFill/>
        </p:spPr>
        <p:txBody>
          <a:bodyPr wrap="square" rtlCol="0">
            <a:spAutoFit/>
          </a:bodyPr>
          <a:lstStyle/>
          <a:p>
            <a:r>
              <a:rPr lang="en-US" sz="1400" b="1" kern="0" dirty="0" smtClean="0">
                <a:solidFill>
                  <a:srgbClr val="000000"/>
                </a:solidFill>
                <a:latin typeface="Arial"/>
                <a:cs typeface="Arial"/>
                <a:sym typeface="Arial"/>
                <a:rtl val="0"/>
              </a:rPr>
              <a:t>Habakkuk </a:t>
            </a:r>
            <a:r>
              <a:rPr lang="en-US" sz="1400" b="1" kern="0" dirty="0">
                <a:solidFill>
                  <a:srgbClr val="000000"/>
                </a:solidFill>
                <a:latin typeface="Arial"/>
                <a:cs typeface="Arial"/>
                <a:sym typeface="Arial"/>
                <a:rtl val="0"/>
              </a:rPr>
              <a:t>2:12(ESV) </a:t>
            </a:r>
            <a:r>
              <a:rPr lang="en-US" sz="1400" kern="0" dirty="0">
                <a:solidFill>
                  <a:srgbClr val="000000"/>
                </a:solidFill>
                <a:latin typeface="Arial"/>
                <a:cs typeface="Arial"/>
                <a:sym typeface="Arial"/>
                <a:rtl val="0"/>
              </a:rPr>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12</a:t>
            </a:r>
            <a:r>
              <a:rPr lang="en-US" sz="1400" kern="0" dirty="0">
                <a:solidFill>
                  <a:srgbClr val="000000"/>
                </a:solidFill>
                <a:latin typeface="Arial"/>
                <a:cs typeface="Arial"/>
                <a:sym typeface="Arial"/>
                <a:rtl val="0"/>
              </a:rPr>
              <a:t>    “Woe to him who builds a town with </a:t>
            </a:r>
            <a:r>
              <a:rPr lang="en-US" sz="1400" kern="0" dirty="0" smtClean="0">
                <a:solidFill>
                  <a:srgbClr val="000000"/>
                </a:solidFill>
                <a:latin typeface="Arial"/>
                <a:cs typeface="Arial"/>
                <a:sym typeface="Arial"/>
                <a:rtl val="0"/>
              </a:rPr>
              <a:t>blood</a:t>
            </a:r>
          </a:p>
          <a:p>
            <a:r>
              <a:rPr lang="en-US" sz="1400" kern="0" dirty="0">
                <a:solidFill>
                  <a:srgbClr val="000000"/>
                </a:solidFill>
                <a:latin typeface="Arial"/>
                <a:cs typeface="Arial"/>
                <a:sym typeface="Arial"/>
                <a:rtl val="0"/>
              </a:rPr>
              <a:t>    </a:t>
            </a:r>
            <a:r>
              <a:rPr lang="en-US" sz="1400" kern="0" dirty="0" smtClean="0">
                <a:solidFill>
                  <a:srgbClr val="000000"/>
                </a:solidFill>
                <a:latin typeface="Arial"/>
                <a:cs typeface="Arial"/>
                <a:sym typeface="Arial"/>
                <a:rtl val="0"/>
              </a:rPr>
              <a:t>    and </a:t>
            </a:r>
            <a:r>
              <a:rPr lang="en-US" sz="1400" kern="0" dirty="0">
                <a:solidFill>
                  <a:srgbClr val="000000"/>
                </a:solidFill>
                <a:latin typeface="Arial"/>
                <a:cs typeface="Arial"/>
                <a:sym typeface="Arial"/>
                <a:rtl val="0"/>
              </a:rPr>
              <a:t>founds a city on iniquity! </a:t>
            </a:r>
          </a:p>
        </p:txBody>
      </p:sp>
      <p:sp>
        <p:nvSpPr>
          <p:cNvPr id="5" name="TextBox 4"/>
          <p:cNvSpPr txBox="1"/>
          <p:nvPr/>
        </p:nvSpPr>
        <p:spPr>
          <a:xfrm>
            <a:off x="5181600" y="1853242"/>
            <a:ext cx="2444900" cy="307777"/>
          </a:xfrm>
          <a:prstGeom prst="rect">
            <a:avLst/>
          </a:prstGeom>
          <a:noFill/>
        </p:spPr>
        <p:txBody>
          <a:bodyPr wrap="none" rtlCol="0">
            <a:spAutoFit/>
          </a:bodyPr>
          <a:lstStyle/>
          <a:p>
            <a:r>
              <a:rPr lang="en-US" sz="1400" kern="0" dirty="0" smtClean="0">
                <a:solidFill>
                  <a:srgbClr val="0070C0"/>
                </a:solidFill>
                <a:latin typeface="Arial"/>
                <a:cs typeface="Arial"/>
                <a:sym typeface="Arial"/>
                <a:rtl val="0"/>
              </a:rPr>
              <a:t>God’s Woes for Babylonians</a:t>
            </a:r>
            <a:endParaRPr lang="en-US" sz="1400" kern="0" dirty="0">
              <a:solidFill>
                <a:srgbClr val="0070C0"/>
              </a:solidFill>
              <a:latin typeface="Arial"/>
              <a:cs typeface="Arial"/>
              <a:sym typeface="Arial"/>
              <a:rtl val="0"/>
            </a:endParaRPr>
          </a:p>
        </p:txBody>
      </p:sp>
      <p:sp>
        <p:nvSpPr>
          <p:cNvPr id="7" name="Rectangle 6"/>
          <p:cNvSpPr/>
          <p:nvPr/>
        </p:nvSpPr>
        <p:spPr>
          <a:xfrm>
            <a:off x="1820548" y="3200400"/>
            <a:ext cx="4572000" cy="2893100"/>
          </a:xfrm>
          <a:prstGeom prst="rect">
            <a:avLst/>
          </a:prstGeom>
        </p:spPr>
        <p:txBody>
          <a:bodyPr>
            <a:spAutoFit/>
          </a:bodyPr>
          <a:lstStyle/>
          <a:p>
            <a:r>
              <a:rPr lang="en-US" sz="1400" b="1" kern="0" dirty="0" smtClean="0">
                <a:solidFill>
                  <a:srgbClr val="000000"/>
                </a:solidFill>
                <a:latin typeface="Arial"/>
                <a:cs typeface="Arial"/>
                <a:sym typeface="Arial"/>
                <a:rtl val="0"/>
              </a:rPr>
              <a:t>Habakkuk </a:t>
            </a:r>
            <a:r>
              <a:rPr lang="en-US" sz="1400" b="1" kern="0" dirty="0">
                <a:solidFill>
                  <a:srgbClr val="000000"/>
                </a:solidFill>
                <a:latin typeface="Arial"/>
                <a:cs typeface="Arial"/>
                <a:sym typeface="Arial"/>
                <a:rtl val="0"/>
              </a:rPr>
              <a:t>2:19-20(ESV) </a:t>
            </a:r>
            <a:r>
              <a:rPr lang="en-US" sz="1400" kern="0" dirty="0">
                <a:solidFill>
                  <a:srgbClr val="000000"/>
                </a:solidFill>
                <a:latin typeface="Arial"/>
                <a:cs typeface="Arial"/>
                <a:sym typeface="Arial"/>
                <a:rtl val="0"/>
              </a:rPr>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18</a:t>
            </a:r>
            <a:r>
              <a:rPr lang="en-US" sz="1400" kern="0" dirty="0">
                <a:solidFill>
                  <a:srgbClr val="000000"/>
                </a:solidFill>
                <a:latin typeface="Arial"/>
                <a:cs typeface="Arial"/>
                <a:sym typeface="Arial"/>
                <a:rtl val="0"/>
              </a:rPr>
              <a:t>    “What profit is an </a:t>
            </a:r>
            <a:r>
              <a:rPr lang="en-US" sz="1400" kern="0" dirty="0" smtClean="0">
                <a:solidFill>
                  <a:srgbClr val="000000"/>
                </a:solidFill>
                <a:latin typeface="Arial"/>
                <a:cs typeface="Arial"/>
                <a:sym typeface="Arial"/>
                <a:rtl val="0"/>
              </a:rPr>
              <a:t>idol</a:t>
            </a:r>
          </a:p>
          <a:p>
            <a:r>
              <a:rPr lang="en-US" sz="1400" kern="0" dirty="0" smtClean="0">
                <a:solidFill>
                  <a:srgbClr val="000000"/>
                </a:solidFill>
                <a:latin typeface="Arial"/>
                <a:cs typeface="Arial"/>
                <a:sym typeface="Arial"/>
                <a:rtl val="0"/>
              </a:rPr>
              <a:t> </a:t>
            </a:r>
            <a:r>
              <a:rPr lang="en-US" sz="1400" kern="0" dirty="0">
                <a:solidFill>
                  <a:srgbClr val="000000"/>
                </a:solidFill>
                <a:latin typeface="Arial"/>
                <a:cs typeface="Arial"/>
                <a:sym typeface="Arial"/>
                <a:rtl val="0"/>
              </a:rPr>
              <a:t>     when its maker has shaped it</a:t>
            </a:r>
            <a:r>
              <a:rPr lang="en-US" sz="1400" kern="0" dirty="0" smtClean="0">
                <a:solidFill>
                  <a:srgbClr val="000000"/>
                </a:solidFill>
                <a:latin typeface="Arial"/>
                <a:cs typeface="Arial"/>
                <a:sym typeface="Arial"/>
                <a:rtl val="0"/>
              </a:rPr>
              <a:t>,</a:t>
            </a:r>
          </a:p>
          <a:p>
            <a:r>
              <a:rPr lang="en-US" sz="1400" kern="0" dirty="0" smtClean="0">
                <a:solidFill>
                  <a:srgbClr val="000000"/>
                </a:solidFill>
                <a:latin typeface="Arial"/>
                <a:cs typeface="Arial"/>
                <a:sym typeface="Arial"/>
                <a:rtl val="0"/>
              </a:rPr>
              <a:t> </a:t>
            </a:r>
            <a:r>
              <a:rPr lang="en-US" sz="1400" kern="0" dirty="0">
                <a:solidFill>
                  <a:srgbClr val="000000"/>
                </a:solidFill>
                <a:latin typeface="Arial"/>
                <a:cs typeface="Arial"/>
                <a:sym typeface="Arial"/>
                <a:rtl val="0"/>
              </a:rPr>
              <a:t>    a metal image, a teacher of lies</a:t>
            </a:r>
            <a:r>
              <a:rPr lang="en-US" sz="1400" kern="0" dirty="0" smtClean="0">
                <a:solidFill>
                  <a:srgbClr val="000000"/>
                </a:solidFill>
                <a:latin typeface="Arial"/>
                <a:cs typeface="Arial"/>
                <a:sym typeface="Arial"/>
                <a:rtl val="0"/>
              </a:rPr>
              <a:t>?</a:t>
            </a:r>
          </a:p>
          <a:p>
            <a:r>
              <a:rPr lang="en-US" sz="1400" kern="0" dirty="0" smtClean="0">
                <a:solidFill>
                  <a:srgbClr val="000000"/>
                </a:solidFill>
                <a:latin typeface="Arial"/>
                <a:cs typeface="Arial"/>
                <a:sym typeface="Arial"/>
                <a:rtl val="0"/>
              </a:rPr>
              <a:t> </a:t>
            </a:r>
            <a:r>
              <a:rPr lang="en-US" sz="1400" kern="0" dirty="0">
                <a:solidFill>
                  <a:srgbClr val="000000"/>
                </a:solidFill>
                <a:latin typeface="Arial"/>
                <a:cs typeface="Arial"/>
                <a:sym typeface="Arial"/>
                <a:rtl val="0"/>
              </a:rPr>
              <a:t>     For its maker trusts in his own </a:t>
            </a:r>
            <a:r>
              <a:rPr lang="en-US" sz="1400" kern="0" dirty="0" smtClean="0">
                <a:solidFill>
                  <a:srgbClr val="000000"/>
                </a:solidFill>
                <a:latin typeface="Arial"/>
                <a:cs typeface="Arial"/>
                <a:sym typeface="Arial"/>
                <a:rtl val="0"/>
              </a:rPr>
              <a:t>creation</a:t>
            </a:r>
          </a:p>
          <a:p>
            <a:r>
              <a:rPr lang="en-US" sz="1400" kern="0" dirty="0" smtClean="0">
                <a:solidFill>
                  <a:srgbClr val="000000"/>
                </a:solidFill>
                <a:latin typeface="Arial"/>
                <a:cs typeface="Arial"/>
                <a:sym typeface="Arial"/>
                <a:rtl val="0"/>
              </a:rPr>
              <a:t> </a:t>
            </a:r>
            <a:r>
              <a:rPr lang="en-US" sz="1400" kern="0" dirty="0">
                <a:solidFill>
                  <a:srgbClr val="000000"/>
                </a:solidFill>
                <a:latin typeface="Arial"/>
                <a:cs typeface="Arial"/>
                <a:sym typeface="Arial"/>
                <a:rtl val="0"/>
              </a:rPr>
              <a:t>     when he makes speechless idols</a:t>
            </a:r>
            <a:r>
              <a:rPr lang="en-US" sz="1400" kern="0" dirty="0" smtClean="0">
                <a:solidFill>
                  <a:srgbClr val="000000"/>
                </a:solidFill>
                <a:latin typeface="Arial"/>
                <a:cs typeface="Arial"/>
                <a:sym typeface="Arial"/>
                <a:rtl val="0"/>
              </a:rPr>
              <a:t>!</a:t>
            </a:r>
          </a:p>
          <a:p>
            <a:r>
              <a:rPr lang="en-US" sz="1400" kern="0" baseline="30000" dirty="0" smtClean="0">
                <a:solidFill>
                  <a:srgbClr val="000000"/>
                </a:solidFill>
                <a:latin typeface="Arial"/>
                <a:cs typeface="Arial"/>
                <a:sym typeface="Arial"/>
                <a:rtl val="0"/>
              </a:rPr>
              <a:t>19</a:t>
            </a:r>
            <a:r>
              <a:rPr lang="en-US" sz="1400" kern="0" dirty="0">
                <a:solidFill>
                  <a:srgbClr val="000000"/>
                </a:solidFill>
                <a:latin typeface="Arial"/>
                <a:cs typeface="Arial"/>
                <a:sym typeface="Arial"/>
                <a:rtl val="0"/>
              </a:rPr>
              <a:t>    Woe to him who says to a wooden thing, Awake</a:t>
            </a:r>
            <a:r>
              <a:rPr lang="en-US" sz="1400" kern="0" dirty="0" smtClean="0">
                <a:solidFill>
                  <a:srgbClr val="000000"/>
                </a:solidFill>
                <a:latin typeface="Arial"/>
                <a:cs typeface="Arial"/>
                <a:sym typeface="Arial"/>
                <a:rtl val="0"/>
              </a:rPr>
              <a:t>;</a:t>
            </a:r>
          </a:p>
          <a:p>
            <a:r>
              <a:rPr lang="en-US" sz="1400" kern="0" dirty="0" smtClean="0">
                <a:solidFill>
                  <a:srgbClr val="000000"/>
                </a:solidFill>
                <a:latin typeface="Arial"/>
                <a:cs typeface="Arial"/>
                <a:sym typeface="Arial"/>
                <a:rtl val="0"/>
              </a:rPr>
              <a:t> </a:t>
            </a:r>
            <a:r>
              <a:rPr lang="en-US" sz="1400" kern="0" dirty="0">
                <a:solidFill>
                  <a:srgbClr val="000000"/>
                </a:solidFill>
                <a:latin typeface="Arial"/>
                <a:cs typeface="Arial"/>
                <a:sym typeface="Arial"/>
                <a:rtl val="0"/>
              </a:rPr>
              <a:t>     to a silent stone, Arise!      </a:t>
            </a:r>
            <a:endParaRPr lang="en-US" sz="1400" kern="0" dirty="0" smtClean="0">
              <a:solidFill>
                <a:srgbClr val="000000"/>
              </a:solidFill>
              <a:latin typeface="Arial"/>
              <a:cs typeface="Arial"/>
              <a:sym typeface="Arial"/>
              <a:rtl val="0"/>
            </a:endParaRPr>
          </a:p>
          <a:p>
            <a:r>
              <a:rPr lang="en-US" sz="1400" kern="0" dirty="0" smtClean="0">
                <a:solidFill>
                  <a:srgbClr val="000000"/>
                </a:solidFill>
                <a:latin typeface="Arial"/>
                <a:cs typeface="Arial"/>
                <a:sym typeface="Arial"/>
                <a:rtl val="0"/>
              </a:rPr>
              <a:t>Can </a:t>
            </a:r>
            <a:r>
              <a:rPr lang="en-US" sz="1400" kern="0" dirty="0">
                <a:solidFill>
                  <a:srgbClr val="000000"/>
                </a:solidFill>
                <a:latin typeface="Arial"/>
                <a:cs typeface="Arial"/>
                <a:sym typeface="Arial"/>
                <a:rtl val="0"/>
              </a:rPr>
              <a:t>this teach?     </a:t>
            </a:r>
            <a:endParaRPr lang="en-US" sz="1400" kern="0" dirty="0" smtClean="0">
              <a:solidFill>
                <a:srgbClr val="000000"/>
              </a:solidFill>
              <a:latin typeface="Arial"/>
              <a:cs typeface="Arial"/>
              <a:sym typeface="Arial"/>
              <a:rtl val="0"/>
            </a:endParaRPr>
          </a:p>
          <a:p>
            <a:r>
              <a:rPr lang="en-US" sz="1400" kern="0" dirty="0" smtClean="0">
                <a:solidFill>
                  <a:srgbClr val="000000"/>
                </a:solidFill>
                <a:latin typeface="Arial"/>
                <a:cs typeface="Arial"/>
                <a:sym typeface="Arial"/>
                <a:rtl val="0"/>
              </a:rPr>
              <a:t>Behold</a:t>
            </a:r>
            <a:r>
              <a:rPr lang="en-US" sz="1400" kern="0" dirty="0">
                <a:solidFill>
                  <a:srgbClr val="000000"/>
                </a:solidFill>
                <a:latin typeface="Arial"/>
                <a:cs typeface="Arial"/>
                <a:sym typeface="Arial"/>
                <a:rtl val="0"/>
              </a:rPr>
              <a:t>, it is overlaid with gold and silver,      </a:t>
            </a:r>
            <a:endParaRPr lang="en-US" sz="1400" kern="0" dirty="0" smtClean="0">
              <a:solidFill>
                <a:srgbClr val="000000"/>
              </a:solidFill>
              <a:latin typeface="Arial"/>
              <a:cs typeface="Arial"/>
              <a:sym typeface="Arial"/>
              <a:rtl val="0"/>
            </a:endParaRPr>
          </a:p>
          <a:p>
            <a:r>
              <a:rPr lang="en-US" sz="1400" kern="0" dirty="0" smtClean="0">
                <a:solidFill>
                  <a:srgbClr val="000000"/>
                </a:solidFill>
                <a:latin typeface="Arial"/>
                <a:cs typeface="Arial"/>
                <a:sym typeface="Arial"/>
                <a:rtl val="0"/>
              </a:rPr>
              <a:t>and </a:t>
            </a:r>
            <a:r>
              <a:rPr lang="en-US" sz="1400" kern="0" dirty="0">
                <a:solidFill>
                  <a:srgbClr val="000000"/>
                </a:solidFill>
                <a:latin typeface="Arial"/>
                <a:cs typeface="Arial"/>
                <a:sym typeface="Arial"/>
                <a:rtl val="0"/>
              </a:rPr>
              <a:t>there is no breath at all in it.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20</a:t>
            </a:r>
            <a:r>
              <a:rPr lang="en-US" sz="1400" kern="0" dirty="0">
                <a:solidFill>
                  <a:srgbClr val="000000"/>
                </a:solidFill>
                <a:latin typeface="Arial"/>
                <a:cs typeface="Arial"/>
                <a:sym typeface="Arial"/>
                <a:rtl val="0"/>
              </a:rPr>
              <a:t>    But the Lord is in his holy temple</a:t>
            </a:r>
            <a:r>
              <a:rPr lang="en-US" sz="1400" kern="0" dirty="0" smtClean="0">
                <a:solidFill>
                  <a:srgbClr val="000000"/>
                </a:solidFill>
                <a:latin typeface="Arial"/>
                <a:cs typeface="Arial"/>
                <a:sym typeface="Arial"/>
                <a:rtl val="0"/>
              </a:rPr>
              <a:t>;</a:t>
            </a:r>
          </a:p>
          <a:p>
            <a:r>
              <a:rPr lang="en-US" sz="1400" kern="0" dirty="0" smtClean="0">
                <a:solidFill>
                  <a:srgbClr val="000000"/>
                </a:solidFill>
                <a:latin typeface="Arial"/>
                <a:cs typeface="Arial"/>
                <a:sym typeface="Arial"/>
                <a:rtl val="0"/>
              </a:rPr>
              <a:t> </a:t>
            </a:r>
            <a:r>
              <a:rPr lang="en-US" sz="1400" kern="0" dirty="0">
                <a:solidFill>
                  <a:srgbClr val="000000"/>
                </a:solidFill>
                <a:latin typeface="Arial"/>
                <a:cs typeface="Arial"/>
                <a:sym typeface="Arial"/>
                <a:rtl val="0"/>
              </a:rPr>
              <a:t>     let all the earth keep silence before him.” </a:t>
            </a:r>
          </a:p>
        </p:txBody>
      </p:sp>
      <p:sp>
        <p:nvSpPr>
          <p:cNvPr id="8" name="TextBox 7"/>
          <p:cNvSpPr txBox="1"/>
          <p:nvPr/>
        </p:nvSpPr>
        <p:spPr>
          <a:xfrm>
            <a:off x="1143000" y="1676400"/>
            <a:ext cx="3929281" cy="1477328"/>
          </a:xfrm>
          <a:prstGeom prst="rect">
            <a:avLst/>
          </a:prstGeom>
          <a:noFill/>
        </p:spPr>
        <p:txBody>
          <a:bodyPr wrap="none" rtlCol="0">
            <a:spAutoFit/>
          </a:bodyPr>
          <a:lstStyle/>
          <a:p>
            <a:r>
              <a:rPr lang="en-US" kern="0" dirty="0" smtClean="0">
                <a:solidFill>
                  <a:srgbClr val="000000"/>
                </a:solidFill>
                <a:latin typeface="Arial"/>
                <a:cs typeface="Arial"/>
                <a:sym typeface="Arial"/>
                <a:rtl val="0"/>
              </a:rPr>
              <a:t>Dishonesty (2:6)</a:t>
            </a:r>
          </a:p>
          <a:p>
            <a:r>
              <a:rPr lang="en-US" kern="0" dirty="0" smtClean="0">
                <a:solidFill>
                  <a:srgbClr val="000000"/>
                </a:solidFill>
                <a:latin typeface="Arial"/>
                <a:cs typeface="Arial"/>
                <a:sym typeface="Arial"/>
                <a:rtl val="0"/>
              </a:rPr>
              <a:t>Covetousness (2:9)</a:t>
            </a:r>
          </a:p>
          <a:p>
            <a:r>
              <a:rPr lang="en-US" kern="0" dirty="0" smtClean="0">
                <a:solidFill>
                  <a:srgbClr val="000000"/>
                </a:solidFill>
                <a:latin typeface="Arial"/>
                <a:cs typeface="Arial"/>
                <a:sym typeface="Arial"/>
                <a:rtl val="0"/>
              </a:rPr>
              <a:t>Bloody Building of Enterprises (2:12)</a:t>
            </a:r>
          </a:p>
          <a:p>
            <a:r>
              <a:rPr lang="en-US" kern="0" dirty="0" smtClean="0">
                <a:solidFill>
                  <a:srgbClr val="000000"/>
                </a:solidFill>
                <a:latin typeface="Arial"/>
                <a:cs typeface="Arial"/>
                <a:sym typeface="Arial"/>
                <a:rtl val="0"/>
              </a:rPr>
              <a:t>Debauchery (2:15)</a:t>
            </a:r>
          </a:p>
          <a:p>
            <a:r>
              <a:rPr lang="en-US" kern="0" dirty="0" smtClean="0">
                <a:solidFill>
                  <a:srgbClr val="000000"/>
                </a:solidFill>
                <a:latin typeface="Arial"/>
                <a:cs typeface="Arial"/>
                <a:sym typeface="Arial"/>
                <a:rtl val="0"/>
              </a:rPr>
              <a:t>Idolatry (2:18-20)</a:t>
            </a:r>
            <a:endParaRPr lang="en-US" kern="0" dirty="0">
              <a:solidFill>
                <a:srgbClr val="000000"/>
              </a:solidFill>
              <a:latin typeface="Arial"/>
              <a:cs typeface="Arial"/>
              <a:sym typeface="Arial"/>
              <a:rtl val="0"/>
            </a:endParaRPr>
          </a:p>
        </p:txBody>
      </p:sp>
      <p:pic>
        <p:nvPicPr>
          <p:cNvPr id="9" name="Picture 11" descr="idols metal.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29120" y="2938006"/>
            <a:ext cx="2298700"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302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a:latin typeface="Tahoma" pitchFamily="34" charset="0"/>
                <a:cs typeface="Tahoma" pitchFamily="34" charset="0"/>
              </a:rPr>
              <a:t>The Role of the Prophets</a:t>
            </a:r>
            <a:r>
              <a:rPr lang="en-US" altLang="en-US"/>
              <a:t> </a:t>
            </a:r>
          </a:p>
        </p:txBody>
      </p:sp>
      <p:sp>
        <p:nvSpPr>
          <p:cNvPr id="9219" name="Text Box 3"/>
          <p:cNvSpPr txBox="1">
            <a:spLocks noChangeArrowheads="1"/>
          </p:cNvSpPr>
          <p:nvPr/>
        </p:nvSpPr>
        <p:spPr bwMode="ltGray">
          <a:xfrm>
            <a:off x="928688" y="1895475"/>
            <a:ext cx="7543800" cy="8223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2400">
                <a:solidFill>
                  <a:srgbClr val="F8F8F8"/>
                </a:solidFill>
                <a:latin typeface="Tahoma" pitchFamily="34" charset="0"/>
                <a:cs typeface="Tahoma" pitchFamily="34" charset="0"/>
              </a:rPr>
              <a:t>They are </a:t>
            </a:r>
            <a:r>
              <a:rPr lang="en-US" altLang="en-US" sz="2400" b="1" i="1">
                <a:solidFill>
                  <a:srgbClr val="FFFF00"/>
                </a:solidFill>
                <a:latin typeface="Tahoma" pitchFamily="34" charset="0"/>
                <a:cs typeface="Tahoma" pitchFamily="34" charset="0"/>
              </a:rPr>
              <a:t>Spokesmen for God</a:t>
            </a:r>
            <a:r>
              <a:rPr lang="en-US" altLang="en-US" sz="2400" i="1">
                <a:solidFill>
                  <a:srgbClr val="FFFF00"/>
                </a:solidFill>
                <a:latin typeface="Tahoma" pitchFamily="34" charset="0"/>
                <a:cs typeface="Tahoma" pitchFamily="34" charset="0"/>
              </a:rPr>
              <a:t>,</a:t>
            </a:r>
            <a:r>
              <a:rPr lang="en-US" altLang="en-US" sz="2400" i="1">
                <a:solidFill>
                  <a:srgbClr val="F8F8F8"/>
                </a:solidFill>
                <a:latin typeface="Tahoma" pitchFamily="34" charset="0"/>
                <a:cs typeface="Tahoma" pitchFamily="34" charset="0"/>
              </a:rPr>
              <a:t> </a:t>
            </a:r>
            <a:r>
              <a:rPr lang="en-US" altLang="en-US" sz="2400">
                <a:solidFill>
                  <a:srgbClr val="F8F8F8"/>
                </a:solidFill>
                <a:latin typeface="Tahoma" pitchFamily="34" charset="0"/>
                <a:cs typeface="Tahoma" pitchFamily="34" charset="0"/>
              </a:rPr>
              <a:t>serving as “forthtellers,” speaking what God put in their mouth.</a:t>
            </a:r>
            <a:r>
              <a:rPr lang="en-US" altLang="en-US" sz="2400">
                <a:solidFill>
                  <a:srgbClr val="F8F8F8"/>
                </a:solidFill>
                <a:latin typeface="Times New Roman" pitchFamily="18" charset="0"/>
              </a:rPr>
              <a:t> </a:t>
            </a:r>
          </a:p>
        </p:txBody>
      </p:sp>
      <p:sp>
        <p:nvSpPr>
          <p:cNvPr id="9220" name="Text Box 4"/>
          <p:cNvSpPr txBox="1">
            <a:spLocks noChangeArrowheads="1"/>
          </p:cNvSpPr>
          <p:nvPr/>
        </p:nvSpPr>
        <p:spPr bwMode="ltGray">
          <a:xfrm>
            <a:off x="919163" y="3009900"/>
            <a:ext cx="7524750" cy="157003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2400">
                <a:solidFill>
                  <a:prstClr val="white"/>
                </a:solidFill>
                <a:latin typeface="Tahoma" pitchFamily="34" charset="0"/>
                <a:cs typeface="Tahoma" pitchFamily="34" charset="0"/>
              </a:rPr>
              <a:t>They are </a:t>
            </a:r>
            <a:r>
              <a:rPr lang="en-US" altLang="en-US" sz="2400" b="1" i="1">
                <a:solidFill>
                  <a:srgbClr val="FFFF00"/>
                </a:solidFill>
                <a:latin typeface="Tahoma" pitchFamily="34" charset="0"/>
                <a:cs typeface="Tahoma" pitchFamily="34" charset="0"/>
              </a:rPr>
              <a:t>Preachers of the Covenant</a:t>
            </a:r>
            <a:r>
              <a:rPr lang="en-US" altLang="en-US" sz="2400" i="1">
                <a:solidFill>
                  <a:prstClr val="black"/>
                </a:solidFill>
                <a:latin typeface="Tahoma" pitchFamily="34" charset="0"/>
                <a:cs typeface="Tahoma" pitchFamily="34" charset="0"/>
              </a:rPr>
              <a:t>,</a:t>
            </a:r>
            <a:r>
              <a:rPr lang="en-US" altLang="en-US" sz="2400">
                <a:solidFill>
                  <a:prstClr val="black"/>
                </a:solidFill>
                <a:latin typeface="Tahoma" pitchFamily="34" charset="0"/>
                <a:cs typeface="Tahoma" pitchFamily="34" charset="0"/>
              </a:rPr>
              <a:t> </a:t>
            </a:r>
            <a:r>
              <a:rPr lang="en-US" altLang="en-US" sz="2400">
                <a:solidFill>
                  <a:prstClr val="white"/>
                </a:solidFill>
                <a:latin typeface="Tahoma" pitchFamily="34" charset="0"/>
                <a:cs typeface="Tahoma" pitchFamily="34" charset="0"/>
              </a:rPr>
              <a:t>relating their message to God’s previous promises to the nation of Israel.  These covenants were made with or through Abraham, Moses, and David</a:t>
            </a:r>
            <a:r>
              <a:rPr lang="en-US" altLang="en-US" sz="2400">
                <a:solidFill>
                  <a:prstClr val="white"/>
                </a:solidFill>
                <a:latin typeface="Times New Roman" pitchFamily="18" charset="0"/>
              </a:rPr>
              <a:t> </a:t>
            </a:r>
          </a:p>
        </p:txBody>
      </p:sp>
      <p:sp>
        <p:nvSpPr>
          <p:cNvPr id="9221" name="Text Box 5"/>
          <p:cNvSpPr txBox="1">
            <a:spLocks noChangeArrowheads="1"/>
          </p:cNvSpPr>
          <p:nvPr/>
        </p:nvSpPr>
        <p:spPr bwMode="ltGray">
          <a:xfrm>
            <a:off x="890588" y="4751388"/>
            <a:ext cx="7581900" cy="1570037"/>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2400">
                <a:solidFill>
                  <a:prstClr val="white"/>
                </a:solidFill>
                <a:latin typeface="Tahoma" pitchFamily="34" charset="0"/>
                <a:cs typeface="Tahoma" pitchFamily="34" charset="0"/>
              </a:rPr>
              <a:t>They are historians, or </a:t>
            </a:r>
            <a:r>
              <a:rPr lang="en-US" altLang="en-US" sz="2400" b="1" i="1">
                <a:solidFill>
                  <a:srgbClr val="FFFF00"/>
                </a:solidFill>
                <a:latin typeface="Tahoma" pitchFamily="34" charset="0"/>
                <a:cs typeface="Tahoma" pitchFamily="34" charset="0"/>
              </a:rPr>
              <a:t>Interpreters of the Israelites’ History</a:t>
            </a:r>
            <a:r>
              <a:rPr lang="en-US" altLang="en-US" sz="2400" i="1">
                <a:solidFill>
                  <a:prstClr val="black"/>
                </a:solidFill>
                <a:latin typeface="Tahoma" pitchFamily="34" charset="0"/>
                <a:cs typeface="Tahoma" pitchFamily="34" charset="0"/>
              </a:rPr>
              <a:t>. </a:t>
            </a:r>
            <a:r>
              <a:rPr lang="en-US" altLang="en-US" sz="2400">
                <a:solidFill>
                  <a:prstClr val="white"/>
                </a:solidFill>
                <a:latin typeface="Tahoma" pitchFamily="34" charset="0"/>
                <a:cs typeface="Tahoma" pitchFamily="34" charset="0"/>
              </a:rPr>
              <a:t>With out their interpretation God’s people would not know why an event was occurring.</a:t>
            </a:r>
            <a:r>
              <a:rPr lang="en-US" altLang="en-US" sz="2400">
                <a:solidFill>
                  <a:prstClr val="white"/>
                </a:solidFill>
                <a:latin typeface="Times New Roman" pitchFamily="18" charset="0"/>
              </a:rPr>
              <a:t> </a:t>
            </a:r>
          </a:p>
        </p:txBody>
      </p:sp>
    </p:spTree>
    <p:extLst>
      <p:ext uri="{BB962C8B-B14F-4D97-AF65-F5344CB8AC3E}">
        <p14:creationId xmlns:p14="http://schemas.microsoft.com/office/powerpoint/2010/main" val="572313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Habakkuk’s Prayer</a:t>
            </a:r>
            <a:br>
              <a:rPr lang="en-US" dirty="0">
                <a:solidFill>
                  <a:srgbClr val="0070C0"/>
                </a:solidFill>
              </a:rPr>
            </a:br>
            <a:endParaRPr lang="en-US" dirty="0"/>
          </a:p>
        </p:txBody>
      </p:sp>
      <p:sp>
        <p:nvSpPr>
          <p:cNvPr id="3" name="TextBox 2"/>
          <p:cNvSpPr txBox="1"/>
          <p:nvPr/>
        </p:nvSpPr>
        <p:spPr>
          <a:xfrm>
            <a:off x="1828800" y="1600200"/>
            <a:ext cx="5029200" cy="2585323"/>
          </a:xfrm>
          <a:prstGeom prst="rect">
            <a:avLst/>
          </a:prstGeom>
          <a:noFill/>
        </p:spPr>
        <p:txBody>
          <a:bodyPr wrap="square" rtlCol="0">
            <a:spAutoFit/>
          </a:bodyPr>
          <a:lstStyle/>
          <a:p>
            <a:r>
              <a:rPr lang="en-US" b="1" kern="0" dirty="0" smtClean="0">
                <a:solidFill>
                  <a:srgbClr val="000000"/>
                </a:solidFill>
                <a:latin typeface="Arial"/>
                <a:cs typeface="Arial"/>
                <a:sym typeface="Arial"/>
                <a:rtl val="0"/>
              </a:rPr>
              <a:t>Habakkuk </a:t>
            </a:r>
            <a:r>
              <a:rPr lang="en-US" b="1" kern="0" dirty="0">
                <a:solidFill>
                  <a:srgbClr val="000000"/>
                </a:solidFill>
                <a:latin typeface="Arial"/>
                <a:cs typeface="Arial"/>
                <a:sym typeface="Arial"/>
                <a:rtl val="0"/>
              </a:rPr>
              <a:t>3:17-18(ESV) </a:t>
            </a:r>
            <a:r>
              <a:rPr lang="en-US" kern="0" dirty="0">
                <a:solidFill>
                  <a:srgbClr val="000000"/>
                </a:solidFill>
                <a:latin typeface="Arial"/>
                <a:cs typeface="Arial"/>
                <a:sym typeface="Arial"/>
                <a:rtl val="0"/>
              </a:rPr>
              <a:t/>
            </a:r>
            <a:br>
              <a:rPr lang="en-US" kern="0" dirty="0">
                <a:solidFill>
                  <a:srgbClr val="000000"/>
                </a:solidFill>
                <a:latin typeface="Arial"/>
                <a:cs typeface="Arial"/>
                <a:sym typeface="Arial"/>
                <a:rtl val="0"/>
              </a:rPr>
            </a:br>
            <a:r>
              <a:rPr lang="en-US" kern="0" baseline="30000" dirty="0">
                <a:solidFill>
                  <a:srgbClr val="000000"/>
                </a:solidFill>
                <a:latin typeface="Arial"/>
                <a:cs typeface="Arial"/>
                <a:sym typeface="Arial"/>
                <a:rtl val="0"/>
              </a:rPr>
              <a:t>17</a:t>
            </a:r>
            <a:r>
              <a:rPr lang="en-US" kern="0" dirty="0">
                <a:solidFill>
                  <a:srgbClr val="000000"/>
                </a:solidFill>
                <a:latin typeface="Arial"/>
                <a:cs typeface="Arial"/>
                <a:sym typeface="Arial"/>
                <a:rtl val="0"/>
              </a:rPr>
              <a:t>    Though the fig tree should not blossom,      </a:t>
            </a:r>
            <a:endParaRPr lang="en-US" kern="0" dirty="0" smtClean="0">
              <a:solidFill>
                <a:srgbClr val="000000"/>
              </a:solidFill>
              <a:latin typeface="Arial"/>
              <a:cs typeface="Arial"/>
              <a:sym typeface="Arial"/>
              <a:rtl val="0"/>
            </a:endParaRPr>
          </a:p>
          <a:p>
            <a:r>
              <a:rPr lang="en-US" kern="0" dirty="0">
                <a:solidFill>
                  <a:srgbClr val="000000"/>
                </a:solidFill>
                <a:latin typeface="Arial"/>
                <a:cs typeface="Arial"/>
                <a:sym typeface="Arial"/>
                <a:rtl val="0"/>
              </a:rPr>
              <a:t> </a:t>
            </a:r>
            <a:r>
              <a:rPr lang="en-US" kern="0" dirty="0" smtClean="0">
                <a:solidFill>
                  <a:srgbClr val="000000"/>
                </a:solidFill>
                <a:latin typeface="Arial"/>
                <a:cs typeface="Arial"/>
                <a:sym typeface="Arial"/>
                <a:rtl val="0"/>
              </a:rPr>
              <a:t>         nor </a:t>
            </a:r>
            <a:r>
              <a:rPr lang="en-US" kern="0" dirty="0">
                <a:solidFill>
                  <a:srgbClr val="000000"/>
                </a:solidFill>
                <a:latin typeface="Arial"/>
                <a:cs typeface="Arial"/>
                <a:sym typeface="Arial"/>
                <a:rtl val="0"/>
              </a:rPr>
              <a:t>fruit be on the vines,      </a:t>
            </a:r>
            <a:endParaRPr lang="en-US" kern="0" dirty="0" smtClean="0">
              <a:solidFill>
                <a:srgbClr val="000000"/>
              </a:solidFill>
              <a:latin typeface="Arial"/>
              <a:cs typeface="Arial"/>
              <a:sym typeface="Arial"/>
              <a:rtl val="0"/>
            </a:endParaRPr>
          </a:p>
          <a:p>
            <a:r>
              <a:rPr lang="en-US" kern="0" dirty="0">
                <a:solidFill>
                  <a:srgbClr val="000000"/>
                </a:solidFill>
                <a:latin typeface="Arial"/>
                <a:cs typeface="Arial"/>
                <a:sym typeface="Arial"/>
                <a:rtl val="0"/>
              </a:rPr>
              <a:t> </a:t>
            </a:r>
            <a:r>
              <a:rPr lang="en-US" kern="0" dirty="0" smtClean="0">
                <a:solidFill>
                  <a:srgbClr val="000000"/>
                </a:solidFill>
                <a:latin typeface="Arial"/>
                <a:cs typeface="Arial"/>
                <a:sym typeface="Arial"/>
                <a:rtl val="0"/>
              </a:rPr>
              <a:t>         the </a:t>
            </a:r>
            <a:r>
              <a:rPr lang="en-US" kern="0" dirty="0">
                <a:solidFill>
                  <a:srgbClr val="000000"/>
                </a:solidFill>
                <a:latin typeface="Arial"/>
                <a:cs typeface="Arial"/>
                <a:sym typeface="Arial"/>
                <a:rtl val="0"/>
              </a:rPr>
              <a:t>produce of the olive fail      </a:t>
            </a:r>
            <a:endParaRPr lang="en-US" kern="0" dirty="0" smtClean="0">
              <a:solidFill>
                <a:srgbClr val="000000"/>
              </a:solidFill>
              <a:latin typeface="Arial"/>
              <a:cs typeface="Arial"/>
              <a:sym typeface="Arial"/>
              <a:rtl val="0"/>
            </a:endParaRPr>
          </a:p>
          <a:p>
            <a:r>
              <a:rPr lang="en-US" kern="0" dirty="0">
                <a:solidFill>
                  <a:srgbClr val="000000"/>
                </a:solidFill>
                <a:latin typeface="Arial"/>
                <a:cs typeface="Arial"/>
                <a:sym typeface="Arial"/>
                <a:rtl val="0"/>
              </a:rPr>
              <a:t> </a:t>
            </a:r>
            <a:r>
              <a:rPr lang="en-US" kern="0" dirty="0" smtClean="0">
                <a:solidFill>
                  <a:srgbClr val="000000"/>
                </a:solidFill>
                <a:latin typeface="Arial"/>
                <a:cs typeface="Arial"/>
                <a:sym typeface="Arial"/>
                <a:rtl val="0"/>
              </a:rPr>
              <a:t>         and </a:t>
            </a:r>
            <a:r>
              <a:rPr lang="en-US" kern="0" dirty="0">
                <a:solidFill>
                  <a:srgbClr val="000000"/>
                </a:solidFill>
                <a:latin typeface="Arial"/>
                <a:cs typeface="Arial"/>
                <a:sym typeface="Arial"/>
                <a:rtl val="0"/>
              </a:rPr>
              <a:t>the fields yield no food,      </a:t>
            </a:r>
            <a:endParaRPr lang="en-US" kern="0" dirty="0" smtClean="0">
              <a:solidFill>
                <a:srgbClr val="000000"/>
              </a:solidFill>
              <a:latin typeface="Arial"/>
              <a:cs typeface="Arial"/>
              <a:sym typeface="Arial"/>
              <a:rtl val="0"/>
            </a:endParaRPr>
          </a:p>
          <a:p>
            <a:r>
              <a:rPr lang="en-US" kern="0" dirty="0">
                <a:solidFill>
                  <a:srgbClr val="000000"/>
                </a:solidFill>
                <a:latin typeface="Arial"/>
                <a:cs typeface="Arial"/>
                <a:sym typeface="Arial"/>
                <a:rtl val="0"/>
              </a:rPr>
              <a:t> </a:t>
            </a:r>
            <a:r>
              <a:rPr lang="en-US" kern="0" dirty="0" smtClean="0">
                <a:solidFill>
                  <a:srgbClr val="000000"/>
                </a:solidFill>
                <a:latin typeface="Arial"/>
                <a:cs typeface="Arial"/>
                <a:sym typeface="Arial"/>
                <a:rtl val="0"/>
              </a:rPr>
              <a:t>         the </a:t>
            </a:r>
            <a:r>
              <a:rPr lang="en-US" kern="0" dirty="0">
                <a:solidFill>
                  <a:srgbClr val="000000"/>
                </a:solidFill>
                <a:latin typeface="Arial"/>
                <a:cs typeface="Arial"/>
                <a:sym typeface="Arial"/>
                <a:rtl val="0"/>
              </a:rPr>
              <a:t>flock be cut off from the fold      </a:t>
            </a:r>
            <a:endParaRPr lang="en-US" kern="0" dirty="0" smtClean="0">
              <a:solidFill>
                <a:srgbClr val="000000"/>
              </a:solidFill>
              <a:latin typeface="Arial"/>
              <a:cs typeface="Arial"/>
              <a:sym typeface="Arial"/>
              <a:rtl val="0"/>
            </a:endParaRPr>
          </a:p>
          <a:p>
            <a:r>
              <a:rPr lang="en-US" kern="0" dirty="0">
                <a:solidFill>
                  <a:srgbClr val="000000"/>
                </a:solidFill>
                <a:latin typeface="Arial"/>
                <a:cs typeface="Arial"/>
                <a:sym typeface="Arial"/>
                <a:rtl val="0"/>
              </a:rPr>
              <a:t> </a:t>
            </a:r>
            <a:r>
              <a:rPr lang="en-US" kern="0" dirty="0" smtClean="0">
                <a:solidFill>
                  <a:srgbClr val="000000"/>
                </a:solidFill>
                <a:latin typeface="Arial"/>
                <a:cs typeface="Arial"/>
                <a:sym typeface="Arial"/>
                <a:rtl val="0"/>
              </a:rPr>
              <a:t>         and </a:t>
            </a:r>
            <a:r>
              <a:rPr lang="en-US" kern="0" dirty="0">
                <a:solidFill>
                  <a:srgbClr val="000000"/>
                </a:solidFill>
                <a:latin typeface="Arial"/>
                <a:cs typeface="Arial"/>
                <a:sym typeface="Arial"/>
                <a:rtl val="0"/>
              </a:rPr>
              <a:t>there be no herd in the stalls, </a:t>
            </a:r>
            <a:br>
              <a:rPr lang="en-US" kern="0" dirty="0">
                <a:solidFill>
                  <a:srgbClr val="000000"/>
                </a:solidFill>
                <a:latin typeface="Arial"/>
                <a:cs typeface="Arial"/>
                <a:sym typeface="Arial"/>
                <a:rtl val="0"/>
              </a:rPr>
            </a:br>
            <a:r>
              <a:rPr lang="en-US" kern="0" baseline="30000" dirty="0">
                <a:solidFill>
                  <a:srgbClr val="000000"/>
                </a:solidFill>
                <a:latin typeface="Arial"/>
                <a:cs typeface="Arial"/>
                <a:sym typeface="Arial"/>
                <a:rtl val="0"/>
              </a:rPr>
              <a:t>18</a:t>
            </a:r>
            <a:r>
              <a:rPr lang="en-US" kern="0" dirty="0">
                <a:solidFill>
                  <a:srgbClr val="000000"/>
                </a:solidFill>
                <a:latin typeface="Arial"/>
                <a:cs typeface="Arial"/>
                <a:sym typeface="Arial"/>
                <a:rtl val="0"/>
              </a:rPr>
              <a:t>    </a:t>
            </a:r>
            <a:r>
              <a:rPr lang="en-US" b="1" u="sng" kern="0" dirty="0">
                <a:solidFill>
                  <a:srgbClr val="000000"/>
                </a:solidFill>
                <a:latin typeface="Arial"/>
                <a:cs typeface="Arial"/>
                <a:sym typeface="Arial"/>
                <a:rtl val="0"/>
              </a:rPr>
              <a:t>yet I will rejoice in the Lord;      </a:t>
            </a:r>
            <a:endParaRPr lang="en-US" b="1" u="sng" kern="0" dirty="0" smtClean="0">
              <a:solidFill>
                <a:srgbClr val="000000"/>
              </a:solidFill>
              <a:latin typeface="Arial"/>
              <a:cs typeface="Arial"/>
              <a:sym typeface="Arial"/>
              <a:rtl val="0"/>
            </a:endParaRPr>
          </a:p>
          <a:p>
            <a:r>
              <a:rPr lang="en-US" b="1" u="sng" kern="0" dirty="0">
                <a:solidFill>
                  <a:srgbClr val="000000"/>
                </a:solidFill>
                <a:latin typeface="Arial"/>
                <a:cs typeface="Arial"/>
                <a:sym typeface="Arial"/>
                <a:rtl val="0"/>
              </a:rPr>
              <a:t> </a:t>
            </a:r>
            <a:r>
              <a:rPr lang="en-US" b="1" u="sng" kern="0" dirty="0" smtClean="0">
                <a:solidFill>
                  <a:srgbClr val="000000"/>
                </a:solidFill>
                <a:latin typeface="Arial"/>
                <a:cs typeface="Arial"/>
                <a:sym typeface="Arial"/>
                <a:rtl val="0"/>
              </a:rPr>
              <a:t>      I </a:t>
            </a:r>
            <a:r>
              <a:rPr lang="en-US" b="1" u="sng" kern="0" dirty="0">
                <a:solidFill>
                  <a:srgbClr val="000000"/>
                </a:solidFill>
                <a:latin typeface="Arial"/>
                <a:cs typeface="Arial"/>
                <a:sym typeface="Arial"/>
                <a:rtl val="0"/>
              </a:rPr>
              <a:t>will take joy in the God of my salvation. </a:t>
            </a:r>
          </a:p>
        </p:txBody>
      </p:sp>
    </p:spTree>
    <p:extLst>
      <p:ext uri="{BB962C8B-B14F-4D97-AF65-F5344CB8AC3E}">
        <p14:creationId xmlns:p14="http://schemas.microsoft.com/office/powerpoint/2010/main" val="39713643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God’s Test for a Prophet</a:t>
            </a:r>
          </a:p>
        </p:txBody>
      </p:sp>
      <p:sp>
        <p:nvSpPr>
          <p:cNvPr id="3" name="TextBox 2"/>
          <p:cNvSpPr txBox="1"/>
          <p:nvPr/>
        </p:nvSpPr>
        <p:spPr>
          <a:xfrm>
            <a:off x="983411" y="1457864"/>
            <a:ext cx="7703389" cy="5078313"/>
          </a:xfrm>
          <a:prstGeom prst="rect">
            <a:avLst/>
          </a:prstGeom>
          <a:noFill/>
        </p:spPr>
        <p:txBody>
          <a:bodyPr wrap="square" rtlCol="0">
            <a:spAutoFit/>
          </a:bodyPr>
          <a:lstStyle/>
          <a:p>
            <a:pPr fontAlgn="base">
              <a:spcBef>
                <a:spcPct val="0"/>
              </a:spcBef>
              <a:spcAft>
                <a:spcPct val="0"/>
              </a:spcAft>
            </a:pPr>
            <a:r>
              <a:rPr lang="en-US" b="1" dirty="0">
                <a:solidFill>
                  <a:prstClr val="black"/>
                </a:solidFill>
                <a:latin typeface="Arial" pitchFamily="34" charset="0"/>
                <a:cs typeface="Arial" pitchFamily="34" charset="0"/>
              </a:rPr>
              <a:t>Deuteronomy 18:18-22(ESV) </a:t>
            </a:r>
            <a:r>
              <a:rPr lang="en-US" dirty="0">
                <a:solidFill>
                  <a:prstClr val="black"/>
                </a:solidFill>
                <a:latin typeface="Arial" pitchFamily="34" charset="0"/>
                <a:cs typeface="Arial" pitchFamily="34" charset="0"/>
              </a:rPr>
              <a:t/>
            </a:r>
            <a:br>
              <a:rPr lang="en-US" dirty="0">
                <a:solidFill>
                  <a:prstClr val="black"/>
                </a:solidFill>
                <a:latin typeface="Arial" pitchFamily="34" charset="0"/>
                <a:cs typeface="Arial" pitchFamily="34" charset="0"/>
              </a:rPr>
            </a:br>
            <a:r>
              <a:rPr lang="en-US" baseline="30000" dirty="0">
                <a:solidFill>
                  <a:prstClr val="black"/>
                </a:solidFill>
                <a:latin typeface="Arial" pitchFamily="34" charset="0"/>
                <a:cs typeface="Arial" pitchFamily="34" charset="0"/>
              </a:rPr>
              <a:t>18</a:t>
            </a:r>
            <a:r>
              <a:rPr lang="en-US" dirty="0">
                <a:solidFill>
                  <a:prstClr val="black"/>
                </a:solidFill>
                <a:latin typeface="Arial" pitchFamily="34" charset="0"/>
                <a:cs typeface="Arial" pitchFamily="34" charset="0"/>
              </a:rPr>
              <a:t>I will raise up for them a prophet like you from among their brothers. </a:t>
            </a:r>
          </a:p>
          <a:p>
            <a:pPr fontAlgn="base">
              <a:spcBef>
                <a:spcPct val="0"/>
              </a:spcBef>
              <a:spcAft>
                <a:spcPct val="0"/>
              </a:spcAft>
            </a:pPr>
            <a:r>
              <a:rPr lang="en-US" u="sng" dirty="0">
                <a:solidFill>
                  <a:prstClr val="black"/>
                </a:solidFill>
                <a:latin typeface="Arial" pitchFamily="34" charset="0"/>
                <a:cs typeface="Arial" pitchFamily="34" charset="0"/>
              </a:rPr>
              <a:t>And I will put my words in his mouth, and he shall speak to them </a:t>
            </a:r>
          </a:p>
          <a:p>
            <a:pPr fontAlgn="base">
              <a:spcBef>
                <a:spcPct val="0"/>
              </a:spcBef>
              <a:spcAft>
                <a:spcPct val="0"/>
              </a:spcAft>
            </a:pPr>
            <a:r>
              <a:rPr lang="en-US" u="sng" dirty="0">
                <a:solidFill>
                  <a:prstClr val="black"/>
                </a:solidFill>
                <a:latin typeface="Arial" pitchFamily="34" charset="0"/>
                <a:cs typeface="Arial" pitchFamily="34" charset="0"/>
              </a:rPr>
              <a:t>all that I command him.  </a:t>
            </a:r>
          </a:p>
          <a:p>
            <a:pPr fontAlgn="base">
              <a:spcBef>
                <a:spcPct val="0"/>
              </a:spcBef>
              <a:spcAft>
                <a:spcPct val="0"/>
              </a:spcAft>
            </a:pPr>
            <a:r>
              <a:rPr lang="en-US" dirty="0">
                <a:solidFill>
                  <a:prstClr val="black"/>
                </a:solidFill>
                <a:latin typeface="Arial" pitchFamily="34" charset="0"/>
                <a:cs typeface="Arial" pitchFamily="34" charset="0"/>
              </a:rPr>
              <a:t/>
            </a:r>
            <a:br>
              <a:rPr lang="en-US" dirty="0">
                <a:solidFill>
                  <a:prstClr val="black"/>
                </a:solidFill>
                <a:latin typeface="Arial" pitchFamily="34" charset="0"/>
                <a:cs typeface="Arial" pitchFamily="34" charset="0"/>
              </a:rPr>
            </a:br>
            <a:r>
              <a:rPr lang="en-US" baseline="30000" dirty="0">
                <a:solidFill>
                  <a:prstClr val="black"/>
                </a:solidFill>
                <a:latin typeface="Arial" pitchFamily="34" charset="0"/>
                <a:cs typeface="Arial" pitchFamily="34" charset="0"/>
              </a:rPr>
              <a:t>19</a:t>
            </a:r>
            <a:r>
              <a:rPr lang="en-US" dirty="0">
                <a:solidFill>
                  <a:prstClr val="black"/>
                </a:solidFill>
                <a:latin typeface="Arial" pitchFamily="34" charset="0"/>
                <a:cs typeface="Arial" pitchFamily="34" charset="0"/>
              </a:rPr>
              <a:t>And whoever will not listen to my words that he shall speak in my name,  I myself will require it of him.  </a:t>
            </a:r>
            <a:br>
              <a:rPr lang="en-US" dirty="0">
                <a:solidFill>
                  <a:prstClr val="black"/>
                </a:solidFill>
                <a:latin typeface="Arial" pitchFamily="34" charset="0"/>
                <a:cs typeface="Arial" pitchFamily="34" charset="0"/>
              </a:rPr>
            </a:br>
            <a:endParaRPr lang="en-US" dirty="0">
              <a:solidFill>
                <a:prstClr val="black"/>
              </a:solidFill>
              <a:latin typeface="Arial" pitchFamily="34" charset="0"/>
              <a:cs typeface="Arial" pitchFamily="34" charset="0"/>
            </a:endParaRPr>
          </a:p>
          <a:p>
            <a:pPr fontAlgn="base">
              <a:spcBef>
                <a:spcPct val="0"/>
              </a:spcBef>
              <a:spcAft>
                <a:spcPct val="0"/>
              </a:spcAft>
            </a:pPr>
            <a:r>
              <a:rPr lang="en-US" baseline="30000" dirty="0">
                <a:solidFill>
                  <a:prstClr val="black"/>
                </a:solidFill>
                <a:latin typeface="Arial" pitchFamily="34" charset="0"/>
                <a:cs typeface="Arial" pitchFamily="34" charset="0"/>
              </a:rPr>
              <a:t>20</a:t>
            </a:r>
            <a:r>
              <a:rPr lang="en-US" dirty="0">
                <a:solidFill>
                  <a:prstClr val="black"/>
                </a:solidFill>
                <a:latin typeface="Arial" pitchFamily="34" charset="0"/>
                <a:cs typeface="Arial" pitchFamily="34" charset="0"/>
              </a:rPr>
              <a:t>But the prophet who presumes to speak a word in my name that I have not commanded him to speak, or who speaks in the name of other gods, that same prophet shall die.’  </a:t>
            </a:r>
          </a:p>
          <a:p>
            <a:pPr fontAlgn="base">
              <a:spcBef>
                <a:spcPct val="0"/>
              </a:spcBef>
              <a:spcAft>
                <a:spcPct val="0"/>
              </a:spcAft>
            </a:pPr>
            <a:r>
              <a:rPr lang="en-US" dirty="0">
                <a:solidFill>
                  <a:prstClr val="black"/>
                </a:solidFill>
                <a:latin typeface="Arial" pitchFamily="34" charset="0"/>
                <a:cs typeface="Arial" pitchFamily="34" charset="0"/>
              </a:rPr>
              <a:t/>
            </a:r>
            <a:br>
              <a:rPr lang="en-US" dirty="0">
                <a:solidFill>
                  <a:prstClr val="black"/>
                </a:solidFill>
                <a:latin typeface="Arial" pitchFamily="34" charset="0"/>
                <a:cs typeface="Arial" pitchFamily="34" charset="0"/>
              </a:rPr>
            </a:br>
            <a:r>
              <a:rPr lang="en-US" baseline="30000" dirty="0">
                <a:solidFill>
                  <a:prstClr val="black"/>
                </a:solidFill>
                <a:latin typeface="Arial" pitchFamily="34" charset="0"/>
                <a:cs typeface="Arial" pitchFamily="34" charset="0"/>
              </a:rPr>
              <a:t>21</a:t>
            </a:r>
            <a:r>
              <a:rPr lang="en-US" dirty="0">
                <a:solidFill>
                  <a:prstClr val="black"/>
                </a:solidFill>
                <a:latin typeface="Arial" pitchFamily="34" charset="0"/>
                <a:cs typeface="Arial" pitchFamily="34" charset="0"/>
              </a:rPr>
              <a:t>And if you say in your heart, ‘How may we know the word that the Lord has not spoken?’— </a:t>
            </a:r>
          </a:p>
          <a:p>
            <a:pPr fontAlgn="base">
              <a:spcBef>
                <a:spcPct val="0"/>
              </a:spcBef>
              <a:spcAft>
                <a:spcPct val="0"/>
              </a:spcAft>
            </a:pPr>
            <a:r>
              <a:rPr lang="en-US" dirty="0">
                <a:solidFill>
                  <a:prstClr val="black"/>
                </a:solidFill>
                <a:latin typeface="Arial" pitchFamily="34" charset="0"/>
                <a:cs typeface="Arial" pitchFamily="34" charset="0"/>
              </a:rPr>
              <a:t> </a:t>
            </a:r>
            <a:r>
              <a:rPr lang="en-US" u="sng" baseline="30000" dirty="0">
                <a:solidFill>
                  <a:prstClr val="black"/>
                </a:solidFill>
                <a:latin typeface="Arial" pitchFamily="34" charset="0"/>
                <a:cs typeface="Arial" pitchFamily="34" charset="0"/>
              </a:rPr>
              <a:t>22 </a:t>
            </a:r>
            <a:r>
              <a:rPr lang="en-US" u="sng" dirty="0">
                <a:solidFill>
                  <a:prstClr val="black"/>
                </a:solidFill>
                <a:latin typeface="Arial" pitchFamily="34" charset="0"/>
                <a:cs typeface="Arial" pitchFamily="34" charset="0"/>
              </a:rPr>
              <a:t>when a prophet speaks in the name of the Lord, if the word does not come to pass or come true, that is a word that the Lord has not spoken</a:t>
            </a:r>
            <a:r>
              <a:rPr lang="en-US" dirty="0">
                <a:solidFill>
                  <a:prstClr val="black"/>
                </a:solidFill>
                <a:latin typeface="Arial" pitchFamily="34" charset="0"/>
                <a:cs typeface="Arial" pitchFamily="34" charset="0"/>
              </a:rPr>
              <a:t>; the prophet has spoken it presumptuously. You need not be afraid of him.</a:t>
            </a:r>
          </a:p>
          <a:p>
            <a:pPr fontAlgn="base">
              <a:spcBef>
                <a:spcPct val="0"/>
              </a:spcBef>
              <a:spcAft>
                <a:spcPct val="0"/>
              </a:spcAft>
            </a:pP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835438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ctrTitle"/>
          </p:nvPr>
        </p:nvSpPr>
        <p:spPr>
          <a:xfrm>
            <a:off x="685800" y="2130425"/>
            <a:ext cx="7772400" cy="1470025"/>
          </a:xfrm>
        </p:spPr>
        <p:txBody>
          <a:bodyPr/>
          <a:lstStyle/>
          <a:p>
            <a:endParaRPr lang="en-US" altLang="en-US"/>
          </a:p>
        </p:txBody>
      </p:sp>
      <p:sp>
        <p:nvSpPr>
          <p:cNvPr id="3" name="Subtitle 2"/>
          <p:cNvSpPr>
            <a:spLocks noGrp="1"/>
          </p:cNvSpPr>
          <p:nvPr>
            <p:ph type="subTitle" idx="1"/>
          </p:nvPr>
        </p:nvSpPr>
        <p:spPr/>
        <p:txBody>
          <a:bodyPr rtlCol="0">
            <a:normAutofit/>
          </a:bodyPr>
          <a:lstStyle/>
          <a:p>
            <a:pPr fontAlgn="auto">
              <a:spcAft>
                <a:spcPts val="0"/>
              </a:spcAft>
              <a:defRPr/>
            </a:pPr>
            <a:endParaRPr lang="en-US"/>
          </a:p>
        </p:txBody>
      </p:sp>
      <p:pic>
        <p:nvPicPr>
          <p:cNvPr id="87044" name="Picture 4" descr="C:\ProgramData\WORDsearch\Library\StandardAtlas\Linked\images\StandardAtlas-10-lar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09075"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TextBox 5"/>
          <p:cNvSpPr txBox="1">
            <a:spLocks noChangeArrowheads="1"/>
          </p:cNvSpPr>
          <p:nvPr/>
        </p:nvSpPr>
        <p:spPr bwMode="auto">
          <a:xfrm>
            <a:off x="2957513" y="1073150"/>
            <a:ext cx="812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Man of God</a:t>
            </a:r>
          </a:p>
        </p:txBody>
      </p:sp>
      <p:grpSp>
        <p:nvGrpSpPr>
          <p:cNvPr id="87046" name="Group 8"/>
          <p:cNvGrpSpPr>
            <a:grpSpLocks/>
          </p:cNvGrpSpPr>
          <p:nvPr/>
        </p:nvGrpSpPr>
        <p:grpSpPr bwMode="auto">
          <a:xfrm flipH="1" flipV="1">
            <a:off x="2955925" y="942975"/>
            <a:ext cx="46038" cy="295275"/>
            <a:chOff x="4032250" y="731281"/>
            <a:chExt cx="45720" cy="316469"/>
          </a:xfrm>
        </p:grpSpPr>
        <p:sp>
          <p:nvSpPr>
            <p:cNvPr id="5" name="Oval 4"/>
            <p:cNvSpPr/>
            <p:nvPr/>
          </p:nvSpPr>
          <p:spPr>
            <a:xfrm>
              <a:off x="4032250" y="731281"/>
              <a:ext cx="45720" cy="459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8" name="Straight Arrow Connector 7"/>
            <p:cNvCxnSpPr/>
            <p:nvPr/>
          </p:nvCxnSpPr>
          <p:spPr>
            <a:xfrm>
              <a:off x="4051168" y="756802"/>
              <a:ext cx="6306" cy="290948"/>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2884488" y="414338"/>
            <a:ext cx="950912" cy="2127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err="1">
                <a:solidFill>
                  <a:prstClr val="white"/>
                </a:solidFill>
                <a:latin typeface="Times New Roman" pitchFamily="18" charset="0"/>
                <a:cs typeface="Times New Roman" pitchFamily="18" charset="0"/>
              </a:rPr>
              <a:t>Ahijah</a:t>
            </a:r>
            <a:endParaRPr lang="en-US" sz="1000" dirty="0">
              <a:solidFill>
                <a:prstClr val="white"/>
              </a:solidFill>
              <a:latin typeface="Times New Roman" pitchFamily="18" charset="0"/>
              <a:cs typeface="Times New Roman" pitchFamily="18" charset="0"/>
            </a:endParaRPr>
          </a:p>
        </p:txBody>
      </p:sp>
      <p:sp>
        <p:nvSpPr>
          <p:cNvPr id="87048" name="TextBox 14"/>
          <p:cNvSpPr txBox="1">
            <a:spLocks noChangeArrowheads="1"/>
          </p:cNvSpPr>
          <p:nvPr/>
        </p:nvSpPr>
        <p:spPr bwMode="auto">
          <a:xfrm>
            <a:off x="4005263" y="501650"/>
            <a:ext cx="419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Jehu</a:t>
            </a:r>
          </a:p>
        </p:txBody>
      </p:sp>
      <p:grpSp>
        <p:nvGrpSpPr>
          <p:cNvPr id="87049" name="Group 15"/>
          <p:cNvGrpSpPr>
            <a:grpSpLocks/>
          </p:cNvGrpSpPr>
          <p:nvPr/>
        </p:nvGrpSpPr>
        <p:grpSpPr bwMode="auto">
          <a:xfrm flipH="1">
            <a:off x="4168775" y="695325"/>
            <a:ext cx="46038" cy="295275"/>
            <a:chOff x="4032250" y="731281"/>
            <a:chExt cx="45720" cy="316469"/>
          </a:xfrm>
        </p:grpSpPr>
        <p:sp>
          <p:nvSpPr>
            <p:cNvPr id="17" name="Oval 16"/>
            <p:cNvSpPr/>
            <p:nvPr/>
          </p:nvSpPr>
          <p:spPr>
            <a:xfrm>
              <a:off x="4032250" y="731281"/>
              <a:ext cx="45720" cy="459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8" name="Straight Arrow Connector 17"/>
            <p:cNvCxnSpPr/>
            <p:nvPr/>
          </p:nvCxnSpPr>
          <p:spPr>
            <a:xfrm>
              <a:off x="4051168" y="756803"/>
              <a:ext cx="6306" cy="290947"/>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87050" name="TextBox 22"/>
          <p:cNvSpPr txBox="1">
            <a:spLocks noChangeArrowheads="1"/>
          </p:cNvSpPr>
          <p:nvPr/>
        </p:nvSpPr>
        <p:spPr bwMode="auto">
          <a:xfrm>
            <a:off x="5357813" y="493713"/>
            <a:ext cx="812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Man of God</a:t>
            </a:r>
          </a:p>
        </p:txBody>
      </p:sp>
      <p:grpSp>
        <p:nvGrpSpPr>
          <p:cNvPr id="87051" name="Group 23"/>
          <p:cNvGrpSpPr>
            <a:grpSpLocks/>
          </p:cNvGrpSpPr>
          <p:nvPr/>
        </p:nvGrpSpPr>
        <p:grpSpPr bwMode="auto">
          <a:xfrm flipH="1">
            <a:off x="5927725" y="695325"/>
            <a:ext cx="46038" cy="295275"/>
            <a:chOff x="4032250" y="731281"/>
            <a:chExt cx="45720" cy="316469"/>
          </a:xfrm>
        </p:grpSpPr>
        <p:sp>
          <p:nvSpPr>
            <p:cNvPr id="25" name="Oval 24"/>
            <p:cNvSpPr/>
            <p:nvPr/>
          </p:nvSpPr>
          <p:spPr>
            <a:xfrm>
              <a:off x="4032250" y="731281"/>
              <a:ext cx="45720" cy="459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6" name="Straight Arrow Connector 25"/>
            <p:cNvCxnSpPr/>
            <p:nvPr/>
          </p:nvCxnSpPr>
          <p:spPr>
            <a:xfrm>
              <a:off x="4051168" y="756803"/>
              <a:ext cx="6306" cy="290947"/>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grpSp>
        <p:nvGrpSpPr>
          <p:cNvPr id="87052" name="Group 26"/>
          <p:cNvGrpSpPr>
            <a:grpSpLocks/>
          </p:cNvGrpSpPr>
          <p:nvPr/>
        </p:nvGrpSpPr>
        <p:grpSpPr bwMode="auto">
          <a:xfrm flipH="1">
            <a:off x="6719888" y="855663"/>
            <a:ext cx="46037" cy="198437"/>
            <a:chOff x="4032250" y="731281"/>
            <a:chExt cx="45720" cy="316469"/>
          </a:xfrm>
        </p:grpSpPr>
        <p:sp>
          <p:nvSpPr>
            <p:cNvPr id="28" name="Oval 27"/>
            <p:cNvSpPr/>
            <p:nvPr/>
          </p:nvSpPr>
          <p:spPr>
            <a:xfrm>
              <a:off x="4032250" y="731281"/>
              <a:ext cx="45720" cy="455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9" name="Straight Arrow Connector 28"/>
            <p:cNvCxnSpPr/>
            <p:nvPr/>
          </p:nvCxnSpPr>
          <p:spPr>
            <a:xfrm>
              <a:off x="4051169" y="756599"/>
              <a:ext cx="6306" cy="291151"/>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87053" name="TextBox 29"/>
          <p:cNvSpPr txBox="1">
            <a:spLocks noChangeArrowheads="1"/>
          </p:cNvSpPr>
          <p:nvPr/>
        </p:nvSpPr>
        <p:spPr bwMode="auto">
          <a:xfrm>
            <a:off x="6430963" y="661988"/>
            <a:ext cx="6064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Micaiah</a:t>
            </a:r>
          </a:p>
        </p:txBody>
      </p:sp>
      <p:sp>
        <p:nvSpPr>
          <p:cNvPr id="31" name="Rectangle 30"/>
          <p:cNvSpPr/>
          <p:nvPr/>
        </p:nvSpPr>
        <p:spPr>
          <a:xfrm>
            <a:off x="2925763" y="1817688"/>
            <a:ext cx="719137" cy="2127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err="1">
                <a:solidFill>
                  <a:prstClr val="white"/>
                </a:solidFill>
                <a:latin typeface="Times New Roman" pitchFamily="18" charset="0"/>
                <a:cs typeface="Times New Roman" pitchFamily="18" charset="0"/>
              </a:rPr>
              <a:t>Shemaiah</a:t>
            </a:r>
            <a:endParaRPr lang="en-US" sz="1000" dirty="0">
              <a:solidFill>
                <a:prstClr val="white"/>
              </a:solidFill>
              <a:latin typeface="Times New Roman" pitchFamily="18" charset="0"/>
              <a:cs typeface="Times New Roman" pitchFamily="18" charset="0"/>
            </a:endParaRPr>
          </a:p>
        </p:txBody>
      </p:sp>
      <p:sp>
        <p:nvSpPr>
          <p:cNvPr id="87055" name="TextBox 33"/>
          <p:cNvSpPr txBox="1">
            <a:spLocks noChangeArrowheads="1"/>
          </p:cNvSpPr>
          <p:nvPr/>
        </p:nvSpPr>
        <p:spPr bwMode="auto">
          <a:xfrm>
            <a:off x="4070350" y="1736725"/>
            <a:ext cx="5937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Azariah</a:t>
            </a:r>
          </a:p>
        </p:txBody>
      </p:sp>
      <p:grpSp>
        <p:nvGrpSpPr>
          <p:cNvPr id="87056" name="Group 34"/>
          <p:cNvGrpSpPr>
            <a:grpSpLocks/>
          </p:cNvGrpSpPr>
          <p:nvPr/>
        </p:nvGrpSpPr>
        <p:grpSpPr bwMode="auto">
          <a:xfrm flipH="1" flipV="1">
            <a:off x="4579938" y="1563688"/>
            <a:ext cx="46037" cy="296862"/>
            <a:chOff x="4032250" y="731281"/>
            <a:chExt cx="45720" cy="316469"/>
          </a:xfrm>
        </p:grpSpPr>
        <p:sp>
          <p:nvSpPr>
            <p:cNvPr id="36" name="Oval 35"/>
            <p:cNvSpPr/>
            <p:nvPr/>
          </p:nvSpPr>
          <p:spPr>
            <a:xfrm>
              <a:off x="4032250" y="731281"/>
              <a:ext cx="45720" cy="45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37" name="Straight Arrow Connector 36"/>
            <p:cNvCxnSpPr/>
            <p:nvPr/>
          </p:nvCxnSpPr>
          <p:spPr>
            <a:xfrm>
              <a:off x="4051169" y="756666"/>
              <a:ext cx="6306" cy="291084"/>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87057" name="TextBox 37"/>
          <p:cNvSpPr txBox="1">
            <a:spLocks noChangeArrowheads="1"/>
          </p:cNvSpPr>
          <p:nvPr/>
        </p:nvSpPr>
        <p:spPr bwMode="auto">
          <a:xfrm>
            <a:off x="5213350" y="1724025"/>
            <a:ext cx="55721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Hanani</a:t>
            </a:r>
          </a:p>
        </p:txBody>
      </p:sp>
      <p:grpSp>
        <p:nvGrpSpPr>
          <p:cNvPr id="87058" name="Group 38"/>
          <p:cNvGrpSpPr>
            <a:grpSpLocks/>
          </p:cNvGrpSpPr>
          <p:nvPr/>
        </p:nvGrpSpPr>
        <p:grpSpPr bwMode="auto">
          <a:xfrm flipH="1" flipV="1">
            <a:off x="5680075" y="1565275"/>
            <a:ext cx="46038" cy="295275"/>
            <a:chOff x="4032250" y="731281"/>
            <a:chExt cx="45720" cy="316469"/>
          </a:xfrm>
        </p:grpSpPr>
        <p:sp>
          <p:nvSpPr>
            <p:cNvPr id="40" name="Oval 39"/>
            <p:cNvSpPr/>
            <p:nvPr/>
          </p:nvSpPr>
          <p:spPr>
            <a:xfrm>
              <a:off x="4032250" y="731281"/>
              <a:ext cx="45720" cy="459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41" name="Straight Arrow Connector 40"/>
            <p:cNvCxnSpPr/>
            <p:nvPr/>
          </p:nvCxnSpPr>
          <p:spPr>
            <a:xfrm>
              <a:off x="4051168" y="756802"/>
              <a:ext cx="6306" cy="290948"/>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87059" name="TextBox 3"/>
          <p:cNvSpPr txBox="1">
            <a:spLocks noChangeArrowheads="1"/>
          </p:cNvSpPr>
          <p:nvPr/>
        </p:nvSpPr>
        <p:spPr bwMode="auto">
          <a:xfrm rot="-5400000">
            <a:off x="8441532" y="1575594"/>
            <a:ext cx="881062" cy="368300"/>
          </a:xfrm>
          <a:prstGeom prst="rect">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800">
                <a:solidFill>
                  <a:srgbClr val="FFFFFF"/>
                </a:solidFill>
                <a:latin typeface="Calibri" pitchFamily="34" charset="0"/>
              </a:rPr>
              <a:t>Syria</a:t>
            </a:r>
          </a:p>
        </p:txBody>
      </p:sp>
      <p:sp>
        <p:nvSpPr>
          <p:cNvPr id="87060" name="TextBox 32"/>
          <p:cNvSpPr txBox="1">
            <a:spLocks noChangeArrowheads="1"/>
          </p:cNvSpPr>
          <p:nvPr/>
        </p:nvSpPr>
        <p:spPr bwMode="auto">
          <a:xfrm rot="-5400000">
            <a:off x="7962107" y="5218906"/>
            <a:ext cx="1835150" cy="369887"/>
          </a:xfrm>
          <a:prstGeom prst="rect">
            <a:avLst/>
          </a:prstGeom>
          <a:solidFill>
            <a:srgbClr val="996633"/>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800">
                <a:solidFill>
                  <a:srgbClr val="FFFFFF"/>
                </a:solidFill>
                <a:latin typeface="Calibri" pitchFamily="34" charset="0"/>
              </a:rPr>
              <a:t>Babylon/Persia</a:t>
            </a:r>
          </a:p>
        </p:txBody>
      </p:sp>
      <p:sp>
        <p:nvSpPr>
          <p:cNvPr id="87061" name="TextBox 41"/>
          <p:cNvSpPr txBox="1">
            <a:spLocks noChangeArrowheads="1"/>
          </p:cNvSpPr>
          <p:nvPr/>
        </p:nvSpPr>
        <p:spPr bwMode="auto">
          <a:xfrm rot="-5400000">
            <a:off x="7884319" y="3296444"/>
            <a:ext cx="2009775" cy="369887"/>
          </a:xfrm>
          <a:prstGeom prst="rect">
            <a:avLst/>
          </a:prstGeom>
          <a:solidFill>
            <a:srgbClr val="996633"/>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800">
                <a:solidFill>
                  <a:srgbClr val="FFFFFF"/>
                </a:solidFill>
                <a:latin typeface="Calibri" pitchFamily="34" charset="0"/>
              </a:rPr>
              <a:t>Assyria</a:t>
            </a:r>
          </a:p>
        </p:txBody>
      </p:sp>
    </p:spTree>
    <p:extLst>
      <p:ext uri="{BB962C8B-B14F-4D97-AF65-F5344CB8AC3E}">
        <p14:creationId xmlns:p14="http://schemas.microsoft.com/office/powerpoint/2010/main" val="3845497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23364" y="863080"/>
            <a:ext cx="6878072" cy="5181600"/>
          </a:xfrm>
          <a:prstGeom prst="rect">
            <a:avLst/>
          </a:prstGeom>
          <a:solidFill>
            <a:srgbClr val="FFFFCC"/>
          </a:solidFill>
          <a:ln>
            <a:noFill/>
          </a:ln>
          <a:effectLst/>
          <a:extLst/>
        </p:spPr>
      </p:pic>
    </p:spTree>
    <p:extLst>
      <p:ext uri="{BB962C8B-B14F-4D97-AF65-F5344CB8AC3E}">
        <p14:creationId xmlns:p14="http://schemas.microsoft.com/office/powerpoint/2010/main" val="13651813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71" y="294736"/>
            <a:ext cx="3382508" cy="848264"/>
          </a:xfrm>
          <a:prstGeom prst="rect">
            <a:avLst/>
          </a:prstGeom>
        </p:spPr>
      </p:pic>
      <p:sp>
        <p:nvSpPr>
          <p:cNvPr id="21" name="Rectangle 20"/>
          <p:cNvSpPr/>
          <p:nvPr/>
        </p:nvSpPr>
        <p:spPr>
          <a:xfrm>
            <a:off x="0" y="5867400"/>
            <a:ext cx="9144000" cy="990600"/>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7817966" y="179444"/>
            <a:ext cx="1171575" cy="646331"/>
          </a:xfrm>
          <a:prstGeom prst="rect">
            <a:avLst/>
          </a:prstGeom>
        </p:spPr>
        <p:txBody>
          <a:bodyPr wrap="square">
            <a:spAutoFit/>
          </a:bodyPr>
          <a:lstStyle/>
          <a:p>
            <a:pPr algn="ctr"/>
            <a:r>
              <a:rPr lang="en-US" dirty="0">
                <a:solidFill>
                  <a:prstClr val="white"/>
                </a:solidFill>
              </a:rPr>
              <a:t>The</a:t>
            </a:r>
          </a:p>
          <a:p>
            <a:pPr algn="ctr"/>
            <a:r>
              <a:rPr lang="en-US" dirty="0">
                <a:solidFill>
                  <a:prstClr val="white"/>
                </a:solidFill>
              </a:rPr>
              <a:t> </a:t>
            </a:r>
            <a:r>
              <a:rPr lang="en-US" dirty="0" smtClean="0">
                <a:solidFill>
                  <a:prstClr val="white"/>
                </a:solidFill>
              </a:rPr>
              <a:t>Judges</a:t>
            </a:r>
            <a:endParaRPr lang="en-US" dirty="0">
              <a:solidFill>
                <a:prstClr val="white"/>
              </a:solidFill>
            </a:endParaRPr>
          </a:p>
        </p:txBody>
      </p:sp>
      <p:sp>
        <p:nvSpPr>
          <p:cNvPr id="14" name="Rectangle 13"/>
          <p:cNvSpPr/>
          <p:nvPr/>
        </p:nvSpPr>
        <p:spPr>
          <a:xfrm>
            <a:off x="7867155" y="50014"/>
            <a:ext cx="1278147" cy="680798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endParaRPr>
          </a:p>
        </p:txBody>
      </p:sp>
      <p:sp>
        <p:nvSpPr>
          <p:cNvPr id="15" name="Rectangle 14"/>
          <p:cNvSpPr/>
          <p:nvPr/>
        </p:nvSpPr>
        <p:spPr>
          <a:xfrm>
            <a:off x="7867155" y="1929974"/>
            <a:ext cx="1171575" cy="646331"/>
          </a:xfrm>
          <a:prstGeom prst="rect">
            <a:avLst/>
          </a:prstGeom>
        </p:spPr>
        <p:txBody>
          <a:bodyPr wrap="square">
            <a:spAutoFit/>
          </a:bodyPr>
          <a:lstStyle/>
          <a:p>
            <a:pPr algn="ctr"/>
            <a:r>
              <a:rPr lang="en-US" dirty="0" smtClean="0">
                <a:solidFill>
                  <a:prstClr val="white"/>
                </a:solidFill>
              </a:rPr>
              <a:t>Kings &amp; Prophets</a:t>
            </a:r>
            <a:endParaRPr lang="en-US" dirty="0">
              <a:solidFill>
                <a:prstClr val="white"/>
              </a:solidFill>
            </a:endParaRPr>
          </a:p>
        </p:txBody>
      </p:sp>
      <p:sp>
        <p:nvSpPr>
          <p:cNvPr id="18" name="Rectangle 17"/>
          <p:cNvSpPr/>
          <p:nvPr/>
        </p:nvSpPr>
        <p:spPr>
          <a:xfrm>
            <a:off x="7867155" y="3004724"/>
            <a:ext cx="1171575" cy="1477328"/>
          </a:xfrm>
          <a:prstGeom prst="rect">
            <a:avLst/>
          </a:prstGeom>
        </p:spPr>
        <p:txBody>
          <a:bodyPr wrap="square">
            <a:spAutoFit/>
          </a:bodyPr>
          <a:lstStyle/>
          <a:p>
            <a:pPr algn="ctr"/>
            <a:r>
              <a:rPr lang="en-US" dirty="0" smtClean="0">
                <a:solidFill>
                  <a:prstClr val="white"/>
                </a:solidFill>
              </a:rPr>
              <a:t>Divided Kingdom</a:t>
            </a:r>
          </a:p>
          <a:p>
            <a:pPr algn="ctr"/>
            <a:endParaRPr lang="en-US" dirty="0">
              <a:solidFill>
                <a:prstClr val="white"/>
              </a:solidFill>
            </a:endParaRPr>
          </a:p>
          <a:p>
            <a:pPr algn="ctr"/>
            <a:r>
              <a:rPr lang="en-US" dirty="0" smtClean="0">
                <a:solidFill>
                  <a:prstClr val="white"/>
                </a:solidFill>
              </a:rPr>
              <a:t>Israel &amp; Judah</a:t>
            </a:r>
            <a:endParaRPr lang="en-US" dirty="0">
              <a:solidFill>
                <a:prstClr val="white"/>
              </a:solidFill>
            </a:endParaRPr>
          </a:p>
        </p:txBody>
      </p:sp>
      <p:sp>
        <p:nvSpPr>
          <p:cNvPr id="23" name="Rectangle 22"/>
          <p:cNvSpPr/>
          <p:nvPr/>
        </p:nvSpPr>
        <p:spPr>
          <a:xfrm>
            <a:off x="3368393" y="1143000"/>
            <a:ext cx="4330487" cy="646331"/>
          </a:xfrm>
          <a:prstGeom prst="rect">
            <a:avLst/>
          </a:prstGeom>
          <a:ln>
            <a:solidFill>
              <a:schemeClr val="accent1"/>
            </a:solidFill>
          </a:ln>
        </p:spPr>
        <p:txBody>
          <a:bodyPr wrap="square">
            <a:spAutoFit/>
          </a:bodyPr>
          <a:lstStyle/>
          <a:p>
            <a:r>
              <a:rPr lang="en-US" dirty="0">
                <a:solidFill>
                  <a:prstClr val="black"/>
                </a:solidFill>
              </a:rPr>
              <a:t>Judah </a:t>
            </a:r>
            <a:r>
              <a:rPr lang="en-US" dirty="0" smtClean="0">
                <a:solidFill>
                  <a:prstClr val="black"/>
                </a:solidFill>
              </a:rPr>
              <a:t>see </a:t>
            </a:r>
            <a:r>
              <a:rPr lang="en-US" dirty="0">
                <a:solidFill>
                  <a:prstClr val="black"/>
                </a:solidFill>
              </a:rPr>
              <a:t>severe locust plague as a </a:t>
            </a:r>
            <a:r>
              <a:rPr lang="en-US" dirty="0" smtClean="0">
                <a:solidFill>
                  <a:prstClr val="black"/>
                </a:solidFill>
              </a:rPr>
              <a:t>coming</a:t>
            </a:r>
          </a:p>
          <a:p>
            <a:r>
              <a:rPr lang="en-US" dirty="0" smtClean="0">
                <a:solidFill>
                  <a:prstClr val="black"/>
                </a:solidFill>
              </a:rPr>
              <a:t>Day </a:t>
            </a:r>
            <a:r>
              <a:rPr lang="en-US" dirty="0">
                <a:solidFill>
                  <a:prstClr val="black"/>
                </a:solidFill>
              </a:rPr>
              <a:t>of the LORD</a:t>
            </a:r>
            <a:endParaRPr lang="en-US" b="1" dirty="0" smtClean="0">
              <a:solidFill>
                <a:prstClr val="black"/>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79" y="1143000"/>
            <a:ext cx="3409368" cy="807061"/>
          </a:xfrm>
          <a:prstGeom prst="rect">
            <a:avLst/>
          </a:prstGeom>
        </p:spPr>
      </p:pic>
      <p:sp>
        <p:nvSpPr>
          <p:cNvPr id="7" name="TextBox 6"/>
          <p:cNvSpPr txBox="1"/>
          <p:nvPr/>
        </p:nvSpPr>
        <p:spPr>
          <a:xfrm>
            <a:off x="746081" y="1182555"/>
            <a:ext cx="1064715"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JOEL</a:t>
            </a:r>
            <a:endParaRPr lang="en-US" sz="3200" i="1" dirty="0">
              <a:solidFill>
                <a:prstClr val="black"/>
              </a:solidFill>
              <a:latin typeface="AvantGarde Md BT" pitchFamily="34" charset="0"/>
              <a:cs typeface="Aharoni" pitchFamily="2" charset="-79"/>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03" y="1961616"/>
            <a:ext cx="3355646" cy="839037"/>
          </a:xfrm>
          <a:prstGeom prst="rect">
            <a:avLst/>
          </a:prstGeom>
        </p:spPr>
      </p:pic>
      <p:sp>
        <p:nvSpPr>
          <p:cNvPr id="20" name="TextBox 19"/>
          <p:cNvSpPr txBox="1"/>
          <p:nvPr/>
        </p:nvSpPr>
        <p:spPr>
          <a:xfrm>
            <a:off x="576510" y="2001171"/>
            <a:ext cx="1483098"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JONAH</a:t>
            </a:r>
            <a:endParaRPr lang="en-US" sz="3200" i="1" dirty="0">
              <a:solidFill>
                <a:prstClr val="black"/>
              </a:solidFill>
              <a:latin typeface="AvantGarde Md BT" pitchFamily="34" charset="0"/>
              <a:cs typeface="Aharoni" pitchFamily="2" charset="-79"/>
            </a:endParaRPr>
          </a:p>
        </p:txBody>
      </p:sp>
      <p:sp>
        <p:nvSpPr>
          <p:cNvPr id="25" name="Rectangle 24"/>
          <p:cNvSpPr/>
          <p:nvPr/>
        </p:nvSpPr>
        <p:spPr>
          <a:xfrm>
            <a:off x="3368393" y="1858914"/>
            <a:ext cx="4330487" cy="646331"/>
          </a:xfrm>
          <a:prstGeom prst="rect">
            <a:avLst/>
          </a:prstGeom>
          <a:ln>
            <a:solidFill>
              <a:schemeClr val="accent1"/>
            </a:solidFill>
          </a:ln>
        </p:spPr>
        <p:txBody>
          <a:bodyPr wrap="square">
            <a:spAutoFit/>
          </a:bodyPr>
          <a:lstStyle/>
          <a:p>
            <a:r>
              <a:rPr lang="en-US" dirty="0" smtClean="0">
                <a:solidFill>
                  <a:prstClr val="black"/>
                </a:solidFill>
              </a:rPr>
              <a:t>Told to preach </a:t>
            </a:r>
            <a:r>
              <a:rPr lang="en-US" dirty="0">
                <a:solidFill>
                  <a:prstClr val="black"/>
                </a:solidFill>
              </a:rPr>
              <a:t>in Nineveh resulted in his being swallowed by a </a:t>
            </a:r>
            <a:r>
              <a:rPr lang="en-US" dirty="0" smtClean="0">
                <a:solidFill>
                  <a:prstClr val="black"/>
                </a:solidFill>
              </a:rPr>
              <a:t>fish &amp; city repenting</a:t>
            </a:r>
            <a:endParaRPr lang="en-US" b="1" dirty="0" smtClean="0">
              <a:solidFill>
                <a:prstClr val="black"/>
              </a:solidFill>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32" y="2824252"/>
            <a:ext cx="3355646" cy="848264"/>
          </a:xfrm>
          <a:prstGeom prst="rect">
            <a:avLst/>
          </a:prstGeom>
        </p:spPr>
      </p:pic>
      <p:sp>
        <p:nvSpPr>
          <p:cNvPr id="27" name="TextBox 26"/>
          <p:cNvSpPr txBox="1"/>
          <p:nvPr/>
        </p:nvSpPr>
        <p:spPr>
          <a:xfrm>
            <a:off x="508475" y="2863806"/>
            <a:ext cx="1316386"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AMOS</a:t>
            </a:r>
            <a:endParaRPr lang="en-US" sz="3200" i="1" dirty="0">
              <a:solidFill>
                <a:prstClr val="black"/>
              </a:solidFill>
              <a:latin typeface="AvantGarde Md BT" pitchFamily="34" charset="0"/>
              <a:cs typeface="Aharoni" pitchFamily="2" charset="-79"/>
            </a:endParaRPr>
          </a:p>
        </p:txBody>
      </p:sp>
      <p:sp>
        <p:nvSpPr>
          <p:cNvPr id="28" name="Rectangle 27"/>
          <p:cNvSpPr/>
          <p:nvPr/>
        </p:nvSpPr>
        <p:spPr>
          <a:xfrm>
            <a:off x="3368393" y="2721549"/>
            <a:ext cx="4330487" cy="646331"/>
          </a:xfrm>
          <a:prstGeom prst="rect">
            <a:avLst/>
          </a:prstGeom>
          <a:ln>
            <a:solidFill>
              <a:schemeClr val="accent1"/>
            </a:solidFill>
          </a:ln>
        </p:spPr>
        <p:txBody>
          <a:bodyPr wrap="square">
            <a:spAutoFit/>
          </a:bodyPr>
          <a:lstStyle/>
          <a:p>
            <a:r>
              <a:rPr lang="en-US" dirty="0" smtClean="0">
                <a:solidFill>
                  <a:prstClr val="black"/>
                </a:solidFill>
              </a:rPr>
              <a:t>Israel, </a:t>
            </a:r>
            <a:r>
              <a:rPr lang="en-US" dirty="0">
                <a:solidFill>
                  <a:prstClr val="black"/>
                </a:solidFill>
              </a:rPr>
              <a:t>repent of injustice and idolatry or else go into exile</a:t>
            </a:r>
            <a:r>
              <a:rPr lang="en-US" dirty="0" smtClean="0">
                <a:solidFill>
                  <a:prstClr val="black"/>
                </a:solidFill>
              </a:rPr>
              <a:t> </a:t>
            </a:r>
            <a:endParaRPr lang="en-US" b="1" dirty="0" smtClean="0">
              <a:solidFill>
                <a:prstClr val="black"/>
              </a:solidFill>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21" y="3669061"/>
            <a:ext cx="3355646" cy="848264"/>
          </a:xfrm>
          <a:prstGeom prst="rect">
            <a:avLst/>
          </a:prstGeom>
        </p:spPr>
      </p:pic>
      <p:sp>
        <p:nvSpPr>
          <p:cNvPr id="30" name="TextBox 29"/>
          <p:cNvSpPr txBox="1"/>
          <p:nvPr/>
        </p:nvSpPr>
        <p:spPr>
          <a:xfrm>
            <a:off x="533286" y="3708615"/>
            <a:ext cx="1414170"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HOSEA</a:t>
            </a:r>
            <a:endParaRPr lang="en-US" sz="3200" i="1" dirty="0">
              <a:solidFill>
                <a:prstClr val="black"/>
              </a:solidFill>
              <a:latin typeface="AvantGarde Md BT" pitchFamily="34" charset="0"/>
              <a:cs typeface="Aharoni" pitchFamily="2" charset="-79"/>
            </a:endParaRPr>
          </a:p>
        </p:txBody>
      </p:sp>
      <p:sp>
        <p:nvSpPr>
          <p:cNvPr id="31" name="Rectangle 30"/>
          <p:cNvSpPr/>
          <p:nvPr/>
        </p:nvSpPr>
        <p:spPr>
          <a:xfrm>
            <a:off x="3368393" y="3636335"/>
            <a:ext cx="4330487" cy="369332"/>
          </a:xfrm>
          <a:prstGeom prst="rect">
            <a:avLst/>
          </a:prstGeom>
          <a:ln>
            <a:solidFill>
              <a:schemeClr val="accent1"/>
            </a:solidFill>
          </a:ln>
        </p:spPr>
        <p:txBody>
          <a:bodyPr wrap="square">
            <a:spAutoFit/>
          </a:bodyPr>
          <a:lstStyle/>
          <a:p>
            <a:r>
              <a:rPr lang="en-US" dirty="0" smtClean="0">
                <a:solidFill>
                  <a:prstClr val="black"/>
                </a:solidFill>
              </a:rPr>
              <a:t>His life with adulterous wife like God &amp; Israel</a:t>
            </a:r>
            <a:endParaRPr lang="en-US" b="1" dirty="0" smtClean="0">
              <a:solidFill>
                <a:prstClr val="black"/>
              </a:solidFill>
            </a:endParaRPr>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93" y="4478117"/>
            <a:ext cx="3355646" cy="848264"/>
          </a:xfrm>
          <a:prstGeom prst="rect">
            <a:avLst/>
          </a:prstGeom>
        </p:spPr>
      </p:pic>
      <p:sp>
        <p:nvSpPr>
          <p:cNvPr id="33" name="TextBox 32"/>
          <p:cNvSpPr txBox="1"/>
          <p:nvPr/>
        </p:nvSpPr>
        <p:spPr>
          <a:xfrm>
            <a:off x="423414" y="4517671"/>
            <a:ext cx="1449436"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MICAH</a:t>
            </a:r>
            <a:endParaRPr lang="en-US" sz="3200" i="1" dirty="0">
              <a:solidFill>
                <a:prstClr val="black"/>
              </a:solidFill>
              <a:latin typeface="AvantGarde Md BT" pitchFamily="34" charset="0"/>
              <a:cs typeface="Aharoni" pitchFamily="2" charset="-79"/>
            </a:endParaRPr>
          </a:p>
        </p:txBody>
      </p:sp>
      <p:sp>
        <p:nvSpPr>
          <p:cNvPr id="35" name="Rectangle 34"/>
          <p:cNvSpPr/>
          <p:nvPr/>
        </p:nvSpPr>
        <p:spPr>
          <a:xfrm>
            <a:off x="3368393" y="4456115"/>
            <a:ext cx="4330487" cy="646331"/>
          </a:xfrm>
          <a:prstGeom prst="rect">
            <a:avLst/>
          </a:prstGeom>
          <a:ln>
            <a:solidFill>
              <a:schemeClr val="accent1"/>
            </a:solidFill>
          </a:ln>
        </p:spPr>
        <p:txBody>
          <a:bodyPr wrap="square">
            <a:spAutoFit/>
          </a:bodyPr>
          <a:lstStyle/>
          <a:p>
            <a:r>
              <a:rPr lang="en-US" dirty="0" smtClean="0">
                <a:solidFill>
                  <a:prstClr val="black"/>
                </a:solidFill>
              </a:rPr>
              <a:t>Judah, </a:t>
            </a:r>
            <a:r>
              <a:rPr lang="en-US" dirty="0">
                <a:solidFill>
                  <a:prstClr val="black"/>
                </a:solidFill>
              </a:rPr>
              <a:t>repent of injustice and idolatry or else go into exile</a:t>
            </a:r>
            <a:r>
              <a:rPr lang="en-US" dirty="0" smtClean="0">
                <a:solidFill>
                  <a:prstClr val="black"/>
                </a:solidFill>
              </a:rPr>
              <a:t> </a:t>
            </a:r>
            <a:endParaRPr lang="en-US" b="1" dirty="0" smtClean="0">
              <a:solidFill>
                <a:prstClr val="black"/>
              </a:solidFill>
            </a:endParaRPr>
          </a:p>
        </p:txBody>
      </p: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93" y="5326381"/>
            <a:ext cx="3355646" cy="1391080"/>
          </a:xfrm>
          <a:prstGeom prst="rect">
            <a:avLst/>
          </a:prstGeom>
        </p:spPr>
      </p:pic>
      <p:sp>
        <p:nvSpPr>
          <p:cNvPr id="37" name="TextBox 36"/>
          <p:cNvSpPr txBox="1"/>
          <p:nvPr/>
        </p:nvSpPr>
        <p:spPr>
          <a:xfrm>
            <a:off x="423414" y="5365935"/>
            <a:ext cx="1334211"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ISAIAH</a:t>
            </a:r>
            <a:endParaRPr lang="en-US" sz="3200" i="1" dirty="0">
              <a:solidFill>
                <a:prstClr val="black"/>
              </a:solidFill>
              <a:latin typeface="AvantGarde Md BT" pitchFamily="34" charset="0"/>
              <a:cs typeface="Aharoni" pitchFamily="2" charset="-79"/>
            </a:endParaRPr>
          </a:p>
        </p:txBody>
      </p:sp>
      <p:sp>
        <p:nvSpPr>
          <p:cNvPr id="38" name="Rectangle 37"/>
          <p:cNvSpPr/>
          <p:nvPr/>
        </p:nvSpPr>
        <p:spPr>
          <a:xfrm>
            <a:off x="3368393" y="5240133"/>
            <a:ext cx="4449573" cy="1477328"/>
          </a:xfrm>
          <a:prstGeom prst="rect">
            <a:avLst/>
          </a:prstGeom>
          <a:ln>
            <a:solidFill>
              <a:schemeClr val="accent1"/>
            </a:solidFill>
          </a:ln>
        </p:spPr>
        <p:txBody>
          <a:bodyPr wrap="square">
            <a:spAutoFit/>
          </a:bodyPr>
          <a:lstStyle/>
          <a:p>
            <a:pPr marL="1031875" indent="-1031875"/>
            <a:r>
              <a:rPr lang="en-US" dirty="0" smtClean="0">
                <a:solidFill>
                  <a:prstClr val="black"/>
                </a:solidFill>
              </a:rPr>
              <a:t>Isaiah 1-6   Reason for God’s Actions &amp;   </a:t>
            </a:r>
          </a:p>
          <a:p>
            <a:pPr marL="1031875" indent="-1031875"/>
            <a:r>
              <a:rPr lang="en-US" dirty="0">
                <a:solidFill>
                  <a:prstClr val="black"/>
                </a:solidFill>
              </a:rPr>
              <a:t>	</a:t>
            </a:r>
            <a:r>
              <a:rPr lang="en-US" dirty="0" smtClean="0">
                <a:solidFill>
                  <a:prstClr val="black"/>
                </a:solidFill>
              </a:rPr>
              <a:t> Isaiah’s Call</a:t>
            </a:r>
          </a:p>
          <a:p>
            <a:pPr marL="1031875" indent="-1031875"/>
            <a:r>
              <a:rPr lang="en-US" dirty="0" smtClean="0">
                <a:solidFill>
                  <a:prstClr val="black"/>
                </a:solidFill>
              </a:rPr>
              <a:t>Isaiah 7-35 Immediate threat &amp; Judgments</a:t>
            </a:r>
          </a:p>
          <a:p>
            <a:pPr marL="1031875" indent="-1031875"/>
            <a:r>
              <a:rPr lang="en-US" dirty="0" smtClean="0">
                <a:solidFill>
                  <a:prstClr val="black"/>
                </a:solidFill>
              </a:rPr>
              <a:t>Isaiah 36-39 Historical account of siege</a:t>
            </a:r>
          </a:p>
          <a:p>
            <a:pPr marL="1031875" indent="-1031875"/>
            <a:r>
              <a:rPr lang="en-US" dirty="0" smtClean="0">
                <a:solidFill>
                  <a:prstClr val="black"/>
                </a:solidFill>
              </a:rPr>
              <a:t>Isaiah 40-66 Cyrus, Future Threats &amp; Hopes</a:t>
            </a:r>
          </a:p>
        </p:txBody>
      </p:sp>
      <p:sp>
        <p:nvSpPr>
          <p:cNvPr id="2" name="TextBox 1"/>
          <p:cNvSpPr txBox="1"/>
          <p:nvPr/>
        </p:nvSpPr>
        <p:spPr>
          <a:xfrm>
            <a:off x="1143197" y="1641964"/>
            <a:ext cx="458780" cy="307777"/>
          </a:xfrm>
          <a:prstGeom prst="rect">
            <a:avLst/>
          </a:prstGeom>
          <a:noFill/>
        </p:spPr>
        <p:txBody>
          <a:bodyPr wrap="none" rtlCol="0">
            <a:spAutoFit/>
          </a:bodyPr>
          <a:lstStyle/>
          <a:p>
            <a:r>
              <a:rPr lang="en-US" sz="1400" dirty="0" smtClean="0">
                <a:solidFill>
                  <a:prstClr val="black"/>
                </a:solidFill>
              </a:rPr>
              <a:t>830</a:t>
            </a:r>
            <a:endParaRPr lang="en-US" sz="1400" dirty="0">
              <a:solidFill>
                <a:prstClr val="black"/>
              </a:solidFill>
            </a:endParaRPr>
          </a:p>
        </p:txBody>
      </p:sp>
      <p:sp>
        <p:nvSpPr>
          <p:cNvPr id="41" name="TextBox 40"/>
          <p:cNvSpPr txBox="1"/>
          <p:nvPr/>
        </p:nvSpPr>
        <p:spPr>
          <a:xfrm>
            <a:off x="220141" y="2502732"/>
            <a:ext cx="1103764" cy="307777"/>
          </a:xfrm>
          <a:prstGeom prst="rect">
            <a:avLst/>
          </a:prstGeom>
          <a:noFill/>
        </p:spPr>
        <p:txBody>
          <a:bodyPr wrap="none" rtlCol="0">
            <a:spAutoFit/>
          </a:bodyPr>
          <a:lstStyle/>
          <a:p>
            <a:r>
              <a:rPr lang="en-US" sz="1400" dirty="0" smtClean="0">
                <a:solidFill>
                  <a:prstClr val="black"/>
                </a:solidFill>
              </a:rPr>
              <a:t>780 Nineveh</a:t>
            </a:r>
            <a:endParaRPr lang="en-US" sz="1400" dirty="0">
              <a:solidFill>
                <a:prstClr val="black"/>
              </a:solidFill>
            </a:endParaRPr>
          </a:p>
        </p:txBody>
      </p:sp>
      <p:sp>
        <p:nvSpPr>
          <p:cNvPr id="42" name="TextBox 41"/>
          <p:cNvSpPr txBox="1"/>
          <p:nvPr/>
        </p:nvSpPr>
        <p:spPr>
          <a:xfrm>
            <a:off x="139588" y="3367880"/>
            <a:ext cx="458780" cy="307777"/>
          </a:xfrm>
          <a:prstGeom prst="rect">
            <a:avLst/>
          </a:prstGeom>
          <a:noFill/>
        </p:spPr>
        <p:txBody>
          <a:bodyPr wrap="none" rtlCol="0">
            <a:spAutoFit/>
          </a:bodyPr>
          <a:lstStyle/>
          <a:p>
            <a:r>
              <a:rPr lang="en-US" sz="1400" dirty="0" smtClean="0">
                <a:solidFill>
                  <a:prstClr val="black"/>
                </a:solidFill>
              </a:rPr>
              <a:t>755</a:t>
            </a:r>
            <a:endParaRPr lang="en-US" sz="1400" dirty="0">
              <a:solidFill>
                <a:prstClr val="black"/>
              </a:solidFill>
            </a:endParaRPr>
          </a:p>
        </p:txBody>
      </p:sp>
      <p:sp>
        <p:nvSpPr>
          <p:cNvPr id="43" name="TextBox 42"/>
          <p:cNvSpPr txBox="1"/>
          <p:nvPr/>
        </p:nvSpPr>
        <p:spPr>
          <a:xfrm>
            <a:off x="182812" y="4204446"/>
            <a:ext cx="787395" cy="307777"/>
          </a:xfrm>
          <a:prstGeom prst="rect">
            <a:avLst/>
          </a:prstGeom>
          <a:noFill/>
        </p:spPr>
        <p:txBody>
          <a:bodyPr wrap="none" rtlCol="0">
            <a:spAutoFit/>
          </a:bodyPr>
          <a:lstStyle/>
          <a:p>
            <a:r>
              <a:rPr lang="en-US" sz="1400" dirty="0" smtClean="0">
                <a:solidFill>
                  <a:prstClr val="black"/>
                </a:solidFill>
              </a:rPr>
              <a:t>750-725</a:t>
            </a:r>
            <a:endParaRPr lang="en-US" sz="1400" dirty="0">
              <a:solidFill>
                <a:prstClr val="black"/>
              </a:solidFill>
            </a:endParaRPr>
          </a:p>
        </p:txBody>
      </p:sp>
      <p:sp>
        <p:nvSpPr>
          <p:cNvPr id="44" name="TextBox 43"/>
          <p:cNvSpPr txBox="1"/>
          <p:nvPr/>
        </p:nvSpPr>
        <p:spPr>
          <a:xfrm>
            <a:off x="1433782" y="5036333"/>
            <a:ext cx="787395" cy="307777"/>
          </a:xfrm>
          <a:prstGeom prst="rect">
            <a:avLst/>
          </a:prstGeom>
          <a:noFill/>
        </p:spPr>
        <p:txBody>
          <a:bodyPr wrap="none" rtlCol="0">
            <a:spAutoFit/>
          </a:bodyPr>
          <a:lstStyle/>
          <a:p>
            <a:r>
              <a:rPr lang="en-US" sz="1400" dirty="0" smtClean="0">
                <a:solidFill>
                  <a:prstClr val="black"/>
                </a:solidFill>
              </a:rPr>
              <a:t>735-700</a:t>
            </a:r>
            <a:endParaRPr lang="en-US" sz="1400" dirty="0">
              <a:solidFill>
                <a:prstClr val="black"/>
              </a:solidFill>
            </a:endParaRPr>
          </a:p>
        </p:txBody>
      </p:sp>
      <p:sp>
        <p:nvSpPr>
          <p:cNvPr id="45" name="TextBox 44"/>
          <p:cNvSpPr txBox="1"/>
          <p:nvPr/>
        </p:nvSpPr>
        <p:spPr>
          <a:xfrm>
            <a:off x="767208" y="6302836"/>
            <a:ext cx="787395" cy="307777"/>
          </a:xfrm>
          <a:prstGeom prst="rect">
            <a:avLst/>
          </a:prstGeom>
          <a:noFill/>
        </p:spPr>
        <p:txBody>
          <a:bodyPr wrap="none" rtlCol="0">
            <a:spAutoFit/>
          </a:bodyPr>
          <a:lstStyle/>
          <a:p>
            <a:r>
              <a:rPr lang="en-US" sz="1400" dirty="0" smtClean="0">
                <a:solidFill>
                  <a:prstClr val="black"/>
                </a:solidFill>
              </a:rPr>
              <a:t>740-690</a:t>
            </a:r>
            <a:endParaRPr lang="en-US" sz="1400" dirty="0">
              <a:solidFill>
                <a:prstClr val="black"/>
              </a:solidFill>
            </a:endParaRPr>
          </a:p>
        </p:txBody>
      </p:sp>
      <p:sp>
        <p:nvSpPr>
          <p:cNvPr id="47" name="TextBox 46"/>
          <p:cNvSpPr txBox="1"/>
          <p:nvPr/>
        </p:nvSpPr>
        <p:spPr>
          <a:xfrm>
            <a:off x="623570" y="405825"/>
            <a:ext cx="1835759"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OBADIAH</a:t>
            </a:r>
            <a:endParaRPr lang="en-US" sz="3200" i="1" dirty="0">
              <a:solidFill>
                <a:prstClr val="black"/>
              </a:solidFill>
              <a:latin typeface="AvantGarde Md BT" pitchFamily="34" charset="0"/>
              <a:cs typeface="Aharoni" pitchFamily="2" charset="-79"/>
            </a:endParaRPr>
          </a:p>
        </p:txBody>
      </p:sp>
      <p:sp>
        <p:nvSpPr>
          <p:cNvPr id="48" name="Rectangle 47"/>
          <p:cNvSpPr/>
          <p:nvPr/>
        </p:nvSpPr>
        <p:spPr>
          <a:xfrm>
            <a:off x="3277419" y="226527"/>
            <a:ext cx="4478974" cy="646331"/>
          </a:xfrm>
          <a:prstGeom prst="rect">
            <a:avLst/>
          </a:prstGeom>
          <a:ln>
            <a:solidFill>
              <a:schemeClr val="accent1"/>
            </a:solidFill>
          </a:ln>
        </p:spPr>
        <p:txBody>
          <a:bodyPr wrap="square">
            <a:spAutoFit/>
          </a:bodyPr>
          <a:lstStyle/>
          <a:p>
            <a:r>
              <a:rPr lang="en-US" dirty="0" err="1">
                <a:solidFill>
                  <a:prstClr val="black"/>
                </a:solidFill>
              </a:rPr>
              <a:t>Edomites</a:t>
            </a:r>
            <a:r>
              <a:rPr lang="en-US" dirty="0">
                <a:solidFill>
                  <a:prstClr val="black"/>
                </a:solidFill>
              </a:rPr>
              <a:t> invaded Judah just as Judah was being </a:t>
            </a:r>
            <a:r>
              <a:rPr lang="en-US" dirty="0" smtClean="0">
                <a:solidFill>
                  <a:prstClr val="black"/>
                </a:solidFill>
              </a:rPr>
              <a:t>ransacked - prophesies </a:t>
            </a:r>
            <a:r>
              <a:rPr lang="en-US" dirty="0">
                <a:solidFill>
                  <a:prstClr val="black"/>
                </a:solidFill>
              </a:rPr>
              <a:t>Edom's downfall</a:t>
            </a:r>
            <a:endParaRPr lang="en-US" b="1" dirty="0" smtClean="0">
              <a:solidFill>
                <a:prstClr val="black"/>
              </a:solidFill>
            </a:endParaRPr>
          </a:p>
        </p:txBody>
      </p:sp>
      <p:sp>
        <p:nvSpPr>
          <p:cNvPr id="50" name="TextBox 49"/>
          <p:cNvSpPr txBox="1"/>
          <p:nvPr/>
        </p:nvSpPr>
        <p:spPr>
          <a:xfrm>
            <a:off x="405791" y="836711"/>
            <a:ext cx="916213" cy="307777"/>
          </a:xfrm>
          <a:prstGeom prst="rect">
            <a:avLst/>
          </a:prstGeom>
          <a:noFill/>
        </p:spPr>
        <p:txBody>
          <a:bodyPr wrap="none" rtlCol="0">
            <a:spAutoFit/>
          </a:bodyPr>
          <a:lstStyle/>
          <a:p>
            <a:r>
              <a:rPr lang="en-US" sz="1400" dirty="0" smtClean="0">
                <a:solidFill>
                  <a:prstClr val="black"/>
                </a:solidFill>
              </a:rPr>
              <a:t>845 Edom</a:t>
            </a:r>
            <a:endParaRPr lang="en-US" sz="1400" dirty="0">
              <a:solidFill>
                <a:prstClr val="black"/>
              </a:solidFill>
            </a:endParaRPr>
          </a:p>
        </p:txBody>
      </p:sp>
    </p:spTree>
    <p:extLst>
      <p:ext uri="{BB962C8B-B14F-4D97-AF65-F5344CB8AC3E}">
        <p14:creationId xmlns:p14="http://schemas.microsoft.com/office/powerpoint/2010/main" val="35158095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9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0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3248</TotalTime>
  <Words>2200</Words>
  <Application>Microsoft Office PowerPoint</Application>
  <PresentationFormat>On-screen Show (4:3)</PresentationFormat>
  <Paragraphs>838</Paragraphs>
  <Slides>50</Slides>
  <Notes>6</Notes>
  <HiddenSlides>3</HiddenSlides>
  <MMClips>0</MMClips>
  <ScaleCrop>false</ScaleCrop>
  <HeadingPairs>
    <vt:vector size="4" baseType="variant">
      <vt:variant>
        <vt:lpstr>Theme</vt:lpstr>
      </vt:variant>
      <vt:variant>
        <vt:i4>21</vt:i4>
      </vt:variant>
      <vt:variant>
        <vt:lpstr>Slide Titles</vt:lpstr>
      </vt:variant>
      <vt:variant>
        <vt:i4>50</vt:i4>
      </vt:variant>
    </vt:vector>
  </HeadingPairs>
  <TitlesOfParts>
    <vt:vector size="71" baseType="lpstr">
      <vt:lpstr>Office Theme</vt:lpstr>
      <vt:lpstr>2_Office Theme</vt:lpstr>
      <vt:lpstr>5_Office Theme</vt:lpstr>
      <vt:lpstr>6_Office Theme</vt:lpstr>
      <vt:lpstr>1_Expedition</vt:lpstr>
      <vt:lpstr>8_Office Theme</vt:lpstr>
      <vt:lpstr>9_Office Theme</vt:lpstr>
      <vt:lpstr>11_Office Theme</vt:lpstr>
      <vt:lpstr>1_Office Theme</vt:lpstr>
      <vt:lpstr>Expedition</vt:lpstr>
      <vt:lpstr>2_Expedition</vt:lpstr>
      <vt:lpstr>3_Expedition</vt:lpstr>
      <vt:lpstr>7_Office Theme</vt:lpstr>
      <vt:lpstr>6_Expedition</vt:lpstr>
      <vt:lpstr>4_Expedition</vt:lpstr>
      <vt:lpstr>5_Expedition</vt:lpstr>
      <vt:lpstr>7_Expedition</vt:lpstr>
      <vt:lpstr>8_Expedition</vt:lpstr>
      <vt:lpstr>9_Expedition</vt:lpstr>
      <vt:lpstr>10_Expedition</vt:lpstr>
      <vt:lpstr>4_Office Theme</vt:lpstr>
      <vt:lpstr>PowerPoint Presentation</vt:lpstr>
      <vt:lpstr>Kings of United &amp; Divided Kingdom</vt:lpstr>
      <vt:lpstr>PowerPoint Presentation</vt:lpstr>
      <vt:lpstr>PowerPoint Presentation</vt:lpstr>
      <vt:lpstr>The Role of the Prophets </vt:lpstr>
      <vt:lpstr>God’s Test for a Prophet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#14 Manasseh Card</vt:lpstr>
      <vt:lpstr>PowerPoint Presentation</vt:lpstr>
      <vt:lpstr>Manasseh’s Reign according to the despicable practices II Kgs 21</vt:lpstr>
      <vt:lpstr>PowerPoint Presentation</vt:lpstr>
      <vt:lpstr>Jehovah Takes Action</vt:lpstr>
      <vt:lpstr>Jehovah Takes Action</vt:lpstr>
      <vt:lpstr>Jehovah Takes Action</vt:lpstr>
      <vt:lpstr>Assyrian King Blinding &amp; Hooking</vt:lpstr>
      <vt:lpstr>Manasseh Learns His Lesson II Chr 33</vt:lpstr>
      <vt:lpstr>Manasseh Changes II Chr 33</vt:lpstr>
      <vt:lpstr>Time Line – Judah Alone</vt:lpstr>
      <vt:lpstr>#15 Amon Card</vt:lpstr>
      <vt:lpstr>#16 Josiah Card</vt:lpstr>
      <vt:lpstr>PowerPoint Presentation</vt:lpstr>
      <vt:lpstr>PowerPoint Presentation</vt:lpstr>
      <vt:lpstr>Comparing Offerings</vt:lpstr>
      <vt:lpstr>Josiah’s Early Reform – II Chr 34:3,8</vt:lpstr>
      <vt:lpstr>Josiah’s breaks altars in Israel </vt:lpstr>
      <vt:lpstr>Josiah Hears the Law – II Chr 34:19 &amp; 21</vt:lpstr>
      <vt:lpstr>Josiah’s Reaction</vt:lpstr>
      <vt:lpstr>Death of Josiah</vt:lpstr>
      <vt:lpstr>PowerPoint Presentation</vt:lpstr>
      <vt:lpstr>Kings of Judah Before Fall of Israel Basic Info</vt:lpstr>
      <vt:lpstr>Kings of Judah Before Fall of Israel Basic Info</vt:lpstr>
      <vt:lpstr>Kings of Judah Before Fall of Israel Basic Info</vt:lpstr>
      <vt:lpstr>Outline for Zephaniah</vt:lpstr>
      <vt:lpstr>Zephaniah Message – Zeph 1:2-3</vt:lpstr>
      <vt:lpstr>Zephaniah Message – Zeph 1:2-3</vt:lpstr>
      <vt:lpstr>Zephaniah Message – Zeph 3:6-7</vt:lpstr>
      <vt:lpstr>Zephaniah Message – Zeph 2:1-3</vt:lpstr>
      <vt:lpstr>PowerPoint Presentation</vt:lpstr>
      <vt:lpstr>Habakkuk’s Complaint</vt:lpstr>
      <vt:lpstr>Lord’s Answer</vt:lpstr>
      <vt:lpstr>Habakkuk’s 2nd Complaint</vt:lpstr>
      <vt:lpstr>Lord’s Answer</vt:lpstr>
      <vt:lpstr>Woes</vt:lpstr>
      <vt:lpstr>Habakkuk’s Prayer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Danny Haynes</dc:creator>
  <cp:lastModifiedBy>Danny Haynes</cp:lastModifiedBy>
  <cp:revision>70</cp:revision>
  <dcterms:created xsi:type="dcterms:W3CDTF">2018-09-05T14:20:18Z</dcterms:created>
  <dcterms:modified xsi:type="dcterms:W3CDTF">2018-10-07T11:25:54Z</dcterms:modified>
</cp:coreProperties>
</file>