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7" r:id="rId1"/>
  </p:sldMasterIdLst>
  <p:notesMasterIdLst>
    <p:notesMasterId r:id="rId29"/>
  </p:notesMasterIdLst>
  <p:sldIdLst>
    <p:sldId id="256" r:id="rId2"/>
    <p:sldId id="265" r:id="rId3"/>
    <p:sldId id="273" r:id="rId4"/>
    <p:sldId id="299" r:id="rId5"/>
    <p:sldId id="323" r:id="rId6"/>
    <p:sldId id="303" r:id="rId7"/>
    <p:sldId id="304" r:id="rId8"/>
    <p:sldId id="305" r:id="rId9"/>
    <p:sldId id="306" r:id="rId10"/>
    <p:sldId id="307" r:id="rId11"/>
    <p:sldId id="308" r:id="rId12"/>
    <p:sldId id="290" r:id="rId13"/>
    <p:sldId id="291" r:id="rId14"/>
    <p:sldId id="300" r:id="rId15"/>
    <p:sldId id="309" r:id="rId16"/>
    <p:sldId id="310" r:id="rId17"/>
    <p:sldId id="311" r:id="rId18"/>
    <p:sldId id="313" r:id="rId19"/>
    <p:sldId id="314" r:id="rId20"/>
    <p:sldId id="321" r:id="rId21"/>
    <p:sldId id="320" r:id="rId22"/>
    <p:sldId id="318" r:id="rId23"/>
    <p:sldId id="319" r:id="rId24"/>
    <p:sldId id="301" r:id="rId25"/>
    <p:sldId id="302" r:id="rId26"/>
    <p:sldId id="322" r:id="rId27"/>
    <p:sldId id="317" r:id="rId28"/>
  </p:sldIdLst>
  <p:sldSz cx="9144000" cy="5143500" type="screen16x9"/>
  <p:notesSz cx="6858000" cy="9144000"/>
  <p:defaultTextStyle>
    <a:defPPr>
      <a:defRPr lang="en-US"/>
    </a:defPPr>
    <a:lvl1pPr marL="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526" autoAdjust="0"/>
    <p:restoredTop sz="94660"/>
  </p:normalViewPr>
  <p:slideViewPr>
    <p:cSldViewPr snapToGrid="0">
      <p:cViewPr varScale="1">
        <p:scale>
          <a:sx n="50" d="100"/>
          <a:sy n="50" d="100"/>
        </p:scale>
        <p:origin x="-84" y="-7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951CEA-17C0-4C7E-8468-2DB19A4AB5BF}" type="datetimeFigureOut">
              <a:rPr lang="en-US"/>
              <a:pPr/>
              <a:t>10/28/2018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05C3A2-0322-42B6-BC5D-7638A3A53AC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8930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5C3A2-0322-42B6-BC5D-7638A3A53ACC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04916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5C3A2-0322-42B6-BC5D-7638A3A53ACC}" type="slidenum">
              <a:rPr lang="en-US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0491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216" y="1085850"/>
            <a:ext cx="6619244" cy="2497186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216" y="3583035"/>
            <a:ext cx="6619244" cy="646065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pPr/>
              <a:t>10/28/2018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80326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7" y="3600440"/>
            <a:ext cx="6619243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216" y="514350"/>
            <a:ext cx="6619244" cy="27305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7" y="4025494"/>
            <a:ext cx="6619242" cy="370284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10/28/2018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84786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1085850"/>
            <a:ext cx="6619244" cy="14859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2743200"/>
            <a:ext cx="6619244" cy="1771650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10/28/2018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822136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1" y="1085850"/>
            <a:ext cx="5999486" cy="1742531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47800" y="2828380"/>
            <a:ext cx="5459737" cy="256631"/>
          </a:xfrm>
        </p:spPr>
        <p:txBody>
          <a:bodyPr anchor="t">
            <a:normAutofit/>
          </a:bodyPr>
          <a:lstStyle>
            <a:lvl1pPr marL="0" indent="0">
              <a:buNone/>
              <a:defRPr lang="en-US" sz="11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3262993"/>
            <a:ext cx="6619244" cy="1257300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10/28/2018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3721" y="728440"/>
            <a:ext cx="601434" cy="194668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7868" y="1960340"/>
            <a:ext cx="601434" cy="194668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4051209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2343151"/>
            <a:ext cx="6619245" cy="1239885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3583036"/>
            <a:ext cx="6619244" cy="645300"/>
          </a:xfrm>
        </p:spPr>
        <p:txBody>
          <a:bodyPr anchor="t"/>
          <a:lstStyle>
            <a:lvl1pPr marL="0" indent="0" algn="l">
              <a:buNone/>
              <a:defRPr sz="1500" cap="none">
                <a:solidFill>
                  <a:schemeClr val="accent1"/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10/28/2018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465289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710" y="1485900"/>
            <a:ext cx="2210150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347" y="2000250"/>
            <a:ext cx="2195513" cy="2692004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2745" y="1485900"/>
            <a:ext cx="2202181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4829" y="2000250"/>
            <a:ext cx="2210096" cy="2692004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3525" y="1485900"/>
            <a:ext cx="2199085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3525" y="2000250"/>
            <a:ext cx="2199085" cy="2692004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4607" y="1600200"/>
            <a:ext cx="0" cy="29718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1670" y="1600200"/>
            <a:ext cx="0" cy="297516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pPr/>
              <a:t>10/28/2018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8911253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347" y="3188212"/>
            <a:ext cx="2205038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347" y="1657350"/>
            <a:ext cx="2205038" cy="1143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347" y="3620409"/>
            <a:ext cx="2205038" cy="494392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032" y="3188212"/>
            <a:ext cx="219789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031" y="1657350"/>
            <a:ext cx="2197894" cy="1143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016" y="3620408"/>
            <a:ext cx="2200805" cy="494392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3525" y="3188212"/>
            <a:ext cx="2199085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3525" y="1657350"/>
            <a:ext cx="2199085" cy="1143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3432" y="3620406"/>
            <a:ext cx="2201998" cy="494392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4607" y="1600200"/>
            <a:ext cx="0" cy="29718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1670" y="1600200"/>
            <a:ext cx="0" cy="297516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pPr/>
              <a:t>10/28/2018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04303967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10/28/2018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249619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8159" y="322660"/>
            <a:ext cx="1314451" cy="4369594"/>
          </a:xfrm>
        </p:spPr>
        <p:txBody>
          <a:bodyPr vert="eaVert" anchor="b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348" y="665561"/>
            <a:ext cx="5567362" cy="4026693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10/28/2018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94652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10/28/2018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42013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7" y="2146300"/>
            <a:ext cx="6619243" cy="1436735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3583036"/>
            <a:ext cx="6619244" cy="645300"/>
          </a:xfrm>
        </p:spPr>
        <p:txBody>
          <a:bodyPr anchor="t"/>
          <a:lstStyle>
            <a:lvl1pPr marL="0" indent="0" algn="l">
              <a:buNone/>
              <a:defRPr sz="1500" cap="all">
                <a:solidFill>
                  <a:schemeClr val="accent1"/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10/28/2018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19466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485" y="1545432"/>
            <a:ext cx="3297254" cy="3146822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0870" y="1542069"/>
            <a:ext cx="3297256" cy="315018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10/28/2018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26117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485" y="1428750"/>
            <a:ext cx="329725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485" y="1885950"/>
            <a:ext cx="3297254" cy="280630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0872" y="1428750"/>
            <a:ext cx="329725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0872" y="1885950"/>
            <a:ext cx="3297254" cy="280630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10/28/2018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93601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10/28/2018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54349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10/28/2018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16998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1085850"/>
            <a:ext cx="2550798" cy="1085850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8462" y="1085850"/>
            <a:ext cx="3896998" cy="3429000"/>
          </a:xfrm>
        </p:spPr>
        <p:txBody>
          <a:bodyPr anchor="ctr">
            <a:normAutofit/>
          </a:bodyPr>
          <a:lstStyle>
            <a:lvl1pPr>
              <a:defRPr sz="15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2346961"/>
            <a:ext cx="2550797" cy="2171699"/>
          </a:xfr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10/28/2018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82457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430" y="1390644"/>
            <a:ext cx="3819680" cy="1181106"/>
          </a:xfrm>
        </p:spPr>
        <p:txBody>
          <a:bodyPr anchor="b">
            <a:normAutofit/>
          </a:bodyPr>
          <a:lstStyle>
            <a:lvl1pPr algn="l">
              <a:defRPr sz="27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2160" y="857250"/>
            <a:ext cx="2400300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2743200"/>
            <a:ext cx="3813734" cy="1028700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10/28/2018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62025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13"/>
          <a:stretch/>
        </p:blipFill>
        <p:spPr>
          <a:xfrm>
            <a:off x="0" y="2002264"/>
            <a:ext cx="3027759" cy="314123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640"/>
          <a:stretch/>
        </p:blipFill>
        <p:spPr>
          <a:xfrm>
            <a:off x="0" y="2169261"/>
            <a:ext cx="1141809" cy="1774090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6456759" y="1257300"/>
            <a:ext cx="2114550" cy="211455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8813"/>
          <a:stretch/>
        </p:blipFill>
        <p:spPr>
          <a:xfrm>
            <a:off x="5999560" y="1"/>
            <a:ext cx="1202540" cy="85605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3320"/>
          <a:stretch/>
        </p:blipFill>
        <p:spPr>
          <a:xfrm>
            <a:off x="6456759" y="4572000"/>
            <a:ext cx="745301" cy="5715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584" y="339538"/>
            <a:ext cx="7053542" cy="1050398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484" y="1539689"/>
            <a:ext cx="6709906" cy="3146611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616730" y="1343026"/>
            <a:ext cx="742949" cy="228599"/>
          </a:xfrm>
          <a:prstGeom prst="rect">
            <a:avLst/>
          </a:prstGeom>
        </p:spPr>
        <p:txBody>
          <a:bodyPr vert="horz" lIns="68580" tIns="34290" rIns="68580" bIns="34290" rtlCol="0" anchor="t"/>
          <a:lstStyle>
            <a:lvl1pPr algn="l">
              <a:defRPr sz="8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pPr/>
              <a:t>10/28/2018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713680" y="2418973"/>
            <a:ext cx="2894846" cy="228601"/>
          </a:xfrm>
          <a:prstGeom prst="rect">
            <a:avLst/>
          </a:prstGeom>
        </p:spPr>
        <p:txBody>
          <a:bodyPr vert="horz" lIns="68580" tIns="34290" rIns="68580" bIns="34290" rtlCol="0" anchor="b"/>
          <a:lstStyle>
            <a:lvl1pPr algn="l">
              <a:defRPr sz="8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4406" y="221797"/>
            <a:ext cx="628649" cy="575765"/>
          </a:xfrm>
          <a:prstGeom prst="rect">
            <a:avLst/>
          </a:prstGeom>
        </p:spPr>
        <p:txBody>
          <a:bodyPr vert="horz" lIns="68580" tIns="34290" rIns="68580" bIns="34290" rtlCol="0" anchor="b"/>
          <a:lstStyle>
            <a:lvl1pPr algn="ctr">
              <a:defRPr sz="21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441496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hf sldNum="0" hdr="0" ftr="0" dt="0"/>
  <p:txStyles>
    <p:titleStyle>
      <a:lvl1pPr algn="l" defTabSz="342900" rtl="0" eaLnBrk="1" latinLnBrk="0" hangingPunct="1">
        <a:spcBef>
          <a:spcPct val="0"/>
        </a:spcBef>
        <a:buNone/>
        <a:defRPr sz="3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5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4477" y="1085850"/>
            <a:ext cx="8025319" cy="2497186"/>
          </a:xfrm>
        </p:spPr>
        <p:txBody>
          <a:bodyPr/>
          <a:lstStyle/>
          <a:p>
            <a:r>
              <a:rPr lang="en-US" sz="6000" dirty="0" smtClean="0"/>
              <a:t>2 Samuel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3099" y="3583036"/>
            <a:ext cx="7928058" cy="84305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“you save the humble, But your eyes are on the haughty” (22:28)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22997343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553" y="136187"/>
            <a:ext cx="8745165" cy="473737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1</a:t>
            </a:r>
            <a:r>
              <a:rPr lang="en-CA" sz="1400" dirty="0" smtClean="0"/>
              <a:t>“My heart rejoices in </a:t>
            </a:r>
            <a:r>
              <a:rPr lang="en-CA" sz="1400" b="1" dirty="0" smtClean="0">
                <a:solidFill>
                  <a:srgbClr val="FFFF00"/>
                </a:solidFill>
              </a:rPr>
              <a:t>the Lord</a:t>
            </a:r>
            <a:r>
              <a:rPr lang="en-CA" sz="1400" dirty="0" smtClean="0"/>
              <a:t>; My horn is exalted in </a:t>
            </a:r>
            <a:r>
              <a:rPr lang="en-CA" sz="1400" b="1" dirty="0" smtClean="0">
                <a:solidFill>
                  <a:srgbClr val="FFFF00"/>
                </a:solidFill>
              </a:rPr>
              <a:t>the Lord</a:t>
            </a:r>
            <a:r>
              <a:rPr lang="en-CA" sz="1400" dirty="0" smtClean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I smile at my </a:t>
            </a:r>
            <a:r>
              <a:rPr lang="en-CA" sz="1400" b="1" dirty="0" smtClean="0">
                <a:solidFill>
                  <a:srgbClr val="FFC000"/>
                </a:solidFill>
              </a:rPr>
              <a:t>enemies</a:t>
            </a:r>
            <a:r>
              <a:rPr lang="en-CA" sz="1400" dirty="0" smtClean="0"/>
              <a:t>, Because I rejoice in </a:t>
            </a:r>
            <a:r>
              <a:rPr lang="en-CA" sz="1400" b="1" dirty="0" smtClean="0">
                <a:solidFill>
                  <a:srgbClr val="FFFF00"/>
                </a:solidFill>
              </a:rPr>
              <a:t>Your</a:t>
            </a:r>
            <a:r>
              <a:rPr lang="en-CA" sz="1400" dirty="0" smtClean="0"/>
              <a:t> </a:t>
            </a:r>
            <a:r>
              <a:rPr lang="en-CA" sz="1400" b="1" dirty="0" smtClean="0">
                <a:solidFill>
                  <a:srgbClr val="FFC000"/>
                </a:solidFill>
              </a:rPr>
              <a:t>salvation</a:t>
            </a:r>
            <a:r>
              <a:rPr lang="en-CA" sz="1400" dirty="0" smtClean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2</a:t>
            </a:r>
            <a:r>
              <a:rPr lang="en-CA" sz="1400" dirty="0" smtClean="0"/>
              <a:t>  No one is holy like </a:t>
            </a:r>
            <a:r>
              <a:rPr lang="en-CA" sz="1400" b="1" dirty="0" smtClean="0">
                <a:solidFill>
                  <a:srgbClr val="FFFF00"/>
                </a:solidFill>
              </a:rPr>
              <a:t>the Lord</a:t>
            </a:r>
            <a:r>
              <a:rPr lang="en-CA" sz="1400" dirty="0" smtClean="0"/>
              <a:t>,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For there is none besides </a:t>
            </a:r>
            <a:r>
              <a:rPr lang="en-CA" sz="1400" b="1" dirty="0" smtClean="0">
                <a:solidFill>
                  <a:srgbClr val="FFFF00"/>
                </a:solidFill>
              </a:rPr>
              <a:t>You</a:t>
            </a:r>
            <a:r>
              <a:rPr lang="en-CA" sz="1400" dirty="0" smtClean="0"/>
              <a:t>, Nor is there any rock like our </a:t>
            </a:r>
            <a:r>
              <a:rPr lang="en-CA" sz="1400" b="1" dirty="0" smtClean="0">
                <a:solidFill>
                  <a:srgbClr val="FFFF00"/>
                </a:solidFill>
              </a:rPr>
              <a:t>God</a:t>
            </a:r>
            <a:r>
              <a:rPr lang="en-CA" sz="1400" dirty="0" smtClean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3</a:t>
            </a:r>
            <a:r>
              <a:rPr lang="en-CA" sz="1400" dirty="0" smtClean="0"/>
              <a:t>  Talk no more so very proudly; Let no arrogance come from your mouth,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For </a:t>
            </a:r>
            <a:r>
              <a:rPr lang="en-CA" sz="1400" b="1" dirty="0" smtClean="0">
                <a:solidFill>
                  <a:srgbClr val="FFFF00"/>
                </a:solidFill>
              </a:rPr>
              <a:t>the Lord</a:t>
            </a:r>
            <a:r>
              <a:rPr lang="en-CA" sz="1400" dirty="0" smtClean="0"/>
              <a:t> is the God of knowledge; And by </a:t>
            </a:r>
            <a:r>
              <a:rPr lang="en-CA" sz="1400" b="1" dirty="0" smtClean="0">
                <a:solidFill>
                  <a:srgbClr val="FFFF00"/>
                </a:solidFill>
              </a:rPr>
              <a:t>Him</a:t>
            </a:r>
            <a:r>
              <a:rPr lang="en-CA" sz="1400" dirty="0" smtClean="0"/>
              <a:t> actions are weighed.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4</a:t>
            </a:r>
            <a:r>
              <a:rPr lang="en-CA" sz="1400" dirty="0" smtClean="0"/>
              <a:t>  </a:t>
            </a:r>
            <a:r>
              <a:rPr lang="en-CA" sz="1400" b="1" dirty="0" smtClean="0">
                <a:solidFill>
                  <a:srgbClr val="FFC000"/>
                </a:solidFill>
              </a:rPr>
              <a:t>The bows of the mighty men are broken, and those who stumbled are girded with strength</a:t>
            </a:r>
            <a:r>
              <a:rPr lang="en-CA" sz="1400" dirty="0" smtClean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5</a:t>
            </a:r>
            <a:r>
              <a:rPr lang="en-CA" sz="1400" dirty="0" smtClean="0"/>
              <a:t>  Those who were full have hired themselves out for bread, and the hungry have ceased to hunger.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Even the barren has borne seven, and she who has many children has become feeble.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6</a:t>
            </a:r>
            <a:r>
              <a:rPr lang="en-CA" sz="1400" dirty="0" smtClean="0"/>
              <a:t>  </a:t>
            </a:r>
            <a:r>
              <a:rPr lang="en-CA" sz="1400" b="1" dirty="0" smtClean="0">
                <a:solidFill>
                  <a:srgbClr val="FFFF00"/>
                </a:solidFill>
              </a:rPr>
              <a:t>The Lord</a:t>
            </a:r>
            <a:r>
              <a:rPr lang="en-CA" sz="1400" dirty="0" smtClean="0"/>
              <a:t> kills and makes alive; </a:t>
            </a:r>
            <a:r>
              <a:rPr lang="en-CA" sz="1400" b="1" dirty="0" smtClean="0">
                <a:solidFill>
                  <a:srgbClr val="FFFF00"/>
                </a:solidFill>
              </a:rPr>
              <a:t>He</a:t>
            </a:r>
            <a:r>
              <a:rPr lang="en-CA" sz="1400" dirty="0" smtClean="0"/>
              <a:t> brings down to the grave and brings up.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7</a:t>
            </a:r>
            <a:r>
              <a:rPr lang="en-CA" sz="1400" dirty="0" smtClean="0"/>
              <a:t>  </a:t>
            </a:r>
            <a:r>
              <a:rPr lang="en-CA" sz="1400" b="1" dirty="0" smtClean="0">
                <a:solidFill>
                  <a:srgbClr val="FFFF00"/>
                </a:solidFill>
              </a:rPr>
              <a:t>The Lord</a:t>
            </a:r>
            <a:r>
              <a:rPr lang="en-CA" sz="1400" dirty="0" smtClean="0"/>
              <a:t> makes poor and makes rich; </a:t>
            </a:r>
            <a:r>
              <a:rPr lang="en-CA" sz="1400" b="1" dirty="0" smtClean="0">
                <a:solidFill>
                  <a:srgbClr val="FFFF00"/>
                </a:solidFill>
              </a:rPr>
              <a:t>He</a:t>
            </a:r>
            <a:r>
              <a:rPr lang="en-CA" sz="1400" dirty="0" smtClean="0"/>
              <a:t> brings low and lifts up.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8</a:t>
            </a:r>
            <a:r>
              <a:rPr lang="en-CA" sz="1400" dirty="0" smtClean="0"/>
              <a:t>  </a:t>
            </a:r>
            <a:r>
              <a:rPr lang="en-CA" sz="1400" b="1" dirty="0" smtClean="0">
                <a:solidFill>
                  <a:srgbClr val="FFFF00"/>
                </a:solidFill>
              </a:rPr>
              <a:t>He</a:t>
            </a:r>
            <a:r>
              <a:rPr lang="en-CA" sz="1400" dirty="0" smtClean="0"/>
              <a:t> raises the poor from the dust and lifts the beggar from the ash heap,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To set them among princes and make them inherit the throne of glory.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For the pillars of the earth are the </a:t>
            </a:r>
            <a:r>
              <a:rPr lang="en-CA" sz="1400" b="1" dirty="0" smtClean="0">
                <a:solidFill>
                  <a:srgbClr val="FFFF00"/>
                </a:solidFill>
              </a:rPr>
              <a:t>Lord’s</a:t>
            </a:r>
            <a:r>
              <a:rPr lang="en-CA" sz="1400" dirty="0" smtClean="0"/>
              <a:t>, and </a:t>
            </a:r>
            <a:r>
              <a:rPr lang="en-CA" sz="1400" b="1" dirty="0" smtClean="0">
                <a:solidFill>
                  <a:srgbClr val="FFFF00"/>
                </a:solidFill>
              </a:rPr>
              <a:t>He</a:t>
            </a:r>
            <a:r>
              <a:rPr lang="en-CA" sz="1400" dirty="0" smtClean="0"/>
              <a:t> has set the world upon them.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9</a:t>
            </a:r>
            <a:r>
              <a:rPr lang="en-CA" sz="1400" dirty="0" smtClean="0"/>
              <a:t>  </a:t>
            </a:r>
            <a:r>
              <a:rPr lang="en-CA" sz="1400" b="1" dirty="0" smtClean="0">
                <a:solidFill>
                  <a:srgbClr val="FFFF00"/>
                </a:solidFill>
              </a:rPr>
              <a:t>He</a:t>
            </a:r>
            <a:r>
              <a:rPr lang="en-CA" sz="1400" dirty="0" smtClean="0"/>
              <a:t> will guard the feet of His saints, but the wicked shall be silent in darkness.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For by strength no man shall prevail.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10</a:t>
            </a:r>
            <a:r>
              <a:rPr lang="en-CA" sz="1400" dirty="0" smtClean="0"/>
              <a:t> The adversaries of </a:t>
            </a:r>
            <a:r>
              <a:rPr lang="en-CA" sz="1400" b="1" dirty="0" smtClean="0">
                <a:solidFill>
                  <a:srgbClr val="FFFF00"/>
                </a:solidFill>
              </a:rPr>
              <a:t>the Lord</a:t>
            </a:r>
            <a:r>
              <a:rPr lang="en-CA" sz="1400" dirty="0" smtClean="0"/>
              <a:t> shall be broken in pieces;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From heaven </a:t>
            </a:r>
            <a:r>
              <a:rPr lang="en-CA" sz="1400" b="1" dirty="0" smtClean="0">
                <a:solidFill>
                  <a:srgbClr val="FFFF00"/>
                </a:solidFill>
              </a:rPr>
              <a:t>He</a:t>
            </a:r>
            <a:r>
              <a:rPr lang="en-CA" sz="1400" dirty="0" smtClean="0"/>
              <a:t> will thunder against them. </a:t>
            </a:r>
            <a:r>
              <a:rPr lang="en-CA" sz="1400" b="1" dirty="0" smtClean="0">
                <a:solidFill>
                  <a:srgbClr val="FFFF00"/>
                </a:solidFill>
              </a:rPr>
              <a:t>The Lord</a:t>
            </a:r>
            <a:r>
              <a:rPr lang="en-CA" sz="1400" dirty="0" smtClean="0"/>
              <a:t> will judge the ends of the earth.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</a:t>
            </a:r>
            <a:r>
              <a:rPr lang="en-CA" sz="1400" b="1" dirty="0" smtClean="0">
                <a:solidFill>
                  <a:srgbClr val="FFFF00"/>
                </a:solidFill>
              </a:rPr>
              <a:t>He</a:t>
            </a:r>
            <a:r>
              <a:rPr lang="en-CA" sz="1400" dirty="0" smtClean="0"/>
              <a:t> will give strength to </a:t>
            </a:r>
            <a:r>
              <a:rPr lang="en-CA" sz="1400" b="1" dirty="0" smtClean="0">
                <a:solidFill>
                  <a:srgbClr val="FFFF00"/>
                </a:solidFill>
              </a:rPr>
              <a:t>His</a:t>
            </a:r>
            <a:r>
              <a:rPr lang="en-CA" sz="1400" dirty="0" smtClean="0"/>
              <a:t> king, and exalt the horn of </a:t>
            </a:r>
            <a:r>
              <a:rPr lang="en-CA" sz="1400" b="1" dirty="0" smtClean="0">
                <a:solidFill>
                  <a:srgbClr val="FFFF00"/>
                </a:solidFill>
              </a:rPr>
              <a:t>His</a:t>
            </a:r>
            <a:r>
              <a:rPr lang="en-CA" sz="1400" dirty="0" smtClean="0"/>
              <a:t> anointed.”</a:t>
            </a:r>
            <a:endParaRPr lang="en-CA" sz="1400" dirty="0"/>
          </a:p>
        </p:txBody>
      </p:sp>
      <p:sp>
        <p:nvSpPr>
          <p:cNvPr id="6" name="Rounded Rectangle 5"/>
          <p:cNvSpPr/>
          <p:nvPr/>
        </p:nvSpPr>
        <p:spPr>
          <a:xfrm>
            <a:off x="148630" y="3763927"/>
            <a:ext cx="8754894" cy="999460"/>
          </a:xfrm>
          <a:prstGeom prst="roundRect">
            <a:avLst/>
          </a:prstGeom>
          <a:noFill/>
          <a:ln w="254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553" y="136187"/>
            <a:ext cx="8745165" cy="473737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1“My heart rejoices in the Lord; My horn is exalted in the Lord.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I smile at my enemies, Because I rejoice in Your salvation.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2  No one is holy like the Lord,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For there is none besides You, Nor is there any rock like our God.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3  Talk no more so very proudly; Let no arrogance come from your mouth,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For the Lord is the God of knowledge; And by Him actions are weighed.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4  The bows of the mighty men are broken, and those who stumbled are girded with strength.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5  Those who were full have hired themselves out for bread, and the hungry have ceased to hunger.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Even the barren has borne seven, and she who has many children has become feeble.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6  The Lord kills and makes alive; He brings down to the grave and brings up.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7  The Lord makes poor and makes rich; He brings low and lifts up.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8  He raises the poor from the dust and lifts the beggar from the ash heap,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To set them among princes and make them inherit the throne of glory.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For the pillars of the earth are the Lord’s, and He has set the world upon them.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9  He will guard the feet of His saints, but the wicked shall be silent in darkness.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For by strength no man shall prevail.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10 The adversaries of the Lord shall be broken in pieces;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From heaven He will thunder against them. The Lord will judge the ends of the earth.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</a:t>
            </a:r>
            <a:r>
              <a:rPr lang="en-CA" sz="1400" b="1" dirty="0" smtClean="0">
                <a:solidFill>
                  <a:srgbClr val="FFFF00"/>
                </a:solidFill>
              </a:rPr>
              <a:t>He will give strength to His king, and exalt the horn of His anointed.”</a:t>
            </a:r>
            <a:endParaRPr lang="en-CA" sz="1400" b="1" dirty="0">
              <a:solidFill>
                <a:srgbClr val="FFFF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14669" y="4774018"/>
            <a:ext cx="6156251" cy="305683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7" y="2146300"/>
            <a:ext cx="6984004" cy="1436735"/>
          </a:xfrm>
        </p:spPr>
        <p:txBody>
          <a:bodyPr/>
          <a:lstStyle/>
          <a:p>
            <a:r>
              <a:rPr lang="en-CA" b="1" i="1" dirty="0" smtClean="0">
                <a:solidFill>
                  <a:srgbClr val="FFFF00"/>
                </a:solidFill>
              </a:rPr>
              <a:t>“He will give strength to His king,</a:t>
            </a:r>
            <a:br>
              <a:rPr lang="en-CA" b="1" i="1" dirty="0" smtClean="0">
                <a:solidFill>
                  <a:srgbClr val="FFFF00"/>
                </a:solidFill>
              </a:rPr>
            </a:br>
            <a:r>
              <a:rPr lang="en-CA" b="1" i="1" dirty="0" smtClean="0">
                <a:solidFill>
                  <a:srgbClr val="FFFF00"/>
                </a:solidFill>
              </a:rPr>
              <a:t>  and exalt the horn of His anointed.”</a:t>
            </a:r>
            <a:endParaRPr lang="en-CA" b="1" i="1" dirty="0">
              <a:solidFill>
                <a:srgbClr val="FFFF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3647872"/>
            <a:ext cx="6857546" cy="580464"/>
          </a:xfrm>
        </p:spPr>
        <p:txBody>
          <a:bodyPr>
            <a:normAutofit fontScale="92500" lnSpcReduction="10000"/>
          </a:bodyPr>
          <a:lstStyle/>
          <a:p>
            <a:r>
              <a:rPr lang="en-CA" dirty="0" smtClean="0"/>
              <a:t>BUT THERE WAS NO KING At this time.</a:t>
            </a:r>
          </a:p>
          <a:p>
            <a:r>
              <a:rPr lang="en-CA" dirty="0" smtClean="0"/>
              <a:t>What did </a:t>
            </a:r>
            <a:r>
              <a:rPr lang="en-CA" dirty="0" err="1" smtClean="0"/>
              <a:t>hannah</a:t>
            </a:r>
            <a:r>
              <a:rPr lang="en-CA" dirty="0" smtClean="0"/>
              <a:t> mean?</a:t>
            </a:r>
            <a:endParaRPr lang="en-C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760" y="125522"/>
            <a:ext cx="7053542" cy="526224"/>
          </a:xfrm>
        </p:spPr>
        <p:txBody>
          <a:bodyPr/>
          <a:lstStyle/>
          <a:p>
            <a:r>
              <a:rPr lang="en-CA" sz="2800" dirty="0" smtClean="0"/>
              <a:t>The Bookends of 1-2 Samuel</a:t>
            </a:r>
            <a:br>
              <a:rPr lang="en-CA" sz="2800" dirty="0" smtClean="0"/>
            </a:br>
            <a:r>
              <a:rPr lang="en-CA" sz="1500" dirty="0" smtClean="0"/>
              <a:t>Comparing Hannah’s Prayer with David’s Song</a:t>
            </a:r>
            <a:endParaRPr lang="en-CA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827088" y="997150"/>
          <a:ext cx="7499788" cy="39764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9894"/>
                <a:gridCol w="3749894"/>
              </a:tblGrid>
              <a:tr h="301836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Hannah’s Prayer (1</a:t>
                      </a:r>
                      <a:r>
                        <a:rPr lang="en-CA" baseline="0" dirty="0" smtClean="0"/>
                        <a:t> Samuel 2:1-10)</a:t>
                      </a:r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David’s Song (2 Samuel 22:1-51)</a:t>
                      </a:r>
                      <a:endParaRPr lang="en-CA" dirty="0"/>
                    </a:p>
                  </a:txBody>
                  <a:tcPr anchor="ctr"/>
                </a:tc>
              </a:tr>
              <a:tr h="496595">
                <a:tc>
                  <a:txBody>
                    <a:bodyPr/>
                    <a:lstStyle/>
                    <a:p>
                      <a:pPr algn="ctr"/>
                      <a:r>
                        <a:rPr lang="en-CA" sz="1100" i="1" dirty="0" smtClean="0"/>
                        <a:t>“My </a:t>
                      </a:r>
                      <a:r>
                        <a:rPr lang="en-CA" sz="1100" b="1" i="1" dirty="0" smtClean="0"/>
                        <a:t>horn</a:t>
                      </a:r>
                      <a:r>
                        <a:rPr lang="en-CA" sz="1100" b="0" i="1" baseline="0" dirty="0" smtClean="0"/>
                        <a:t> is exalted in the LORD. I smile at my </a:t>
                      </a:r>
                      <a:r>
                        <a:rPr lang="en-CA" sz="1100" b="1" i="1" baseline="0" dirty="0" smtClean="0"/>
                        <a:t>enemies</a:t>
                      </a:r>
                      <a:r>
                        <a:rPr lang="en-CA" sz="1100" b="0" i="1" baseline="0" dirty="0" smtClean="0"/>
                        <a:t>, because I rejoice in Your </a:t>
                      </a:r>
                      <a:r>
                        <a:rPr lang="en-CA" sz="1100" b="1" i="1" baseline="0" dirty="0" smtClean="0"/>
                        <a:t>salvation</a:t>
                      </a:r>
                      <a:r>
                        <a:rPr lang="en-CA" sz="1100" b="0" i="1" baseline="0" dirty="0" smtClean="0"/>
                        <a:t>.” </a:t>
                      </a:r>
                      <a:r>
                        <a:rPr lang="en-CA" sz="1100" b="0" i="0" baseline="0" dirty="0" smtClean="0"/>
                        <a:t>(v.1)</a:t>
                      </a:r>
                      <a:endParaRPr lang="en-CA" sz="11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i="1" dirty="0" smtClean="0"/>
                        <a:t>“</a:t>
                      </a:r>
                      <a:r>
                        <a:rPr lang="en-CA" sz="1100" i="1" baseline="0" dirty="0" smtClean="0"/>
                        <a:t>My shield and the </a:t>
                      </a:r>
                      <a:r>
                        <a:rPr lang="en-CA" sz="1100" b="1" i="1" baseline="0" dirty="0" smtClean="0"/>
                        <a:t>horn</a:t>
                      </a:r>
                      <a:r>
                        <a:rPr lang="en-CA" sz="1100" b="0" i="1" baseline="0" dirty="0" smtClean="0"/>
                        <a:t> of my </a:t>
                      </a:r>
                      <a:r>
                        <a:rPr lang="en-CA" sz="1100" b="1" i="1" baseline="0" dirty="0" smtClean="0"/>
                        <a:t>salvation</a:t>
                      </a:r>
                      <a:r>
                        <a:rPr lang="en-CA" sz="1100" b="0" i="1" baseline="0" dirty="0" smtClean="0"/>
                        <a:t> … so shall I be saved from my </a:t>
                      </a:r>
                      <a:r>
                        <a:rPr lang="en-CA" sz="1100" b="1" i="1" baseline="0" dirty="0" smtClean="0"/>
                        <a:t>enemies</a:t>
                      </a:r>
                      <a:r>
                        <a:rPr lang="en-CA" sz="1100" b="0" i="1" baseline="0" dirty="0" smtClean="0"/>
                        <a:t>.”</a:t>
                      </a:r>
                      <a:r>
                        <a:rPr lang="en-CA" sz="1100" b="0" i="0" baseline="0" dirty="0" smtClean="0"/>
                        <a:t> (v. 3-4)</a:t>
                      </a:r>
                      <a:endParaRPr lang="en-CA" sz="1100" i="1" dirty="0"/>
                    </a:p>
                  </a:txBody>
                  <a:tcPr anchor="ctr"/>
                </a:tc>
              </a:tr>
              <a:tr h="588579">
                <a:tc>
                  <a:txBody>
                    <a:bodyPr/>
                    <a:lstStyle/>
                    <a:p>
                      <a:pPr algn="ctr"/>
                      <a:r>
                        <a:rPr lang="en-CA" sz="1100" i="1" dirty="0" smtClean="0"/>
                        <a:t>“No one is holy like the LORD, for </a:t>
                      </a:r>
                      <a:r>
                        <a:rPr lang="en-CA" sz="1100" i="1" u="sng" dirty="0" smtClean="0"/>
                        <a:t>there is none besides You</a:t>
                      </a:r>
                      <a:r>
                        <a:rPr lang="en-CA" sz="1100" i="1" dirty="0" smtClean="0"/>
                        <a:t>, nor is there any</a:t>
                      </a:r>
                      <a:r>
                        <a:rPr lang="en-CA" sz="1100" i="1" baseline="0" dirty="0" smtClean="0"/>
                        <a:t> </a:t>
                      </a:r>
                      <a:r>
                        <a:rPr lang="en-CA" sz="1100" b="1" i="1" baseline="0" dirty="0" smtClean="0"/>
                        <a:t>rock </a:t>
                      </a:r>
                      <a:r>
                        <a:rPr lang="en-CA" sz="1100" b="0" i="1" baseline="0" dirty="0" smtClean="0"/>
                        <a:t>like our God.</a:t>
                      </a:r>
                      <a:r>
                        <a:rPr lang="en-CA" sz="1100" i="1" dirty="0" smtClean="0"/>
                        <a:t>”</a:t>
                      </a:r>
                      <a:r>
                        <a:rPr lang="en-CA" sz="1100" i="1" baseline="0" dirty="0" smtClean="0"/>
                        <a:t> </a:t>
                      </a:r>
                      <a:r>
                        <a:rPr lang="en-CA" sz="1100" i="0" baseline="0" dirty="0" smtClean="0"/>
                        <a:t>(v.2)</a:t>
                      </a:r>
                      <a:r>
                        <a:rPr lang="en-CA" sz="1100" i="1" dirty="0" smtClean="0"/>
                        <a:t> </a:t>
                      </a:r>
                      <a:endParaRPr lang="en-CA" sz="11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i="1" dirty="0" smtClean="0"/>
                        <a:t>“The Lord is my </a:t>
                      </a:r>
                      <a:r>
                        <a:rPr lang="en-CA" sz="1100" b="1" i="1" dirty="0" smtClean="0"/>
                        <a:t>rock</a:t>
                      </a:r>
                      <a:r>
                        <a:rPr lang="en-CA" sz="1100" b="0" i="1" dirty="0" smtClean="0"/>
                        <a:t>…” </a:t>
                      </a:r>
                      <a:r>
                        <a:rPr lang="en-CA" sz="1100" b="0" i="0" dirty="0" smtClean="0"/>
                        <a:t>(v.2)</a:t>
                      </a:r>
                    </a:p>
                    <a:p>
                      <a:pPr algn="ctr"/>
                      <a:r>
                        <a:rPr lang="en-CA" sz="1100" b="0" i="1" dirty="0" smtClean="0"/>
                        <a:t>“</a:t>
                      </a:r>
                      <a:r>
                        <a:rPr lang="en-CA" sz="1100" b="0" i="1" u="sng" dirty="0" smtClean="0"/>
                        <a:t>For</a:t>
                      </a:r>
                      <a:r>
                        <a:rPr lang="en-CA" sz="1100" b="0" i="1" u="sng" baseline="0" dirty="0" smtClean="0"/>
                        <a:t> who is God, except the LORD</a:t>
                      </a:r>
                      <a:r>
                        <a:rPr lang="en-CA" sz="1100" b="0" i="1" baseline="0" dirty="0" smtClean="0"/>
                        <a:t>? And who is a </a:t>
                      </a:r>
                      <a:r>
                        <a:rPr lang="en-CA" sz="1100" b="1" i="1" baseline="0" dirty="0" smtClean="0"/>
                        <a:t>rock</a:t>
                      </a:r>
                      <a:r>
                        <a:rPr lang="en-CA" sz="1100" b="0" i="1" baseline="0" dirty="0" smtClean="0"/>
                        <a:t>, except our God?” </a:t>
                      </a:r>
                      <a:r>
                        <a:rPr lang="en-CA" sz="1100" b="0" i="0" baseline="0" dirty="0" smtClean="0"/>
                        <a:t>(v. 32)  Also see v.47.</a:t>
                      </a:r>
                      <a:endParaRPr lang="en-CA" sz="1100" i="1" dirty="0"/>
                    </a:p>
                  </a:txBody>
                  <a:tcPr anchor="ctr"/>
                </a:tc>
              </a:tr>
              <a:tr h="588579">
                <a:tc>
                  <a:txBody>
                    <a:bodyPr/>
                    <a:lstStyle/>
                    <a:p>
                      <a:pPr algn="ctr"/>
                      <a:r>
                        <a:rPr lang="en-CA" sz="1100" i="0" dirty="0" smtClean="0"/>
                        <a:t>The LORD can</a:t>
                      </a:r>
                      <a:r>
                        <a:rPr lang="en-CA" sz="1100" i="0" baseline="0" dirty="0" smtClean="0"/>
                        <a:t> reverse the normal course of things to accomplish His purpose, </a:t>
                      </a:r>
                      <a:r>
                        <a:rPr lang="en-CA" sz="1100" i="0" dirty="0" smtClean="0"/>
                        <a:t>V.4-8</a:t>
                      </a:r>
                      <a:endParaRPr lang="en-CA" sz="11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i="1" dirty="0" smtClean="0"/>
                        <a:t>“by You</a:t>
                      </a:r>
                      <a:r>
                        <a:rPr lang="en-CA" sz="1100" i="1" baseline="0" dirty="0" smtClean="0"/>
                        <a:t> I can run against a troop…I can leap over a wall … my arms can bend a bow of bronze…”; “You have kept me as the head of nations.” </a:t>
                      </a:r>
                      <a:r>
                        <a:rPr lang="en-CA" sz="1100" i="0" baseline="0" dirty="0" smtClean="0"/>
                        <a:t>(vv.30,35,44)</a:t>
                      </a:r>
                      <a:endParaRPr lang="en-CA" sz="1100" i="1" dirty="0"/>
                    </a:p>
                  </a:txBody>
                  <a:tcPr anchor="ctr"/>
                </a:tc>
              </a:tr>
              <a:tr h="496595">
                <a:tc>
                  <a:txBody>
                    <a:bodyPr/>
                    <a:lstStyle/>
                    <a:p>
                      <a:pPr algn="ctr"/>
                      <a:r>
                        <a:rPr lang="en-CA" sz="1100" i="1" dirty="0" smtClean="0"/>
                        <a:t>“He will guard the feet of His </a:t>
                      </a:r>
                      <a:r>
                        <a:rPr lang="en-CA" sz="1100" b="1" i="1" dirty="0" smtClean="0"/>
                        <a:t>saints</a:t>
                      </a:r>
                      <a:r>
                        <a:rPr lang="en-CA" sz="1100" b="0" i="1" baseline="0" dirty="0" smtClean="0"/>
                        <a:t> …”</a:t>
                      </a:r>
                    </a:p>
                    <a:p>
                      <a:pPr algn="ctr"/>
                      <a:r>
                        <a:rPr lang="en-CA" sz="1100" b="0" i="0" baseline="0" dirty="0" smtClean="0"/>
                        <a:t>(</a:t>
                      </a:r>
                      <a:r>
                        <a:rPr lang="en-CA" sz="1100" b="0" i="0" baseline="0" dirty="0" err="1" smtClean="0"/>
                        <a:t>chasyid</a:t>
                      </a:r>
                      <a:r>
                        <a:rPr lang="en-CA" sz="1100" b="0" i="0" baseline="0" dirty="0" smtClean="0"/>
                        <a:t>, v.9)</a:t>
                      </a:r>
                      <a:endParaRPr lang="en-CA" sz="11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i="1" dirty="0" smtClean="0"/>
                        <a:t>“With</a:t>
                      </a:r>
                      <a:r>
                        <a:rPr lang="en-CA" sz="1100" i="1" baseline="0" dirty="0" smtClean="0"/>
                        <a:t> the </a:t>
                      </a:r>
                      <a:r>
                        <a:rPr lang="en-CA" sz="1100" b="1" i="1" baseline="0" dirty="0" smtClean="0"/>
                        <a:t>merciful</a:t>
                      </a:r>
                      <a:r>
                        <a:rPr lang="en-CA" sz="1100" b="0" i="1" baseline="0" dirty="0" smtClean="0"/>
                        <a:t> you will show Yourself merciful…”</a:t>
                      </a:r>
                      <a:r>
                        <a:rPr lang="en-CA" sz="1100" b="0" i="0" baseline="0" dirty="0" smtClean="0"/>
                        <a:t> (</a:t>
                      </a:r>
                      <a:r>
                        <a:rPr lang="en-CA" sz="1100" b="0" i="0" baseline="0" dirty="0" err="1" smtClean="0"/>
                        <a:t>chasyid</a:t>
                      </a:r>
                      <a:r>
                        <a:rPr lang="en-CA" sz="1100" b="0" i="0" baseline="0" dirty="0" smtClean="0"/>
                        <a:t>, v.26)</a:t>
                      </a:r>
                      <a:endParaRPr lang="en-CA" sz="1100" i="1" dirty="0"/>
                    </a:p>
                  </a:txBody>
                  <a:tcPr anchor="ctr"/>
                </a:tc>
              </a:tr>
              <a:tr h="496595">
                <a:tc>
                  <a:txBody>
                    <a:bodyPr/>
                    <a:lstStyle/>
                    <a:p>
                      <a:pPr algn="ctr"/>
                      <a:r>
                        <a:rPr lang="en-CA" sz="1100" i="1" dirty="0" smtClean="0"/>
                        <a:t>“…but the wicked shall be </a:t>
                      </a:r>
                      <a:r>
                        <a:rPr lang="en-CA" sz="1100" b="0" i="1" dirty="0" smtClean="0"/>
                        <a:t>silent</a:t>
                      </a:r>
                      <a:r>
                        <a:rPr lang="en-CA" sz="1100" b="0" i="1" baseline="0" dirty="0" smtClean="0"/>
                        <a:t> in </a:t>
                      </a:r>
                      <a:r>
                        <a:rPr lang="en-CA" sz="1100" b="1" i="1" baseline="0" dirty="0" smtClean="0"/>
                        <a:t>darkness.</a:t>
                      </a:r>
                      <a:r>
                        <a:rPr lang="en-CA" sz="1100" b="0" i="1" baseline="0" dirty="0" smtClean="0"/>
                        <a:t>”</a:t>
                      </a:r>
                      <a:r>
                        <a:rPr lang="en-CA" sz="1100" b="0" i="0" baseline="0" dirty="0" smtClean="0"/>
                        <a:t> (v.9)</a:t>
                      </a:r>
                      <a:endParaRPr lang="en-CA" sz="11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i="0" dirty="0" smtClean="0"/>
                        <a:t>See</a:t>
                      </a:r>
                      <a:r>
                        <a:rPr lang="en-CA" sz="1100" i="0" baseline="0" dirty="0" smtClean="0"/>
                        <a:t> judgment in vv.10-12.  </a:t>
                      </a:r>
                      <a:r>
                        <a:rPr lang="en-CA" sz="1100" i="1" baseline="0" dirty="0" smtClean="0"/>
                        <a:t>“For You are my lamp, O LORD; The LORD shall enlighten my </a:t>
                      </a:r>
                      <a:r>
                        <a:rPr lang="en-CA" sz="1100" b="1" i="1" baseline="0" dirty="0" smtClean="0"/>
                        <a:t>darkness.</a:t>
                      </a:r>
                      <a:r>
                        <a:rPr lang="en-CA" sz="1100" b="0" i="1" baseline="0" dirty="0" smtClean="0"/>
                        <a:t>”</a:t>
                      </a:r>
                      <a:r>
                        <a:rPr lang="en-CA" sz="1100" b="0" i="0" baseline="0" dirty="0" smtClean="0"/>
                        <a:t> (v.29)</a:t>
                      </a:r>
                      <a:endParaRPr lang="en-CA" sz="1100" i="0" dirty="0"/>
                    </a:p>
                  </a:txBody>
                  <a:tcPr anchor="ctr"/>
                </a:tc>
              </a:tr>
              <a:tr h="496595">
                <a:tc>
                  <a:txBody>
                    <a:bodyPr/>
                    <a:lstStyle/>
                    <a:p>
                      <a:pPr algn="ctr"/>
                      <a:r>
                        <a:rPr lang="en-CA" sz="1100" i="1" dirty="0" smtClean="0"/>
                        <a:t>“From heaven He will </a:t>
                      </a:r>
                      <a:r>
                        <a:rPr lang="en-CA" sz="1100" b="1" i="1" dirty="0" smtClean="0"/>
                        <a:t>thunder</a:t>
                      </a:r>
                      <a:r>
                        <a:rPr lang="en-CA" sz="1100" b="0" i="1" dirty="0" smtClean="0"/>
                        <a:t> against them”</a:t>
                      </a:r>
                      <a:r>
                        <a:rPr lang="en-CA" sz="1100" b="0" i="1" baseline="0" dirty="0" smtClean="0"/>
                        <a:t> </a:t>
                      </a:r>
                      <a:r>
                        <a:rPr lang="en-CA" sz="1100" b="0" i="0" baseline="0" dirty="0" smtClean="0"/>
                        <a:t>(adversaries, v.10)</a:t>
                      </a:r>
                      <a:endParaRPr lang="en-CA" sz="11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i="1" dirty="0" smtClean="0"/>
                        <a:t>“The LORD </a:t>
                      </a:r>
                      <a:r>
                        <a:rPr lang="en-CA" sz="1100" b="1" i="1" dirty="0" smtClean="0"/>
                        <a:t>thundered</a:t>
                      </a:r>
                      <a:r>
                        <a:rPr lang="en-CA" sz="1100" i="1" dirty="0" smtClean="0"/>
                        <a:t> from heaven…”</a:t>
                      </a:r>
                    </a:p>
                    <a:p>
                      <a:pPr algn="ctr"/>
                      <a:r>
                        <a:rPr lang="en-CA" sz="1100" i="0" dirty="0" smtClean="0"/>
                        <a:t>(against</a:t>
                      </a:r>
                      <a:r>
                        <a:rPr lang="en-CA" sz="1100" i="0" baseline="0" dirty="0" smtClean="0"/>
                        <a:t> adversaries, </a:t>
                      </a:r>
                      <a:r>
                        <a:rPr lang="en-CA" sz="1100" i="0" dirty="0" smtClean="0"/>
                        <a:t>v.14)</a:t>
                      </a:r>
                      <a:endParaRPr lang="en-CA" sz="1100" i="1" dirty="0"/>
                    </a:p>
                  </a:txBody>
                  <a:tcPr anchor="ctr"/>
                </a:tc>
              </a:tr>
              <a:tr h="496595">
                <a:tc>
                  <a:txBody>
                    <a:bodyPr/>
                    <a:lstStyle/>
                    <a:p>
                      <a:pPr algn="ctr"/>
                      <a:r>
                        <a:rPr lang="en-CA" sz="1100" i="1" dirty="0" smtClean="0"/>
                        <a:t>“He will give strength to His </a:t>
                      </a:r>
                      <a:r>
                        <a:rPr lang="en-CA" sz="1100" b="1" i="1" dirty="0" smtClean="0"/>
                        <a:t>king</a:t>
                      </a:r>
                      <a:r>
                        <a:rPr lang="en-CA" sz="1100" i="1" dirty="0" smtClean="0"/>
                        <a:t>,</a:t>
                      </a:r>
                    </a:p>
                    <a:p>
                      <a:pPr algn="ctr"/>
                      <a:r>
                        <a:rPr lang="en-CA" sz="1100" i="1" dirty="0" smtClean="0"/>
                        <a:t>And</a:t>
                      </a:r>
                      <a:r>
                        <a:rPr lang="en-CA" sz="1100" i="1" baseline="0" dirty="0" smtClean="0"/>
                        <a:t> exalt the horn of His </a:t>
                      </a:r>
                      <a:r>
                        <a:rPr lang="en-CA" sz="1100" b="1" i="1" baseline="0" dirty="0" smtClean="0"/>
                        <a:t>anointed</a:t>
                      </a:r>
                      <a:r>
                        <a:rPr lang="en-CA" sz="1100" i="1" baseline="0" dirty="0" smtClean="0"/>
                        <a:t>.” (v.10)</a:t>
                      </a:r>
                      <a:endParaRPr lang="en-CA" sz="11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i="1" dirty="0" smtClean="0"/>
                        <a:t>“He</a:t>
                      </a:r>
                      <a:r>
                        <a:rPr lang="en-CA" sz="1100" i="1" baseline="0" dirty="0" smtClean="0"/>
                        <a:t> is the tower of salvation to His </a:t>
                      </a:r>
                      <a:r>
                        <a:rPr lang="en-CA" sz="1100" b="1" i="1" baseline="0" dirty="0" smtClean="0"/>
                        <a:t>king</a:t>
                      </a:r>
                      <a:r>
                        <a:rPr lang="en-CA" sz="1100" i="1" baseline="0" dirty="0" smtClean="0"/>
                        <a:t>, and shows mercy to His </a:t>
                      </a:r>
                      <a:r>
                        <a:rPr lang="en-CA" sz="1100" b="1" i="1" baseline="0" dirty="0" smtClean="0"/>
                        <a:t>anointed</a:t>
                      </a:r>
                      <a:r>
                        <a:rPr lang="en-CA" sz="1100" i="1" baseline="0" dirty="0" smtClean="0"/>
                        <a:t>” (v.51)</a:t>
                      </a:r>
                      <a:endParaRPr lang="en-CA" sz="11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2952" y="1157390"/>
          <a:ext cx="8408352" cy="357998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02784"/>
                <a:gridCol w="2802784"/>
                <a:gridCol w="2802784"/>
              </a:tblGrid>
              <a:tr h="511426">
                <a:tc>
                  <a:txBody>
                    <a:bodyPr/>
                    <a:lstStyle/>
                    <a:p>
                      <a:pPr algn="ctr"/>
                      <a:r>
                        <a:rPr lang="en-CA" sz="1100" dirty="0" smtClean="0"/>
                        <a:t>What God did</a:t>
                      </a:r>
                      <a:endParaRPr lang="en-CA" sz="1100" i="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“God</a:t>
                      </a:r>
                      <a:r>
                        <a:rPr lang="en-CA" sz="1200" baseline="0" dirty="0" smtClean="0"/>
                        <a:t> </a:t>
                      </a:r>
                      <a:r>
                        <a:rPr lang="en-CA" sz="1200" dirty="0" smtClean="0"/>
                        <a:t>wouldn’t do that…”</a:t>
                      </a:r>
                      <a:endParaRPr lang="en-CA" sz="1200" i="1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dirty="0" smtClean="0"/>
                        <a:t>What we learn</a:t>
                      </a:r>
                      <a:endParaRPr lang="en-CA" sz="1100" dirty="0"/>
                    </a:p>
                  </a:txBody>
                  <a:tcPr marT="34290" marB="34290" anchor="ctr"/>
                </a:tc>
              </a:tr>
              <a:tr h="511426">
                <a:tc>
                  <a:txBody>
                    <a:bodyPr/>
                    <a:lstStyle/>
                    <a:p>
                      <a:r>
                        <a:rPr lang="en-CA" sz="1100" dirty="0" smtClean="0"/>
                        <a:t>Close</a:t>
                      </a:r>
                      <a:r>
                        <a:rPr lang="en-CA" sz="1100" baseline="0" dirty="0" smtClean="0"/>
                        <a:t>d the womb of Hannah (1:5-6)</a:t>
                      </a:r>
                      <a:endParaRPr lang="en-CA" sz="1100" b="1" dirty="0"/>
                    </a:p>
                  </a:txBody>
                  <a:tcPr marT="34290" marB="34290"/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“Talk</a:t>
                      </a:r>
                      <a:r>
                        <a:rPr lang="en-CA" sz="1400" baseline="0" dirty="0" smtClean="0"/>
                        <a:t> no more so very proudly; Let no arrogance come from your mouth, for the LORD is the God of knowledge, and by Him actions are weighed.” (2:3)</a:t>
                      </a:r>
                    </a:p>
                    <a:p>
                      <a:pPr algn="ctr"/>
                      <a:endParaRPr lang="en-CA" sz="1500" baseline="0" dirty="0" smtClean="0"/>
                    </a:p>
                    <a:p>
                      <a:pPr algn="ctr"/>
                      <a:r>
                        <a:rPr lang="en-CA" sz="1500" baseline="0" dirty="0" smtClean="0"/>
                        <a:t>Knowledge</a:t>
                      </a:r>
                    </a:p>
                    <a:p>
                      <a:pPr algn="ctr"/>
                      <a:r>
                        <a:rPr lang="en-CA" sz="1500" baseline="0" dirty="0" smtClean="0"/>
                        <a:t>Power</a:t>
                      </a:r>
                    </a:p>
                    <a:p>
                      <a:pPr algn="ctr"/>
                      <a:r>
                        <a:rPr lang="en-CA" sz="1500" baseline="0" dirty="0" smtClean="0"/>
                        <a:t>Holiness/Goodness</a:t>
                      </a:r>
                      <a:endParaRPr lang="en-CA" sz="1500" b="1" i="0" baseline="0" dirty="0" smtClean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r>
                        <a:rPr lang="en-CA" sz="1100" dirty="0" smtClean="0"/>
                        <a:t>God</a:t>
                      </a:r>
                      <a:r>
                        <a:rPr lang="en-CA" sz="1100" baseline="0" dirty="0" smtClean="0"/>
                        <a:t> hears prayers of faithful; He raises needed leaders</a:t>
                      </a:r>
                      <a:endParaRPr lang="en-CA" sz="1100" dirty="0"/>
                    </a:p>
                  </a:txBody>
                  <a:tcPr marT="34290" marB="34290"/>
                </a:tc>
              </a:tr>
              <a:tr h="511426">
                <a:tc>
                  <a:txBody>
                    <a:bodyPr/>
                    <a:lstStyle/>
                    <a:p>
                      <a:r>
                        <a:rPr lang="en-CA" sz="1100" dirty="0" smtClean="0"/>
                        <a:t>Did</a:t>
                      </a:r>
                      <a:r>
                        <a:rPr lang="en-CA" sz="1100" baseline="0" dirty="0" smtClean="0"/>
                        <a:t> not remove the sons of Eli immediately (2:12-36)</a:t>
                      </a:r>
                      <a:endParaRPr lang="en-CA" sz="1100" b="1" dirty="0"/>
                    </a:p>
                  </a:txBody>
                  <a:tcPr marT="34290" marB="34290"/>
                </a:tc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100" dirty="0" smtClean="0"/>
                        <a:t>God</a:t>
                      </a:r>
                      <a:r>
                        <a:rPr lang="en-CA" sz="1100" baseline="0" dirty="0" smtClean="0"/>
                        <a:t> wants His people to clearly see right and wrong </a:t>
                      </a:r>
                      <a:endParaRPr lang="en-CA" sz="1100" dirty="0"/>
                    </a:p>
                  </a:txBody>
                  <a:tcPr marT="34290" marB="34290"/>
                </a:tc>
              </a:tr>
              <a:tr h="511426">
                <a:tc>
                  <a:txBody>
                    <a:bodyPr/>
                    <a:lstStyle/>
                    <a:p>
                      <a:r>
                        <a:rPr lang="en-CA" sz="1100" dirty="0" smtClean="0"/>
                        <a:t>Promised</a:t>
                      </a:r>
                      <a:r>
                        <a:rPr lang="en-CA" sz="1100" baseline="0" dirty="0" smtClean="0"/>
                        <a:t> to punish the very old Eli (2:27 – 3:18)</a:t>
                      </a:r>
                      <a:endParaRPr lang="en-CA" sz="1100" b="1" dirty="0"/>
                    </a:p>
                  </a:txBody>
                  <a:tcPr marT="34290" marB="34290"/>
                </a:tc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100" dirty="0" smtClean="0"/>
                        <a:t>God says that faith without works is dead (James 2:17)</a:t>
                      </a:r>
                      <a:endParaRPr lang="en-CA" sz="1100" dirty="0"/>
                    </a:p>
                  </a:txBody>
                  <a:tcPr marT="34290" marB="34290"/>
                </a:tc>
              </a:tr>
              <a:tr h="511426">
                <a:tc>
                  <a:txBody>
                    <a:bodyPr/>
                    <a:lstStyle/>
                    <a:p>
                      <a:r>
                        <a:rPr lang="en-CA" sz="1100" dirty="0" smtClean="0"/>
                        <a:t>Did</a:t>
                      </a:r>
                      <a:r>
                        <a:rPr lang="en-CA" sz="1100" baseline="0" dirty="0" smtClean="0"/>
                        <a:t> not immediately identify himself to Samuel (3:2-10)</a:t>
                      </a:r>
                      <a:endParaRPr lang="en-CA" sz="1100" b="1" dirty="0"/>
                    </a:p>
                  </a:txBody>
                  <a:tcPr marT="34290" marB="34290"/>
                </a:tc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100" dirty="0" smtClean="0"/>
                        <a:t>God gives time</a:t>
                      </a:r>
                      <a:r>
                        <a:rPr lang="en-CA" sz="1100" baseline="0" dirty="0" smtClean="0"/>
                        <a:t> to learn and understand</a:t>
                      </a:r>
                      <a:endParaRPr lang="en-CA" sz="1100" dirty="0"/>
                    </a:p>
                  </a:txBody>
                  <a:tcPr marT="34290" marB="34290"/>
                </a:tc>
              </a:tr>
              <a:tr h="511426">
                <a:tc>
                  <a:txBody>
                    <a:bodyPr/>
                    <a:lstStyle/>
                    <a:p>
                      <a:r>
                        <a:rPr lang="en-CA" sz="1100" dirty="0" smtClean="0"/>
                        <a:t>Gave the</a:t>
                      </a:r>
                      <a:r>
                        <a:rPr lang="en-CA" sz="1100" baseline="0" dirty="0" smtClean="0"/>
                        <a:t> child Samuel a hard message (3:11-18)</a:t>
                      </a:r>
                      <a:endParaRPr lang="en-CA" sz="1100" b="1" dirty="0"/>
                    </a:p>
                  </a:txBody>
                  <a:tcPr marT="34290" marB="34290"/>
                </a:tc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100" dirty="0" smtClean="0"/>
                        <a:t>God trains his servants by setting a high expectation</a:t>
                      </a:r>
                      <a:endParaRPr lang="en-CA" sz="1100" dirty="0"/>
                    </a:p>
                  </a:txBody>
                  <a:tcPr marT="34290" marB="34290"/>
                </a:tc>
              </a:tr>
              <a:tr h="511426">
                <a:tc>
                  <a:txBody>
                    <a:bodyPr/>
                    <a:lstStyle/>
                    <a:p>
                      <a:r>
                        <a:rPr lang="en-CA" sz="1100" dirty="0" smtClean="0"/>
                        <a:t>Allowed Israel</a:t>
                      </a:r>
                      <a:r>
                        <a:rPr lang="en-CA" sz="1100" baseline="0" dirty="0" smtClean="0"/>
                        <a:t> to be defeated and the ark taken (4:1-11)</a:t>
                      </a:r>
                      <a:endParaRPr lang="en-CA" sz="1100" b="1" dirty="0"/>
                    </a:p>
                  </a:txBody>
                  <a:tcPr marT="34290" marB="34290"/>
                </a:tc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100" dirty="0" smtClean="0"/>
                        <a:t>God</a:t>
                      </a:r>
                      <a:r>
                        <a:rPr lang="en-CA" sz="1100" baseline="0" dirty="0" smtClean="0"/>
                        <a:t> will suffer “shame” if it wakes people up to who He is</a:t>
                      </a:r>
                      <a:endParaRPr lang="en-CA" sz="1100" dirty="0"/>
                    </a:p>
                  </a:txBody>
                  <a:tcPr marT="34290" marB="34290"/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84584" y="339539"/>
            <a:ext cx="7053542" cy="610784"/>
          </a:xfrm>
        </p:spPr>
        <p:txBody>
          <a:bodyPr/>
          <a:lstStyle/>
          <a:p>
            <a:r>
              <a:rPr lang="en-CA" sz="2400" dirty="0" smtClean="0"/>
              <a:t>The LORD Does Whatever Is Good To Him</a:t>
            </a:r>
            <a:br>
              <a:rPr lang="en-CA" sz="2400" dirty="0" smtClean="0"/>
            </a:br>
            <a:r>
              <a:rPr lang="en-CA" sz="2000" dirty="0" smtClean="0"/>
              <a:t>(cf. 1 Samuel 3:18)</a:t>
            </a:r>
            <a:endParaRPr lang="en-CA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8:1-5</a:t>
            </a:r>
            <a:endParaRPr lang="en-CA" dirty="0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866216" y="3583035"/>
            <a:ext cx="6619244" cy="999598"/>
          </a:xfrm>
        </p:spPr>
        <p:txBody>
          <a:bodyPr/>
          <a:lstStyle/>
          <a:p>
            <a:r>
              <a:rPr lang="en-CA" dirty="0" smtClean="0"/>
              <a:t>WHAT Has HAPPENED? </a:t>
            </a:r>
            <a:r>
              <a:rPr lang="en-CA" dirty="0" smtClean="0"/>
              <a:t>What </a:t>
            </a:r>
            <a:r>
              <a:rPr lang="en-CA" dirty="0" smtClean="0"/>
              <a:t>is god’s response?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84584" y="339538"/>
            <a:ext cx="7053542" cy="564104"/>
          </a:xfrm>
        </p:spPr>
        <p:txBody>
          <a:bodyPr/>
          <a:lstStyle/>
          <a:p>
            <a:r>
              <a:rPr lang="en-CA" dirty="0" smtClean="0"/>
              <a:t>God Anoints Saul </a:t>
            </a:r>
            <a:r>
              <a:rPr lang="en-CA" sz="2000" dirty="0" smtClean="0"/>
              <a:t>(Chapters 9-10)</a:t>
            </a:r>
            <a:endParaRPr lang="en-CA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73336" y="1089497"/>
            <a:ext cx="7874598" cy="3638145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1800"/>
              </a:spcAft>
            </a:pPr>
            <a:r>
              <a:rPr lang="en-CA" sz="2400" dirty="0" smtClean="0"/>
              <a:t>Good looks, good family (9:1-2; 10:24)</a:t>
            </a:r>
          </a:p>
          <a:p>
            <a:pPr>
              <a:spcAft>
                <a:spcPts val="1800"/>
              </a:spcAft>
            </a:pPr>
            <a:r>
              <a:rPr lang="en-CA" sz="2400" dirty="0" smtClean="0"/>
              <a:t>Thinks that payment or a gift is necessary to get a “seer’s” (prophet’s) help (9:6-10)</a:t>
            </a:r>
          </a:p>
          <a:p>
            <a:pPr>
              <a:spcAft>
                <a:spcPts val="1800"/>
              </a:spcAft>
            </a:pPr>
            <a:r>
              <a:rPr lang="en-CA" sz="2400" dirty="0" smtClean="0"/>
              <a:t>Doesn’t seem to know or recognize Samuel, despite living only five miles away (9:6-10,18)</a:t>
            </a:r>
          </a:p>
          <a:p>
            <a:pPr>
              <a:spcAft>
                <a:spcPts val="1800"/>
              </a:spcAft>
            </a:pPr>
            <a:r>
              <a:rPr lang="en-CA" sz="2400" dirty="0" smtClean="0"/>
              <a:t>Humble? (9:21; see also 15:17)</a:t>
            </a:r>
          </a:p>
          <a:p>
            <a:pPr>
              <a:spcAft>
                <a:spcPts val="1800"/>
              </a:spcAft>
            </a:pPr>
            <a:r>
              <a:rPr lang="en-CA" sz="2400" dirty="0" smtClean="0"/>
              <a:t>Hesitant to assume responsibility even after God confirms his anointing (10:16, 21-22)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10:24 </a:t>
            </a:r>
            <a:r>
              <a:rPr lang="en-CA" sz="2000" dirty="0" smtClean="0"/>
              <a:t>(KEY VERSE)</a:t>
            </a:r>
            <a:endParaRPr lang="en-CA" dirty="0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866216" y="3583035"/>
            <a:ext cx="6933078" cy="999598"/>
          </a:xfrm>
        </p:spPr>
        <p:txBody>
          <a:bodyPr/>
          <a:lstStyle/>
          <a:p>
            <a:r>
              <a:rPr lang="en-CA" dirty="0" smtClean="0"/>
              <a:t>“And Samuel said to All the people, ‘Do you </a:t>
            </a:r>
            <a:r>
              <a:rPr lang="en-CA" sz="1800" b="1" dirty="0" smtClean="0">
                <a:solidFill>
                  <a:srgbClr val="FFFF00"/>
                </a:solidFill>
              </a:rPr>
              <a:t>see</a:t>
            </a:r>
            <a:r>
              <a:rPr lang="en-CA" dirty="0" smtClean="0"/>
              <a:t> him whom the lord has chosen, that there is no one like him among all the people?’  So all the people shouted and said, ‘Long live the king!”</a:t>
            </a:r>
            <a:endParaRPr lang="en-C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8338" y="339538"/>
            <a:ext cx="6709787" cy="1050398"/>
          </a:xfrm>
        </p:spPr>
        <p:txBody>
          <a:bodyPr anchor="ctr"/>
          <a:lstStyle/>
          <a:p>
            <a:pPr algn="ctr"/>
            <a:r>
              <a:rPr lang="en-CA" b="1" dirty="0" smtClean="0"/>
              <a:t>Did Saul obey God?</a:t>
            </a:r>
            <a:br>
              <a:rPr lang="en-CA" b="1" dirty="0" smtClean="0"/>
            </a:br>
            <a:r>
              <a:rPr lang="en-CA" sz="1800" b="1" dirty="0" smtClean="0"/>
              <a:t>1 Samuel 15:4-9</a:t>
            </a:r>
            <a:endParaRPr lang="en-CA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CA" b="1" dirty="0" smtClean="0"/>
              <a:t>Yes?</a:t>
            </a:r>
            <a:endParaRPr lang="en-CA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CA" dirty="0" smtClean="0"/>
              <a:t>He gathered together over 200,000 men to fight, V.4.</a:t>
            </a:r>
          </a:p>
          <a:p>
            <a:r>
              <a:rPr lang="en-CA" dirty="0" smtClean="0"/>
              <a:t>He attacked the </a:t>
            </a:r>
            <a:r>
              <a:rPr lang="en-CA" dirty="0" err="1" smtClean="0"/>
              <a:t>Amelekites</a:t>
            </a:r>
            <a:r>
              <a:rPr lang="en-CA" dirty="0" smtClean="0"/>
              <a:t> from </a:t>
            </a:r>
            <a:r>
              <a:rPr lang="en-CA" dirty="0" err="1" smtClean="0"/>
              <a:t>Havilah</a:t>
            </a:r>
            <a:r>
              <a:rPr lang="en-CA" dirty="0" smtClean="0"/>
              <a:t> all the way to </a:t>
            </a:r>
            <a:r>
              <a:rPr lang="en-CA" dirty="0" err="1" smtClean="0"/>
              <a:t>Shur</a:t>
            </a:r>
            <a:r>
              <a:rPr lang="en-CA" dirty="0" smtClean="0"/>
              <a:t>, so you would need a lot of men; it was a very large attack, V.7</a:t>
            </a:r>
          </a:p>
          <a:p>
            <a:r>
              <a:rPr lang="en-CA" dirty="0" smtClean="0"/>
              <a:t>Of those people that he attacked, he utterly destroyed all the people with the edge of the sword, V.8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CA" b="1" dirty="0" smtClean="0"/>
              <a:t>No?</a:t>
            </a:r>
            <a:endParaRPr lang="en-CA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 kept the king </a:t>
            </a:r>
            <a:r>
              <a:rPr lang="en-US" dirty="0" err="1" smtClean="0"/>
              <a:t>Agag</a:t>
            </a:r>
            <a:r>
              <a:rPr lang="en-US" dirty="0" smtClean="0"/>
              <a:t> alive, V.8</a:t>
            </a:r>
          </a:p>
          <a:p>
            <a:r>
              <a:rPr lang="en-US" dirty="0" smtClean="0"/>
              <a:t>He kept the best of the sheep, the oxen, the fatlings, the lambs, all the good animals alive, V.9</a:t>
            </a:r>
          </a:p>
          <a:p>
            <a:r>
              <a:rPr lang="en-US" dirty="0" smtClean="0"/>
              <a:t>We will find evidence later in the book of 1 Samuel (e.g., </a:t>
            </a:r>
            <a:r>
              <a:rPr lang="en-US" dirty="0" err="1" smtClean="0"/>
              <a:t>ch</a:t>
            </a:r>
            <a:r>
              <a:rPr lang="en-US" dirty="0" smtClean="0"/>
              <a:t>. 30) that Saul stopped and did not destroy </a:t>
            </a:r>
            <a:r>
              <a:rPr lang="en-US" i="1" dirty="0" smtClean="0"/>
              <a:t>all </a:t>
            </a:r>
            <a:r>
              <a:rPr lang="en-US" dirty="0" smtClean="0"/>
              <a:t>of the </a:t>
            </a:r>
            <a:r>
              <a:rPr lang="en-US" dirty="0" err="1" smtClean="0"/>
              <a:t>Amelekites</a:t>
            </a:r>
            <a:r>
              <a:rPr lang="en-US" dirty="0" smtClean="0"/>
              <a:t>.</a:t>
            </a:r>
            <a:endParaRPr lang="en-CA" dirty="0"/>
          </a:p>
        </p:txBody>
      </p:sp>
      <p:sp>
        <p:nvSpPr>
          <p:cNvPr id="7" name="TextBox 6"/>
          <p:cNvSpPr txBox="1"/>
          <p:nvPr/>
        </p:nvSpPr>
        <p:spPr>
          <a:xfrm>
            <a:off x="290456" y="4410635"/>
            <a:ext cx="854157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300" i="1" dirty="0" smtClean="0">
                <a:solidFill>
                  <a:srgbClr val="FFFF00"/>
                </a:solidFill>
              </a:rPr>
              <a:t>“Now the word of the LORD came to Samuel, saying, ‘I greatly regret that I have set up Saul as king, for </a:t>
            </a:r>
            <a:r>
              <a:rPr lang="en-CA" sz="1300" b="1" i="1" dirty="0" smtClean="0">
                <a:solidFill>
                  <a:srgbClr val="FFFF00"/>
                </a:solidFill>
              </a:rPr>
              <a:t>he has turned back from following me, and has not performed my commandments</a:t>
            </a:r>
            <a:r>
              <a:rPr lang="en-CA" sz="1300" i="1" dirty="0" smtClean="0">
                <a:solidFill>
                  <a:srgbClr val="FFFF00"/>
                </a:solidFill>
              </a:rPr>
              <a:t>…”</a:t>
            </a:r>
            <a:r>
              <a:rPr lang="en-CA" sz="1300" dirty="0" smtClean="0">
                <a:solidFill>
                  <a:srgbClr val="FFFF00"/>
                </a:solidFill>
              </a:rPr>
              <a:t> (v.10-11)</a:t>
            </a:r>
            <a:endParaRPr lang="en-CA" sz="1300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584" y="339538"/>
            <a:ext cx="7053542" cy="574862"/>
          </a:xfrm>
        </p:spPr>
        <p:txBody>
          <a:bodyPr/>
          <a:lstStyle/>
          <a:p>
            <a:r>
              <a:rPr lang="en-CA" dirty="0" smtClean="0"/>
              <a:t>1 Samuel 15:22-23 </a:t>
            </a:r>
            <a:r>
              <a:rPr lang="en-CA" sz="2000" dirty="0" smtClean="0"/>
              <a:t>(NKJV)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570" y="1284051"/>
            <a:ext cx="7723762" cy="3402249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None/>
            </a:pPr>
            <a:r>
              <a:rPr lang="en-CA" sz="2000" i="1" dirty="0" smtClean="0"/>
              <a:t>“Has the LORD as great delight in burnt offerings and sacrifices, as in obeying the voice of the LORD?</a:t>
            </a:r>
          </a:p>
          <a:p>
            <a:pPr>
              <a:spcBef>
                <a:spcPts val="600"/>
              </a:spcBef>
              <a:buNone/>
            </a:pPr>
            <a:r>
              <a:rPr lang="en-CA" sz="2000" i="1" dirty="0" smtClean="0"/>
              <a:t>  Behold, to obey is better than sacrifice, and to heed than the fat of rams.</a:t>
            </a:r>
          </a:p>
          <a:p>
            <a:pPr>
              <a:spcBef>
                <a:spcPts val="600"/>
              </a:spcBef>
              <a:buNone/>
            </a:pPr>
            <a:r>
              <a:rPr lang="en-CA" sz="2000" i="1" dirty="0" smtClean="0"/>
              <a:t>  For rebellion is as the sin of witchcraft, and stubbornness is as iniquity and idolatry.</a:t>
            </a:r>
          </a:p>
          <a:p>
            <a:pPr>
              <a:spcBef>
                <a:spcPts val="600"/>
              </a:spcBef>
              <a:buNone/>
            </a:pPr>
            <a:r>
              <a:rPr lang="en-CA" sz="2000" i="1" dirty="0" smtClean="0"/>
              <a:t>  Because you have rejected the word of the LORD, He also has rejected you from being king.”</a:t>
            </a:r>
          </a:p>
          <a:p>
            <a:pPr>
              <a:spcBef>
                <a:spcPts val="600"/>
              </a:spcBef>
              <a:buNone/>
            </a:pPr>
            <a:r>
              <a:rPr lang="en-CA" sz="2400" i="1" dirty="0" smtClean="0"/>
              <a:t>	</a:t>
            </a:r>
            <a:r>
              <a:rPr lang="en-CA" sz="2800" i="1" dirty="0" smtClean="0"/>
              <a:t>		</a:t>
            </a:r>
            <a:endParaRPr lang="en-CA" sz="2800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584" y="339538"/>
            <a:ext cx="7053542" cy="574862"/>
          </a:xfrm>
        </p:spPr>
        <p:txBody>
          <a:bodyPr/>
          <a:lstStyle/>
          <a:p>
            <a:r>
              <a:rPr lang="en-CA" dirty="0" smtClean="0"/>
              <a:t>Schedule</a:t>
            </a:r>
            <a:endParaRPr lang="en-CA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84857" y="1079293"/>
          <a:ext cx="4319047" cy="3774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3082"/>
                <a:gridCol w="1147863"/>
                <a:gridCol w="2568102"/>
              </a:tblGrid>
              <a:tr h="471851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Date</a:t>
                      </a:r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Teacher</a:t>
                      </a:r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Text</a:t>
                      </a:r>
                      <a:endParaRPr lang="en-CA" dirty="0"/>
                    </a:p>
                  </a:txBody>
                  <a:tcPr anchor="ctr"/>
                </a:tc>
              </a:tr>
              <a:tr h="471851"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10/28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Dave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Intro: 1 Samuel</a:t>
                      </a:r>
                      <a:r>
                        <a:rPr lang="en-CA" sz="1200" baseline="0" dirty="0" smtClean="0"/>
                        <a:t> Recap</a:t>
                      </a:r>
                      <a:endParaRPr lang="en-CA" sz="1200" dirty="0"/>
                    </a:p>
                  </a:txBody>
                  <a:tcPr anchor="ctr"/>
                </a:tc>
              </a:tr>
              <a:tr h="471851"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10/31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Dave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House of David v. House of Saul (1-4)</a:t>
                      </a:r>
                      <a:endParaRPr lang="en-CA" sz="1200" dirty="0"/>
                    </a:p>
                  </a:txBody>
                  <a:tcPr anchor="ctr"/>
                </a:tc>
              </a:tr>
              <a:tr h="471851"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11/4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Dave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The</a:t>
                      </a:r>
                      <a:r>
                        <a:rPr lang="en-CA" sz="1200" baseline="0" dirty="0" smtClean="0"/>
                        <a:t> New King</a:t>
                      </a:r>
                      <a:endParaRPr lang="en-CA" sz="1200" dirty="0" smtClean="0"/>
                    </a:p>
                    <a:p>
                      <a:pPr algn="ctr"/>
                      <a:r>
                        <a:rPr lang="en-CA" sz="1200" dirty="0" smtClean="0"/>
                        <a:t>(5-6)</a:t>
                      </a:r>
                      <a:endParaRPr lang="en-CA" sz="1200" dirty="0"/>
                    </a:p>
                  </a:txBody>
                  <a:tcPr anchor="ctr"/>
                </a:tc>
              </a:tr>
              <a:tr h="471851"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11/7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Dave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The Promise</a:t>
                      </a:r>
                    </a:p>
                    <a:p>
                      <a:pPr algn="ctr"/>
                      <a:r>
                        <a:rPr lang="en-CA" sz="1200" dirty="0" smtClean="0"/>
                        <a:t>(7)</a:t>
                      </a:r>
                      <a:endParaRPr lang="en-CA" sz="1200" dirty="0"/>
                    </a:p>
                  </a:txBody>
                  <a:tcPr anchor="ctr"/>
                </a:tc>
              </a:tr>
              <a:tr h="471851"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11/11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Dave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David’s Administration</a:t>
                      </a:r>
                    </a:p>
                    <a:p>
                      <a:pPr algn="ctr"/>
                      <a:r>
                        <a:rPr lang="en-CA" sz="1200" dirty="0" smtClean="0"/>
                        <a:t>(8-10)</a:t>
                      </a:r>
                      <a:endParaRPr lang="en-CA" sz="1200" dirty="0"/>
                    </a:p>
                  </a:txBody>
                  <a:tcPr anchor="ctr"/>
                </a:tc>
              </a:tr>
              <a:tr h="471851"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11/14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Dave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David &amp; Bathsheba</a:t>
                      </a:r>
                      <a:endParaRPr lang="en-CA" sz="1200" baseline="0" dirty="0" smtClean="0"/>
                    </a:p>
                    <a:p>
                      <a:pPr algn="ctr"/>
                      <a:r>
                        <a:rPr lang="en-CA" sz="1200" baseline="0" dirty="0" smtClean="0"/>
                        <a:t>(11-12)</a:t>
                      </a:r>
                    </a:p>
                  </a:txBody>
                  <a:tcPr anchor="ctr"/>
                </a:tc>
              </a:tr>
              <a:tr h="471851"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11/18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Dave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err="1" smtClean="0"/>
                        <a:t>Amnon</a:t>
                      </a:r>
                      <a:r>
                        <a:rPr lang="en-CA" sz="1200" dirty="0" smtClean="0"/>
                        <a:t> &amp; Tamar</a:t>
                      </a:r>
                    </a:p>
                    <a:p>
                      <a:pPr algn="ctr"/>
                      <a:r>
                        <a:rPr lang="en-CA" sz="1200" dirty="0" smtClean="0"/>
                        <a:t>(13-14)</a:t>
                      </a:r>
                      <a:endParaRPr lang="en-CA" sz="12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7" name="Content Placeholder 5"/>
          <p:cNvGraphicFramePr>
            <a:graphicFrameLocks/>
          </p:cNvGraphicFramePr>
          <p:nvPr/>
        </p:nvGraphicFramePr>
        <p:xfrm>
          <a:off x="4620665" y="1076050"/>
          <a:ext cx="4319047" cy="3774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3082"/>
                <a:gridCol w="1147863"/>
                <a:gridCol w="2568102"/>
              </a:tblGrid>
              <a:tr h="471851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Date</a:t>
                      </a:r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Teacher</a:t>
                      </a:r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Title</a:t>
                      </a:r>
                      <a:endParaRPr lang="en-CA" dirty="0"/>
                    </a:p>
                  </a:txBody>
                  <a:tcPr anchor="ctr"/>
                </a:tc>
              </a:tr>
              <a:tr h="471851"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11/21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No</a:t>
                      </a:r>
                      <a:r>
                        <a:rPr lang="en-CA" sz="1200" baseline="0" dirty="0" smtClean="0"/>
                        <a:t> Class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TBD</a:t>
                      </a:r>
                      <a:endParaRPr lang="en-CA" sz="1200" dirty="0"/>
                    </a:p>
                  </a:txBody>
                  <a:tcPr anchor="ctr"/>
                </a:tc>
              </a:tr>
              <a:tr h="471851"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11/25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Dave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err="1" smtClean="0"/>
                        <a:t>Abaslom’s</a:t>
                      </a:r>
                      <a:r>
                        <a:rPr lang="en-CA" sz="1200" dirty="0" smtClean="0"/>
                        <a:t> Treason</a:t>
                      </a:r>
                    </a:p>
                    <a:p>
                      <a:pPr algn="ctr"/>
                      <a:r>
                        <a:rPr lang="en-CA" sz="1200" dirty="0" smtClean="0"/>
                        <a:t>(15-17)</a:t>
                      </a:r>
                      <a:endParaRPr lang="en-CA" sz="1200" dirty="0"/>
                    </a:p>
                  </a:txBody>
                  <a:tcPr anchor="ctr"/>
                </a:tc>
              </a:tr>
              <a:tr h="471851"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11/28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Dave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err="1" smtClean="0"/>
                        <a:t>Absalom’s</a:t>
                      </a:r>
                      <a:r>
                        <a:rPr lang="en-CA" sz="1200" dirty="0" smtClean="0"/>
                        <a:t> </a:t>
                      </a:r>
                      <a:r>
                        <a:rPr lang="en-CA" sz="1200" dirty="0" smtClean="0"/>
                        <a:t>Fall</a:t>
                      </a:r>
                      <a:endParaRPr lang="en-CA" sz="1200" dirty="0" smtClean="0"/>
                    </a:p>
                    <a:p>
                      <a:pPr algn="ctr"/>
                      <a:r>
                        <a:rPr lang="en-CA" sz="1200" dirty="0" smtClean="0"/>
                        <a:t>(18-20)</a:t>
                      </a:r>
                      <a:endParaRPr lang="en-CA" sz="1000" dirty="0"/>
                    </a:p>
                  </a:txBody>
                  <a:tcPr anchor="ctr"/>
                </a:tc>
              </a:tr>
              <a:tr h="471851"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12/2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Dave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Atonement</a:t>
                      </a:r>
                      <a:r>
                        <a:rPr lang="en-CA" sz="1200" baseline="0" dirty="0" smtClean="0"/>
                        <a:t> &amp; the Song of Praise (21-22)</a:t>
                      </a:r>
                      <a:endParaRPr lang="en-CA" sz="1000" dirty="0"/>
                    </a:p>
                  </a:txBody>
                  <a:tcPr anchor="ctr"/>
                </a:tc>
              </a:tr>
              <a:tr h="471851"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12/5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Dave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Last</a:t>
                      </a:r>
                      <a:r>
                        <a:rPr lang="en-CA" sz="1200" baseline="0" dirty="0" smtClean="0"/>
                        <a:t> Words/Mighty Men/Census (23-24)</a:t>
                      </a:r>
                      <a:endParaRPr lang="en-CA" sz="1200" dirty="0"/>
                    </a:p>
                  </a:txBody>
                  <a:tcPr anchor="ctr"/>
                </a:tc>
              </a:tr>
              <a:tr h="471851"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12/9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TBD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aseline="0" dirty="0" smtClean="0"/>
                        <a:t>David’s </a:t>
                      </a:r>
                      <a:r>
                        <a:rPr lang="en-CA" sz="1200" baseline="0" dirty="0" smtClean="0"/>
                        <a:t>Death</a:t>
                      </a:r>
                      <a:endParaRPr lang="en-CA" sz="1200" baseline="0" dirty="0" smtClean="0"/>
                    </a:p>
                    <a:p>
                      <a:pPr algn="ctr"/>
                      <a:r>
                        <a:rPr lang="en-CA" sz="1200" baseline="0" dirty="0" smtClean="0"/>
                        <a:t>(1 Kings 1-2)</a:t>
                      </a:r>
                      <a:endParaRPr lang="en-CA" sz="900" dirty="0"/>
                    </a:p>
                  </a:txBody>
                  <a:tcPr anchor="ctr"/>
                </a:tc>
              </a:tr>
              <a:tr h="471851"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12/12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TBD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Review</a:t>
                      </a:r>
                      <a:endParaRPr lang="en-CA" sz="12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David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Chapters 16-31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84584" y="339538"/>
            <a:ext cx="7053542" cy="574862"/>
          </a:xfrm>
        </p:spPr>
        <p:txBody>
          <a:bodyPr/>
          <a:lstStyle/>
          <a:p>
            <a:r>
              <a:rPr lang="en-CA" dirty="0" smtClean="0"/>
              <a:t>1 Samuel 19</a:t>
            </a:r>
            <a:endParaRPr lang="en-CA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44245" y="1161826"/>
            <a:ext cx="8477026" cy="1495313"/>
          </a:xfrm>
        </p:spPr>
        <p:txBody>
          <a:bodyPr>
            <a:normAutofit/>
          </a:bodyPr>
          <a:lstStyle/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CA" sz="1800" dirty="0" smtClean="0"/>
              <a:t>Jonathan and David (V.1-7)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CA" sz="1800" dirty="0" smtClean="0"/>
              <a:t>Michel and David (V.8-17)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CA" sz="1800" dirty="0" smtClean="0"/>
              <a:t>Samuel and David (V.18-24)</a:t>
            </a:r>
            <a:endParaRPr lang="en-CA" sz="1800" dirty="0"/>
          </a:p>
        </p:txBody>
      </p:sp>
      <p:sp>
        <p:nvSpPr>
          <p:cNvPr id="4" name="Content Placeholder 7"/>
          <p:cNvSpPr txBox="1">
            <a:spLocks/>
          </p:cNvSpPr>
          <p:nvPr/>
        </p:nvSpPr>
        <p:spPr>
          <a:xfrm>
            <a:off x="475129" y="2614108"/>
            <a:ext cx="8477026" cy="2302137"/>
          </a:xfrm>
          <a:prstGeom prst="rect">
            <a:avLst/>
          </a:prstGeom>
        </p:spPr>
        <p:txBody>
          <a:bodyPr vert="horz" lIns="68580" tIns="34290" rIns="68580" bIns="34290" rtlCol="0">
            <a:normAutofit fontScale="62500" lnSpcReduction="20000"/>
          </a:bodyPr>
          <a:lstStyle/>
          <a:p>
            <a:pPr marL="342900" lvl="0" indent="-342900">
              <a:spcBef>
                <a:spcPts val="750"/>
              </a:spcBef>
              <a:spcAft>
                <a:spcPts val="600"/>
              </a:spcAft>
              <a:buClr>
                <a:schemeClr val="accent1"/>
              </a:buClr>
              <a:buSzPct val="80000"/>
            </a:pPr>
            <a:r>
              <a:rPr lang="en-CA" sz="2400" b="1" baseline="30000" dirty="0" smtClean="0">
                <a:solidFill>
                  <a:srgbClr val="FFFF00"/>
                </a:solidFill>
              </a:rPr>
              <a:t>11 </a:t>
            </a:r>
            <a:r>
              <a:rPr lang="en-CA" sz="2400" dirty="0" smtClean="0">
                <a:solidFill>
                  <a:srgbClr val="FFFF00"/>
                </a:solidFill>
              </a:rPr>
              <a:t>Kill them not, lest my people forget;</a:t>
            </a:r>
            <a:br>
              <a:rPr lang="en-CA" sz="2400" dirty="0" smtClean="0">
                <a:solidFill>
                  <a:srgbClr val="FFFF00"/>
                </a:solidFill>
              </a:rPr>
            </a:br>
            <a:r>
              <a:rPr lang="en-CA" sz="2400" dirty="0" smtClean="0">
                <a:solidFill>
                  <a:srgbClr val="FFFF00"/>
                </a:solidFill>
              </a:rPr>
              <a:t>    make them </a:t>
            </a:r>
            <a:r>
              <a:rPr lang="en-CA" sz="2400" b="1" dirty="0" smtClean="0">
                <a:solidFill>
                  <a:srgbClr val="FFFF00"/>
                </a:solidFill>
              </a:rPr>
              <a:t>totter</a:t>
            </a:r>
            <a:r>
              <a:rPr lang="en-CA" sz="2400" dirty="0" smtClean="0">
                <a:solidFill>
                  <a:srgbClr val="FFFF00"/>
                </a:solidFill>
              </a:rPr>
              <a:t> by your power and bring them down,</a:t>
            </a:r>
            <a:br>
              <a:rPr lang="en-CA" sz="2400" dirty="0" smtClean="0">
                <a:solidFill>
                  <a:srgbClr val="FFFF00"/>
                </a:solidFill>
              </a:rPr>
            </a:br>
            <a:r>
              <a:rPr lang="en-CA" sz="2400" dirty="0" smtClean="0">
                <a:solidFill>
                  <a:srgbClr val="FFFF00"/>
                </a:solidFill>
              </a:rPr>
              <a:t>    O Lord, our shield!</a:t>
            </a:r>
          </a:p>
          <a:p>
            <a:pPr marL="342900" lvl="0" indent="-342900">
              <a:spcBef>
                <a:spcPts val="750"/>
              </a:spcBef>
              <a:spcAft>
                <a:spcPts val="600"/>
              </a:spcAft>
              <a:buClr>
                <a:schemeClr val="accent1"/>
              </a:buClr>
              <a:buSzPct val="80000"/>
            </a:pPr>
            <a:r>
              <a:rPr lang="en-CA" sz="2400" b="1" baseline="30000" dirty="0" smtClean="0">
                <a:solidFill>
                  <a:srgbClr val="FFFF00"/>
                </a:solidFill>
              </a:rPr>
              <a:t>12 </a:t>
            </a:r>
            <a:r>
              <a:rPr lang="en-CA" sz="2400" dirty="0" smtClean="0">
                <a:solidFill>
                  <a:srgbClr val="FFFF00"/>
                </a:solidFill>
              </a:rPr>
              <a:t>For the sin of their mouths, the words of their lips,</a:t>
            </a:r>
            <a:br>
              <a:rPr lang="en-CA" sz="2400" dirty="0" smtClean="0">
                <a:solidFill>
                  <a:srgbClr val="FFFF00"/>
                </a:solidFill>
              </a:rPr>
            </a:br>
            <a:r>
              <a:rPr lang="en-CA" sz="2400" dirty="0" smtClean="0">
                <a:solidFill>
                  <a:srgbClr val="FFFF00"/>
                </a:solidFill>
              </a:rPr>
              <a:t>    let them be trapped in their pride.</a:t>
            </a:r>
            <a:br>
              <a:rPr lang="en-CA" sz="2400" dirty="0" smtClean="0">
                <a:solidFill>
                  <a:srgbClr val="FFFF00"/>
                </a:solidFill>
              </a:rPr>
            </a:br>
            <a:r>
              <a:rPr lang="en-CA" sz="2400" dirty="0" smtClean="0">
                <a:solidFill>
                  <a:srgbClr val="FFFF00"/>
                </a:solidFill>
              </a:rPr>
              <a:t>For the cursing and lies that they utter,</a:t>
            </a:r>
          </a:p>
          <a:p>
            <a:pPr marL="342900" lvl="0" indent="-342900">
              <a:spcBef>
                <a:spcPts val="750"/>
              </a:spcBef>
              <a:spcAft>
                <a:spcPts val="600"/>
              </a:spcAft>
              <a:buClr>
                <a:schemeClr val="accent1"/>
              </a:buClr>
              <a:buSzPct val="80000"/>
            </a:pPr>
            <a:r>
              <a:rPr lang="en-CA" sz="2400" b="1" baseline="30000" dirty="0" smtClean="0">
                <a:solidFill>
                  <a:srgbClr val="FFFF00"/>
                </a:solidFill>
              </a:rPr>
              <a:t>13 </a:t>
            </a:r>
            <a:r>
              <a:rPr lang="en-CA" sz="2400" dirty="0" smtClean="0">
                <a:solidFill>
                  <a:srgbClr val="FFFF00"/>
                </a:solidFill>
              </a:rPr>
              <a:t>    consume them in wrath;</a:t>
            </a:r>
            <a:br>
              <a:rPr lang="en-CA" sz="2400" dirty="0" smtClean="0">
                <a:solidFill>
                  <a:srgbClr val="FFFF00"/>
                </a:solidFill>
              </a:rPr>
            </a:br>
            <a:r>
              <a:rPr lang="en-CA" sz="2400" dirty="0" smtClean="0">
                <a:solidFill>
                  <a:srgbClr val="FFFF00"/>
                </a:solidFill>
              </a:rPr>
              <a:t>    consume them till they are no more,</a:t>
            </a:r>
            <a:br>
              <a:rPr lang="en-CA" sz="2400" dirty="0" smtClean="0">
                <a:solidFill>
                  <a:srgbClr val="FFFF00"/>
                </a:solidFill>
              </a:rPr>
            </a:br>
            <a:r>
              <a:rPr lang="en-CA" sz="2400" dirty="0" smtClean="0">
                <a:solidFill>
                  <a:srgbClr val="FFFF00"/>
                </a:solidFill>
              </a:rPr>
              <a:t>that they may know that God rules over Jacob</a:t>
            </a:r>
            <a:br>
              <a:rPr lang="en-CA" sz="2400" dirty="0" smtClean="0">
                <a:solidFill>
                  <a:srgbClr val="FFFF00"/>
                </a:solidFill>
              </a:rPr>
            </a:br>
            <a:r>
              <a:rPr lang="en-CA" sz="2400" dirty="0" smtClean="0">
                <a:solidFill>
                  <a:srgbClr val="FFFF00"/>
                </a:solidFill>
              </a:rPr>
              <a:t>    to the ends of the earth. </a:t>
            </a:r>
            <a:r>
              <a:rPr lang="en-CA" sz="2400" i="1" dirty="0" smtClean="0">
                <a:solidFill>
                  <a:srgbClr val="FFFF00"/>
                </a:solidFill>
              </a:rPr>
              <a:t>Selah  </a:t>
            </a:r>
            <a:r>
              <a:rPr lang="en-CA" sz="2400" b="1" dirty="0" smtClean="0"/>
              <a:t>(Psalm 59, ESV)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584" y="339538"/>
            <a:ext cx="7053542" cy="584590"/>
          </a:xfrm>
        </p:spPr>
        <p:txBody>
          <a:bodyPr/>
          <a:lstStyle/>
          <a:p>
            <a:r>
              <a:rPr lang="en-CA" dirty="0" smtClean="0"/>
              <a:t>Who has God’s help?</a:t>
            </a:r>
            <a:br>
              <a:rPr lang="en-CA" dirty="0" smtClean="0"/>
            </a:br>
            <a:r>
              <a:rPr lang="en-CA" sz="2000" dirty="0" smtClean="0"/>
              <a:t>Chapter 23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CA" dirty="0" smtClean="0"/>
              <a:t>David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Inquires of the LORD (twice!) about whether to attack the Philistines.  The LORD says to go. (v.1-6)</a:t>
            </a:r>
          </a:p>
          <a:p>
            <a:r>
              <a:rPr lang="en-CA" dirty="0" smtClean="0"/>
              <a:t>Inquires whether the men of </a:t>
            </a:r>
            <a:r>
              <a:rPr lang="en-CA" dirty="0" err="1" smtClean="0"/>
              <a:t>Keilah</a:t>
            </a:r>
            <a:r>
              <a:rPr lang="en-CA" dirty="0" smtClean="0"/>
              <a:t> would give him up to Saul.  The LORD says they would.  David leaves. (v.9-13)</a:t>
            </a:r>
          </a:p>
          <a:p>
            <a:r>
              <a:rPr lang="en-CA" dirty="0" smtClean="0"/>
              <a:t>Jonathan finds David and encourages him. (v.15-18)</a:t>
            </a:r>
          </a:p>
          <a:p>
            <a:r>
              <a:rPr lang="en-CA" dirty="0" smtClean="0"/>
              <a:t>David has gone out ahead (v.25)</a:t>
            </a:r>
          </a:p>
          <a:p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CA" dirty="0" smtClean="0"/>
              <a:t>Saul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CA" dirty="0" smtClean="0"/>
              <a:t>Says, ‘God has delivered him (David) into my hand…” (v.7-8)</a:t>
            </a:r>
          </a:p>
          <a:p>
            <a:r>
              <a:rPr lang="en-CA" dirty="0" smtClean="0"/>
              <a:t>God did </a:t>
            </a:r>
            <a:r>
              <a:rPr lang="en-CA" i="1" dirty="0" smtClean="0"/>
              <a:t>not </a:t>
            </a:r>
            <a:r>
              <a:rPr lang="en-CA" dirty="0" smtClean="0"/>
              <a:t>deliver David into his hand; Saul cannot find David (v.14-15)</a:t>
            </a:r>
          </a:p>
          <a:p>
            <a:r>
              <a:rPr lang="en-CA" dirty="0" smtClean="0"/>
              <a:t>The </a:t>
            </a:r>
            <a:r>
              <a:rPr lang="en-CA" dirty="0" err="1" smtClean="0"/>
              <a:t>Ziphites</a:t>
            </a:r>
            <a:r>
              <a:rPr lang="en-CA" dirty="0" smtClean="0"/>
              <a:t> offer to deliver David to him.  Saul says, ‘Blessed are you of the LORD…’ (v.19-24)</a:t>
            </a:r>
          </a:p>
          <a:p>
            <a:r>
              <a:rPr lang="en-CA" dirty="0" smtClean="0"/>
              <a:t>A messenger comes to direct him elsewhere, right as Saul was about to capture David (v.26-29)</a:t>
            </a:r>
            <a:endParaRPr lang="en-C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584" y="339538"/>
            <a:ext cx="7053542" cy="526224"/>
          </a:xfrm>
        </p:spPr>
        <p:txBody>
          <a:bodyPr/>
          <a:lstStyle/>
          <a:p>
            <a:r>
              <a:rPr lang="en-CA" dirty="0" smtClean="0"/>
              <a:t>On The Run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Cave of </a:t>
            </a:r>
            <a:r>
              <a:rPr lang="en-CA" dirty="0" err="1" smtClean="0"/>
              <a:t>Adullam</a:t>
            </a:r>
            <a:endParaRPr lang="en-CA" dirty="0"/>
          </a:p>
        </p:txBody>
      </p:sp>
      <p:pic>
        <p:nvPicPr>
          <p:cNvPr id="12" name="Picture Placeholder 11" descr="Picture1.jpg"/>
          <p:cNvPicPr>
            <a:picLocks noGrp="1" noChangeAspect="1"/>
          </p:cNvPicPr>
          <p:nvPr>
            <p:ph type="pic" idx="15"/>
          </p:nvPr>
        </p:nvPicPr>
        <p:blipFill>
          <a:blip r:embed="rId2"/>
          <a:srcRect t="15535" b="15535"/>
          <a:stretch>
            <a:fillRect/>
          </a:stretch>
        </p:blipFill>
        <p:spPr/>
      </p:pic>
      <p:sp>
        <p:nvSpPr>
          <p:cNvPr id="5" name="Text Placeholder 4"/>
          <p:cNvSpPr>
            <a:spLocks noGrp="1"/>
          </p:cNvSpPr>
          <p:nvPr>
            <p:ph type="body" sz="half" idx="18"/>
          </p:nvPr>
        </p:nvSpPr>
        <p:spPr/>
        <p:txBody>
          <a:bodyPr/>
          <a:lstStyle/>
          <a:p>
            <a:r>
              <a:rPr lang="en-CA" dirty="0" smtClean="0"/>
              <a:t>22:1</a:t>
            </a:r>
            <a:endParaRPr lang="en-CA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CA" dirty="0" err="1" smtClean="0"/>
              <a:t>Ziph</a:t>
            </a:r>
            <a:r>
              <a:rPr lang="en-CA" dirty="0" smtClean="0"/>
              <a:t>, </a:t>
            </a:r>
            <a:r>
              <a:rPr lang="en-CA" dirty="0" err="1" smtClean="0"/>
              <a:t>Maon</a:t>
            </a:r>
            <a:r>
              <a:rPr lang="en-CA" dirty="0" smtClean="0"/>
              <a:t>, etc.</a:t>
            </a:r>
            <a:endParaRPr lang="en-CA" dirty="0"/>
          </a:p>
        </p:txBody>
      </p:sp>
      <p:pic>
        <p:nvPicPr>
          <p:cNvPr id="13" name="Picture Placeholder 12" descr="Picture2.jpg"/>
          <p:cNvPicPr>
            <a:picLocks noGrp="1" noChangeAspect="1"/>
          </p:cNvPicPr>
          <p:nvPr>
            <p:ph type="pic" idx="21"/>
          </p:nvPr>
        </p:nvPicPr>
        <p:blipFill>
          <a:blip r:embed="rId3"/>
          <a:srcRect t="15366" b="15366"/>
          <a:stretch>
            <a:fillRect/>
          </a:stretch>
        </p:blipFill>
        <p:spPr/>
      </p:pic>
      <p:sp>
        <p:nvSpPr>
          <p:cNvPr id="8" name="Text Placeholder 7"/>
          <p:cNvSpPr>
            <a:spLocks noGrp="1"/>
          </p:cNvSpPr>
          <p:nvPr>
            <p:ph type="body" sz="half" idx="19"/>
          </p:nvPr>
        </p:nvSpPr>
        <p:spPr/>
        <p:txBody>
          <a:bodyPr/>
          <a:lstStyle/>
          <a:p>
            <a:r>
              <a:rPr lang="en-CA" dirty="0" smtClean="0"/>
              <a:t>23:14,24-25</a:t>
            </a:r>
            <a:endParaRPr lang="en-CA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CA" dirty="0" smtClean="0"/>
              <a:t>En </a:t>
            </a:r>
            <a:r>
              <a:rPr lang="en-CA" dirty="0" err="1" smtClean="0"/>
              <a:t>Gedi</a:t>
            </a:r>
            <a:endParaRPr lang="en-CA" dirty="0"/>
          </a:p>
        </p:txBody>
      </p:sp>
      <p:pic>
        <p:nvPicPr>
          <p:cNvPr id="14" name="Picture Placeholder 13" descr="Picture3.jpg"/>
          <p:cNvPicPr>
            <a:picLocks noGrp="1" noChangeAspect="1"/>
          </p:cNvPicPr>
          <p:nvPr>
            <p:ph type="pic" idx="22"/>
          </p:nvPr>
        </p:nvPicPr>
        <p:blipFill>
          <a:blip r:embed="rId4"/>
          <a:srcRect t="15422" b="15422"/>
          <a:stretch>
            <a:fillRect/>
          </a:stretch>
        </p:blipFill>
        <p:spPr/>
      </p:pic>
      <p:sp>
        <p:nvSpPr>
          <p:cNvPr id="11" name="Text Placeholder 10"/>
          <p:cNvSpPr>
            <a:spLocks noGrp="1"/>
          </p:cNvSpPr>
          <p:nvPr>
            <p:ph type="body" sz="half" idx="20"/>
          </p:nvPr>
        </p:nvSpPr>
        <p:spPr/>
        <p:txBody>
          <a:bodyPr/>
          <a:lstStyle/>
          <a:p>
            <a:r>
              <a:rPr lang="en-CA" dirty="0" smtClean="0"/>
              <a:t>23:29</a:t>
            </a:r>
            <a:endParaRPr lang="en-C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584" y="339538"/>
            <a:ext cx="7053542" cy="607135"/>
          </a:xfrm>
        </p:spPr>
        <p:txBody>
          <a:bodyPr/>
          <a:lstStyle/>
          <a:p>
            <a:r>
              <a:rPr lang="en-CA" sz="2800" dirty="0" smtClean="0"/>
              <a:t>Chapters 24-26</a:t>
            </a:r>
            <a:br>
              <a:rPr lang="en-CA" sz="2800" dirty="0" smtClean="0"/>
            </a:br>
            <a:r>
              <a:rPr lang="en-CA" sz="2000" dirty="0" smtClean="0"/>
              <a:t>David and Saul have ‘Jonah’ moments</a:t>
            </a:r>
            <a:endParaRPr lang="en-CA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CA" dirty="0" smtClean="0"/>
              <a:t>Chapter 24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5"/>
          </p:nvPr>
        </p:nvSpPr>
        <p:spPr/>
        <p:txBody>
          <a:bodyPr>
            <a:normAutofit/>
          </a:bodyPr>
          <a:lstStyle/>
          <a:p>
            <a:r>
              <a:rPr lang="en-CA" sz="2400" dirty="0" smtClean="0"/>
              <a:t>Saul seeks revenge.</a:t>
            </a:r>
          </a:p>
          <a:p>
            <a:r>
              <a:rPr lang="en-CA" sz="2400" dirty="0" smtClean="0"/>
              <a:t>David shows mercy.</a:t>
            </a:r>
          </a:p>
          <a:p>
            <a:r>
              <a:rPr lang="en-CA" sz="2400" dirty="0" smtClean="0"/>
              <a:t>Saul turns back.</a:t>
            </a:r>
            <a:endParaRPr lang="en-CA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CA" dirty="0" smtClean="0"/>
              <a:t>Chapter 25</a:t>
            </a:r>
            <a:endParaRPr lang="en-CA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6"/>
          </p:nvPr>
        </p:nvSpPr>
        <p:spPr/>
        <p:txBody>
          <a:bodyPr>
            <a:normAutofit/>
          </a:bodyPr>
          <a:lstStyle/>
          <a:p>
            <a:r>
              <a:rPr lang="en-CA" sz="2400" dirty="0" smtClean="0"/>
              <a:t>David seeks revenge.</a:t>
            </a:r>
          </a:p>
          <a:p>
            <a:r>
              <a:rPr lang="en-CA" sz="2400" dirty="0" smtClean="0"/>
              <a:t>Abigail sparks mercy.</a:t>
            </a:r>
          </a:p>
          <a:p>
            <a:r>
              <a:rPr lang="en-CA" sz="2400" dirty="0" smtClean="0"/>
              <a:t>David turns back.</a:t>
            </a:r>
          </a:p>
          <a:p>
            <a:endParaRPr lang="en-CA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en-CA" dirty="0" smtClean="0"/>
              <a:t>Chapter 26</a:t>
            </a:r>
            <a:endParaRPr lang="en-CA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7"/>
          </p:nvPr>
        </p:nvSpPr>
        <p:spPr>
          <a:xfrm>
            <a:off x="5343525" y="2000250"/>
            <a:ext cx="2273232" cy="2692004"/>
          </a:xfrm>
        </p:spPr>
        <p:txBody>
          <a:bodyPr>
            <a:normAutofit/>
          </a:bodyPr>
          <a:lstStyle/>
          <a:p>
            <a:r>
              <a:rPr lang="en-CA" sz="2400" dirty="0" smtClean="0"/>
              <a:t>Saul’s heart continues to seek revenge.</a:t>
            </a:r>
          </a:p>
          <a:p>
            <a:r>
              <a:rPr lang="en-CA" sz="2400" dirty="0" smtClean="0"/>
              <a:t>David’s heart continues to show mercy.</a:t>
            </a:r>
            <a:endParaRPr lang="en-C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27485" y="845070"/>
            <a:ext cx="3297254" cy="432197"/>
          </a:xfrm>
        </p:spPr>
        <p:txBody>
          <a:bodyPr/>
          <a:lstStyle/>
          <a:p>
            <a:pPr algn="ctr"/>
            <a:r>
              <a:rPr lang="en-CA" dirty="0" smtClean="0"/>
              <a:t>David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27485" y="1302270"/>
            <a:ext cx="3297254" cy="3542104"/>
          </a:xfrm>
        </p:spPr>
        <p:txBody>
          <a:bodyPr>
            <a:normAutofit/>
          </a:bodyPr>
          <a:lstStyle/>
          <a:p>
            <a:r>
              <a:rPr lang="en-CA" b="1" dirty="0" smtClean="0"/>
              <a:t>26: </a:t>
            </a:r>
            <a:r>
              <a:rPr lang="en-CA" dirty="0" smtClean="0"/>
              <a:t>When David is shown grace, he returns it on others.</a:t>
            </a:r>
          </a:p>
          <a:p>
            <a:r>
              <a:rPr lang="en-CA" b="1" dirty="0" smtClean="0"/>
              <a:t>27: </a:t>
            </a:r>
            <a:r>
              <a:rPr lang="en-CA" dirty="0" smtClean="0"/>
              <a:t>While David is discouraged and deceitful, he still drives out the Lord’s enemies with fervor.</a:t>
            </a:r>
            <a:endParaRPr lang="en-CA" b="1" dirty="0" smtClean="0"/>
          </a:p>
          <a:p>
            <a:r>
              <a:rPr lang="en-CA" b="1" dirty="0" smtClean="0"/>
              <a:t>27: </a:t>
            </a:r>
            <a:r>
              <a:rPr lang="en-CA" dirty="0" smtClean="0"/>
              <a:t>David finds himself in the midst of a challenging threat.</a:t>
            </a:r>
          </a:p>
          <a:p>
            <a:r>
              <a:rPr lang="en-CA" b="1" dirty="0" smtClean="0"/>
              <a:t>25: </a:t>
            </a:r>
            <a:r>
              <a:rPr lang="en-CA" dirty="0" smtClean="0"/>
              <a:t>David found help in a woman under God’s blessing.</a:t>
            </a:r>
          </a:p>
          <a:p>
            <a:r>
              <a:rPr lang="en-CA" b="1" dirty="0" smtClean="0"/>
              <a:t>29-30:</a:t>
            </a:r>
            <a:r>
              <a:rPr lang="en-CA" dirty="0" smtClean="0"/>
              <a:t> God helps David, who is undeserving.  God then grants David another opportunity to seek his word and brings David victory against his enemies.</a:t>
            </a:r>
            <a:endParaRPr lang="en-CA" b="1" dirty="0" smtClean="0"/>
          </a:p>
          <a:p>
            <a:endParaRPr lang="en-CA" b="1" dirty="0" smtClean="0"/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240872" y="845070"/>
            <a:ext cx="3297254" cy="432197"/>
          </a:xfrm>
        </p:spPr>
        <p:txBody>
          <a:bodyPr/>
          <a:lstStyle/>
          <a:p>
            <a:pPr algn="ctr"/>
            <a:r>
              <a:rPr lang="en-CA" dirty="0" smtClean="0"/>
              <a:t>Saul</a:t>
            </a:r>
            <a:endParaRPr lang="en-CA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240872" y="1302269"/>
            <a:ext cx="3297254" cy="3639381"/>
          </a:xfrm>
        </p:spPr>
        <p:txBody>
          <a:bodyPr/>
          <a:lstStyle/>
          <a:p>
            <a:r>
              <a:rPr lang="en-CA" b="1" dirty="0" smtClean="0"/>
              <a:t>26: </a:t>
            </a:r>
            <a:r>
              <a:rPr lang="en-CA" dirty="0" smtClean="0"/>
              <a:t>When Saul is shown grace, he does not appreciate it.</a:t>
            </a:r>
          </a:p>
          <a:p>
            <a:r>
              <a:rPr lang="en-CA" b="1" dirty="0" smtClean="0"/>
              <a:t>28: </a:t>
            </a:r>
            <a:r>
              <a:rPr lang="en-CA" dirty="0" smtClean="0"/>
              <a:t>Saul does not seem interested in battling for the Lord’s cause, and he is saddled with fear.</a:t>
            </a:r>
            <a:endParaRPr lang="en-CA" b="1" dirty="0" smtClean="0"/>
          </a:p>
          <a:p>
            <a:r>
              <a:rPr lang="en-CA" b="1" dirty="0" smtClean="0"/>
              <a:t>28:</a:t>
            </a:r>
            <a:r>
              <a:rPr lang="en-CA" dirty="0" smtClean="0"/>
              <a:t> Saul finds himself in the midst of a challenging threat.</a:t>
            </a:r>
          </a:p>
          <a:p>
            <a:r>
              <a:rPr lang="en-CA" b="1" dirty="0" smtClean="0"/>
              <a:t>28: </a:t>
            </a:r>
            <a:r>
              <a:rPr lang="en-CA" dirty="0" smtClean="0"/>
              <a:t>Saul found hopelessness in a woman under the LORD’s curse.</a:t>
            </a:r>
          </a:p>
          <a:p>
            <a:r>
              <a:rPr lang="en-CA" b="1" dirty="0" smtClean="0"/>
              <a:t>28: </a:t>
            </a:r>
            <a:r>
              <a:rPr lang="en-CA" dirty="0" smtClean="0"/>
              <a:t>God does not help Saul.</a:t>
            </a:r>
          </a:p>
          <a:p>
            <a:r>
              <a:rPr lang="en-CA" b="1" dirty="0" smtClean="0"/>
              <a:t>31:</a:t>
            </a:r>
            <a:r>
              <a:rPr lang="en-CA" dirty="0" smtClean="0"/>
              <a:t> Saul perishes without the LORD’s help.</a:t>
            </a:r>
            <a:endParaRPr lang="en-CA" b="1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84584" y="339538"/>
            <a:ext cx="7053542" cy="487313"/>
          </a:xfrm>
        </p:spPr>
        <p:txBody>
          <a:bodyPr/>
          <a:lstStyle/>
          <a:p>
            <a:r>
              <a:rPr lang="en-CA" sz="2800" dirty="0" smtClean="0"/>
              <a:t>Further Comparisons</a:t>
            </a:r>
            <a:br>
              <a:rPr lang="en-CA" sz="2800" dirty="0" smtClean="0"/>
            </a:br>
            <a:endParaRPr lang="en-CA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584" y="339538"/>
            <a:ext cx="7053542" cy="574862"/>
          </a:xfrm>
        </p:spPr>
        <p:txBody>
          <a:bodyPr/>
          <a:lstStyle/>
          <a:p>
            <a:r>
              <a:rPr lang="en-CA" dirty="0" smtClean="0"/>
              <a:t>1 Samuel 16:7 </a:t>
            </a:r>
            <a:r>
              <a:rPr lang="en-CA" sz="2000" dirty="0" smtClean="0"/>
              <a:t>(NKJV)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570" y="1284051"/>
            <a:ext cx="7723762" cy="340224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CA" sz="2400" i="1" dirty="0" smtClean="0"/>
              <a:t>But the Lord said to Samuel:</a:t>
            </a:r>
          </a:p>
          <a:p>
            <a:pPr>
              <a:buNone/>
            </a:pPr>
            <a:r>
              <a:rPr lang="en-CA" sz="2400" i="1" dirty="0" smtClean="0"/>
              <a:t>	“Do not look at his appearance</a:t>
            </a:r>
          </a:p>
          <a:p>
            <a:pPr>
              <a:buNone/>
            </a:pPr>
            <a:r>
              <a:rPr lang="en-CA" sz="2400" i="1" dirty="0" smtClean="0"/>
              <a:t>	  or his physical stature,</a:t>
            </a:r>
          </a:p>
          <a:p>
            <a:pPr>
              <a:buNone/>
            </a:pPr>
            <a:r>
              <a:rPr lang="en-CA" sz="2400" i="1" dirty="0" smtClean="0"/>
              <a:t>		 because I have refused him.</a:t>
            </a:r>
          </a:p>
          <a:p>
            <a:pPr>
              <a:buNone/>
            </a:pPr>
            <a:r>
              <a:rPr lang="en-CA" sz="2400" i="1" dirty="0" smtClean="0"/>
              <a:t>		 </a:t>
            </a:r>
            <a:r>
              <a:rPr lang="en-CA" sz="2400" b="1" i="1" dirty="0" smtClean="0">
                <a:solidFill>
                  <a:srgbClr val="FFFF00"/>
                </a:solidFill>
              </a:rPr>
              <a:t>For the LORD does not see as man sees</a:t>
            </a:r>
            <a:r>
              <a:rPr lang="en-CA" sz="2400" i="1" dirty="0" smtClean="0">
                <a:solidFill>
                  <a:srgbClr val="FFFF00"/>
                </a:solidFill>
              </a:rPr>
              <a:t>;</a:t>
            </a:r>
          </a:p>
          <a:p>
            <a:pPr>
              <a:buNone/>
            </a:pPr>
            <a:r>
              <a:rPr lang="en-CA" sz="2400" i="1" dirty="0" smtClean="0"/>
              <a:t>		 For man looks at the </a:t>
            </a:r>
            <a:r>
              <a:rPr lang="en-CA" sz="2400" b="1" i="1" dirty="0" smtClean="0"/>
              <a:t>outward appearance</a:t>
            </a:r>
            <a:r>
              <a:rPr lang="en-CA" sz="2400" i="1" dirty="0" smtClean="0"/>
              <a:t>,</a:t>
            </a:r>
          </a:p>
          <a:p>
            <a:pPr>
              <a:buNone/>
            </a:pPr>
            <a:r>
              <a:rPr lang="en-CA" sz="2400" i="1" dirty="0" smtClean="0"/>
              <a:t>		 But the LORD looks at the </a:t>
            </a:r>
            <a:r>
              <a:rPr lang="en-CA" sz="2400" b="1" i="1" dirty="0" smtClean="0"/>
              <a:t>heart</a:t>
            </a:r>
            <a:r>
              <a:rPr lang="en-CA" sz="2400" i="1" dirty="0" smtClean="0"/>
              <a:t>.”	</a:t>
            </a:r>
            <a:r>
              <a:rPr lang="en-CA" sz="2800" i="1" dirty="0" smtClean="0"/>
              <a:t>		</a:t>
            </a:r>
            <a:endParaRPr lang="en-CA" sz="2800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4477" y="1085850"/>
            <a:ext cx="8025319" cy="2497186"/>
          </a:xfrm>
        </p:spPr>
        <p:txBody>
          <a:bodyPr/>
          <a:lstStyle/>
          <a:p>
            <a:r>
              <a:rPr lang="en-US" sz="6000" dirty="0" smtClean="0"/>
              <a:t>2 Samuel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3099" y="3583036"/>
            <a:ext cx="7928058" cy="84305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“you save the humble, But your eyes are on the haughty” (22:28)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22997343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8953"/>
            <a:ext cx="7918315" cy="357734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CA" sz="2400" b="1" baseline="30000" dirty="0" smtClean="0"/>
              <a:t>5 </a:t>
            </a:r>
            <a:r>
              <a:rPr lang="en-CA" sz="2400" dirty="0" smtClean="0"/>
              <a:t>But to Hannah he would give a double portion, for he loved Hannah, although </a:t>
            </a:r>
            <a:r>
              <a:rPr lang="en-CA" sz="2400" u="sng" dirty="0" smtClean="0">
                <a:solidFill>
                  <a:srgbClr val="FFFF00"/>
                </a:solidFill>
              </a:rPr>
              <a:t>the </a:t>
            </a:r>
            <a:r>
              <a:rPr lang="en-CA" sz="2400" u="sng" cap="small" dirty="0" smtClean="0">
                <a:solidFill>
                  <a:srgbClr val="FFFF00"/>
                </a:solidFill>
              </a:rPr>
              <a:t>Lord</a:t>
            </a:r>
            <a:r>
              <a:rPr lang="en-CA" sz="2400" u="sng" dirty="0" smtClean="0">
                <a:solidFill>
                  <a:srgbClr val="FFFF00"/>
                </a:solidFill>
              </a:rPr>
              <a:t> had closed her womb</a:t>
            </a:r>
            <a:r>
              <a:rPr lang="en-CA" sz="2400" dirty="0" smtClean="0"/>
              <a:t>.</a:t>
            </a:r>
          </a:p>
          <a:p>
            <a:pPr>
              <a:buNone/>
            </a:pPr>
            <a:r>
              <a:rPr lang="en-CA" sz="2400" b="1" baseline="30000" dirty="0" smtClean="0"/>
              <a:t>6 </a:t>
            </a:r>
            <a:r>
              <a:rPr lang="en-CA" sz="2400" dirty="0" smtClean="0"/>
              <a:t>And her rival also provoked her severely, to make her miserable, because </a:t>
            </a:r>
            <a:r>
              <a:rPr lang="en-CA" sz="2400" u="sng" dirty="0" smtClean="0">
                <a:solidFill>
                  <a:srgbClr val="FFFF00"/>
                </a:solidFill>
              </a:rPr>
              <a:t>the </a:t>
            </a:r>
            <a:r>
              <a:rPr lang="en-CA" sz="2400" u="sng" cap="small" dirty="0" smtClean="0">
                <a:solidFill>
                  <a:srgbClr val="FFFF00"/>
                </a:solidFill>
              </a:rPr>
              <a:t>Lord</a:t>
            </a:r>
            <a:r>
              <a:rPr lang="en-CA" sz="2400" u="sng" dirty="0" smtClean="0">
                <a:solidFill>
                  <a:srgbClr val="FFFF00"/>
                </a:solidFill>
              </a:rPr>
              <a:t> had closed her womb</a:t>
            </a:r>
            <a:r>
              <a:rPr lang="en-CA" sz="2400" dirty="0" smtClean="0"/>
              <a:t>.</a:t>
            </a:r>
          </a:p>
          <a:p>
            <a:pPr>
              <a:buNone/>
            </a:pPr>
            <a:r>
              <a:rPr lang="en-CA" sz="2400" b="1" baseline="30000" dirty="0" smtClean="0"/>
              <a:t>7 </a:t>
            </a:r>
            <a:r>
              <a:rPr lang="en-CA" sz="2400" dirty="0" smtClean="0"/>
              <a:t>So it was, year by year, when she went up to the house of the </a:t>
            </a:r>
            <a:r>
              <a:rPr lang="en-CA" sz="2400" cap="small" dirty="0" smtClean="0"/>
              <a:t>Lord</a:t>
            </a:r>
            <a:r>
              <a:rPr lang="en-CA" sz="2400" dirty="0" smtClean="0"/>
              <a:t>, that she provoked her; therefore she wept and did not eat.</a:t>
            </a:r>
            <a:endParaRPr lang="en-CA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584" y="339538"/>
            <a:ext cx="7053542" cy="526224"/>
          </a:xfrm>
        </p:spPr>
        <p:txBody>
          <a:bodyPr/>
          <a:lstStyle/>
          <a:p>
            <a:r>
              <a:rPr lang="en-CA" dirty="0" smtClean="0"/>
              <a:t>1 Samuel 1 </a:t>
            </a:r>
            <a:r>
              <a:rPr lang="en-CA" sz="2000" dirty="0" smtClean="0"/>
              <a:t>(NKJV)</a:t>
            </a:r>
            <a:endParaRPr lang="en-C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84584" y="339539"/>
            <a:ext cx="7053542" cy="610784"/>
          </a:xfrm>
        </p:spPr>
        <p:txBody>
          <a:bodyPr/>
          <a:lstStyle/>
          <a:p>
            <a:r>
              <a:rPr lang="en-CA" sz="2400" dirty="0" smtClean="0"/>
              <a:t>The LORD Does Whatever Is Good To Him</a:t>
            </a:r>
            <a:br>
              <a:rPr lang="en-CA" sz="2400" dirty="0" smtClean="0"/>
            </a:br>
            <a:r>
              <a:rPr lang="en-CA" sz="2000" dirty="0" smtClean="0"/>
              <a:t>(cf. 1 Samuel 3:18)</a:t>
            </a:r>
            <a:endParaRPr lang="en-CA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/>
        </p:nvGraphicFramePr>
        <p:xfrm>
          <a:off x="382952" y="1157390"/>
          <a:ext cx="8408352" cy="357998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02784"/>
                <a:gridCol w="2802784"/>
                <a:gridCol w="2802784"/>
              </a:tblGrid>
              <a:tr h="511426">
                <a:tc>
                  <a:txBody>
                    <a:bodyPr/>
                    <a:lstStyle/>
                    <a:p>
                      <a:pPr algn="ctr"/>
                      <a:r>
                        <a:rPr lang="en-CA" sz="1100" dirty="0" smtClean="0"/>
                        <a:t>What God did</a:t>
                      </a:r>
                      <a:endParaRPr lang="en-CA" sz="1100" i="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CA" sz="1200" i="1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CA" sz="1100" dirty="0"/>
                    </a:p>
                  </a:txBody>
                  <a:tcPr marT="34290" marB="34290" anchor="ctr"/>
                </a:tc>
              </a:tr>
              <a:tr h="511426">
                <a:tc>
                  <a:txBody>
                    <a:bodyPr/>
                    <a:lstStyle/>
                    <a:p>
                      <a:r>
                        <a:rPr lang="en-CA" sz="1100" dirty="0" smtClean="0"/>
                        <a:t>Close</a:t>
                      </a:r>
                      <a:r>
                        <a:rPr lang="en-CA" sz="1100" baseline="0" dirty="0" smtClean="0"/>
                        <a:t>d the womb of Hannah (1:5-6)</a:t>
                      </a:r>
                      <a:endParaRPr lang="en-CA" sz="1100" b="1" dirty="0"/>
                    </a:p>
                  </a:txBody>
                  <a:tcPr marT="34290" marB="34290"/>
                </a:tc>
                <a:tc rowSpan="6">
                  <a:txBody>
                    <a:bodyPr/>
                    <a:lstStyle/>
                    <a:p>
                      <a:pPr algn="ctr"/>
                      <a:endParaRPr lang="en-CA" sz="1500" b="1" i="0" baseline="0" dirty="0" smtClean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endParaRPr lang="en-CA" sz="1100" dirty="0"/>
                    </a:p>
                  </a:txBody>
                  <a:tcPr marT="34290" marB="34290"/>
                </a:tc>
              </a:tr>
              <a:tr h="511426">
                <a:tc>
                  <a:txBody>
                    <a:bodyPr/>
                    <a:lstStyle/>
                    <a:p>
                      <a:r>
                        <a:rPr lang="en-CA" sz="1100" dirty="0" smtClean="0"/>
                        <a:t>Did</a:t>
                      </a:r>
                      <a:r>
                        <a:rPr lang="en-CA" sz="1100" baseline="0" dirty="0" smtClean="0"/>
                        <a:t> not remove the sons of Eli immediately (2:12-36)</a:t>
                      </a:r>
                      <a:endParaRPr lang="en-CA" sz="1100" b="1" dirty="0"/>
                    </a:p>
                  </a:txBody>
                  <a:tcPr marT="34290" marB="34290"/>
                </a:tc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100" dirty="0"/>
                    </a:p>
                  </a:txBody>
                  <a:tcPr marT="34290" marB="34290"/>
                </a:tc>
              </a:tr>
              <a:tr h="511426">
                <a:tc>
                  <a:txBody>
                    <a:bodyPr/>
                    <a:lstStyle/>
                    <a:p>
                      <a:r>
                        <a:rPr lang="en-CA" sz="1100" dirty="0" smtClean="0"/>
                        <a:t>Promised</a:t>
                      </a:r>
                      <a:r>
                        <a:rPr lang="en-CA" sz="1100" baseline="0" dirty="0" smtClean="0"/>
                        <a:t> to punish the very old Eli (2:27 – 3:18)</a:t>
                      </a:r>
                      <a:endParaRPr lang="en-CA" sz="1100" b="1" dirty="0"/>
                    </a:p>
                  </a:txBody>
                  <a:tcPr marT="34290" marB="34290"/>
                </a:tc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100" dirty="0"/>
                    </a:p>
                  </a:txBody>
                  <a:tcPr marT="34290" marB="34290"/>
                </a:tc>
              </a:tr>
              <a:tr h="511426">
                <a:tc>
                  <a:txBody>
                    <a:bodyPr/>
                    <a:lstStyle/>
                    <a:p>
                      <a:r>
                        <a:rPr lang="en-CA" sz="1100" dirty="0" smtClean="0"/>
                        <a:t>Did</a:t>
                      </a:r>
                      <a:r>
                        <a:rPr lang="en-CA" sz="1100" baseline="0" dirty="0" smtClean="0"/>
                        <a:t> not immediately identify himself to Samuel (3:2-10)</a:t>
                      </a:r>
                      <a:endParaRPr lang="en-CA" sz="1100" b="1" dirty="0"/>
                    </a:p>
                  </a:txBody>
                  <a:tcPr marT="34290" marB="34290"/>
                </a:tc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100" dirty="0"/>
                    </a:p>
                  </a:txBody>
                  <a:tcPr marT="34290" marB="34290"/>
                </a:tc>
              </a:tr>
              <a:tr h="511426">
                <a:tc>
                  <a:txBody>
                    <a:bodyPr/>
                    <a:lstStyle/>
                    <a:p>
                      <a:r>
                        <a:rPr lang="en-CA" sz="1100" dirty="0" smtClean="0"/>
                        <a:t>Gave the</a:t>
                      </a:r>
                      <a:r>
                        <a:rPr lang="en-CA" sz="1100" baseline="0" dirty="0" smtClean="0"/>
                        <a:t> child Samuel a hard message (3:11-18)</a:t>
                      </a:r>
                      <a:endParaRPr lang="en-CA" sz="1100" b="1" dirty="0"/>
                    </a:p>
                  </a:txBody>
                  <a:tcPr marT="34290" marB="34290"/>
                </a:tc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100" dirty="0"/>
                    </a:p>
                  </a:txBody>
                  <a:tcPr marT="34290" marB="34290"/>
                </a:tc>
              </a:tr>
              <a:tr h="511426">
                <a:tc>
                  <a:txBody>
                    <a:bodyPr/>
                    <a:lstStyle/>
                    <a:p>
                      <a:r>
                        <a:rPr lang="en-CA" sz="1100" dirty="0" smtClean="0"/>
                        <a:t>Allowed Israel</a:t>
                      </a:r>
                      <a:r>
                        <a:rPr lang="en-CA" sz="1100" baseline="0" dirty="0" smtClean="0"/>
                        <a:t> to be defeated and the ark taken (4:1-11)</a:t>
                      </a:r>
                      <a:endParaRPr lang="en-CA" sz="1100" b="1" dirty="0"/>
                    </a:p>
                  </a:txBody>
                  <a:tcPr marT="34290" marB="34290"/>
                </a:tc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100" dirty="0"/>
                    </a:p>
                  </a:txBody>
                  <a:tcPr marT="34290" marB="34290"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584" y="339538"/>
            <a:ext cx="7053542" cy="574862"/>
          </a:xfrm>
        </p:spPr>
        <p:txBody>
          <a:bodyPr/>
          <a:lstStyle/>
          <a:p>
            <a:r>
              <a:rPr lang="en-CA" dirty="0" smtClean="0"/>
              <a:t>1 Samuel 16:7 </a:t>
            </a:r>
            <a:r>
              <a:rPr lang="en-CA" sz="2000" dirty="0" smtClean="0"/>
              <a:t>(NKJV)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570" y="1284051"/>
            <a:ext cx="7723762" cy="340224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CA" sz="2400" i="1" dirty="0" smtClean="0"/>
              <a:t>But the Lord said to Samuel:</a:t>
            </a:r>
          </a:p>
          <a:p>
            <a:pPr>
              <a:buNone/>
            </a:pPr>
            <a:r>
              <a:rPr lang="en-CA" sz="2400" i="1" dirty="0" smtClean="0"/>
              <a:t>	“Do not look at his appearance</a:t>
            </a:r>
          </a:p>
          <a:p>
            <a:pPr>
              <a:buNone/>
            </a:pPr>
            <a:r>
              <a:rPr lang="en-CA" sz="2400" i="1" dirty="0" smtClean="0"/>
              <a:t>	  or his physical stature,</a:t>
            </a:r>
          </a:p>
          <a:p>
            <a:pPr>
              <a:buNone/>
            </a:pPr>
            <a:r>
              <a:rPr lang="en-CA" sz="2400" i="1" dirty="0" smtClean="0"/>
              <a:t>		 because I have refused him.</a:t>
            </a:r>
          </a:p>
          <a:p>
            <a:pPr>
              <a:buNone/>
            </a:pPr>
            <a:r>
              <a:rPr lang="en-CA" sz="2400" i="1" dirty="0" smtClean="0"/>
              <a:t>		 </a:t>
            </a:r>
            <a:r>
              <a:rPr lang="en-CA" sz="2400" b="1" i="1" dirty="0" smtClean="0">
                <a:solidFill>
                  <a:srgbClr val="FFFF00"/>
                </a:solidFill>
              </a:rPr>
              <a:t>For the LORD does not see as man sees</a:t>
            </a:r>
            <a:r>
              <a:rPr lang="en-CA" sz="2400" i="1" dirty="0" smtClean="0">
                <a:solidFill>
                  <a:srgbClr val="FFFF00"/>
                </a:solidFill>
              </a:rPr>
              <a:t>;</a:t>
            </a:r>
          </a:p>
          <a:p>
            <a:pPr>
              <a:buNone/>
            </a:pPr>
            <a:r>
              <a:rPr lang="en-CA" sz="2400" i="1" dirty="0" smtClean="0"/>
              <a:t>		 For man looks at the </a:t>
            </a:r>
            <a:r>
              <a:rPr lang="en-CA" sz="2400" b="1" i="1" dirty="0" smtClean="0"/>
              <a:t>outward appearance</a:t>
            </a:r>
            <a:r>
              <a:rPr lang="en-CA" sz="2400" i="1" dirty="0" smtClean="0"/>
              <a:t>,</a:t>
            </a:r>
          </a:p>
          <a:p>
            <a:pPr>
              <a:buNone/>
            </a:pPr>
            <a:r>
              <a:rPr lang="en-CA" sz="2400" i="1" dirty="0" smtClean="0"/>
              <a:t>		 But the LORD looks at the </a:t>
            </a:r>
            <a:r>
              <a:rPr lang="en-CA" sz="2400" b="1" i="1" dirty="0" smtClean="0"/>
              <a:t>heart</a:t>
            </a:r>
            <a:r>
              <a:rPr lang="en-CA" sz="2400" i="1" dirty="0" smtClean="0"/>
              <a:t>.”	</a:t>
            </a:r>
            <a:r>
              <a:rPr lang="en-CA" sz="2800" i="1" dirty="0" smtClean="0"/>
              <a:t>		</a:t>
            </a:r>
            <a:endParaRPr lang="en-CA" sz="2800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553" y="136187"/>
            <a:ext cx="8745165" cy="473737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1</a:t>
            </a:r>
            <a:r>
              <a:rPr lang="en-CA" sz="1400" dirty="0" smtClean="0"/>
              <a:t>“My heart rejoices in the Lord; My horn is exalted in the Lord.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I smile at my enemies, Because I rejoice in Your salvation.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2</a:t>
            </a:r>
            <a:r>
              <a:rPr lang="en-CA" sz="1400" dirty="0" smtClean="0"/>
              <a:t>  No one is holy like the Lord,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For there is none besides You, Nor is there any rock like our God.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3</a:t>
            </a:r>
            <a:r>
              <a:rPr lang="en-CA" sz="1400" dirty="0" smtClean="0"/>
              <a:t>  Talk no more so very proudly; Let no arrogance come from your mouth,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For the Lord is the God of knowledge; And by Him actions are weighed.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4</a:t>
            </a:r>
            <a:r>
              <a:rPr lang="en-CA" sz="1400" dirty="0" smtClean="0"/>
              <a:t>  The bows of the mighty men are broken, and those who stumbled are girded with strength.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5</a:t>
            </a:r>
            <a:r>
              <a:rPr lang="en-CA" sz="1400" dirty="0" smtClean="0"/>
              <a:t>  Those who were full have hired themselves out for bread, and the hungry have ceased to hunger.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Even the barren has borne seven, and she who has many children has become feeble.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6</a:t>
            </a:r>
            <a:r>
              <a:rPr lang="en-CA" sz="1400" dirty="0" smtClean="0"/>
              <a:t>  The Lord kills and makes alive; He brings down to the grave and brings up.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7</a:t>
            </a:r>
            <a:r>
              <a:rPr lang="en-CA" sz="1400" dirty="0" smtClean="0"/>
              <a:t>  The Lord makes poor and makes rich; He brings low and lifts up.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8</a:t>
            </a:r>
            <a:r>
              <a:rPr lang="en-CA" sz="1400" dirty="0" smtClean="0"/>
              <a:t>  He raises the poor from the dust and lifts the beggar from the ash heap,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To set them among princes and make them inherit the throne of glory.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For the pillars of the earth are the Lord’s, and He has set the world upon them.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9</a:t>
            </a:r>
            <a:r>
              <a:rPr lang="en-CA" sz="1400" dirty="0" smtClean="0"/>
              <a:t>  He will guard the feet of His saints, but the wicked shall be silent in darkness.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For by strength no man shall prevail.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10</a:t>
            </a:r>
            <a:r>
              <a:rPr lang="en-CA" sz="1400" dirty="0" smtClean="0"/>
              <a:t> The adversaries of the Lord shall be broken in pieces;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From heaven He will thunder against them. The Lord will judge the ends of the earth.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He will give strength to His king, and exalt the horn of His anointed.”</a:t>
            </a:r>
            <a:endParaRPr lang="en-CA" sz="1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553" y="136187"/>
            <a:ext cx="8745165" cy="473737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1</a:t>
            </a:r>
            <a:r>
              <a:rPr lang="en-CA" sz="1400" dirty="0" smtClean="0"/>
              <a:t>“My heart rejoices in </a:t>
            </a:r>
            <a:r>
              <a:rPr lang="en-CA" sz="1400" b="1" dirty="0" smtClean="0">
                <a:solidFill>
                  <a:srgbClr val="FFFF00"/>
                </a:solidFill>
              </a:rPr>
              <a:t>the Lord</a:t>
            </a:r>
            <a:r>
              <a:rPr lang="en-CA" sz="1400" dirty="0" smtClean="0"/>
              <a:t>; My horn is exalted in </a:t>
            </a:r>
            <a:r>
              <a:rPr lang="en-CA" sz="1400" b="1" dirty="0" smtClean="0">
                <a:solidFill>
                  <a:srgbClr val="FFFF00"/>
                </a:solidFill>
              </a:rPr>
              <a:t>the Lord</a:t>
            </a:r>
            <a:r>
              <a:rPr lang="en-CA" sz="1400" dirty="0" smtClean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I smile at my enemies, Because I rejoice in </a:t>
            </a:r>
            <a:r>
              <a:rPr lang="en-CA" sz="1400" b="1" dirty="0" smtClean="0">
                <a:solidFill>
                  <a:srgbClr val="FFFF00"/>
                </a:solidFill>
              </a:rPr>
              <a:t>Your</a:t>
            </a:r>
            <a:r>
              <a:rPr lang="en-CA" sz="1400" dirty="0" smtClean="0"/>
              <a:t> salvation.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2</a:t>
            </a:r>
            <a:r>
              <a:rPr lang="en-CA" sz="1400" dirty="0" smtClean="0"/>
              <a:t>  No one is holy like </a:t>
            </a:r>
            <a:r>
              <a:rPr lang="en-CA" sz="1400" b="1" dirty="0" smtClean="0">
                <a:solidFill>
                  <a:srgbClr val="FFFF00"/>
                </a:solidFill>
              </a:rPr>
              <a:t>the Lord</a:t>
            </a:r>
            <a:r>
              <a:rPr lang="en-CA" sz="1400" dirty="0" smtClean="0"/>
              <a:t>,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For there is none besides </a:t>
            </a:r>
            <a:r>
              <a:rPr lang="en-CA" sz="1400" b="1" dirty="0" smtClean="0">
                <a:solidFill>
                  <a:srgbClr val="FFFF00"/>
                </a:solidFill>
              </a:rPr>
              <a:t>You</a:t>
            </a:r>
            <a:r>
              <a:rPr lang="en-CA" sz="1400" dirty="0" smtClean="0"/>
              <a:t>, Nor is there any rock like our </a:t>
            </a:r>
            <a:r>
              <a:rPr lang="en-CA" sz="1400" b="1" dirty="0" smtClean="0">
                <a:solidFill>
                  <a:srgbClr val="FFFF00"/>
                </a:solidFill>
              </a:rPr>
              <a:t>God</a:t>
            </a:r>
            <a:r>
              <a:rPr lang="en-CA" sz="1400" dirty="0" smtClean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3</a:t>
            </a:r>
            <a:r>
              <a:rPr lang="en-CA" sz="1400" dirty="0" smtClean="0"/>
              <a:t>  Talk no more so very proudly; Let no arrogance come from your mouth,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For </a:t>
            </a:r>
            <a:r>
              <a:rPr lang="en-CA" sz="1400" b="1" dirty="0" smtClean="0">
                <a:solidFill>
                  <a:srgbClr val="FFFF00"/>
                </a:solidFill>
              </a:rPr>
              <a:t>the Lord</a:t>
            </a:r>
            <a:r>
              <a:rPr lang="en-CA" sz="1400" dirty="0" smtClean="0"/>
              <a:t> is the God of knowledge; And by </a:t>
            </a:r>
            <a:r>
              <a:rPr lang="en-CA" sz="1400" b="1" dirty="0" smtClean="0">
                <a:solidFill>
                  <a:srgbClr val="FFFF00"/>
                </a:solidFill>
              </a:rPr>
              <a:t>Him</a:t>
            </a:r>
            <a:r>
              <a:rPr lang="en-CA" sz="1400" dirty="0" smtClean="0"/>
              <a:t> actions are weighed.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4</a:t>
            </a:r>
            <a:r>
              <a:rPr lang="en-CA" sz="1400" dirty="0" smtClean="0"/>
              <a:t>  The bows of the mighty men are broken, and those who stumbled are girded with strength.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5</a:t>
            </a:r>
            <a:r>
              <a:rPr lang="en-CA" sz="1400" dirty="0" smtClean="0"/>
              <a:t>  Those who were full have hired themselves out for bread, and the hungry have ceased to hunger.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Even the barren has borne seven, and she who has many children has become feeble.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6</a:t>
            </a:r>
            <a:r>
              <a:rPr lang="en-CA" sz="1400" dirty="0" smtClean="0"/>
              <a:t>  </a:t>
            </a:r>
            <a:r>
              <a:rPr lang="en-CA" sz="1400" b="1" dirty="0" smtClean="0">
                <a:solidFill>
                  <a:srgbClr val="FFFF00"/>
                </a:solidFill>
              </a:rPr>
              <a:t>The Lord</a:t>
            </a:r>
            <a:r>
              <a:rPr lang="en-CA" sz="1400" dirty="0" smtClean="0"/>
              <a:t> kills and makes alive; </a:t>
            </a:r>
            <a:r>
              <a:rPr lang="en-CA" sz="1400" b="1" dirty="0" smtClean="0">
                <a:solidFill>
                  <a:srgbClr val="FFFF00"/>
                </a:solidFill>
              </a:rPr>
              <a:t>He</a:t>
            </a:r>
            <a:r>
              <a:rPr lang="en-CA" sz="1400" dirty="0" smtClean="0"/>
              <a:t> brings down to the grave and brings up.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7</a:t>
            </a:r>
            <a:r>
              <a:rPr lang="en-CA" sz="1400" dirty="0" smtClean="0"/>
              <a:t>  </a:t>
            </a:r>
            <a:r>
              <a:rPr lang="en-CA" sz="1400" b="1" dirty="0" smtClean="0">
                <a:solidFill>
                  <a:srgbClr val="FFFF00"/>
                </a:solidFill>
              </a:rPr>
              <a:t>The Lord</a:t>
            </a:r>
            <a:r>
              <a:rPr lang="en-CA" sz="1400" dirty="0" smtClean="0"/>
              <a:t> makes poor and makes rich; </a:t>
            </a:r>
            <a:r>
              <a:rPr lang="en-CA" sz="1400" b="1" dirty="0" smtClean="0">
                <a:solidFill>
                  <a:srgbClr val="FFFF00"/>
                </a:solidFill>
              </a:rPr>
              <a:t>He</a:t>
            </a:r>
            <a:r>
              <a:rPr lang="en-CA" sz="1400" dirty="0" smtClean="0"/>
              <a:t> brings low and lifts up.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8</a:t>
            </a:r>
            <a:r>
              <a:rPr lang="en-CA" sz="1400" dirty="0" smtClean="0"/>
              <a:t>  </a:t>
            </a:r>
            <a:r>
              <a:rPr lang="en-CA" sz="1400" b="1" dirty="0" smtClean="0">
                <a:solidFill>
                  <a:srgbClr val="FFFF00"/>
                </a:solidFill>
              </a:rPr>
              <a:t>He</a:t>
            </a:r>
            <a:r>
              <a:rPr lang="en-CA" sz="1400" dirty="0" smtClean="0"/>
              <a:t> raises the poor from the dust and lifts the beggar from the ash heap,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To set them among princes and make them inherit the throne of glory.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For the pillars of the earth are the </a:t>
            </a:r>
            <a:r>
              <a:rPr lang="en-CA" sz="1400" b="1" dirty="0" smtClean="0">
                <a:solidFill>
                  <a:srgbClr val="FFFF00"/>
                </a:solidFill>
              </a:rPr>
              <a:t>Lord’s</a:t>
            </a:r>
            <a:r>
              <a:rPr lang="en-CA" sz="1400" dirty="0" smtClean="0"/>
              <a:t>, and </a:t>
            </a:r>
            <a:r>
              <a:rPr lang="en-CA" sz="1400" b="1" dirty="0" smtClean="0">
                <a:solidFill>
                  <a:srgbClr val="FFFF00"/>
                </a:solidFill>
              </a:rPr>
              <a:t>He</a:t>
            </a:r>
            <a:r>
              <a:rPr lang="en-CA" sz="1400" dirty="0" smtClean="0"/>
              <a:t> has set the world upon them.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9</a:t>
            </a:r>
            <a:r>
              <a:rPr lang="en-CA" sz="1400" dirty="0" smtClean="0"/>
              <a:t>  </a:t>
            </a:r>
            <a:r>
              <a:rPr lang="en-CA" sz="1400" b="1" dirty="0" smtClean="0">
                <a:solidFill>
                  <a:srgbClr val="FFFF00"/>
                </a:solidFill>
              </a:rPr>
              <a:t>He</a:t>
            </a:r>
            <a:r>
              <a:rPr lang="en-CA" sz="1400" dirty="0" smtClean="0"/>
              <a:t> will guard the feet of His saints, but the wicked shall be silent in darkness.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For by strength no man shall prevail.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10</a:t>
            </a:r>
            <a:r>
              <a:rPr lang="en-CA" sz="1400" dirty="0" smtClean="0"/>
              <a:t> The adversaries of </a:t>
            </a:r>
            <a:r>
              <a:rPr lang="en-CA" sz="1400" b="1" dirty="0" smtClean="0">
                <a:solidFill>
                  <a:srgbClr val="FFFF00"/>
                </a:solidFill>
              </a:rPr>
              <a:t>the Lord</a:t>
            </a:r>
            <a:r>
              <a:rPr lang="en-CA" sz="1400" dirty="0" smtClean="0"/>
              <a:t> shall be broken in pieces;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From heaven </a:t>
            </a:r>
            <a:r>
              <a:rPr lang="en-CA" sz="1400" b="1" dirty="0" smtClean="0">
                <a:solidFill>
                  <a:srgbClr val="FFFF00"/>
                </a:solidFill>
              </a:rPr>
              <a:t>He</a:t>
            </a:r>
            <a:r>
              <a:rPr lang="en-CA" sz="1400" dirty="0" smtClean="0"/>
              <a:t> will thunder against them. </a:t>
            </a:r>
            <a:r>
              <a:rPr lang="en-CA" sz="1400" b="1" dirty="0" smtClean="0">
                <a:solidFill>
                  <a:srgbClr val="FFFF00"/>
                </a:solidFill>
              </a:rPr>
              <a:t>The Lord</a:t>
            </a:r>
            <a:r>
              <a:rPr lang="en-CA" sz="1400" dirty="0" smtClean="0"/>
              <a:t> will judge the ends of the earth.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</a:t>
            </a:r>
            <a:r>
              <a:rPr lang="en-CA" sz="1400" b="1" dirty="0" smtClean="0">
                <a:solidFill>
                  <a:srgbClr val="FFFF00"/>
                </a:solidFill>
              </a:rPr>
              <a:t>He</a:t>
            </a:r>
            <a:r>
              <a:rPr lang="en-CA" sz="1400" dirty="0" smtClean="0"/>
              <a:t> will give strength to </a:t>
            </a:r>
            <a:r>
              <a:rPr lang="en-CA" sz="1400" b="1" dirty="0" smtClean="0">
                <a:solidFill>
                  <a:srgbClr val="FFFF00"/>
                </a:solidFill>
              </a:rPr>
              <a:t>His</a:t>
            </a:r>
            <a:r>
              <a:rPr lang="en-CA" sz="1400" dirty="0" smtClean="0"/>
              <a:t> king, and exalt the horn of </a:t>
            </a:r>
            <a:r>
              <a:rPr lang="en-CA" sz="1400" b="1" dirty="0" smtClean="0">
                <a:solidFill>
                  <a:srgbClr val="FFFF00"/>
                </a:solidFill>
              </a:rPr>
              <a:t>His</a:t>
            </a:r>
            <a:r>
              <a:rPr lang="en-CA" sz="1400" dirty="0" smtClean="0"/>
              <a:t> anointed.”</a:t>
            </a:r>
            <a:endParaRPr lang="en-CA" sz="1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553" y="136187"/>
            <a:ext cx="8745165" cy="473737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1</a:t>
            </a:r>
            <a:r>
              <a:rPr lang="en-CA" sz="1400" dirty="0" smtClean="0"/>
              <a:t>“My heart rejoices in </a:t>
            </a:r>
            <a:r>
              <a:rPr lang="en-CA" sz="1400" b="1" dirty="0" smtClean="0">
                <a:solidFill>
                  <a:srgbClr val="FFFF00"/>
                </a:solidFill>
              </a:rPr>
              <a:t>the Lord</a:t>
            </a:r>
            <a:r>
              <a:rPr lang="en-CA" sz="1400" dirty="0" smtClean="0"/>
              <a:t>; My horn is exalted in </a:t>
            </a:r>
            <a:r>
              <a:rPr lang="en-CA" sz="1400" b="1" dirty="0" smtClean="0">
                <a:solidFill>
                  <a:srgbClr val="FFFF00"/>
                </a:solidFill>
              </a:rPr>
              <a:t>the Lord</a:t>
            </a:r>
            <a:r>
              <a:rPr lang="en-CA" sz="1400" dirty="0" smtClean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I smile at my enemies, Because I rejoice in </a:t>
            </a:r>
            <a:r>
              <a:rPr lang="en-CA" sz="1400" b="1" dirty="0" smtClean="0">
                <a:solidFill>
                  <a:srgbClr val="FFFF00"/>
                </a:solidFill>
              </a:rPr>
              <a:t>Your</a:t>
            </a:r>
            <a:r>
              <a:rPr lang="en-CA" sz="1400" dirty="0" smtClean="0"/>
              <a:t> salvation.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2</a:t>
            </a:r>
            <a:r>
              <a:rPr lang="en-CA" sz="1400" dirty="0" smtClean="0"/>
              <a:t>  No one is holy like </a:t>
            </a:r>
            <a:r>
              <a:rPr lang="en-CA" sz="1400" b="1" dirty="0" smtClean="0">
                <a:solidFill>
                  <a:srgbClr val="FFFF00"/>
                </a:solidFill>
              </a:rPr>
              <a:t>the Lord</a:t>
            </a:r>
            <a:r>
              <a:rPr lang="en-CA" sz="1400" dirty="0" smtClean="0"/>
              <a:t>,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For there is none besides </a:t>
            </a:r>
            <a:r>
              <a:rPr lang="en-CA" sz="1400" b="1" dirty="0" smtClean="0">
                <a:solidFill>
                  <a:srgbClr val="FFFF00"/>
                </a:solidFill>
              </a:rPr>
              <a:t>You</a:t>
            </a:r>
            <a:r>
              <a:rPr lang="en-CA" sz="1400" dirty="0" smtClean="0"/>
              <a:t>, Nor is there any rock like our </a:t>
            </a:r>
            <a:r>
              <a:rPr lang="en-CA" sz="1400" b="1" dirty="0" smtClean="0">
                <a:solidFill>
                  <a:srgbClr val="FFFF00"/>
                </a:solidFill>
              </a:rPr>
              <a:t>God</a:t>
            </a:r>
            <a:r>
              <a:rPr lang="en-CA" sz="1400" dirty="0" smtClean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3</a:t>
            </a:r>
            <a:r>
              <a:rPr lang="en-CA" sz="1400" dirty="0" smtClean="0"/>
              <a:t>  Talk no more so very proudly; Let no arrogance come from your mouth,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For </a:t>
            </a:r>
            <a:r>
              <a:rPr lang="en-CA" sz="1400" b="1" dirty="0" smtClean="0">
                <a:solidFill>
                  <a:srgbClr val="FFFF00"/>
                </a:solidFill>
              </a:rPr>
              <a:t>the Lord</a:t>
            </a:r>
            <a:r>
              <a:rPr lang="en-CA" sz="1400" dirty="0" smtClean="0"/>
              <a:t> is the God of knowledge; And by </a:t>
            </a:r>
            <a:r>
              <a:rPr lang="en-CA" sz="1400" b="1" dirty="0" smtClean="0">
                <a:solidFill>
                  <a:srgbClr val="FFFF00"/>
                </a:solidFill>
              </a:rPr>
              <a:t>Him</a:t>
            </a:r>
            <a:r>
              <a:rPr lang="en-CA" sz="1400" dirty="0" smtClean="0"/>
              <a:t> actions are weighed.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4</a:t>
            </a:r>
            <a:r>
              <a:rPr lang="en-CA" sz="1400" dirty="0" smtClean="0"/>
              <a:t>  The bows of the mighty men are broken, and those who stumbled are girded with strength.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5</a:t>
            </a:r>
            <a:r>
              <a:rPr lang="en-CA" sz="1400" dirty="0" smtClean="0"/>
              <a:t>  Those who were full have hired themselves out for bread, and the hungry have ceased to hunger.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Even the barren has borne seven, and she who has many children has become feeble.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6</a:t>
            </a:r>
            <a:r>
              <a:rPr lang="en-CA" sz="1400" dirty="0" smtClean="0"/>
              <a:t>  </a:t>
            </a:r>
            <a:r>
              <a:rPr lang="en-CA" sz="1400" b="1" dirty="0" smtClean="0">
                <a:solidFill>
                  <a:srgbClr val="FFFF00"/>
                </a:solidFill>
              </a:rPr>
              <a:t>The Lord</a:t>
            </a:r>
            <a:r>
              <a:rPr lang="en-CA" sz="1400" dirty="0" smtClean="0"/>
              <a:t> kills and makes alive; </a:t>
            </a:r>
            <a:r>
              <a:rPr lang="en-CA" sz="1400" b="1" dirty="0" smtClean="0">
                <a:solidFill>
                  <a:srgbClr val="FFFF00"/>
                </a:solidFill>
              </a:rPr>
              <a:t>He</a:t>
            </a:r>
            <a:r>
              <a:rPr lang="en-CA" sz="1400" dirty="0" smtClean="0"/>
              <a:t> brings down to the grave and brings up.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7</a:t>
            </a:r>
            <a:r>
              <a:rPr lang="en-CA" sz="1400" dirty="0" smtClean="0"/>
              <a:t>  </a:t>
            </a:r>
            <a:r>
              <a:rPr lang="en-CA" sz="1400" b="1" dirty="0" smtClean="0">
                <a:solidFill>
                  <a:srgbClr val="FFFF00"/>
                </a:solidFill>
              </a:rPr>
              <a:t>The Lord</a:t>
            </a:r>
            <a:r>
              <a:rPr lang="en-CA" sz="1400" dirty="0" smtClean="0"/>
              <a:t> makes poor and makes rich; </a:t>
            </a:r>
            <a:r>
              <a:rPr lang="en-CA" sz="1400" b="1" dirty="0" smtClean="0">
                <a:solidFill>
                  <a:srgbClr val="FFFF00"/>
                </a:solidFill>
              </a:rPr>
              <a:t>He</a:t>
            </a:r>
            <a:r>
              <a:rPr lang="en-CA" sz="1400" dirty="0" smtClean="0"/>
              <a:t> brings low and lifts up.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8</a:t>
            </a:r>
            <a:r>
              <a:rPr lang="en-CA" sz="1400" dirty="0" smtClean="0"/>
              <a:t>  </a:t>
            </a:r>
            <a:r>
              <a:rPr lang="en-CA" sz="1400" b="1" dirty="0" smtClean="0">
                <a:solidFill>
                  <a:srgbClr val="FFFF00"/>
                </a:solidFill>
              </a:rPr>
              <a:t>He</a:t>
            </a:r>
            <a:r>
              <a:rPr lang="en-CA" sz="1400" dirty="0" smtClean="0"/>
              <a:t> raises the poor from the dust and lifts the beggar from the ash heap,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To set them among princes and make them inherit the throne of glory.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For the pillars of the earth are the </a:t>
            </a:r>
            <a:r>
              <a:rPr lang="en-CA" sz="1400" b="1" dirty="0" smtClean="0">
                <a:solidFill>
                  <a:srgbClr val="FFFF00"/>
                </a:solidFill>
              </a:rPr>
              <a:t>Lord’s</a:t>
            </a:r>
            <a:r>
              <a:rPr lang="en-CA" sz="1400" dirty="0" smtClean="0"/>
              <a:t>, and </a:t>
            </a:r>
            <a:r>
              <a:rPr lang="en-CA" sz="1400" b="1" dirty="0" smtClean="0">
                <a:solidFill>
                  <a:srgbClr val="FFFF00"/>
                </a:solidFill>
              </a:rPr>
              <a:t>He</a:t>
            </a:r>
            <a:r>
              <a:rPr lang="en-CA" sz="1400" dirty="0" smtClean="0"/>
              <a:t> has set the world upon them.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9</a:t>
            </a:r>
            <a:r>
              <a:rPr lang="en-CA" sz="1400" dirty="0" smtClean="0"/>
              <a:t>  </a:t>
            </a:r>
            <a:r>
              <a:rPr lang="en-CA" sz="1400" b="1" dirty="0" smtClean="0">
                <a:solidFill>
                  <a:srgbClr val="FFFF00"/>
                </a:solidFill>
              </a:rPr>
              <a:t>He</a:t>
            </a:r>
            <a:r>
              <a:rPr lang="en-CA" sz="1400" dirty="0" smtClean="0"/>
              <a:t> will guard the feet of His saints, but the wicked shall be silent in darkness.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For by strength no man shall prevail.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10</a:t>
            </a:r>
            <a:r>
              <a:rPr lang="en-CA" sz="1400" dirty="0" smtClean="0"/>
              <a:t> The adversaries of </a:t>
            </a:r>
            <a:r>
              <a:rPr lang="en-CA" sz="1400" b="1" dirty="0" smtClean="0">
                <a:solidFill>
                  <a:srgbClr val="FFFF00"/>
                </a:solidFill>
              </a:rPr>
              <a:t>the Lord</a:t>
            </a:r>
            <a:r>
              <a:rPr lang="en-CA" sz="1400" dirty="0" smtClean="0"/>
              <a:t> shall be broken in pieces;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From heaven </a:t>
            </a:r>
            <a:r>
              <a:rPr lang="en-CA" sz="1400" b="1" dirty="0" smtClean="0">
                <a:solidFill>
                  <a:srgbClr val="FFFF00"/>
                </a:solidFill>
              </a:rPr>
              <a:t>He</a:t>
            </a:r>
            <a:r>
              <a:rPr lang="en-CA" sz="1400" dirty="0" smtClean="0"/>
              <a:t> will thunder against them. </a:t>
            </a:r>
            <a:r>
              <a:rPr lang="en-CA" sz="1400" b="1" dirty="0" smtClean="0">
                <a:solidFill>
                  <a:srgbClr val="FFFF00"/>
                </a:solidFill>
              </a:rPr>
              <a:t>The Lord</a:t>
            </a:r>
            <a:r>
              <a:rPr lang="en-CA" sz="1400" dirty="0" smtClean="0"/>
              <a:t> will judge the ends of the earth.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</a:t>
            </a:r>
            <a:r>
              <a:rPr lang="en-CA" sz="1400" b="1" dirty="0" smtClean="0">
                <a:solidFill>
                  <a:srgbClr val="FFFF00"/>
                </a:solidFill>
              </a:rPr>
              <a:t>He</a:t>
            </a:r>
            <a:r>
              <a:rPr lang="en-CA" sz="1400" dirty="0" smtClean="0"/>
              <a:t> will give strength to </a:t>
            </a:r>
            <a:r>
              <a:rPr lang="en-CA" sz="1400" b="1" dirty="0" smtClean="0">
                <a:solidFill>
                  <a:srgbClr val="FFFF00"/>
                </a:solidFill>
              </a:rPr>
              <a:t>His</a:t>
            </a:r>
            <a:r>
              <a:rPr lang="en-CA" sz="1400" dirty="0" smtClean="0"/>
              <a:t> king, and exalt the horn of </a:t>
            </a:r>
            <a:r>
              <a:rPr lang="en-CA" sz="1400" b="1" dirty="0" smtClean="0">
                <a:solidFill>
                  <a:srgbClr val="FFFF00"/>
                </a:solidFill>
              </a:rPr>
              <a:t>His</a:t>
            </a:r>
            <a:r>
              <a:rPr lang="en-CA" sz="1400" dirty="0" smtClean="0"/>
              <a:t> anointed.”</a:t>
            </a:r>
            <a:endParaRPr lang="en-CA" sz="1400" dirty="0"/>
          </a:p>
        </p:txBody>
      </p:sp>
      <p:sp>
        <p:nvSpPr>
          <p:cNvPr id="4" name="Rounded Rectangle 3"/>
          <p:cNvSpPr/>
          <p:nvPr/>
        </p:nvSpPr>
        <p:spPr>
          <a:xfrm>
            <a:off x="223736" y="1206230"/>
            <a:ext cx="6566170" cy="496110"/>
          </a:xfrm>
          <a:prstGeom prst="roundRect">
            <a:avLst/>
          </a:prstGeom>
          <a:noFill/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Rounded Rectangle 4"/>
          <p:cNvSpPr/>
          <p:nvPr/>
        </p:nvSpPr>
        <p:spPr>
          <a:xfrm>
            <a:off x="6959574" y="1072531"/>
            <a:ext cx="1955260" cy="642026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Why would Hannah say this?</a:t>
            </a:r>
            <a:endParaRPr lang="en-C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553" y="136187"/>
            <a:ext cx="8745165" cy="473737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1</a:t>
            </a:r>
            <a:r>
              <a:rPr lang="en-CA" sz="1400" dirty="0" smtClean="0"/>
              <a:t>“My heart rejoices in </a:t>
            </a:r>
            <a:r>
              <a:rPr lang="en-CA" sz="1400" b="1" dirty="0" smtClean="0">
                <a:solidFill>
                  <a:srgbClr val="FFFF00"/>
                </a:solidFill>
              </a:rPr>
              <a:t>the Lord</a:t>
            </a:r>
            <a:r>
              <a:rPr lang="en-CA" sz="1400" dirty="0" smtClean="0"/>
              <a:t>; </a:t>
            </a:r>
            <a:r>
              <a:rPr lang="en-CA" sz="1400" b="1" dirty="0" smtClean="0">
                <a:solidFill>
                  <a:srgbClr val="92D050"/>
                </a:solidFill>
              </a:rPr>
              <a:t>My horn is exalted</a:t>
            </a:r>
            <a:r>
              <a:rPr lang="en-CA" sz="1400" dirty="0" smtClean="0"/>
              <a:t> in </a:t>
            </a:r>
            <a:r>
              <a:rPr lang="en-CA" sz="1400" b="1" dirty="0" smtClean="0">
                <a:solidFill>
                  <a:srgbClr val="FFFF00"/>
                </a:solidFill>
              </a:rPr>
              <a:t>the Lord</a:t>
            </a:r>
            <a:r>
              <a:rPr lang="en-CA" sz="1400" dirty="0" smtClean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I smile at my enemies, Because I rejoice in </a:t>
            </a:r>
            <a:r>
              <a:rPr lang="en-CA" sz="1400" b="1" dirty="0" smtClean="0">
                <a:solidFill>
                  <a:srgbClr val="FFFF00"/>
                </a:solidFill>
              </a:rPr>
              <a:t>Your</a:t>
            </a:r>
            <a:r>
              <a:rPr lang="en-CA" sz="1400" dirty="0" smtClean="0"/>
              <a:t> salvation.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2</a:t>
            </a:r>
            <a:r>
              <a:rPr lang="en-CA" sz="1400" dirty="0" smtClean="0"/>
              <a:t>  No one is holy like </a:t>
            </a:r>
            <a:r>
              <a:rPr lang="en-CA" sz="1400" b="1" dirty="0" smtClean="0">
                <a:solidFill>
                  <a:srgbClr val="FFFF00"/>
                </a:solidFill>
              </a:rPr>
              <a:t>the Lord</a:t>
            </a:r>
            <a:r>
              <a:rPr lang="en-CA" sz="1400" dirty="0" smtClean="0"/>
              <a:t>,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For there is none besides </a:t>
            </a:r>
            <a:r>
              <a:rPr lang="en-CA" sz="1400" b="1" dirty="0" smtClean="0">
                <a:solidFill>
                  <a:srgbClr val="FFFF00"/>
                </a:solidFill>
              </a:rPr>
              <a:t>You</a:t>
            </a:r>
            <a:r>
              <a:rPr lang="en-CA" sz="1400" dirty="0" smtClean="0"/>
              <a:t>, Nor is there any </a:t>
            </a:r>
            <a:r>
              <a:rPr lang="en-CA" sz="1400" b="1" dirty="0" smtClean="0">
                <a:solidFill>
                  <a:srgbClr val="92D050"/>
                </a:solidFill>
              </a:rPr>
              <a:t>rock</a:t>
            </a:r>
            <a:r>
              <a:rPr lang="en-CA" sz="1400" dirty="0" smtClean="0"/>
              <a:t> like our </a:t>
            </a:r>
            <a:r>
              <a:rPr lang="en-CA" sz="1400" b="1" dirty="0" smtClean="0">
                <a:solidFill>
                  <a:srgbClr val="FFFF00"/>
                </a:solidFill>
              </a:rPr>
              <a:t>God</a:t>
            </a:r>
            <a:r>
              <a:rPr lang="en-CA" sz="1400" dirty="0" smtClean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3</a:t>
            </a:r>
            <a:r>
              <a:rPr lang="en-CA" sz="1400" dirty="0" smtClean="0"/>
              <a:t>  Talk no more so very proudly; Let no arrogance come from your mouth,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For </a:t>
            </a:r>
            <a:r>
              <a:rPr lang="en-CA" sz="1400" b="1" dirty="0" smtClean="0">
                <a:solidFill>
                  <a:srgbClr val="FFFF00"/>
                </a:solidFill>
              </a:rPr>
              <a:t>the Lord</a:t>
            </a:r>
            <a:r>
              <a:rPr lang="en-CA" sz="1400" dirty="0" smtClean="0"/>
              <a:t> is the God of knowledge; And by </a:t>
            </a:r>
            <a:r>
              <a:rPr lang="en-CA" sz="1400" b="1" dirty="0" smtClean="0">
                <a:solidFill>
                  <a:srgbClr val="FFFF00"/>
                </a:solidFill>
              </a:rPr>
              <a:t>Him</a:t>
            </a:r>
            <a:r>
              <a:rPr lang="en-CA" sz="1400" dirty="0" smtClean="0"/>
              <a:t> actions are weighed.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4</a:t>
            </a:r>
            <a:r>
              <a:rPr lang="en-CA" sz="1400" dirty="0" smtClean="0"/>
              <a:t>  The bows of the mighty men are broken, and those who stumbled are girded with strength.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5</a:t>
            </a:r>
            <a:r>
              <a:rPr lang="en-CA" sz="1400" dirty="0" smtClean="0"/>
              <a:t>  Those who were full have hired themselves out for bread, and the hungry have ceased to hunger.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Even the barren has borne seven, and she who has many children has become feeble.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6</a:t>
            </a:r>
            <a:r>
              <a:rPr lang="en-CA" sz="1400" dirty="0" smtClean="0"/>
              <a:t>  </a:t>
            </a:r>
            <a:r>
              <a:rPr lang="en-CA" sz="1400" b="1" dirty="0" smtClean="0">
                <a:solidFill>
                  <a:srgbClr val="FFFF00"/>
                </a:solidFill>
              </a:rPr>
              <a:t>The Lord</a:t>
            </a:r>
            <a:r>
              <a:rPr lang="en-CA" sz="1400" dirty="0" smtClean="0"/>
              <a:t> kills and makes alive; </a:t>
            </a:r>
            <a:r>
              <a:rPr lang="en-CA" sz="1400" b="1" dirty="0" smtClean="0">
                <a:solidFill>
                  <a:srgbClr val="FFFF00"/>
                </a:solidFill>
              </a:rPr>
              <a:t>He</a:t>
            </a:r>
            <a:r>
              <a:rPr lang="en-CA" sz="1400" dirty="0" smtClean="0"/>
              <a:t> brings down to the grave and brings up.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7</a:t>
            </a:r>
            <a:r>
              <a:rPr lang="en-CA" sz="1400" dirty="0" smtClean="0"/>
              <a:t>  </a:t>
            </a:r>
            <a:r>
              <a:rPr lang="en-CA" sz="1400" b="1" dirty="0" smtClean="0">
                <a:solidFill>
                  <a:srgbClr val="FFFF00"/>
                </a:solidFill>
              </a:rPr>
              <a:t>The Lord</a:t>
            </a:r>
            <a:r>
              <a:rPr lang="en-CA" sz="1400" dirty="0" smtClean="0"/>
              <a:t> makes poor and makes rich; </a:t>
            </a:r>
            <a:r>
              <a:rPr lang="en-CA" sz="1400" b="1" dirty="0" smtClean="0">
                <a:solidFill>
                  <a:srgbClr val="FFFF00"/>
                </a:solidFill>
              </a:rPr>
              <a:t>He</a:t>
            </a:r>
            <a:r>
              <a:rPr lang="en-CA" sz="1400" dirty="0" smtClean="0"/>
              <a:t> brings low and lifts up.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8</a:t>
            </a:r>
            <a:r>
              <a:rPr lang="en-CA" sz="1400" dirty="0" smtClean="0"/>
              <a:t>  </a:t>
            </a:r>
            <a:r>
              <a:rPr lang="en-CA" sz="1400" b="1" dirty="0" smtClean="0">
                <a:solidFill>
                  <a:srgbClr val="FFFF00"/>
                </a:solidFill>
              </a:rPr>
              <a:t>He</a:t>
            </a:r>
            <a:r>
              <a:rPr lang="en-CA" sz="1400" dirty="0" smtClean="0"/>
              <a:t> raises the poor from the dust and lifts the beggar from the ash heap,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To set them among princes and make them inherit the throne of glory.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For the pillars of the earth are the </a:t>
            </a:r>
            <a:r>
              <a:rPr lang="en-CA" sz="1400" b="1" dirty="0" smtClean="0">
                <a:solidFill>
                  <a:srgbClr val="FFFF00"/>
                </a:solidFill>
              </a:rPr>
              <a:t>Lord’s</a:t>
            </a:r>
            <a:r>
              <a:rPr lang="en-CA" sz="1400" dirty="0" smtClean="0"/>
              <a:t>, and </a:t>
            </a:r>
            <a:r>
              <a:rPr lang="en-CA" sz="1400" b="1" dirty="0" smtClean="0">
                <a:solidFill>
                  <a:srgbClr val="FFFF00"/>
                </a:solidFill>
              </a:rPr>
              <a:t>He</a:t>
            </a:r>
            <a:r>
              <a:rPr lang="en-CA" sz="1400" dirty="0" smtClean="0"/>
              <a:t> has set the world upon them.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9</a:t>
            </a:r>
            <a:r>
              <a:rPr lang="en-CA" sz="1400" dirty="0" smtClean="0"/>
              <a:t>  </a:t>
            </a:r>
            <a:r>
              <a:rPr lang="en-CA" sz="1400" b="1" dirty="0" smtClean="0">
                <a:solidFill>
                  <a:srgbClr val="FFFF00"/>
                </a:solidFill>
              </a:rPr>
              <a:t>He</a:t>
            </a:r>
            <a:r>
              <a:rPr lang="en-CA" sz="1400" dirty="0" smtClean="0"/>
              <a:t> will guard the feet of His saints, but the wicked shall be silent in darkness.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For by strength no man shall prevail.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b="1" dirty="0" smtClean="0"/>
              <a:t>10</a:t>
            </a:r>
            <a:r>
              <a:rPr lang="en-CA" sz="1400" dirty="0" smtClean="0"/>
              <a:t> The adversaries of </a:t>
            </a:r>
            <a:r>
              <a:rPr lang="en-CA" sz="1400" b="1" dirty="0" smtClean="0">
                <a:solidFill>
                  <a:srgbClr val="FFFF00"/>
                </a:solidFill>
              </a:rPr>
              <a:t>the Lord</a:t>
            </a:r>
            <a:r>
              <a:rPr lang="en-CA" sz="1400" dirty="0" smtClean="0"/>
              <a:t> shall be broken in pieces;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From heaven </a:t>
            </a:r>
            <a:r>
              <a:rPr lang="en-CA" sz="1400" b="1" dirty="0" smtClean="0">
                <a:solidFill>
                  <a:srgbClr val="FFFF00"/>
                </a:solidFill>
              </a:rPr>
              <a:t>He</a:t>
            </a:r>
            <a:r>
              <a:rPr lang="en-CA" sz="1400" dirty="0" smtClean="0"/>
              <a:t> will thunder against them. </a:t>
            </a:r>
            <a:r>
              <a:rPr lang="en-CA" sz="1400" b="1" dirty="0" smtClean="0">
                <a:solidFill>
                  <a:srgbClr val="FFFF00"/>
                </a:solidFill>
              </a:rPr>
              <a:t>The Lord</a:t>
            </a:r>
            <a:r>
              <a:rPr lang="en-CA" sz="1400" dirty="0" smtClean="0"/>
              <a:t> will judge the ends of the earth.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400" dirty="0" smtClean="0"/>
              <a:t>		</a:t>
            </a:r>
            <a:r>
              <a:rPr lang="en-CA" sz="1400" b="1" dirty="0" smtClean="0">
                <a:solidFill>
                  <a:srgbClr val="FFFF00"/>
                </a:solidFill>
              </a:rPr>
              <a:t>He</a:t>
            </a:r>
            <a:r>
              <a:rPr lang="en-CA" sz="1400" dirty="0" smtClean="0"/>
              <a:t> </a:t>
            </a:r>
            <a:r>
              <a:rPr lang="en-CA" sz="1400" b="1" dirty="0" smtClean="0">
                <a:solidFill>
                  <a:srgbClr val="92D050"/>
                </a:solidFill>
              </a:rPr>
              <a:t>will give strength</a:t>
            </a:r>
            <a:r>
              <a:rPr lang="en-CA" sz="1400" dirty="0" smtClean="0"/>
              <a:t> to </a:t>
            </a:r>
            <a:r>
              <a:rPr lang="en-CA" sz="1400" b="1" dirty="0" smtClean="0">
                <a:solidFill>
                  <a:srgbClr val="FFFF00"/>
                </a:solidFill>
              </a:rPr>
              <a:t>His</a:t>
            </a:r>
            <a:r>
              <a:rPr lang="en-CA" sz="1400" dirty="0" smtClean="0"/>
              <a:t> king, and </a:t>
            </a:r>
            <a:r>
              <a:rPr lang="en-CA" sz="1400" b="1" dirty="0" smtClean="0">
                <a:solidFill>
                  <a:srgbClr val="92D050"/>
                </a:solidFill>
              </a:rPr>
              <a:t>exalt the horn</a:t>
            </a:r>
            <a:r>
              <a:rPr lang="en-CA" sz="1400" dirty="0" smtClean="0"/>
              <a:t> of </a:t>
            </a:r>
            <a:r>
              <a:rPr lang="en-CA" sz="1400" b="1" dirty="0" smtClean="0">
                <a:solidFill>
                  <a:srgbClr val="FFFF00"/>
                </a:solidFill>
              </a:rPr>
              <a:t>His</a:t>
            </a:r>
            <a:r>
              <a:rPr lang="en-CA" sz="1400" dirty="0" smtClean="0"/>
              <a:t> anointed.”</a:t>
            </a:r>
            <a:endParaRPr lang="en-CA" sz="1400" dirty="0"/>
          </a:p>
        </p:txBody>
      </p:sp>
      <p:sp>
        <p:nvSpPr>
          <p:cNvPr id="4" name="Rounded Rectangle 3"/>
          <p:cNvSpPr/>
          <p:nvPr/>
        </p:nvSpPr>
        <p:spPr>
          <a:xfrm>
            <a:off x="116731" y="1712069"/>
            <a:ext cx="8825249" cy="2042808"/>
          </a:xfrm>
          <a:prstGeom prst="roundRect">
            <a:avLst/>
          </a:prstGeom>
          <a:noFill/>
          <a:ln w="254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" name="Rounded Rectangle 4"/>
          <p:cNvSpPr/>
          <p:nvPr/>
        </p:nvSpPr>
        <p:spPr>
          <a:xfrm>
            <a:off x="6819089" y="2714019"/>
            <a:ext cx="2042809" cy="6420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We see this </a:t>
            </a:r>
            <a:r>
              <a:rPr lang="en-CA" i="1" dirty="0" smtClean="0"/>
              <a:t>throughout </a:t>
            </a:r>
            <a:r>
              <a:rPr lang="en-CA" dirty="0" smtClean="0"/>
              <a:t>1 Samuel</a:t>
            </a:r>
            <a:endParaRPr lang="en-C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3939</TotalTime>
  <Words>1700</Words>
  <Application>Microsoft Office PowerPoint</Application>
  <PresentationFormat>On-screen Show (16:9)</PresentationFormat>
  <Paragraphs>332</Paragraphs>
  <Slides>27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Ion</vt:lpstr>
      <vt:lpstr>2 Samuel</vt:lpstr>
      <vt:lpstr>Schedule</vt:lpstr>
      <vt:lpstr>1 Samuel 1 (NKJV)</vt:lpstr>
      <vt:lpstr>The LORD Does Whatever Is Good To Him (cf. 1 Samuel 3:18)</vt:lpstr>
      <vt:lpstr>1 Samuel 16:7 (NKJV)</vt:lpstr>
      <vt:lpstr>Slide 6</vt:lpstr>
      <vt:lpstr>Slide 7</vt:lpstr>
      <vt:lpstr>Slide 8</vt:lpstr>
      <vt:lpstr>Slide 9</vt:lpstr>
      <vt:lpstr>Slide 10</vt:lpstr>
      <vt:lpstr>Slide 11</vt:lpstr>
      <vt:lpstr>“He will give strength to His king,   and exalt the horn of His anointed.”</vt:lpstr>
      <vt:lpstr>The Bookends of 1-2 Samuel Comparing Hannah’s Prayer with David’s Song</vt:lpstr>
      <vt:lpstr>The LORD Does Whatever Is Good To Him (cf. 1 Samuel 3:18)</vt:lpstr>
      <vt:lpstr>8:1-5</vt:lpstr>
      <vt:lpstr>God Anoints Saul (Chapters 9-10)</vt:lpstr>
      <vt:lpstr>10:24 (KEY VERSE)</vt:lpstr>
      <vt:lpstr>Did Saul obey God? 1 Samuel 15:4-9</vt:lpstr>
      <vt:lpstr>1 Samuel 15:22-23 (NKJV)</vt:lpstr>
      <vt:lpstr>David</vt:lpstr>
      <vt:lpstr>1 Samuel 19</vt:lpstr>
      <vt:lpstr>Who has God’s help? Chapter 23</vt:lpstr>
      <vt:lpstr>On The Run</vt:lpstr>
      <vt:lpstr>Chapters 24-26 David and Saul have ‘Jonah’ moments</vt:lpstr>
      <vt:lpstr>Further Comparisons </vt:lpstr>
      <vt:lpstr>1 Samuel 16:7 (NKJV)</vt:lpstr>
      <vt:lpstr>2 Samuel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</dc:creator>
  <cp:lastModifiedBy>Dave</cp:lastModifiedBy>
  <cp:revision>47</cp:revision>
  <dcterms:created xsi:type="dcterms:W3CDTF">2014-09-12T17:24:29Z</dcterms:created>
  <dcterms:modified xsi:type="dcterms:W3CDTF">2018-10-28T12:23:56Z</dcterms:modified>
</cp:coreProperties>
</file>