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17"/>
  </p:notesMasterIdLst>
  <p:sldIdLst>
    <p:sldId id="256" r:id="rId2"/>
    <p:sldId id="371" r:id="rId3"/>
    <p:sldId id="380" r:id="rId4"/>
    <p:sldId id="381" r:id="rId5"/>
    <p:sldId id="382" r:id="rId6"/>
    <p:sldId id="383" r:id="rId7"/>
    <p:sldId id="372" r:id="rId8"/>
    <p:sldId id="373" r:id="rId9"/>
    <p:sldId id="374" r:id="rId10"/>
    <p:sldId id="375" r:id="rId11"/>
    <p:sldId id="376" r:id="rId12"/>
    <p:sldId id="377" r:id="rId13"/>
    <p:sldId id="384" r:id="rId14"/>
    <p:sldId id="378" r:id="rId15"/>
    <p:sldId id="379" r:id="rId16"/>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7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26" autoAdjust="0"/>
    <p:restoredTop sz="94624" autoAdjust="0"/>
  </p:normalViewPr>
  <p:slideViewPr>
    <p:cSldViewPr snapToGrid="0">
      <p:cViewPr varScale="1">
        <p:scale>
          <a:sx n="89" d="100"/>
          <a:sy n="89" d="100"/>
        </p:scale>
        <p:origin x="-120" y="-15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960E9-A33D-4B93-94AE-7016B887853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CA"/>
        </a:p>
      </dgm:t>
    </dgm:pt>
    <dgm:pt modelId="{7EFE4C0A-6D75-48E1-A7DE-0A49D4B90AE8}">
      <dgm:prSet phldrT="[Text]"/>
      <dgm:spPr/>
      <dgm:t>
        <a:bodyPr/>
        <a:lstStyle/>
        <a:p>
          <a:r>
            <a:rPr lang="en-CA" dirty="0" smtClean="0">
              <a:solidFill>
                <a:schemeClr val="bg1"/>
              </a:solidFill>
            </a:rPr>
            <a:t>What Did  David Think?</a:t>
          </a:r>
          <a:endParaRPr lang="en-CA" dirty="0">
            <a:solidFill>
              <a:schemeClr val="bg1"/>
            </a:solidFill>
          </a:endParaRPr>
        </a:p>
      </dgm:t>
    </dgm:pt>
    <dgm:pt modelId="{5177F79A-82B2-4BC7-A0C4-A71CD8FBD154}" type="parTrans" cxnId="{100D0185-3BA3-4EA2-9050-861A04343E3E}">
      <dgm:prSet/>
      <dgm:spPr/>
      <dgm:t>
        <a:bodyPr/>
        <a:lstStyle/>
        <a:p>
          <a:endParaRPr lang="en-CA"/>
        </a:p>
      </dgm:t>
    </dgm:pt>
    <dgm:pt modelId="{EC3B3E57-7EB9-4A75-8275-248F6DAEC645}" type="sibTrans" cxnId="{100D0185-3BA3-4EA2-9050-861A04343E3E}">
      <dgm:prSet/>
      <dgm:spPr/>
      <dgm:t>
        <a:bodyPr/>
        <a:lstStyle/>
        <a:p>
          <a:endParaRPr lang="en-CA"/>
        </a:p>
      </dgm:t>
    </dgm:pt>
    <dgm:pt modelId="{FA2296D3-4618-446D-A965-E4971A809453}">
      <dgm:prSet phldrT="[Text]" custT="1"/>
      <dgm:spPr/>
      <dgm:t>
        <a:bodyPr/>
        <a:lstStyle/>
        <a:p>
          <a:r>
            <a:rPr lang="en-CA" sz="1800" i="1" dirty="0" smtClean="0">
              <a:solidFill>
                <a:schemeClr val="bg1"/>
              </a:solidFill>
            </a:rPr>
            <a:t>“I dwell in a house of cedar, but the ark of God dwells in tent curtains.”</a:t>
          </a:r>
          <a:endParaRPr lang="en-CA" sz="1800" i="1" dirty="0">
            <a:solidFill>
              <a:schemeClr val="bg1"/>
            </a:solidFill>
          </a:endParaRPr>
        </a:p>
      </dgm:t>
    </dgm:pt>
    <dgm:pt modelId="{FD83D3EE-161D-49A5-8344-8C1E9E9E67C2}" type="parTrans" cxnId="{B2CAD042-63CE-46D1-A135-401B05FC3E06}">
      <dgm:prSet/>
      <dgm:spPr/>
      <dgm:t>
        <a:bodyPr/>
        <a:lstStyle/>
        <a:p>
          <a:endParaRPr lang="en-CA"/>
        </a:p>
      </dgm:t>
    </dgm:pt>
    <dgm:pt modelId="{9AEA3EAF-DDEA-4D75-BEC7-302F80D1FEB6}" type="sibTrans" cxnId="{B2CAD042-63CE-46D1-A135-401B05FC3E06}">
      <dgm:prSet/>
      <dgm:spPr/>
      <dgm:t>
        <a:bodyPr/>
        <a:lstStyle/>
        <a:p>
          <a:endParaRPr lang="en-CA"/>
        </a:p>
      </dgm:t>
    </dgm:pt>
    <dgm:pt modelId="{781419A0-75C0-4981-94A1-90C37BF0A101}">
      <dgm:prSet phldrT="[Text]"/>
      <dgm:spPr/>
      <dgm:t>
        <a:bodyPr/>
        <a:lstStyle/>
        <a:p>
          <a:r>
            <a:rPr lang="en-CA" dirty="0" smtClean="0">
              <a:solidFill>
                <a:schemeClr val="bg1"/>
              </a:solidFill>
            </a:rPr>
            <a:t>What Did Nathan Think?</a:t>
          </a:r>
          <a:endParaRPr lang="en-CA" dirty="0">
            <a:solidFill>
              <a:schemeClr val="accent3"/>
            </a:solidFill>
          </a:endParaRPr>
        </a:p>
      </dgm:t>
    </dgm:pt>
    <dgm:pt modelId="{B9009909-9045-433B-A80E-D6042D766B7A}" type="parTrans" cxnId="{8C8426A2-4F9D-4408-B96D-736AFBF1A26A}">
      <dgm:prSet/>
      <dgm:spPr/>
      <dgm:t>
        <a:bodyPr/>
        <a:lstStyle/>
        <a:p>
          <a:endParaRPr lang="en-CA"/>
        </a:p>
      </dgm:t>
    </dgm:pt>
    <dgm:pt modelId="{75C1C37D-CBD1-4F50-997D-104E52F4F8B4}" type="sibTrans" cxnId="{8C8426A2-4F9D-4408-B96D-736AFBF1A26A}">
      <dgm:prSet/>
      <dgm:spPr/>
      <dgm:t>
        <a:bodyPr/>
        <a:lstStyle/>
        <a:p>
          <a:endParaRPr lang="en-CA"/>
        </a:p>
      </dgm:t>
    </dgm:pt>
    <dgm:pt modelId="{7D7344D1-D6AE-4DE1-B491-CF465BFB21F0}">
      <dgm:prSet phldrT="[Text]" custT="1"/>
      <dgm:spPr/>
      <dgm:t>
        <a:bodyPr/>
        <a:lstStyle/>
        <a:p>
          <a:r>
            <a:rPr lang="en-CA" sz="1800" i="1" dirty="0" smtClean="0">
              <a:solidFill>
                <a:schemeClr val="bg1"/>
              </a:solidFill>
            </a:rPr>
            <a:t>“Go, do all that is in your heart, for the LORD is with you.”</a:t>
          </a:r>
          <a:endParaRPr lang="en-CA" sz="1800" i="1" dirty="0">
            <a:solidFill>
              <a:schemeClr val="bg1"/>
            </a:solidFill>
          </a:endParaRPr>
        </a:p>
      </dgm:t>
    </dgm:pt>
    <dgm:pt modelId="{B5D977F4-CA56-4949-8474-38873C767318}" type="parTrans" cxnId="{9517FA03-2739-49AC-ABC8-4AADC84917DE}">
      <dgm:prSet/>
      <dgm:spPr/>
      <dgm:t>
        <a:bodyPr/>
        <a:lstStyle/>
        <a:p>
          <a:endParaRPr lang="en-CA"/>
        </a:p>
      </dgm:t>
    </dgm:pt>
    <dgm:pt modelId="{9C8A4D70-6F63-4675-8F5F-3E32402DE19D}" type="sibTrans" cxnId="{9517FA03-2739-49AC-ABC8-4AADC84917DE}">
      <dgm:prSet/>
      <dgm:spPr/>
      <dgm:t>
        <a:bodyPr/>
        <a:lstStyle/>
        <a:p>
          <a:endParaRPr lang="en-CA"/>
        </a:p>
      </dgm:t>
    </dgm:pt>
    <dgm:pt modelId="{6D017756-2694-4E12-95E9-C92F4FC6EA3B}">
      <dgm:prSet phldrT="[Text]"/>
      <dgm:spPr/>
      <dgm:t>
        <a:bodyPr/>
        <a:lstStyle/>
        <a:p>
          <a:r>
            <a:rPr lang="en-CA" dirty="0" smtClean="0">
              <a:solidFill>
                <a:schemeClr val="bg1"/>
              </a:solidFill>
            </a:rPr>
            <a:t>What Did  God Think?</a:t>
          </a:r>
          <a:endParaRPr lang="en-CA" dirty="0">
            <a:solidFill>
              <a:schemeClr val="bg1"/>
            </a:solidFill>
          </a:endParaRPr>
        </a:p>
      </dgm:t>
    </dgm:pt>
    <dgm:pt modelId="{4E6F6CF9-824A-41D0-9C12-B2AC69102A35}" type="parTrans" cxnId="{23252CC4-3B63-4C0A-AEAE-F9F10BF8FC00}">
      <dgm:prSet/>
      <dgm:spPr/>
      <dgm:t>
        <a:bodyPr/>
        <a:lstStyle/>
        <a:p>
          <a:endParaRPr lang="en-CA"/>
        </a:p>
      </dgm:t>
    </dgm:pt>
    <dgm:pt modelId="{C0C6EB58-ED15-45DD-9B20-51717AC4A04D}" type="sibTrans" cxnId="{23252CC4-3B63-4C0A-AEAE-F9F10BF8FC00}">
      <dgm:prSet/>
      <dgm:spPr/>
      <dgm:t>
        <a:bodyPr/>
        <a:lstStyle/>
        <a:p>
          <a:endParaRPr lang="en-CA"/>
        </a:p>
      </dgm:t>
    </dgm:pt>
    <dgm:pt modelId="{309AAE58-2CFA-453A-AA59-37645059282D}">
      <dgm:prSet phldrT="[Text]" custT="1"/>
      <dgm:spPr/>
      <dgm:t>
        <a:bodyPr/>
        <a:lstStyle/>
        <a:p>
          <a:r>
            <a:rPr lang="en-CA" sz="1800" i="1" dirty="0" smtClean="0">
              <a:solidFill>
                <a:schemeClr val="bg1"/>
              </a:solidFill>
            </a:rPr>
            <a:t>“You shall not build a house for me to dwell in.”</a:t>
          </a:r>
          <a:r>
            <a:rPr lang="en-CA" sz="1800" i="0" dirty="0" smtClean="0">
              <a:solidFill>
                <a:schemeClr val="bg1"/>
              </a:solidFill>
            </a:rPr>
            <a:t> (cf. 1 Chr. 17:4)</a:t>
          </a:r>
          <a:endParaRPr lang="en-CA" sz="1800" i="1" dirty="0">
            <a:solidFill>
              <a:schemeClr val="bg1"/>
            </a:solidFill>
          </a:endParaRPr>
        </a:p>
      </dgm:t>
    </dgm:pt>
    <dgm:pt modelId="{7A746107-6F14-4316-9DD0-53497F2C5B8C}" type="parTrans" cxnId="{82B52BDF-B861-4B13-B1DE-014C5B37BEAF}">
      <dgm:prSet/>
      <dgm:spPr/>
      <dgm:t>
        <a:bodyPr/>
        <a:lstStyle/>
        <a:p>
          <a:endParaRPr lang="en-CA"/>
        </a:p>
      </dgm:t>
    </dgm:pt>
    <dgm:pt modelId="{EAEB2EA0-75F7-4316-9B56-C212BDE0EFE3}" type="sibTrans" cxnId="{82B52BDF-B861-4B13-B1DE-014C5B37BEAF}">
      <dgm:prSet/>
      <dgm:spPr/>
      <dgm:t>
        <a:bodyPr/>
        <a:lstStyle/>
        <a:p>
          <a:endParaRPr lang="en-CA"/>
        </a:p>
      </dgm:t>
    </dgm:pt>
    <dgm:pt modelId="{2A580ED1-F8E9-4208-A10D-4A1FE7A6D7E0}" type="pres">
      <dgm:prSet presAssocID="{B39960E9-A33D-4B93-94AE-7016B8878533}" presName="Name0" presStyleCnt="0">
        <dgm:presLayoutVars>
          <dgm:dir/>
          <dgm:animLvl val="lvl"/>
          <dgm:resizeHandles val="exact"/>
        </dgm:presLayoutVars>
      </dgm:prSet>
      <dgm:spPr/>
      <dgm:t>
        <a:bodyPr/>
        <a:lstStyle/>
        <a:p>
          <a:endParaRPr lang="en-CA"/>
        </a:p>
      </dgm:t>
    </dgm:pt>
    <dgm:pt modelId="{06BCEA77-6CAA-4998-BB9F-11BA4DFA0693}" type="pres">
      <dgm:prSet presAssocID="{7EFE4C0A-6D75-48E1-A7DE-0A49D4B90AE8}" presName="composite" presStyleCnt="0"/>
      <dgm:spPr/>
    </dgm:pt>
    <dgm:pt modelId="{4D377F7F-B55D-40CE-A798-9AE37A1068CB}" type="pres">
      <dgm:prSet presAssocID="{7EFE4C0A-6D75-48E1-A7DE-0A49D4B90AE8}" presName="parTx" presStyleLbl="alignNode1" presStyleIdx="0" presStyleCnt="3">
        <dgm:presLayoutVars>
          <dgm:chMax val="0"/>
          <dgm:chPref val="0"/>
          <dgm:bulletEnabled val="1"/>
        </dgm:presLayoutVars>
      </dgm:prSet>
      <dgm:spPr/>
      <dgm:t>
        <a:bodyPr/>
        <a:lstStyle/>
        <a:p>
          <a:endParaRPr lang="en-CA"/>
        </a:p>
      </dgm:t>
    </dgm:pt>
    <dgm:pt modelId="{E600B358-32FC-4BBA-97FD-0FE5B4C63CC2}" type="pres">
      <dgm:prSet presAssocID="{7EFE4C0A-6D75-48E1-A7DE-0A49D4B90AE8}" presName="desTx" presStyleLbl="alignAccFollowNode1" presStyleIdx="0" presStyleCnt="3">
        <dgm:presLayoutVars>
          <dgm:bulletEnabled val="1"/>
        </dgm:presLayoutVars>
      </dgm:prSet>
      <dgm:spPr/>
      <dgm:t>
        <a:bodyPr/>
        <a:lstStyle/>
        <a:p>
          <a:endParaRPr lang="en-CA"/>
        </a:p>
      </dgm:t>
    </dgm:pt>
    <dgm:pt modelId="{F07564D0-F36E-4A42-B9EC-BF63342DC60F}" type="pres">
      <dgm:prSet presAssocID="{EC3B3E57-7EB9-4A75-8275-248F6DAEC645}" presName="space" presStyleCnt="0"/>
      <dgm:spPr/>
    </dgm:pt>
    <dgm:pt modelId="{B3F8F322-7F27-4AD0-B10C-2241DD465C17}" type="pres">
      <dgm:prSet presAssocID="{781419A0-75C0-4981-94A1-90C37BF0A101}" presName="composite" presStyleCnt="0"/>
      <dgm:spPr/>
    </dgm:pt>
    <dgm:pt modelId="{8262AD82-6575-428F-BD2F-A2498EBB4664}" type="pres">
      <dgm:prSet presAssocID="{781419A0-75C0-4981-94A1-90C37BF0A101}" presName="parTx" presStyleLbl="alignNode1" presStyleIdx="1" presStyleCnt="3">
        <dgm:presLayoutVars>
          <dgm:chMax val="0"/>
          <dgm:chPref val="0"/>
          <dgm:bulletEnabled val="1"/>
        </dgm:presLayoutVars>
      </dgm:prSet>
      <dgm:spPr/>
      <dgm:t>
        <a:bodyPr/>
        <a:lstStyle/>
        <a:p>
          <a:endParaRPr lang="en-CA"/>
        </a:p>
      </dgm:t>
    </dgm:pt>
    <dgm:pt modelId="{9E6ADE7E-A85D-4FD6-840B-88223CCCCFD3}" type="pres">
      <dgm:prSet presAssocID="{781419A0-75C0-4981-94A1-90C37BF0A101}" presName="desTx" presStyleLbl="alignAccFollowNode1" presStyleIdx="1" presStyleCnt="3">
        <dgm:presLayoutVars>
          <dgm:bulletEnabled val="1"/>
        </dgm:presLayoutVars>
      </dgm:prSet>
      <dgm:spPr/>
      <dgm:t>
        <a:bodyPr/>
        <a:lstStyle/>
        <a:p>
          <a:endParaRPr lang="en-CA"/>
        </a:p>
      </dgm:t>
    </dgm:pt>
    <dgm:pt modelId="{0ECC0B4A-89F1-4457-9D41-2B216E64BB98}" type="pres">
      <dgm:prSet presAssocID="{75C1C37D-CBD1-4F50-997D-104E52F4F8B4}" presName="space" presStyleCnt="0"/>
      <dgm:spPr/>
    </dgm:pt>
    <dgm:pt modelId="{5EDA50AC-272E-41C8-A38E-BAAD30FB2983}" type="pres">
      <dgm:prSet presAssocID="{6D017756-2694-4E12-95E9-C92F4FC6EA3B}" presName="composite" presStyleCnt="0"/>
      <dgm:spPr/>
    </dgm:pt>
    <dgm:pt modelId="{ABEF42B2-D5FB-425C-94EA-847720096FA7}" type="pres">
      <dgm:prSet presAssocID="{6D017756-2694-4E12-95E9-C92F4FC6EA3B}" presName="parTx" presStyleLbl="alignNode1" presStyleIdx="2" presStyleCnt="3">
        <dgm:presLayoutVars>
          <dgm:chMax val="0"/>
          <dgm:chPref val="0"/>
          <dgm:bulletEnabled val="1"/>
        </dgm:presLayoutVars>
      </dgm:prSet>
      <dgm:spPr/>
      <dgm:t>
        <a:bodyPr/>
        <a:lstStyle/>
        <a:p>
          <a:endParaRPr lang="en-CA"/>
        </a:p>
      </dgm:t>
    </dgm:pt>
    <dgm:pt modelId="{575FCA7C-1466-4314-85F8-77D647225C97}" type="pres">
      <dgm:prSet presAssocID="{6D017756-2694-4E12-95E9-C92F4FC6EA3B}" presName="desTx" presStyleLbl="alignAccFollowNode1" presStyleIdx="2" presStyleCnt="3">
        <dgm:presLayoutVars>
          <dgm:bulletEnabled val="1"/>
        </dgm:presLayoutVars>
      </dgm:prSet>
      <dgm:spPr/>
      <dgm:t>
        <a:bodyPr/>
        <a:lstStyle/>
        <a:p>
          <a:endParaRPr lang="en-CA"/>
        </a:p>
      </dgm:t>
    </dgm:pt>
  </dgm:ptLst>
  <dgm:cxnLst>
    <dgm:cxn modelId="{B2CAD042-63CE-46D1-A135-401B05FC3E06}" srcId="{7EFE4C0A-6D75-48E1-A7DE-0A49D4B90AE8}" destId="{FA2296D3-4618-446D-A965-E4971A809453}" srcOrd="0" destOrd="0" parTransId="{FD83D3EE-161D-49A5-8344-8C1E9E9E67C2}" sibTransId="{9AEA3EAF-DDEA-4D75-BEC7-302F80D1FEB6}"/>
    <dgm:cxn modelId="{8C8426A2-4F9D-4408-B96D-736AFBF1A26A}" srcId="{B39960E9-A33D-4B93-94AE-7016B8878533}" destId="{781419A0-75C0-4981-94A1-90C37BF0A101}" srcOrd="1" destOrd="0" parTransId="{B9009909-9045-433B-A80E-D6042D766B7A}" sibTransId="{75C1C37D-CBD1-4F50-997D-104E52F4F8B4}"/>
    <dgm:cxn modelId="{D44AFED2-B552-4C7D-9782-F4E6778B0AB5}" type="presOf" srcId="{7EFE4C0A-6D75-48E1-A7DE-0A49D4B90AE8}" destId="{4D377F7F-B55D-40CE-A798-9AE37A1068CB}" srcOrd="0" destOrd="0" presId="urn:microsoft.com/office/officeart/2005/8/layout/hList1"/>
    <dgm:cxn modelId="{EB9C5FA0-9D02-4E35-92F1-ECDA44EC79B5}" type="presOf" srcId="{B39960E9-A33D-4B93-94AE-7016B8878533}" destId="{2A580ED1-F8E9-4208-A10D-4A1FE7A6D7E0}" srcOrd="0" destOrd="0" presId="urn:microsoft.com/office/officeart/2005/8/layout/hList1"/>
    <dgm:cxn modelId="{3FC885F6-EB4E-4B36-A3D3-B4C189A42E06}" type="presOf" srcId="{309AAE58-2CFA-453A-AA59-37645059282D}" destId="{575FCA7C-1466-4314-85F8-77D647225C97}" srcOrd="0" destOrd="0" presId="urn:microsoft.com/office/officeart/2005/8/layout/hList1"/>
    <dgm:cxn modelId="{E595E47F-82A3-455E-A8D3-537B61826909}" type="presOf" srcId="{6D017756-2694-4E12-95E9-C92F4FC6EA3B}" destId="{ABEF42B2-D5FB-425C-94EA-847720096FA7}" srcOrd="0" destOrd="0" presId="urn:microsoft.com/office/officeart/2005/8/layout/hList1"/>
    <dgm:cxn modelId="{9517FA03-2739-49AC-ABC8-4AADC84917DE}" srcId="{781419A0-75C0-4981-94A1-90C37BF0A101}" destId="{7D7344D1-D6AE-4DE1-B491-CF465BFB21F0}" srcOrd="0" destOrd="0" parTransId="{B5D977F4-CA56-4949-8474-38873C767318}" sibTransId="{9C8A4D70-6F63-4675-8F5F-3E32402DE19D}"/>
    <dgm:cxn modelId="{82B52BDF-B861-4B13-B1DE-014C5B37BEAF}" srcId="{6D017756-2694-4E12-95E9-C92F4FC6EA3B}" destId="{309AAE58-2CFA-453A-AA59-37645059282D}" srcOrd="0" destOrd="0" parTransId="{7A746107-6F14-4316-9DD0-53497F2C5B8C}" sibTransId="{EAEB2EA0-75F7-4316-9B56-C212BDE0EFE3}"/>
    <dgm:cxn modelId="{100D0185-3BA3-4EA2-9050-861A04343E3E}" srcId="{B39960E9-A33D-4B93-94AE-7016B8878533}" destId="{7EFE4C0A-6D75-48E1-A7DE-0A49D4B90AE8}" srcOrd="0" destOrd="0" parTransId="{5177F79A-82B2-4BC7-A0C4-A71CD8FBD154}" sibTransId="{EC3B3E57-7EB9-4A75-8275-248F6DAEC645}"/>
    <dgm:cxn modelId="{90308131-5060-4CB5-9F0E-09E5A20DEADB}" type="presOf" srcId="{781419A0-75C0-4981-94A1-90C37BF0A101}" destId="{8262AD82-6575-428F-BD2F-A2498EBB4664}" srcOrd="0" destOrd="0" presId="urn:microsoft.com/office/officeart/2005/8/layout/hList1"/>
    <dgm:cxn modelId="{23252CC4-3B63-4C0A-AEAE-F9F10BF8FC00}" srcId="{B39960E9-A33D-4B93-94AE-7016B8878533}" destId="{6D017756-2694-4E12-95E9-C92F4FC6EA3B}" srcOrd="2" destOrd="0" parTransId="{4E6F6CF9-824A-41D0-9C12-B2AC69102A35}" sibTransId="{C0C6EB58-ED15-45DD-9B20-51717AC4A04D}"/>
    <dgm:cxn modelId="{B010B92C-B383-4E78-B1D3-36952D6EA821}" type="presOf" srcId="{FA2296D3-4618-446D-A965-E4971A809453}" destId="{E600B358-32FC-4BBA-97FD-0FE5B4C63CC2}" srcOrd="0" destOrd="0" presId="urn:microsoft.com/office/officeart/2005/8/layout/hList1"/>
    <dgm:cxn modelId="{C359E5D6-CB39-431B-9B70-A4B60E36E1AA}" type="presOf" srcId="{7D7344D1-D6AE-4DE1-B491-CF465BFB21F0}" destId="{9E6ADE7E-A85D-4FD6-840B-88223CCCCFD3}" srcOrd="0" destOrd="0" presId="urn:microsoft.com/office/officeart/2005/8/layout/hList1"/>
    <dgm:cxn modelId="{7AC4B5B9-040F-46A3-BD74-641CDF12D737}" type="presParOf" srcId="{2A580ED1-F8E9-4208-A10D-4A1FE7A6D7E0}" destId="{06BCEA77-6CAA-4998-BB9F-11BA4DFA0693}" srcOrd="0" destOrd="0" presId="urn:microsoft.com/office/officeart/2005/8/layout/hList1"/>
    <dgm:cxn modelId="{D443BC6C-2350-4E0A-928F-61A123AA0759}" type="presParOf" srcId="{06BCEA77-6CAA-4998-BB9F-11BA4DFA0693}" destId="{4D377F7F-B55D-40CE-A798-9AE37A1068CB}" srcOrd="0" destOrd="0" presId="urn:microsoft.com/office/officeart/2005/8/layout/hList1"/>
    <dgm:cxn modelId="{FFF46DEB-022C-4731-93C3-FB4C17D8E094}" type="presParOf" srcId="{06BCEA77-6CAA-4998-BB9F-11BA4DFA0693}" destId="{E600B358-32FC-4BBA-97FD-0FE5B4C63CC2}" srcOrd="1" destOrd="0" presId="urn:microsoft.com/office/officeart/2005/8/layout/hList1"/>
    <dgm:cxn modelId="{13A5E0FF-2606-4A96-B75C-7B1FB49F678E}" type="presParOf" srcId="{2A580ED1-F8E9-4208-A10D-4A1FE7A6D7E0}" destId="{F07564D0-F36E-4A42-B9EC-BF63342DC60F}" srcOrd="1" destOrd="0" presId="urn:microsoft.com/office/officeart/2005/8/layout/hList1"/>
    <dgm:cxn modelId="{5B50BF95-B25B-4997-A544-7ACE996811E5}" type="presParOf" srcId="{2A580ED1-F8E9-4208-A10D-4A1FE7A6D7E0}" destId="{B3F8F322-7F27-4AD0-B10C-2241DD465C17}" srcOrd="2" destOrd="0" presId="urn:microsoft.com/office/officeart/2005/8/layout/hList1"/>
    <dgm:cxn modelId="{8FF7110D-77BA-4474-9ADF-F456F0E0F5EC}" type="presParOf" srcId="{B3F8F322-7F27-4AD0-B10C-2241DD465C17}" destId="{8262AD82-6575-428F-BD2F-A2498EBB4664}" srcOrd="0" destOrd="0" presId="urn:microsoft.com/office/officeart/2005/8/layout/hList1"/>
    <dgm:cxn modelId="{B486DC83-F59C-4EC7-BF06-62583450356F}" type="presParOf" srcId="{B3F8F322-7F27-4AD0-B10C-2241DD465C17}" destId="{9E6ADE7E-A85D-4FD6-840B-88223CCCCFD3}" srcOrd="1" destOrd="0" presId="urn:microsoft.com/office/officeart/2005/8/layout/hList1"/>
    <dgm:cxn modelId="{E81500E4-F53B-4262-A406-031AAD939E74}" type="presParOf" srcId="{2A580ED1-F8E9-4208-A10D-4A1FE7A6D7E0}" destId="{0ECC0B4A-89F1-4457-9D41-2B216E64BB98}" srcOrd="3" destOrd="0" presId="urn:microsoft.com/office/officeart/2005/8/layout/hList1"/>
    <dgm:cxn modelId="{B2D75B33-9E1F-41E4-8C12-76A7A6C7DA94}" type="presParOf" srcId="{2A580ED1-F8E9-4208-A10D-4A1FE7A6D7E0}" destId="{5EDA50AC-272E-41C8-A38E-BAAD30FB2983}" srcOrd="4" destOrd="0" presId="urn:microsoft.com/office/officeart/2005/8/layout/hList1"/>
    <dgm:cxn modelId="{07A00E06-A2F4-4045-A800-4A1CBD93701D}" type="presParOf" srcId="{5EDA50AC-272E-41C8-A38E-BAAD30FB2983}" destId="{ABEF42B2-D5FB-425C-94EA-847720096FA7}" srcOrd="0" destOrd="0" presId="urn:microsoft.com/office/officeart/2005/8/layout/hList1"/>
    <dgm:cxn modelId="{EE791878-8351-46F0-9324-04F337018061}" type="presParOf" srcId="{5EDA50AC-272E-41C8-A38E-BAAD30FB2983}" destId="{575FCA7C-1466-4314-85F8-77D647225C9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377F7F-B55D-40CE-A798-9AE37A1068CB}">
      <dsp:nvSpPr>
        <dsp:cNvPr id="0" name=""/>
        <dsp:cNvSpPr/>
      </dsp:nvSpPr>
      <dsp:spPr>
        <a:xfrm>
          <a:off x="2431" y="620142"/>
          <a:ext cx="2371055" cy="832225"/>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CA" sz="2300" kern="1200" dirty="0" smtClean="0">
              <a:solidFill>
                <a:schemeClr val="bg1"/>
              </a:solidFill>
            </a:rPr>
            <a:t>What Did  David Think?</a:t>
          </a:r>
          <a:endParaRPr lang="en-CA" sz="2300" kern="1200" dirty="0">
            <a:solidFill>
              <a:schemeClr val="bg1"/>
            </a:solidFill>
          </a:endParaRPr>
        </a:p>
      </dsp:txBody>
      <dsp:txXfrm>
        <a:off x="2431" y="620142"/>
        <a:ext cx="2371055" cy="832225"/>
      </dsp:txXfrm>
    </dsp:sp>
    <dsp:sp modelId="{E600B358-32FC-4BBA-97FD-0FE5B4C63CC2}">
      <dsp:nvSpPr>
        <dsp:cNvPr id="0" name=""/>
        <dsp:cNvSpPr/>
      </dsp:nvSpPr>
      <dsp:spPr>
        <a:xfrm>
          <a:off x="2431" y="1452367"/>
          <a:ext cx="2371055" cy="151523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i="1" kern="1200" dirty="0" smtClean="0">
              <a:solidFill>
                <a:schemeClr val="bg1"/>
              </a:solidFill>
            </a:rPr>
            <a:t>“I dwell in a house of cedar, but the ark of God dwells in tent curtains.”</a:t>
          </a:r>
          <a:endParaRPr lang="en-CA" sz="1800" i="1" kern="1200" dirty="0">
            <a:solidFill>
              <a:schemeClr val="bg1"/>
            </a:solidFill>
          </a:endParaRPr>
        </a:p>
      </dsp:txBody>
      <dsp:txXfrm>
        <a:off x="2431" y="1452367"/>
        <a:ext cx="2371055" cy="1515239"/>
      </dsp:txXfrm>
    </dsp:sp>
    <dsp:sp modelId="{8262AD82-6575-428F-BD2F-A2498EBB4664}">
      <dsp:nvSpPr>
        <dsp:cNvPr id="0" name=""/>
        <dsp:cNvSpPr/>
      </dsp:nvSpPr>
      <dsp:spPr>
        <a:xfrm>
          <a:off x="2705434" y="620142"/>
          <a:ext cx="2371055" cy="832225"/>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CA" sz="2300" kern="1200" dirty="0" smtClean="0">
              <a:solidFill>
                <a:schemeClr val="bg1"/>
              </a:solidFill>
            </a:rPr>
            <a:t>What Did Nathan Think?</a:t>
          </a:r>
          <a:endParaRPr lang="en-CA" sz="2300" kern="1200" dirty="0">
            <a:solidFill>
              <a:schemeClr val="accent3"/>
            </a:solidFill>
          </a:endParaRPr>
        </a:p>
      </dsp:txBody>
      <dsp:txXfrm>
        <a:off x="2705434" y="620142"/>
        <a:ext cx="2371055" cy="832225"/>
      </dsp:txXfrm>
    </dsp:sp>
    <dsp:sp modelId="{9E6ADE7E-A85D-4FD6-840B-88223CCCCFD3}">
      <dsp:nvSpPr>
        <dsp:cNvPr id="0" name=""/>
        <dsp:cNvSpPr/>
      </dsp:nvSpPr>
      <dsp:spPr>
        <a:xfrm>
          <a:off x="2705434" y="1452367"/>
          <a:ext cx="2371055" cy="1515239"/>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i="1" kern="1200" dirty="0" smtClean="0">
              <a:solidFill>
                <a:schemeClr val="bg1"/>
              </a:solidFill>
            </a:rPr>
            <a:t>“Go, do all that is in your heart, for the LORD is with you.”</a:t>
          </a:r>
          <a:endParaRPr lang="en-CA" sz="1800" i="1" kern="1200" dirty="0">
            <a:solidFill>
              <a:schemeClr val="bg1"/>
            </a:solidFill>
          </a:endParaRPr>
        </a:p>
      </dsp:txBody>
      <dsp:txXfrm>
        <a:off x="2705434" y="1452367"/>
        <a:ext cx="2371055" cy="1515239"/>
      </dsp:txXfrm>
    </dsp:sp>
    <dsp:sp modelId="{ABEF42B2-D5FB-425C-94EA-847720096FA7}">
      <dsp:nvSpPr>
        <dsp:cNvPr id="0" name=""/>
        <dsp:cNvSpPr/>
      </dsp:nvSpPr>
      <dsp:spPr>
        <a:xfrm>
          <a:off x="5408437" y="620142"/>
          <a:ext cx="2371055" cy="832225"/>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CA" sz="2300" kern="1200" dirty="0" smtClean="0">
              <a:solidFill>
                <a:schemeClr val="bg1"/>
              </a:solidFill>
            </a:rPr>
            <a:t>What Did  God Think?</a:t>
          </a:r>
          <a:endParaRPr lang="en-CA" sz="2300" kern="1200" dirty="0">
            <a:solidFill>
              <a:schemeClr val="bg1"/>
            </a:solidFill>
          </a:endParaRPr>
        </a:p>
      </dsp:txBody>
      <dsp:txXfrm>
        <a:off x="5408437" y="620142"/>
        <a:ext cx="2371055" cy="832225"/>
      </dsp:txXfrm>
    </dsp:sp>
    <dsp:sp modelId="{575FCA7C-1466-4314-85F8-77D647225C97}">
      <dsp:nvSpPr>
        <dsp:cNvPr id="0" name=""/>
        <dsp:cNvSpPr/>
      </dsp:nvSpPr>
      <dsp:spPr>
        <a:xfrm>
          <a:off x="5408437" y="1452367"/>
          <a:ext cx="2371055" cy="1515239"/>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i="1" kern="1200" dirty="0" smtClean="0">
              <a:solidFill>
                <a:schemeClr val="bg1"/>
              </a:solidFill>
            </a:rPr>
            <a:t>“You shall not build a house for me to dwell in.”</a:t>
          </a:r>
          <a:r>
            <a:rPr lang="en-CA" sz="1800" i="0" kern="1200" dirty="0" smtClean="0">
              <a:solidFill>
                <a:schemeClr val="bg1"/>
              </a:solidFill>
            </a:rPr>
            <a:t> (cf. 1 Chr. 17:4)</a:t>
          </a:r>
          <a:endParaRPr lang="en-CA" sz="1800" i="1" kern="1200" dirty="0">
            <a:solidFill>
              <a:schemeClr val="bg1"/>
            </a:solidFill>
          </a:endParaRPr>
        </a:p>
      </dsp:txBody>
      <dsp:txXfrm>
        <a:off x="5408437" y="1452367"/>
        <a:ext cx="2371055" cy="15152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51CEA-17C0-4C7E-8468-2DB19A4AB5BF}" type="datetimeFigureOut">
              <a:rPr lang="en-US"/>
              <a:pPr/>
              <a:t>11/10/2018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5C3A2-0322-42B6-BC5D-7638A3A53ACC}" type="slidenum">
              <a:rPr lang="en-US"/>
              <a:pPr/>
              <a:t>‹#›</a:t>
            </a:fld>
            <a:endParaRPr lang="en-US"/>
          </a:p>
        </p:txBody>
      </p:sp>
    </p:spTree>
    <p:extLst>
      <p:ext uri="{BB962C8B-B14F-4D97-AF65-F5344CB8AC3E}">
        <p14:creationId xmlns:p14="http://schemas.microsoft.com/office/powerpoint/2010/main" xmlns="" val="25989307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5C3A2-0322-42B6-BC5D-7638A3A53ACC}" type="slidenum">
              <a:rPr lang="en-US"/>
              <a:pPr/>
              <a:t>1</a:t>
            </a:fld>
            <a:endParaRPr lang="en-US"/>
          </a:p>
        </p:txBody>
      </p:sp>
    </p:spTree>
    <p:extLst>
      <p:ext uri="{BB962C8B-B14F-4D97-AF65-F5344CB8AC3E}">
        <p14:creationId xmlns:p14="http://schemas.microsoft.com/office/powerpoint/2010/main" xmlns="" val="42304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28032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dirty="0"/>
              <a:t>Click to edit Master title style</a:t>
            </a:r>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38478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dirty="0"/>
              <a:t>Click to edit Master title style</a:t>
            </a:r>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08221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100" b="0" i="0" kern="1200" cap="small" dirty="0">
                <a:solidFill>
                  <a:schemeClr val="accent1"/>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4051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94652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11/10/2018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5891125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11/10/2018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6043039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82496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69465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74201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0194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12611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59360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45434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9169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dirty="0"/>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9824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dirty="0"/>
              <a:t>Click to edit Master title style</a:t>
            </a:r>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86202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dirty="0"/>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fld id="{4AAD347D-5ACD-4C99-B74B-A9C85AD731AF}" type="datetimeFigureOut">
              <a:rPr lang="en-US" dirty="0"/>
              <a:pPr/>
              <a:t>11/10/2018</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2441496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477" y="1085850"/>
            <a:ext cx="8025319" cy="2497186"/>
          </a:xfrm>
        </p:spPr>
        <p:txBody>
          <a:bodyPr/>
          <a:lstStyle/>
          <a:p>
            <a:r>
              <a:rPr lang="en-US" sz="6000" dirty="0" smtClean="0"/>
              <a:t>2 Samuel</a:t>
            </a:r>
            <a:endParaRPr lang="en-US" sz="6000" dirty="0"/>
          </a:p>
        </p:txBody>
      </p:sp>
      <p:sp>
        <p:nvSpPr>
          <p:cNvPr id="3" name="Subtitle 2"/>
          <p:cNvSpPr>
            <a:spLocks noGrp="1"/>
          </p:cNvSpPr>
          <p:nvPr>
            <p:ph type="subTitle" idx="1"/>
          </p:nvPr>
        </p:nvSpPr>
        <p:spPr>
          <a:xfrm>
            <a:off x="603099" y="3583036"/>
            <a:ext cx="7928058" cy="843050"/>
          </a:xfrm>
        </p:spPr>
        <p:txBody>
          <a:bodyPr>
            <a:normAutofit/>
          </a:bodyPr>
          <a:lstStyle/>
          <a:p>
            <a:r>
              <a:rPr lang="en-US" sz="1800" dirty="0" smtClean="0"/>
              <a:t>“you save the humble, But your eyes are on the haughty” (22:28)</a:t>
            </a:r>
            <a:endParaRPr lang="en-US" sz="1800" dirty="0"/>
          </a:p>
        </p:txBody>
      </p:sp>
    </p:spTree>
    <p:extLst>
      <p:ext uri="{BB962C8B-B14F-4D97-AF65-F5344CB8AC3E}">
        <p14:creationId xmlns:p14="http://schemas.microsoft.com/office/powerpoint/2010/main" xmlns="" val="22997343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894946"/>
            <a:ext cx="8735437" cy="4085616"/>
          </a:xfrm>
        </p:spPr>
        <p:txBody>
          <a:bodyPr>
            <a:noAutofit/>
          </a:bodyPr>
          <a:lstStyle/>
          <a:p>
            <a:pPr>
              <a:buNone/>
            </a:pPr>
            <a:r>
              <a:rPr lang="en-CA" sz="1400" b="1" baseline="30000" dirty="0" smtClean="0"/>
              <a:t>14 </a:t>
            </a:r>
            <a:r>
              <a:rPr lang="en-CA" sz="1400" dirty="0" smtClean="0"/>
              <a:t>“When you come to the land which the </a:t>
            </a:r>
            <a:r>
              <a:rPr lang="en-CA" sz="1400" cap="small" dirty="0" smtClean="0"/>
              <a:t>Lord</a:t>
            </a:r>
            <a:r>
              <a:rPr lang="en-CA" sz="1400" dirty="0" smtClean="0"/>
              <a:t> your God is giving you, and possess it and dwell in it, and say, ‘I will set a king over me like all the nations that </a:t>
            </a:r>
            <a:r>
              <a:rPr lang="en-CA" sz="1400" i="1" dirty="0" smtClean="0"/>
              <a:t>are</a:t>
            </a:r>
            <a:r>
              <a:rPr lang="en-CA" sz="1400" dirty="0" smtClean="0"/>
              <a:t> around me,’</a:t>
            </a:r>
          </a:p>
          <a:p>
            <a:pPr>
              <a:buNone/>
            </a:pPr>
            <a:r>
              <a:rPr lang="en-CA" sz="1400" b="1" baseline="30000" dirty="0" smtClean="0"/>
              <a:t>15 </a:t>
            </a:r>
            <a:r>
              <a:rPr lang="en-CA" sz="1400" dirty="0" smtClean="0"/>
              <a:t>you shall surely set a king over you whom the </a:t>
            </a:r>
            <a:r>
              <a:rPr lang="en-CA" sz="1400" cap="small" dirty="0" smtClean="0"/>
              <a:t>Lord</a:t>
            </a:r>
            <a:r>
              <a:rPr lang="en-CA" sz="1400" dirty="0" smtClean="0"/>
              <a:t> your God chooses; </a:t>
            </a:r>
            <a:r>
              <a:rPr lang="en-CA" sz="1400" i="1" dirty="0" smtClean="0"/>
              <a:t>one</a:t>
            </a:r>
            <a:r>
              <a:rPr lang="en-CA" sz="1400" dirty="0" smtClean="0"/>
              <a:t> from among your brethren you shall set as king over you; you may not set a foreigner over you, who </a:t>
            </a:r>
            <a:r>
              <a:rPr lang="en-CA" sz="1400" i="1" dirty="0" smtClean="0"/>
              <a:t>is </a:t>
            </a:r>
            <a:r>
              <a:rPr lang="en-CA" sz="1400" dirty="0" smtClean="0"/>
              <a:t>not your brother.</a:t>
            </a:r>
          </a:p>
          <a:p>
            <a:pPr>
              <a:buNone/>
            </a:pPr>
            <a:r>
              <a:rPr lang="en-CA" sz="1400" b="1" baseline="30000" dirty="0" smtClean="0">
                <a:solidFill>
                  <a:srgbClr val="FFFF00"/>
                </a:solidFill>
              </a:rPr>
              <a:t>16 </a:t>
            </a:r>
            <a:r>
              <a:rPr lang="en-CA" sz="1400" b="1" dirty="0" smtClean="0">
                <a:solidFill>
                  <a:srgbClr val="FFFF00"/>
                </a:solidFill>
              </a:rPr>
              <a:t>But he shall not multiply horses for himself, nor cause the people to return to Egypt to multiply horses, for the </a:t>
            </a:r>
            <a:r>
              <a:rPr lang="en-CA" sz="1400" b="1" cap="small" dirty="0" smtClean="0">
                <a:solidFill>
                  <a:srgbClr val="FFFF00"/>
                </a:solidFill>
              </a:rPr>
              <a:t>Lord</a:t>
            </a:r>
            <a:r>
              <a:rPr lang="en-CA" sz="1400" b="1" dirty="0" smtClean="0">
                <a:solidFill>
                  <a:srgbClr val="FFFF00"/>
                </a:solidFill>
              </a:rPr>
              <a:t> has said to you, ‘You shall not return that way again.’</a:t>
            </a:r>
          </a:p>
          <a:p>
            <a:pPr>
              <a:buNone/>
            </a:pPr>
            <a:r>
              <a:rPr lang="en-CA" sz="1400" b="1" baseline="30000" dirty="0" smtClean="0">
                <a:solidFill>
                  <a:srgbClr val="FFC000"/>
                </a:solidFill>
              </a:rPr>
              <a:t>17 </a:t>
            </a:r>
            <a:r>
              <a:rPr lang="en-CA" sz="1400" b="1" u="sng" dirty="0" smtClean="0">
                <a:solidFill>
                  <a:srgbClr val="FFC000"/>
                </a:solidFill>
              </a:rPr>
              <a:t>Neither shall he multiply wives for himself, lest his heart turn away</a:t>
            </a:r>
            <a:r>
              <a:rPr lang="en-CA" sz="1400" b="1" dirty="0" smtClean="0">
                <a:solidFill>
                  <a:srgbClr val="FFC000"/>
                </a:solidFill>
              </a:rPr>
              <a:t>; </a:t>
            </a:r>
            <a:r>
              <a:rPr lang="en-CA" sz="1400" b="1" dirty="0" smtClean="0">
                <a:solidFill>
                  <a:srgbClr val="FFFF00"/>
                </a:solidFill>
              </a:rPr>
              <a:t>nor shall he greatly multiply silver and gold for himself.</a:t>
            </a:r>
          </a:p>
          <a:p>
            <a:pPr>
              <a:buNone/>
            </a:pPr>
            <a:r>
              <a:rPr lang="en-CA" sz="1400" b="1" baseline="30000" dirty="0" smtClean="0"/>
              <a:t>18 </a:t>
            </a:r>
            <a:r>
              <a:rPr lang="en-CA" sz="1400" dirty="0" smtClean="0"/>
              <a:t>“Also it shall be, when he sits on the throne of his kingdom, that he shall write for himself a copy of this law in a book, from </a:t>
            </a:r>
            <a:r>
              <a:rPr lang="en-CA" sz="1400" i="1" dirty="0" smtClean="0"/>
              <a:t>the one</a:t>
            </a:r>
            <a:r>
              <a:rPr lang="en-CA" sz="1400" dirty="0" smtClean="0"/>
              <a:t> before the priests, the Levites.</a:t>
            </a:r>
          </a:p>
          <a:p>
            <a:pPr>
              <a:buNone/>
            </a:pPr>
            <a:r>
              <a:rPr lang="en-CA" sz="1400" b="1" baseline="30000" dirty="0" smtClean="0"/>
              <a:t>19 </a:t>
            </a:r>
            <a:r>
              <a:rPr lang="en-CA" sz="1400" dirty="0" smtClean="0"/>
              <a:t>And it shall be with him, and he shall read it all the days of his life, that he may learn to fear the </a:t>
            </a:r>
            <a:r>
              <a:rPr lang="en-CA" sz="1400" cap="small" dirty="0" smtClean="0"/>
              <a:t>Lord</a:t>
            </a:r>
            <a:r>
              <a:rPr lang="en-CA" sz="1400" dirty="0" smtClean="0"/>
              <a:t> his God and be careful to observe all the words of this law and these statutes,</a:t>
            </a:r>
          </a:p>
          <a:p>
            <a:pPr>
              <a:buNone/>
            </a:pPr>
            <a:r>
              <a:rPr lang="en-CA" sz="1400" b="1" baseline="30000" dirty="0" smtClean="0"/>
              <a:t>20 </a:t>
            </a:r>
            <a:r>
              <a:rPr lang="en-CA" sz="1400" dirty="0" smtClean="0"/>
              <a:t>that his heart may not be lifted above his brethren, that he may not turn aside from the commandment </a:t>
            </a:r>
            <a:r>
              <a:rPr lang="en-CA" sz="1400" i="1" dirty="0" smtClean="0"/>
              <a:t>to</a:t>
            </a:r>
            <a:r>
              <a:rPr lang="en-CA" sz="1400" dirty="0" smtClean="0"/>
              <a:t> the right hand or </a:t>
            </a:r>
            <a:r>
              <a:rPr lang="en-CA" sz="1400" i="1" dirty="0" smtClean="0"/>
              <a:t>to</a:t>
            </a:r>
            <a:r>
              <a:rPr lang="en-CA" sz="1400" dirty="0" smtClean="0"/>
              <a:t> the left, and that he may prolong </a:t>
            </a:r>
            <a:r>
              <a:rPr lang="en-CA" sz="1400" i="1" dirty="0" smtClean="0"/>
              <a:t>his</a:t>
            </a:r>
            <a:r>
              <a:rPr lang="en-CA" sz="1400" dirty="0" smtClean="0"/>
              <a:t> days in his kingdom, he and his children in the midst of Israel.</a:t>
            </a:r>
            <a:endParaRPr lang="en-CA" sz="1400" dirty="0"/>
          </a:p>
        </p:txBody>
      </p:sp>
      <p:sp>
        <p:nvSpPr>
          <p:cNvPr id="5" name="Title 1"/>
          <p:cNvSpPr>
            <a:spLocks noGrp="1"/>
          </p:cNvSpPr>
          <p:nvPr>
            <p:ph type="title"/>
          </p:nvPr>
        </p:nvSpPr>
        <p:spPr>
          <a:xfrm>
            <a:off x="252919" y="262647"/>
            <a:ext cx="7285207" cy="583660"/>
          </a:xfrm>
        </p:spPr>
        <p:txBody>
          <a:bodyPr/>
          <a:lstStyle/>
          <a:p>
            <a:r>
              <a:rPr lang="en-CA" sz="2800" dirty="0" smtClean="0"/>
              <a:t>Deuteronomy 17:14-20 (NKJV)</a:t>
            </a:r>
            <a:endParaRPr lang="en-CA"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3547089" cy="626817"/>
          </a:xfrm>
        </p:spPr>
        <p:txBody>
          <a:bodyPr/>
          <a:lstStyle/>
          <a:p>
            <a:r>
              <a:rPr lang="en-CA" dirty="0" smtClean="0"/>
              <a:t>2 Samuel 8</a:t>
            </a:r>
            <a:endParaRPr lang="en-CA" dirty="0"/>
          </a:p>
        </p:txBody>
      </p:sp>
      <p:sp>
        <p:nvSpPr>
          <p:cNvPr id="3" name="Content Placeholder 2"/>
          <p:cNvSpPr>
            <a:spLocks noGrp="1"/>
          </p:cNvSpPr>
          <p:nvPr>
            <p:ph sz="half" idx="1"/>
          </p:nvPr>
        </p:nvSpPr>
        <p:spPr>
          <a:xfrm>
            <a:off x="509154" y="955962"/>
            <a:ext cx="4301837" cy="4083627"/>
          </a:xfrm>
        </p:spPr>
        <p:txBody>
          <a:bodyPr>
            <a:normAutofit/>
          </a:bodyPr>
          <a:lstStyle/>
          <a:p>
            <a:r>
              <a:rPr lang="en-CA" sz="1600" dirty="0" smtClean="0"/>
              <a:t>Functions to present evidence that God could and would fulfill His promise.</a:t>
            </a:r>
          </a:p>
          <a:p>
            <a:pPr lvl="1"/>
            <a:r>
              <a:rPr lang="en-CA" i="1" dirty="0" smtClean="0"/>
              <a:t>“Through God we will do valiantly, for it is He who shall tread down our enemies.”</a:t>
            </a:r>
            <a:r>
              <a:rPr lang="en-CA" dirty="0" smtClean="0"/>
              <a:t> (Ps. 60:12)</a:t>
            </a:r>
          </a:p>
          <a:p>
            <a:pPr lvl="1"/>
            <a:r>
              <a:rPr lang="en-CA" i="1" dirty="0" smtClean="0"/>
              <a:t>“the LORD preserved David wherever he went.”</a:t>
            </a:r>
            <a:r>
              <a:rPr lang="en-CA" dirty="0" smtClean="0"/>
              <a:t> (2 Sam. 8:6,14)</a:t>
            </a:r>
          </a:p>
          <a:p>
            <a:r>
              <a:rPr lang="en-CA" sz="1600" i="1" dirty="0" smtClean="0"/>
              <a:t>“So David reigned over all Israel; and David administered </a:t>
            </a:r>
            <a:r>
              <a:rPr lang="en-CA" sz="1600" i="1" dirty="0" smtClean="0">
                <a:solidFill>
                  <a:srgbClr val="FFFF00"/>
                </a:solidFill>
              </a:rPr>
              <a:t>judgment </a:t>
            </a:r>
            <a:r>
              <a:rPr lang="en-CA" sz="1600" i="1" dirty="0" smtClean="0"/>
              <a:t>and </a:t>
            </a:r>
            <a:r>
              <a:rPr lang="en-CA" sz="1600" i="1" dirty="0" smtClean="0">
                <a:solidFill>
                  <a:srgbClr val="FFFF00"/>
                </a:solidFill>
              </a:rPr>
              <a:t>justice </a:t>
            </a:r>
            <a:r>
              <a:rPr lang="en-CA" sz="1600" i="1" dirty="0" smtClean="0"/>
              <a:t>to all his people.”</a:t>
            </a:r>
            <a:r>
              <a:rPr lang="en-CA" sz="1600" dirty="0" smtClean="0"/>
              <a:t> (8:15)</a:t>
            </a:r>
          </a:p>
          <a:p>
            <a:pPr lvl="1"/>
            <a:r>
              <a:rPr lang="en-CA" i="1" dirty="0" smtClean="0"/>
              <a:t>“</a:t>
            </a:r>
            <a:r>
              <a:rPr lang="en-CA" i="1" dirty="0" smtClean="0">
                <a:solidFill>
                  <a:srgbClr val="FFFF00"/>
                </a:solidFill>
              </a:rPr>
              <a:t>Righteousness </a:t>
            </a:r>
            <a:r>
              <a:rPr lang="en-CA" i="1" dirty="0" smtClean="0"/>
              <a:t>and</a:t>
            </a:r>
            <a:r>
              <a:rPr lang="en-CA" i="1" dirty="0" smtClean="0">
                <a:solidFill>
                  <a:srgbClr val="FFFF00"/>
                </a:solidFill>
              </a:rPr>
              <a:t> justice </a:t>
            </a:r>
            <a:r>
              <a:rPr lang="en-CA" i="1" dirty="0" smtClean="0"/>
              <a:t>are the foundation of  Your throne…” </a:t>
            </a:r>
            <a:r>
              <a:rPr lang="en-CA" dirty="0" smtClean="0"/>
              <a:t>(Ps. 89:14)</a:t>
            </a:r>
          </a:p>
          <a:p>
            <a:pPr lvl="1"/>
            <a:r>
              <a:rPr lang="en-CA" i="1" dirty="0" smtClean="0"/>
              <a:t>“Of the increase of His government and peace there will be no end, upon the throne of David and over His kingdom, to order it and establish it with </a:t>
            </a:r>
            <a:r>
              <a:rPr lang="en-CA" i="1" dirty="0" smtClean="0">
                <a:solidFill>
                  <a:srgbClr val="FFFF00"/>
                </a:solidFill>
              </a:rPr>
              <a:t>judgment</a:t>
            </a:r>
            <a:r>
              <a:rPr lang="en-CA" i="1" dirty="0" smtClean="0"/>
              <a:t> and </a:t>
            </a:r>
            <a:r>
              <a:rPr lang="en-CA" i="1" dirty="0" smtClean="0">
                <a:solidFill>
                  <a:srgbClr val="FFFF00"/>
                </a:solidFill>
              </a:rPr>
              <a:t>justice</a:t>
            </a:r>
            <a:r>
              <a:rPr lang="en-CA" i="1" dirty="0" smtClean="0"/>
              <a:t> from that time forward, even forever. The zeal of the LORD of hosts will perform this.” </a:t>
            </a:r>
            <a:r>
              <a:rPr lang="en-CA" dirty="0" smtClean="0"/>
              <a:t>(Isaiah 9:7)</a:t>
            </a:r>
            <a:endParaRPr lang="en-CA" i="1" dirty="0" smtClean="0"/>
          </a:p>
          <a:p>
            <a:pPr lvl="1"/>
            <a:endParaRPr lang="en-CA" i="1" dirty="0" smtClean="0"/>
          </a:p>
          <a:p>
            <a:pPr lvl="1"/>
            <a:endParaRPr lang="en-CA" i="1" dirty="0" smtClean="0"/>
          </a:p>
          <a:p>
            <a:endParaRPr lang="en-CA" sz="1600" dirty="0"/>
          </a:p>
        </p:txBody>
      </p:sp>
      <p:pic>
        <p:nvPicPr>
          <p:cNvPr id="5" name="Picture 19"/>
          <p:cNvPicPr>
            <a:picLocks noChangeAspect="1" noChangeArrowheads="1"/>
          </p:cNvPicPr>
          <p:nvPr/>
        </p:nvPicPr>
        <p:blipFill>
          <a:blip r:embed="rId2"/>
          <a:srcRect/>
          <a:stretch>
            <a:fillRect/>
          </a:stretch>
        </p:blipFill>
        <p:spPr bwMode="auto">
          <a:xfrm>
            <a:off x="5070764" y="488372"/>
            <a:ext cx="3262745" cy="4332941"/>
          </a:xfrm>
          <a:prstGeom prst="rect">
            <a:avLst/>
          </a:prstGeom>
          <a:noFill/>
          <a:ln w="9525">
            <a:noFill/>
            <a:miter lim="800000"/>
            <a:headEnd/>
            <a:tailEnd/>
          </a:ln>
        </p:spPr>
      </p:pic>
      <p:sp>
        <p:nvSpPr>
          <p:cNvPr id="6" name="Oval 18"/>
          <p:cNvSpPr>
            <a:spLocks noChangeArrowheads="1"/>
          </p:cNvSpPr>
          <p:nvPr/>
        </p:nvSpPr>
        <p:spPr bwMode="auto">
          <a:xfrm rot="17558936">
            <a:off x="5528677" y="3314156"/>
            <a:ext cx="559139" cy="435385"/>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7" name="Oval 12"/>
          <p:cNvSpPr>
            <a:spLocks noChangeArrowheads="1"/>
          </p:cNvSpPr>
          <p:nvPr/>
        </p:nvSpPr>
        <p:spPr bwMode="auto">
          <a:xfrm>
            <a:off x="6286500" y="3605645"/>
            <a:ext cx="488373" cy="426028"/>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8" name="Oval 15"/>
          <p:cNvSpPr>
            <a:spLocks noChangeArrowheads="1"/>
          </p:cNvSpPr>
          <p:nvPr/>
        </p:nvSpPr>
        <p:spPr bwMode="auto">
          <a:xfrm rot="19224327">
            <a:off x="6585302" y="1840999"/>
            <a:ext cx="411693" cy="304800"/>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9" name="Oval 14"/>
          <p:cNvSpPr>
            <a:spLocks noChangeArrowheads="1"/>
          </p:cNvSpPr>
          <p:nvPr/>
        </p:nvSpPr>
        <p:spPr bwMode="auto">
          <a:xfrm>
            <a:off x="6477000" y="2182091"/>
            <a:ext cx="370609" cy="207818"/>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10" name="Oval 11"/>
          <p:cNvSpPr>
            <a:spLocks noChangeArrowheads="1"/>
          </p:cNvSpPr>
          <p:nvPr/>
        </p:nvSpPr>
        <p:spPr bwMode="auto">
          <a:xfrm>
            <a:off x="5850081" y="4069773"/>
            <a:ext cx="488374" cy="457200"/>
          </a:xfrm>
          <a:prstGeom prst="ellipse">
            <a:avLst/>
          </a:prstGeom>
          <a:solidFill>
            <a:schemeClr val="accent1">
              <a:alpha val="39999"/>
            </a:schemeClr>
          </a:solidFill>
          <a:ln w="9525">
            <a:solidFill>
              <a:srgbClr val="FFFF00"/>
            </a:solidFill>
            <a:round/>
            <a:headEnd/>
            <a:tailEnd/>
          </a:ln>
        </p:spPr>
        <p:txBody>
          <a:bodyPr wrap="none" anchor="ctr"/>
          <a:lstStyle/>
          <a:p>
            <a:pPr eaLnBrk="0" hangingPunct="0"/>
            <a:endParaRPr lang="en-CA">
              <a:solidFill>
                <a:srgbClr val="FFFFFF"/>
              </a:solidFill>
              <a:latin typeface="Tahoma" pitchFamily="34" charset="0"/>
            </a:endParaRPr>
          </a:p>
        </p:txBody>
      </p:sp>
      <p:sp>
        <p:nvSpPr>
          <p:cNvPr id="11" name="Oval 13"/>
          <p:cNvSpPr>
            <a:spLocks noChangeArrowheads="1"/>
          </p:cNvSpPr>
          <p:nvPr/>
        </p:nvSpPr>
        <p:spPr bwMode="auto">
          <a:xfrm>
            <a:off x="6435437" y="3241963"/>
            <a:ext cx="484908" cy="374073"/>
          </a:xfrm>
          <a:prstGeom prst="ellipse">
            <a:avLst/>
          </a:prstGeom>
          <a:solidFill>
            <a:schemeClr val="accent1">
              <a:alpha val="39999"/>
            </a:schemeClr>
          </a:solidFill>
          <a:ln w="9525">
            <a:solidFill>
              <a:srgbClr val="FFFF00"/>
            </a:solidFill>
            <a:round/>
            <a:headEnd/>
            <a:tailEnd/>
          </a:ln>
        </p:spPr>
        <p:txBody>
          <a:bodyPr wrap="none" anchor="ctr"/>
          <a:lstStyle/>
          <a:p>
            <a:pPr eaLnBrk="0" hangingPunct="0"/>
            <a:endParaRPr lang="en-CA">
              <a:solidFill>
                <a:srgbClr val="FFFFFF"/>
              </a:solidFill>
              <a:latin typeface="Tahoma" pitchFamily="34" charset="0"/>
            </a:endParaRPr>
          </a:p>
        </p:txBody>
      </p:sp>
      <p:sp>
        <p:nvSpPr>
          <p:cNvPr id="12" name="Oval 16"/>
          <p:cNvSpPr>
            <a:spLocks noChangeArrowheads="1"/>
          </p:cNvSpPr>
          <p:nvPr/>
        </p:nvSpPr>
        <p:spPr bwMode="auto">
          <a:xfrm>
            <a:off x="6743700" y="862446"/>
            <a:ext cx="332509" cy="304800"/>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5664753" y="4059731"/>
            <a:ext cx="1835284" cy="338554"/>
          </a:xfrm>
          <a:prstGeom prst="rect">
            <a:avLst/>
          </a:prstGeom>
          <a:noFill/>
        </p:spPr>
        <p:txBody>
          <a:bodyPr wrap="square" rtlCol="0">
            <a:spAutoFit/>
          </a:bodyPr>
          <a:lstStyle/>
          <a:p>
            <a:pPr algn="ctr"/>
            <a:r>
              <a:rPr lang="en-CA" sz="1600" b="1" dirty="0" err="1" smtClean="0">
                <a:solidFill>
                  <a:srgbClr val="FFFF00"/>
                </a:solidFill>
              </a:rPr>
              <a:t>Asahel</a:t>
            </a:r>
            <a:endParaRPr lang="en-CA" sz="1600" b="1" dirty="0">
              <a:solidFill>
                <a:srgbClr val="FFFF00"/>
              </a:solidFill>
            </a:endParaRPr>
          </a:p>
        </p:txBody>
      </p:sp>
      <p:sp>
        <p:nvSpPr>
          <p:cNvPr id="38" name="TextBox 37"/>
          <p:cNvSpPr txBox="1"/>
          <p:nvPr/>
        </p:nvSpPr>
        <p:spPr>
          <a:xfrm>
            <a:off x="5667995" y="3605771"/>
            <a:ext cx="1835284" cy="338554"/>
          </a:xfrm>
          <a:prstGeom prst="rect">
            <a:avLst/>
          </a:prstGeom>
          <a:noFill/>
        </p:spPr>
        <p:txBody>
          <a:bodyPr wrap="square" rtlCol="0">
            <a:spAutoFit/>
          </a:bodyPr>
          <a:lstStyle/>
          <a:p>
            <a:pPr algn="ctr"/>
            <a:r>
              <a:rPr lang="en-CA" sz="1600" b="1" dirty="0" err="1" smtClean="0">
                <a:solidFill>
                  <a:srgbClr val="FFFF00"/>
                </a:solidFill>
              </a:rPr>
              <a:t>Abishai</a:t>
            </a:r>
            <a:endParaRPr lang="en-CA" sz="1600" b="1" dirty="0">
              <a:solidFill>
                <a:srgbClr val="FFFF00"/>
              </a:solidFill>
            </a:endParaRPr>
          </a:p>
        </p:txBody>
      </p:sp>
      <p:sp>
        <p:nvSpPr>
          <p:cNvPr id="37" name="TextBox 36"/>
          <p:cNvSpPr txBox="1"/>
          <p:nvPr/>
        </p:nvSpPr>
        <p:spPr>
          <a:xfrm>
            <a:off x="5680964" y="3151811"/>
            <a:ext cx="1835284" cy="338554"/>
          </a:xfrm>
          <a:prstGeom prst="rect">
            <a:avLst/>
          </a:prstGeom>
          <a:noFill/>
        </p:spPr>
        <p:txBody>
          <a:bodyPr wrap="square" rtlCol="0">
            <a:spAutoFit/>
          </a:bodyPr>
          <a:lstStyle/>
          <a:p>
            <a:pPr algn="ctr"/>
            <a:r>
              <a:rPr lang="en-CA" sz="1600" b="1" dirty="0" err="1" smtClean="0">
                <a:solidFill>
                  <a:srgbClr val="FFFF00"/>
                </a:solidFill>
              </a:rPr>
              <a:t>Joab</a:t>
            </a:r>
            <a:endParaRPr lang="en-CA" sz="1600" b="1" dirty="0">
              <a:solidFill>
                <a:srgbClr val="FFFF00"/>
              </a:solidFill>
            </a:endParaRPr>
          </a:p>
        </p:txBody>
      </p:sp>
      <p:sp>
        <p:nvSpPr>
          <p:cNvPr id="6" name="TextBox 5"/>
          <p:cNvSpPr txBox="1"/>
          <p:nvPr/>
        </p:nvSpPr>
        <p:spPr>
          <a:xfrm>
            <a:off x="680937" y="778212"/>
            <a:ext cx="1731523" cy="523220"/>
          </a:xfrm>
          <a:prstGeom prst="rect">
            <a:avLst/>
          </a:prstGeom>
          <a:noFill/>
        </p:spPr>
        <p:txBody>
          <a:bodyPr wrap="square" rtlCol="0">
            <a:spAutoFit/>
          </a:bodyPr>
          <a:lstStyle/>
          <a:p>
            <a:pPr algn="ctr"/>
            <a:r>
              <a:rPr lang="en-CA" sz="2800" b="1" dirty="0" smtClean="0">
                <a:solidFill>
                  <a:srgbClr val="FFFF00"/>
                </a:solidFill>
              </a:rPr>
              <a:t>Saul</a:t>
            </a:r>
            <a:endParaRPr lang="en-CA" sz="2800" b="1" dirty="0">
              <a:solidFill>
                <a:srgbClr val="FFFF00"/>
              </a:solidFill>
            </a:endParaRPr>
          </a:p>
        </p:txBody>
      </p:sp>
      <p:cxnSp>
        <p:nvCxnSpPr>
          <p:cNvPr id="8" name="Straight Connector 7"/>
          <p:cNvCxnSpPr/>
          <p:nvPr/>
        </p:nvCxnSpPr>
        <p:spPr>
          <a:xfrm>
            <a:off x="1546698" y="1381325"/>
            <a:ext cx="0" cy="98249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693" y="2448127"/>
            <a:ext cx="1731523" cy="461665"/>
          </a:xfrm>
          <a:prstGeom prst="rect">
            <a:avLst/>
          </a:prstGeom>
          <a:noFill/>
        </p:spPr>
        <p:txBody>
          <a:bodyPr wrap="square" rtlCol="0">
            <a:spAutoFit/>
          </a:bodyPr>
          <a:lstStyle/>
          <a:p>
            <a:pPr algn="ctr"/>
            <a:r>
              <a:rPr lang="en-CA" sz="2400" b="1" dirty="0" smtClean="0">
                <a:solidFill>
                  <a:srgbClr val="FFFF00"/>
                </a:solidFill>
              </a:rPr>
              <a:t>Jonathan</a:t>
            </a:r>
            <a:endParaRPr lang="en-CA" sz="2400" b="1" dirty="0">
              <a:solidFill>
                <a:srgbClr val="FFFF00"/>
              </a:solidFill>
            </a:endParaRPr>
          </a:p>
        </p:txBody>
      </p:sp>
      <p:cxnSp>
        <p:nvCxnSpPr>
          <p:cNvPr id="11" name="Straight Connector 10"/>
          <p:cNvCxnSpPr/>
          <p:nvPr/>
        </p:nvCxnSpPr>
        <p:spPr>
          <a:xfrm>
            <a:off x="1546698" y="1955260"/>
            <a:ext cx="17217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68494" y="1955260"/>
            <a:ext cx="0" cy="42801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37933" y="2444879"/>
            <a:ext cx="1883869" cy="461665"/>
          </a:xfrm>
          <a:prstGeom prst="rect">
            <a:avLst/>
          </a:prstGeom>
          <a:noFill/>
        </p:spPr>
        <p:txBody>
          <a:bodyPr wrap="square" rtlCol="0">
            <a:spAutoFit/>
          </a:bodyPr>
          <a:lstStyle/>
          <a:p>
            <a:pPr algn="ctr"/>
            <a:r>
              <a:rPr lang="en-CA" sz="2400" b="1" dirty="0" err="1" smtClean="0">
                <a:solidFill>
                  <a:srgbClr val="FFFF00"/>
                </a:solidFill>
              </a:rPr>
              <a:t>Ishbosheth</a:t>
            </a:r>
            <a:endParaRPr lang="en-CA" sz="2400" b="1" dirty="0">
              <a:solidFill>
                <a:srgbClr val="FFFF00"/>
              </a:solidFill>
            </a:endParaRPr>
          </a:p>
        </p:txBody>
      </p:sp>
      <p:cxnSp>
        <p:nvCxnSpPr>
          <p:cNvPr id="16" name="Straight Connector 15"/>
          <p:cNvCxnSpPr/>
          <p:nvPr/>
        </p:nvCxnSpPr>
        <p:spPr>
          <a:xfrm>
            <a:off x="1543456" y="2983146"/>
            <a:ext cx="0" cy="98249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8561" y="4011087"/>
            <a:ext cx="2266544" cy="400110"/>
          </a:xfrm>
          <a:prstGeom prst="rect">
            <a:avLst/>
          </a:prstGeom>
          <a:noFill/>
        </p:spPr>
        <p:txBody>
          <a:bodyPr wrap="square" rtlCol="0">
            <a:spAutoFit/>
          </a:bodyPr>
          <a:lstStyle/>
          <a:p>
            <a:pPr algn="ctr"/>
            <a:r>
              <a:rPr lang="en-CA" sz="2000" b="1" dirty="0" err="1" smtClean="0">
                <a:solidFill>
                  <a:srgbClr val="FFFF00"/>
                </a:solidFill>
              </a:rPr>
              <a:t>Mephibosheth</a:t>
            </a:r>
            <a:endParaRPr lang="en-CA" sz="2000" b="1" dirty="0">
              <a:solidFill>
                <a:srgbClr val="FFFF00"/>
              </a:solidFill>
            </a:endParaRPr>
          </a:p>
        </p:txBody>
      </p:sp>
      <p:sp>
        <p:nvSpPr>
          <p:cNvPr id="18" name="TextBox 17"/>
          <p:cNvSpPr txBox="1"/>
          <p:nvPr/>
        </p:nvSpPr>
        <p:spPr>
          <a:xfrm>
            <a:off x="1809345" y="1157589"/>
            <a:ext cx="914400" cy="307777"/>
          </a:xfrm>
          <a:prstGeom prst="rect">
            <a:avLst/>
          </a:prstGeom>
          <a:noFill/>
        </p:spPr>
        <p:txBody>
          <a:bodyPr wrap="square" rtlCol="0">
            <a:spAutoFit/>
          </a:bodyPr>
          <a:lstStyle/>
          <a:p>
            <a:r>
              <a:rPr lang="en-CA" b="1" dirty="0" err="1" smtClean="0">
                <a:solidFill>
                  <a:srgbClr val="FFFF00"/>
                </a:solidFill>
              </a:rPr>
              <a:t>Abner</a:t>
            </a:r>
            <a:endParaRPr lang="en-CA" b="1" dirty="0">
              <a:solidFill>
                <a:srgbClr val="FFFF00"/>
              </a:solidFill>
            </a:endParaRPr>
          </a:p>
        </p:txBody>
      </p:sp>
      <p:sp>
        <p:nvSpPr>
          <p:cNvPr id="21" name="TextBox 20"/>
          <p:cNvSpPr txBox="1"/>
          <p:nvPr/>
        </p:nvSpPr>
        <p:spPr>
          <a:xfrm>
            <a:off x="2302215" y="1416995"/>
            <a:ext cx="2123869" cy="276999"/>
          </a:xfrm>
          <a:prstGeom prst="rect">
            <a:avLst/>
          </a:prstGeom>
          <a:noFill/>
        </p:spPr>
        <p:txBody>
          <a:bodyPr wrap="square" rtlCol="0">
            <a:spAutoFit/>
          </a:bodyPr>
          <a:lstStyle/>
          <a:p>
            <a:r>
              <a:rPr lang="en-CA" sz="1200" b="1" i="1" dirty="0" err="1" smtClean="0">
                <a:solidFill>
                  <a:srgbClr val="FFFF00"/>
                </a:solidFill>
              </a:rPr>
              <a:t>Rechab</a:t>
            </a:r>
            <a:r>
              <a:rPr lang="en-CA" sz="1200" b="1" i="1" dirty="0" smtClean="0">
                <a:solidFill>
                  <a:srgbClr val="FFFF00"/>
                </a:solidFill>
              </a:rPr>
              <a:t> and </a:t>
            </a:r>
            <a:r>
              <a:rPr lang="en-CA" sz="1200" b="1" i="1" dirty="0" err="1" smtClean="0">
                <a:solidFill>
                  <a:srgbClr val="FFFF00"/>
                </a:solidFill>
              </a:rPr>
              <a:t>Baanah</a:t>
            </a:r>
            <a:endParaRPr lang="en-CA" sz="1200" b="1" i="1" dirty="0">
              <a:solidFill>
                <a:srgbClr val="FFFF00"/>
              </a:solidFill>
            </a:endParaRPr>
          </a:p>
        </p:txBody>
      </p:sp>
      <p:pic>
        <p:nvPicPr>
          <p:cNvPr id="1027" name="Picture 3" descr="C:\Users\Dave\AppData\Local\Microsoft\Windows\Temporary Internet Files\Content.IE5\KQARO716\ryanlerch-swords-and-shield[1].png"/>
          <p:cNvPicPr>
            <a:picLocks noChangeAspect="1" noChangeArrowheads="1"/>
          </p:cNvPicPr>
          <p:nvPr/>
        </p:nvPicPr>
        <p:blipFill>
          <a:blip r:embed="rId2"/>
          <a:srcRect/>
          <a:stretch>
            <a:fillRect/>
          </a:stretch>
        </p:blipFill>
        <p:spPr bwMode="auto">
          <a:xfrm>
            <a:off x="2432212" y="1121953"/>
            <a:ext cx="272078" cy="393129"/>
          </a:xfrm>
          <a:prstGeom prst="rect">
            <a:avLst/>
          </a:prstGeom>
          <a:noFill/>
        </p:spPr>
      </p:pic>
      <p:sp>
        <p:nvSpPr>
          <p:cNvPr id="24" name="TextBox 23"/>
          <p:cNvSpPr txBox="1"/>
          <p:nvPr/>
        </p:nvSpPr>
        <p:spPr>
          <a:xfrm>
            <a:off x="4588357" y="2399485"/>
            <a:ext cx="1731523" cy="523220"/>
          </a:xfrm>
          <a:prstGeom prst="rect">
            <a:avLst/>
          </a:prstGeom>
          <a:noFill/>
        </p:spPr>
        <p:txBody>
          <a:bodyPr wrap="square" rtlCol="0">
            <a:spAutoFit/>
          </a:bodyPr>
          <a:lstStyle/>
          <a:p>
            <a:pPr algn="ctr"/>
            <a:r>
              <a:rPr lang="en-CA" sz="2800" b="1" dirty="0" smtClean="0">
                <a:solidFill>
                  <a:srgbClr val="FFFF00"/>
                </a:solidFill>
              </a:rPr>
              <a:t>David</a:t>
            </a:r>
            <a:endParaRPr lang="en-CA" sz="2800" b="1" dirty="0">
              <a:solidFill>
                <a:srgbClr val="FFFF00"/>
              </a:solidFill>
            </a:endParaRPr>
          </a:p>
        </p:txBody>
      </p:sp>
      <p:cxnSp>
        <p:nvCxnSpPr>
          <p:cNvPr id="27" name="Straight Connector 26"/>
          <p:cNvCxnSpPr/>
          <p:nvPr/>
        </p:nvCxnSpPr>
        <p:spPr>
          <a:xfrm>
            <a:off x="6050585" y="2665379"/>
            <a:ext cx="79766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92605" y="2396242"/>
            <a:ext cx="1731523" cy="523220"/>
          </a:xfrm>
          <a:prstGeom prst="rect">
            <a:avLst/>
          </a:prstGeom>
          <a:noFill/>
        </p:spPr>
        <p:txBody>
          <a:bodyPr wrap="square" rtlCol="0">
            <a:spAutoFit/>
          </a:bodyPr>
          <a:lstStyle/>
          <a:p>
            <a:pPr algn="ctr"/>
            <a:r>
              <a:rPr lang="en-CA" sz="2800" b="1" dirty="0" err="1" smtClean="0">
                <a:solidFill>
                  <a:srgbClr val="FFFF00"/>
                </a:solidFill>
              </a:rPr>
              <a:t>Zeruiah</a:t>
            </a:r>
            <a:endParaRPr lang="en-CA" sz="2800" b="1" dirty="0">
              <a:solidFill>
                <a:srgbClr val="FFFF00"/>
              </a:solidFill>
            </a:endParaRPr>
          </a:p>
        </p:txBody>
      </p:sp>
      <p:cxnSp>
        <p:nvCxnSpPr>
          <p:cNvPr id="29" name="Straight Connector 28"/>
          <p:cNvCxnSpPr/>
          <p:nvPr/>
        </p:nvCxnSpPr>
        <p:spPr>
          <a:xfrm>
            <a:off x="6446362" y="1669917"/>
            <a:ext cx="0" cy="98249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0978" y="1027891"/>
            <a:ext cx="1731523" cy="523220"/>
          </a:xfrm>
          <a:prstGeom prst="rect">
            <a:avLst/>
          </a:prstGeom>
          <a:noFill/>
        </p:spPr>
        <p:txBody>
          <a:bodyPr wrap="square" rtlCol="0">
            <a:spAutoFit/>
          </a:bodyPr>
          <a:lstStyle/>
          <a:p>
            <a:pPr algn="ctr"/>
            <a:r>
              <a:rPr lang="en-CA" sz="2800" b="1" dirty="0" smtClean="0">
                <a:solidFill>
                  <a:srgbClr val="FFFF00"/>
                </a:solidFill>
              </a:rPr>
              <a:t>Jesse</a:t>
            </a:r>
            <a:endParaRPr lang="en-CA" sz="2800" b="1" dirty="0">
              <a:solidFill>
                <a:srgbClr val="FFFF00"/>
              </a:solidFill>
            </a:endParaRPr>
          </a:p>
        </p:txBody>
      </p:sp>
      <p:cxnSp>
        <p:nvCxnSpPr>
          <p:cNvPr id="31" name="Straight Connector 30"/>
          <p:cNvCxnSpPr/>
          <p:nvPr/>
        </p:nvCxnSpPr>
        <p:spPr>
          <a:xfrm flipH="1">
            <a:off x="7509753" y="3028542"/>
            <a:ext cx="3244" cy="1222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227651" y="3346315"/>
            <a:ext cx="2821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224409" y="3790545"/>
            <a:ext cx="2821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30894" y="4244502"/>
            <a:ext cx="2821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435815" y="525294"/>
            <a:ext cx="0" cy="418289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06640" y="2791836"/>
            <a:ext cx="1361871" cy="246221"/>
          </a:xfrm>
          <a:prstGeom prst="rect">
            <a:avLst/>
          </a:prstGeom>
          <a:noFill/>
        </p:spPr>
        <p:txBody>
          <a:bodyPr wrap="square" rtlCol="0">
            <a:spAutoFit/>
          </a:bodyPr>
          <a:lstStyle/>
          <a:p>
            <a:r>
              <a:rPr lang="en-CA" sz="1000" dirty="0" smtClean="0"/>
              <a:t>(Sister, 1 Chr. 2:16)</a:t>
            </a:r>
            <a:endParaRPr lang="en-CA" sz="1000" dirty="0"/>
          </a:p>
        </p:txBody>
      </p:sp>
      <p:sp>
        <p:nvSpPr>
          <p:cNvPr id="44" name="TextBox 43"/>
          <p:cNvSpPr txBox="1"/>
          <p:nvPr/>
        </p:nvSpPr>
        <p:spPr>
          <a:xfrm>
            <a:off x="3108960" y="150607"/>
            <a:ext cx="2624865" cy="307777"/>
          </a:xfrm>
          <a:prstGeom prst="rect">
            <a:avLst/>
          </a:prstGeom>
          <a:noFill/>
        </p:spPr>
        <p:txBody>
          <a:bodyPr wrap="square" rtlCol="0">
            <a:spAutoFit/>
          </a:bodyPr>
          <a:lstStyle/>
          <a:p>
            <a:r>
              <a:rPr lang="en-CA" dirty="0" smtClean="0"/>
              <a:t>Relationships in 2 Samuel 1-4</a:t>
            </a:r>
            <a:endParaRPr lang="en-CA" dirty="0"/>
          </a:p>
        </p:txBody>
      </p:sp>
      <p:sp>
        <p:nvSpPr>
          <p:cNvPr id="45" name="Arc 44"/>
          <p:cNvSpPr/>
          <p:nvPr/>
        </p:nvSpPr>
        <p:spPr>
          <a:xfrm>
            <a:off x="3173506" y="1731980"/>
            <a:ext cx="989703" cy="2409713"/>
          </a:xfrm>
          <a:prstGeom prst="arc">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CA"/>
          </a:p>
        </p:txBody>
      </p:sp>
      <p:sp>
        <p:nvSpPr>
          <p:cNvPr id="32" name="Arc 31"/>
          <p:cNvSpPr/>
          <p:nvPr/>
        </p:nvSpPr>
        <p:spPr>
          <a:xfrm>
            <a:off x="5593976" y="2872292"/>
            <a:ext cx="668767" cy="1118795"/>
          </a:xfrm>
          <a:prstGeom prst="arc">
            <a:avLst/>
          </a:prstGeom>
          <a:ln w="28575">
            <a:solidFill>
              <a:srgbClr val="FF0000"/>
            </a:solidFill>
          </a:ln>
          <a:scene3d>
            <a:camera prst="orthographicFront">
              <a:rot lat="0" lon="0" rev="10800000"/>
            </a:camera>
            <a:lightRig rig="threePt" dir="t"/>
          </a:scene3d>
        </p:spPr>
        <p:style>
          <a:lnRef idx="1">
            <a:schemeClr val="accent2"/>
          </a:lnRef>
          <a:fillRef idx="0">
            <a:schemeClr val="accent2"/>
          </a:fillRef>
          <a:effectRef idx="0">
            <a:schemeClr val="accent2"/>
          </a:effectRef>
          <a:fontRef idx="minor">
            <a:schemeClr val="tx1"/>
          </a:fontRef>
        </p:style>
        <p:txBody>
          <a:bodyPr rtlCol="0" anchor="ctr"/>
          <a:lstStyle/>
          <a:p>
            <a:pPr algn="ctr"/>
            <a:endParaRPr lang="en-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2000"/>
                                        <p:tgtEl>
                                          <p:spTgt spid="10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20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2000"/>
                                        <p:tgtEl>
                                          <p:spTgt spid="29"/>
                                        </p:tgtEl>
                                      </p:cBhvr>
                                    </p:animEffect>
                                  </p:childTnLst>
                                </p:cTn>
                              </p:par>
                              <p:par>
                                <p:cTn id="63" presetID="10"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2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20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20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2000"/>
                                        <p:tgtEl>
                                          <p:spTgt spid="43"/>
                                        </p:tgtEl>
                                      </p:cBhvr>
                                    </p:animEffect>
                                  </p:childTnLst>
                                </p:cTn>
                              </p:par>
                              <p:par>
                                <p:cTn id="79" presetID="10"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2000"/>
                                        <p:tgtEl>
                                          <p:spTgt spid="31"/>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2000"/>
                                        <p:tgtEl>
                                          <p:spTgt spid="33"/>
                                        </p:tgtEl>
                                      </p:cBhvr>
                                    </p:animEffect>
                                  </p:childTnLst>
                                </p:cTn>
                              </p:par>
                              <p:par>
                                <p:cTn id="85" presetID="10"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2000"/>
                                        <p:tgtEl>
                                          <p:spTgt spid="34"/>
                                        </p:tgtEl>
                                      </p:cBhvr>
                                    </p:animEffect>
                                  </p:childTnLst>
                                </p:cTn>
                              </p:par>
                              <p:par>
                                <p:cTn id="88" presetID="10" presetClass="entr" presetSubtype="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20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2000"/>
                                        <p:tgtEl>
                                          <p:spTgt spid="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2000"/>
                                        <p:tgtEl>
                                          <p:spTgt spid="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20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right)">
                                      <p:cBhvr>
                                        <p:cTn id="10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8" grpId="0"/>
      <p:bldP spid="37" grpId="0"/>
      <p:bldP spid="6" grpId="0"/>
      <p:bldP spid="9" grpId="0"/>
      <p:bldP spid="15" grpId="0"/>
      <p:bldP spid="17" grpId="0"/>
      <p:bldP spid="18" grpId="0"/>
      <p:bldP spid="21" grpId="0"/>
      <p:bldP spid="24" grpId="0"/>
      <p:bldP spid="28" grpId="0"/>
      <p:bldP spid="30" grpId="0"/>
      <p:bldP spid="43" grpId="0"/>
      <p:bldP spid="45"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Kindness/Mercy/</a:t>
            </a:r>
            <a:r>
              <a:rPr lang="en-CA" dirty="0" err="1" smtClean="0"/>
              <a:t>Lovingkindness</a:t>
            </a:r>
            <a:endParaRPr lang="en-CA" dirty="0"/>
          </a:p>
        </p:txBody>
      </p:sp>
      <p:sp>
        <p:nvSpPr>
          <p:cNvPr id="5" name="Text Placeholder 4"/>
          <p:cNvSpPr>
            <a:spLocks noGrp="1"/>
          </p:cNvSpPr>
          <p:nvPr>
            <p:ph type="body" idx="1"/>
          </p:nvPr>
        </p:nvSpPr>
        <p:spPr/>
        <p:txBody>
          <a:bodyPr/>
          <a:lstStyle/>
          <a:p>
            <a:r>
              <a:rPr lang="en-CA" dirty="0" err="1" smtClean="0"/>
              <a:t>Hesed</a:t>
            </a:r>
            <a:r>
              <a:rPr lang="en-CA" dirty="0" smtClean="0"/>
              <a:t>, 1 </a:t>
            </a:r>
            <a:r>
              <a:rPr lang="en-CA" dirty="0" err="1" smtClean="0"/>
              <a:t>samuel</a:t>
            </a:r>
            <a:r>
              <a:rPr lang="en-CA" dirty="0" smtClean="0"/>
              <a:t> 7:15, 9:1, 9:3, 9:7, 10:2</a:t>
            </a:r>
            <a:endParaRPr lang="en-CA"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Mephibosheth</a:t>
            </a:r>
            <a:r>
              <a:rPr lang="en-CA" dirty="0" smtClean="0"/>
              <a:t/>
            </a:r>
            <a:br>
              <a:rPr lang="en-CA" dirty="0" smtClean="0"/>
            </a:br>
            <a:r>
              <a:rPr lang="en-CA" sz="2000" dirty="0" smtClean="0"/>
              <a:t>2 Samuel </a:t>
            </a:r>
            <a:r>
              <a:rPr lang="en-CA" sz="2000" dirty="0" smtClean="0"/>
              <a:t>9</a:t>
            </a:r>
            <a:endParaRPr lang="en-CA" dirty="0"/>
          </a:p>
        </p:txBody>
      </p:sp>
      <p:sp>
        <p:nvSpPr>
          <p:cNvPr id="4" name="Content Placeholder 3"/>
          <p:cNvSpPr>
            <a:spLocks noGrp="1"/>
          </p:cNvSpPr>
          <p:nvPr>
            <p:ph sz="half" idx="1"/>
          </p:nvPr>
        </p:nvSpPr>
        <p:spPr>
          <a:xfrm>
            <a:off x="827485" y="1545432"/>
            <a:ext cx="3604666" cy="3146822"/>
          </a:xfrm>
        </p:spPr>
        <p:txBody>
          <a:bodyPr>
            <a:normAutofit/>
          </a:bodyPr>
          <a:lstStyle/>
          <a:p>
            <a:pPr>
              <a:buNone/>
            </a:pPr>
            <a:r>
              <a:rPr lang="en-CA" i="1" dirty="0" smtClean="0"/>
              <a:t>“And you shall not only show me the </a:t>
            </a:r>
            <a:r>
              <a:rPr lang="en-CA" i="1" dirty="0" smtClean="0">
                <a:solidFill>
                  <a:srgbClr val="FFFF00"/>
                </a:solidFill>
              </a:rPr>
              <a:t>kindness of the LORD </a:t>
            </a:r>
            <a:r>
              <a:rPr lang="en-CA" i="1" dirty="0" smtClean="0"/>
              <a:t>while I still live, that I may not die; but you shall not cut off your kindness from my house forever, no, not when the LORD has cut off every one of the enemies of David from the face of the earth.”   </a:t>
            </a:r>
            <a:r>
              <a:rPr lang="en-CA" dirty="0" smtClean="0"/>
              <a:t>(1 Sam. 7:15, cf.17,42)</a:t>
            </a:r>
          </a:p>
          <a:p>
            <a:pPr>
              <a:buNone/>
            </a:pPr>
            <a:endParaRPr lang="en-CA" i="1" dirty="0" smtClean="0"/>
          </a:p>
          <a:p>
            <a:pPr>
              <a:buNone/>
            </a:pPr>
            <a:r>
              <a:rPr lang="en-CA" i="1" dirty="0" smtClean="0"/>
              <a:t>“Is there not still someone of the house of Saul, to whom I may show the </a:t>
            </a:r>
            <a:r>
              <a:rPr lang="en-CA" i="1" dirty="0" smtClean="0">
                <a:solidFill>
                  <a:srgbClr val="FFFF00"/>
                </a:solidFill>
              </a:rPr>
              <a:t>kindness of God</a:t>
            </a:r>
            <a:r>
              <a:rPr lang="en-CA" i="1" dirty="0" smtClean="0"/>
              <a:t>?”</a:t>
            </a:r>
            <a:r>
              <a:rPr lang="en-CA" dirty="0" smtClean="0"/>
              <a:t> (2 Sam. 9:3,cf.1,7)</a:t>
            </a:r>
            <a:endParaRPr lang="en-CA" i="1" dirty="0" smtClean="0"/>
          </a:p>
        </p:txBody>
      </p:sp>
      <p:sp>
        <p:nvSpPr>
          <p:cNvPr id="6" name="Content Placeholder 5"/>
          <p:cNvSpPr>
            <a:spLocks noGrp="1"/>
          </p:cNvSpPr>
          <p:nvPr>
            <p:ph sz="half" idx="2"/>
          </p:nvPr>
        </p:nvSpPr>
        <p:spPr>
          <a:xfrm>
            <a:off x="5004662" y="1520554"/>
            <a:ext cx="3461605" cy="3150184"/>
          </a:xfrm>
        </p:spPr>
        <p:txBody>
          <a:bodyPr>
            <a:normAutofit/>
          </a:bodyPr>
          <a:lstStyle/>
          <a:p>
            <a:r>
              <a:rPr lang="en-CA" sz="1800" dirty="0" smtClean="0"/>
              <a:t>V.7 is the center</a:t>
            </a:r>
          </a:p>
          <a:p>
            <a:pPr lvl="1"/>
            <a:r>
              <a:rPr lang="en-CA" sz="1600" dirty="0" smtClean="0"/>
              <a:t>Protection (kindness), </a:t>
            </a:r>
          </a:p>
          <a:p>
            <a:pPr lvl="1"/>
            <a:r>
              <a:rPr lang="en-CA" sz="1600" dirty="0" smtClean="0"/>
              <a:t>Provision (restoration), </a:t>
            </a:r>
          </a:p>
          <a:p>
            <a:pPr lvl="1"/>
            <a:r>
              <a:rPr lang="en-CA" sz="1600" dirty="0" smtClean="0"/>
              <a:t>Position (table)</a:t>
            </a:r>
          </a:p>
          <a:p>
            <a:pPr lvl="1"/>
            <a:r>
              <a:rPr lang="en-CA" sz="1600" dirty="0" smtClean="0"/>
              <a:t>U</a:t>
            </a:r>
            <a:r>
              <a:rPr lang="en-CA" sz="1600" dirty="0" smtClean="0"/>
              <a:t>nearned, undeserved</a:t>
            </a:r>
            <a:endParaRPr lang="en-CA" sz="1600" dirty="0" smtClean="0"/>
          </a:p>
          <a:p>
            <a:r>
              <a:rPr lang="en-CA" sz="1800" dirty="0" smtClean="0"/>
              <a:t>Timeline: likely at least 15-20 years since the covenant with Jonathan.</a:t>
            </a:r>
          </a:p>
          <a:p>
            <a:r>
              <a:rPr lang="en-CA" sz="1800" dirty="0" smtClean="0"/>
              <a:t>Psalm 89:14b</a:t>
            </a:r>
          </a:p>
          <a:p>
            <a:endParaRPr lang="en-CA" dirty="0" smtClean="0"/>
          </a:p>
          <a:p>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20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20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3547089" cy="626817"/>
          </a:xfrm>
        </p:spPr>
        <p:txBody>
          <a:bodyPr/>
          <a:lstStyle/>
          <a:p>
            <a:r>
              <a:rPr lang="en-CA" dirty="0" smtClean="0"/>
              <a:t>2 Samuel 10</a:t>
            </a:r>
            <a:endParaRPr lang="en-CA" dirty="0"/>
          </a:p>
        </p:txBody>
      </p:sp>
      <p:sp>
        <p:nvSpPr>
          <p:cNvPr id="3" name="Content Placeholder 2"/>
          <p:cNvSpPr>
            <a:spLocks noGrp="1"/>
          </p:cNvSpPr>
          <p:nvPr>
            <p:ph sz="half" idx="1"/>
          </p:nvPr>
        </p:nvSpPr>
        <p:spPr>
          <a:xfrm>
            <a:off x="509154" y="955962"/>
            <a:ext cx="4301837" cy="4083627"/>
          </a:xfrm>
        </p:spPr>
        <p:txBody>
          <a:bodyPr>
            <a:normAutofit/>
          </a:bodyPr>
          <a:lstStyle/>
          <a:p>
            <a:r>
              <a:rPr lang="en-CA" sz="1600" dirty="0" smtClean="0"/>
              <a:t>Contrasts with 2 Samuel 9 – the offering of </a:t>
            </a:r>
            <a:r>
              <a:rPr lang="en-CA" sz="1600" i="1" dirty="0" smtClean="0"/>
              <a:t>kindness</a:t>
            </a:r>
            <a:r>
              <a:rPr lang="en-CA" sz="1600" dirty="0" smtClean="0"/>
              <a:t> within covenant and outside of covenant, and responses</a:t>
            </a:r>
          </a:p>
          <a:p>
            <a:r>
              <a:rPr lang="en-CA" sz="1600" dirty="0" smtClean="0"/>
              <a:t>Shows David’s willingness to commit significant resources to addressing justice.</a:t>
            </a:r>
          </a:p>
          <a:p>
            <a:r>
              <a:rPr lang="en-CA" sz="1600" dirty="0" smtClean="0"/>
              <a:t>Compare Psalm 2 – what happens when kings of the earth set themselves against the LORD’s anointed?</a:t>
            </a:r>
          </a:p>
          <a:p>
            <a:r>
              <a:rPr lang="en-CA" sz="1600" dirty="0" smtClean="0"/>
              <a:t>What do you make of </a:t>
            </a:r>
            <a:r>
              <a:rPr lang="en-CA" sz="1600" dirty="0" err="1" smtClean="0"/>
              <a:t>Joab’s</a:t>
            </a:r>
            <a:r>
              <a:rPr lang="en-CA" sz="1600" dirty="0" smtClean="0"/>
              <a:t> statement in V.11-12?</a:t>
            </a:r>
          </a:p>
          <a:p>
            <a:r>
              <a:rPr lang="en-CA" sz="1600" dirty="0" smtClean="0"/>
              <a:t>This conflict is the context for David’s sin in chapter 11 (cf. 11:1, 12:26-31)</a:t>
            </a:r>
          </a:p>
          <a:p>
            <a:endParaRPr lang="en-CA" sz="1600" dirty="0"/>
          </a:p>
        </p:txBody>
      </p:sp>
      <p:pic>
        <p:nvPicPr>
          <p:cNvPr id="5" name="Picture 19"/>
          <p:cNvPicPr>
            <a:picLocks noChangeAspect="1" noChangeArrowheads="1"/>
          </p:cNvPicPr>
          <p:nvPr/>
        </p:nvPicPr>
        <p:blipFill>
          <a:blip r:embed="rId2"/>
          <a:srcRect/>
          <a:stretch>
            <a:fillRect/>
          </a:stretch>
        </p:blipFill>
        <p:spPr bwMode="auto">
          <a:xfrm>
            <a:off x="5070764" y="488372"/>
            <a:ext cx="3262745" cy="4332941"/>
          </a:xfrm>
          <a:prstGeom prst="rect">
            <a:avLst/>
          </a:prstGeom>
          <a:noFill/>
          <a:ln w="9525">
            <a:noFill/>
            <a:miter lim="800000"/>
            <a:headEnd/>
            <a:tailEnd/>
          </a:ln>
        </p:spPr>
      </p:pic>
      <p:sp>
        <p:nvSpPr>
          <p:cNvPr id="8" name="Oval 15"/>
          <p:cNvSpPr>
            <a:spLocks noChangeArrowheads="1"/>
          </p:cNvSpPr>
          <p:nvPr/>
        </p:nvSpPr>
        <p:spPr bwMode="auto">
          <a:xfrm rot="19224327">
            <a:off x="6646597" y="1946298"/>
            <a:ext cx="573336" cy="304800"/>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11" name="Oval 13"/>
          <p:cNvSpPr>
            <a:spLocks noChangeArrowheads="1"/>
          </p:cNvSpPr>
          <p:nvPr/>
        </p:nvSpPr>
        <p:spPr bwMode="auto">
          <a:xfrm>
            <a:off x="6435437" y="3241963"/>
            <a:ext cx="484908" cy="374073"/>
          </a:xfrm>
          <a:prstGeom prst="ellipse">
            <a:avLst/>
          </a:prstGeom>
          <a:solidFill>
            <a:schemeClr val="accent1">
              <a:alpha val="39999"/>
            </a:schemeClr>
          </a:solidFill>
          <a:ln w="9525">
            <a:solidFill>
              <a:srgbClr val="FFFF00"/>
            </a:solidFill>
            <a:round/>
            <a:headEnd/>
            <a:tailEnd/>
          </a:ln>
        </p:spPr>
        <p:txBody>
          <a:bodyPr wrap="none" anchor="ctr"/>
          <a:lstStyle/>
          <a:p>
            <a:pPr eaLnBrk="0" hangingPunct="0"/>
            <a:endParaRPr lang="en-CA">
              <a:solidFill>
                <a:srgbClr val="FFFFFF"/>
              </a:solidFill>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dirty="0" smtClean="0"/>
              <a:t>Schedule</a:t>
            </a:r>
            <a:endParaRPr lang="en-CA" dirty="0"/>
          </a:p>
        </p:txBody>
      </p:sp>
      <p:graphicFrame>
        <p:nvGraphicFramePr>
          <p:cNvPr id="6" name="Content Placeholder 5"/>
          <p:cNvGraphicFramePr>
            <a:graphicFrameLocks noGrp="1"/>
          </p:cNvGraphicFramePr>
          <p:nvPr>
            <p:ph idx="1"/>
          </p:nvPr>
        </p:nvGraphicFramePr>
        <p:xfrm>
          <a:off x="184857" y="1079293"/>
          <a:ext cx="4319047" cy="3774808"/>
        </p:xfrm>
        <a:graphic>
          <a:graphicData uri="http://schemas.openxmlformats.org/drawingml/2006/table">
            <a:tbl>
              <a:tblPr firstRow="1" bandRow="1">
                <a:tableStyleId>{5C22544A-7EE6-4342-B048-85BDC9FD1C3A}</a:tableStyleId>
              </a:tblPr>
              <a:tblGrid>
                <a:gridCol w="603082"/>
                <a:gridCol w="1147863"/>
                <a:gridCol w="2568102"/>
              </a:tblGrid>
              <a:tr h="471851">
                <a:tc>
                  <a:txBody>
                    <a:bodyPr/>
                    <a:lstStyle/>
                    <a:p>
                      <a:pPr algn="ctr"/>
                      <a:r>
                        <a:rPr lang="en-CA" dirty="0" smtClean="0"/>
                        <a:t>Date</a:t>
                      </a:r>
                      <a:endParaRPr lang="en-CA" dirty="0"/>
                    </a:p>
                  </a:txBody>
                  <a:tcPr anchor="ctr"/>
                </a:tc>
                <a:tc>
                  <a:txBody>
                    <a:bodyPr/>
                    <a:lstStyle/>
                    <a:p>
                      <a:pPr algn="ctr"/>
                      <a:r>
                        <a:rPr lang="en-CA" dirty="0" smtClean="0"/>
                        <a:t>Teacher</a:t>
                      </a:r>
                      <a:endParaRPr lang="en-CA" dirty="0"/>
                    </a:p>
                  </a:txBody>
                  <a:tcPr anchor="ctr"/>
                </a:tc>
                <a:tc>
                  <a:txBody>
                    <a:bodyPr/>
                    <a:lstStyle/>
                    <a:p>
                      <a:pPr algn="ctr"/>
                      <a:r>
                        <a:rPr lang="en-CA" dirty="0" smtClean="0"/>
                        <a:t>Text</a:t>
                      </a:r>
                      <a:endParaRPr lang="en-CA" dirty="0"/>
                    </a:p>
                  </a:txBody>
                  <a:tcPr anchor="ctr"/>
                </a:tc>
              </a:tr>
              <a:tr h="471851">
                <a:tc>
                  <a:txBody>
                    <a:bodyPr/>
                    <a:lstStyle/>
                    <a:p>
                      <a:pPr algn="ctr"/>
                      <a:r>
                        <a:rPr lang="en-CA" sz="1200" dirty="0" smtClean="0"/>
                        <a:t>10/28</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Intro: 1 Samuel</a:t>
                      </a:r>
                      <a:r>
                        <a:rPr lang="en-CA" sz="1200" baseline="0" dirty="0" smtClean="0"/>
                        <a:t> Recap</a:t>
                      </a:r>
                      <a:endParaRPr lang="en-CA" sz="1200" dirty="0"/>
                    </a:p>
                  </a:txBody>
                  <a:tcPr anchor="ctr"/>
                </a:tc>
              </a:tr>
              <a:tr h="471851">
                <a:tc>
                  <a:txBody>
                    <a:bodyPr/>
                    <a:lstStyle/>
                    <a:p>
                      <a:pPr algn="ctr"/>
                      <a:r>
                        <a:rPr lang="en-CA" sz="1200" dirty="0" smtClean="0"/>
                        <a:t>10/31</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House of David v. House of Saul (1-4)</a:t>
                      </a:r>
                      <a:endParaRPr lang="en-CA" sz="1200" dirty="0"/>
                    </a:p>
                  </a:txBody>
                  <a:tcPr anchor="ctr"/>
                </a:tc>
              </a:tr>
              <a:tr h="471851">
                <a:tc>
                  <a:txBody>
                    <a:bodyPr/>
                    <a:lstStyle/>
                    <a:p>
                      <a:pPr algn="ctr"/>
                      <a:r>
                        <a:rPr lang="en-CA" sz="1200" dirty="0" smtClean="0"/>
                        <a:t>11/4</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The</a:t>
                      </a:r>
                      <a:r>
                        <a:rPr lang="en-CA" sz="1200" baseline="0" dirty="0" smtClean="0"/>
                        <a:t> New King</a:t>
                      </a:r>
                      <a:endParaRPr lang="en-CA" sz="1200" dirty="0" smtClean="0"/>
                    </a:p>
                    <a:p>
                      <a:pPr algn="ctr"/>
                      <a:r>
                        <a:rPr lang="en-CA" sz="1200" dirty="0" smtClean="0"/>
                        <a:t>(5-6)</a:t>
                      </a:r>
                      <a:endParaRPr lang="en-CA" sz="1200" dirty="0"/>
                    </a:p>
                  </a:txBody>
                  <a:tcPr anchor="ctr"/>
                </a:tc>
              </a:tr>
              <a:tr h="471851">
                <a:tc>
                  <a:txBody>
                    <a:bodyPr/>
                    <a:lstStyle/>
                    <a:p>
                      <a:pPr algn="ctr"/>
                      <a:r>
                        <a:rPr lang="en-CA" sz="1200" dirty="0" smtClean="0"/>
                        <a:t>11/7</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The Promise</a:t>
                      </a:r>
                    </a:p>
                    <a:p>
                      <a:pPr algn="ctr"/>
                      <a:r>
                        <a:rPr lang="en-CA" sz="1200" dirty="0" smtClean="0"/>
                        <a:t>(7)</a:t>
                      </a:r>
                      <a:endParaRPr lang="en-CA" sz="1200" dirty="0"/>
                    </a:p>
                  </a:txBody>
                  <a:tcPr anchor="ctr"/>
                </a:tc>
              </a:tr>
              <a:tr h="471851">
                <a:tc>
                  <a:txBody>
                    <a:bodyPr/>
                    <a:lstStyle/>
                    <a:p>
                      <a:pPr algn="ctr"/>
                      <a:r>
                        <a:rPr lang="en-CA" sz="1200" dirty="0" smtClean="0"/>
                        <a:t>11/11</a:t>
                      </a:r>
                      <a:endParaRPr lang="en-CA" sz="1200" dirty="0"/>
                    </a:p>
                  </a:txBody>
                  <a:tcPr anchor="ctr">
                    <a:solidFill>
                      <a:srgbClr val="FFFF00"/>
                    </a:solidFill>
                  </a:tcPr>
                </a:tc>
                <a:tc>
                  <a:txBody>
                    <a:bodyPr/>
                    <a:lstStyle/>
                    <a:p>
                      <a:pPr algn="ctr"/>
                      <a:r>
                        <a:rPr lang="en-CA" sz="1200" dirty="0" smtClean="0"/>
                        <a:t>Dave</a:t>
                      </a:r>
                      <a:endParaRPr lang="en-CA" sz="1200" dirty="0"/>
                    </a:p>
                  </a:txBody>
                  <a:tcPr anchor="ctr">
                    <a:solidFill>
                      <a:srgbClr val="FFFF00"/>
                    </a:solidFill>
                  </a:tcPr>
                </a:tc>
                <a:tc>
                  <a:txBody>
                    <a:bodyPr/>
                    <a:lstStyle/>
                    <a:p>
                      <a:pPr algn="ctr"/>
                      <a:r>
                        <a:rPr lang="en-CA" sz="1200" dirty="0" smtClean="0"/>
                        <a:t>David’s Administration</a:t>
                      </a:r>
                    </a:p>
                    <a:p>
                      <a:pPr algn="ctr"/>
                      <a:r>
                        <a:rPr lang="en-CA" sz="1200" dirty="0" smtClean="0"/>
                        <a:t>(8-10)</a:t>
                      </a:r>
                      <a:endParaRPr lang="en-CA" sz="1200" dirty="0"/>
                    </a:p>
                  </a:txBody>
                  <a:tcPr anchor="ctr">
                    <a:solidFill>
                      <a:srgbClr val="FFFF00"/>
                    </a:solidFill>
                  </a:tcPr>
                </a:tc>
              </a:tr>
              <a:tr h="471851">
                <a:tc>
                  <a:txBody>
                    <a:bodyPr/>
                    <a:lstStyle/>
                    <a:p>
                      <a:pPr algn="ctr"/>
                      <a:r>
                        <a:rPr lang="en-CA" sz="1200" dirty="0" smtClean="0"/>
                        <a:t>11/14</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David &amp; Bathsheba</a:t>
                      </a:r>
                      <a:endParaRPr lang="en-CA" sz="1200" baseline="0" dirty="0" smtClean="0"/>
                    </a:p>
                    <a:p>
                      <a:pPr algn="ctr"/>
                      <a:r>
                        <a:rPr lang="en-CA" sz="1200" baseline="0" dirty="0" smtClean="0"/>
                        <a:t>(11-12)</a:t>
                      </a:r>
                    </a:p>
                  </a:txBody>
                  <a:tcPr anchor="ctr"/>
                </a:tc>
              </a:tr>
              <a:tr h="471851">
                <a:tc>
                  <a:txBody>
                    <a:bodyPr/>
                    <a:lstStyle/>
                    <a:p>
                      <a:pPr algn="ctr"/>
                      <a:r>
                        <a:rPr lang="en-CA" sz="1200" dirty="0" smtClean="0"/>
                        <a:t>11/18</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err="1" smtClean="0"/>
                        <a:t>Amnon</a:t>
                      </a:r>
                      <a:r>
                        <a:rPr lang="en-CA" sz="1200" dirty="0" smtClean="0"/>
                        <a:t> &amp; Tamar</a:t>
                      </a:r>
                    </a:p>
                    <a:p>
                      <a:pPr algn="ctr"/>
                      <a:r>
                        <a:rPr lang="en-CA" sz="1200" dirty="0" smtClean="0"/>
                        <a:t>(13-14)</a:t>
                      </a:r>
                      <a:endParaRPr lang="en-CA" sz="1200" dirty="0"/>
                    </a:p>
                  </a:txBody>
                  <a:tcPr anchor="ctr"/>
                </a:tc>
              </a:tr>
            </a:tbl>
          </a:graphicData>
        </a:graphic>
      </p:graphicFrame>
      <p:graphicFrame>
        <p:nvGraphicFramePr>
          <p:cNvPr id="7" name="Content Placeholder 5"/>
          <p:cNvGraphicFramePr>
            <a:graphicFrameLocks/>
          </p:cNvGraphicFramePr>
          <p:nvPr/>
        </p:nvGraphicFramePr>
        <p:xfrm>
          <a:off x="4620665" y="1076050"/>
          <a:ext cx="4319047" cy="3774808"/>
        </p:xfrm>
        <a:graphic>
          <a:graphicData uri="http://schemas.openxmlformats.org/drawingml/2006/table">
            <a:tbl>
              <a:tblPr firstRow="1" bandRow="1">
                <a:tableStyleId>{5C22544A-7EE6-4342-B048-85BDC9FD1C3A}</a:tableStyleId>
              </a:tblPr>
              <a:tblGrid>
                <a:gridCol w="603082"/>
                <a:gridCol w="1147863"/>
                <a:gridCol w="2568102"/>
              </a:tblGrid>
              <a:tr h="471851">
                <a:tc>
                  <a:txBody>
                    <a:bodyPr/>
                    <a:lstStyle/>
                    <a:p>
                      <a:pPr algn="ctr"/>
                      <a:r>
                        <a:rPr lang="en-CA" dirty="0" smtClean="0"/>
                        <a:t>Date</a:t>
                      </a:r>
                      <a:endParaRPr lang="en-CA" dirty="0"/>
                    </a:p>
                  </a:txBody>
                  <a:tcPr anchor="ctr"/>
                </a:tc>
                <a:tc>
                  <a:txBody>
                    <a:bodyPr/>
                    <a:lstStyle/>
                    <a:p>
                      <a:pPr algn="ctr"/>
                      <a:r>
                        <a:rPr lang="en-CA" dirty="0" smtClean="0"/>
                        <a:t>Teacher</a:t>
                      </a:r>
                      <a:endParaRPr lang="en-CA" dirty="0"/>
                    </a:p>
                  </a:txBody>
                  <a:tcPr anchor="ctr"/>
                </a:tc>
                <a:tc>
                  <a:txBody>
                    <a:bodyPr/>
                    <a:lstStyle/>
                    <a:p>
                      <a:pPr algn="ctr"/>
                      <a:r>
                        <a:rPr lang="en-CA" dirty="0" smtClean="0"/>
                        <a:t>Title</a:t>
                      </a:r>
                      <a:endParaRPr lang="en-CA" dirty="0"/>
                    </a:p>
                  </a:txBody>
                  <a:tcPr anchor="ctr"/>
                </a:tc>
              </a:tr>
              <a:tr h="471851">
                <a:tc>
                  <a:txBody>
                    <a:bodyPr/>
                    <a:lstStyle/>
                    <a:p>
                      <a:pPr algn="ctr"/>
                      <a:r>
                        <a:rPr lang="en-CA" sz="1200" dirty="0" smtClean="0"/>
                        <a:t>11/21</a:t>
                      </a:r>
                      <a:endParaRPr lang="en-CA" sz="1200" dirty="0"/>
                    </a:p>
                  </a:txBody>
                  <a:tcPr anchor="ctr"/>
                </a:tc>
                <a:tc>
                  <a:txBody>
                    <a:bodyPr/>
                    <a:lstStyle/>
                    <a:p>
                      <a:pPr algn="ctr"/>
                      <a:r>
                        <a:rPr lang="en-CA" sz="1200" dirty="0" smtClean="0"/>
                        <a:t>No</a:t>
                      </a:r>
                      <a:r>
                        <a:rPr lang="en-CA" sz="1200" baseline="0" dirty="0" smtClean="0"/>
                        <a:t> Class</a:t>
                      </a:r>
                      <a:endParaRPr lang="en-CA" sz="1200" dirty="0"/>
                    </a:p>
                  </a:txBody>
                  <a:tcPr anchor="ctr"/>
                </a:tc>
                <a:tc>
                  <a:txBody>
                    <a:bodyPr/>
                    <a:lstStyle/>
                    <a:p>
                      <a:pPr algn="ctr"/>
                      <a:r>
                        <a:rPr lang="en-CA" sz="1200" dirty="0" smtClean="0"/>
                        <a:t>TBD</a:t>
                      </a:r>
                      <a:endParaRPr lang="en-CA" sz="1200" dirty="0"/>
                    </a:p>
                  </a:txBody>
                  <a:tcPr anchor="ctr"/>
                </a:tc>
              </a:tr>
              <a:tr h="471851">
                <a:tc>
                  <a:txBody>
                    <a:bodyPr/>
                    <a:lstStyle/>
                    <a:p>
                      <a:pPr algn="ctr"/>
                      <a:r>
                        <a:rPr lang="en-CA" sz="1200" dirty="0" smtClean="0"/>
                        <a:t>11/25</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err="1" smtClean="0"/>
                        <a:t>Abaslom’s</a:t>
                      </a:r>
                      <a:r>
                        <a:rPr lang="en-CA" sz="1200" dirty="0" smtClean="0"/>
                        <a:t> Treason</a:t>
                      </a:r>
                    </a:p>
                    <a:p>
                      <a:pPr algn="ctr"/>
                      <a:r>
                        <a:rPr lang="en-CA" sz="1200" dirty="0" smtClean="0"/>
                        <a:t>(15-17)</a:t>
                      </a:r>
                      <a:endParaRPr lang="en-CA" sz="1200" dirty="0"/>
                    </a:p>
                  </a:txBody>
                  <a:tcPr anchor="ctr"/>
                </a:tc>
              </a:tr>
              <a:tr h="471851">
                <a:tc>
                  <a:txBody>
                    <a:bodyPr/>
                    <a:lstStyle/>
                    <a:p>
                      <a:pPr algn="ctr"/>
                      <a:r>
                        <a:rPr lang="en-CA" sz="1200" dirty="0" smtClean="0"/>
                        <a:t>11/28</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err="1" smtClean="0"/>
                        <a:t>Absalom’s</a:t>
                      </a:r>
                      <a:r>
                        <a:rPr lang="en-CA" sz="1200" dirty="0" smtClean="0"/>
                        <a:t> Fall</a:t>
                      </a:r>
                    </a:p>
                    <a:p>
                      <a:pPr algn="ctr"/>
                      <a:r>
                        <a:rPr lang="en-CA" sz="1200" dirty="0" smtClean="0"/>
                        <a:t>(18-20)</a:t>
                      </a:r>
                      <a:endParaRPr lang="en-CA" sz="1000" dirty="0"/>
                    </a:p>
                  </a:txBody>
                  <a:tcPr anchor="ctr"/>
                </a:tc>
              </a:tr>
              <a:tr h="471851">
                <a:tc>
                  <a:txBody>
                    <a:bodyPr/>
                    <a:lstStyle/>
                    <a:p>
                      <a:pPr algn="ctr"/>
                      <a:r>
                        <a:rPr lang="en-CA" sz="1200" dirty="0" smtClean="0"/>
                        <a:t>12/2</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Atonement</a:t>
                      </a:r>
                      <a:r>
                        <a:rPr lang="en-CA" sz="1200" baseline="0" dirty="0" smtClean="0"/>
                        <a:t> &amp; the Song of Praise (21-22)</a:t>
                      </a:r>
                      <a:endParaRPr lang="en-CA" sz="1000" dirty="0"/>
                    </a:p>
                  </a:txBody>
                  <a:tcPr anchor="ctr"/>
                </a:tc>
              </a:tr>
              <a:tr h="471851">
                <a:tc>
                  <a:txBody>
                    <a:bodyPr/>
                    <a:lstStyle/>
                    <a:p>
                      <a:pPr algn="ctr"/>
                      <a:r>
                        <a:rPr lang="en-CA" sz="1200" dirty="0" smtClean="0"/>
                        <a:t>12/5</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Last</a:t>
                      </a:r>
                      <a:r>
                        <a:rPr lang="en-CA" sz="1200" baseline="0" dirty="0" smtClean="0"/>
                        <a:t> Words/Mighty Men/Census (23-24)</a:t>
                      </a:r>
                      <a:endParaRPr lang="en-CA" sz="1200" dirty="0"/>
                    </a:p>
                  </a:txBody>
                  <a:tcPr anchor="ctr"/>
                </a:tc>
              </a:tr>
              <a:tr h="471851">
                <a:tc>
                  <a:txBody>
                    <a:bodyPr/>
                    <a:lstStyle/>
                    <a:p>
                      <a:pPr algn="ctr"/>
                      <a:r>
                        <a:rPr lang="en-CA" sz="1200" dirty="0" smtClean="0"/>
                        <a:t>12/9</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baseline="0" dirty="0" smtClean="0"/>
                        <a:t>David’s Death</a:t>
                      </a:r>
                    </a:p>
                    <a:p>
                      <a:pPr algn="ctr"/>
                      <a:r>
                        <a:rPr lang="en-CA" sz="1200" baseline="0" dirty="0" smtClean="0"/>
                        <a:t>(1 Kings 1-2)</a:t>
                      </a:r>
                      <a:endParaRPr lang="en-CA" sz="900" dirty="0"/>
                    </a:p>
                  </a:txBody>
                  <a:tcPr anchor="ctr"/>
                </a:tc>
              </a:tr>
              <a:tr h="471851">
                <a:tc>
                  <a:txBody>
                    <a:bodyPr/>
                    <a:lstStyle/>
                    <a:p>
                      <a:pPr algn="ctr"/>
                      <a:r>
                        <a:rPr lang="en-CA" sz="1200" dirty="0" smtClean="0"/>
                        <a:t>12/12</a:t>
                      </a:r>
                      <a:endParaRPr lang="en-CA" sz="1200" dirty="0"/>
                    </a:p>
                  </a:txBody>
                  <a:tcPr anchor="ctr"/>
                </a:tc>
                <a:tc>
                  <a:txBody>
                    <a:bodyPr/>
                    <a:lstStyle/>
                    <a:p>
                      <a:pPr algn="ctr"/>
                      <a:r>
                        <a:rPr lang="en-CA" sz="1200" dirty="0" smtClean="0"/>
                        <a:t>TBD</a:t>
                      </a:r>
                      <a:endParaRPr lang="en-CA" sz="1200" dirty="0"/>
                    </a:p>
                  </a:txBody>
                  <a:tcPr anchor="ctr"/>
                </a:tc>
                <a:tc>
                  <a:txBody>
                    <a:bodyPr/>
                    <a:lstStyle/>
                    <a:p>
                      <a:pPr algn="ctr"/>
                      <a:r>
                        <a:rPr lang="en-CA" sz="1200" dirty="0" smtClean="0"/>
                        <a:t>Review</a:t>
                      </a:r>
                      <a:endParaRPr lang="en-CA" sz="1200"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339538"/>
            <a:ext cx="7053542" cy="555407"/>
          </a:xfrm>
        </p:spPr>
        <p:txBody>
          <a:bodyPr/>
          <a:lstStyle/>
          <a:p>
            <a:r>
              <a:rPr lang="en-CA" sz="3000" dirty="0" smtClean="0"/>
              <a:t>David’s Desire (7:1-7)</a:t>
            </a:r>
            <a:br>
              <a:rPr lang="en-CA" sz="3000" dirty="0" smtClean="0"/>
            </a:br>
            <a:endParaRPr lang="en-CA" sz="1600" dirty="0"/>
          </a:p>
        </p:txBody>
      </p:sp>
      <p:graphicFrame>
        <p:nvGraphicFramePr>
          <p:cNvPr id="7" name="Content Placeholder 6"/>
          <p:cNvGraphicFramePr>
            <a:graphicFrameLocks noGrp="1"/>
          </p:cNvGraphicFramePr>
          <p:nvPr>
            <p:ph idx="1"/>
          </p:nvPr>
        </p:nvGraphicFramePr>
        <p:xfrm>
          <a:off x="593725" y="1254192"/>
          <a:ext cx="77819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1070263"/>
            <a:ext cx="8745165" cy="2150918"/>
          </a:xfrm>
        </p:spPr>
        <p:txBody>
          <a:bodyPr>
            <a:noAutofit/>
          </a:bodyPr>
          <a:lstStyle/>
          <a:p>
            <a:pPr>
              <a:lnSpc>
                <a:spcPct val="120000"/>
              </a:lnSpc>
              <a:spcBef>
                <a:spcPts val="0"/>
              </a:spcBef>
              <a:buNone/>
            </a:pPr>
            <a:r>
              <a:rPr lang="en-CA" sz="1400" b="1" baseline="30000" dirty="0" smtClean="0"/>
              <a:t>12 </a:t>
            </a:r>
            <a:r>
              <a:rPr lang="en-CA" sz="1400" dirty="0" smtClean="0"/>
              <a:t>“When your days are fulfilled and you rest with your fathers, I will set up your seed after you, who will come from your body, and I will establish his kingdom.</a:t>
            </a:r>
          </a:p>
          <a:p>
            <a:pPr>
              <a:lnSpc>
                <a:spcPct val="120000"/>
              </a:lnSpc>
              <a:spcBef>
                <a:spcPts val="0"/>
              </a:spcBef>
              <a:buNone/>
            </a:pPr>
            <a:r>
              <a:rPr lang="en-CA" sz="1400" b="1" baseline="30000" dirty="0" smtClean="0"/>
              <a:t>13 </a:t>
            </a:r>
            <a:r>
              <a:rPr lang="en-CA" sz="1400" dirty="0" smtClean="0"/>
              <a:t>He shall build a house for My name, and I will establish the throne of his kingdom forever.</a:t>
            </a:r>
          </a:p>
          <a:p>
            <a:pPr>
              <a:lnSpc>
                <a:spcPct val="120000"/>
              </a:lnSpc>
              <a:spcBef>
                <a:spcPts val="0"/>
              </a:spcBef>
              <a:buNone/>
            </a:pPr>
            <a:r>
              <a:rPr lang="en-CA" sz="1400" b="1" baseline="30000" dirty="0" smtClean="0"/>
              <a:t>14 </a:t>
            </a:r>
            <a:r>
              <a:rPr lang="en-CA" sz="1400" dirty="0" smtClean="0"/>
              <a:t>I will be his Father, and he shall be My son. If he commits iniquity, I will chasten him with the rod of men and with the blows of the sons of men.</a:t>
            </a:r>
          </a:p>
          <a:p>
            <a:pPr>
              <a:lnSpc>
                <a:spcPct val="120000"/>
              </a:lnSpc>
              <a:spcBef>
                <a:spcPts val="0"/>
              </a:spcBef>
              <a:buNone/>
            </a:pPr>
            <a:r>
              <a:rPr lang="en-CA" sz="1400" b="1" baseline="30000" dirty="0" smtClean="0"/>
              <a:t>15 </a:t>
            </a:r>
            <a:r>
              <a:rPr lang="en-CA" sz="1400" dirty="0" smtClean="0"/>
              <a:t>But My mercy shall not depart from him, as I took </a:t>
            </a:r>
            <a:r>
              <a:rPr lang="en-CA" sz="1400" i="1" dirty="0" smtClean="0"/>
              <a:t>it</a:t>
            </a:r>
            <a:r>
              <a:rPr lang="en-CA" sz="1400" dirty="0" smtClean="0"/>
              <a:t> from Saul, whom I removed from before you.</a:t>
            </a:r>
          </a:p>
          <a:p>
            <a:pPr>
              <a:lnSpc>
                <a:spcPct val="120000"/>
              </a:lnSpc>
              <a:spcBef>
                <a:spcPts val="0"/>
              </a:spcBef>
              <a:buNone/>
            </a:pPr>
            <a:r>
              <a:rPr lang="en-CA" sz="1400" b="1" baseline="30000" dirty="0" smtClean="0"/>
              <a:t>16 </a:t>
            </a:r>
            <a:r>
              <a:rPr lang="en-CA" sz="1400" dirty="0" smtClean="0"/>
              <a:t>And your house and your kingdom shall be established forever before you. Your throne shall be established forever.” ’ ”</a:t>
            </a:r>
            <a:endParaRPr lang="en-CA" sz="1400" dirty="0"/>
          </a:p>
        </p:txBody>
      </p:sp>
      <p:sp>
        <p:nvSpPr>
          <p:cNvPr id="4" name="Title 3"/>
          <p:cNvSpPr>
            <a:spLocks noGrp="1"/>
          </p:cNvSpPr>
          <p:nvPr>
            <p:ph type="title"/>
          </p:nvPr>
        </p:nvSpPr>
        <p:spPr>
          <a:xfrm>
            <a:off x="484584" y="339538"/>
            <a:ext cx="7053542" cy="555407"/>
          </a:xfrm>
        </p:spPr>
        <p:txBody>
          <a:bodyPr/>
          <a:lstStyle/>
          <a:p>
            <a:r>
              <a:rPr lang="en-CA" sz="3000" dirty="0" smtClean="0"/>
              <a:t>God’s Covenant with David (7:12-16)</a:t>
            </a:r>
            <a:br>
              <a:rPr lang="en-CA" sz="3000" dirty="0" smtClean="0"/>
            </a:br>
            <a:endParaRPr lang="en-CA" sz="1600" dirty="0"/>
          </a:p>
        </p:txBody>
      </p:sp>
      <p:sp>
        <p:nvSpPr>
          <p:cNvPr id="6" name="Content Placeholder 3"/>
          <p:cNvSpPr txBox="1">
            <a:spLocks/>
          </p:cNvSpPr>
          <p:nvPr/>
        </p:nvSpPr>
        <p:spPr>
          <a:xfrm>
            <a:off x="124691" y="3304310"/>
            <a:ext cx="8832273" cy="1704108"/>
          </a:xfrm>
          <a:prstGeom prst="rect">
            <a:avLst/>
          </a:prstGeom>
        </p:spPr>
        <p:txBody>
          <a:bodyPr>
            <a:normAutofit/>
          </a:bodyPr>
          <a:lstStyle/>
          <a:p>
            <a:pPr marL="257175" marR="0" lvl="0" indent="-257175" algn="l" defTabSz="342900" rtl="0" eaLnBrk="1" fontAlgn="auto" latinLnBrk="0" hangingPunct="1">
              <a:lnSpc>
                <a:spcPct val="100000"/>
              </a:lnSpc>
              <a:spcBef>
                <a:spcPts val="750"/>
              </a:spcBef>
              <a:spcAft>
                <a:spcPts val="0"/>
              </a:spcAft>
              <a:buClr>
                <a:schemeClr val="accent1"/>
              </a:buClr>
              <a:buSzPct val="80000"/>
              <a:buFont typeface="Wingdings 3" charset="2"/>
              <a:buChar char=""/>
              <a:tabLst/>
              <a:defRPr/>
            </a:pPr>
            <a:r>
              <a:rPr lang="en-CA" noProof="0" dirty="0" smtClean="0">
                <a:latin typeface="+mj-lt"/>
                <a:ea typeface="+mj-ea"/>
                <a:cs typeface="+mj-cs"/>
              </a:rPr>
              <a:t>God would set up an offspring of </a:t>
            </a:r>
            <a:r>
              <a:rPr lang="en-CA" dirty="0" smtClean="0">
                <a:latin typeface="+mj-lt"/>
                <a:ea typeface="+mj-ea"/>
                <a:cs typeface="+mj-cs"/>
              </a:rPr>
              <a:t>David (</a:t>
            </a:r>
            <a:r>
              <a:rPr lang="en-CA" i="1" dirty="0" smtClean="0">
                <a:latin typeface="+mj-lt"/>
                <a:ea typeface="+mj-ea"/>
                <a:cs typeface="+mj-cs"/>
              </a:rPr>
              <a:t>“from your body”) </a:t>
            </a:r>
            <a:r>
              <a:rPr lang="en-CA" dirty="0" smtClean="0">
                <a:latin typeface="+mj-lt"/>
                <a:ea typeface="+mj-ea"/>
                <a:cs typeface="+mj-cs"/>
              </a:rPr>
              <a:t>to reign in David’s place.</a:t>
            </a:r>
          </a:p>
          <a:p>
            <a:pPr marL="257175" marR="0" lvl="0" indent="-257175" algn="l" defTabSz="342900" rtl="0" eaLnBrk="1" fontAlgn="auto" latinLnBrk="0" hangingPunct="1">
              <a:lnSpc>
                <a:spcPct val="100000"/>
              </a:lnSpc>
              <a:spcBef>
                <a:spcPts val="750"/>
              </a:spcBef>
              <a:spcAft>
                <a:spcPts val="0"/>
              </a:spcAft>
              <a:buClr>
                <a:schemeClr val="accent1"/>
              </a:buClr>
              <a:buSzPct val="80000"/>
              <a:buFont typeface="Wingdings 3" charset="2"/>
              <a:buChar char=""/>
              <a:tabLst/>
              <a:defRPr/>
            </a:pPr>
            <a:r>
              <a:rPr lang="en-CA" noProof="0" dirty="0" smtClean="0">
                <a:latin typeface="+mj-lt"/>
                <a:ea typeface="+mj-ea"/>
                <a:cs typeface="+mj-cs"/>
              </a:rPr>
              <a:t>God would establish the throne of his kingdom </a:t>
            </a:r>
            <a:r>
              <a:rPr lang="en-CA" dirty="0" smtClean="0">
                <a:latin typeface="+mj-lt"/>
                <a:ea typeface="+mj-ea"/>
                <a:cs typeface="+mj-cs"/>
              </a:rPr>
              <a:t>(and David’s kingdom) forever.</a:t>
            </a:r>
          </a:p>
          <a:p>
            <a:pPr marL="257175" marR="0" lvl="0" indent="-257175" algn="l" defTabSz="342900" rtl="0" eaLnBrk="1" fontAlgn="auto" latinLnBrk="0" hangingPunct="1">
              <a:lnSpc>
                <a:spcPct val="100000"/>
              </a:lnSpc>
              <a:spcBef>
                <a:spcPts val="750"/>
              </a:spcBef>
              <a:spcAft>
                <a:spcPts val="0"/>
              </a:spcAft>
              <a:buClr>
                <a:schemeClr val="accent1"/>
              </a:buClr>
              <a:buSzPct val="80000"/>
              <a:buFont typeface="Wingdings 3" charset="2"/>
              <a:buChar char=""/>
              <a:tabLst/>
              <a:defRPr/>
            </a:pPr>
            <a:r>
              <a:rPr lang="en-CA" noProof="0" dirty="0" smtClean="0">
                <a:latin typeface="+mj-lt"/>
                <a:ea typeface="+mj-ea"/>
                <a:cs typeface="+mj-cs"/>
              </a:rPr>
              <a:t>The offspring would build a house for God’s name.</a:t>
            </a:r>
          </a:p>
          <a:p>
            <a:pPr marL="257175" marR="0" lvl="0" indent="-257175" algn="l" defTabSz="342900" rtl="0" eaLnBrk="1" fontAlgn="auto" latinLnBrk="0" hangingPunct="1">
              <a:lnSpc>
                <a:spcPct val="100000"/>
              </a:lnSpc>
              <a:spcBef>
                <a:spcPts val="750"/>
              </a:spcBef>
              <a:spcAft>
                <a:spcPts val="0"/>
              </a:spcAft>
              <a:buClr>
                <a:schemeClr val="accent1"/>
              </a:buClr>
              <a:buSzPct val="80000"/>
              <a:buFont typeface="Wingdings 3" charset="2"/>
              <a:buChar char=""/>
              <a:tabLst/>
              <a:defRPr/>
            </a:pPr>
            <a:r>
              <a:rPr kumimoji="0" lang="en-CA" b="0" i="0" u="none" strike="noStrike" kern="1200" cap="none" spc="0" normalizeH="0" baseline="0" dirty="0" smtClean="0">
                <a:ln>
                  <a:noFill/>
                </a:ln>
                <a:solidFill>
                  <a:schemeClr val="tx1"/>
                </a:solidFill>
                <a:effectLst/>
                <a:uLnTx/>
                <a:uFillTx/>
                <a:latin typeface="+mj-lt"/>
                <a:ea typeface="+mj-ea"/>
                <a:cs typeface="+mj-cs"/>
              </a:rPr>
              <a:t>If the offspring</a:t>
            </a:r>
            <a:r>
              <a:rPr kumimoji="0" lang="en-CA" b="0" i="0" u="none" strike="noStrike" kern="1200" cap="none" spc="0" normalizeH="0" dirty="0" smtClean="0">
                <a:ln>
                  <a:noFill/>
                </a:ln>
                <a:solidFill>
                  <a:schemeClr val="tx1"/>
                </a:solidFill>
                <a:effectLst/>
                <a:uLnTx/>
                <a:uFillTx/>
                <a:latin typeface="+mj-lt"/>
                <a:ea typeface="+mj-ea"/>
                <a:cs typeface="+mj-cs"/>
              </a:rPr>
              <a:t> sinned, he would be chastened by God, but the promise would endure.</a:t>
            </a:r>
          </a:p>
          <a:p>
            <a:pPr marL="257175" marR="0" lvl="0" indent="-257175" algn="l" defTabSz="342900" rtl="0" eaLnBrk="1" fontAlgn="auto" latinLnBrk="0" hangingPunct="1">
              <a:lnSpc>
                <a:spcPct val="100000"/>
              </a:lnSpc>
              <a:spcBef>
                <a:spcPts val="750"/>
              </a:spcBef>
              <a:spcAft>
                <a:spcPts val="0"/>
              </a:spcAft>
              <a:buClr>
                <a:schemeClr val="accent1"/>
              </a:buClr>
              <a:buSzPct val="80000"/>
              <a:buFont typeface="Wingdings 3" charset="2"/>
              <a:buChar char=""/>
              <a:tabLst/>
              <a:defRPr/>
            </a:pPr>
            <a:r>
              <a:rPr lang="en-CA" baseline="0" noProof="0" dirty="0" smtClean="0">
                <a:latin typeface="+mj-lt"/>
                <a:ea typeface="+mj-ea"/>
                <a:cs typeface="+mj-cs"/>
              </a:rPr>
              <a:t>David’s house</a:t>
            </a:r>
            <a:r>
              <a:rPr lang="en-CA" noProof="0" dirty="0" smtClean="0">
                <a:latin typeface="+mj-lt"/>
                <a:ea typeface="+mj-ea"/>
                <a:cs typeface="+mj-cs"/>
              </a:rPr>
              <a:t> (family), kingdom (extent of rule), throne (authority) would be established forever.</a:t>
            </a:r>
            <a:endParaRPr kumimoji="0" lang="en-CA"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CA" dirty="0" smtClean="0"/>
              <a:t>Solomon</a:t>
            </a:r>
            <a:endParaRPr lang="en-CA" dirty="0"/>
          </a:p>
        </p:txBody>
      </p:sp>
      <p:sp>
        <p:nvSpPr>
          <p:cNvPr id="4" name="Content Placeholder 3"/>
          <p:cNvSpPr>
            <a:spLocks noGrp="1"/>
          </p:cNvSpPr>
          <p:nvPr>
            <p:ph sz="half" idx="2"/>
          </p:nvPr>
        </p:nvSpPr>
        <p:spPr>
          <a:xfrm>
            <a:off x="827485" y="1885949"/>
            <a:ext cx="3297254" cy="3070515"/>
          </a:xfrm>
        </p:spPr>
        <p:txBody>
          <a:bodyPr/>
          <a:lstStyle/>
          <a:p>
            <a:r>
              <a:rPr lang="en-CA" dirty="0" smtClean="0"/>
              <a:t>Identified by God as the son of David who would ‘build a house for My name’ (1 Chr. 22:6-10)</a:t>
            </a:r>
          </a:p>
          <a:p>
            <a:r>
              <a:rPr lang="en-CA" dirty="0" smtClean="0"/>
              <a:t> Solomon sinned, and the kingdom was torn from him (1 Kings 11:11-13)</a:t>
            </a:r>
          </a:p>
          <a:p>
            <a:r>
              <a:rPr lang="en-CA" dirty="0" smtClean="0"/>
              <a:t>Psalmists understood the nature of the word ‘forever’ (Ps. 89:3-4, 19-37; Ps. 132:11-12)</a:t>
            </a:r>
          </a:p>
          <a:p>
            <a:r>
              <a:rPr lang="en-CA" dirty="0" smtClean="0"/>
              <a:t>It would seem that sin (and death) were abiding challenges to this promise of rest. </a:t>
            </a:r>
            <a:endParaRPr lang="en-CA" dirty="0"/>
          </a:p>
        </p:txBody>
      </p:sp>
      <p:sp>
        <p:nvSpPr>
          <p:cNvPr id="5" name="Text Placeholder 4"/>
          <p:cNvSpPr>
            <a:spLocks noGrp="1"/>
          </p:cNvSpPr>
          <p:nvPr>
            <p:ph type="body" sz="quarter" idx="3"/>
          </p:nvPr>
        </p:nvSpPr>
        <p:spPr/>
        <p:txBody>
          <a:bodyPr/>
          <a:lstStyle/>
          <a:p>
            <a:pPr algn="ctr"/>
            <a:r>
              <a:rPr lang="en-CA" dirty="0" smtClean="0"/>
              <a:t>The Messiah: Jesus</a:t>
            </a:r>
            <a:endParaRPr lang="en-CA" dirty="0"/>
          </a:p>
        </p:txBody>
      </p:sp>
      <p:sp>
        <p:nvSpPr>
          <p:cNvPr id="6" name="Content Placeholder 5"/>
          <p:cNvSpPr>
            <a:spLocks noGrp="1"/>
          </p:cNvSpPr>
          <p:nvPr>
            <p:ph sz="quarter" idx="4"/>
          </p:nvPr>
        </p:nvSpPr>
        <p:spPr>
          <a:xfrm>
            <a:off x="4240872" y="1885949"/>
            <a:ext cx="3297254" cy="2945823"/>
          </a:xfrm>
        </p:spPr>
        <p:txBody>
          <a:bodyPr>
            <a:normAutofit/>
          </a:bodyPr>
          <a:lstStyle/>
          <a:p>
            <a:r>
              <a:rPr lang="en-CA" dirty="0" smtClean="0"/>
              <a:t>Jer. 23:5-6, </a:t>
            </a:r>
            <a:r>
              <a:rPr lang="en-CA" i="1" dirty="0" smtClean="0"/>
              <a:t>“’I will raise to David a Branch of </a:t>
            </a:r>
            <a:r>
              <a:rPr lang="en-CA" i="1" dirty="0" smtClean="0">
                <a:solidFill>
                  <a:srgbClr val="FFFF00"/>
                </a:solidFill>
              </a:rPr>
              <a:t>righteousness</a:t>
            </a:r>
            <a:r>
              <a:rPr lang="en-CA" i="1" dirty="0" smtClean="0"/>
              <a:t>…”</a:t>
            </a:r>
          </a:p>
          <a:p>
            <a:pPr lvl="1"/>
            <a:r>
              <a:rPr lang="en-CA" dirty="0" smtClean="0"/>
              <a:t>As sure as evening and morning, Jer. 33:21ff.</a:t>
            </a:r>
          </a:p>
          <a:p>
            <a:pPr lvl="1"/>
            <a:r>
              <a:rPr lang="en-CA" dirty="0" smtClean="0"/>
              <a:t>And yet, this would be something different than expected! (22:29-30)</a:t>
            </a:r>
          </a:p>
          <a:p>
            <a:r>
              <a:rPr lang="en-CA" dirty="0" smtClean="0"/>
              <a:t>Isa. 9:6-7, </a:t>
            </a:r>
            <a:r>
              <a:rPr lang="en-CA" i="1" dirty="0" smtClean="0"/>
              <a:t>“Unto us a Child is born”</a:t>
            </a:r>
          </a:p>
          <a:p>
            <a:r>
              <a:rPr lang="en-CA" dirty="0" smtClean="0"/>
              <a:t>Amos 9:8-12, </a:t>
            </a:r>
            <a:r>
              <a:rPr lang="en-CA" i="1" dirty="0" smtClean="0"/>
              <a:t>“I will raise up the </a:t>
            </a:r>
            <a:r>
              <a:rPr lang="en-CA" i="1" dirty="0" smtClean="0">
                <a:solidFill>
                  <a:srgbClr val="FFFF00"/>
                </a:solidFill>
              </a:rPr>
              <a:t>tabernacle</a:t>
            </a:r>
            <a:r>
              <a:rPr lang="en-CA" i="1" dirty="0" smtClean="0"/>
              <a:t> of David, which has fallen down..” </a:t>
            </a:r>
            <a:r>
              <a:rPr lang="en-CA" dirty="0" smtClean="0"/>
              <a:t>(see Acts 15:15-17)</a:t>
            </a:r>
          </a:p>
          <a:p>
            <a:r>
              <a:rPr lang="en-CA" dirty="0" smtClean="0"/>
              <a:t>Luke 1:30-33; Matt. 22:41ff; Acts 2</a:t>
            </a:r>
          </a:p>
          <a:p>
            <a:pPr>
              <a:buNone/>
            </a:pPr>
            <a:endParaRPr lang="en-CA" dirty="0" smtClean="0"/>
          </a:p>
          <a:p>
            <a:endParaRPr lang="en-CA" dirty="0"/>
          </a:p>
        </p:txBody>
      </p:sp>
      <p:sp>
        <p:nvSpPr>
          <p:cNvPr id="8" name="Title 3"/>
          <p:cNvSpPr>
            <a:spLocks noGrp="1"/>
          </p:cNvSpPr>
          <p:nvPr>
            <p:ph type="title"/>
          </p:nvPr>
        </p:nvSpPr>
        <p:spPr>
          <a:xfrm>
            <a:off x="484584" y="339538"/>
            <a:ext cx="7053542" cy="555407"/>
          </a:xfrm>
        </p:spPr>
        <p:txBody>
          <a:bodyPr/>
          <a:lstStyle/>
          <a:p>
            <a:r>
              <a:rPr lang="en-CA" sz="3000" dirty="0" smtClean="0"/>
              <a:t>God’s Covenant with David (7:12-16)</a:t>
            </a:r>
            <a:br>
              <a:rPr lang="en-CA" sz="3000" dirty="0" smtClean="0"/>
            </a:br>
            <a:endParaRPr lang="en-CA"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2000"/>
                                        <p:tgtEl>
                                          <p:spTgt spid="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2000"/>
                                        <p:tgtEl>
                                          <p:spTgt spid="6">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2000"/>
                                        <p:tgtEl>
                                          <p:spTgt spid="6">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2000"/>
                                        <p:tgtEl>
                                          <p:spTgt spid="6">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2000"/>
                                        <p:tgtEl>
                                          <p:spTgt spid="6">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David’s Prayer of Thanks</a:t>
            </a:r>
            <a:endParaRPr lang="en-CA" dirty="0"/>
          </a:p>
        </p:txBody>
      </p:sp>
      <p:sp>
        <p:nvSpPr>
          <p:cNvPr id="3" name="Text Placeholder 2"/>
          <p:cNvSpPr>
            <a:spLocks noGrp="1"/>
          </p:cNvSpPr>
          <p:nvPr>
            <p:ph type="body" idx="1"/>
          </p:nvPr>
        </p:nvSpPr>
        <p:spPr/>
        <p:txBody>
          <a:bodyPr/>
          <a:lstStyle/>
          <a:p>
            <a:r>
              <a:rPr lang="en-CA" dirty="0" smtClean="0"/>
              <a:t>2 </a:t>
            </a:r>
            <a:r>
              <a:rPr lang="en-CA" dirty="0" err="1" smtClean="0"/>
              <a:t>samuel</a:t>
            </a:r>
            <a:r>
              <a:rPr lang="en-CA" dirty="0" smtClean="0"/>
              <a:t> 7:18-29</a:t>
            </a:r>
            <a:endParaRPr lang="en-CA"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3547089" cy="626817"/>
          </a:xfrm>
        </p:spPr>
        <p:txBody>
          <a:bodyPr/>
          <a:lstStyle/>
          <a:p>
            <a:r>
              <a:rPr lang="en-CA" dirty="0" smtClean="0"/>
              <a:t>2 Samuel 8</a:t>
            </a:r>
            <a:endParaRPr lang="en-CA" dirty="0"/>
          </a:p>
        </p:txBody>
      </p:sp>
      <p:sp>
        <p:nvSpPr>
          <p:cNvPr id="3" name="Content Placeholder 2"/>
          <p:cNvSpPr>
            <a:spLocks noGrp="1"/>
          </p:cNvSpPr>
          <p:nvPr>
            <p:ph sz="half" idx="1"/>
          </p:nvPr>
        </p:nvSpPr>
        <p:spPr>
          <a:xfrm>
            <a:off x="509154" y="955963"/>
            <a:ext cx="4301837" cy="3709554"/>
          </a:xfrm>
        </p:spPr>
        <p:txBody>
          <a:bodyPr>
            <a:normAutofit/>
          </a:bodyPr>
          <a:lstStyle/>
          <a:p>
            <a:r>
              <a:rPr lang="en-CA" sz="1600" dirty="0" smtClean="0"/>
              <a:t>Functions to present evidence that God could and would fulfill His promise.</a:t>
            </a:r>
          </a:p>
          <a:p>
            <a:endParaRPr lang="en-CA" sz="1600" dirty="0"/>
          </a:p>
        </p:txBody>
      </p:sp>
      <p:pic>
        <p:nvPicPr>
          <p:cNvPr id="5" name="Picture 19"/>
          <p:cNvPicPr>
            <a:picLocks noChangeAspect="1" noChangeArrowheads="1"/>
          </p:cNvPicPr>
          <p:nvPr/>
        </p:nvPicPr>
        <p:blipFill>
          <a:blip r:embed="rId2"/>
          <a:srcRect/>
          <a:stretch>
            <a:fillRect/>
          </a:stretch>
        </p:blipFill>
        <p:spPr bwMode="auto">
          <a:xfrm>
            <a:off x="5070764" y="488372"/>
            <a:ext cx="3262745" cy="4332941"/>
          </a:xfrm>
          <a:prstGeom prst="rect">
            <a:avLst/>
          </a:prstGeom>
          <a:noFill/>
          <a:ln w="9525">
            <a:noFill/>
            <a:miter lim="800000"/>
            <a:headEnd/>
            <a:tailEnd/>
          </a:ln>
        </p:spPr>
      </p:pic>
      <p:sp>
        <p:nvSpPr>
          <p:cNvPr id="6" name="Oval 18"/>
          <p:cNvSpPr>
            <a:spLocks noChangeArrowheads="1"/>
          </p:cNvSpPr>
          <p:nvPr/>
        </p:nvSpPr>
        <p:spPr bwMode="auto">
          <a:xfrm rot="17558936">
            <a:off x="5528677" y="3314156"/>
            <a:ext cx="559139" cy="435385"/>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7" name="Oval 12"/>
          <p:cNvSpPr>
            <a:spLocks noChangeArrowheads="1"/>
          </p:cNvSpPr>
          <p:nvPr/>
        </p:nvSpPr>
        <p:spPr bwMode="auto">
          <a:xfrm>
            <a:off x="6286500" y="3605645"/>
            <a:ext cx="488373" cy="426028"/>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8" name="Oval 15"/>
          <p:cNvSpPr>
            <a:spLocks noChangeArrowheads="1"/>
          </p:cNvSpPr>
          <p:nvPr/>
        </p:nvSpPr>
        <p:spPr bwMode="auto">
          <a:xfrm rot="19224327">
            <a:off x="6585302" y="1840999"/>
            <a:ext cx="411693" cy="304800"/>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
        <p:nvSpPr>
          <p:cNvPr id="9" name="Oval 14"/>
          <p:cNvSpPr>
            <a:spLocks noChangeArrowheads="1"/>
          </p:cNvSpPr>
          <p:nvPr/>
        </p:nvSpPr>
        <p:spPr bwMode="auto">
          <a:xfrm>
            <a:off x="6477000" y="2182091"/>
            <a:ext cx="370609" cy="207818"/>
          </a:xfrm>
          <a:prstGeom prst="ellipse">
            <a:avLst/>
          </a:prstGeom>
          <a:solidFill>
            <a:srgbClr val="FFFF00">
              <a:alpha val="39999"/>
            </a:srgbClr>
          </a:solidFill>
          <a:ln w="9525">
            <a:solidFill>
              <a:schemeClr val="tx1"/>
            </a:solidFill>
            <a:round/>
            <a:headEnd/>
            <a:tailEnd/>
          </a:ln>
        </p:spPr>
        <p:txBody>
          <a:bodyPr wrap="none" anchor="ctr"/>
          <a:lstStyle/>
          <a:p>
            <a:pPr eaLnBrk="0" hangingPunct="0"/>
            <a:endParaRPr lang="en-CA">
              <a:solidFill>
                <a:srgbClr val="FFFFFF"/>
              </a:solidFill>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894946"/>
            <a:ext cx="8735437" cy="4085616"/>
          </a:xfrm>
        </p:spPr>
        <p:txBody>
          <a:bodyPr>
            <a:noAutofit/>
          </a:bodyPr>
          <a:lstStyle/>
          <a:p>
            <a:pPr>
              <a:buNone/>
            </a:pPr>
            <a:r>
              <a:rPr lang="en-CA" sz="1400" b="1" baseline="30000" dirty="0" smtClean="0"/>
              <a:t>14 </a:t>
            </a:r>
            <a:r>
              <a:rPr lang="en-CA" sz="1400" dirty="0" smtClean="0"/>
              <a:t>“When you come to the land which the </a:t>
            </a:r>
            <a:r>
              <a:rPr lang="en-CA" sz="1400" cap="small" dirty="0" smtClean="0"/>
              <a:t>Lord</a:t>
            </a:r>
            <a:r>
              <a:rPr lang="en-CA" sz="1400" dirty="0" smtClean="0"/>
              <a:t> your God is giving you, and possess it and dwell in it, and say, ‘I will set a king over me like all the nations that </a:t>
            </a:r>
            <a:r>
              <a:rPr lang="en-CA" sz="1400" i="1" dirty="0" smtClean="0"/>
              <a:t>are</a:t>
            </a:r>
            <a:r>
              <a:rPr lang="en-CA" sz="1400" dirty="0" smtClean="0"/>
              <a:t> around me,’</a:t>
            </a:r>
          </a:p>
          <a:p>
            <a:pPr>
              <a:buNone/>
            </a:pPr>
            <a:r>
              <a:rPr lang="en-CA" sz="1400" b="1" baseline="30000" dirty="0" smtClean="0"/>
              <a:t>15 </a:t>
            </a:r>
            <a:r>
              <a:rPr lang="en-CA" sz="1400" dirty="0" smtClean="0"/>
              <a:t>you shall surely set a king over you whom the </a:t>
            </a:r>
            <a:r>
              <a:rPr lang="en-CA" sz="1400" cap="small" dirty="0" smtClean="0"/>
              <a:t>Lord</a:t>
            </a:r>
            <a:r>
              <a:rPr lang="en-CA" sz="1400" dirty="0" smtClean="0"/>
              <a:t> your God chooses; </a:t>
            </a:r>
            <a:r>
              <a:rPr lang="en-CA" sz="1400" i="1" dirty="0" smtClean="0"/>
              <a:t>one</a:t>
            </a:r>
            <a:r>
              <a:rPr lang="en-CA" sz="1400" dirty="0" smtClean="0"/>
              <a:t> from among your brethren you shall set as king over you; you may not set a foreigner over you, who </a:t>
            </a:r>
            <a:r>
              <a:rPr lang="en-CA" sz="1400" i="1" dirty="0" smtClean="0"/>
              <a:t>is </a:t>
            </a:r>
            <a:r>
              <a:rPr lang="en-CA" sz="1400" dirty="0" smtClean="0"/>
              <a:t>not your brother.</a:t>
            </a:r>
          </a:p>
          <a:p>
            <a:pPr>
              <a:buNone/>
            </a:pPr>
            <a:r>
              <a:rPr lang="en-CA" sz="1400" b="1" baseline="30000" dirty="0" smtClean="0">
                <a:solidFill>
                  <a:srgbClr val="FFFF00"/>
                </a:solidFill>
              </a:rPr>
              <a:t>16 </a:t>
            </a:r>
            <a:r>
              <a:rPr lang="en-CA" sz="1400" b="1" dirty="0" smtClean="0">
                <a:solidFill>
                  <a:srgbClr val="FFFF00"/>
                </a:solidFill>
              </a:rPr>
              <a:t>But he shall not multiply horses for himself, nor cause the people to return to Egypt to multiply horses, for the </a:t>
            </a:r>
            <a:r>
              <a:rPr lang="en-CA" sz="1400" b="1" cap="small" dirty="0" smtClean="0">
                <a:solidFill>
                  <a:srgbClr val="FFFF00"/>
                </a:solidFill>
              </a:rPr>
              <a:t>Lord</a:t>
            </a:r>
            <a:r>
              <a:rPr lang="en-CA" sz="1400" b="1" dirty="0" smtClean="0">
                <a:solidFill>
                  <a:srgbClr val="FFFF00"/>
                </a:solidFill>
              </a:rPr>
              <a:t> has said to you, ‘You shall not return that way again.’</a:t>
            </a:r>
          </a:p>
          <a:p>
            <a:pPr>
              <a:buNone/>
            </a:pPr>
            <a:r>
              <a:rPr lang="en-CA" sz="1400" b="1" baseline="30000" dirty="0" smtClean="0"/>
              <a:t>17 </a:t>
            </a:r>
            <a:r>
              <a:rPr lang="en-CA" sz="1400" dirty="0" smtClean="0"/>
              <a:t>Neither shall he multiply wives for himself, lest his heart turn away; nor shall he greatly multiply silver and gold for himself.</a:t>
            </a:r>
          </a:p>
          <a:p>
            <a:pPr>
              <a:buNone/>
            </a:pPr>
            <a:r>
              <a:rPr lang="en-CA" sz="1400" b="1" baseline="30000" dirty="0" smtClean="0"/>
              <a:t>18 </a:t>
            </a:r>
            <a:r>
              <a:rPr lang="en-CA" sz="1400" dirty="0" smtClean="0"/>
              <a:t>“Also it shall be, when he sits on the throne of his kingdom, that he shall write for himself a copy of this law in a book, from </a:t>
            </a:r>
            <a:r>
              <a:rPr lang="en-CA" sz="1400" i="1" dirty="0" smtClean="0"/>
              <a:t>the one</a:t>
            </a:r>
            <a:r>
              <a:rPr lang="en-CA" sz="1400" dirty="0" smtClean="0"/>
              <a:t> before the priests, the Levites.</a:t>
            </a:r>
          </a:p>
          <a:p>
            <a:pPr>
              <a:buNone/>
            </a:pPr>
            <a:r>
              <a:rPr lang="en-CA" sz="1400" b="1" baseline="30000" dirty="0" smtClean="0"/>
              <a:t>19 </a:t>
            </a:r>
            <a:r>
              <a:rPr lang="en-CA" sz="1400" dirty="0" smtClean="0"/>
              <a:t>And it shall be with him, and he shall read it all the days of his life, that he may learn to fear the </a:t>
            </a:r>
            <a:r>
              <a:rPr lang="en-CA" sz="1400" cap="small" dirty="0" smtClean="0"/>
              <a:t>Lord</a:t>
            </a:r>
            <a:r>
              <a:rPr lang="en-CA" sz="1400" dirty="0" smtClean="0"/>
              <a:t> his God and be careful to observe all the words of this law and these statutes,</a:t>
            </a:r>
          </a:p>
          <a:p>
            <a:pPr>
              <a:buNone/>
            </a:pPr>
            <a:r>
              <a:rPr lang="en-CA" sz="1400" b="1" baseline="30000" dirty="0" smtClean="0"/>
              <a:t>20 </a:t>
            </a:r>
            <a:r>
              <a:rPr lang="en-CA" sz="1400" dirty="0" smtClean="0"/>
              <a:t>that his heart may not be lifted above his brethren, that he may not turn aside from the commandment </a:t>
            </a:r>
            <a:r>
              <a:rPr lang="en-CA" sz="1400" i="1" dirty="0" smtClean="0"/>
              <a:t>to</a:t>
            </a:r>
            <a:r>
              <a:rPr lang="en-CA" sz="1400" dirty="0" smtClean="0"/>
              <a:t> the right hand or </a:t>
            </a:r>
            <a:r>
              <a:rPr lang="en-CA" sz="1400" i="1" dirty="0" smtClean="0"/>
              <a:t>to</a:t>
            </a:r>
            <a:r>
              <a:rPr lang="en-CA" sz="1400" dirty="0" smtClean="0"/>
              <a:t> the left, and that he may prolong </a:t>
            </a:r>
            <a:r>
              <a:rPr lang="en-CA" sz="1400" i="1" dirty="0" smtClean="0"/>
              <a:t>his</a:t>
            </a:r>
            <a:r>
              <a:rPr lang="en-CA" sz="1400" dirty="0" smtClean="0"/>
              <a:t> days in his kingdom, he and his children in the midst of Israel.</a:t>
            </a:r>
            <a:endParaRPr lang="en-CA" sz="1400" dirty="0"/>
          </a:p>
        </p:txBody>
      </p:sp>
      <p:sp>
        <p:nvSpPr>
          <p:cNvPr id="5" name="Title 1"/>
          <p:cNvSpPr>
            <a:spLocks noGrp="1"/>
          </p:cNvSpPr>
          <p:nvPr>
            <p:ph type="title"/>
          </p:nvPr>
        </p:nvSpPr>
        <p:spPr>
          <a:xfrm>
            <a:off x="252919" y="262647"/>
            <a:ext cx="7285207" cy="583660"/>
          </a:xfrm>
        </p:spPr>
        <p:txBody>
          <a:bodyPr/>
          <a:lstStyle/>
          <a:p>
            <a:r>
              <a:rPr lang="en-CA" sz="2800" dirty="0" smtClean="0"/>
              <a:t>Deuteronomy 17:14-20 (NKJV)</a:t>
            </a:r>
            <a:endParaRPr lang="en-CA" sz="2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894946"/>
            <a:ext cx="8735437" cy="4085616"/>
          </a:xfrm>
        </p:spPr>
        <p:txBody>
          <a:bodyPr>
            <a:noAutofit/>
          </a:bodyPr>
          <a:lstStyle/>
          <a:p>
            <a:pPr>
              <a:buNone/>
            </a:pPr>
            <a:r>
              <a:rPr lang="en-CA" sz="1400" b="1" baseline="30000" dirty="0" smtClean="0"/>
              <a:t>14 </a:t>
            </a:r>
            <a:r>
              <a:rPr lang="en-CA" sz="1400" dirty="0" smtClean="0"/>
              <a:t>“When you come to the land which the </a:t>
            </a:r>
            <a:r>
              <a:rPr lang="en-CA" sz="1400" cap="small" dirty="0" smtClean="0"/>
              <a:t>Lord</a:t>
            </a:r>
            <a:r>
              <a:rPr lang="en-CA" sz="1400" dirty="0" smtClean="0"/>
              <a:t> your God is giving you, and possess it and dwell in it, and say, ‘I will set a king over me like all the nations that </a:t>
            </a:r>
            <a:r>
              <a:rPr lang="en-CA" sz="1400" i="1" dirty="0" smtClean="0"/>
              <a:t>are</a:t>
            </a:r>
            <a:r>
              <a:rPr lang="en-CA" sz="1400" dirty="0" smtClean="0"/>
              <a:t> around me,’</a:t>
            </a:r>
          </a:p>
          <a:p>
            <a:pPr>
              <a:buNone/>
            </a:pPr>
            <a:r>
              <a:rPr lang="en-CA" sz="1400" b="1" baseline="30000" dirty="0" smtClean="0"/>
              <a:t>15 </a:t>
            </a:r>
            <a:r>
              <a:rPr lang="en-CA" sz="1400" dirty="0" smtClean="0"/>
              <a:t>you shall surely set a king over you whom the </a:t>
            </a:r>
            <a:r>
              <a:rPr lang="en-CA" sz="1400" cap="small" dirty="0" smtClean="0"/>
              <a:t>Lord</a:t>
            </a:r>
            <a:r>
              <a:rPr lang="en-CA" sz="1400" dirty="0" smtClean="0"/>
              <a:t> your God chooses; </a:t>
            </a:r>
            <a:r>
              <a:rPr lang="en-CA" sz="1400" i="1" dirty="0" smtClean="0"/>
              <a:t>one</a:t>
            </a:r>
            <a:r>
              <a:rPr lang="en-CA" sz="1400" dirty="0" smtClean="0"/>
              <a:t> from among your brethren you shall set as king over you; you may not set a foreigner over you, who </a:t>
            </a:r>
            <a:r>
              <a:rPr lang="en-CA" sz="1400" i="1" dirty="0" smtClean="0"/>
              <a:t>is </a:t>
            </a:r>
            <a:r>
              <a:rPr lang="en-CA" sz="1400" dirty="0" smtClean="0"/>
              <a:t>not your brother.</a:t>
            </a:r>
          </a:p>
          <a:p>
            <a:pPr>
              <a:buNone/>
            </a:pPr>
            <a:r>
              <a:rPr lang="en-CA" sz="1400" b="1" baseline="30000" dirty="0" smtClean="0">
                <a:solidFill>
                  <a:srgbClr val="FFFF00"/>
                </a:solidFill>
              </a:rPr>
              <a:t>16 </a:t>
            </a:r>
            <a:r>
              <a:rPr lang="en-CA" sz="1400" b="1" dirty="0" smtClean="0">
                <a:solidFill>
                  <a:srgbClr val="FFFF00"/>
                </a:solidFill>
              </a:rPr>
              <a:t>But he shall not multiply horses for himself, nor cause the people to return to Egypt to multiply horses, for the </a:t>
            </a:r>
            <a:r>
              <a:rPr lang="en-CA" sz="1400" b="1" cap="small" dirty="0" smtClean="0">
                <a:solidFill>
                  <a:srgbClr val="FFFF00"/>
                </a:solidFill>
              </a:rPr>
              <a:t>Lord</a:t>
            </a:r>
            <a:r>
              <a:rPr lang="en-CA" sz="1400" b="1" dirty="0" smtClean="0">
                <a:solidFill>
                  <a:srgbClr val="FFFF00"/>
                </a:solidFill>
              </a:rPr>
              <a:t> has said to you, ‘You shall not return that way again.’</a:t>
            </a:r>
          </a:p>
          <a:p>
            <a:pPr>
              <a:buNone/>
            </a:pPr>
            <a:r>
              <a:rPr lang="en-CA" sz="1400" b="1" baseline="30000" dirty="0" smtClean="0"/>
              <a:t>17 </a:t>
            </a:r>
            <a:r>
              <a:rPr lang="en-CA" sz="1400" dirty="0" smtClean="0"/>
              <a:t>Neither shall he multiply wives for himself, lest his heart turn away; </a:t>
            </a:r>
            <a:r>
              <a:rPr lang="en-CA" sz="1400" b="1" dirty="0" smtClean="0">
                <a:solidFill>
                  <a:srgbClr val="FFFF00"/>
                </a:solidFill>
              </a:rPr>
              <a:t>nor shall he greatly multiply silver and gold for himself.</a:t>
            </a:r>
          </a:p>
          <a:p>
            <a:pPr>
              <a:buNone/>
            </a:pPr>
            <a:r>
              <a:rPr lang="en-CA" sz="1400" b="1" baseline="30000" dirty="0" smtClean="0"/>
              <a:t>18 </a:t>
            </a:r>
            <a:r>
              <a:rPr lang="en-CA" sz="1400" dirty="0" smtClean="0"/>
              <a:t>“Also it shall be, when he sits on the throne of his kingdom, that he shall write for himself a copy of this law in a book, from </a:t>
            </a:r>
            <a:r>
              <a:rPr lang="en-CA" sz="1400" i="1" dirty="0" smtClean="0"/>
              <a:t>the one</a:t>
            </a:r>
            <a:r>
              <a:rPr lang="en-CA" sz="1400" dirty="0" smtClean="0"/>
              <a:t> before the priests, the Levites.</a:t>
            </a:r>
          </a:p>
          <a:p>
            <a:pPr>
              <a:buNone/>
            </a:pPr>
            <a:r>
              <a:rPr lang="en-CA" sz="1400" b="1" baseline="30000" dirty="0" smtClean="0"/>
              <a:t>19 </a:t>
            </a:r>
            <a:r>
              <a:rPr lang="en-CA" sz="1400" dirty="0" smtClean="0"/>
              <a:t>And it shall be with him, and he shall read it all the days of his life, that he may learn to fear the </a:t>
            </a:r>
            <a:r>
              <a:rPr lang="en-CA" sz="1400" cap="small" dirty="0" smtClean="0"/>
              <a:t>Lord</a:t>
            </a:r>
            <a:r>
              <a:rPr lang="en-CA" sz="1400" dirty="0" smtClean="0"/>
              <a:t> his God and be careful to observe all the words of this law and these statutes,</a:t>
            </a:r>
          </a:p>
          <a:p>
            <a:pPr>
              <a:buNone/>
            </a:pPr>
            <a:r>
              <a:rPr lang="en-CA" sz="1400" b="1" baseline="30000" dirty="0" smtClean="0"/>
              <a:t>20 </a:t>
            </a:r>
            <a:r>
              <a:rPr lang="en-CA" sz="1400" dirty="0" smtClean="0"/>
              <a:t>that his heart may not be lifted above his brethren, that he may not turn aside from the commandment </a:t>
            </a:r>
            <a:r>
              <a:rPr lang="en-CA" sz="1400" i="1" dirty="0" smtClean="0"/>
              <a:t>to</a:t>
            </a:r>
            <a:r>
              <a:rPr lang="en-CA" sz="1400" dirty="0" smtClean="0"/>
              <a:t> the right hand or </a:t>
            </a:r>
            <a:r>
              <a:rPr lang="en-CA" sz="1400" i="1" dirty="0" smtClean="0"/>
              <a:t>to</a:t>
            </a:r>
            <a:r>
              <a:rPr lang="en-CA" sz="1400" dirty="0" smtClean="0"/>
              <a:t> the left, and that he may prolong </a:t>
            </a:r>
            <a:r>
              <a:rPr lang="en-CA" sz="1400" i="1" dirty="0" smtClean="0"/>
              <a:t>his</a:t>
            </a:r>
            <a:r>
              <a:rPr lang="en-CA" sz="1400" dirty="0" smtClean="0"/>
              <a:t> days in his kingdom, he and his children in the midst of Israel.</a:t>
            </a:r>
            <a:endParaRPr lang="en-CA" sz="1400" dirty="0"/>
          </a:p>
        </p:txBody>
      </p:sp>
      <p:sp>
        <p:nvSpPr>
          <p:cNvPr id="5" name="Title 1"/>
          <p:cNvSpPr>
            <a:spLocks noGrp="1"/>
          </p:cNvSpPr>
          <p:nvPr>
            <p:ph type="title"/>
          </p:nvPr>
        </p:nvSpPr>
        <p:spPr>
          <a:xfrm>
            <a:off x="252919" y="262647"/>
            <a:ext cx="7285207" cy="583660"/>
          </a:xfrm>
        </p:spPr>
        <p:txBody>
          <a:bodyPr/>
          <a:lstStyle/>
          <a:p>
            <a:r>
              <a:rPr lang="en-CA" sz="2800" dirty="0" smtClean="0"/>
              <a:t>Deuteronomy 17:14-20 (NKJV)</a:t>
            </a:r>
            <a:endParaRPr lang="en-CA" sz="28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6761</TotalTime>
  <Words>920</Words>
  <Application>Microsoft Office PowerPoint</Application>
  <PresentationFormat>On-screen Show (16:9)</PresentationFormat>
  <Paragraphs>160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2 Samuel</vt:lpstr>
      <vt:lpstr>Schedule</vt:lpstr>
      <vt:lpstr>David’s Desire (7:1-7) </vt:lpstr>
      <vt:lpstr>God’s Covenant with David (7:12-16) </vt:lpstr>
      <vt:lpstr>God’s Covenant with David (7:12-16) </vt:lpstr>
      <vt:lpstr>David’s Prayer of Thanks</vt:lpstr>
      <vt:lpstr>2 Samuel 8</vt:lpstr>
      <vt:lpstr>Deuteronomy 17:14-20 (NKJV)</vt:lpstr>
      <vt:lpstr>Deuteronomy 17:14-20 (NKJV)</vt:lpstr>
      <vt:lpstr>Deuteronomy 17:14-20 (NKJV)</vt:lpstr>
      <vt:lpstr>2 Samuel 8</vt:lpstr>
      <vt:lpstr>Slide 12</vt:lpstr>
      <vt:lpstr>Kindness/Mercy/Lovingkindness</vt:lpstr>
      <vt:lpstr>Mephibosheth 2 Samuel 9</vt:lpstr>
      <vt:lpstr>2 Samuel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80</cp:revision>
  <dcterms:created xsi:type="dcterms:W3CDTF">2014-09-12T17:24:29Z</dcterms:created>
  <dcterms:modified xsi:type="dcterms:W3CDTF">2018-11-11T13:10:39Z</dcterms:modified>
</cp:coreProperties>
</file>