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6" r:id="rId3"/>
    <p:sldId id="283" r:id="rId4"/>
    <p:sldId id="288" r:id="rId5"/>
    <p:sldId id="290" r:id="rId6"/>
    <p:sldId id="289" r:id="rId7"/>
    <p:sldId id="291" r:id="rId8"/>
    <p:sldId id="292" r:id="rId9"/>
    <p:sldId id="293" r:id="rId10"/>
    <p:sldId id="294" r:id="rId11"/>
    <p:sldId id="295" r:id="rId12"/>
    <p:sldId id="296" r:id="rId13"/>
    <p:sldId id="299" r:id="rId14"/>
    <p:sldId id="298" r:id="rId15"/>
    <p:sldId id="297" r:id="rId16"/>
    <p:sldId id="282" r:id="rId17"/>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4"/>
    <p:restoredTop sz="89068" autoAdjust="0"/>
  </p:normalViewPr>
  <p:slideViewPr>
    <p:cSldViewPr snapToGrid="0" snapToObjects="1">
      <p:cViewPr varScale="1">
        <p:scale>
          <a:sx n="78" d="100"/>
          <a:sy n="78" d="100"/>
        </p:scale>
        <p:origin x="-546" y="-84"/>
      </p:cViewPr>
      <p:guideLst>
        <p:guide orient="horz" pos="1800"/>
        <p:guide pos="2880"/>
      </p:guideLst>
    </p:cSldViewPr>
  </p:slideViewPr>
  <p:notesTextViewPr>
    <p:cViewPr>
      <p:scale>
        <a:sx n="1" d="1"/>
        <a:sy n="1" d="1"/>
      </p:scale>
      <p:origin x="0" y="0"/>
    </p:cViewPr>
  </p:notesTextViewPr>
  <p:notesViewPr>
    <p:cSldViewPr snapToGrid="0" snapToObjects="1">
      <p:cViewPr varScale="1">
        <p:scale>
          <a:sx n="65" d="100"/>
          <a:sy n="65" d="100"/>
        </p:scale>
        <p:origin x="2944" y="21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3D7-E72D-3749-B7A0-387CCF6CD53A}" type="datetimeFigureOut">
              <a:rPr lang="en-US" smtClean="0"/>
              <a:pPr/>
              <a:t>11/18/2018</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7805" y="3544887"/>
            <a:ext cx="6211018" cy="5236803"/>
          </a:xfrm>
          <a:prstGeom prst="rect">
            <a:avLst/>
          </a:prstGeom>
        </p:spPr>
        <p:txBody>
          <a:bodyPr vert="horz" lIns="91440" tIns="45720" rIns="91440" bIns="45720" rtlCol="0"/>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085935" y="542528"/>
            <a:ext cx="685800" cy="458787"/>
          </a:xfrm>
          <a:prstGeom prst="rect">
            <a:avLst/>
          </a:prstGeom>
        </p:spPr>
        <p:txBody>
          <a:bodyPr vert="horz" lIns="91440" tIns="45720" rIns="91440" bIns="45720" rtlCol="0" anchor="b"/>
          <a:lstStyle>
            <a:lvl1pPr algn="r">
              <a:defRPr sz="1200"/>
            </a:lvl1pPr>
          </a:lstStyle>
          <a:p>
            <a:fld id="{3C8F400B-F10B-1A4D-8D59-512421654E39}" type="slidenum">
              <a:rPr lang="en-US" smtClean="0"/>
              <a:pPr/>
              <a:t>‹#›</a:t>
            </a:fld>
            <a:endParaRPr lang="en-US"/>
          </a:p>
        </p:txBody>
      </p:sp>
    </p:spTree>
    <p:extLst>
      <p:ext uri="{BB962C8B-B14F-4D97-AF65-F5344CB8AC3E}">
        <p14:creationId xmlns:p14="http://schemas.microsoft.com/office/powerpoint/2010/main" xmlns="" val="174932136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sz="1600" dirty="0" smtClean="0"/>
          </a:p>
        </p:txBody>
      </p:sp>
      <p:sp>
        <p:nvSpPr>
          <p:cNvPr id="4" name="Slide Number Placeholder 3"/>
          <p:cNvSpPr>
            <a:spLocks noGrp="1"/>
          </p:cNvSpPr>
          <p:nvPr>
            <p:ph type="sldNum" sz="quarter" idx="10"/>
          </p:nvPr>
        </p:nvSpPr>
        <p:spPr/>
        <p:txBody>
          <a:bodyPr/>
          <a:lstStyle/>
          <a:p>
            <a:fld id="{3C8F400B-F10B-1A4D-8D59-512421654E39}" type="slidenum">
              <a:rPr lang="en-US" smtClean="0"/>
              <a:pPr/>
              <a:t>1</a:t>
            </a:fld>
            <a:endParaRPr lang="en-US"/>
          </a:p>
        </p:txBody>
      </p:sp>
    </p:spTree>
    <p:extLst>
      <p:ext uri="{BB962C8B-B14F-4D97-AF65-F5344CB8AC3E}">
        <p14:creationId xmlns:p14="http://schemas.microsoft.com/office/powerpoint/2010/main" xmlns="" val="8973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sz="1600" dirty="0" smtClean="0"/>
          </a:p>
        </p:txBody>
      </p:sp>
      <p:sp>
        <p:nvSpPr>
          <p:cNvPr id="4" name="Slide Number Placeholder 3"/>
          <p:cNvSpPr>
            <a:spLocks noGrp="1"/>
          </p:cNvSpPr>
          <p:nvPr>
            <p:ph type="sldNum" sz="quarter" idx="10"/>
          </p:nvPr>
        </p:nvSpPr>
        <p:spPr/>
        <p:txBody>
          <a:bodyPr/>
          <a:lstStyle/>
          <a:p>
            <a:fld id="{3C8F400B-F10B-1A4D-8D59-512421654E39}" type="slidenum">
              <a:rPr lang="en-US" smtClean="0"/>
              <a:pPr/>
              <a:t>15</a:t>
            </a:fld>
            <a:endParaRPr lang="en-US"/>
          </a:p>
        </p:txBody>
      </p:sp>
    </p:spTree>
    <p:extLst>
      <p:ext uri="{BB962C8B-B14F-4D97-AF65-F5344CB8AC3E}">
        <p14:creationId xmlns:p14="http://schemas.microsoft.com/office/powerpoint/2010/main" xmlns="" val="154112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206500"/>
            <a:ext cx="6619244" cy="277465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981150"/>
            <a:ext cx="6619244" cy="71785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60419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44823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384778"/>
            <a:ext cx="6619243" cy="1596373"/>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17066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717146"/>
            <a:ext cx="3297254" cy="349646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713411"/>
            <a:ext cx="3297256" cy="35002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68960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587500"/>
            <a:ext cx="329725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587500"/>
            <a:ext cx="329725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01530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0537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36808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206500"/>
            <a:ext cx="2550798" cy="12065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206500"/>
            <a:ext cx="3896998" cy="3810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607734"/>
            <a:ext cx="2550797" cy="24129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9769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545160"/>
            <a:ext cx="3819680" cy="131234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952500"/>
            <a:ext cx="24003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048000"/>
            <a:ext cx="3813734" cy="11430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15031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000489"/>
            <a:ext cx="6619243"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71500"/>
            <a:ext cx="6619244"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472771"/>
            <a:ext cx="6619242"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366449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6619244" cy="16510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048000"/>
            <a:ext cx="6619244" cy="1968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13454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206500"/>
            <a:ext cx="5999486" cy="1936145"/>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142645"/>
            <a:ext cx="5459737" cy="285145"/>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625548"/>
            <a:ext cx="6619244" cy="13970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673721" y="80937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sz="9150" dirty="0">
                <a:solidFill>
                  <a:srgbClr val="1E5155">
                    <a:lumMod val="40000"/>
                    <a:lumOff val="60000"/>
                  </a:srgbClr>
                </a:solidFill>
              </a:rPr>
              <a:t>“</a:t>
            </a:r>
          </a:p>
        </p:txBody>
      </p:sp>
      <p:sp>
        <p:nvSpPr>
          <p:cNvPr id="15" name="TextBox 14"/>
          <p:cNvSpPr txBox="1"/>
          <p:nvPr/>
        </p:nvSpPr>
        <p:spPr>
          <a:xfrm>
            <a:off x="6997868" y="2178156"/>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sz="9150" dirty="0">
                <a:solidFill>
                  <a:srgbClr val="1E5155">
                    <a:lumMod val="40000"/>
                    <a:lumOff val="60000"/>
                  </a:srgbClr>
                </a:solidFill>
              </a:rPr>
              <a:t>”</a:t>
            </a:r>
          </a:p>
        </p:txBody>
      </p:sp>
    </p:spTree>
    <p:extLst>
      <p:ext uri="{BB962C8B-B14F-4D97-AF65-F5344CB8AC3E}">
        <p14:creationId xmlns:p14="http://schemas.microsoft.com/office/powerpoint/2010/main" xmlns="" val="18732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603501"/>
            <a:ext cx="6619245" cy="137765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32771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651000"/>
            <a:ext cx="2210150"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222500"/>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651000"/>
            <a:ext cx="2202181"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222500"/>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651000"/>
            <a:ext cx="2199085"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222500"/>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273370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542458"/>
            <a:ext cx="2205038"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841500"/>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022676"/>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542458"/>
            <a:ext cx="219789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841500"/>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022676"/>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542458"/>
            <a:ext cx="2199085"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841500"/>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022674"/>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92593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686387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58511"/>
            <a:ext cx="1314451" cy="485510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739512"/>
            <a:ext cx="5567362" cy="44741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D66EF-45B4-4634-A16A-26BAFB5E6B24}" type="datetimeFigureOut">
              <a:rPr lang="en-US" smtClean="0">
                <a:solidFill>
                  <a:prstClr val="white">
                    <a:tint val="75000"/>
                    <a:alpha val="60000"/>
                  </a:prstClr>
                </a:solidFill>
              </a:rPr>
              <a:pPr/>
              <a:t>11/18/2018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B01028E-1512-4985-9F01-189FB42E456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1876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3E0EA39-AE04-804C-9A8E-46349F47FCEA}" type="datetimeFigureOut">
              <a:rPr lang="en-US" smtClean="0"/>
              <a:pPr/>
              <a:t>11/18/2018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FD0C25D-C689-EC4F-8D33-6AF024A34A40}" type="slidenum">
              <a:rPr lang="en-US" smtClean="0"/>
              <a:pPr/>
              <a:t>‹#›</a:t>
            </a:fld>
            <a:endParaRPr lang="en-US"/>
          </a:p>
        </p:txBody>
      </p:sp>
    </p:spTree>
    <p:extLst>
      <p:ext uri="{BB962C8B-B14F-4D97-AF65-F5344CB8AC3E}">
        <p14:creationId xmlns:p14="http://schemas.microsoft.com/office/powerpoint/2010/main" xmlns="" val="107459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224738"/>
            <a:ext cx="3027759" cy="349026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410290"/>
            <a:ext cx="1141809" cy="1971211"/>
          </a:xfrm>
          <a:prstGeom prst="rect">
            <a:avLst/>
          </a:prstGeom>
        </p:spPr>
      </p:pic>
      <p:sp>
        <p:nvSpPr>
          <p:cNvPr id="16" name="Oval 15"/>
          <p:cNvSpPr/>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5999560" y="0"/>
            <a:ext cx="1202540" cy="951173"/>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6454408" y="5080000"/>
            <a:ext cx="745301" cy="635000"/>
          </a:xfrm>
          <a:prstGeom prst="rect">
            <a:avLst/>
          </a:prstGeom>
        </p:spPr>
      </p:pic>
      <p:sp>
        <p:nvSpPr>
          <p:cNvPr id="14" name="Rectangle 13"/>
          <p:cNvSpPr/>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77265"/>
            <a:ext cx="7053542" cy="116710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710766"/>
            <a:ext cx="6709906" cy="34962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575455" y="1504951"/>
            <a:ext cx="8254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457200"/>
            <a:fld id="{C28D66EF-45B4-4634-A16A-26BAFB5E6B24}" type="datetimeFigureOut">
              <a:rPr lang="en-US" smtClean="0">
                <a:solidFill>
                  <a:prstClr val="white">
                    <a:tint val="75000"/>
                    <a:alpha val="60000"/>
                  </a:prstClr>
                </a:solidFill>
              </a:rPr>
              <a:pPr defTabSz="457200"/>
              <a:t>11/18/2018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552855" y="2700448"/>
            <a:ext cx="321649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4572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46441"/>
            <a:ext cx="628649" cy="639739"/>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457200"/>
            <a:fld id="{7B01028E-1512-4985-9F01-189FB42E4564}" type="slidenum">
              <a:rPr lang="en-US" smtClean="0">
                <a:solidFill>
                  <a:prstClr val="white">
                    <a:tint val="75000"/>
                  </a:prstClr>
                </a:solidFill>
              </a:rPr>
              <a:pPr defTabSz="457200"/>
              <a:t>‹#›</a:t>
            </a:fld>
            <a:endParaRPr lang="en-US">
              <a:solidFill>
                <a:prstClr val="white">
                  <a:tint val="75000"/>
                </a:prstClr>
              </a:solidFill>
            </a:endParaRPr>
          </a:p>
        </p:txBody>
      </p:sp>
    </p:spTree>
    <p:extLst>
      <p:ext uri="{BB962C8B-B14F-4D97-AF65-F5344CB8AC3E}">
        <p14:creationId xmlns:p14="http://schemas.microsoft.com/office/powerpoint/2010/main" xmlns="" val="36933549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Free In Christ</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xmlns="" val="16860308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3:23-25</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t>23 But </a:t>
            </a:r>
            <a:r>
              <a:rPr lang="en-CA" sz="2400" b="1" i="1" u="sng" dirty="0" smtClean="0">
                <a:solidFill>
                  <a:srgbClr val="FFFF00"/>
                </a:solidFill>
              </a:rPr>
              <a:t>before faith came</a:t>
            </a:r>
            <a:r>
              <a:rPr lang="en-CA" sz="2400" i="1" dirty="0" smtClean="0"/>
              <a:t>, we were kept under guard by the law, kept for the faith which would afterward be revealed.</a:t>
            </a:r>
          </a:p>
          <a:p>
            <a:pPr>
              <a:buNone/>
            </a:pPr>
            <a:r>
              <a:rPr lang="en-CA" sz="2400" i="1" dirty="0" smtClean="0"/>
              <a:t>24 Therefore the law was our tutor to bring us to Christ, that we might be justified by faith.</a:t>
            </a:r>
          </a:p>
          <a:p>
            <a:pPr>
              <a:buNone/>
            </a:pPr>
            <a:r>
              <a:rPr lang="en-CA" sz="2400" i="1" dirty="0" smtClean="0"/>
              <a:t>25 But </a:t>
            </a:r>
            <a:r>
              <a:rPr lang="en-CA" sz="2400" b="1" i="1" u="sng" dirty="0" smtClean="0">
                <a:solidFill>
                  <a:srgbClr val="FFFF00"/>
                </a:solidFill>
              </a:rPr>
              <a:t>after faith has come</a:t>
            </a:r>
            <a:r>
              <a:rPr lang="en-CA" sz="2400" i="1" dirty="0" smtClean="0"/>
              <a:t>, we are no longer under a tutor.</a:t>
            </a:r>
            <a:endParaRPr lang="en-CA" sz="2400" i="1" dirty="0"/>
          </a:p>
        </p:txBody>
      </p:sp>
      <p:sp>
        <p:nvSpPr>
          <p:cNvPr id="4" name="TextBox 3"/>
          <p:cNvSpPr txBox="1"/>
          <p:nvPr/>
        </p:nvSpPr>
        <p:spPr>
          <a:xfrm>
            <a:off x="827484" y="4803648"/>
            <a:ext cx="5390436" cy="400110"/>
          </a:xfrm>
          <a:prstGeom prst="rect">
            <a:avLst/>
          </a:prstGeom>
          <a:noFill/>
        </p:spPr>
        <p:txBody>
          <a:bodyPr wrap="square" rtlCol="0">
            <a:spAutoFit/>
          </a:bodyPr>
          <a:lstStyle/>
          <a:p>
            <a:r>
              <a:rPr lang="en-CA" sz="2000" dirty="0" smtClean="0">
                <a:solidFill>
                  <a:srgbClr val="FFFF00"/>
                </a:solidFill>
              </a:rPr>
              <a:t>See also 3:19, 4:1-5</a:t>
            </a:r>
            <a:endParaRPr lang="en-CA" sz="20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A3FA6-C002-4B76-948F-4B45CC9F4AFE}"/>
              </a:ext>
            </a:extLst>
          </p:cNvPr>
          <p:cNvSpPr>
            <a:spLocks noGrp="1"/>
          </p:cNvSpPr>
          <p:nvPr>
            <p:ph type="title"/>
          </p:nvPr>
        </p:nvSpPr>
        <p:spPr>
          <a:xfrm>
            <a:off x="181382" y="320983"/>
            <a:ext cx="3592953" cy="705577"/>
          </a:xfrm>
        </p:spPr>
        <p:txBody>
          <a:bodyPr/>
          <a:lstStyle/>
          <a:p>
            <a:pPr algn="ctr"/>
            <a:r>
              <a:rPr lang="en-US" sz="3600" b="1" dirty="0"/>
              <a:t>Children Under Law of Moses</a:t>
            </a:r>
          </a:p>
        </p:txBody>
      </p:sp>
      <p:sp>
        <p:nvSpPr>
          <p:cNvPr id="3" name="Content Placeholder 2">
            <a:extLst>
              <a:ext uri="{FF2B5EF4-FFF2-40B4-BE49-F238E27FC236}">
                <a16:creationId xmlns:a16="http://schemas.microsoft.com/office/drawing/2014/main" xmlns="" id="{D1F18EA2-C30E-443C-A434-126EC602E276}"/>
              </a:ext>
            </a:extLst>
          </p:cNvPr>
          <p:cNvSpPr>
            <a:spLocks noGrp="1"/>
          </p:cNvSpPr>
          <p:nvPr>
            <p:ph sz="half" idx="1"/>
          </p:nvPr>
        </p:nvSpPr>
        <p:spPr>
          <a:xfrm>
            <a:off x="206651" y="1483763"/>
            <a:ext cx="3962628" cy="4018547"/>
          </a:xfrm>
        </p:spPr>
        <p:txBody>
          <a:bodyPr>
            <a:normAutofit/>
          </a:bodyPr>
          <a:lstStyle/>
          <a:p>
            <a:r>
              <a:rPr lang="en-US" sz="3200" dirty="0"/>
              <a:t> </a:t>
            </a:r>
            <a:r>
              <a:rPr lang="en-US" sz="2800" dirty="0"/>
              <a:t>“613 laws” </a:t>
            </a:r>
          </a:p>
          <a:p>
            <a:r>
              <a:rPr lang="en-US" sz="2800" dirty="0"/>
              <a:t> Enforced by govt.</a:t>
            </a:r>
          </a:p>
          <a:p>
            <a:r>
              <a:rPr lang="en-US" sz="2800" dirty="0"/>
              <a:t>Had only “shadows of the true”             			(Hebrews 9:23-24) </a:t>
            </a:r>
          </a:p>
          <a:p>
            <a:r>
              <a:rPr lang="en-US" sz="2800" dirty="0"/>
              <a:t> Were punished for violations (Heb.2:2)</a:t>
            </a:r>
          </a:p>
        </p:txBody>
      </p:sp>
      <p:sp>
        <p:nvSpPr>
          <p:cNvPr id="4" name="Content Placeholder 3">
            <a:extLst>
              <a:ext uri="{FF2B5EF4-FFF2-40B4-BE49-F238E27FC236}">
                <a16:creationId xmlns:a16="http://schemas.microsoft.com/office/drawing/2014/main" xmlns="" id="{91796351-A900-4777-90B0-8A06B97A81AA}"/>
              </a:ext>
            </a:extLst>
          </p:cNvPr>
          <p:cNvSpPr>
            <a:spLocks noGrp="1"/>
          </p:cNvSpPr>
          <p:nvPr>
            <p:ph sz="half" idx="2"/>
          </p:nvPr>
        </p:nvSpPr>
        <p:spPr>
          <a:xfrm>
            <a:off x="5101389" y="1513121"/>
            <a:ext cx="3960089" cy="3500204"/>
          </a:xfrm>
        </p:spPr>
        <p:txBody>
          <a:bodyPr>
            <a:normAutofit/>
          </a:bodyPr>
          <a:lstStyle/>
          <a:p>
            <a:r>
              <a:rPr lang="en-US" sz="3000" dirty="0"/>
              <a:t> </a:t>
            </a:r>
            <a:r>
              <a:rPr lang="en-US" sz="2800" dirty="0"/>
              <a:t>Fewer Rules</a:t>
            </a:r>
          </a:p>
          <a:p>
            <a:r>
              <a:rPr lang="en-US" sz="2800" dirty="0"/>
              <a:t> No enforcer</a:t>
            </a:r>
          </a:p>
          <a:p>
            <a:r>
              <a:rPr lang="en-US" sz="2800" dirty="0"/>
              <a:t> Possess all the promises (Heb. 11:39-40)</a:t>
            </a:r>
          </a:p>
          <a:p>
            <a:r>
              <a:rPr lang="en-US" sz="2800" dirty="0"/>
              <a:t> Forgiven (Rom. 8:1)</a:t>
            </a:r>
          </a:p>
        </p:txBody>
      </p:sp>
      <p:sp>
        <p:nvSpPr>
          <p:cNvPr id="5" name="TextBox 4">
            <a:extLst>
              <a:ext uri="{FF2B5EF4-FFF2-40B4-BE49-F238E27FC236}">
                <a16:creationId xmlns:a16="http://schemas.microsoft.com/office/drawing/2014/main" xmlns="" id="{04E2C365-7EF1-40DA-90BB-E725F0A28D76}"/>
              </a:ext>
            </a:extLst>
          </p:cNvPr>
          <p:cNvSpPr txBox="1"/>
          <p:nvPr/>
        </p:nvSpPr>
        <p:spPr>
          <a:xfrm>
            <a:off x="66514" y="4918930"/>
            <a:ext cx="4199021" cy="523220"/>
          </a:xfrm>
          <a:prstGeom prst="rect">
            <a:avLst/>
          </a:prstGeom>
          <a:noFill/>
        </p:spPr>
        <p:txBody>
          <a:bodyPr wrap="square" rtlCol="0">
            <a:spAutoFit/>
          </a:bodyPr>
          <a:lstStyle/>
          <a:p>
            <a:pPr defTabSz="457200"/>
            <a:r>
              <a:rPr lang="en-US" sz="2800" b="1" dirty="0">
                <a:solidFill>
                  <a:srgbClr val="FFFF00"/>
                </a:solidFill>
              </a:rPr>
              <a:t>No more than Slaves!</a:t>
            </a:r>
          </a:p>
        </p:txBody>
      </p:sp>
      <p:sp>
        <p:nvSpPr>
          <p:cNvPr id="6" name="Title 1">
            <a:extLst>
              <a:ext uri="{FF2B5EF4-FFF2-40B4-BE49-F238E27FC236}">
                <a16:creationId xmlns:a16="http://schemas.microsoft.com/office/drawing/2014/main" xmlns="" id="{B6B1B1C4-1D68-42AA-BFA7-960386C0DE9F}"/>
              </a:ext>
            </a:extLst>
          </p:cNvPr>
          <p:cNvSpPr txBox="1">
            <a:spLocks/>
          </p:cNvSpPr>
          <p:nvPr/>
        </p:nvSpPr>
        <p:spPr>
          <a:xfrm>
            <a:off x="5201950" y="302431"/>
            <a:ext cx="4100160" cy="705577"/>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EBEBEB"/>
                </a:solidFill>
              </a:rPr>
              <a:t>Christians               are Mature Sons</a:t>
            </a: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r>
              <a:rPr lang="en-US" sz="3600" b="1" dirty="0">
                <a:solidFill>
                  <a:srgbClr val="EBEBEB"/>
                </a:solidFill>
              </a:rPr>
              <a:t>re               Mature Sons</a:t>
            </a:r>
          </a:p>
        </p:txBody>
      </p:sp>
      <p:sp>
        <p:nvSpPr>
          <p:cNvPr id="7" name="TextBox 6">
            <a:extLst>
              <a:ext uri="{FF2B5EF4-FFF2-40B4-BE49-F238E27FC236}">
                <a16:creationId xmlns:a16="http://schemas.microsoft.com/office/drawing/2014/main" xmlns="" id="{AA4C38F7-DD32-4C75-8C58-AAD47BE2FE52}"/>
              </a:ext>
            </a:extLst>
          </p:cNvPr>
          <p:cNvSpPr txBox="1"/>
          <p:nvPr/>
        </p:nvSpPr>
        <p:spPr>
          <a:xfrm>
            <a:off x="4862458" y="4441755"/>
            <a:ext cx="4199021" cy="523220"/>
          </a:xfrm>
          <a:prstGeom prst="rect">
            <a:avLst/>
          </a:prstGeom>
          <a:noFill/>
        </p:spPr>
        <p:txBody>
          <a:bodyPr wrap="square" rtlCol="0">
            <a:spAutoFit/>
          </a:bodyPr>
          <a:lstStyle/>
          <a:p>
            <a:pPr algn="ctr" defTabSz="457200"/>
            <a:r>
              <a:rPr lang="en-US" sz="2800" b="1" dirty="0">
                <a:solidFill>
                  <a:srgbClr val="FFFF00"/>
                </a:solidFill>
              </a:rPr>
              <a:t>Free</a:t>
            </a:r>
          </a:p>
        </p:txBody>
      </p:sp>
      <p:sp>
        <p:nvSpPr>
          <p:cNvPr id="9" name="TextBox 8">
            <a:extLst>
              <a:ext uri="{FF2B5EF4-FFF2-40B4-BE49-F238E27FC236}">
                <a16:creationId xmlns:a16="http://schemas.microsoft.com/office/drawing/2014/main" xmlns="" id="{EE7BCB50-0384-41EA-9ED4-9AB2712EEA1B}"/>
              </a:ext>
            </a:extLst>
          </p:cNvPr>
          <p:cNvSpPr txBox="1"/>
          <p:nvPr/>
        </p:nvSpPr>
        <p:spPr>
          <a:xfrm>
            <a:off x="4997812" y="4898740"/>
            <a:ext cx="4199021" cy="523220"/>
          </a:xfrm>
          <a:prstGeom prst="rect">
            <a:avLst/>
          </a:prstGeom>
          <a:noFill/>
        </p:spPr>
        <p:txBody>
          <a:bodyPr wrap="square" rtlCol="0">
            <a:spAutoFit/>
          </a:bodyPr>
          <a:lstStyle/>
          <a:p>
            <a:pPr algn="ctr" defTabSz="457200"/>
            <a:r>
              <a:rPr lang="en-US" sz="2800" b="1" dirty="0">
                <a:solidFill>
                  <a:srgbClr val="FFFF00"/>
                </a:solidFill>
              </a:rPr>
              <a:t>If We Act Responsibly</a:t>
            </a:r>
          </a:p>
        </p:txBody>
      </p:sp>
      <p:sp>
        <p:nvSpPr>
          <p:cNvPr id="8" name="TextBox 7">
            <a:extLst>
              <a:ext uri="{FF2B5EF4-FFF2-40B4-BE49-F238E27FC236}">
                <a16:creationId xmlns:a16="http://schemas.microsoft.com/office/drawing/2014/main" xmlns="" id="{5231AFB0-F3AF-4178-B1ED-627805E355C7}"/>
              </a:ext>
            </a:extLst>
          </p:cNvPr>
          <p:cNvSpPr txBox="1"/>
          <p:nvPr/>
        </p:nvSpPr>
        <p:spPr>
          <a:xfrm>
            <a:off x="4169691" y="102900"/>
            <a:ext cx="731866" cy="5509200"/>
          </a:xfrm>
          <a:prstGeom prst="rect">
            <a:avLst/>
          </a:prstGeom>
          <a:noFill/>
          <a:ln w="38100">
            <a:solidFill>
              <a:srgbClr val="FFFF00"/>
            </a:solidFill>
          </a:ln>
        </p:spPr>
        <p:txBody>
          <a:bodyPr wrap="square" rtlCol="0">
            <a:spAutoFit/>
          </a:bodyPr>
          <a:lstStyle/>
          <a:p>
            <a:pPr algn="ctr" defTabSz="457200"/>
            <a:endParaRPr lang="en-US" sz="3200" b="1" dirty="0">
              <a:solidFill>
                <a:prstClr val="white"/>
              </a:solidFill>
            </a:endParaRPr>
          </a:p>
          <a:p>
            <a:pPr algn="ctr" defTabSz="457200"/>
            <a:r>
              <a:rPr lang="en-US" sz="3200" b="1" dirty="0">
                <a:solidFill>
                  <a:prstClr val="white"/>
                </a:solidFill>
                <a:effectLst>
                  <a:outerShdw blurRad="38100" dist="38100" dir="2700000" algn="tl">
                    <a:srgbClr val="000000">
                      <a:alpha val="43137"/>
                    </a:srgbClr>
                  </a:outerShdw>
                </a:effectLst>
              </a:rPr>
              <a:t>I</a:t>
            </a:r>
          </a:p>
          <a:p>
            <a:pPr algn="ctr" defTabSz="457200"/>
            <a:r>
              <a:rPr lang="en-US" sz="3200" b="1" dirty="0">
                <a:solidFill>
                  <a:prstClr val="white"/>
                </a:solidFill>
                <a:effectLst>
                  <a:outerShdw blurRad="38100" dist="38100" dir="2700000" algn="tl">
                    <a:srgbClr val="000000">
                      <a:alpha val="43137"/>
                    </a:srgbClr>
                  </a:outerShdw>
                </a:effectLst>
              </a:rPr>
              <a:t>N</a:t>
            </a:r>
          </a:p>
          <a:p>
            <a:pPr algn="ctr" defTabSz="457200"/>
            <a:endParaRPr lang="en-US" sz="3200" b="1" dirty="0">
              <a:solidFill>
                <a:prstClr val="white"/>
              </a:solidFill>
              <a:effectLst>
                <a:outerShdw blurRad="38100" dist="38100" dir="2700000" algn="tl">
                  <a:srgbClr val="000000">
                    <a:alpha val="43137"/>
                  </a:srgbClr>
                </a:outerShdw>
              </a:effectLst>
            </a:endParaRPr>
          </a:p>
          <a:p>
            <a:pPr algn="ctr" defTabSz="457200"/>
            <a:r>
              <a:rPr lang="en-US" sz="3200" b="1" dirty="0">
                <a:solidFill>
                  <a:prstClr val="white"/>
                </a:solidFill>
                <a:effectLst>
                  <a:outerShdw blurRad="38100" dist="38100" dir="2700000" algn="tl">
                    <a:srgbClr val="000000">
                      <a:alpha val="43137"/>
                    </a:srgbClr>
                  </a:outerShdw>
                </a:effectLst>
              </a:rPr>
              <a:t>C</a:t>
            </a:r>
          </a:p>
          <a:p>
            <a:pPr algn="ctr" defTabSz="457200"/>
            <a:r>
              <a:rPr lang="en-US" sz="3200" b="1" dirty="0">
                <a:solidFill>
                  <a:prstClr val="white"/>
                </a:solidFill>
                <a:effectLst>
                  <a:outerShdw blurRad="38100" dist="38100" dir="2700000" algn="tl">
                    <a:srgbClr val="000000">
                      <a:alpha val="43137"/>
                    </a:srgbClr>
                  </a:outerShdw>
                </a:effectLst>
              </a:rPr>
              <a:t>H</a:t>
            </a:r>
          </a:p>
          <a:p>
            <a:pPr algn="ctr" defTabSz="457200"/>
            <a:r>
              <a:rPr lang="en-US" sz="3200" b="1" dirty="0">
                <a:solidFill>
                  <a:prstClr val="white"/>
                </a:solidFill>
                <a:effectLst>
                  <a:outerShdw blurRad="38100" dist="38100" dir="2700000" algn="tl">
                    <a:srgbClr val="000000">
                      <a:alpha val="43137"/>
                    </a:srgbClr>
                  </a:outerShdw>
                </a:effectLst>
              </a:rPr>
              <a:t>R</a:t>
            </a:r>
          </a:p>
          <a:p>
            <a:pPr algn="ctr" defTabSz="457200"/>
            <a:r>
              <a:rPr lang="en-US" sz="3200" b="1" dirty="0">
                <a:solidFill>
                  <a:prstClr val="white"/>
                </a:solidFill>
                <a:effectLst>
                  <a:outerShdw blurRad="38100" dist="38100" dir="2700000" algn="tl">
                    <a:srgbClr val="000000">
                      <a:alpha val="43137"/>
                    </a:srgbClr>
                  </a:outerShdw>
                </a:effectLst>
              </a:rPr>
              <a:t>I</a:t>
            </a:r>
          </a:p>
          <a:p>
            <a:pPr algn="ctr" defTabSz="457200"/>
            <a:r>
              <a:rPr lang="en-US" sz="3200" b="1" dirty="0">
                <a:solidFill>
                  <a:prstClr val="white"/>
                </a:solidFill>
                <a:effectLst>
                  <a:outerShdw blurRad="38100" dist="38100" dir="2700000" algn="tl">
                    <a:srgbClr val="000000">
                      <a:alpha val="43137"/>
                    </a:srgbClr>
                  </a:outerShdw>
                </a:effectLst>
              </a:rPr>
              <a:t>S</a:t>
            </a:r>
          </a:p>
          <a:p>
            <a:pPr algn="ctr" defTabSz="457200"/>
            <a:r>
              <a:rPr lang="en-US" sz="3200" b="1" dirty="0">
                <a:solidFill>
                  <a:prstClr val="white"/>
                </a:solidFill>
                <a:effectLst>
                  <a:outerShdw blurRad="38100" dist="38100" dir="2700000" algn="tl">
                    <a:srgbClr val="000000">
                      <a:alpha val="43137"/>
                    </a:srgbClr>
                  </a:outerShdw>
                </a:effectLst>
              </a:rPr>
              <a:t>T</a:t>
            </a:r>
          </a:p>
          <a:p>
            <a:pPr algn="ctr" defTabSz="457200"/>
            <a:endParaRPr lang="en-US" sz="3200" b="1" dirty="0">
              <a:solidFill>
                <a:prstClr val="white"/>
              </a:solidFill>
            </a:endParaRPr>
          </a:p>
        </p:txBody>
      </p:sp>
      <p:sp>
        <p:nvSpPr>
          <p:cNvPr id="10" name="Right Arrow 9"/>
          <p:cNvSpPr/>
          <p:nvPr/>
        </p:nvSpPr>
        <p:spPr>
          <a:xfrm>
            <a:off x="365760" y="1026560"/>
            <a:ext cx="4735629" cy="3716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1" dirty="0" smtClean="0">
                <a:solidFill>
                  <a:schemeClr val="tx1"/>
                </a:solidFill>
              </a:rPr>
              <a:t>“</a:t>
            </a:r>
            <a:r>
              <a:rPr lang="en-CA" sz="2000" i="1" dirty="0" smtClean="0">
                <a:solidFill>
                  <a:schemeClr val="tx1"/>
                </a:solidFill>
              </a:rPr>
              <a:t>Therefore the </a:t>
            </a:r>
            <a:r>
              <a:rPr lang="en-CA" sz="2000" b="1" i="1" dirty="0" smtClean="0">
                <a:solidFill>
                  <a:schemeClr val="tx1"/>
                </a:solidFill>
              </a:rPr>
              <a:t>law </a:t>
            </a:r>
            <a:r>
              <a:rPr lang="en-CA" sz="2000" i="1" dirty="0" smtClean="0">
                <a:solidFill>
                  <a:schemeClr val="tx1"/>
                </a:solidFill>
              </a:rPr>
              <a:t>was our </a:t>
            </a:r>
            <a:r>
              <a:rPr lang="en-CA" sz="2000" b="1" i="1" dirty="0" smtClean="0">
                <a:solidFill>
                  <a:schemeClr val="tx1"/>
                </a:solidFill>
              </a:rPr>
              <a:t>tutor</a:t>
            </a:r>
            <a:r>
              <a:rPr lang="en-CA" sz="2000" i="1" dirty="0" smtClean="0">
                <a:solidFill>
                  <a:schemeClr val="tx1"/>
                </a:solidFill>
              </a:rPr>
              <a:t> to bring us to </a:t>
            </a:r>
            <a:r>
              <a:rPr lang="en-CA" sz="2000" b="1" i="1" dirty="0" smtClean="0">
                <a:solidFill>
                  <a:schemeClr val="tx1"/>
                </a:solidFill>
              </a:rPr>
              <a:t>Christ</a:t>
            </a:r>
            <a:r>
              <a:rPr lang="en-CA" sz="2000" i="1" dirty="0" smtClean="0">
                <a:solidFill>
                  <a:schemeClr val="tx1"/>
                </a:solidFill>
              </a:rPr>
              <a:t>…”</a:t>
            </a:r>
          </a:p>
          <a:p>
            <a:pPr algn="ctr"/>
            <a:r>
              <a:rPr lang="en-CA" sz="2000" dirty="0" smtClean="0">
                <a:solidFill>
                  <a:schemeClr val="tx1"/>
                </a:solidFill>
              </a:rPr>
              <a:t>(Gal. 3:24, cf. 4:2)</a:t>
            </a:r>
            <a:endParaRPr lang="en-CA" sz="2000" dirty="0">
              <a:solidFill>
                <a:schemeClr val="tx1"/>
              </a:solidFill>
            </a:endParaRPr>
          </a:p>
        </p:txBody>
      </p:sp>
    </p:spTree>
    <p:extLst>
      <p:ext uri="{BB962C8B-B14F-4D97-AF65-F5344CB8AC3E}">
        <p14:creationId xmlns:p14="http://schemas.microsoft.com/office/powerpoint/2010/main" xmlns="" val="3691272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3:19,21</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t>19 What purpose then does the law serve?  </a:t>
            </a:r>
            <a:r>
              <a:rPr lang="en-CA" sz="2400" b="1" i="1" dirty="0" smtClean="0">
                <a:solidFill>
                  <a:srgbClr val="FFFF00"/>
                </a:solidFill>
              </a:rPr>
              <a:t>It was added because of transgressions</a:t>
            </a:r>
            <a:r>
              <a:rPr lang="en-CA" sz="2400" i="1" dirty="0" smtClean="0"/>
              <a:t>, till the Seed should come to whom the promise was made; and it was appointed through angels by the hand of a mediator.</a:t>
            </a:r>
          </a:p>
          <a:p>
            <a:pPr>
              <a:buNone/>
            </a:pPr>
            <a:endParaRPr lang="en-CA" sz="2400" i="1" dirty="0" smtClean="0"/>
          </a:p>
          <a:p>
            <a:pPr>
              <a:buNone/>
            </a:pPr>
            <a:r>
              <a:rPr lang="en-CA" sz="2400" i="1" dirty="0" smtClean="0"/>
              <a:t>21 Is the law then against the promises of God?...</a:t>
            </a:r>
            <a:endParaRPr lang="en-CA" sz="2400" i="1" dirty="0"/>
          </a:p>
        </p:txBody>
      </p:sp>
      <p:sp>
        <p:nvSpPr>
          <p:cNvPr id="5" name="Line Callout 1 4"/>
          <p:cNvSpPr/>
          <p:nvPr/>
        </p:nvSpPr>
        <p:spPr>
          <a:xfrm>
            <a:off x="7537390" y="1158240"/>
            <a:ext cx="1314002" cy="670560"/>
          </a:xfrm>
          <a:prstGeom prst="borderCallout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To restrain?</a:t>
            </a:r>
          </a:p>
          <a:p>
            <a:pPr algn="ctr"/>
            <a:r>
              <a:rPr lang="en-CA" dirty="0" smtClean="0">
                <a:solidFill>
                  <a:schemeClr val="bg1"/>
                </a:solidFill>
              </a:rPr>
              <a:t>To define?</a:t>
            </a:r>
          </a:p>
          <a:p>
            <a:pPr algn="ctr"/>
            <a:r>
              <a:rPr lang="en-CA" dirty="0" smtClean="0">
                <a:solidFill>
                  <a:schemeClr val="bg1"/>
                </a:solidFill>
              </a:rPr>
              <a:t>To increase?</a:t>
            </a:r>
            <a:endParaRPr lang="en-CA"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
            <a:ext cx="7400544" cy="5231384"/>
          </a:xfrm>
        </p:spPr>
        <p:txBody>
          <a:bodyPr>
            <a:normAutofit lnSpcReduction="10000"/>
          </a:bodyPr>
          <a:lstStyle/>
          <a:p>
            <a:endParaRPr lang="en-CA" dirty="0" smtClean="0"/>
          </a:p>
          <a:p>
            <a:r>
              <a:rPr lang="en-CA" b="1" dirty="0" smtClean="0"/>
              <a:t>3:10, </a:t>
            </a:r>
            <a:r>
              <a:rPr lang="en-CA" b="1" i="1" dirty="0" smtClean="0"/>
              <a:t>“For as many as are under the works of the law are under the curse; for it is written, ‘Cursed is everyone who does not continue in all things which are written in the book of the law, to do them.”</a:t>
            </a:r>
          </a:p>
          <a:p>
            <a:r>
              <a:rPr lang="en-CA" dirty="0" smtClean="0"/>
              <a:t>3:13, </a:t>
            </a:r>
            <a:r>
              <a:rPr lang="en-CA" i="1" dirty="0" smtClean="0"/>
              <a:t>“Christ has </a:t>
            </a:r>
            <a:r>
              <a:rPr lang="en-CA" b="1" i="1" dirty="0" smtClean="0">
                <a:solidFill>
                  <a:srgbClr val="FFFF00"/>
                </a:solidFill>
              </a:rPr>
              <a:t>redeemed</a:t>
            </a:r>
            <a:r>
              <a:rPr lang="en-CA" i="1" dirty="0" smtClean="0"/>
              <a:t> us from the </a:t>
            </a:r>
            <a:r>
              <a:rPr lang="en-CA" b="1" i="1" dirty="0" smtClean="0">
                <a:solidFill>
                  <a:srgbClr val="FFFF00"/>
                </a:solidFill>
              </a:rPr>
              <a:t>curse of the law</a:t>
            </a:r>
            <a:r>
              <a:rPr lang="en-CA" i="1" dirty="0" smtClean="0"/>
              <a:t>, having become a curse for us”</a:t>
            </a:r>
            <a:endParaRPr lang="en-CA" dirty="0" smtClean="0"/>
          </a:p>
          <a:p>
            <a:r>
              <a:rPr lang="en-CA" dirty="0" smtClean="0"/>
              <a:t>3:22-23, </a:t>
            </a:r>
            <a:r>
              <a:rPr lang="en-CA" i="1" dirty="0" smtClean="0"/>
              <a:t>“the Scripture has </a:t>
            </a:r>
            <a:r>
              <a:rPr lang="en-CA" b="1" i="1" dirty="0" smtClean="0">
                <a:solidFill>
                  <a:srgbClr val="FFFF00"/>
                </a:solidFill>
              </a:rPr>
              <a:t>confined all under sin</a:t>
            </a:r>
            <a:r>
              <a:rPr lang="en-CA" i="1" dirty="0" smtClean="0"/>
              <a:t> … we were </a:t>
            </a:r>
            <a:r>
              <a:rPr lang="en-CA" b="1" i="1" dirty="0" smtClean="0">
                <a:solidFill>
                  <a:srgbClr val="FFFF00"/>
                </a:solidFill>
              </a:rPr>
              <a:t>kept under guard by the law</a:t>
            </a:r>
            <a:r>
              <a:rPr lang="en-CA" i="1" dirty="0" smtClean="0"/>
              <a:t>”</a:t>
            </a:r>
            <a:endParaRPr lang="en-CA" dirty="0" smtClean="0"/>
          </a:p>
          <a:p>
            <a:r>
              <a:rPr lang="en-CA" dirty="0" smtClean="0"/>
              <a:t>4:3, </a:t>
            </a:r>
            <a:r>
              <a:rPr lang="en-CA" i="1" dirty="0" smtClean="0"/>
              <a:t>“we, when we were children, were in </a:t>
            </a:r>
            <a:r>
              <a:rPr lang="en-CA" b="1" i="1" dirty="0" smtClean="0">
                <a:solidFill>
                  <a:srgbClr val="FFFF00"/>
                </a:solidFill>
              </a:rPr>
              <a:t>bondage</a:t>
            </a:r>
            <a:r>
              <a:rPr lang="en-CA" i="1" dirty="0" smtClean="0"/>
              <a:t> under the elements of the world.”</a:t>
            </a:r>
            <a:endParaRPr lang="en-CA" dirty="0" smtClean="0"/>
          </a:p>
          <a:p>
            <a:r>
              <a:rPr lang="en-CA" dirty="0" smtClean="0"/>
              <a:t>4:4-5, </a:t>
            </a:r>
            <a:r>
              <a:rPr lang="en-CA" i="1" dirty="0" smtClean="0"/>
              <a:t>“God sent forth His Son, born of a woman, born under the law, to </a:t>
            </a:r>
            <a:r>
              <a:rPr lang="en-CA" b="1" i="1" dirty="0" smtClean="0">
                <a:solidFill>
                  <a:srgbClr val="FFFF00"/>
                </a:solidFill>
              </a:rPr>
              <a:t>redeem</a:t>
            </a:r>
            <a:r>
              <a:rPr lang="en-CA" i="1" dirty="0" smtClean="0"/>
              <a:t> those who were under the law, that we might receive the adoption as sons.”</a:t>
            </a:r>
            <a:endParaRPr lang="en-CA" dirty="0" smtClean="0"/>
          </a:p>
          <a:p>
            <a:r>
              <a:rPr lang="en-CA" dirty="0" smtClean="0"/>
              <a:t>4:9-10, </a:t>
            </a:r>
            <a:r>
              <a:rPr lang="en-CA" i="1" dirty="0" smtClean="0"/>
              <a:t>“how is it that you turn again to the weak and beggarly elements, to which you desire again to be in </a:t>
            </a:r>
            <a:r>
              <a:rPr lang="en-CA" b="1" i="1" dirty="0" smtClean="0">
                <a:solidFill>
                  <a:srgbClr val="FFFF00"/>
                </a:solidFill>
              </a:rPr>
              <a:t>bondage</a:t>
            </a:r>
            <a:r>
              <a:rPr lang="en-CA" i="1" dirty="0" smtClean="0"/>
              <a:t>?  You observe days and months and seasons and years.”</a:t>
            </a:r>
            <a:endParaRPr lang="en-CA" dirty="0" smtClean="0"/>
          </a:p>
          <a:p>
            <a:r>
              <a:rPr lang="en-CA" dirty="0" smtClean="0"/>
              <a:t>4:24, </a:t>
            </a:r>
            <a:r>
              <a:rPr lang="en-CA" i="1" dirty="0" smtClean="0"/>
              <a:t>“For these are the two covenants: the one from Mount Sinai which gives birth to </a:t>
            </a:r>
            <a:r>
              <a:rPr lang="en-CA" b="1" i="1" dirty="0" smtClean="0">
                <a:solidFill>
                  <a:srgbClr val="FFFF00"/>
                </a:solidFill>
              </a:rPr>
              <a:t>bondage</a:t>
            </a:r>
            <a:r>
              <a:rPr lang="en-CA" i="1" dirty="0" smtClean="0"/>
              <a:t>…”</a:t>
            </a:r>
            <a:endParaRPr lang="en-CA" dirty="0" smtClean="0"/>
          </a:p>
          <a:p>
            <a:r>
              <a:rPr lang="en-CA" dirty="0" smtClean="0"/>
              <a:t>5:1, </a:t>
            </a:r>
            <a:r>
              <a:rPr lang="en-CA" i="1" dirty="0" smtClean="0"/>
              <a:t>“Stand fast therefore in the liberty by which Christ has made us free, and do not be entangled again with a yoke of </a:t>
            </a:r>
            <a:r>
              <a:rPr lang="en-CA" b="1" i="1" dirty="0" smtClean="0">
                <a:solidFill>
                  <a:srgbClr val="FFFF00"/>
                </a:solidFill>
              </a:rPr>
              <a:t>bondage</a:t>
            </a:r>
            <a:r>
              <a:rPr lang="en-CA" i="1" dirty="0" smtClean="0"/>
              <a:t>.”</a:t>
            </a:r>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 y="377265"/>
            <a:ext cx="7269902" cy="659055"/>
          </a:xfrm>
        </p:spPr>
        <p:txBody>
          <a:bodyPr/>
          <a:lstStyle/>
          <a:p>
            <a:r>
              <a:rPr lang="en-CA" sz="2800" dirty="0" smtClean="0"/>
              <a:t>How was the Law of Moses</a:t>
            </a:r>
            <a:br>
              <a:rPr lang="en-CA" sz="2800" dirty="0" smtClean="0"/>
            </a:br>
            <a:r>
              <a:rPr lang="en-CA" sz="2800" dirty="0" smtClean="0"/>
              <a:t>like a </a:t>
            </a:r>
            <a:r>
              <a:rPr lang="en-CA" sz="2800" i="1" dirty="0" err="1" smtClean="0"/>
              <a:t>paidagogue</a:t>
            </a:r>
            <a:r>
              <a:rPr lang="en-CA" sz="2800" i="1" dirty="0" smtClean="0"/>
              <a:t>?</a:t>
            </a:r>
            <a:endParaRPr lang="en-CA" sz="2800" dirty="0"/>
          </a:p>
        </p:txBody>
      </p:sp>
      <p:sp>
        <p:nvSpPr>
          <p:cNvPr id="3" name="Content Placeholder 2"/>
          <p:cNvSpPr>
            <a:spLocks noGrp="1"/>
          </p:cNvSpPr>
          <p:nvPr>
            <p:ph idx="1"/>
          </p:nvPr>
        </p:nvSpPr>
        <p:spPr>
          <a:xfrm>
            <a:off x="268224" y="1426464"/>
            <a:ext cx="8473440" cy="4133088"/>
          </a:xfrm>
        </p:spPr>
        <p:txBody>
          <a:bodyPr>
            <a:normAutofit/>
          </a:bodyPr>
          <a:lstStyle/>
          <a:p>
            <a:pPr marL="342900" indent="-342900">
              <a:buFont typeface="+mj-lt"/>
              <a:buAutoNum type="arabicPeriod"/>
            </a:pPr>
            <a:r>
              <a:rPr lang="en-CA" sz="2000" dirty="0" smtClean="0"/>
              <a:t>  </a:t>
            </a:r>
            <a:r>
              <a:rPr lang="en-CA" sz="2000" b="1" dirty="0" smtClean="0"/>
              <a:t>It was </a:t>
            </a:r>
            <a:r>
              <a:rPr lang="en-CA" sz="2000" b="1" u="sng" dirty="0" smtClean="0"/>
              <a:t>temporary and interim</a:t>
            </a:r>
            <a:r>
              <a:rPr lang="en-CA" sz="2000" b="1" dirty="0" smtClean="0"/>
              <a:t>.</a:t>
            </a:r>
          </a:p>
          <a:p>
            <a:pPr marL="642938" lvl="1" indent="-342900"/>
            <a:r>
              <a:rPr lang="en-CA" sz="1850" dirty="0" smtClean="0"/>
              <a:t>While it can help make us </a:t>
            </a:r>
            <a:r>
              <a:rPr lang="en-CA" sz="1850" i="1" dirty="0" smtClean="0"/>
              <a:t>“wise for salvation through faith”</a:t>
            </a:r>
            <a:r>
              <a:rPr lang="en-CA" sz="1850" dirty="0" smtClean="0"/>
              <a:t>, it was not purposed to be used as law for Christians (cf. Col. 2:13-17)</a:t>
            </a:r>
          </a:p>
          <a:p>
            <a:pPr marL="642938" lvl="1" indent="-342900"/>
            <a:r>
              <a:rPr lang="en-CA" sz="1850" dirty="0" smtClean="0"/>
              <a:t>The same law that commands tithing, instruments, Sabbath observance also commands animal sacrifices, </a:t>
            </a:r>
            <a:r>
              <a:rPr lang="en-CA" sz="1850" dirty="0" err="1" smtClean="0"/>
              <a:t>Levitical</a:t>
            </a:r>
            <a:r>
              <a:rPr lang="en-CA" sz="1850" dirty="0" smtClean="0"/>
              <a:t> priesthood, food laws, etc.</a:t>
            </a:r>
          </a:p>
          <a:p>
            <a:pPr marL="457200" indent="-457200">
              <a:buFont typeface="+mj-lt"/>
              <a:buAutoNum type="arabicPeriod"/>
            </a:pPr>
            <a:r>
              <a:rPr lang="en-CA" sz="2000" b="1" dirty="0" smtClean="0"/>
              <a:t>It was a </a:t>
            </a:r>
            <a:r>
              <a:rPr lang="en-CA" sz="2000" b="1" u="sng" dirty="0" smtClean="0"/>
              <a:t>custodian</a:t>
            </a:r>
            <a:r>
              <a:rPr lang="en-CA" sz="2000" b="1" dirty="0" smtClean="0"/>
              <a:t> to drive mankind to </a:t>
            </a:r>
            <a:r>
              <a:rPr lang="en-CA" sz="2000" b="1" dirty="0" smtClean="0">
                <a:solidFill>
                  <a:srgbClr val="FFFF00"/>
                </a:solidFill>
              </a:rPr>
              <a:t>faith in the Savior</a:t>
            </a:r>
            <a:r>
              <a:rPr lang="en-CA" sz="2000" b="1" dirty="0" smtClean="0"/>
              <a:t>.</a:t>
            </a:r>
          </a:p>
          <a:p>
            <a:pPr marL="642938" lvl="1" indent="-342900"/>
            <a:r>
              <a:rPr lang="en-CA" sz="1850" dirty="0" smtClean="0"/>
              <a:t>You can’t do it on your own.  You have the testimony of thousands of years of history to demonstrate your need for Christ.</a:t>
            </a:r>
          </a:p>
          <a:p>
            <a:pPr marL="642938" lvl="1" indent="-342900"/>
            <a:r>
              <a:rPr lang="en-CA" sz="1850" dirty="0" smtClean="0"/>
              <a:t>Have you been “crucified with Christ”? (2:20)  He came to “redeem those under the law, that we might receive the adoption as sons.” (4:5, cf. 3:13)</a:t>
            </a:r>
          </a:p>
          <a:p>
            <a:pPr marL="642938" lvl="1" indent="-342900"/>
            <a:endParaRPr lang="en-CA" sz="1850" dirty="0" smtClean="0"/>
          </a:p>
          <a:p>
            <a:pPr marL="642938" lvl="1" indent="-342900"/>
            <a:endParaRPr lang="en-CA" sz="185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Free In Christ</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xmlns="" val="325460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A3FA6-C002-4B76-948F-4B45CC9F4AFE}"/>
              </a:ext>
            </a:extLst>
          </p:cNvPr>
          <p:cNvSpPr>
            <a:spLocks noGrp="1"/>
          </p:cNvSpPr>
          <p:nvPr>
            <p:ph type="title"/>
          </p:nvPr>
        </p:nvSpPr>
        <p:spPr>
          <a:xfrm>
            <a:off x="181382" y="320983"/>
            <a:ext cx="3592953" cy="705577"/>
          </a:xfrm>
        </p:spPr>
        <p:txBody>
          <a:bodyPr/>
          <a:lstStyle/>
          <a:p>
            <a:pPr algn="ctr"/>
            <a:r>
              <a:rPr lang="en-US" sz="3600" b="1" dirty="0"/>
              <a:t>Children Under Law of Moses</a:t>
            </a:r>
          </a:p>
        </p:txBody>
      </p:sp>
      <p:sp>
        <p:nvSpPr>
          <p:cNvPr id="3" name="Content Placeholder 2">
            <a:extLst>
              <a:ext uri="{FF2B5EF4-FFF2-40B4-BE49-F238E27FC236}">
                <a16:creationId xmlns:a16="http://schemas.microsoft.com/office/drawing/2014/main" xmlns="" id="{D1F18EA2-C30E-443C-A434-126EC602E276}"/>
              </a:ext>
            </a:extLst>
          </p:cNvPr>
          <p:cNvSpPr>
            <a:spLocks noGrp="1"/>
          </p:cNvSpPr>
          <p:nvPr>
            <p:ph sz="half" idx="1"/>
          </p:nvPr>
        </p:nvSpPr>
        <p:spPr>
          <a:xfrm>
            <a:off x="206651" y="1483763"/>
            <a:ext cx="3962628" cy="4018547"/>
          </a:xfrm>
        </p:spPr>
        <p:txBody>
          <a:bodyPr>
            <a:normAutofit/>
          </a:bodyPr>
          <a:lstStyle/>
          <a:p>
            <a:r>
              <a:rPr lang="en-US" sz="3200" dirty="0"/>
              <a:t> </a:t>
            </a:r>
            <a:r>
              <a:rPr lang="en-US" sz="2800" dirty="0"/>
              <a:t>“613 laws” </a:t>
            </a:r>
          </a:p>
          <a:p>
            <a:r>
              <a:rPr lang="en-US" sz="2800" dirty="0"/>
              <a:t> Enforced by govt.</a:t>
            </a:r>
          </a:p>
          <a:p>
            <a:r>
              <a:rPr lang="en-US" sz="2800" dirty="0"/>
              <a:t>Had only “shadows of the true”             			(Hebrews 9:23-24) </a:t>
            </a:r>
          </a:p>
          <a:p>
            <a:r>
              <a:rPr lang="en-US" sz="2800" dirty="0"/>
              <a:t> Were punished for violations (Heb.2:2)</a:t>
            </a:r>
          </a:p>
        </p:txBody>
      </p:sp>
      <p:sp>
        <p:nvSpPr>
          <p:cNvPr id="4" name="Content Placeholder 3">
            <a:extLst>
              <a:ext uri="{FF2B5EF4-FFF2-40B4-BE49-F238E27FC236}">
                <a16:creationId xmlns:a16="http://schemas.microsoft.com/office/drawing/2014/main" xmlns="" id="{91796351-A900-4777-90B0-8A06B97A81AA}"/>
              </a:ext>
            </a:extLst>
          </p:cNvPr>
          <p:cNvSpPr>
            <a:spLocks noGrp="1"/>
          </p:cNvSpPr>
          <p:nvPr>
            <p:ph sz="half" idx="2"/>
          </p:nvPr>
        </p:nvSpPr>
        <p:spPr>
          <a:xfrm>
            <a:off x="5101389" y="1513121"/>
            <a:ext cx="3960089" cy="3500204"/>
          </a:xfrm>
        </p:spPr>
        <p:txBody>
          <a:bodyPr>
            <a:normAutofit/>
          </a:bodyPr>
          <a:lstStyle/>
          <a:p>
            <a:r>
              <a:rPr lang="en-US" sz="3000" dirty="0"/>
              <a:t> </a:t>
            </a:r>
            <a:r>
              <a:rPr lang="en-US" sz="2800" dirty="0"/>
              <a:t>Fewer Rules</a:t>
            </a:r>
          </a:p>
          <a:p>
            <a:r>
              <a:rPr lang="en-US" sz="2800" dirty="0"/>
              <a:t> No enforcer</a:t>
            </a:r>
          </a:p>
          <a:p>
            <a:r>
              <a:rPr lang="en-US" sz="2800" dirty="0"/>
              <a:t> Possess all the promises (Heb. 11:39-40)</a:t>
            </a:r>
          </a:p>
          <a:p>
            <a:r>
              <a:rPr lang="en-US" sz="2800" dirty="0"/>
              <a:t> Forgiven (Rom. 8:1)</a:t>
            </a:r>
          </a:p>
        </p:txBody>
      </p:sp>
      <p:sp>
        <p:nvSpPr>
          <p:cNvPr id="5" name="TextBox 4">
            <a:extLst>
              <a:ext uri="{FF2B5EF4-FFF2-40B4-BE49-F238E27FC236}">
                <a16:creationId xmlns:a16="http://schemas.microsoft.com/office/drawing/2014/main" xmlns="" id="{04E2C365-7EF1-40DA-90BB-E725F0A28D76}"/>
              </a:ext>
            </a:extLst>
          </p:cNvPr>
          <p:cNvSpPr txBox="1"/>
          <p:nvPr/>
        </p:nvSpPr>
        <p:spPr>
          <a:xfrm>
            <a:off x="66514" y="4918930"/>
            <a:ext cx="4199021" cy="523220"/>
          </a:xfrm>
          <a:prstGeom prst="rect">
            <a:avLst/>
          </a:prstGeom>
          <a:noFill/>
        </p:spPr>
        <p:txBody>
          <a:bodyPr wrap="square" rtlCol="0">
            <a:spAutoFit/>
          </a:bodyPr>
          <a:lstStyle/>
          <a:p>
            <a:pPr defTabSz="457200"/>
            <a:r>
              <a:rPr lang="en-US" sz="2800" b="1" dirty="0">
                <a:solidFill>
                  <a:srgbClr val="FFFF00"/>
                </a:solidFill>
              </a:rPr>
              <a:t>No more than Slaves!</a:t>
            </a:r>
          </a:p>
        </p:txBody>
      </p:sp>
      <p:sp>
        <p:nvSpPr>
          <p:cNvPr id="6" name="Title 1">
            <a:extLst>
              <a:ext uri="{FF2B5EF4-FFF2-40B4-BE49-F238E27FC236}">
                <a16:creationId xmlns:a16="http://schemas.microsoft.com/office/drawing/2014/main" xmlns="" id="{B6B1B1C4-1D68-42AA-BFA7-960386C0DE9F}"/>
              </a:ext>
            </a:extLst>
          </p:cNvPr>
          <p:cNvSpPr txBox="1">
            <a:spLocks/>
          </p:cNvSpPr>
          <p:nvPr/>
        </p:nvSpPr>
        <p:spPr>
          <a:xfrm>
            <a:off x="5201950" y="302431"/>
            <a:ext cx="4100160" cy="705577"/>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EBEBEB"/>
                </a:solidFill>
              </a:rPr>
              <a:t>Christians               are Mature Sons</a:t>
            </a: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endParaRPr lang="en-US" sz="3600" b="1" dirty="0">
              <a:solidFill>
                <a:srgbClr val="EBEBEB"/>
              </a:solidFill>
            </a:endParaRPr>
          </a:p>
          <a:p>
            <a:pPr algn="ctr"/>
            <a:r>
              <a:rPr lang="en-US" sz="3600" b="1" dirty="0">
                <a:solidFill>
                  <a:srgbClr val="EBEBEB"/>
                </a:solidFill>
              </a:rPr>
              <a:t>re               Mature Sons</a:t>
            </a:r>
          </a:p>
        </p:txBody>
      </p:sp>
      <p:sp>
        <p:nvSpPr>
          <p:cNvPr id="7" name="TextBox 6">
            <a:extLst>
              <a:ext uri="{FF2B5EF4-FFF2-40B4-BE49-F238E27FC236}">
                <a16:creationId xmlns:a16="http://schemas.microsoft.com/office/drawing/2014/main" xmlns="" id="{AA4C38F7-DD32-4C75-8C58-AAD47BE2FE52}"/>
              </a:ext>
            </a:extLst>
          </p:cNvPr>
          <p:cNvSpPr txBox="1"/>
          <p:nvPr/>
        </p:nvSpPr>
        <p:spPr>
          <a:xfrm>
            <a:off x="4862458" y="4441755"/>
            <a:ext cx="4199021" cy="523220"/>
          </a:xfrm>
          <a:prstGeom prst="rect">
            <a:avLst/>
          </a:prstGeom>
          <a:noFill/>
        </p:spPr>
        <p:txBody>
          <a:bodyPr wrap="square" rtlCol="0">
            <a:spAutoFit/>
          </a:bodyPr>
          <a:lstStyle/>
          <a:p>
            <a:pPr algn="ctr" defTabSz="457200"/>
            <a:r>
              <a:rPr lang="en-US" sz="2800" b="1" dirty="0">
                <a:solidFill>
                  <a:srgbClr val="FFFF00"/>
                </a:solidFill>
              </a:rPr>
              <a:t>Free</a:t>
            </a:r>
          </a:p>
        </p:txBody>
      </p:sp>
      <p:sp>
        <p:nvSpPr>
          <p:cNvPr id="9" name="TextBox 8">
            <a:extLst>
              <a:ext uri="{FF2B5EF4-FFF2-40B4-BE49-F238E27FC236}">
                <a16:creationId xmlns:a16="http://schemas.microsoft.com/office/drawing/2014/main" xmlns="" id="{EE7BCB50-0384-41EA-9ED4-9AB2712EEA1B}"/>
              </a:ext>
            </a:extLst>
          </p:cNvPr>
          <p:cNvSpPr txBox="1"/>
          <p:nvPr/>
        </p:nvSpPr>
        <p:spPr>
          <a:xfrm>
            <a:off x="4997812" y="4898740"/>
            <a:ext cx="4199021" cy="523220"/>
          </a:xfrm>
          <a:prstGeom prst="rect">
            <a:avLst/>
          </a:prstGeom>
          <a:noFill/>
        </p:spPr>
        <p:txBody>
          <a:bodyPr wrap="square" rtlCol="0">
            <a:spAutoFit/>
          </a:bodyPr>
          <a:lstStyle/>
          <a:p>
            <a:pPr algn="ctr" defTabSz="457200"/>
            <a:r>
              <a:rPr lang="en-US" sz="2800" b="1" dirty="0">
                <a:solidFill>
                  <a:srgbClr val="FFFF00"/>
                </a:solidFill>
              </a:rPr>
              <a:t>If We Act Responsibly</a:t>
            </a:r>
          </a:p>
        </p:txBody>
      </p:sp>
      <p:sp>
        <p:nvSpPr>
          <p:cNvPr id="8" name="TextBox 7">
            <a:extLst>
              <a:ext uri="{FF2B5EF4-FFF2-40B4-BE49-F238E27FC236}">
                <a16:creationId xmlns:a16="http://schemas.microsoft.com/office/drawing/2014/main" xmlns="" id="{5231AFB0-F3AF-4178-B1ED-627805E355C7}"/>
              </a:ext>
            </a:extLst>
          </p:cNvPr>
          <p:cNvSpPr txBox="1"/>
          <p:nvPr/>
        </p:nvSpPr>
        <p:spPr>
          <a:xfrm>
            <a:off x="4169691" y="102900"/>
            <a:ext cx="731866" cy="5509200"/>
          </a:xfrm>
          <a:prstGeom prst="rect">
            <a:avLst/>
          </a:prstGeom>
          <a:noFill/>
          <a:ln w="38100">
            <a:solidFill>
              <a:srgbClr val="FFFF00"/>
            </a:solidFill>
          </a:ln>
        </p:spPr>
        <p:txBody>
          <a:bodyPr wrap="square" rtlCol="0">
            <a:spAutoFit/>
          </a:bodyPr>
          <a:lstStyle/>
          <a:p>
            <a:pPr algn="ctr" defTabSz="457200"/>
            <a:endParaRPr lang="en-US" sz="3200" b="1" dirty="0">
              <a:solidFill>
                <a:prstClr val="white"/>
              </a:solidFill>
            </a:endParaRPr>
          </a:p>
          <a:p>
            <a:pPr algn="ctr" defTabSz="457200"/>
            <a:r>
              <a:rPr lang="en-US" sz="3200" b="1" dirty="0">
                <a:solidFill>
                  <a:prstClr val="white"/>
                </a:solidFill>
                <a:effectLst>
                  <a:outerShdw blurRad="38100" dist="38100" dir="2700000" algn="tl">
                    <a:srgbClr val="000000">
                      <a:alpha val="43137"/>
                    </a:srgbClr>
                  </a:outerShdw>
                </a:effectLst>
              </a:rPr>
              <a:t>I</a:t>
            </a:r>
          </a:p>
          <a:p>
            <a:pPr algn="ctr" defTabSz="457200"/>
            <a:r>
              <a:rPr lang="en-US" sz="3200" b="1" dirty="0">
                <a:solidFill>
                  <a:prstClr val="white"/>
                </a:solidFill>
                <a:effectLst>
                  <a:outerShdw blurRad="38100" dist="38100" dir="2700000" algn="tl">
                    <a:srgbClr val="000000">
                      <a:alpha val="43137"/>
                    </a:srgbClr>
                  </a:outerShdw>
                </a:effectLst>
              </a:rPr>
              <a:t>N</a:t>
            </a:r>
          </a:p>
          <a:p>
            <a:pPr algn="ctr" defTabSz="457200"/>
            <a:endParaRPr lang="en-US" sz="3200" b="1" dirty="0">
              <a:solidFill>
                <a:prstClr val="white"/>
              </a:solidFill>
              <a:effectLst>
                <a:outerShdw blurRad="38100" dist="38100" dir="2700000" algn="tl">
                  <a:srgbClr val="000000">
                    <a:alpha val="43137"/>
                  </a:srgbClr>
                </a:outerShdw>
              </a:effectLst>
            </a:endParaRPr>
          </a:p>
          <a:p>
            <a:pPr algn="ctr" defTabSz="457200"/>
            <a:r>
              <a:rPr lang="en-US" sz="3200" b="1" dirty="0">
                <a:solidFill>
                  <a:prstClr val="white"/>
                </a:solidFill>
                <a:effectLst>
                  <a:outerShdw blurRad="38100" dist="38100" dir="2700000" algn="tl">
                    <a:srgbClr val="000000">
                      <a:alpha val="43137"/>
                    </a:srgbClr>
                  </a:outerShdw>
                </a:effectLst>
              </a:rPr>
              <a:t>C</a:t>
            </a:r>
          </a:p>
          <a:p>
            <a:pPr algn="ctr" defTabSz="457200"/>
            <a:r>
              <a:rPr lang="en-US" sz="3200" b="1" dirty="0">
                <a:solidFill>
                  <a:prstClr val="white"/>
                </a:solidFill>
                <a:effectLst>
                  <a:outerShdw blurRad="38100" dist="38100" dir="2700000" algn="tl">
                    <a:srgbClr val="000000">
                      <a:alpha val="43137"/>
                    </a:srgbClr>
                  </a:outerShdw>
                </a:effectLst>
              </a:rPr>
              <a:t>H</a:t>
            </a:r>
          </a:p>
          <a:p>
            <a:pPr algn="ctr" defTabSz="457200"/>
            <a:r>
              <a:rPr lang="en-US" sz="3200" b="1" dirty="0">
                <a:solidFill>
                  <a:prstClr val="white"/>
                </a:solidFill>
                <a:effectLst>
                  <a:outerShdw blurRad="38100" dist="38100" dir="2700000" algn="tl">
                    <a:srgbClr val="000000">
                      <a:alpha val="43137"/>
                    </a:srgbClr>
                  </a:outerShdw>
                </a:effectLst>
              </a:rPr>
              <a:t>R</a:t>
            </a:r>
          </a:p>
          <a:p>
            <a:pPr algn="ctr" defTabSz="457200"/>
            <a:r>
              <a:rPr lang="en-US" sz="3200" b="1" dirty="0">
                <a:solidFill>
                  <a:prstClr val="white"/>
                </a:solidFill>
                <a:effectLst>
                  <a:outerShdw blurRad="38100" dist="38100" dir="2700000" algn="tl">
                    <a:srgbClr val="000000">
                      <a:alpha val="43137"/>
                    </a:srgbClr>
                  </a:outerShdw>
                </a:effectLst>
              </a:rPr>
              <a:t>I</a:t>
            </a:r>
          </a:p>
          <a:p>
            <a:pPr algn="ctr" defTabSz="457200"/>
            <a:r>
              <a:rPr lang="en-US" sz="3200" b="1" dirty="0">
                <a:solidFill>
                  <a:prstClr val="white"/>
                </a:solidFill>
                <a:effectLst>
                  <a:outerShdw blurRad="38100" dist="38100" dir="2700000" algn="tl">
                    <a:srgbClr val="000000">
                      <a:alpha val="43137"/>
                    </a:srgbClr>
                  </a:outerShdw>
                </a:effectLst>
              </a:rPr>
              <a:t>S</a:t>
            </a:r>
          </a:p>
          <a:p>
            <a:pPr algn="ctr" defTabSz="457200"/>
            <a:r>
              <a:rPr lang="en-US" sz="3200" b="1" dirty="0">
                <a:solidFill>
                  <a:prstClr val="white"/>
                </a:solidFill>
                <a:effectLst>
                  <a:outerShdw blurRad="38100" dist="38100" dir="2700000" algn="tl">
                    <a:srgbClr val="000000">
                      <a:alpha val="43137"/>
                    </a:srgbClr>
                  </a:outerShdw>
                </a:effectLst>
              </a:rPr>
              <a:t>T</a:t>
            </a:r>
          </a:p>
          <a:p>
            <a:pPr algn="ctr" defTabSz="457200"/>
            <a:endParaRPr lang="en-US" sz="3200" b="1" dirty="0">
              <a:solidFill>
                <a:prstClr val="white"/>
              </a:solidFill>
            </a:endParaRPr>
          </a:p>
        </p:txBody>
      </p:sp>
    </p:spTree>
    <p:extLst>
      <p:ext uri="{BB962C8B-B14F-4D97-AF65-F5344CB8AC3E}">
        <p14:creationId xmlns:p14="http://schemas.microsoft.com/office/powerpoint/2010/main" xmlns="" val="36912728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206500"/>
            <a:ext cx="7192696" cy="2774651"/>
          </a:xfrm>
        </p:spPr>
        <p:txBody>
          <a:bodyPr/>
          <a:lstStyle/>
          <a:p>
            <a:r>
              <a:rPr lang="en-CA" dirty="0" smtClean="0"/>
              <a:t>From Tutor to Savior</a:t>
            </a:r>
            <a:endParaRPr lang="en-CA" dirty="0"/>
          </a:p>
        </p:txBody>
      </p:sp>
      <p:sp>
        <p:nvSpPr>
          <p:cNvPr id="3" name="Subtitle 2"/>
          <p:cNvSpPr>
            <a:spLocks noGrp="1"/>
          </p:cNvSpPr>
          <p:nvPr>
            <p:ph type="subTitle" idx="1"/>
          </p:nvPr>
        </p:nvSpPr>
        <p:spPr/>
        <p:txBody>
          <a:bodyPr/>
          <a:lstStyle/>
          <a:p>
            <a:r>
              <a:rPr lang="en-CA" b="1" dirty="0" smtClean="0"/>
              <a:t>FREEDOM IN THE GOSPEL</a:t>
            </a:r>
            <a:endParaRPr lang="en-CA"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61581E8-84AD-46C1-9EF0-D2450491F2BF}"/>
              </a:ext>
            </a:extLst>
          </p:cNvPr>
          <p:cNvGraphicFramePr>
            <a:graphicFrameLocks/>
          </p:cNvGraphicFramePr>
          <p:nvPr>
            <p:extLst>
              <p:ext uri="{D42A27DB-BD31-4B8C-83A1-F6EECF244321}">
                <p14:modId xmlns:p14="http://schemas.microsoft.com/office/powerpoint/2010/main" xmlns="" val="784865855"/>
              </p:ext>
            </p:extLst>
          </p:nvPr>
        </p:nvGraphicFramePr>
        <p:xfrm>
          <a:off x="308920" y="1242034"/>
          <a:ext cx="8652200" cy="4207788"/>
        </p:xfrm>
        <a:graphic>
          <a:graphicData uri="http://schemas.openxmlformats.org/drawingml/2006/table">
            <a:tbl>
              <a:tblPr firstRow="1" bandRow="1">
                <a:tableStyleId>{69CF1AB2-1976-4502-BF36-3FF5EA218861}</a:tableStyleId>
              </a:tblPr>
              <a:tblGrid>
                <a:gridCol w="1239464">
                  <a:extLst>
                    <a:ext uri="{9D8B030D-6E8A-4147-A177-3AD203B41FA5}">
                      <a16:colId xmlns="" xmlns:a16="http://schemas.microsoft.com/office/drawing/2014/main" val="20000"/>
                    </a:ext>
                  </a:extLst>
                </a:gridCol>
                <a:gridCol w="2890977">
                  <a:extLst>
                    <a:ext uri="{9D8B030D-6E8A-4147-A177-3AD203B41FA5}">
                      <a16:colId xmlns="" xmlns:a16="http://schemas.microsoft.com/office/drawing/2014/main" val="20001"/>
                    </a:ext>
                  </a:extLst>
                </a:gridCol>
                <a:gridCol w="4521759">
                  <a:extLst>
                    <a:ext uri="{9D8B030D-6E8A-4147-A177-3AD203B41FA5}">
                      <a16:colId xmlns="" xmlns:a16="http://schemas.microsoft.com/office/drawing/2014/main" val="20002"/>
                    </a:ext>
                  </a:extLst>
                </a:gridCol>
              </a:tblGrid>
              <a:tr h="350649">
                <a:tc>
                  <a:txBody>
                    <a:bodyPr/>
                    <a:lstStyle/>
                    <a:p>
                      <a:pPr algn="l"/>
                      <a:r>
                        <a:rPr lang="en-US" sz="1400" b="0" dirty="0"/>
                        <a:t>September</a:t>
                      </a:r>
                    </a:p>
                  </a:txBody>
                  <a:tcPr marL="68580" marR="68580" marT="34290" marB="34290" anchor="ctr">
                    <a:solidFill>
                      <a:schemeClr val="accent4">
                        <a:lumMod val="60000"/>
                        <a:lumOff val="40000"/>
                      </a:schemeClr>
                    </a:solidFill>
                  </a:tcPr>
                </a:tc>
                <a:tc>
                  <a:txBody>
                    <a:bodyPr/>
                    <a:lstStyle/>
                    <a:p>
                      <a:pPr algn="l"/>
                      <a:r>
                        <a:rPr lang="en-US" sz="1400" b="0" dirty="0" smtClean="0"/>
                        <a:t>Overview</a:t>
                      </a:r>
                      <a:endParaRPr lang="en-US" sz="1400" b="0" dirty="0"/>
                    </a:p>
                  </a:txBody>
                  <a:tcPr marL="68580" marR="68580" marT="34290" marB="34290" anchor="ctr">
                    <a:solidFill>
                      <a:schemeClr val="accent4">
                        <a:lumMod val="60000"/>
                        <a:lumOff val="40000"/>
                      </a:schemeClr>
                    </a:solidFill>
                  </a:tcPr>
                </a:tc>
                <a:tc>
                  <a:txBody>
                    <a:bodyPr/>
                    <a:lstStyle/>
                    <a:p>
                      <a:pPr algn="l"/>
                      <a:r>
                        <a:rPr lang="en-US" sz="1400" b="0" dirty="0" smtClean="0"/>
                        <a:t>Our Highest Freedom</a:t>
                      </a:r>
                      <a:r>
                        <a:rPr lang="en-US" sz="1400" b="0" baseline="0" dirty="0" smtClean="0"/>
                        <a:t> </a:t>
                      </a:r>
                      <a:r>
                        <a:rPr lang="en-US" sz="1400" b="0" dirty="0" smtClean="0"/>
                        <a:t>Is Found</a:t>
                      </a:r>
                      <a:r>
                        <a:rPr lang="en-US" sz="1400" b="0" baseline="0" dirty="0" smtClean="0"/>
                        <a:t> In Jesus Christ</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0"/>
                  </a:ext>
                </a:extLst>
              </a:tr>
              <a:tr h="350649">
                <a:tc>
                  <a:txBody>
                    <a:bodyPr/>
                    <a:lstStyle/>
                    <a:p>
                      <a:pPr algn="l"/>
                      <a:r>
                        <a:rPr lang="en-US" sz="1400" b="0" dirty="0"/>
                        <a:t>October</a:t>
                      </a:r>
                    </a:p>
                  </a:txBody>
                  <a:tcPr marL="68580" marR="68580" marT="34290" marB="34290" anchor="ctr"/>
                </a:tc>
                <a:tc>
                  <a:txBody>
                    <a:bodyPr/>
                    <a:lstStyle/>
                    <a:p>
                      <a:pPr algn="l"/>
                      <a:r>
                        <a:rPr lang="en-US" sz="1400" b="1" baseline="0" dirty="0" smtClean="0"/>
                        <a:t>Appreciating Our Freedom</a:t>
                      </a:r>
                      <a:endParaRPr lang="en-US" sz="1400" b="1" dirty="0"/>
                    </a:p>
                  </a:txBody>
                  <a:tcPr marL="68580" marR="68580" marT="34290" marB="34290" anchor="ctr"/>
                </a:tc>
                <a:tc>
                  <a:txBody>
                    <a:bodyPr/>
                    <a:lstStyle/>
                    <a:p>
                      <a:pPr algn="l"/>
                      <a:r>
                        <a:rPr lang="en-US" sz="1400" b="0" dirty="0" smtClean="0"/>
                        <a:t>From Slaves to Sons: Freedom In The Family of God</a:t>
                      </a:r>
                      <a:endParaRPr lang="en-US" sz="1400" b="0" dirty="0"/>
                    </a:p>
                  </a:txBody>
                  <a:tcPr marL="68580" marR="68580" marT="34290" marB="34290" anchor="ctr"/>
                </a:tc>
                <a:extLst>
                  <a:ext uri="{0D108BD9-81ED-4DB2-BD59-A6C34878D82A}">
                    <a16:rowId xmlns="" xmlns:a16="http://schemas.microsoft.com/office/drawing/2014/main" val="10001"/>
                  </a:ext>
                </a:extLst>
              </a:tr>
              <a:tr h="350649">
                <a:tc>
                  <a:txBody>
                    <a:bodyPr/>
                    <a:lstStyle/>
                    <a:p>
                      <a:pPr algn="l"/>
                      <a:r>
                        <a:rPr lang="en-US" sz="1400" b="1" dirty="0"/>
                        <a:t>November</a:t>
                      </a:r>
                    </a:p>
                  </a:txBody>
                  <a:tcPr marL="68580" marR="68580" marT="34290" marB="34290" anchor="ctr"/>
                </a:tc>
                <a:tc>
                  <a:txBody>
                    <a:bodyPr/>
                    <a:lstStyle/>
                    <a:p>
                      <a:pPr algn="l"/>
                      <a:endParaRPr lang="en-US" sz="1400" b="0" dirty="0"/>
                    </a:p>
                  </a:txBody>
                  <a:tcPr marL="68580" marR="68580" marT="34290" marB="34290" anchor="ctr"/>
                </a:tc>
                <a:tc>
                  <a:txBody>
                    <a:bodyPr/>
                    <a:lstStyle/>
                    <a:p>
                      <a:pPr algn="l"/>
                      <a:r>
                        <a:rPr lang="en-US" sz="1400" b="1" dirty="0" smtClean="0"/>
                        <a:t>From Tutor to</a:t>
                      </a:r>
                      <a:r>
                        <a:rPr lang="en-US" sz="1400" b="1" baseline="0" dirty="0" smtClean="0"/>
                        <a:t> Savior: Freedom In The Gospel</a:t>
                      </a:r>
                      <a:endParaRPr lang="en-US" sz="1400" b="1" dirty="0"/>
                    </a:p>
                  </a:txBody>
                  <a:tcPr marL="68580" marR="68580" marT="34290" marB="34290" anchor="ctr"/>
                </a:tc>
                <a:extLst>
                  <a:ext uri="{0D108BD9-81ED-4DB2-BD59-A6C34878D82A}">
                    <a16:rowId xmlns="" xmlns:a16="http://schemas.microsoft.com/office/drawing/2014/main" val="10002"/>
                  </a:ext>
                </a:extLst>
              </a:tr>
              <a:tr h="350649">
                <a:tc>
                  <a:txBody>
                    <a:bodyPr/>
                    <a:lstStyle/>
                    <a:p>
                      <a:pPr algn="l"/>
                      <a:r>
                        <a:rPr lang="en-US" sz="1400" b="0" dirty="0"/>
                        <a:t>December</a:t>
                      </a:r>
                    </a:p>
                  </a:txBody>
                  <a:tcPr marL="68580" marR="68580" marT="34290" marB="34290" anchor="ctr"/>
                </a:tc>
                <a:tc>
                  <a:txBody>
                    <a:bodyPr/>
                    <a:lstStyle/>
                    <a:p>
                      <a:pPr algn="l"/>
                      <a:endParaRPr lang="en-US" sz="1400" b="0" dirty="0"/>
                    </a:p>
                  </a:txBody>
                  <a:tcPr marL="68580" marR="68580" marT="34290" marB="34290" anchor="ctr"/>
                </a:tc>
                <a:tc>
                  <a:txBody>
                    <a:bodyPr/>
                    <a:lstStyle/>
                    <a:p>
                      <a:pPr algn="l"/>
                      <a:r>
                        <a:rPr lang="en-US" sz="1400" b="0" dirty="0" smtClean="0"/>
                        <a:t>From Fear to Hope: Freedom</a:t>
                      </a:r>
                      <a:r>
                        <a:rPr lang="en-US" sz="1400" b="0" baseline="0" dirty="0" smtClean="0"/>
                        <a:t> In Steadfast Faith</a:t>
                      </a:r>
                      <a:endParaRPr lang="en-US" sz="1400" b="0" dirty="0"/>
                    </a:p>
                  </a:txBody>
                  <a:tcPr marL="68580" marR="68580" marT="34290" marB="34290" anchor="ctr"/>
                </a:tc>
                <a:extLst>
                  <a:ext uri="{0D108BD9-81ED-4DB2-BD59-A6C34878D82A}">
                    <a16:rowId xmlns="" xmlns:a16="http://schemas.microsoft.com/office/drawing/2014/main" val="10003"/>
                  </a:ext>
                </a:extLst>
              </a:tr>
              <a:tr h="350649">
                <a:tc>
                  <a:txBody>
                    <a:bodyPr/>
                    <a:lstStyle/>
                    <a:p>
                      <a:pPr algn="l"/>
                      <a:r>
                        <a:rPr lang="en-US" sz="1400" b="0" dirty="0"/>
                        <a:t>January</a:t>
                      </a:r>
                    </a:p>
                  </a:txBody>
                  <a:tcPr marL="68580" marR="68580" marT="34290" marB="34290" anchor="ctr"/>
                </a:tc>
                <a:tc>
                  <a:txBody>
                    <a:bodyPr/>
                    <a:lstStyle/>
                    <a:p>
                      <a:pPr algn="l"/>
                      <a:endParaRPr lang="en-US" sz="1400" b="0" dirty="0"/>
                    </a:p>
                  </a:txBody>
                  <a:tcPr marL="68580" marR="68580" marT="34290" marB="34290" anchor="ctr"/>
                </a:tc>
                <a:tc>
                  <a:txBody>
                    <a:bodyPr/>
                    <a:lstStyle/>
                    <a:p>
                      <a:pPr algn="l"/>
                      <a:r>
                        <a:rPr lang="en-US" sz="1400" b="0" dirty="0" smtClean="0"/>
                        <a:t>From Flesh to Spirit:</a:t>
                      </a:r>
                      <a:r>
                        <a:rPr lang="en-US" sz="1400" b="0" baseline="0" dirty="0" smtClean="0"/>
                        <a:t> </a:t>
                      </a:r>
                      <a:r>
                        <a:rPr lang="en-US" sz="1400" b="0" dirty="0" smtClean="0"/>
                        <a:t>Freedom In The Holy Spirit</a:t>
                      </a:r>
                      <a:endParaRPr lang="en-US" sz="1400" b="0" dirty="0"/>
                    </a:p>
                  </a:txBody>
                  <a:tcPr marL="68580" marR="68580" marT="34290" marB="34290" anchor="ctr"/>
                </a:tc>
                <a:extLst>
                  <a:ext uri="{0D108BD9-81ED-4DB2-BD59-A6C34878D82A}">
                    <a16:rowId xmlns="" xmlns:a16="http://schemas.microsoft.com/office/drawing/2014/main" val="10004"/>
                  </a:ext>
                </a:extLst>
              </a:tr>
              <a:tr h="350649">
                <a:tc>
                  <a:txBody>
                    <a:bodyPr/>
                    <a:lstStyle/>
                    <a:p>
                      <a:pPr algn="l"/>
                      <a:r>
                        <a:rPr lang="en-US" sz="1400" b="0" dirty="0"/>
                        <a:t>February</a:t>
                      </a:r>
                    </a:p>
                  </a:txBody>
                  <a:tcPr marL="68580" marR="68580" marT="34290" marB="34290" anchor="ctr">
                    <a:solidFill>
                      <a:schemeClr val="accent4">
                        <a:lumMod val="60000"/>
                        <a:lumOff val="40000"/>
                      </a:schemeClr>
                    </a:solidFill>
                  </a:tcPr>
                </a:tc>
                <a:tc>
                  <a:txBody>
                    <a:bodyPr/>
                    <a:lstStyle/>
                    <a:p>
                      <a:pPr algn="l"/>
                      <a:r>
                        <a:rPr lang="en-US" sz="1400" b="0" dirty="0" smtClean="0"/>
                        <a:t>Living</a:t>
                      </a:r>
                      <a:r>
                        <a:rPr lang="en-US" sz="1400" b="0" baseline="0" dirty="0" smtClean="0"/>
                        <a:t> Free In Christ</a:t>
                      </a:r>
                      <a:endParaRPr lang="en-US" sz="1400" b="0" dirty="0"/>
                    </a:p>
                  </a:txBody>
                  <a:tcPr marL="68580" marR="68580" marT="34290" marB="34290" anchor="ctr">
                    <a:solidFill>
                      <a:schemeClr val="accent4">
                        <a:lumMod val="60000"/>
                        <a:lumOff val="40000"/>
                      </a:schemeClr>
                    </a:solidFill>
                  </a:tcPr>
                </a:tc>
                <a:tc>
                  <a:txBody>
                    <a:bodyPr/>
                    <a:lstStyle/>
                    <a:p>
                      <a:pPr algn="l"/>
                      <a:r>
                        <a:rPr lang="en-US" sz="1400" b="0" dirty="0" smtClean="0"/>
                        <a:t>Free Christians Overcome Satan’s Attack</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5"/>
                  </a:ext>
                </a:extLst>
              </a:tr>
              <a:tr h="350649">
                <a:tc>
                  <a:txBody>
                    <a:bodyPr/>
                    <a:lstStyle/>
                    <a:p>
                      <a:pPr algn="l"/>
                      <a:r>
                        <a:rPr lang="en-US" sz="1400" b="0" dirty="0"/>
                        <a:t>March</a:t>
                      </a:r>
                    </a:p>
                  </a:txBody>
                  <a:tcPr marL="68580" marR="68580" marT="34290" marB="34290" anchor="ctr">
                    <a:solidFill>
                      <a:schemeClr val="accent4">
                        <a:lumMod val="60000"/>
                        <a:lumOff val="40000"/>
                      </a:schemeClr>
                    </a:solidFill>
                  </a:tcPr>
                </a:tc>
                <a:tc>
                  <a:txBody>
                    <a:bodyPr/>
                    <a:lstStyle/>
                    <a:p>
                      <a:pPr algn="l"/>
                      <a:endParaRPr lang="en-US" sz="1400" b="0" dirty="0"/>
                    </a:p>
                  </a:txBody>
                  <a:tcPr marL="68580" marR="68580" marT="34290" marB="34290" anchor="ctr">
                    <a:solidFill>
                      <a:schemeClr val="accent4">
                        <a:lumMod val="60000"/>
                        <a:lumOff val="40000"/>
                      </a:schemeClr>
                    </a:solidFill>
                  </a:tcPr>
                </a:tc>
                <a:tc>
                  <a:txBody>
                    <a:bodyPr/>
                    <a:lstStyle/>
                    <a:p>
                      <a:pPr algn="l"/>
                      <a:r>
                        <a:rPr lang="en-US" sz="1400" b="0" dirty="0" smtClean="0"/>
                        <a:t>Free Christians Are</a:t>
                      </a:r>
                      <a:r>
                        <a:rPr lang="en-US" sz="1400" b="0" baseline="0" dirty="0" smtClean="0"/>
                        <a:t> Propelled By Love</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6"/>
                  </a:ext>
                </a:extLst>
              </a:tr>
              <a:tr h="350649">
                <a:tc>
                  <a:txBody>
                    <a:bodyPr/>
                    <a:lstStyle/>
                    <a:p>
                      <a:pPr algn="l"/>
                      <a:r>
                        <a:rPr lang="en-US" sz="1400" b="0" dirty="0"/>
                        <a:t>April</a:t>
                      </a:r>
                    </a:p>
                  </a:txBody>
                  <a:tcPr marL="68580" marR="68580" marT="34290" marB="34290" anchor="ctr">
                    <a:solidFill>
                      <a:schemeClr val="accent4">
                        <a:lumMod val="60000"/>
                        <a:lumOff val="40000"/>
                      </a:schemeClr>
                    </a:solidFill>
                  </a:tcPr>
                </a:tc>
                <a:tc>
                  <a:txBody>
                    <a:bodyPr/>
                    <a:lstStyle/>
                    <a:p>
                      <a:pPr algn="l"/>
                      <a:endParaRPr lang="en-US" sz="1400" b="0"/>
                    </a:p>
                  </a:txBody>
                  <a:tcPr marL="68580" marR="68580" marT="34290" marB="34290" anchor="ctr">
                    <a:solidFill>
                      <a:schemeClr val="accent4">
                        <a:lumMod val="60000"/>
                        <a:lumOff val="40000"/>
                      </a:schemeClr>
                    </a:solidFill>
                  </a:tcPr>
                </a:tc>
                <a:tc>
                  <a:txBody>
                    <a:bodyPr/>
                    <a:lstStyle/>
                    <a:p>
                      <a:pPr algn="l"/>
                      <a:r>
                        <a:rPr lang="en-US" sz="1400" b="0" dirty="0" smtClean="0"/>
                        <a:t>Free Christians Are Devoted To Building Up</a:t>
                      </a:r>
                      <a:r>
                        <a:rPr lang="en-US" sz="1400" b="0" baseline="0" dirty="0" smtClean="0"/>
                        <a:t> Others</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7"/>
                  </a:ext>
                </a:extLst>
              </a:tr>
              <a:tr h="350649">
                <a:tc>
                  <a:txBody>
                    <a:bodyPr/>
                    <a:lstStyle/>
                    <a:p>
                      <a:pPr algn="l"/>
                      <a:r>
                        <a:rPr lang="en-US" sz="1400" b="0" dirty="0" smtClean="0"/>
                        <a:t>May</a:t>
                      </a:r>
                      <a:endParaRPr lang="en-US" sz="1400" b="0" dirty="0"/>
                    </a:p>
                  </a:txBody>
                  <a:tcPr marL="68580" marR="68580" marT="34290" marB="34290" anchor="ctr">
                    <a:solidFill>
                      <a:schemeClr val="accent4">
                        <a:lumMod val="60000"/>
                        <a:lumOff val="40000"/>
                      </a:schemeClr>
                    </a:solidFill>
                  </a:tcPr>
                </a:tc>
                <a:tc>
                  <a:txBody>
                    <a:bodyPr/>
                    <a:lstStyle/>
                    <a:p>
                      <a:pPr algn="l"/>
                      <a:endParaRPr lang="en-US" sz="1400" b="0"/>
                    </a:p>
                  </a:txBody>
                  <a:tcPr marL="68580" marR="68580" marT="34290" marB="34290" anchor="ctr">
                    <a:solidFill>
                      <a:schemeClr val="accent4">
                        <a:lumMod val="60000"/>
                        <a:lumOff val="40000"/>
                      </a:schemeClr>
                    </a:solidFill>
                  </a:tcPr>
                </a:tc>
                <a:tc>
                  <a:txBody>
                    <a:bodyPr/>
                    <a:lstStyle/>
                    <a:p>
                      <a:pPr algn="l"/>
                      <a:r>
                        <a:rPr lang="en-US" sz="1400" b="0" dirty="0" smtClean="0"/>
                        <a:t>Free Christians Bear One Another’s Burdens,</a:t>
                      </a:r>
                      <a:r>
                        <a:rPr lang="en-US" sz="1400" b="0" baseline="0" dirty="0" smtClean="0"/>
                        <a:t> Part 1 </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8"/>
                  </a:ext>
                </a:extLst>
              </a:tr>
              <a:tr h="350649">
                <a:tc>
                  <a:txBody>
                    <a:bodyPr/>
                    <a:lstStyle/>
                    <a:p>
                      <a:pPr algn="l"/>
                      <a:r>
                        <a:rPr lang="en-US" sz="1400" b="0" dirty="0" smtClean="0"/>
                        <a:t>June</a:t>
                      </a:r>
                      <a:endParaRPr lang="en-US" sz="1400" b="0" dirty="0"/>
                    </a:p>
                  </a:txBody>
                  <a:tcPr marL="68580" marR="68580" marT="34290" marB="34290" anchor="ctr">
                    <a:solidFill>
                      <a:schemeClr val="accent4">
                        <a:lumMod val="60000"/>
                        <a:lumOff val="40000"/>
                      </a:schemeClr>
                    </a:solidFill>
                  </a:tcPr>
                </a:tc>
                <a:tc>
                  <a:txBody>
                    <a:bodyPr/>
                    <a:lstStyle/>
                    <a:p>
                      <a:pPr algn="l"/>
                      <a:endParaRPr lang="en-US" sz="1400" b="0" dirty="0"/>
                    </a:p>
                  </a:txBody>
                  <a:tcPr marL="68580" marR="68580" marT="34290" marB="34290" anchor="ctr">
                    <a:solidFill>
                      <a:schemeClr val="accent4">
                        <a:lumMod val="60000"/>
                        <a:lumOff val="40000"/>
                      </a:schemeClr>
                    </a:solidFill>
                  </a:tcPr>
                </a:tc>
                <a:tc>
                  <a:txBody>
                    <a:bodyPr/>
                    <a:lstStyle/>
                    <a:p>
                      <a:pPr algn="l"/>
                      <a:r>
                        <a:rPr lang="en-US" sz="1400" b="0" dirty="0" smtClean="0"/>
                        <a:t>Free Christians Bear One Another’s Burdens,</a:t>
                      </a:r>
                      <a:r>
                        <a:rPr lang="en-US" sz="1400" b="0" baseline="0" dirty="0" smtClean="0"/>
                        <a:t> Part 2</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09"/>
                  </a:ext>
                </a:extLst>
              </a:tr>
              <a:tr h="350649">
                <a:tc>
                  <a:txBody>
                    <a:bodyPr/>
                    <a:lstStyle/>
                    <a:p>
                      <a:pPr algn="l"/>
                      <a:r>
                        <a:rPr lang="en-US" sz="1400" b="0" dirty="0" smtClean="0"/>
                        <a:t>July</a:t>
                      </a:r>
                      <a:endParaRPr lang="en-US" sz="1400" b="0" dirty="0"/>
                    </a:p>
                  </a:txBody>
                  <a:tcPr marL="68580" marR="68580" marT="34290" marB="34290" anchor="ctr">
                    <a:solidFill>
                      <a:schemeClr val="accent4">
                        <a:lumMod val="60000"/>
                        <a:lumOff val="40000"/>
                      </a:schemeClr>
                    </a:solidFill>
                  </a:tcPr>
                </a:tc>
                <a:tc>
                  <a:txBody>
                    <a:bodyPr/>
                    <a:lstStyle/>
                    <a:p>
                      <a:pPr algn="l"/>
                      <a:endParaRPr lang="en-US" sz="1400" b="0"/>
                    </a:p>
                  </a:txBody>
                  <a:tcPr marL="68580" marR="68580" marT="34290" marB="34290" anchor="ctr">
                    <a:solidFill>
                      <a:schemeClr val="accent4">
                        <a:lumMod val="60000"/>
                        <a:lumOff val="40000"/>
                      </a:schemeClr>
                    </a:solidFill>
                  </a:tcPr>
                </a:tc>
                <a:tc>
                  <a:txBody>
                    <a:bodyPr/>
                    <a:lstStyle/>
                    <a:p>
                      <a:pPr algn="l"/>
                      <a:r>
                        <a:rPr lang="en-US" sz="1400" b="0" dirty="0" smtClean="0"/>
                        <a:t>Free Christians Reap &amp; Sow</a:t>
                      </a:r>
                      <a:r>
                        <a:rPr lang="en-US" sz="1400" b="0" baseline="0" dirty="0" smtClean="0"/>
                        <a:t> </a:t>
                      </a:r>
                      <a:r>
                        <a:rPr lang="en-US" sz="1400" b="0" dirty="0" smtClean="0"/>
                        <a:t>For A Great Harvest</a:t>
                      </a:r>
                      <a:endParaRPr lang="en-US" sz="1400" b="0" dirty="0"/>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10"/>
                  </a:ext>
                </a:extLst>
              </a:tr>
              <a:tr h="350649">
                <a:tc>
                  <a:txBody>
                    <a:bodyPr/>
                    <a:lstStyle/>
                    <a:p>
                      <a:pPr algn="l"/>
                      <a:r>
                        <a:rPr lang="en-US" sz="1400" b="0" dirty="0" smtClean="0"/>
                        <a:t>August</a:t>
                      </a:r>
                      <a:endParaRPr lang="en-US" sz="1400" b="0" dirty="0"/>
                    </a:p>
                  </a:txBody>
                  <a:tcPr marL="68580" marR="68580" marT="34290" marB="34290" anchor="ctr">
                    <a:solidFill>
                      <a:schemeClr val="accent4">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t>The Good News of our Freedom</a:t>
                      </a:r>
                    </a:p>
                  </a:txBody>
                  <a:tcPr marL="68580" marR="68580" marT="34290" marB="34290" anchor="ctr">
                    <a:solidFill>
                      <a:schemeClr val="accent4">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t>Free Christians Bring Others</a:t>
                      </a:r>
                      <a:r>
                        <a:rPr lang="en-US" sz="1400" b="0" baseline="0" dirty="0" smtClean="0"/>
                        <a:t> </a:t>
                      </a:r>
                      <a:r>
                        <a:rPr lang="en-US" sz="1400" b="0" dirty="0" smtClean="0"/>
                        <a:t>To True Freedom</a:t>
                      </a:r>
                    </a:p>
                  </a:txBody>
                  <a:tcPr marL="68580" marR="68580" marT="34290" marB="34290" anchor="ctr">
                    <a:solidFill>
                      <a:schemeClr val="accent4">
                        <a:lumMod val="60000"/>
                        <a:lumOff val="40000"/>
                      </a:schemeClr>
                    </a:solidFill>
                  </a:tcPr>
                </a:tc>
                <a:extLst>
                  <a:ext uri="{0D108BD9-81ED-4DB2-BD59-A6C34878D82A}">
                    <a16:rowId xmlns="" xmlns:a16="http://schemas.microsoft.com/office/drawing/2014/main" val="10011"/>
                  </a:ext>
                </a:extLst>
              </a:tr>
            </a:tbl>
          </a:graphicData>
        </a:graphic>
      </p:graphicFrame>
      <p:sp>
        <p:nvSpPr>
          <p:cNvPr id="3" name="Title 2"/>
          <p:cNvSpPr>
            <a:spLocks noGrp="1"/>
          </p:cNvSpPr>
          <p:nvPr>
            <p:ph type="title"/>
          </p:nvPr>
        </p:nvSpPr>
        <p:spPr>
          <a:xfrm>
            <a:off x="308920" y="160270"/>
            <a:ext cx="7053542" cy="1167108"/>
          </a:xfrm>
        </p:spPr>
        <p:txBody>
          <a:bodyPr/>
          <a:lstStyle/>
          <a:p>
            <a:r>
              <a:rPr lang="en-CA" dirty="0" smtClean="0"/>
              <a:t>2018-2019 Theme Lessons</a:t>
            </a:r>
            <a:br>
              <a:rPr lang="en-CA" dirty="0" smtClean="0"/>
            </a:br>
            <a:r>
              <a:rPr lang="en-CA" sz="2200" dirty="0" smtClean="0"/>
              <a:t>Free in Christ (Galatians 5:1,13-14)</a:t>
            </a:r>
            <a:r>
              <a:rPr lang="en-CA" dirty="0" smtClean="0"/>
              <a:t/>
            </a:r>
            <a:br>
              <a:rPr lang="en-CA" dirty="0" smtClean="0"/>
            </a:br>
            <a:endParaRPr lang="en-CA" dirty="0"/>
          </a:p>
        </p:txBody>
      </p:sp>
    </p:spTree>
    <p:extLst>
      <p:ext uri="{BB962C8B-B14F-4D97-AF65-F5344CB8AC3E}">
        <p14:creationId xmlns:p14="http://schemas.microsoft.com/office/powerpoint/2010/main" xmlns="" val="17413507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3:23-25</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solidFill>
                  <a:schemeClr val="bg1">
                    <a:lumMod val="75000"/>
                  </a:schemeClr>
                </a:solidFill>
              </a:rPr>
              <a:t>23 But before faith came, we were kept under guard by the law, kept for the faith which would afterward be revealed.</a:t>
            </a:r>
          </a:p>
          <a:p>
            <a:pPr>
              <a:buNone/>
            </a:pPr>
            <a:r>
              <a:rPr lang="en-CA" sz="2400" i="1" dirty="0" smtClean="0"/>
              <a:t>24 Therefore the law was our tutor to bring us to Christ, that we might be justified by faith.</a:t>
            </a:r>
          </a:p>
          <a:p>
            <a:pPr>
              <a:buNone/>
            </a:pPr>
            <a:r>
              <a:rPr lang="en-CA" sz="2400" i="1" dirty="0" smtClean="0">
                <a:solidFill>
                  <a:schemeClr val="bg1">
                    <a:lumMod val="75000"/>
                  </a:schemeClr>
                </a:solidFill>
              </a:rPr>
              <a:t>25 But after faith has come, we are no longer under a tutor.</a:t>
            </a:r>
            <a:endParaRPr lang="en-CA" sz="2400" i="1"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3:23-25</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solidFill>
                  <a:schemeClr val="bg1">
                    <a:lumMod val="75000"/>
                  </a:schemeClr>
                </a:solidFill>
              </a:rPr>
              <a:t>23 But before faith came, we were kept under guard by the law, kept for the faith which would afterward be revealed.</a:t>
            </a:r>
          </a:p>
          <a:p>
            <a:pPr>
              <a:buNone/>
            </a:pPr>
            <a:r>
              <a:rPr lang="en-CA" sz="2400" i="1" dirty="0" smtClean="0"/>
              <a:t>24 Therefore the </a:t>
            </a:r>
            <a:r>
              <a:rPr lang="en-CA" sz="2400" b="1" i="1" dirty="0" smtClean="0">
                <a:solidFill>
                  <a:srgbClr val="FFFF00"/>
                </a:solidFill>
              </a:rPr>
              <a:t>law</a:t>
            </a:r>
            <a:r>
              <a:rPr lang="en-CA" sz="2400" i="1" dirty="0" smtClean="0"/>
              <a:t> was our tutor to bring us to Christ, that we might be justified by faith.</a:t>
            </a:r>
          </a:p>
          <a:p>
            <a:pPr>
              <a:buNone/>
            </a:pPr>
            <a:r>
              <a:rPr lang="en-CA" sz="2400" i="1" dirty="0" smtClean="0">
                <a:solidFill>
                  <a:schemeClr val="bg1">
                    <a:lumMod val="75000"/>
                  </a:schemeClr>
                </a:solidFill>
              </a:rPr>
              <a:t>25 But after faith has come, we are no longer under a tutor.</a:t>
            </a:r>
            <a:endParaRPr lang="en-CA" sz="2400" i="1"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3:23-25</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solidFill>
                  <a:schemeClr val="bg1">
                    <a:lumMod val="75000"/>
                  </a:schemeClr>
                </a:solidFill>
              </a:rPr>
              <a:t>23 But before faith came, we were kept under guard by the law, kept for the faith which would afterward be revealed.</a:t>
            </a:r>
          </a:p>
          <a:p>
            <a:pPr>
              <a:buNone/>
            </a:pPr>
            <a:r>
              <a:rPr lang="en-CA" sz="2400" i="1" dirty="0" smtClean="0"/>
              <a:t>24 Therefore the law was our </a:t>
            </a:r>
            <a:r>
              <a:rPr lang="en-CA" sz="2400" b="1" i="1" dirty="0" smtClean="0">
                <a:solidFill>
                  <a:srgbClr val="FFFF00"/>
                </a:solidFill>
              </a:rPr>
              <a:t>tutor</a:t>
            </a:r>
            <a:r>
              <a:rPr lang="en-CA" sz="2400" i="1" dirty="0" smtClean="0"/>
              <a:t> to bring us to Christ, that we might be justified by faith.</a:t>
            </a:r>
          </a:p>
          <a:p>
            <a:pPr>
              <a:buNone/>
            </a:pPr>
            <a:r>
              <a:rPr lang="en-CA" sz="2400" i="1" dirty="0" smtClean="0">
                <a:solidFill>
                  <a:schemeClr val="bg1">
                    <a:lumMod val="75000"/>
                  </a:schemeClr>
                </a:solidFill>
              </a:rPr>
              <a:t>25 But after faith has come, we are no longer under a tutor.</a:t>
            </a:r>
            <a:endParaRPr lang="en-CA" sz="2400" i="1" dirty="0">
              <a:solidFill>
                <a:schemeClr val="bg1">
                  <a:lumMod val="75000"/>
                </a:schemeClr>
              </a:solidFill>
            </a:endParaRPr>
          </a:p>
        </p:txBody>
      </p:sp>
      <p:sp>
        <p:nvSpPr>
          <p:cNvPr id="4" name="TextBox 3"/>
          <p:cNvSpPr txBox="1"/>
          <p:nvPr/>
        </p:nvSpPr>
        <p:spPr>
          <a:xfrm>
            <a:off x="7181088" y="2603069"/>
            <a:ext cx="18166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800" dirty="0" smtClean="0"/>
              <a:t>Greek, </a:t>
            </a:r>
            <a:r>
              <a:rPr lang="en-CA" sz="1800" i="1" dirty="0" err="1" smtClean="0"/>
              <a:t>paidagogos</a:t>
            </a:r>
            <a:endParaRPr lang="en-CA" sz="1800" dirty="0"/>
          </a:p>
        </p:txBody>
      </p:sp>
      <p:sp>
        <p:nvSpPr>
          <p:cNvPr id="7" name="Curved Down Arrow 6"/>
          <p:cNvSpPr/>
          <p:nvPr/>
        </p:nvSpPr>
        <p:spPr>
          <a:xfrm>
            <a:off x="5535168" y="2157984"/>
            <a:ext cx="2609088" cy="499872"/>
          </a:xfrm>
          <a:prstGeom prst="curvedDownArrow">
            <a:avLst/>
          </a:prstGeom>
          <a:solidFill>
            <a:srgbClr val="FFFF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06577"/>
            <a:ext cx="7053542" cy="646863"/>
          </a:xfrm>
        </p:spPr>
        <p:txBody>
          <a:bodyPr/>
          <a:lstStyle/>
          <a:p>
            <a:r>
              <a:rPr lang="en-CA" i="1" dirty="0" err="1" smtClean="0"/>
              <a:t>Paidagogos</a:t>
            </a:r>
            <a:endParaRPr lang="en-CA" i="1" dirty="0"/>
          </a:p>
        </p:txBody>
      </p:sp>
      <p:sp>
        <p:nvSpPr>
          <p:cNvPr id="3" name="Content Placeholder 2"/>
          <p:cNvSpPr>
            <a:spLocks noGrp="1"/>
          </p:cNvSpPr>
          <p:nvPr>
            <p:ph idx="1"/>
          </p:nvPr>
        </p:nvSpPr>
        <p:spPr>
          <a:xfrm>
            <a:off x="195072" y="914400"/>
            <a:ext cx="8753856" cy="4788408"/>
          </a:xfrm>
        </p:spPr>
        <p:txBody>
          <a:bodyPr>
            <a:normAutofit/>
          </a:bodyPr>
          <a:lstStyle/>
          <a:p>
            <a:pPr>
              <a:spcAft>
                <a:spcPts val="1200"/>
              </a:spcAft>
            </a:pPr>
            <a:r>
              <a:rPr lang="en-CA" b="1" dirty="0" smtClean="0"/>
              <a:t>Plato, </a:t>
            </a:r>
            <a:r>
              <a:rPr lang="en-CA" b="1" i="1" dirty="0" err="1" smtClean="0"/>
              <a:t>Lysis</a:t>
            </a:r>
            <a:r>
              <a:rPr lang="en-CA" b="1" i="1" dirty="0" smtClean="0"/>
              <a:t>, chap. 4</a:t>
            </a:r>
            <a:r>
              <a:rPr lang="en-CA" i="1" dirty="0" smtClean="0"/>
              <a:t>:  </a:t>
            </a:r>
            <a:r>
              <a:rPr lang="en-CA" dirty="0" smtClean="0"/>
              <a:t>“Do they let you control your own self, or will they not trust you in that either?  Of course they do not, he replied.  But someone controls you? Yes, he said, my </a:t>
            </a:r>
            <a:r>
              <a:rPr lang="en-CA" i="1" dirty="0" err="1" smtClean="0">
                <a:solidFill>
                  <a:srgbClr val="FFFF00"/>
                </a:solidFill>
              </a:rPr>
              <a:t>paidagogos</a:t>
            </a:r>
            <a:r>
              <a:rPr lang="en-CA" dirty="0" smtClean="0">
                <a:solidFill>
                  <a:srgbClr val="FFFF00"/>
                </a:solidFill>
              </a:rPr>
              <a:t> </a:t>
            </a:r>
            <a:r>
              <a:rPr lang="en-CA" dirty="0" smtClean="0"/>
              <a:t>here.  Is he a slave?  Why certainly; he belongs to us, he said.  What a strange thing, I exclaimed: a free man controlled by a slave! But how does this </a:t>
            </a:r>
            <a:r>
              <a:rPr lang="en-CA" i="1" dirty="0" err="1" smtClean="0">
                <a:solidFill>
                  <a:srgbClr val="FFFF00"/>
                </a:solidFill>
              </a:rPr>
              <a:t>paidagogos</a:t>
            </a:r>
            <a:r>
              <a:rPr lang="en-CA" dirty="0" smtClean="0"/>
              <a:t> exert his control over you?  By taking me to the teacher </a:t>
            </a:r>
            <a:r>
              <a:rPr lang="en-CA" i="1" dirty="0" smtClean="0"/>
              <a:t>(</a:t>
            </a:r>
            <a:r>
              <a:rPr lang="en-CA" i="1" dirty="0" err="1" smtClean="0"/>
              <a:t>didaskalou</a:t>
            </a:r>
            <a:r>
              <a:rPr lang="en-CA" i="1" dirty="0" smtClean="0"/>
              <a:t>)</a:t>
            </a:r>
            <a:r>
              <a:rPr lang="en-CA" dirty="0" smtClean="0"/>
              <a:t>, he replied.”</a:t>
            </a:r>
          </a:p>
          <a:p>
            <a:pPr>
              <a:spcAft>
                <a:spcPts val="1200"/>
              </a:spcAft>
            </a:pPr>
            <a:r>
              <a:rPr lang="en-CA" b="1" dirty="0" smtClean="0"/>
              <a:t>Plato, </a:t>
            </a:r>
            <a:r>
              <a:rPr lang="en-CA" b="1" i="1" dirty="0" smtClean="0"/>
              <a:t>Laws: </a:t>
            </a:r>
            <a:r>
              <a:rPr lang="en-CA" dirty="0" smtClean="0"/>
              <a:t>“Just as no sheep or other witless creature ought to exist without a herdsman, so children cannot live without </a:t>
            </a:r>
            <a:r>
              <a:rPr lang="en-CA" i="1" dirty="0" err="1" smtClean="0">
                <a:solidFill>
                  <a:srgbClr val="FFFF00"/>
                </a:solidFill>
              </a:rPr>
              <a:t>paidagogon</a:t>
            </a:r>
            <a:r>
              <a:rPr lang="en-CA" dirty="0" smtClean="0">
                <a:solidFill>
                  <a:srgbClr val="FFFF00"/>
                </a:solidFill>
              </a:rPr>
              <a:t> </a:t>
            </a:r>
            <a:r>
              <a:rPr lang="en-CA" dirty="0" smtClean="0"/>
              <a:t>… And of all wild creatures, the child is the most intractable; for insofar as it, above all others, possesses a fount of reason that is yet uncurbed, it is a treacherous, sly, and most insolent creature.  Wherefore the child must be strapped up, as it were, with many bridles – first, when he leaves the care of nurse and mother, with </a:t>
            </a:r>
            <a:r>
              <a:rPr lang="en-CA" i="1" dirty="0" err="1" smtClean="0">
                <a:solidFill>
                  <a:srgbClr val="FFFF00"/>
                </a:solidFill>
              </a:rPr>
              <a:t>paidagogois</a:t>
            </a:r>
            <a:r>
              <a:rPr lang="en-CA" i="1" dirty="0" smtClean="0"/>
              <a:t> </a:t>
            </a:r>
            <a:r>
              <a:rPr lang="en-CA" dirty="0" smtClean="0"/>
              <a:t>to guide his childish ignorance..”</a:t>
            </a:r>
          </a:p>
          <a:p>
            <a:pPr>
              <a:spcAft>
                <a:spcPts val="1200"/>
              </a:spcAft>
            </a:pPr>
            <a:r>
              <a:rPr lang="en-CA" b="1" dirty="0" smtClean="0"/>
              <a:t>Aristotle</a:t>
            </a:r>
            <a:r>
              <a:rPr lang="en-CA" dirty="0" smtClean="0"/>
              <a:t>: “the appetitive part of us should be ruled by principle, just as a boy should live in obedience to his </a:t>
            </a:r>
            <a:r>
              <a:rPr lang="en-CA" i="1" dirty="0" err="1" smtClean="0">
                <a:solidFill>
                  <a:srgbClr val="FFFF00"/>
                </a:solidFill>
              </a:rPr>
              <a:t>paidagogos</a:t>
            </a:r>
            <a:r>
              <a:rPr lang="en-CA" dirty="0" smtClean="0">
                <a:solidFill>
                  <a:srgbClr val="FFFF00"/>
                </a:solidFill>
              </a:rPr>
              <a:t>.</a:t>
            </a:r>
            <a:r>
              <a:rPr lang="en-CA" dirty="0" smtClean="0"/>
              <a:t>”</a:t>
            </a:r>
            <a:endParaRPr lang="en-CA" i="1" dirty="0" smtClean="0"/>
          </a:p>
          <a:p>
            <a:r>
              <a:rPr lang="en-CA" b="1" dirty="0" smtClean="0"/>
              <a:t>Xenophon</a:t>
            </a:r>
            <a:r>
              <a:rPr lang="en-CA" dirty="0" smtClean="0"/>
              <a:t>: “When a boy ceases to be a child, and begins to be a lad, others release him from his </a:t>
            </a:r>
            <a:r>
              <a:rPr lang="en-CA" i="1" dirty="0" err="1" smtClean="0">
                <a:solidFill>
                  <a:srgbClr val="FFFF00"/>
                </a:solidFill>
              </a:rPr>
              <a:t>paidagogon</a:t>
            </a:r>
            <a:r>
              <a:rPr lang="en-CA" dirty="0" smtClean="0"/>
              <a:t> and from his </a:t>
            </a:r>
            <a:r>
              <a:rPr lang="en-CA" i="1" dirty="0" err="1" smtClean="0"/>
              <a:t>didaskalon</a:t>
            </a:r>
            <a:r>
              <a:rPr lang="en-CA" dirty="0" smtClean="0"/>
              <a:t>; he is then no longer under them, but is allowed to go his own way.”</a:t>
            </a:r>
            <a:endParaRPr lang="en-CA"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Galatians 3:23-25</a:t>
            </a:r>
            <a:endParaRPr lang="en-CA" dirty="0"/>
          </a:p>
        </p:txBody>
      </p:sp>
      <p:sp>
        <p:nvSpPr>
          <p:cNvPr id="3" name="Content Placeholder 2"/>
          <p:cNvSpPr>
            <a:spLocks noGrp="1"/>
          </p:cNvSpPr>
          <p:nvPr>
            <p:ph idx="1"/>
          </p:nvPr>
        </p:nvSpPr>
        <p:spPr>
          <a:xfrm>
            <a:off x="827484" y="1377696"/>
            <a:ext cx="6709906" cy="3829304"/>
          </a:xfrm>
        </p:spPr>
        <p:txBody>
          <a:bodyPr>
            <a:normAutofit/>
          </a:bodyPr>
          <a:lstStyle/>
          <a:p>
            <a:pPr>
              <a:buNone/>
            </a:pPr>
            <a:r>
              <a:rPr lang="en-CA" sz="2400" i="1" dirty="0" smtClean="0">
                <a:solidFill>
                  <a:schemeClr val="bg1">
                    <a:lumMod val="75000"/>
                  </a:schemeClr>
                </a:solidFill>
              </a:rPr>
              <a:t>23 But before faith came, we were kept under guard by the law, kept for the faith which would afterward be revealed.</a:t>
            </a:r>
          </a:p>
          <a:p>
            <a:pPr>
              <a:buNone/>
            </a:pPr>
            <a:r>
              <a:rPr lang="en-CA" sz="2400" i="1" dirty="0" smtClean="0"/>
              <a:t>24 Therefore the law was our tutor </a:t>
            </a:r>
            <a:r>
              <a:rPr lang="en-CA" sz="2400" b="1" i="1" dirty="0" smtClean="0">
                <a:solidFill>
                  <a:srgbClr val="FFFF00"/>
                </a:solidFill>
              </a:rPr>
              <a:t>to bring us to Christ, that we might be justified by faith.</a:t>
            </a:r>
          </a:p>
          <a:p>
            <a:pPr>
              <a:buNone/>
            </a:pPr>
            <a:r>
              <a:rPr lang="en-CA" sz="2400" i="1" dirty="0" smtClean="0">
                <a:solidFill>
                  <a:schemeClr val="bg1">
                    <a:lumMod val="75000"/>
                  </a:schemeClr>
                </a:solidFill>
              </a:rPr>
              <a:t>25 But after faith has come, we are no longer under a tutor.</a:t>
            </a:r>
            <a:endParaRPr lang="en-CA" sz="2400" i="1"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2896</TotalTime>
  <Words>1359</Words>
  <Application>Microsoft Office PowerPoint</Application>
  <PresentationFormat>On-screen Show (16:10)</PresentationFormat>
  <Paragraphs>153</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Ion</vt:lpstr>
      <vt:lpstr>Free In Christ</vt:lpstr>
      <vt:lpstr>Children Under Law of Moses</vt:lpstr>
      <vt:lpstr>From Tutor to Savior</vt:lpstr>
      <vt:lpstr>2018-2019 Theme Lessons Free in Christ (Galatians 5:1,13-14) </vt:lpstr>
      <vt:lpstr>Galatians 3:23-25</vt:lpstr>
      <vt:lpstr>Galatians 3:23-25</vt:lpstr>
      <vt:lpstr>Galatians 3:23-25</vt:lpstr>
      <vt:lpstr>Paidagogos</vt:lpstr>
      <vt:lpstr>Galatians 3:23-25</vt:lpstr>
      <vt:lpstr>Galatians 3:23-25</vt:lpstr>
      <vt:lpstr>Children Under Law of Moses</vt:lpstr>
      <vt:lpstr>Galatians 3:19,21</vt:lpstr>
      <vt:lpstr>Slide 13</vt:lpstr>
      <vt:lpstr>How was the Law of Moses like a paidagogue?</vt:lpstr>
      <vt:lpstr>Free In Christ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In Christ</dc:title>
  <dc:creator>Phillip Shumake</dc:creator>
  <cp:lastModifiedBy>Dave</cp:lastModifiedBy>
  <cp:revision>65</cp:revision>
  <cp:lastPrinted>2018-09-16T20:18:04Z</cp:lastPrinted>
  <dcterms:created xsi:type="dcterms:W3CDTF">2018-08-22T17:25:45Z</dcterms:created>
  <dcterms:modified xsi:type="dcterms:W3CDTF">2018-11-18T22:03:02Z</dcterms:modified>
</cp:coreProperties>
</file>