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13"/>
  </p:notesMasterIdLst>
  <p:sldIdLst>
    <p:sldId id="297" r:id="rId2"/>
    <p:sldId id="307" r:id="rId3"/>
    <p:sldId id="296" r:id="rId4"/>
    <p:sldId id="306" r:id="rId5"/>
    <p:sldId id="298" r:id="rId6"/>
    <p:sldId id="299" r:id="rId7"/>
    <p:sldId id="301" r:id="rId8"/>
    <p:sldId id="300" r:id="rId9"/>
    <p:sldId id="302" r:id="rId10"/>
    <p:sldId id="303" r:id="rId11"/>
    <p:sldId id="259" r:id="rId12"/>
  </p:sldIdLst>
  <p:sldSz cx="12192000" cy="6858000"/>
  <p:notesSz cx="7315200" cy="96012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67271" autoAdjust="0"/>
  </p:normalViewPr>
  <p:slideViewPr>
    <p:cSldViewPr>
      <p:cViewPr varScale="1">
        <p:scale>
          <a:sx n="70" d="100"/>
          <a:sy n="70" d="100"/>
        </p:scale>
        <p:origin x="2034" y="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7" d="100"/>
          <a:sy n="67" d="100"/>
        </p:scale>
        <p:origin x="-3228" y="-96"/>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1" y="0"/>
            <a:ext cx="3169920" cy="48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10" tIns="47805" rIns="95610" bIns="47805" numCol="1" anchor="t" anchorCtr="0" compatLnSpc="1">
            <a:prstTxWarp prst="textNoShape">
              <a:avLst/>
            </a:prstTxWarp>
          </a:bodyPr>
          <a:lstStyle>
            <a:lvl1pPr>
              <a:defRPr sz="1300">
                <a:latin typeface="Arial" charset="0"/>
              </a:defRPr>
            </a:lvl1pPr>
          </a:lstStyle>
          <a:p>
            <a:endParaRPr lang="en-US"/>
          </a:p>
        </p:txBody>
      </p:sp>
      <p:sp>
        <p:nvSpPr>
          <p:cNvPr id="100355" name="Rectangle 3"/>
          <p:cNvSpPr>
            <a:spLocks noGrp="1" noChangeArrowheads="1"/>
          </p:cNvSpPr>
          <p:nvPr>
            <p:ph type="dt" idx="1"/>
          </p:nvPr>
        </p:nvSpPr>
        <p:spPr bwMode="auto">
          <a:xfrm>
            <a:off x="4143588" y="0"/>
            <a:ext cx="3169920" cy="48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10" tIns="47805" rIns="95610" bIns="47805" numCol="1" anchor="t" anchorCtr="0" compatLnSpc="1">
            <a:prstTxWarp prst="textNoShape">
              <a:avLst/>
            </a:prstTxWarp>
          </a:bodyPr>
          <a:lstStyle>
            <a:lvl1pPr algn="r">
              <a:defRPr sz="1300">
                <a:latin typeface="Arial" charset="0"/>
              </a:defRPr>
            </a:lvl1pPr>
          </a:lstStyle>
          <a:p>
            <a:endParaRPr lang="en-US"/>
          </a:p>
        </p:txBody>
      </p:sp>
      <p:sp>
        <p:nvSpPr>
          <p:cNvPr id="100356" name="Rectangle 4"/>
          <p:cNvSpPr>
            <a:spLocks noGrp="1" noRot="1" noChangeAspect="1" noChangeArrowheads="1" noTextEdit="1"/>
          </p:cNvSpPr>
          <p:nvPr>
            <p:ph type="sldImg" idx="2"/>
          </p:nvPr>
        </p:nvSpPr>
        <p:spPr bwMode="auto">
          <a:xfrm>
            <a:off x="457200" y="719138"/>
            <a:ext cx="6400800" cy="3600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0357" name="Rectangle 5"/>
          <p:cNvSpPr>
            <a:spLocks noGrp="1" noChangeArrowheads="1"/>
          </p:cNvSpPr>
          <p:nvPr>
            <p:ph type="body" sz="quarter" idx="3"/>
          </p:nvPr>
        </p:nvSpPr>
        <p:spPr bwMode="auto">
          <a:xfrm>
            <a:off x="731521" y="4561227"/>
            <a:ext cx="5852160" cy="432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10" tIns="47805" rIns="95610" bIns="4780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0358" name="Rectangle 6"/>
          <p:cNvSpPr>
            <a:spLocks noGrp="1" noChangeArrowheads="1"/>
          </p:cNvSpPr>
          <p:nvPr>
            <p:ph type="ftr" sz="quarter" idx="4"/>
          </p:nvPr>
        </p:nvSpPr>
        <p:spPr bwMode="auto">
          <a:xfrm>
            <a:off x="1" y="9119173"/>
            <a:ext cx="3169920" cy="48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10" tIns="47805" rIns="95610" bIns="47805" numCol="1" anchor="b" anchorCtr="0" compatLnSpc="1">
            <a:prstTxWarp prst="textNoShape">
              <a:avLst/>
            </a:prstTxWarp>
          </a:bodyPr>
          <a:lstStyle>
            <a:lvl1pPr>
              <a:defRPr sz="1300">
                <a:latin typeface="Arial" charset="0"/>
              </a:defRPr>
            </a:lvl1pPr>
          </a:lstStyle>
          <a:p>
            <a:endParaRPr lang="en-US"/>
          </a:p>
        </p:txBody>
      </p:sp>
      <p:sp>
        <p:nvSpPr>
          <p:cNvPr id="100359" name="Rectangle 7"/>
          <p:cNvSpPr>
            <a:spLocks noGrp="1" noChangeArrowheads="1"/>
          </p:cNvSpPr>
          <p:nvPr>
            <p:ph type="sldNum" sz="quarter" idx="5"/>
          </p:nvPr>
        </p:nvSpPr>
        <p:spPr bwMode="auto">
          <a:xfrm>
            <a:off x="4143588" y="9119173"/>
            <a:ext cx="3169920" cy="48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10" tIns="47805" rIns="95610" bIns="47805" numCol="1" anchor="b" anchorCtr="0" compatLnSpc="1">
            <a:prstTxWarp prst="textNoShape">
              <a:avLst/>
            </a:prstTxWarp>
          </a:bodyPr>
          <a:lstStyle>
            <a:lvl1pPr algn="r">
              <a:defRPr sz="1300">
                <a:latin typeface="Arial" charset="0"/>
              </a:defRPr>
            </a:lvl1pPr>
          </a:lstStyle>
          <a:p>
            <a:fld id="{5400EF75-881F-4D2C-8A19-B9772ED931D1}" type="slidenum">
              <a:rPr lang="en-US"/>
              <a:pPr/>
              <a:t>‹#›</a:t>
            </a:fld>
            <a:endParaRPr lang="en-US"/>
          </a:p>
        </p:txBody>
      </p:sp>
    </p:spTree>
    <p:extLst>
      <p:ext uri="{BB962C8B-B14F-4D97-AF65-F5344CB8AC3E}">
        <p14:creationId xmlns:p14="http://schemas.microsoft.com/office/powerpoint/2010/main" val="42216712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F1AA8F-0C9D-4BBD-BB73-992094DC244A}" type="slidenum">
              <a:rPr lang="en-US"/>
              <a:pPr/>
              <a:t>1</a:t>
            </a:fld>
            <a:endParaRPr lang="en-US" dirty="0"/>
          </a:p>
        </p:txBody>
      </p:sp>
      <p:sp>
        <p:nvSpPr>
          <p:cNvPr id="102402" name="Rectangle 2"/>
          <p:cNvSpPr>
            <a:spLocks noGrp="1" noRot="1" noChangeAspect="1" noChangeArrowheads="1" noTextEdit="1"/>
          </p:cNvSpPr>
          <p:nvPr>
            <p:ph type="sldImg"/>
          </p:nvPr>
        </p:nvSpPr>
        <p:spPr>
          <a:xfrm>
            <a:off x="457200" y="719138"/>
            <a:ext cx="6400800" cy="3600450"/>
          </a:xfrm>
          <a:ln/>
        </p:spPr>
      </p:sp>
      <p:sp>
        <p:nvSpPr>
          <p:cNvPr id="102403" name="Rectangle 3"/>
          <p:cNvSpPr>
            <a:spLocks noGrp="1" noChangeArrowheads="1"/>
          </p:cNvSpPr>
          <p:nvPr>
            <p:ph type="body" idx="1"/>
          </p:nvPr>
        </p:nvSpPr>
        <p:spPr/>
        <p:txBody>
          <a:bodyPr/>
          <a:lstStyle/>
          <a:p>
            <a:pPr>
              <a:spcBef>
                <a:spcPts val="0"/>
              </a:spcBef>
            </a:pPr>
            <a:endParaRPr lang="en-US" sz="1000" b="1" i="1" dirty="0"/>
          </a:p>
        </p:txBody>
      </p:sp>
    </p:spTree>
    <p:extLst>
      <p:ext uri="{BB962C8B-B14F-4D97-AF65-F5344CB8AC3E}">
        <p14:creationId xmlns:p14="http://schemas.microsoft.com/office/powerpoint/2010/main" val="81839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83" eaLnBrk="0" hangingPunct="0">
              <a:defRPr>
                <a:solidFill>
                  <a:schemeClr val="tx1"/>
                </a:solidFill>
                <a:latin typeface="Verdana" pitchFamily="34" charset="0"/>
                <a:cs typeface="Arial" charset="0"/>
              </a:defRPr>
            </a:lvl1pPr>
            <a:lvl2pPr marL="741794" indent="-285306" defTabSz="965283" eaLnBrk="0" hangingPunct="0">
              <a:defRPr>
                <a:solidFill>
                  <a:schemeClr val="tx1"/>
                </a:solidFill>
                <a:latin typeface="Verdana" pitchFamily="34" charset="0"/>
                <a:cs typeface="Arial" charset="0"/>
              </a:defRPr>
            </a:lvl2pPr>
            <a:lvl3pPr marL="1141221" indent="-228244" defTabSz="965283" eaLnBrk="0" hangingPunct="0">
              <a:defRPr>
                <a:solidFill>
                  <a:schemeClr val="tx1"/>
                </a:solidFill>
                <a:latin typeface="Verdana" pitchFamily="34" charset="0"/>
                <a:cs typeface="Arial" charset="0"/>
              </a:defRPr>
            </a:lvl3pPr>
            <a:lvl4pPr marL="1597709" indent="-228244" defTabSz="965283" eaLnBrk="0" hangingPunct="0">
              <a:defRPr>
                <a:solidFill>
                  <a:schemeClr val="tx1"/>
                </a:solidFill>
                <a:latin typeface="Verdana" pitchFamily="34" charset="0"/>
                <a:cs typeface="Arial" charset="0"/>
              </a:defRPr>
            </a:lvl4pPr>
            <a:lvl5pPr marL="2054197" indent="-228244" defTabSz="965283" eaLnBrk="0" hangingPunct="0">
              <a:defRPr>
                <a:solidFill>
                  <a:schemeClr val="tx1"/>
                </a:solidFill>
                <a:latin typeface="Verdana" pitchFamily="34" charset="0"/>
                <a:cs typeface="Arial" charset="0"/>
              </a:defRPr>
            </a:lvl5pPr>
            <a:lvl6pPr marL="2510686" indent="-228244" defTabSz="965283" eaLnBrk="0" fontAlgn="base" hangingPunct="0">
              <a:spcBef>
                <a:spcPct val="20000"/>
              </a:spcBef>
              <a:spcAft>
                <a:spcPct val="0"/>
              </a:spcAft>
              <a:defRPr>
                <a:solidFill>
                  <a:schemeClr val="tx1"/>
                </a:solidFill>
                <a:latin typeface="Verdana" pitchFamily="34" charset="0"/>
                <a:cs typeface="Arial" charset="0"/>
              </a:defRPr>
            </a:lvl6pPr>
            <a:lvl7pPr marL="2967174" indent="-228244" defTabSz="965283" eaLnBrk="0" fontAlgn="base" hangingPunct="0">
              <a:spcBef>
                <a:spcPct val="20000"/>
              </a:spcBef>
              <a:spcAft>
                <a:spcPct val="0"/>
              </a:spcAft>
              <a:defRPr>
                <a:solidFill>
                  <a:schemeClr val="tx1"/>
                </a:solidFill>
                <a:latin typeface="Verdana" pitchFamily="34" charset="0"/>
                <a:cs typeface="Arial" charset="0"/>
              </a:defRPr>
            </a:lvl7pPr>
            <a:lvl8pPr marL="3423662" indent="-228244" defTabSz="965283" eaLnBrk="0" fontAlgn="base" hangingPunct="0">
              <a:spcBef>
                <a:spcPct val="20000"/>
              </a:spcBef>
              <a:spcAft>
                <a:spcPct val="0"/>
              </a:spcAft>
              <a:defRPr>
                <a:solidFill>
                  <a:schemeClr val="tx1"/>
                </a:solidFill>
                <a:latin typeface="Verdana" pitchFamily="34" charset="0"/>
                <a:cs typeface="Arial" charset="0"/>
              </a:defRPr>
            </a:lvl8pPr>
            <a:lvl9pPr marL="3880150" indent="-228244" defTabSz="965283" eaLnBrk="0" fontAlgn="base" hangingPunct="0">
              <a:spcBef>
                <a:spcPct val="20000"/>
              </a:spcBef>
              <a:spcAft>
                <a:spcPct val="0"/>
              </a:spcAft>
              <a:defRPr>
                <a:solidFill>
                  <a:schemeClr val="tx1"/>
                </a:solidFill>
                <a:latin typeface="Verdana" pitchFamily="34" charset="0"/>
                <a:cs typeface="Arial" charset="0"/>
              </a:defRPr>
            </a:lvl9pPr>
          </a:lstStyle>
          <a:p>
            <a:pPr eaLnBrk="1" hangingPunct="1"/>
            <a:fld id="{D0A219A1-D7B2-48B5-B486-261502BE01D9}" type="slidenum">
              <a:rPr lang="en-US" smtClean="0">
                <a:latin typeface="Arial" charset="0"/>
              </a:rPr>
              <a:pPr eaLnBrk="1" hangingPunct="1"/>
              <a:t>10</a:t>
            </a:fld>
            <a:endParaRPr lang="en-US" dirty="0">
              <a:latin typeface="Arial" charset="0"/>
            </a:endParaRPr>
          </a:p>
        </p:txBody>
      </p:sp>
      <p:sp>
        <p:nvSpPr>
          <p:cNvPr id="14339" name="Rectangle 2"/>
          <p:cNvSpPr>
            <a:spLocks noGrp="1" noRot="1" noChangeAspect="1" noChangeArrowheads="1" noTextEdit="1"/>
          </p:cNvSpPr>
          <p:nvPr>
            <p:ph type="sldImg"/>
          </p:nvPr>
        </p:nvSpPr>
        <p:spPr>
          <a:xfrm>
            <a:off x="457200" y="719138"/>
            <a:ext cx="6400800" cy="360045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i="1" dirty="0">
                <a:latin typeface="+mn-lt"/>
              </a:rPr>
              <a:t>Conclusion…</a:t>
            </a:r>
          </a:p>
          <a:p>
            <a:endParaRPr lang="en-US" sz="1000" i="1" dirty="0">
              <a:latin typeface="+mn-lt"/>
            </a:endParaRPr>
          </a:p>
          <a:p>
            <a:r>
              <a:rPr lang="en-US" sz="1000" i="1" dirty="0">
                <a:latin typeface="+mn-lt"/>
              </a:rPr>
              <a:t>Focus on who we are … </a:t>
            </a:r>
            <a:r>
              <a:rPr lang="en-US" sz="1000" b="1" i="1" dirty="0">
                <a:latin typeface="+mn-lt"/>
              </a:rPr>
              <a:t>lost or saved</a:t>
            </a:r>
            <a:r>
              <a:rPr lang="en-US" sz="1000" i="1" dirty="0">
                <a:latin typeface="+mn-lt"/>
              </a:rPr>
              <a:t>!   </a:t>
            </a:r>
            <a:r>
              <a:rPr lang="en-US" sz="1000" i="0" dirty="0">
                <a:latin typeface="+mn-lt"/>
              </a:rPr>
              <a:t>Make it a binary decision.</a:t>
            </a:r>
          </a:p>
          <a:p>
            <a:endParaRPr lang="en-US" sz="1000" i="0" dirty="0">
              <a:latin typeface="+mn-lt"/>
            </a:endParaRPr>
          </a:p>
          <a:p>
            <a:r>
              <a:rPr lang="en-US" sz="1000" b="1" i="1" dirty="0">
                <a:latin typeface="+mn-lt"/>
              </a:rPr>
              <a:t>Matthew 7:21-23 NKJV</a:t>
            </a:r>
            <a:r>
              <a:rPr lang="en-US" sz="1000" i="1" dirty="0">
                <a:latin typeface="+mn-lt"/>
              </a:rPr>
              <a:t>  "Not everyone who says to Me, 'Lord, Lord,' shall enter the kingdom of heaven, but he who does the will of My Father in heaven.   - 22  Many will say to Me in that day, 'Lord, Lord, have we not prophesied in Your name, cast out demons in Your name, and done many wonders in Your name?'   - 23  And then I will declare to them, 'I never knew you; depart from Me, you who practice lawlessness!'</a:t>
            </a:r>
          </a:p>
          <a:p>
            <a:endParaRPr lang="en-US" sz="1000" i="0" dirty="0">
              <a:latin typeface="+mn-lt"/>
            </a:endParaRPr>
          </a:p>
          <a:p>
            <a:r>
              <a:rPr lang="en-US" sz="1000" i="0" dirty="0">
                <a:latin typeface="+mn-lt"/>
              </a:rPr>
              <a:t>Realize that our actions reveal our identity</a:t>
            </a:r>
            <a:r>
              <a:rPr lang="en-US" sz="1000" i="1" dirty="0">
                <a:latin typeface="+mn-lt"/>
              </a:rPr>
              <a:t> … </a:t>
            </a:r>
            <a:r>
              <a:rPr lang="en-US" sz="1000" b="1" i="1" dirty="0">
                <a:latin typeface="+mn-lt"/>
              </a:rPr>
              <a:t>we may fool people … we may even fool ourselves … we can't fool God!</a:t>
            </a:r>
          </a:p>
          <a:p>
            <a:endParaRPr lang="en-US" sz="1000" b="1" i="1" dirty="0">
              <a:latin typeface="+mn-lt"/>
            </a:endParaRPr>
          </a:p>
          <a:p>
            <a:r>
              <a:rPr lang="en-US" sz="1000" i="0" dirty="0">
                <a:latin typeface="+mn-lt"/>
              </a:rPr>
              <a:t>Don’t subscribe to the “all of nothing” philosophy</a:t>
            </a:r>
            <a:r>
              <a:rPr lang="en-US" sz="1000" i="1" dirty="0">
                <a:latin typeface="+mn-lt"/>
              </a:rPr>
              <a:t> … </a:t>
            </a:r>
            <a:r>
              <a:rPr lang="en-US" sz="1000" b="1" i="1" dirty="0">
                <a:latin typeface="+mn-lt"/>
              </a:rPr>
              <a:t>all bad (God can save) … all good (we all sin and need repentance)</a:t>
            </a:r>
          </a:p>
        </p:txBody>
      </p:sp>
    </p:spTree>
    <p:extLst>
      <p:ext uri="{BB962C8B-B14F-4D97-AF65-F5344CB8AC3E}">
        <p14:creationId xmlns:p14="http://schemas.microsoft.com/office/powerpoint/2010/main" val="21328147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00EF75-881F-4D2C-8A19-B9772ED931D1}" type="slidenum">
              <a:rPr lang="en-US" smtClean="0"/>
              <a:pPr/>
              <a:t>11</a:t>
            </a:fld>
            <a:endParaRPr lang="en-US"/>
          </a:p>
        </p:txBody>
      </p:sp>
    </p:spTree>
    <p:extLst>
      <p:ext uri="{BB962C8B-B14F-4D97-AF65-F5344CB8AC3E}">
        <p14:creationId xmlns:p14="http://schemas.microsoft.com/office/powerpoint/2010/main" val="4255948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F1AA8F-0C9D-4BBD-BB73-992094DC244A}" type="slidenum">
              <a:rPr lang="en-US"/>
              <a:pPr/>
              <a:t>2</a:t>
            </a:fld>
            <a:endParaRPr lang="en-US" dirty="0"/>
          </a:p>
        </p:txBody>
      </p:sp>
      <p:sp>
        <p:nvSpPr>
          <p:cNvPr id="102402" name="Rectangle 2"/>
          <p:cNvSpPr>
            <a:spLocks noGrp="1" noRot="1" noChangeAspect="1" noChangeArrowheads="1" noTextEdit="1"/>
          </p:cNvSpPr>
          <p:nvPr>
            <p:ph type="sldImg"/>
          </p:nvPr>
        </p:nvSpPr>
        <p:spPr>
          <a:xfrm>
            <a:off x="457200" y="719138"/>
            <a:ext cx="6400800" cy="3600450"/>
          </a:xfrm>
          <a:ln/>
        </p:spPr>
      </p:sp>
      <p:sp>
        <p:nvSpPr>
          <p:cNvPr id="102403" name="Rectangle 3"/>
          <p:cNvSpPr>
            <a:spLocks noGrp="1" noChangeArrowheads="1"/>
          </p:cNvSpPr>
          <p:nvPr>
            <p:ph type="body" idx="1"/>
          </p:nvPr>
        </p:nvSpPr>
        <p:spPr/>
        <p:txBody>
          <a:bodyPr/>
          <a:lstStyle/>
          <a:p>
            <a:pPr>
              <a:spcBef>
                <a:spcPts val="0"/>
              </a:spcBef>
            </a:pPr>
            <a:endParaRPr lang="en-US" sz="1000" b="1" i="1" dirty="0"/>
          </a:p>
        </p:txBody>
      </p:sp>
    </p:spTree>
    <p:extLst>
      <p:ext uri="{BB962C8B-B14F-4D97-AF65-F5344CB8AC3E}">
        <p14:creationId xmlns:p14="http://schemas.microsoft.com/office/powerpoint/2010/main" val="840094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83" eaLnBrk="0" hangingPunct="0">
              <a:defRPr>
                <a:solidFill>
                  <a:schemeClr val="tx1"/>
                </a:solidFill>
                <a:latin typeface="Verdana" pitchFamily="34" charset="0"/>
                <a:cs typeface="Arial" charset="0"/>
              </a:defRPr>
            </a:lvl1pPr>
            <a:lvl2pPr marL="741794" indent="-285306" defTabSz="965283" eaLnBrk="0" hangingPunct="0">
              <a:defRPr>
                <a:solidFill>
                  <a:schemeClr val="tx1"/>
                </a:solidFill>
                <a:latin typeface="Verdana" pitchFamily="34" charset="0"/>
                <a:cs typeface="Arial" charset="0"/>
              </a:defRPr>
            </a:lvl2pPr>
            <a:lvl3pPr marL="1141221" indent="-228244" defTabSz="965283" eaLnBrk="0" hangingPunct="0">
              <a:defRPr>
                <a:solidFill>
                  <a:schemeClr val="tx1"/>
                </a:solidFill>
                <a:latin typeface="Verdana" pitchFamily="34" charset="0"/>
                <a:cs typeface="Arial" charset="0"/>
              </a:defRPr>
            </a:lvl3pPr>
            <a:lvl4pPr marL="1597709" indent="-228244" defTabSz="965283" eaLnBrk="0" hangingPunct="0">
              <a:defRPr>
                <a:solidFill>
                  <a:schemeClr val="tx1"/>
                </a:solidFill>
                <a:latin typeface="Verdana" pitchFamily="34" charset="0"/>
                <a:cs typeface="Arial" charset="0"/>
              </a:defRPr>
            </a:lvl4pPr>
            <a:lvl5pPr marL="2054197" indent="-228244" defTabSz="965283" eaLnBrk="0" hangingPunct="0">
              <a:defRPr>
                <a:solidFill>
                  <a:schemeClr val="tx1"/>
                </a:solidFill>
                <a:latin typeface="Verdana" pitchFamily="34" charset="0"/>
                <a:cs typeface="Arial" charset="0"/>
              </a:defRPr>
            </a:lvl5pPr>
            <a:lvl6pPr marL="2510686" indent="-228244" defTabSz="965283" eaLnBrk="0" fontAlgn="base" hangingPunct="0">
              <a:spcBef>
                <a:spcPct val="20000"/>
              </a:spcBef>
              <a:spcAft>
                <a:spcPct val="0"/>
              </a:spcAft>
              <a:defRPr>
                <a:solidFill>
                  <a:schemeClr val="tx1"/>
                </a:solidFill>
                <a:latin typeface="Verdana" pitchFamily="34" charset="0"/>
                <a:cs typeface="Arial" charset="0"/>
              </a:defRPr>
            </a:lvl6pPr>
            <a:lvl7pPr marL="2967174" indent="-228244" defTabSz="965283" eaLnBrk="0" fontAlgn="base" hangingPunct="0">
              <a:spcBef>
                <a:spcPct val="20000"/>
              </a:spcBef>
              <a:spcAft>
                <a:spcPct val="0"/>
              </a:spcAft>
              <a:defRPr>
                <a:solidFill>
                  <a:schemeClr val="tx1"/>
                </a:solidFill>
                <a:latin typeface="Verdana" pitchFamily="34" charset="0"/>
                <a:cs typeface="Arial" charset="0"/>
              </a:defRPr>
            </a:lvl7pPr>
            <a:lvl8pPr marL="3423662" indent="-228244" defTabSz="965283" eaLnBrk="0" fontAlgn="base" hangingPunct="0">
              <a:spcBef>
                <a:spcPct val="20000"/>
              </a:spcBef>
              <a:spcAft>
                <a:spcPct val="0"/>
              </a:spcAft>
              <a:defRPr>
                <a:solidFill>
                  <a:schemeClr val="tx1"/>
                </a:solidFill>
                <a:latin typeface="Verdana" pitchFamily="34" charset="0"/>
                <a:cs typeface="Arial" charset="0"/>
              </a:defRPr>
            </a:lvl8pPr>
            <a:lvl9pPr marL="3880150" indent="-228244" defTabSz="965283" eaLnBrk="0" fontAlgn="base" hangingPunct="0">
              <a:spcBef>
                <a:spcPct val="20000"/>
              </a:spcBef>
              <a:spcAft>
                <a:spcPct val="0"/>
              </a:spcAft>
              <a:defRPr>
                <a:solidFill>
                  <a:schemeClr val="tx1"/>
                </a:solidFill>
                <a:latin typeface="Verdana" pitchFamily="34" charset="0"/>
                <a:cs typeface="Arial" charset="0"/>
              </a:defRPr>
            </a:lvl9pPr>
          </a:lstStyle>
          <a:p>
            <a:pPr eaLnBrk="1" hangingPunct="1"/>
            <a:fld id="{D0A219A1-D7B2-48B5-B486-261502BE01D9}" type="slidenum">
              <a:rPr lang="en-US" smtClean="0">
                <a:latin typeface="Arial" charset="0"/>
              </a:rPr>
              <a:pPr eaLnBrk="1" hangingPunct="1"/>
              <a:t>3</a:t>
            </a:fld>
            <a:endParaRPr lang="en-US" dirty="0">
              <a:latin typeface="Arial" charset="0"/>
            </a:endParaRPr>
          </a:p>
        </p:txBody>
      </p:sp>
      <p:sp>
        <p:nvSpPr>
          <p:cNvPr id="14339" name="Rectangle 2"/>
          <p:cNvSpPr>
            <a:spLocks noGrp="1" noRot="1" noChangeAspect="1" noChangeArrowheads="1" noTextEdit="1"/>
          </p:cNvSpPr>
          <p:nvPr>
            <p:ph type="sldImg"/>
          </p:nvPr>
        </p:nvSpPr>
        <p:spPr>
          <a:xfrm>
            <a:off x="457200" y="719138"/>
            <a:ext cx="6400800" cy="360045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56097">
              <a:lnSpc>
                <a:spcPct val="107000"/>
              </a:lnSpc>
              <a:spcBef>
                <a:spcPts val="0"/>
              </a:spcBef>
              <a:spcAft>
                <a:spcPts val="0"/>
              </a:spcAft>
            </a:pPr>
            <a:r>
              <a:rPr lang="en-US" sz="1000" dirty="0">
                <a:latin typeface="Calibri" panose="020F0502020204030204" pitchFamily="34" charset="0"/>
                <a:ea typeface="Calibri" panose="020F0502020204030204" pitchFamily="34" charset="0"/>
                <a:cs typeface="Times New Roman" panose="02020603050405020304" pitchFamily="18" charset="0"/>
              </a:rPr>
              <a:t>It so very often occurs in my reading that I come across a statement or a concept an author makes … and I immediately have the thought … </a:t>
            </a:r>
            <a:r>
              <a:rPr lang="en-US" sz="1000" b="1" i="1" dirty="0">
                <a:latin typeface="Calibri" panose="020F0502020204030204" pitchFamily="34" charset="0"/>
                <a:ea typeface="Calibri" panose="020F0502020204030204" pitchFamily="34" charset="0"/>
                <a:cs typeface="Times New Roman" panose="02020603050405020304" pitchFamily="18" charset="0"/>
              </a:rPr>
              <a:t>you know that reminds me of something God says in the Bible!</a:t>
            </a:r>
          </a:p>
          <a:p>
            <a:pPr defTabSz="956097">
              <a:lnSpc>
                <a:spcPct val="107000"/>
              </a:lnSpc>
              <a:spcBef>
                <a:spcPts val="0"/>
              </a:spcBef>
              <a:spcAft>
                <a:spcPts val="0"/>
              </a:spcAft>
            </a:pP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defTabSz="956097">
              <a:lnSpc>
                <a:spcPct val="107000"/>
              </a:lnSpc>
              <a:spcBef>
                <a:spcPts val="0"/>
              </a:spcBef>
              <a:spcAft>
                <a:spcPts val="0"/>
              </a:spcAft>
            </a:pPr>
            <a:r>
              <a:rPr lang="en-US" sz="1000" dirty="0">
                <a:latin typeface="Calibri" panose="020F0502020204030204" pitchFamily="34" charset="0"/>
                <a:ea typeface="Calibri" panose="020F0502020204030204" pitchFamily="34" charset="0"/>
                <a:cs typeface="Times New Roman" panose="02020603050405020304" pitchFamily="18" charset="0"/>
              </a:rPr>
              <a:t>I recently said that to myself when I read an article by a “blogger” named </a:t>
            </a:r>
            <a:r>
              <a:rPr lang="en-US" sz="1000" b="1" i="1" u="sng" dirty="0">
                <a:latin typeface="Calibri" panose="020F0502020204030204" pitchFamily="34" charset="0"/>
                <a:ea typeface="Calibri" panose="020F0502020204030204" pitchFamily="34" charset="0"/>
                <a:cs typeface="Times New Roman" panose="02020603050405020304" pitchFamily="18" charset="0"/>
              </a:rPr>
              <a:t>James Clear</a:t>
            </a:r>
            <a:r>
              <a:rPr lang="en-US" sz="1000" dirty="0">
                <a:latin typeface="Calibri" panose="020F0502020204030204" pitchFamily="34" charset="0"/>
                <a:ea typeface="Calibri" panose="020F0502020204030204" pitchFamily="34" charset="0"/>
                <a:cs typeface="Times New Roman" panose="02020603050405020304" pitchFamily="18" charset="0"/>
              </a:rPr>
              <a:t> in which h</a:t>
            </a:r>
            <a:r>
              <a:rPr lang="en-US" sz="1000" dirty="0"/>
              <a:t>e presented a concept called </a:t>
            </a:r>
            <a:r>
              <a:rPr lang="en-US" sz="1000" b="1" i="1" dirty="0"/>
              <a:t>Identity Based Habits</a:t>
            </a:r>
            <a:r>
              <a:rPr lang="en-US" sz="1000" dirty="0"/>
              <a:t>.  </a:t>
            </a:r>
          </a:p>
          <a:p>
            <a:pPr defTabSz="956097">
              <a:lnSpc>
                <a:spcPct val="107000"/>
              </a:lnSpc>
              <a:spcBef>
                <a:spcPts val="0"/>
              </a:spcBef>
              <a:spcAft>
                <a:spcPts val="0"/>
              </a:spcAft>
            </a:pPr>
            <a:endParaRPr lang="en-US" sz="1000" dirty="0"/>
          </a:p>
          <a:p>
            <a:pPr defTabSz="956097">
              <a:lnSpc>
                <a:spcPct val="107000"/>
              </a:lnSpc>
              <a:spcBef>
                <a:spcPts val="0"/>
              </a:spcBef>
              <a:spcAft>
                <a:spcPts val="0"/>
              </a:spcAft>
            </a:pPr>
            <a:r>
              <a:rPr lang="en-US" sz="1000" dirty="0"/>
              <a:t>In his article he makes this statement …</a:t>
            </a:r>
          </a:p>
          <a:p>
            <a:pPr>
              <a:lnSpc>
                <a:spcPct val="107000"/>
              </a:lnSpc>
              <a:spcBef>
                <a:spcPts val="0"/>
              </a:spcBef>
              <a:spcAft>
                <a:spcPts val="0"/>
              </a:spcAft>
            </a:pP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1000"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root of behavior change and building better habits is your identity. Each action you perform is driven by the fundamental belief that it is possible. So if you change your identity (the type of person that you believe that you are), then it’s easier to change your actions.</a:t>
            </a:r>
          </a:p>
          <a:p>
            <a:pPr>
              <a:lnSpc>
                <a:spcPct val="107000"/>
              </a:lnSpc>
              <a:spcBef>
                <a:spcPts val="0"/>
              </a:spcBef>
              <a:spcAft>
                <a:spcPts val="0"/>
              </a:spcAft>
            </a:pP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1000" dirty="0">
                <a:latin typeface="Calibri" panose="020F0502020204030204" pitchFamily="34" charset="0"/>
                <a:ea typeface="Calibri" panose="020F0502020204030204" pitchFamily="34" charset="0"/>
                <a:cs typeface="Times New Roman" panose="02020603050405020304" pitchFamily="18" charset="0"/>
              </a:rPr>
              <a:t>He goes on to say  </a:t>
            </a:r>
            <a:r>
              <a:rPr lang="en-US" sz="1000" b="1" i="1" dirty="0">
                <a:latin typeface="Calibri" panose="020F0502020204030204" pitchFamily="34" charset="0"/>
                <a:ea typeface="Calibri" panose="020F0502020204030204" pitchFamily="34" charset="0"/>
                <a:cs typeface="Times New Roman" panose="02020603050405020304" pitchFamily="18" charset="0"/>
              </a:rPr>
              <a:t>quote…</a:t>
            </a:r>
            <a:endParaRPr lang="en-US" sz="1000" b="1" i="1" dirty="0"/>
          </a:p>
        </p:txBody>
      </p:sp>
    </p:spTree>
    <p:extLst>
      <p:ext uri="{BB962C8B-B14F-4D97-AF65-F5344CB8AC3E}">
        <p14:creationId xmlns:p14="http://schemas.microsoft.com/office/powerpoint/2010/main" val="3052646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83" eaLnBrk="0" hangingPunct="0">
              <a:defRPr>
                <a:solidFill>
                  <a:schemeClr val="tx1"/>
                </a:solidFill>
                <a:latin typeface="Verdana" pitchFamily="34" charset="0"/>
                <a:cs typeface="Arial" charset="0"/>
              </a:defRPr>
            </a:lvl1pPr>
            <a:lvl2pPr marL="741794" indent="-285306" defTabSz="965283" eaLnBrk="0" hangingPunct="0">
              <a:defRPr>
                <a:solidFill>
                  <a:schemeClr val="tx1"/>
                </a:solidFill>
                <a:latin typeface="Verdana" pitchFamily="34" charset="0"/>
                <a:cs typeface="Arial" charset="0"/>
              </a:defRPr>
            </a:lvl2pPr>
            <a:lvl3pPr marL="1141221" indent="-228244" defTabSz="965283" eaLnBrk="0" hangingPunct="0">
              <a:defRPr>
                <a:solidFill>
                  <a:schemeClr val="tx1"/>
                </a:solidFill>
                <a:latin typeface="Verdana" pitchFamily="34" charset="0"/>
                <a:cs typeface="Arial" charset="0"/>
              </a:defRPr>
            </a:lvl3pPr>
            <a:lvl4pPr marL="1597709" indent="-228244" defTabSz="965283" eaLnBrk="0" hangingPunct="0">
              <a:defRPr>
                <a:solidFill>
                  <a:schemeClr val="tx1"/>
                </a:solidFill>
                <a:latin typeface="Verdana" pitchFamily="34" charset="0"/>
                <a:cs typeface="Arial" charset="0"/>
              </a:defRPr>
            </a:lvl4pPr>
            <a:lvl5pPr marL="2054197" indent="-228244" defTabSz="965283" eaLnBrk="0" hangingPunct="0">
              <a:defRPr>
                <a:solidFill>
                  <a:schemeClr val="tx1"/>
                </a:solidFill>
                <a:latin typeface="Verdana" pitchFamily="34" charset="0"/>
                <a:cs typeface="Arial" charset="0"/>
              </a:defRPr>
            </a:lvl5pPr>
            <a:lvl6pPr marL="2510686" indent="-228244" defTabSz="965283" eaLnBrk="0" fontAlgn="base" hangingPunct="0">
              <a:spcBef>
                <a:spcPct val="20000"/>
              </a:spcBef>
              <a:spcAft>
                <a:spcPct val="0"/>
              </a:spcAft>
              <a:defRPr>
                <a:solidFill>
                  <a:schemeClr val="tx1"/>
                </a:solidFill>
                <a:latin typeface="Verdana" pitchFamily="34" charset="0"/>
                <a:cs typeface="Arial" charset="0"/>
              </a:defRPr>
            </a:lvl6pPr>
            <a:lvl7pPr marL="2967174" indent="-228244" defTabSz="965283" eaLnBrk="0" fontAlgn="base" hangingPunct="0">
              <a:spcBef>
                <a:spcPct val="20000"/>
              </a:spcBef>
              <a:spcAft>
                <a:spcPct val="0"/>
              </a:spcAft>
              <a:defRPr>
                <a:solidFill>
                  <a:schemeClr val="tx1"/>
                </a:solidFill>
                <a:latin typeface="Verdana" pitchFamily="34" charset="0"/>
                <a:cs typeface="Arial" charset="0"/>
              </a:defRPr>
            </a:lvl7pPr>
            <a:lvl8pPr marL="3423662" indent="-228244" defTabSz="965283" eaLnBrk="0" fontAlgn="base" hangingPunct="0">
              <a:spcBef>
                <a:spcPct val="20000"/>
              </a:spcBef>
              <a:spcAft>
                <a:spcPct val="0"/>
              </a:spcAft>
              <a:defRPr>
                <a:solidFill>
                  <a:schemeClr val="tx1"/>
                </a:solidFill>
                <a:latin typeface="Verdana" pitchFamily="34" charset="0"/>
                <a:cs typeface="Arial" charset="0"/>
              </a:defRPr>
            </a:lvl8pPr>
            <a:lvl9pPr marL="3880150" indent="-228244" defTabSz="965283" eaLnBrk="0" fontAlgn="base" hangingPunct="0">
              <a:spcBef>
                <a:spcPct val="20000"/>
              </a:spcBef>
              <a:spcAft>
                <a:spcPct val="0"/>
              </a:spcAft>
              <a:defRPr>
                <a:solidFill>
                  <a:schemeClr val="tx1"/>
                </a:solidFill>
                <a:latin typeface="Verdana" pitchFamily="34" charset="0"/>
                <a:cs typeface="Arial" charset="0"/>
              </a:defRPr>
            </a:lvl9pPr>
          </a:lstStyle>
          <a:p>
            <a:pPr eaLnBrk="1" hangingPunct="1"/>
            <a:fld id="{D0A219A1-D7B2-48B5-B486-261502BE01D9}" type="slidenum">
              <a:rPr lang="en-US" smtClean="0">
                <a:latin typeface="Arial" charset="0"/>
              </a:rPr>
              <a:pPr eaLnBrk="1" hangingPunct="1"/>
              <a:t>4</a:t>
            </a:fld>
            <a:endParaRPr lang="en-US" dirty="0">
              <a:latin typeface="Arial" charset="0"/>
            </a:endParaRPr>
          </a:p>
        </p:txBody>
      </p:sp>
      <p:sp>
        <p:nvSpPr>
          <p:cNvPr id="14339" name="Rectangle 2"/>
          <p:cNvSpPr>
            <a:spLocks noGrp="1" noRot="1" noChangeAspect="1" noChangeArrowheads="1" noTextEdit="1"/>
          </p:cNvSpPr>
          <p:nvPr>
            <p:ph type="sldImg"/>
          </p:nvPr>
        </p:nvSpPr>
        <p:spPr>
          <a:xfrm>
            <a:off x="457200" y="719138"/>
            <a:ext cx="6400800" cy="360045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7000"/>
              </a:lnSpc>
              <a:spcBef>
                <a:spcPts val="0"/>
              </a:spcBef>
              <a:spcAft>
                <a:spcPts val="0"/>
              </a:spcAft>
            </a:pPr>
            <a:r>
              <a:rPr lang="en-US" sz="1000" dirty="0">
                <a:latin typeface="Calibri" panose="020F0502020204030204" pitchFamily="34" charset="0"/>
                <a:ea typeface="Calibri" panose="020F0502020204030204" pitchFamily="34" charset="0"/>
                <a:cs typeface="Times New Roman" panose="02020603050405020304" pitchFamily="18" charset="0"/>
              </a:rPr>
              <a:t>He goes on to say  </a:t>
            </a:r>
            <a:r>
              <a:rPr lang="en-US" sz="1000" b="1" i="1" dirty="0">
                <a:latin typeface="Calibri" panose="020F0502020204030204" pitchFamily="34" charset="0"/>
                <a:ea typeface="Calibri" panose="020F0502020204030204" pitchFamily="34" charset="0"/>
                <a:cs typeface="Times New Roman" panose="02020603050405020304" pitchFamily="18" charset="0"/>
              </a:rPr>
              <a:t>quote</a:t>
            </a:r>
            <a:r>
              <a:rPr lang="en-US" sz="1000" dirty="0">
                <a:latin typeface="Calibri" panose="020F0502020204030204" pitchFamily="34" charset="0"/>
                <a:ea typeface="Calibri" panose="020F0502020204030204" pitchFamily="34" charset="0"/>
                <a:cs typeface="Times New Roman" panose="02020603050405020304" pitchFamily="18" charset="0"/>
              </a:rPr>
              <a:t> … “The only way I know to shift the beliefs that you have about yourself and to build a stronger identity is to cast a vote for that identity with many, tiny actions.”  Every action is a vote for the type of person you want to become … of course, it works the opposite way as well. Every time you choose to perform a bad habit, it’s a vote for that type of identity.” </a:t>
            </a:r>
            <a:r>
              <a:rPr lang="en-US" sz="1000" b="1" i="1" dirty="0">
                <a:latin typeface="Calibri" panose="020F0502020204030204" pitchFamily="34" charset="0"/>
                <a:ea typeface="Calibri" panose="020F0502020204030204" pitchFamily="34" charset="0"/>
                <a:cs typeface="Times New Roman" panose="02020603050405020304" pitchFamily="18" charset="0"/>
              </a:rPr>
              <a:t> end quote</a:t>
            </a:r>
          </a:p>
          <a:p>
            <a:pPr>
              <a:lnSpc>
                <a:spcPct val="107000"/>
              </a:lnSpc>
              <a:spcBef>
                <a:spcPts val="0"/>
              </a:spcBef>
              <a:spcAft>
                <a:spcPts val="0"/>
              </a:spcAft>
            </a:pP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1000" dirty="0">
                <a:latin typeface="Calibri" panose="020F0502020204030204" pitchFamily="34" charset="0"/>
                <a:ea typeface="Calibri" panose="020F0502020204030204" pitchFamily="34" charset="0"/>
                <a:cs typeface="Times New Roman" panose="02020603050405020304" pitchFamily="18" charset="0"/>
              </a:rPr>
              <a:t>His basic idea is that the beliefs we have about ourselves can drive our long-term behavior. </a:t>
            </a:r>
          </a:p>
          <a:p>
            <a:pPr>
              <a:lnSpc>
                <a:spcPct val="107000"/>
              </a:lnSpc>
              <a:spcBef>
                <a:spcPts val="0"/>
              </a:spcBef>
              <a:spcAft>
                <a:spcPts val="0"/>
              </a:spcAft>
            </a:pP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1000" dirty="0">
                <a:latin typeface="Calibri" panose="020F0502020204030204" pitchFamily="34" charset="0"/>
                <a:ea typeface="Calibri" panose="020F0502020204030204" pitchFamily="34" charset="0"/>
                <a:cs typeface="Times New Roman" panose="02020603050405020304" pitchFamily="18" charset="0"/>
              </a:rPr>
              <a:t>This is akin to maybe convincing ourselves to go the gym or eating healthy once or twice, but if you don’t change our underlying thoughts as to who we are … or who we want to be …  then it’s hard to stick with long-term changes.</a:t>
            </a:r>
          </a:p>
          <a:p>
            <a:pPr>
              <a:spcBef>
                <a:spcPts val="0"/>
              </a:spcBef>
              <a:spcAft>
                <a:spcPts val="0"/>
              </a:spcAft>
            </a:pPr>
            <a:endParaRPr lang="en-US" sz="1000" b="1" i="1" dirty="0"/>
          </a:p>
        </p:txBody>
      </p:sp>
    </p:spTree>
    <p:extLst>
      <p:ext uri="{BB962C8B-B14F-4D97-AF65-F5344CB8AC3E}">
        <p14:creationId xmlns:p14="http://schemas.microsoft.com/office/powerpoint/2010/main" val="977638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83" eaLnBrk="0" hangingPunct="0">
              <a:defRPr>
                <a:solidFill>
                  <a:schemeClr val="tx1"/>
                </a:solidFill>
                <a:latin typeface="Verdana" pitchFamily="34" charset="0"/>
                <a:cs typeface="Arial" charset="0"/>
              </a:defRPr>
            </a:lvl1pPr>
            <a:lvl2pPr marL="741794" indent="-285306" defTabSz="965283" eaLnBrk="0" hangingPunct="0">
              <a:defRPr>
                <a:solidFill>
                  <a:schemeClr val="tx1"/>
                </a:solidFill>
                <a:latin typeface="Verdana" pitchFamily="34" charset="0"/>
                <a:cs typeface="Arial" charset="0"/>
              </a:defRPr>
            </a:lvl2pPr>
            <a:lvl3pPr marL="1141221" indent="-228244" defTabSz="965283" eaLnBrk="0" hangingPunct="0">
              <a:defRPr>
                <a:solidFill>
                  <a:schemeClr val="tx1"/>
                </a:solidFill>
                <a:latin typeface="Verdana" pitchFamily="34" charset="0"/>
                <a:cs typeface="Arial" charset="0"/>
              </a:defRPr>
            </a:lvl3pPr>
            <a:lvl4pPr marL="1597709" indent="-228244" defTabSz="965283" eaLnBrk="0" hangingPunct="0">
              <a:defRPr>
                <a:solidFill>
                  <a:schemeClr val="tx1"/>
                </a:solidFill>
                <a:latin typeface="Verdana" pitchFamily="34" charset="0"/>
                <a:cs typeface="Arial" charset="0"/>
              </a:defRPr>
            </a:lvl4pPr>
            <a:lvl5pPr marL="2054197" indent="-228244" defTabSz="965283" eaLnBrk="0" hangingPunct="0">
              <a:defRPr>
                <a:solidFill>
                  <a:schemeClr val="tx1"/>
                </a:solidFill>
                <a:latin typeface="Verdana" pitchFamily="34" charset="0"/>
                <a:cs typeface="Arial" charset="0"/>
              </a:defRPr>
            </a:lvl5pPr>
            <a:lvl6pPr marL="2510686" indent="-228244" defTabSz="965283" eaLnBrk="0" fontAlgn="base" hangingPunct="0">
              <a:spcBef>
                <a:spcPct val="20000"/>
              </a:spcBef>
              <a:spcAft>
                <a:spcPct val="0"/>
              </a:spcAft>
              <a:defRPr>
                <a:solidFill>
                  <a:schemeClr val="tx1"/>
                </a:solidFill>
                <a:latin typeface="Verdana" pitchFamily="34" charset="0"/>
                <a:cs typeface="Arial" charset="0"/>
              </a:defRPr>
            </a:lvl6pPr>
            <a:lvl7pPr marL="2967174" indent="-228244" defTabSz="965283" eaLnBrk="0" fontAlgn="base" hangingPunct="0">
              <a:spcBef>
                <a:spcPct val="20000"/>
              </a:spcBef>
              <a:spcAft>
                <a:spcPct val="0"/>
              </a:spcAft>
              <a:defRPr>
                <a:solidFill>
                  <a:schemeClr val="tx1"/>
                </a:solidFill>
                <a:latin typeface="Verdana" pitchFamily="34" charset="0"/>
                <a:cs typeface="Arial" charset="0"/>
              </a:defRPr>
            </a:lvl7pPr>
            <a:lvl8pPr marL="3423662" indent="-228244" defTabSz="965283" eaLnBrk="0" fontAlgn="base" hangingPunct="0">
              <a:spcBef>
                <a:spcPct val="20000"/>
              </a:spcBef>
              <a:spcAft>
                <a:spcPct val="0"/>
              </a:spcAft>
              <a:defRPr>
                <a:solidFill>
                  <a:schemeClr val="tx1"/>
                </a:solidFill>
                <a:latin typeface="Verdana" pitchFamily="34" charset="0"/>
                <a:cs typeface="Arial" charset="0"/>
              </a:defRPr>
            </a:lvl8pPr>
            <a:lvl9pPr marL="3880150" indent="-228244" defTabSz="965283" eaLnBrk="0" fontAlgn="base" hangingPunct="0">
              <a:spcBef>
                <a:spcPct val="20000"/>
              </a:spcBef>
              <a:spcAft>
                <a:spcPct val="0"/>
              </a:spcAft>
              <a:defRPr>
                <a:solidFill>
                  <a:schemeClr val="tx1"/>
                </a:solidFill>
                <a:latin typeface="Verdana" pitchFamily="34" charset="0"/>
                <a:cs typeface="Arial" charset="0"/>
              </a:defRPr>
            </a:lvl9pPr>
          </a:lstStyle>
          <a:p>
            <a:pPr eaLnBrk="1" hangingPunct="1"/>
            <a:fld id="{D0A219A1-D7B2-48B5-B486-261502BE01D9}" type="slidenum">
              <a:rPr lang="en-US" smtClean="0">
                <a:latin typeface="Arial" charset="0"/>
              </a:rPr>
              <a:pPr eaLnBrk="1" hangingPunct="1"/>
              <a:t>5</a:t>
            </a:fld>
            <a:endParaRPr lang="en-US" dirty="0">
              <a:latin typeface="Arial" charset="0"/>
            </a:endParaRPr>
          </a:p>
        </p:txBody>
      </p:sp>
      <p:sp>
        <p:nvSpPr>
          <p:cNvPr id="14339" name="Rectangle 2"/>
          <p:cNvSpPr>
            <a:spLocks noGrp="1" noRot="1" noChangeAspect="1" noChangeArrowheads="1" noTextEdit="1"/>
          </p:cNvSpPr>
          <p:nvPr>
            <p:ph type="sldImg"/>
          </p:nvPr>
        </p:nvSpPr>
        <p:spPr>
          <a:xfrm>
            <a:off x="457200" y="719138"/>
            <a:ext cx="6400800" cy="360045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56097">
              <a:lnSpc>
                <a:spcPct val="107000"/>
              </a:lnSpc>
              <a:spcBef>
                <a:spcPts val="0"/>
              </a:spcBef>
              <a:spcAft>
                <a:spcPts val="0"/>
              </a:spcAft>
            </a:pPr>
            <a:r>
              <a:rPr lang="en-US" sz="1000" b="0" i="0" dirty="0">
                <a:latin typeface="Calibri" panose="020F0502020204030204" pitchFamily="34" charset="0"/>
                <a:ea typeface="Calibri" panose="020F0502020204030204" pitchFamily="34" charset="0"/>
                <a:cs typeface="Times New Roman" panose="02020603050405020304" pitchFamily="18" charset="0"/>
              </a:rPr>
              <a:t>Two points of scriptural resonance for me were…</a:t>
            </a:r>
          </a:p>
          <a:p>
            <a:pPr defTabSz="956097">
              <a:lnSpc>
                <a:spcPct val="107000"/>
              </a:lnSpc>
              <a:spcBef>
                <a:spcPts val="0"/>
              </a:spcBef>
              <a:spcAft>
                <a:spcPts val="0"/>
              </a:spcAft>
            </a:pPr>
            <a:endParaRPr lang="en-US" sz="1000" b="0" i="0" dirty="0">
              <a:latin typeface="Calibri" panose="020F0502020204030204" pitchFamily="34" charset="0"/>
              <a:ea typeface="Calibri" panose="020F0502020204030204" pitchFamily="34" charset="0"/>
              <a:cs typeface="Times New Roman" panose="02020603050405020304" pitchFamily="18" charset="0"/>
            </a:endParaRPr>
          </a:p>
          <a:p>
            <a:pPr defTabSz="956097">
              <a:lnSpc>
                <a:spcPct val="107000"/>
              </a:lnSpc>
              <a:spcBef>
                <a:spcPts val="0"/>
              </a:spcBef>
              <a:spcAft>
                <a:spcPts val="0"/>
              </a:spcAft>
            </a:pPr>
            <a:r>
              <a:rPr lang="en-US" sz="1000" b="1" i="1" dirty="0">
                <a:latin typeface="Calibri" panose="020F0502020204030204" pitchFamily="34" charset="0"/>
                <a:ea typeface="Calibri" panose="020F0502020204030204" pitchFamily="34" charset="0"/>
                <a:cs typeface="Times New Roman" panose="02020603050405020304" pitchFamily="18" charset="0"/>
              </a:rPr>
              <a:t>Proverbs 23:7 NKJV </a:t>
            </a:r>
            <a:r>
              <a:rPr lang="en-US" sz="1000" i="1" dirty="0">
                <a:latin typeface="Calibri" panose="020F0502020204030204" pitchFamily="34" charset="0"/>
                <a:ea typeface="Calibri" panose="020F0502020204030204" pitchFamily="34" charset="0"/>
                <a:cs typeface="Times New Roman" panose="02020603050405020304" pitchFamily="18" charset="0"/>
              </a:rPr>
              <a:t>- For as he thinks in his heart, so is he. "Eat and drink!" he says to you, But his heart is not with you.  </a:t>
            </a:r>
          </a:p>
          <a:p>
            <a:pPr defTabSz="956097">
              <a:lnSpc>
                <a:spcPct val="107000"/>
              </a:lnSpc>
              <a:spcBef>
                <a:spcPts val="0"/>
              </a:spcBef>
              <a:spcAft>
                <a:spcPts val="0"/>
              </a:spcAft>
            </a:pPr>
            <a:endParaRPr lang="en-US" sz="1000" i="1" dirty="0">
              <a:latin typeface="Calibri" panose="020F0502020204030204" pitchFamily="34" charset="0"/>
              <a:ea typeface="Calibri" panose="020F0502020204030204" pitchFamily="34" charset="0"/>
              <a:cs typeface="Times New Roman" panose="02020603050405020304" pitchFamily="18" charset="0"/>
            </a:endParaRPr>
          </a:p>
          <a:p>
            <a:pPr defTabSz="956097">
              <a:lnSpc>
                <a:spcPct val="107000"/>
              </a:lnSpc>
              <a:spcBef>
                <a:spcPts val="0"/>
              </a:spcBef>
              <a:spcAft>
                <a:spcPts val="0"/>
              </a:spcAft>
            </a:pPr>
            <a:r>
              <a:rPr lang="en-US" sz="1000" i="0" dirty="0">
                <a:latin typeface="Calibri" panose="020F0502020204030204" pitchFamily="34" charset="0"/>
                <a:ea typeface="Calibri" panose="020F0502020204030204" pitchFamily="34" charset="0"/>
                <a:cs typeface="Times New Roman" panose="02020603050405020304" pitchFamily="18" charset="0"/>
              </a:rPr>
              <a:t>I believe the context here is that a host may encourage a guest to eat and drink freely, but in reality, the host’s heart is not in that invitation for what ever reason …. He may be thinking only of the cost of the food all while hypocritically feigning generosity.</a:t>
            </a:r>
          </a:p>
          <a:p>
            <a:pPr defTabSz="956097">
              <a:lnSpc>
                <a:spcPct val="107000"/>
              </a:lnSpc>
              <a:spcBef>
                <a:spcPts val="0"/>
              </a:spcBef>
              <a:spcAft>
                <a:spcPts val="0"/>
              </a:spcAft>
            </a:pPr>
            <a:endParaRPr lang="en-US" sz="1000" i="0" dirty="0">
              <a:latin typeface="Calibri" panose="020F0502020204030204" pitchFamily="34" charset="0"/>
              <a:ea typeface="Calibri" panose="020F0502020204030204" pitchFamily="34" charset="0"/>
              <a:cs typeface="Times New Roman" panose="02020603050405020304" pitchFamily="18" charset="0"/>
            </a:endParaRPr>
          </a:p>
          <a:p>
            <a:pPr defTabSz="956097">
              <a:lnSpc>
                <a:spcPct val="107000"/>
              </a:lnSpc>
              <a:spcBef>
                <a:spcPts val="0"/>
              </a:spcBef>
              <a:spcAft>
                <a:spcPts val="0"/>
              </a:spcAft>
            </a:pPr>
            <a:r>
              <a:rPr lang="en-US" sz="1000" i="0" dirty="0">
                <a:latin typeface="Calibri" panose="020F0502020204030204" pitchFamily="34" charset="0"/>
                <a:ea typeface="Calibri" panose="020F0502020204030204" pitchFamily="34" charset="0"/>
                <a:cs typeface="Times New Roman" panose="02020603050405020304" pitchFamily="18" charset="0"/>
              </a:rPr>
              <a:t>Yet, I won’t argue the validity of the application often made of this passage … that being, our </a:t>
            </a:r>
            <a:r>
              <a:rPr lang="en-US" sz="1000" b="1" i="1" dirty="0">
                <a:latin typeface="Calibri" panose="020F0502020204030204" pitchFamily="34" charset="0"/>
                <a:ea typeface="Calibri" panose="020F0502020204030204" pitchFamily="34" charset="0"/>
                <a:cs typeface="Times New Roman" panose="02020603050405020304" pitchFamily="18" charset="0"/>
              </a:rPr>
              <a:t>true</a:t>
            </a:r>
            <a:r>
              <a:rPr lang="en-US" sz="1000" i="0" dirty="0">
                <a:latin typeface="Calibri" panose="020F0502020204030204" pitchFamily="34" charset="0"/>
                <a:ea typeface="Calibri" panose="020F0502020204030204" pitchFamily="34" charset="0"/>
                <a:cs typeface="Times New Roman" panose="02020603050405020304" pitchFamily="18" charset="0"/>
              </a:rPr>
              <a:t> identity is revealed in how, and what, we think.</a:t>
            </a:r>
          </a:p>
          <a:p>
            <a:pPr defTabSz="956097">
              <a:lnSpc>
                <a:spcPct val="107000"/>
              </a:lnSpc>
              <a:spcBef>
                <a:spcPts val="0"/>
              </a:spcBef>
              <a:spcAft>
                <a:spcPts val="0"/>
              </a:spcAft>
            </a:pPr>
            <a:endParaRPr lang="en-US" sz="1000" i="1" dirty="0">
              <a:latin typeface="Calibri" panose="020F0502020204030204" pitchFamily="34" charset="0"/>
              <a:ea typeface="Calibri" panose="020F0502020204030204" pitchFamily="34" charset="0"/>
              <a:cs typeface="Times New Roman" panose="02020603050405020304" pitchFamily="18" charset="0"/>
            </a:endParaRPr>
          </a:p>
          <a:p>
            <a:pPr defTabSz="956097">
              <a:lnSpc>
                <a:spcPct val="107000"/>
              </a:lnSpc>
              <a:spcBef>
                <a:spcPts val="0"/>
              </a:spcBef>
              <a:spcAft>
                <a:spcPts val="0"/>
              </a:spcAft>
            </a:pPr>
            <a:r>
              <a:rPr lang="en-US" sz="1000" i="0" dirty="0">
                <a:latin typeface="Calibri" panose="020F0502020204030204" pitchFamily="34" charset="0"/>
                <a:ea typeface="Calibri" panose="020F0502020204030204" pitchFamily="34" charset="0"/>
                <a:cs typeface="Times New Roman" panose="02020603050405020304" pitchFamily="18" charset="0"/>
              </a:rPr>
              <a:t>A second point of scriptural resonance is…</a:t>
            </a:r>
          </a:p>
          <a:p>
            <a:pPr defTabSz="956097">
              <a:lnSpc>
                <a:spcPct val="107000"/>
              </a:lnSpc>
              <a:spcBef>
                <a:spcPts val="0"/>
              </a:spcBef>
              <a:spcAft>
                <a:spcPts val="0"/>
              </a:spcAft>
            </a:pPr>
            <a:endParaRPr lang="en-US" sz="1000" i="0" dirty="0">
              <a:latin typeface="Calibri" panose="020F0502020204030204" pitchFamily="34" charset="0"/>
              <a:ea typeface="Calibri" panose="020F0502020204030204" pitchFamily="34" charset="0"/>
              <a:cs typeface="Times New Roman" panose="02020603050405020304" pitchFamily="18" charset="0"/>
            </a:endParaRPr>
          </a:p>
          <a:p>
            <a:pPr defTabSz="956097">
              <a:lnSpc>
                <a:spcPct val="107000"/>
              </a:lnSpc>
              <a:spcBef>
                <a:spcPts val="0"/>
              </a:spcBef>
              <a:spcAft>
                <a:spcPts val="0"/>
              </a:spcAft>
            </a:pPr>
            <a:r>
              <a:rPr lang="en-US" sz="1000" i="1" dirty="0">
                <a:latin typeface="Calibri" panose="020F0502020204030204" pitchFamily="34" charset="0"/>
                <a:ea typeface="Calibri" panose="020F0502020204030204" pitchFamily="34" charset="0"/>
                <a:cs typeface="Times New Roman" panose="02020603050405020304" pitchFamily="18" charset="0"/>
              </a:rPr>
              <a:t>Jesus quoting Isiah 29:13 …</a:t>
            </a:r>
          </a:p>
          <a:p>
            <a:pPr defTabSz="956097">
              <a:lnSpc>
                <a:spcPct val="107000"/>
              </a:lnSpc>
              <a:spcBef>
                <a:spcPts val="0"/>
              </a:spcBef>
              <a:spcAft>
                <a:spcPts val="0"/>
              </a:spcAft>
            </a:pPr>
            <a:r>
              <a:rPr lang="en-US" sz="1000" b="1" i="1" dirty="0">
                <a:latin typeface="Calibri" panose="020F0502020204030204" pitchFamily="34" charset="0"/>
                <a:ea typeface="Calibri" panose="020F0502020204030204" pitchFamily="34" charset="0"/>
                <a:cs typeface="Times New Roman" panose="02020603050405020304" pitchFamily="18" charset="0"/>
              </a:rPr>
              <a:t>Matthew 15:8 NKJV</a:t>
            </a:r>
            <a:r>
              <a:rPr lang="en-US" sz="1000" i="1" dirty="0">
                <a:latin typeface="Calibri" panose="020F0502020204030204" pitchFamily="34" charset="0"/>
                <a:ea typeface="Calibri" panose="020F0502020204030204" pitchFamily="34" charset="0"/>
                <a:cs typeface="Times New Roman" panose="02020603050405020304" pitchFamily="18" charset="0"/>
              </a:rPr>
              <a:t> - THESE PEOPLE DRAW NEAR TO ME WITH THEIR MOUTH, AND HONOR ME WITH THEIR LIPS, BUT THEIR HEART IS FAR FROM ME. </a:t>
            </a:r>
          </a:p>
          <a:p>
            <a:pPr defTabSz="956097">
              <a:lnSpc>
                <a:spcPct val="107000"/>
              </a:lnSpc>
              <a:spcBef>
                <a:spcPts val="0"/>
              </a:spcBef>
              <a:spcAft>
                <a:spcPts val="0"/>
              </a:spcAft>
            </a:pPr>
            <a:endParaRPr lang="en-US" sz="1000" i="1" dirty="0">
              <a:latin typeface="Calibri" panose="020F0502020204030204" pitchFamily="34" charset="0"/>
              <a:ea typeface="Calibri" panose="020F0502020204030204" pitchFamily="34" charset="0"/>
              <a:cs typeface="Times New Roman" panose="02020603050405020304" pitchFamily="18" charset="0"/>
            </a:endParaRPr>
          </a:p>
          <a:p>
            <a:pPr defTabSz="956097">
              <a:lnSpc>
                <a:spcPct val="107000"/>
              </a:lnSpc>
              <a:spcBef>
                <a:spcPts val="0"/>
              </a:spcBef>
              <a:spcAft>
                <a:spcPts val="0"/>
              </a:spcAft>
            </a:pPr>
            <a:r>
              <a:rPr lang="en-US" sz="1000" i="1" dirty="0">
                <a:latin typeface="Calibri" panose="020F0502020204030204" pitchFamily="34" charset="0"/>
                <a:ea typeface="Calibri" panose="020F0502020204030204" pitchFamily="34" charset="0"/>
                <a:cs typeface="Times New Roman" panose="02020603050405020304" pitchFamily="18" charset="0"/>
              </a:rPr>
              <a:t>And our Lord again in …</a:t>
            </a:r>
          </a:p>
          <a:p>
            <a:pPr defTabSz="956097">
              <a:lnSpc>
                <a:spcPct val="107000"/>
              </a:lnSpc>
              <a:spcBef>
                <a:spcPts val="0"/>
              </a:spcBef>
              <a:spcAft>
                <a:spcPts val="0"/>
              </a:spcAft>
            </a:pPr>
            <a:r>
              <a:rPr lang="en-US" sz="1000" b="1" i="1" dirty="0">
                <a:latin typeface="Calibri" panose="020F0502020204030204" pitchFamily="34" charset="0"/>
                <a:ea typeface="Calibri" panose="020F0502020204030204" pitchFamily="34" charset="0"/>
                <a:cs typeface="Times New Roman" panose="02020603050405020304" pitchFamily="18" charset="0"/>
              </a:rPr>
              <a:t>Matthew 23:2-3 NKJV  </a:t>
            </a:r>
            <a:r>
              <a:rPr lang="en-US" sz="1000" i="1" dirty="0">
                <a:latin typeface="Calibri" panose="020F0502020204030204" pitchFamily="34" charset="0"/>
                <a:ea typeface="Calibri" panose="020F0502020204030204" pitchFamily="34" charset="0"/>
                <a:cs typeface="Times New Roman" panose="02020603050405020304" pitchFamily="18" charset="0"/>
              </a:rPr>
              <a:t>saying: "The scribes and the Pharisees sit in Moses' seat.   - 3  Therefore whatever they tell you to observe, that observe and do, but do not do according to their works; for they say, and do not do.</a:t>
            </a:r>
          </a:p>
          <a:p>
            <a:pPr defTabSz="956097">
              <a:lnSpc>
                <a:spcPct val="107000"/>
              </a:lnSpc>
              <a:spcBef>
                <a:spcPts val="0"/>
              </a:spcBef>
              <a:spcAft>
                <a:spcPts val="0"/>
              </a:spcAft>
            </a:pPr>
            <a:endParaRPr lang="en-US" sz="1000" i="1" dirty="0">
              <a:latin typeface="Calibri" panose="020F0502020204030204" pitchFamily="34" charset="0"/>
              <a:ea typeface="Calibri" panose="020F0502020204030204" pitchFamily="34" charset="0"/>
              <a:cs typeface="Times New Roman" panose="02020603050405020304" pitchFamily="18" charset="0"/>
            </a:endParaRPr>
          </a:p>
          <a:p>
            <a:pPr defTabSz="956097">
              <a:lnSpc>
                <a:spcPct val="107000"/>
              </a:lnSpc>
              <a:spcBef>
                <a:spcPts val="0"/>
              </a:spcBef>
              <a:spcAft>
                <a:spcPts val="0"/>
              </a:spcAft>
            </a:pPr>
            <a:r>
              <a:rPr lang="en-US" sz="1000" i="0" dirty="0">
                <a:latin typeface="Calibri" panose="020F0502020204030204" pitchFamily="34" charset="0"/>
                <a:ea typeface="Calibri" panose="020F0502020204030204" pitchFamily="34" charset="0"/>
                <a:cs typeface="Times New Roman" panose="02020603050405020304" pitchFamily="18" charset="0"/>
              </a:rPr>
              <a:t>Here again the scripture presents a condition where people say one thing, even supporting their words with deeds … but none this reflects who they really are because their words and actions don’t match what’s in their hearts!</a:t>
            </a:r>
          </a:p>
          <a:p>
            <a:pPr defTabSz="956097">
              <a:lnSpc>
                <a:spcPct val="107000"/>
              </a:lnSpc>
              <a:spcBef>
                <a:spcPts val="0"/>
              </a:spcBef>
              <a:spcAft>
                <a:spcPts val="0"/>
              </a:spcAft>
            </a:pPr>
            <a:endParaRPr lang="en-US" sz="1000" i="1" dirty="0">
              <a:latin typeface="Calibri" panose="020F0502020204030204" pitchFamily="34" charset="0"/>
              <a:ea typeface="Calibri" panose="020F0502020204030204" pitchFamily="34" charset="0"/>
              <a:cs typeface="Times New Roman" panose="02020603050405020304" pitchFamily="18" charset="0"/>
            </a:endParaRPr>
          </a:p>
          <a:p>
            <a:pPr defTabSz="956097">
              <a:lnSpc>
                <a:spcPct val="107000"/>
              </a:lnSpc>
              <a:spcBef>
                <a:spcPts val="0"/>
              </a:spcBef>
              <a:spcAft>
                <a:spcPts val="0"/>
              </a:spcAft>
            </a:pPr>
            <a:r>
              <a:rPr lang="en-US" sz="1000" i="0" dirty="0">
                <a:latin typeface="Calibri" panose="020F0502020204030204" pitchFamily="34" charset="0"/>
                <a:ea typeface="Calibri" panose="020F0502020204030204" pitchFamily="34" charset="0"/>
                <a:cs typeface="Times New Roman" panose="02020603050405020304" pitchFamily="18" charset="0"/>
              </a:rPr>
              <a:t>Please allow me tonight to look at three points which speak to the principle of </a:t>
            </a:r>
            <a:r>
              <a:rPr lang="en-US" sz="1000" b="1" i="1" dirty="0">
                <a:latin typeface="Calibri" panose="020F0502020204030204" pitchFamily="34" charset="0"/>
                <a:ea typeface="Calibri" panose="020F0502020204030204" pitchFamily="34" charset="0"/>
                <a:cs typeface="Times New Roman" panose="02020603050405020304" pitchFamily="18" charset="0"/>
              </a:rPr>
              <a:t>Identity-Based Behavior</a:t>
            </a:r>
          </a:p>
        </p:txBody>
      </p:sp>
    </p:spTree>
    <p:extLst>
      <p:ext uri="{BB962C8B-B14F-4D97-AF65-F5344CB8AC3E}">
        <p14:creationId xmlns:p14="http://schemas.microsoft.com/office/powerpoint/2010/main" val="2424735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83" eaLnBrk="0" hangingPunct="0">
              <a:defRPr>
                <a:solidFill>
                  <a:schemeClr val="tx1"/>
                </a:solidFill>
                <a:latin typeface="Verdana" pitchFamily="34" charset="0"/>
                <a:cs typeface="Arial" charset="0"/>
              </a:defRPr>
            </a:lvl1pPr>
            <a:lvl2pPr marL="741794" indent="-285306" defTabSz="965283" eaLnBrk="0" hangingPunct="0">
              <a:defRPr>
                <a:solidFill>
                  <a:schemeClr val="tx1"/>
                </a:solidFill>
                <a:latin typeface="Verdana" pitchFamily="34" charset="0"/>
                <a:cs typeface="Arial" charset="0"/>
              </a:defRPr>
            </a:lvl2pPr>
            <a:lvl3pPr marL="1141221" indent="-228244" defTabSz="965283" eaLnBrk="0" hangingPunct="0">
              <a:defRPr>
                <a:solidFill>
                  <a:schemeClr val="tx1"/>
                </a:solidFill>
                <a:latin typeface="Verdana" pitchFamily="34" charset="0"/>
                <a:cs typeface="Arial" charset="0"/>
              </a:defRPr>
            </a:lvl3pPr>
            <a:lvl4pPr marL="1597709" indent="-228244" defTabSz="965283" eaLnBrk="0" hangingPunct="0">
              <a:defRPr>
                <a:solidFill>
                  <a:schemeClr val="tx1"/>
                </a:solidFill>
                <a:latin typeface="Verdana" pitchFamily="34" charset="0"/>
                <a:cs typeface="Arial" charset="0"/>
              </a:defRPr>
            </a:lvl4pPr>
            <a:lvl5pPr marL="2054197" indent="-228244" defTabSz="965283" eaLnBrk="0" hangingPunct="0">
              <a:defRPr>
                <a:solidFill>
                  <a:schemeClr val="tx1"/>
                </a:solidFill>
                <a:latin typeface="Verdana" pitchFamily="34" charset="0"/>
                <a:cs typeface="Arial" charset="0"/>
              </a:defRPr>
            </a:lvl5pPr>
            <a:lvl6pPr marL="2510686" indent="-228244" defTabSz="965283" eaLnBrk="0" fontAlgn="base" hangingPunct="0">
              <a:spcBef>
                <a:spcPct val="20000"/>
              </a:spcBef>
              <a:spcAft>
                <a:spcPct val="0"/>
              </a:spcAft>
              <a:defRPr>
                <a:solidFill>
                  <a:schemeClr val="tx1"/>
                </a:solidFill>
                <a:latin typeface="Verdana" pitchFamily="34" charset="0"/>
                <a:cs typeface="Arial" charset="0"/>
              </a:defRPr>
            </a:lvl6pPr>
            <a:lvl7pPr marL="2967174" indent="-228244" defTabSz="965283" eaLnBrk="0" fontAlgn="base" hangingPunct="0">
              <a:spcBef>
                <a:spcPct val="20000"/>
              </a:spcBef>
              <a:spcAft>
                <a:spcPct val="0"/>
              </a:spcAft>
              <a:defRPr>
                <a:solidFill>
                  <a:schemeClr val="tx1"/>
                </a:solidFill>
                <a:latin typeface="Verdana" pitchFamily="34" charset="0"/>
                <a:cs typeface="Arial" charset="0"/>
              </a:defRPr>
            </a:lvl7pPr>
            <a:lvl8pPr marL="3423662" indent="-228244" defTabSz="965283" eaLnBrk="0" fontAlgn="base" hangingPunct="0">
              <a:spcBef>
                <a:spcPct val="20000"/>
              </a:spcBef>
              <a:spcAft>
                <a:spcPct val="0"/>
              </a:spcAft>
              <a:defRPr>
                <a:solidFill>
                  <a:schemeClr val="tx1"/>
                </a:solidFill>
                <a:latin typeface="Verdana" pitchFamily="34" charset="0"/>
                <a:cs typeface="Arial" charset="0"/>
              </a:defRPr>
            </a:lvl8pPr>
            <a:lvl9pPr marL="3880150" indent="-228244" defTabSz="965283" eaLnBrk="0" fontAlgn="base" hangingPunct="0">
              <a:spcBef>
                <a:spcPct val="20000"/>
              </a:spcBef>
              <a:spcAft>
                <a:spcPct val="0"/>
              </a:spcAft>
              <a:defRPr>
                <a:solidFill>
                  <a:schemeClr val="tx1"/>
                </a:solidFill>
                <a:latin typeface="Verdana" pitchFamily="34" charset="0"/>
                <a:cs typeface="Arial" charset="0"/>
              </a:defRPr>
            </a:lvl9pPr>
          </a:lstStyle>
          <a:p>
            <a:pPr eaLnBrk="1" hangingPunct="1"/>
            <a:fld id="{D0A219A1-D7B2-48B5-B486-261502BE01D9}" type="slidenum">
              <a:rPr lang="en-US" smtClean="0">
                <a:latin typeface="Arial" charset="0"/>
              </a:rPr>
              <a:pPr eaLnBrk="1" hangingPunct="1"/>
              <a:t>6</a:t>
            </a:fld>
            <a:endParaRPr lang="en-US" dirty="0">
              <a:latin typeface="Arial" charset="0"/>
            </a:endParaRPr>
          </a:p>
        </p:txBody>
      </p:sp>
      <p:sp>
        <p:nvSpPr>
          <p:cNvPr id="14339" name="Rectangle 2"/>
          <p:cNvSpPr>
            <a:spLocks noGrp="1" noRot="1" noChangeAspect="1" noChangeArrowheads="1" noTextEdit="1"/>
          </p:cNvSpPr>
          <p:nvPr>
            <p:ph type="sldImg"/>
          </p:nvPr>
        </p:nvSpPr>
        <p:spPr>
          <a:xfrm>
            <a:off x="457200" y="719138"/>
            <a:ext cx="6400800" cy="360045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0"/>
              </a:spcBef>
            </a:pPr>
            <a:r>
              <a:rPr lang="en-US" sz="1000" b="1" i="1" dirty="0">
                <a:latin typeface="+mn-lt"/>
              </a:rPr>
              <a:t>Focus on who you are…</a:t>
            </a:r>
            <a:endParaRPr lang="en-US" sz="1000" i="1" dirty="0">
              <a:latin typeface="+mn-lt"/>
            </a:endParaRPr>
          </a:p>
          <a:p>
            <a:pPr>
              <a:spcBef>
                <a:spcPts val="0"/>
              </a:spcBef>
            </a:pPr>
            <a:endParaRPr lang="en-US" sz="1000" i="1" u="sng" dirty="0">
              <a:latin typeface="+mn-lt"/>
            </a:endParaRPr>
          </a:p>
          <a:p>
            <a:pPr>
              <a:spcBef>
                <a:spcPts val="0"/>
              </a:spcBef>
            </a:pPr>
            <a:r>
              <a:rPr lang="en-US" sz="1000" dirty="0">
                <a:latin typeface="+mn-lt"/>
              </a:rPr>
              <a:t>We often think or make the statement … “I was not myself”, after we’ve done something that on second thought, we would have rather done differently … or not done at all.</a:t>
            </a:r>
          </a:p>
          <a:p>
            <a:pPr>
              <a:spcBef>
                <a:spcPts val="0"/>
              </a:spcBef>
            </a:pPr>
            <a:endParaRPr lang="en-US" sz="1000" dirty="0">
              <a:latin typeface="+mn-lt"/>
            </a:endParaRPr>
          </a:p>
          <a:p>
            <a:pPr>
              <a:spcBef>
                <a:spcPts val="0"/>
              </a:spcBef>
            </a:pPr>
            <a:r>
              <a:rPr lang="en-US" sz="1000" dirty="0">
                <a:latin typeface="+mn-lt"/>
              </a:rPr>
              <a:t>Here I think of the Prodigal Boy … Luke 15 …</a:t>
            </a:r>
          </a:p>
          <a:p>
            <a:pPr>
              <a:spcBef>
                <a:spcPts val="0"/>
              </a:spcBef>
            </a:pPr>
            <a:r>
              <a:rPr lang="en-US" sz="1000" b="1" i="1" dirty="0">
                <a:latin typeface="+mn-lt"/>
              </a:rPr>
              <a:t>Luke 15:17 NKJV</a:t>
            </a:r>
            <a:r>
              <a:rPr lang="en-US" sz="1000" i="1" dirty="0">
                <a:latin typeface="+mn-lt"/>
              </a:rPr>
              <a:t>  "But when he came to himself, he said, 'How many of my father's hired servants have bread enough and to spare, and I perish with hunger!</a:t>
            </a:r>
          </a:p>
          <a:p>
            <a:pPr>
              <a:spcBef>
                <a:spcPts val="0"/>
              </a:spcBef>
            </a:pPr>
            <a:endParaRPr lang="en-US" sz="1000" i="0" dirty="0">
              <a:latin typeface="+mn-lt"/>
            </a:endParaRPr>
          </a:p>
          <a:p>
            <a:pPr>
              <a:spcBef>
                <a:spcPts val="0"/>
              </a:spcBef>
            </a:pPr>
            <a:r>
              <a:rPr lang="en-US" sz="1000" i="0" dirty="0">
                <a:latin typeface="+mn-lt"/>
              </a:rPr>
              <a:t>“</a:t>
            </a:r>
            <a:r>
              <a:rPr lang="en-US" sz="1000" b="1" i="0" dirty="0">
                <a:latin typeface="+mn-lt"/>
              </a:rPr>
              <a:t>He came to himself”</a:t>
            </a:r>
            <a:r>
              <a:rPr lang="en-US" sz="1000" i="0" dirty="0">
                <a:latin typeface="+mn-lt"/>
              </a:rPr>
              <a:t> … This is a very expressive phrase. It is commonly applied to one who has been “</a:t>
            </a:r>
            <a:r>
              <a:rPr lang="en-US" sz="1000" i="1" dirty="0">
                <a:latin typeface="+mn-lt"/>
              </a:rPr>
              <a:t>deranged</a:t>
            </a:r>
            <a:r>
              <a:rPr lang="en-US" sz="1000" i="0" dirty="0">
                <a:latin typeface="+mn-lt"/>
              </a:rPr>
              <a:t>,” and when he recovers, we say he has “</a:t>
            </a:r>
            <a:r>
              <a:rPr lang="en-US" sz="1000" i="1" dirty="0">
                <a:latin typeface="+mn-lt"/>
              </a:rPr>
              <a:t>come to himself</a:t>
            </a:r>
            <a:r>
              <a:rPr lang="en-US" sz="1000" i="0" dirty="0">
                <a:latin typeface="+mn-lt"/>
              </a:rPr>
              <a:t>.” In this passage it denotes that the folly of the young man was a kind of derangement - that he was insane when he made his request … took his portion of the inheritance … left home … wasted his inheritance through frivolous living … and getting a job feeding swine.</a:t>
            </a:r>
          </a:p>
          <a:p>
            <a:pPr>
              <a:spcBef>
                <a:spcPts val="0"/>
              </a:spcBef>
            </a:pPr>
            <a:endParaRPr lang="en-US" sz="1000" i="0" dirty="0">
              <a:latin typeface="+mn-lt"/>
            </a:endParaRPr>
          </a:p>
          <a:p>
            <a:pPr>
              <a:spcBef>
                <a:spcPts val="0"/>
              </a:spcBef>
            </a:pPr>
            <a:endParaRPr lang="en-US" sz="1000" i="0" dirty="0">
              <a:latin typeface="+mn-lt"/>
            </a:endParaRPr>
          </a:p>
          <a:p>
            <a:pPr>
              <a:spcBef>
                <a:spcPts val="0"/>
              </a:spcBef>
            </a:pPr>
            <a:endParaRPr lang="en-US" sz="1000" i="0" dirty="0">
              <a:latin typeface="+mn-lt"/>
            </a:endParaRPr>
          </a:p>
          <a:p>
            <a:pPr>
              <a:spcBef>
                <a:spcPts val="0"/>
              </a:spcBef>
            </a:pPr>
            <a:r>
              <a:rPr lang="en-US" sz="1000" dirty="0">
                <a:latin typeface="+mn-lt"/>
              </a:rPr>
              <a:t>Often, we gain appreciation of who we are when we compare that to who we were…</a:t>
            </a:r>
          </a:p>
          <a:p>
            <a:pPr>
              <a:spcBef>
                <a:spcPts val="0"/>
              </a:spcBef>
            </a:pPr>
            <a:endParaRPr lang="en-US" sz="1000" dirty="0">
              <a:latin typeface="+mn-lt"/>
            </a:endParaRPr>
          </a:p>
          <a:p>
            <a:pPr>
              <a:spcBef>
                <a:spcPts val="0"/>
              </a:spcBef>
            </a:pPr>
            <a:r>
              <a:rPr lang="en-US" sz="1000" b="1" i="1" u="sng" dirty="0">
                <a:latin typeface="+mn-lt"/>
              </a:rPr>
              <a:t>1 Corinthians 6:9-11 NKJV</a:t>
            </a:r>
            <a:r>
              <a:rPr lang="en-US" sz="1000" i="1" u="sng" dirty="0">
                <a:latin typeface="+mn-lt"/>
              </a:rPr>
              <a:t> </a:t>
            </a:r>
            <a:r>
              <a:rPr lang="en-US" sz="1000" i="1" dirty="0">
                <a:latin typeface="+mn-lt"/>
              </a:rPr>
              <a:t>- (9)  Do you not know that the unrighteous will not inherit the kingdom of God? Do not be deceived. Neither fornicators, nor idolaters, nor adulterers, nor homosexuals, nor sodomites,  (10)  nor thieves, nor covetous, nor drunkards, nor revilers, nor extortioners will inherit the kingdom of God.  (11)  And such were some of you. But you were washed, but you were sanctified, but you were justified in the name of the Lord Jesus and by the Spirit of our God.</a:t>
            </a:r>
          </a:p>
          <a:p>
            <a:pPr>
              <a:spcBef>
                <a:spcPts val="0"/>
              </a:spcBef>
            </a:pPr>
            <a:endParaRPr lang="en-US" sz="1000" dirty="0">
              <a:latin typeface="+mn-lt"/>
            </a:endParaRPr>
          </a:p>
          <a:p>
            <a:pPr>
              <a:spcBef>
                <a:spcPts val="0"/>
              </a:spcBef>
            </a:pPr>
            <a:r>
              <a:rPr lang="en-US" sz="1000" b="1" i="1" u="sng" kern="1200" dirty="0">
                <a:solidFill>
                  <a:schemeClr val="tx1"/>
                </a:solidFill>
                <a:latin typeface="Arial" charset="0"/>
                <a:ea typeface="+mn-ea"/>
                <a:cs typeface="Arial" charset="0"/>
              </a:rPr>
              <a:t>Ephesians 5:1-4 NKJV</a:t>
            </a:r>
            <a:r>
              <a:rPr lang="en-US" sz="1000" i="1" kern="1200" dirty="0">
                <a:solidFill>
                  <a:schemeClr val="tx1"/>
                </a:solidFill>
                <a:latin typeface="Arial" charset="0"/>
                <a:ea typeface="+mn-ea"/>
                <a:cs typeface="Arial" charset="0"/>
              </a:rPr>
              <a:t> - Therefore be imitators of God as dear children.  (2)  And walk in love, as Christ also has loved us and given Himself for us, an offering and a sacrifice to God for a sweet-smelling aroma.  (3)  But fornication and all uncleanness or covetousness, </a:t>
            </a:r>
            <a:r>
              <a:rPr lang="en-US" sz="1000" b="1" i="1" kern="1200" dirty="0">
                <a:solidFill>
                  <a:schemeClr val="tx1"/>
                </a:solidFill>
                <a:latin typeface="Arial" charset="0"/>
                <a:ea typeface="+mn-ea"/>
                <a:cs typeface="Arial" charset="0"/>
              </a:rPr>
              <a:t>let it not even be named among you, as is fitting for saints</a:t>
            </a:r>
            <a:r>
              <a:rPr lang="en-US" sz="1000" i="1" kern="1200" dirty="0">
                <a:solidFill>
                  <a:schemeClr val="tx1"/>
                </a:solidFill>
                <a:latin typeface="Arial" charset="0"/>
                <a:ea typeface="+mn-ea"/>
                <a:cs typeface="Arial" charset="0"/>
              </a:rPr>
              <a:t>;  (4)  neither filthiness, nor foolish talking, nor coarse jesting, which are not fitting, but rather giving of thanks.</a:t>
            </a:r>
          </a:p>
          <a:p>
            <a:pPr>
              <a:spcBef>
                <a:spcPts val="0"/>
              </a:spcBef>
            </a:pPr>
            <a:endParaRPr lang="en-US" sz="1000" kern="1200" dirty="0">
              <a:solidFill>
                <a:schemeClr val="tx1"/>
              </a:solidFill>
              <a:latin typeface="Arial" charset="0"/>
              <a:ea typeface="+mn-ea"/>
              <a:cs typeface="Arial" charset="0"/>
            </a:endParaRPr>
          </a:p>
          <a:p>
            <a:pPr>
              <a:spcBef>
                <a:spcPts val="0"/>
              </a:spcBef>
            </a:pPr>
            <a:r>
              <a:rPr lang="en-US" sz="1000" b="1" i="1" kern="1200" dirty="0">
                <a:solidFill>
                  <a:schemeClr val="tx1"/>
                </a:solidFill>
                <a:latin typeface="Arial" charset="0"/>
                <a:ea typeface="+mn-ea"/>
                <a:cs typeface="Arial" charset="0"/>
              </a:rPr>
              <a:t>Ephesians 5:3 NIV</a:t>
            </a:r>
            <a:r>
              <a:rPr lang="en-US" sz="1000" i="1" kern="1200" dirty="0">
                <a:solidFill>
                  <a:schemeClr val="tx1"/>
                </a:solidFill>
                <a:latin typeface="Arial" charset="0"/>
                <a:ea typeface="+mn-ea"/>
                <a:cs typeface="Arial" charset="0"/>
              </a:rPr>
              <a:t> - But among you there must not be even a hint of sexual immorality, or of any kind of impurity, or of greed, because these are improper for God's holy people. </a:t>
            </a:r>
          </a:p>
          <a:p>
            <a:pPr>
              <a:spcBef>
                <a:spcPts val="0"/>
              </a:spcBef>
            </a:pPr>
            <a:endParaRPr lang="en-US" sz="1000" kern="1200" dirty="0">
              <a:solidFill>
                <a:schemeClr val="tx1"/>
              </a:solidFill>
              <a:latin typeface="Arial" charset="0"/>
              <a:ea typeface="+mn-ea"/>
              <a:cs typeface="Arial" charset="0"/>
            </a:endParaRPr>
          </a:p>
          <a:p>
            <a:pPr>
              <a:spcBef>
                <a:spcPts val="0"/>
              </a:spcBef>
            </a:pPr>
            <a:r>
              <a:rPr lang="en-US" sz="1000" kern="1200" dirty="0">
                <a:solidFill>
                  <a:schemeClr val="tx1"/>
                </a:solidFill>
                <a:latin typeface="Arial" charset="0"/>
                <a:ea typeface="+mn-ea"/>
                <a:cs typeface="Arial" charset="0"/>
              </a:rPr>
              <a:t>Focusing on who we are as Children of God … and … who Children of God are.</a:t>
            </a:r>
          </a:p>
          <a:p>
            <a:pPr>
              <a:spcBef>
                <a:spcPts val="0"/>
              </a:spcBef>
            </a:pPr>
            <a:endParaRPr lang="en-US" sz="1000" dirty="0">
              <a:latin typeface="+mn-lt"/>
            </a:endParaRPr>
          </a:p>
        </p:txBody>
      </p:sp>
    </p:spTree>
    <p:extLst>
      <p:ext uri="{BB962C8B-B14F-4D97-AF65-F5344CB8AC3E}">
        <p14:creationId xmlns:p14="http://schemas.microsoft.com/office/powerpoint/2010/main" val="20304811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83" eaLnBrk="0" hangingPunct="0">
              <a:defRPr>
                <a:solidFill>
                  <a:schemeClr val="tx1"/>
                </a:solidFill>
                <a:latin typeface="Verdana" pitchFamily="34" charset="0"/>
                <a:cs typeface="Arial" charset="0"/>
              </a:defRPr>
            </a:lvl1pPr>
            <a:lvl2pPr marL="741794" indent="-285306" defTabSz="965283" eaLnBrk="0" hangingPunct="0">
              <a:defRPr>
                <a:solidFill>
                  <a:schemeClr val="tx1"/>
                </a:solidFill>
                <a:latin typeface="Verdana" pitchFamily="34" charset="0"/>
                <a:cs typeface="Arial" charset="0"/>
              </a:defRPr>
            </a:lvl2pPr>
            <a:lvl3pPr marL="1141221" indent="-228244" defTabSz="965283" eaLnBrk="0" hangingPunct="0">
              <a:defRPr>
                <a:solidFill>
                  <a:schemeClr val="tx1"/>
                </a:solidFill>
                <a:latin typeface="Verdana" pitchFamily="34" charset="0"/>
                <a:cs typeface="Arial" charset="0"/>
              </a:defRPr>
            </a:lvl3pPr>
            <a:lvl4pPr marL="1597709" indent="-228244" defTabSz="965283" eaLnBrk="0" hangingPunct="0">
              <a:defRPr>
                <a:solidFill>
                  <a:schemeClr val="tx1"/>
                </a:solidFill>
                <a:latin typeface="Verdana" pitchFamily="34" charset="0"/>
                <a:cs typeface="Arial" charset="0"/>
              </a:defRPr>
            </a:lvl4pPr>
            <a:lvl5pPr marL="2054197" indent="-228244" defTabSz="965283" eaLnBrk="0" hangingPunct="0">
              <a:defRPr>
                <a:solidFill>
                  <a:schemeClr val="tx1"/>
                </a:solidFill>
                <a:latin typeface="Verdana" pitchFamily="34" charset="0"/>
                <a:cs typeface="Arial" charset="0"/>
              </a:defRPr>
            </a:lvl5pPr>
            <a:lvl6pPr marL="2510686" indent="-228244" defTabSz="965283" eaLnBrk="0" fontAlgn="base" hangingPunct="0">
              <a:spcBef>
                <a:spcPct val="20000"/>
              </a:spcBef>
              <a:spcAft>
                <a:spcPct val="0"/>
              </a:spcAft>
              <a:defRPr>
                <a:solidFill>
                  <a:schemeClr val="tx1"/>
                </a:solidFill>
                <a:latin typeface="Verdana" pitchFamily="34" charset="0"/>
                <a:cs typeface="Arial" charset="0"/>
              </a:defRPr>
            </a:lvl6pPr>
            <a:lvl7pPr marL="2967174" indent="-228244" defTabSz="965283" eaLnBrk="0" fontAlgn="base" hangingPunct="0">
              <a:spcBef>
                <a:spcPct val="20000"/>
              </a:spcBef>
              <a:spcAft>
                <a:spcPct val="0"/>
              </a:spcAft>
              <a:defRPr>
                <a:solidFill>
                  <a:schemeClr val="tx1"/>
                </a:solidFill>
                <a:latin typeface="Verdana" pitchFamily="34" charset="0"/>
                <a:cs typeface="Arial" charset="0"/>
              </a:defRPr>
            </a:lvl7pPr>
            <a:lvl8pPr marL="3423662" indent="-228244" defTabSz="965283" eaLnBrk="0" fontAlgn="base" hangingPunct="0">
              <a:spcBef>
                <a:spcPct val="20000"/>
              </a:spcBef>
              <a:spcAft>
                <a:spcPct val="0"/>
              </a:spcAft>
              <a:defRPr>
                <a:solidFill>
                  <a:schemeClr val="tx1"/>
                </a:solidFill>
                <a:latin typeface="Verdana" pitchFamily="34" charset="0"/>
                <a:cs typeface="Arial" charset="0"/>
              </a:defRPr>
            </a:lvl8pPr>
            <a:lvl9pPr marL="3880150" indent="-228244" defTabSz="965283" eaLnBrk="0" fontAlgn="base" hangingPunct="0">
              <a:spcBef>
                <a:spcPct val="20000"/>
              </a:spcBef>
              <a:spcAft>
                <a:spcPct val="0"/>
              </a:spcAft>
              <a:defRPr>
                <a:solidFill>
                  <a:schemeClr val="tx1"/>
                </a:solidFill>
                <a:latin typeface="Verdana" pitchFamily="34" charset="0"/>
                <a:cs typeface="Arial" charset="0"/>
              </a:defRPr>
            </a:lvl9pPr>
          </a:lstStyle>
          <a:p>
            <a:pPr eaLnBrk="1" hangingPunct="1"/>
            <a:fld id="{D0A219A1-D7B2-48B5-B486-261502BE01D9}" type="slidenum">
              <a:rPr lang="en-US" smtClean="0">
                <a:latin typeface="Arial" charset="0"/>
              </a:rPr>
              <a:pPr eaLnBrk="1" hangingPunct="1"/>
              <a:t>7</a:t>
            </a:fld>
            <a:endParaRPr lang="en-US" dirty="0">
              <a:latin typeface="Arial" charset="0"/>
            </a:endParaRPr>
          </a:p>
        </p:txBody>
      </p:sp>
      <p:sp>
        <p:nvSpPr>
          <p:cNvPr id="14339" name="Rectangle 2"/>
          <p:cNvSpPr>
            <a:spLocks noGrp="1" noRot="1" noChangeAspect="1" noChangeArrowheads="1" noTextEdit="1"/>
          </p:cNvSpPr>
          <p:nvPr>
            <p:ph type="sldImg"/>
          </p:nvPr>
        </p:nvSpPr>
        <p:spPr>
          <a:xfrm>
            <a:off x="457200" y="719138"/>
            <a:ext cx="6400800" cy="360045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000" b="1" kern="1200" dirty="0">
                <a:solidFill>
                  <a:schemeClr val="tx1"/>
                </a:solidFill>
                <a:latin typeface="Arial" charset="0"/>
                <a:ea typeface="+mn-ea"/>
                <a:cs typeface="Arial" charset="0"/>
              </a:rPr>
              <a:t>The second point is a build on the first  …  our daily actions add up over the long-term … and reveal who we really are.</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000" b="1" kern="1200" dirty="0">
              <a:solidFill>
                <a:schemeClr val="tx1"/>
              </a:solidFill>
              <a:latin typeface="Arial" charset="0"/>
              <a:ea typeface="+mn-ea"/>
              <a:cs typeface="Arial"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000" b="0" kern="1200" dirty="0">
                <a:solidFill>
                  <a:schemeClr val="tx1"/>
                </a:solidFill>
                <a:latin typeface="Arial" charset="0"/>
                <a:ea typeface="+mn-ea"/>
                <a:cs typeface="Arial" charset="0"/>
              </a:rPr>
              <a:t>Jesus indicted the scribes and Pharisees for their hypocritical actions…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000" b="0" kern="1200" dirty="0">
              <a:solidFill>
                <a:schemeClr val="tx1"/>
              </a:solidFill>
              <a:latin typeface="Arial" charset="0"/>
              <a:ea typeface="+mn-ea"/>
              <a:cs typeface="Arial"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000" b="1" i="1" kern="1200" dirty="0">
                <a:solidFill>
                  <a:schemeClr val="tx1"/>
                </a:solidFill>
                <a:latin typeface="Arial" charset="0"/>
                <a:ea typeface="+mn-ea"/>
                <a:cs typeface="Arial" charset="0"/>
              </a:rPr>
              <a:t>Matthew 23:1-3 NKJV  </a:t>
            </a:r>
            <a:r>
              <a:rPr lang="en-US" sz="1000" b="0" i="1" kern="1200" dirty="0">
                <a:solidFill>
                  <a:schemeClr val="tx1"/>
                </a:solidFill>
                <a:latin typeface="Arial" charset="0"/>
                <a:ea typeface="+mn-ea"/>
                <a:cs typeface="Arial" charset="0"/>
              </a:rPr>
              <a:t>Then Jesus spoke to the multitudes and to His disciples,   - 2  saying: "The scribes and the Pharisees sit in Moses' seat.   - 3  Therefore whatever they tell you to observe, that observe and do, but do not do according to their works; for they say, and do not do.</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000" b="1" kern="1200" dirty="0">
              <a:solidFill>
                <a:schemeClr val="tx1"/>
              </a:solidFill>
              <a:latin typeface="Arial" charset="0"/>
              <a:ea typeface="+mn-ea"/>
              <a:cs typeface="Arial" charset="0"/>
            </a:endParaRPr>
          </a:p>
          <a:p>
            <a:r>
              <a:rPr lang="en-US" sz="1000" b="0" i="0" dirty="0">
                <a:latin typeface="+mn-lt"/>
              </a:rPr>
              <a:t>The Apostle John gives us another metric…</a:t>
            </a:r>
            <a:r>
              <a:rPr lang="en-US" sz="1000" b="1" i="1" dirty="0">
                <a:latin typeface="+mn-lt"/>
              </a:rPr>
              <a:t> </a:t>
            </a:r>
          </a:p>
          <a:p>
            <a:endParaRPr lang="en-US" sz="1000" b="1" i="1" dirty="0">
              <a:latin typeface="+mn-lt"/>
            </a:endParaRPr>
          </a:p>
          <a:p>
            <a:r>
              <a:rPr lang="en-US" sz="1000" b="1" i="1" dirty="0">
                <a:latin typeface="+mn-lt"/>
              </a:rPr>
              <a:t>1 John 4:7-8 NKJV  </a:t>
            </a:r>
            <a:r>
              <a:rPr lang="en-US" sz="1000" b="0" i="1" dirty="0">
                <a:latin typeface="+mn-lt"/>
              </a:rPr>
              <a:t>Beloved, let us love one another, for love is of God; and everyone who loves is born of God and knows God.   - 8  He who does not love does not know God, for God is love.</a:t>
            </a:r>
          </a:p>
          <a:p>
            <a:endParaRPr lang="en-US" sz="1000" b="1" i="1" dirty="0">
              <a:latin typeface="+mn-lt"/>
            </a:endParaRPr>
          </a:p>
          <a:p>
            <a:r>
              <a:rPr lang="en-US" sz="1000" b="1" i="1" dirty="0">
                <a:latin typeface="+mn-lt"/>
              </a:rPr>
              <a:t>1 John 4:20 NKJV</a:t>
            </a:r>
            <a:r>
              <a:rPr lang="en-US" sz="1000" i="1" dirty="0">
                <a:latin typeface="+mn-lt"/>
              </a:rPr>
              <a:t>  If someone says, "I love God," and hates his brother, he is a liar; for he who does not love his brother whom he has seen, how can he love God whom he has not seen?</a:t>
            </a:r>
          </a:p>
          <a:p>
            <a:endParaRPr lang="en-US" sz="1000" dirty="0">
              <a:latin typeface="+mn-lt"/>
            </a:endParaRPr>
          </a:p>
          <a:p>
            <a:r>
              <a:rPr lang="en-US" sz="1000" dirty="0">
                <a:latin typeface="+mn-lt"/>
              </a:rPr>
              <a:t>Our actions often reveal our beliefs and each action you take contributes to the type of person that you believe that you are.   </a:t>
            </a:r>
            <a:r>
              <a:rPr lang="en-US" sz="1000" b="1" u="sng" dirty="0">
                <a:latin typeface="+mn-lt"/>
              </a:rPr>
              <a:t>What beliefs are you expressing through your actions?</a:t>
            </a:r>
          </a:p>
          <a:p>
            <a:endParaRPr lang="en-US" sz="1000" dirty="0">
              <a:latin typeface="+mn-lt"/>
            </a:endParaRPr>
          </a:p>
          <a:p>
            <a:endParaRPr lang="en-US" sz="1000" dirty="0">
              <a:latin typeface="+mn-lt"/>
            </a:endParaRPr>
          </a:p>
        </p:txBody>
      </p:sp>
    </p:spTree>
    <p:extLst>
      <p:ext uri="{BB962C8B-B14F-4D97-AF65-F5344CB8AC3E}">
        <p14:creationId xmlns:p14="http://schemas.microsoft.com/office/powerpoint/2010/main" val="1108503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83" eaLnBrk="0" hangingPunct="0">
              <a:defRPr>
                <a:solidFill>
                  <a:schemeClr val="tx1"/>
                </a:solidFill>
                <a:latin typeface="Verdana" pitchFamily="34" charset="0"/>
                <a:cs typeface="Arial" charset="0"/>
              </a:defRPr>
            </a:lvl1pPr>
            <a:lvl2pPr marL="741794" indent="-285306" defTabSz="965283" eaLnBrk="0" hangingPunct="0">
              <a:defRPr>
                <a:solidFill>
                  <a:schemeClr val="tx1"/>
                </a:solidFill>
                <a:latin typeface="Verdana" pitchFamily="34" charset="0"/>
                <a:cs typeface="Arial" charset="0"/>
              </a:defRPr>
            </a:lvl2pPr>
            <a:lvl3pPr marL="1141221" indent="-228244" defTabSz="965283" eaLnBrk="0" hangingPunct="0">
              <a:defRPr>
                <a:solidFill>
                  <a:schemeClr val="tx1"/>
                </a:solidFill>
                <a:latin typeface="Verdana" pitchFamily="34" charset="0"/>
                <a:cs typeface="Arial" charset="0"/>
              </a:defRPr>
            </a:lvl3pPr>
            <a:lvl4pPr marL="1597709" indent="-228244" defTabSz="965283" eaLnBrk="0" hangingPunct="0">
              <a:defRPr>
                <a:solidFill>
                  <a:schemeClr val="tx1"/>
                </a:solidFill>
                <a:latin typeface="Verdana" pitchFamily="34" charset="0"/>
                <a:cs typeface="Arial" charset="0"/>
              </a:defRPr>
            </a:lvl4pPr>
            <a:lvl5pPr marL="2054197" indent="-228244" defTabSz="965283" eaLnBrk="0" hangingPunct="0">
              <a:defRPr>
                <a:solidFill>
                  <a:schemeClr val="tx1"/>
                </a:solidFill>
                <a:latin typeface="Verdana" pitchFamily="34" charset="0"/>
                <a:cs typeface="Arial" charset="0"/>
              </a:defRPr>
            </a:lvl5pPr>
            <a:lvl6pPr marL="2510686" indent="-228244" defTabSz="965283" eaLnBrk="0" fontAlgn="base" hangingPunct="0">
              <a:spcBef>
                <a:spcPct val="20000"/>
              </a:spcBef>
              <a:spcAft>
                <a:spcPct val="0"/>
              </a:spcAft>
              <a:defRPr>
                <a:solidFill>
                  <a:schemeClr val="tx1"/>
                </a:solidFill>
                <a:latin typeface="Verdana" pitchFamily="34" charset="0"/>
                <a:cs typeface="Arial" charset="0"/>
              </a:defRPr>
            </a:lvl6pPr>
            <a:lvl7pPr marL="2967174" indent="-228244" defTabSz="965283" eaLnBrk="0" fontAlgn="base" hangingPunct="0">
              <a:spcBef>
                <a:spcPct val="20000"/>
              </a:spcBef>
              <a:spcAft>
                <a:spcPct val="0"/>
              </a:spcAft>
              <a:defRPr>
                <a:solidFill>
                  <a:schemeClr val="tx1"/>
                </a:solidFill>
                <a:latin typeface="Verdana" pitchFamily="34" charset="0"/>
                <a:cs typeface="Arial" charset="0"/>
              </a:defRPr>
            </a:lvl7pPr>
            <a:lvl8pPr marL="3423662" indent="-228244" defTabSz="965283" eaLnBrk="0" fontAlgn="base" hangingPunct="0">
              <a:spcBef>
                <a:spcPct val="20000"/>
              </a:spcBef>
              <a:spcAft>
                <a:spcPct val="0"/>
              </a:spcAft>
              <a:defRPr>
                <a:solidFill>
                  <a:schemeClr val="tx1"/>
                </a:solidFill>
                <a:latin typeface="Verdana" pitchFamily="34" charset="0"/>
                <a:cs typeface="Arial" charset="0"/>
              </a:defRPr>
            </a:lvl8pPr>
            <a:lvl9pPr marL="3880150" indent="-228244" defTabSz="965283" eaLnBrk="0" fontAlgn="base" hangingPunct="0">
              <a:spcBef>
                <a:spcPct val="20000"/>
              </a:spcBef>
              <a:spcAft>
                <a:spcPct val="0"/>
              </a:spcAft>
              <a:defRPr>
                <a:solidFill>
                  <a:schemeClr val="tx1"/>
                </a:solidFill>
                <a:latin typeface="Verdana" pitchFamily="34" charset="0"/>
                <a:cs typeface="Arial" charset="0"/>
              </a:defRPr>
            </a:lvl9pPr>
          </a:lstStyle>
          <a:p>
            <a:pPr eaLnBrk="1" hangingPunct="1"/>
            <a:fld id="{D0A219A1-D7B2-48B5-B486-261502BE01D9}" type="slidenum">
              <a:rPr lang="en-US" smtClean="0">
                <a:latin typeface="Arial" charset="0"/>
              </a:rPr>
              <a:pPr eaLnBrk="1" hangingPunct="1"/>
              <a:t>8</a:t>
            </a:fld>
            <a:endParaRPr lang="en-US" dirty="0">
              <a:latin typeface="Arial" charset="0"/>
            </a:endParaRPr>
          </a:p>
        </p:txBody>
      </p:sp>
      <p:sp>
        <p:nvSpPr>
          <p:cNvPr id="14339" name="Rectangle 2"/>
          <p:cNvSpPr>
            <a:spLocks noGrp="1" noRot="1" noChangeAspect="1" noChangeArrowheads="1" noTextEdit="1"/>
          </p:cNvSpPr>
          <p:nvPr>
            <p:ph type="sldImg"/>
          </p:nvPr>
        </p:nvSpPr>
        <p:spPr>
          <a:xfrm>
            <a:off x="457200" y="719138"/>
            <a:ext cx="6400800" cy="360045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000" b="1" dirty="0">
              <a:latin typeface="+mn-lt"/>
            </a:endParaRPr>
          </a:p>
          <a:p>
            <a:r>
              <a:rPr lang="en-US" sz="1000" b="1" i="1" dirty="0">
                <a:highlight>
                  <a:srgbClr val="FFFF00"/>
                </a:highlight>
                <a:latin typeface="+mn-lt"/>
              </a:rPr>
              <a:t>Romans 8:35-39 NIV  </a:t>
            </a:r>
            <a:r>
              <a:rPr lang="en-US" sz="1000" i="1" dirty="0">
                <a:latin typeface="+mn-lt"/>
              </a:rPr>
              <a:t>Who shall separate us from the love of Christ? Shall trouble or hardship or persecution or famine or nakedness or danger or sword?  (36)  As it is written: "For your sake we face death all day long; we are considered as sheep to be slaughtered."  (</a:t>
            </a:r>
            <a:r>
              <a:rPr lang="en-US" sz="1000" b="1" i="1" dirty="0">
                <a:latin typeface="+mn-lt"/>
              </a:rPr>
              <a:t>37</a:t>
            </a:r>
            <a:r>
              <a:rPr lang="en-US" sz="1000" i="1" dirty="0">
                <a:latin typeface="+mn-lt"/>
              </a:rPr>
              <a:t>)  </a:t>
            </a:r>
            <a:r>
              <a:rPr lang="en-US" sz="1000" b="1" i="1" dirty="0">
                <a:latin typeface="+mn-lt"/>
              </a:rPr>
              <a:t>No, in all these things we are more than conquerors through him who loved us.  </a:t>
            </a:r>
            <a:r>
              <a:rPr lang="en-US" sz="1000" i="1" dirty="0">
                <a:latin typeface="+mn-lt"/>
              </a:rPr>
              <a:t>(38)  For I am convinced that neither death nor life, neither angels nor demons, neither the present nor the future, nor any powers,  (39)  neither height nor depth, nor anything else in all creation, will be able to separate us from the love of God that is in Christ Jesus our Lord.</a:t>
            </a:r>
          </a:p>
          <a:p>
            <a:r>
              <a:rPr lang="en-US" sz="1000" dirty="0">
                <a:latin typeface="+mn-lt"/>
              </a:rPr>
              <a:t> </a:t>
            </a:r>
          </a:p>
          <a:p>
            <a:r>
              <a:rPr lang="en-US" sz="1000" b="1" dirty="0">
                <a:latin typeface="+mn-lt"/>
              </a:rPr>
              <a:t>If we act like a victim more often than not we will be a victim … If we act like a victor through Christ, we will be victorious.</a:t>
            </a:r>
            <a:r>
              <a:rPr lang="en-US" sz="1000" dirty="0">
                <a:latin typeface="+mn-lt"/>
              </a:rPr>
              <a:t> </a:t>
            </a:r>
          </a:p>
          <a:p>
            <a:endParaRPr lang="en-US" sz="1000" dirty="0">
              <a:latin typeface="+mn-lt"/>
            </a:endParaRPr>
          </a:p>
          <a:p>
            <a:r>
              <a:rPr lang="en-US" sz="1000" b="1" i="1" dirty="0">
                <a:latin typeface="+mn-lt"/>
              </a:rPr>
              <a:t>Philippians 4:13 NKJV</a:t>
            </a:r>
            <a:r>
              <a:rPr lang="en-US" sz="1000" i="1" dirty="0">
                <a:latin typeface="+mn-lt"/>
              </a:rPr>
              <a:t>  I can do all things through Christ who strengthens me.</a:t>
            </a:r>
          </a:p>
          <a:p>
            <a:endParaRPr lang="en-US" sz="1000" i="1" dirty="0">
              <a:latin typeface="+mn-lt"/>
            </a:endParaRPr>
          </a:p>
          <a:p>
            <a:r>
              <a:rPr lang="en-US" sz="1000" b="1" i="1" dirty="0">
                <a:latin typeface="+mn-lt"/>
              </a:rPr>
              <a:t>Psalms 139:7-12 NKJV  </a:t>
            </a:r>
            <a:r>
              <a:rPr lang="en-US" sz="1000" i="1" dirty="0">
                <a:latin typeface="+mn-lt"/>
              </a:rPr>
              <a:t>Where can I go from Your Spirit? Or where can I flee from Your presence?   - 8  If I ascend into heaven, You are there; If I make my bed in hell, behold, You are there.   - 9  If I take the wings of the morning, And dwell in the uttermost parts of the sea,   - 10  Even there Your hand shall lead me, And Your right hand shall hold me.   - 11  If I say, "Surely the darkness shall fall on me," Even the night shall be light about me;   - 12  Indeed, the darkness shall not hide from You, But the night shines as the day; The darkness and the light are both alike to You.</a:t>
            </a:r>
          </a:p>
          <a:p>
            <a:endParaRPr lang="en-US" sz="1000" i="1" dirty="0">
              <a:latin typeface="+mn-lt"/>
            </a:endParaRPr>
          </a:p>
          <a:p>
            <a:r>
              <a:rPr lang="en-US" sz="1000" b="1" i="1" dirty="0">
                <a:latin typeface="+mn-lt"/>
              </a:rPr>
              <a:t>Bro. Edwin Crozier story…</a:t>
            </a:r>
            <a:endParaRPr lang="en-US" sz="1000" b="1" dirty="0">
              <a:latin typeface="+mn-lt"/>
            </a:endParaRPr>
          </a:p>
        </p:txBody>
      </p:sp>
    </p:spTree>
    <p:extLst>
      <p:ext uri="{BB962C8B-B14F-4D97-AF65-F5344CB8AC3E}">
        <p14:creationId xmlns:p14="http://schemas.microsoft.com/office/powerpoint/2010/main" val="1628652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83" eaLnBrk="0" hangingPunct="0">
              <a:defRPr>
                <a:solidFill>
                  <a:schemeClr val="tx1"/>
                </a:solidFill>
                <a:latin typeface="Verdana" pitchFamily="34" charset="0"/>
                <a:cs typeface="Arial" charset="0"/>
              </a:defRPr>
            </a:lvl1pPr>
            <a:lvl2pPr marL="741794" indent="-285306" defTabSz="965283" eaLnBrk="0" hangingPunct="0">
              <a:defRPr>
                <a:solidFill>
                  <a:schemeClr val="tx1"/>
                </a:solidFill>
                <a:latin typeface="Verdana" pitchFamily="34" charset="0"/>
                <a:cs typeface="Arial" charset="0"/>
              </a:defRPr>
            </a:lvl2pPr>
            <a:lvl3pPr marL="1141221" indent="-228244" defTabSz="965283" eaLnBrk="0" hangingPunct="0">
              <a:defRPr>
                <a:solidFill>
                  <a:schemeClr val="tx1"/>
                </a:solidFill>
                <a:latin typeface="Verdana" pitchFamily="34" charset="0"/>
                <a:cs typeface="Arial" charset="0"/>
              </a:defRPr>
            </a:lvl3pPr>
            <a:lvl4pPr marL="1597709" indent="-228244" defTabSz="965283" eaLnBrk="0" hangingPunct="0">
              <a:defRPr>
                <a:solidFill>
                  <a:schemeClr val="tx1"/>
                </a:solidFill>
                <a:latin typeface="Verdana" pitchFamily="34" charset="0"/>
                <a:cs typeface="Arial" charset="0"/>
              </a:defRPr>
            </a:lvl4pPr>
            <a:lvl5pPr marL="2054197" indent="-228244" defTabSz="965283" eaLnBrk="0" hangingPunct="0">
              <a:defRPr>
                <a:solidFill>
                  <a:schemeClr val="tx1"/>
                </a:solidFill>
                <a:latin typeface="Verdana" pitchFamily="34" charset="0"/>
                <a:cs typeface="Arial" charset="0"/>
              </a:defRPr>
            </a:lvl5pPr>
            <a:lvl6pPr marL="2510686" indent="-228244" defTabSz="965283" eaLnBrk="0" fontAlgn="base" hangingPunct="0">
              <a:spcBef>
                <a:spcPct val="20000"/>
              </a:spcBef>
              <a:spcAft>
                <a:spcPct val="0"/>
              </a:spcAft>
              <a:defRPr>
                <a:solidFill>
                  <a:schemeClr val="tx1"/>
                </a:solidFill>
                <a:latin typeface="Verdana" pitchFamily="34" charset="0"/>
                <a:cs typeface="Arial" charset="0"/>
              </a:defRPr>
            </a:lvl6pPr>
            <a:lvl7pPr marL="2967174" indent="-228244" defTabSz="965283" eaLnBrk="0" fontAlgn="base" hangingPunct="0">
              <a:spcBef>
                <a:spcPct val="20000"/>
              </a:spcBef>
              <a:spcAft>
                <a:spcPct val="0"/>
              </a:spcAft>
              <a:defRPr>
                <a:solidFill>
                  <a:schemeClr val="tx1"/>
                </a:solidFill>
                <a:latin typeface="Verdana" pitchFamily="34" charset="0"/>
                <a:cs typeface="Arial" charset="0"/>
              </a:defRPr>
            </a:lvl7pPr>
            <a:lvl8pPr marL="3423662" indent="-228244" defTabSz="965283" eaLnBrk="0" fontAlgn="base" hangingPunct="0">
              <a:spcBef>
                <a:spcPct val="20000"/>
              </a:spcBef>
              <a:spcAft>
                <a:spcPct val="0"/>
              </a:spcAft>
              <a:defRPr>
                <a:solidFill>
                  <a:schemeClr val="tx1"/>
                </a:solidFill>
                <a:latin typeface="Verdana" pitchFamily="34" charset="0"/>
                <a:cs typeface="Arial" charset="0"/>
              </a:defRPr>
            </a:lvl8pPr>
            <a:lvl9pPr marL="3880150" indent="-228244" defTabSz="965283" eaLnBrk="0" fontAlgn="base" hangingPunct="0">
              <a:spcBef>
                <a:spcPct val="20000"/>
              </a:spcBef>
              <a:spcAft>
                <a:spcPct val="0"/>
              </a:spcAft>
              <a:defRPr>
                <a:solidFill>
                  <a:schemeClr val="tx1"/>
                </a:solidFill>
                <a:latin typeface="Verdana" pitchFamily="34" charset="0"/>
                <a:cs typeface="Arial" charset="0"/>
              </a:defRPr>
            </a:lvl9pPr>
          </a:lstStyle>
          <a:p>
            <a:pPr eaLnBrk="1" hangingPunct="1"/>
            <a:fld id="{D0A219A1-D7B2-48B5-B486-261502BE01D9}" type="slidenum">
              <a:rPr lang="en-US" smtClean="0">
                <a:latin typeface="Arial" charset="0"/>
              </a:rPr>
              <a:pPr eaLnBrk="1" hangingPunct="1"/>
              <a:t>9</a:t>
            </a:fld>
            <a:endParaRPr lang="en-US" dirty="0">
              <a:latin typeface="Arial" charset="0"/>
            </a:endParaRPr>
          </a:p>
        </p:txBody>
      </p:sp>
      <p:sp>
        <p:nvSpPr>
          <p:cNvPr id="14339" name="Rectangle 2"/>
          <p:cNvSpPr>
            <a:spLocks noGrp="1" noRot="1" noChangeAspect="1" noChangeArrowheads="1" noTextEdit="1"/>
          </p:cNvSpPr>
          <p:nvPr>
            <p:ph type="sldImg"/>
          </p:nvPr>
        </p:nvSpPr>
        <p:spPr>
          <a:xfrm>
            <a:off x="457200" y="719138"/>
            <a:ext cx="6400800" cy="360045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b="1" dirty="0">
                <a:latin typeface="+mn-lt"/>
              </a:rPr>
              <a:t>Third, this framework helps to remove the “All or Nothing” philosophy that can so easily wreck our progress.</a:t>
            </a:r>
            <a:r>
              <a:rPr lang="en-US" sz="1000" dirty="0">
                <a:latin typeface="+mn-lt"/>
              </a:rPr>
              <a:t>  </a:t>
            </a:r>
          </a:p>
          <a:p>
            <a:endParaRPr lang="en-US" sz="1000" dirty="0">
              <a:latin typeface="+mn-lt"/>
            </a:endParaRPr>
          </a:p>
          <a:p>
            <a:r>
              <a:rPr lang="en-US" sz="1000" dirty="0">
                <a:latin typeface="+mn-lt"/>
              </a:rPr>
              <a:t>Becoming what God would have us be is an incremental process … for some reason, we often think that if we fail to follow our exact plan step-by-step, then we have totally blown it. The truth is that it doesn’t work that way at all. If you make a mistake, remember that it does not have to signal total defeat.</a:t>
            </a:r>
          </a:p>
          <a:p>
            <a:endParaRPr lang="en-US" sz="1000" dirty="0">
              <a:latin typeface="+mn-lt"/>
            </a:endParaRPr>
          </a:p>
          <a:p>
            <a:r>
              <a:rPr lang="en-US" sz="1000" b="1" i="1" dirty="0">
                <a:latin typeface="+mn-lt"/>
              </a:rPr>
              <a:t>Philippians 3:7-14 NKJV</a:t>
            </a:r>
            <a:r>
              <a:rPr lang="en-US" sz="1000" i="1" dirty="0">
                <a:latin typeface="+mn-lt"/>
              </a:rPr>
              <a:t>  (7)  But what things were gain to me, these I have counted loss for Christ.  (8)  Yet indeed I also count all things loss for the excellence of the knowledge of Christ Jesus my Lord, for whom I have suffered the loss of all things, and count them as rubbish, that I may gain Christ  (9)  and be found in Him, not having my own righteousness, which is from the law, but that which is through faith in Christ, the righteousness which is from God by faith;  (10)  that I may know Him and the power of His resurrection, and the fellowship of His sufferings, being conformed to His death,  (11)  if, by any means, I may attain to the resurrection from the dead.  (12)  Not that I have already attained, or am already perfected; but I press on, that I may lay hold of that for which Christ Jesus has also laid hold of me</a:t>
            </a:r>
            <a:r>
              <a:rPr lang="en-US" sz="1000" b="1" i="1" dirty="0">
                <a:latin typeface="+mn-lt"/>
              </a:rPr>
              <a:t>.  (13)  Brethren, I do not count myself to have apprehended; but one thing I do, forgetting those things which are behind and reaching forward to those things which are ahead,  (14)  I press toward the goal for the prize of the upward call of God in Christ Jesus.</a:t>
            </a:r>
          </a:p>
          <a:p>
            <a:endParaRPr lang="en-US" sz="1000" i="1" dirty="0">
              <a:latin typeface="+mn-lt"/>
            </a:endParaRPr>
          </a:p>
          <a:p>
            <a:r>
              <a:rPr lang="en-US" sz="1000" b="1" i="1" dirty="0">
                <a:latin typeface="+mn-lt"/>
              </a:rPr>
              <a:t>1 Corinthians 9:27 NKJV</a:t>
            </a:r>
            <a:r>
              <a:rPr lang="en-US" sz="1000" i="1" dirty="0">
                <a:latin typeface="+mn-lt"/>
              </a:rPr>
              <a:t>  But I discipline my body and bring it into subjection, lest, when I have preached to others, I myself should become disqualified. </a:t>
            </a:r>
          </a:p>
          <a:p>
            <a:endParaRPr lang="en-US" sz="1000" i="1" dirty="0">
              <a:latin typeface="+mn-lt"/>
            </a:endParaRPr>
          </a:p>
          <a:p>
            <a:r>
              <a:rPr lang="en-US" sz="1000" b="1" i="1" dirty="0">
                <a:latin typeface="+mn-lt"/>
              </a:rPr>
              <a:t>1 Corinthians 9:27 ISV</a:t>
            </a:r>
            <a:r>
              <a:rPr lang="en-US" sz="1000" i="1" dirty="0">
                <a:latin typeface="+mn-lt"/>
              </a:rPr>
              <a:t>  No, I keep on beating my body and making it my slave so that, after I have preached to others, I myself will not somehow be disqualified.</a:t>
            </a:r>
          </a:p>
          <a:p>
            <a:endParaRPr lang="en-US" sz="1000" i="1" dirty="0">
              <a:latin typeface="+mn-lt"/>
            </a:endParaRPr>
          </a:p>
          <a:p>
            <a:endParaRPr lang="en-US" sz="1000" i="1" dirty="0">
              <a:latin typeface="+mn-lt"/>
            </a:endParaRPr>
          </a:p>
        </p:txBody>
      </p:sp>
    </p:spTree>
    <p:extLst>
      <p:ext uri="{BB962C8B-B14F-4D97-AF65-F5344CB8AC3E}">
        <p14:creationId xmlns:p14="http://schemas.microsoft.com/office/powerpoint/2010/main" val="676187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43047" name="Rectangle 39"/>
          <p:cNvSpPr>
            <a:spLocks noGrp="1" noChangeArrowheads="1"/>
          </p:cNvSpPr>
          <p:nvPr>
            <p:ph type="ctrTitle" sz="quarter"/>
          </p:nvPr>
        </p:nvSpPr>
        <p:spPr>
          <a:xfrm>
            <a:off x="914400" y="1692276"/>
            <a:ext cx="10363200" cy="1736725"/>
          </a:xfrm>
        </p:spPr>
        <p:txBody>
          <a:bodyPr anchor="b"/>
          <a:lstStyle>
            <a:lvl1pPr>
              <a:defRPr sz="5400"/>
            </a:lvl1pPr>
          </a:lstStyle>
          <a:p>
            <a:pPr lvl="0"/>
            <a:r>
              <a:rPr lang="en-US" noProof="0"/>
              <a:t>Click to edit Master title style</a:t>
            </a:r>
          </a:p>
        </p:txBody>
      </p:sp>
      <p:sp>
        <p:nvSpPr>
          <p:cNvPr id="43048" name="Rectangle 40"/>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43049" name="Rectangle 41"/>
          <p:cNvSpPr>
            <a:spLocks noGrp="1" noChangeArrowheads="1"/>
          </p:cNvSpPr>
          <p:nvPr>
            <p:ph type="dt" sz="quarter" idx="2"/>
          </p:nvPr>
        </p:nvSpPr>
        <p:spPr/>
        <p:txBody>
          <a:bodyPr/>
          <a:lstStyle>
            <a:lvl1pPr>
              <a:defRPr/>
            </a:lvl1pPr>
          </a:lstStyle>
          <a:p>
            <a:endParaRPr lang="en-US"/>
          </a:p>
        </p:txBody>
      </p:sp>
      <p:sp>
        <p:nvSpPr>
          <p:cNvPr id="43050" name="Rectangle 42"/>
          <p:cNvSpPr>
            <a:spLocks noGrp="1" noChangeArrowheads="1"/>
          </p:cNvSpPr>
          <p:nvPr>
            <p:ph type="ftr" sz="quarter" idx="3"/>
          </p:nvPr>
        </p:nvSpPr>
        <p:spPr/>
        <p:txBody>
          <a:bodyPr/>
          <a:lstStyle>
            <a:lvl1pPr>
              <a:defRPr/>
            </a:lvl1pPr>
          </a:lstStyle>
          <a:p>
            <a:endParaRPr lang="en-US"/>
          </a:p>
        </p:txBody>
      </p:sp>
      <p:sp>
        <p:nvSpPr>
          <p:cNvPr id="43051" name="Rectangle 43"/>
          <p:cNvSpPr>
            <a:spLocks noGrp="1" noChangeArrowheads="1"/>
          </p:cNvSpPr>
          <p:nvPr>
            <p:ph type="sldNum" sz="quarter" idx="4"/>
          </p:nvPr>
        </p:nvSpPr>
        <p:spPr/>
        <p:txBody>
          <a:bodyPr/>
          <a:lstStyle>
            <a:lvl1pPr>
              <a:defRPr/>
            </a:lvl1pPr>
          </a:lstStyle>
          <a:p>
            <a:fld id="{76FA9299-0FCF-40AD-AE80-08C566FD0C90}" type="slidenum">
              <a:rPr lang="en-US"/>
              <a:pPr/>
              <a:t>‹#›</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3047"/>
                                        </p:tgtEl>
                                        <p:attrNameLst>
                                          <p:attrName>style.visibility</p:attrName>
                                        </p:attrNameLst>
                                      </p:cBhvr>
                                      <p:to>
                                        <p:strVal val="visible"/>
                                      </p:to>
                                    </p:set>
                                    <p:animEffect transition="in" filter="fade">
                                      <p:cBhvr>
                                        <p:cTn id="7" dur="2000"/>
                                        <p:tgtEl>
                                          <p:spTgt spid="4304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3048"/>
                                        </p:tgtEl>
                                        <p:attrNameLst>
                                          <p:attrName>style.visibility</p:attrName>
                                        </p:attrNameLst>
                                      </p:cBhvr>
                                      <p:to>
                                        <p:strVal val="visible"/>
                                      </p:to>
                                    </p:set>
                                    <p:animEffect transition="in" filter="fade">
                                      <p:cBhvr>
                                        <p:cTn id="10" dur="2000"/>
                                        <p:tgtEl>
                                          <p:spTgt spid="430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47" grpId="0"/>
      <p:bldP spid="43048" grpId="0">
        <p:tmplLst>
          <p:tmpl>
            <p:tnLst>
              <p:par>
                <p:cTn presetID="10" presetClass="entr" presetSubtype="0" fill="hold" nodeType="withEffect">
                  <p:stCondLst>
                    <p:cond delay="0"/>
                  </p:stCondLst>
                  <p:childTnLst>
                    <p:set>
                      <p:cBhvr>
                        <p:cTn dur="1" fill="hold">
                          <p:stCondLst>
                            <p:cond delay="0"/>
                          </p:stCondLst>
                        </p:cTn>
                        <p:tgtEl>
                          <p:spTgt spid="43048"/>
                        </p:tgtEl>
                        <p:attrNameLst>
                          <p:attrName>style.visibility</p:attrName>
                        </p:attrNameLst>
                      </p:cBhvr>
                      <p:to>
                        <p:strVal val="visible"/>
                      </p:to>
                    </p:set>
                    <p:animEffect transition="in" filter="fade">
                      <p:cBhvr>
                        <p:cTn dur="2000"/>
                        <p:tgtEl>
                          <p:spTgt spid="43048"/>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2E87314-E464-45BE-AF8D-5608733DCA2A}" type="slidenum">
              <a:rPr lang="en-US"/>
              <a:pPr/>
              <a:t>‹#›</a:t>
            </a:fld>
            <a:endParaRPr lang="en-US"/>
          </a:p>
        </p:txBody>
      </p:sp>
    </p:spTree>
    <p:extLst>
      <p:ext uri="{BB962C8B-B14F-4D97-AF65-F5344CB8AC3E}">
        <p14:creationId xmlns:p14="http://schemas.microsoft.com/office/powerpoint/2010/main" val="3353715718"/>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CC97004-7A69-469C-8CD1-CDF94B12FB8F}" type="slidenum">
              <a:rPr lang="en-US"/>
              <a:pPr/>
              <a:t>‹#›</a:t>
            </a:fld>
            <a:endParaRPr lang="en-US"/>
          </a:p>
        </p:txBody>
      </p:sp>
    </p:spTree>
    <p:extLst>
      <p:ext uri="{BB962C8B-B14F-4D97-AF65-F5344CB8AC3E}">
        <p14:creationId xmlns:p14="http://schemas.microsoft.com/office/powerpoint/2010/main" val="113414903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10BDA71-B14D-4885-A115-AC69DF814C35}" type="slidenum">
              <a:rPr lang="en-US"/>
              <a:pPr/>
              <a:t>‹#›</a:t>
            </a:fld>
            <a:endParaRPr lang="en-US"/>
          </a:p>
        </p:txBody>
      </p:sp>
    </p:spTree>
    <p:extLst>
      <p:ext uri="{BB962C8B-B14F-4D97-AF65-F5344CB8AC3E}">
        <p14:creationId xmlns:p14="http://schemas.microsoft.com/office/powerpoint/2010/main" val="559109606"/>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9D12F6C-1002-4FEF-A209-91BAC9DF2662}" type="slidenum">
              <a:rPr lang="en-US"/>
              <a:pPr/>
              <a:t>‹#›</a:t>
            </a:fld>
            <a:endParaRPr lang="en-US"/>
          </a:p>
        </p:txBody>
      </p:sp>
    </p:spTree>
    <p:extLst>
      <p:ext uri="{BB962C8B-B14F-4D97-AF65-F5344CB8AC3E}">
        <p14:creationId xmlns:p14="http://schemas.microsoft.com/office/powerpoint/2010/main" val="317374230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6B9DBF0-3A00-42C8-930D-9C264AA27B68}" type="slidenum">
              <a:rPr lang="en-US"/>
              <a:pPr/>
              <a:t>‹#›</a:t>
            </a:fld>
            <a:endParaRPr lang="en-US"/>
          </a:p>
        </p:txBody>
      </p:sp>
    </p:spTree>
    <p:extLst>
      <p:ext uri="{BB962C8B-B14F-4D97-AF65-F5344CB8AC3E}">
        <p14:creationId xmlns:p14="http://schemas.microsoft.com/office/powerpoint/2010/main" val="3599834115"/>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BA98DDB-B830-4A5C-B85C-C181B1E757AA}" type="slidenum">
              <a:rPr lang="en-US"/>
              <a:pPr/>
              <a:t>‹#›</a:t>
            </a:fld>
            <a:endParaRPr lang="en-US"/>
          </a:p>
        </p:txBody>
      </p:sp>
    </p:spTree>
    <p:extLst>
      <p:ext uri="{BB962C8B-B14F-4D97-AF65-F5344CB8AC3E}">
        <p14:creationId xmlns:p14="http://schemas.microsoft.com/office/powerpoint/2010/main" val="2320696554"/>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985B7E7-99E9-415B-A4F9-9462AA18CF4E}" type="slidenum">
              <a:rPr lang="en-US"/>
              <a:pPr/>
              <a:t>‹#›</a:t>
            </a:fld>
            <a:endParaRPr lang="en-US"/>
          </a:p>
        </p:txBody>
      </p:sp>
    </p:spTree>
    <p:extLst>
      <p:ext uri="{BB962C8B-B14F-4D97-AF65-F5344CB8AC3E}">
        <p14:creationId xmlns:p14="http://schemas.microsoft.com/office/powerpoint/2010/main" val="2153539099"/>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36EBBB8-9F4A-47CC-B548-1BBEAAF138F2}" type="slidenum">
              <a:rPr lang="en-US"/>
              <a:pPr/>
              <a:t>‹#›</a:t>
            </a:fld>
            <a:endParaRPr lang="en-US"/>
          </a:p>
        </p:txBody>
      </p:sp>
    </p:spTree>
    <p:extLst>
      <p:ext uri="{BB962C8B-B14F-4D97-AF65-F5344CB8AC3E}">
        <p14:creationId xmlns:p14="http://schemas.microsoft.com/office/powerpoint/2010/main" val="1035855898"/>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2FE967A-A7B4-45B3-989A-D5498DD8E116}" type="slidenum">
              <a:rPr lang="en-US"/>
              <a:pPr/>
              <a:t>‹#›</a:t>
            </a:fld>
            <a:endParaRPr lang="en-US"/>
          </a:p>
        </p:txBody>
      </p:sp>
    </p:spTree>
    <p:extLst>
      <p:ext uri="{BB962C8B-B14F-4D97-AF65-F5344CB8AC3E}">
        <p14:creationId xmlns:p14="http://schemas.microsoft.com/office/powerpoint/2010/main" val="3411928357"/>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6B4AE21-14BC-4A67-97F9-9208D189B290}" type="slidenum">
              <a:rPr lang="en-US"/>
              <a:pPr/>
              <a:t>‹#›</a:t>
            </a:fld>
            <a:endParaRPr lang="en-US"/>
          </a:p>
        </p:txBody>
      </p:sp>
    </p:spTree>
    <p:extLst>
      <p:ext uri="{BB962C8B-B14F-4D97-AF65-F5344CB8AC3E}">
        <p14:creationId xmlns:p14="http://schemas.microsoft.com/office/powerpoint/2010/main" val="409961152"/>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sp>
        <p:nvSpPr>
          <p:cNvPr id="42023" name="Rectangle 39"/>
          <p:cNvSpPr>
            <a:spLocks noGrp="1" noChangeArrowheads="1"/>
          </p:cNvSpPr>
          <p:nvPr>
            <p:ph type="title"/>
          </p:nvPr>
        </p:nvSpPr>
        <p:spPr bwMode="auto">
          <a:xfrm>
            <a:off x="609600" y="277814"/>
            <a:ext cx="109728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42024" name="Rectangle 40"/>
          <p:cNvSpPr>
            <a:spLocks noGrp="1" noChangeArrowheads="1"/>
          </p:cNvSpPr>
          <p:nvPr>
            <p:ph type="dt" sz="half" idx="2"/>
          </p:nvPr>
        </p:nvSpPr>
        <p:spPr bwMode="auto">
          <a:xfrm>
            <a:off x="609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n-US"/>
          </a:p>
        </p:txBody>
      </p:sp>
      <p:sp>
        <p:nvSpPr>
          <p:cNvPr id="42025" name="Rectangle 41"/>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en-US"/>
          </a:p>
        </p:txBody>
      </p:sp>
      <p:sp>
        <p:nvSpPr>
          <p:cNvPr id="42026" name="Rectangle 42"/>
          <p:cNvSpPr>
            <a:spLocks noGrp="1" noChangeArrowheads="1"/>
          </p:cNvSpPr>
          <p:nvPr>
            <p:ph type="sldNum" sz="quarter" idx="4"/>
          </p:nvPr>
        </p:nvSpPr>
        <p:spPr bwMode="auto">
          <a:xfrm>
            <a:off x="8737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029046F4-882E-4450-BEA0-ECD736CDF889}" type="slidenum">
              <a:rPr lang="en-US"/>
              <a:pPr/>
              <a:t>‹#›</a:t>
            </a:fld>
            <a:endParaRPr lang="en-US"/>
          </a:p>
        </p:txBody>
      </p:sp>
      <p:sp>
        <p:nvSpPr>
          <p:cNvPr id="42027" name="Rectangle 43"/>
          <p:cNvSpPr>
            <a:spLocks noGrp="1" noChangeArrowheads="1"/>
          </p:cNvSpPr>
          <p:nvPr>
            <p:ph type="body" idx="1"/>
          </p:nvPr>
        </p:nvSpPr>
        <p:spPr bwMode="auto">
          <a:xfrm>
            <a:off x="609600" y="1600201"/>
            <a:ext cx="109728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2023"/>
                                        </p:tgtEl>
                                        <p:attrNameLst>
                                          <p:attrName>style.visibility</p:attrName>
                                        </p:attrNameLst>
                                      </p:cBhvr>
                                      <p:to>
                                        <p:strVal val="visible"/>
                                      </p:to>
                                    </p:set>
                                    <p:animEffect transition="in" filter="fade">
                                      <p:cBhvr>
                                        <p:cTn id="7" dur="2000"/>
                                        <p:tgtEl>
                                          <p:spTgt spid="420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2027"/>
                                        </p:tgtEl>
                                        <p:attrNameLst>
                                          <p:attrName>style.visibility</p:attrName>
                                        </p:attrNameLst>
                                      </p:cBhvr>
                                      <p:to>
                                        <p:strVal val="visible"/>
                                      </p:to>
                                    </p:set>
                                    <p:animEffect transition="in" filter="fade">
                                      <p:cBhvr>
                                        <p:cTn id="10" dur="2000"/>
                                        <p:tgtEl>
                                          <p:spTgt spid="42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23" grpId="0"/>
      <p:bldP spid="42027" grpId="0">
        <p:tmplLst>
          <p:tmpl>
            <p:tnLst>
              <p:par>
                <p:cTn presetID="10" presetClass="entr" presetSubtype="0" fill="hold" nodeType="withEffect">
                  <p:stCondLst>
                    <p:cond delay="0"/>
                  </p:stCondLst>
                  <p:childTnLst>
                    <p:set>
                      <p:cBhvr>
                        <p:cTn dur="1" fill="hold">
                          <p:stCondLst>
                            <p:cond delay="0"/>
                          </p:stCondLst>
                        </p:cTn>
                        <p:tgtEl>
                          <p:spTgt spid="42027"/>
                        </p:tgtEl>
                        <p:attrNameLst>
                          <p:attrName>style.visibility</p:attrName>
                        </p:attrNameLst>
                      </p:cBhvr>
                      <p:to>
                        <p:strVal val="visible"/>
                      </p:to>
                    </p:set>
                    <p:animEffect transition="in" filter="fade">
                      <p:cBhvr>
                        <p:cTn dur="2000"/>
                        <p:tgtEl>
                          <p:spTgt spid="42027"/>
                        </p:tgtEl>
                      </p:cBhvr>
                    </p:animEffect>
                  </p:childTnLst>
                </p:cTn>
              </p:par>
            </p:tnLst>
          </p:tmpl>
        </p:tmplLst>
      </p:bldP>
    </p:bld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0" y="3436101"/>
            <a:ext cx="12192000" cy="3421899"/>
          </a:xfrm>
        </p:spPr>
        <p:txBody>
          <a:bodyPr wrap="square">
            <a:spAutoFit/>
          </a:bodyPr>
          <a:lstStyle/>
          <a:p>
            <a:pPr algn="l">
              <a:lnSpc>
                <a:spcPts val="4400"/>
              </a:lnSpc>
              <a:spcBef>
                <a:spcPts val="1800"/>
              </a:spcBef>
            </a:pPr>
            <a:r>
              <a:rPr lang="en-US" i="1" dirty="0">
                <a:effectLst/>
              </a:rPr>
              <a:t>But be doers of the word, and not hearers only, deceiving yourselves. For if anyone is a hearer of the word and not a doer, he is like a man observing his natural face in a mirror; for he observes himself, goes away, and immediately forgets what kind of man he was.  											- James 1:22-24 NKJV</a:t>
            </a:r>
          </a:p>
        </p:txBody>
      </p:sp>
    </p:spTree>
    <p:extLst>
      <p:ext uri="{BB962C8B-B14F-4D97-AF65-F5344CB8AC3E}">
        <p14:creationId xmlns:p14="http://schemas.microsoft.com/office/powerpoint/2010/main" val="397860592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circle(in)">
                                      <p:cBhvr>
                                        <p:cTn id="7" dur="20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0" y="0"/>
            <a:ext cx="12192000" cy="5216813"/>
          </a:xfrm>
        </p:spPr>
        <p:txBody>
          <a:bodyPr wrap="square">
            <a:spAutoFit/>
          </a:bodyPr>
          <a:lstStyle/>
          <a:p>
            <a:pPr marL="0" indent="0">
              <a:spcBef>
                <a:spcPts val="1200"/>
              </a:spcBef>
              <a:spcAft>
                <a:spcPts val="1200"/>
              </a:spcAft>
              <a:buClr>
                <a:srgbClr val="FFC000"/>
              </a:buClr>
              <a:buSzPct val="77000"/>
              <a:buNone/>
              <a:defRPr/>
            </a:pPr>
            <a:r>
              <a:rPr lang="en-US" i="1" dirty="0">
                <a:effectLst/>
              </a:rPr>
              <a:t>Identity-Based Behavior…</a:t>
            </a:r>
          </a:p>
          <a:p>
            <a:pPr>
              <a:spcBef>
                <a:spcPts val="1800"/>
              </a:spcBef>
              <a:spcAft>
                <a:spcPts val="3600"/>
              </a:spcAft>
              <a:buClr>
                <a:srgbClr val="FFC000"/>
              </a:buClr>
              <a:buSzPct val="77000"/>
              <a:buFont typeface="Wingdings" panose="05000000000000000000" pitchFamily="2" charset="2"/>
              <a:buChar char="Ø"/>
              <a:defRPr/>
            </a:pPr>
            <a:r>
              <a:rPr lang="en-US" dirty="0">
                <a:effectLst/>
              </a:rPr>
              <a:t>Focus on who you are…</a:t>
            </a:r>
          </a:p>
          <a:p>
            <a:pPr>
              <a:spcBef>
                <a:spcPts val="3600"/>
              </a:spcBef>
              <a:spcAft>
                <a:spcPts val="7200"/>
              </a:spcAft>
              <a:buClr>
                <a:srgbClr val="FFC000"/>
              </a:buClr>
              <a:buSzPct val="77000"/>
              <a:buFont typeface="Wingdings" panose="05000000000000000000" pitchFamily="2" charset="2"/>
              <a:buChar char="Ø"/>
              <a:defRPr/>
            </a:pPr>
            <a:r>
              <a:rPr lang="en-US" dirty="0">
                <a:effectLst/>
              </a:rPr>
              <a:t>Realize that our actions reveal our identity…</a:t>
            </a:r>
          </a:p>
          <a:p>
            <a:pPr>
              <a:spcBef>
                <a:spcPts val="7200"/>
              </a:spcBef>
              <a:spcAft>
                <a:spcPts val="3600"/>
              </a:spcAft>
              <a:buClr>
                <a:srgbClr val="FFC000"/>
              </a:buClr>
              <a:buSzPct val="77000"/>
              <a:buFont typeface="Wingdings" panose="05000000000000000000" pitchFamily="2" charset="2"/>
              <a:buChar char="Ø"/>
              <a:defRPr/>
            </a:pPr>
            <a:r>
              <a:rPr lang="en-US" dirty="0">
                <a:effectLst/>
              </a:rPr>
              <a:t>Don’t subscribe to the “all or nothing” philosophy…</a:t>
            </a:r>
          </a:p>
        </p:txBody>
      </p:sp>
      <p:sp>
        <p:nvSpPr>
          <p:cNvPr id="2" name="TextBox 1">
            <a:extLst>
              <a:ext uri="{FF2B5EF4-FFF2-40B4-BE49-F238E27FC236}">
                <a16:creationId xmlns:a16="http://schemas.microsoft.com/office/drawing/2014/main" id="{53A41E2F-23E6-4243-B848-6600174BD588}"/>
              </a:ext>
            </a:extLst>
          </p:cNvPr>
          <p:cNvSpPr txBox="1"/>
          <p:nvPr/>
        </p:nvSpPr>
        <p:spPr>
          <a:xfrm>
            <a:off x="5562600" y="1143000"/>
            <a:ext cx="3581400" cy="584775"/>
          </a:xfrm>
          <a:prstGeom prst="rect">
            <a:avLst/>
          </a:prstGeom>
          <a:noFill/>
        </p:spPr>
        <p:txBody>
          <a:bodyPr wrap="square" rtlCol="0">
            <a:spAutoFit/>
          </a:bodyPr>
          <a:lstStyle/>
          <a:p>
            <a:r>
              <a:rPr lang="en-US" sz="3200" dirty="0"/>
              <a:t>…lost or saved!</a:t>
            </a:r>
          </a:p>
        </p:txBody>
      </p:sp>
      <p:sp>
        <p:nvSpPr>
          <p:cNvPr id="5" name="TextBox 4">
            <a:extLst>
              <a:ext uri="{FF2B5EF4-FFF2-40B4-BE49-F238E27FC236}">
                <a16:creationId xmlns:a16="http://schemas.microsoft.com/office/drawing/2014/main" id="{986DB20F-3B9B-4700-83B8-60BFDA6BFAF8}"/>
              </a:ext>
            </a:extLst>
          </p:cNvPr>
          <p:cNvSpPr txBox="1"/>
          <p:nvPr/>
        </p:nvSpPr>
        <p:spPr>
          <a:xfrm>
            <a:off x="0" y="2844225"/>
            <a:ext cx="4953000" cy="584775"/>
          </a:xfrm>
          <a:prstGeom prst="rect">
            <a:avLst/>
          </a:prstGeom>
          <a:noFill/>
        </p:spPr>
        <p:txBody>
          <a:bodyPr wrap="square" rtlCol="0">
            <a:spAutoFit/>
          </a:bodyPr>
          <a:lstStyle/>
          <a:p>
            <a:r>
              <a:rPr lang="en-US" sz="3200" dirty="0"/>
              <a:t>…we may fool people…</a:t>
            </a:r>
          </a:p>
        </p:txBody>
      </p:sp>
      <p:sp>
        <p:nvSpPr>
          <p:cNvPr id="6" name="TextBox 5">
            <a:extLst>
              <a:ext uri="{FF2B5EF4-FFF2-40B4-BE49-F238E27FC236}">
                <a16:creationId xmlns:a16="http://schemas.microsoft.com/office/drawing/2014/main" id="{B9E70EB0-5C73-4944-8F7F-9B96373D7562}"/>
              </a:ext>
            </a:extLst>
          </p:cNvPr>
          <p:cNvSpPr txBox="1"/>
          <p:nvPr/>
        </p:nvSpPr>
        <p:spPr>
          <a:xfrm>
            <a:off x="7543800" y="3758625"/>
            <a:ext cx="4267200" cy="584775"/>
          </a:xfrm>
          <a:prstGeom prst="rect">
            <a:avLst/>
          </a:prstGeom>
          <a:noFill/>
        </p:spPr>
        <p:txBody>
          <a:bodyPr wrap="square" rtlCol="0">
            <a:spAutoFit/>
          </a:bodyPr>
          <a:lstStyle/>
          <a:p>
            <a:r>
              <a:rPr lang="en-US" sz="3200" dirty="0"/>
              <a:t>…we can't fool God!</a:t>
            </a:r>
          </a:p>
        </p:txBody>
      </p:sp>
      <p:sp>
        <p:nvSpPr>
          <p:cNvPr id="7" name="TextBox 6">
            <a:extLst>
              <a:ext uri="{FF2B5EF4-FFF2-40B4-BE49-F238E27FC236}">
                <a16:creationId xmlns:a16="http://schemas.microsoft.com/office/drawing/2014/main" id="{2FD64272-87DD-4819-8FD9-B643FE36FD3F}"/>
              </a:ext>
            </a:extLst>
          </p:cNvPr>
          <p:cNvSpPr txBox="1"/>
          <p:nvPr/>
        </p:nvSpPr>
        <p:spPr>
          <a:xfrm>
            <a:off x="2816180" y="3301425"/>
            <a:ext cx="6632620" cy="584775"/>
          </a:xfrm>
          <a:prstGeom prst="rect">
            <a:avLst/>
          </a:prstGeom>
          <a:noFill/>
        </p:spPr>
        <p:txBody>
          <a:bodyPr wrap="square" rtlCol="0">
            <a:spAutoFit/>
          </a:bodyPr>
          <a:lstStyle/>
          <a:p>
            <a:r>
              <a:rPr lang="en-US" sz="3200" dirty="0"/>
              <a:t>…we may even fool ourselves…</a:t>
            </a:r>
          </a:p>
        </p:txBody>
      </p:sp>
      <p:sp>
        <p:nvSpPr>
          <p:cNvPr id="3" name="TextBox 2">
            <a:extLst>
              <a:ext uri="{FF2B5EF4-FFF2-40B4-BE49-F238E27FC236}">
                <a16:creationId xmlns:a16="http://schemas.microsoft.com/office/drawing/2014/main" id="{269CF71A-4D6F-4E7F-9010-1F86823F190B}"/>
              </a:ext>
            </a:extLst>
          </p:cNvPr>
          <p:cNvSpPr txBox="1"/>
          <p:nvPr/>
        </p:nvSpPr>
        <p:spPr>
          <a:xfrm>
            <a:off x="6248400" y="6044625"/>
            <a:ext cx="5562600" cy="584775"/>
          </a:xfrm>
          <a:prstGeom prst="rect">
            <a:avLst/>
          </a:prstGeom>
          <a:noFill/>
        </p:spPr>
        <p:txBody>
          <a:bodyPr wrap="square" rtlCol="0">
            <a:spAutoFit/>
          </a:bodyPr>
          <a:lstStyle/>
          <a:p>
            <a:r>
              <a:rPr lang="en-US" sz="3200" dirty="0"/>
              <a:t>“all bad” … </a:t>
            </a:r>
            <a:r>
              <a:rPr lang="en-US" sz="3200" i="1" dirty="0"/>
              <a:t>God can save!</a:t>
            </a:r>
            <a:endParaRPr lang="en-US" sz="3200" dirty="0"/>
          </a:p>
        </p:txBody>
      </p:sp>
      <p:sp>
        <p:nvSpPr>
          <p:cNvPr id="9" name="TextBox 8">
            <a:extLst>
              <a:ext uri="{FF2B5EF4-FFF2-40B4-BE49-F238E27FC236}">
                <a16:creationId xmlns:a16="http://schemas.microsoft.com/office/drawing/2014/main" id="{893F623E-E17E-4A83-9316-E93E359759B2}"/>
              </a:ext>
            </a:extLst>
          </p:cNvPr>
          <p:cNvSpPr txBox="1"/>
          <p:nvPr/>
        </p:nvSpPr>
        <p:spPr>
          <a:xfrm>
            <a:off x="1447800" y="5358825"/>
            <a:ext cx="9753600" cy="584775"/>
          </a:xfrm>
          <a:prstGeom prst="rect">
            <a:avLst/>
          </a:prstGeom>
          <a:noFill/>
        </p:spPr>
        <p:txBody>
          <a:bodyPr wrap="square" rtlCol="0">
            <a:spAutoFit/>
          </a:bodyPr>
          <a:lstStyle/>
          <a:p>
            <a:r>
              <a:rPr lang="en-US" sz="3200" dirty="0"/>
              <a:t>“all good” … we all sin and need repentance.</a:t>
            </a:r>
          </a:p>
        </p:txBody>
      </p:sp>
    </p:spTree>
    <p:extLst>
      <p:ext uri="{BB962C8B-B14F-4D97-AF65-F5344CB8AC3E}">
        <p14:creationId xmlns:p14="http://schemas.microsoft.com/office/powerpoint/2010/main" val="250538956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4035">
                                            <p:txEl>
                                              <p:pRg st="1" end="1"/>
                                            </p:txEl>
                                          </p:spTgt>
                                        </p:tgtEl>
                                        <p:attrNameLst>
                                          <p:attrName>style.visibility</p:attrName>
                                        </p:attrNameLst>
                                      </p:cBhvr>
                                      <p:to>
                                        <p:strVal val="visible"/>
                                      </p:to>
                                    </p:set>
                                    <p:animEffect transition="in" filter="circle(in)">
                                      <p:cBhvr>
                                        <p:cTn id="7" dur="2000"/>
                                        <p:tgtEl>
                                          <p:spTgt spid="4403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44035">
                                            <p:txEl>
                                              <p:pRg st="2" end="2"/>
                                            </p:txEl>
                                          </p:spTgt>
                                        </p:tgtEl>
                                        <p:attrNameLst>
                                          <p:attrName>style.visibility</p:attrName>
                                        </p:attrNameLst>
                                      </p:cBhvr>
                                      <p:to>
                                        <p:strVal val="visible"/>
                                      </p:to>
                                    </p:set>
                                    <p:animEffect transition="in" filter="circle(in)">
                                      <p:cBhvr>
                                        <p:cTn id="19" dur="2000"/>
                                        <p:tgtEl>
                                          <p:spTgt spid="4403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Effect transition="in" filter="fade">
                                      <p:cBhvr>
                                        <p:cTn id="24" dur="1000"/>
                                        <p:tgtEl>
                                          <p:spTgt spid="5">
                                            <p:txEl>
                                              <p:pRg st="0" end="0"/>
                                            </p:txEl>
                                          </p:spTgt>
                                        </p:tgtEl>
                                      </p:cBhvr>
                                    </p:animEffect>
                                    <p:anim calcmode="lin" valueType="num">
                                      <p:cBhvr>
                                        <p:cTn id="2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Effect transition="in" filter="fade">
                                      <p:cBhvr>
                                        <p:cTn id="31" dur="1000"/>
                                        <p:tgtEl>
                                          <p:spTgt spid="7">
                                            <p:txEl>
                                              <p:pRg st="0" end="0"/>
                                            </p:txEl>
                                          </p:spTgt>
                                        </p:tgtEl>
                                      </p:cBhvr>
                                    </p:animEffect>
                                    <p:anim calcmode="lin" valueType="num">
                                      <p:cBhvr>
                                        <p:cTn id="3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3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6">
                                            <p:txEl>
                                              <p:pRg st="0" end="0"/>
                                            </p:txEl>
                                          </p:spTgt>
                                        </p:tgtEl>
                                        <p:attrNameLst>
                                          <p:attrName>style.visibility</p:attrName>
                                        </p:attrNameLst>
                                      </p:cBhvr>
                                      <p:to>
                                        <p:strVal val="visible"/>
                                      </p:to>
                                    </p:set>
                                    <p:animEffect transition="in" filter="fade">
                                      <p:cBhvr>
                                        <p:cTn id="38" dur="1000"/>
                                        <p:tgtEl>
                                          <p:spTgt spid="6">
                                            <p:txEl>
                                              <p:pRg st="0" end="0"/>
                                            </p:txEl>
                                          </p:spTgt>
                                        </p:tgtEl>
                                      </p:cBhvr>
                                    </p:animEffect>
                                    <p:anim calcmode="lin" valueType="num">
                                      <p:cBhvr>
                                        <p:cTn id="39"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40"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nodeType="clickEffect">
                                  <p:stCondLst>
                                    <p:cond delay="0"/>
                                  </p:stCondLst>
                                  <p:childTnLst>
                                    <p:set>
                                      <p:cBhvr>
                                        <p:cTn id="44" dur="1" fill="hold">
                                          <p:stCondLst>
                                            <p:cond delay="0"/>
                                          </p:stCondLst>
                                        </p:cTn>
                                        <p:tgtEl>
                                          <p:spTgt spid="44035">
                                            <p:txEl>
                                              <p:pRg st="3" end="3"/>
                                            </p:txEl>
                                          </p:spTgt>
                                        </p:tgtEl>
                                        <p:attrNameLst>
                                          <p:attrName>style.visibility</p:attrName>
                                        </p:attrNameLst>
                                      </p:cBhvr>
                                      <p:to>
                                        <p:strVal val="visible"/>
                                      </p:to>
                                    </p:set>
                                    <p:animEffect transition="in" filter="circle(in)">
                                      <p:cBhvr>
                                        <p:cTn id="45" dur="2000"/>
                                        <p:tgtEl>
                                          <p:spTgt spid="44035">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9">
                                            <p:txEl>
                                              <p:pRg st="0" end="0"/>
                                            </p:txEl>
                                          </p:spTgt>
                                        </p:tgtEl>
                                        <p:attrNameLst>
                                          <p:attrName>style.visibility</p:attrName>
                                        </p:attrNameLst>
                                      </p:cBhvr>
                                      <p:to>
                                        <p:strVal val="visible"/>
                                      </p:to>
                                    </p:set>
                                    <p:animEffect transition="in" filter="fade">
                                      <p:cBhvr>
                                        <p:cTn id="50" dur="1000"/>
                                        <p:tgtEl>
                                          <p:spTgt spid="9">
                                            <p:txEl>
                                              <p:pRg st="0" end="0"/>
                                            </p:txEl>
                                          </p:spTgt>
                                        </p:tgtEl>
                                      </p:cBhvr>
                                    </p:animEffect>
                                    <p:anim calcmode="lin" valueType="num">
                                      <p:cBhvr>
                                        <p:cTn id="51"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52"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3">
                                            <p:txEl>
                                              <p:pRg st="0" end="0"/>
                                            </p:txEl>
                                          </p:spTgt>
                                        </p:tgtEl>
                                        <p:attrNameLst>
                                          <p:attrName>style.visibility</p:attrName>
                                        </p:attrNameLst>
                                      </p:cBhvr>
                                      <p:to>
                                        <p:strVal val="visible"/>
                                      </p:to>
                                    </p:set>
                                    <p:animEffect transition="in" filter="fade">
                                      <p:cBhvr>
                                        <p:cTn id="57" dur="1000"/>
                                        <p:tgtEl>
                                          <p:spTgt spid="3">
                                            <p:txEl>
                                              <p:pRg st="0" end="0"/>
                                            </p:txEl>
                                          </p:spTgt>
                                        </p:tgtEl>
                                      </p:cBhvr>
                                    </p:animEffect>
                                    <p:anim calcmode="lin" valueType="num">
                                      <p:cBhvr>
                                        <p:cTn id="5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p:txBody>
          <a:bodyPr/>
          <a:lstStyle/>
          <a:p>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46083"/>
                                        </p:tgtEl>
                                        <p:attrNameLst>
                                          <p:attrName>style.visibility</p:attrName>
                                        </p:attrNameLst>
                                      </p:cBhvr>
                                      <p:to>
                                        <p:strVal val="visible"/>
                                      </p:to>
                                    </p:set>
                                    <p:animEffect transition="in" filter="fade">
                                      <p:cBhvr>
                                        <p:cTn id="7" dur="2000"/>
                                        <p:tgtEl>
                                          <p:spTgt spid="46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600200" y="6197026"/>
            <a:ext cx="9067800" cy="584775"/>
          </a:xfrm>
        </p:spPr>
        <p:txBody>
          <a:bodyPr wrap="square">
            <a:spAutoFit/>
          </a:bodyPr>
          <a:lstStyle/>
          <a:p>
            <a:pPr algn="l">
              <a:spcBef>
                <a:spcPts val="1800"/>
              </a:spcBef>
            </a:pPr>
            <a:r>
              <a:rPr lang="en-US" i="1" dirty="0">
                <a:effectLst/>
              </a:rPr>
              <a:t>…</a:t>
            </a:r>
          </a:p>
        </p:txBody>
      </p:sp>
      <p:pic>
        <p:nvPicPr>
          <p:cNvPr id="5" name="Picture 4" descr="Change Your Beliefs About Yourself to Form Better Habit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8160" y="228600"/>
            <a:ext cx="11216640" cy="6309360"/>
          </a:xfrm>
          <a:prstGeom prst="rect">
            <a:avLst/>
          </a:prstGeom>
          <a:noFill/>
          <a:ln>
            <a:noFill/>
          </a:ln>
        </p:spPr>
      </p:pic>
    </p:spTree>
    <p:extLst>
      <p:ext uri="{BB962C8B-B14F-4D97-AF65-F5344CB8AC3E}">
        <p14:creationId xmlns:p14="http://schemas.microsoft.com/office/powerpoint/2010/main" val="166430501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0" y="0"/>
            <a:ext cx="12192000" cy="3354765"/>
          </a:xfrm>
        </p:spPr>
        <p:txBody>
          <a:bodyPr wrap="square">
            <a:spAutoFit/>
          </a:bodyPr>
          <a:lstStyle/>
          <a:p>
            <a:pPr marL="0" indent="0">
              <a:spcBef>
                <a:spcPts val="1200"/>
              </a:spcBef>
              <a:spcAft>
                <a:spcPts val="1200"/>
              </a:spcAft>
              <a:buClr>
                <a:srgbClr val="FFC000"/>
              </a:buClr>
              <a:buSzPct val="77000"/>
              <a:buNone/>
              <a:defRPr/>
            </a:pPr>
            <a:r>
              <a:rPr lang="en-US" i="1" dirty="0">
                <a:effectLst/>
              </a:rPr>
              <a:t>Identity-Based Behavior…</a:t>
            </a:r>
          </a:p>
          <a:p>
            <a:pPr marL="0" indent="0">
              <a:spcBef>
                <a:spcPts val="1200"/>
              </a:spcBef>
              <a:spcAft>
                <a:spcPts val="1200"/>
              </a:spcAft>
              <a:buClr>
                <a:srgbClr val="FFC000"/>
              </a:buClr>
              <a:buSzPct val="77000"/>
              <a:buNone/>
              <a:defRPr/>
            </a:pPr>
            <a:r>
              <a:rPr lang="en-US" dirty="0">
                <a:effectLst/>
              </a:rPr>
              <a:t>The root of behavior change and building better habits is your identity. Each action you perform is driven by the fundamental belief that it is possible. So if you change your identity (the type of person that you believe that you are), then it’s easier to change your actions.</a:t>
            </a:r>
            <a:endParaRPr lang="en-US" i="1" u="sng" dirty="0">
              <a:effectLst/>
            </a:endParaRPr>
          </a:p>
        </p:txBody>
      </p:sp>
      <p:sp>
        <p:nvSpPr>
          <p:cNvPr id="4" name="Rectangle 3"/>
          <p:cNvSpPr txBox="1">
            <a:spLocks noChangeArrowheads="1"/>
          </p:cNvSpPr>
          <p:nvPr/>
        </p:nvSpPr>
        <p:spPr bwMode="auto">
          <a:xfrm>
            <a:off x="1524000" y="6273226"/>
            <a:ext cx="9144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a:spcBef>
                <a:spcPts val="1200"/>
              </a:spcBef>
              <a:spcAft>
                <a:spcPts val="1200"/>
              </a:spcAft>
              <a:buClr>
                <a:srgbClr val="FFC000"/>
              </a:buClr>
              <a:buSzPct val="77000"/>
              <a:buNone/>
              <a:defRPr/>
            </a:pPr>
            <a:r>
              <a:rPr lang="en-US" i="1" kern="0" dirty="0">
                <a:effectLst/>
              </a:rPr>
              <a:t>…</a:t>
            </a:r>
            <a:endParaRPr lang="en-US" kern="0" dirty="0">
              <a:effectLst/>
            </a:endParaRPr>
          </a:p>
        </p:txBody>
      </p:sp>
      <p:pic>
        <p:nvPicPr>
          <p:cNvPr id="5" name="Picture 4" descr="Change Your Beliefs About Yourself to Form Better Habit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3400" y="4587240"/>
            <a:ext cx="3901440" cy="2194560"/>
          </a:xfrm>
          <a:prstGeom prst="rect">
            <a:avLst/>
          </a:prstGeom>
          <a:noFill/>
          <a:ln>
            <a:noFill/>
          </a:ln>
        </p:spPr>
      </p:pic>
      <p:sp>
        <p:nvSpPr>
          <p:cNvPr id="6" name="TextBox 5">
            <a:extLst>
              <a:ext uri="{FF2B5EF4-FFF2-40B4-BE49-F238E27FC236}">
                <a16:creationId xmlns:a16="http://schemas.microsoft.com/office/drawing/2014/main" id="{D42CF5EF-10E7-4625-A13F-B8C7E86E2C6A}"/>
              </a:ext>
            </a:extLst>
          </p:cNvPr>
          <p:cNvSpPr txBox="1"/>
          <p:nvPr/>
        </p:nvSpPr>
        <p:spPr>
          <a:xfrm>
            <a:off x="8839200" y="3834825"/>
            <a:ext cx="3276600" cy="584775"/>
          </a:xfrm>
          <a:prstGeom prst="rect">
            <a:avLst/>
          </a:prstGeom>
          <a:noFill/>
        </p:spPr>
        <p:txBody>
          <a:bodyPr wrap="square" rtlCol="0">
            <a:spAutoFit/>
          </a:bodyPr>
          <a:lstStyle/>
          <a:p>
            <a:r>
              <a:rPr lang="en-US" sz="3200" i="1" dirty="0"/>
              <a:t>James Clear</a:t>
            </a:r>
            <a:endParaRPr lang="en-US" sz="3200" dirty="0"/>
          </a:p>
        </p:txBody>
      </p:sp>
    </p:spTree>
    <p:extLst>
      <p:ext uri="{BB962C8B-B14F-4D97-AF65-F5344CB8AC3E}">
        <p14:creationId xmlns:p14="http://schemas.microsoft.com/office/powerpoint/2010/main" val="85204750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par>
                                <p:cTn id="8" presetID="6" presetClass="entr" presetSubtype="16" fill="hold" nodeType="withEffect">
                                  <p:stCondLst>
                                    <p:cond delay="0"/>
                                  </p:stCondLst>
                                  <p:childTnLst>
                                    <p:set>
                                      <p:cBhvr>
                                        <p:cTn id="9" dur="1" fill="hold">
                                          <p:stCondLst>
                                            <p:cond delay="0"/>
                                          </p:stCondLst>
                                        </p:cTn>
                                        <p:tgtEl>
                                          <p:spTgt spid="44035">
                                            <p:txEl>
                                              <p:pRg st="0" end="0"/>
                                            </p:txEl>
                                          </p:spTgt>
                                        </p:tgtEl>
                                        <p:attrNameLst>
                                          <p:attrName>style.visibility</p:attrName>
                                        </p:attrNameLst>
                                      </p:cBhvr>
                                      <p:to>
                                        <p:strVal val="visible"/>
                                      </p:to>
                                    </p:set>
                                    <p:animEffect transition="in" filter="circle(in)">
                                      <p:cBhvr>
                                        <p:cTn id="10" dur="2000"/>
                                        <p:tgtEl>
                                          <p:spTgt spid="4403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44035">
                                            <p:txEl>
                                              <p:pRg st="1" end="1"/>
                                            </p:txEl>
                                          </p:spTgt>
                                        </p:tgtEl>
                                        <p:attrNameLst>
                                          <p:attrName>style.visibility</p:attrName>
                                        </p:attrNameLst>
                                      </p:cBhvr>
                                      <p:to>
                                        <p:strVal val="visible"/>
                                      </p:to>
                                    </p:set>
                                    <p:animEffect transition="in" filter="circle(in)">
                                      <p:cBhvr>
                                        <p:cTn id="15" dur="2000"/>
                                        <p:tgtEl>
                                          <p:spTgt spid="44035">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fade">
                                      <p:cBhvr>
                                        <p:cTn id="18"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0" y="0"/>
            <a:ext cx="12192000" cy="4339650"/>
          </a:xfrm>
        </p:spPr>
        <p:txBody>
          <a:bodyPr wrap="square">
            <a:spAutoFit/>
          </a:bodyPr>
          <a:lstStyle/>
          <a:p>
            <a:pPr marL="0" indent="0">
              <a:spcBef>
                <a:spcPts val="1200"/>
              </a:spcBef>
              <a:spcAft>
                <a:spcPts val="1200"/>
              </a:spcAft>
              <a:buClr>
                <a:srgbClr val="FFC000"/>
              </a:buClr>
              <a:buSzPct val="77000"/>
              <a:buNone/>
              <a:defRPr/>
            </a:pPr>
            <a:r>
              <a:rPr lang="en-US" i="1" dirty="0">
                <a:effectLst/>
              </a:rPr>
              <a:t>Identity-Based Behavior…</a:t>
            </a:r>
          </a:p>
          <a:p>
            <a:pPr marL="0" indent="0">
              <a:spcBef>
                <a:spcPts val="1200"/>
              </a:spcBef>
              <a:spcAft>
                <a:spcPts val="1200"/>
              </a:spcAft>
              <a:buClr>
                <a:srgbClr val="FFC000"/>
              </a:buClr>
              <a:buSzPct val="77000"/>
              <a:buNone/>
              <a:defRPr/>
            </a:pPr>
            <a:r>
              <a:rPr lang="en-US" dirty="0">
                <a:effectLst/>
              </a:rPr>
              <a:t>The only way I know to shift the beliefs that you have about yourself and to build a stronger identity is to cast a vote for that identity with many, tiny actions.”  Every action is a vote for the type of person you want to become … of course, it works the opposite way as well. Every time you choose to perform a bad habit, it’s a vote for that type of identity.				</a:t>
            </a:r>
            <a:endParaRPr lang="en-US" i="1" u="sng" dirty="0">
              <a:effectLst/>
            </a:endParaRPr>
          </a:p>
        </p:txBody>
      </p:sp>
      <p:sp>
        <p:nvSpPr>
          <p:cNvPr id="4" name="Rectangle 3"/>
          <p:cNvSpPr txBox="1">
            <a:spLocks noChangeArrowheads="1"/>
          </p:cNvSpPr>
          <p:nvPr/>
        </p:nvSpPr>
        <p:spPr bwMode="auto">
          <a:xfrm>
            <a:off x="1524000" y="6273226"/>
            <a:ext cx="9144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a:spcBef>
                <a:spcPts val="1200"/>
              </a:spcBef>
              <a:spcAft>
                <a:spcPts val="1200"/>
              </a:spcAft>
              <a:buClr>
                <a:srgbClr val="FFC000"/>
              </a:buClr>
              <a:buSzPct val="77000"/>
              <a:buNone/>
              <a:defRPr/>
            </a:pPr>
            <a:r>
              <a:rPr lang="en-US" i="1" kern="0" dirty="0">
                <a:effectLst/>
              </a:rPr>
              <a:t>…</a:t>
            </a:r>
            <a:endParaRPr lang="en-US" kern="0" dirty="0">
              <a:effectLst/>
            </a:endParaRPr>
          </a:p>
        </p:txBody>
      </p:sp>
      <p:pic>
        <p:nvPicPr>
          <p:cNvPr id="5" name="Picture 4" descr="Change Your Beliefs About Yourself to Form Better Habit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3400" y="4587240"/>
            <a:ext cx="3901440" cy="2194560"/>
          </a:xfrm>
          <a:prstGeom prst="rect">
            <a:avLst/>
          </a:prstGeom>
          <a:noFill/>
          <a:ln>
            <a:noFill/>
          </a:ln>
        </p:spPr>
      </p:pic>
      <p:sp>
        <p:nvSpPr>
          <p:cNvPr id="2" name="TextBox 1">
            <a:extLst>
              <a:ext uri="{FF2B5EF4-FFF2-40B4-BE49-F238E27FC236}">
                <a16:creationId xmlns:a16="http://schemas.microsoft.com/office/drawing/2014/main" id="{F5CE2617-9BE7-4E1A-81C9-C02CCE5B5610}"/>
              </a:ext>
            </a:extLst>
          </p:cNvPr>
          <p:cNvSpPr txBox="1"/>
          <p:nvPr/>
        </p:nvSpPr>
        <p:spPr>
          <a:xfrm>
            <a:off x="8839200" y="3834825"/>
            <a:ext cx="3276600" cy="584775"/>
          </a:xfrm>
          <a:prstGeom prst="rect">
            <a:avLst/>
          </a:prstGeom>
          <a:noFill/>
        </p:spPr>
        <p:txBody>
          <a:bodyPr wrap="square" rtlCol="0">
            <a:spAutoFit/>
          </a:bodyPr>
          <a:lstStyle/>
          <a:p>
            <a:r>
              <a:rPr lang="en-US" sz="3200" i="1" dirty="0"/>
              <a:t>James Clear</a:t>
            </a:r>
            <a:endParaRPr lang="en-US" sz="3200" dirty="0"/>
          </a:p>
        </p:txBody>
      </p:sp>
    </p:spTree>
    <p:extLst>
      <p:ext uri="{BB962C8B-B14F-4D97-AF65-F5344CB8AC3E}">
        <p14:creationId xmlns:p14="http://schemas.microsoft.com/office/powerpoint/2010/main" val="420927365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4035">
                                            <p:txEl>
                                              <p:pRg st="1" end="1"/>
                                            </p:txEl>
                                          </p:spTgt>
                                        </p:tgtEl>
                                        <p:attrNameLst>
                                          <p:attrName>style.visibility</p:attrName>
                                        </p:attrNameLst>
                                      </p:cBhvr>
                                      <p:to>
                                        <p:strVal val="visible"/>
                                      </p:to>
                                    </p:set>
                                    <p:animEffect transition="in" filter="circle(in)">
                                      <p:cBhvr>
                                        <p:cTn id="7" dur="2000"/>
                                        <p:tgtEl>
                                          <p:spTgt spid="440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0" y="0"/>
            <a:ext cx="12192000" cy="3662541"/>
          </a:xfrm>
        </p:spPr>
        <p:txBody>
          <a:bodyPr wrap="square">
            <a:spAutoFit/>
          </a:bodyPr>
          <a:lstStyle/>
          <a:p>
            <a:pPr marL="0" indent="0">
              <a:spcBef>
                <a:spcPts val="1200"/>
              </a:spcBef>
              <a:spcAft>
                <a:spcPts val="1200"/>
              </a:spcAft>
              <a:buClr>
                <a:srgbClr val="FFC000"/>
              </a:buClr>
              <a:buSzPct val="77000"/>
              <a:buNone/>
              <a:defRPr/>
            </a:pPr>
            <a:r>
              <a:rPr lang="en-US" i="1" dirty="0">
                <a:effectLst/>
              </a:rPr>
              <a:t>Identity-Based Behavior…</a:t>
            </a:r>
          </a:p>
          <a:p>
            <a:pPr marL="0" indent="0">
              <a:spcBef>
                <a:spcPts val="1200"/>
              </a:spcBef>
              <a:spcAft>
                <a:spcPts val="1200"/>
              </a:spcAft>
              <a:buClr>
                <a:srgbClr val="FFC000"/>
              </a:buClr>
              <a:buSzPct val="77000"/>
              <a:buNone/>
              <a:defRPr/>
            </a:pPr>
            <a:r>
              <a:rPr lang="en-US" i="1" dirty="0">
                <a:effectLst/>
              </a:rPr>
              <a:t>For as he thinks in his heart, so is he. … 											</a:t>
            </a:r>
            <a:r>
              <a:rPr lang="en-US" dirty="0">
                <a:effectLst/>
              </a:rPr>
              <a:t>- </a:t>
            </a:r>
            <a:r>
              <a:rPr lang="en-US" i="1" dirty="0">
                <a:effectLst/>
              </a:rPr>
              <a:t>Proverbs 23:7 NKJV</a:t>
            </a:r>
            <a:endParaRPr lang="en-US" dirty="0">
              <a:effectLst/>
            </a:endParaRPr>
          </a:p>
          <a:p>
            <a:pPr marL="0" indent="0">
              <a:spcBef>
                <a:spcPts val="1200"/>
              </a:spcBef>
              <a:spcAft>
                <a:spcPts val="1200"/>
              </a:spcAft>
              <a:buClr>
                <a:srgbClr val="FFC000"/>
              </a:buClr>
              <a:buSzPct val="77000"/>
              <a:buNone/>
              <a:defRPr/>
            </a:pPr>
            <a:r>
              <a:rPr lang="en-US" i="1" dirty="0">
                <a:effectLst/>
              </a:rPr>
              <a:t>'THESE PEOPLE DRAW NEAR TO ME WITH THEIR MOUTH, AND HONOR ME WITH THEIR LIPS, BUT THEIR HEART IS FAR FROM ME. - Matthew 15:8 NKJV</a:t>
            </a:r>
            <a:endParaRPr lang="en-US" dirty="0">
              <a:effectLst/>
            </a:endParaRPr>
          </a:p>
        </p:txBody>
      </p:sp>
      <p:sp>
        <p:nvSpPr>
          <p:cNvPr id="4" name="Rectangle 3"/>
          <p:cNvSpPr txBox="1">
            <a:spLocks noChangeArrowheads="1"/>
          </p:cNvSpPr>
          <p:nvPr/>
        </p:nvSpPr>
        <p:spPr bwMode="auto">
          <a:xfrm>
            <a:off x="164869" y="3733800"/>
            <a:ext cx="7988531"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a:spcBef>
                <a:spcPts val="1200"/>
              </a:spcBef>
              <a:spcAft>
                <a:spcPts val="1200"/>
              </a:spcAft>
              <a:buClr>
                <a:srgbClr val="FFC000"/>
              </a:buClr>
              <a:buSzPct val="77000"/>
              <a:buNone/>
              <a:defRPr/>
            </a:pPr>
            <a:r>
              <a:rPr lang="en-US" i="1" kern="0" dirty="0">
                <a:effectLst/>
              </a:rPr>
              <a:t>…"The scribes and the Pharisees sit in Moses' seat. Therefore whatever they tell you to observe, that observe and do, but do not do according to their works; for they say, and do not do.  			- Matthew 23:2-3 NKJV</a:t>
            </a:r>
            <a:endParaRPr lang="en-US" kern="0" dirty="0">
              <a:effectLst/>
            </a:endParaRPr>
          </a:p>
        </p:txBody>
      </p:sp>
      <p:pic>
        <p:nvPicPr>
          <p:cNvPr id="5" name="Picture 4" descr="Change Your Beliefs About Yourself to Form Better Habit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3400" y="4587240"/>
            <a:ext cx="3901440" cy="2194560"/>
          </a:xfrm>
          <a:prstGeom prst="rect">
            <a:avLst/>
          </a:prstGeom>
          <a:noFill/>
          <a:ln>
            <a:noFill/>
          </a:ln>
        </p:spPr>
      </p:pic>
    </p:spTree>
    <p:extLst>
      <p:ext uri="{BB962C8B-B14F-4D97-AF65-F5344CB8AC3E}">
        <p14:creationId xmlns:p14="http://schemas.microsoft.com/office/powerpoint/2010/main" val="55258031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4035">
                                            <p:txEl>
                                              <p:pRg st="1" end="1"/>
                                            </p:txEl>
                                          </p:spTgt>
                                        </p:tgtEl>
                                        <p:attrNameLst>
                                          <p:attrName>style.visibility</p:attrName>
                                        </p:attrNameLst>
                                      </p:cBhvr>
                                      <p:to>
                                        <p:strVal val="visible"/>
                                      </p:to>
                                    </p:set>
                                    <p:animEffect transition="in" filter="circle(in)">
                                      <p:cBhvr>
                                        <p:cTn id="7" dur="2000"/>
                                        <p:tgtEl>
                                          <p:spTgt spid="44035">
                                            <p:txEl>
                                              <p:pRg st="1" end="1"/>
                                            </p:txEl>
                                          </p:spTgt>
                                        </p:tgtEl>
                                      </p:cBhvr>
                                    </p:animEffect>
                                  </p:childTnLst>
                                  <p:subTnLst>
                                    <p:animClr clrSpc="rgb" dir="cw">
                                      <p:cBhvr override="childStyle">
                                        <p:cTn dur="1" fill="hold" display="0" masterRel="nextClick" afterEffect="1"/>
                                        <p:tgtEl>
                                          <p:spTgt spid="44035">
                                            <p:txEl>
                                              <p:pRg st="1" end="1"/>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4035">
                                            <p:txEl>
                                              <p:pRg st="2" end="2"/>
                                            </p:txEl>
                                          </p:spTgt>
                                        </p:tgtEl>
                                        <p:attrNameLst>
                                          <p:attrName>style.visibility</p:attrName>
                                        </p:attrNameLst>
                                      </p:cBhvr>
                                      <p:to>
                                        <p:strVal val="visible"/>
                                      </p:to>
                                    </p:set>
                                    <p:animEffect transition="in" filter="circle(in)">
                                      <p:cBhvr>
                                        <p:cTn id="12" dur="2000"/>
                                        <p:tgtEl>
                                          <p:spTgt spid="44035">
                                            <p:txEl>
                                              <p:pRg st="2" end="2"/>
                                            </p:txEl>
                                          </p:spTgt>
                                        </p:tgtEl>
                                      </p:cBhvr>
                                    </p:animEffect>
                                  </p:childTnLst>
                                  <p:subTnLst>
                                    <p:animClr clrSpc="rgb" dir="cw">
                                      <p:cBhvr override="childStyle">
                                        <p:cTn dur="1" fill="hold" display="0" masterRel="nextClick" afterEffect="1"/>
                                        <p:tgtEl>
                                          <p:spTgt spid="44035">
                                            <p:txEl>
                                              <p:pRg st="2" end="2"/>
                                            </p:txEl>
                                          </p:spTgt>
                                        </p:tgtEl>
                                        <p:attrNameLst>
                                          <p:attrName>ppt_c</p:attrName>
                                        </p:attrNameLst>
                                      </p:cBhvr>
                                      <p:to>
                                        <a:schemeClr val="accent2"/>
                                      </p:to>
                                    </p:animClr>
                                  </p:sub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circle(in)">
                                      <p:cBhvr>
                                        <p:cTn id="1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0" y="1"/>
            <a:ext cx="12192000" cy="3785652"/>
          </a:xfrm>
        </p:spPr>
        <p:txBody>
          <a:bodyPr wrap="square">
            <a:spAutoFit/>
          </a:bodyPr>
          <a:lstStyle/>
          <a:p>
            <a:pPr marL="0" indent="0">
              <a:spcBef>
                <a:spcPts val="1200"/>
              </a:spcBef>
              <a:spcAft>
                <a:spcPts val="1200"/>
              </a:spcAft>
              <a:buClr>
                <a:srgbClr val="FFC000"/>
              </a:buClr>
              <a:buSzPct val="77000"/>
              <a:buNone/>
              <a:defRPr/>
            </a:pPr>
            <a:r>
              <a:rPr lang="en-US" i="1" dirty="0">
                <a:effectLst/>
              </a:rPr>
              <a:t>Identity-Based Behavior…</a:t>
            </a:r>
          </a:p>
          <a:p>
            <a:pPr>
              <a:spcBef>
                <a:spcPts val="1200"/>
              </a:spcBef>
              <a:spcAft>
                <a:spcPts val="1200"/>
              </a:spcAft>
              <a:buClr>
                <a:srgbClr val="FFC000"/>
              </a:buClr>
              <a:buSzPct val="77000"/>
              <a:buFont typeface="Wingdings" panose="05000000000000000000" pitchFamily="2" charset="2"/>
              <a:buChar char="Ø"/>
              <a:defRPr/>
            </a:pPr>
            <a:r>
              <a:rPr lang="en-US" dirty="0">
                <a:effectLst/>
              </a:rPr>
              <a:t>Focus on who you are…</a:t>
            </a:r>
          </a:p>
          <a:p>
            <a:pPr marL="463550" indent="0">
              <a:spcBef>
                <a:spcPts val="1200"/>
              </a:spcBef>
              <a:spcAft>
                <a:spcPts val="1200"/>
              </a:spcAft>
              <a:buClr>
                <a:srgbClr val="FFC000"/>
              </a:buClr>
              <a:buSzPct val="77000"/>
              <a:buNone/>
              <a:defRPr/>
            </a:pPr>
            <a:r>
              <a:rPr lang="en-US" i="1" dirty="0">
                <a:effectLst/>
              </a:rPr>
              <a:t>“I was not myself…”</a:t>
            </a:r>
          </a:p>
          <a:p>
            <a:pPr marL="0" indent="0">
              <a:spcBef>
                <a:spcPts val="1200"/>
              </a:spcBef>
              <a:spcAft>
                <a:spcPts val="1200"/>
              </a:spcAft>
              <a:buClr>
                <a:srgbClr val="FFC000"/>
              </a:buClr>
              <a:buSzPct val="77000"/>
              <a:buNone/>
              <a:defRPr/>
            </a:pPr>
            <a:r>
              <a:rPr lang="en-US" dirty="0">
                <a:effectLst/>
              </a:rPr>
              <a:t>	</a:t>
            </a:r>
            <a:r>
              <a:rPr lang="en-US" i="1" dirty="0">
                <a:effectLst/>
              </a:rPr>
              <a:t>1 Corinthians 6:9-11</a:t>
            </a:r>
          </a:p>
          <a:p>
            <a:pPr marL="0" indent="0">
              <a:spcBef>
                <a:spcPts val="1200"/>
              </a:spcBef>
              <a:spcAft>
                <a:spcPts val="1200"/>
              </a:spcAft>
              <a:buClr>
                <a:srgbClr val="FFC000"/>
              </a:buClr>
              <a:buSzPct val="77000"/>
              <a:buNone/>
              <a:defRPr/>
            </a:pPr>
            <a:r>
              <a:rPr lang="en-US" dirty="0">
                <a:effectLst/>
              </a:rPr>
              <a:t>			</a:t>
            </a:r>
            <a:r>
              <a:rPr lang="en-US" i="1" dirty="0">
                <a:effectLst/>
              </a:rPr>
              <a:t>Ephesians 5:1-4</a:t>
            </a:r>
            <a:endParaRPr lang="en-US" dirty="0">
              <a:effectLst/>
            </a:endParaRPr>
          </a:p>
        </p:txBody>
      </p:sp>
      <p:sp>
        <p:nvSpPr>
          <p:cNvPr id="4" name="Rectangle 3"/>
          <p:cNvSpPr txBox="1">
            <a:spLocks noChangeArrowheads="1"/>
          </p:cNvSpPr>
          <p:nvPr/>
        </p:nvSpPr>
        <p:spPr bwMode="auto">
          <a:xfrm>
            <a:off x="0" y="5288340"/>
            <a:ext cx="12192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a:spcBef>
                <a:spcPts val="1200"/>
              </a:spcBef>
              <a:spcAft>
                <a:spcPts val="1200"/>
              </a:spcAft>
              <a:buClr>
                <a:srgbClr val="FFC000"/>
              </a:buClr>
              <a:buSzPct val="77000"/>
              <a:buNone/>
              <a:defRPr/>
            </a:pPr>
            <a:r>
              <a:rPr lang="en-US" i="1" kern="0" dirty="0">
                <a:effectLst/>
              </a:rPr>
              <a:t>"But when he came to himself, he said, 'How many of my father's hired servants have bread enough and to spare, and I perish with hunger! - Luke 15:17 NKJV</a:t>
            </a:r>
            <a:endParaRPr lang="en-US" kern="0" dirty="0">
              <a:effectLst/>
            </a:endParaRPr>
          </a:p>
        </p:txBody>
      </p:sp>
      <p:sp>
        <p:nvSpPr>
          <p:cNvPr id="2" name="TextBox 1">
            <a:extLst>
              <a:ext uri="{FF2B5EF4-FFF2-40B4-BE49-F238E27FC236}">
                <a16:creationId xmlns:a16="http://schemas.microsoft.com/office/drawing/2014/main" id="{D2AA5E17-9800-4CC9-9B36-945493141C84}"/>
              </a:ext>
            </a:extLst>
          </p:cNvPr>
          <p:cNvSpPr txBox="1"/>
          <p:nvPr/>
        </p:nvSpPr>
        <p:spPr>
          <a:xfrm>
            <a:off x="0" y="4795897"/>
            <a:ext cx="12192000" cy="2062103"/>
          </a:xfrm>
          <a:prstGeom prst="rect">
            <a:avLst/>
          </a:prstGeom>
          <a:noFill/>
        </p:spPr>
        <p:txBody>
          <a:bodyPr wrap="square" rtlCol="0">
            <a:spAutoFit/>
          </a:bodyPr>
          <a:lstStyle/>
          <a:p>
            <a:r>
              <a:rPr lang="en-US" sz="3200" i="1" dirty="0"/>
              <a:t>But among you there must not be even a hint of sexual immorality, or of any kind of impurity, or of greed, because these are improper for God's holy people. 										- Ephesians 5:3 NIV</a:t>
            </a:r>
          </a:p>
        </p:txBody>
      </p:sp>
    </p:spTree>
    <p:extLst>
      <p:ext uri="{BB962C8B-B14F-4D97-AF65-F5344CB8AC3E}">
        <p14:creationId xmlns:p14="http://schemas.microsoft.com/office/powerpoint/2010/main" val="246145840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4035">
                                            <p:txEl>
                                              <p:pRg st="1" end="1"/>
                                            </p:txEl>
                                          </p:spTgt>
                                        </p:tgtEl>
                                        <p:attrNameLst>
                                          <p:attrName>style.visibility</p:attrName>
                                        </p:attrNameLst>
                                      </p:cBhvr>
                                      <p:to>
                                        <p:strVal val="visible"/>
                                      </p:to>
                                    </p:set>
                                    <p:animEffect transition="in" filter="circle(in)">
                                      <p:cBhvr>
                                        <p:cTn id="7" dur="2000"/>
                                        <p:tgtEl>
                                          <p:spTgt spid="4403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4035">
                                            <p:txEl>
                                              <p:pRg st="2" end="2"/>
                                            </p:txEl>
                                          </p:spTgt>
                                        </p:tgtEl>
                                        <p:attrNameLst>
                                          <p:attrName>style.visibility</p:attrName>
                                        </p:attrNameLst>
                                      </p:cBhvr>
                                      <p:to>
                                        <p:strVal val="visible"/>
                                      </p:to>
                                    </p:set>
                                    <p:animEffect transition="in" filter="circle(in)">
                                      <p:cBhvr>
                                        <p:cTn id="12" dur="2000"/>
                                        <p:tgtEl>
                                          <p:spTgt spid="44035">
                                            <p:txEl>
                                              <p:pRg st="2" end="2"/>
                                            </p:txEl>
                                          </p:spTgt>
                                        </p:tgtEl>
                                      </p:cBhvr>
                                    </p:animEffect>
                                  </p:childTnLst>
                                </p:cTn>
                              </p:par>
                            </p:childTnLst>
                          </p:cTn>
                        </p:par>
                        <p:par>
                          <p:cTn id="13" fill="hold">
                            <p:stCondLst>
                              <p:cond delay="2000"/>
                            </p:stCondLst>
                            <p:childTnLst>
                              <p:par>
                                <p:cTn id="14" presetID="6" presetClass="entr" presetSubtype="16" fill="hold" nodeType="after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circle(in)">
                                      <p:cBhvr>
                                        <p:cTn id="16" dur="20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44035">
                                            <p:txEl>
                                              <p:pRg st="3" end="3"/>
                                            </p:txEl>
                                          </p:spTgt>
                                        </p:tgtEl>
                                        <p:attrNameLst>
                                          <p:attrName>style.visibility</p:attrName>
                                        </p:attrNameLst>
                                      </p:cBhvr>
                                      <p:to>
                                        <p:strVal val="visible"/>
                                      </p:to>
                                    </p:set>
                                    <p:animEffect transition="in" filter="circle(in)">
                                      <p:cBhvr>
                                        <p:cTn id="21" dur="2000"/>
                                        <p:tgtEl>
                                          <p:spTgt spid="44035">
                                            <p:txEl>
                                              <p:pRg st="3" end="3"/>
                                            </p:txEl>
                                          </p:spTgt>
                                        </p:tgtEl>
                                      </p:cBhvr>
                                    </p:animEffect>
                                  </p:childTnLst>
                                  <p:subTnLst>
                                    <p:animClr clrSpc="rgb" dir="cw">
                                      <p:cBhvr override="childStyle">
                                        <p:cTn dur="1" fill="hold" display="0" masterRel="nextClick" afterEffect="1"/>
                                        <p:tgtEl>
                                          <p:spTgt spid="44035">
                                            <p:txEl>
                                              <p:pRg st="3" end="3"/>
                                            </p:txEl>
                                          </p:spTgt>
                                        </p:tgtEl>
                                        <p:attrNameLst>
                                          <p:attrName>ppt_c</p:attrName>
                                        </p:attrNameLst>
                                      </p:cBhvr>
                                      <p:to>
                                        <a:schemeClr val="accent2"/>
                                      </p:to>
                                    </p:animClr>
                                  </p:sub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44035">
                                            <p:txEl>
                                              <p:pRg st="4" end="4"/>
                                            </p:txEl>
                                          </p:spTgt>
                                        </p:tgtEl>
                                        <p:attrNameLst>
                                          <p:attrName>style.visibility</p:attrName>
                                        </p:attrNameLst>
                                      </p:cBhvr>
                                      <p:to>
                                        <p:strVal val="visible"/>
                                      </p:to>
                                    </p:set>
                                    <p:animEffect transition="in" filter="circle(in)">
                                      <p:cBhvr>
                                        <p:cTn id="26" dur="2000"/>
                                        <p:tgtEl>
                                          <p:spTgt spid="44035">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4">
                                            <p:txEl>
                                              <p:pRg st="0" end="0"/>
                                            </p:txEl>
                                          </p:spTgt>
                                        </p:tgtEl>
                                      </p:cBhvr>
                                    </p:animEffect>
                                    <p:set>
                                      <p:cBhvr>
                                        <p:cTn id="31" dur="1" fill="hold">
                                          <p:stCondLst>
                                            <p:cond delay="499"/>
                                          </p:stCondLst>
                                        </p:cTn>
                                        <p:tgtEl>
                                          <p:spTgt spid="4">
                                            <p:txEl>
                                              <p:pRg st="0" end="0"/>
                                            </p:txEl>
                                          </p:spTgt>
                                        </p:tgtEl>
                                        <p:attrNameLst>
                                          <p:attrName>style.visibility</p:attrName>
                                        </p:attrNameLst>
                                      </p:cBhvr>
                                      <p:to>
                                        <p:strVal val="hidden"/>
                                      </p:to>
                                    </p:set>
                                  </p:childTnLst>
                                </p:cTn>
                              </p:par>
                              <p:par>
                                <p:cTn id="32" presetID="6" presetClass="entr" presetSubtype="16" fill="hold" nodeType="withEffect">
                                  <p:stCondLst>
                                    <p:cond delay="0"/>
                                  </p:stCondLst>
                                  <p:childTnLst>
                                    <p:set>
                                      <p:cBhvr>
                                        <p:cTn id="33" dur="1" fill="hold">
                                          <p:stCondLst>
                                            <p:cond delay="0"/>
                                          </p:stCondLst>
                                        </p:cTn>
                                        <p:tgtEl>
                                          <p:spTgt spid="2">
                                            <p:txEl>
                                              <p:pRg st="0" end="0"/>
                                            </p:txEl>
                                          </p:spTgt>
                                        </p:tgtEl>
                                        <p:attrNameLst>
                                          <p:attrName>style.visibility</p:attrName>
                                        </p:attrNameLst>
                                      </p:cBhvr>
                                      <p:to>
                                        <p:strVal val="visible"/>
                                      </p:to>
                                    </p:set>
                                    <p:animEffect transition="in" filter="circle(in)">
                                      <p:cBhvr>
                                        <p:cTn id="34"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0" y="0"/>
            <a:ext cx="12192000" cy="2185214"/>
          </a:xfrm>
        </p:spPr>
        <p:txBody>
          <a:bodyPr wrap="square">
            <a:spAutoFit/>
          </a:bodyPr>
          <a:lstStyle/>
          <a:p>
            <a:pPr marL="0" indent="0">
              <a:spcBef>
                <a:spcPts val="1200"/>
              </a:spcBef>
              <a:spcAft>
                <a:spcPts val="1200"/>
              </a:spcAft>
              <a:buClr>
                <a:srgbClr val="FFC000"/>
              </a:buClr>
              <a:buSzPct val="77000"/>
              <a:buNone/>
              <a:defRPr/>
            </a:pPr>
            <a:r>
              <a:rPr lang="en-US" i="1" dirty="0">
                <a:effectLst/>
              </a:rPr>
              <a:t>Identity-Based Behavior…</a:t>
            </a:r>
          </a:p>
          <a:p>
            <a:pPr>
              <a:spcBef>
                <a:spcPts val="1200"/>
              </a:spcBef>
              <a:spcAft>
                <a:spcPts val="1200"/>
              </a:spcAft>
              <a:buClr>
                <a:srgbClr val="FFC000"/>
              </a:buClr>
              <a:buSzPct val="77000"/>
              <a:buFont typeface="Wingdings" panose="05000000000000000000" pitchFamily="2" charset="2"/>
              <a:buChar char="Ø"/>
              <a:defRPr/>
            </a:pPr>
            <a:r>
              <a:rPr lang="en-US" dirty="0">
                <a:effectLst/>
              </a:rPr>
              <a:t>Focus on who you are…</a:t>
            </a:r>
          </a:p>
          <a:p>
            <a:pPr>
              <a:spcBef>
                <a:spcPts val="1200"/>
              </a:spcBef>
              <a:spcAft>
                <a:spcPts val="1200"/>
              </a:spcAft>
              <a:buClr>
                <a:srgbClr val="FFC000"/>
              </a:buClr>
              <a:buSzPct val="77000"/>
              <a:buFont typeface="Wingdings" panose="05000000000000000000" pitchFamily="2" charset="2"/>
              <a:buChar char="Ø"/>
              <a:defRPr/>
            </a:pPr>
            <a:r>
              <a:rPr lang="en-US" dirty="0">
                <a:effectLst/>
              </a:rPr>
              <a:t>Realize that our actions reveal our identity…</a:t>
            </a:r>
            <a:r>
              <a:rPr lang="en-US" b="1" dirty="0">
                <a:effectLst/>
              </a:rPr>
              <a:t>	</a:t>
            </a:r>
            <a:r>
              <a:rPr lang="en-US" b="1" i="1" dirty="0">
                <a:effectLst/>
              </a:rPr>
              <a:t>		</a:t>
            </a:r>
            <a:endParaRPr lang="en-US" b="1" u="sng" dirty="0">
              <a:effectLst/>
            </a:endParaRPr>
          </a:p>
        </p:txBody>
      </p:sp>
      <p:sp>
        <p:nvSpPr>
          <p:cNvPr id="4" name="Rectangle 3"/>
          <p:cNvSpPr txBox="1">
            <a:spLocks noChangeArrowheads="1"/>
          </p:cNvSpPr>
          <p:nvPr/>
        </p:nvSpPr>
        <p:spPr bwMode="auto">
          <a:xfrm>
            <a:off x="0" y="4795897"/>
            <a:ext cx="121920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a:spcBef>
                <a:spcPts val="1200"/>
              </a:spcBef>
              <a:spcAft>
                <a:spcPts val="1200"/>
              </a:spcAft>
              <a:buClr>
                <a:srgbClr val="FFC000"/>
              </a:buClr>
              <a:buSzPct val="77000"/>
              <a:buNone/>
              <a:defRPr/>
            </a:pPr>
            <a:r>
              <a:rPr lang="en-US" i="1" kern="0" dirty="0">
                <a:effectLst/>
              </a:rPr>
              <a:t>If someone says, "I love God," and hates his brother, he is a liar; for he who does not love his brother whom he has seen, how can he love God whom he has not seen? 		 							- 1 John 4:20 NKJV</a:t>
            </a:r>
            <a:endParaRPr lang="en-US" kern="0" dirty="0">
              <a:effectLst/>
            </a:endParaRPr>
          </a:p>
        </p:txBody>
      </p:sp>
      <p:sp>
        <p:nvSpPr>
          <p:cNvPr id="2" name="TextBox 1">
            <a:extLst>
              <a:ext uri="{FF2B5EF4-FFF2-40B4-BE49-F238E27FC236}">
                <a16:creationId xmlns:a16="http://schemas.microsoft.com/office/drawing/2014/main" id="{4E94CA24-C365-4B65-9E93-BAA5E01B8065}"/>
              </a:ext>
            </a:extLst>
          </p:cNvPr>
          <p:cNvSpPr txBox="1"/>
          <p:nvPr/>
        </p:nvSpPr>
        <p:spPr>
          <a:xfrm>
            <a:off x="0" y="4795897"/>
            <a:ext cx="12192000" cy="2062103"/>
          </a:xfrm>
          <a:prstGeom prst="rect">
            <a:avLst/>
          </a:prstGeom>
          <a:noFill/>
        </p:spPr>
        <p:txBody>
          <a:bodyPr wrap="square" rtlCol="0">
            <a:spAutoFit/>
          </a:bodyPr>
          <a:lstStyle/>
          <a:p>
            <a:r>
              <a:rPr lang="en-US" sz="3200" i="1" dirty="0"/>
              <a:t>Beloved, let us love one another, for love is of God; and everyone who loves is born of God and knows God.  He who does not love does not know God, for God is love. 									- 1 John 4:7-8 NKJV </a:t>
            </a:r>
          </a:p>
        </p:txBody>
      </p:sp>
      <p:sp>
        <p:nvSpPr>
          <p:cNvPr id="3" name="TextBox 2">
            <a:extLst>
              <a:ext uri="{FF2B5EF4-FFF2-40B4-BE49-F238E27FC236}">
                <a16:creationId xmlns:a16="http://schemas.microsoft.com/office/drawing/2014/main" id="{01FF08E5-9C6E-4AC2-8E39-968D9309C770}"/>
              </a:ext>
            </a:extLst>
          </p:cNvPr>
          <p:cNvSpPr txBox="1"/>
          <p:nvPr/>
        </p:nvSpPr>
        <p:spPr>
          <a:xfrm>
            <a:off x="0" y="4303455"/>
            <a:ext cx="12192000" cy="2554545"/>
          </a:xfrm>
          <a:prstGeom prst="rect">
            <a:avLst/>
          </a:prstGeom>
          <a:noFill/>
        </p:spPr>
        <p:txBody>
          <a:bodyPr wrap="square" rtlCol="0">
            <a:spAutoFit/>
          </a:bodyPr>
          <a:lstStyle/>
          <a:p>
            <a:r>
              <a:rPr lang="en-US" sz="3200" i="1" dirty="0"/>
              <a:t>Then Jesus spoke to the multitudes and to His disciples, saying: "The scribes and the Pharisees sit in Moses' seat. Therefore whatever they tell you to observe, that observe and do, but do not do according to their works; for they say, and do not do.  - Matthew 23:1-3 NKJV</a:t>
            </a:r>
          </a:p>
        </p:txBody>
      </p:sp>
    </p:spTree>
    <p:extLst>
      <p:ext uri="{BB962C8B-B14F-4D97-AF65-F5344CB8AC3E}">
        <p14:creationId xmlns:p14="http://schemas.microsoft.com/office/powerpoint/2010/main" val="234843872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4035">
                                            <p:txEl>
                                              <p:pRg st="2" end="2"/>
                                            </p:txEl>
                                          </p:spTgt>
                                        </p:tgtEl>
                                        <p:attrNameLst>
                                          <p:attrName>style.visibility</p:attrName>
                                        </p:attrNameLst>
                                      </p:cBhvr>
                                      <p:to>
                                        <p:strVal val="visible"/>
                                      </p:to>
                                    </p:set>
                                    <p:animEffect transition="in" filter="fade">
                                      <p:cBhvr>
                                        <p:cTn id="7" dur="1000"/>
                                        <p:tgtEl>
                                          <p:spTgt spid="44035">
                                            <p:txEl>
                                              <p:pRg st="2" end="2"/>
                                            </p:txEl>
                                          </p:spTgt>
                                        </p:tgtEl>
                                      </p:cBhvr>
                                    </p:animEffect>
                                    <p:anim calcmode="lin" valueType="num">
                                      <p:cBhvr>
                                        <p:cTn id="8" dur="10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40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3">
                                            <p:txEl>
                                              <p:pRg st="0" end="0"/>
                                            </p:txEl>
                                          </p:spTgt>
                                        </p:tgtEl>
                                      </p:cBhvr>
                                    </p:animEffect>
                                    <p:set>
                                      <p:cBhvr>
                                        <p:cTn id="19" dur="1" fill="hold">
                                          <p:stCondLst>
                                            <p:cond delay="499"/>
                                          </p:stCondLst>
                                        </p:cTn>
                                        <p:tgtEl>
                                          <p:spTgt spid="3">
                                            <p:txEl>
                                              <p:pRg st="0" end="0"/>
                                            </p:txEl>
                                          </p:spTgt>
                                        </p:tgtEl>
                                        <p:attrNameLst>
                                          <p:attrName>style.visibility</p:attrName>
                                        </p:attrNameLst>
                                      </p:cBhvr>
                                      <p:to>
                                        <p:strVal val="hidden"/>
                                      </p:to>
                                    </p:set>
                                  </p:childTnLst>
                                </p:cTn>
                              </p:par>
                              <p:par>
                                <p:cTn id="20" presetID="6" presetClass="entr" presetSubtype="16" fill="hold" nodeType="withEffect">
                                  <p:stCondLst>
                                    <p:cond delay="0"/>
                                  </p:stCondLst>
                                  <p:childTnLst>
                                    <p:set>
                                      <p:cBhvr>
                                        <p:cTn id="21" dur="1" fill="hold">
                                          <p:stCondLst>
                                            <p:cond delay="0"/>
                                          </p:stCondLst>
                                        </p:cTn>
                                        <p:tgtEl>
                                          <p:spTgt spid="2">
                                            <p:txEl>
                                              <p:pRg st="0" end="0"/>
                                            </p:txEl>
                                          </p:spTgt>
                                        </p:tgtEl>
                                        <p:attrNameLst>
                                          <p:attrName>style.visibility</p:attrName>
                                        </p:attrNameLst>
                                      </p:cBhvr>
                                      <p:to>
                                        <p:strVal val="visible"/>
                                      </p:to>
                                    </p:set>
                                    <p:animEffect transition="in" filter="circle(in)">
                                      <p:cBhvr>
                                        <p:cTn id="22" dur="2000"/>
                                        <p:tgtEl>
                                          <p:spTgt spid="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2">
                                            <p:txEl>
                                              <p:pRg st="0" end="0"/>
                                            </p:txEl>
                                          </p:spTgt>
                                        </p:tgtEl>
                                      </p:cBhvr>
                                    </p:animEffect>
                                    <p:set>
                                      <p:cBhvr>
                                        <p:cTn id="27" dur="1" fill="hold">
                                          <p:stCondLst>
                                            <p:cond delay="499"/>
                                          </p:stCondLst>
                                        </p:cTn>
                                        <p:tgtEl>
                                          <p:spTgt spid="2">
                                            <p:txEl>
                                              <p:pRg st="0" end="0"/>
                                            </p:txEl>
                                          </p:spTgt>
                                        </p:tgtEl>
                                        <p:attrNameLst>
                                          <p:attrName>style.visibility</p:attrName>
                                        </p:attrNameLst>
                                      </p:cBhvr>
                                      <p:to>
                                        <p:strVal val="hidden"/>
                                      </p:to>
                                    </p:set>
                                  </p:childTnLst>
                                </p:cTn>
                              </p:par>
                            </p:childTnLst>
                          </p:cTn>
                        </p:par>
                        <p:par>
                          <p:cTn id="28" fill="hold">
                            <p:stCondLst>
                              <p:cond delay="500"/>
                            </p:stCondLst>
                            <p:childTnLst>
                              <p:par>
                                <p:cTn id="29" presetID="6" presetClass="entr" presetSubtype="16" fill="hold" nodeType="after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Effect transition="in" filter="circle(in)">
                                      <p:cBhvr>
                                        <p:cTn id="31"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0" y="0"/>
            <a:ext cx="12192000" cy="2185214"/>
          </a:xfrm>
        </p:spPr>
        <p:txBody>
          <a:bodyPr wrap="square">
            <a:spAutoFit/>
          </a:bodyPr>
          <a:lstStyle/>
          <a:p>
            <a:pPr marL="0" indent="0">
              <a:spcBef>
                <a:spcPts val="1200"/>
              </a:spcBef>
              <a:spcAft>
                <a:spcPts val="1200"/>
              </a:spcAft>
              <a:buClr>
                <a:srgbClr val="FFC000"/>
              </a:buClr>
              <a:buSzPct val="77000"/>
              <a:buNone/>
              <a:defRPr/>
            </a:pPr>
            <a:r>
              <a:rPr lang="en-US" i="1" dirty="0">
                <a:effectLst/>
              </a:rPr>
              <a:t>Identity-Based Behavior…</a:t>
            </a:r>
          </a:p>
          <a:p>
            <a:pPr>
              <a:spcBef>
                <a:spcPts val="1200"/>
              </a:spcBef>
              <a:spcAft>
                <a:spcPts val="1200"/>
              </a:spcAft>
              <a:buClr>
                <a:srgbClr val="FFC000"/>
              </a:buClr>
              <a:buSzPct val="77000"/>
              <a:buFont typeface="Wingdings" panose="05000000000000000000" pitchFamily="2" charset="2"/>
              <a:buChar char="Ø"/>
              <a:defRPr/>
            </a:pPr>
            <a:r>
              <a:rPr lang="en-US" dirty="0">
                <a:effectLst/>
              </a:rPr>
              <a:t>Focus on who you are…</a:t>
            </a:r>
          </a:p>
          <a:p>
            <a:pPr>
              <a:spcBef>
                <a:spcPts val="1200"/>
              </a:spcBef>
              <a:spcAft>
                <a:spcPts val="1200"/>
              </a:spcAft>
              <a:buClr>
                <a:srgbClr val="FFC000"/>
              </a:buClr>
              <a:buSzPct val="77000"/>
              <a:buFont typeface="Wingdings" panose="05000000000000000000" pitchFamily="2" charset="2"/>
              <a:buChar char="Ø"/>
              <a:defRPr/>
            </a:pPr>
            <a:r>
              <a:rPr lang="en-US" dirty="0">
                <a:effectLst/>
              </a:rPr>
              <a:t>Realize that our actions </a:t>
            </a:r>
            <a:r>
              <a:rPr lang="en-US" i="1" dirty="0">
                <a:effectLst/>
              </a:rPr>
              <a:t>reveal</a:t>
            </a:r>
            <a:r>
              <a:rPr lang="en-US" dirty="0">
                <a:effectLst/>
              </a:rPr>
              <a:t> our identity…</a:t>
            </a:r>
            <a:r>
              <a:rPr lang="en-US" i="1" dirty="0">
                <a:effectLst/>
              </a:rPr>
              <a:t>		</a:t>
            </a:r>
            <a:endParaRPr lang="en-US" b="1" u="sng" dirty="0">
              <a:effectLst/>
            </a:endParaRPr>
          </a:p>
        </p:txBody>
      </p:sp>
      <p:sp>
        <p:nvSpPr>
          <p:cNvPr id="4" name="Rectangle 3"/>
          <p:cNvSpPr txBox="1">
            <a:spLocks noChangeArrowheads="1"/>
          </p:cNvSpPr>
          <p:nvPr/>
        </p:nvSpPr>
        <p:spPr bwMode="auto">
          <a:xfrm>
            <a:off x="0" y="5780782"/>
            <a:ext cx="12192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a:spcBef>
                <a:spcPts val="1200"/>
              </a:spcBef>
              <a:spcAft>
                <a:spcPts val="1200"/>
              </a:spcAft>
              <a:buClr>
                <a:srgbClr val="FFC000"/>
              </a:buClr>
              <a:buSzPct val="77000"/>
              <a:buNone/>
              <a:defRPr/>
            </a:pPr>
            <a:r>
              <a:rPr lang="en-US" i="1" kern="0" dirty="0">
                <a:effectLst/>
              </a:rPr>
              <a:t>I can do all things through Christ who strengthens me. 								-  Philippians 4:13 NKJV </a:t>
            </a:r>
          </a:p>
        </p:txBody>
      </p:sp>
      <p:sp>
        <p:nvSpPr>
          <p:cNvPr id="2" name="TextBox 1">
            <a:extLst>
              <a:ext uri="{FF2B5EF4-FFF2-40B4-BE49-F238E27FC236}">
                <a16:creationId xmlns:a16="http://schemas.microsoft.com/office/drawing/2014/main" id="{2D654F52-4F1A-440A-AFA8-2C273A93D6C5}"/>
              </a:ext>
            </a:extLst>
          </p:cNvPr>
          <p:cNvSpPr txBox="1"/>
          <p:nvPr/>
        </p:nvSpPr>
        <p:spPr>
          <a:xfrm>
            <a:off x="8153400" y="2133600"/>
            <a:ext cx="3962400" cy="584775"/>
          </a:xfrm>
          <a:prstGeom prst="rect">
            <a:avLst/>
          </a:prstGeom>
          <a:noFill/>
        </p:spPr>
        <p:txBody>
          <a:bodyPr wrap="square" rtlCol="0">
            <a:spAutoFit/>
          </a:bodyPr>
          <a:lstStyle/>
          <a:p>
            <a:r>
              <a:rPr lang="en-US" sz="3200" i="1" dirty="0"/>
              <a:t>Romans 8:35-39</a:t>
            </a:r>
            <a:endParaRPr lang="en-US" sz="3200" dirty="0"/>
          </a:p>
        </p:txBody>
      </p:sp>
      <p:sp>
        <p:nvSpPr>
          <p:cNvPr id="3" name="TextBox 2">
            <a:extLst>
              <a:ext uri="{FF2B5EF4-FFF2-40B4-BE49-F238E27FC236}">
                <a16:creationId xmlns:a16="http://schemas.microsoft.com/office/drawing/2014/main" id="{2010097C-95FD-4B8C-A112-DEE3396C1D0B}"/>
              </a:ext>
            </a:extLst>
          </p:cNvPr>
          <p:cNvSpPr txBox="1"/>
          <p:nvPr/>
        </p:nvSpPr>
        <p:spPr>
          <a:xfrm>
            <a:off x="0" y="3235643"/>
            <a:ext cx="12191999" cy="1077218"/>
          </a:xfrm>
          <a:prstGeom prst="rect">
            <a:avLst/>
          </a:prstGeom>
          <a:noFill/>
        </p:spPr>
        <p:txBody>
          <a:bodyPr wrap="square" rtlCol="0">
            <a:spAutoFit/>
          </a:bodyPr>
          <a:lstStyle/>
          <a:p>
            <a:r>
              <a:rPr lang="en-US" sz="3200" dirty="0">
                <a:latin typeface="Arial Rounded MT Bold" panose="020F0704030504030204" pitchFamily="34" charset="0"/>
              </a:rPr>
              <a:t>If we act like a victim more often than not, we will be a victim…</a:t>
            </a:r>
          </a:p>
        </p:txBody>
      </p:sp>
      <p:sp>
        <p:nvSpPr>
          <p:cNvPr id="7" name="TextBox 6">
            <a:extLst>
              <a:ext uri="{FF2B5EF4-FFF2-40B4-BE49-F238E27FC236}">
                <a16:creationId xmlns:a16="http://schemas.microsoft.com/office/drawing/2014/main" id="{B7D02E10-BD67-463D-9F01-52204AC84DE0}"/>
              </a:ext>
            </a:extLst>
          </p:cNvPr>
          <p:cNvSpPr txBox="1"/>
          <p:nvPr/>
        </p:nvSpPr>
        <p:spPr>
          <a:xfrm>
            <a:off x="0" y="4368225"/>
            <a:ext cx="12191999" cy="584775"/>
          </a:xfrm>
          <a:prstGeom prst="rect">
            <a:avLst/>
          </a:prstGeom>
          <a:noFill/>
        </p:spPr>
        <p:txBody>
          <a:bodyPr wrap="square" rtlCol="0">
            <a:spAutoFit/>
          </a:bodyPr>
          <a:lstStyle/>
          <a:p>
            <a:pPr algn="r"/>
            <a:r>
              <a:rPr lang="en-US" sz="3200" dirty="0">
                <a:latin typeface="Arial Rounded MT Bold" panose="020F0704030504030204" pitchFamily="34" charset="0"/>
              </a:rPr>
              <a:t>…If we act like a victor through Christ, we will be victorious.  </a:t>
            </a:r>
          </a:p>
        </p:txBody>
      </p:sp>
      <p:sp>
        <p:nvSpPr>
          <p:cNvPr id="5" name="TextBox 4">
            <a:extLst>
              <a:ext uri="{FF2B5EF4-FFF2-40B4-BE49-F238E27FC236}">
                <a16:creationId xmlns:a16="http://schemas.microsoft.com/office/drawing/2014/main" id="{0AA737CC-33C8-43D1-A4BF-E79FE447168F}"/>
              </a:ext>
            </a:extLst>
          </p:cNvPr>
          <p:cNvSpPr txBox="1"/>
          <p:nvPr/>
        </p:nvSpPr>
        <p:spPr>
          <a:xfrm>
            <a:off x="7772400" y="5943600"/>
            <a:ext cx="4191000" cy="584775"/>
          </a:xfrm>
          <a:prstGeom prst="rect">
            <a:avLst/>
          </a:prstGeom>
          <a:noFill/>
        </p:spPr>
        <p:txBody>
          <a:bodyPr wrap="square" rtlCol="0">
            <a:spAutoFit/>
          </a:bodyPr>
          <a:lstStyle/>
          <a:p>
            <a:r>
              <a:rPr lang="en-US" sz="3200" i="1" dirty="0"/>
              <a:t>Psalms 139:7-12 </a:t>
            </a:r>
          </a:p>
        </p:txBody>
      </p:sp>
    </p:spTree>
    <p:extLst>
      <p:ext uri="{BB962C8B-B14F-4D97-AF65-F5344CB8AC3E}">
        <p14:creationId xmlns:p14="http://schemas.microsoft.com/office/powerpoint/2010/main" val="398846279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circle(in)">
                                      <p:cBhvr>
                                        <p:cTn id="14" dur="20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7">
                                            <p:txEl>
                                              <p:pRg st="0" end="0"/>
                                            </p:txEl>
                                          </p:spTgt>
                                        </p:tgtEl>
                                        <p:attrNameLst>
                                          <p:attrName>style.visibility</p:attrName>
                                        </p:attrNameLst>
                                      </p:cBhvr>
                                      <p:to>
                                        <p:strVal val="visible"/>
                                      </p:to>
                                    </p:set>
                                    <p:animEffect transition="in" filter="fade">
                                      <p:cBhvr>
                                        <p:cTn id="26" dur="1000"/>
                                        <p:tgtEl>
                                          <p:spTgt spid="7">
                                            <p:txEl>
                                              <p:pRg st="0" end="0"/>
                                            </p:txEl>
                                          </p:spTgt>
                                        </p:tgtEl>
                                      </p:cBhvr>
                                    </p:animEffect>
                                    <p:anim calcmode="lin" valueType="num">
                                      <p:cBhvr>
                                        <p:cTn id="27"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grpId="0" nodeType="clickEffect">
                                  <p:stCondLst>
                                    <p:cond delay="0"/>
                                  </p:stCondLst>
                                  <p:childTnLst>
                                    <p:animEffect transition="out" filter="fade">
                                      <p:cBhvr>
                                        <p:cTn id="32" dur="500"/>
                                        <p:tgtEl>
                                          <p:spTgt spid="4">
                                            <p:txEl>
                                              <p:pRg st="0" end="0"/>
                                            </p:txEl>
                                          </p:spTgt>
                                        </p:tgtEl>
                                      </p:cBhvr>
                                    </p:animEffect>
                                    <p:set>
                                      <p:cBhvr>
                                        <p:cTn id="33" dur="1" fill="hold">
                                          <p:stCondLst>
                                            <p:cond delay="499"/>
                                          </p:stCondLst>
                                        </p:cTn>
                                        <p:tgtEl>
                                          <p:spTgt spid="4">
                                            <p:txEl>
                                              <p:pRg st="0" end="0"/>
                                            </p:txEl>
                                          </p:spTgt>
                                        </p:tgtEl>
                                        <p:attrNameLst>
                                          <p:attrName>style.visibility</p:attrName>
                                        </p:attrNameLst>
                                      </p:cBhvr>
                                      <p:to>
                                        <p:strVal val="hidden"/>
                                      </p:to>
                                    </p:set>
                                  </p:childTnLst>
                                </p:cTn>
                              </p:par>
                              <p:par>
                                <p:cTn id="34" presetID="6" presetClass="entr" presetSubtype="16" fill="hold" nodeType="withEffect">
                                  <p:stCondLst>
                                    <p:cond delay="0"/>
                                  </p:stCondLst>
                                  <p:childTnLst>
                                    <p:set>
                                      <p:cBhvr>
                                        <p:cTn id="35" dur="1" fill="hold">
                                          <p:stCondLst>
                                            <p:cond delay="0"/>
                                          </p:stCondLst>
                                        </p:cTn>
                                        <p:tgtEl>
                                          <p:spTgt spid="5">
                                            <p:txEl>
                                              <p:pRg st="0" end="0"/>
                                            </p:txEl>
                                          </p:spTgt>
                                        </p:tgtEl>
                                        <p:attrNameLst>
                                          <p:attrName>style.visibility</p:attrName>
                                        </p:attrNameLst>
                                      </p:cBhvr>
                                      <p:to>
                                        <p:strVal val="visible"/>
                                      </p:to>
                                    </p:set>
                                    <p:animEffect transition="in" filter="circle(in)">
                                      <p:cBhvr>
                                        <p:cTn id="36"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0" y="0"/>
            <a:ext cx="12192000" cy="2908489"/>
          </a:xfrm>
        </p:spPr>
        <p:txBody>
          <a:bodyPr wrap="square">
            <a:spAutoFit/>
          </a:bodyPr>
          <a:lstStyle/>
          <a:p>
            <a:pPr marL="0" indent="0">
              <a:spcBef>
                <a:spcPts val="1200"/>
              </a:spcBef>
              <a:spcAft>
                <a:spcPts val="1200"/>
              </a:spcAft>
              <a:buClr>
                <a:srgbClr val="FFC000"/>
              </a:buClr>
              <a:buSzPct val="77000"/>
              <a:buNone/>
              <a:defRPr/>
            </a:pPr>
            <a:r>
              <a:rPr lang="en-US" i="1" dirty="0">
                <a:effectLst/>
              </a:rPr>
              <a:t>Identity-Based Behavior…</a:t>
            </a:r>
          </a:p>
          <a:p>
            <a:pPr>
              <a:spcBef>
                <a:spcPts val="1200"/>
              </a:spcBef>
              <a:spcAft>
                <a:spcPts val="1200"/>
              </a:spcAft>
              <a:buClr>
                <a:srgbClr val="FFC000"/>
              </a:buClr>
              <a:buSzPct val="77000"/>
              <a:buFont typeface="Wingdings" panose="05000000000000000000" pitchFamily="2" charset="2"/>
              <a:buChar char="Ø"/>
              <a:defRPr/>
            </a:pPr>
            <a:r>
              <a:rPr lang="en-US" dirty="0">
                <a:effectLst/>
              </a:rPr>
              <a:t>Focus on who you are…</a:t>
            </a:r>
          </a:p>
          <a:p>
            <a:pPr>
              <a:spcBef>
                <a:spcPts val="1200"/>
              </a:spcBef>
              <a:spcAft>
                <a:spcPts val="1200"/>
              </a:spcAft>
              <a:buClr>
                <a:srgbClr val="FFC000"/>
              </a:buClr>
              <a:buSzPct val="77000"/>
              <a:buFont typeface="Wingdings" panose="05000000000000000000" pitchFamily="2" charset="2"/>
              <a:buChar char="Ø"/>
              <a:defRPr/>
            </a:pPr>
            <a:r>
              <a:rPr lang="en-US" dirty="0">
                <a:effectLst/>
              </a:rPr>
              <a:t>Realize that our actions reveal our identity…</a:t>
            </a:r>
          </a:p>
          <a:p>
            <a:pPr>
              <a:spcBef>
                <a:spcPts val="600"/>
              </a:spcBef>
              <a:spcAft>
                <a:spcPts val="600"/>
              </a:spcAft>
              <a:buClr>
                <a:srgbClr val="FFC000"/>
              </a:buClr>
              <a:buSzPct val="77000"/>
              <a:buFont typeface="Wingdings" panose="05000000000000000000" pitchFamily="2" charset="2"/>
              <a:buChar char="Ø"/>
              <a:defRPr/>
            </a:pPr>
            <a:r>
              <a:rPr lang="en-US" dirty="0">
                <a:effectLst/>
              </a:rPr>
              <a:t>Don’t subscribe to the “all or nothing” philosophy…</a:t>
            </a:r>
            <a:endParaRPr lang="en-US" b="1" u="sng" dirty="0">
              <a:effectLst/>
            </a:endParaRPr>
          </a:p>
        </p:txBody>
      </p:sp>
      <p:sp>
        <p:nvSpPr>
          <p:cNvPr id="4" name="Rectangle 3"/>
          <p:cNvSpPr txBox="1">
            <a:spLocks noChangeArrowheads="1"/>
          </p:cNvSpPr>
          <p:nvPr/>
        </p:nvSpPr>
        <p:spPr bwMode="auto">
          <a:xfrm>
            <a:off x="0" y="5288340"/>
            <a:ext cx="12192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a:spcBef>
                <a:spcPts val="1200"/>
              </a:spcBef>
              <a:spcAft>
                <a:spcPts val="1200"/>
              </a:spcAft>
              <a:buClr>
                <a:srgbClr val="FFC000"/>
              </a:buClr>
              <a:buSzPct val="77000"/>
              <a:buNone/>
              <a:defRPr/>
            </a:pPr>
            <a:r>
              <a:rPr lang="en-US" i="1" kern="0" dirty="0">
                <a:effectLst/>
              </a:rPr>
              <a:t>No, I keep on beating my body and making it my slave so that, after I have preached to others, I myself will not somehow be disqualified. 		</a:t>
            </a:r>
            <a:r>
              <a:rPr lang="en-US" kern="0" dirty="0">
                <a:effectLst/>
              </a:rPr>
              <a:t>(</a:t>
            </a:r>
            <a:r>
              <a:rPr lang="en-US" i="1" kern="0" dirty="0">
                <a:effectLst/>
              </a:rPr>
              <a:t>1 Corinthians 9:27 ISV</a:t>
            </a:r>
            <a:r>
              <a:rPr lang="en-US" kern="0" dirty="0">
                <a:effectLst/>
              </a:rPr>
              <a:t>)</a:t>
            </a:r>
          </a:p>
        </p:txBody>
      </p:sp>
      <p:sp>
        <p:nvSpPr>
          <p:cNvPr id="2" name="TextBox 1">
            <a:extLst>
              <a:ext uri="{FF2B5EF4-FFF2-40B4-BE49-F238E27FC236}">
                <a16:creationId xmlns:a16="http://schemas.microsoft.com/office/drawing/2014/main" id="{C8B8156F-BBEC-4E46-A8CF-D44908C8E2D6}"/>
              </a:ext>
            </a:extLst>
          </p:cNvPr>
          <p:cNvSpPr txBox="1"/>
          <p:nvPr/>
        </p:nvSpPr>
        <p:spPr>
          <a:xfrm>
            <a:off x="8001000" y="3048000"/>
            <a:ext cx="4038600" cy="584775"/>
          </a:xfrm>
          <a:prstGeom prst="rect">
            <a:avLst/>
          </a:prstGeom>
          <a:noFill/>
        </p:spPr>
        <p:txBody>
          <a:bodyPr wrap="square" rtlCol="0">
            <a:spAutoFit/>
          </a:bodyPr>
          <a:lstStyle/>
          <a:p>
            <a:r>
              <a:rPr lang="en-US" sz="3200" i="1" dirty="0"/>
              <a:t>Philippians 3:7-14</a:t>
            </a:r>
            <a:endParaRPr lang="en-US" sz="3200" dirty="0"/>
          </a:p>
        </p:txBody>
      </p:sp>
    </p:spTree>
    <p:extLst>
      <p:ext uri="{BB962C8B-B14F-4D97-AF65-F5344CB8AC3E}">
        <p14:creationId xmlns:p14="http://schemas.microsoft.com/office/powerpoint/2010/main" val="47740328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4035">
                                            <p:txEl>
                                              <p:pRg st="3" end="3"/>
                                            </p:txEl>
                                          </p:spTgt>
                                        </p:tgtEl>
                                        <p:attrNameLst>
                                          <p:attrName>style.visibility</p:attrName>
                                        </p:attrNameLst>
                                      </p:cBhvr>
                                      <p:to>
                                        <p:strVal val="visible"/>
                                      </p:to>
                                    </p:set>
                                    <p:animEffect transition="in" filter="circle(in)">
                                      <p:cBhvr>
                                        <p:cTn id="7" dur="2000"/>
                                        <p:tgtEl>
                                          <p:spTgt spid="44035">
                                            <p:txEl>
                                              <p:pRg st="3" end="3"/>
                                            </p:txEl>
                                          </p:spTgt>
                                        </p:tgtEl>
                                      </p:cBhvr>
                                    </p:animEffect>
                                  </p:childTnLst>
                                </p:cTn>
                              </p:par>
                            </p:childTnLst>
                          </p:cTn>
                        </p:par>
                        <p:par>
                          <p:cTn id="8" fill="hold">
                            <p:stCondLst>
                              <p:cond delay="2000"/>
                            </p:stCondLst>
                            <p:childTnLst>
                              <p:par>
                                <p:cTn id="9" presetID="42" presetClass="entr" presetSubtype="0" fill="hold"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000"/>
                                        <p:tgtEl>
                                          <p:spTgt spid="2">
                                            <p:txEl>
                                              <p:pRg st="0" end="0"/>
                                            </p:txEl>
                                          </p:spTgt>
                                        </p:tgtEl>
                                      </p:cBhvr>
                                    </p:animEffect>
                                    <p:anim calcmode="lin" valueType="num">
                                      <p:cBhvr>
                                        <p:cTn id="12"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circle(in)">
                                      <p:cBhvr>
                                        <p:cTn id="18"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7005</TotalTime>
  <Words>2315</Words>
  <Application>Microsoft Office PowerPoint</Application>
  <PresentationFormat>Widescreen</PresentationFormat>
  <Paragraphs>156</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Rounded MT Bold</vt:lpstr>
      <vt:lpstr>Calibri</vt:lpstr>
      <vt:lpstr>Verdana</vt:lpstr>
      <vt:lpstr>Wingdings</vt:lpstr>
      <vt:lpstr>Globe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Maintaining Salvation</dc:title>
  <dc:creator>Bob James</dc:creator>
  <cp:lastModifiedBy>Brad Beutjer</cp:lastModifiedBy>
  <cp:revision>537</cp:revision>
  <cp:lastPrinted>2019-03-24T11:08:41Z</cp:lastPrinted>
  <dcterms:created xsi:type="dcterms:W3CDTF">2004-07-31T01:33:44Z</dcterms:created>
  <dcterms:modified xsi:type="dcterms:W3CDTF">2019-03-24T21:51:59Z</dcterms:modified>
</cp:coreProperties>
</file>