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9"/>
  </p:notesMasterIdLst>
  <p:sldIdLst>
    <p:sldId id="305" r:id="rId2"/>
    <p:sldId id="322" r:id="rId3"/>
    <p:sldId id="320" r:id="rId4"/>
    <p:sldId id="307" r:id="rId5"/>
    <p:sldId id="308" r:id="rId6"/>
    <p:sldId id="310" r:id="rId7"/>
    <p:sldId id="312" r:id="rId8"/>
  </p:sldIdLst>
  <p:sldSz cx="12192000" cy="6858000"/>
  <p:notesSz cx="7086600" cy="93726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36810" autoAdjust="0"/>
  </p:normalViewPr>
  <p:slideViewPr>
    <p:cSldViewPr>
      <p:cViewPr varScale="1">
        <p:scale>
          <a:sx n="36" d="100"/>
          <a:sy n="36" d="100"/>
        </p:scale>
        <p:origin x="3354" y="4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3070860" cy="468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9" tIns="46580" rIns="93159" bIns="46580" numCol="1" anchor="t" anchorCtr="0" compatLnSpc="1">
            <a:prstTxWarp prst="textNoShape">
              <a:avLst/>
            </a:prstTxWarp>
          </a:bodyPr>
          <a:lstStyle>
            <a:lvl1pPr>
              <a:defRPr sz="1200">
                <a:latin typeface="Arial" charset="0"/>
              </a:defRPr>
            </a:lvl1pPr>
          </a:lstStyle>
          <a:p>
            <a:endParaRPr lang="en-US"/>
          </a:p>
        </p:txBody>
      </p:sp>
      <p:sp>
        <p:nvSpPr>
          <p:cNvPr id="100355" name="Rectangle 3"/>
          <p:cNvSpPr>
            <a:spLocks noGrp="1" noChangeArrowheads="1"/>
          </p:cNvSpPr>
          <p:nvPr>
            <p:ph type="dt" idx="1"/>
          </p:nvPr>
        </p:nvSpPr>
        <p:spPr bwMode="auto">
          <a:xfrm>
            <a:off x="4014100" y="0"/>
            <a:ext cx="3070860" cy="468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9" tIns="46580" rIns="93159" bIns="46580" numCol="1" anchor="t" anchorCtr="0" compatLnSpc="1">
            <a:prstTxWarp prst="textNoShape">
              <a:avLst/>
            </a:prstTxWarp>
          </a:bodyPr>
          <a:lstStyle>
            <a:lvl1pPr algn="r">
              <a:defRPr sz="1200">
                <a:latin typeface="Arial" charset="0"/>
              </a:defRPr>
            </a:lvl1pPr>
          </a:lstStyle>
          <a:p>
            <a:endParaRPr lang="en-US"/>
          </a:p>
        </p:txBody>
      </p:sp>
      <p:sp>
        <p:nvSpPr>
          <p:cNvPr id="100356" name="Rectangle 4"/>
          <p:cNvSpPr>
            <a:spLocks noGrp="1" noRot="1" noChangeAspect="1" noChangeArrowheads="1" noTextEdit="1"/>
          </p:cNvSpPr>
          <p:nvPr>
            <p:ph type="sldImg" idx="2"/>
          </p:nvPr>
        </p:nvSpPr>
        <p:spPr bwMode="auto">
          <a:xfrm>
            <a:off x="419100" y="703263"/>
            <a:ext cx="6248400" cy="35147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0357" name="Rectangle 5"/>
          <p:cNvSpPr>
            <a:spLocks noGrp="1" noChangeArrowheads="1"/>
          </p:cNvSpPr>
          <p:nvPr>
            <p:ph type="body" sz="quarter" idx="3"/>
          </p:nvPr>
        </p:nvSpPr>
        <p:spPr bwMode="auto">
          <a:xfrm>
            <a:off x="708660" y="4452626"/>
            <a:ext cx="5669280" cy="421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9" tIns="46580" rIns="93159" bIns="4658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0358" name="Rectangle 6"/>
          <p:cNvSpPr>
            <a:spLocks noGrp="1" noChangeArrowheads="1"/>
          </p:cNvSpPr>
          <p:nvPr>
            <p:ph type="ftr" sz="quarter" idx="4"/>
          </p:nvPr>
        </p:nvSpPr>
        <p:spPr bwMode="auto">
          <a:xfrm>
            <a:off x="0" y="8902049"/>
            <a:ext cx="3070860" cy="468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9" tIns="46580" rIns="93159" bIns="46580" numCol="1" anchor="b" anchorCtr="0" compatLnSpc="1">
            <a:prstTxWarp prst="textNoShape">
              <a:avLst/>
            </a:prstTxWarp>
          </a:bodyPr>
          <a:lstStyle>
            <a:lvl1pPr>
              <a:defRPr sz="1200">
                <a:latin typeface="Arial" charset="0"/>
              </a:defRPr>
            </a:lvl1pPr>
          </a:lstStyle>
          <a:p>
            <a:endParaRPr lang="en-US"/>
          </a:p>
        </p:txBody>
      </p:sp>
      <p:sp>
        <p:nvSpPr>
          <p:cNvPr id="100359" name="Rectangle 7"/>
          <p:cNvSpPr>
            <a:spLocks noGrp="1" noChangeArrowheads="1"/>
          </p:cNvSpPr>
          <p:nvPr>
            <p:ph type="sldNum" sz="quarter" idx="5"/>
          </p:nvPr>
        </p:nvSpPr>
        <p:spPr bwMode="auto">
          <a:xfrm>
            <a:off x="4014100" y="8902049"/>
            <a:ext cx="3070860" cy="468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59" tIns="46580" rIns="93159" bIns="46580" numCol="1" anchor="b" anchorCtr="0" compatLnSpc="1">
            <a:prstTxWarp prst="textNoShape">
              <a:avLst/>
            </a:prstTxWarp>
          </a:bodyPr>
          <a:lstStyle>
            <a:lvl1pPr algn="r">
              <a:defRPr sz="1200">
                <a:latin typeface="Arial" charset="0"/>
              </a:defRPr>
            </a:lvl1pPr>
          </a:lstStyle>
          <a:p>
            <a:fld id="{A6E74F08-1248-4619-B037-BC9CCD3030FD}" type="slidenum">
              <a:rPr lang="en-US"/>
              <a:pPr/>
              <a:t>‹#›</a:t>
            </a:fld>
            <a:endParaRPr lang="en-US"/>
          </a:p>
        </p:txBody>
      </p:sp>
    </p:spTree>
    <p:extLst>
      <p:ext uri="{BB962C8B-B14F-4D97-AF65-F5344CB8AC3E}">
        <p14:creationId xmlns:p14="http://schemas.microsoft.com/office/powerpoint/2010/main" val="1285721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1FAAAF-1F47-4394-B2D4-F12A231CC096}" type="slidenum">
              <a:rPr lang="en-US"/>
              <a:pPr/>
              <a:t>1</a:t>
            </a:fld>
            <a:endParaRPr lang="en-US"/>
          </a:p>
        </p:txBody>
      </p:sp>
      <p:sp>
        <p:nvSpPr>
          <p:cNvPr id="106498" name="Rectangle 2"/>
          <p:cNvSpPr>
            <a:spLocks noGrp="1" noRot="1" noChangeAspect="1" noChangeArrowheads="1" noTextEdit="1"/>
          </p:cNvSpPr>
          <p:nvPr>
            <p:ph type="sldImg"/>
          </p:nvPr>
        </p:nvSpPr>
        <p:spPr>
          <a:xfrm>
            <a:off x="419100" y="703263"/>
            <a:ext cx="6248400" cy="3514725"/>
          </a:xfrm>
          <a:ln/>
        </p:spPr>
      </p:sp>
      <p:sp>
        <p:nvSpPr>
          <p:cNvPr id="106499" name="Rectangle 3"/>
          <p:cNvSpPr>
            <a:spLocks noGrp="1" noChangeArrowheads="1"/>
          </p:cNvSpPr>
          <p:nvPr>
            <p:ph type="body" idx="1"/>
          </p:nvPr>
        </p:nvSpPr>
        <p:spPr/>
        <p:txBody>
          <a:bodyPr/>
          <a:lstStyle/>
          <a:p>
            <a:r>
              <a:rPr lang="en-US" sz="1200" b="0" i="0" kern="1200" dirty="0">
                <a:solidFill>
                  <a:schemeClr val="tx1"/>
                </a:solidFill>
                <a:effectLst/>
                <a:latin typeface="Arial" charset="0"/>
                <a:ea typeface="+mn-ea"/>
                <a:cs typeface="Arial" charset="0"/>
              </a:rPr>
              <a:t>We’ve discussed</a:t>
            </a:r>
            <a:r>
              <a:rPr lang="en-US" sz="1200" b="1" i="1" kern="1200" dirty="0">
                <a:solidFill>
                  <a:schemeClr val="tx1"/>
                </a:solidFill>
                <a:effectLst/>
                <a:latin typeface="Arial" charset="0"/>
                <a:ea typeface="+mn-ea"/>
                <a:cs typeface="Arial" charset="0"/>
              </a:rPr>
              <a:t> The Christians World View  </a:t>
            </a:r>
            <a:r>
              <a:rPr lang="en-US" sz="1200" b="0" i="0" kern="1200" dirty="0">
                <a:solidFill>
                  <a:schemeClr val="tx1"/>
                </a:solidFill>
                <a:effectLst/>
                <a:latin typeface="Arial" charset="0"/>
                <a:ea typeface="+mn-ea"/>
                <a:cs typeface="Arial" charset="0"/>
              </a:rPr>
              <a:t>and</a:t>
            </a:r>
            <a:r>
              <a:rPr lang="en-US" sz="1200" b="1" i="1" kern="1200" dirty="0">
                <a:solidFill>
                  <a:schemeClr val="tx1"/>
                </a:solidFill>
                <a:effectLst/>
                <a:latin typeface="Arial" charset="0"/>
                <a:ea typeface="+mn-ea"/>
                <a:cs typeface="Arial" charset="0"/>
              </a:rPr>
              <a:t>  Identity Based Behavior </a:t>
            </a:r>
            <a:r>
              <a:rPr lang="en-US" sz="1200" b="0" i="0" kern="1200" dirty="0">
                <a:solidFill>
                  <a:schemeClr val="tx1"/>
                </a:solidFill>
                <a:effectLst/>
                <a:latin typeface="Arial" charset="0"/>
                <a:ea typeface="+mn-ea"/>
                <a:cs typeface="Arial" charset="0"/>
              </a:rPr>
              <a:t> … tonight I’d like to discuss how our Godly focus and efforts to live Spiritually may influence our relationships with others.  </a:t>
            </a:r>
          </a:p>
          <a:p>
            <a:endParaRPr lang="en-US" sz="1200" b="1" kern="1200" dirty="0">
              <a:solidFill>
                <a:schemeClr val="tx1"/>
              </a:solidFill>
              <a:effectLst/>
              <a:latin typeface="Arial" charset="0"/>
              <a:ea typeface="+mn-ea"/>
              <a:cs typeface="Arial" charset="0"/>
            </a:endParaRPr>
          </a:p>
          <a:p>
            <a:r>
              <a:rPr lang="en-US" sz="1200" b="1" kern="1200" dirty="0">
                <a:solidFill>
                  <a:schemeClr val="tx1"/>
                </a:solidFill>
                <a:effectLst/>
                <a:latin typeface="Arial" charset="0"/>
                <a:ea typeface="+mn-ea"/>
                <a:cs typeface="Arial" charset="0"/>
              </a:rPr>
              <a:t>This is the age of </a:t>
            </a:r>
            <a:r>
              <a:rPr lang="en-US" sz="1200" b="1" i="1" kern="1200" dirty="0">
                <a:solidFill>
                  <a:schemeClr val="tx1"/>
                </a:solidFill>
                <a:effectLst/>
                <a:latin typeface="Arial" charset="0"/>
                <a:ea typeface="+mn-ea"/>
                <a:cs typeface="Arial" charset="0"/>
              </a:rPr>
              <a:t>pragmatism</a:t>
            </a:r>
            <a:r>
              <a:rPr lang="en-US" sz="1200" b="1" kern="1200" dirty="0">
                <a:solidFill>
                  <a:schemeClr val="tx1"/>
                </a:solidFill>
                <a:effectLst/>
                <a:latin typeface="Arial" charset="0"/>
                <a:ea typeface="+mn-ea"/>
                <a:cs typeface="Arial" charset="0"/>
              </a:rPr>
              <a:t>.</a:t>
            </a:r>
            <a:endParaRPr lang="en-US" sz="12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It must be granted that by no means everyone is interested in meditation and reflection upon deep theological truths. </a:t>
            </a:r>
          </a:p>
          <a:p>
            <a:endParaRPr lang="en-US" sz="12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From Greek </a:t>
            </a:r>
            <a:r>
              <a:rPr lang="en-US" sz="1200" i="1" kern="1200" dirty="0">
                <a:solidFill>
                  <a:schemeClr val="tx1"/>
                </a:solidFill>
                <a:effectLst/>
                <a:latin typeface="Arial" charset="0"/>
                <a:ea typeface="+mn-ea"/>
                <a:cs typeface="Arial" charset="0"/>
              </a:rPr>
              <a:t>pragma</a:t>
            </a:r>
            <a:r>
              <a:rPr lang="en-US" sz="1200" kern="1200" dirty="0">
                <a:solidFill>
                  <a:schemeClr val="tx1"/>
                </a:solidFill>
                <a:effectLst/>
                <a:latin typeface="Arial" charset="0"/>
                <a:ea typeface="+mn-ea"/>
                <a:cs typeface="Arial" charset="0"/>
              </a:rPr>
              <a:t> "</a:t>
            </a:r>
            <a:r>
              <a:rPr lang="en-US" sz="1200" b="1" i="1" kern="1200" dirty="0">
                <a:solidFill>
                  <a:schemeClr val="tx1"/>
                </a:solidFill>
                <a:effectLst/>
                <a:latin typeface="Arial" charset="0"/>
                <a:ea typeface="+mn-ea"/>
                <a:cs typeface="Arial" charset="0"/>
              </a:rPr>
              <a:t>deed</a:t>
            </a:r>
            <a:r>
              <a:rPr lang="en-US" sz="1200" kern="1200" dirty="0">
                <a:solidFill>
                  <a:schemeClr val="tx1"/>
                </a:solidFill>
                <a:effectLst/>
                <a:latin typeface="Arial" charset="0"/>
                <a:ea typeface="+mn-ea"/>
                <a:cs typeface="Arial" charset="0"/>
              </a:rPr>
              <a:t>," the word has historically described philosophers and politicians who were concerned more with real-world application of ideas than with abstract notions.</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kern="1200" dirty="0">
              <a:solidFill>
                <a:schemeClr val="tx1"/>
              </a:solidFill>
              <a:effectLst/>
              <a:latin typeface="Arial" charset="0"/>
              <a:ea typeface="+mn-ea"/>
              <a:cs typeface="Arial"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Arial" charset="0"/>
              </a:rPr>
              <a:t>The opposite of idealistic is pragmatic, a word that describes a philosophy of "doing what works best." </a:t>
            </a:r>
          </a:p>
          <a:p>
            <a:endParaRPr lang="en-US" sz="12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Today's slogan seems to be … “</a:t>
            </a:r>
            <a:r>
              <a:rPr lang="en-US" sz="1200" b="1" i="1" kern="1200" dirty="0">
                <a:solidFill>
                  <a:schemeClr val="tx1"/>
                </a:solidFill>
                <a:effectLst/>
                <a:latin typeface="Arial" charset="0"/>
                <a:ea typeface="+mn-ea"/>
                <a:cs typeface="Arial" charset="0"/>
              </a:rPr>
              <a:t>Ideas must be tested by their practical value</a:t>
            </a:r>
            <a:r>
              <a:rPr lang="en-US" sz="1200" kern="1200" dirty="0">
                <a:solidFill>
                  <a:schemeClr val="tx1"/>
                </a:solidFill>
                <a:effectLst/>
                <a:latin typeface="Arial" charset="0"/>
                <a:ea typeface="+mn-ea"/>
                <a:cs typeface="Arial" charset="0"/>
              </a:rPr>
              <a:t>.” </a:t>
            </a:r>
          </a:p>
          <a:p>
            <a:endParaRPr lang="en-US" sz="12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Not,</a:t>
            </a:r>
            <a:r>
              <a:rPr lang="en-US" sz="1200" b="1" kern="1200" dirty="0">
                <a:solidFill>
                  <a:schemeClr val="tx1"/>
                </a:solidFill>
                <a:effectLst/>
                <a:latin typeface="Arial" charset="0"/>
                <a:ea typeface="+mn-ea"/>
                <a:cs typeface="Arial" charset="0"/>
              </a:rPr>
              <a:t> “Is it true?</a:t>
            </a:r>
            <a:r>
              <a:rPr lang="en-US" sz="1200" kern="1200" dirty="0">
                <a:solidFill>
                  <a:schemeClr val="tx1"/>
                </a:solidFill>
                <a:effectLst/>
                <a:latin typeface="Arial" charset="0"/>
                <a:ea typeface="+mn-ea"/>
                <a:cs typeface="Arial" charset="0"/>
              </a:rPr>
              <a:t>” but “</a:t>
            </a:r>
            <a:r>
              <a:rPr lang="en-US" sz="1200" b="1" kern="1200" dirty="0">
                <a:solidFill>
                  <a:schemeClr val="tx1"/>
                </a:solidFill>
                <a:effectLst/>
                <a:latin typeface="Arial" charset="0"/>
                <a:ea typeface="+mn-ea"/>
                <a:cs typeface="Arial" charset="0"/>
              </a:rPr>
              <a:t>Does it work?</a:t>
            </a:r>
            <a:r>
              <a:rPr lang="en-US" sz="1200" kern="1200" dirty="0">
                <a:solidFill>
                  <a:schemeClr val="tx1"/>
                </a:solidFill>
                <a:effectLst/>
                <a:latin typeface="Arial" charset="0"/>
                <a:ea typeface="+mn-ea"/>
                <a:cs typeface="Arial" charset="0"/>
              </a:rPr>
              <a:t>” is what people generally want to know. </a:t>
            </a:r>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1FAAAF-1F47-4394-B2D4-F12A231CC096}" type="slidenum">
              <a:rPr lang="en-US"/>
              <a:pPr/>
              <a:t>2</a:t>
            </a:fld>
            <a:endParaRPr lang="en-US"/>
          </a:p>
        </p:txBody>
      </p:sp>
      <p:sp>
        <p:nvSpPr>
          <p:cNvPr id="106498" name="Rectangle 2"/>
          <p:cNvSpPr>
            <a:spLocks noGrp="1" noRot="1" noChangeAspect="1" noChangeArrowheads="1" noTextEdit="1"/>
          </p:cNvSpPr>
          <p:nvPr>
            <p:ph type="sldImg"/>
          </p:nvPr>
        </p:nvSpPr>
        <p:spPr>
          <a:xfrm>
            <a:off x="419100" y="703263"/>
            <a:ext cx="6248400" cy="3514725"/>
          </a:xfrm>
          <a:ln/>
        </p:spPr>
      </p:sp>
      <p:sp>
        <p:nvSpPr>
          <p:cNvPr id="106499" name="Rectangle 3"/>
          <p:cNvSpPr>
            <a:spLocks noGrp="1" noChangeArrowheads="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charset="0"/>
              <a:cs typeface="Arial"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charset="0"/>
                <a:cs typeface="Arial" charset="0"/>
              </a:rPr>
              <a:t>“Wherever </a:t>
            </a:r>
            <a:r>
              <a:rPr kumimoji="0" lang="en-US" sz="1200" b="1" i="1" u="none" strike="noStrike" kern="1200" cap="none" spc="0" normalizeH="0" baseline="0" noProof="0" dirty="0">
                <a:ln>
                  <a:noFill/>
                </a:ln>
                <a:solidFill>
                  <a:srgbClr val="000000"/>
                </a:solidFill>
                <a:effectLst/>
                <a:uLnTx/>
                <a:uFillTx/>
                <a:latin typeface="Arial" charset="0"/>
                <a:cs typeface="Arial" charset="0"/>
              </a:rPr>
              <a:t>pragmatism</a:t>
            </a:r>
            <a:r>
              <a:rPr kumimoji="0" lang="en-US" sz="1200" b="0" i="0" u="none" strike="noStrike" kern="1200" cap="none" spc="0" normalizeH="0" baseline="0" noProof="0" dirty="0">
                <a:ln>
                  <a:noFill/>
                </a:ln>
                <a:solidFill>
                  <a:srgbClr val="000000"/>
                </a:solidFill>
                <a:effectLst/>
                <a:uLnTx/>
                <a:uFillTx/>
                <a:latin typeface="Arial" charset="0"/>
                <a:cs typeface="Arial" charset="0"/>
              </a:rPr>
              <a:t> exits in the church, there is always a corresponding de-emphasis on Christ's sufficiency, God's sovereignty, biblical integrity, the power of prayer, and Spirit-led ministries. The result is a man-centered ministry that attempts to accomplish divine purposes by superficial programs and human methodology rather than by the Word or the power of the Spirit.”  – </a:t>
            </a:r>
            <a:r>
              <a:rPr kumimoji="0" lang="en-US" sz="1200" b="1" i="1" u="none" strike="noStrike" kern="1200" cap="none" spc="0" normalizeH="0" baseline="0" noProof="0" dirty="0">
                <a:ln>
                  <a:noFill/>
                </a:ln>
                <a:solidFill>
                  <a:srgbClr val="000000"/>
                </a:solidFill>
                <a:effectLst/>
                <a:uLnTx/>
                <a:uFillTx/>
                <a:latin typeface="Arial" charset="0"/>
                <a:cs typeface="Arial" charset="0"/>
              </a:rPr>
              <a:t>John MacArthur</a:t>
            </a:r>
          </a:p>
          <a:p>
            <a:endParaRPr lang="en-US" sz="1200" kern="1200" dirty="0">
              <a:solidFill>
                <a:schemeClr val="tx1"/>
              </a:solidFill>
              <a:effectLst/>
              <a:latin typeface="Arial" charset="0"/>
              <a:ea typeface="+mn-ea"/>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1FAAAF-1F47-4394-B2D4-F12A231CC096}" type="slidenum">
              <a:rPr lang="en-US"/>
              <a:pPr/>
              <a:t>3</a:t>
            </a:fld>
            <a:endParaRPr lang="en-US"/>
          </a:p>
        </p:txBody>
      </p:sp>
      <p:sp>
        <p:nvSpPr>
          <p:cNvPr id="106498" name="Rectangle 2"/>
          <p:cNvSpPr>
            <a:spLocks noGrp="1" noRot="1" noChangeAspect="1" noChangeArrowheads="1" noTextEdit="1"/>
          </p:cNvSpPr>
          <p:nvPr>
            <p:ph type="sldImg"/>
          </p:nvPr>
        </p:nvSpPr>
        <p:spPr>
          <a:xfrm>
            <a:off x="419100" y="703263"/>
            <a:ext cx="6248400" cy="3514725"/>
          </a:xfrm>
          <a:ln/>
        </p:spPr>
      </p:sp>
      <p:sp>
        <p:nvSpPr>
          <p:cNvPr id="106499" name="Rectangle 3"/>
          <p:cNvSpPr>
            <a:spLocks noGrp="1" noChangeArrowheads="1"/>
          </p:cNvSpPr>
          <p:nvPr>
            <p:ph type="body" idx="1"/>
          </p:nvPr>
        </p:nvSpPr>
        <p:spPr/>
        <p:txBody>
          <a:bodyPr/>
          <a:lstStyle/>
          <a:p>
            <a:r>
              <a:rPr lang="en-US" sz="1200" kern="1200" dirty="0">
                <a:solidFill>
                  <a:schemeClr val="tx1"/>
                </a:solidFill>
                <a:effectLst/>
                <a:latin typeface="Arial" charset="0"/>
                <a:ea typeface="+mn-ea"/>
                <a:cs typeface="Arial" charset="0"/>
              </a:rPr>
              <a:t>It is said of Jesus Luke 2:52 …</a:t>
            </a:r>
          </a:p>
          <a:p>
            <a:endParaRPr lang="en-US" sz="1200" kern="1200" dirty="0">
              <a:solidFill>
                <a:schemeClr val="tx1"/>
              </a:solidFill>
              <a:effectLst/>
              <a:latin typeface="Arial" charset="0"/>
              <a:ea typeface="+mn-ea"/>
              <a:cs typeface="Arial" charset="0"/>
            </a:endParaRPr>
          </a:p>
          <a:p>
            <a:r>
              <a:rPr lang="en-US" sz="1200" b="1" i="1" u="sng" kern="1200" dirty="0">
                <a:solidFill>
                  <a:schemeClr val="tx1"/>
                </a:solidFill>
                <a:effectLst/>
                <a:latin typeface="Arial" charset="0"/>
                <a:ea typeface="+mn-ea"/>
                <a:cs typeface="Arial" charset="0"/>
              </a:rPr>
              <a:t>Luke 2:52 NKJV</a:t>
            </a:r>
            <a:r>
              <a:rPr lang="en-US" sz="1200" i="1" kern="1200" dirty="0">
                <a:solidFill>
                  <a:schemeClr val="tx1"/>
                </a:solidFill>
                <a:effectLst/>
                <a:latin typeface="Arial" charset="0"/>
                <a:ea typeface="+mn-ea"/>
                <a:cs typeface="Arial" charset="0"/>
              </a:rPr>
              <a:t> - And Jesus increased in wisdom and stature, and in favor with God and men. </a:t>
            </a:r>
            <a:endParaRPr lang="en-US" sz="12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Note here the areas of Jesus’ growth …</a:t>
            </a:r>
          </a:p>
          <a:p>
            <a:pPr lvl="0"/>
            <a:r>
              <a:rPr lang="en-US" sz="1200" kern="1200" dirty="0">
                <a:solidFill>
                  <a:schemeClr val="tx1"/>
                </a:solidFill>
                <a:effectLst/>
                <a:latin typeface="Arial" charset="0"/>
                <a:ea typeface="+mn-ea"/>
                <a:cs typeface="Arial" charset="0"/>
              </a:rPr>
              <a:t>His mental growth—</a:t>
            </a:r>
            <a:r>
              <a:rPr lang="en-US" sz="1200" b="1" kern="1200" dirty="0">
                <a:solidFill>
                  <a:schemeClr val="tx1"/>
                </a:solidFill>
                <a:effectLst/>
                <a:latin typeface="Arial" charset="0"/>
                <a:ea typeface="+mn-ea"/>
                <a:cs typeface="Arial" charset="0"/>
              </a:rPr>
              <a:t>increased in wisdom</a:t>
            </a:r>
            <a:r>
              <a:rPr lang="en-US" sz="1200" kern="1200" dirty="0">
                <a:solidFill>
                  <a:schemeClr val="tx1"/>
                </a:solidFill>
                <a:effectLst/>
                <a:latin typeface="Arial" charset="0"/>
                <a:ea typeface="+mn-ea"/>
                <a:cs typeface="Arial" charset="0"/>
              </a:rPr>
              <a:t>.</a:t>
            </a:r>
          </a:p>
          <a:p>
            <a:pPr lvl="0"/>
            <a:r>
              <a:rPr lang="en-US" sz="1200" kern="1200" dirty="0">
                <a:solidFill>
                  <a:schemeClr val="tx1"/>
                </a:solidFill>
                <a:effectLst/>
                <a:latin typeface="Arial" charset="0"/>
                <a:ea typeface="+mn-ea"/>
                <a:cs typeface="Arial" charset="0"/>
              </a:rPr>
              <a:t>His physical growth—</a:t>
            </a:r>
            <a:r>
              <a:rPr lang="en-US" sz="1200" b="1" kern="1200" dirty="0">
                <a:solidFill>
                  <a:schemeClr val="tx1"/>
                </a:solidFill>
                <a:effectLst/>
                <a:latin typeface="Arial" charset="0"/>
                <a:ea typeface="+mn-ea"/>
                <a:cs typeface="Arial" charset="0"/>
              </a:rPr>
              <a:t>and stature</a:t>
            </a:r>
            <a:r>
              <a:rPr lang="en-US" sz="1200" kern="1200" dirty="0">
                <a:solidFill>
                  <a:schemeClr val="tx1"/>
                </a:solidFill>
                <a:effectLst/>
                <a:latin typeface="Arial" charset="0"/>
                <a:ea typeface="+mn-ea"/>
                <a:cs typeface="Arial" charset="0"/>
              </a:rPr>
              <a:t>.</a:t>
            </a:r>
          </a:p>
          <a:p>
            <a:pPr lvl="0"/>
            <a:r>
              <a:rPr lang="en-US" sz="1200" kern="1200" dirty="0">
                <a:solidFill>
                  <a:schemeClr val="tx1"/>
                </a:solidFill>
                <a:effectLst/>
                <a:latin typeface="Arial" charset="0"/>
                <a:ea typeface="+mn-ea"/>
                <a:cs typeface="Arial" charset="0"/>
              </a:rPr>
              <a:t>His spiritual growth—in favor with </a:t>
            </a:r>
            <a:r>
              <a:rPr lang="en-US" sz="1200" b="1" kern="1200" dirty="0">
                <a:solidFill>
                  <a:schemeClr val="tx1"/>
                </a:solidFill>
                <a:effectLst/>
                <a:latin typeface="Arial" charset="0"/>
                <a:ea typeface="+mn-ea"/>
                <a:cs typeface="Arial" charset="0"/>
              </a:rPr>
              <a:t>God</a:t>
            </a:r>
            <a:r>
              <a:rPr lang="en-US" sz="1200" kern="1200" dirty="0">
                <a:solidFill>
                  <a:schemeClr val="tx1"/>
                </a:solidFill>
                <a:effectLst/>
                <a:latin typeface="Arial" charset="0"/>
                <a:ea typeface="+mn-ea"/>
                <a:cs typeface="Arial" charset="0"/>
              </a:rPr>
              <a:t>.</a:t>
            </a:r>
          </a:p>
          <a:p>
            <a:pPr lvl="0"/>
            <a:r>
              <a:rPr lang="en-US" sz="1200" kern="1200" dirty="0">
                <a:solidFill>
                  <a:schemeClr val="tx1"/>
                </a:solidFill>
                <a:effectLst/>
                <a:latin typeface="Arial" charset="0"/>
                <a:ea typeface="+mn-ea"/>
                <a:cs typeface="Arial" charset="0"/>
              </a:rPr>
              <a:t>His social growth—in favor with </a:t>
            </a:r>
            <a:r>
              <a:rPr lang="en-US" sz="1200" b="1" kern="1200" dirty="0">
                <a:solidFill>
                  <a:schemeClr val="tx1"/>
                </a:solidFill>
                <a:effectLst/>
                <a:latin typeface="Arial" charset="0"/>
                <a:ea typeface="+mn-ea"/>
                <a:cs typeface="Arial" charset="0"/>
              </a:rPr>
              <a:t>men</a:t>
            </a:r>
            <a:r>
              <a:rPr lang="en-US" sz="1200" kern="1200" dirty="0">
                <a:solidFill>
                  <a:schemeClr val="tx1"/>
                </a:solidFill>
                <a:effectLst/>
                <a:latin typeface="Arial" charset="0"/>
                <a:ea typeface="+mn-ea"/>
                <a:cs typeface="Arial" charset="0"/>
              </a:rPr>
              <a:t>.</a:t>
            </a:r>
          </a:p>
          <a:p>
            <a:pPr lvl="0"/>
            <a:endParaRPr lang="en-US" sz="12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Of this passage </a:t>
            </a:r>
            <a:r>
              <a:rPr lang="en-US" sz="1200" u="sng" kern="1200" dirty="0">
                <a:solidFill>
                  <a:schemeClr val="tx1"/>
                </a:solidFill>
                <a:effectLst/>
                <a:latin typeface="Arial" charset="0"/>
                <a:ea typeface="+mn-ea"/>
                <a:cs typeface="Arial" charset="0"/>
              </a:rPr>
              <a:t>Lloyd J. Ogilvie says</a:t>
            </a:r>
            <a:r>
              <a:rPr lang="en-US" sz="1200" kern="1200" dirty="0">
                <a:solidFill>
                  <a:schemeClr val="tx1"/>
                </a:solidFill>
                <a:effectLst/>
                <a:latin typeface="Arial" charset="0"/>
                <a:ea typeface="+mn-ea"/>
                <a:cs typeface="Arial" charset="0"/>
              </a:rPr>
              <a:t> …</a:t>
            </a:r>
          </a:p>
          <a:p>
            <a:endParaRPr lang="en-US" sz="12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“In the new life in Christ you and I find favor with God and man. If you find favor only with God or only with man, you miss something. </a:t>
            </a:r>
          </a:p>
          <a:p>
            <a:endParaRPr lang="en-US" sz="12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In Jesus’ response to the lawyer’s query of what he needed to do to inherit eternal life our Lord says…</a:t>
            </a:r>
          </a:p>
          <a:p>
            <a:endParaRPr lang="en-US" sz="1200" kern="1200" dirty="0">
              <a:solidFill>
                <a:schemeClr val="tx1"/>
              </a:solidFill>
              <a:effectLst/>
              <a:latin typeface="Arial" charset="0"/>
              <a:ea typeface="+mn-ea"/>
              <a:cs typeface="Arial" charset="0"/>
            </a:endParaRPr>
          </a:p>
          <a:p>
            <a:r>
              <a:rPr lang="en-US" sz="1200" b="1" i="1" kern="1200" dirty="0">
                <a:solidFill>
                  <a:schemeClr val="tx1"/>
                </a:solidFill>
                <a:effectLst/>
                <a:latin typeface="Arial" charset="0"/>
                <a:ea typeface="+mn-ea"/>
                <a:cs typeface="Arial" charset="0"/>
              </a:rPr>
              <a:t>Luke 10:27 NKJV</a:t>
            </a:r>
            <a:r>
              <a:rPr lang="en-US" sz="1200" i="1" kern="1200" dirty="0">
                <a:solidFill>
                  <a:schemeClr val="tx1"/>
                </a:solidFill>
                <a:effectLst/>
                <a:latin typeface="Arial" charset="0"/>
                <a:ea typeface="+mn-ea"/>
                <a:cs typeface="Arial" charset="0"/>
              </a:rPr>
              <a:t>  So he answered and said, "'YOU SHALL LOVE THE LORD YOUR GOD WITH ALL YOUR HEART, WITH ALL YOUR SOUL, WITH ALL YOUR STRENGTH, AND WITH ALL YOUR MIND,' and 'YOUR NEIGHBOR AS YOURSELF.’”</a:t>
            </a:r>
          </a:p>
          <a:p>
            <a:endParaRPr lang="en-US" sz="1200" i="1" kern="1200" dirty="0">
              <a:solidFill>
                <a:schemeClr val="tx1"/>
              </a:solidFill>
              <a:effectLst/>
              <a:latin typeface="Arial" charset="0"/>
              <a:ea typeface="+mn-ea"/>
              <a:cs typeface="Arial" charset="0"/>
            </a:endParaRPr>
          </a:p>
          <a:p>
            <a:r>
              <a:rPr lang="en-US" sz="1200" b="1" i="1" kern="1200" dirty="0">
                <a:solidFill>
                  <a:schemeClr val="tx1"/>
                </a:solidFill>
                <a:effectLst/>
                <a:latin typeface="Arial" charset="0"/>
                <a:ea typeface="+mn-ea"/>
                <a:cs typeface="Arial" charset="0"/>
              </a:rPr>
              <a:t>Deuteronomy 6:5 NKJV  </a:t>
            </a:r>
            <a:r>
              <a:rPr lang="en-US" sz="1200" i="1" kern="1200" dirty="0">
                <a:solidFill>
                  <a:schemeClr val="tx1"/>
                </a:solidFill>
                <a:effectLst/>
                <a:latin typeface="Arial" charset="0"/>
                <a:ea typeface="+mn-ea"/>
                <a:cs typeface="Arial" charset="0"/>
              </a:rPr>
              <a:t>You shall love the LORD your God with all your heart, with all your soul, and with all your strength.</a:t>
            </a:r>
          </a:p>
          <a:p>
            <a:endParaRPr lang="en-US" sz="1200" i="1" kern="1200" dirty="0">
              <a:solidFill>
                <a:schemeClr val="tx1"/>
              </a:solidFill>
              <a:effectLst/>
              <a:latin typeface="Arial" charset="0"/>
              <a:ea typeface="+mn-ea"/>
              <a:cs typeface="Arial" charset="0"/>
            </a:endParaRPr>
          </a:p>
          <a:p>
            <a:r>
              <a:rPr lang="en-US" sz="1200" b="1" i="1" kern="1200" dirty="0">
                <a:solidFill>
                  <a:schemeClr val="tx1"/>
                </a:solidFill>
                <a:effectLst/>
                <a:latin typeface="Arial" charset="0"/>
                <a:ea typeface="+mn-ea"/>
                <a:cs typeface="Arial" charset="0"/>
              </a:rPr>
              <a:t>Leviticus 19:18 NKJV  </a:t>
            </a:r>
            <a:r>
              <a:rPr lang="en-US" sz="1200" i="1" kern="1200" dirty="0">
                <a:solidFill>
                  <a:schemeClr val="tx1"/>
                </a:solidFill>
                <a:effectLst/>
                <a:latin typeface="Arial" charset="0"/>
                <a:ea typeface="+mn-ea"/>
                <a:cs typeface="Arial" charset="0"/>
              </a:rPr>
              <a:t>You shall not take vengeance, nor bear any grudge against the children of your people, but you shall love your neighbor as yourself: I am the LORD.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1FAAAF-1F47-4394-B2D4-F12A231CC096}" type="slidenum">
              <a:rPr lang="en-US"/>
              <a:pPr/>
              <a:t>4</a:t>
            </a:fld>
            <a:endParaRPr lang="en-US"/>
          </a:p>
        </p:txBody>
      </p:sp>
      <p:sp>
        <p:nvSpPr>
          <p:cNvPr id="106498" name="Rectangle 2"/>
          <p:cNvSpPr>
            <a:spLocks noGrp="1" noRot="1" noChangeAspect="1" noChangeArrowheads="1" noTextEdit="1"/>
          </p:cNvSpPr>
          <p:nvPr>
            <p:ph type="sldImg"/>
          </p:nvPr>
        </p:nvSpPr>
        <p:spPr>
          <a:xfrm>
            <a:off x="419100" y="703263"/>
            <a:ext cx="6248400" cy="3514725"/>
          </a:xfrm>
          <a:ln/>
        </p:spPr>
      </p:sp>
      <p:sp>
        <p:nvSpPr>
          <p:cNvPr id="106499" name="Rectangle 3"/>
          <p:cNvSpPr>
            <a:spLocks noGrp="1" noChangeArrowheads="1"/>
          </p:cNvSpPr>
          <p:nvPr>
            <p:ph type="body" idx="1"/>
          </p:nvPr>
        </p:nvSpPr>
        <p:spPr/>
        <p:txBody>
          <a:bodyPr/>
          <a:lstStyle/>
          <a:p>
            <a:r>
              <a:rPr lang="en-US" sz="1200" kern="1200" dirty="0">
                <a:solidFill>
                  <a:schemeClr val="tx1"/>
                </a:solidFill>
                <a:effectLst/>
                <a:latin typeface="Arial" charset="0"/>
                <a:ea typeface="+mn-ea"/>
                <a:cs typeface="Arial" charset="0"/>
              </a:rPr>
              <a:t>I’d suggest tonight that there are </a:t>
            </a:r>
            <a:r>
              <a:rPr lang="en-US" sz="1200" b="1" i="1" kern="1200" dirty="0">
                <a:solidFill>
                  <a:schemeClr val="tx1"/>
                </a:solidFill>
                <a:effectLst/>
                <a:latin typeface="Arial" charset="0"/>
                <a:ea typeface="+mn-ea"/>
                <a:cs typeface="Arial" charset="0"/>
              </a:rPr>
              <a:t>three dimensions</a:t>
            </a:r>
            <a:r>
              <a:rPr lang="en-US" sz="1200" kern="1200" dirty="0">
                <a:solidFill>
                  <a:schemeClr val="tx1"/>
                </a:solidFill>
                <a:effectLst/>
                <a:latin typeface="Arial" charset="0"/>
                <a:ea typeface="+mn-ea"/>
                <a:cs typeface="Arial" charset="0"/>
              </a:rPr>
              <a:t> in which it is possible for any of us to live our lives. </a:t>
            </a:r>
          </a:p>
          <a:p>
            <a:endParaRPr lang="en-US" sz="12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There is, first of all, </a:t>
            </a:r>
            <a:r>
              <a:rPr lang="en-US" sz="1200" b="1" i="1" kern="1200" dirty="0">
                <a:solidFill>
                  <a:schemeClr val="tx1"/>
                </a:solidFill>
                <a:effectLst/>
                <a:latin typeface="Arial" charset="0"/>
                <a:ea typeface="+mn-ea"/>
                <a:cs typeface="Arial" charset="0"/>
              </a:rPr>
              <a:t>one-dimensional living</a:t>
            </a:r>
            <a:r>
              <a:rPr lang="en-US" sz="1200" kern="1200" dirty="0">
                <a:solidFill>
                  <a:schemeClr val="tx1"/>
                </a:solidFill>
                <a:effectLst/>
                <a:latin typeface="Arial" charset="0"/>
                <a:ea typeface="+mn-ea"/>
                <a:cs typeface="Arial" charset="0"/>
              </a:rPr>
              <a:t>: that is, </a:t>
            </a:r>
            <a:r>
              <a:rPr lang="en-US" sz="1200" u="sng" kern="1200" dirty="0">
                <a:solidFill>
                  <a:schemeClr val="tx1"/>
                </a:solidFill>
                <a:effectLst/>
                <a:latin typeface="Arial" charset="0"/>
                <a:ea typeface="+mn-ea"/>
                <a:cs typeface="Arial" charset="0"/>
              </a:rPr>
              <a:t>self-centered living</a:t>
            </a:r>
            <a:r>
              <a:rPr lang="en-US" sz="1200" kern="1200" dirty="0">
                <a:solidFill>
                  <a:schemeClr val="tx1"/>
                </a:solidFill>
                <a:effectLst/>
                <a:latin typeface="Arial" charset="0"/>
                <a:ea typeface="+mn-ea"/>
                <a:cs typeface="Arial" charset="0"/>
              </a:rPr>
              <a:t>, where one strives to be the center of things wherever you go. All kinds of people around us are living one-dimensionally. They are both “good and bad”, “boring and charming”. </a:t>
            </a:r>
          </a:p>
          <a:p>
            <a:r>
              <a:rPr lang="en-US" sz="1200" kern="1200" dirty="0">
                <a:solidFill>
                  <a:schemeClr val="tx1"/>
                </a:solidFill>
                <a:effectLst/>
                <a:latin typeface="Arial" charset="0"/>
                <a:ea typeface="+mn-ea"/>
                <a:cs typeface="Arial" charset="0"/>
              </a:rPr>
              <a:t>We need make no value judgment except to say that they are always center stage … wherever they go, in the classroom, at home, on the job, they are the </a:t>
            </a:r>
            <a:r>
              <a:rPr lang="en-US" sz="1200" u="sng" kern="1200" dirty="0">
                <a:solidFill>
                  <a:schemeClr val="tx1"/>
                </a:solidFill>
                <a:effectLst/>
                <a:latin typeface="Arial" charset="0"/>
                <a:ea typeface="+mn-ea"/>
                <a:cs typeface="Arial" charset="0"/>
              </a:rPr>
              <a:t>sun</a:t>
            </a:r>
            <a:r>
              <a:rPr lang="en-US" sz="1200" kern="1200" dirty="0">
                <a:solidFill>
                  <a:schemeClr val="tx1"/>
                </a:solidFill>
                <a:effectLst/>
                <a:latin typeface="Arial" charset="0"/>
                <a:ea typeface="+mn-ea"/>
                <a:cs typeface="Arial" charset="0"/>
              </a:rPr>
              <a:t> and the rest of us are seen as a kind of solar system revolving around them.</a:t>
            </a:r>
          </a:p>
          <a:p>
            <a:endParaRPr lang="en-US" sz="1200" kern="1200" dirty="0">
              <a:solidFill>
                <a:schemeClr val="tx1"/>
              </a:solidFill>
              <a:effectLst/>
              <a:latin typeface="Arial" charset="0"/>
              <a:ea typeface="+mn-ea"/>
              <a:cs typeface="Arial" charset="0"/>
            </a:endParaRPr>
          </a:p>
          <a:p>
            <a:r>
              <a:rPr lang="en-US" sz="1200" u="none" kern="1200" dirty="0">
                <a:solidFill>
                  <a:srgbClr val="002060"/>
                </a:solidFill>
                <a:effectLst/>
                <a:latin typeface="Arial" charset="0"/>
                <a:ea typeface="+mn-ea"/>
                <a:cs typeface="Arial" charset="0"/>
              </a:rPr>
              <a:t>It really shouldn't surprise us that so many of our strategies for self-fulfillment aren't working.  A few years ago a famous social researcher named </a:t>
            </a:r>
            <a:r>
              <a:rPr lang="en-US" sz="1200" b="1" u="none" kern="1200" dirty="0">
                <a:solidFill>
                  <a:srgbClr val="002060"/>
                </a:solidFill>
                <a:effectLst/>
                <a:latin typeface="Arial" charset="0"/>
                <a:ea typeface="+mn-ea"/>
                <a:cs typeface="Arial" charset="0"/>
              </a:rPr>
              <a:t>Daniel </a:t>
            </a:r>
            <a:r>
              <a:rPr lang="en-US" sz="1200" b="1" u="none" kern="1200" dirty="0" err="1">
                <a:solidFill>
                  <a:srgbClr val="002060"/>
                </a:solidFill>
                <a:effectLst/>
                <a:latin typeface="Arial" charset="0"/>
                <a:ea typeface="+mn-ea"/>
                <a:cs typeface="Arial" charset="0"/>
              </a:rPr>
              <a:t>Yankelovich</a:t>
            </a:r>
            <a:r>
              <a:rPr lang="en-US" sz="1200" b="1" u="none" kern="1200" dirty="0">
                <a:solidFill>
                  <a:srgbClr val="002060"/>
                </a:solidFill>
                <a:effectLst/>
                <a:latin typeface="Arial" charset="0"/>
                <a:ea typeface="+mn-ea"/>
                <a:cs typeface="Arial" charset="0"/>
              </a:rPr>
              <a:t> </a:t>
            </a:r>
            <a:r>
              <a:rPr lang="en-US" sz="1200" u="none" kern="1200" dirty="0">
                <a:solidFill>
                  <a:srgbClr val="002060"/>
                </a:solidFill>
                <a:effectLst/>
                <a:latin typeface="Arial" charset="0"/>
                <a:ea typeface="+mn-ea"/>
                <a:cs typeface="Arial" charset="0"/>
              </a:rPr>
              <a:t>authored a book entitled “</a:t>
            </a:r>
            <a:r>
              <a:rPr lang="en-US" sz="1200" b="1" i="1" u="none" kern="1200" dirty="0">
                <a:solidFill>
                  <a:srgbClr val="002060"/>
                </a:solidFill>
                <a:effectLst/>
                <a:latin typeface="Arial" charset="0"/>
                <a:ea typeface="+mn-ea"/>
                <a:cs typeface="Arial" charset="0"/>
              </a:rPr>
              <a:t>New Rules</a:t>
            </a:r>
            <a:r>
              <a:rPr lang="en-US" sz="1200" u="none" kern="1200" dirty="0">
                <a:solidFill>
                  <a:srgbClr val="002060"/>
                </a:solidFill>
                <a:effectLst/>
                <a:latin typeface="Arial" charset="0"/>
                <a:ea typeface="+mn-ea"/>
                <a:cs typeface="Arial" charset="0"/>
              </a:rPr>
              <a:t>”. His principal thesis is that in recent years in America we have shifted from “</a:t>
            </a:r>
            <a:r>
              <a:rPr lang="en-US" sz="1200" b="1" i="1" u="none" kern="1200" dirty="0">
                <a:solidFill>
                  <a:srgbClr val="002060"/>
                </a:solidFill>
                <a:effectLst/>
                <a:latin typeface="Arial" charset="0"/>
                <a:ea typeface="+mn-ea"/>
                <a:cs typeface="Arial" charset="0"/>
              </a:rPr>
              <a:t>denial-of-self</a:t>
            </a:r>
            <a:r>
              <a:rPr lang="en-US" sz="1200" u="none" kern="1200" dirty="0">
                <a:solidFill>
                  <a:srgbClr val="002060"/>
                </a:solidFill>
                <a:effectLst/>
                <a:latin typeface="Arial" charset="0"/>
                <a:ea typeface="+mn-ea"/>
                <a:cs typeface="Arial" charset="0"/>
              </a:rPr>
              <a:t>” ethics to “</a:t>
            </a:r>
            <a:r>
              <a:rPr lang="en-US" sz="1200" b="1" i="1" u="none" kern="1200" dirty="0">
                <a:solidFill>
                  <a:srgbClr val="002060"/>
                </a:solidFill>
                <a:effectLst/>
                <a:latin typeface="Arial" charset="0"/>
                <a:ea typeface="+mn-ea"/>
                <a:cs typeface="Arial" charset="0"/>
              </a:rPr>
              <a:t>duty-to-self</a:t>
            </a:r>
            <a:r>
              <a:rPr lang="en-US" sz="1200" u="none" kern="1200" dirty="0">
                <a:solidFill>
                  <a:srgbClr val="002060"/>
                </a:solidFill>
                <a:effectLst/>
                <a:latin typeface="Arial" charset="0"/>
                <a:ea typeface="+mn-ea"/>
                <a:cs typeface="Arial" charset="0"/>
              </a:rPr>
              <a:t>” ethics.  He asserts that the belief that we find our lives through service and commitment to others has been replaced with the belief that we must take care of ourselves first.  This has been accompanied by an intensive focus upon finding oneself by looking inward.  </a:t>
            </a:r>
            <a:r>
              <a:rPr lang="en-US" sz="1200" b="1" u="none" kern="1200" dirty="0" err="1">
                <a:solidFill>
                  <a:srgbClr val="002060"/>
                </a:solidFill>
                <a:effectLst/>
                <a:latin typeface="Arial" charset="0"/>
                <a:ea typeface="+mn-ea"/>
                <a:cs typeface="Arial" charset="0"/>
              </a:rPr>
              <a:t>Yankelovich</a:t>
            </a:r>
            <a:r>
              <a:rPr lang="en-US" sz="1200" u="none" kern="1200" dirty="0">
                <a:solidFill>
                  <a:srgbClr val="002060"/>
                </a:solidFill>
                <a:effectLst/>
                <a:latin typeface="Arial" charset="0"/>
                <a:ea typeface="+mn-ea"/>
                <a:cs typeface="Arial" charset="0"/>
              </a:rPr>
              <a:t> maintains that the "</a:t>
            </a:r>
            <a:r>
              <a:rPr lang="en-US" sz="1200" b="1" u="none" kern="1200" dirty="0">
                <a:solidFill>
                  <a:srgbClr val="002060"/>
                </a:solidFill>
                <a:effectLst/>
                <a:latin typeface="Arial" charset="0"/>
                <a:ea typeface="+mn-ea"/>
                <a:cs typeface="Arial" charset="0"/>
              </a:rPr>
              <a:t>me first</a:t>
            </a:r>
            <a:r>
              <a:rPr lang="en-US" sz="1200" u="none" kern="1200" dirty="0">
                <a:solidFill>
                  <a:srgbClr val="002060"/>
                </a:solidFill>
                <a:effectLst/>
                <a:latin typeface="Arial" charset="0"/>
                <a:ea typeface="+mn-ea"/>
                <a:cs typeface="Arial" charset="0"/>
              </a:rPr>
              <a:t>" outlook is at the root of the decay and disorder of our day. </a:t>
            </a:r>
          </a:p>
          <a:p>
            <a:endParaRPr lang="en-US" sz="1200" u="sng" kern="1200" dirty="0">
              <a:solidFill>
                <a:srgbClr val="002060"/>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You may know at least a few people like this. They direct and organize the lives of their families and friends. They come in to a group setting and take over … they tell the jokes and suggest the games. They relate their latest exploits and, </a:t>
            </a:r>
            <a:r>
              <a:rPr lang="en-US" sz="1200" b="1" i="1" kern="1200" dirty="0">
                <a:solidFill>
                  <a:schemeClr val="tx1"/>
                </a:solidFill>
                <a:effectLst/>
                <a:latin typeface="Arial" charset="0"/>
                <a:ea typeface="+mn-ea"/>
                <a:cs typeface="Arial" charset="0"/>
              </a:rPr>
              <a:t>depending on their personality they are either boring or delightful</a:t>
            </a:r>
            <a:r>
              <a:rPr lang="en-US" sz="1200" kern="1200" dirty="0">
                <a:solidFill>
                  <a:schemeClr val="tx1"/>
                </a:solidFill>
                <a:effectLst/>
                <a:latin typeface="Arial" charset="0"/>
                <a:ea typeface="+mn-ea"/>
                <a:cs typeface="Arial" charset="0"/>
              </a:rPr>
              <a:t>. </a:t>
            </a:r>
          </a:p>
          <a:p>
            <a:endParaRPr lang="en-US" sz="12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Alice Roosevelt Longworth said of her father Teddy Roosevelt  … “</a:t>
            </a:r>
            <a:r>
              <a:rPr lang="en-US" sz="1200" u="sng" kern="1200" dirty="0">
                <a:solidFill>
                  <a:schemeClr val="tx1"/>
                </a:solidFill>
                <a:effectLst/>
                <a:latin typeface="Arial" charset="0"/>
                <a:ea typeface="+mn-ea"/>
                <a:cs typeface="Arial" charset="0"/>
              </a:rPr>
              <a:t>My father always wanted to be the corpse at every funeral, the bride at every wedding and the baby at every christening.</a:t>
            </a:r>
            <a:r>
              <a:rPr lang="en-US" sz="1200" kern="1200" dirty="0">
                <a:solidFill>
                  <a:schemeClr val="tx1"/>
                </a:solidFill>
                <a:effectLst/>
                <a:latin typeface="Arial" charset="0"/>
                <a:ea typeface="+mn-ea"/>
                <a:cs typeface="Arial" charset="0"/>
              </a:rPr>
              <a:t>”   Now</a:t>
            </a:r>
            <a:r>
              <a:rPr lang="en-US" sz="1200" kern="1200" baseline="0" dirty="0">
                <a:solidFill>
                  <a:schemeClr val="tx1"/>
                </a:solidFill>
                <a:effectLst/>
                <a:latin typeface="Arial" charset="0"/>
                <a:ea typeface="+mn-ea"/>
                <a:cs typeface="Arial" charset="0"/>
              </a:rPr>
              <a:t> … Mr. Roosevelt </a:t>
            </a:r>
            <a:r>
              <a:rPr lang="en-US" sz="1200" kern="1200" dirty="0">
                <a:solidFill>
                  <a:schemeClr val="tx1"/>
                </a:solidFill>
                <a:effectLst/>
                <a:latin typeface="Arial" charset="0"/>
                <a:ea typeface="+mn-ea"/>
                <a:cs typeface="Arial" charset="0"/>
              </a:rPr>
              <a:t>may have been a good man … but wherever he went he was the hero, and the proverbial star of the opera.</a:t>
            </a:r>
          </a:p>
          <a:p>
            <a:endParaRPr lang="en-US" sz="1200" kern="1200" dirty="0">
              <a:solidFill>
                <a:schemeClr val="tx1"/>
              </a:solidFill>
              <a:effectLst/>
              <a:latin typeface="Arial" charset="0"/>
              <a:ea typeface="+mn-ea"/>
              <a:cs typeface="Arial" charset="0"/>
            </a:endParaRPr>
          </a:p>
          <a:p>
            <a:r>
              <a:rPr lang="en-US" sz="1200" kern="1200" dirty="0">
                <a:solidFill>
                  <a:schemeClr val="tx1"/>
                </a:solidFill>
                <a:effectLst/>
                <a:latin typeface="Arial" charset="0"/>
                <a:ea typeface="+mn-ea"/>
                <a:cs typeface="Arial" charset="0"/>
              </a:rPr>
              <a:t>When I think of one-dimensional living the words of Paul come to mind …</a:t>
            </a:r>
          </a:p>
          <a:p>
            <a:r>
              <a:rPr lang="en-US" sz="1200" b="1" i="1" u="sng" kern="1200" dirty="0">
                <a:solidFill>
                  <a:schemeClr val="tx1"/>
                </a:solidFill>
                <a:effectLst/>
                <a:latin typeface="Arial" charset="0"/>
                <a:ea typeface="+mn-ea"/>
                <a:cs typeface="Arial" charset="0"/>
              </a:rPr>
              <a:t>Philippians 2:1-4 NKJV </a:t>
            </a:r>
            <a:r>
              <a:rPr lang="en-US" sz="1200" i="1" kern="1200" dirty="0">
                <a:solidFill>
                  <a:schemeClr val="tx1"/>
                </a:solidFill>
                <a:effectLst/>
                <a:latin typeface="Arial" charset="0"/>
                <a:ea typeface="+mn-ea"/>
                <a:cs typeface="Arial" charset="0"/>
              </a:rPr>
              <a:t> - Therefore if there is any consolation in Christ, if any comfort of love, if any fellowship of the Spirit, if any affection and mercy,  (2)  fulfill my joy by being like-minded, having the same love, being of one accord, of one mind.  (3)  Let nothing be done through selfish ambition or conceit, but in lowliness of mind let each esteem others better than himself.  (4)  Let each of you look out not only for his own interests, but also for the interests of others.</a:t>
            </a:r>
            <a:endParaRPr lang="en-US" sz="1200" kern="1200" dirty="0">
              <a:solidFill>
                <a:schemeClr val="tx1"/>
              </a:solidFill>
              <a:effectLst/>
              <a:latin typeface="Arial" charset="0"/>
              <a:ea typeface="+mn-ea"/>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1FAAAF-1F47-4394-B2D4-F12A231CC096}" type="slidenum">
              <a:rPr lang="en-US"/>
              <a:pPr/>
              <a:t>5</a:t>
            </a:fld>
            <a:endParaRPr lang="en-US"/>
          </a:p>
        </p:txBody>
      </p:sp>
      <p:sp>
        <p:nvSpPr>
          <p:cNvPr id="106498" name="Rectangle 2"/>
          <p:cNvSpPr>
            <a:spLocks noGrp="1" noRot="1" noChangeAspect="1" noChangeArrowheads="1" noTextEdit="1"/>
          </p:cNvSpPr>
          <p:nvPr>
            <p:ph type="sldImg"/>
          </p:nvPr>
        </p:nvSpPr>
        <p:spPr>
          <a:xfrm>
            <a:off x="419100" y="703263"/>
            <a:ext cx="6248400" cy="3514725"/>
          </a:xfrm>
          <a:ln/>
        </p:spPr>
      </p:sp>
      <p:sp>
        <p:nvSpPr>
          <p:cNvPr id="106499" name="Rectangle 3"/>
          <p:cNvSpPr>
            <a:spLocks noGrp="1" noChangeArrowheads="1"/>
          </p:cNvSpPr>
          <p:nvPr>
            <p:ph type="body" idx="1"/>
          </p:nvPr>
        </p:nvSpPr>
        <p:spPr/>
        <p:txBody>
          <a:bodyPr/>
          <a:lstStyle/>
          <a:p>
            <a:pPr>
              <a:spcBef>
                <a:spcPts val="0"/>
              </a:spcBef>
            </a:pPr>
            <a:r>
              <a:rPr lang="en-US" sz="1200" kern="1200" dirty="0">
                <a:solidFill>
                  <a:schemeClr val="tx1"/>
                </a:solidFill>
                <a:effectLst/>
                <a:latin typeface="Arial" charset="0"/>
                <a:ea typeface="+mn-ea"/>
                <a:cs typeface="Arial" charset="0"/>
              </a:rPr>
              <a:t>Then there is </a:t>
            </a:r>
            <a:r>
              <a:rPr lang="en-US" sz="1200" b="1" i="1" kern="1200" dirty="0">
                <a:solidFill>
                  <a:schemeClr val="tx1"/>
                </a:solidFill>
                <a:effectLst/>
                <a:latin typeface="Arial" charset="0"/>
                <a:ea typeface="+mn-ea"/>
                <a:cs typeface="Arial" charset="0"/>
              </a:rPr>
              <a:t>two-dimensional living</a:t>
            </a:r>
            <a:r>
              <a:rPr lang="en-US" sz="1200" kern="1200" dirty="0">
                <a:solidFill>
                  <a:schemeClr val="tx1"/>
                </a:solidFill>
                <a:effectLst/>
                <a:latin typeface="Arial" charset="0"/>
                <a:ea typeface="+mn-ea"/>
                <a:cs typeface="Arial" charset="0"/>
              </a:rPr>
              <a:t> … here you are aware of the people around you. They motivate you and you motivate them. Two-dimensional living is </a:t>
            </a:r>
            <a:r>
              <a:rPr lang="en-US" sz="1200" u="sng" kern="1200" dirty="0">
                <a:solidFill>
                  <a:schemeClr val="tx1"/>
                </a:solidFill>
                <a:effectLst/>
                <a:latin typeface="Arial" charset="0"/>
                <a:ea typeface="+mn-ea"/>
                <a:cs typeface="Arial" charset="0"/>
              </a:rPr>
              <a:t>political living</a:t>
            </a:r>
            <a:r>
              <a:rPr lang="en-US" sz="1200" kern="1200" dirty="0">
                <a:solidFill>
                  <a:schemeClr val="tx1"/>
                </a:solidFill>
                <a:effectLst/>
                <a:latin typeface="Arial" charset="0"/>
                <a:ea typeface="+mn-ea"/>
                <a:cs typeface="Arial" charset="0"/>
              </a:rPr>
              <a:t>. A politician is a man who says he agrees with you in principle. Those who agree with you in principle are trying to break it to you gently that you are wrong. Two-dimensional living is a trade-off. It's the unspoken covenant between parent and child, husband and wife, employee and boss … it is the </a:t>
            </a:r>
            <a:r>
              <a:rPr lang="en-US" sz="1200" b="1" kern="1200" dirty="0">
                <a:solidFill>
                  <a:schemeClr val="tx1"/>
                </a:solidFill>
                <a:effectLst/>
                <a:latin typeface="Arial" charset="0"/>
                <a:ea typeface="+mn-ea"/>
                <a:cs typeface="Arial" charset="0"/>
              </a:rPr>
              <a:t>"I will if you will"</a:t>
            </a:r>
            <a:r>
              <a:rPr lang="en-US" sz="1200" kern="1200" dirty="0">
                <a:solidFill>
                  <a:schemeClr val="tx1"/>
                </a:solidFill>
                <a:effectLst/>
                <a:latin typeface="Arial" charset="0"/>
                <a:ea typeface="+mn-ea"/>
                <a:cs typeface="Arial" charset="0"/>
              </a:rPr>
              <a:t> of life. You are doing your part and the other had better do his or her part. I laugh at your joke and you are obliged to laugh at mine. </a:t>
            </a:r>
          </a:p>
          <a:p>
            <a:pPr>
              <a:spcBef>
                <a:spcPts val="0"/>
              </a:spcBef>
            </a:pPr>
            <a:endParaRPr lang="en-US" sz="1200" kern="1200" dirty="0">
              <a:solidFill>
                <a:schemeClr val="tx1"/>
              </a:solidFill>
              <a:effectLst/>
              <a:latin typeface="Arial" charset="0"/>
              <a:ea typeface="+mn-ea"/>
              <a:cs typeface="Arial" charset="0"/>
            </a:endParaRPr>
          </a:p>
          <a:p>
            <a:pPr>
              <a:spcBef>
                <a:spcPts val="0"/>
              </a:spcBef>
            </a:pPr>
            <a:r>
              <a:rPr lang="en-US" sz="1200" b="1" i="1" kern="1200" dirty="0">
                <a:solidFill>
                  <a:schemeClr val="tx1"/>
                </a:solidFill>
                <a:effectLst/>
                <a:latin typeface="Arial" charset="0"/>
                <a:ea typeface="+mn-ea"/>
                <a:cs typeface="Arial" charset="0"/>
              </a:rPr>
              <a:t>Matthew 5:43-48 NKJV</a:t>
            </a:r>
            <a:r>
              <a:rPr lang="en-US" sz="1200" i="1" kern="1200" dirty="0">
                <a:solidFill>
                  <a:schemeClr val="tx1"/>
                </a:solidFill>
                <a:effectLst/>
                <a:latin typeface="Arial" charset="0"/>
                <a:ea typeface="+mn-ea"/>
                <a:cs typeface="Arial" charset="0"/>
              </a:rPr>
              <a:t>  "You have heard that it was said, 'YOU SHALL LOVE YOUR NEIGHBOR and hate your enemy.'  - 44  But I say to you, love your enemies, bless those who curse you, do good to those who hate you, and pray for those who spitefully use you and persecute you,  - 45  that you may be sons of your Father in heaven; for He makes His sun rise on the evil and on the good, and sends rain on the just and on the unjust.  - 46  For if you love those who love you, what reward have you? Do not even the tax collectors do the same?  - 47  And if you greet your brethren only, what do you do more than others? Do not even the tax collectors do so?  - 48  Therefore you shall be perfect, just as your Father in heaven is perfect.</a:t>
            </a:r>
          </a:p>
          <a:p>
            <a:pPr>
              <a:spcBef>
                <a:spcPts val="0"/>
              </a:spcBef>
            </a:pPr>
            <a:endParaRPr lang="en-US" sz="1200" kern="1200" dirty="0">
              <a:solidFill>
                <a:schemeClr val="tx1"/>
              </a:solidFill>
              <a:effectLst/>
              <a:latin typeface="Arial" charset="0"/>
              <a:ea typeface="+mn-ea"/>
              <a:cs typeface="Arial" charset="0"/>
            </a:endParaRPr>
          </a:p>
          <a:p>
            <a:pPr>
              <a:spcBef>
                <a:spcPts val="0"/>
              </a:spcBef>
            </a:pPr>
            <a:r>
              <a:rPr lang="en-US" sz="1200" kern="1200" dirty="0">
                <a:solidFill>
                  <a:schemeClr val="tx1"/>
                </a:solidFill>
                <a:effectLst/>
                <a:latin typeface="Arial" charset="0"/>
                <a:ea typeface="+mn-ea"/>
                <a:cs typeface="Arial" charset="0"/>
              </a:rPr>
              <a:t>One of the major problems in our world is that too many marriages are </a:t>
            </a:r>
            <a:r>
              <a:rPr lang="en-US" sz="1200" b="1" i="1" kern="1200" dirty="0">
                <a:solidFill>
                  <a:schemeClr val="tx1"/>
                </a:solidFill>
                <a:effectLst/>
                <a:latin typeface="Arial" charset="0"/>
                <a:ea typeface="+mn-ea"/>
                <a:cs typeface="Arial" charset="0"/>
              </a:rPr>
              <a:t>two-dimensional</a:t>
            </a:r>
            <a:r>
              <a:rPr lang="en-US" sz="1200" kern="1200" dirty="0">
                <a:solidFill>
                  <a:schemeClr val="tx1"/>
                </a:solidFill>
                <a:effectLst/>
                <a:latin typeface="Arial" charset="0"/>
                <a:ea typeface="+mn-ea"/>
                <a:cs typeface="Arial" charset="0"/>
              </a:rPr>
              <a:t>. </a:t>
            </a:r>
          </a:p>
          <a:p>
            <a:pPr>
              <a:spcBef>
                <a:spcPts val="0"/>
              </a:spcBef>
            </a:pPr>
            <a:r>
              <a:rPr lang="en-US" sz="1200" kern="1200" dirty="0">
                <a:solidFill>
                  <a:schemeClr val="tx1"/>
                </a:solidFill>
                <a:effectLst/>
                <a:latin typeface="Arial" charset="0"/>
                <a:ea typeface="+mn-ea"/>
                <a:cs typeface="Arial" charset="0"/>
              </a:rPr>
              <a:t>1 Corinthians 13 comes to mind when I think of the concept of two-dimension living …</a:t>
            </a:r>
          </a:p>
          <a:p>
            <a:pPr>
              <a:spcBef>
                <a:spcPts val="0"/>
              </a:spcBef>
            </a:pPr>
            <a:endParaRPr lang="en-US" sz="1200" kern="1200" dirty="0">
              <a:solidFill>
                <a:schemeClr val="tx1"/>
              </a:solidFill>
              <a:effectLst/>
              <a:latin typeface="Arial" charset="0"/>
              <a:ea typeface="+mn-ea"/>
              <a:cs typeface="Arial" charset="0"/>
            </a:endParaRPr>
          </a:p>
          <a:p>
            <a:pPr>
              <a:spcBef>
                <a:spcPts val="0"/>
              </a:spcBef>
            </a:pPr>
            <a:r>
              <a:rPr lang="en-US" sz="1200" b="1" i="1" u="sng" kern="1200" dirty="0">
                <a:solidFill>
                  <a:schemeClr val="tx1"/>
                </a:solidFill>
                <a:effectLst/>
                <a:latin typeface="Arial" charset="0"/>
                <a:ea typeface="+mn-ea"/>
                <a:cs typeface="Arial" charset="0"/>
              </a:rPr>
              <a:t>1 Corinthians 13:4-7 NKJV</a:t>
            </a:r>
            <a:r>
              <a:rPr lang="en-US" sz="1200" i="1" kern="1200" dirty="0">
                <a:solidFill>
                  <a:schemeClr val="tx1"/>
                </a:solidFill>
                <a:effectLst/>
                <a:latin typeface="Arial" charset="0"/>
                <a:ea typeface="+mn-ea"/>
                <a:cs typeface="Arial" charset="0"/>
              </a:rPr>
              <a:t> - (4) Love suffers long and is kind; love does not envy; love does not parade itself, is not puffed up;  (5)  does not behave rudely, does not seek its own, is not provoked, thinks no evil;  (6)  does not rejoice in iniquity, but rejoices in the truth;  (7)  bears all things, believes all things, hopes all things, endures all things.</a:t>
            </a:r>
          </a:p>
          <a:p>
            <a:pPr>
              <a:spcBef>
                <a:spcPts val="0"/>
              </a:spcBef>
            </a:pPr>
            <a:endParaRPr lang="en-US" sz="1200" kern="1200" dirty="0">
              <a:solidFill>
                <a:schemeClr val="tx1"/>
              </a:solidFill>
              <a:effectLst/>
              <a:latin typeface="Arial" charset="0"/>
              <a:ea typeface="+mn-ea"/>
              <a:cs typeface="Arial" charset="0"/>
            </a:endParaRPr>
          </a:p>
          <a:p>
            <a:pPr>
              <a:spcBef>
                <a:spcPts val="0"/>
              </a:spcBef>
            </a:pPr>
            <a:r>
              <a:rPr lang="en-US" sz="1200" kern="1200" dirty="0">
                <a:solidFill>
                  <a:schemeClr val="tx1"/>
                </a:solidFill>
                <a:effectLst/>
                <a:latin typeface="Arial" charset="0"/>
                <a:ea typeface="+mn-ea"/>
                <a:cs typeface="Arial" charset="0"/>
              </a:rPr>
              <a:t>A lot of us who are parents tend to live two-dimensional lives with our children. We patronize them. We expect certain behavior and withhold our approval if we don't get it … we make political deals with our children … we may say things like, "You won't get your allowance this week because you failed us." </a:t>
            </a:r>
          </a:p>
          <a:p>
            <a:pPr>
              <a:spcBef>
                <a:spcPts val="0"/>
              </a:spcBef>
            </a:pPr>
            <a:endParaRPr lang="en-US" sz="1200" kern="1200" dirty="0">
              <a:solidFill>
                <a:schemeClr val="tx1"/>
              </a:solidFill>
              <a:effectLst/>
              <a:latin typeface="Arial" charset="0"/>
              <a:ea typeface="+mn-ea"/>
              <a:cs typeface="Arial" charset="0"/>
            </a:endParaRPr>
          </a:p>
          <a:p>
            <a:pPr>
              <a:spcBef>
                <a:spcPts val="0"/>
              </a:spcBef>
            </a:pPr>
            <a:r>
              <a:rPr lang="en-US" sz="1200" kern="1200" dirty="0">
                <a:solidFill>
                  <a:schemeClr val="tx1"/>
                </a:solidFill>
                <a:effectLst/>
                <a:latin typeface="Arial" charset="0"/>
                <a:ea typeface="+mn-ea"/>
                <a:cs typeface="Arial" charset="0"/>
              </a:rPr>
              <a:t>I think this is a little like what Jesus' parents did in the Luke 2:48 text … </a:t>
            </a:r>
          </a:p>
          <a:p>
            <a:pPr>
              <a:spcBef>
                <a:spcPts val="0"/>
              </a:spcBef>
            </a:pPr>
            <a:endParaRPr lang="en-US" sz="1200" b="1" i="1" u="sng" kern="1200" dirty="0">
              <a:solidFill>
                <a:schemeClr val="tx1"/>
              </a:solidFill>
              <a:effectLst/>
              <a:latin typeface="Arial" charset="0"/>
              <a:ea typeface="+mn-ea"/>
              <a:cs typeface="Arial" charset="0"/>
            </a:endParaRPr>
          </a:p>
          <a:p>
            <a:pPr>
              <a:spcBef>
                <a:spcPts val="0"/>
              </a:spcBef>
            </a:pPr>
            <a:r>
              <a:rPr lang="en-US" sz="1200" b="1" i="1" u="sng" kern="1200" dirty="0">
                <a:solidFill>
                  <a:schemeClr val="tx1"/>
                </a:solidFill>
                <a:effectLst/>
                <a:latin typeface="Arial" charset="0"/>
                <a:ea typeface="+mn-ea"/>
                <a:cs typeface="Arial" charset="0"/>
              </a:rPr>
              <a:t>Luke 2:48 NKJV </a:t>
            </a:r>
            <a:r>
              <a:rPr lang="en-US" sz="1200" i="1" kern="1200" dirty="0">
                <a:solidFill>
                  <a:schemeClr val="tx1"/>
                </a:solidFill>
                <a:effectLst/>
                <a:latin typeface="Arial" charset="0"/>
                <a:ea typeface="+mn-ea"/>
                <a:cs typeface="Arial" charset="0"/>
              </a:rPr>
              <a:t>- So when they saw Him, they were amazed; and His mother said to Him, "Son, why have You done this to us? Look, Your father and I have sought You anxiously.“</a:t>
            </a:r>
          </a:p>
          <a:p>
            <a:pPr>
              <a:spcBef>
                <a:spcPts val="0"/>
              </a:spcBef>
            </a:pPr>
            <a:endParaRPr lang="en-US" sz="1200" kern="1200" dirty="0">
              <a:solidFill>
                <a:schemeClr val="tx1"/>
              </a:solidFill>
              <a:effectLst/>
              <a:latin typeface="Arial" charset="0"/>
              <a:ea typeface="+mn-ea"/>
              <a:cs typeface="Arial" charset="0"/>
            </a:endParaRPr>
          </a:p>
          <a:p>
            <a:pPr>
              <a:spcBef>
                <a:spcPts val="0"/>
              </a:spcBef>
            </a:pPr>
            <a:r>
              <a:rPr lang="en-US" sz="1200" kern="1200" dirty="0">
                <a:solidFill>
                  <a:schemeClr val="tx1"/>
                </a:solidFill>
                <a:effectLst/>
                <a:latin typeface="Arial" charset="0"/>
                <a:ea typeface="+mn-ea"/>
                <a:cs typeface="Arial" charset="0"/>
              </a:rPr>
              <a:t>Now, I’m not sure that it was the case … but it could seem that Mary was shaming her son for causing them concern, and the unspoken message we could add is … "</a:t>
            </a:r>
            <a:r>
              <a:rPr lang="en-US" sz="1200" i="1" u="sng" kern="1200" dirty="0">
                <a:solidFill>
                  <a:schemeClr val="tx1"/>
                </a:solidFill>
                <a:effectLst/>
                <a:latin typeface="Arial" charset="0"/>
                <a:ea typeface="+mn-ea"/>
                <a:cs typeface="Arial" charset="0"/>
              </a:rPr>
              <a:t>… after all we've done for you.</a:t>
            </a:r>
            <a:r>
              <a:rPr lang="en-US" sz="1200" kern="1200" dirty="0">
                <a:solidFill>
                  <a:schemeClr val="tx1"/>
                </a:solidFill>
                <a:effectLst/>
                <a:latin typeface="Arial" charset="0"/>
                <a:ea typeface="+mn-ea"/>
                <a:cs typeface="Arial" charset="0"/>
              </a:rPr>
              <a:t>“</a:t>
            </a:r>
          </a:p>
          <a:p>
            <a:pPr>
              <a:spcBef>
                <a:spcPts val="0"/>
              </a:spcBef>
            </a:pPr>
            <a:endParaRPr lang="en-US" sz="1200" kern="1200" dirty="0">
              <a:solidFill>
                <a:schemeClr val="tx1"/>
              </a:solidFill>
              <a:effectLst/>
              <a:latin typeface="Arial" charset="0"/>
              <a:ea typeface="+mn-ea"/>
              <a:cs typeface="Arial" charset="0"/>
            </a:endParaRPr>
          </a:p>
          <a:p>
            <a:pPr>
              <a:spcBef>
                <a:spcPts val="0"/>
              </a:spcBef>
            </a:pPr>
            <a:r>
              <a:rPr lang="en-US" sz="1200" b="0" i="0" kern="1200" dirty="0">
                <a:solidFill>
                  <a:schemeClr val="tx1"/>
                </a:solidFill>
                <a:effectLst/>
                <a:latin typeface="Arial" charset="0"/>
                <a:ea typeface="+mn-ea"/>
                <a:cs typeface="Arial" charset="0"/>
              </a:rPr>
              <a:t>I’m not arguing that responsibilities need to be set along with penalties for failing to obey … but I am suggesting that the motivation for their obedience and compliance not should be rewards based behavior … but </a:t>
            </a:r>
            <a:r>
              <a:rPr lang="en-US" sz="1200" b="1" i="1" kern="1200" dirty="0">
                <a:solidFill>
                  <a:schemeClr val="tx1"/>
                </a:solidFill>
                <a:effectLst/>
                <a:latin typeface="Arial" charset="0"/>
                <a:ea typeface="+mn-ea"/>
                <a:cs typeface="Arial" charset="0"/>
              </a:rPr>
              <a:t>Identity Based Behavior!</a:t>
            </a:r>
          </a:p>
          <a:p>
            <a:pPr>
              <a:spcBef>
                <a:spcPts val="0"/>
              </a:spcBef>
            </a:pPr>
            <a:endParaRPr lang="en-US" sz="1200" b="1" i="1" kern="1200" dirty="0">
              <a:solidFill>
                <a:schemeClr val="tx1"/>
              </a:solidFill>
              <a:effectLst/>
              <a:latin typeface="Arial" charset="0"/>
              <a:ea typeface="+mn-ea"/>
              <a:cs typeface="Arial" charset="0"/>
            </a:endParaRPr>
          </a:p>
          <a:p>
            <a:pPr>
              <a:spcBef>
                <a:spcPts val="0"/>
              </a:spcBef>
            </a:pPr>
            <a:r>
              <a:rPr lang="en-US" sz="1200" b="0" i="0" kern="1200" dirty="0">
                <a:solidFill>
                  <a:schemeClr val="tx1"/>
                </a:solidFill>
                <a:effectLst/>
                <a:latin typeface="Arial" charset="0"/>
                <a:ea typeface="+mn-ea"/>
                <a:cs typeface="Arial" charset="0"/>
              </a:rPr>
              <a:t>They should obey and comply because the what God requires children to do … this implies that they must be taught God’s Word.</a:t>
            </a:r>
          </a:p>
          <a:p>
            <a:pPr>
              <a:spcBef>
                <a:spcPts val="0"/>
              </a:spcBef>
            </a:pPr>
            <a:endParaRPr lang="en-US" sz="1200" b="0" i="0" kern="1200" dirty="0">
              <a:solidFill>
                <a:schemeClr val="tx1"/>
              </a:solidFill>
              <a:effectLst/>
              <a:latin typeface="Arial" charset="0"/>
              <a:ea typeface="+mn-ea"/>
              <a:cs typeface="Arial" charset="0"/>
            </a:endParaRPr>
          </a:p>
          <a:p>
            <a:pPr>
              <a:spcBef>
                <a:spcPts val="0"/>
              </a:spcBef>
            </a:pPr>
            <a:r>
              <a:rPr lang="en-US" sz="1200" b="1" i="1" kern="1200" dirty="0">
                <a:solidFill>
                  <a:schemeClr val="tx1"/>
                </a:solidFill>
                <a:effectLst/>
                <a:latin typeface="Arial" charset="0"/>
                <a:ea typeface="+mn-ea"/>
                <a:cs typeface="Arial" charset="0"/>
              </a:rPr>
              <a:t>Ephesians 6:1-3 NKJV</a:t>
            </a:r>
            <a:r>
              <a:rPr lang="en-US" sz="1200" i="1" kern="1200" dirty="0">
                <a:solidFill>
                  <a:schemeClr val="tx1"/>
                </a:solidFill>
                <a:effectLst/>
                <a:latin typeface="Arial" charset="0"/>
                <a:ea typeface="+mn-ea"/>
                <a:cs typeface="Arial" charset="0"/>
              </a:rPr>
              <a:t>  Children, obey your parents in the Lord, for this is right.  - 2  "HONOR YOUR FATHER AND MOTHER," which is the first commandment with promise:  - 3  "THAT IT MAY BE WELL WITH YOU AND YOU MAY LIVE LONG ON THE EARTH.“</a:t>
            </a:r>
          </a:p>
          <a:p>
            <a:pPr>
              <a:spcBef>
                <a:spcPts val="0"/>
              </a:spcBef>
            </a:pPr>
            <a:endParaRPr lang="en-US" sz="1200" i="1" kern="1200" dirty="0">
              <a:solidFill>
                <a:schemeClr val="tx1"/>
              </a:solidFill>
              <a:effectLst/>
              <a:latin typeface="Arial" charset="0"/>
              <a:ea typeface="+mn-ea"/>
              <a:cs typeface="Arial" charset="0"/>
            </a:endParaRPr>
          </a:p>
          <a:p>
            <a:pPr>
              <a:spcBef>
                <a:spcPts val="0"/>
              </a:spcBef>
            </a:pPr>
            <a:r>
              <a:rPr lang="en-US" sz="1200" b="1" i="1" kern="1200" dirty="0">
                <a:solidFill>
                  <a:schemeClr val="tx1"/>
                </a:solidFill>
                <a:effectLst/>
                <a:latin typeface="Arial" charset="0"/>
                <a:ea typeface="+mn-ea"/>
                <a:cs typeface="Arial" charset="0"/>
              </a:rPr>
              <a:t>Colossians 3:20 NKJV</a:t>
            </a:r>
            <a:r>
              <a:rPr lang="en-US" sz="1200" i="1" kern="1200" dirty="0">
                <a:solidFill>
                  <a:schemeClr val="tx1"/>
                </a:solidFill>
                <a:effectLst/>
                <a:latin typeface="Arial" charset="0"/>
                <a:ea typeface="+mn-ea"/>
                <a:cs typeface="Arial" charset="0"/>
              </a:rPr>
              <a:t>  Children, obey your parents in all things, for this is well pleasing to the Lord.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1FAAAF-1F47-4394-B2D4-F12A231CC096}" type="slidenum">
              <a:rPr lang="en-US"/>
              <a:pPr/>
              <a:t>6</a:t>
            </a:fld>
            <a:endParaRPr lang="en-US"/>
          </a:p>
        </p:txBody>
      </p:sp>
      <p:sp>
        <p:nvSpPr>
          <p:cNvPr id="106498" name="Rectangle 2"/>
          <p:cNvSpPr>
            <a:spLocks noGrp="1" noRot="1" noChangeAspect="1" noChangeArrowheads="1" noTextEdit="1"/>
          </p:cNvSpPr>
          <p:nvPr>
            <p:ph type="sldImg"/>
          </p:nvPr>
        </p:nvSpPr>
        <p:spPr>
          <a:xfrm>
            <a:off x="419100" y="703263"/>
            <a:ext cx="6248400" cy="3514725"/>
          </a:xfrm>
          <a:ln/>
        </p:spPr>
      </p:sp>
      <p:sp>
        <p:nvSpPr>
          <p:cNvPr id="106499" name="Rectangle 3"/>
          <p:cNvSpPr>
            <a:spLocks noGrp="1" noChangeArrowheads="1"/>
          </p:cNvSpPr>
          <p:nvPr>
            <p:ph type="body" idx="1"/>
          </p:nvPr>
        </p:nvSpPr>
        <p:spPr/>
        <p:txBody>
          <a:bodyPr/>
          <a:lstStyle/>
          <a:p>
            <a:pPr>
              <a:spcBef>
                <a:spcPts val="0"/>
              </a:spcBef>
            </a:pPr>
            <a:r>
              <a:rPr lang="en-US" sz="1200" kern="1200" dirty="0">
                <a:solidFill>
                  <a:schemeClr val="tx1"/>
                </a:solidFill>
                <a:effectLst/>
                <a:latin typeface="Arial" charset="0"/>
                <a:ea typeface="+mn-ea"/>
                <a:cs typeface="Arial" charset="0"/>
              </a:rPr>
              <a:t>But now we come to </a:t>
            </a:r>
            <a:r>
              <a:rPr lang="en-US" sz="1200" b="1" i="1" kern="1200" dirty="0">
                <a:solidFill>
                  <a:schemeClr val="tx1"/>
                </a:solidFill>
                <a:effectLst/>
                <a:latin typeface="Arial" charset="0"/>
                <a:ea typeface="+mn-ea"/>
                <a:cs typeface="Arial" charset="0"/>
              </a:rPr>
              <a:t>three-dimensional living</a:t>
            </a:r>
            <a:r>
              <a:rPr lang="en-US" sz="1200" kern="1200" dirty="0">
                <a:solidFill>
                  <a:schemeClr val="tx1"/>
                </a:solidFill>
                <a:effectLst/>
                <a:latin typeface="Arial" charset="0"/>
                <a:ea typeface="+mn-ea"/>
                <a:cs typeface="Arial" charset="0"/>
              </a:rPr>
              <a:t>, the kind that Jesus introduced here in this scene in the temple with His parents … He is not self-centered, and He is beyond living politically. </a:t>
            </a:r>
          </a:p>
          <a:p>
            <a:pPr>
              <a:spcBef>
                <a:spcPts val="0"/>
              </a:spcBef>
            </a:pPr>
            <a:endParaRPr lang="en-US" sz="1200" kern="1200" dirty="0">
              <a:solidFill>
                <a:schemeClr val="tx1"/>
              </a:solidFill>
              <a:effectLst/>
              <a:latin typeface="Arial" charset="0"/>
              <a:ea typeface="+mn-ea"/>
              <a:cs typeface="Arial" charset="0"/>
            </a:endParaRPr>
          </a:p>
          <a:p>
            <a:pPr>
              <a:spcBef>
                <a:spcPts val="0"/>
              </a:spcBef>
            </a:pPr>
            <a:r>
              <a:rPr lang="en-US" sz="1200" kern="1200" dirty="0">
                <a:solidFill>
                  <a:schemeClr val="tx1"/>
                </a:solidFill>
                <a:effectLst/>
                <a:latin typeface="Arial" charset="0"/>
                <a:ea typeface="+mn-ea"/>
                <a:cs typeface="Arial" charset="0"/>
              </a:rPr>
              <a:t>Looking again at the</a:t>
            </a:r>
            <a:r>
              <a:rPr lang="en-US" sz="1200" kern="1200" baseline="0" dirty="0">
                <a:solidFill>
                  <a:schemeClr val="tx1"/>
                </a:solidFill>
                <a:effectLst/>
                <a:latin typeface="Arial" charset="0"/>
                <a:ea typeface="+mn-ea"/>
                <a:cs typeface="Arial" charset="0"/>
              </a:rPr>
              <a:t> example of Jesus in Luke 2 … </a:t>
            </a:r>
            <a:r>
              <a:rPr lang="en-US" sz="1200" kern="1200" dirty="0">
                <a:solidFill>
                  <a:schemeClr val="tx1"/>
                </a:solidFill>
                <a:effectLst/>
                <a:latin typeface="Arial" charset="0"/>
                <a:ea typeface="+mn-ea"/>
                <a:cs typeface="Arial" charset="0"/>
              </a:rPr>
              <a:t>He submitted to his parents and their wishes and he returned home with them. He was a dutiful son. But in this case he said, "</a:t>
            </a:r>
            <a:r>
              <a:rPr lang="en-US" sz="1200" u="sng" kern="1200" dirty="0">
                <a:solidFill>
                  <a:schemeClr val="tx1"/>
                </a:solidFill>
                <a:effectLst/>
                <a:latin typeface="Arial" charset="0"/>
                <a:ea typeface="+mn-ea"/>
                <a:cs typeface="Arial" charset="0"/>
              </a:rPr>
              <a:t>There is a third person in the relationship</a:t>
            </a:r>
            <a:r>
              <a:rPr lang="en-US" sz="1200" kern="1200" dirty="0">
                <a:solidFill>
                  <a:schemeClr val="tx1"/>
                </a:solidFill>
                <a:effectLst/>
                <a:latin typeface="Arial" charset="0"/>
                <a:ea typeface="+mn-ea"/>
                <a:cs typeface="Arial" charset="0"/>
              </a:rPr>
              <a:t>." </a:t>
            </a:r>
          </a:p>
          <a:p>
            <a:pPr>
              <a:spcBef>
                <a:spcPts val="0"/>
              </a:spcBef>
            </a:pPr>
            <a:endParaRPr lang="en-US" sz="1200" kern="1200" dirty="0">
              <a:solidFill>
                <a:schemeClr val="tx1"/>
              </a:solidFill>
              <a:effectLst/>
              <a:latin typeface="Arial" charset="0"/>
              <a:ea typeface="+mn-ea"/>
              <a:cs typeface="Arial" charset="0"/>
            </a:endParaRPr>
          </a:p>
          <a:p>
            <a:pPr>
              <a:spcBef>
                <a:spcPts val="0"/>
              </a:spcBef>
            </a:pPr>
            <a:r>
              <a:rPr lang="en-US" sz="1200" b="1" i="1" kern="1200" dirty="0">
                <a:solidFill>
                  <a:schemeClr val="tx1"/>
                </a:solidFill>
                <a:effectLst/>
                <a:latin typeface="Arial" charset="0"/>
                <a:ea typeface="+mn-ea"/>
                <a:cs typeface="Arial" charset="0"/>
              </a:rPr>
              <a:t>Luke 2:49 NKJV</a:t>
            </a:r>
            <a:r>
              <a:rPr lang="en-US" sz="1200" i="1" kern="1200" dirty="0">
                <a:solidFill>
                  <a:schemeClr val="tx1"/>
                </a:solidFill>
                <a:effectLst/>
                <a:latin typeface="Arial" charset="0"/>
                <a:ea typeface="+mn-ea"/>
                <a:cs typeface="Arial" charset="0"/>
              </a:rPr>
              <a:t>  And He said to them, "Why did you seek Me? Did you not know that I must be about My Father's business?"</a:t>
            </a:r>
          </a:p>
          <a:p>
            <a:pPr>
              <a:spcBef>
                <a:spcPts val="0"/>
              </a:spcBef>
            </a:pPr>
            <a:endParaRPr lang="en-US" sz="1200" kern="1200" dirty="0">
              <a:solidFill>
                <a:schemeClr val="tx1"/>
              </a:solidFill>
              <a:effectLst/>
              <a:latin typeface="Arial" charset="0"/>
              <a:ea typeface="+mn-ea"/>
              <a:cs typeface="Arial" charset="0"/>
            </a:endParaRPr>
          </a:p>
          <a:p>
            <a:pPr>
              <a:spcBef>
                <a:spcPts val="0"/>
              </a:spcBef>
            </a:pPr>
            <a:r>
              <a:rPr lang="en-US" sz="1200" kern="1200" dirty="0">
                <a:solidFill>
                  <a:schemeClr val="tx1"/>
                </a:solidFill>
                <a:effectLst/>
                <a:latin typeface="Arial" charset="0"/>
                <a:ea typeface="+mn-ea"/>
                <a:cs typeface="Arial" charset="0"/>
              </a:rPr>
              <a:t>Jesus exemplifies three-dimensional living, or we might call it triangular living.</a:t>
            </a:r>
          </a:p>
          <a:p>
            <a:pPr>
              <a:spcBef>
                <a:spcPts val="0"/>
              </a:spcBef>
            </a:pPr>
            <a:endParaRPr lang="en-US" sz="1200" kern="1200" dirty="0">
              <a:solidFill>
                <a:schemeClr val="tx1"/>
              </a:solidFill>
              <a:effectLst/>
              <a:latin typeface="Arial" charset="0"/>
              <a:ea typeface="+mn-ea"/>
              <a:cs typeface="Arial" charset="0"/>
            </a:endParaRPr>
          </a:p>
          <a:p>
            <a:pPr>
              <a:spcBef>
                <a:spcPts val="0"/>
              </a:spcBef>
            </a:pPr>
            <a:r>
              <a:rPr lang="en-US" sz="1200" kern="1200" dirty="0">
                <a:solidFill>
                  <a:schemeClr val="tx1"/>
                </a:solidFill>
                <a:effectLst/>
                <a:latin typeface="Arial" charset="0"/>
                <a:ea typeface="+mn-ea"/>
                <a:cs typeface="Arial" charset="0"/>
              </a:rPr>
              <a:t>Imagine that you and every person you meet are both on the rim of a circle and the hub of that circle is God Himself. Every relationship, then, is three-dimensional when we are aware that God is at the hub of every relationship. We go beyond two-dimensional or political living to affirming that God as our father is a part of every encounter and situation. That third person is God Himself. In the relationship we no longer need to take responsibility for the other person's behavior or performance. Instead we trust that situation to the third person in the triangle. We say, "Father, here's my boss, or my friend, my child, or my parent.“</a:t>
            </a:r>
          </a:p>
          <a:p>
            <a:pPr>
              <a:spcBef>
                <a:spcPts val="0"/>
              </a:spcBef>
            </a:pPr>
            <a:endParaRPr lang="en-US" sz="1200" kern="1200" dirty="0">
              <a:solidFill>
                <a:schemeClr val="tx1"/>
              </a:solidFill>
              <a:effectLst/>
              <a:latin typeface="Arial" charset="0"/>
              <a:ea typeface="+mn-ea"/>
              <a:cs typeface="Arial" charset="0"/>
            </a:endParaRPr>
          </a:p>
          <a:p>
            <a:pPr>
              <a:spcBef>
                <a:spcPts val="0"/>
              </a:spcBef>
            </a:pPr>
            <a:r>
              <a:rPr lang="en-US" sz="1200" b="1" i="1" kern="1200" dirty="0">
                <a:solidFill>
                  <a:schemeClr val="tx1"/>
                </a:solidFill>
                <a:effectLst/>
                <a:latin typeface="Arial" charset="0"/>
                <a:ea typeface="+mn-ea"/>
                <a:cs typeface="Arial" charset="0"/>
              </a:rPr>
              <a:t>Romans 14:7-8 NKJV</a:t>
            </a:r>
            <a:r>
              <a:rPr lang="en-US" sz="1200" i="1" kern="1200" dirty="0">
                <a:solidFill>
                  <a:schemeClr val="tx1"/>
                </a:solidFill>
                <a:effectLst/>
                <a:latin typeface="Arial" charset="0"/>
                <a:ea typeface="+mn-ea"/>
                <a:cs typeface="Arial" charset="0"/>
              </a:rPr>
              <a:t>  For none of us lives to himself, and no one dies to himself.   - 8  For if we live, we live to the Lord; and if we die, we die to the Lord. Therefore, whether we live or die, we are the Lord’s.</a:t>
            </a:r>
          </a:p>
          <a:p>
            <a:pPr>
              <a:spcBef>
                <a:spcPts val="0"/>
              </a:spcBef>
            </a:pPr>
            <a:endParaRPr lang="en-US" sz="1200" i="0" kern="1200" dirty="0">
              <a:solidFill>
                <a:schemeClr val="tx1"/>
              </a:solidFill>
              <a:effectLst/>
              <a:latin typeface="Arial" charset="0"/>
              <a:ea typeface="+mn-ea"/>
              <a:cs typeface="Arial" charset="0"/>
            </a:endParaRPr>
          </a:p>
          <a:p>
            <a:pPr>
              <a:spcBef>
                <a:spcPts val="0"/>
              </a:spcBef>
            </a:pPr>
            <a:r>
              <a:rPr lang="en-US" sz="1200" i="0" kern="1200" dirty="0">
                <a:solidFill>
                  <a:schemeClr val="tx1"/>
                </a:solidFill>
                <a:effectLst/>
                <a:latin typeface="Arial" charset="0"/>
                <a:ea typeface="+mn-ea"/>
                <a:cs typeface="Arial" charset="0"/>
              </a:rPr>
              <a:t>The lordship of Christ enters into every aspect of a Christian’s life. We don't live to ourselves but to the Lord. We don't die to ourselves but to the Lord … It is true that what we do and say affects others, but that is not the thought here.   …  Paul is emphasizing that the Lord should be the goal and object of the lives of His people.</a:t>
            </a:r>
          </a:p>
          <a:p>
            <a:pPr>
              <a:spcBef>
                <a:spcPts val="0"/>
              </a:spcBef>
            </a:pPr>
            <a:endParaRPr lang="en-US" sz="1200" kern="1200" dirty="0">
              <a:solidFill>
                <a:schemeClr val="tx1"/>
              </a:solidFill>
              <a:effectLst/>
              <a:latin typeface="Arial" charset="0"/>
              <a:ea typeface="+mn-ea"/>
              <a:cs typeface="Arial" charset="0"/>
            </a:endParaRPr>
          </a:p>
          <a:p>
            <a:pPr>
              <a:spcBef>
                <a:spcPts val="0"/>
              </a:spcBef>
            </a:pPr>
            <a:r>
              <a:rPr lang="en-US" sz="1200" kern="1200" dirty="0">
                <a:solidFill>
                  <a:schemeClr val="tx1"/>
                </a:solidFill>
                <a:effectLst/>
                <a:latin typeface="Arial" charset="0"/>
                <a:ea typeface="+mn-ea"/>
                <a:cs typeface="Arial" charset="0"/>
              </a:rPr>
              <a:t>Here again, when I consider the concept of three-dimensional living and its challenges … 1 Peter 5 comes to mind … here Peter address the Elders as to their responsibility to the church ... he then in verses 6 thru 10 addresses the younger Christians specifically about a subject which I think is relevant to Christians of any age … </a:t>
            </a:r>
          </a:p>
          <a:p>
            <a:pPr>
              <a:spcBef>
                <a:spcPts val="0"/>
              </a:spcBef>
            </a:pPr>
            <a:endParaRPr lang="en-US" sz="1200" kern="1200" dirty="0">
              <a:solidFill>
                <a:schemeClr val="tx1"/>
              </a:solidFill>
              <a:effectLst/>
              <a:latin typeface="Arial" charset="0"/>
              <a:ea typeface="+mn-ea"/>
              <a:cs typeface="Arial" charset="0"/>
            </a:endParaRPr>
          </a:p>
          <a:p>
            <a:pPr>
              <a:spcBef>
                <a:spcPts val="0"/>
              </a:spcBef>
            </a:pPr>
            <a:r>
              <a:rPr lang="en-US" sz="1200" b="1" i="1" u="sng" kern="1200" dirty="0">
                <a:solidFill>
                  <a:schemeClr val="tx1"/>
                </a:solidFill>
                <a:effectLst/>
                <a:latin typeface="Arial" charset="0"/>
                <a:ea typeface="+mn-ea"/>
                <a:cs typeface="Arial" charset="0"/>
              </a:rPr>
              <a:t>1 Peter 5:6-10 NKJV</a:t>
            </a:r>
            <a:r>
              <a:rPr lang="en-US" sz="1200" i="1" kern="1200" dirty="0">
                <a:solidFill>
                  <a:schemeClr val="tx1"/>
                </a:solidFill>
                <a:effectLst/>
                <a:latin typeface="Arial" charset="0"/>
                <a:ea typeface="+mn-ea"/>
                <a:cs typeface="Arial" charset="0"/>
              </a:rPr>
              <a:t> - Therefore humble yourselves under the mighty hand of God, that He may exalt you in due time,  (7)  casting all your care upon Him, for He cares for you.  (8)  Be sober, be vigilant; because your adversary the devil walks about like a roaring lion, seeking whom he may devour.  (9)  Resist him, steadfast in the faith, knowing that the same sufferings are experienced by your brotherhood in the world.  (10)  But may the God of all grace, who called us to His eternal glory by Christ Jesus, after you have suffered a while, perfect, establish, strengthen, and settle you.</a:t>
            </a:r>
          </a:p>
          <a:p>
            <a:pPr>
              <a:spcBef>
                <a:spcPts val="0"/>
              </a:spcBef>
            </a:pPr>
            <a:endParaRPr lang="en-US" sz="1200" i="1" kern="1200" dirty="0">
              <a:solidFill>
                <a:schemeClr val="tx1"/>
              </a:solidFill>
              <a:effectLst/>
              <a:latin typeface="Arial" charset="0"/>
              <a:ea typeface="+mn-ea"/>
              <a:cs typeface="Arial" charset="0"/>
            </a:endParaRPr>
          </a:p>
          <a:p>
            <a:pPr>
              <a:spcBef>
                <a:spcPts val="0"/>
              </a:spcBef>
            </a:pPr>
            <a:r>
              <a:rPr lang="en-US" sz="1200" kern="1200" dirty="0">
                <a:solidFill>
                  <a:schemeClr val="tx1"/>
                </a:solidFill>
                <a:effectLst/>
                <a:latin typeface="Arial" charset="0"/>
                <a:ea typeface="+mn-ea"/>
                <a:cs typeface="Arial" charset="0"/>
              </a:rPr>
              <a:t>The linkage is </a:t>
            </a:r>
            <a:r>
              <a:rPr lang="en-US" sz="1200" b="1" i="1" u="sng" kern="1200" dirty="0">
                <a:solidFill>
                  <a:schemeClr val="tx1"/>
                </a:solidFill>
                <a:effectLst/>
                <a:latin typeface="Arial" charset="0"/>
                <a:ea typeface="+mn-ea"/>
                <a:cs typeface="Arial" charset="0"/>
              </a:rPr>
              <a:t>grace</a:t>
            </a:r>
            <a:r>
              <a:rPr lang="en-US" sz="1200" kern="1200" dirty="0">
                <a:solidFill>
                  <a:schemeClr val="tx1"/>
                </a:solidFill>
                <a:effectLst/>
                <a:latin typeface="Arial" charset="0"/>
                <a:ea typeface="+mn-ea"/>
                <a:cs typeface="Arial" charset="0"/>
              </a:rPr>
              <a:t> … </a:t>
            </a:r>
          </a:p>
          <a:p>
            <a:pPr>
              <a:spcBef>
                <a:spcPts val="0"/>
              </a:spcBef>
            </a:pPr>
            <a:endParaRPr lang="en-US" sz="1200" kern="1200" dirty="0">
              <a:solidFill>
                <a:schemeClr val="tx1"/>
              </a:solidFill>
              <a:effectLst/>
              <a:latin typeface="Arial" charset="0"/>
              <a:ea typeface="+mn-ea"/>
              <a:cs typeface="Arial" charset="0"/>
            </a:endParaRPr>
          </a:p>
          <a:p>
            <a:pPr>
              <a:spcBef>
                <a:spcPts val="0"/>
              </a:spcBef>
            </a:pPr>
            <a:r>
              <a:rPr lang="en-US" sz="1200" b="1" i="1" u="sng" kern="1200" dirty="0">
                <a:solidFill>
                  <a:schemeClr val="tx1"/>
                </a:solidFill>
                <a:effectLst/>
                <a:latin typeface="Arial" charset="0"/>
                <a:ea typeface="+mn-ea"/>
                <a:cs typeface="Arial" charset="0"/>
              </a:rPr>
              <a:t>Titus 2:11-14 NKJV</a:t>
            </a:r>
            <a:r>
              <a:rPr lang="en-US" sz="1200" i="1" kern="1200" dirty="0">
                <a:solidFill>
                  <a:schemeClr val="tx1"/>
                </a:solidFill>
                <a:effectLst/>
                <a:latin typeface="Arial" charset="0"/>
                <a:ea typeface="+mn-ea"/>
                <a:cs typeface="Arial" charset="0"/>
              </a:rPr>
              <a:t> - For the grace of God that brings salvation has appeared to all men,  (12)  teaching us that, denying ungodliness and worldly lusts, we should live soberly, righteously, and godly in the present age,  (13)  looking for the blessed hope and glorious appearing of our great God and Savior Jesus Christ,  (14)  who gave Himself for us, that He might redeem us from every lawless deed and purify for Himself His own special people, zealous for good works.</a:t>
            </a:r>
            <a:endParaRPr lang="en-US" sz="1200" kern="1200" dirty="0">
              <a:solidFill>
                <a:schemeClr val="tx1"/>
              </a:solidFill>
              <a:effectLst/>
              <a:latin typeface="Arial" charset="0"/>
              <a:ea typeface="+mn-ea"/>
              <a:cs typeface="Arial" charset="0"/>
            </a:endParaRPr>
          </a:p>
          <a:p>
            <a:pPr>
              <a:spcBef>
                <a:spcPts val="0"/>
              </a:spcBef>
            </a:pPr>
            <a:endParaRPr lang="en-US" sz="1200" kern="1200" dirty="0">
              <a:solidFill>
                <a:schemeClr val="tx1"/>
              </a:solidFill>
              <a:effectLst/>
              <a:latin typeface="Arial" charset="0"/>
              <a:ea typeface="+mn-ea"/>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9100" y="703263"/>
            <a:ext cx="6248400" cy="35147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E74F08-1248-4619-B037-BC9CCD3030FD}" type="slidenum">
              <a:rPr lang="en-US" smtClean="0"/>
              <a:pPr/>
              <a:t>7</a:t>
            </a:fld>
            <a:endParaRPr lang="en-US"/>
          </a:p>
        </p:txBody>
      </p:sp>
    </p:spTree>
    <p:extLst>
      <p:ext uri="{BB962C8B-B14F-4D97-AF65-F5344CB8AC3E}">
        <p14:creationId xmlns:p14="http://schemas.microsoft.com/office/powerpoint/2010/main" val="335016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43047" name="Rectangle 39"/>
          <p:cNvSpPr>
            <a:spLocks noGrp="1" noChangeArrowheads="1"/>
          </p:cNvSpPr>
          <p:nvPr>
            <p:ph type="ctrTitle" sz="quarter"/>
          </p:nvPr>
        </p:nvSpPr>
        <p:spPr>
          <a:xfrm>
            <a:off x="914400" y="1692282"/>
            <a:ext cx="10363200" cy="1736725"/>
          </a:xfrm>
        </p:spPr>
        <p:txBody>
          <a:bodyPr anchor="b"/>
          <a:lstStyle>
            <a:lvl1pPr>
              <a:defRPr sz="5400"/>
            </a:lvl1pPr>
          </a:lstStyle>
          <a:p>
            <a:pPr lvl="0"/>
            <a:r>
              <a:rPr lang="en-US" noProof="0"/>
              <a:t>Click to edit Master title style</a:t>
            </a:r>
          </a:p>
        </p:txBody>
      </p:sp>
      <p:sp>
        <p:nvSpPr>
          <p:cNvPr id="43048" name="Rectangle 40"/>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43049" name="Rectangle 41"/>
          <p:cNvSpPr>
            <a:spLocks noGrp="1" noChangeArrowheads="1"/>
          </p:cNvSpPr>
          <p:nvPr>
            <p:ph type="dt" sz="quarter" idx="2"/>
          </p:nvPr>
        </p:nvSpPr>
        <p:spPr/>
        <p:txBody>
          <a:bodyPr/>
          <a:lstStyle>
            <a:lvl1pPr>
              <a:defRPr/>
            </a:lvl1pPr>
          </a:lstStyle>
          <a:p>
            <a:endParaRPr lang="en-US"/>
          </a:p>
        </p:txBody>
      </p:sp>
      <p:sp>
        <p:nvSpPr>
          <p:cNvPr id="43050" name="Rectangle 42"/>
          <p:cNvSpPr>
            <a:spLocks noGrp="1" noChangeArrowheads="1"/>
          </p:cNvSpPr>
          <p:nvPr>
            <p:ph type="ftr" sz="quarter" idx="3"/>
          </p:nvPr>
        </p:nvSpPr>
        <p:spPr/>
        <p:txBody>
          <a:bodyPr/>
          <a:lstStyle>
            <a:lvl1pPr>
              <a:defRPr/>
            </a:lvl1pPr>
          </a:lstStyle>
          <a:p>
            <a:endParaRPr lang="en-US"/>
          </a:p>
        </p:txBody>
      </p:sp>
      <p:sp>
        <p:nvSpPr>
          <p:cNvPr id="43051" name="Rectangle 43"/>
          <p:cNvSpPr>
            <a:spLocks noGrp="1" noChangeArrowheads="1"/>
          </p:cNvSpPr>
          <p:nvPr>
            <p:ph type="sldNum" sz="quarter" idx="4"/>
          </p:nvPr>
        </p:nvSpPr>
        <p:spPr/>
        <p:txBody>
          <a:bodyPr/>
          <a:lstStyle>
            <a:lvl1pPr>
              <a:defRPr/>
            </a:lvl1pPr>
          </a:lstStyle>
          <a:p>
            <a:fld id="{8E92890B-DB6A-46D2-8FB0-847C2C5FE78A}" type="slidenum">
              <a:rPr lang="en-US"/>
              <a:pPr/>
              <a:t>‹#›</a:t>
            </a:fld>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3047"/>
                                        </p:tgtEl>
                                        <p:attrNameLst>
                                          <p:attrName>style.visibility</p:attrName>
                                        </p:attrNameLst>
                                      </p:cBhvr>
                                      <p:to>
                                        <p:strVal val="visible"/>
                                      </p:to>
                                    </p:set>
                                    <p:animEffect transition="in" filter="fade">
                                      <p:cBhvr>
                                        <p:cTn id="7" dur="2000"/>
                                        <p:tgtEl>
                                          <p:spTgt spid="4304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3048"/>
                                        </p:tgtEl>
                                        <p:attrNameLst>
                                          <p:attrName>style.visibility</p:attrName>
                                        </p:attrNameLst>
                                      </p:cBhvr>
                                      <p:to>
                                        <p:strVal val="visible"/>
                                      </p:to>
                                    </p:set>
                                    <p:animEffect transition="in" filter="fade">
                                      <p:cBhvr>
                                        <p:cTn id="10" dur="2000"/>
                                        <p:tgtEl>
                                          <p:spTgt spid="430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47" grpId="0"/>
      <p:bldP spid="43048" grpId="0">
        <p:tmplLst>
          <p:tmpl>
            <p:tnLst>
              <p:par>
                <p:cTn presetID="10" presetClass="entr" presetSubtype="0" fill="hold" nodeType="withEffect">
                  <p:stCondLst>
                    <p:cond delay="0"/>
                  </p:stCondLst>
                  <p:childTnLst>
                    <p:set>
                      <p:cBhvr>
                        <p:cTn dur="1" fill="hold">
                          <p:stCondLst>
                            <p:cond delay="0"/>
                          </p:stCondLst>
                        </p:cTn>
                        <p:tgtEl>
                          <p:spTgt spid="43048"/>
                        </p:tgtEl>
                        <p:attrNameLst>
                          <p:attrName>style.visibility</p:attrName>
                        </p:attrNameLst>
                      </p:cBhvr>
                      <p:to>
                        <p:strVal val="visible"/>
                      </p:to>
                    </p:set>
                    <p:animEffect transition="in" filter="fade">
                      <p:cBhvr>
                        <p:cTn dur="2000"/>
                        <p:tgtEl>
                          <p:spTgt spid="43048"/>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E23F14-3A90-42F0-BCFA-110BABC991A7}" type="slidenum">
              <a:rPr lang="en-US"/>
              <a:pPr/>
              <a:t>‹#›</a:t>
            </a:fld>
            <a:endParaRPr lang="en-US"/>
          </a:p>
        </p:txBody>
      </p:sp>
    </p:spTree>
    <p:extLst>
      <p:ext uri="{BB962C8B-B14F-4D97-AF65-F5344CB8AC3E}">
        <p14:creationId xmlns:p14="http://schemas.microsoft.com/office/powerpoint/2010/main" val="2612190385"/>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6EE4794-141C-4B0B-AF2A-66887B72FA7C}" type="slidenum">
              <a:rPr lang="en-US"/>
              <a:pPr/>
              <a:t>‹#›</a:t>
            </a:fld>
            <a:endParaRPr lang="en-US"/>
          </a:p>
        </p:txBody>
      </p:sp>
    </p:spTree>
    <p:extLst>
      <p:ext uri="{BB962C8B-B14F-4D97-AF65-F5344CB8AC3E}">
        <p14:creationId xmlns:p14="http://schemas.microsoft.com/office/powerpoint/2010/main" val="138029089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9FD1D7-AD0D-4C57-AAAA-C5BB83566093}" type="slidenum">
              <a:rPr lang="en-US"/>
              <a:pPr/>
              <a:t>‹#›</a:t>
            </a:fld>
            <a:endParaRPr lang="en-US"/>
          </a:p>
        </p:txBody>
      </p:sp>
    </p:spTree>
    <p:extLst>
      <p:ext uri="{BB962C8B-B14F-4D97-AF65-F5344CB8AC3E}">
        <p14:creationId xmlns:p14="http://schemas.microsoft.com/office/powerpoint/2010/main" val="3453670183"/>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C1A411-95F2-4171-B1AD-EB8740DC1A03}" type="slidenum">
              <a:rPr lang="en-US"/>
              <a:pPr/>
              <a:t>‹#›</a:t>
            </a:fld>
            <a:endParaRPr lang="en-US"/>
          </a:p>
        </p:txBody>
      </p:sp>
    </p:spTree>
    <p:extLst>
      <p:ext uri="{BB962C8B-B14F-4D97-AF65-F5344CB8AC3E}">
        <p14:creationId xmlns:p14="http://schemas.microsoft.com/office/powerpoint/2010/main" val="458536902"/>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BB9BB1A-D368-49AE-AC81-E41CED563CD2}" type="slidenum">
              <a:rPr lang="en-US"/>
              <a:pPr/>
              <a:t>‹#›</a:t>
            </a:fld>
            <a:endParaRPr lang="en-US"/>
          </a:p>
        </p:txBody>
      </p:sp>
    </p:spTree>
    <p:extLst>
      <p:ext uri="{BB962C8B-B14F-4D97-AF65-F5344CB8AC3E}">
        <p14:creationId xmlns:p14="http://schemas.microsoft.com/office/powerpoint/2010/main" val="782027597"/>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6FB5048-3A32-4649-965C-367B4971D939}" type="slidenum">
              <a:rPr lang="en-US"/>
              <a:pPr/>
              <a:t>‹#›</a:t>
            </a:fld>
            <a:endParaRPr lang="en-US"/>
          </a:p>
        </p:txBody>
      </p:sp>
    </p:spTree>
    <p:extLst>
      <p:ext uri="{BB962C8B-B14F-4D97-AF65-F5344CB8AC3E}">
        <p14:creationId xmlns:p14="http://schemas.microsoft.com/office/powerpoint/2010/main" val="326786404"/>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1B33A77-5563-47D6-B3B7-BF2272596801}" type="slidenum">
              <a:rPr lang="en-US"/>
              <a:pPr/>
              <a:t>‹#›</a:t>
            </a:fld>
            <a:endParaRPr lang="en-US"/>
          </a:p>
        </p:txBody>
      </p:sp>
    </p:spTree>
    <p:extLst>
      <p:ext uri="{BB962C8B-B14F-4D97-AF65-F5344CB8AC3E}">
        <p14:creationId xmlns:p14="http://schemas.microsoft.com/office/powerpoint/2010/main" val="3510170125"/>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AADDA3E-68B4-4BC0-A2B8-F30F4A8C5922}" type="slidenum">
              <a:rPr lang="en-US"/>
              <a:pPr/>
              <a:t>‹#›</a:t>
            </a:fld>
            <a:endParaRPr lang="en-US"/>
          </a:p>
        </p:txBody>
      </p:sp>
    </p:spTree>
    <p:extLst>
      <p:ext uri="{BB962C8B-B14F-4D97-AF65-F5344CB8AC3E}">
        <p14:creationId xmlns:p14="http://schemas.microsoft.com/office/powerpoint/2010/main" val="3844915477"/>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E9B7967-2C2E-4753-B745-92B91FB131AA}" type="slidenum">
              <a:rPr lang="en-US"/>
              <a:pPr/>
              <a:t>‹#›</a:t>
            </a:fld>
            <a:endParaRPr lang="en-US"/>
          </a:p>
        </p:txBody>
      </p:sp>
    </p:spTree>
    <p:extLst>
      <p:ext uri="{BB962C8B-B14F-4D97-AF65-F5344CB8AC3E}">
        <p14:creationId xmlns:p14="http://schemas.microsoft.com/office/powerpoint/2010/main" val="2122642972"/>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431822B-B471-48AB-AD09-886F0A4115D5}" type="slidenum">
              <a:rPr lang="en-US"/>
              <a:pPr/>
              <a:t>‹#›</a:t>
            </a:fld>
            <a:endParaRPr lang="en-US"/>
          </a:p>
        </p:txBody>
      </p:sp>
    </p:spTree>
    <p:extLst>
      <p:ext uri="{BB962C8B-B14F-4D97-AF65-F5344CB8AC3E}">
        <p14:creationId xmlns:p14="http://schemas.microsoft.com/office/powerpoint/2010/main" val="2924626585"/>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sp>
        <p:nvSpPr>
          <p:cNvPr id="42023" name="Rectangle 39"/>
          <p:cNvSpPr>
            <a:spLocks noGrp="1" noChangeArrowheads="1"/>
          </p:cNvSpPr>
          <p:nvPr>
            <p:ph type="title"/>
          </p:nvPr>
        </p:nvSpPr>
        <p:spPr bwMode="auto">
          <a:xfrm>
            <a:off x="609600" y="277820"/>
            <a:ext cx="109728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42024" name="Rectangle 40"/>
          <p:cNvSpPr>
            <a:spLocks noGrp="1" noChangeArrowheads="1"/>
          </p:cNvSpPr>
          <p:nvPr>
            <p:ph type="dt" sz="half" idx="2"/>
          </p:nvPr>
        </p:nvSpPr>
        <p:spPr bwMode="auto">
          <a:xfrm>
            <a:off x="609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n-US"/>
          </a:p>
        </p:txBody>
      </p:sp>
      <p:sp>
        <p:nvSpPr>
          <p:cNvPr id="42025" name="Rectangle 41"/>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en-US"/>
          </a:p>
        </p:txBody>
      </p:sp>
      <p:sp>
        <p:nvSpPr>
          <p:cNvPr id="42026" name="Rectangle 42"/>
          <p:cNvSpPr>
            <a:spLocks noGrp="1" noChangeArrowheads="1"/>
          </p:cNvSpPr>
          <p:nvPr>
            <p:ph type="sldNum" sz="quarter" idx="4"/>
          </p:nvPr>
        </p:nvSpPr>
        <p:spPr bwMode="auto">
          <a:xfrm>
            <a:off x="8737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FCA9A66A-2567-479F-A785-DF4A2D84FD28}" type="slidenum">
              <a:rPr lang="en-US"/>
              <a:pPr/>
              <a:t>‹#›</a:t>
            </a:fld>
            <a:endParaRPr lang="en-US"/>
          </a:p>
        </p:txBody>
      </p:sp>
      <p:sp>
        <p:nvSpPr>
          <p:cNvPr id="42027" name="Rectangle 43"/>
          <p:cNvSpPr>
            <a:spLocks noGrp="1" noChangeArrowheads="1"/>
          </p:cNvSpPr>
          <p:nvPr>
            <p:ph type="body" idx="1"/>
          </p:nvPr>
        </p:nvSpPr>
        <p:spPr bwMode="auto">
          <a:xfrm>
            <a:off x="609600" y="1600206"/>
            <a:ext cx="109728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2023"/>
                                        </p:tgtEl>
                                        <p:attrNameLst>
                                          <p:attrName>style.visibility</p:attrName>
                                        </p:attrNameLst>
                                      </p:cBhvr>
                                      <p:to>
                                        <p:strVal val="visible"/>
                                      </p:to>
                                    </p:set>
                                    <p:animEffect transition="in" filter="fade">
                                      <p:cBhvr>
                                        <p:cTn id="7" dur="2000"/>
                                        <p:tgtEl>
                                          <p:spTgt spid="420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2027"/>
                                        </p:tgtEl>
                                        <p:attrNameLst>
                                          <p:attrName>style.visibility</p:attrName>
                                        </p:attrNameLst>
                                      </p:cBhvr>
                                      <p:to>
                                        <p:strVal val="visible"/>
                                      </p:to>
                                    </p:set>
                                    <p:animEffect transition="in" filter="fade">
                                      <p:cBhvr>
                                        <p:cTn id="10" dur="2000"/>
                                        <p:tgtEl>
                                          <p:spTgt spid="42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23" grpId="0"/>
      <p:bldP spid="42027" grpId="0">
        <p:tmplLst>
          <p:tmpl>
            <p:tnLst>
              <p:par>
                <p:cTn presetID="10" presetClass="entr" presetSubtype="0" fill="hold" nodeType="withEffect">
                  <p:stCondLst>
                    <p:cond delay="0"/>
                  </p:stCondLst>
                  <p:childTnLst>
                    <p:set>
                      <p:cBhvr>
                        <p:cTn dur="1" fill="hold">
                          <p:stCondLst>
                            <p:cond delay="0"/>
                          </p:stCondLst>
                        </p:cTn>
                        <p:tgtEl>
                          <p:spTgt spid="42027"/>
                        </p:tgtEl>
                        <p:attrNameLst>
                          <p:attrName>style.visibility</p:attrName>
                        </p:attrNameLst>
                      </p:cBhvr>
                      <p:to>
                        <p:strVal val="visible"/>
                      </p:to>
                    </p:set>
                    <p:animEffect transition="in" filter="fade">
                      <p:cBhvr>
                        <p:cTn dur="2000"/>
                        <p:tgtEl>
                          <p:spTgt spid="42027"/>
                        </p:tgtEl>
                      </p:cBhvr>
                    </p:animEffect>
                  </p:childTnLst>
                </p:cTn>
              </p:par>
            </p:tnLst>
          </p:tmpl>
        </p:tmplLst>
      </p:bldP>
    </p:bld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189"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377"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566"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754"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891" indent="-342891"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32" indent="-285744"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2971" indent="-228594"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160" indent="-228594"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349" indent="-228594"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537" indent="-228594"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726" indent="-228594"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8914" indent="-228594"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103" indent="-228594"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body" idx="1"/>
          </p:nvPr>
        </p:nvSpPr>
        <p:spPr>
          <a:xfrm>
            <a:off x="0" y="1"/>
            <a:ext cx="12192000" cy="3170099"/>
          </a:xfrm>
        </p:spPr>
        <p:txBody>
          <a:bodyPr wrap="square" lIns="182880" rIns="182880">
            <a:spAutoFit/>
          </a:bodyPr>
          <a:lstStyle/>
          <a:p>
            <a:pPr marL="0" lvl="1" indent="0">
              <a:spcBef>
                <a:spcPts val="1200"/>
              </a:spcBef>
              <a:spcAft>
                <a:spcPts val="1200"/>
              </a:spcAft>
              <a:buNone/>
            </a:pPr>
            <a:r>
              <a:rPr lang="en-US" sz="3200" i="1" dirty="0">
                <a:effectLst/>
              </a:rPr>
              <a:t>pragmatism</a:t>
            </a:r>
            <a:r>
              <a:rPr lang="en-US" sz="3200" dirty="0">
                <a:effectLst/>
              </a:rPr>
              <a:t>: an approach that assesses the truth of meaning of theories or beliefs in terms of the success of their practical application.</a:t>
            </a:r>
          </a:p>
          <a:p>
            <a:pPr marL="854075" lvl="1" indent="-455613">
              <a:spcBef>
                <a:spcPts val="1200"/>
              </a:spcBef>
              <a:spcAft>
                <a:spcPts val="1200"/>
              </a:spcAft>
              <a:buClr>
                <a:srgbClr val="FFC000"/>
              </a:buClr>
              <a:buSzPct val="77000"/>
              <a:buFont typeface="Wingdings" panose="05000000000000000000" pitchFamily="2" charset="2"/>
              <a:buChar char="Ø"/>
            </a:pPr>
            <a:r>
              <a:rPr lang="en-US" sz="3200" i="1" dirty="0">
                <a:effectLst/>
              </a:rPr>
              <a:t>“Ideas must be tested by their practical value.”</a:t>
            </a:r>
            <a:r>
              <a:rPr lang="en-US" sz="3200" dirty="0">
                <a:effectLst/>
              </a:rPr>
              <a:t> </a:t>
            </a:r>
          </a:p>
          <a:p>
            <a:pPr marL="854075" lvl="1" indent="-455613">
              <a:spcBef>
                <a:spcPts val="1200"/>
              </a:spcBef>
              <a:spcAft>
                <a:spcPts val="1200"/>
              </a:spcAft>
              <a:buClr>
                <a:srgbClr val="FFC000"/>
              </a:buClr>
              <a:buSzPct val="77000"/>
              <a:buFont typeface="Wingdings" panose="05000000000000000000" pitchFamily="2" charset="2"/>
              <a:buChar char="Ø"/>
            </a:pPr>
            <a:r>
              <a:rPr lang="en-US" sz="3200" dirty="0">
                <a:effectLst/>
              </a:rPr>
              <a:t>“Is it true?” … but rather … “Does it work?”</a:t>
            </a:r>
          </a:p>
        </p:txBody>
      </p:sp>
    </p:spTree>
    <p:extLst>
      <p:ext uri="{BB962C8B-B14F-4D97-AF65-F5344CB8AC3E}">
        <p14:creationId xmlns:p14="http://schemas.microsoft.com/office/powerpoint/2010/main" val="103174546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105474">
                                            <p:txEl>
                                              <p:pRg st="0" end="0"/>
                                            </p:txEl>
                                          </p:spTgt>
                                        </p:tgtEl>
                                        <p:attrNameLst>
                                          <p:attrName>style.visibility</p:attrName>
                                        </p:attrNameLst>
                                      </p:cBhvr>
                                      <p:to>
                                        <p:strVal val="visible"/>
                                      </p:to>
                                    </p:set>
                                    <p:animEffect transition="in" filter="circle(in)">
                                      <p:cBhvr>
                                        <p:cTn id="7" dur="2000"/>
                                        <p:tgtEl>
                                          <p:spTgt spid="105474">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105474">
                                            <p:txEl>
                                              <p:pRg st="1" end="1"/>
                                            </p:txEl>
                                          </p:spTgt>
                                        </p:tgtEl>
                                        <p:attrNameLst>
                                          <p:attrName>style.visibility</p:attrName>
                                        </p:attrNameLst>
                                      </p:cBhvr>
                                      <p:to>
                                        <p:strVal val="visible"/>
                                      </p:to>
                                    </p:set>
                                    <p:animEffect transition="in" filter="circle(in)">
                                      <p:cBhvr>
                                        <p:cTn id="10" dur="2000"/>
                                        <p:tgtEl>
                                          <p:spTgt spid="105474">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105474">
                                            <p:txEl>
                                              <p:pRg st="2" end="2"/>
                                            </p:txEl>
                                          </p:spTgt>
                                        </p:tgtEl>
                                        <p:attrNameLst>
                                          <p:attrName>style.visibility</p:attrName>
                                        </p:attrNameLst>
                                      </p:cBhvr>
                                      <p:to>
                                        <p:strVal val="visible"/>
                                      </p:to>
                                    </p:set>
                                    <p:animEffect transition="in" filter="circle(in)">
                                      <p:cBhvr>
                                        <p:cTn id="13" dur="2000"/>
                                        <p:tgtEl>
                                          <p:spTgt spid="10547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body" idx="1"/>
          </p:nvPr>
        </p:nvSpPr>
        <p:spPr>
          <a:xfrm>
            <a:off x="0" y="3"/>
            <a:ext cx="12192000" cy="5178790"/>
          </a:xfrm>
        </p:spPr>
        <p:txBody>
          <a:bodyPr wrap="square" lIns="182880" rIns="182880">
            <a:spAutoFit/>
          </a:bodyPr>
          <a:lstStyle/>
          <a:p>
            <a:pPr marL="0" lvl="1" indent="0">
              <a:lnSpc>
                <a:spcPts val="4800"/>
              </a:lnSpc>
              <a:spcBef>
                <a:spcPts val="0"/>
              </a:spcBef>
              <a:spcAft>
                <a:spcPts val="1800"/>
              </a:spcAft>
              <a:buNone/>
            </a:pPr>
            <a:r>
              <a:rPr lang="en-US" sz="3200" dirty="0">
                <a:effectLst/>
              </a:rPr>
              <a:t>“Wherever pragmatism exists in the church, there is always a corresponding de-emphasis on Christ's sufficiency, God's sovereignty, biblical integrity, the power of prayer…</a:t>
            </a:r>
          </a:p>
          <a:p>
            <a:pPr marL="0" lvl="1" indent="0">
              <a:lnSpc>
                <a:spcPts val="4800"/>
              </a:lnSpc>
              <a:spcBef>
                <a:spcPts val="0"/>
              </a:spcBef>
              <a:spcAft>
                <a:spcPts val="1800"/>
              </a:spcAft>
              <a:buNone/>
            </a:pPr>
            <a:r>
              <a:rPr lang="en-US" sz="3200" dirty="0">
                <a:effectLst/>
              </a:rPr>
              <a:t>The result is a man-centered ministry that attempts to accomplish divine purposes by superficial programs and human methodology rather than by the Word or the power of the Spirit.”  			– </a:t>
            </a:r>
            <a:r>
              <a:rPr lang="en-US" sz="3200" i="1" dirty="0">
                <a:effectLst/>
              </a:rPr>
              <a:t>John MacArthur</a:t>
            </a:r>
          </a:p>
        </p:txBody>
      </p:sp>
    </p:spTree>
    <p:extLst>
      <p:ext uri="{BB962C8B-B14F-4D97-AF65-F5344CB8AC3E}">
        <p14:creationId xmlns:p14="http://schemas.microsoft.com/office/powerpoint/2010/main" val="46092093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105474">
                                            <p:txEl>
                                              <p:pRg st="0" end="0"/>
                                            </p:txEl>
                                          </p:spTgt>
                                        </p:tgtEl>
                                        <p:attrNameLst>
                                          <p:attrName>style.visibility</p:attrName>
                                        </p:attrNameLst>
                                      </p:cBhvr>
                                      <p:to>
                                        <p:strVal val="visible"/>
                                      </p:to>
                                    </p:set>
                                    <p:animEffect transition="in" filter="circle(in)">
                                      <p:cBhvr>
                                        <p:cTn id="7" dur="2000"/>
                                        <p:tgtEl>
                                          <p:spTgt spid="105474">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105474">
                                            <p:txEl>
                                              <p:pRg st="1" end="1"/>
                                            </p:txEl>
                                          </p:spTgt>
                                        </p:tgtEl>
                                        <p:attrNameLst>
                                          <p:attrName>style.visibility</p:attrName>
                                        </p:attrNameLst>
                                      </p:cBhvr>
                                      <p:to>
                                        <p:strVal val="visible"/>
                                      </p:to>
                                    </p:set>
                                    <p:animEffect transition="in" filter="circle(in)">
                                      <p:cBhvr>
                                        <p:cTn id="10" dur="2000"/>
                                        <p:tgtEl>
                                          <p:spTgt spid="10547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body" idx="1"/>
          </p:nvPr>
        </p:nvSpPr>
        <p:spPr>
          <a:xfrm>
            <a:off x="0" y="0"/>
            <a:ext cx="12192000" cy="3785652"/>
          </a:xfrm>
        </p:spPr>
        <p:txBody>
          <a:bodyPr wrap="square">
            <a:spAutoFit/>
          </a:bodyPr>
          <a:lstStyle/>
          <a:p>
            <a:pPr marL="0" lvl="1" indent="0">
              <a:spcBef>
                <a:spcPts val="1200"/>
              </a:spcBef>
              <a:spcAft>
                <a:spcPts val="1200"/>
              </a:spcAft>
              <a:buNone/>
            </a:pPr>
            <a:r>
              <a:rPr lang="en-US" sz="3200" dirty="0">
                <a:effectLst/>
              </a:rPr>
              <a:t>One of life’s challenges is how to live </a:t>
            </a:r>
            <a:r>
              <a:rPr lang="en-US" sz="3200" i="1" dirty="0">
                <a:effectLst/>
              </a:rPr>
              <a:t>relationally… </a:t>
            </a:r>
          </a:p>
          <a:p>
            <a:pPr marL="914400" lvl="1" indent="-455613">
              <a:spcBef>
                <a:spcPts val="1200"/>
              </a:spcBef>
              <a:spcAft>
                <a:spcPts val="1200"/>
              </a:spcAft>
              <a:buClr>
                <a:srgbClr val="FFC000"/>
              </a:buClr>
              <a:buSzPct val="77000"/>
              <a:buFont typeface="Wingdings" panose="05000000000000000000" pitchFamily="2" charset="2"/>
              <a:buChar char="Ø"/>
            </a:pPr>
            <a:r>
              <a:rPr lang="en-US" sz="3200" dirty="0">
                <a:effectLst/>
              </a:rPr>
              <a:t>His mental growth</a:t>
            </a:r>
            <a:r>
              <a:rPr lang="en-US" sz="3200" i="1" dirty="0">
                <a:effectLst/>
              </a:rPr>
              <a:t>—increased in wisdom</a:t>
            </a:r>
          </a:p>
          <a:p>
            <a:pPr marL="914400" lvl="1" indent="-455613">
              <a:spcBef>
                <a:spcPts val="1200"/>
              </a:spcBef>
              <a:spcAft>
                <a:spcPts val="1200"/>
              </a:spcAft>
              <a:buClr>
                <a:srgbClr val="FFC000"/>
              </a:buClr>
              <a:buSzPct val="77000"/>
              <a:buFont typeface="Wingdings" panose="05000000000000000000" pitchFamily="2" charset="2"/>
              <a:buChar char="Ø"/>
            </a:pPr>
            <a:r>
              <a:rPr lang="en-US" sz="3200" dirty="0">
                <a:effectLst/>
              </a:rPr>
              <a:t>His physical growth</a:t>
            </a:r>
            <a:r>
              <a:rPr lang="en-US" sz="3200" i="1" dirty="0">
                <a:effectLst/>
              </a:rPr>
              <a:t>—and stature</a:t>
            </a:r>
            <a:endParaRPr lang="en-US" sz="3200" dirty="0">
              <a:effectLst/>
            </a:endParaRPr>
          </a:p>
          <a:p>
            <a:pPr marL="914400" lvl="1" indent="-455613">
              <a:spcBef>
                <a:spcPts val="1200"/>
              </a:spcBef>
              <a:spcAft>
                <a:spcPts val="1200"/>
              </a:spcAft>
              <a:buClr>
                <a:srgbClr val="FFC000"/>
              </a:buClr>
              <a:buSzPct val="77000"/>
              <a:buFont typeface="Wingdings" panose="05000000000000000000" pitchFamily="2" charset="2"/>
              <a:buChar char="Ø"/>
            </a:pPr>
            <a:r>
              <a:rPr lang="en-US" sz="3200" dirty="0">
                <a:effectLst/>
              </a:rPr>
              <a:t>His spiritual growth</a:t>
            </a:r>
            <a:r>
              <a:rPr lang="en-US" sz="3200" i="1" dirty="0">
                <a:effectLst/>
              </a:rPr>
              <a:t>—in favor with God</a:t>
            </a:r>
            <a:endParaRPr lang="en-US" sz="3200" dirty="0">
              <a:effectLst/>
            </a:endParaRPr>
          </a:p>
          <a:p>
            <a:pPr marL="914400" lvl="1" indent="-455613">
              <a:spcBef>
                <a:spcPts val="1200"/>
              </a:spcBef>
              <a:spcAft>
                <a:spcPts val="1200"/>
              </a:spcAft>
              <a:buClr>
                <a:srgbClr val="FFC000"/>
              </a:buClr>
              <a:buSzPct val="77000"/>
              <a:buFont typeface="Wingdings" panose="05000000000000000000" pitchFamily="2" charset="2"/>
              <a:buChar char="Ø"/>
            </a:pPr>
            <a:r>
              <a:rPr lang="en-US" sz="3200" dirty="0">
                <a:effectLst/>
              </a:rPr>
              <a:t>His social growth—</a:t>
            </a:r>
            <a:r>
              <a:rPr lang="en-US" sz="3200" i="1" dirty="0">
                <a:effectLst/>
              </a:rPr>
              <a:t>in favor with men</a:t>
            </a:r>
            <a:endParaRPr lang="en-US" sz="3200" dirty="0">
              <a:effectLst/>
            </a:endParaRPr>
          </a:p>
        </p:txBody>
      </p:sp>
      <p:sp>
        <p:nvSpPr>
          <p:cNvPr id="2" name="TextBox 1"/>
          <p:cNvSpPr txBox="1"/>
          <p:nvPr/>
        </p:nvSpPr>
        <p:spPr>
          <a:xfrm>
            <a:off x="0" y="5715000"/>
            <a:ext cx="12191999" cy="1077218"/>
          </a:xfrm>
          <a:prstGeom prst="rect">
            <a:avLst/>
          </a:prstGeom>
          <a:noFill/>
        </p:spPr>
        <p:txBody>
          <a:bodyPr wrap="square" rtlCol="0">
            <a:spAutoFit/>
          </a:bodyPr>
          <a:lstStyle/>
          <a:p>
            <a:r>
              <a:rPr lang="en-US" sz="3200" i="1" dirty="0"/>
              <a:t>And Jesus increased in wisdom and stature, and in favor with God and men.  - Luke 2:52 NKJV</a:t>
            </a:r>
          </a:p>
        </p:txBody>
      </p:sp>
      <p:sp>
        <p:nvSpPr>
          <p:cNvPr id="3" name="TextBox 2">
            <a:extLst>
              <a:ext uri="{FF2B5EF4-FFF2-40B4-BE49-F238E27FC236}">
                <a16:creationId xmlns:a16="http://schemas.microsoft.com/office/drawing/2014/main" id="{6A986A05-6956-4DC6-8B4C-45C6FBC2B064}"/>
              </a:ext>
            </a:extLst>
          </p:cNvPr>
          <p:cNvSpPr txBox="1"/>
          <p:nvPr/>
        </p:nvSpPr>
        <p:spPr>
          <a:xfrm>
            <a:off x="0" y="4267200"/>
            <a:ext cx="12192000" cy="3046988"/>
          </a:xfrm>
          <a:prstGeom prst="rect">
            <a:avLst/>
          </a:prstGeom>
          <a:noFill/>
        </p:spPr>
        <p:txBody>
          <a:bodyPr wrap="square" rtlCol="0">
            <a:spAutoFit/>
          </a:bodyPr>
          <a:lstStyle/>
          <a:p>
            <a:r>
              <a:rPr lang="en-US" sz="3200" i="1" dirty="0"/>
              <a:t>So he answered and said, "'YOU SHALL LOVE THE LORD YOUR GOD WITH ALL YOUR HEART, WITH ALL YOUR SOUL, WITH ALL YOUR STRENGTH, AND WITH ALL YOUR MIND,' and 'YOUR NEIGHBOR AS YOURSELF.’”										- Luke 10:27 NKJV </a:t>
            </a:r>
          </a:p>
          <a:p>
            <a:endParaRPr lang="en-US" sz="3200" i="1" dirty="0"/>
          </a:p>
        </p:txBody>
      </p:sp>
      <p:sp>
        <p:nvSpPr>
          <p:cNvPr id="4" name="TextBox 3">
            <a:extLst>
              <a:ext uri="{FF2B5EF4-FFF2-40B4-BE49-F238E27FC236}">
                <a16:creationId xmlns:a16="http://schemas.microsoft.com/office/drawing/2014/main" id="{0158BAAD-9F08-433F-8719-566B6C3020D3}"/>
              </a:ext>
            </a:extLst>
          </p:cNvPr>
          <p:cNvSpPr txBox="1"/>
          <p:nvPr/>
        </p:nvSpPr>
        <p:spPr>
          <a:xfrm>
            <a:off x="-1" y="5212140"/>
            <a:ext cx="12191999" cy="1569660"/>
          </a:xfrm>
          <a:prstGeom prst="rect">
            <a:avLst/>
          </a:prstGeom>
          <a:noFill/>
        </p:spPr>
        <p:txBody>
          <a:bodyPr wrap="square" rtlCol="0">
            <a:spAutoFit/>
          </a:bodyPr>
          <a:lstStyle/>
          <a:p>
            <a:r>
              <a:rPr lang="en-US" sz="3200" i="1" dirty="0"/>
              <a:t>You shall love the LORD your God with all your heart, with all your soul, and with all your strength. 										-  Deuteronomy 6:5 NKJV </a:t>
            </a:r>
          </a:p>
        </p:txBody>
      </p:sp>
      <p:sp>
        <p:nvSpPr>
          <p:cNvPr id="5" name="TextBox 4">
            <a:extLst>
              <a:ext uri="{FF2B5EF4-FFF2-40B4-BE49-F238E27FC236}">
                <a16:creationId xmlns:a16="http://schemas.microsoft.com/office/drawing/2014/main" id="{AC6B9064-BDE9-4E86-981C-59FCDF60351D}"/>
              </a:ext>
            </a:extLst>
          </p:cNvPr>
          <p:cNvSpPr txBox="1"/>
          <p:nvPr/>
        </p:nvSpPr>
        <p:spPr>
          <a:xfrm>
            <a:off x="0" y="4795897"/>
            <a:ext cx="12191998" cy="2062103"/>
          </a:xfrm>
          <a:prstGeom prst="rect">
            <a:avLst/>
          </a:prstGeom>
          <a:noFill/>
        </p:spPr>
        <p:txBody>
          <a:bodyPr wrap="square" rtlCol="0">
            <a:spAutoFit/>
          </a:bodyPr>
          <a:lstStyle/>
          <a:p>
            <a:r>
              <a:rPr lang="en-US" sz="3200" i="1" dirty="0"/>
              <a:t>You shall not take vengeance, nor bear any grudge against the children of your people, but you shall love your neighbor as yourself: I am the LORD.  										- Leviticus 19:18 NKJV </a:t>
            </a:r>
          </a:p>
        </p:txBody>
      </p:sp>
    </p:spTree>
    <p:extLst>
      <p:ext uri="{BB962C8B-B14F-4D97-AF65-F5344CB8AC3E}">
        <p14:creationId xmlns:p14="http://schemas.microsoft.com/office/powerpoint/2010/main" val="36378433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5474">
                                            <p:txEl>
                                              <p:pRg st="1" end="1"/>
                                            </p:txEl>
                                          </p:spTgt>
                                        </p:tgtEl>
                                        <p:attrNameLst>
                                          <p:attrName>style.visibility</p:attrName>
                                        </p:attrNameLst>
                                      </p:cBhvr>
                                      <p:to>
                                        <p:strVal val="visible"/>
                                      </p:to>
                                    </p:set>
                                    <p:animEffect transition="in" filter="circle(in)">
                                      <p:cBhvr>
                                        <p:cTn id="12" dur="2000"/>
                                        <p:tgtEl>
                                          <p:spTgt spid="10547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05474">
                                            <p:txEl>
                                              <p:pRg st="2" end="2"/>
                                            </p:txEl>
                                          </p:spTgt>
                                        </p:tgtEl>
                                        <p:attrNameLst>
                                          <p:attrName>style.visibility</p:attrName>
                                        </p:attrNameLst>
                                      </p:cBhvr>
                                      <p:to>
                                        <p:strVal val="visible"/>
                                      </p:to>
                                    </p:set>
                                    <p:animEffect transition="in" filter="circle(in)">
                                      <p:cBhvr>
                                        <p:cTn id="17" dur="2000"/>
                                        <p:tgtEl>
                                          <p:spTgt spid="10547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05474">
                                            <p:txEl>
                                              <p:pRg st="3" end="3"/>
                                            </p:txEl>
                                          </p:spTgt>
                                        </p:tgtEl>
                                        <p:attrNameLst>
                                          <p:attrName>style.visibility</p:attrName>
                                        </p:attrNameLst>
                                      </p:cBhvr>
                                      <p:to>
                                        <p:strVal val="visible"/>
                                      </p:to>
                                    </p:set>
                                    <p:animEffect transition="in" filter="circle(in)">
                                      <p:cBhvr>
                                        <p:cTn id="22" dur="2000"/>
                                        <p:tgtEl>
                                          <p:spTgt spid="10547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105474">
                                            <p:txEl>
                                              <p:pRg st="4" end="4"/>
                                            </p:txEl>
                                          </p:spTgt>
                                        </p:tgtEl>
                                        <p:attrNameLst>
                                          <p:attrName>style.visibility</p:attrName>
                                        </p:attrNameLst>
                                      </p:cBhvr>
                                      <p:to>
                                        <p:strVal val="visible"/>
                                      </p:to>
                                    </p:set>
                                    <p:animEffect transition="in" filter="circle(in)">
                                      <p:cBhvr>
                                        <p:cTn id="27" dur="2000"/>
                                        <p:tgtEl>
                                          <p:spTgt spid="10547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500"/>
                                        <p:tgtEl>
                                          <p:spTgt spid="2">
                                            <p:txEl>
                                              <p:pRg st="0" end="0"/>
                                            </p:txEl>
                                          </p:spTgt>
                                        </p:tgtEl>
                                      </p:cBhvr>
                                    </p:animEffect>
                                    <p:set>
                                      <p:cBhvr>
                                        <p:cTn id="32" dur="1" fill="hold">
                                          <p:stCondLst>
                                            <p:cond delay="499"/>
                                          </p:stCondLst>
                                        </p:cTn>
                                        <p:tgtEl>
                                          <p:spTgt spid="2">
                                            <p:txEl>
                                              <p:pRg st="0" end="0"/>
                                            </p:txEl>
                                          </p:spTgt>
                                        </p:tgtEl>
                                        <p:attrNameLst>
                                          <p:attrName>style.visibility</p:attrName>
                                        </p:attrNameLst>
                                      </p:cBhvr>
                                      <p:to>
                                        <p:strVal val="hidden"/>
                                      </p:to>
                                    </p:set>
                                  </p:childTnLst>
                                </p:cTn>
                              </p:par>
                              <p:par>
                                <p:cTn id="33" presetID="6" presetClass="entr" presetSubtype="16" fill="hold" nodeType="with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animEffect transition="in" filter="circle(in)">
                                      <p:cBhvr>
                                        <p:cTn id="35" dur="2000"/>
                                        <p:tgtEl>
                                          <p:spTgt spid="3">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0" nodeType="clickEffect">
                                  <p:stCondLst>
                                    <p:cond delay="0"/>
                                  </p:stCondLst>
                                  <p:childTnLst>
                                    <p:animEffect transition="out" filter="fade">
                                      <p:cBhvr>
                                        <p:cTn id="39" dur="500"/>
                                        <p:tgtEl>
                                          <p:spTgt spid="3">
                                            <p:txEl>
                                              <p:pRg st="0" end="0"/>
                                            </p:txEl>
                                          </p:spTgt>
                                        </p:tgtEl>
                                      </p:cBhvr>
                                    </p:animEffect>
                                    <p:set>
                                      <p:cBhvr>
                                        <p:cTn id="40" dur="1" fill="hold">
                                          <p:stCondLst>
                                            <p:cond delay="499"/>
                                          </p:stCondLst>
                                        </p:cTn>
                                        <p:tgtEl>
                                          <p:spTgt spid="3">
                                            <p:txEl>
                                              <p:pRg st="0" end="0"/>
                                            </p:txEl>
                                          </p:spTgt>
                                        </p:tgtEl>
                                        <p:attrNameLst>
                                          <p:attrName>style.visibility</p:attrName>
                                        </p:attrNameLst>
                                      </p:cBhvr>
                                      <p:to>
                                        <p:strVal val="hidden"/>
                                      </p:to>
                                    </p:set>
                                  </p:childTnLst>
                                </p:cTn>
                              </p:par>
                              <p:par>
                                <p:cTn id="41" presetID="6" presetClass="entr" presetSubtype="16" fill="hold" nodeType="with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Effect transition="in" filter="circle(in)">
                                      <p:cBhvr>
                                        <p:cTn id="43" dur="2000"/>
                                        <p:tgtEl>
                                          <p:spTgt spid="4">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grpId="0" nodeType="clickEffect">
                                  <p:stCondLst>
                                    <p:cond delay="0"/>
                                  </p:stCondLst>
                                  <p:childTnLst>
                                    <p:animEffect transition="out" filter="fade">
                                      <p:cBhvr>
                                        <p:cTn id="47" dur="500"/>
                                        <p:tgtEl>
                                          <p:spTgt spid="4">
                                            <p:txEl>
                                              <p:pRg st="0" end="0"/>
                                            </p:txEl>
                                          </p:spTgt>
                                        </p:tgtEl>
                                      </p:cBhvr>
                                    </p:animEffect>
                                    <p:set>
                                      <p:cBhvr>
                                        <p:cTn id="48" dur="1" fill="hold">
                                          <p:stCondLst>
                                            <p:cond delay="499"/>
                                          </p:stCondLst>
                                        </p:cTn>
                                        <p:tgtEl>
                                          <p:spTgt spid="4">
                                            <p:txEl>
                                              <p:pRg st="0" end="0"/>
                                            </p:txEl>
                                          </p:spTgt>
                                        </p:tgtEl>
                                        <p:attrNameLst>
                                          <p:attrName>style.visibility</p:attrName>
                                        </p:attrNameLst>
                                      </p:cBhvr>
                                      <p:to>
                                        <p:strVal val="hidden"/>
                                      </p:to>
                                    </p:set>
                                  </p:childTnLst>
                                </p:cTn>
                              </p:par>
                              <p:par>
                                <p:cTn id="49" presetID="6" presetClass="entr" presetSubtype="16" fill="hold" nodeType="withEffect">
                                  <p:stCondLst>
                                    <p:cond delay="0"/>
                                  </p:stCondLst>
                                  <p:childTnLst>
                                    <p:set>
                                      <p:cBhvr>
                                        <p:cTn id="50" dur="1" fill="hold">
                                          <p:stCondLst>
                                            <p:cond delay="0"/>
                                          </p:stCondLst>
                                        </p:cTn>
                                        <p:tgtEl>
                                          <p:spTgt spid="5">
                                            <p:txEl>
                                              <p:pRg st="0" end="0"/>
                                            </p:txEl>
                                          </p:spTgt>
                                        </p:tgtEl>
                                        <p:attrNameLst>
                                          <p:attrName>style.visibility</p:attrName>
                                        </p:attrNameLst>
                                      </p:cBhvr>
                                      <p:to>
                                        <p:strVal val="visible"/>
                                      </p:to>
                                    </p:set>
                                    <p:animEffect transition="in" filter="circle(in)">
                                      <p:cBhvr>
                                        <p:cTn id="51"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build="allAtOnce"/>
      <p:bldP spid="4"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body" idx="1"/>
          </p:nvPr>
        </p:nvSpPr>
        <p:spPr>
          <a:xfrm>
            <a:off x="0" y="0"/>
            <a:ext cx="12192000" cy="3400931"/>
          </a:xfrm>
        </p:spPr>
        <p:txBody>
          <a:bodyPr wrap="square" lIns="182880" rIns="182880">
            <a:spAutoFit/>
          </a:bodyPr>
          <a:lstStyle/>
          <a:p>
            <a:pPr marL="0" lvl="1" indent="0">
              <a:spcBef>
                <a:spcPts val="1200"/>
              </a:spcBef>
              <a:spcAft>
                <a:spcPts val="1200"/>
              </a:spcAft>
              <a:buNone/>
            </a:pPr>
            <a:r>
              <a:rPr lang="en-US" sz="3200" i="1" dirty="0">
                <a:effectLst/>
              </a:rPr>
              <a:t>One-Dimensional Living …</a:t>
            </a:r>
          </a:p>
          <a:p>
            <a:pPr marL="914400" lvl="1" indent="-455613">
              <a:spcBef>
                <a:spcPts val="1200"/>
              </a:spcBef>
              <a:spcAft>
                <a:spcPts val="1200"/>
              </a:spcAft>
              <a:buClr>
                <a:srgbClr val="FFC000"/>
              </a:buClr>
              <a:buSzPct val="77000"/>
              <a:buFont typeface="Wingdings" panose="05000000000000000000" pitchFamily="2" charset="2"/>
              <a:buChar char="Ø"/>
            </a:pPr>
            <a:r>
              <a:rPr lang="en-US" sz="3200" dirty="0">
                <a:effectLst/>
              </a:rPr>
              <a:t>Self centered living …</a:t>
            </a:r>
          </a:p>
          <a:p>
            <a:pPr marL="0" lvl="1" indent="0">
              <a:spcBef>
                <a:spcPts val="3000"/>
              </a:spcBef>
              <a:spcAft>
                <a:spcPts val="1200"/>
              </a:spcAft>
              <a:buNone/>
            </a:pPr>
            <a:r>
              <a:rPr lang="en-US" sz="3200" dirty="0">
                <a:effectLst/>
              </a:rPr>
              <a:t>“My father always wanted to be the corpse at every funeral, the bride at every wedding and the baby at every christening.” - </a:t>
            </a:r>
            <a:r>
              <a:rPr lang="en-US" sz="3200" i="1" dirty="0">
                <a:effectLst/>
              </a:rPr>
              <a:t>Alice Roosevelt Longworth </a:t>
            </a:r>
          </a:p>
        </p:txBody>
      </p:sp>
      <p:sp>
        <p:nvSpPr>
          <p:cNvPr id="2" name="TextBox 1"/>
          <p:cNvSpPr txBox="1"/>
          <p:nvPr/>
        </p:nvSpPr>
        <p:spPr>
          <a:xfrm>
            <a:off x="8924" y="4303455"/>
            <a:ext cx="12183075" cy="2554545"/>
          </a:xfrm>
          <a:prstGeom prst="rect">
            <a:avLst/>
          </a:prstGeom>
          <a:noFill/>
        </p:spPr>
        <p:txBody>
          <a:bodyPr wrap="square" lIns="182880" rIns="182880" rtlCol="0">
            <a:spAutoFit/>
          </a:bodyPr>
          <a:lstStyle/>
          <a:p>
            <a:r>
              <a:rPr lang="en-US" sz="3200" i="1" dirty="0"/>
              <a:t>Let nothing be done through selfish ambition or conceit, but in lowliness of mind let each esteem others better than himself.  … Let each of you look out not only for his own interests, but also for the interests of others.								 -  Philippians 2:3-4</a:t>
            </a:r>
          </a:p>
        </p:txBody>
      </p:sp>
    </p:spTree>
    <p:extLst>
      <p:ext uri="{BB962C8B-B14F-4D97-AF65-F5344CB8AC3E}">
        <p14:creationId xmlns:p14="http://schemas.microsoft.com/office/powerpoint/2010/main" val="61539140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5474">
                                            <p:txEl>
                                              <p:pRg st="0" end="0"/>
                                            </p:txEl>
                                          </p:spTgt>
                                        </p:tgtEl>
                                        <p:attrNameLst>
                                          <p:attrName>style.visibility</p:attrName>
                                        </p:attrNameLst>
                                      </p:cBhvr>
                                      <p:to>
                                        <p:strVal val="visible"/>
                                      </p:to>
                                    </p:set>
                                    <p:animEffect transition="in" filter="circle(in)">
                                      <p:cBhvr>
                                        <p:cTn id="7" dur="2000"/>
                                        <p:tgtEl>
                                          <p:spTgt spid="105474">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105474">
                                            <p:txEl>
                                              <p:pRg st="1" end="1"/>
                                            </p:txEl>
                                          </p:spTgt>
                                        </p:tgtEl>
                                        <p:attrNameLst>
                                          <p:attrName>style.visibility</p:attrName>
                                        </p:attrNameLst>
                                      </p:cBhvr>
                                      <p:to>
                                        <p:strVal val="visible"/>
                                      </p:to>
                                    </p:set>
                                    <p:animEffect transition="in" filter="circle(in)">
                                      <p:cBhvr>
                                        <p:cTn id="10" dur="2000"/>
                                        <p:tgtEl>
                                          <p:spTgt spid="10547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105474">
                                            <p:txEl>
                                              <p:pRg st="2" end="2"/>
                                            </p:txEl>
                                          </p:spTgt>
                                        </p:tgtEl>
                                        <p:attrNameLst>
                                          <p:attrName>style.visibility</p:attrName>
                                        </p:attrNameLst>
                                      </p:cBhvr>
                                      <p:to>
                                        <p:strVal val="visible"/>
                                      </p:to>
                                    </p:set>
                                    <p:animEffect transition="in" filter="circle(in)">
                                      <p:cBhvr>
                                        <p:cTn id="15" dur="2000"/>
                                        <p:tgtEl>
                                          <p:spTgt spid="105474">
                                            <p:txEl>
                                              <p:pRg st="2" end="2"/>
                                            </p:txEl>
                                          </p:spTgt>
                                        </p:tgtEl>
                                      </p:cBhvr>
                                    </p:animEffect>
                                  </p:childTnLst>
                                  <p:subTnLst>
                                    <p:animClr clrSpc="rgb" dir="cw">
                                      <p:cBhvr override="childStyle">
                                        <p:cTn dur="1" fill="hold" display="0" masterRel="nextClick" afterEffect="1"/>
                                        <p:tgtEl>
                                          <p:spTgt spid="105474">
                                            <p:txEl>
                                              <p:pRg st="2" end="2"/>
                                            </p:txEl>
                                          </p:spTgt>
                                        </p:tgtEl>
                                        <p:attrNameLst>
                                          <p:attrName>ppt_c</p:attrName>
                                        </p:attrNameLst>
                                      </p:cBhvr>
                                      <p:to>
                                        <a:schemeClr val="accent2"/>
                                      </p:to>
                                    </p:animClr>
                                  </p:sub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2">
                                            <p:txEl>
                                              <p:pRg st="0" end="0"/>
                                            </p:txEl>
                                          </p:spTgt>
                                        </p:tgtEl>
                                        <p:attrNameLst>
                                          <p:attrName>style.visibility</p:attrName>
                                        </p:attrNameLst>
                                      </p:cBhvr>
                                      <p:to>
                                        <p:strVal val="visible"/>
                                      </p:to>
                                    </p:set>
                                    <p:animEffect transition="in" filter="circle(in)">
                                      <p:cBhvr>
                                        <p:cTn id="20"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body" idx="1"/>
          </p:nvPr>
        </p:nvSpPr>
        <p:spPr>
          <a:xfrm>
            <a:off x="0" y="0"/>
            <a:ext cx="12192000" cy="2185214"/>
          </a:xfrm>
        </p:spPr>
        <p:txBody>
          <a:bodyPr wrap="square" lIns="182880" rIns="182880">
            <a:spAutoFit/>
          </a:bodyPr>
          <a:lstStyle/>
          <a:p>
            <a:pPr marL="0" lvl="1" indent="0">
              <a:spcBef>
                <a:spcPts val="1200"/>
              </a:spcBef>
              <a:spcAft>
                <a:spcPts val="1200"/>
              </a:spcAft>
              <a:buNone/>
            </a:pPr>
            <a:r>
              <a:rPr lang="en-US" sz="3200" i="1" dirty="0">
                <a:effectLst/>
              </a:rPr>
              <a:t>Two-Dimensional Living …</a:t>
            </a:r>
          </a:p>
          <a:p>
            <a:pPr marL="914400" lvl="1" indent="-455613">
              <a:spcBef>
                <a:spcPts val="1200"/>
              </a:spcBef>
              <a:spcAft>
                <a:spcPts val="1200"/>
              </a:spcAft>
              <a:buClr>
                <a:srgbClr val="FFC000"/>
              </a:buClr>
              <a:buSzPct val="77000"/>
              <a:buFont typeface="Wingdings" panose="05000000000000000000" pitchFamily="2" charset="2"/>
              <a:buChar char="Ø"/>
            </a:pPr>
            <a:r>
              <a:rPr lang="en-US" sz="3200" dirty="0">
                <a:effectLst/>
              </a:rPr>
              <a:t>Political living …</a:t>
            </a:r>
          </a:p>
          <a:p>
            <a:pPr marL="914400" lvl="1" indent="-455613">
              <a:spcBef>
                <a:spcPts val="1200"/>
              </a:spcBef>
              <a:spcAft>
                <a:spcPts val="1200"/>
              </a:spcAft>
              <a:buClr>
                <a:srgbClr val="FFC000"/>
              </a:buClr>
              <a:buSzPct val="77000"/>
              <a:buFont typeface="Wingdings" panose="05000000000000000000" pitchFamily="2" charset="2"/>
              <a:buChar char="Ø"/>
            </a:pPr>
            <a:r>
              <a:rPr lang="en-US" sz="3200" dirty="0">
                <a:effectLst/>
              </a:rPr>
              <a:t>I will … If you will …</a:t>
            </a:r>
          </a:p>
        </p:txBody>
      </p:sp>
      <p:sp>
        <p:nvSpPr>
          <p:cNvPr id="2" name="TextBox 1"/>
          <p:cNvSpPr txBox="1"/>
          <p:nvPr/>
        </p:nvSpPr>
        <p:spPr>
          <a:xfrm>
            <a:off x="0" y="3734812"/>
            <a:ext cx="12181764" cy="3046988"/>
          </a:xfrm>
          <a:prstGeom prst="rect">
            <a:avLst/>
          </a:prstGeom>
          <a:noFill/>
        </p:spPr>
        <p:txBody>
          <a:bodyPr wrap="square" lIns="182880" rIns="182880" rtlCol="0">
            <a:spAutoFit/>
          </a:bodyPr>
          <a:lstStyle/>
          <a:p>
            <a:r>
              <a:rPr lang="en-US" sz="3200" i="1" dirty="0"/>
              <a:t>Love suffers long and is kind; love does not envy; love does not parade itself, is not puffed up;  does not behave rudely, does not seek its own, is not provoked, thinks no evil; does not rejoice in iniquity, but rejoices in the truth; bears all things, believes all things, hopes all things, endures all things. - 1 Corinthians 13:4-7 NKJV</a:t>
            </a:r>
          </a:p>
        </p:txBody>
      </p:sp>
      <p:sp>
        <p:nvSpPr>
          <p:cNvPr id="3" name="TextBox 2">
            <a:extLst>
              <a:ext uri="{FF2B5EF4-FFF2-40B4-BE49-F238E27FC236}">
                <a16:creationId xmlns:a16="http://schemas.microsoft.com/office/drawing/2014/main" id="{331A4F5F-0C34-411E-A35E-2140D8DE77E8}"/>
              </a:ext>
            </a:extLst>
          </p:cNvPr>
          <p:cNvSpPr txBox="1"/>
          <p:nvPr/>
        </p:nvSpPr>
        <p:spPr>
          <a:xfrm>
            <a:off x="32479" y="5212140"/>
            <a:ext cx="12171528" cy="1569660"/>
          </a:xfrm>
          <a:prstGeom prst="rect">
            <a:avLst/>
          </a:prstGeom>
          <a:noFill/>
        </p:spPr>
        <p:txBody>
          <a:bodyPr wrap="square" rtlCol="0">
            <a:spAutoFit/>
          </a:bodyPr>
          <a:lstStyle/>
          <a:p>
            <a:r>
              <a:rPr lang="en-US" sz="3200" dirty="0"/>
              <a:t>Children, obey your parents in the Lord, for this is right. "HONOR YOUR FATHER AND MOTHER," which is the first commandment with promise:  - Ephesians 6:1-2 NKJV</a:t>
            </a:r>
          </a:p>
        </p:txBody>
      </p:sp>
      <p:sp>
        <p:nvSpPr>
          <p:cNvPr id="4" name="TextBox 3">
            <a:extLst>
              <a:ext uri="{FF2B5EF4-FFF2-40B4-BE49-F238E27FC236}">
                <a16:creationId xmlns:a16="http://schemas.microsoft.com/office/drawing/2014/main" id="{3EC4EDDD-BAC0-4A6F-8EF8-FE8F19AC9050}"/>
              </a:ext>
            </a:extLst>
          </p:cNvPr>
          <p:cNvSpPr txBox="1"/>
          <p:nvPr/>
        </p:nvSpPr>
        <p:spPr>
          <a:xfrm>
            <a:off x="32479" y="5704582"/>
            <a:ext cx="12149285" cy="1077218"/>
          </a:xfrm>
          <a:prstGeom prst="rect">
            <a:avLst/>
          </a:prstGeom>
          <a:noFill/>
        </p:spPr>
        <p:txBody>
          <a:bodyPr wrap="square" rtlCol="0">
            <a:spAutoFit/>
          </a:bodyPr>
          <a:lstStyle/>
          <a:p>
            <a:r>
              <a:rPr lang="en-US" sz="3200" i="1" dirty="0"/>
              <a:t>Children, obey your parents in all things, for this is well pleasing to the Lord.  - Colossians 3:20 NKJV</a:t>
            </a:r>
          </a:p>
        </p:txBody>
      </p:sp>
    </p:spTree>
    <p:extLst>
      <p:ext uri="{BB962C8B-B14F-4D97-AF65-F5344CB8AC3E}">
        <p14:creationId xmlns:p14="http://schemas.microsoft.com/office/powerpoint/2010/main" val="4287174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105474">
                                            <p:txEl>
                                              <p:pRg st="0" end="0"/>
                                            </p:txEl>
                                          </p:spTgt>
                                        </p:tgtEl>
                                        <p:attrNameLst>
                                          <p:attrName>style.visibility</p:attrName>
                                        </p:attrNameLst>
                                      </p:cBhvr>
                                      <p:to>
                                        <p:strVal val="visible"/>
                                      </p:to>
                                    </p:set>
                                    <p:animEffect transition="in" filter="circle(in)">
                                      <p:cBhvr>
                                        <p:cTn id="7" dur="2000"/>
                                        <p:tgtEl>
                                          <p:spTgt spid="105474">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105474">
                                            <p:txEl>
                                              <p:pRg st="1" end="1"/>
                                            </p:txEl>
                                          </p:spTgt>
                                        </p:tgtEl>
                                        <p:attrNameLst>
                                          <p:attrName>style.visibility</p:attrName>
                                        </p:attrNameLst>
                                      </p:cBhvr>
                                      <p:to>
                                        <p:strVal val="visible"/>
                                      </p:to>
                                    </p:set>
                                    <p:animEffect transition="in" filter="circle(in)">
                                      <p:cBhvr>
                                        <p:cTn id="11" dur="2000"/>
                                        <p:tgtEl>
                                          <p:spTgt spid="105474">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105474">
                                            <p:txEl>
                                              <p:pRg st="2" end="2"/>
                                            </p:txEl>
                                          </p:spTgt>
                                        </p:tgtEl>
                                        <p:attrNameLst>
                                          <p:attrName>style.visibility</p:attrName>
                                        </p:attrNameLst>
                                      </p:cBhvr>
                                      <p:to>
                                        <p:strVal val="visible"/>
                                      </p:to>
                                    </p:set>
                                    <p:animEffect transition="in" filter="circle(in)">
                                      <p:cBhvr>
                                        <p:cTn id="16" dur="2000"/>
                                        <p:tgtEl>
                                          <p:spTgt spid="10547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2">
                                            <p:txEl>
                                              <p:pRg st="0" end="0"/>
                                            </p:txEl>
                                          </p:spTgt>
                                        </p:tgtEl>
                                        <p:attrNameLst>
                                          <p:attrName>style.visibility</p:attrName>
                                        </p:attrNameLst>
                                      </p:cBhvr>
                                      <p:to>
                                        <p:strVal val="visible"/>
                                      </p:to>
                                    </p:set>
                                    <p:animEffect transition="in" filter="circle(in)">
                                      <p:cBhvr>
                                        <p:cTn id="21" dur="2000"/>
                                        <p:tgtEl>
                                          <p:spTgt spid="2">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0" nodeType="clickEffect">
                                  <p:stCondLst>
                                    <p:cond delay="0"/>
                                  </p:stCondLst>
                                  <p:childTnLst>
                                    <p:animEffect transition="out" filter="fade">
                                      <p:cBhvr>
                                        <p:cTn id="25" dur="500"/>
                                        <p:tgtEl>
                                          <p:spTgt spid="2">
                                            <p:txEl>
                                              <p:pRg st="0" end="0"/>
                                            </p:txEl>
                                          </p:spTgt>
                                        </p:tgtEl>
                                      </p:cBhvr>
                                    </p:animEffect>
                                    <p:set>
                                      <p:cBhvr>
                                        <p:cTn id="26" dur="1" fill="hold">
                                          <p:stCondLst>
                                            <p:cond delay="499"/>
                                          </p:stCondLst>
                                        </p:cTn>
                                        <p:tgtEl>
                                          <p:spTgt spid="2">
                                            <p:txEl>
                                              <p:pRg st="0" end="0"/>
                                            </p:txEl>
                                          </p:spTgt>
                                        </p:tgtEl>
                                        <p:attrNameLst>
                                          <p:attrName>style.visibility</p:attrName>
                                        </p:attrNameLst>
                                      </p:cBhvr>
                                      <p:to>
                                        <p:strVal val="hidden"/>
                                      </p:to>
                                    </p:set>
                                  </p:childTnLst>
                                </p:cTn>
                              </p:par>
                              <p:par>
                                <p:cTn id="27" presetID="6" presetClass="entr" presetSubtype="16" fill="hold" nodeType="with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Effect transition="in" filter="circle(in)">
                                      <p:cBhvr>
                                        <p:cTn id="29" dur="2000"/>
                                        <p:tgtEl>
                                          <p:spTgt spid="3">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grpId="0" nodeType="clickEffect">
                                  <p:stCondLst>
                                    <p:cond delay="0"/>
                                  </p:stCondLst>
                                  <p:childTnLst>
                                    <p:animEffect transition="out" filter="fade">
                                      <p:cBhvr>
                                        <p:cTn id="33" dur="500"/>
                                        <p:tgtEl>
                                          <p:spTgt spid="3">
                                            <p:txEl>
                                              <p:pRg st="0" end="0"/>
                                            </p:txEl>
                                          </p:spTgt>
                                        </p:tgtEl>
                                      </p:cBhvr>
                                    </p:animEffect>
                                    <p:set>
                                      <p:cBhvr>
                                        <p:cTn id="34" dur="1" fill="hold">
                                          <p:stCondLst>
                                            <p:cond delay="499"/>
                                          </p:stCondLst>
                                        </p:cTn>
                                        <p:tgtEl>
                                          <p:spTgt spid="3">
                                            <p:txEl>
                                              <p:pRg st="0" end="0"/>
                                            </p:txEl>
                                          </p:spTgt>
                                        </p:tgtEl>
                                        <p:attrNameLst>
                                          <p:attrName>style.visibility</p:attrName>
                                        </p:attrNameLst>
                                      </p:cBhvr>
                                      <p:to>
                                        <p:strVal val="hidden"/>
                                      </p:to>
                                    </p:set>
                                  </p:childTnLst>
                                </p:cTn>
                              </p:par>
                              <p:par>
                                <p:cTn id="35" presetID="6" presetClass="entr" presetSubtype="16" fill="hold" nodeType="with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circle(in)">
                                      <p:cBhvr>
                                        <p:cTn id="3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body" idx="1"/>
          </p:nvPr>
        </p:nvSpPr>
        <p:spPr>
          <a:xfrm>
            <a:off x="0" y="0"/>
            <a:ext cx="12192000" cy="3785652"/>
          </a:xfrm>
        </p:spPr>
        <p:txBody>
          <a:bodyPr wrap="square">
            <a:spAutoFit/>
          </a:bodyPr>
          <a:lstStyle/>
          <a:p>
            <a:pPr marL="0" lvl="1" indent="0">
              <a:spcBef>
                <a:spcPts val="1200"/>
              </a:spcBef>
              <a:spcAft>
                <a:spcPts val="1200"/>
              </a:spcAft>
              <a:buNone/>
            </a:pPr>
            <a:r>
              <a:rPr lang="en-US" sz="3200" i="1" dirty="0">
                <a:effectLst/>
              </a:rPr>
              <a:t>Three-Dimensional Living …</a:t>
            </a:r>
          </a:p>
          <a:p>
            <a:pPr marL="914400" lvl="1" indent="-455613">
              <a:spcBef>
                <a:spcPts val="1200"/>
              </a:spcBef>
              <a:spcAft>
                <a:spcPts val="1200"/>
              </a:spcAft>
              <a:buClr>
                <a:srgbClr val="FFC000"/>
              </a:buClr>
              <a:buSzPct val="77000"/>
              <a:buFont typeface="Wingdings" panose="05000000000000000000" pitchFamily="2" charset="2"/>
              <a:buChar char="Ø"/>
            </a:pPr>
            <a:r>
              <a:rPr lang="en-US" sz="3200" dirty="0">
                <a:effectLst/>
              </a:rPr>
              <a:t>Not self-centered …</a:t>
            </a:r>
          </a:p>
          <a:p>
            <a:pPr marL="914400" lvl="1" indent="-455613">
              <a:spcBef>
                <a:spcPts val="1200"/>
              </a:spcBef>
              <a:spcAft>
                <a:spcPts val="1200"/>
              </a:spcAft>
              <a:buClr>
                <a:srgbClr val="FFC000"/>
              </a:buClr>
              <a:buSzPct val="77000"/>
              <a:buFont typeface="Wingdings" panose="05000000000000000000" pitchFamily="2" charset="2"/>
              <a:buChar char="Ø"/>
            </a:pPr>
            <a:r>
              <a:rPr lang="en-US" sz="3200" dirty="0">
                <a:effectLst/>
              </a:rPr>
              <a:t>Not political living …</a:t>
            </a:r>
          </a:p>
          <a:p>
            <a:pPr marL="914400" lvl="1" indent="-455613">
              <a:spcBef>
                <a:spcPts val="1200"/>
              </a:spcBef>
              <a:spcAft>
                <a:spcPts val="1200"/>
              </a:spcAft>
              <a:buClr>
                <a:srgbClr val="FFC000"/>
              </a:buClr>
              <a:buSzPct val="77000"/>
              <a:buFont typeface="Wingdings" panose="05000000000000000000" pitchFamily="2" charset="2"/>
              <a:buChar char="Ø"/>
            </a:pPr>
            <a:r>
              <a:rPr lang="en-US" sz="3200" dirty="0">
                <a:effectLst/>
              </a:rPr>
              <a:t>Acknowledges God in every relationship!</a:t>
            </a:r>
          </a:p>
          <a:p>
            <a:pPr marL="914400" lvl="1" indent="-455613">
              <a:spcBef>
                <a:spcPts val="1200"/>
              </a:spcBef>
              <a:spcAft>
                <a:spcPts val="1200"/>
              </a:spcAft>
              <a:buClr>
                <a:srgbClr val="FFC000"/>
              </a:buClr>
              <a:buSzPct val="77000"/>
              <a:buFont typeface="Wingdings" panose="05000000000000000000" pitchFamily="2" charset="2"/>
              <a:buChar char="Ø"/>
            </a:pPr>
            <a:r>
              <a:rPr lang="en-US" sz="3200" dirty="0">
                <a:effectLst/>
              </a:rPr>
              <a:t>Operative linkage is </a:t>
            </a:r>
            <a:r>
              <a:rPr lang="en-US" sz="3200" i="1" dirty="0">
                <a:effectLst/>
              </a:rPr>
              <a:t>“grace”</a:t>
            </a:r>
            <a:endParaRPr lang="en-US" sz="3200" dirty="0">
              <a:effectLst/>
            </a:endParaRPr>
          </a:p>
        </p:txBody>
      </p:sp>
      <p:sp>
        <p:nvSpPr>
          <p:cNvPr id="4" name="TextBox 3"/>
          <p:cNvSpPr txBox="1"/>
          <p:nvPr/>
        </p:nvSpPr>
        <p:spPr>
          <a:xfrm>
            <a:off x="3657600" y="4334497"/>
            <a:ext cx="3550913" cy="584775"/>
          </a:xfrm>
          <a:prstGeom prst="rect">
            <a:avLst/>
          </a:prstGeom>
          <a:noFill/>
        </p:spPr>
        <p:txBody>
          <a:bodyPr wrap="square" rtlCol="0">
            <a:spAutoFit/>
          </a:bodyPr>
          <a:lstStyle/>
          <a:p>
            <a:r>
              <a:rPr lang="en-US" sz="3200" i="1" dirty="0"/>
              <a:t>1 Peter 5:6-10</a:t>
            </a:r>
          </a:p>
        </p:txBody>
      </p:sp>
      <p:sp>
        <p:nvSpPr>
          <p:cNvPr id="5" name="TextBox 4">
            <a:extLst>
              <a:ext uri="{FF2B5EF4-FFF2-40B4-BE49-F238E27FC236}">
                <a16:creationId xmlns:a16="http://schemas.microsoft.com/office/drawing/2014/main" id="{7EF5EB5E-A6DD-481E-8A98-3DEDE5FDDEF6}"/>
              </a:ext>
            </a:extLst>
          </p:cNvPr>
          <p:cNvSpPr txBox="1"/>
          <p:nvPr/>
        </p:nvSpPr>
        <p:spPr>
          <a:xfrm>
            <a:off x="7543800" y="4825425"/>
            <a:ext cx="3429000" cy="584775"/>
          </a:xfrm>
          <a:prstGeom prst="rect">
            <a:avLst/>
          </a:prstGeom>
          <a:noFill/>
        </p:spPr>
        <p:txBody>
          <a:bodyPr wrap="square" rtlCol="0">
            <a:spAutoFit/>
          </a:bodyPr>
          <a:lstStyle/>
          <a:p>
            <a:r>
              <a:rPr lang="en-US" sz="3200" i="1" dirty="0"/>
              <a:t>Titus 2:11-14</a:t>
            </a:r>
          </a:p>
        </p:txBody>
      </p:sp>
      <p:sp>
        <p:nvSpPr>
          <p:cNvPr id="2" name="TextBox 1">
            <a:extLst>
              <a:ext uri="{FF2B5EF4-FFF2-40B4-BE49-F238E27FC236}">
                <a16:creationId xmlns:a16="http://schemas.microsoft.com/office/drawing/2014/main" id="{9D207001-649A-4C74-AD6F-29C4961F5A64}"/>
              </a:ext>
            </a:extLst>
          </p:cNvPr>
          <p:cNvSpPr txBox="1"/>
          <p:nvPr/>
        </p:nvSpPr>
        <p:spPr>
          <a:xfrm>
            <a:off x="76200" y="4795897"/>
            <a:ext cx="12115800" cy="2062103"/>
          </a:xfrm>
          <a:prstGeom prst="rect">
            <a:avLst/>
          </a:prstGeom>
          <a:noFill/>
        </p:spPr>
        <p:txBody>
          <a:bodyPr wrap="square" rtlCol="0">
            <a:spAutoFit/>
          </a:bodyPr>
          <a:lstStyle/>
          <a:p>
            <a:r>
              <a:rPr lang="en-US" sz="3200" i="1" dirty="0"/>
              <a:t>For none of us lives to himself, and no one dies to himself. For if we live, we live to the Lord; and if we die, we die to the Lord. Therefore, whether we live or die, we are the Lord's.  - Romans 14:7-8 NKJV</a:t>
            </a:r>
          </a:p>
        </p:txBody>
      </p:sp>
    </p:spTree>
    <p:extLst>
      <p:ext uri="{BB962C8B-B14F-4D97-AF65-F5344CB8AC3E}">
        <p14:creationId xmlns:p14="http://schemas.microsoft.com/office/powerpoint/2010/main" val="238298047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105474">
                                            <p:txEl>
                                              <p:pRg st="0" end="0"/>
                                            </p:txEl>
                                          </p:spTgt>
                                        </p:tgtEl>
                                        <p:attrNameLst>
                                          <p:attrName>style.visibility</p:attrName>
                                        </p:attrNameLst>
                                      </p:cBhvr>
                                      <p:to>
                                        <p:strVal val="visible"/>
                                      </p:to>
                                    </p:set>
                                    <p:animEffect transition="in" filter="circle(in)">
                                      <p:cBhvr>
                                        <p:cTn id="7" dur="2000"/>
                                        <p:tgtEl>
                                          <p:spTgt spid="1054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5474">
                                            <p:txEl>
                                              <p:pRg st="1" end="1"/>
                                            </p:txEl>
                                          </p:spTgt>
                                        </p:tgtEl>
                                        <p:attrNameLst>
                                          <p:attrName>style.visibility</p:attrName>
                                        </p:attrNameLst>
                                      </p:cBhvr>
                                      <p:to>
                                        <p:strVal val="visible"/>
                                      </p:to>
                                    </p:set>
                                    <p:animEffect transition="in" filter="circle(in)">
                                      <p:cBhvr>
                                        <p:cTn id="12" dur="2000"/>
                                        <p:tgtEl>
                                          <p:spTgt spid="10547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05474">
                                            <p:txEl>
                                              <p:pRg st="2" end="2"/>
                                            </p:txEl>
                                          </p:spTgt>
                                        </p:tgtEl>
                                        <p:attrNameLst>
                                          <p:attrName>style.visibility</p:attrName>
                                        </p:attrNameLst>
                                      </p:cBhvr>
                                      <p:to>
                                        <p:strVal val="visible"/>
                                      </p:to>
                                    </p:set>
                                    <p:animEffect transition="in" filter="circle(in)">
                                      <p:cBhvr>
                                        <p:cTn id="17" dur="2000"/>
                                        <p:tgtEl>
                                          <p:spTgt spid="10547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05474">
                                            <p:txEl>
                                              <p:pRg st="3" end="3"/>
                                            </p:txEl>
                                          </p:spTgt>
                                        </p:tgtEl>
                                        <p:attrNameLst>
                                          <p:attrName>style.visibility</p:attrName>
                                        </p:attrNameLst>
                                      </p:cBhvr>
                                      <p:to>
                                        <p:strVal val="visible"/>
                                      </p:to>
                                    </p:set>
                                    <p:animEffect transition="in" filter="circle(in)">
                                      <p:cBhvr>
                                        <p:cTn id="22" dur="2000"/>
                                        <p:tgtEl>
                                          <p:spTgt spid="10547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animEffect transition="in" filter="circle(in)">
                                      <p:cBhvr>
                                        <p:cTn id="27" dur="2000"/>
                                        <p:tgtEl>
                                          <p:spTgt spid="2">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105474">
                                            <p:txEl>
                                              <p:pRg st="4" end="4"/>
                                            </p:txEl>
                                          </p:spTgt>
                                        </p:tgtEl>
                                        <p:attrNameLst>
                                          <p:attrName>style.visibility</p:attrName>
                                        </p:attrNameLst>
                                      </p:cBhvr>
                                      <p:to>
                                        <p:strVal val="visible"/>
                                      </p:to>
                                    </p:set>
                                    <p:animEffect transition="in" filter="circle(in)">
                                      <p:cBhvr>
                                        <p:cTn id="32" dur="2000"/>
                                        <p:tgtEl>
                                          <p:spTgt spid="10547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2">
                                            <p:txEl>
                                              <p:pRg st="0" end="0"/>
                                            </p:txEl>
                                          </p:spTgt>
                                        </p:tgtEl>
                                      </p:cBhvr>
                                    </p:animEffect>
                                    <p:set>
                                      <p:cBhvr>
                                        <p:cTn id="37" dur="1" fill="hold">
                                          <p:stCondLst>
                                            <p:cond delay="499"/>
                                          </p:stCondLst>
                                        </p:cTn>
                                        <p:tgtEl>
                                          <p:spTgt spid="2">
                                            <p:txEl>
                                              <p:pRg st="0" end="0"/>
                                            </p:txEl>
                                          </p:spTgt>
                                        </p:tgtEl>
                                        <p:attrNameLst>
                                          <p:attrName>style.visibility</p:attrName>
                                        </p:attrNameLst>
                                      </p:cBhvr>
                                      <p:to>
                                        <p:strVal val="hidden"/>
                                      </p:to>
                                    </p:set>
                                  </p:childTnLst>
                                </p:cTn>
                              </p:par>
                              <p:par>
                                <p:cTn id="38" presetID="6" presetClass="entr" presetSubtype="16" fill="hold" nodeType="withEffect">
                                  <p:stCondLst>
                                    <p:cond delay="0"/>
                                  </p:stCondLst>
                                  <p:childTnLst>
                                    <p:set>
                                      <p:cBhvr>
                                        <p:cTn id="39" dur="1" fill="hold">
                                          <p:stCondLst>
                                            <p:cond delay="0"/>
                                          </p:stCondLst>
                                        </p:cTn>
                                        <p:tgtEl>
                                          <p:spTgt spid="4">
                                            <p:txEl>
                                              <p:pRg st="0" end="0"/>
                                            </p:txEl>
                                          </p:spTgt>
                                        </p:tgtEl>
                                        <p:attrNameLst>
                                          <p:attrName>style.visibility</p:attrName>
                                        </p:attrNameLst>
                                      </p:cBhvr>
                                      <p:to>
                                        <p:strVal val="visible"/>
                                      </p:to>
                                    </p:set>
                                    <p:animEffect transition="in" filter="circle(in)">
                                      <p:cBhvr>
                                        <p:cTn id="40" dur="2000"/>
                                        <p:tgtEl>
                                          <p:spTgt spid="4">
                                            <p:txEl>
                                              <p:pRg st="0" end="0"/>
                                            </p:txEl>
                                          </p:spTgt>
                                        </p:tgtEl>
                                      </p:cBhvr>
                                    </p:animEffect>
                                  </p:childTnLst>
                                  <p:subTnLst>
                                    <p:animClr clrSpc="rgb" dir="cw">
                                      <p:cBhvr override="childStyle">
                                        <p:cTn dur="1" fill="hold" display="0" masterRel="nextClick" afterEffect="1"/>
                                        <p:tgtEl>
                                          <p:spTgt spid="4">
                                            <p:txEl>
                                              <p:pRg st="0" end="0"/>
                                            </p:txEl>
                                          </p:spTgt>
                                        </p:tgtEl>
                                        <p:attrNameLst>
                                          <p:attrName>ppt_c</p:attrName>
                                        </p:attrNameLst>
                                      </p:cBhvr>
                                      <p:to>
                                        <a:schemeClr val="accent2"/>
                                      </p:to>
                                    </p:animClr>
                                  </p:subTnLst>
                                </p:cTn>
                              </p:par>
                            </p:childTnLst>
                          </p:cTn>
                        </p:par>
                      </p:childTnLst>
                    </p:cTn>
                  </p:par>
                  <p:par>
                    <p:cTn id="41" fill="hold">
                      <p:stCondLst>
                        <p:cond delay="indefinite"/>
                      </p:stCondLst>
                      <p:childTnLst>
                        <p:par>
                          <p:cTn id="42" fill="hold">
                            <p:stCondLst>
                              <p:cond delay="0"/>
                            </p:stCondLst>
                            <p:childTnLst>
                              <p:par>
                                <p:cTn id="43" presetID="6" presetClass="entr" presetSubtype="16" fill="hold" nodeType="clickEffect">
                                  <p:stCondLst>
                                    <p:cond delay="0"/>
                                  </p:stCondLst>
                                  <p:childTnLst>
                                    <p:set>
                                      <p:cBhvr>
                                        <p:cTn id="44" dur="1" fill="hold">
                                          <p:stCondLst>
                                            <p:cond delay="0"/>
                                          </p:stCondLst>
                                        </p:cTn>
                                        <p:tgtEl>
                                          <p:spTgt spid="5">
                                            <p:txEl>
                                              <p:pRg st="0" end="0"/>
                                            </p:txEl>
                                          </p:spTgt>
                                        </p:tgtEl>
                                        <p:attrNameLst>
                                          <p:attrName>style.visibility</p:attrName>
                                        </p:attrNameLst>
                                      </p:cBhvr>
                                      <p:to>
                                        <p:strVal val="visible"/>
                                      </p:to>
                                    </p:set>
                                    <p:animEffect transition="in" filter="circle(in)">
                                      <p:cBhvr>
                                        <p:cTn id="45"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3741028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46083"/>
                                        </p:tgtEl>
                                        <p:attrNameLst>
                                          <p:attrName>style.visibility</p:attrName>
                                        </p:attrNameLst>
                                      </p:cBhvr>
                                      <p:to>
                                        <p:strVal val="visible"/>
                                      </p:to>
                                    </p:set>
                                    <p:animEffect transition="in" filter="fade">
                                      <p:cBhvr>
                                        <p:cTn id="7" dur="2000"/>
                                        <p:tgtEl>
                                          <p:spTgt spid="46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p:bld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6857</TotalTime>
  <Words>2918</Words>
  <Application>Microsoft Office PowerPoint</Application>
  <PresentationFormat>Widescreen</PresentationFormat>
  <Paragraphs>131</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Verdana</vt:lpstr>
      <vt:lpstr>Wingdings</vt:lpstr>
      <vt:lpstr>Globe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Maintaining Salvation</dc:title>
  <dc:creator>Bob James</dc:creator>
  <cp:lastModifiedBy>Brad Beutjer</cp:lastModifiedBy>
  <cp:revision>407</cp:revision>
  <cp:lastPrinted>2013-08-11T21:39:08Z</cp:lastPrinted>
  <dcterms:created xsi:type="dcterms:W3CDTF">2004-07-31T01:33:44Z</dcterms:created>
  <dcterms:modified xsi:type="dcterms:W3CDTF">2019-03-26T00:21:15Z</dcterms:modified>
</cp:coreProperties>
</file>