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2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7"/>
    <p:restoredTop sz="93720"/>
  </p:normalViewPr>
  <p:slideViewPr>
    <p:cSldViewPr snapToGrid="0" snapToObjects="1">
      <p:cViewPr varScale="1">
        <p:scale>
          <a:sx n="70" d="100"/>
          <a:sy n="70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F0F81-FF2F-9647-86FF-BCB3F1BE052E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FD699-84C2-A148-BBE3-24528949F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9AE3-ABD0-0C42-AF1C-D7B7035AE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56F0-B8DE-4F41-A536-00194E913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19D7-A57D-CB4A-83A4-5981C9C0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2429C-5D14-334F-8E49-B0DEBF18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F030-369F-964E-B4C7-F2888549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B3D-05BD-C348-87C7-5F5D14CF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DB179-AF51-954C-96AF-B945A220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E999-9DEC-0843-B216-3C6A9018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86DE-CA02-0342-B2BC-5CC5A8AB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A864-6606-9440-A71F-7D825EDF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22449-2FF5-EB49-A373-F8ED324A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5D6B-E201-6B40-BF2A-D6338E8B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BE1C-C6C1-564B-8AB3-565D5243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CE1B-501F-1B48-8DE7-A96CC78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40FE4-F4E6-4A4A-AFFB-C017B2F8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50F3-8DFB-1148-9DFB-C0B7601E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F1F3-95E6-4D4B-8933-B42B06C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DD44C-A57C-6E4F-90BB-BFF33EFA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B5E7-AA7E-A741-A4B3-978BEFD7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79108-8203-8B4E-BA97-5D03D707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AC27-3D05-C24F-B551-7CA6273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BFBD-26C3-7B48-9CB7-E4779B519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E16D-1101-2541-96EA-FBC354F2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478D-D6FA-104B-BCBB-F9858DEF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2F08E-8D9F-3249-89B0-E7562DF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FAA1-353E-E543-B752-F57388E2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810B-5CC9-C34C-B598-AC2F6CD66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643C1-24EA-BC47-88DE-61280CDE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6DE01-30F1-E944-85AA-84928581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AC84-07B0-9D41-A3AA-11F49188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9E6CB-E373-9446-9186-A2F673F2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A8B3-5B60-7143-99C8-E4A410D5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E8A0-8402-8842-9D7E-8F470E429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B0C5-040C-B14C-9761-5609BA008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38BD2-AF60-5348-BCB4-7683E58B0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BECE5-A655-EF44-B946-16A2A201E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D5361-4D7E-4545-BFBC-55D2F02FD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FC72E-8360-9A46-A688-D543ECD7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11E04-DF6D-294F-97E8-6AD523A5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A93C-0B4F-644E-A5C5-7D87A250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25610-B82A-7D49-AF42-C5DAA8B4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388D2-A3F8-624D-A77E-D917EEA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E557C-03C2-0A40-8798-7F3CE476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1E632F-ECA6-C846-9460-919705EC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78FF0-A2D5-CC48-B876-159BADF1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609DF-4C91-9148-A9FB-71A9682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6C1E-75C5-BB42-9D87-EDAAD150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4AD6F-9EEE-A346-8BE6-8CC422589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976AA-3C77-8043-BEEA-C96D8BC1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10405-B082-8148-B942-0420C5C1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D69B-1A4A-E541-BF3A-46EEB1E5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EDB8-615D-5F43-8436-F03B39DE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E47-7734-5249-BDB3-88C4DE1D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E64E0-2D52-1D4F-B90E-6758B8422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984B3-0818-FB4A-BC98-BB52C97CE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1119-F301-A64F-8395-F2C33CA0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CB2D5-412E-4C4E-9CB9-249A20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56D70-0C06-F548-A86A-0A43E20F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B74AE-E467-DE47-AF8E-6FD36D35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7C20-60AE-0B4F-8193-A1721938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E7BD-3F29-6641-BF07-EF4FF3932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101-BFFA-3C44-BAD4-6F6948B8B0BA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CA11-D809-2141-8191-21365FDFF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DC42-B939-4947-8CF5-95FB73F13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88B3-6103-964F-8ACC-A51453342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21B-07FB-8742-A9A6-3CE770A7E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150" y="5061743"/>
            <a:ext cx="6743700" cy="1559719"/>
          </a:xfrm>
          <a:solidFill>
            <a:srgbClr val="C3B3A9">
              <a:alpha val="68000"/>
            </a:srgbClr>
          </a:solidFill>
        </p:spPr>
        <p:txBody>
          <a:bodyPr>
            <a:noAutofit/>
          </a:bodyPr>
          <a:lstStyle/>
          <a:p>
            <a:r>
              <a:rPr lang="en-US" b="1" dirty="0"/>
              <a:t>God at the Center</a:t>
            </a:r>
            <a:br>
              <a:rPr lang="en-US" b="1" dirty="0"/>
            </a:br>
            <a:r>
              <a:rPr lang="en-US" sz="4000" b="1" dirty="0"/>
              <a:t>Introduction &amp; Numbers 1-4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06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69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Levites &amp; Priests (Numbers 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2496"/>
            <a:ext cx="11954934" cy="549857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Specific Clan Duties</a:t>
            </a:r>
          </a:p>
          <a:p>
            <a:pPr lvl="1"/>
            <a:r>
              <a:rPr lang="en-US" sz="2800" b="1" dirty="0"/>
              <a:t>Kohath – Carried the Holy Things (3:27-32; 4:1-20)</a:t>
            </a:r>
          </a:p>
          <a:p>
            <a:pPr lvl="1"/>
            <a:r>
              <a:rPr lang="en-US" sz="2800" b="1" dirty="0"/>
              <a:t>Gershon – Carried the Fabrics (3:25-26; 4:21-28)</a:t>
            </a:r>
          </a:p>
          <a:p>
            <a:pPr lvl="1"/>
            <a:r>
              <a:rPr lang="en-US" sz="2800" b="1" dirty="0" err="1"/>
              <a:t>Merari</a:t>
            </a:r>
            <a:r>
              <a:rPr lang="en-US" sz="2800" b="1" dirty="0"/>
              <a:t> – Carried the Poles, Frames, </a:t>
            </a:r>
            <a:r>
              <a:rPr lang="en-US" sz="2800" b="1" dirty="0" err="1"/>
              <a:t>etc</a:t>
            </a:r>
            <a:r>
              <a:rPr lang="en-US" sz="2800" b="1" dirty="0"/>
              <a:t>… (3:36-37; 4:29-33)</a:t>
            </a:r>
          </a:p>
          <a:p>
            <a:pPr lvl="1"/>
            <a:r>
              <a:rPr lang="en-US" sz="2800" b="1" dirty="0"/>
              <a:t>A Way to Remember</a:t>
            </a:r>
          </a:p>
          <a:p>
            <a:pPr lvl="2"/>
            <a:r>
              <a:rPr lang="en-US" sz="2800" b="1" dirty="0" err="1"/>
              <a:t>KoHath</a:t>
            </a:r>
            <a:r>
              <a:rPr lang="en-US" sz="2800" b="1" dirty="0"/>
              <a:t> – Holy Things</a:t>
            </a:r>
          </a:p>
          <a:p>
            <a:pPr lvl="2"/>
            <a:r>
              <a:rPr lang="en-US" sz="2800" b="1" dirty="0"/>
              <a:t>Gershon – Girly Things</a:t>
            </a:r>
          </a:p>
          <a:p>
            <a:pPr lvl="2"/>
            <a:r>
              <a:rPr lang="en-US" sz="2800" b="1" dirty="0" err="1"/>
              <a:t>Merari</a:t>
            </a:r>
            <a:r>
              <a:rPr lang="en-US" sz="2800" b="1" dirty="0"/>
              <a:t> – Manly Things</a:t>
            </a:r>
          </a:p>
          <a:p>
            <a:r>
              <a:rPr lang="en-US" sz="3200" b="1" dirty="0"/>
              <a:t>Selection of Levites (3:11-13; 40-51)</a:t>
            </a:r>
          </a:p>
          <a:p>
            <a:pPr lvl="1"/>
            <a:r>
              <a:rPr lang="en-US" sz="2800" b="1" dirty="0"/>
              <a:t>God Chose Levites Over Firstborn (cf. Exodus 13:11-15; 32:26-29)</a:t>
            </a:r>
          </a:p>
          <a:p>
            <a:pPr lvl="1"/>
            <a:r>
              <a:rPr lang="en-US" sz="2800" b="1" dirty="0"/>
              <a:t>All Firstborn Had to be Redeemed</a:t>
            </a:r>
          </a:p>
          <a:p>
            <a:pPr lvl="2"/>
            <a:r>
              <a:rPr lang="en-US" sz="2400" b="1" dirty="0"/>
              <a:t>Firstborn of Israel – 22,273 (3:43)</a:t>
            </a:r>
          </a:p>
          <a:p>
            <a:pPr lvl="2"/>
            <a:r>
              <a:rPr lang="en-US" sz="2400" b="1" dirty="0"/>
              <a:t>Levites – 22,000 (3:39)</a:t>
            </a:r>
          </a:p>
          <a:p>
            <a:pPr lvl="2"/>
            <a:r>
              <a:rPr lang="en-US" sz="2400" b="1" dirty="0"/>
              <a:t>273 Firstborn Had to be Redeemed (1,365 Shekels)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3"/>
            <a:ext cx="789093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Seeing Jesus in Numbers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574800"/>
            <a:ext cx="11954934" cy="5164667"/>
          </a:xfrm>
        </p:spPr>
        <p:txBody>
          <a:bodyPr>
            <a:normAutofit fontScale="92500"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Levites Served Beginning at Age 30 (Numbers 4:3, 35, 47)</a:t>
            </a:r>
          </a:p>
          <a:p>
            <a:pPr lvl="1"/>
            <a:r>
              <a:rPr lang="en-US" sz="2800" b="1" dirty="0"/>
              <a:t>“Jesus, when he began his ministry, was about thirty years of age…” (Luke 3:23)</a:t>
            </a:r>
          </a:p>
          <a:p>
            <a:endParaRPr lang="en-US" sz="3200" b="1" dirty="0"/>
          </a:p>
          <a:p>
            <a:r>
              <a:rPr lang="en-US" sz="3200" b="1" dirty="0"/>
              <a:t>Jesus ”</a:t>
            </a:r>
            <a:r>
              <a:rPr lang="en-US" sz="3200" b="1" dirty="0" err="1"/>
              <a:t>Tabernacled</a:t>
            </a:r>
            <a:r>
              <a:rPr lang="en-US" sz="3200" b="1" dirty="0"/>
              <a:t>” With Us</a:t>
            </a:r>
          </a:p>
          <a:p>
            <a:pPr lvl="1"/>
            <a:r>
              <a:rPr lang="en-US" sz="2800" b="1" dirty="0"/>
              <a:t>“And the Word became flesh and dwelt among us, and we have seen his glory, glory as of the only Son from the Father, full of grace and truth.”</a:t>
            </a:r>
            <a:br>
              <a:rPr lang="en-US" sz="2800" b="1" dirty="0"/>
            </a:br>
            <a:r>
              <a:rPr lang="en-US" sz="2800" b="1" dirty="0"/>
              <a:t> (John 1:14)</a:t>
            </a:r>
          </a:p>
          <a:p>
            <a:pPr lvl="1"/>
            <a:endParaRPr lang="en-US" sz="2800" b="1" dirty="0"/>
          </a:p>
          <a:p>
            <a:r>
              <a:rPr lang="en-US" sz="3200" b="1" dirty="0"/>
              <a:t>Jesus Has an Army That Fights With Sword of the Spirit</a:t>
            </a:r>
          </a:p>
          <a:p>
            <a:pPr lvl="1"/>
            <a:r>
              <a:rPr lang="en-US" sz="2800" b="1" dirty="0"/>
              <a:t>“And I heard the number of the sealed, 144,000, sealed from every tribe of the sons of Israel…” (Revelation 7:4)</a:t>
            </a:r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9634"/>
            <a:ext cx="7890934" cy="1228186"/>
          </a:xfrm>
        </p:spPr>
        <p:txBody>
          <a:bodyPr/>
          <a:lstStyle/>
          <a:p>
            <a:pPr algn="ctr"/>
            <a:r>
              <a:rPr lang="en-US" b="1" dirty="0"/>
              <a:t>Introduction to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20"/>
            <a:ext cx="11954934" cy="551128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Relevancy for Christians Today</a:t>
            </a:r>
          </a:p>
          <a:p>
            <a:pPr lvl="1"/>
            <a:r>
              <a:rPr lang="en-US" sz="2800" b="1" dirty="0"/>
              <a:t>“</a:t>
            </a:r>
            <a:r>
              <a:rPr lang="en-US" sz="2800" b="1" baseline="30000" dirty="0"/>
              <a:t>11</a:t>
            </a:r>
            <a:r>
              <a:rPr lang="en-US" sz="2800" b="1" dirty="0"/>
              <a:t>Now these things happened to them as an example, but they were written down for our instruction, on whom the end of the ages has come. </a:t>
            </a:r>
            <a:r>
              <a:rPr lang="en-US" sz="2800" b="1" baseline="30000" dirty="0"/>
              <a:t>12</a:t>
            </a:r>
            <a:r>
              <a:rPr lang="en-US" sz="2800" b="1" dirty="0"/>
              <a:t>Therefore let anyone who thinks that he stands take heed lest he fall.” (1 Cor. 10:11-12)</a:t>
            </a:r>
          </a:p>
          <a:p>
            <a:pPr lvl="1"/>
            <a:r>
              <a:rPr lang="en-US" sz="2800" b="1" dirty="0"/>
              <a:t>Numbers Strongly Parallels Our Lives as Christians</a:t>
            </a:r>
          </a:p>
          <a:p>
            <a:r>
              <a:rPr lang="en-US" sz="3200" b="1" dirty="0"/>
              <a:t>Name</a:t>
            </a:r>
          </a:p>
          <a:p>
            <a:pPr lvl="1"/>
            <a:r>
              <a:rPr lang="en-US" sz="2800" b="1" dirty="0"/>
              <a:t>Hebrew: “In the Wilderness”</a:t>
            </a:r>
          </a:p>
          <a:p>
            <a:pPr lvl="1"/>
            <a:r>
              <a:rPr lang="en-US" sz="2800" b="1" dirty="0"/>
              <a:t>Greek: “</a:t>
            </a:r>
            <a:r>
              <a:rPr lang="en-US" sz="2800" b="1" dirty="0" err="1"/>
              <a:t>Arithmoi</a:t>
            </a:r>
            <a:r>
              <a:rPr lang="en-US" sz="2800" b="1" dirty="0"/>
              <a:t>” (Arithmetic / Numbers)</a:t>
            </a:r>
          </a:p>
          <a:p>
            <a:r>
              <a:rPr lang="en-US" sz="3200" b="1" dirty="0"/>
              <a:t>A Few Things to Note…</a:t>
            </a:r>
          </a:p>
          <a:p>
            <a:pPr lvl="1"/>
            <a:r>
              <a:rPr lang="en-US" sz="2800" b="1" dirty="0"/>
              <a:t>Diversity of Genre</a:t>
            </a:r>
          </a:p>
          <a:p>
            <a:pPr lvl="2"/>
            <a:r>
              <a:rPr lang="en-US" sz="2400" b="1" dirty="0"/>
              <a:t>Census / Travelogue </a:t>
            </a:r>
          </a:p>
          <a:p>
            <a:pPr lvl="2"/>
            <a:r>
              <a:rPr lang="en-US" sz="2400" b="1" dirty="0"/>
              <a:t>Narrative / Law</a:t>
            </a:r>
          </a:p>
          <a:p>
            <a:pPr lvl="1"/>
            <a:r>
              <a:rPr lang="en-US" sz="2800" b="1" dirty="0"/>
              <a:t>Largely Faithless Period (Hebrews 11:29-30 Skips Over Numbers)</a:t>
            </a:r>
          </a:p>
          <a:p>
            <a:pPr lvl="1"/>
            <a:r>
              <a:rPr lang="en-US" sz="2800" b="1" dirty="0"/>
              <a:t>God’s Wrath &amp; Kindness (cf. Romans 11:22)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E94FF-64D7-A84A-AD6F-A2438476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72" y="76438"/>
            <a:ext cx="10735056" cy="67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29634"/>
            <a:ext cx="7890934" cy="1228186"/>
          </a:xfrm>
        </p:spPr>
        <p:txBody>
          <a:bodyPr/>
          <a:lstStyle/>
          <a:p>
            <a:pPr algn="ctr"/>
            <a:r>
              <a:rPr lang="en-US" b="1" dirty="0"/>
              <a:t>Introduction to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20"/>
            <a:ext cx="11954934" cy="5511280"/>
          </a:xfrm>
        </p:spPr>
        <p:txBody>
          <a:bodyPr>
            <a:normAutofit/>
          </a:bodyPr>
          <a:lstStyle/>
          <a:p>
            <a:endParaRPr lang="en-US" sz="4400" b="1" dirty="0"/>
          </a:p>
          <a:p>
            <a:r>
              <a:rPr lang="en-US" sz="4400" b="1" dirty="0"/>
              <a:t>Census for War (Numbers 1)</a:t>
            </a:r>
          </a:p>
          <a:p>
            <a:endParaRPr lang="en-US" sz="4400" b="1" dirty="0"/>
          </a:p>
          <a:p>
            <a:r>
              <a:rPr lang="en-US" sz="4800" b="1" dirty="0"/>
              <a:t>Arrangement of Camp (Numbers 2)</a:t>
            </a:r>
          </a:p>
          <a:p>
            <a:pPr marL="0" indent="0">
              <a:buNone/>
            </a:pPr>
            <a:endParaRPr lang="en-US" sz="4800" b="1" dirty="0"/>
          </a:p>
          <a:p>
            <a:r>
              <a:rPr lang="en-US" sz="4800" b="1" dirty="0"/>
              <a:t>Duties &amp; Census of Levites (Numbers 3-4)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3"/>
            <a:ext cx="789093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Census of the Soldiers (1:1-54)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Opening (1:1)</a:t>
            </a:r>
          </a:p>
          <a:p>
            <a:pPr lvl="1"/>
            <a:r>
              <a:rPr lang="en-US" sz="2800" b="1" dirty="0"/>
              <a:t>“The Lord Spoke to Moses…” (Over 150x in Numbers)</a:t>
            </a:r>
          </a:p>
          <a:p>
            <a:pPr lvl="1"/>
            <a:r>
              <a:rPr lang="en-US" sz="2800" b="1" dirty="0"/>
              <a:t>Contrast Leviticus 1:1 &amp; Numbers 1:1</a:t>
            </a:r>
          </a:p>
          <a:p>
            <a:r>
              <a:rPr lang="en-US" sz="3200" b="1" dirty="0"/>
              <a:t>Instructions for Numbering (1:2-19)</a:t>
            </a:r>
          </a:p>
          <a:p>
            <a:pPr lvl="1"/>
            <a:r>
              <a:rPr lang="en-US" sz="2800" b="1" dirty="0"/>
              <a:t>Implications of Numbering (vs. 2-3)</a:t>
            </a:r>
          </a:p>
          <a:p>
            <a:pPr lvl="2"/>
            <a:r>
              <a:rPr lang="en-US" sz="2400" b="1" dirty="0"/>
              <a:t>God is King of the Nation (cf. 2 Samuel 24)</a:t>
            </a:r>
          </a:p>
          <a:p>
            <a:pPr lvl="2"/>
            <a:r>
              <a:rPr lang="en-US" sz="2400" b="1" dirty="0"/>
              <a:t>There is a Battle to Fight (cf. Ephesians 6:10-20; Revelation 7:1-8)</a:t>
            </a:r>
          </a:p>
          <a:p>
            <a:pPr lvl="2"/>
            <a:r>
              <a:rPr lang="en-US" sz="2400" b="1" dirty="0"/>
              <a:t>The Promises to be “Innumerable” Haven’t Yet Happened</a:t>
            </a:r>
          </a:p>
          <a:p>
            <a:pPr lvl="1"/>
            <a:r>
              <a:rPr lang="en-US" sz="2800" b="1" dirty="0"/>
              <a:t>Tribal Leaders Assisted in the Census (vs. 4-19)</a:t>
            </a:r>
          </a:p>
          <a:p>
            <a:pPr lvl="2"/>
            <a:r>
              <a:rPr lang="en-US" sz="2400" b="1" dirty="0"/>
              <a:t>Tribal Leaders Appear Again (2:1-34; 7:1-88; 10:14-28)</a:t>
            </a:r>
          </a:p>
          <a:p>
            <a:pPr lvl="2"/>
            <a:r>
              <a:rPr lang="en-US" sz="2400" b="1" dirty="0"/>
              <a:t>Nahshon of Judah in Jesus’ Lineage (Vs. 7; Ruth 4:20-22)</a:t>
            </a:r>
          </a:p>
          <a:p>
            <a:r>
              <a:rPr lang="en-US" sz="3200" b="1" dirty="0"/>
              <a:t>The Numbering (1:20-46)</a:t>
            </a:r>
          </a:p>
          <a:p>
            <a:pPr lvl="1"/>
            <a:r>
              <a:rPr lang="en-US" b="1" dirty="0"/>
              <a:t>Judah Is the Largest; Manasseh the Smallest (vs. 27, 35)</a:t>
            </a:r>
          </a:p>
          <a:p>
            <a:pPr lvl="1"/>
            <a:r>
              <a:rPr lang="en-US" b="1" dirty="0"/>
              <a:t>Totals – 603,550 (cf. Exodus 38:26)</a:t>
            </a:r>
          </a:p>
          <a:p>
            <a:pPr lvl="1"/>
            <a:r>
              <a:rPr lang="en-US" b="1" dirty="0"/>
              <a:t>Only Joshua &amp; Caleb Make It (Numbers 26:65)</a:t>
            </a:r>
          </a:p>
          <a:p>
            <a:r>
              <a:rPr lang="en-US" sz="3200" b="1" dirty="0"/>
              <a:t>Exemption of Levites (1:47-54; Elaborated in Numbers 3-4)</a:t>
            </a:r>
          </a:p>
          <a:p>
            <a:pPr lvl="1"/>
            <a:r>
              <a:rPr lang="en-US" sz="2800" b="1" dirty="0"/>
              <a:t>Each Has a Different Role (cf. 1 Corinthians 12:12-26)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0D010AE-1501-644F-8817-AC998681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374" y="1500576"/>
            <a:ext cx="4750427" cy="3893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074879-0E4D-E94B-A1BF-0C6B140C42FE}"/>
              </a:ext>
            </a:extLst>
          </p:cNvPr>
          <p:cNvSpPr txBox="1"/>
          <p:nvPr/>
        </p:nvSpPr>
        <p:spPr>
          <a:xfrm>
            <a:off x="8572500" y="2478035"/>
            <a:ext cx="3416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East Side (2:3-9)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Children of Leah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Guarded by Priests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Judah Exalted to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Entrance to Tabernacle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972E2-67DC-504D-8C45-DE220E0C921B}"/>
              </a:ext>
            </a:extLst>
          </p:cNvPr>
          <p:cNvSpPr txBox="1"/>
          <p:nvPr/>
        </p:nvSpPr>
        <p:spPr>
          <a:xfrm>
            <a:off x="3225800" y="5356386"/>
            <a:ext cx="574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South Side (2:10-16)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Reuben/Simeon Leah’s Demoted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Gad From Concubine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Guarded by Kohath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48FE03-0206-9048-8DFE-6C55C8671203}"/>
              </a:ext>
            </a:extLst>
          </p:cNvPr>
          <p:cNvSpPr txBox="1"/>
          <p:nvPr/>
        </p:nvSpPr>
        <p:spPr>
          <a:xfrm>
            <a:off x="101600" y="3013501"/>
            <a:ext cx="3453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West Side (2:18-24)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Sons of Rachel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Joseph’s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Guarded by Gershon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587A5-D5D2-EA4C-9FD4-71EA2A01D196}"/>
              </a:ext>
            </a:extLst>
          </p:cNvPr>
          <p:cNvSpPr txBox="1"/>
          <p:nvPr/>
        </p:nvSpPr>
        <p:spPr>
          <a:xfrm>
            <a:off x="4203700" y="29001"/>
            <a:ext cx="3453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North Side (2:25-31)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Sons of Concubines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Guarded by </a:t>
            </a:r>
            <a:r>
              <a:rPr lang="en-US" sz="2400" b="1" dirty="0" err="1"/>
              <a:t>Merari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18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5B07811-5B30-B240-AF36-D7096351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3" y="338328"/>
            <a:ext cx="11776874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185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Arrangement of Camp (Numbers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6719"/>
            <a:ext cx="11954934" cy="551128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How They Camp (vs. 2)</a:t>
            </a:r>
          </a:p>
          <a:p>
            <a:pPr lvl="1"/>
            <a:r>
              <a:rPr lang="en-US" b="1" dirty="0"/>
              <a:t>By His Own Standard/Banner (According to Jewish Tradition…)</a:t>
            </a:r>
          </a:p>
          <a:p>
            <a:pPr lvl="2"/>
            <a:r>
              <a:rPr lang="en-US" b="1" dirty="0"/>
              <a:t>East – Lion</a:t>
            </a:r>
          </a:p>
          <a:p>
            <a:pPr lvl="2"/>
            <a:r>
              <a:rPr lang="en-US" b="1" dirty="0"/>
              <a:t>South – Man</a:t>
            </a:r>
          </a:p>
          <a:p>
            <a:pPr lvl="2"/>
            <a:r>
              <a:rPr lang="en-US" b="1" dirty="0"/>
              <a:t>West – Calf/Ox</a:t>
            </a:r>
          </a:p>
          <a:p>
            <a:pPr lvl="2"/>
            <a:r>
              <a:rPr lang="en-US" b="1" dirty="0"/>
              <a:t>North – Eagle</a:t>
            </a:r>
          </a:p>
          <a:p>
            <a:pPr lvl="1"/>
            <a:r>
              <a:rPr lang="en-US" b="1" dirty="0"/>
              <a:t>Facing the Tabernacle</a:t>
            </a:r>
          </a:p>
          <a:p>
            <a:pPr lvl="2"/>
            <a:r>
              <a:rPr lang="en-US" b="1" dirty="0"/>
              <a:t>God is the Focal Point of the Camp</a:t>
            </a:r>
          </a:p>
          <a:p>
            <a:pPr lvl="2"/>
            <a:r>
              <a:rPr lang="en-US" b="1" dirty="0"/>
              <a:t>Purpose of Tabernacle Was for God to Dwell With Them (Exodus 25:8)</a:t>
            </a:r>
          </a:p>
          <a:p>
            <a:r>
              <a:rPr lang="en-US" sz="3200" b="1" dirty="0"/>
              <a:t>Levites &amp; Travelling (vs. 17)</a:t>
            </a:r>
          </a:p>
          <a:p>
            <a:pPr lvl="1"/>
            <a:r>
              <a:rPr lang="en-US" sz="2800" b="1" dirty="0"/>
              <a:t>Travels On Either Side of Tabernacle</a:t>
            </a:r>
          </a:p>
          <a:p>
            <a:pPr lvl="1"/>
            <a:r>
              <a:rPr lang="en-US" sz="2800" b="1" dirty="0"/>
              <a:t>Creates “Buffer” For Tabernacle Material</a:t>
            </a:r>
          </a:p>
          <a:p>
            <a:r>
              <a:rPr lang="en-US" sz="3200" b="1" dirty="0"/>
              <a:t>Concluding Remarks (vs. 31-34)</a:t>
            </a:r>
          </a:p>
          <a:p>
            <a:pPr lvl="1"/>
            <a:r>
              <a:rPr lang="en-US" sz="2800" b="1" dirty="0"/>
              <a:t>Repeats Census Numbers/Levites Role</a:t>
            </a:r>
          </a:p>
          <a:p>
            <a:pPr lvl="1"/>
            <a:r>
              <a:rPr lang="en-US" sz="2800" b="1" dirty="0"/>
              <a:t>They Obeyed God – Contrast to Later Chapters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042A-E456-4343-A36A-2947287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" y="16934"/>
            <a:ext cx="7890934" cy="12281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Levites &amp; Priests (Numbers 3-4)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CF3D-CB31-E34D-8E5D-704F89E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3" y="1342496"/>
            <a:ext cx="11954934" cy="5498571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The Priests (3:1-4)</a:t>
            </a:r>
          </a:p>
          <a:p>
            <a:pPr lvl="1"/>
            <a:r>
              <a:rPr lang="en-US" sz="2800" b="1" dirty="0"/>
              <a:t>Nadab &amp; Abihu</a:t>
            </a:r>
          </a:p>
          <a:p>
            <a:pPr lvl="2"/>
            <a:r>
              <a:rPr lang="en-US" sz="2400" b="1" dirty="0"/>
              <a:t>Died For Offering Strange Fire (Leviticus 10)</a:t>
            </a:r>
          </a:p>
          <a:p>
            <a:pPr lvl="2"/>
            <a:r>
              <a:rPr lang="en-US" sz="2400" b="1" dirty="0"/>
              <a:t>Serve as Example for Rest of Levites/Priests</a:t>
            </a:r>
          </a:p>
          <a:p>
            <a:pPr lvl="1"/>
            <a:r>
              <a:rPr lang="en-US" sz="2800" b="1" dirty="0"/>
              <a:t>Eleazar &amp; </a:t>
            </a:r>
            <a:r>
              <a:rPr lang="en-US" sz="2800" b="1" dirty="0" err="1"/>
              <a:t>Ithamar</a:t>
            </a:r>
            <a:endParaRPr lang="en-US" sz="2800" b="1" dirty="0"/>
          </a:p>
          <a:p>
            <a:pPr lvl="2"/>
            <a:r>
              <a:rPr lang="en-US" sz="2400" b="1" dirty="0"/>
              <a:t>All Priests Come Through These Men (Nadab &amp; Abihu Had No Children)</a:t>
            </a:r>
          </a:p>
          <a:p>
            <a:r>
              <a:rPr lang="en-US" sz="3200" b="1" dirty="0"/>
              <a:t>The Roles of the Levites</a:t>
            </a:r>
            <a:endParaRPr lang="en-US" sz="2000" b="1" dirty="0"/>
          </a:p>
          <a:p>
            <a:pPr lvl="1"/>
            <a:r>
              <a:rPr lang="en-US" sz="2800" b="1" dirty="0"/>
              <a:t>Guard/Protect Tabernacle (1:51-53; 3:7-8; 3:38)</a:t>
            </a:r>
          </a:p>
          <a:p>
            <a:pPr lvl="2"/>
            <a:r>
              <a:rPr lang="en-US" sz="2400" b="1" dirty="0"/>
              <a:t>Functioned Like Security Guards for Tabernacle</a:t>
            </a:r>
          </a:p>
          <a:p>
            <a:pPr lvl="2"/>
            <a:r>
              <a:rPr lang="en-US" sz="2400" b="1" dirty="0"/>
              <a:t>”Guard” Commanded of Adam for the Garden (Genesis 2:15; cf. 3:24)</a:t>
            </a:r>
          </a:p>
          <a:p>
            <a:pPr lvl="2"/>
            <a:r>
              <a:rPr lang="en-US" sz="2400" b="1" dirty="0"/>
              <a:t>We Should Approach God with Reverence </a:t>
            </a:r>
          </a:p>
          <a:p>
            <a:pPr lvl="1"/>
            <a:r>
              <a:rPr lang="en-US" sz="2800" b="1" dirty="0"/>
              <a:t>Serve the Priests (4:47)</a:t>
            </a:r>
          </a:p>
          <a:p>
            <a:pPr lvl="2"/>
            <a:r>
              <a:rPr lang="en-US" sz="2400" b="1" dirty="0"/>
              <a:t>Assisted in Cleaning/Carrying Tabernacle</a:t>
            </a:r>
          </a:p>
        </p:txBody>
      </p:sp>
      <p:pic>
        <p:nvPicPr>
          <p:cNvPr id="5" name="Picture 4" descr="A picture containing outdoor, man, grass, player&#10;&#10;Description automatically generated">
            <a:extLst>
              <a:ext uri="{FF2B5EF4-FFF2-40B4-BE49-F238E27FC236}">
                <a16:creationId xmlns:a16="http://schemas.microsoft.com/office/drawing/2014/main" id="{298FBAC7-429C-7247-ADEB-615C526C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118533"/>
            <a:ext cx="4063999" cy="1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842</Words>
  <Application>Microsoft Macintosh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God at the Center Introduction &amp; Numbers 1-4</vt:lpstr>
      <vt:lpstr>Introduction to Numbers</vt:lpstr>
      <vt:lpstr>PowerPoint Presentation</vt:lpstr>
      <vt:lpstr>Introduction to Numbers</vt:lpstr>
      <vt:lpstr>Census of the Soldiers (1:1-54)</vt:lpstr>
      <vt:lpstr>PowerPoint Presentation</vt:lpstr>
      <vt:lpstr>PowerPoint Presentation</vt:lpstr>
      <vt:lpstr>Arrangement of Camp (Numbers 2)</vt:lpstr>
      <vt:lpstr>Levites &amp; Priests (Numbers 3-4)</vt:lpstr>
      <vt:lpstr>Levites &amp; Priests (Numbers 3-4)</vt:lpstr>
      <vt:lpstr>Seeing Jesus in Numbers 1-4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Ch. 1-4</dc:title>
  <dc:creator>Erik Borlaug</dc:creator>
  <cp:lastModifiedBy>Erik Borlaug</cp:lastModifiedBy>
  <cp:revision>105</cp:revision>
  <dcterms:created xsi:type="dcterms:W3CDTF">2020-02-10T21:56:27Z</dcterms:created>
  <dcterms:modified xsi:type="dcterms:W3CDTF">2020-02-25T16:55:57Z</dcterms:modified>
</cp:coreProperties>
</file>