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5" r:id="rId3"/>
    <p:sldId id="274" r:id="rId4"/>
    <p:sldId id="263" r:id="rId5"/>
    <p:sldId id="302" r:id="rId6"/>
    <p:sldId id="303" r:id="rId7"/>
    <p:sldId id="301" r:id="rId8"/>
    <p:sldId id="259" r:id="rId9"/>
    <p:sldId id="305" r:id="rId10"/>
    <p:sldId id="304" r:id="rId11"/>
    <p:sldId id="300" r:id="rId12"/>
    <p:sldId id="292" r:id="rId13"/>
    <p:sldId id="307" r:id="rId14"/>
    <p:sldId id="298" r:id="rId15"/>
    <p:sldId id="306" r:id="rId1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7F44"/>
    <a:srgbClr val="2C50DD"/>
    <a:srgbClr val="305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5"/>
    <p:restoredTop sz="80686"/>
  </p:normalViewPr>
  <p:slideViewPr>
    <p:cSldViewPr snapToGrid="0" snapToObjects="1">
      <p:cViewPr varScale="1">
        <p:scale>
          <a:sx n="82" d="100"/>
          <a:sy n="82" d="100"/>
        </p:scale>
        <p:origin x="696" y="168"/>
      </p:cViewPr>
      <p:guideLst/>
    </p:cSldViewPr>
  </p:slideViewPr>
  <p:notesTextViewPr>
    <p:cViewPr>
      <p:scale>
        <a:sx n="1" d="1"/>
        <a:sy n="1" d="1"/>
      </p:scale>
      <p:origin x="0" y="0"/>
    </p:cViewPr>
  </p:notesTextViewPr>
  <p:notesViewPr>
    <p:cSldViewPr snapToGrid="0" snapToObjects="1">
      <p:cViewPr varScale="1">
        <p:scale>
          <a:sx n="65" d="100"/>
          <a:sy n="65" d="100"/>
        </p:scale>
        <p:origin x="27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C6B30-8C8B-EE44-877B-F2CB6D1A3122}" type="datetimeFigureOut">
              <a:rPr lang="en-US" smtClean="0"/>
              <a:t>3/3/20</a:t>
            </a:fld>
            <a:endParaRPr lang="en-US"/>
          </a:p>
        </p:txBody>
      </p:sp>
      <p:sp>
        <p:nvSpPr>
          <p:cNvPr id="4" name="Slide Image Placeholder 3"/>
          <p:cNvSpPr>
            <a:spLocks noGrp="1" noRot="1" noChangeAspect="1"/>
          </p:cNvSpPr>
          <p:nvPr>
            <p:ph type="sldImg" idx="2"/>
          </p:nvPr>
        </p:nvSpPr>
        <p:spPr>
          <a:xfrm>
            <a:off x="1317453" y="95807"/>
            <a:ext cx="4387608" cy="27426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7929" y="3086101"/>
            <a:ext cx="6380767" cy="579948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034484" y="706473"/>
            <a:ext cx="684213" cy="458787"/>
          </a:xfrm>
          <a:prstGeom prst="rect">
            <a:avLst/>
          </a:prstGeom>
        </p:spPr>
        <p:txBody>
          <a:bodyPr vert="horz" lIns="91440" tIns="45720" rIns="91440" bIns="45720" rtlCol="0" anchor="b"/>
          <a:lstStyle>
            <a:lvl1pPr algn="r">
              <a:defRPr sz="1200"/>
            </a:lvl1pPr>
          </a:lstStyle>
          <a:p>
            <a:fld id="{E95457F3-2C24-B243-B947-C4BAD79E245F}" type="slidenum">
              <a:rPr lang="en-US" smtClean="0"/>
              <a:t>‹#›</a:t>
            </a:fld>
            <a:endParaRPr lang="en-US"/>
          </a:p>
        </p:txBody>
      </p:sp>
    </p:spTree>
    <p:extLst>
      <p:ext uri="{BB962C8B-B14F-4D97-AF65-F5344CB8AC3E}">
        <p14:creationId xmlns:p14="http://schemas.microsoft.com/office/powerpoint/2010/main" val="175042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Recap Jack’s class from Wednesday – Especially enjoyed the group work he gave us.</a:t>
            </a:r>
          </a:p>
        </p:txBody>
      </p:sp>
      <p:sp>
        <p:nvSpPr>
          <p:cNvPr id="4" name="Slide Number Placeholder 3"/>
          <p:cNvSpPr>
            <a:spLocks noGrp="1"/>
          </p:cNvSpPr>
          <p:nvPr>
            <p:ph type="sldNum" sz="quarter" idx="5"/>
          </p:nvPr>
        </p:nvSpPr>
        <p:spPr/>
        <p:txBody>
          <a:bodyPr/>
          <a:lstStyle/>
          <a:p>
            <a:fld id="{E95457F3-2C24-B243-B947-C4BAD79E245F}" type="slidenum">
              <a:rPr lang="en-US" smtClean="0"/>
              <a:t>1</a:t>
            </a:fld>
            <a:endParaRPr lang="en-US"/>
          </a:p>
        </p:txBody>
      </p:sp>
    </p:spTree>
    <p:extLst>
      <p:ext uri="{BB962C8B-B14F-4D97-AF65-F5344CB8AC3E}">
        <p14:creationId xmlns:p14="http://schemas.microsoft.com/office/powerpoint/2010/main" val="414379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How would you summarize the vision for Embry Hills?</a:t>
            </a:r>
          </a:p>
          <a:p>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12</a:t>
            </a:fld>
            <a:endParaRPr lang="en-US"/>
          </a:p>
        </p:txBody>
      </p:sp>
    </p:spTree>
    <p:extLst>
      <p:ext uri="{BB962C8B-B14F-4D97-AF65-F5344CB8AC3E}">
        <p14:creationId xmlns:p14="http://schemas.microsoft.com/office/powerpoint/2010/main" val="128260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14</a:t>
            </a:fld>
            <a:endParaRPr lang="en-US"/>
          </a:p>
        </p:txBody>
      </p:sp>
    </p:spTree>
    <p:extLst>
      <p:ext uri="{BB962C8B-B14F-4D97-AF65-F5344CB8AC3E}">
        <p14:creationId xmlns:p14="http://schemas.microsoft.com/office/powerpoint/2010/main" val="404349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400" dirty="0"/>
              <a:t>We are having two intro classes on purpose...</a:t>
            </a:r>
          </a:p>
          <a:p>
            <a:endParaRPr lang="en-US" sz="2400" dirty="0"/>
          </a:p>
          <a:p>
            <a:r>
              <a:rPr lang="en-US" sz="2400" dirty="0"/>
              <a:t> Today we want to set the historical and geographical context.</a:t>
            </a:r>
          </a:p>
          <a:p>
            <a:endParaRPr lang="en-US" sz="2400" dirty="0"/>
          </a:p>
          <a:p>
            <a:r>
              <a:rPr lang="en-US" sz="2400" dirty="0"/>
              <a:t>Then, Wed we want to emphasize the Good Works this book inspires us to participate in.</a:t>
            </a:r>
          </a:p>
        </p:txBody>
      </p:sp>
      <p:sp>
        <p:nvSpPr>
          <p:cNvPr id="4" name="Slide Number Placeholder 3"/>
          <p:cNvSpPr>
            <a:spLocks noGrp="1"/>
          </p:cNvSpPr>
          <p:nvPr>
            <p:ph type="sldNum" sz="quarter" idx="5"/>
          </p:nvPr>
        </p:nvSpPr>
        <p:spPr/>
        <p:txBody>
          <a:bodyPr/>
          <a:lstStyle/>
          <a:p>
            <a:fld id="{E95457F3-2C24-B243-B947-C4BAD79E245F}" type="slidenum">
              <a:rPr lang="en-US" smtClean="0"/>
              <a:t>2</a:t>
            </a:fld>
            <a:endParaRPr lang="en-US"/>
          </a:p>
        </p:txBody>
      </p:sp>
    </p:spTree>
    <p:extLst>
      <p:ext uri="{BB962C8B-B14F-4D97-AF65-F5344CB8AC3E}">
        <p14:creationId xmlns:p14="http://schemas.microsoft.com/office/powerpoint/2010/main" val="203121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400" dirty="0"/>
              <a:t>These are the things we will be emphasizing in each section.</a:t>
            </a:r>
          </a:p>
          <a:p>
            <a:endParaRPr lang="en-US" sz="2400" dirty="0"/>
          </a:p>
          <a:p>
            <a:r>
              <a:rPr lang="en-US" sz="2400" dirty="0"/>
              <a:t>You can see that the first half is focused on the projects and the city.  The second half is focused on the people who fill the city.</a:t>
            </a:r>
          </a:p>
        </p:txBody>
      </p:sp>
      <p:sp>
        <p:nvSpPr>
          <p:cNvPr id="4" name="Slide Number Placeholder 3"/>
          <p:cNvSpPr>
            <a:spLocks noGrp="1"/>
          </p:cNvSpPr>
          <p:nvPr>
            <p:ph type="sldNum" sz="quarter" idx="5"/>
          </p:nvPr>
        </p:nvSpPr>
        <p:spPr/>
        <p:txBody>
          <a:bodyPr/>
          <a:lstStyle/>
          <a:p>
            <a:fld id="{E95457F3-2C24-B243-B947-C4BAD79E245F}" type="slidenum">
              <a:rPr lang="en-US" smtClean="0"/>
              <a:t>3</a:t>
            </a:fld>
            <a:endParaRPr lang="en-US"/>
          </a:p>
        </p:txBody>
      </p:sp>
    </p:spTree>
    <p:extLst>
      <p:ext uri="{BB962C8B-B14F-4D97-AF65-F5344CB8AC3E}">
        <p14:creationId xmlns:p14="http://schemas.microsoft.com/office/powerpoint/2010/main" val="382882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4</a:t>
            </a:fld>
            <a:endParaRPr lang="en-US"/>
          </a:p>
        </p:txBody>
      </p:sp>
    </p:spTree>
    <p:extLst>
      <p:ext uri="{BB962C8B-B14F-4D97-AF65-F5344CB8AC3E}">
        <p14:creationId xmlns:p14="http://schemas.microsoft.com/office/powerpoint/2010/main" val="336919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Wine before him.  Unlike Esther – Nehemiah doesn’t have to come in and create an interruption.  Nehemiah has worked to maintain his composure for months, but today the gravity of the problem is in his expression.  He isn’t faking it. He is working to hold it all in, but it’s too much to hide.</a:t>
            </a:r>
          </a:p>
        </p:txBody>
      </p:sp>
      <p:sp>
        <p:nvSpPr>
          <p:cNvPr id="4" name="Slide Number Placeholder 3"/>
          <p:cNvSpPr>
            <a:spLocks noGrp="1"/>
          </p:cNvSpPr>
          <p:nvPr>
            <p:ph type="sldNum" sz="quarter" idx="5"/>
          </p:nvPr>
        </p:nvSpPr>
        <p:spPr/>
        <p:txBody>
          <a:bodyPr/>
          <a:lstStyle/>
          <a:p>
            <a:fld id="{E95457F3-2C24-B243-B947-C4BAD79E245F}" type="slidenum">
              <a:rPr lang="en-US" smtClean="0"/>
              <a:t>6</a:t>
            </a:fld>
            <a:endParaRPr lang="en-US"/>
          </a:p>
        </p:txBody>
      </p:sp>
    </p:spTree>
    <p:extLst>
      <p:ext uri="{BB962C8B-B14F-4D97-AF65-F5344CB8AC3E}">
        <p14:creationId xmlns:p14="http://schemas.microsoft.com/office/powerpoint/2010/main" val="124149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belief… It is likely for God’s will to be done.  A prayer for help in knowing what to say This prayer seems to be more for favor and boldness in what he KNOWS he’s going to ask for, less searching for what to ask for.</a:t>
            </a:r>
          </a:p>
          <a:p>
            <a:endParaRPr lang="en-US" dirty="0"/>
          </a:p>
          <a:p>
            <a:endParaRPr lang="en-US" dirty="0"/>
          </a:p>
          <a:p>
            <a:r>
              <a:rPr lang="en-US" dirty="0"/>
              <a:t>THERE IS SO MUCH to love about Nehemiah’s prayer life…but I think this time studying the chapter – this is what stands out.</a:t>
            </a:r>
          </a:p>
        </p:txBody>
      </p:sp>
      <p:sp>
        <p:nvSpPr>
          <p:cNvPr id="4" name="Slide Number Placeholder 3"/>
          <p:cNvSpPr>
            <a:spLocks noGrp="1"/>
          </p:cNvSpPr>
          <p:nvPr>
            <p:ph type="sldNum" sz="quarter" idx="5"/>
          </p:nvPr>
        </p:nvSpPr>
        <p:spPr/>
        <p:txBody>
          <a:bodyPr/>
          <a:lstStyle/>
          <a:p>
            <a:fld id="{E95457F3-2C24-B243-B947-C4BAD79E245F}" type="slidenum">
              <a:rPr lang="en-US" smtClean="0"/>
              <a:t>7</a:t>
            </a:fld>
            <a:endParaRPr lang="en-US"/>
          </a:p>
        </p:txBody>
      </p:sp>
    </p:spTree>
    <p:extLst>
      <p:ext uri="{BB962C8B-B14F-4D97-AF65-F5344CB8AC3E}">
        <p14:creationId xmlns:p14="http://schemas.microsoft.com/office/powerpoint/2010/main" val="53269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Why take a few men with him.</a:t>
            </a:r>
          </a:p>
          <a:p>
            <a:endParaRPr lang="en-US" dirty="0"/>
          </a:p>
          <a:p>
            <a:r>
              <a:rPr lang="en-US" dirty="0"/>
              <a:t>Why do this at night?</a:t>
            </a:r>
          </a:p>
        </p:txBody>
      </p:sp>
      <p:sp>
        <p:nvSpPr>
          <p:cNvPr id="4" name="Slide Number Placeholder 3"/>
          <p:cNvSpPr>
            <a:spLocks noGrp="1"/>
          </p:cNvSpPr>
          <p:nvPr>
            <p:ph type="sldNum" sz="quarter" idx="5"/>
          </p:nvPr>
        </p:nvSpPr>
        <p:spPr/>
        <p:txBody>
          <a:bodyPr/>
          <a:lstStyle/>
          <a:p>
            <a:fld id="{E95457F3-2C24-B243-B947-C4BAD79E245F}" type="slidenum">
              <a:rPr lang="en-US" smtClean="0"/>
              <a:t>8</a:t>
            </a:fld>
            <a:endParaRPr lang="en-US"/>
          </a:p>
        </p:txBody>
      </p:sp>
    </p:spTree>
    <p:extLst>
      <p:ext uri="{BB962C8B-B14F-4D97-AF65-F5344CB8AC3E}">
        <p14:creationId xmlns:p14="http://schemas.microsoft.com/office/powerpoint/2010/main" val="134203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Why take a few men with him.</a:t>
            </a:r>
          </a:p>
          <a:p>
            <a:endParaRPr lang="en-US" dirty="0"/>
          </a:p>
          <a:p>
            <a:r>
              <a:rPr lang="en-US" dirty="0"/>
              <a:t>Why do this at night?</a:t>
            </a:r>
          </a:p>
          <a:p>
            <a:endParaRPr lang="en-US" dirty="0"/>
          </a:p>
          <a:p>
            <a:r>
              <a:rPr lang="en-US" dirty="0"/>
              <a:t>…Because…. Great Leaders know that it takes hard work behind the scenes for the “big day” or “big announcement” to go well.</a:t>
            </a:r>
          </a:p>
        </p:txBody>
      </p:sp>
      <p:sp>
        <p:nvSpPr>
          <p:cNvPr id="4" name="Slide Number Placeholder 3"/>
          <p:cNvSpPr>
            <a:spLocks noGrp="1"/>
          </p:cNvSpPr>
          <p:nvPr>
            <p:ph type="sldNum" sz="quarter" idx="5"/>
          </p:nvPr>
        </p:nvSpPr>
        <p:spPr/>
        <p:txBody>
          <a:bodyPr/>
          <a:lstStyle/>
          <a:p>
            <a:fld id="{E95457F3-2C24-B243-B947-C4BAD79E245F}" type="slidenum">
              <a:rPr lang="en-US" smtClean="0"/>
              <a:t>9</a:t>
            </a:fld>
            <a:endParaRPr lang="en-US"/>
          </a:p>
        </p:txBody>
      </p:sp>
    </p:spTree>
    <p:extLst>
      <p:ext uri="{BB962C8B-B14F-4D97-AF65-F5344CB8AC3E}">
        <p14:creationId xmlns:p14="http://schemas.microsoft.com/office/powerpoint/2010/main" val="105494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Nehemiah has mastered the “elevator pitch.”</a:t>
            </a:r>
          </a:p>
          <a:p>
            <a:endParaRPr lang="en-US" dirty="0"/>
          </a:p>
          <a:p>
            <a:r>
              <a:rPr lang="en-US" dirty="0"/>
              <a:t>The problem. Your solution. Your secret sauce. (What sets your approach apart from others who have or will try.) Answers the question: Why should I follow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With my zeal workbook.  For years I told people: </a:t>
            </a:r>
            <a:r>
              <a:rPr lang="en-US" sz="1200" kern="1200" dirty="0">
                <a:solidFill>
                  <a:schemeClr val="tx1"/>
                </a:solidFill>
                <a:effectLst/>
                <a:latin typeface="+mn-lt"/>
                <a:ea typeface="+mn-ea"/>
                <a:cs typeface="+mn-cs"/>
              </a:rPr>
              <a:t>Lifelong Zeal is a workbook to help Christians ignite a lasting passion for God based on 7 steps from the life of Peter.</a:t>
            </a:r>
          </a:p>
          <a:p>
            <a:endParaRPr lang="en-US" dirty="0"/>
          </a:p>
          <a:p>
            <a:r>
              <a:rPr lang="en-US" dirty="0"/>
              <a:t>It was a one sentence summary – that for better or worse – summarized 3 years of work!</a:t>
            </a:r>
          </a:p>
          <a:p>
            <a:endParaRPr lang="en-US" dirty="0"/>
          </a:p>
          <a:p>
            <a:endParaRPr lang="en-US" dirty="0"/>
          </a:p>
          <a:p>
            <a:endParaRPr lang="en-US" dirty="0"/>
          </a:p>
          <a:p>
            <a:r>
              <a:rPr lang="en-US" dirty="0"/>
              <a:t>Reason to ACT:  he doesn’t emphasize each person’s physical security.  He goes bigger than this and really gets to the WHY.</a:t>
            </a:r>
          </a:p>
        </p:txBody>
      </p:sp>
      <p:sp>
        <p:nvSpPr>
          <p:cNvPr id="4" name="Slide Number Placeholder 3"/>
          <p:cNvSpPr>
            <a:spLocks noGrp="1"/>
          </p:cNvSpPr>
          <p:nvPr>
            <p:ph type="sldNum" sz="quarter" idx="5"/>
          </p:nvPr>
        </p:nvSpPr>
        <p:spPr/>
        <p:txBody>
          <a:bodyPr/>
          <a:lstStyle/>
          <a:p>
            <a:fld id="{E95457F3-2C24-B243-B947-C4BAD79E245F}" type="slidenum">
              <a:rPr lang="en-US" smtClean="0"/>
              <a:t>10</a:t>
            </a:fld>
            <a:endParaRPr lang="en-US"/>
          </a:p>
        </p:txBody>
      </p:sp>
    </p:spTree>
    <p:extLst>
      <p:ext uri="{BB962C8B-B14F-4D97-AF65-F5344CB8AC3E}">
        <p14:creationId xmlns:p14="http://schemas.microsoft.com/office/powerpoint/2010/main" val="390120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23829025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371009202"/>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40557501"/>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2244"/>
            <a:ext cx="7886700" cy="1104636"/>
          </a:xfrm>
        </p:spPr>
        <p:txBody>
          <a:bodyPr>
            <a:normAutofit/>
          </a:bodyPr>
          <a:lstStyle>
            <a:lvl1pPr algn="ctr">
              <a:defRPr sz="40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602999"/>
            <a:ext cx="7886700"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B59F89-2FC7-5440-AC38-C714AA41208C}"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142926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B59F89-2FC7-5440-AC38-C714AA41208C}"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743248602"/>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59F89-2FC7-5440-AC38-C714AA41208C}"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95404054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59F89-2FC7-5440-AC38-C714AA41208C}" type="datetimeFigureOut">
              <a:rPr lang="en-US" smtClean="0"/>
              <a:t>3/3/20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426075133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59F89-2FC7-5440-AC38-C714AA41208C}" type="datetimeFigureOut">
              <a:rPr lang="en-US" smtClean="0"/>
              <a:t>3/3/20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22983479"/>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59F89-2FC7-5440-AC38-C714AA41208C}" type="datetimeFigureOut">
              <a:rPr lang="en-US" smtClean="0"/>
              <a:t>3/3/20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328698521"/>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288305395"/>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166273682"/>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8B59F89-2FC7-5440-AC38-C714AA41208C}" type="datetimeFigureOut">
              <a:rPr lang="en-US" smtClean="0"/>
              <a:t>3/3/20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988E674-E9BE-0645-B968-1CD8D8B9052D}" type="slidenum">
              <a:rPr lang="en-US" smtClean="0"/>
              <a:t>‹#›</a:t>
            </a:fld>
            <a:endParaRPr lang="en-US"/>
          </a:p>
        </p:txBody>
      </p:sp>
    </p:spTree>
    <p:extLst>
      <p:ext uri="{BB962C8B-B14F-4D97-AF65-F5344CB8AC3E}">
        <p14:creationId xmlns:p14="http://schemas.microsoft.com/office/powerpoint/2010/main" val="412055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EAB9D6-317E-F048-9A56-77C2434E5C6C}"/>
              </a:ext>
            </a:extLst>
          </p:cNvPr>
          <p:cNvPicPr>
            <a:picLocks noChangeAspect="1"/>
          </p:cNvPicPr>
          <p:nvPr/>
        </p:nvPicPr>
        <p:blipFill>
          <a:blip r:embed="rId3"/>
          <a:stretch>
            <a:fillRect/>
          </a:stretch>
        </p:blipFill>
        <p:spPr>
          <a:xfrm>
            <a:off x="-9536" y="-13064"/>
            <a:ext cx="9157829" cy="5728064"/>
          </a:xfrm>
          <a:prstGeom prst="rect">
            <a:avLst/>
          </a:prstGeom>
        </p:spPr>
      </p:pic>
      <p:sp>
        <p:nvSpPr>
          <p:cNvPr id="2" name="Title 1">
            <a:extLst>
              <a:ext uri="{FF2B5EF4-FFF2-40B4-BE49-F238E27FC236}">
                <a16:creationId xmlns:a16="http://schemas.microsoft.com/office/drawing/2014/main" id="{0A14CBC8-D21B-634A-BC4A-DF9A7D6D466B}"/>
              </a:ext>
            </a:extLst>
          </p:cNvPr>
          <p:cNvSpPr>
            <a:spLocks noGrp="1"/>
          </p:cNvSpPr>
          <p:nvPr>
            <p:ph type="ctrTitle"/>
          </p:nvPr>
        </p:nvSpPr>
        <p:spPr>
          <a:xfrm>
            <a:off x="310243" y="3107008"/>
            <a:ext cx="8539843" cy="1989667"/>
          </a:xfrm>
        </p:spPr>
        <p:txBody>
          <a:bodyPr>
            <a:normAutofit/>
          </a:bodyPr>
          <a:lstStyle/>
          <a:p>
            <a:r>
              <a:rPr lang="en-US" sz="3200" b="1" i="1" dirty="0">
                <a:solidFill>
                  <a:srgbClr val="B47F44"/>
                </a:solidFill>
              </a:rPr>
              <a:t>Lesson #2: Casting A Vision</a:t>
            </a:r>
          </a:p>
        </p:txBody>
      </p:sp>
    </p:spTree>
    <p:extLst>
      <p:ext uri="{BB962C8B-B14F-4D97-AF65-F5344CB8AC3E}">
        <p14:creationId xmlns:p14="http://schemas.microsoft.com/office/powerpoint/2010/main" val="298082922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B8B8-D72B-7944-A0B7-FD6559D90A26}"/>
              </a:ext>
            </a:extLst>
          </p:cNvPr>
          <p:cNvSpPr>
            <a:spLocks noGrp="1"/>
          </p:cNvSpPr>
          <p:nvPr>
            <p:ph type="title"/>
          </p:nvPr>
        </p:nvSpPr>
        <p:spPr/>
        <p:txBody>
          <a:bodyPr/>
          <a:lstStyle/>
          <a:p>
            <a:r>
              <a:rPr lang="en-US" dirty="0"/>
              <a:t>Casting A Vision</a:t>
            </a:r>
          </a:p>
        </p:txBody>
      </p:sp>
      <p:sp>
        <p:nvSpPr>
          <p:cNvPr id="3" name="Content Placeholder 2">
            <a:extLst>
              <a:ext uri="{FF2B5EF4-FFF2-40B4-BE49-F238E27FC236}">
                <a16:creationId xmlns:a16="http://schemas.microsoft.com/office/drawing/2014/main" id="{DDAF66E2-1F2C-9A44-9E09-1B9EF26A6624}"/>
              </a:ext>
            </a:extLst>
          </p:cNvPr>
          <p:cNvSpPr>
            <a:spLocks noGrp="1"/>
          </p:cNvSpPr>
          <p:nvPr>
            <p:ph idx="1"/>
          </p:nvPr>
        </p:nvSpPr>
        <p:spPr>
          <a:xfrm>
            <a:off x="628650" y="1602999"/>
            <a:ext cx="8096896" cy="3626115"/>
          </a:xfrm>
        </p:spPr>
        <p:txBody>
          <a:bodyPr/>
          <a:lstStyle/>
          <a:p>
            <a:r>
              <a:rPr lang="en-US" b="1" dirty="0"/>
              <a:t>The Problem: </a:t>
            </a:r>
            <a:r>
              <a:rPr lang="en-US" dirty="0"/>
              <a:t>“You see the bad situation we are in…”</a:t>
            </a:r>
          </a:p>
          <a:p>
            <a:r>
              <a:rPr lang="en-US" b="1" dirty="0"/>
              <a:t>The Solution: </a:t>
            </a:r>
            <a:r>
              <a:rPr lang="en-US" dirty="0"/>
              <a:t>“Let us rebuild the walls…”</a:t>
            </a:r>
          </a:p>
          <a:p>
            <a:r>
              <a:rPr lang="en-US" b="1" dirty="0"/>
              <a:t>The Reason To Act: </a:t>
            </a:r>
            <a:r>
              <a:rPr lang="en-US" dirty="0"/>
              <a:t>“…no longer be a reproach.”</a:t>
            </a:r>
          </a:p>
          <a:p>
            <a:r>
              <a:rPr lang="en-US" b="1" dirty="0"/>
              <a:t>The Reason To Act </a:t>
            </a:r>
            <a:r>
              <a:rPr lang="en-US" b="1" u="sng" dirty="0"/>
              <a:t>Right Now: </a:t>
            </a:r>
            <a:r>
              <a:rPr lang="en-US" dirty="0"/>
              <a:t>“the hand of my God had been favorable to me and also about the king’s words…”</a:t>
            </a:r>
          </a:p>
        </p:txBody>
      </p:sp>
    </p:spTree>
    <p:extLst>
      <p:ext uri="{BB962C8B-B14F-4D97-AF65-F5344CB8AC3E}">
        <p14:creationId xmlns:p14="http://schemas.microsoft.com/office/powerpoint/2010/main" val="2423901850"/>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B8B8-D72B-7944-A0B7-FD6559D90A26}"/>
              </a:ext>
            </a:extLst>
          </p:cNvPr>
          <p:cNvSpPr>
            <a:spLocks noGrp="1"/>
          </p:cNvSpPr>
          <p:nvPr>
            <p:ph type="title"/>
          </p:nvPr>
        </p:nvSpPr>
        <p:spPr/>
        <p:txBody>
          <a:bodyPr/>
          <a:lstStyle/>
          <a:p>
            <a:r>
              <a:rPr lang="en-US" dirty="0"/>
              <a:t>Casting A Vision</a:t>
            </a:r>
          </a:p>
        </p:txBody>
      </p:sp>
      <p:sp>
        <p:nvSpPr>
          <p:cNvPr id="3" name="Content Placeholder 2">
            <a:extLst>
              <a:ext uri="{FF2B5EF4-FFF2-40B4-BE49-F238E27FC236}">
                <a16:creationId xmlns:a16="http://schemas.microsoft.com/office/drawing/2014/main" id="{DDAF66E2-1F2C-9A44-9E09-1B9EF26A6624}"/>
              </a:ext>
            </a:extLst>
          </p:cNvPr>
          <p:cNvSpPr>
            <a:spLocks noGrp="1"/>
          </p:cNvSpPr>
          <p:nvPr>
            <p:ph idx="1"/>
          </p:nvPr>
        </p:nvSpPr>
        <p:spPr>
          <a:xfrm>
            <a:off x="628649" y="1479014"/>
            <a:ext cx="8065899" cy="3626115"/>
          </a:xfrm>
        </p:spPr>
        <p:txBody>
          <a:bodyPr/>
          <a:lstStyle/>
          <a:p>
            <a:r>
              <a:rPr lang="en-US" dirty="0"/>
              <a:t>Great Leaders Recognize What Could Be &amp; What Should Be.</a:t>
            </a:r>
          </a:p>
          <a:p>
            <a:r>
              <a:rPr lang="en-US" dirty="0"/>
              <a:t>Great Leaders See The Vision Earlier &amp; More Fully Than Followers.</a:t>
            </a:r>
          </a:p>
          <a:p>
            <a:r>
              <a:rPr lang="en-US" dirty="0"/>
              <a:t>Great Leaders Communicate The Vision Clearer &amp; More Often Than Followers.</a:t>
            </a:r>
          </a:p>
          <a:p>
            <a:r>
              <a:rPr lang="en-US" dirty="0"/>
              <a:t>Great Leaders Formulate A Plan To Align The Resources &amp; The People Available.</a:t>
            </a:r>
          </a:p>
        </p:txBody>
      </p:sp>
    </p:spTree>
    <p:extLst>
      <p:ext uri="{BB962C8B-B14F-4D97-AF65-F5344CB8AC3E}">
        <p14:creationId xmlns:p14="http://schemas.microsoft.com/office/powerpoint/2010/main" val="1433768447"/>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DA80E-A1BE-3249-A338-8D9433BD53A7}"/>
              </a:ext>
            </a:extLst>
          </p:cNvPr>
          <p:cNvPicPr>
            <a:picLocks noChangeAspect="1"/>
          </p:cNvPicPr>
          <p:nvPr/>
        </p:nvPicPr>
        <p:blipFill>
          <a:blip r:embed="rId3"/>
          <a:stretch>
            <a:fillRect/>
          </a:stretch>
        </p:blipFill>
        <p:spPr>
          <a:xfrm>
            <a:off x="0" y="-1"/>
            <a:ext cx="9144000" cy="5719413"/>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122683"/>
            <a:ext cx="7886700" cy="1104636"/>
          </a:xfrm>
        </p:spPr>
        <p:txBody>
          <a:bodyPr>
            <a:normAutofit/>
          </a:bodyPr>
          <a:lstStyle/>
          <a:p>
            <a:pPr algn="ctr"/>
            <a:r>
              <a:rPr lang="en-US" sz="3600" dirty="0">
                <a:solidFill>
                  <a:schemeClr val="bg1"/>
                </a:solidFill>
                <a:latin typeface="+mn-lt"/>
              </a:rPr>
              <a:t>Reflect: What Is My Vision?</a:t>
            </a:r>
            <a:endParaRPr lang="en-US" sz="4000" dirty="0">
              <a:solidFill>
                <a:schemeClr val="bg1"/>
              </a:solidFill>
            </a:endParaRPr>
          </a:p>
        </p:txBody>
      </p:sp>
      <p:sp>
        <p:nvSpPr>
          <p:cNvPr id="4" name="Content Placeholder 3">
            <a:extLst>
              <a:ext uri="{FF2B5EF4-FFF2-40B4-BE49-F238E27FC236}">
                <a16:creationId xmlns:a16="http://schemas.microsoft.com/office/drawing/2014/main" id="{4181250A-6892-AC44-8548-62227AE4751E}"/>
              </a:ext>
            </a:extLst>
          </p:cNvPr>
          <p:cNvSpPr>
            <a:spLocks noGrp="1"/>
          </p:cNvSpPr>
          <p:nvPr>
            <p:ph idx="1"/>
          </p:nvPr>
        </p:nvSpPr>
        <p:spPr>
          <a:xfrm>
            <a:off x="628650" y="2147457"/>
            <a:ext cx="7886700" cy="3164787"/>
          </a:xfrm>
        </p:spPr>
        <p:txBody>
          <a:bodyPr>
            <a:normAutofit lnSpcReduction="10000"/>
          </a:bodyPr>
          <a:lstStyle/>
          <a:p>
            <a:r>
              <a:rPr lang="en-US" dirty="0">
                <a:solidFill>
                  <a:schemeClr val="bg1"/>
                </a:solidFill>
              </a:rPr>
              <a:t>How would your spouse or children summarize the vision for your family?</a:t>
            </a:r>
            <a:br>
              <a:rPr lang="en-US" dirty="0">
                <a:solidFill>
                  <a:schemeClr val="bg1"/>
                </a:solidFill>
              </a:rPr>
            </a:br>
            <a:endParaRPr lang="en-US" dirty="0">
              <a:solidFill>
                <a:schemeClr val="bg1"/>
              </a:solidFill>
            </a:endParaRPr>
          </a:p>
          <a:p>
            <a:r>
              <a:rPr lang="en-US" dirty="0">
                <a:solidFill>
                  <a:schemeClr val="bg1"/>
                </a:solidFill>
              </a:rPr>
              <a:t>What good work “could you” and “should you” pursue to make a difference for God’s glory?</a:t>
            </a:r>
            <a:br>
              <a:rPr lang="en-US" dirty="0">
                <a:solidFill>
                  <a:schemeClr val="bg1"/>
                </a:solidFill>
              </a:rPr>
            </a:br>
            <a:endParaRPr lang="en-US" dirty="0">
              <a:solidFill>
                <a:schemeClr val="bg1"/>
              </a:solidFill>
            </a:endParaRPr>
          </a:p>
          <a:p>
            <a:r>
              <a:rPr lang="en-US" dirty="0">
                <a:solidFill>
                  <a:schemeClr val="bg1"/>
                </a:solidFill>
              </a:rPr>
              <a:t>What Would Nehemiah Say To Us If He Were Here Today?</a:t>
            </a:r>
          </a:p>
        </p:txBody>
      </p:sp>
    </p:spTree>
    <p:extLst>
      <p:ext uri="{BB962C8B-B14F-4D97-AF65-F5344CB8AC3E}">
        <p14:creationId xmlns:p14="http://schemas.microsoft.com/office/powerpoint/2010/main" val="2420715229"/>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B8B8-D72B-7944-A0B7-FD6559D90A26}"/>
              </a:ext>
            </a:extLst>
          </p:cNvPr>
          <p:cNvSpPr>
            <a:spLocks noGrp="1"/>
          </p:cNvSpPr>
          <p:nvPr>
            <p:ph type="title"/>
          </p:nvPr>
        </p:nvSpPr>
        <p:spPr/>
        <p:txBody>
          <a:bodyPr/>
          <a:lstStyle/>
          <a:p>
            <a:r>
              <a:rPr lang="en-US" dirty="0"/>
              <a:t>Defending His Vision</a:t>
            </a:r>
          </a:p>
        </p:txBody>
      </p:sp>
      <p:sp>
        <p:nvSpPr>
          <p:cNvPr id="3" name="Content Placeholder 2">
            <a:extLst>
              <a:ext uri="{FF2B5EF4-FFF2-40B4-BE49-F238E27FC236}">
                <a16:creationId xmlns:a16="http://schemas.microsoft.com/office/drawing/2014/main" id="{DDAF66E2-1F2C-9A44-9E09-1B9EF26A6624}"/>
              </a:ext>
            </a:extLst>
          </p:cNvPr>
          <p:cNvSpPr>
            <a:spLocks noGrp="1"/>
          </p:cNvSpPr>
          <p:nvPr>
            <p:ph idx="1"/>
          </p:nvPr>
        </p:nvSpPr>
        <p:spPr>
          <a:xfrm>
            <a:off x="628649" y="1479014"/>
            <a:ext cx="8065899" cy="3626115"/>
          </a:xfrm>
        </p:spPr>
        <p:txBody>
          <a:bodyPr>
            <a:normAutofit/>
          </a:bodyPr>
          <a:lstStyle/>
          <a:p>
            <a:r>
              <a:rPr lang="en-US" dirty="0"/>
              <a:t>“</a:t>
            </a:r>
            <a:r>
              <a:rPr lang="en-US" b="1" baseline="30000" dirty="0"/>
              <a:t> </a:t>
            </a:r>
            <a:r>
              <a:rPr lang="en-US" dirty="0"/>
              <a:t>So I answered them and said to them, “The </a:t>
            </a:r>
            <a:r>
              <a:rPr lang="en-US" u="sng" dirty="0"/>
              <a:t>God of heaven</a:t>
            </a:r>
            <a:r>
              <a:rPr lang="en-US" dirty="0"/>
              <a:t> will give us success; therefore </a:t>
            </a:r>
            <a:r>
              <a:rPr lang="en-US" u="sng" dirty="0"/>
              <a:t>we His servants will arise and build</a:t>
            </a:r>
            <a:r>
              <a:rPr lang="en-US" dirty="0"/>
              <a:t>, but you have </a:t>
            </a:r>
            <a:r>
              <a:rPr lang="en-US" u="sng" dirty="0"/>
              <a:t>no portion, right or memorial</a:t>
            </a:r>
            <a:r>
              <a:rPr lang="en-US" dirty="0"/>
              <a:t> in Jerusalem.”</a:t>
            </a:r>
          </a:p>
          <a:p>
            <a:r>
              <a:rPr lang="en-US" dirty="0"/>
              <a:t>Three Ideas In Nehemiah’s Defense</a:t>
            </a:r>
          </a:p>
          <a:p>
            <a:pPr lvl="1"/>
            <a:r>
              <a:rPr lang="en-US" dirty="0"/>
              <a:t>God’s Part: We Have Faith In God’s Support.</a:t>
            </a:r>
          </a:p>
          <a:p>
            <a:pPr lvl="1"/>
            <a:r>
              <a:rPr lang="en-US" dirty="0"/>
              <a:t>Our Part: We Will Serve With Zeal &amp; Diligence.</a:t>
            </a:r>
          </a:p>
          <a:p>
            <a:pPr lvl="1"/>
            <a:r>
              <a:rPr lang="en-US" dirty="0"/>
              <a:t>Your Part: We Are Not Deterred By Your Resistance.</a:t>
            </a:r>
          </a:p>
        </p:txBody>
      </p:sp>
    </p:spTree>
    <p:extLst>
      <p:ext uri="{BB962C8B-B14F-4D97-AF65-F5344CB8AC3E}">
        <p14:creationId xmlns:p14="http://schemas.microsoft.com/office/powerpoint/2010/main" val="3291768729"/>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EAB9D6-317E-F048-9A56-77C2434E5C6C}"/>
              </a:ext>
            </a:extLst>
          </p:cNvPr>
          <p:cNvPicPr>
            <a:picLocks noChangeAspect="1"/>
          </p:cNvPicPr>
          <p:nvPr/>
        </p:nvPicPr>
        <p:blipFill>
          <a:blip r:embed="rId3"/>
          <a:stretch>
            <a:fillRect/>
          </a:stretch>
        </p:blipFill>
        <p:spPr>
          <a:xfrm>
            <a:off x="-9536" y="-13064"/>
            <a:ext cx="9157829" cy="5728064"/>
          </a:xfrm>
          <a:prstGeom prst="rect">
            <a:avLst/>
          </a:prstGeom>
        </p:spPr>
      </p:pic>
      <p:sp>
        <p:nvSpPr>
          <p:cNvPr id="4" name="Title 3">
            <a:extLst>
              <a:ext uri="{FF2B5EF4-FFF2-40B4-BE49-F238E27FC236}">
                <a16:creationId xmlns:a16="http://schemas.microsoft.com/office/drawing/2014/main" id="{D0E0ED08-BB05-CD46-8655-DE2B292D2C78}"/>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201795565"/>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B8B8-D72B-7944-A0B7-FD6559D90A26}"/>
              </a:ext>
            </a:extLst>
          </p:cNvPr>
          <p:cNvSpPr>
            <a:spLocks noGrp="1"/>
          </p:cNvSpPr>
          <p:nvPr>
            <p:ph type="title"/>
          </p:nvPr>
        </p:nvSpPr>
        <p:spPr/>
        <p:txBody>
          <a:bodyPr/>
          <a:lstStyle/>
          <a:p>
            <a:r>
              <a:rPr lang="en-US" dirty="0"/>
              <a:t>Casting A Vision</a:t>
            </a:r>
          </a:p>
        </p:txBody>
      </p:sp>
      <p:sp>
        <p:nvSpPr>
          <p:cNvPr id="3" name="Content Placeholder 2">
            <a:extLst>
              <a:ext uri="{FF2B5EF4-FFF2-40B4-BE49-F238E27FC236}">
                <a16:creationId xmlns:a16="http://schemas.microsoft.com/office/drawing/2014/main" id="{DDAF66E2-1F2C-9A44-9E09-1B9EF26A6624}"/>
              </a:ext>
            </a:extLst>
          </p:cNvPr>
          <p:cNvSpPr>
            <a:spLocks noGrp="1"/>
          </p:cNvSpPr>
          <p:nvPr>
            <p:ph idx="1"/>
          </p:nvPr>
        </p:nvSpPr>
        <p:spPr/>
        <p:txBody>
          <a:bodyPr/>
          <a:lstStyle/>
          <a:p>
            <a:r>
              <a:rPr lang="en-US" dirty="0"/>
              <a:t>Saints Who Stir Me Up To “Love &amp; Good Works”</a:t>
            </a:r>
          </a:p>
          <a:p>
            <a:r>
              <a:rPr lang="en-US" dirty="0"/>
              <a:t>David Banning’s work in publishing…</a:t>
            </a:r>
          </a:p>
          <a:p>
            <a:r>
              <a:rPr lang="en-US" dirty="0"/>
              <a:t>Ken McDaniel’s work in Fiji…</a:t>
            </a:r>
          </a:p>
          <a:p>
            <a:r>
              <a:rPr lang="en-US" dirty="0"/>
              <a:t>Ben Hall’s work in Brooklyn…</a:t>
            </a:r>
          </a:p>
          <a:p>
            <a:r>
              <a:rPr lang="en-US" dirty="0"/>
              <a:t>Shawn &amp; Diane Bain’s work in “Kamp…”</a:t>
            </a:r>
          </a:p>
          <a:p>
            <a:r>
              <a:rPr lang="en-US" dirty="0"/>
              <a:t>David &amp; Dana </a:t>
            </a:r>
            <a:r>
              <a:rPr lang="en-US" dirty="0" err="1"/>
              <a:t>Carozza’s</a:t>
            </a:r>
            <a:r>
              <a:rPr lang="en-US" dirty="0"/>
              <a:t> work in </a:t>
            </a:r>
            <a:r>
              <a:rPr lang="en-US" dirty="0" err="1"/>
              <a:t>S.Selections</a:t>
            </a:r>
            <a:r>
              <a:rPr lang="en-US" dirty="0"/>
              <a:t>…</a:t>
            </a:r>
          </a:p>
        </p:txBody>
      </p:sp>
    </p:spTree>
    <p:extLst>
      <p:ext uri="{BB962C8B-B14F-4D97-AF65-F5344CB8AC3E}">
        <p14:creationId xmlns:p14="http://schemas.microsoft.com/office/powerpoint/2010/main" val="3181245302"/>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8615B3-2E1B-944F-BD2E-DBB2DB883E77}"/>
              </a:ext>
            </a:extLst>
          </p:cNvPr>
          <p:cNvSpPr txBox="1"/>
          <p:nvPr/>
        </p:nvSpPr>
        <p:spPr>
          <a:xfrm>
            <a:off x="484094" y="162894"/>
            <a:ext cx="8301318" cy="4882106"/>
          </a:xfrm>
          <a:prstGeom prst="rect">
            <a:avLst/>
          </a:prstGeom>
          <a:solidFill>
            <a:schemeClr val="bg1">
              <a:alpha val="44000"/>
            </a:schemeClr>
          </a:solidFill>
        </p:spPr>
        <p:txBody>
          <a:bodyPr wrap="square" rtlCol="0">
            <a:spAutoFit/>
          </a:bodyPr>
          <a:lstStyle/>
          <a:p>
            <a:pPr>
              <a:lnSpc>
                <a:spcPts val="2500"/>
              </a:lnSpc>
            </a:pPr>
            <a:r>
              <a:rPr lang="en-US" sz="1800" b="1" u="sng" dirty="0">
                <a:solidFill>
                  <a:srgbClr val="B47F44"/>
                </a:solidFill>
              </a:rPr>
              <a:t>LESSON	DATE		TITLE				TEXT		TEACHER</a:t>
            </a:r>
          </a:p>
          <a:p>
            <a:pPr>
              <a:lnSpc>
                <a:spcPts val="2500"/>
              </a:lnSpc>
            </a:pPr>
            <a:r>
              <a:rPr lang="en-US" sz="1800" dirty="0"/>
              <a:t>      </a:t>
            </a:r>
            <a:r>
              <a:rPr lang="en-US" sz="1800" dirty="0" err="1"/>
              <a:t>i</a:t>
            </a:r>
            <a:r>
              <a:rPr lang="en-US" sz="1800" dirty="0"/>
              <a:t>.	</a:t>
            </a:r>
            <a:r>
              <a:rPr lang="en-US" sz="1600" dirty="0"/>
              <a:t>Sun.   Feb 23</a:t>
            </a:r>
            <a:r>
              <a:rPr lang="en-US" sz="1800" dirty="0"/>
              <a:t>	The Setting of Ezra &amp; Nehemiah			Phillip</a:t>
            </a:r>
          </a:p>
          <a:p>
            <a:pPr>
              <a:lnSpc>
                <a:spcPts val="2500"/>
              </a:lnSpc>
            </a:pPr>
            <a:r>
              <a:rPr lang="en-US" sz="1800" dirty="0"/>
              <a:t>      ii.	</a:t>
            </a:r>
            <a:r>
              <a:rPr lang="en-US" sz="1600" dirty="0"/>
              <a:t>Wed.  Feb 26</a:t>
            </a:r>
            <a:r>
              <a:rPr lang="en-US" sz="1800" dirty="0"/>
              <a:t>	Glorifying God in Good Works				Jack</a:t>
            </a:r>
          </a:p>
          <a:p>
            <a:pPr>
              <a:lnSpc>
                <a:spcPts val="2500"/>
              </a:lnSpc>
            </a:pPr>
            <a:r>
              <a:rPr lang="en-US" sz="1800" dirty="0"/>
              <a:t>      1	</a:t>
            </a:r>
            <a:r>
              <a:rPr lang="en-US" sz="1600" dirty="0"/>
              <a:t>Sun.    Mar 1</a:t>
            </a:r>
            <a:r>
              <a:rPr lang="en-US" sz="1800" dirty="0"/>
              <a:t>	Depending on God 			Ch. 1		Phillip</a:t>
            </a:r>
          </a:p>
          <a:p>
            <a:pPr>
              <a:lnSpc>
                <a:spcPts val="2500"/>
              </a:lnSpc>
            </a:pPr>
            <a:r>
              <a:rPr lang="en-US" sz="1800" dirty="0"/>
              <a:t>      2	</a:t>
            </a:r>
            <a:r>
              <a:rPr lang="en-US" sz="1600" dirty="0"/>
              <a:t>Wed.  Mar 4</a:t>
            </a:r>
            <a:r>
              <a:rPr lang="en-US" sz="1800" dirty="0"/>
              <a:t>	Casting a Vision 			Ch. 2		Phillip</a:t>
            </a:r>
          </a:p>
          <a:p>
            <a:pPr>
              <a:lnSpc>
                <a:spcPts val="2500"/>
              </a:lnSpc>
            </a:pPr>
            <a:r>
              <a:rPr lang="en-US" sz="1800" dirty="0"/>
              <a:t>      3	</a:t>
            </a:r>
            <a:r>
              <a:rPr lang="en-US" sz="1600" dirty="0"/>
              <a:t>Sun.    Mar 8</a:t>
            </a:r>
            <a:r>
              <a:rPr lang="en-US" sz="1800" dirty="0"/>
              <a:t>	Working as a Team			Ch. 3		Jack</a:t>
            </a:r>
          </a:p>
          <a:p>
            <a:pPr>
              <a:lnSpc>
                <a:spcPts val="2500"/>
              </a:lnSpc>
            </a:pPr>
            <a:r>
              <a:rPr lang="en-US" sz="1800" dirty="0"/>
              <a:t>      4	</a:t>
            </a:r>
            <a:r>
              <a:rPr lang="en-US" sz="1600" dirty="0"/>
              <a:t>Wed.  Mar 11</a:t>
            </a:r>
            <a:r>
              <a:rPr lang="en-US" sz="1800" dirty="0"/>
              <a:t>	Overcoming the Critics			Ch. 4		Phillip</a:t>
            </a:r>
          </a:p>
          <a:p>
            <a:pPr>
              <a:lnSpc>
                <a:spcPts val="2500"/>
              </a:lnSpc>
            </a:pPr>
            <a:r>
              <a:rPr lang="en-US" sz="1800" dirty="0"/>
              <a:t>      5	</a:t>
            </a:r>
            <a:r>
              <a:rPr lang="en-US" sz="1600" dirty="0"/>
              <a:t>Sun.   Mar 15</a:t>
            </a:r>
            <a:r>
              <a:rPr lang="en-US" sz="1800" dirty="0"/>
              <a:t>	Leading with Character		Ch. 5		Jack</a:t>
            </a:r>
          </a:p>
          <a:p>
            <a:pPr>
              <a:lnSpc>
                <a:spcPts val="2500"/>
              </a:lnSpc>
            </a:pPr>
            <a:r>
              <a:rPr lang="en-US" sz="1800" dirty="0"/>
              <a:t>      6	</a:t>
            </a:r>
            <a:r>
              <a:rPr lang="en-US" sz="1600" dirty="0"/>
              <a:t>Wed.  Mar 18</a:t>
            </a:r>
            <a:r>
              <a:rPr lang="en-US" sz="1800" dirty="0"/>
              <a:t>	Pressing Forward			Ch. 6		Phillip</a:t>
            </a:r>
          </a:p>
          <a:p>
            <a:pPr>
              <a:lnSpc>
                <a:spcPts val="2500"/>
              </a:lnSpc>
            </a:pPr>
            <a:r>
              <a:rPr lang="en-US" sz="1800" dirty="0"/>
              <a:t>      7	</a:t>
            </a:r>
            <a:r>
              <a:rPr lang="en-US" sz="1600" dirty="0"/>
              <a:t>Sun.    Mar 22</a:t>
            </a:r>
            <a:r>
              <a:rPr lang="en-US" sz="1800" dirty="0"/>
              <a:t>	Rebuilding The People			Ch. 7-8		Phillip</a:t>
            </a:r>
          </a:p>
          <a:p>
            <a:pPr>
              <a:lnSpc>
                <a:spcPts val="2500"/>
              </a:lnSpc>
            </a:pPr>
            <a:r>
              <a:rPr lang="en-US" sz="1500" i="1" dirty="0"/>
              <a:t>      	Wed.  Mar 25	 *Andy Cantrell, Gospel Meeting*</a:t>
            </a:r>
          </a:p>
          <a:p>
            <a:pPr>
              <a:lnSpc>
                <a:spcPts val="2500"/>
              </a:lnSpc>
            </a:pPr>
            <a:r>
              <a:rPr lang="en-US" sz="1800" dirty="0"/>
              <a:t>      8	</a:t>
            </a:r>
            <a:r>
              <a:rPr lang="en-US" sz="1600" dirty="0"/>
              <a:t>Sun.   Mar 29</a:t>
            </a:r>
            <a:r>
              <a:rPr lang="en-US" sz="1800" dirty="0"/>
              <a:t>	Turning Away from Sin			Ch. 9-10	Jack</a:t>
            </a:r>
          </a:p>
          <a:p>
            <a:pPr>
              <a:lnSpc>
                <a:spcPts val="2500"/>
              </a:lnSpc>
            </a:pPr>
            <a:r>
              <a:rPr lang="en-US" sz="1800" dirty="0"/>
              <a:t>      9	</a:t>
            </a:r>
            <a:r>
              <a:rPr lang="en-US" sz="1600" dirty="0"/>
              <a:t>Wed.  Apr 1</a:t>
            </a:r>
            <a:r>
              <a:rPr lang="en-US" sz="1800" dirty="0"/>
              <a:t>	Volunteering To Walk By Faith		Ch. 11-12	Jack</a:t>
            </a:r>
          </a:p>
          <a:p>
            <a:pPr>
              <a:lnSpc>
                <a:spcPts val="2500"/>
              </a:lnSpc>
            </a:pPr>
            <a:r>
              <a:rPr lang="en-US" sz="1800" dirty="0"/>
              <a:t>      10	</a:t>
            </a:r>
            <a:r>
              <a:rPr lang="en-US" sz="1600" dirty="0"/>
              <a:t>Sun.   Apr 5</a:t>
            </a:r>
            <a:r>
              <a:rPr lang="en-US" sz="1800" dirty="0"/>
              <a:t>	Shaking Up the Status Quo		Ch. 13		Phillip</a:t>
            </a:r>
          </a:p>
          <a:p>
            <a:pPr>
              <a:lnSpc>
                <a:spcPts val="2500"/>
              </a:lnSpc>
            </a:pPr>
            <a:r>
              <a:rPr lang="en-US" sz="1800" dirty="0"/>
              <a:t>      11	</a:t>
            </a:r>
            <a:r>
              <a:rPr lang="en-US" sz="1600" dirty="0"/>
              <a:t>Wed.  Apr 8</a:t>
            </a:r>
            <a:r>
              <a:rPr lang="en-US" sz="1800" dirty="0"/>
              <a:t>	Review					Ch. 1-13	Phillip</a:t>
            </a:r>
          </a:p>
        </p:txBody>
      </p:sp>
      <p:sp>
        <p:nvSpPr>
          <p:cNvPr id="10" name="Rectangle 9">
            <a:extLst>
              <a:ext uri="{FF2B5EF4-FFF2-40B4-BE49-F238E27FC236}">
                <a16:creationId xmlns:a16="http://schemas.microsoft.com/office/drawing/2014/main" id="{4E05FE1D-ACB2-6E4D-9F8D-E72B01B387B0}"/>
              </a:ext>
            </a:extLst>
          </p:cNvPr>
          <p:cNvSpPr/>
          <p:nvPr/>
        </p:nvSpPr>
        <p:spPr>
          <a:xfrm>
            <a:off x="335232" y="1505040"/>
            <a:ext cx="8574846" cy="29771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805355"/>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8863-5AC1-6B41-B665-42991D6CF5C2}"/>
              </a:ext>
            </a:extLst>
          </p:cNvPr>
          <p:cNvSpPr>
            <a:spLocks noGrp="1"/>
          </p:cNvSpPr>
          <p:nvPr>
            <p:ph type="title"/>
          </p:nvPr>
        </p:nvSpPr>
        <p:spPr/>
        <p:txBody>
          <a:bodyPr/>
          <a:lstStyle/>
          <a:p>
            <a:r>
              <a:rPr lang="en-US" dirty="0"/>
              <a:t>Outline of Nehemiah</a:t>
            </a:r>
          </a:p>
        </p:txBody>
      </p:sp>
      <p:sp>
        <p:nvSpPr>
          <p:cNvPr id="4" name="Content Placeholder 3">
            <a:extLst>
              <a:ext uri="{FF2B5EF4-FFF2-40B4-BE49-F238E27FC236}">
                <a16:creationId xmlns:a16="http://schemas.microsoft.com/office/drawing/2014/main" id="{4815FFE3-8A6E-9B47-824F-B84D3E1EE9FB}"/>
              </a:ext>
            </a:extLst>
          </p:cNvPr>
          <p:cNvSpPr>
            <a:spLocks noGrp="1"/>
          </p:cNvSpPr>
          <p:nvPr>
            <p:ph idx="1"/>
          </p:nvPr>
        </p:nvSpPr>
        <p:spPr/>
        <p:txBody>
          <a:bodyPr/>
          <a:lstStyle/>
          <a:p>
            <a:r>
              <a:rPr lang="en-US" dirty="0"/>
              <a:t>Ch. 1-2:     Nehemiah Returns to Jerusalem</a:t>
            </a:r>
          </a:p>
          <a:p>
            <a:r>
              <a:rPr lang="en-US" dirty="0"/>
              <a:t>Ch. 3-6:     Rebuilding the Walls of Jerusalem</a:t>
            </a:r>
          </a:p>
          <a:p>
            <a:r>
              <a:rPr lang="en-US" dirty="0"/>
              <a:t>Ch. 7-10:   Restoring the People’s Faith</a:t>
            </a:r>
          </a:p>
          <a:p>
            <a:r>
              <a:rPr lang="en-US" dirty="0"/>
              <a:t>Ch. 11-13: Renewing the People’s Worship</a:t>
            </a:r>
          </a:p>
        </p:txBody>
      </p:sp>
    </p:spTree>
    <p:extLst>
      <p:ext uri="{BB962C8B-B14F-4D97-AF65-F5344CB8AC3E}">
        <p14:creationId xmlns:p14="http://schemas.microsoft.com/office/powerpoint/2010/main" val="815925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A38C-21F1-F740-B085-2CD4A7B68F62}"/>
              </a:ext>
            </a:extLst>
          </p:cNvPr>
          <p:cNvSpPr>
            <a:spLocks noGrp="1"/>
          </p:cNvSpPr>
          <p:nvPr>
            <p:ph type="title"/>
          </p:nvPr>
        </p:nvSpPr>
        <p:spPr>
          <a:xfrm>
            <a:off x="628650" y="402244"/>
            <a:ext cx="7886700" cy="825665"/>
          </a:xfrm>
        </p:spPr>
        <p:txBody>
          <a:bodyPr/>
          <a:lstStyle/>
          <a:p>
            <a:r>
              <a:rPr lang="en-US" dirty="0"/>
              <a:t>Class Goals</a:t>
            </a:r>
          </a:p>
        </p:txBody>
      </p:sp>
      <p:sp>
        <p:nvSpPr>
          <p:cNvPr id="3" name="Content Placeholder 2">
            <a:extLst>
              <a:ext uri="{FF2B5EF4-FFF2-40B4-BE49-F238E27FC236}">
                <a16:creationId xmlns:a16="http://schemas.microsoft.com/office/drawing/2014/main" id="{80A622B9-8FC3-574C-9B07-202E1EA77404}"/>
              </a:ext>
            </a:extLst>
          </p:cNvPr>
          <p:cNvSpPr>
            <a:spLocks noGrp="1"/>
          </p:cNvSpPr>
          <p:nvPr>
            <p:ph idx="1"/>
          </p:nvPr>
        </p:nvSpPr>
        <p:spPr>
          <a:xfrm>
            <a:off x="628650" y="1267098"/>
            <a:ext cx="7886700" cy="3618411"/>
          </a:xfrm>
        </p:spPr>
        <p:txBody>
          <a:bodyPr>
            <a:normAutofit/>
          </a:bodyPr>
          <a:lstStyle/>
          <a:p>
            <a:pPr lvl="0"/>
            <a:r>
              <a:rPr lang="en-US" sz="2400" b="1" dirty="0"/>
              <a:t>To learn </a:t>
            </a:r>
            <a:r>
              <a:rPr lang="en-US" sz="2400" dirty="0"/>
              <a:t>from Nehemiah how to rebuild, restore, and renew our devotion to God.</a:t>
            </a:r>
          </a:p>
          <a:p>
            <a:pPr lvl="0"/>
            <a:r>
              <a:rPr lang="en-US" sz="2400" b="1" dirty="0"/>
              <a:t>To align </a:t>
            </a:r>
            <a:r>
              <a:rPr lang="en-US" sz="2400" dirty="0"/>
              <a:t>our hearts to care deeply about the things that are important to God.</a:t>
            </a:r>
          </a:p>
          <a:p>
            <a:pPr lvl="0"/>
            <a:r>
              <a:rPr lang="en-US" sz="2400" b="1" dirty="0">
                <a:solidFill>
                  <a:srgbClr val="2C50DD"/>
                </a:solidFill>
              </a:rPr>
              <a:t>To engage </a:t>
            </a:r>
            <a:r>
              <a:rPr lang="en-US" sz="2400" dirty="0">
                <a:solidFill>
                  <a:srgbClr val="2C50DD"/>
                </a:solidFill>
              </a:rPr>
              <a:t>in good works that honor God and stir our hearts.</a:t>
            </a:r>
          </a:p>
          <a:p>
            <a:pPr lvl="0"/>
            <a:r>
              <a:rPr lang="en-US" sz="2400" b="1" dirty="0"/>
              <a:t>To depend </a:t>
            </a:r>
            <a:r>
              <a:rPr lang="en-US" sz="2400" dirty="0"/>
              <a:t>on God for restoration, protection, and victory.</a:t>
            </a:r>
          </a:p>
          <a:p>
            <a:pPr lvl="0"/>
            <a:r>
              <a:rPr lang="en-US" sz="2400" b="1" dirty="0">
                <a:solidFill>
                  <a:srgbClr val="2C50DD"/>
                </a:solidFill>
              </a:rPr>
              <a:t>To incorporate </a:t>
            </a:r>
            <a:r>
              <a:rPr lang="en-US" sz="2400" dirty="0">
                <a:solidFill>
                  <a:srgbClr val="2C50DD"/>
                </a:solidFill>
              </a:rPr>
              <a:t>prayer more fully in our daily lives.</a:t>
            </a:r>
          </a:p>
          <a:p>
            <a:pPr lvl="0"/>
            <a:r>
              <a:rPr lang="en-US" sz="2400" b="1" dirty="0">
                <a:solidFill>
                  <a:srgbClr val="2C50DD"/>
                </a:solidFill>
              </a:rPr>
              <a:t>To develop </a:t>
            </a:r>
            <a:r>
              <a:rPr lang="en-US" sz="2400" dirty="0">
                <a:solidFill>
                  <a:srgbClr val="2C50DD"/>
                </a:solidFill>
              </a:rPr>
              <a:t>greater leadership and teamwork skills.</a:t>
            </a:r>
          </a:p>
          <a:p>
            <a:endParaRPr lang="en-US" sz="2400" dirty="0"/>
          </a:p>
        </p:txBody>
      </p:sp>
    </p:spTree>
    <p:extLst>
      <p:ext uri="{BB962C8B-B14F-4D97-AF65-F5344CB8AC3E}">
        <p14:creationId xmlns:p14="http://schemas.microsoft.com/office/powerpoint/2010/main" val="2033511763"/>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3804-B898-7A4B-8CB4-597B8E5EB84E}"/>
              </a:ext>
            </a:extLst>
          </p:cNvPr>
          <p:cNvSpPr>
            <a:spLocks noGrp="1"/>
          </p:cNvSpPr>
          <p:nvPr>
            <p:ph type="title"/>
          </p:nvPr>
        </p:nvSpPr>
        <p:spPr/>
        <p:txBody>
          <a:bodyPr/>
          <a:lstStyle/>
          <a:p>
            <a:r>
              <a:rPr lang="en-US" dirty="0"/>
              <a:t>Overview of Chapter 2</a:t>
            </a:r>
          </a:p>
        </p:txBody>
      </p:sp>
      <p:sp>
        <p:nvSpPr>
          <p:cNvPr id="3" name="Content Placeholder 2">
            <a:extLst>
              <a:ext uri="{FF2B5EF4-FFF2-40B4-BE49-F238E27FC236}">
                <a16:creationId xmlns:a16="http://schemas.microsoft.com/office/drawing/2014/main" id="{4AE5718D-A696-9D46-B5CC-BEF801A7D841}"/>
              </a:ext>
            </a:extLst>
          </p:cNvPr>
          <p:cNvSpPr>
            <a:spLocks noGrp="1"/>
          </p:cNvSpPr>
          <p:nvPr>
            <p:ph idx="1"/>
          </p:nvPr>
        </p:nvSpPr>
        <p:spPr>
          <a:xfrm>
            <a:off x="628649" y="1448017"/>
            <a:ext cx="8143391" cy="3626115"/>
          </a:xfrm>
        </p:spPr>
        <p:txBody>
          <a:bodyPr/>
          <a:lstStyle/>
          <a:p>
            <a:r>
              <a:rPr lang="en-US" dirty="0"/>
              <a:t>Nehemiah Requests the King’s Help. (vs. 1-8)</a:t>
            </a:r>
          </a:p>
          <a:p>
            <a:r>
              <a:rPr lang="en-US" dirty="0"/>
              <a:t>News of His Arrival Spreads in the Region. (vs. 9-10)</a:t>
            </a:r>
          </a:p>
          <a:p>
            <a:r>
              <a:rPr lang="en-US" dirty="0"/>
              <a:t>Nehemiah &amp; His Partners Inspect The Wall. (vs. 11-16)</a:t>
            </a:r>
          </a:p>
          <a:p>
            <a:r>
              <a:rPr lang="en-US" dirty="0"/>
              <a:t>Nehemiah Goes Public With His Big Plans. (vs. 17-18)</a:t>
            </a:r>
          </a:p>
          <a:p>
            <a:r>
              <a:rPr lang="en-US" dirty="0"/>
              <a:t>Nehemiah Turns Opposition Into An Opportunity to Express His Confidence In God. (vs. 19-20)</a:t>
            </a:r>
          </a:p>
        </p:txBody>
      </p:sp>
    </p:spTree>
    <p:extLst>
      <p:ext uri="{BB962C8B-B14F-4D97-AF65-F5344CB8AC3E}">
        <p14:creationId xmlns:p14="http://schemas.microsoft.com/office/powerpoint/2010/main" val="1903866258"/>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5CC2-9F31-0248-85C3-6FEBE5CA2A19}"/>
              </a:ext>
            </a:extLst>
          </p:cNvPr>
          <p:cNvSpPr>
            <a:spLocks noGrp="1"/>
          </p:cNvSpPr>
          <p:nvPr>
            <p:ph type="title"/>
          </p:nvPr>
        </p:nvSpPr>
        <p:spPr/>
        <p:txBody>
          <a:bodyPr>
            <a:normAutofit fontScale="90000"/>
          </a:bodyPr>
          <a:lstStyle/>
          <a:p>
            <a:r>
              <a:rPr lang="en-US" dirty="0"/>
              <a:t>Nehemiah’s Attitude &amp; Approach</a:t>
            </a:r>
            <a:br>
              <a:rPr lang="en-US" dirty="0"/>
            </a:br>
            <a:r>
              <a:rPr lang="en-US" dirty="0"/>
              <a:t> To King Artaxerxes</a:t>
            </a:r>
          </a:p>
        </p:txBody>
      </p:sp>
      <p:sp>
        <p:nvSpPr>
          <p:cNvPr id="3" name="Content Placeholder 2">
            <a:extLst>
              <a:ext uri="{FF2B5EF4-FFF2-40B4-BE49-F238E27FC236}">
                <a16:creationId xmlns:a16="http://schemas.microsoft.com/office/drawing/2014/main" id="{D35764A7-5EE4-4347-B10C-457EA570E21D}"/>
              </a:ext>
            </a:extLst>
          </p:cNvPr>
          <p:cNvSpPr>
            <a:spLocks noGrp="1"/>
          </p:cNvSpPr>
          <p:nvPr>
            <p:ph idx="1"/>
          </p:nvPr>
        </p:nvSpPr>
        <p:spPr>
          <a:xfrm>
            <a:off x="628649" y="1556505"/>
            <a:ext cx="8344869" cy="3626115"/>
          </a:xfrm>
        </p:spPr>
        <p:txBody>
          <a:bodyPr>
            <a:normAutofit fontScale="92500"/>
          </a:bodyPr>
          <a:lstStyle/>
          <a:p>
            <a:r>
              <a:rPr lang="en-US" b="1" dirty="0"/>
              <a:t>Good Timing: </a:t>
            </a:r>
            <a:r>
              <a:rPr lang="en-US" dirty="0"/>
              <a:t>Wine before him, &amp; Queen beside him. (1, 6)</a:t>
            </a:r>
          </a:p>
          <a:p>
            <a:r>
              <a:rPr lang="en-US" b="1" dirty="0"/>
              <a:t>Respectful Opening: </a:t>
            </a:r>
            <a:r>
              <a:rPr lang="en-US" dirty="0"/>
              <a:t>“Let the king live forever…” (3)</a:t>
            </a:r>
          </a:p>
          <a:p>
            <a:r>
              <a:rPr lang="en-US" b="1" dirty="0"/>
              <a:t>Direct Response: </a:t>
            </a:r>
            <a:r>
              <a:rPr lang="en-US" dirty="0"/>
              <a:t>Clear &amp; concise Answer (3)</a:t>
            </a:r>
          </a:p>
          <a:p>
            <a:r>
              <a:rPr lang="en-US" b="1" dirty="0"/>
              <a:t>Consistent Respect: </a:t>
            </a:r>
            <a:r>
              <a:rPr lang="en-US" dirty="0"/>
              <a:t>“If it please the king…” (5)</a:t>
            </a:r>
          </a:p>
          <a:p>
            <a:r>
              <a:rPr lang="en-US" b="1" dirty="0"/>
              <a:t>Expectation &amp; Reliability: </a:t>
            </a:r>
            <a:r>
              <a:rPr lang="en-US" dirty="0"/>
              <a:t>“I gave him a definite time…” (6)</a:t>
            </a:r>
          </a:p>
          <a:p>
            <a:r>
              <a:rPr lang="en-US" b="1" dirty="0"/>
              <a:t>Thoughtful Foresight: </a:t>
            </a:r>
            <a:r>
              <a:rPr lang="en-US" dirty="0"/>
              <a:t>Time, supplies, &amp; route are all in Nehemiah’s mind. </a:t>
            </a:r>
          </a:p>
        </p:txBody>
      </p:sp>
    </p:spTree>
    <p:extLst>
      <p:ext uri="{BB962C8B-B14F-4D97-AF65-F5344CB8AC3E}">
        <p14:creationId xmlns:p14="http://schemas.microsoft.com/office/powerpoint/2010/main" val="3536518256"/>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9C09-4A3D-4547-AE04-BD0C7055D890}"/>
              </a:ext>
            </a:extLst>
          </p:cNvPr>
          <p:cNvSpPr>
            <a:spLocks noGrp="1"/>
          </p:cNvSpPr>
          <p:nvPr>
            <p:ph type="title"/>
          </p:nvPr>
        </p:nvSpPr>
        <p:spPr/>
        <p:txBody>
          <a:bodyPr/>
          <a:lstStyle/>
          <a:p>
            <a:r>
              <a:rPr lang="en-US" dirty="0"/>
              <a:t>Prayer In Our Daily Lives</a:t>
            </a:r>
          </a:p>
        </p:txBody>
      </p:sp>
      <p:sp>
        <p:nvSpPr>
          <p:cNvPr id="3" name="Content Placeholder 2">
            <a:extLst>
              <a:ext uri="{FF2B5EF4-FFF2-40B4-BE49-F238E27FC236}">
                <a16:creationId xmlns:a16="http://schemas.microsoft.com/office/drawing/2014/main" id="{5D9B4227-6488-6842-A617-824D7003B2FE}"/>
              </a:ext>
            </a:extLst>
          </p:cNvPr>
          <p:cNvSpPr>
            <a:spLocks noGrp="1"/>
          </p:cNvSpPr>
          <p:nvPr>
            <p:ph idx="1"/>
          </p:nvPr>
        </p:nvSpPr>
        <p:spPr>
          <a:xfrm>
            <a:off x="628649" y="1602999"/>
            <a:ext cx="8267377" cy="3626115"/>
          </a:xfrm>
        </p:spPr>
        <p:txBody>
          <a:bodyPr>
            <a:normAutofit/>
          </a:bodyPr>
          <a:lstStyle/>
          <a:p>
            <a:r>
              <a:rPr lang="en-US" b="1" i="1" dirty="0">
                <a:solidFill>
                  <a:srgbClr val="B47F44"/>
                </a:solidFill>
              </a:rPr>
              <a:t>“Then the king said to me, “What would you request?” So I prayed to the God of heaven.” (2:4)</a:t>
            </a:r>
          </a:p>
          <a:p>
            <a:r>
              <a:rPr lang="en-US" b="1" dirty="0"/>
              <a:t>Question: </a:t>
            </a:r>
            <a:r>
              <a:rPr lang="en-US" dirty="0"/>
              <a:t>Do you think this prayer is more likely seeking help regarding what to say or how to say it? </a:t>
            </a:r>
          </a:p>
          <a:p>
            <a:r>
              <a:rPr lang="en-US" dirty="0"/>
              <a:t>Like Nehemiah, The Best Short Prayers Are Based On Long-Standing Prayer Habits.</a:t>
            </a:r>
          </a:p>
          <a:p>
            <a:endParaRPr lang="en-US" dirty="0"/>
          </a:p>
          <a:p>
            <a:endParaRPr lang="en-US" dirty="0"/>
          </a:p>
        </p:txBody>
      </p:sp>
    </p:spTree>
    <p:extLst>
      <p:ext uri="{BB962C8B-B14F-4D97-AF65-F5344CB8AC3E}">
        <p14:creationId xmlns:p14="http://schemas.microsoft.com/office/powerpoint/2010/main" val="1483459896"/>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F3D148-D6E5-904D-AE8C-14DD6FAD5961}"/>
              </a:ext>
            </a:extLst>
          </p:cNvPr>
          <p:cNvPicPr>
            <a:picLocks noChangeAspect="1"/>
          </p:cNvPicPr>
          <p:nvPr/>
        </p:nvPicPr>
        <p:blipFill>
          <a:blip r:embed="rId3"/>
          <a:stretch>
            <a:fillRect/>
          </a:stretch>
        </p:blipFill>
        <p:spPr>
          <a:xfrm>
            <a:off x="-9536" y="-13064"/>
            <a:ext cx="9157829" cy="5728063"/>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3"/>
            <a:ext cx="7886700" cy="3021880"/>
          </a:xfrm>
        </p:spPr>
        <p:txBody>
          <a:bodyPr>
            <a:normAutofit/>
          </a:bodyPr>
          <a:lstStyle/>
          <a:p>
            <a:pPr algn="ctr"/>
            <a:r>
              <a:rPr lang="en-US" sz="4000" dirty="0">
                <a:solidFill>
                  <a:schemeClr val="bg1"/>
                </a:solidFill>
              </a:rPr>
              <a:t>Why was it important for Nehemiah to survey the city for himself with only a few close partners? </a:t>
            </a:r>
            <a:br>
              <a:rPr lang="en-US" sz="4000" dirty="0">
                <a:solidFill>
                  <a:schemeClr val="bg1"/>
                </a:solidFill>
              </a:rPr>
            </a:br>
            <a:r>
              <a:rPr lang="en-US" sz="4000" dirty="0">
                <a:solidFill>
                  <a:schemeClr val="bg1"/>
                </a:solidFill>
              </a:rPr>
              <a:t>(vs. 11-16)</a:t>
            </a:r>
          </a:p>
        </p:txBody>
      </p:sp>
    </p:spTree>
    <p:extLst>
      <p:ext uri="{BB962C8B-B14F-4D97-AF65-F5344CB8AC3E}">
        <p14:creationId xmlns:p14="http://schemas.microsoft.com/office/powerpoint/2010/main" val="364644843"/>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F3D148-D6E5-904D-AE8C-14DD6FAD5961}"/>
              </a:ext>
            </a:extLst>
          </p:cNvPr>
          <p:cNvPicPr>
            <a:picLocks noChangeAspect="1"/>
          </p:cNvPicPr>
          <p:nvPr/>
        </p:nvPicPr>
        <p:blipFill>
          <a:blip r:embed="rId3"/>
          <a:stretch>
            <a:fillRect/>
          </a:stretch>
        </p:blipFill>
        <p:spPr>
          <a:xfrm>
            <a:off x="-9536" y="-13064"/>
            <a:ext cx="9157829" cy="5728063"/>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270148"/>
            <a:ext cx="7886700" cy="1104636"/>
          </a:xfrm>
        </p:spPr>
        <p:txBody>
          <a:bodyPr>
            <a:normAutofit fontScale="90000"/>
          </a:bodyPr>
          <a:lstStyle/>
          <a:p>
            <a:pPr algn="ctr"/>
            <a:r>
              <a:rPr lang="en-US" sz="4000" dirty="0">
                <a:solidFill>
                  <a:schemeClr val="bg1"/>
                </a:solidFill>
              </a:rPr>
              <a:t>Taking Time To Develop &amp; Refine </a:t>
            </a:r>
            <a:br>
              <a:rPr lang="en-US" sz="4000" dirty="0">
                <a:solidFill>
                  <a:schemeClr val="bg1"/>
                </a:solidFill>
              </a:rPr>
            </a:br>
            <a:r>
              <a:rPr lang="en-US" sz="4000" dirty="0">
                <a:solidFill>
                  <a:schemeClr val="bg1"/>
                </a:solidFill>
              </a:rPr>
              <a:t>Our Vision In Private</a:t>
            </a:r>
          </a:p>
        </p:txBody>
      </p:sp>
      <p:sp>
        <p:nvSpPr>
          <p:cNvPr id="2" name="Content Placeholder 1">
            <a:extLst>
              <a:ext uri="{FF2B5EF4-FFF2-40B4-BE49-F238E27FC236}">
                <a16:creationId xmlns:a16="http://schemas.microsoft.com/office/drawing/2014/main" id="{8B43091B-07A2-C146-A9CC-15A6F1153488}"/>
              </a:ext>
            </a:extLst>
          </p:cNvPr>
          <p:cNvSpPr>
            <a:spLocks noGrp="1"/>
          </p:cNvSpPr>
          <p:nvPr>
            <p:ph idx="1"/>
          </p:nvPr>
        </p:nvSpPr>
        <p:spPr>
          <a:xfrm>
            <a:off x="628650" y="2541722"/>
            <a:ext cx="7886700" cy="2687392"/>
          </a:xfrm>
        </p:spPr>
        <p:txBody>
          <a:bodyPr>
            <a:normAutofit fontScale="85000" lnSpcReduction="10000"/>
          </a:bodyPr>
          <a:lstStyle/>
          <a:p>
            <a:r>
              <a:rPr lang="en-US" dirty="0">
                <a:solidFill>
                  <a:schemeClr val="bg1"/>
                </a:solidFill>
              </a:rPr>
              <a:t>Great Leaders Do Their Homework.</a:t>
            </a:r>
          </a:p>
          <a:p>
            <a:r>
              <a:rPr lang="en-US" dirty="0">
                <a:solidFill>
                  <a:schemeClr val="bg1"/>
                </a:solidFill>
              </a:rPr>
              <a:t>Great Leaders Confide In A Small Group.</a:t>
            </a:r>
          </a:p>
          <a:p>
            <a:r>
              <a:rPr lang="en-US" dirty="0">
                <a:solidFill>
                  <a:schemeClr val="bg1"/>
                </a:solidFill>
              </a:rPr>
              <a:t>Great Leaders Inspire Confidence Because They Think Before They Speak.</a:t>
            </a:r>
          </a:p>
          <a:p>
            <a:r>
              <a:rPr lang="en-US" dirty="0">
                <a:solidFill>
                  <a:schemeClr val="bg1"/>
                </a:solidFill>
              </a:rPr>
              <a:t>Great Leaders Prepare For Likely Objections or Obstacles.</a:t>
            </a:r>
          </a:p>
          <a:p>
            <a:r>
              <a:rPr lang="en-US" dirty="0">
                <a:solidFill>
                  <a:schemeClr val="bg1"/>
                </a:solidFill>
              </a:rPr>
              <a:t>…Because Great Leaders Know There’s No Such Thing As “Overnight Success.”</a:t>
            </a:r>
          </a:p>
        </p:txBody>
      </p:sp>
    </p:spTree>
    <p:extLst>
      <p:ext uri="{BB962C8B-B14F-4D97-AF65-F5344CB8AC3E}">
        <p14:creationId xmlns:p14="http://schemas.microsoft.com/office/powerpoint/2010/main" val="2707909125"/>
      </p:ext>
    </p:extLst>
  </p:cSld>
  <p:clrMapOvr>
    <a:masterClrMapping/>
  </p:clrMapOvr>
  <p:transition spd="slow">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3513</TotalTime>
  <Words>1460</Words>
  <Application>Microsoft Macintosh PowerPoint</Application>
  <PresentationFormat>On-screen Show (16:10)</PresentationFormat>
  <Paragraphs>124</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Lesson #2: Casting A Vision</vt:lpstr>
      <vt:lpstr>PowerPoint Presentation</vt:lpstr>
      <vt:lpstr>Outline of Nehemiah</vt:lpstr>
      <vt:lpstr>Class Goals</vt:lpstr>
      <vt:lpstr>Overview of Chapter 2</vt:lpstr>
      <vt:lpstr>Nehemiah’s Attitude &amp; Approach  To King Artaxerxes</vt:lpstr>
      <vt:lpstr>Prayer In Our Daily Lives</vt:lpstr>
      <vt:lpstr>Why was it important for Nehemiah to survey the city for himself with only a few close partners?  (vs. 11-16)</vt:lpstr>
      <vt:lpstr>Taking Time To Develop &amp; Refine  Our Vision In Private</vt:lpstr>
      <vt:lpstr>Casting A Vision</vt:lpstr>
      <vt:lpstr>Casting A Vision</vt:lpstr>
      <vt:lpstr>Reflect: What Is My Vision?</vt:lpstr>
      <vt:lpstr>Defending His Vision</vt:lpstr>
      <vt:lpstr>PowerPoint Presentation</vt:lpstr>
      <vt:lpstr>Casting A Vision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Nehemiah</dc:title>
  <dc:creator>Phillip Shumake</dc:creator>
  <cp:lastModifiedBy>Phillip Shumake</cp:lastModifiedBy>
  <cp:revision>204</cp:revision>
  <cp:lastPrinted>2020-02-22T21:19:00Z</cp:lastPrinted>
  <dcterms:created xsi:type="dcterms:W3CDTF">2020-02-05T17:41:56Z</dcterms:created>
  <dcterms:modified xsi:type="dcterms:W3CDTF">2020-03-04T02:40:05Z</dcterms:modified>
</cp:coreProperties>
</file>