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1" r:id="rId3"/>
    <p:sldId id="262" r:id="rId4"/>
    <p:sldId id="263" r:id="rId5"/>
    <p:sldId id="264"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509" autoAdjust="0"/>
  </p:normalViewPr>
  <p:slideViewPr>
    <p:cSldViewPr snapToGrid="0">
      <p:cViewPr varScale="1">
        <p:scale>
          <a:sx n="60" d="100"/>
          <a:sy n="60" d="100"/>
        </p:scale>
        <p:origin x="14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DD71A-2769-4900-A916-9D970BA3874C}" type="datetimeFigureOut">
              <a:rPr lang="en-US" smtClean="0"/>
              <a:t>7/11/2022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5833D7-53B4-4ECE-A1E8-01441B161AEA}" type="slidenum">
              <a:rPr lang="en-US" smtClean="0"/>
              <a:t>‹#›</a:t>
            </a:fld>
            <a:endParaRPr lang="en-US"/>
          </a:p>
        </p:txBody>
      </p:sp>
    </p:spTree>
    <p:extLst>
      <p:ext uri="{BB962C8B-B14F-4D97-AF65-F5344CB8AC3E}">
        <p14:creationId xmlns:p14="http://schemas.microsoft.com/office/powerpoint/2010/main" val="3499239559"/>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7132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Jesus shows us that he has the ability to change us if we will submit to His commandments rather than dwelling on all the reasons that we have not yet become well or the challenges that stand between us and wellness.</a:t>
            </a:r>
          </a:p>
          <a:p>
            <a:pPr marL="171450" marR="0" lvl="0" indent="-171450" algn="l" defTabSz="7132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His instruction gives us a matrix for our obedience that can lead to wellness / salvation:</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Stop behaving like a sick person</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Remove anchors to past</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Go in a new (Godly) direction</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This matrix for healing is something that we must learn to follow as we seek to become well from our sicknesses:</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Money challenges (1 Timothy 6:17-19) … Do you want to become well?</a:t>
            </a:r>
          </a:p>
          <a:p>
            <a:r>
              <a:rPr lang="en-US" dirty="0"/>
              <a:t>Speech (</a:t>
            </a:r>
            <a:r>
              <a:rPr lang="en-US" i="1" dirty="0"/>
              <a:t>insert proverb about silence</a:t>
            </a:r>
            <a:r>
              <a:rPr lang="en-US" i="0" dirty="0"/>
              <a:t>) … DYWTBW?</a:t>
            </a:r>
            <a:endParaRPr lang="en-US" dirty="0"/>
          </a:p>
          <a:p>
            <a:r>
              <a:rPr lang="en-US" dirty="0"/>
              <a:t>Relationship drama (Colossians 3:12-15) … DYWTBW?</a:t>
            </a:r>
          </a:p>
          <a:p>
            <a:r>
              <a:rPr lang="en-US" dirty="0"/>
              <a:t>Marriage &amp; family issues (Ephesians 5:22-6:4) … DYWTBW?</a:t>
            </a:r>
          </a:p>
          <a:p>
            <a:r>
              <a:rPr lang="en-US" dirty="0"/>
              <a:t>Anxiety and worry (Matthew 6:25-33, 1 Peter 5:7) … DYWTBW?</a:t>
            </a:r>
          </a:p>
          <a:p>
            <a:r>
              <a:rPr lang="en-US" dirty="0"/>
              <a:t>Sorrow, etc. (Ecclesiastes 11:10) … DYWTBW?</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Sin habit (Matthew 5:27-30) … DYWTBW?</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Guilt (1 John 1:5-2:2) … DYWTBW?</a:t>
            </a:r>
          </a:p>
        </p:txBody>
      </p:sp>
      <p:sp>
        <p:nvSpPr>
          <p:cNvPr id="4" name="Slide Number Placeholder 3"/>
          <p:cNvSpPr>
            <a:spLocks noGrp="1"/>
          </p:cNvSpPr>
          <p:nvPr>
            <p:ph type="sldNum" sz="quarter" idx="10"/>
          </p:nvPr>
        </p:nvSpPr>
        <p:spPr/>
        <p:txBody>
          <a:bodyPr/>
          <a:lstStyle/>
          <a:p>
            <a:fld id="{915833D7-53B4-4ECE-A1E8-01441B161AEA}" type="slidenum">
              <a:rPr lang="en-US" smtClean="0"/>
              <a:t>3</a:t>
            </a:fld>
            <a:endParaRPr lang="en-US"/>
          </a:p>
        </p:txBody>
      </p:sp>
    </p:spTree>
    <p:extLst>
      <p:ext uri="{BB962C8B-B14F-4D97-AF65-F5344CB8AC3E}">
        <p14:creationId xmlns:p14="http://schemas.microsoft.com/office/powerpoint/2010/main" val="41169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7132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Jesus shows us that he has the ability to change us if we will submit to His commandments rather than dwelling on all the reasons that we have not yet become well or the challenges that stand between us and wellness.</a:t>
            </a:r>
          </a:p>
          <a:p>
            <a:pPr marL="171450" marR="0" lvl="0" indent="-171450" algn="l" defTabSz="7132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His instruction gives us a matrix for our obedience that can lead to wellness / salvation:</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Stop behaving like a sick person</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Remove anchors to past</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Go in a new (Godly) direction</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This matrix for healing is something that we must learn to follow as we seek to become well from our sicknesses:</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Money challenges (1 Timothy 6:17-19) … Do you want to become well?</a:t>
            </a:r>
          </a:p>
          <a:p>
            <a:r>
              <a:rPr lang="en-US" dirty="0"/>
              <a:t>Speech (</a:t>
            </a:r>
            <a:r>
              <a:rPr lang="en-US" i="1" dirty="0"/>
              <a:t>insert proverb about silence</a:t>
            </a:r>
            <a:r>
              <a:rPr lang="en-US" i="0" dirty="0"/>
              <a:t>) … DYWTBW?</a:t>
            </a:r>
            <a:endParaRPr lang="en-US" dirty="0"/>
          </a:p>
          <a:p>
            <a:r>
              <a:rPr lang="en-US" b="1" dirty="0"/>
              <a:t>Relationship drama (Colossians 3:12-15) … DYWTBW?</a:t>
            </a:r>
          </a:p>
          <a:p>
            <a:r>
              <a:rPr lang="en-US" b="1" dirty="0"/>
              <a:t>Marriage &amp; family issues (Ephesians 5:22-6:4) … DYWTBW?</a:t>
            </a:r>
          </a:p>
          <a:p>
            <a:r>
              <a:rPr lang="en-US" b="1" dirty="0"/>
              <a:t>Anxiety and worry (Matthew 6:25-33, 1 Peter 5:7) … DYWTBW?</a:t>
            </a:r>
          </a:p>
          <a:p>
            <a:r>
              <a:rPr lang="en-US" dirty="0"/>
              <a:t>Sorrow, etc. (Ecclesiastes 11:10) … DYWTBW?</a:t>
            </a:r>
          </a:p>
          <a:p>
            <a:r>
              <a:rPr lang="en-US" b="1" dirty="0"/>
              <a:t>Disconnection from other Christians (Hebrews 10:23-25; James 5:16; etc.) … DYWTBW?</a:t>
            </a:r>
          </a:p>
          <a:p>
            <a:pPr marL="0" marR="0" lvl="0" indent="0" algn="l" defTabSz="713232" rtl="0" eaLnBrk="1" fontAlgn="auto" latinLnBrk="0" hangingPunct="1">
              <a:lnSpc>
                <a:spcPct val="100000"/>
              </a:lnSpc>
              <a:spcBef>
                <a:spcPts val="0"/>
              </a:spcBef>
              <a:spcAft>
                <a:spcPts val="0"/>
              </a:spcAft>
              <a:buClrTx/>
              <a:buSzTx/>
              <a:buFontTx/>
              <a:buNone/>
              <a:tabLst/>
              <a:defRPr/>
            </a:pPr>
            <a:r>
              <a:rPr lang="en-US" b="1" dirty="0"/>
              <a:t>Sin habit (Matthew 5:27-30) … DYWTBW?</a:t>
            </a:r>
          </a:p>
          <a:p>
            <a:pPr marL="0" marR="0" lvl="0" indent="0" algn="l" defTabSz="713232" rtl="0" eaLnBrk="1" fontAlgn="auto" latinLnBrk="0" hangingPunct="1">
              <a:lnSpc>
                <a:spcPct val="100000"/>
              </a:lnSpc>
              <a:spcBef>
                <a:spcPts val="0"/>
              </a:spcBef>
              <a:spcAft>
                <a:spcPts val="0"/>
              </a:spcAft>
              <a:buClrTx/>
              <a:buSzTx/>
              <a:buFontTx/>
              <a:buNone/>
              <a:tabLst/>
              <a:defRPr/>
            </a:pPr>
            <a:r>
              <a:rPr lang="en-US" b="1" dirty="0"/>
              <a:t>Guilt (1 John 1:5-2:2) … DYWTBW?</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915833D7-53B4-4ECE-A1E8-01441B161AEA}" type="slidenum">
              <a:rPr lang="en-US" smtClean="0"/>
              <a:t>4</a:t>
            </a:fld>
            <a:endParaRPr lang="en-US"/>
          </a:p>
        </p:txBody>
      </p:sp>
    </p:spTree>
    <p:extLst>
      <p:ext uri="{BB962C8B-B14F-4D97-AF65-F5344CB8AC3E}">
        <p14:creationId xmlns:p14="http://schemas.microsoft.com/office/powerpoint/2010/main" val="428519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7132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Jesus shows us that he has the ability to change us if we will submit to His commandments rather than dwelling on all the reasons that we have not yet become well or the challenges that stand between us and wellness.</a:t>
            </a:r>
          </a:p>
          <a:p>
            <a:pPr marL="171450" marR="0" lvl="0" indent="-171450" algn="l" defTabSz="71323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His instruction gives us a matrix for our obedience that can lead to wellness / salvation:</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Stop behaving like a sick person</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Remove anchors to past</a:t>
            </a:r>
          </a:p>
          <a:p>
            <a:pPr marL="228600" marR="0" lvl="0" indent="-228600" algn="l" defTabSz="713232" rtl="0" eaLnBrk="1" fontAlgn="auto" latinLnBrk="0" hangingPunct="1">
              <a:lnSpc>
                <a:spcPct val="100000"/>
              </a:lnSpc>
              <a:spcBef>
                <a:spcPts val="0"/>
              </a:spcBef>
              <a:spcAft>
                <a:spcPts val="0"/>
              </a:spcAft>
              <a:buClrTx/>
              <a:buSzTx/>
              <a:buFontTx/>
              <a:buAutoNum type="arabicParenBoth"/>
              <a:tabLst/>
              <a:defRPr/>
            </a:pPr>
            <a:r>
              <a:rPr lang="en-US" dirty="0"/>
              <a:t>Go in a new (Godly) direction</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This matrix for healing is something that we must learn to follow as we seek to become well from our sicknesses:</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Money challenges (1 Timothy 6:17-19) … Do you want to become well?</a:t>
            </a:r>
          </a:p>
          <a:p>
            <a:r>
              <a:rPr lang="en-US" dirty="0"/>
              <a:t>Speech (</a:t>
            </a:r>
            <a:r>
              <a:rPr lang="en-US" i="1" dirty="0"/>
              <a:t>insert proverb about silence</a:t>
            </a:r>
            <a:r>
              <a:rPr lang="en-US" i="0" dirty="0"/>
              <a:t>) … DYWTBW?</a:t>
            </a:r>
            <a:endParaRPr lang="en-US" dirty="0"/>
          </a:p>
          <a:p>
            <a:r>
              <a:rPr lang="en-US" b="1" dirty="0"/>
              <a:t>Relationship drama (Colossians 3:12-15) … DYWTBW?</a:t>
            </a:r>
          </a:p>
          <a:p>
            <a:r>
              <a:rPr lang="en-US" b="1" dirty="0"/>
              <a:t>Marriage &amp; family issues (Ephesians 5:22-6:4) … DYWTBW?</a:t>
            </a:r>
          </a:p>
          <a:p>
            <a:r>
              <a:rPr lang="en-US" b="1" dirty="0"/>
              <a:t>Anxiety and worry (Matthew 6:25-33, 1 Peter 5:7) … DYWTBW?</a:t>
            </a:r>
          </a:p>
          <a:p>
            <a:r>
              <a:rPr lang="en-US" dirty="0"/>
              <a:t>Sorrow, etc. (Ecclesiastes 11:10) … DYWTBW?</a:t>
            </a:r>
          </a:p>
          <a:p>
            <a:r>
              <a:rPr lang="en-US" b="1" dirty="0"/>
              <a:t>Disconnection from other Christians (Hebrews 10:23-25; James 5:16; etc.) … DYWTBW?</a:t>
            </a:r>
          </a:p>
          <a:p>
            <a:pPr marL="0" marR="0" lvl="0" indent="0" algn="l" defTabSz="713232" rtl="0" eaLnBrk="1" fontAlgn="auto" latinLnBrk="0" hangingPunct="1">
              <a:lnSpc>
                <a:spcPct val="100000"/>
              </a:lnSpc>
              <a:spcBef>
                <a:spcPts val="0"/>
              </a:spcBef>
              <a:spcAft>
                <a:spcPts val="0"/>
              </a:spcAft>
              <a:buClrTx/>
              <a:buSzTx/>
              <a:buFontTx/>
              <a:buNone/>
              <a:tabLst/>
              <a:defRPr/>
            </a:pPr>
            <a:r>
              <a:rPr lang="en-US" b="1" dirty="0"/>
              <a:t>Sin habit (Matthew 5:27-30) … DYWTBW?</a:t>
            </a:r>
          </a:p>
          <a:p>
            <a:pPr marL="0" marR="0" lvl="0" indent="0" algn="l" defTabSz="713232" rtl="0" eaLnBrk="1" fontAlgn="auto" latinLnBrk="0" hangingPunct="1">
              <a:lnSpc>
                <a:spcPct val="100000"/>
              </a:lnSpc>
              <a:spcBef>
                <a:spcPts val="0"/>
              </a:spcBef>
              <a:spcAft>
                <a:spcPts val="0"/>
              </a:spcAft>
              <a:buClrTx/>
              <a:buSzTx/>
              <a:buFontTx/>
              <a:buNone/>
              <a:tabLst/>
              <a:defRPr/>
            </a:pPr>
            <a:r>
              <a:rPr lang="en-US" b="1" dirty="0"/>
              <a:t>Guilt (1 John 1:5-2:2) … DYWTBW?</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915833D7-53B4-4ECE-A1E8-01441B161AEA}" type="slidenum">
              <a:rPr lang="en-US" smtClean="0"/>
              <a:t>5</a:t>
            </a:fld>
            <a:endParaRPr lang="en-US"/>
          </a:p>
        </p:txBody>
      </p:sp>
    </p:spTree>
    <p:extLst>
      <p:ext uri="{BB962C8B-B14F-4D97-AF65-F5344CB8AC3E}">
        <p14:creationId xmlns:p14="http://schemas.microsoft.com/office/powerpoint/2010/main" val="154701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C20CC3-DBEA-4CAA-B374-DC02B176BD65}"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381617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20CC3-DBEA-4CAA-B374-DC02B176BD65}"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301500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20CC3-DBEA-4CAA-B374-DC02B176BD65}"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373166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20CC3-DBEA-4CAA-B374-DC02B176BD65}"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38205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C20CC3-DBEA-4CAA-B374-DC02B176BD65}"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248875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C20CC3-DBEA-4CAA-B374-DC02B176BD65}"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219055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C20CC3-DBEA-4CAA-B374-DC02B176BD65}"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376013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C20CC3-DBEA-4CAA-B374-DC02B176BD65}"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414922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20CC3-DBEA-4CAA-B374-DC02B176BD65}"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363389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8C20CC3-DBEA-4CAA-B374-DC02B176BD65}"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208809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8C20CC3-DBEA-4CAA-B374-DC02B176BD65}"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03168-8003-470B-960E-D1CC4C861931}" type="slidenum">
              <a:rPr lang="en-US" smtClean="0"/>
              <a:t>‹#›</a:t>
            </a:fld>
            <a:endParaRPr lang="en-US"/>
          </a:p>
        </p:txBody>
      </p:sp>
    </p:spTree>
    <p:extLst>
      <p:ext uri="{BB962C8B-B14F-4D97-AF65-F5344CB8AC3E}">
        <p14:creationId xmlns:p14="http://schemas.microsoft.com/office/powerpoint/2010/main" val="42636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8C20CC3-DBEA-4CAA-B374-DC02B176BD65}" type="datetimeFigureOut">
              <a:rPr lang="en-US" smtClean="0"/>
              <a:t>7/11/2022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4003168-8003-470B-960E-D1CC4C861931}" type="slidenum">
              <a:rPr lang="en-US" smtClean="0"/>
              <a:t>‹#›</a:t>
            </a:fld>
            <a:endParaRPr lang="en-US"/>
          </a:p>
        </p:txBody>
      </p:sp>
    </p:spTree>
    <p:extLst>
      <p:ext uri="{BB962C8B-B14F-4D97-AF65-F5344CB8AC3E}">
        <p14:creationId xmlns:p14="http://schemas.microsoft.com/office/powerpoint/2010/main" val="423538676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15750"/>
            <a:ext cx="6858000" cy="1989667"/>
          </a:xfrm>
        </p:spPr>
        <p:txBody>
          <a:bodyPr>
            <a:normAutofit/>
          </a:bodyPr>
          <a:lstStyle/>
          <a:p>
            <a:r>
              <a:rPr lang="en-US" sz="6000" b="1" dirty="0" smtClean="0"/>
              <a:t>¿</a:t>
            </a:r>
            <a:r>
              <a:rPr lang="en-US" sz="6000" b="1" dirty="0" err="1" smtClean="0"/>
              <a:t>Quieres</a:t>
            </a:r>
            <a:r>
              <a:rPr lang="en-US" sz="6000" b="1" dirty="0" smtClean="0"/>
              <a:t> </a:t>
            </a:r>
            <a:r>
              <a:rPr lang="en-US" sz="6000" b="1" dirty="0" err="1" smtClean="0"/>
              <a:t>ser</a:t>
            </a:r>
            <a:r>
              <a:rPr lang="en-US" sz="6000" b="1" dirty="0" smtClean="0"/>
              <a:t> </a:t>
            </a:r>
            <a:r>
              <a:rPr lang="en-US" sz="6000" b="1" dirty="0" err="1" smtClean="0"/>
              <a:t>sano</a:t>
            </a:r>
            <a:r>
              <a:rPr lang="en-US" sz="6000" b="1" dirty="0" smtClean="0"/>
              <a:t>?</a:t>
            </a:r>
            <a:endParaRPr lang="en-US" sz="6000" b="1" dirty="0"/>
          </a:p>
        </p:txBody>
      </p:sp>
    </p:spTree>
    <p:extLst>
      <p:ext uri="{BB962C8B-B14F-4D97-AF65-F5344CB8AC3E}">
        <p14:creationId xmlns:p14="http://schemas.microsoft.com/office/powerpoint/2010/main" val="424296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a:t>
            </a:r>
            <a:r>
              <a:rPr lang="en-US" sz="4000" b="1" dirty="0" err="1" smtClean="0"/>
              <a:t>Quieres</a:t>
            </a:r>
            <a:r>
              <a:rPr lang="en-US" sz="4000" b="1" dirty="0" smtClean="0"/>
              <a:t> </a:t>
            </a:r>
            <a:r>
              <a:rPr lang="en-US" sz="4000" b="1" dirty="0" err="1" smtClean="0"/>
              <a:t>ser</a:t>
            </a:r>
            <a:r>
              <a:rPr lang="en-US" sz="4000" b="1" dirty="0" smtClean="0"/>
              <a:t> </a:t>
            </a:r>
            <a:r>
              <a:rPr lang="en-US" sz="4000" b="1" dirty="0" err="1" smtClean="0"/>
              <a:t>sano</a:t>
            </a:r>
            <a:r>
              <a:rPr lang="en-US" sz="4000" b="1" dirty="0" smtClean="0"/>
              <a:t>?</a:t>
            </a:r>
            <a:endParaRPr lang="en-US" sz="4000" b="1" dirty="0"/>
          </a:p>
        </p:txBody>
      </p:sp>
      <p:sp>
        <p:nvSpPr>
          <p:cNvPr id="3" name="Content Placeholder 2"/>
          <p:cNvSpPr>
            <a:spLocks noGrp="1"/>
          </p:cNvSpPr>
          <p:nvPr>
            <p:ph idx="1"/>
          </p:nvPr>
        </p:nvSpPr>
        <p:spPr>
          <a:xfrm>
            <a:off x="463506" y="1531987"/>
            <a:ext cx="8216987" cy="3626115"/>
          </a:xfrm>
        </p:spPr>
        <p:txBody>
          <a:bodyPr>
            <a:normAutofit lnSpcReduction="10000"/>
          </a:bodyPr>
          <a:lstStyle/>
          <a:p>
            <a:pPr marL="0" indent="0">
              <a:lnSpc>
                <a:spcPct val="150000"/>
              </a:lnSpc>
              <a:buNone/>
            </a:pPr>
            <a:r>
              <a:rPr lang="en-US" sz="2400" b="1" dirty="0" err="1" smtClean="0"/>
              <a:t>Jesús</a:t>
            </a:r>
            <a:r>
              <a:rPr lang="en-US" sz="2400" b="1" dirty="0" smtClean="0"/>
              <a:t> se </a:t>
            </a:r>
            <a:r>
              <a:rPr lang="en-US" sz="2400" b="1" dirty="0" err="1" smtClean="0"/>
              <a:t>acerca</a:t>
            </a:r>
            <a:r>
              <a:rPr lang="en-US" sz="2400" b="1" dirty="0" smtClean="0"/>
              <a:t> no </a:t>
            </a:r>
            <a:r>
              <a:rPr lang="en-US" sz="2400" b="1" dirty="0" err="1" smtClean="0"/>
              <a:t>importa</a:t>
            </a:r>
            <a:r>
              <a:rPr lang="en-US" sz="2400" b="1" dirty="0" smtClean="0"/>
              <a:t> lo que </a:t>
            </a:r>
            <a:r>
              <a:rPr lang="en-US" sz="2400" b="1" dirty="0" err="1" smtClean="0"/>
              <a:t>sean</a:t>
            </a:r>
            <a:r>
              <a:rPr lang="en-US" sz="2400" b="1" dirty="0" smtClean="0"/>
              <a:t> </a:t>
            </a:r>
            <a:r>
              <a:rPr lang="en-US" sz="2400" b="1" dirty="0" err="1" smtClean="0"/>
              <a:t>tus</a:t>
            </a:r>
            <a:r>
              <a:rPr lang="en-US" sz="2400" b="1" dirty="0" smtClean="0"/>
              <a:t> </a:t>
            </a:r>
            <a:r>
              <a:rPr lang="en-US" sz="2400" b="1" dirty="0" err="1" smtClean="0"/>
              <a:t>problemas</a:t>
            </a:r>
            <a:r>
              <a:rPr lang="en-US" sz="2400" b="1" dirty="0" smtClean="0"/>
              <a:t>.</a:t>
            </a:r>
            <a:endParaRPr lang="en-US" sz="2400" b="1" dirty="0"/>
          </a:p>
          <a:p>
            <a:pPr marL="0" indent="0">
              <a:lnSpc>
                <a:spcPct val="150000"/>
              </a:lnSpc>
              <a:buNone/>
            </a:pPr>
            <a:r>
              <a:rPr lang="en-US" sz="2400" b="1" dirty="0" err="1" smtClean="0"/>
              <a:t>Jesús</a:t>
            </a:r>
            <a:r>
              <a:rPr lang="en-US" sz="2400" b="1" dirty="0" smtClean="0"/>
              <a:t> no </a:t>
            </a:r>
            <a:r>
              <a:rPr lang="en-US" sz="2400" b="1" dirty="0" err="1" smtClean="0"/>
              <a:t>te</a:t>
            </a:r>
            <a:r>
              <a:rPr lang="en-US" sz="2400" b="1" dirty="0" smtClean="0"/>
              <a:t> </a:t>
            </a:r>
            <a:r>
              <a:rPr lang="en-US" sz="2400" b="1" dirty="0" err="1" smtClean="0"/>
              <a:t>permitirá</a:t>
            </a:r>
            <a:r>
              <a:rPr lang="en-US" sz="2400" b="1" dirty="0" smtClean="0"/>
              <a:t> </a:t>
            </a:r>
            <a:r>
              <a:rPr lang="en-US" sz="2400" b="1" dirty="0" err="1" smtClean="0"/>
              <a:t>poner</a:t>
            </a:r>
            <a:r>
              <a:rPr lang="en-US" sz="2400" b="1" dirty="0" smtClean="0"/>
              <a:t> </a:t>
            </a:r>
            <a:r>
              <a:rPr lang="en-US" sz="2400" b="1" dirty="0" err="1" smtClean="0"/>
              <a:t>excusas</a:t>
            </a:r>
            <a:r>
              <a:rPr lang="en-US" sz="2400" b="1" dirty="0" smtClean="0"/>
              <a:t> de </a:t>
            </a:r>
            <a:r>
              <a:rPr lang="en-US" sz="2400" b="1" dirty="0" err="1" smtClean="0"/>
              <a:t>por</a:t>
            </a:r>
            <a:r>
              <a:rPr lang="en-US" sz="2400" b="1" dirty="0" smtClean="0"/>
              <a:t> </a:t>
            </a:r>
            <a:r>
              <a:rPr lang="en-US" sz="2400" b="1" dirty="0" err="1" smtClean="0"/>
              <a:t>qué</a:t>
            </a:r>
            <a:r>
              <a:rPr lang="en-US" sz="2400" b="1" dirty="0" smtClean="0"/>
              <a:t> no </a:t>
            </a:r>
            <a:r>
              <a:rPr lang="en-US" sz="2400" b="1" dirty="0" err="1" smtClean="0"/>
              <a:t>puedes</a:t>
            </a:r>
            <a:r>
              <a:rPr lang="en-US" sz="2400" b="1" dirty="0" smtClean="0"/>
              <a:t> </a:t>
            </a:r>
            <a:r>
              <a:rPr lang="en-US" sz="2400" b="1" dirty="0" err="1" smtClean="0"/>
              <a:t>cambiar</a:t>
            </a:r>
            <a:r>
              <a:rPr lang="en-US" sz="2400" b="1" dirty="0" smtClean="0"/>
              <a:t>.</a:t>
            </a:r>
            <a:endParaRPr lang="en-US" sz="2400" b="1" dirty="0"/>
          </a:p>
          <a:p>
            <a:pPr marL="0" indent="0">
              <a:lnSpc>
                <a:spcPct val="150000"/>
              </a:lnSpc>
              <a:buNone/>
            </a:pPr>
            <a:r>
              <a:rPr lang="en-US" sz="2400" b="1" dirty="0" err="1" smtClean="0"/>
              <a:t>Jesús</a:t>
            </a:r>
            <a:r>
              <a:rPr lang="en-US" sz="2400" b="1" dirty="0" smtClean="0"/>
              <a:t> no </a:t>
            </a:r>
            <a:r>
              <a:rPr lang="en-US" sz="2400" b="1" dirty="0" err="1" smtClean="0"/>
              <a:t>hace</a:t>
            </a:r>
            <a:r>
              <a:rPr lang="en-US" sz="2400" b="1" dirty="0" smtClean="0"/>
              <a:t> </a:t>
            </a:r>
            <a:r>
              <a:rPr lang="en-US" sz="2400" b="1" dirty="0" err="1" smtClean="0"/>
              <a:t>caso</a:t>
            </a:r>
            <a:r>
              <a:rPr lang="en-US" sz="2400" b="1" dirty="0" smtClean="0"/>
              <a:t> a </a:t>
            </a:r>
            <a:r>
              <a:rPr lang="en-US" sz="2400" b="1" dirty="0" err="1" smtClean="0"/>
              <a:t>los</a:t>
            </a:r>
            <a:r>
              <a:rPr lang="en-US" sz="2400" b="1" dirty="0" smtClean="0"/>
              <a:t> </a:t>
            </a:r>
            <a:r>
              <a:rPr lang="en-US" sz="2400" b="1" dirty="0" err="1" smtClean="0"/>
              <a:t>obstáculos</a:t>
            </a:r>
            <a:r>
              <a:rPr lang="en-US" sz="2400" b="1" dirty="0" smtClean="0"/>
              <a:t> del </a:t>
            </a:r>
            <a:r>
              <a:rPr lang="en-US" sz="2400" b="1" dirty="0" err="1" smtClean="0"/>
              <a:t>tiempo</a:t>
            </a:r>
            <a:r>
              <a:rPr lang="en-US" sz="2400" b="1" dirty="0" smtClean="0"/>
              <a:t>, el </a:t>
            </a:r>
            <a:r>
              <a:rPr lang="en-US" sz="2400" b="1" dirty="0" err="1" smtClean="0"/>
              <a:t>aislamiento</a:t>
            </a:r>
            <a:r>
              <a:rPr lang="en-US" sz="2400" b="1" dirty="0" smtClean="0"/>
              <a:t> y el </a:t>
            </a:r>
            <a:r>
              <a:rPr lang="en-US" sz="2400" b="1" dirty="0" err="1" smtClean="0"/>
              <a:t>fracaso</a:t>
            </a:r>
            <a:r>
              <a:rPr lang="en-US" sz="2400" b="1" dirty="0" smtClean="0"/>
              <a:t>.</a:t>
            </a:r>
            <a:endParaRPr lang="en-US" sz="2400" b="1" dirty="0"/>
          </a:p>
          <a:p>
            <a:pPr marL="0" indent="0">
              <a:lnSpc>
                <a:spcPct val="150000"/>
              </a:lnSpc>
              <a:buNone/>
            </a:pPr>
            <a:r>
              <a:rPr lang="en-US" sz="2400" b="1" dirty="0" err="1" smtClean="0"/>
              <a:t>Jesús</a:t>
            </a:r>
            <a:r>
              <a:rPr lang="en-US" sz="2400" b="1" dirty="0" smtClean="0"/>
              <a:t> </a:t>
            </a:r>
            <a:r>
              <a:rPr lang="en-US" sz="2400" b="1" dirty="0" err="1" smtClean="0"/>
              <a:t>manda</a:t>
            </a:r>
            <a:r>
              <a:rPr lang="en-US" sz="2400" b="1" dirty="0" smtClean="0"/>
              <a:t> </a:t>
            </a:r>
            <a:r>
              <a:rPr lang="en-US" sz="2400" b="1" dirty="0" err="1" smtClean="0"/>
              <a:t>obediencia</a:t>
            </a:r>
            <a:r>
              <a:rPr lang="en-US" sz="2400" b="1" dirty="0" smtClean="0"/>
              <a:t> para que </a:t>
            </a:r>
            <a:r>
              <a:rPr lang="en-US" sz="2400" b="1" dirty="0" err="1" smtClean="0"/>
              <a:t>seamos</a:t>
            </a:r>
            <a:r>
              <a:rPr lang="en-US" sz="2400" b="1" dirty="0" smtClean="0"/>
              <a:t> </a:t>
            </a:r>
            <a:r>
              <a:rPr lang="en-US" sz="2400" b="1" dirty="0" err="1" smtClean="0"/>
              <a:t>sanados</a:t>
            </a:r>
            <a:r>
              <a:rPr lang="en-US" sz="2400" b="1" dirty="0" smtClean="0"/>
              <a:t>.</a:t>
            </a:r>
            <a:endParaRPr lang="en-US" sz="2400" b="1" dirty="0"/>
          </a:p>
          <a:p>
            <a:endParaRPr lang="en-US" dirty="0"/>
          </a:p>
        </p:txBody>
      </p:sp>
    </p:spTree>
    <p:extLst>
      <p:ext uri="{BB962C8B-B14F-4D97-AF65-F5344CB8AC3E}">
        <p14:creationId xmlns:p14="http://schemas.microsoft.com/office/powerpoint/2010/main" val="45347700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b="1" dirty="0"/>
              <a:t>¿</a:t>
            </a:r>
            <a:r>
              <a:rPr lang="en-US" sz="4000" b="1" dirty="0" err="1"/>
              <a:t>Quieres</a:t>
            </a:r>
            <a:r>
              <a:rPr lang="en-US" sz="4000" b="1" dirty="0"/>
              <a:t> </a:t>
            </a:r>
            <a:r>
              <a:rPr lang="en-US" sz="4000" b="1" dirty="0" err="1"/>
              <a:t>ser</a:t>
            </a:r>
            <a:r>
              <a:rPr lang="en-US" sz="4000" b="1" dirty="0"/>
              <a:t> </a:t>
            </a:r>
            <a:r>
              <a:rPr lang="en-US" sz="4000" b="1" dirty="0" err="1"/>
              <a:t>sano</a:t>
            </a:r>
            <a:r>
              <a:rPr lang="en-US" sz="4000" b="1" dirty="0"/>
              <a:t>?</a:t>
            </a:r>
            <a:endParaRPr lang="en-US" sz="4000" b="1" dirty="0"/>
          </a:p>
        </p:txBody>
      </p:sp>
      <p:sp>
        <p:nvSpPr>
          <p:cNvPr id="5" name="TextBox 4"/>
          <p:cNvSpPr txBox="1"/>
          <p:nvPr/>
        </p:nvSpPr>
        <p:spPr>
          <a:xfrm>
            <a:off x="359514" y="2308302"/>
            <a:ext cx="1844299" cy="861774"/>
          </a:xfrm>
          <a:prstGeom prst="rect">
            <a:avLst/>
          </a:prstGeom>
          <a:noFill/>
          <a:ln w="63500">
            <a:solidFill>
              <a:schemeClr val="accent1"/>
            </a:solidFill>
          </a:ln>
        </p:spPr>
        <p:txBody>
          <a:bodyPr wrap="square" rtlCol="0">
            <a:spAutoFit/>
          </a:bodyPr>
          <a:lstStyle/>
          <a:p>
            <a:pPr algn="ctr"/>
            <a:r>
              <a:rPr lang="en-US" sz="2500" b="1" dirty="0" err="1" smtClean="0"/>
              <a:t>Receta</a:t>
            </a:r>
            <a:r>
              <a:rPr lang="en-US" sz="2500" b="1" dirty="0" smtClean="0"/>
              <a:t> que </a:t>
            </a:r>
            <a:r>
              <a:rPr lang="en-US" sz="2500" b="1" dirty="0" err="1" smtClean="0"/>
              <a:t>obedecer</a:t>
            </a:r>
            <a:endParaRPr lang="en-US" sz="2500" b="1" dirty="0"/>
          </a:p>
        </p:txBody>
      </p:sp>
      <p:sp>
        <p:nvSpPr>
          <p:cNvPr id="6" name="TextBox 5"/>
          <p:cNvSpPr txBox="1"/>
          <p:nvPr/>
        </p:nvSpPr>
        <p:spPr>
          <a:xfrm>
            <a:off x="7166051" y="2308302"/>
            <a:ext cx="1639281" cy="861774"/>
          </a:xfrm>
          <a:prstGeom prst="rect">
            <a:avLst/>
          </a:prstGeom>
          <a:noFill/>
          <a:ln w="63500">
            <a:solidFill>
              <a:srgbClr val="FFC000"/>
            </a:solidFill>
          </a:ln>
        </p:spPr>
        <p:txBody>
          <a:bodyPr wrap="square" rtlCol="0">
            <a:spAutoFit/>
          </a:bodyPr>
          <a:lstStyle/>
          <a:p>
            <a:pPr algn="ctr"/>
            <a:r>
              <a:rPr lang="en-US" sz="2500" b="1" dirty="0" err="1" smtClean="0"/>
              <a:t>Poder</a:t>
            </a:r>
            <a:r>
              <a:rPr lang="en-US" sz="2500" b="1" dirty="0" smtClean="0"/>
              <a:t> de </a:t>
            </a:r>
            <a:r>
              <a:rPr lang="en-US" sz="2500" b="1" dirty="0" err="1" smtClean="0"/>
              <a:t>sanación</a:t>
            </a:r>
            <a:endParaRPr lang="en-US" sz="2500" b="1" dirty="0"/>
          </a:p>
        </p:txBody>
      </p:sp>
      <p:sp>
        <p:nvSpPr>
          <p:cNvPr id="7" name="TextBox 6"/>
          <p:cNvSpPr txBox="1"/>
          <p:nvPr/>
        </p:nvSpPr>
        <p:spPr>
          <a:xfrm>
            <a:off x="2569413" y="1743582"/>
            <a:ext cx="4231037" cy="2462213"/>
          </a:xfrm>
          <a:prstGeom prst="rect">
            <a:avLst/>
          </a:prstGeom>
          <a:noFill/>
        </p:spPr>
        <p:txBody>
          <a:bodyPr wrap="square" rtlCol="0">
            <a:spAutoFit/>
          </a:bodyPr>
          <a:lstStyle/>
          <a:p>
            <a:r>
              <a:rPr lang="es-ES" sz="2200" dirty="0"/>
              <a:t>12 Así que, amados míos, tal como siempre han </a:t>
            </a:r>
            <a:r>
              <a:rPr lang="es-ES" sz="2200" dirty="0" smtClean="0"/>
              <a:t>obedecido…ocúpense </a:t>
            </a:r>
            <a:r>
              <a:rPr lang="es-ES" sz="2200" dirty="0"/>
              <a:t>en su salvación con temor y temblor. 13 Porque Dios es quien obra en ustedes tanto el querer como el hacer, </a:t>
            </a:r>
            <a:r>
              <a:rPr lang="es-ES" sz="2200" dirty="0" smtClean="0"/>
              <a:t>para </a:t>
            </a:r>
            <a:r>
              <a:rPr lang="es-ES" sz="2200" dirty="0"/>
              <a:t>Su buena intención</a:t>
            </a:r>
            <a:r>
              <a:rPr lang="es-ES" sz="2200" dirty="0" smtClean="0"/>
              <a:t>.</a:t>
            </a:r>
            <a:r>
              <a:rPr lang="en-US" dirty="0" smtClean="0"/>
              <a:t> </a:t>
            </a:r>
            <a:r>
              <a:rPr lang="en-US" dirty="0" err="1" smtClean="0"/>
              <a:t>Filipenses</a:t>
            </a:r>
            <a:r>
              <a:rPr lang="en-US" dirty="0" smtClean="0"/>
              <a:t> </a:t>
            </a:r>
            <a:r>
              <a:rPr lang="en-US" dirty="0"/>
              <a:t>2:12-13</a:t>
            </a:r>
          </a:p>
        </p:txBody>
      </p:sp>
    </p:spTree>
    <p:extLst>
      <p:ext uri="{BB962C8B-B14F-4D97-AF65-F5344CB8AC3E}">
        <p14:creationId xmlns:p14="http://schemas.microsoft.com/office/powerpoint/2010/main" val="428582658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b="1" dirty="0"/>
              <a:t>¿</a:t>
            </a:r>
            <a:r>
              <a:rPr lang="en-US" sz="4000" b="1" dirty="0" err="1"/>
              <a:t>Quieres</a:t>
            </a:r>
            <a:r>
              <a:rPr lang="en-US" sz="4000" b="1" dirty="0"/>
              <a:t> </a:t>
            </a:r>
            <a:r>
              <a:rPr lang="en-US" sz="4000" b="1" dirty="0" err="1"/>
              <a:t>ser</a:t>
            </a:r>
            <a:r>
              <a:rPr lang="en-US" sz="4000" b="1" dirty="0"/>
              <a:t> </a:t>
            </a:r>
            <a:r>
              <a:rPr lang="en-US" sz="4000" b="1" dirty="0" err="1"/>
              <a:t>sano</a:t>
            </a:r>
            <a:r>
              <a:rPr lang="en-US" sz="4000" b="1" dirty="0"/>
              <a:t>?</a:t>
            </a:r>
            <a:endParaRPr lang="en-US" sz="4000" b="1" dirty="0"/>
          </a:p>
        </p:txBody>
      </p:sp>
      <p:sp>
        <p:nvSpPr>
          <p:cNvPr id="5" name="TextBox 4"/>
          <p:cNvSpPr txBox="1"/>
          <p:nvPr/>
        </p:nvSpPr>
        <p:spPr>
          <a:xfrm>
            <a:off x="359514" y="2308302"/>
            <a:ext cx="1844299" cy="861774"/>
          </a:xfrm>
          <a:prstGeom prst="rect">
            <a:avLst/>
          </a:prstGeom>
          <a:noFill/>
          <a:ln w="63500">
            <a:solidFill>
              <a:schemeClr val="accent1"/>
            </a:solidFill>
          </a:ln>
        </p:spPr>
        <p:txBody>
          <a:bodyPr wrap="square" rtlCol="0">
            <a:spAutoFit/>
          </a:bodyPr>
          <a:lstStyle/>
          <a:p>
            <a:pPr algn="ctr"/>
            <a:r>
              <a:rPr lang="en-US" sz="2500" b="1" dirty="0" err="1" smtClean="0"/>
              <a:t>Receta</a:t>
            </a:r>
            <a:r>
              <a:rPr lang="en-US" sz="2500" b="1" dirty="0" smtClean="0"/>
              <a:t> que </a:t>
            </a:r>
            <a:r>
              <a:rPr lang="en-US" sz="2500" b="1" dirty="0" err="1" smtClean="0"/>
              <a:t>obedecer</a:t>
            </a:r>
            <a:endParaRPr lang="en-US" sz="2500" b="1" dirty="0"/>
          </a:p>
        </p:txBody>
      </p:sp>
      <p:sp>
        <p:nvSpPr>
          <p:cNvPr id="6" name="TextBox 5"/>
          <p:cNvSpPr txBox="1"/>
          <p:nvPr/>
        </p:nvSpPr>
        <p:spPr>
          <a:xfrm>
            <a:off x="7166051" y="2308302"/>
            <a:ext cx="1639281" cy="861774"/>
          </a:xfrm>
          <a:prstGeom prst="rect">
            <a:avLst/>
          </a:prstGeom>
          <a:noFill/>
          <a:ln w="63500">
            <a:solidFill>
              <a:srgbClr val="FFC000"/>
            </a:solidFill>
          </a:ln>
        </p:spPr>
        <p:txBody>
          <a:bodyPr wrap="square" rtlCol="0">
            <a:spAutoFit/>
          </a:bodyPr>
          <a:lstStyle/>
          <a:p>
            <a:pPr algn="ctr"/>
            <a:r>
              <a:rPr lang="en-US" sz="2500" b="1" dirty="0" err="1" smtClean="0"/>
              <a:t>Poder</a:t>
            </a:r>
            <a:r>
              <a:rPr lang="en-US" sz="2500" b="1" dirty="0" smtClean="0"/>
              <a:t> de </a:t>
            </a:r>
            <a:r>
              <a:rPr lang="en-US" sz="2500" b="1" dirty="0" err="1" smtClean="0"/>
              <a:t>sanación</a:t>
            </a:r>
            <a:endParaRPr lang="en-US" sz="2500" b="1" dirty="0"/>
          </a:p>
        </p:txBody>
      </p:sp>
      <p:sp>
        <p:nvSpPr>
          <p:cNvPr id="7" name="TextBox 6"/>
          <p:cNvSpPr txBox="1"/>
          <p:nvPr/>
        </p:nvSpPr>
        <p:spPr>
          <a:xfrm>
            <a:off x="2569413" y="1743582"/>
            <a:ext cx="4231037" cy="2492990"/>
          </a:xfrm>
          <a:prstGeom prst="rect">
            <a:avLst/>
          </a:prstGeom>
          <a:noFill/>
        </p:spPr>
        <p:txBody>
          <a:bodyPr wrap="square" rtlCol="0">
            <a:spAutoFit/>
          </a:bodyPr>
          <a:lstStyle/>
          <a:p>
            <a:r>
              <a:rPr lang="es-ES" sz="2200" dirty="0"/>
              <a:t>12 Así que, amados míos, tal como siempre </a:t>
            </a:r>
            <a:r>
              <a:rPr lang="es-ES" sz="2200" b="1" dirty="0">
                <a:solidFill>
                  <a:schemeClr val="accent1"/>
                </a:solidFill>
              </a:rPr>
              <a:t>han obedecido</a:t>
            </a:r>
            <a:r>
              <a:rPr lang="es-ES" sz="2200" b="1" dirty="0" smtClean="0">
                <a:solidFill>
                  <a:schemeClr val="accent1"/>
                </a:solidFill>
              </a:rPr>
              <a:t>… ocúpense </a:t>
            </a:r>
            <a:r>
              <a:rPr lang="es-ES" sz="2200" b="1" dirty="0">
                <a:solidFill>
                  <a:schemeClr val="accent1"/>
                </a:solidFill>
              </a:rPr>
              <a:t>en su salvación </a:t>
            </a:r>
            <a:r>
              <a:rPr lang="es-ES" sz="2200" dirty="0"/>
              <a:t>con temor y temblor. 13 </a:t>
            </a:r>
            <a:r>
              <a:rPr lang="es-ES" sz="2200" b="1" dirty="0">
                <a:solidFill>
                  <a:srgbClr val="FFC000"/>
                </a:solidFill>
              </a:rPr>
              <a:t>Porque Dios es quien obra en ustedes</a:t>
            </a:r>
            <a:r>
              <a:rPr lang="es-ES" sz="2200" dirty="0"/>
              <a:t> tanto el querer como el hacer, para Su buena intención.</a:t>
            </a:r>
            <a:r>
              <a:rPr lang="en-US" sz="2400" dirty="0"/>
              <a:t> </a:t>
            </a:r>
            <a:r>
              <a:rPr lang="en-US" dirty="0" err="1"/>
              <a:t>Filipenses</a:t>
            </a:r>
            <a:r>
              <a:rPr lang="en-US" dirty="0"/>
              <a:t> 2:12-13</a:t>
            </a:r>
            <a:endParaRPr lang="en-US" dirty="0"/>
          </a:p>
        </p:txBody>
      </p:sp>
      <p:cxnSp>
        <p:nvCxnSpPr>
          <p:cNvPr id="8" name="Straight Arrow Connector 7"/>
          <p:cNvCxnSpPr>
            <a:cxnSpLocks/>
          </p:cNvCxnSpPr>
          <p:nvPr/>
        </p:nvCxnSpPr>
        <p:spPr>
          <a:xfrm flipH="1">
            <a:off x="1487837" y="1193369"/>
            <a:ext cx="1410346" cy="8989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cxnSpLocks/>
          </p:cNvCxnSpPr>
          <p:nvPr/>
        </p:nvCxnSpPr>
        <p:spPr>
          <a:xfrm flipH="1" flipV="1">
            <a:off x="6800450" y="1193369"/>
            <a:ext cx="1181178" cy="898902"/>
          </a:xfrm>
          <a:prstGeom prst="straightConnector1">
            <a:avLst/>
          </a:prstGeom>
          <a:ln w="635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 name="Arrow: Curved Up 1"/>
          <p:cNvSpPr/>
          <p:nvPr/>
        </p:nvSpPr>
        <p:spPr>
          <a:xfrm>
            <a:off x="1146875" y="3502618"/>
            <a:ext cx="7036230" cy="1332854"/>
          </a:xfrm>
          <a:prstGeom prst="curvedUpArrow">
            <a:avLst/>
          </a:prstGeom>
          <a:solidFill>
            <a:srgbClr val="FFC000"/>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2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b="1" dirty="0"/>
              <a:t>¿</a:t>
            </a:r>
            <a:r>
              <a:rPr lang="en-US" sz="4000" b="1" dirty="0" err="1"/>
              <a:t>Quieres</a:t>
            </a:r>
            <a:r>
              <a:rPr lang="en-US" sz="4000" b="1" dirty="0"/>
              <a:t> </a:t>
            </a:r>
            <a:r>
              <a:rPr lang="en-US" sz="4000" b="1" dirty="0" err="1"/>
              <a:t>ser</a:t>
            </a:r>
            <a:r>
              <a:rPr lang="en-US" sz="4000" b="1" dirty="0"/>
              <a:t> </a:t>
            </a:r>
            <a:r>
              <a:rPr lang="en-US" sz="4000" b="1" dirty="0" err="1"/>
              <a:t>sano</a:t>
            </a:r>
            <a:r>
              <a:rPr lang="en-US" sz="4000" b="1" dirty="0"/>
              <a:t>?</a:t>
            </a:r>
            <a:endParaRPr lang="en-US" sz="4000" b="1" dirty="0"/>
          </a:p>
        </p:txBody>
      </p:sp>
      <p:sp>
        <p:nvSpPr>
          <p:cNvPr id="5" name="TextBox 4"/>
          <p:cNvSpPr txBox="1"/>
          <p:nvPr/>
        </p:nvSpPr>
        <p:spPr>
          <a:xfrm>
            <a:off x="359514" y="2308302"/>
            <a:ext cx="1844299" cy="861774"/>
          </a:xfrm>
          <a:prstGeom prst="rect">
            <a:avLst/>
          </a:prstGeom>
          <a:noFill/>
          <a:ln w="63500">
            <a:solidFill>
              <a:schemeClr val="accent1"/>
            </a:solidFill>
          </a:ln>
        </p:spPr>
        <p:txBody>
          <a:bodyPr wrap="square" rtlCol="0">
            <a:spAutoFit/>
          </a:bodyPr>
          <a:lstStyle/>
          <a:p>
            <a:pPr algn="ctr"/>
            <a:r>
              <a:rPr lang="en-US" sz="2500" b="1" dirty="0" err="1" smtClean="0"/>
              <a:t>Receta</a:t>
            </a:r>
            <a:r>
              <a:rPr lang="en-US" sz="2500" b="1" dirty="0" smtClean="0"/>
              <a:t> que </a:t>
            </a:r>
            <a:r>
              <a:rPr lang="en-US" sz="2500" b="1" dirty="0" err="1" smtClean="0"/>
              <a:t>obedecer</a:t>
            </a:r>
            <a:endParaRPr lang="en-US" sz="2500" b="1" dirty="0"/>
          </a:p>
        </p:txBody>
      </p:sp>
      <p:sp>
        <p:nvSpPr>
          <p:cNvPr id="6" name="TextBox 5"/>
          <p:cNvSpPr txBox="1"/>
          <p:nvPr/>
        </p:nvSpPr>
        <p:spPr>
          <a:xfrm>
            <a:off x="7166051" y="2308302"/>
            <a:ext cx="1639281" cy="861774"/>
          </a:xfrm>
          <a:prstGeom prst="rect">
            <a:avLst/>
          </a:prstGeom>
          <a:noFill/>
          <a:ln w="63500">
            <a:solidFill>
              <a:srgbClr val="FFC000"/>
            </a:solidFill>
          </a:ln>
        </p:spPr>
        <p:txBody>
          <a:bodyPr wrap="square" rtlCol="0">
            <a:spAutoFit/>
          </a:bodyPr>
          <a:lstStyle/>
          <a:p>
            <a:pPr algn="ctr"/>
            <a:r>
              <a:rPr lang="en-US" sz="2500" b="1" dirty="0" err="1" smtClean="0"/>
              <a:t>Poder</a:t>
            </a:r>
            <a:r>
              <a:rPr lang="en-US" sz="2500" b="1" dirty="0" smtClean="0"/>
              <a:t> de </a:t>
            </a:r>
            <a:r>
              <a:rPr lang="en-US" sz="2500" b="1" dirty="0" err="1" smtClean="0"/>
              <a:t>sanación</a:t>
            </a:r>
            <a:endParaRPr lang="en-US" sz="2500" b="1" dirty="0"/>
          </a:p>
        </p:txBody>
      </p:sp>
      <p:sp>
        <p:nvSpPr>
          <p:cNvPr id="7" name="TextBox 6"/>
          <p:cNvSpPr txBox="1"/>
          <p:nvPr/>
        </p:nvSpPr>
        <p:spPr>
          <a:xfrm>
            <a:off x="2569413" y="1743582"/>
            <a:ext cx="4352382" cy="1508105"/>
          </a:xfrm>
          <a:prstGeom prst="rect">
            <a:avLst/>
          </a:prstGeom>
          <a:noFill/>
        </p:spPr>
        <p:txBody>
          <a:bodyPr wrap="square" rtlCol="0">
            <a:spAutoFit/>
          </a:bodyPr>
          <a:lstStyle/>
          <a:p>
            <a:r>
              <a:rPr lang="es-ES" sz="2400" b="1" dirty="0"/>
              <a:t>Pero Jesús les respondió: «Hasta ahora Mi Padre trabaja, y </a:t>
            </a:r>
            <a:r>
              <a:rPr lang="es-ES" sz="2400" b="1" dirty="0">
                <a:solidFill>
                  <a:srgbClr val="FFC000"/>
                </a:solidFill>
              </a:rPr>
              <a:t>Yo también trabajo</a:t>
            </a:r>
            <a:r>
              <a:rPr lang="es-ES" sz="2400" b="1" dirty="0"/>
              <a:t>». </a:t>
            </a:r>
            <a:endParaRPr lang="es-ES" sz="2400" b="1" dirty="0" smtClean="0"/>
          </a:p>
          <a:p>
            <a:pPr algn="r"/>
            <a:r>
              <a:rPr lang="en-US" sz="2000" dirty="0" smtClean="0"/>
              <a:t>John </a:t>
            </a:r>
            <a:r>
              <a:rPr lang="en-US" sz="2000" dirty="0"/>
              <a:t>5:17</a:t>
            </a:r>
            <a:endParaRPr lang="en-US" sz="2000" dirty="0"/>
          </a:p>
        </p:txBody>
      </p:sp>
      <p:cxnSp>
        <p:nvCxnSpPr>
          <p:cNvPr id="8" name="Straight Arrow Connector 7"/>
          <p:cNvCxnSpPr>
            <a:cxnSpLocks/>
          </p:cNvCxnSpPr>
          <p:nvPr/>
        </p:nvCxnSpPr>
        <p:spPr>
          <a:xfrm flipH="1">
            <a:off x="1487837" y="1193369"/>
            <a:ext cx="1410346" cy="8989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cxnSpLocks/>
          </p:cNvCxnSpPr>
          <p:nvPr/>
        </p:nvCxnSpPr>
        <p:spPr>
          <a:xfrm flipH="1" flipV="1">
            <a:off x="6800450" y="1193369"/>
            <a:ext cx="1181178" cy="898902"/>
          </a:xfrm>
          <a:prstGeom prst="straightConnector1">
            <a:avLst/>
          </a:prstGeom>
          <a:ln w="635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 name="Arrow: Curved Up 1"/>
          <p:cNvSpPr/>
          <p:nvPr/>
        </p:nvSpPr>
        <p:spPr>
          <a:xfrm>
            <a:off x="1146875" y="3502618"/>
            <a:ext cx="7036230" cy="1332854"/>
          </a:xfrm>
          <a:prstGeom prst="curvedUpArrow">
            <a:avLst/>
          </a:prstGeom>
          <a:solidFill>
            <a:srgbClr val="FFC000"/>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3"/>
          <p:cNvSpPr txBox="1">
            <a:spLocks/>
          </p:cNvSpPr>
          <p:nvPr/>
        </p:nvSpPr>
        <p:spPr>
          <a:xfrm>
            <a:off x="287866" y="4736298"/>
            <a:ext cx="8517466" cy="65523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700" b="1" dirty="0" smtClean="0"/>
              <a:t>¿</a:t>
            </a:r>
            <a:r>
              <a:rPr lang="en-US" sz="3700" b="1" dirty="0" err="1" smtClean="0"/>
              <a:t>Crees</a:t>
            </a:r>
            <a:r>
              <a:rPr lang="en-US" sz="3700" b="1" dirty="0" smtClean="0"/>
              <a:t> que </a:t>
            </a:r>
            <a:r>
              <a:rPr lang="en-US" sz="3700" b="1" dirty="0" err="1" smtClean="0"/>
              <a:t>Él</a:t>
            </a:r>
            <a:r>
              <a:rPr lang="en-US" sz="3700" b="1" dirty="0" smtClean="0"/>
              <a:t> </a:t>
            </a:r>
            <a:r>
              <a:rPr lang="en-US" sz="3700" b="1" dirty="0" err="1" smtClean="0"/>
              <a:t>te</a:t>
            </a:r>
            <a:r>
              <a:rPr lang="en-US" sz="3700" b="1" dirty="0" smtClean="0"/>
              <a:t> </a:t>
            </a:r>
            <a:r>
              <a:rPr lang="en-US" sz="3700" b="1" dirty="0" err="1" smtClean="0"/>
              <a:t>puede</a:t>
            </a:r>
            <a:r>
              <a:rPr lang="en-US" sz="3700" b="1" dirty="0" smtClean="0"/>
              <a:t> </a:t>
            </a:r>
            <a:r>
              <a:rPr lang="en-US" sz="3700" b="1" dirty="0" err="1" smtClean="0"/>
              <a:t>sanar</a:t>
            </a:r>
            <a:r>
              <a:rPr lang="en-US" sz="3700" b="1" dirty="0" smtClean="0"/>
              <a:t>?</a:t>
            </a:r>
            <a:endParaRPr lang="en-US" sz="3700" b="1" dirty="0"/>
          </a:p>
        </p:txBody>
      </p:sp>
    </p:spTree>
    <p:extLst>
      <p:ext uri="{BB962C8B-B14F-4D97-AF65-F5344CB8AC3E}">
        <p14:creationId xmlns:p14="http://schemas.microsoft.com/office/powerpoint/2010/main" val="363385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491</TotalTime>
  <Words>800</Words>
  <Application>Microsoft Office PowerPoint</Application>
  <PresentationFormat>On-screen Show (16:10)</PresentationFormat>
  <Paragraphs>70</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Office Theme</vt:lpstr>
      <vt:lpstr>¿Quieres ser sano?</vt:lpstr>
      <vt:lpstr>¿Quieres ser sano?</vt:lpstr>
      <vt:lpstr>¿Quieres ser sano?</vt:lpstr>
      <vt:lpstr>¿Quieres ser sano?</vt:lpstr>
      <vt:lpstr>¿Quieres ser sano?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Want to Become Well?</dc:title>
  <dc:creator>BenHall</dc:creator>
  <cp:lastModifiedBy>Esther Eubanks</cp:lastModifiedBy>
  <cp:revision>29</cp:revision>
  <dcterms:created xsi:type="dcterms:W3CDTF">2017-03-11T15:41:37Z</dcterms:created>
  <dcterms:modified xsi:type="dcterms:W3CDTF">2022-07-11T18:25:44Z</dcterms:modified>
</cp:coreProperties>
</file>