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4" r:id="rId4"/>
    <p:sldMasterId id="2147483706" r:id="rId5"/>
  </p:sldMasterIdLst>
  <p:sldIdLst>
    <p:sldId id="267" r:id="rId6"/>
    <p:sldId id="266" r:id="rId7"/>
    <p:sldId id="269" r:id="rId8"/>
    <p:sldId id="260" r:id="rId9"/>
    <p:sldId id="263" r:id="rId10"/>
    <p:sldId id="270" r:id="rId11"/>
    <p:sldId id="264" r:id="rId12"/>
    <p:sldId id="271" r:id="rId13"/>
    <p:sldId id="272" r:id="rId14"/>
    <p:sldId id="259" r:id="rId15"/>
    <p:sldId id="273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FC"/>
    <a:srgbClr val="DA4E00"/>
    <a:srgbClr val="255FE1"/>
    <a:srgbClr val="DAE4FA"/>
    <a:srgbClr val="FE5B00"/>
    <a:srgbClr val="FFE1D1"/>
    <a:srgbClr val="F60029"/>
    <a:srgbClr val="627D8E"/>
    <a:srgbClr val="2592B9"/>
    <a:srgbClr val="2BA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D9F563-F056-4AB3-91B2-49A87139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A956727-AE85-4A55-AD02-51957D8597C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702A2C-DF6D-469E-F27A-1185E9D5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ED67F4-E1D7-FD9B-A577-C012D355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8E1024D5-3D61-47E4-A202-9FE4BBD8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53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57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9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2E34-9613-40A6-B32D-C5912C20EE2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064D1ED0-77C0-82AB-8924-8498F9CDF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xmlns="" id="{2215ED62-E029-8BD9-4749-3AF9855E96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8" name="Picture 7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xmlns="" id="{78DB78C7-49B0-93A1-3238-B0CB9FDD9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0"/>
          <a:stretch/>
        </p:blipFill>
        <p:spPr>
          <a:xfrm>
            <a:off x="0" y="4206240"/>
            <a:ext cx="9144000" cy="1508760"/>
          </a:xfrm>
          <a:prstGeom prst="rect">
            <a:avLst/>
          </a:prstGeom>
        </p:spPr>
      </p:pic>
      <p:pic>
        <p:nvPicPr>
          <p:cNvPr id="9" name="Picture 8" descr="A picture containing dark&#10;&#10;Description automatically generated">
            <a:extLst>
              <a:ext uri="{FF2B5EF4-FFF2-40B4-BE49-F238E27FC236}">
                <a16:creationId xmlns:a16="http://schemas.microsoft.com/office/drawing/2014/main" xmlns="" id="{67CA7271-B711-792A-3E2B-2FD652394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/>
          <a:stretch/>
        </p:blipFill>
        <p:spPr>
          <a:xfrm>
            <a:off x="5537200" y="3606799"/>
            <a:ext cx="3606800" cy="21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xmlns="" id="{AE346590-FE37-E944-6C0E-6481294098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xmlns="" id="{FAAB567B-E6D3-F83A-8492-D0DB51F7F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73600" r="20148" b="6370"/>
          <a:stretch/>
        </p:blipFill>
        <p:spPr>
          <a:xfrm>
            <a:off x="0" y="4489397"/>
            <a:ext cx="9144000" cy="1225604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xmlns="" id="{2490E178-AF59-1D30-2D59-2FE83A36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 b="5800"/>
          <a:stretch/>
        </p:blipFill>
        <p:spPr>
          <a:xfrm>
            <a:off x="5882640" y="4108432"/>
            <a:ext cx="3261360" cy="16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8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xmlns="" id="{5BF0D0F2-61A8-6A32-587F-B7F09C10A1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FCBFB3-1C33-C267-FC40-D350A13F2F08}"/>
              </a:ext>
            </a:extLst>
          </p:cNvPr>
          <p:cNvSpPr txBox="1"/>
          <p:nvPr/>
        </p:nvSpPr>
        <p:spPr>
          <a:xfrm>
            <a:off x="0" y="3834767"/>
            <a:ext cx="6152322" cy="1194433"/>
          </a:xfrm>
          <a:prstGeom prst="rect">
            <a:avLst/>
          </a:prstGeom>
          <a:gradFill flip="none" rotWithShape="1">
            <a:gsLst>
              <a:gs pos="0">
                <a:srgbClr val="205BE0"/>
              </a:gs>
              <a:gs pos="96503">
                <a:srgbClr val="1B4FC3"/>
              </a:gs>
            </a:gsLst>
            <a:lin ang="5400000" scaled="1"/>
            <a:tileRect/>
          </a:gradFill>
        </p:spPr>
        <p:txBody>
          <a:bodyPr wrap="square" tIns="27432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ENTRE LA IZQUIERDA Y LA DERECHA</a:t>
            </a:r>
            <a:endParaRPr lang="en-US" sz="40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901" y="1337022"/>
            <a:ext cx="532503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CON TODO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594872" y="2502955"/>
            <a:ext cx="81770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FUNDAMENTO ANTIGUO</a:t>
            </a:r>
          </a:p>
          <a:p>
            <a:pPr algn="ctr"/>
            <a:r>
              <a:rPr lang="en-US" sz="3600" dirty="0" smtClean="0"/>
              <a:t>APLICACI</a:t>
            </a:r>
            <a:r>
              <a:rPr lang="es-ES" sz="3600" dirty="0" smtClean="0"/>
              <a:t>ÓN MODERNA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670764-6833-67EE-5477-95C4F5D3C7B3}"/>
              </a:ext>
            </a:extLst>
          </p:cNvPr>
          <p:cNvSpPr txBox="1"/>
          <p:nvPr/>
        </p:nvSpPr>
        <p:spPr>
          <a:xfrm>
            <a:off x="0" y="150100"/>
            <a:ext cx="4512364" cy="1310031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3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“¿Está </a:t>
            </a:r>
            <a:r>
              <a:rPr lang="en-US" sz="2300" b="1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permitido</a:t>
            </a:r>
            <a:r>
              <a:rPr lang="en-US" sz="23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pagar</a:t>
            </a:r>
            <a:r>
              <a:rPr lang="en-US" sz="23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impuesto</a:t>
            </a:r>
            <a:r>
              <a:rPr lang="en-US" sz="23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a César, o no</a:t>
            </a:r>
            <a:r>
              <a:rPr lang="en-US" sz="23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?”.</a:t>
            </a:r>
            <a:endParaRPr lang="en-US" sz="23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670764-6833-67EE-5477-95C4F5D3C7B3}"/>
              </a:ext>
            </a:extLst>
          </p:cNvPr>
          <p:cNvSpPr txBox="1"/>
          <p:nvPr/>
        </p:nvSpPr>
        <p:spPr>
          <a:xfrm>
            <a:off x="4615933" y="150101"/>
            <a:ext cx="4512364" cy="1310031"/>
          </a:xfrm>
          <a:prstGeom prst="rect">
            <a:avLst/>
          </a:prstGeom>
          <a:solidFill>
            <a:srgbClr val="255FE1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3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3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Pues </a:t>
            </a:r>
            <a:r>
              <a:rPr lang="es-ES" sz="23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den a César lo que es de César, y a Dios lo que es de </a:t>
            </a:r>
            <a:r>
              <a:rPr lang="es-ES" sz="23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Dios”.</a:t>
            </a:r>
            <a:endParaRPr lang="en-US" sz="23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79D903C0-42DB-645B-0B84-C8420795C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715000"/>
          </a:xfrm>
          <a:prstGeom prst="rect">
            <a:avLst/>
          </a:prstGeom>
          <a:solidFill>
            <a:srgbClr val="E8EEFC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F2530A-411D-1EC4-2DCA-F244DC7A003F}"/>
              </a:ext>
            </a:extLst>
          </p:cNvPr>
          <p:cNvSpPr/>
          <p:nvPr/>
        </p:nvSpPr>
        <p:spPr>
          <a:xfrm>
            <a:off x="-1" y="0"/>
            <a:ext cx="9144001" cy="5715000"/>
          </a:xfrm>
          <a:prstGeom prst="rect">
            <a:avLst/>
          </a:prstGeom>
          <a:solidFill>
            <a:srgbClr val="E8EEF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35753F-E05A-B5EA-EC33-4B2D160F1E51}"/>
              </a:ext>
            </a:extLst>
          </p:cNvPr>
          <p:cNvSpPr txBox="1"/>
          <p:nvPr/>
        </p:nvSpPr>
        <p:spPr>
          <a:xfrm>
            <a:off x="564992" y="679051"/>
            <a:ext cx="8014014" cy="4147390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Después de esto miré, y vi una gran multitud, que nadie podía contar, de todas las naciones, tribus, pueblos, y lenguas, de pie delante del trono y delante del Cordero, vestidos con vestiduras blancas y con palmas en las manos. 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Clamaban 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gran voz: «La salvación pertenece a nuestro Dios que está sentado en el trono, y al Cordero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»...Estos 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son los que vienen de la gran tribulación, y han lavado sus vestiduras y las han emblanquecido en la sangre del 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Cordero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 </a:t>
            </a:r>
          </a:p>
          <a:p>
            <a:pPr marL="115888" indent="-115888"/>
            <a:r>
              <a:rPr lang="en-US" sz="2400" b="1" dirty="0" err="1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Apocalipsis</a:t>
            </a:r>
            <a:r>
              <a:rPr lang="en-US" sz="24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7:9, 10 y 14</a:t>
            </a:r>
          </a:p>
        </p:txBody>
      </p:sp>
    </p:spTree>
    <p:extLst>
      <p:ext uri="{BB962C8B-B14F-4D97-AF65-F5344CB8AC3E}">
        <p14:creationId xmlns:p14="http://schemas.microsoft.com/office/powerpoint/2010/main" val="39810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FCBFB3-1C33-C267-FC40-D350A13F2F08}"/>
              </a:ext>
            </a:extLst>
          </p:cNvPr>
          <p:cNvSpPr txBox="1"/>
          <p:nvPr/>
        </p:nvSpPr>
        <p:spPr>
          <a:xfrm>
            <a:off x="0" y="3834767"/>
            <a:ext cx="6152322" cy="1194433"/>
          </a:xfrm>
          <a:prstGeom prst="rect">
            <a:avLst/>
          </a:prstGeom>
          <a:gradFill flip="none" rotWithShape="1">
            <a:gsLst>
              <a:gs pos="0">
                <a:srgbClr val="205BE0"/>
              </a:gs>
              <a:gs pos="96503">
                <a:srgbClr val="1B4FC3"/>
              </a:gs>
            </a:gsLst>
            <a:lin ang="5400000" scaled="1"/>
            <a:tileRect/>
          </a:gradFill>
        </p:spPr>
        <p:txBody>
          <a:bodyPr wrap="square" tIns="27432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ENTRE LA IZQUIERDA Y LA DERECHA</a:t>
            </a:r>
            <a:endParaRPr lang="en-US" sz="40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901" y="1337022"/>
            <a:ext cx="532503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CON TODO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594872" y="2502955"/>
            <a:ext cx="81770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FUNDAMENTO ANTIGUO</a:t>
            </a:r>
          </a:p>
          <a:p>
            <a:pPr algn="ctr"/>
            <a:r>
              <a:rPr lang="en-US" sz="3600" dirty="0" smtClean="0"/>
              <a:t>APLICACI</a:t>
            </a:r>
            <a:r>
              <a:rPr lang="es-ES" sz="3600" dirty="0" smtClean="0"/>
              <a:t>ÓN MODERNA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68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FCBFB3-1C33-C267-FC40-D350A13F2F08}"/>
              </a:ext>
            </a:extLst>
          </p:cNvPr>
          <p:cNvSpPr txBox="1"/>
          <p:nvPr/>
        </p:nvSpPr>
        <p:spPr>
          <a:xfrm>
            <a:off x="0" y="3834767"/>
            <a:ext cx="6152322" cy="1194433"/>
          </a:xfrm>
          <a:prstGeom prst="rect">
            <a:avLst/>
          </a:prstGeom>
          <a:gradFill flip="none" rotWithShape="1">
            <a:gsLst>
              <a:gs pos="0">
                <a:srgbClr val="205BE0"/>
              </a:gs>
              <a:gs pos="96503">
                <a:srgbClr val="1B4FC3"/>
              </a:gs>
            </a:gsLst>
            <a:lin ang="5400000" scaled="1"/>
            <a:tileRect/>
          </a:gradFill>
        </p:spPr>
        <p:txBody>
          <a:bodyPr wrap="square" tIns="27432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ENTRE LA IZQUIERDA Y LA DERECHA</a:t>
            </a:r>
            <a:endParaRPr lang="en-US" sz="40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421F8A-444A-9BFF-2F4F-E430EC4FD71F}"/>
              </a:ext>
            </a:extLst>
          </p:cNvPr>
          <p:cNvSpPr txBox="1"/>
          <p:nvPr/>
        </p:nvSpPr>
        <p:spPr>
          <a:xfrm>
            <a:off x="0" y="0"/>
            <a:ext cx="8900441" cy="1960497"/>
          </a:xfrm>
          <a:prstGeom prst="rect">
            <a:avLst/>
          </a:prstGeom>
          <a:solidFill>
            <a:srgbClr val="DEE7FA"/>
          </a:solidFill>
          <a:ln w="34925">
            <a:solidFill>
              <a:srgbClr val="255FE1"/>
            </a:solidFill>
            <a:miter lim="800000"/>
          </a:ln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000" b="1" dirty="0" smtClean="0"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000" b="1" dirty="0">
                <a:latin typeface="Poppins Light" panose="00000400000000000000" pitchFamily="50" charset="0"/>
                <a:cs typeface="Poppins Light" panose="00000400000000000000" pitchFamily="50" charset="0"/>
              </a:rPr>
              <a:t>Después de él, se levantó Judas de Galilea en los días del censo, y llevó mucha gente tras sí; él también pereció, y todos los que lo seguían se </a:t>
            </a:r>
            <a:r>
              <a:rPr lang="es-ES" sz="2000" b="1" dirty="0" smtClean="0">
                <a:latin typeface="Poppins Light" panose="00000400000000000000" pitchFamily="50" charset="0"/>
                <a:cs typeface="Poppins Light" panose="00000400000000000000" pitchFamily="50" charset="0"/>
              </a:rPr>
              <a:t>dispersaron</a:t>
            </a:r>
            <a:r>
              <a:rPr lang="en-US" sz="2000" b="1" dirty="0" smtClean="0"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sz="2000" b="1" dirty="0" smtClean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000" b="1" dirty="0" smtClean="0">
                <a:solidFill>
                  <a:srgbClr val="6A3ED7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000" b="1" dirty="0" err="1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Hechos</a:t>
            </a:r>
            <a:r>
              <a:rPr lang="en-US" sz="2000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5:37</a:t>
            </a:r>
            <a:endParaRPr lang="en-US" sz="2000" b="1" dirty="0">
              <a:solidFill>
                <a:srgbClr val="255FE1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901" y="1337022"/>
            <a:ext cx="532503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CON TODO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594872" y="2502955"/>
            <a:ext cx="81770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FUNDAMENTO ANTIGUO</a:t>
            </a:r>
          </a:p>
          <a:p>
            <a:pPr algn="ctr"/>
            <a:r>
              <a:rPr lang="en-US" sz="3600" dirty="0" smtClean="0"/>
              <a:t>APLICACI</a:t>
            </a:r>
            <a:r>
              <a:rPr lang="es-ES" sz="3600" dirty="0" smtClean="0"/>
              <a:t>ÓN MODERNA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38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VERDAD ESENCIAL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507263-3E76-9CFC-488F-98DFAA923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1" y="1357174"/>
            <a:ext cx="5495398" cy="2736708"/>
          </a:xfrm>
          <a:prstGeom prst="rect">
            <a:avLst/>
          </a:prstGeom>
          <a:ln w="19050">
            <a:solidFill>
              <a:srgbClr val="627D8E"/>
            </a:solidFill>
            <a:beve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435588-8E2D-8D90-B42B-10CC32AB900B}"/>
              </a:ext>
            </a:extLst>
          </p:cNvPr>
          <p:cNvSpPr txBox="1"/>
          <p:nvPr/>
        </p:nvSpPr>
        <p:spPr>
          <a:xfrm>
            <a:off x="315541" y="4069718"/>
            <a:ext cx="5495398" cy="463588"/>
          </a:xfrm>
          <a:prstGeom prst="rect">
            <a:avLst/>
          </a:prstGeom>
          <a:solidFill>
            <a:srgbClr val="627D8E"/>
          </a:solidFill>
          <a:ln w="25400">
            <a:solidFill>
              <a:srgbClr val="627D8E"/>
            </a:solidFill>
            <a:miter lim="800000"/>
          </a:ln>
        </p:spPr>
        <p:txBody>
          <a:bodyPr wrap="square" tIns="91440" rtlCol="0">
            <a:spAutoFit/>
          </a:bodyPr>
          <a:lstStyle/>
          <a:p>
            <a:pPr algn="ctr" rtl="0">
              <a:lnSpc>
                <a:spcPts val="2500"/>
              </a:lnSpc>
              <a:tabLst>
                <a:tab pos="115888" algn="l"/>
              </a:tabLst>
              <a:defRPr/>
            </a:pPr>
            <a:r>
              <a:rPr lang="en-US" sz="2200" b="1" dirty="0">
                <a:solidFill>
                  <a:prstClr val="white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César Augusto, Hijo del Divino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93E3BF-ABE4-0833-0400-86F6F7833564}"/>
              </a:ext>
            </a:extLst>
          </p:cNvPr>
          <p:cNvSpPr txBox="1"/>
          <p:nvPr/>
        </p:nvSpPr>
        <p:spPr>
          <a:xfrm>
            <a:off x="6126480" y="454279"/>
            <a:ext cx="3028580" cy="1405909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Llevando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la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imagen de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Dios</a:t>
            </a: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68112C-3542-9A31-2AF6-B051470501BE}"/>
              </a:ext>
            </a:extLst>
          </p:cNvPr>
          <p:cNvSpPr txBox="1"/>
          <p:nvPr/>
        </p:nvSpPr>
        <p:spPr>
          <a:xfrm>
            <a:off x="5923722" y="1959842"/>
            <a:ext cx="3251772" cy="2353752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Dios creó al hombre a imagen Suya, a imagen de Dios lo creó; varón y hembra los 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creó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...”</a:t>
            </a:r>
            <a:r>
              <a:rPr lang="en-US" sz="24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Génesis 1:27</a:t>
            </a:r>
          </a:p>
        </p:txBody>
      </p:sp>
    </p:spTree>
    <p:extLst>
      <p:ext uri="{BB962C8B-B14F-4D97-AF65-F5344CB8AC3E}">
        <p14:creationId xmlns:p14="http://schemas.microsoft.com/office/powerpoint/2010/main" val="935369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1" grpId="1" animBg="1"/>
      <p:bldP spid="7" grpId="0" animBg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VERDAD ESENCIAL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93F41C-5D1D-A372-035F-923C68032BD9}"/>
              </a:ext>
            </a:extLst>
          </p:cNvPr>
          <p:cNvSpPr txBox="1"/>
          <p:nvPr/>
        </p:nvSpPr>
        <p:spPr>
          <a:xfrm>
            <a:off x="4695947" y="1399407"/>
            <a:ext cx="4432852" cy="178170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Porque han sido comprados por un precio. Por tanto, glorifiquen a Dios en su cuerpo y en su espíritu, los cuales son de 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Dios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.”</a:t>
            </a: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 Corintios 6:20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7554E5-DEA6-D4C9-4F23-3F2029FE1A33}"/>
              </a:ext>
            </a:extLst>
          </p:cNvPr>
          <p:cNvSpPr txBox="1"/>
          <p:nvPr/>
        </p:nvSpPr>
        <p:spPr>
          <a:xfrm>
            <a:off x="184907" y="1399407"/>
            <a:ext cx="4154556" cy="230130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Él le contestó: «AMARÁS AL SEÑOR TU DIOS CON TODO TU CORAZÓN, Y CON TODA TU ALMA, Y CON TODA TU MENTE. </a:t>
            </a:r>
          </a:p>
          <a:p>
            <a:pPr marL="115888" indent="-115888"/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Este 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 el grande y primer mandamiento. </a:t>
            </a: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Mateo 22:37, 38</a:t>
            </a:r>
          </a:p>
        </p:txBody>
      </p:sp>
    </p:spTree>
    <p:extLst>
      <p:ext uri="{BB962C8B-B14F-4D97-AF65-F5344CB8AC3E}">
        <p14:creationId xmlns:p14="http://schemas.microsoft.com/office/powerpoint/2010/main" val="3135362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874CEC-2DD6-F098-95B6-D5AB67FE701C}"/>
              </a:ext>
            </a:extLst>
          </p:cNvPr>
          <p:cNvSpPr txBox="1"/>
          <p:nvPr/>
        </p:nvSpPr>
        <p:spPr>
          <a:xfrm>
            <a:off x="754766" y="1418502"/>
            <a:ext cx="7634468" cy="1642749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“¿Qué reino es más valioso?</a:t>
            </a:r>
          </a:p>
          <a:p>
            <a:pPr algn="ctr" rtl="0">
              <a:lnSpc>
                <a:spcPts val="3400"/>
              </a:lnSpc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¿El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reino que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controla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las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monedas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,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o el Reino que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controla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el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mundo?”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D7B1F1-2428-7A25-A282-E43F0CA305F4}"/>
              </a:ext>
            </a:extLst>
          </p:cNvPr>
          <p:cNvSpPr txBox="1"/>
          <p:nvPr/>
        </p:nvSpPr>
        <p:spPr>
          <a:xfrm>
            <a:off x="1417261" y="3359989"/>
            <a:ext cx="6309477" cy="1540002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“El reino de Dios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siempre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estará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encima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de la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política del hombre”.</a:t>
            </a:r>
          </a:p>
        </p:txBody>
      </p:sp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COMPARACIÓN </a:t>
            </a:r>
            <a:r>
              <a:rPr lang="en-US" sz="47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ESENCIAL</a:t>
            </a:r>
            <a:endParaRPr lang="en-US" sz="4700" u="sng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D6581E-A1BA-7145-1240-ADE8C854F665}"/>
              </a:ext>
            </a:extLst>
          </p:cNvPr>
          <p:cNvSpPr txBox="1"/>
          <p:nvPr/>
        </p:nvSpPr>
        <p:spPr>
          <a:xfrm>
            <a:off x="5536097" y="1967130"/>
            <a:ext cx="3442972" cy="2598214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Si el evangelio de Jesús no </a:t>
            </a:r>
            <a:r>
              <a:rPr lang="en-US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está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el centro de </a:t>
            </a:r>
            <a:r>
              <a:rPr lang="en-US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corazón,</a:t>
            </a:r>
            <a:br>
              <a:rPr lang="en-US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b="1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entonces</a:t>
            </a:r>
            <a:r>
              <a:rPr lang="en-US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corazón no </a:t>
            </a:r>
            <a:r>
              <a:rPr lang="en-US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está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centrado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 Jesús.</a:t>
            </a:r>
          </a:p>
        </p:txBody>
      </p:sp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312E0C-639D-4249-9DE6-4399E7E181C3}"/>
              </a:ext>
            </a:extLst>
          </p:cNvPr>
          <p:cNvSpPr txBox="1"/>
          <p:nvPr/>
        </p:nvSpPr>
        <p:spPr>
          <a:xfrm>
            <a:off x="541418" y="1231599"/>
            <a:ext cx="2596720" cy="1034523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El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Rey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eino</a:t>
            </a: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COMPARACIÓN </a:t>
            </a:r>
            <a:r>
              <a:rPr lang="en-US" sz="47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ESENCIAL</a:t>
            </a:r>
            <a:endParaRPr lang="en-US" sz="4700" u="sng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80F124-DFED-3602-40E3-A74604ADA92C}"/>
              </a:ext>
            </a:extLst>
          </p:cNvPr>
          <p:cNvSpPr txBox="1"/>
          <p:nvPr/>
        </p:nvSpPr>
        <p:spPr>
          <a:xfrm>
            <a:off x="72975" y="2373549"/>
            <a:ext cx="5373670" cy="3196286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 los días de estos reyes, el Dios del cielo levantará un reino que jamás será destruido, y este reino no será entregado a otro pueblo. </a:t>
            </a:r>
            <a:r>
              <a:rPr lang="es-ES" sz="2200" b="1" dirty="0">
                <a:solidFill>
                  <a:srgbClr val="FF0000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Desmenuzará y pondrá fin a todos aquellos reinos, y él permanecerá para </a:t>
            </a:r>
            <a:r>
              <a:rPr lang="es-ES" sz="2200" b="1" dirty="0" smtClean="0">
                <a:solidFill>
                  <a:srgbClr val="FF0000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siempre</a:t>
            </a:r>
            <a:r>
              <a:rPr lang="es-E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 </a:t>
            </a:r>
            <a:r>
              <a:rPr lang="en-US" sz="22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Daniel </a:t>
            </a:r>
            <a:r>
              <a:rPr lang="en-US" sz="22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2:44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4A8A46-13CD-412B-4619-8B01FF579E1E}"/>
              </a:ext>
            </a:extLst>
          </p:cNvPr>
          <p:cNvSpPr txBox="1"/>
          <p:nvPr/>
        </p:nvSpPr>
        <p:spPr>
          <a:xfrm>
            <a:off x="3429000" y="1111820"/>
            <a:ext cx="5639521" cy="1194113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Pero busquen primero </a:t>
            </a:r>
            <a:r>
              <a:rPr lang="es-E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 reino </a:t>
            </a:r>
            <a:r>
              <a:rPr lang="es-ES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Su </a:t>
            </a:r>
            <a:r>
              <a:rPr lang="es-E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justicia</a:t>
            </a:r>
            <a:r>
              <a:rPr lang="en-U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...”</a:t>
            </a:r>
            <a:r>
              <a:rPr lang="en-US" sz="22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Mateo </a:t>
            </a:r>
            <a:r>
              <a:rPr lang="en-US" sz="22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6:33</a:t>
            </a:r>
          </a:p>
        </p:txBody>
      </p:sp>
    </p:spTree>
    <p:extLst>
      <p:ext uri="{BB962C8B-B14F-4D97-AF65-F5344CB8AC3E}">
        <p14:creationId xmlns:p14="http://schemas.microsoft.com/office/powerpoint/2010/main" val="26625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4" grpId="1" animBg="1"/>
      <p:bldP spid="6" grpId="0"/>
      <p:bldP spid="16" grpId="0"/>
      <p:bldP spid="16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PENSAMIENTO FINAL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874CEC-2DD6-F098-95B6-D5AB67FE701C}"/>
              </a:ext>
            </a:extLst>
          </p:cNvPr>
          <p:cNvSpPr txBox="1"/>
          <p:nvPr/>
        </p:nvSpPr>
        <p:spPr>
          <a:xfrm>
            <a:off x="1327146" y="1485336"/>
            <a:ext cx="6514828" cy="1605734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Tenga cuidado al tratar de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inscribir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Jesús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 partido político.</a:t>
            </a:r>
          </a:p>
        </p:txBody>
      </p:sp>
    </p:spTree>
    <p:extLst>
      <p:ext uri="{BB962C8B-B14F-4D97-AF65-F5344CB8AC3E}">
        <p14:creationId xmlns:p14="http://schemas.microsoft.com/office/powerpoint/2010/main" val="29097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4A8A46-13CD-412B-4619-8B01FF579E1E}"/>
              </a:ext>
            </a:extLst>
          </p:cNvPr>
          <p:cNvSpPr txBox="1"/>
          <p:nvPr/>
        </p:nvSpPr>
        <p:spPr>
          <a:xfrm>
            <a:off x="60721" y="2255997"/>
            <a:ext cx="4511275" cy="2226679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Pues todos ustedes son hijos de Dios mediante la fe en Cristo Jesús. </a:t>
            </a: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Porque </a:t>
            </a:r>
            <a:r>
              <a:rPr lang="es-ES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todos los que fueron bautizados en Cristo, de Cristo se han revestido. </a:t>
            </a: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No </a:t>
            </a:r>
            <a:r>
              <a:rPr lang="es-ES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hay judío ni griego; no hay esclavo ni libre; no hay hombre ni mujer, porque todos son uno en Cristo </a:t>
            </a: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Jesús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.”</a:t>
            </a:r>
            <a:r>
              <a:rPr lang="en-US" sz="20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0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Gálatas 3:26-28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6A55B2-2B0A-9E4A-F42E-B7A8B8D20A8A}"/>
              </a:ext>
            </a:extLst>
          </p:cNvPr>
          <p:cNvSpPr txBox="1"/>
          <p:nvPr/>
        </p:nvSpPr>
        <p:spPr>
          <a:xfrm>
            <a:off x="4705336" y="2373172"/>
            <a:ext cx="4331728" cy="4186654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Si ustedes, pues, han resucitado con Cristo, busquen las cosas de arriba, donde está Cristo sentado a la diestra de Dios. </a:t>
            </a: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Pongan </a:t>
            </a:r>
            <a:r>
              <a:rPr lang="es-ES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 mira en las cosas de arriba, no en las de la </a:t>
            </a: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tierra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.”</a:t>
            </a:r>
            <a:r>
              <a:rPr lang="en-US" sz="20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0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Colosenses 3:1,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PENSAMIENTO FINAL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312E0C-639D-4249-9DE6-4399E7E181C3}"/>
              </a:ext>
            </a:extLst>
          </p:cNvPr>
          <p:cNvSpPr txBox="1"/>
          <p:nvPr/>
        </p:nvSpPr>
        <p:spPr>
          <a:xfrm>
            <a:off x="6778487" y="423431"/>
            <a:ext cx="2365513" cy="632645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Recordemos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…</a:t>
            </a: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93F76F-E1A7-3A27-62BF-ECEDC97963F8}"/>
              </a:ext>
            </a:extLst>
          </p:cNvPr>
          <p:cNvSpPr txBox="1"/>
          <p:nvPr/>
        </p:nvSpPr>
        <p:spPr>
          <a:xfrm>
            <a:off x="4705336" y="1214534"/>
            <a:ext cx="4331728" cy="1041463"/>
          </a:xfrm>
          <a:prstGeom prst="rect">
            <a:avLst/>
          </a:prstGeom>
          <a:solidFill>
            <a:srgbClr val="E8EEFC"/>
          </a:solidFill>
          <a:ln w="22225">
            <a:solidFill>
              <a:srgbClr val="255FE1"/>
            </a:solidFill>
            <a:miter lim="800000"/>
          </a:ln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000"/>
              </a:lnSpc>
            </a:pPr>
            <a:r>
              <a:rPr lang="en-US" sz="24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El patriotismo es</a:t>
            </a:r>
            <a:br>
              <a:rPr lang="en-US" sz="24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no la espiritualidad.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80914C-B4DD-84CC-E913-6258A62C02FD}"/>
              </a:ext>
            </a:extLst>
          </p:cNvPr>
          <p:cNvSpPr txBox="1"/>
          <p:nvPr/>
        </p:nvSpPr>
        <p:spPr>
          <a:xfrm>
            <a:off x="133340" y="1216343"/>
            <a:ext cx="4438656" cy="1041463"/>
          </a:xfrm>
          <a:prstGeom prst="rect">
            <a:avLst/>
          </a:prstGeom>
          <a:solidFill>
            <a:srgbClr val="E8EEFC"/>
          </a:solidFill>
          <a:ln w="22225">
            <a:solidFill>
              <a:srgbClr val="255FE1"/>
            </a:solidFill>
            <a:miter lim="800000"/>
          </a:ln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000"/>
              </a:lnSpc>
            </a:pPr>
            <a:r>
              <a:rPr lang="en-US" sz="24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Hay </a:t>
            </a:r>
            <a:r>
              <a:rPr lang="en-US" sz="2400" b="1" dirty="0" err="1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cristianos</a:t>
            </a:r>
            <a:r>
              <a:rPr lang="en-US" sz="24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de </a:t>
            </a:r>
            <a:r>
              <a:rPr lang="en-US" sz="2400" b="1" dirty="0" err="1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toda</a:t>
            </a:r>
            <a:r>
              <a:rPr lang="en-US" sz="2400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tendencia</a:t>
            </a:r>
            <a:r>
              <a:rPr lang="en-US" sz="2400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política</a:t>
            </a:r>
            <a:r>
              <a:rPr lang="en-US" sz="2400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  <a:endParaRPr lang="en-US" sz="2400" b="1" dirty="0">
              <a:solidFill>
                <a:srgbClr val="255FE1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9" grpId="0"/>
      <p:bldP spid="9" grpId="1"/>
      <p:bldP spid="6" grpId="0"/>
      <p:bldP spid="14" grpId="0" animBg="1"/>
      <p:bldP spid="10" grpId="0" animBg="1"/>
      <p:bldP spid="10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2E9F91-BB76-5BD4-0C5A-03AC50348DD2}"/>
              </a:ext>
            </a:extLst>
          </p:cNvPr>
          <p:cNvSpPr txBox="1"/>
          <p:nvPr/>
        </p:nvSpPr>
        <p:spPr>
          <a:xfrm>
            <a:off x="19714" y="2246232"/>
            <a:ext cx="4612947" cy="3001433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Exhorto, pues, ante todo que se hagan plegarias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,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oraciones, peticiones y acciones de gracias por todos los hombres, 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por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los reyes y por todos los que están en autoridad, para que podamos vivir una vida tranquila y sosegada con toda piedad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dignidad.  Porque esto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 bueno y agradable delante de Dios nuestro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Salvador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 </a:t>
            </a:r>
            <a:r>
              <a:rPr lang="en-US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Tim </a:t>
            </a:r>
            <a:r>
              <a:rPr lang="en-US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2:1-3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0F57ACD-4C58-9037-08FA-A21F2161A3BB}"/>
              </a:ext>
            </a:extLst>
          </p:cNvPr>
          <p:cNvSpPr txBox="1"/>
          <p:nvPr/>
        </p:nvSpPr>
        <p:spPr>
          <a:xfrm>
            <a:off x="4652375" y="2307562"/>
            <a:ext cx="4491626" cy="245777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Porque Dios es Rey de toda la tierra; Canten alabanzas con armonioso salmo. 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Dios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reina sobre las naciones; Sentado está Dios en Su santo trono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Se han reunido los príncipes de los pueblos como el pueblo del Dios de Abraham; Porque de Dios son los escudos de la tierra; Él es ensalzado en gran manera. </a:t>
            </a:r>
            <a:r>
              <a:rPr lang="en-US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Sal </a:t>
            </a:r>
            <a:r>
              <a:rPr lang="en-US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47:7-9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PENSAMIENTO FINAL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312E0C-639D-4249-9DE6-4399E7E181C3}"/>
              </a:ext>
            </a:extLst>
          </p:cNvPr>
          <p:cNvSpPr txBox="1"/>
          <p:nvPr/>
        </p:nvSpPr>
        <p:spPr>
          <a:xfrm>
            <a:off x="6768548" y="401830"/>
            <a:ext cx="2375452" cy="632645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Recordemos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…</a:t>
            </a: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EB5EDC-B178-3D7F-F43D-3B0952105466}"/>
              </a:ext>
            </a:extLst>
          </p:cNvPr>
          <p:cNvSpPr txBox="1"/>
          <p:nvPr/>
        </p:nvSpPr>
        <p:spPr>
          <a:xfrm>
            <a:off x="19714" y="1215845"/>
            <a:ext cx="4612947" cy="1041463"/>
          </a:xfrm>
          <a:prstGeom prst="rect">
            <a:avLst/>
          </a:prstGeom>
          <a:solidFill>
            <a:srgbClr val="E8EEFC"/>
          </a:solidFill>
          <a:ln w="22225">
            <a:solidFill>
              <a:srgbClr val="255FE1"/>
            </a:solidFill>
            <a:miter lim="800000"/>
          </a:ln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000"/>
              </a:lnSpc>
            </a:pPr>
            <a:r>
              <a:rPr lang="en-US" sz="21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La oración por quien sea elegido no es opcional.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90A1ABD-326A-B256-9F3B-8929069D07E7}"/>
              </a:ext>
            </a:extLst>
          </p:cNvPr>
          <p:cNvSpPr txBox="1"/>
          <p:nvPr/>
        </p:nvSpPr>
        <p:spPr>
          <a:xfrm>
            <a:off x="4780722" y="1204769"/>
            <a:ext cx="4363278" cy="1041463"/>
          </a:xfrm>
          <a:prstGeom prst="rect">
            <a:avLst/>
          </a:prstGeom>
          <a:solidFill>
            <a:srgbClr val="E8EEFC"/>
          </a:solidFill>
          <a:ln w="22225">
            <a:solidFill>
              <a:srgbClr val="255FE1"/>
            </a:solidFill>
            <a:miter lim="800000"/>
          </a:ln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000"/>
              </a:lnSpc>
            </a:pPr>
            <a:r>
              <a:rPr lang="en-US" sz="2100" b="1" dirty="0" err="1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Después</a:t>
            </a:r>
            <a:r>
              <a:rPr lang="en-US" sz="2100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de las </a:t>
            </a:r>
            <a:r>
              <a:rPr lang="en-US" sz="21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elecciones, Dios </a:t>
            </a:r>
            <a:r>
              <a:rPr lang="en-US" sz="2100" b="1" dirty="0" err="1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sigue</a:t>
            </a:r>
            <a:r>
              <a:rPr lang="en-US" sz="2100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1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en control.</a:t>
            </a:r>
          </a:p>
        </p:txBody>
      </p:sp>
    </p:spTree>
    <p:extLst>
      <p:ext uri="{BB962C8B-B14F-4D97-AF65-F5344CB8AC3E}">
        <p14:creationId xmlns:p14="http://schemas.microsoft.com/office/powerpoint/2010/main" val="5647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0" grpId="0"/>
      <p:bldP spid="6" grpId="0"/>
      <p:bldP spid="14" grpId="0" animBg="1"/>
      <p:bldP spid="12" grpId="0" animBg="1"/>
      <p:bldP spid="12" grpId="1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489</Words>
  <Application>Microsoft Office PowerPoint</Application>
  <PresentationFormat>On-screen Show (16:10)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Light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hraettchurch@outlook.com</dc:creator>
  <cp:lastModifiedBy>Esther Eubanks</cp:lastModifiedBy>
  <cp:revision>29</cp:revision>
  <dcterms:created xsi:type="dcterms:W3CDTF">2022-10-04T19:01:37Z</dcterms:created>
  <dcterms:modified xsi:type="dcterms:W3CDTF">2022-10-09T11:41:52Z</dcterms:modified>
</cp:coreProperties>
</file>