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notesMasterIdLst>
    <p:notesMasterId r:id="rId21"/>
  </p:notesMasterIdLst>
  <p:sldIdLst>
    <p:sldId id="264" r:id="rId2"/>
    <p:sldId id="265" r:id="rId3"/>
    <p:sldId id="256" r:id="rId4"/>
    <p:sldId id="257" r:id="rId5"/>
    <p:sldId id="258" r:id="rId6"/>
    <p:sldId id="260" r:id="rId7"/>
    <p:sldId id="261" r:id="rId8"/>
    <p:sldId id="263" r:id="rId9"/>
    <p:sldId id="273" r:id="rId10"/>
    <p:sldId id="274" r:id="rId11"/>
    <p:sldId id="276" r:id="rId12"/>
    <p:sldId id="262" r:id="rId13"/>
    <p:sldId id="268" r:id="rId14"/>
    <p:sldId id="275" r:id="rId15"/>
    <p:sldId id="269" r:id="rId16"/>
    <p:sldId id="270" r:id="rId17"/>
    <p:sldId id="271" r:id="rId18"/>
    <p:sldId id="278" r:id="rId19"/>
    <p:sldId id="272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4003" autoAdjust="0"/>
  </p:normalViewPr>
  <p:slideViewPr>
    <p:cSldViewPr snapToGrid="0">
      <p:cViewPr>
        <p:scale>
          <a:sx n="50" d="100"/>
          <a:sy n="50" d="100"/>
        </p:scale>
        <p:origin x="564" y="5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85F8F-5E4D-45E3-ABC8-28DD15C03872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A0553-0C29-42EA-AE8F-3C8708A77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7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+Timothy+3:16-17&amp;version=NKJV#fen-NKJV-29870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2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5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algunos apostatarán de la fe,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Toda la Escritura</a:t>
            </a: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es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dada por inspiración de Dios, y</a:t>
            </a:r>
            <a:r>
              <a:rPr lang="en-US" b="0" i="1" dirty="0">
                <a:solidFill>
                  <a:srgbClr val="000000"/>
                </a:solidFill>
                <a:effectLst/>
                <a:latin typeface="system-ui"/>
              </a:rPr>
              <a:t>es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útil para enseñar, para redargüir, para corregir, para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a"/>
              </a:rPr>
              <a:t>a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instrucción en justicia,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17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para que el hombre de Dios sea perfecto, completamente equipado para toda buena obra.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24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Por tanto, que permanezca en vosotros lo que habéis oído desde el principio. Si permanece en vosotros lo que habéis oído desde el principio, también vosotros permaneceréis en el Hijo y en el Padre.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25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Y esta es la promesa que Él nos ha hecho: la vida eterna.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309A0553-0C29-42EA-AE8F-3C8708A77D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6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0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6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311F-41BD-40D7-98D4-C9F176962B9B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F4A8F-5797-4ED4-901B-9546E5B74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3916-FC43-FA07-6C33-00480D240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52720"/>
            <a:ext cx="6858000" cy="1989667"/>
          </a:xfrm>
        </p:spPr>
        <p:txBody>
          <a:bodyPr>
            <a:normAutofit fontScale="90000"/>
          </a:bodyPr>
          <a:lstStyle/>
          <a:p>
            <a:pPr rtl="0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volución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degradación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562166-C3BD-60C0-A509-B86CDD095920}"/>
              </a:ext>
            </a:extLst>
          </p:cNvPr>
          <p:cNvSpPr txBox="1"/>
          <p:nvPr/>
        </p:nvSpPr>
        <p:spPr>
          <a:xfrm>
            <a:off x="2714172" y="391886"/>
            <a:ext cx="547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FF3D3C7-F3F3-3B08-0144-2C134384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242498"/>
            <a:ext cx="8636000" cy="4240817"/>
          </a:xfrm>
        </p:spPr>
        <p:txBody>
          <a:bodyPr/>
          <a:lstStyle/>
          <a:p>
            <a:pPr algn="l" rtl="0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Edificada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por Jesús (Mateo 16:18)</a:t>
            </a:r>
          </a:p>
          <a:p>
            <a:pPr algn="l" rt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Bajo la dirección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apóstoles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(Juan 20:21)</a:t>
            </a:r>
          </a:p>
          <a:p>
            <a:pPr algn="l" rt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Apóstoles guiados por el Espíritu Santo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16:12-15)</a:t>
            </a:r>
          </a:p>
          <a:p>
            <a:pPr algn="l" rt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describe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primer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5E08B6-AEFE-F1C4-7390-2C104C7F1847}"/>
              </a:ext>
            </a:extLst>
          </p:cNvPr>
          <p:cNvSpPr txBox="1"/>
          <p:nvPr/>
        </p:nvSpPr>
        <p:spPr>
          <a:xfrm>
            <a:off x="391887" y="3535052"/>
            <a:ext cx="808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 smtClean="0"/>
              <a:t>La </a:t>
            </a:r>
            <a:r>
              <a:rPr lang="en-US" sz="3600" b="1" dirty="0" err="1" smtClean="0"/>
              <a:t>iglesia</a:t>
            </a:r>
            <a:r>
              <a:rPr lang="en-US" sz="3600" b="1" dirty="0" smtClean="0"/>
              <a:t> de Embry Hills </a:t>
            </a:r>
            <a:r>
              <a:rPr lang="en-US" sz="3600" b="1" dirty="0" err="1" smtClean="0"/>
              <a:t>es</a:t>
            </a:r>
            <a:r>
              <a:rPr lang="en-US" sz="3600" b="1" dirty="0" smtClean="0"/>
              <a:t> </a:t>
            </a:r>
            <a:r>
              <a:rPr lang="en-US" sz="3600" b="1" dirty="0"/>
              <a:t>un esfuerzo por duplicar la iglesia original.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1D72F3-946F-134E-EFA2-2F025233F50A}"/>
              </a:ext>
            </a:extLst>
          </p:cNvPr>
          <p:cNvSpPr txBox="1"/>
          <p:nvPr/>
        </p:nvSpPr>
        <p:spPr>
          <a:xfrm>
            <a:off x="391887" y="4735381"/>
            <a:ext cx="808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/>
              <a:t>Muchos hoy cuestionan el valor de esto.</a:t>
            </a:r>
          </a:p>
        </p:txBody>
      </p:sp>
    </p:spTree>
    <p:extLst>
      <p:ext uri="{BB962C8B-B14F-4D97-AF65-F5344CB8AC3E}">
        <p14:creationId xmlns:p14="http://schemas.microsoft.com/office/powerpoint/2010/main" val="7030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EFADB0A6-14B0-B7B8-621E-C88FC666AC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9BE1911E-E4B0-7E99-55B6-72D1F38080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857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113AEF71-8998-7755-2A12-C43B5A1A81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009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E1C745-4EF7-7970-0354-03DC701D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28174" y="707622"/>
            <a:ext cx="38100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981D23-8A60-6BA0-DB16-D2E41A9B6270}"/>
              </a:ext>
            </a:extLst>
          </p:cNvPr>
          <p:cNvSpPr txBox="1"/>
          <p:nvPr/>
        </p:nvSpPr>
        <p:spPr>
          <a:xfrm>
            <a:off x="4724400" y="544618"/>
            <a:ext cx="42962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“Los escritos del segundo siglo revelan la enorme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experimentación que estaba teniendo lugar durante este período.”</a:t>
            </a:r>
          </a:p>
          <a:p>
            <a:pPr algn="l" rt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CFE7C3-9FBB-08A0-A9E7-D728AD746628}"/>
              </a:ext>
            </a:extLst>
          </p:cNvPr>
          <p:cNvSpPr txBox="1"/>
          <p:nvPr/>
        </p:nvSpPr>
        <p:spPr>
          <a:xfrm>
            <a:off x="384626" y="4364397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¿Fue </a:t>
            </a:r>
            <a:r>
              <a:rPr lang="en-US" sz="3600" b="1" dirty="0" err="1"/>
              <a:t>este</a:t>
            </a:r>
            <a:r>
              <a:rPr lang="en-US" sz="3600" b="1" dirty="0"/>
              <a:t> </a:t>
            </a:r>
            <a:r>
              <a:rPr lang="en-US" sz="3600" b="1" dirty="0" err="1" smtClean="0"/>
              <a:t>cambio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e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volución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o </a:t>
            </a:r>
            <a:r>
              <a:rPr lang="en-US" sz="3600" b="1" dirty="0" err="1" smtClean="0">
                <a:solidFill>
                  <a:srgbClr val="FFFF00"/>
                </a:solidFill>
              </a:rPr>
              <a:t>d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egradación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5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FE298-8752-5A65-8DF9-B5556146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07" y="289756"/>
            <a:ext cx="3886200" cy="110463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glesia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Primitiva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seguía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enseñanza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los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n-US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póstoles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088A6F-35BF-ABF3-A61A-7E369194D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307" y="1605983"/>
            <a:ext cx="3886200" cy="3819261"/>
          </a:xfrm>
        </p:spPr>
        <p:txBody>
          <a:bodyPr>
            <a:noAutofit/>
          </a:bodyPr>
          <a:lstStyle/>
          <a:p>
            <a:pPr algn="l" rtl="0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Adoración sencilla</a:t>
            </a:r>
          </a:p>
          <a:p>
            <a:pPr algn="l" rtl="0"/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sencilla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ancianos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diáconos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Entrada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conseguida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por bautismo.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E8E10E-8DB2-FB94-0E3D-968BAE5BA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799" y="1559454"/>
            <a:ext cx="4673599" cy="3626115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cristiano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evolucionó</a:t>
            </a:r>
            <a:r>
              <a:rPr lang="en-U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liturgias distintivas.”</a:t>
            </a:r>
          </a:p>
          <a:p>
            <a:pPr algn="l" rtl="0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“Así como la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adoración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evolucionó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evolucionaron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liderazgo y la organización de la iglesia”.</a:t>
            </a:r>
          </a:p>
          <a:p>
            <a:pPr algn="l" rtl="0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“El bautismo, por ejemplo, </a:t>
            </a:r>
            <a:r>
              <a:rPr lang="en-US" sz="4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evolucionó</a:t>
            </a:r>
            <a:r>
              <a:rPr lang="en-U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un rito más complejo.”</a:t>
            </a:r>
          </a:p>
          <a:p>
            <a:pPr marL="0" indent="0" algn="l" rtl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2C9B81-B8CF-C4CC-FBC4-83A4CBD420F2}"/>
              </a:ext>
            </a:extLst>
          </p:cNvPr>
          <p:cNvSpPr txBox="1"/>
          <p:nvPr/>
        </p:nvSpPr>
        <p:spPr>
          <a:xfrm>
            <a:off x="4368799" y="128655"/>
            <a:ext cx="467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000" b="1" dirty="0" err="1">
                <a:latin typeface="Arial Narrow" panose="020B0606020202030204" pitchFamily="34" charset="0"/>
              </a:rPr>
              <a:t>En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b="1" dirty="0" smtClean="0">
                <a:latin typeface="Arial Narrow" panose="020B0606020202030204" pitchFamily="34" charset="0"/>
              </a:rPr>
              <a:t>el 2do </a:t>
            </a:r>
            <a:r>
              <a:rPr lang="en-US" sz="3000" b="1" dirty="0" err="1" smtClean="0">
                <a:latin typeface="Arial Narrow" panose="020B0606020202030204" pitchFamily="34" charset="0"/>
              </a:rPr>
              <a:t>siglo</a:t>
            </a:r>
            <a:r>
              <a:rPr lang="en-US" sz="3000" b="1" dirty="0" smtClean="0">
                <a:latin typeface="Arial Narrow" panose="020B0606020202030204" pitchFamily="34" charset="0"/>
              </a:rPr>
              <a:t> </a:t>
            </a:r>
            <a:r>
              <a:rPr lang="en-US" sz="3000" b="1" dirty="0" err="1" smtClean="0">
                <a:latin typeface="Arial Narrow" panose="020B0606020202030204" pitchFamily="34" charset="0"/>
              </a:rPr>
              <a:t>hubo</a:t>
            </a:r>
            <a:r>
              <a:rPr lang="en-US" sz="3000" b="1" dirty="0" smtClean="0">
                <a:latin typeface="Arial Narrow" panose="020B0606020202030204" pitchFamily="34" charset="0"/>
              </a:rPr>
              <a:t> </a:t>
            </a:r>
            <a:r>
              <a:rPr lang="en-US" sz="3000" b="1" dirty="0" err="1" smtClean="0">
                <a:latin typeface="Arial Narrow" panose="020B0606020202030204" pitchFamily="34" charset="0"/>
              </a:rPr>
              <a:t>una</a:t>
            </a:r>
            <a:r>
              <a:rPr lang="en-US" sz="3000" b="1" dirty="0" smtClean="0">
                <a:latin typeface="Arial Narrow" panose="020B0606020202030204" pitchFamily="34" charset="0"/>
              </a:rPr>
              <a:t> “</a:t>
            </a:r>
            <a:r>
              <a:rPr lang="en-US" sz="3000" b="1" dirty="0" err="1" smtClean="0">
                <a:latin typeface="Arial Narrow" panose="020B0606020202030204" pitchFamily="34" charset="0"/>
              </a:rPr>
              <a:t>cantidad</a:t>
            </a:r>
            <a:r>
              <a:rPr lang="en-US" sz="3000" b="1" dirty="0" smtClean="0">
                <a:latin typeface="Arial Narrow" panose="020B0606020202030204" pitchFamily="34" charset="0"/>
              </a:rPr>
              <a:t> </a:t>
            </a:r>
            <a:r>
              <a:rPr lang="en-US" sz="3000" b="1" dirty="0" err="1" smtClean="0">
                <a:latin typeface="Arial Narrow" panose="020B0606020202030204" pitchFamily="34" charset="0"/>
              </a:rPr>
              <a:t>tremenda</a:t>
            </a:r>
            <a:r>
              <a:rPr lang="en-US" sz="3000" b="1" dirty="0" smtClean="0">
                <a:latin typeface="Arial Narrow" panose="020B0606020202030204" pitchFamily="34" charset="0"/>
              </a:rPr>
              <a:t> de </a:t>
            </a:r>
            <a:r>
              <a:rPr lang="en-US" sz="3000" b="1" dirty="0">
                <a:latin typeface="Arial Narrow" panose="020B0606020202030204" pitchFamily="34" charset="0"/>
              </a:rPr>
              <a:t>cambios”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3BAE8C-428F-A2C4-8E6D-765966EA5E04}"/>
              </a:ext>
            </a:extLst>
          </p:cNvPr>
          <p:cNvSpPr txBox="1"/>
          <p:nvPr/>
        </p:nvSpPr>
        <p:spPr>
          <a:xfrm>
            <a:off x="498764" y="4330005"/>
            <a:ext cx="83649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600" b="1" dirty="0"/>
              <a:t>“A medida que la iglesia se extendía por todas partes del imperio, las culturas y costumbres de los grupos </a:t>
            </a:r>
            <a:r>
              <a:rPr lang="en-US" sz="2600" b="1" dirty="0" err="1"/>
              <a:t>regionales</a:t>
            </a:r>
            <a:r>
              <a:rPr lang="en-US" sz="2600" b="1" dirty="0"/>
              <a:t> </a:t>
            </a:r>
            <a:r>
              <a:rPr lang="en-US" sz="2600" b="1" dirty="0" err="1" smtClean="0"/>
              <a:t>ejercían</a:t>
            </a:r>
            <a:r>
              <a:rPr lang="en-US" sz="2600" b="1" dirty="0" smtClean="0"/>
              <a:t> </a:t>
            </a:r>
            <a:r>
              <a:rPr lang="en-US" sz="2600" b="1" dirty="0"/>
              <a:t>una poderosa influencia en su desarrollo”.</a:t>
            </a:r>
          </a:p>
        </p:txBody>
      </p:sp>
    </p:spTree>
    <p:extLst>
      <p:ext uri="{BB962C8B-B14F-4D97-AF65-F5344CB8AC3E}">
        <p14:creationId xmlns:p14="http://schemas.microsoft.com/office/powerpoint/2010/main" val="15781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69D9DFD-1A66-8E07-3BC2-CD32F0D8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789"/>
            <a:ext cx="7886700" cy="1104636"/>
          </a:xfrm>
        </p:spPr>
        <p:txBody>
          <a:bodyPr/>
          <a:lstStyle/>
          <a:p>
            <a:pPr algn="ctr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¡Los escritores de la Biblia previeron los cambios!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144D3D5-F971-7247-BEFD-D9062E23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828800"/>
            <a:ext cx="8781143" cy="3570514"/>
          </a:xfrm>
        </p:spPr>
        <p:txBody>
          <a:bodyPr>
            <a:normAutofit fontScale="92500" lnSpcReduction="20000"/>
          </a:bodyPr>
          <a:lstStyle/>
          <a:p>
            <a:r>
              <a:rPr lang="en-US" sz="3200" b="0" i="0" dirty="0" smtClean="0">
                <a:effectLst/>
                <a:latin typeface="system-ui"/>
              </a:rPr>
              <a:t>“…</a:t>
            </a:r>
            <a:r>
              <a:rPr lang="es-ES" sz="3200" dirty="0" smtClean="0">
                <a:latin typeface="system-ui"/>
              </a:rPr>
              <a:t>se </a:t>
            </a:r>
            <a:r>
              <a:rPr lang="es-ES" sz="3200" dirty="0">
                <a:latin typeface="system-ui"/>
              </a:rPr>
              <a:t>levantarán algunos hablando cosas perversas para </a:t>
            </a:r>
            <a:r>
              <a:rPr lang="es-ES" sz="3200" b="1" dirty="0">
                <a:solidFill>
                  <a:srgbClr val="FFFF00"/>
                </a:solidFill>
                <a:latin typeface="system-ui"/>
              </a:rPr>
              <a:t>arrastrar a los discípulos </a:t>
            </a:r>
            <a:r>
              <a:rPr lang="es-ES" sz="3200" dirty="0">
                <a:latin typeface="system-ui"/>
              </a:rPr>
              <a:t>tras </a:t>
            </a:r>
            <a:r>
              <a:rPr lang="es-ES" sz="3200" dirty="0" smtClean="0">
                <a:latin typeface="system-ui"/>
              </a:rPr>
              <a:t>ellos</a:t>
            </a:r>
            <a:r>
              <a:rPr lang="en-US" sz="3200" b="0" i="0" dirty="0" smtClean="0">
                <a:effectLst/>
                <a:latin typeface="system-ui"/>
              </a:rPr>
              <a:t>” </a:t>
            </a:r>
            <a:r>
              <a:rPr lang="en-US" sz="3200" b="0" i="0" dirty="0">
                <a:effectLst/>
                <a:latin typeface="system-ui"/>
              </a:rPr>
              <a:t>(</a:t>
            </a:r>
            <a:r>
              <a:rPr lang="en-US" sz="3200" b="0" i="0" dirty="0" err="1" smtClean="0">
                <a:effectLst/>
                <a:latin typeface="system-ui"/>
              </a:rPr>
              <a:t>Hch</a:t>
            </a:r>
            <a:r>
              <a:rPr lang="en-US" sz="3200" b="0" i="0" dirty="0" smtClean="0">
                <a:effectLst/>
                <a:latin typeface="system-ui"/>
              </a:rPr>
              <a:t> </a:t>
            </a:r>
            <a:r>
              <a:rPr lang="en-US" sz="3200" b="0" i="0" dirty="0">
                <a:effectLst/>
                <a:latin typeface="system-ui"/>
              </a:rPr>
              <a:t>20:29).</a:t>
            </a:r>
          </a:p>
          <a:p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“…</a:t>
            </a:r>
            <a:r>
              <a:rPr lang="es-ES" sz="3200" dirty="0" smtClean="0">
                <a:latin typeface="system-ui"/>
              </a:rPr>
              <a:t>primero </a:t>
            </a:r>
            <a:r>
              <a:rPr lang="es-ES" sz="3200" b="1" dirty="0">
                <a:solidFill>
                  <a:srgbClr val="FFFF00"/>
                </a:solidFill>
                <a:latin typeface="system-ui"/>
              </a:rPr>
              <a:t>venga la apostasía </a:t>
            </a:r>
            <a:r>
              <a:rPr lang="es-ES" sz="3200" dirty="0">
                <a:latin typeface="system-ui"/>
              </a:rPr>
              <a:t>y sea revelado el hombre de </a:t>
            </a:r>
            <a:r>
              <a:rPr lang="es-ES" sz="3200" dirty="0" smtClean="0">
                <a:latin typeface="system-ui"/>
              </a:rPr>
              <a:t>pecado...</a:t>
            </a:r>
            <a:r>
              <a:rPr lang="en-US" sz="3200" b="0" i="0" dirty="0" smtClean="0">
                <a:effectLst/>
                <a:latin typeface="system-ui"/>
              </a:rPr>
              <a:t>” </a:t>
            </a:r>
            <a:r>
              <a:rPr lang="en-US" sz="3200" b="0" i="0" dirty="0">
                <a:effectLst/>
                <a:latin typeface="system-ui"/>
              </a:rPr>
              <a:t>(2 </a:t>
            </a:r>
            <a:r>
              <a:rPr lang="en-US" sz="3200" b="0" i="0" dirty="0" err="1" smtClean="0">
                <a:effectLst/>
                <a:latin typeface="system-ui"/>
              </a:rPr>
              <a:t>Tes</a:t>
            </a:r>
            <a:r>
              <a:rPr lang="en-US" sz="3200" b="0" i="0" dirty="0" smtClean="0">
                <a:effectLst/>
                <a:latin typeface="system-ui"/>
              </a:rPr>
              <a:t> </a:t>
            </a:r>
            <a:r>
              <a:rPr lang="en-US" sz="3200" b="0" i="0" dirty="0">
                <a:effectLst/>
                <a:latin typeface="system-ui"/>
              </a:rPr>
              <a:t>2:3).</a:t>
            </a:r>
          </a:p>
          <a:p>
            <a:r>
              <a:rPr lang="en-US" sz="3200" dirty="0" smtClean="0">
                <a:latin typeface="system-ui"/>
              </a:rPr>
              <a:t>“A</a:t>
            </a:r>
            <a:r>
              <a:rPr lang="es-ES" sz="3200" dirty="0" err="1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lgunos</a:t>
            </a:r>
            <a:r>
              <a:rPr lang="es-ES" sz="32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 </a:t>
            </a:r>
            <a:r>
              <a:rPr lang="es-ES" sz="3200" b="1" dirty="0">
                <a:solidFill>
                  <a:srgbClr val="FFFF00"/>
                </a:solidFill>
                <a:latin typeface="system-ui"/>
              </a:rPr>
              <a:t>se apartarán de la </a:t>
            </a:r>
            <a:r>
              <a:rPr lang="es-ES" sz="3200" b="1" dirty="0" smtClean="0">
                <a:solidFill>
                  <a:srgbClr val="FFFF00"/>
                </a:solidFill>
                <a:latin typeface="system-ui"/>
              </a:rPr>
              <a:t>fe” </a:t>
            </a:r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(</a:t>
            </a:r>
            <a:r>
              <a:rPr lang="en-US" sz="32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1 </a:t>
            </a:r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Tim </a:t>
            </a:r>
            <a:r>
              <a:rPr lang="en-US" sz="32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4:1)</a:t>
            </a:r>
          </a:p>
          <a:p>
            <a:pPr algn="l" rtl="0"/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“</a:t>
            </a:r>
            <a:r>
              <a:rPr lang="en-US" sz="3200" b="0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Habrá</a:t>
            </a:r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 </a:t>
            </a:r>
            <a:r>
              <a:rPr lang="en-US" sz="3200" b="0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también</a:t>
            </a:r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falsos</a:t>
            </a:r>
            <a:r>
              <a:rPr lang="en-US" sz="32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maestros </a:t>
            </a:r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entre </a:t>
            </a:r>
            <a:r>
              <a:rPr lang="en-US" sz="3200" b="0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ustedes</a:t>
            </a:r>
            <a:r>
              <a:rPr lang="en-US" sz="32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” </a:t>
            </a:r>
            <a:r>
              <a:rPr lang="en-US" sz="32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(2 Pedro 2:1)</a:t>
            </a:r>
          </a:p>
          <a:p>
            <a:pPr algn="l" rtl="0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“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El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anticristo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viene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…” (1 Juan 2:18).</a:t>
            </a:r>
            <a:endParaRPr lang="en-US" sz="3200" b="0" i="0" dirty="0">
              <a:solidFill>
                <a:schemeClr val="tx1">
                  <a:lumMod val="95000"/>
                </a:schemeClr>
              </a:solidFill>
              <a:effectLst/>
              <a:latin typeface="system-ui"/>
            </a:endParaRPr>
          </a:p>
          <a:p>
            <a:pPr marL="0" indent="0" algn="l" rtl="0"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8DC802-18D5-FDD9-B38C-8F23851EF5F4}"/>
              </a:ext>
            </a:extLst>
          </p:cNvPr>
          <p:cNvSpPr txBox="1"/>
          <p:nvPr/>
        </p:nvSpPr>
        <p:spPr>
          <a:xfrm>
            <a:off x="533400" y="1161425"/>
            <a:ext cx="777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¡No los llamaron evolución!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56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8C08B3-6E53-6376-AFEC-86D406EB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8785"/>
            <a:ext cx="7886700" cy="1104636"/>
          </a:xfrm>
        </p:spPr>
        <p:txBody>
          <a:bodyPr>
            <a:normAutofit/>
          </a:bodyPr>
          <a:lstStyle/>
          <a:p>
            <a:pPr algn="l" rtl="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Resultado de la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apostasía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xmlns="" id="{85E31AA2-30F1-0807-66A5-8CDF2634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8" y="1653193"/>
            <a:ext cx="3273464" cy="20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5DD0368-913D-5DFC-A61B-5920B462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653083"/>
            <a:ext cx="3133034" cy="202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D85994-24A5-6726-F750-B06DA8BA1CA3}"/>
              </a:ext>
            </a:extLst>
          </p:cNvPr>
          <p:cNvSpPr txBox="1"/>
          <p:nvPr/>
        </p:nvSpPr>
        <p:spPr>
          <a:xfrm>
            <a:off x="713503" y="3939342"/>
            <a:ext cx="327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D</a:t>
            </a:r>
            <a:r>
              <a:rPr lang="en-US" sz="2800" dirty="0" smtClean="0"/>
              <a:t>os </a:t>
            </a:r>
            <a:r>
              <a:rPr lang="en-US" sz="2800" dirty="0"/>
              <a:t>iglesias catolicas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72356A-6E0C-0DB2-7434-91D0BD5B8D82}"/>
              </a:ext>
            </a:extLst>
          </p:cNvPr>
          <p:cNvSpPr txBox="1"/>
          <p:nvPr/>
        </p:nvSpPr>
        <p:spPr>
          <a:xfrm>
            <a:off x="4750544" y="3907109"/>
            <a:ext cx="327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err="1" smtClean="0"/>
              <a:t>Centenares</a:t>
            </a:r>
            <a:r>
              <a:rPr lang="en-US" sz="2800" dirty="0" smtClean="0"/>
              <a:t> de </a:t>
            </a:r>
            <a:r>
              <a:rPr lang="en-US" sz="2800" dirty="0"/>
              <a:t>iglesias protestantes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F7606D-C301-7ED3-6BC5-785A7D5312D2}"/>
              </a:ext>
            </a:extLst>
          </p:cNvPr>
          <p:cNvSpPr txBox="1"/>
          <p:nvPr/>
        </p:nvSpPr>
        <p:spPr>
          <a:xfrm>
            <a:off x="290286" y="4893449"/>
            <a:ext cx="856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 smtClean="0"/>
              <a:t>¿</a:t>
            </a:r>
            <a:r>
              <a:rPr lang="en-US" sz="3200" b="1" dirty="0" err="1" smtClean="0"/>
              <a:t>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esto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/>
              <a:t>que </a:t>
            </a:r>
            <a:r>
              <a:rPr lang="en-US" sz="3200" b="1" dirty="0"/>
              <a:t>la iglesia “en el principio”?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67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27409-1B82-AB5A-6ADF-E98594D2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69"/>
            <a:ext cx="91440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ofrecían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apóstoles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como defensa?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CB9E2-8B3A-3223-6F66-95DD7901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38" y="866436"/>
            <a:ext cx="8807362" cy="3889375"/>
          </a:xfrm>
        </p:spPr>
        <p:txBody>
          <a:bodyPr>
            <a:noAutofit/>
          </a:bodyPr>
          <a:lstStyle/>
          <a:p>
            <a:pPr algn="l" rtl="0"/>
            <a:r>
              <a:rPr lang="en-US" sz="30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“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Los</a:t>
            </a:r>
            <a:r>
              <a:rPr lang="en-US" sz="30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 </a:t>
            </a:r>
            <a:r>
              <a:rPr lang="en-US" sz="30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encomiendo a Dios y </a:t>
            </a:r>
            <a:r>
              <a:rPr lang="en-US" sz="30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a la </a:t>
            </a:r>
            <a:r>
              <a:rPr lang="en-US" sz="3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palabra </a:t>
            </a:r>
            <a:r>
              <a:rPr lang="en-US" sz="30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de Su </a:t>
            </a:r>
            <a:r>
              <a:rPr lang="en-US" sz="30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gracia…” (</a:t>
            </a:r>
            <a:r>
              <a:rPr lang="en-US" sz="3000" b="0" i="0" dirty="0" err="1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Hch</a:t>
            </a:r>
            <a:r>
              <a:rPr lang="en-US" sz="30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 </a:t>
            </a:r>
            <a:r>
              <a:rPr lang="en-US" sz="30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20:32).</a:t>
            </a:r>
          </a:p>
          <a:p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“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Toda Escritura 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es inspirada por Dios y útil para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enseñar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para 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reprender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para 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corregir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para 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instruir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en justicia, 17 a fin de que el hombre de Dios sea </a:t>
            </a:r>
            <a:r>
              <a:rPr lang="es-E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perfecto</a:t>
            </a:r>
            <a:r>
              <a:rPr lang="es-E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equipado para toda buena </a:t>
            </a:r>
            <a:r>
              <a:rPr lang="es-E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obra”. </a:t>
            </a:r>
            <a:r>
              <a:rPr lang="en-US" sz="3000" b="0" i="0" dirty="0" smtClean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(</a:t>
            </a:r>
            <a:r>
              <a:rPr lang="en-US" sz="3000" b="0" i="0" dirty="0">
                <a:solidFill>
                  <a:schemeClr val="tx1">
                    <a:lumMod val="95000"/>
                  </a:schemeClr>
                </a:solidFill>
                <a:effectLst/>
                <a:latin typeface="system-ui"/>
              </a:rPr>
              <a:t>2 Timoteo 3:16-17)</a:t>
            </a:r>
          </a:p>
          <a:p>
            <a:pPr algn="l" rtl="0"/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“</a:t>
            </a:r>
            <a:r>
              <a:rPr lang="en-US" sz="3000" dirty="0" err="1">
                <a:solidFill>
                  <a:schemeClr val="tx1">
                    <a:lumMod val="95000"/>
                  </a:schemeClr>
                </a:solidFill>
                <a:latin typeface="system-ui"/>
              </a:rPr>
              <a:t>Predica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la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palabra” 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(2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Timoteo 4:2)</a:t>
            </a:r>
          </a:p>
          <a:p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“</a:t>
            </a:r>
            <a:r>
              <a:rPr lang="es-E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L</a:t>
            </a:r>
            <a:r>
              <a:rPr lang="es-E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uchar </a:t>
            </a:r>
            <a:r>
              <a:rPr lang="es-E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ardientemente por la fe que </a:t>
            </a:r>
            <a:r>
              <a:rPr lang="es-ES" sz="3000" b="1" dirty="0">
                <a:solidFill>
                  <a:srgbClr val="FFFF00"/>
                </a:solidFill>
                <a:latin typeface="system-ui"/>
              </a:rPr>
              <a:t>de una vez para siempre</a:t>
            </a:r>
            <a:r>
              <a:rPr lang="es-E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 fue entregada a los santos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”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(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Jud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3)</a:t>
            </a:r>
            <a:endParaRPr lang="en-US" sz="3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46BA99-DCAC-3CFF-B3B4-74DAE92B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8071"/>
            <a:ext cx="7886700" cy="1104636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 Juan 2:24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D0DF92-77FD-0D0A-5814-6F97FB17E3EC}"/>
              </a:ext>
            </a:extLst>
          </p:cNvPr>
          <p:cNvSpPr txBox="1"/>
          <p:nvPr/>
        </p:nvSpPr>
        <p:spPr>
          <a:xfrm>
            <a:off x="478971" y="799542"/>
            <a:ext cx="8387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system-ui"/>
              </a:rPr>
              <a:t>En </a:t>
            </a:r>
            <a:r>
              <a:rPr lang="es-ES" sz="2800" dirty="0">
                <a:latin typeface="system-ui"/>
              </a:rPr>
              <a:t>cuanto a ustedes, que permanezca en ustedes lo que oyeron desde </a:t>
            </a:r>
            <a:r>
              <a:rPr lang="es-ES" sz="2800" b="1" dirty="0">
                <a:solidFill>
                  <a:srgbClr val="FFFF00"/>
                </a:solidFill>
                <a:latin typeface="system-ui"/>
              </a:rPr>
              <a:t>el principio</a:t>
            </a:r>
            <a:r>
              <a:rPr lang="es-ES" sz="2800" dirty="0">
                <a:latin typeface="system-ui"/>
              </a:rPr>
              <a:t>. Si en ustedes permanece lo que oyeron desde </a:t>
            </a:r>
            <a:r>
              <a:rPr lang="es-ES" sz="2800" b="1" dirty="0">
                <a:solidFill>
                  <a:srgbClr val="FFFF00"/>
                </a:solidFill>
                <a:latin typeface="system-ui"/>
              </a:rPr>
              <a:t>el principio</a:t>
            </a:r>
            <a:r>
              <a:rPr lang="es-ES" sz="2800" dirty="0">
                <a:latin typeface="system-ui"/>
              </a:rPr>
              <a:t>, ustedes también permanecerán en el Hijo y en el Padre. 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375FB7-257B-D0FB-6724-2A2C2E3BE0BA}"/>
              </a:ext>
            </a:extLst>
          </p:cNvPr>
          <p:cNvSpPr txBox="1"/>
          <p:nvPr/>
        </p:nvSpPr>
        <p:spPr>
          <a:xfrm>
            <a:off x="673552" y="2857500"/>
            <a:ext cx="799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/>
              <a:t>¡Cristo no cambia</a:t>
            </a:r>
            <a:r>
              <a:rPr lang="en-US" sz="3600" b="1" dirty="0" smtClean="0"/>
              <a:t>! </a:t>
            </a:r>
            <a:r>
              <a:rPr lang="en-US" sz="3600" dirty="0" smtClean="0"/>
              <a:t>(</a:t>
            </a:r>
            <a:r>
              <a:rPr lang="en-US" sz="3600" dirty="0"/>
              <a:t>Hebreos 13:8)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CAAC2-D95C-3A37-F465-59B372CBA31E}"/>
              </a:ext>
            </a:extLst>
          </p:cNvPr>
          <p:cNvSpPr txBox="1"/>
          <p:nvPr/>
        </p:nvSpPr>
        <p:spPr>
          <a:xfrm>
            <a:off x="781050" y="3503831"/>
            <a:ext cx="7600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/>
              <a:t>Si la iglesia descrita en el Nuevo Testamento era lo que Él quería en el primer siglo, ¡es lo que Él quiere ahora!</a:t>
            </a:r>
          </a:p>
        </p:txBody>
      </p:sp>
    </p:spTree>
    <p:extLst>
      <p:ext uri="{BB962C8B-B14F-4D97-AF65-F5344CB8AC3E}">
        <p14:creationId xmlns:p14="http://schemas.microsoft.com/office/powerpoint/2010/main" val="38162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430B0C2-2ADB-1460-9AC0-BC456ED2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4857"/>
            <a:ext cx="7886700" cy="110463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IGLESIA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EMBRY HILLS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tiene algo único que ofrecer.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5A162D9-B462-0E08-18E9-B03F01045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84088"/>
            <a:ext cx="8286750" cy="362611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afirmamos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  <a:p>
            <a:pPr algn="l" rt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 que es único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 iglesia como era en el principio.</a:t>
            </a:r>
          </a:p>
          <a:p>
            <a:pPr marL="0" indent="0" algn="l" rtl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explica todo sobre nosotros.</a:t>
            </a:r>
          </a:p>
          <a:p>
            <a:pPr marL="0" indent="0" algn="l" rtl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No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pretendemos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perfectos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realización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Seguimos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estudiando para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5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69114A8-FDEF-295A-519F-03A0EAB5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 Corintios 4:5-6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04777C-09CD-E57B-0D12-8785B6516B70}"/>
              </a:ext>
            </a:extLst>
          </p:cNvPr>
          <p:cNvSpPr txBox="1"/>
          <p:nvPr/>
        </p:nvSpPr>
        <p:spPr>
          <a:xfrm>
            <a:off x="406400" y="1524002"/>
            <a:ext cx="83869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Porque </a:t>
            </a:r>
            <a:r>
              <a:rPr lang="es-ES" sz="32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no nos predicamos a nosotros mismos, sino a Cristo Jesús como Señor, y a nosotros como siervos de ustedes por amor de Jesús. </a:t>
            </a:r>
            <a:r>
              <a:rPr lang="es-ES" sz="32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Pues </a:t>
            </a:r>
            <a:r>
              <a:rPr lang="es-ES" sz="32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Dios, que dijo: «De las tinieblas resplandecerá la luz», es el que ha resplandecido en nuestros corazones, para iluminación del conocimiento de la gloria de Dios en el rostro de Cristo.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9D1949-85C2-5F8C-8643-A660176EC90A}"/>
              </a:ext>
            </a:extLst>
          </p:cNvPr>
          <p:cNvSpPr txBox="1"/>
          <p:nvPr/>
        </p:nvSpPr>
        <p:spPr>
          <a:xfrm>
            <a:off x="302985" y="448697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/>
              <a:t>Una cosa está muy clara: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AEDF17-62EA-D08C-3666-817AA0D3C2F7}"/>
              </a:ext>
            </a:extLst>
          </p:cNvPr>
          <p:cNvSpPr txBox="1"/>
          <p:nvPr/>
        </p:nvSpPr>
        <p:spPr>
          <a:xfrm>
            <a:off x="920750" y="1095028"/>
            <a:ext cx="725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Los </a:t>
            </a:r>
            <a:r>
              <a:rPr lang="en-US" sz="3200" dirty="0" err="1" smtClean="0"/>
              <a:t>requisitos</a:t>
            </a:r>
            <a:r>
              <a:rPr lang="en-US" sz="3200" dirty="0" smtClean="0"/>
              <a:t> para </a:t>
            </a:r>
            <a:r>
              <a:rPr lang="en-US" sz="3200" dirty="0" err="1" smtClean="0"/>
              <a:t>ser</a:t>
            </a:r>
            <a:r>
              <a:rPr lang="en-US" sz="3200" dirty="0" smtClean="0"/>
              <a:t> </a:t>
            </a:r>
            <a:r>
              <a:rPr lang="en-US" sz="3200" dirty="0" err="1" smtClean="0"/>
              <a:t>añadido</a:t>
            </a:r>
            <a:r>
              <a:rPr lang="en-US" sz="3200" dirty="0" smtClean="0"/>
              <a:t> </a:t>
            </a:r>
            <a:r>
              <a:rPr lang="en-US" sz="3200" dirty="0"/>
              <a:t>a la iglesia de Cristo (Hechos 2:37-38, 41).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658ADB-6E03-CD18-AEF2-0F61BC8DF08F}"/>
              </a:ext>
            </a:extLst>
          </p:cNvPr>
          <p:cNvSpPr txBox="1"/>
          <p:nvPr/>
        </p:nvSpPr>
        <p:spPr>
          <a:xfrm>
            <a:off x="273957" y="2172246"/>
            <a:ext cx="85960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Los creyentes preguntaron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s-ES" sz="26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«</a:t>
            </a:r>
            <a:r>
              <a:rPr lang="es-ES" sz="26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Hermanos, ¿qué haremos?». </a:t>
            </a:r>
            <a:br>
              <a:rPr lang="es-ES" sz="2600" dirty="0">
                <a:solidFill>
                  <a:schemeClr val="tx1">
                    <a:lumMod val="95000"/>
                  </a:schemeClr>
                </a:solidFill>
                <a:latin typeface="system-ui"/>
              </a:rPr>
            </a:br>
            <a:r>
              <a:rPr lang="es-ES" sz="26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38 Entonces </a:t>
            </a:r>
            <a:r>
              <a:rPr lang="es-ES" sz="26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Pedro les dijo: «Arrepiéntanse y sean bautizados cada uno de ustedes en el nombre de Jesucristo para perdón de sus pecados, y recibirán el don del Espíritu Santo.</a:t>
            </a:r>
            <a:endParaRPr lang="en-US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EBB3DF-C9F9-0C2E-2024-71E4B0681087}"/>
              </a:ext>
            </a:extLst>
          </p:cNvPr>
          <p:cNvSpPr txBox="1"/>
          <p:nvPr/>
        </p:nvSpPr>
        <p:spPr>
          <a:xfrm>
            <a:off x="273957" y="4330005"/>
            <a:ext cx="84092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s-ES" sz="2600" dirty="0">
                <a:solidFill>
                  <a:schemeClr val="tx1">
                    <a:lumMod val="95000"/>
                  </a:schemeClr>
                </a:solidFill>
                <a:latin typeface="system-ui"/>
              </a:rPr>
              <a:t>Entonces los que habían recibido su palabra fueron bautizados; y se añadieron aquel día como 3,000 </a:t>
            </a:r>
            <a:r>
              <a:rPr lang="es-ES" sz="2600" dirty="0" smtClean="0">
                <a:solidFill>
                  <a:schemeClr val="tx1">
                    <a:lumMod val="95000"/>
                  </a:schemeClr>
                </a:solidFill>
                <a:latin typeface="system-ui"/>
              </a:rPr>
              <a:t>almas.</a:t>
            </a:r>
            <a:endParaRPr lang="en-US" sz="2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D0B9D-36AF-25E4-A25E-D2417AD3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699" cy="1104636"/>
          </a:xfrm>
        </p:spPr>
        <p:txBody>
          <a:bodyPr/>
          <a:lstStyle/>
          <a:p>
            <a:pPr algn="ctr" rtl="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Definiciones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24A467-6674-BD66-82EB-0EF69FFF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5242"/>
            <a:ext cx="8087647" cy="388937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Un proceso gradual en el que algo se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transforma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y, por lo general, más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complejo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egradación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Una caída a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calidad o </a:t>
            </a:r>
            <a:r>
              <a:rPr lang="en-US" sz="32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sz="3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inferior.</a:t>
            </a:r>
            <a:endParaRPr lang="en-US" sz="32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American Heritage Dictionary of the English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Diccionario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herencia estadounidense del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inglés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582F3-A25E-9572-0904-EE75265D5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516" y="2206436"/>
            <a:ext cx="6858000" cy="1989667"/>
          </a:xfrm>
        </p:spPr>
        <p:txBody>
          <a:bodyPr>
            <a:normAutofit fontScale="90000"/>
          </a:bodyPr>
          <a:lstStyle/>
          <a:p>
            <a:pPr rtl="0"/>
            <a:r>
              <a:rPr lang="en-US" sz="6600" b="1" dirty="0">
                <a:latin typeface="+mn-lt"/>
              </a:rPr>
              <a:t>Todas las cosas producidas por los humanos evolucionan.</a:t>
            </a:r>
          </a:p>
        </p:txBody>
      </p:sp>
    </p:spTree>
    <p:extLst>
      <p:ext uri="{BB962C8B-B14F-4D97-AF65-F5344CB8AC3E}">
        <p14:creationId xmlns:p14="http://schemas.microsoft.com/office/powerpoint/2010/main" val="24601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4B090EC-4617-CD8C-FF6E-56329A8B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994929"/>
            <a:ext cx="3967180" cy="246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D9CF1A0-3174-AC8A-BF4E-3CCF363D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49" y="994929"/>
            <a:ext cx="4481987" cy="24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937000-94DE-BDEB-CD3F-F95AB18E193E}"/>
              </a:ext>
            </a:extLst>
          </p:cNvPr>
          <p:cNvSpPr txBox="1"/>
          <p:nvPr/>
        </p:nvSpPr>
        <p:spPr>
          <a:xfrm>
            <a:off x="708972" y="3913054"/>
            <a:ext cx="299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/>
              <a:t>Cadillac 1900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8E3AA9-B10D-32C7-DE2B-91FFB7F1EB81}"/>
              </a:ext>
            </a:extLst>
          </p:cNvPr>
          <p:cNvSpPr txBox="1"/>
          <p:nvPr/>
        </p:nvSpPr>
        <p:spPr>
          <a:xfrm>
            <a:off x="5060351" y="3913054"/>
            <a:ext cx="299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dirty="0"/>
              <a:t>Cadillac 2022</a:t>
            </a:r>
          </a:p>
        </p:txBody>
      </p:sp>
    </p:spTree>
    <p:extLst>
      <p:ext uri="{BB962C8B-B14F-4D97-AF65-F5344CB8AC3E}">
        <p14:creationId xmlns:p14="http://schemas.microsoft.com/office/powerpoint/2010/main" val="35290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10546A-C7C1-BE9B-D20D-7E939F28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82" y="1173253"/>
            <a:ext cx="3968749" cy="22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5A160F5-E313-E359-0725-78494447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73252"/>
            <a:ext cx="3968751" cy="22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F831D-9109-FDB8-C8D1-160FA9797A6D}"/>
              </a:ext>
            </a:extLst>
          </p:cNvPr>
          <p:cNvSpPr txBox="1"/>
          <p:nvPr/>
        </p:nvSpPr>
        <p:spPr>
          <a:xfrm>
            <a:off x="762865" y="3937015"/>
            <a:ext cx="2992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/>
              <a:t>P</a:t>
            </a:r>
            <a:r>
              <a:rPr lang="en-US" sz="4000" dirty="0" smtClean="0"/>
              <a:t>rimer </a:t>
            </a:r>
            <a:r>
              <a:rPr lang="en-US" sz="4000" dirty="0"/>
              <a:t>avión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384EC9-3563-2B06-E606-962C503287D3}"/>
              </a:ext>
            </a:extLst>
          </p:cNvPr>
          <p:cNvSpPr txBox="1"/>
          <p:nvPr/>
        </p:nvSpPr>
        <p:spPr>
          <a:xfrm>
            <a:off x="4495528" y="3934691"/>
            <a:ext cx="4121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dirty="0"/>
              <a:t>Avión de pasajeros moderno</a:t>
            </a:r>
          </a:p>
        </p:txBody>
      </p:sp>
    </p:spTree>
    <p:extLst>
      <p:ext uri="{BB962C8B-B14F-4D97-AF65-F5344CB8AC3E}">
        <p14:creationId xmlns:p14="http://schemas.microsoft.com/office/powerpoint/2010/main" val="27729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582F3-A25E-9572-0904-EE75265D5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459" y="2006864"/>
            <a:ext cx="6858000" cy="1989667"/>
          </a:xfrm>
        </p:spPr>
        <p:txBody>
          <a:bodyPr>
            <a:normAutofit fontScale="90000"/>
          </a:bodyPr>
          <a:lstStyle/>
          <a:p>
            <a:pPr rtl="0"/>
            <a:r>
              <a:rPr lang="en-US" sz="6600" b="1" dirty="0">
                <a:latin typeface="+mn-lt"/>
              </a:rPr>
              <a:t>Sin Dios, la </a:t>
            </a:r>
            <a:r>
              <a:rPr lang="en-US" sz="6600" b="1" dirty="0" err="1" smtClean="0">
                <a:latin typeface="+mn-lt"/>
              </a:rPr>
              <a:t>evolución</a:t>
            </a:r>
            <a:r>
              <a:rPr lang="en-US" sz="6600" b="1" dirty="0" smtClean="0">
                <a:latin typeface="+mn-lt"/>
              </a:rPr>
              <a:t> </a:t>
            </a:r>
            <a:r>
              <a:rPr lang="en-US" sz="6600" b="1" dirty="0">
                <a:latin typeface="+mn-lt"/>
              </a:rPr>
              <a:t>es la </a:t>
            </a:r>
            <a:r>
              <a:rPr lang="en-US" sz="6600" b="1" dirty="0" err="1" smtClean="0">
                <a:latin typeface="+mn-lt"/>
              </a:rPr>
              <a:t>única</a:t>
            </a:r>
            <a:r>
              <a:rPr lang="en-US" sz="6600" b="1" dirty="0" smtClean="0">
                <a:latin typeface="+mn-lt"/>
              </a:rPr>
              <a:t> </a:t>
            </a:r>
            <a:r>
              <a:rPr lang="en-US" sz="6600" b="1" dirty="0" err="1" smtClean="0">
                <a:latin typeface="+mn-lt"/>
              </a:rPr>
              <a:t>éxplicación</a:t>
            </a:r>
            <a:r>
              <a:rPr lang="en-US" sz="6600" b="1" dirty="0" smtClean="0">
                <a:latin typeface="+mn-lt"/>
              </a:rPr>
              <a:t> para </a:t>
            </a:r>
            <a:r>
              <a:rPr lang="en-US" sz="6600" b="1" dirty="0">
                <a:latin typeface="+mn-lt"/>
              </a:rPr>
              <a:t>la </a:t>
            </a:r>
            <a:r>
              <a:rPr lang="en-US" sz="6600" b="1" dirty="0" err="1" smtClean="0">
                <a:latin typeface="+mn-lt"/>
              </a:rPr>
              <a:t>vida</a:t>
            </a:r>
            <a:endParaRPr lang="en-US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8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8667B54-C6F7-24FF-5C2A-F5A82406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42" y="876301"/>
            <a:ext cx="63722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2CE212A-B274-69FA-B6C9-B2296DB1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42" y="3505200"/>
            <a:ext cx="638452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85BFCD-A475-092B-CC0C-99332FC1DD9A}"/>
              </a:ext>
            </a:extLst>
          </p:cNvPr>
          <p:cNvSpPr txBox="1"/>
          <p:nvPr/>
        </p:nvSpPr>
        <p:spPr>
          <a:xfrm>
            <a:off x="1870363" y="245761"/>
            <a:ext cx="573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La </a:t>
            </a:r>
            <a:r>
              <a:rPr lang="en-US" sz="2800" b="1" dirty="0" err="1" smtClean="0"/>
              <a:t>evolución</a:t>
            </a:r>
            <a:r>
              <a:rPr lang="en-US" sz="2800" b="1" dirty="0" smtClean="0"/>
              <a:t> </a:t>
            </a:r>
            <a:r>
              <a:rPr lang="en-US" sz="2800" b="1" dirty="0"/>
              <a:t>del caballo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FAA0AE-FB7E-546C-A09D-8DCBDF711F81}"/>
              </a:ext>
            </a:extLst>
          </p:cNvPr>
          <p:cNvSpPr txBox="1"/>
          <p:nvPr/>
        </p:nvSpPr>
        <p:spPr>
          <a:xfrm>
            <a:off x="1870363" y="2767340"/>
            <a:ext cx="573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 smtClean="0"/>
              <a:t>La </a:t>
            </a:r>
            <a:r>
              <a:rPr lang="en-US" sz="2800" b="1" dirty="0" err="1" smtClean="0"/>
              <a:t>e</a:t>
            </a:r>
            <a:r>
              <a:rPr lang="en-US" sz="2800" b="1" dirty="0" err="1" smtClean="0"/>
              <a:t>volución</a:t>
            </a:r>
            <a:r>
              <a:rPr lang="en-US" sz="2800" b="1" dirty="0" smtClean="0"/>
              <a:t> </a:t>
            </a:r>
            <a:r>
              <a:rPr lang="en-US" sz="2800" b="1" dirty="0"/>
              <a:t>de los humanos</a:t>
            </a:r>
          </a:p>
        </p:txBody>
      </p:sp>
    </p:spTree>
    <p:extLst>
      <p:ext uri="{BB962C8B-B14F-4D97-AF65-F5344CB8AC3E}">
        <p14:creationId xmlns:p14="http://schemas.microsoft.com/office/powerpoint/2010/main" val="7395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582F3-A25E-9572-0904-EE75265D5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73" y="671550"/>
            <a:ext cx="6858000" cy="1989667"/>
          </a:xfrm>
        </p:spPr>
        <p:txBody>
          <a:bodyPr>
            <a:normAutofit/>
          </a:bodyPr>
          <a:lstStyle/>
          <a:p>
            <a:pPr rtl="0"/>
            <a:r>
              <a:rPr lang="en-US" sz="6600" b="1" dirty="0">
                <a:latin typeface="+mn-lt"/>
              </a:rPr>
              <a:t>"Con Dios todo </a:t>
            </a:r>
            <a:r>
              <a:rPr lang="en-US" sz="6600" b="1" dirty="0" err="1">
                <a:latin typeface="+mn-lt"/>
              </a:rPr>
              <a:t>es</a:t>
            </a:r>
            <a:r>
              <a:rPr lang="en-US" sz="6600" b="1" dirty="0">
                <a:latin typeface="+mn-lt"/>
              </a:rPr>
              <a:t> </a:t>
            </a:r>
            <a:r>
              <a:rPr lang="en-US" sz="6600" b="1" dirty="0" err="1" smtClean="0">
                <a:latin typeface="+mn-lt"/>
              </a:rPr>
              <a:t>posible</a:t>
            </a:r>
            <a:r>
              <a:rPr lang="en-US" sz="6600" b="1" dirty="0" smtClean="0">
                <a:latin typeface="+mn-lt"/>
              </a:rPr>
              <a:t>”</a:t>
            </a:r>
            <a:r>
              <a:rPr lang="en-US" sz="6600" b="1" dirty="0" smtClean="0">
                <a:latin typeface="+mn-lt"/>
              </a:rPr>
              <a:t>.</a:t>
            </a:r>
            <a:endParaRPr lang="en-US" sz="6600" b="1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B1CE15-A0AA-21CA-68CD-DC46F5095D54}"/>
              </a:ext>
            </a:extLst>
          </p:cNvPr>
          <p:cNvSpPr txBox="1">
            <a:spLocks/>
          </p:cNvSpPr>
          <p:nvPr/>
        </p:nvSpPr>
        <p:spPr>
          <a:xfrm>
            <a:off x="1006973" y="2058950"/>
            <a:ext cx="6858000" cy="19896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dirty="0">
                <a:latin typeface="+mn-lt"/>
              </a:rPr>
              <a:t>Las creaciones de Dios son perfectas en el principio.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71C358-653A-3127-CA1F-3C2E75A72F5A}"/>
              </a:ext>
            </a:extLst>
          </p:cNvPr>
          <p:cNvSpPr txBox="1"/>
          <p:nvPr/>
        </p:nvSpPr>
        <p:spPr>
          <a:xfrm>
            <a:off x="1006973" y="416003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900" dirty="0">
                <a:latin typeface="+mn-lt"/>
              </a:rPr>
              <a:t>Cualquier </a:t>
            </a:r>
            <a:r>
              <a:rPr lang="en-US" sz="3900" dirty="0" err="1">
                <a:latin typeface="+mn-lt"/>
              </a:rPr>
              <a:t>cambio</a:t>
            </a:r>
            <a:r>
              <a:rPr lang="en-US" sz="3900" dirty="0">
                <a:latin typeface="+mn-lt"/>
              </a:rPr>
              <a:t> </a:t>
            </a:r>
            <a:r>
              <a:rPr lang="en-US" sz="3900" dirty="0" err="1" smtClean="0">
                <a:latin typeface="+mn-lt"/>
              </a:rPr>
              <a:t>resulta</a:t>
            </a:r>
            <a:r>
              <a:rPr lang="en-US" sz="3900" dirty="0" smtClean="0">
                <a:latin typeface="+mn-lt"/>
              </a:rPr>
              <a:t> </a:t>
            </a:r>
            <a:r>
              <a:rPr lang="en-US" sz="3900" dirty="0" err="1" smtClean="0">
                <a:latin typeface="+mn-lt"/>
              </a:rPr>
              <a:t>en</a:t>
            </a:r>
            <a:r>
              <a:rPr lang="en-US" sz="3900" dirty="0" smtClean="0">
                <a:latin typeface="+mn-lt"/>
              </a:rPr>
              <a:t> </a:t>
            </a:r>
            <a:r>
              <a:rPr lang="en-US" sz="3900" dirty="0" err="1" smtClean="0">
                <a:latin typeface="+mn-lt"/>
              </a:rPr>
              <a:t>algo</a:t>
            </a:r>
            <a:r>
              <a:rPr lang="en-US" sz="3900" dirty="0" smtClean="0">
                <a:latin typeface="+mn-lt"/>
              </a:rPr>
              <a:t> </a:t>
            </a:r>
            <a:r>
              <a:rPr lang="en-US" sz="3900" dirty="0" err="1" smtClean="0">
                <a:latin typeface="+mn-lt"/>
              </a:rPr>
              <a:t>peor</a:t>
            </a:r>
            <a:r>
              <a:rPr lang="en-US" sz="3900" dirty="0">
                <a:latin typeface="+mn-lt"/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C53C9-6253-B5BE-2C3A-1CAEA3F2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creaciones de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A91C10E-BD8B-DF28-85F5-B865A3513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660" y="1057672"/>
            <a:ext cx="3868340" cy="686593"/>
          </a:xfrm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Como Dios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6EA5A69-2D97-31FF-7602-11DCEE17D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60" y="1980302"/>
            <a:ext cx="3868340" cy="328500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err="1" smtClean="0"/>
              <a:t>Universo</a:t>
            </a:r>
            <a:r>
              <a:rPr lang="en-US" sz="2800" dirty="0" smtClean="0"/>
              <a:t>: “</a:t>
            </a:r>
            <a:r>
              <a:rPr lang="en-US" sz="2800" dirty="0" err="1" smtClean="0"/>
              <a:t>bueno</a:t>
            </a:r>
            <a:r>
              <a:rPr lang="en-US" sz="2800" dirty="0"/>
              <a:t>”</a:t>
            </a:r>
          </a:p>
          <a:p>
            <a:pPr algn="l" rtl="0"/>
            <a:endParaRPr lang="en-US" sz="5200" dirty="0">
              <a:latin typeface="Universe"/>
            </a:endParaRP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Adán y </a:t>
            </a:r>
            <a:r>
              <a:rPr lang="en-US" sz="2800" dirty="0" smtClean="0"/>
              <a:t>Eva: “</a:t>
            </a:r>
            <a:r>
              <a:rPr lang="en-US" sz="2800" dirty="0" err="1" smtClean="0"/>
              <a:t>bueno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gran </a:t>
            </a:r>
            <a:r>
              <a:rPr lang="en-US" sz="2800" dirty="0" err="1" smtClean="0"/>
              <a:t>manera</a:t>
            </a:r>
            <a:r>
              <a:rPr lang="en-US" sz="2800" dirty="0" smtClean="0"/>
              <a:t>” </a:t>
            </a:r>
            <a:r>
              <a:rPr lang="en-US" sz="2800" dirty="0"/>
              <a:t>(930 años)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El gobierno de Israel con Dios como Rey</a:t>
            </a:r>
          </a:p>
          <a:p>
            <a:pPr algn="l" rtl="0"/>
            <a:endParaRPr lang="en-US" sz="800" dirty="0"/>
          </a:p>
          <a:p>
            <a:pPr algn="l" rtl="0"/>
            <a:endParaRPr lang="en-US" sz="800" dirty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F5A8C12-BC65-0483-D246-EB7EF04AE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79783"/>
            <a:ext cx="3887391" cy="686593"/>
          </a:xfrm>
        </p:spPr>
        <p:txBody>
          <a:bodyPr>
            <a:normAutofit fontScale="92500"/>
          </a:bodyPr>
          <a:lstStyle/>
          <a:p>
            <a:pPr algn="ctr" rt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Efecto de los cambios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78DE5C1-BD02-55F5-6467-53A7A3E16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3400" y="1980301"/>
            <a:ext cx="4483100" cy="328500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2800" dirty="0"/>
              <a:t>“El universo y todo lo que hay en él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 smtClean="0"/>
              <a:t>gradualment</a:t>
            </a:r>
            <a:r>
              <a:rPr lang="en-US" sz="2800" dirty="0" err="1" smtClean="0"/>
              <a:t>e</a:t>
            </a:r>
            <a:r>
              <a:rPr lang="en-US" sz="2800" dirty="0" smtClean="0"/>
              <a:t> </a:t>
            </a:r>
            <a:r>
              <a:rPr lang="en-US" sz="2800" dirty="0" err="1" smtClean="0"/>
              <a:t>deteriorándose</a:t>
            </a:r>
            <a:r>
              <a:rPr lang="en-US" sz="2800" dirty="0" smtClean="0"/>
              <a:t>” –</a:t>
            </a:r>
            <a:r>
              <a:rPr lang="en-US" sz="2800" dirty="0"/>
              <a:t> </a:t>
            </a:r>
            <a:r>
              <a:rPr lang="en-US" sz="2800" dirty="0" smtClean="0"/>
              <a:t>Science News (</a:t>
            </a:r>
            <a:r>
              <a:rPr lang="en-US" sz="2800" dirty="0" err="1" smtClean="0"/>
              <a:t>Noticias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las </a:t>
            </a:r>
            <a:r>
              <a:rPr lang="en-US" sz="2800" dirty="0" err="1" smtClean="0"/>
              <a:t>Ciencias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r>
              <a:rPr lang="en-US" sz="2800" dirty="0"/>
              <a:t>27 de enero de 2010</a:t>
            </a:r>
          </a:p>
          <a:p>
            <a:pPr algn="l" rtl="0"/>
            <a:endParaRPr lang="en-US" sz="1200" dirty="0"/>
          </a:p>
          <a:p>
            <a:pPr algn="l" rtl="0"/>
            <a:r>
              <a:rPr lang="en-US" sz="2800" dirty="0"/>
              <a:t>Este </a:t>
            </a:r>
            <a:r>
              <a:rPr lang="en-US" sz="2800" dirty="0" smtClean="0"/>
              <a:t>“</a:t>
            </a:r>
            <a:r>
              <a:rPr lang="en-US" sz="2800" dirty="0" err="1" smtClean="0"/>
              <a:t>mundo</a:t>
            </a:r>
            <a:r>
              <a:rPr lang="en-US" sz="2800" dirty="0" smtClean="0"/>
              <a:t> </a:t>
            </a:r>
            <a:r>
              <a:rPr lang="en-US" sz="2800" dirty="0" err="1" smtClean="0"/>
              <a:t>quebrantado</a:t>
            </a:r>
            <a:r>
              <a:rPr lang="en-US" sz="2800" dirty="0" smtClean="0"/>
              <a:t>”</a:t>
            </a:r>
            <a:endParaRPr lang="en-US" sz="2800" dirty="0"/>
          </a:p>
          <a:p>
            <a:pPr algn="l" rtl="0"/>
            <a:endParaRPr lang="en-US" sz="4800" dirty="0"/>
          </a:p>
          <a:p>
            <a:pPr algn="l" rtl="0"/>
            <a:r>
              <a:rPr lang="en-US" sz="2800" dirty="0" smtClean="0"/>
              <a:t>El </a:t>
            </a:r>
            <a:r>
              <a:rPr lang="en-US" sz="2800" dirty="0" err="1" smtClean="0"/>
              <a:t>r</a:t>
            </a:r>
            <a:r>
              <a:rPr lang="en-US" sz="2800" dirty="0" err="1" smtClean="0"/>
              <a:t>ey</a:t>
            </a:r>
            <a:r>
              <a:rPr lang="en-US" sz="2800" dirty="0" smtClean="0"/>
              <a:t> </a:t>
            </a:r>
            <a:r>
              <a:rPr lang="en-US" sz="2800" dirty="0" err="1" smtClean="0"/>
              <a:t>humano</a:t>
            </a:r>
            <a:r>
              <a:rPr lang="en-US" sz="2800" dirty="0" smtClean="0"/>
              <a:t> </a:t>
            </a:r>
            <a:r>
              <a:rPr lang="en-US" sz="2800" dirty="0" err="1" smtClean="0"/>
              <a:t>dio</a:t>
            </a:r>
            <a:r>
              <a:rPr lang="en-US" sz="2800" dirty="0" smtClean="0"/>
              <a:t> </a:t>
            </a:r>
            <a:r>
              <a:rPr lang="en-US" sz="2800" dirty="0" err="1" smtClean="0"/>
              <a:t>lugar</a:t>
            </a:r>
            <a:r>
              <a:rPr lang="en-US" sz="2800" dirty="0" smtClean="0"/>
              <a:t> a </a:t>
            </a:r>
            <a:r>
              <a:rPr lang="en-US" sz="2800" dirty="0"/>
              <a:t>la decadencia y el cautiverio</a:t>
            </a:r>
          </a:p>
          <a:p>
            <a:pPr algn="l" rtl="0"/>
            <a:endParaRPr lang="en-US" sz="11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4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2066</TotalTime>
  <Words>953</Words>
  <Application>Microsoft Office PowerPoint</Application>
  <PresentationFormat>On-screen Show (16:10)</PresentationFormat>
  <Paragraphs>106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system-ui</vt:lpstr>
      <vt:lpstr>Universe</vt:lpstr>
      <vt:lpstr>Office Theme</vt:lpstr>
      <vt:lpstr>La evolución o la degradación</vt:lpstr>
      <vt:lpstr>Definiciones</vt:lpstr>
      <vt:lpstr>Todas las cosas producidas por los humanos evolucionan.</vt:lpstr>
      <vt:lpstr>PowerPoint Presentation</vt:lpstr>
      <vt:lpstr>PowerPoint Presentation</vt:lpstr>
      <vt:lpstr>Sin Dios, la evolución es la única éxplicación para la vida</vt:lpstr>
      <vt:lpstr>PowerPoint Presentation</vt:lpstr>
      <vt:lpstr>"Con Dios todo es posible”.</vt:lpstr>
      <vt:lpstr>Las creaciones de Dios</vt:lpstr>
      <vt:lpstr>PowerPoint Presentation</vt:lpstr>
      <vt:lpstr>PowerPoint Presentation</vt:lpstr>
      <vt:lpstr>La iglesia Primitiva seguía la enseñanza de los apóstoles</vt:lpstr>
      <vt:lpstr>¡Los escritores de la Biblia previeron los cambios!</vt:lpstr>
      <vt:lpstr>Resultado de la “apostasía”</vt:lpstr>
      <vt:lpstr>¿Qué ofrecían los apóstoles como defensa?</vt:lpstr>
      <vt:lpstr>1 Juan 2:24</vt:lpstr>
      <vt:lpstr>LA IGLESIA EMBRY HILLS tiene algo único que ofrecer.</vt:lpstr>
      <vt:lpstr>2 Corintios 4:5-6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Sewell Hall</dc:creator>
  <cp:lastModifiedBy>Esther Eubanks</cp:lastModifiedBy>
  <cp:revision>33</cp:revision>
  <dcterms:created xsi:type="dcterms:W3CDTF">2022-08-20T14:13:23Z</dcterms:created>
  <dcterms:modified xsi:type="dcterms:W3CDTF">2022-10-02T02:45:57Z</dcterms:modified>
</cp:coreProperties>
</file>